
<file path=[Content_Types].xml><?xml version="1.0" encoding="utf-8"?>
<Types xmlns="http://schemas.openxmlformats.org/package/2006/content-types">
  <Default Extension="png" ContentType="image/png"/>
  <Default Extension="xlsm" ContentType="application/vnd.ms-excel.sheet.macroEnabled.12"/>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14.xml" ContentType="application/vnd.openxmlformats-officedocument.presentationml.notesSlide+xml"/>
  <Override PartName="/ppt/charts/chart9.xml" ContentType="application/vnd.openxmlformats-officedocument.drawingml.chart+xml"/>
  <Override PartName="/ppt/notesSlides/notesSlide15.xml" ContentType="application/vnd.openxmlformats-officedocument.presentationml.notesSlide+xml"/>
  <Override PartName="/ppt/charts/chart10.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1.xml" ContentType="application/vnd.openxmlformats-officedocument.drawingml.chart+xml"/>
  <Override PartName="/ppt/notesSlides/notesSlide18.xml" ContentType="application/vnd.openxmlformats-officedocument.presentationml.notesSlide+xml"/>
  <Override PartName="/ppt/charts/chart12.xml" ContentType="application/vnd.openxmlformats-officedocument.drawingml.chart+xml"/>
  <Override PartName="/ppt/notesSlides/notesSlide19.xml" ContentType="application/vnd.openxmlformats-officedocument.presentationml.notesSlide+xml"/>
  <Override PartName="/ppt/charts/chart13.xml" ContentType="application/vnd.openxmlformats-officedocument.drawingml.chart+xml"/>
  <Override PartName="/ppt/notesSlides/notesSlide20.xml" ContentType="application/vnd.openxmlformats-officedocument.presentationml.notesSlide+xml"/>
  <Override PartName="/ppt/charts/chart14.xml" ContentType="application/vnd.openxmlformats-officedocument.drawingml.chart+xml"/>
  <Override PartName="/ppt/notesSlides/notesSlide21.xml" ContentType="application/vnd.openxmlformats-officedocument.presentationml.notesSlide+xml"/>
  <Override PartName="/ppt/charts/chart15.xml" ContentType="application/vnd.openxmlformats-officedocument.drawingml.chart+xml"/>
  <Override PartName="/ppt/tags/tag1.xml" ContentType="application/vnd.openxmlformats-officedocument.presentationml.tags+xml"/>
  <Override PartName="/ppt/notesSlides/notesSlide22.xml" ContentType="application/vnd.openxmlformats-officedocument.presentationml.notesSlide+xml"/>
  <Override PartName="/ppt/charts/chart16.xml" ContentType="application/vnd.openxmlformats-officedocument.drawingml.chart+xml"/>
  <Override PartName="/ppt/tags/tag2.xml" ContentType="application/vnd.openxmlformats-officedocument.presentationml.tags+xml"/>
  <Override PartName="/ppt/notesSlides/notesSlide23.xml" ContentType="application/vnd.openxmlformats-officedocument.presentationml.notesSlide+xml"/>
  <Override PartName="/ppt/charts/chart17.xml" ContentType="application/vnd.openxmlformats-officedocument.drawingml.chart+xml"/>
  <Override PartName="/ppt/tags/tag3.xml" ContentType="application/vnd.openxmlformats-officedocument.presentationml.tags+xml"/>
  <Override PartName="/ppt/notesSlides/notesSlide24.xml" ContentType="application/vnd.openxmlformats-officedocument.presentationml.notesSlide+xml"/>
  <Override PartName="/ppt/charts/chart18.xml" ContentType="application/vnd.openxmlformats-officedocument.drawingml.chart+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 id="2147483674" r:id="rId3"/>
  </p:sldMasterIdLst>
  <p:notesMasterIdLst>
    <p:notesMasterId r:id="rId29"/>
  </p:notesMasterIdLst>
  <p:handoutMasterIdLst>
    <p:handoutMasterId r:id="rId30"/>
  </p:handoutMasterIdLst>
  <p:sldIdLst>
    <p:sldId id="346" r:id="rId4"/>
    <p:sldId id="347" r:id="rId5"/>
    <p:sldId id="377" r:id="rId6"/>
    <p:sldId id="378" r:id="rId7"/>
    <p:sldId id="379" r:id="rId8"/>
    <p:sldId id="380" r:id="rId9"/>
    <p:sldId id="381" r:id="rId10"/>
    <p:sldId id="382" r:id="rId11"/>
    <p:sldId id="391" r:id="rId12"/>
    <p:sldId id="384" r:id="rId13"/>
    <p:sldId id="385" r:id="rId14"/>
    <p:sldId id="386" r:id="rId15"/>
    <p:sldId id="387" r:id="rId16"/>
    <p:sldId id="388" r:id="rId17"/>
    <p:sldId id="389" r:id="rId18"/>
    <p:sldId id="305" r:id="rId19"/>
    <p:sldId id="375" r:id="rId20"/>
    <p:sldId id="364" r:id="rId21"/>
    <p:sldId id="367" r:id="rId22"/>
    <p:sldId id="368" r:id="rId23"/>
    <p:sldId id="369" r:id="rId24"/>
    <p:sldId id="392" r:id="rId25"/>
    <p:sldId id="393" r:id="rId26"/>
    <p:sldId id="394" r:id="rId27"/>
    <p:sldId id="39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guide id="3" pos="3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ch, James" initials="LJ" lastIdx="63" clrIdx="0"/>
  <p:cmAuthor id="2" name="Lima, Chi Wai" initials="LCW"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60"/>
    <p:restoredTop sz="94712"/>
  </p:normalViewPr>
  <p:slideViewPr>
    <p:cSldViewPr snapToGrid="0" snapToObjects="1" showGuides="1">
      <p:cViewPr varScale="1">
        <p:scale>
          <a:sx n="213" d="100"/>
          <a:sy n="213" d="100"/>
        </p:scale>
        <p:origin x="1808" y="176"/>
      </p:cViewPr>
      <p:guideLst>
        <p:guide orient="horz" pos="2160"/>
        <p:guide pos="2880"/>
        <p:guide pos="312"/>
      </p:guideLst>
    </p:cSldViewPr>
  </p:slideViewPr>
  <p:notesTextViewPr>
    <p:cViewPr>
      <p:scale>
        <a:sx n="1" d="1"/>
        <a:sy n="1" d="1"/>
      </p:scale>
      <p:origin x="0" y="0"/>
    </p:cViewPr>
  </p:notesTextViewPr>
  <p:notesViewPr>
    <p:cSldViewPr snapToGrid="0" snapToObjects="1" showGuide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Macro-Enabled_Worksheet13.xlsm"/></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Macro-Enabled_Worksheet7.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23337134281695E-2"/>
          <c:y val="3.425277484221325E-2"/>
          <c:w val="0.93209876543209902"/>
          <c:h val="0.84824530983399915"/>
        </c:manualLayout>
      </c:layout>
      <c:barChart>
        <c:barDir val="col"/>
        <c:grouping val="clustered"/>
        <c:varyColors val="0"/>
        <c:ser>
          <c:idx val="1"/>
          <c:order val="2"/>
          <c:tx>
            <c:strRef>
              <c:f>Sheet1!$D$1</c:f>
              <c:strCache>
                <c:ptCount val="1"/>
                <c:pt idx="0">
                  <c:v>Recession</c:v>
                </c:pt>
              </c:strCache>
            </c:strRef>
          </c:tx>
          <c:spPr>
            <a:solidFill>
              <a:schemeClr val="accent5">
                <a:lumMod val="60000"/>
                <a:lumOff val="40000"/>
              </a:schemeClr>
            </a:solidFill>
            <a:ln>
              <a:noFill/>
            </a:ln>
          </c:spPr>
          <c:invertIfNegative val="0"/>
          <c:cat>
            <c:strRef>
              <c:f>Sheet1!$A$2:$A$42</c:f>
              <c:strCache>
                <c:ptCount val="41"/>
                <c:pt idx="0">
                  <c:v>08:Q1</c:v>
                </c:pt>
                <c:pt idx="1">
                  <c:v>08:Q2</c:v>
                </c:pt>
                <c:pt idx="2">
                  <c:v>08:Q3</c:v>
                </c:pt>
                <c:pt idx="3">
                  <c:v>08:Q4</c:v>
                </c:pt>
                <c:pt idx="4">
                  <c:v>09:Q1</c:v>
                </c:pt>
                <c:pt idx="5">
                  <c:v>09:Q2</c:v>
                </c:pt>
                <c:pt idx="6">
                  <c:v>09:Q3</c:v>
                </c:pt>
                <c:pt idx="7">
                  <c:v>09:Q4</c:v>
                </c:pt>
                <c:pt idx="8">
                  <c:v>10:Q1</c:v>
                </c:pt>
                <c:pt idx="9">
                  <c:v>10:Q2</c:v>
                </c:pt>
                <c:pt idx="10">
                  <c:v>10:Q3</c:v>
                </c:pt>
                <c:pt idx="11">
                  <c:v>10:Q4</c:v>
                </c:pt>
                <c:pt idx="12">
                  <c:v>11:Q1</c:v>
                </c:pt>
                <c:pt idx="13">
                  <c:v>11:Q2</c:v>
                </c:pt>
                <c:pt idx="14">
                  <c:v>11:Q3</c:v>
                </c:pt>
                <c:pt idx="15">
                  <c:v>11:Q4</c:v>
                </c:pt>
                <c:pt idx="16">
                  <c:v>12:Q1</c:v>
                </c:pt>
                <c:pt idx="17">
                  <c:v>12:Q2</c:v>
                </c:pt>
                <c:pt idx="18">
                  <c:v>12:Q3</c:v>
                </c:pt>
                <c:pt idx="19">
                  <c:v>12:Q4</c:v>
                </c:pt>
                <c:pt idx="20">
                  <c:v>13:Q1</c:v>
                </c:pt>
                <c:pt idx="21">
                  <c:v>13:Q2</c:v>
                </c:pt>
                <c:pt idx="22">
                  <c:v>13:Q3</c:v>
                </c:pt>
                <c:pt idx="23">
                  <c:v>13:Q4</c:v>
                </c:pt>
                <c:pt idx="24">
                  <c:v>14:Q1</c:v>
                </c:pt>
                <c:pt idx="25">
                  <c:v>14:Q2</c:v>
                </c:pt>
                <c:pt idx="26">
                  <c:v>14:Q3</c:v>
                </c:pt>
                <c:pt idx="27">
                  <c:v>14:Q4</c:v>
                </c:pt>
                <c:pt idx="28">
                  <c:v>15:Q1</c:v>
                </c:pt>
                <c:pt idx="29">
                  <c:v>15:Q2</c:v>
                </c:pt>
                <c:pt idx="30">
                  <c:v>15:Q3</c:v>
                </c:pt>
                <c:pt idx="31">
                  <c:v>15:Q4</c:v>
                </c:pt>
                <c:pt idx="32">
                  <c:v>16:Q1</c:v>
                </c:pt>
                <c:pt idx="33">
                  <c:v>16:Q2</c:v>
                </c:pt>
                <c:pt idx="34">
                  <c:v>16:Q3</c:v>
                </c:pt>
                <c:pt idx="35">
                  <c:v>16:Q4</c:v>
                </c:pt>
                <c:pt idx="36">
                  <c:v>17:Q1</c:v>
                </c:pt>
                <c:pt idx="37">
                  <c:v>17:Q2</c:v>
                </c:pt>
                <c:pt idx="38">
                  <c:v>17:Q3</c:v>
                </c:pt>
                <c:pt idx="39">
                  <c:v>17:Q4</c:v>
                </c:pt>
                <c:pt idx="40">
                  <c:v>18:Q1</c:v>
                </c:pt>
              </c:strCache>
            </c:strRef>
          </c:cat>
          <c:val>
            <c:numRef>
              <c:f>Sheet1!$D$2:$D$42</c:f>
              <c:numCache>
                <c:formatCode>0</c:formatCode>
                <c:ptCount val="41"/>
                <c:pt idx="0">
                  <c:v>1</c:v>
                </c:pt>
                <c:pt idx="1">
                  <c:v>1</c:v>
                </c:pt>
                <c:pt idx="2">
                  <c:v>1</c:v>
                </c:pt>
                <c:pt idx="3">
                  <c:v>1</c:v>
                </c:pt>
                <c:pt idx="4">
                  <c:v>1</c:v>
                </c:pt>
                <c:pt idx="5">
                  <c:v>1</c:v>
                </c:pt>
                <c:pt idx="6">
                  <c:v>0</c:v>
                </c:pt>
                <c:pt idx="7">
                  <c:v>0</c:v>
                </c:pt>
                <c:pt idx="8">
                  <c:v>0</c:v>
                </c:pt>
                <c:pt idx="9">
                  <c:v>0</c:v>
                </c:pt>
                <c:pt idx="10">
                  <c:v>0</c:v>
                </c:pt>
                <c:pt idx="11" formatCode="General">
                  <c:v>0</c:v>
                </c:pt>
                <c:pt idx="12" formatCode="General">
                  <c:v>0</c:v>
                </c:pt>
                <c:pt idx="13" formatCode="General">
                  <c:v>0</c:v>
                </c:pt>
                <c:pt idx="14" formatCode="General">
                  <c:v>0</c:v>
                </c:pt>
                <c:pt idx="15" formatCode="General">
                  <c:v>0</c:v>
                </c:pt>
                <c:pt idx="16" formatCode="General">
                  <c:v>0</c:v>
                </c:pt>
                <c:pt idx="17" formatCode="General">
                  <c:v>0</c:v>
                </c:pt>
                <c:pt idx="18" formatCode="General">
                  <c:v>0</c:v>
                </c:pt>
                <c:pt idx="19" formatCode="General">
                  <c:v>0</c:v>
                </c:pt>
                <c:pt idx="20" formatCode="General">
                  <c:v>0</c:v>
                </c:pt>
                <c:pt idx="21" formatCode="General">
                  <c:v>0</c:v>
                </c:pt>
                <c:pt idx="22" formatCode="General">
                  <c:v>0</c:v>
                </c:pt>
                <c:pt idx="23" formatCode="General">
                  <c:v>0</c:v>
                </c:pt>
                <c:pt idx="24" formatCode="General">
                  <c:v>0</c:v>
                </c:pt>
                <c:pt idx="25" formatCode="General">
                  <c:v>0</c:v>
                </c:pt>
                <c:pt idx="26" formatCode="General">
                  <c:v>0</c:v>
                </c:pt>
                <c:pt idx="27" formatCode="General">
                  <c:v>0</c:v>
                </c:pt>
                <c:pt idx="28" formatCode="General">
                  <c:v>0</c:v>
                </c:pt>
                <c:pt idx="29" formatCode="General">
                  <c:v>0</c:v>
                </c:pt>
                <c:pt idx="30" formatCode="General">
                  <c:v>0</c:v>
                </c:pt>
                <c:pt idx="31" formatCode="General">
                  <c:v>0</c:v>
                </c:pt>
                <c:pt idx="32" formatCode="General">
                  <c:v>0</c:v>
                </c:pt>
                <c:pt idx="33" formatCode="General">
                  <c:v>0</c:v>
                </c:pt>
                <c:pt idx="34" formatCode="General">
                  <c:v>0</c:v>
                </c:pt>
                <c:pt idx="35" formatCode="General">
                  <c:v>0</c:v>
                </c:pt>
                <c:pt idx="36" formatCode="General">
                  <c:v>0</c:v>
                </c:pt>
                <c:pt idx="37" formatCode="General">
                  <c:v>0</c:v>
                </c:pt>
                <c:pt idx="38" formatCode="General">
                  <c:v>0</c:v>
                </c:pt>
                <c:pt idx="39" formatCode="General">
                  <c:v>0</c:v>
                </c:pt>
                <c:pt idx="40" formatCode="General">
                  <c:v>0</c:v>
                </c:pt>
              </c:numCache>
            </c:numRef>
          </c:val>
          <c:extLst>
            <c:ext xmlns:c16="http://schemas.microsoft.com/office/drawing/2014/chart" uri="{C3380CC4-5D6E-409C-BE32-E72D297353CC}">
              <c16:uniqueId val="{00000000-FEF2-544C-9277-667E715159AF}"/>
            </c:ext>
          </c:extLst>
        </c:ser>
        <c:dLbls>
          <c:showLegendKey val="0"/>
          <c:showVal val="0"/>
          <c:showCatName val="0"/>
          <c:showSerName val="0"/>
          <c:showPercent val="0"/>
          <c:showBubbleSize val="0"/>
        </c:dLbls>
        <c:gapWidth val="0"/>
        <c:axId val="107285504"/>
        <c:axId val="107283968"/>
      </c:barChart>
      <c:lineChart>
        <c:grouping val="standard"/>
        <c:varyColors val="0"/>
        <c:ser>
          <c:idx val="2"/>
          <c:order val="0"/>
          <c:tx>
            <c:strRef>
              <c:f>Sheet1!$B$1</c:f>
              <c:strCache>
                <c:ptCount val="1"/>
                <c:pt idx="0">
                  <c:v>% change, nonresidential fixed investment</c:v>
                </c:pt>
              </c:strCache>
            </c:strRef>
          </c:tx>
          <c:spPr>
            <a:ln w="28575">
              <a:solidFill>
                <a:schemeClr val="accent1"/>
              </a:solidFill>
              <a:prstDash val="solid"/>
            </a:ln>
          </c:spPr>
          <c:marker>
            <c:symbol val="none"/>
          </c:marker>
          <c:cat>
            <c:strRef>
              <c:f>Sheet1!$A$2:$A$42</c:f>
              <c:strCache>
                <c:ptCount val="41"/>
                <c:pt idx="0">
                  <c:v>08:Q1</c:v>
                </c:pt>
                <c:pt idx="1">
                  <c:v>08:Q2</c:v>
                </c:pt>
                <c:pt idx="2">
                  <c:v>08:Q3</c:v>
                </c:pt>
                <c:pt idx="3">
                  <c:v>08:Q4</c:v>
                </c:pt>
                <c:pt idx="4">
                  <c:v>09:Q1</c:v>
                </c:pt>
                <c:pt idx="5">
                  <c:v>09:Q2</c:v>
                </c:pt>
                <c:pt idx="6">
                  <c:v>09:Q3</c:v>
                </c:pt>
                <c:pt idx="7">
                  <c:v>09:Q4</c:v>
                </c:pt>
                <c:pt idx="8">
                  <c:v>10:Q1</c:v>
                </c:pt>
                <c:pt idx="9">
                  <c:v>10:Q2</c:v>
                </c:pt>
                <c:pt idx="10">
                  <c:v>10:Q3</c:v>
                </c:pt>
                <c:pt idx="11">
                  <c:v>10:Q4</c:v>
                </c:pt>
                <c:pt idx="12">
                  <c:v>11:Q1</c:v>
                </c:pt>
                <c:pt idx="13">
                  <c:v>11:Q2</c:v>
                </c:pt>
                <c:pt idx="14">
                  <c:v>11:Q3</c:v>
                </c:pt>
                <c:pt idx="15">
                  <c:v>11:Q4</c:v>
                </c:pt>
                <c:pt idx="16">
                  <c:v>12:Q1</c:v>
                </c:pt>
                <c:pt idx="17">
                  <c:v>12:Q2</c:v>
                </c:pt>
                <c:pt idx="18">
                  <c:v>12:Q3</c:v>
                </c:pt>
                <c:pt idx="19">
                  <c:v>12:Q4</c:v>
                </c:pt>
                <c:pt idx="20">
                  <c:v>13:Q1</c:v>
                </c:pt>
                <c:pt idx="21">
                  <c:v>13:Q2</c:v>
                </c:pt>
                <c:pt idx="22">
                  <c:v>13:Q3</c:v>
                </c:pt>
                <c:pt idx="23">
                  <c:v>13:Q4</c:v>
                </c:pt>
                <c:pt idx="24">
                  <c:v>14:Q1</c:v>
                </c:pt>
                <c:pt idx="25">
                  <c:v>14:Q2</c:v>
                </c:pt>
                <c:pt idx="26">
                  <c:v>14:Q3</c:v>
                </c:pt>
                <c:pt idx="27">
                  <c:v>14:Q4</c:v>
                </c:pt>
                <c:pt idx="28">
                  <c:v>15:Q1</c:v>
                </c:pt>
                <c:pt idx="29">
                  <c:v>15:Q2</c:v>
                </c:pt>
                <c:pt idx="30">
                  <c:v>15:Q3</c:v>
                </c:pt>
                <c:pt idx="31">
                  <c:v>15:Q4</c:v>
                </c:pt>
                <c:pt idx="32">
                  <c:v>16:Q1</c:v>
                </c:pt>
                <c:pt idx="33">
                  <c:v>16:Q2</c:v>
                </c:pt>
                <c:pt idx="34">
                  <c:v>16:Q3</c:v>
                </c:pt>
                <c:pt idx="35">
                  <c:v>16:Q4</c:v>
                </c:pt>
                <c:pt idx="36">
                  <c:v>17:Q1</c:v>
                </c:pt>
                <c:pt idx="37">
                  <c:v>17:Q2</c:v>
                </c:pt>
                <c:pt idx="38">
                  <c:v>17:Q3</c:v>
                </c:pt>
                <c:pt idx="39">
                  <c:v>17:Q4</c:v>
                </c:pt>
                <c:pt idx="40">
                  <c:v>18:Q1</c:v>
                </c:pt>
              </c:strCache>
            </c:strRef>
          </c:cat>
          <c:val>
            <c:numRef>
              <c:f>Sheet1!$B$2:$B$42</c:f>
              <c:numCache>
                <c:formatCode>0.0%</c:formatCode>
                <c:ptCount val="41"/>
                <c:pt idx="0">
                  <c:v>6.3E-2</c:v>
                </c:pt>
                <c:pt idx="1">
                  <c:v>3.6999999999999998E-2</c:v>
                </c:pt>
                <c:pt idx="2">
                  <c:v>5.0000000000000001E-3</c:v>
                </c:pt>
                <c:pt idx="3">
                  <c:v>-5.8999999999999997E-2</c:v>
                </c:pt>
                <c:pt idx="4">
                  <c:v>-0.13600000000000001</c:v>
                </c:pt>
                <c:pt idx="5">
                  <c:v>-0.17199999999999999</c:v>
                </c:pt>
                <c:pt idx="6">
                  <c:v>-0.17799999999999999</c:v>
                </c:pt>
                <c:pt idx="7">
                  <c:v>-0.14699999999999999</c:v>
                </c:pt>
                <c:pt idx="8">
                  <c:v>-6.9000000000000006E-2</c:v>
                </c:pt>
                <c:pt idx="9">
                  <c:v>3.0000000000000001E-3</c:v>
                </c:pt>
                <c:pt idx="10">
                  <c:v>4.8000000000000001E-2</c:v>
                </c:pt>
                <c:pt idx="11">
                  <c:v>8.5999999999999993E-2</c:v>
                </c:pt>
                <c:pt idx="12">
                  <c:v>0.08</c:v>
                </c:pt>
                <c:pt idx="13">
                  <c:v>7.6999999999999999E-2</c:v>
                </c:pt>
                <c:pt idx="14">
                  <c:v>0.106</c:v>
                </c:pt>
                <c:pt idx="15">
                  <c:v>0.107</c:v>
                </c:pt>
                <c:pt idx="16">
                  <c:v>0.14499999999999999</c:v>
                </c:pt>
                <c:pt idx="17">
                  <c:v>0.14000000000000001</c:v>
                </c:pt>
                <c:pt idx="18">
                  <c:v>8.5000000000000006E-2</c:v>
                </c:pt>
                <c:pt idx="19">
                  <c:v>6.7000000000000004E-2</c:v>
                </c:pt>
                <c:pt idx="20">
                  <c:v>4.3999999999999997E-2</c:v>
                </c:pt>
                <c:pt idx="21">
                  <c:v>0.03</c:v>
                </c:pt>
                <c:pt idx="22">
                  <c:v>4.1000000000000002E-2</c:v>
                </c:pt>
                <c:pt idx="23">
                  <c:v>5.7000000000000002E-2</c:v>
                </c:pt>
                <c:pt idx="24">
                  <c:v>6.6000000000000003E-2</c:v>
                </c:pt>
                <c:pt idx="25">
                  <c:v>9.4E-2</c:v>
                </c:pt>
                <c:pt idx="26">
                  <c:v>0.105</c:v>
                </c:pt>
                <c:pt idx="27">
                  <c:v>-2.3E-2</c:v>
                </c:pt>
                <c:pt idx="28">
                  <c:v>2.1999999999999999E-2</c:v>
                </c:pt>
                <c:pt idx="29">
                  <c:v>2.9000000000000001E-2</c:v>
                </c:pt>
                <c:pt idx="30">
                  <c:v>1.4999999999999999E-2</c:v>
                </c:pt>
                <c:pt idx="31">
                  <c:v>-5.0999999999999997E-2</c:v>
                </c:pt>
                <c:pt idx="32">
                  <c:v>-0.04</c:v>
                </c:pt>
                <c:pt idx="33">
                  <c:v>3.3000000000000002E-2</c:v>
                </c:pt>
                <c:pt idx="34">
                  <c:v>3.4000000000000002E-2</c:v>
                </c:pt>
                <c:pt idx="35">
                  <c:v>2E-3</c:v>
                </c:pt>
                <c:pt idx="36">
                  <c:v>7.1999999999999995E-2</c:v>
                </c:pt>
                <c:pt idx="37">
                  <c:v>6.7000000000000004E-2</c:v>
                </c:pt>
                <c:pt idx="38">
                  <c:v>4.7E-2</c:v>
                </c:pt>
                <c:pt idx="39">
                  <c:v>6.8000000000000005E-2</c:v>
                </c:pt>
                <c:pt idx="40">
                  <c:v>8.1249475539145799E-2</c:v>
                </c:pt>
              </c:numCache>
            </c:numRef>
          </c:val>
          <c:smooth val="1"/>
          <c:extLst>
            <c:ext xmlns:c16="http://schemas.microsoft.com/office/drawing/2014/chart" uri="{C3380CC4-5D6E-409C-BE32-E72D297353CC}">
              <c16:uniqueId val="{00000001-FEF2-544C-9277-667E715159AF}"/>
            </c:ext>
          </c:extLst>
        </c:ser>
        <c:ser>
          <c:idx val="0"/>
          <c:order val="1"/>
          <c:tx>
            <c:strRef>
              <c:f>Sheet1!$C$1</c:f>
              <c:strCache>
                <c:ptCount val="1"/>
                <c:pt idx="0">
                  <c:v>% change, property insurance premiums</c:v>
                </c:pt>
              </c:strCache>
            </c:strRef>
          </c:tx>
          <c:spPr>
            <a:ln w="28575">
              <a:solidFill>
                <a:schemeClr val="accent3"/>
              </a:solidFill>
              <a:prstDash val="solid"/>
            </a:ln>
          </c:spPr>
          <c:marker>
            <c:symbol val="none"/>
          </c:marker>
          <c:cat>
            <c:strRef>
              <c:f>Sheet1!$A$2:$A$42</c:f>
              <c:strCache>
                <c:ptCount val="41"/>
                <c:pt idx="0">
                  <c:v>08:Q1</c:v>
                </c:pt>
                <c:pt idx="1">
                  <c:v>08:Q2</c:v>
                </c:pt>
                <c:pt idx="2">
                  <c:v>08:Q3</c:v>
                </c:pt>
                <c:pt idx="3">
                  <c:v>08:Q4</c:v>
                </c:pt>
                <c:pt idx="4">
                  <c:v>09:Q1</c:v>
                </c:pt>
                <c:pt idx="5">
                  <c:v>09:Q2</c:v>
                </c:pt>
                <c:pt idx="6">
                  <c:v>09:Q3</c:v>
                </c:pt>
                <c:pt idx="7">
                  <c:v>09:Q4</c:v>
                </c:pt>
                <c:pt idx="8">
                  <c:v>10:Q1</c:v>
                </c:pt>
                <c:pt idx="9">
                  <c:v>10:Q2</c:v>
                </c:pt>
                <c:pt idx="10">
                  <c:v>10:Q3</c:v>
                </c:pt>
                <c:pt idx="11">
                  <c:v>10:Q4</c:v>
                </c:pt>
                <c:pt idx="12">
                  <c:v>11:Q1</c:v>
                </c:pt>
                <c:pt idx="13">
                  <c:v>11:Q2</c:v>
                </c:pt>
                <c:pt idx="14">
                  <c:v>11:Q3</c:v>
                </c:pt>
                <c:pt idx="15">
                  <c:v>11:Q4</c:v>
                </c:pt>
                <c:pt idx="16">
                  <c:v>12:Q1</c:v>
                </c:pt>
                <c:pt idx="17">
                  <c:v>12:Q2</c:v>
                </c:pt>
                <c:pt idx="18">
                  <c:v>12:Q3</c:v>
                </c:pt>
                <c:pt idx="19">
                  <c:v>12:Q4</c:v>
                </c:pt>
                <c:pt idx="20">
                  <c:v>13:Q1</c:v>
                </c:pt>
                <c:pt idx="21">
                  <c:v>13:Q2</c:v>
                </c:pt>
                <c:pt idx="22">
                  <c:v>13:Q3</c:v>
                </c:pt>
                <c:pt idx="23">
                  <c:v>13:Q4</c:v>
                </c:pt>
                <c:pt idx="24">
                  <c:v>14:Q1</c:v>
                </c:pt>
                <c:pt idx="25">
                  <c:v>14:Q2</c:v>
                </c:pt>
                <c:pt idx="26">
                  <c:v>14:Q3</c:v>
                </c:pt>
                <c:pt idx="27">
                  <c:v>14:Q4</c:v>
                </c:pt>
                <c:pt idx="28">
                  <c:v>15:Q1</c:v>
                </c:pt>
                <c:pt idx="29">
                  <c:v>15:Q2</c:v>
                </c:pt>
                <c:pt idx="30">
                  <c:v>15:Q3</c:v>
                </c:pt>
                <c:pt idx="31">
                  <c:v>15:Q4</c:v>
                </c:pt>
                <c:pt idx="32">
                  <c:v>16:Q1</c:v>
                </c:pt>
                <c:pt idx="33">
                  <c:v>16:Q2</c:v>
                </c:pt>
                <c:pt idx="34">
                  <c:v>16:Q3</c:v>
                </c:pt>
                <c:pt idx="35">
                  <c:v>16:Q4</c:v>
                </c:pt>
                <c:pt idx="36">
                  <c:v>17:Q1</c:v>
                </c:pt>
                <c:pt idx="37">
                  <c:v>17:Q2</c:v>
                </c:pt>
                <c:pt idx="38">
                  <c:v>17:Q3</c:v>
                </c:pt>
                <c:pt idx="39">
                  <c:v>17:Q4</c:v>
                </c:pt>
                <c:pt idx="40">
                  <c:v>18:Q1</c:v>
                </c:pt>
              </c:strCache>
            </c:strRef>
          </c:cat>
          <c:val>
            <c:numRef>
              <c:f>Sheet1!$C$2:$C$42</c:f>
              <c:numCache>
                <c:formatCode>0.0%</c:formatCode>
                <c:ptCount val="41"/>
                <c:pt idx="0">
                  <c:v>0.01</c:v>
                </c:pt>
                <c:pt idx="1">
                  <c:v>1.2999999999999999E-2</c:v>
                </c:pt>
                <c:pt idx="2">
                  <c:v>8.8999999999999996E-2</c:v>
                </c:pt>
                <c:pt idx="3">
                  <c:v>-3.0000000000000001E-3</c:v>
                </c:pt>
                <c:pt idx="4">
                  <c:v>-1E-3</c:v>
                </c:pt>
                <c:pt idx="5">
                  <c:v>-2.3E-2</c:v>
                </c:pt>
                <c:pt idx="6">
                  <c:v>-5.8999999999999997E-2</c:v>
                </c:pt>
                <c:pt idx="7">
                  <c:v>-5.0999999999999997E-2</c:v>
                </c:pt>
                <c:pt idx="8">
                  <c:v>-2.7E-2</c:v>
                </c:pt>
                <c:pt idx="9">
                  <c:v>3.0000000000000001E-3</c:v>
                </c:pt>
                <c:pt idx="10">
                  <c:v>-5.5E-2</c:v>
                </c:pt>
                <c:pt idx="11">
                  <c:v>5.0000000000000001E-3</c:v>
                </c:pt>
                <c:pt idx="12">
                  <c:v>8.9999999999999993E-3</c:v>
                </c:pt>
                <c:pt idx="13">
                  <c:v>4.2999999999999997E-2</c:v>
                </c:pt>
                <c:pt idx="14">
                  <c:v>0.191</c:v>
                </c:pt>
                <c:pt idx="15">
                  <c:v>7.4999999999999997E-2</c:v>
                </c:pt>
                <c:pt idx="16">
                  <c:v>6.9000000000000006E-2</c:v>
                </c:pt>
                <c:pt idx="17">
                  <c:v>6.3E-2</c:v>
                </c:pt>
                <c:pt idx="18">
                  <c:v>1.2999999999999999E-2</c:v>
                </c:pt>
                <c:pt idx="19">
                  <c:v>4.1000000000000002E-2</c:v>
                </c:pt>
                <c:pt idx="20">
                  <c:v>5.2999999999999999E-2</c:v>
                </c:pt>
                <c:pt idx="21">
                  <c:v>1E-3</c:v>
                </c:pt>
                <c:pt idx="22">
                  <c:v>9.7000000000000003E-2</c:v>
                </c:pt>
                <c:pt idx="23">
                  <c:v>3.5000000000000003E-2</c:v>
                </c:pt>
                <c:pt idx="24">
                  <c:v>3.1E-2</c:v>
                </c:pt>
                <c:pt idx="25">
                  <c:v>5.6000000000000001E-2</c:v>
                </c:pt>
                <c:pt idx="26">
                  <c:v>-3.1E-2</c:v>
                </c:pt>
                <c:pt idx="27">
                  <c:v>3.9E-2</c:v>
                </c:pt>
                <c:pt idx="28">
                  <c:v>2.3E-2</c:v>
                </c:pt>
                <c:pt idx="29">
                  <c:v>5.2999999999999999E-2</c:v>
                </c:pt>
                <c:pt idx="30">
                  <c:v>-1.6E-2</c:v>
                </c:pt>
                <c:pt idx="31">
                  <c:v>5.0000000000000001E-3</c:v>
                </c:pt>
                <c:pt idx="32">
                  <c:v>4.2000000000000003E-2</c:v>
                </c:pt>
                <c:pt idx="33">
                  <c:v>1.2999999999999999E-2</c:v>
                </c:pt>
                <c:pt idx="34">
                  <c:v>-3.6999999999999998E-2</c:v>
                </c:pt>
                <c:pt idx="35">
                  <c:v>1.0999999999999999E-2</c:v>
                </c:pt>
                <c:pt idx="36">
                  <c:v>3.6999999999999998E-2</c:v>
                </c:pt>
                <c:pt idx="37">
                  <c:v>2.1000000000000001E-2</c:v>
                </c:pt>
                <c:pt idx="38">
                  <c:v>1.2E-2</c:v>
                </c:pt>
                <c:pt idx="39">
                  <c:v>4.5999999999999999E-2</c:v>
                </c:pt>
                <c:pt idx="40">
                  <c:v>6.0999999999999999E-2</c:v>
                </c:pt>
              </c:numCache>
            </c:numRef>
          </c:val>
          <c:smooth val="1"/>
          <c:extLst>
            <c:ext xmlns:c16="http://schemas.microsoft.com/office/drawing/2014/chart" uri="{C3380CC4-5D6E-409C-BE32-E72D297353CC}">
              <c16:uniqueId val="{00000002-FEF2-544C-9277-667E715159AF}"/>
            </c:ext>
          </c:extLst>
        </c:ser>
        <c:dLbls>
          <c:showLegendKey val="0"/>
          <c:showVal val="0"/>
          <c:showCatName val="0"/>
          <c:showSerName val="0"/>
          <c:showPercent val="0"/>
          <c:showBubbleSize val="0"/>
        </c:dLbls>
        <c:marker val="1"/>
        <c:smooth val="0"/>
        <c:axId val="113826048"/>
        <c:axId val="107282432"/>
      </c:lineChart>
      <c:catAx>
        <c:axId val="113826048"/>
        <c:scaling>
          <c:orientation val="minMax"/>
        </c:scaling>
        <c:delete val="0"/>
        <c:axPos val="b"/>
        <c:numFmt formatCode="General" sourceLinked="0"/>
        <c:majorTickMark val="out"/>
        <c:minorTickMark val="none"/>
        <c:tickLblPos val="low"/>
        <c:spPr>
          <a:ln w="9525">
            <a:solidFill>
              <a:srgbClr val="868686"/>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07282432"/>
        <c:crossesAt val="0"/>
        <c:auto val="0"/>
        <c:lblAlgn val="ctr"/>
        <c:lblOffset val="100"/>
        <c:noMultiLvlLbl val="0"/>
      </c:catAx>
      <c:valAx>
        <c:axId val="107282432"/>
        <c:scaling>
          <c:orientation val="minMax"/>
          <c:max val="0.2"/>
          <c:min val="-0.2"/>
        </c:scaling>
        <c:delete val="0"/>
        <c:axPos val="l"/>
        <c:majorGridlines>
          <c:spPr>
            <a:ln w="2291">
              <a:noFill/>
              <a:prstDash val="solid"/>
            </a:ln>
          </c:spPr>
        </c:majorGridlines>
        <c:numFmt formatCode="0%" sourceLinked="0"/>
        <c:majorTickMark val="out"/>
        <c:minorTickMark val="none"/>
        <c:tickLblPos val="nextTo"/>
        <c:spPr>
          <a:ln w="9525">
            <a:solidFill>
              <a:srgbClr val="868686"/>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13826048"/>
        <c:crossesAt val="1"/>
        <c:crossBetween val="between"/>
        <c:majorUnit val="0.1"/>
        <c:minorUnit val="1E-3"/>
      </c:valAx>
      <c:valAx>
        <c:axId val="107283968"/>
        <c:scaling>
          <c:orientation val="minMax"/>
          <c:max val="1"/>
        </c:scaling>
        <c:delete val="0"/>
        <c:axPos val="r"/>
        <c:numFmt formatCode="0" sourceLinked="1"/>
        <c:majorTickMark val="none"/>
        <c:minorTickMark val="none"/>
        <c:tickLblPos val="none"/>
        <c:spPr>
          <a:ln>
            <a:noFill/>
          </a:ln>
        </c:spPr>
        <c:crossAx val="107285504"/>
        <c:crosses val="max"/>
        <c:crossBetween val="between"/>
      </c:valAx>
      <c:catAx>
        <c:axId val="107285504"/>
        <c:scaling>
          <c:orientation val="minMax"/>
        </c:scaling>
        <c:delete val="1"/>
        <c:axPos val="b"/>
        <c:numFmt formatCode="General" sourceLinked="1"/>
        <c:majorTickMark val="out"/>
        <c:minorTickMark val="none"/>
        <c:tickLblPos val="nextTo"/>
        <c:crossAx val="107283968"/>
        <c:crosses val="autoZero"/>
        <c:auto val="1"/>
        <c:lblAlgn val="ctr"/>
        <c:lblOffset val="100"/>
        <c:noMultiLvlLbl val="0"/>
      </c:catAx>
      <c:spPr>
        <a:solidFill>
          <a:srgbClr val="FFFFFF"/>
        </a:solidFill>
        <a:ln w="18325">
          <a:noFill/>
        </a:ln>
      </c:spPr>
    </c:plotArea>
    <c:legend>
      <c:legendPos val="t"/>
      <c:legendEntry>
        <c:idx val="1"/>
        <c:txPr>
          <a:bodyPr/>
          <a:lstStyle/>
          <a:p>
            <a:pPr>
              <a:defRPr sz="1200" b="0" i="0" u="none" strike="noStrike" baseline="0">
                <a:solidFill>
                  <a:srgbClr val="000000"/>
                </a:solidFill>
                <a:latin typeface="Arial" panose="020B0604020202020204" pitchFamily="34" charset="0"/>
                <a:ea typeface="Arial" charset="0"/>
                <a:cs typeface="Arial" panose="020B0604020202020204" pitchFamily="34" charset="0"/>
              </a:defRPr>
            </a:pPr>
            <a:endParaRPr lang="en-US"/>
          </a:p>
        </c:txPr>
      </c:legendEntry>
      <c:legendEntry>
        <c:idx val="2"/>
        <c:txPr>
          <a:bodyPr/>
          <a:lstStyle/>
          <a:p>
            <a:pPr>
              <a:defRPr sz="1200" b="0" i="0" u="none" strike="noStrike" baseline="0">
                <a:solidFill>
                  <a:srgbClr val="000000"/>
                </a:solidFill>
                <a:latin typeface="Arial" panose="020B0604020202020204" pitchFamily="34" charset="0"/>
                <a:ea typeface="Arial" charset="0"/>
                <a:cs typeface="Arial" panose="020B0604020202020204" pitchFamily="34" charset="0"/>
              </a:defRPr>
            </a:pPr>
            <a:endParaRPr lang="en-US"/>
          </a:p>
        </c:txPr>
      </c:legendEntry>
      <c:layout>
        <c:manualLayout>
          <c:xMode val="edge"/>
          <c:yMode val="edge"/>
          <c:x val="0.32415033981913299"/>
          <c:y val="0.65632200073678004"/>
          <c:w val="0.67257804904720331"/>
          <c:h val="0.17894395280097466"/>
        </c:manualLayout>
      </c:layout>
      <c:overlay val="0"/>
      <c:spPr>
        <a:solidFill>
          <a:schemeClr val="bg1"/>
        </a:solidFill>
        <a:ln w="2291">
          <a:noFill/>
          <a:prstDash val="solid"/>
        </a:ln>
      </c:spPr>
      <c:txPr>
        <a:bodyPr/>
        <a:lstStyle/>
        <a:p>
          <a:pPr>
            <a:defRPr sz="1200" b="0" i="0" u="none" strike="noStrike" baseline="0">
              <a:solidFill>
                <a:srgbClr val="000000"/>
              </a:solidFill>
              <a:latin typeface="Arial" panose="020B0604020202020204" pitchFamily="34" charset="0"/>
              <a:ea typeface="Calibri"/>
              <a:cs typeface="Arial" panose="020B0604020202020204" pitchFamily="34" charset="0"/>
            </a:defRPr>
          </a:pPr>
          <a:endParaRPr lang="en-US"/>
        </a:p>
      </c:txPr>
    </c:legend>
    <c:plotVisOnly val="1"/>
    <c:dispBlanksAs val="gap"/>
    <c:showDLblsOverMax val="0"/>
  </c:chart>
  <c:spPr>
    <a:noFill/>
    <a:ln>
      <a:noFill/>
    </a:ln>
  </c:spPr>
  <c:txPr>
    <a:bodyPr/>
    <a:lstStyle/>
    <a:p>
      <a:pPr>
        <a:defRPr sz="1299" b="0" i="0" u="none" strike="noStrike" baseline="0">
          <a:solidFill>
            <a:srgbClr val="000000"/>
          </a:solidFill>
          <a:latin typeface="Calibri"/>
          <a:ea typeface="Calibri"/>
          <a:cs typeface="Calibri"/>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340584080052601E-2"/>
          <c:y val="3.3926406000924336E-2"/>
          <c:w val="0.91952309985096903"/>
          <c:h val="0.83412852736599974"/>
        </c:manualLayout>
      </c:layout>
      <c:barChart>
        <c:barDir val="col"/>
        <c:grouping val="clustered"/>
        <c:varyColors val="0"/>
        <c:ser>
          <c:idx val="1"/>
          <c:order val="1"/>
          <c:tx>
            <c:strRef>
              <c:f>Sheet1!$D$1</c:f>
              <c:strCache>
                <c:ptCount val="1"/>
                <c:pt idx="0">
                  <c:v>Recession</c:v>
                </c:pt>
              </c:strCache>
            </c:strRef>
          </c:tx>
          <c:spPr>
            <a:solidFill>
              <a:schemeClr val="accent5">
                <a:lumMod val="60000"/>
                <a:lumOff val="40000"/>
              </a:schemeClr>
            </a:solidFill>
            <a:ln w="25545">
              <a:noFill/>
            </a:ln>
          </c:spPr>
          <c:invertIfNegative val="0"/>
          <c:cat>
            <c:numRef>
              <c:f>Sheet1!$A$2:$A$174</c:f>
              <c:numCache>
                <c:formatCode>[$-409]mmm\-yy;@</c:formatCode>
                <c:ptCount val="173"/>
                <c:pt idx="0">
                  <c:v>38017</c:v>
                </c:pt>
                <c:pt idx="1">
                  <c:v>38047</c:v>
                </c:pt>
                <c:pt idx="2">
                  <c:v>38077</c:v>
                </c:pt>
                <c:pt idx="3">
                  <c:v>38107</c:v>
                </c:pt>
                <c:pt idx="4">
                  <c:v>38138</c:v>
                </c:pt>
                <c:pt idx="5">
                  <c:v>38168</c:v>
                </c:pt>
                <c:pt idx="6">
                  <c:v>38199</c:v>
                </c:pt>
                <c:pt idx="7">
                  <c:v>38230</c:v>
                </c:pt>
                <c:pt idx="8">
                  <c:v>38260</c:v>
                </c:pt>
                <c:pt idx="9">
                  <c:v>38291</c:v>
                </c:pt>
                <c:pt idx="10">
                  <c:v>38321</c:v>
                </c:pt>
                <c:pt idx="11">
                  <c:v>38352</c:v>
                </c:pt>
                <c:pt idx="12">
                  <c:v>38383</c:v>
                </c:pt>
                <c:pt idx="13">
                  <c:v>38412</c:v>
                </c:pt>
                <c:pt idx="14">
                  <c:v>38442</c:v>
                </c:pt>
                <c:pt idx="15">
                  <c:v>38472</c:v>
                </c:pt>
                <c:pt idx="16">
                  <c:v>38503</c:v>
                </c:pt>
                <c:pt idx="17">
                  <c:v>38533</c:v>
                </c:pt>
                <c:pt idx="18">
                  <c:v>38564</c:v>
                </c:pt>
                <c:pt idx="19">
                  <c:v>38595</c:v>
                </c:pt>
                <c:pt idx="20">
                  <c:v>38625</c:v>
                </c:pt>
                <c:pt idx="21">
                  <c:v>38656</c:v>
                </c:pt>
                <c:pt idx="22">
                  <c:v>38686</c:v>
                </c:pt>
                <c:pt idx="23">
                  <c:v>38717</c:v>
                </c:pt>
                <c:pt idx="24">
                  <c:v>38748</c:v>
                </c:pt>
                <c:pt idx="25">
                  <c:v>38776</c:v>
                </c:pt>
                <c:pt idx="26">
                  <c:v>38807</c:v>
                </c:pt>
                <c:pt idx="27">
                  <c:v>38837</c:v>
                </c:pt>
                <c:pt idx="28">
                  <c:v>38868</c:v>
                </c:pt>
                <c:pt idx="29">
                  <c:v>38898</c:v>
                </c:pt>
                <c:pt idx="30">
                  <c:v>38929</c:v>
                </c:pt>
                <c:pt idx="31">
                  <c:v>38960</c:v>
                </c:pt>
                <c:pt idx="32">
                  <c:v>38990</c:v>
                </c:pt>
                <c:pt idx="33">
                  <c:v>39021</c:v>
                </c:pt>
                <c:pt idx="34">
                  <c:v>39051</c:v>
                </c:pt>
                <c:pt idx="35">
                  <c:v>39082</c:v>
                </c:pt>
                <c:pt idx="36">
                  <c:v>39113</c:v>
                </c:pt>
                <c:pt idx="37">
                  <c:v>39142</c:v>
                </c:pt>
                <c:pt idx="38">
                  <c:v>39172</c:v>
                </c:pt>
                <c:pt idx="39">
                  <c:v>39202</c:v>
                </c:pt>
                <c:pt idx="40">
                  <c:v>39233</c:v>
                </c:pt>
                <c:pt idx="41">
                  <c:v>39263</c:v>
                </c:pt>
                <c:pt idx="42">
                  <c:v>39294</c:v>
                </c:pt>
                <c:pt idx="43">
                  <c:v>39325</c:v>
                </c:pt>
                <c:pt idx="44">
                  <c:v>39355</c:v>
                </c:pt>
                <c:pt idx="45">
                  <c:v>39386</c:v>
                </c:pt>
                <c:pt idx="46">
                  <c:v>39416</c:v>
                </c:pt>
                <c:pt idx="47">
                  <c:v>39447</c:v>
                </c:pt>
                <c:pt idx="48">
                  <c:v>39478</c:v>
                </c:pt>
                <c:pt idx="49">
                  <c:v>39507</c:v>
                </c:pt>
                <c:pt idx="50">
                  <c:v>39538</c:v>
                </c:pt>
                <c:pt idx="51">
                  <c:v>39568</c:v>
                </c:pt>
                <c:pt idx="52">
                  <c:v>39599</c:v>
                </c:pt>
                <c:pt idx="53">
                  <c:v>39629</c:v>
                </c:pt>
                <c:pt idx="54">
                  <c:v>39660</c:v>
                </c:pt>
                <c:pt idx="55">
                  <c:v>39691</c:v>
                </c:pt>
                <c:pt idx="56">
                  <c:v>39721</c:v>
                </c:pt>
                <c:pt idx="57">
                  <c:v>39752</c:v>
                </c:pt>
                <c:pt idx="58">
                  <c:v>39782</c:v>
                </c:pt>
                <c:pt idx="59">
                  <c:v>39813</c:v>
                </c:pt>
                <c:pt idx="60">
                  <c:v>39844</c:v>
                </c:pt>
                <c:pt idx="61">
                  <c:v>39872</c:v>
                </c:pt>
                <c:pt idx="62">
                  <c:v>39903</c:v>
                </c:pt>
                <c:pt idx="63">
                  <c:v>39933</c:v>
                </c:pt>
                <c:pt idx="64">
                  <c:v>39964</c:v>
                </c:pt>
                <c:pt idx="65">
                  <c:v>39994</c:v>
                </c:pt>
                <c:pt idx="66">
                  <c:v>40025</c:v>
                </c:pt>
                <c:pt idx="67">
                  <c:v>40056</c:v>
                </c:pt>
                <c:pt idx="68">
                  <c:v>40086</c:v>
                </c:pt>
                <c:pt idx="69">
                  <c:v>40117</c:v>
                </c:pt>
                <c:pt idx="70">
                  <c:v>40147</c:v>
                </c:pt>
                <c:pt idx="71">
                  <c:v>40178</c:v>
                </c:pt>
                <c:pt idx="72">
                  <c:v>40209</c:v>
                </c:pt>
                <c:pt idx="73">
                  <c:v>40237</c:v>
                </c:pt>
                <c:pt idx="74">
                  <c:v>40268</c:v>
                </c:pt>
                <c:pt idx="75">
                  <c:v>40298</c:v>
                </c:pt>
                <c:pt idx="76">
                  <c:v>40329</c:v>
                </c:pt>
                <c:pt idx="77">
                  <c:v>40359</c:v>
                </c:pt>
                <c:pt idx="78">
                  <c:v>40390</c:v>
                </c:pt>
                <c:pt idx="79">
                  <c:v>40421</c:v>
                </c:pt>
                <c:pt idx="80">
                  <c:v>40451</c:v>
                </c:pt>
                <c:pt idx="81">
                  <c:v>40482</c:v>
                </c:pt>
                <c:pt idx="82">
                  <c:v>40512</c:v>
                </c:pt>
                <c:pt idx="83">
                  <c:v>40543</c:v>
                </c:pt>
                <c:pt idx="84">
                  <c:v>40574</c:v>
                </c:pt>
                <c:pt idx="85">
                  <c:v>40602</c:v>
                </c:pt>
                <c:pt idx="86">
                  <c:v>40633</c:v>
                </c:pt>
                <c:pt idx="87">
                  <c:v>40663</c:v>
                </c:pt>
                <c:pt idx="88">
                  <c:v>40694</c:v>
                </c:pt>
                <c:pt idx="89">
                  <c:v>40724</c:v>
                </c:pt>
                <c:pt idx="90">
                  <c:v>40755</c:v>
                </c:pt>
                <c:pt idx="91">
                  <c:v>40786</c:v>
                </c:pt>
                <c:pt idx="92">
                  <c:v>40816</c:v>
                </c:pt>
                <c:pt idx="93">
                  <c:v>40847</c:v>
                </c:pt>
                <c:pt idx="94">
                  <c:v>40877</c:v>
                </c:pt>
                <c:pt idx="95">
                  <c:v>40907</c:v>
                </c:pt>
                <c:pt idx="96">
                  <c:v>40938</c:v>
                </c:pt>
                <c:pt idx="97">
                  <c:v>40968</c:v>
                </c:pt>
                <c:pt idx="98">
                  <c:v>40998</c:v>
                </c:pt>
                <c:pt idx="99">
                  <c:v>41029</c:v>
                </c:pt>
                <c:pt idx="100">
                  <c:v>41060</c:v>
                </c:pt>
                <c:pt idx="101">
                  <c:v>41090</c:v>
                </c:pt>
                <c:pt idx="102">
                  <c:v>41120</c:v>
                </c:pt>
                <c:pt idx="103">
                  <c:v>41151</c:v>
                </c:pt>
                <c:pt idx="104">
                  <c:v>41182</c:v>
                </c:pt>
                <c:pt idx="105">
                  <c:v>41213</c:v>
                </c:pt>
                <c:pt idx="106">
                  <c:v>41243</c:v>
                </c:pt>
                <c:pt idx="107">
                  <c:v>41274</c:v>
                </c:pt>
                <c:pt idx="108">
                  <c:v>41305</c:v>
                </c:pt>
                <c:pt idx="109">
                  <c:v>41333</c:v>
                </c:pt>
                <c:pt idx="110">
                  <c:v>41364</c:v>
                </c:pt>
                <c:pt idx="111">
                  <c:v>41394</c:v>
                </c:pt>
                <c:pt idx="112">
                  <c:v>41425</c:v>
                </c:pt>
                <c:pt idx="113">
                  <c:v>41455</c:v>
                </c:pt>
                <c:pt idx="114">
                  <c:v>41486</c:v>
                </c:pt>
                <c:pt idx="115">
                  <c:v>41517</c:v>
                </c:pt>
                <c:pt idx="116">
                  <c:v>41547</c:v>
                </c:pt>
                <c:pt idx="117">
                  <c:v>41578</c:v>
                </c:pt>
                <c:pt idx="118">
                  <c:v>41608</c:v>
                </c:pt>
                <c:pt idx="119">
                  <c:v>41639</c:v>
                </c:pt>
                <c:pt idx="120">
                  <c:v>41670</c:v>
                </c:pt>
                <c:pt idx="121">
                  <c:v>41698</c:v>
                </c:pt>
                <c:pt idx="122">
                  <c:v>41729</c:v>
                </c:pt>
                <c:pt idx="123">
                  <c:v>41759</c:v>
                </c:pt>
                <c:pt idx="124">
                  <c:v>41790</c:v>
                </c:pt>
                <c:pt idx="125">
                  <c:v>41820</c:v>
                </c:pt>
                <c:pt idx="126">
                  <c:v>41851</c:v>
                </c:pt>
                <c:pt idx="127">
                  <c:v>41881</c:v>
                </c:pt>
                <c:pt idx="128">
                  <c:v>41912</c:v>
                </c:pt>
                <c:pt idx="129">
                  <c:v>41943</c:v>
                </c:pt>
                <c:pt idx="130">
                  <c:v>41973</c:v>
                </c:pt>
                <c:pt idx="131">
                  <c:v>42004</c:v>
                </c:pt>
                <c:pt idx="132">
                  <c:v>42035</c:v>
                </c:pt>
                <c:pt idx="133">
                  <c:v>42063</c:v>
                </c:pt>
                <c:pt idx="134">
                  <c:v>42094</c:v>
                </c:pt>
                <c:pt idx="135">
                  <c:v>42124</c:v>
                </c:pt>
                <c:pt idx="136">
                  <c:v>42155</c:v>
                </c:pt>
                <c:pt idx="137">
                  <c:v>42185</c:v>
                </c:pt>
                <c:pt idx="138">
                  <c:v>42216</c:v>
                </c:pt>
                <c:pt idx="139">
                  <c:v>42246</c:v>
                </c:pt>
                <c:pt idx="140">
                  <c:v>42277</c:v>
                </c:pt>
                <c:pt idx="141">
                  <c:v>42308</c:v>
                </c:pt>
                <c:pt idx="142">
                  <c:v>42338</c:v>
                </c:pt>
                <c:pt idx="143">
                  <c:v>42369</c:v>
                </c:pt>
                <c:pt idx="144">
                  <c:v>42400</c:v>
                </c:pt>
                <c:pt idx="145">
                  <c:v>42429</c:v>
                </c:pt>
                <c:pt idx="146">
                  <c:v>42460</c:v>
                </c:pt>
                <c:pt idx="147">
                  <c:v>42490</c:v>
                </c:pt>
                <c:pt idx="148">
                  <c:v>42521</c:v>
                </c:pt>
                <c:pt idx="149">
                  <c:v>42551</c:v>
                </c:pt>
                <c:pt idx="150">
                  <c:v>42582</c:v>
                </c:pt>
                <c:pt idx="151">
                  <c:v>42612</c:v>
                </c:pt>
                <c:pt idx="152">
                  <c:v>42643</c:v>
                </c:pt>
                <c:pt idx="153">
                  <c:v>42674</c:v>
                </c:pt>
                <c:pt idx="154">
                  <c:v>42704</c:v>
                </c:pt>
                <c:pt idx="155">
                  <c:v>42735</c:v>
                </c:pt>
                <c:pt idx="156">
                  <c:v>42766</c:v>
                </c:pt>
                <c:pt idx="157">
                  <c:v>42794</c:v>
                </c:pt>
                <c:pt idx="158">
                  <c:v>42825</c:v>
                </c:pt>
                <c:pt idx="159">
                  <c:v>42855</c:v>
                </c:pt>
                <c:pt idx="160">
                  <c:v>42886</c:v>
                </c:pt>
                <c:pt idx="161">
                  <c:v>42916</c:v>
                </c:pt>
                <c:pt idx="162">
                  <c:v>42947</c:v>
                </c:pt>
                <c:pt idx="163">
                  <c:v>42978</c:v>
                </c:pt>
                <c:pt idx="164">
                  <c:v>43008</c:v>
                </c:pt>
                <c:pt idx="165">
                  <c:v>43039</c:v>
                </c:pt>
                <c:pt idx="166">
                  <c:v>43069</c:v>
                </c:pt>
                <c:pt idx="167">
                  <c:v>43100</c:v>
                </c:pt>
                <c:pt idx="168">
                  <c:v>43131</c:v>
                </c:pt>
                <c:pt idx="169">
                  <c:v>43159</c:v>
                </c:pt>
                <c:pt idx="170">
                  <c:v>43190</c:v>
                </c:pt>
                <c:pt idx="171">
                  <c:v>43220</c:v>
                </c:pt>
                <c:pt idx="172">
                  <c:v>43251</c:v>
                </c:pt>
              </c:numCache>
            </c:numRef>
          </c:cat>
          <c:val>
            <c:numRef>
              <c:f>Sheet1!$D$2:$D$174</c:f>
              <c:numCache>
                <c:formatCode>0</c:formatCode>
                <c:ptCount val="17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0</c:v>
                </c:pt>
                <c:pt idx="67">
                  <c:v>0</c:v>
                </c:pt>
                <c:pt idx="68">
                  <c:v>0</c:v>
                </c:pt>
                <c:pt idx="69">
                  <c:v>0</c:v>
                </c:pt>
                <c:pt idx="70">
                  <c:v>0</c:v>
                </c:pt>
                <c:pt idx="71">
                  <c:v>0</c:v>
                </c:pt>
                <c:pt idx="72">
                  <c:v>0</c:v>
                </c:pt>
                <c:pt idx="73">
                  <c:v>0</c:v>
                </c:pt>
                <c:pt idx="74" formatCode="General">
                  <c:v>0</c:v>
                </c:pt>
                <c:pt idx="75" formatCode="General">
                  <c:v>0</c:v>
                </c:pt>
                <c:pt idx="76" formatCode="General">
                  <c:v>0</c:v>
                </c:pt>
                <c:pt idx="77" formatCode="General">
                  <c:v>0</c:v>
                </c:pt>
                <c:pt idx="78" formatCode="General">
                  <c:v>0</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0</c:v>
                </c:pt>
                <c:pt idx="87" formatCode="General">
                  <c:v>0</c:v>
                </c:pt>
                <c:pt idx="88" formatCode="General">
                  <c:v>0</c:v>
                </c:pt>
                <c:pt idx="89" formatCode="General">
                  <c:v>0</c:v>
                </c:pt>
                <c:pt idx="90" formatCode="General">
                  <c:v>0</c:v>
                </c:pt>
                <c:pt idx="91" formatCode="General">
                  <c:v>0</c:v>
                </c:pt>
                <c:pt idx="92" formatCode="General">
                  <c:v>0</c:v>
                </c:pt>
                <c:pt idx="93" formatCode="General">
                  <c:v>0</c:v>
                </c:pt>
                <c:pt idx="94" formatCode="General">
                  <c:v>0</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0</c:v>
                </c:pt>
                <c:pt idx="130" formatCode="General">
                  <c:v>0</c:v>
                </c:pt>
                <c:pt idx="131" formatCode="General">
                  <c:v>0</c:v>
                </c:pt>
                <c:pt idx="132" formatCode="General">
                  <c:v>0</c:v>
                </c:pt>
                <c:pt idx="133" formatCode="General">
                  <c:v>0</c:v>
                </c:pt>
                <c:pt idx="134" formatCode="General">
                  <c:v>0</c:v>
                </c:pt>
                <c:pt idx="135" formatCode="General">
                  <c:v>0</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formatCode="General">
                  <c:v>0</c:v>
                </c:pt>
                <c:pt idx="157" formatCode="General">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numCache>
            </c:numRef>
          </c:val>
          <c:extLst>
            <c:ext xmlns:c16="http://schemas.microsoft.com/office/drawing/2014/chart" uri="{C3380CC4-5D6E-409C-BE32-E72D297353CC}">
              <c16:uniqueId val="{00000000-C755-48A1-A5C4-1574261BF2CE}"/>
            </c:ext>
          </c:extLst>
        </c:ser>
        <c:dLbls>
          <c:showLegendKey val="0"/>
          <c:showVal val="0"/>
          <c:showCatName val="0"/>
          <c:showSerName val="0"/>
          <c:showPercent val="0"/>
          <c:showBubbleSize val="0"/>
        </c:dLbls>
        <c:gapWidth val="0"/>
        <c:axId val="132183168"/>
        <c:axId val="132184704"/>
      </c:barChart>
      <c:lineChart>
        <c:grouping val="standard"/>
        <c:varyColors val="0"/>
        <c:ser>
          <c:idx val="0"/>
          <c:order val="0"/>
          <c:tx>
            <c:strRef>
              <c:f>Sheet1!$C$1</c:f>
              <c:strCache>
                <c:ptCount val="1"/>
                <c:pt idx="0">
                  <c:v>Core CPI</c:v>
                </c:pt>
              </c:strCache>
            </c:strRef>
          </c:tx>
          <c:spPr>
            <a:ln w="28575">
              <a:solidFill>
                <a:schemeClr val="accent1"/>
              </a:solidFill>
              <a:prstDash val="solid"/>
            </a:ln>
          </c:spPr>
          <c:marker>
            <c:symbol val="none"/>
          </c:marker>
          <c:cat>
            <c:numRef>
              <c:f>Sheet1!$A$2:$A$174</c:f>
              <c:numCache>
                <c:formatCode>[$-409]mmm\-yy;@</c:formatCode>
                <c:ptCount val="173"/>
                <c:pt idx="0">
                  <c:v>38017</c:v>
                </c:pt>
                <c:pt idx="1">
                  <c:v>38047</c:v>
                </c:pt>
                <c:pt idx="2">
                  <c:v>38077</c:v>
                </c:pt>
                <c:pt idx="3">
                  <c:v>38107</c:v>
                </c:pt>
                <c:pt idx="4">
                  <c:v>38138</c:v>
                </c:pt>
                <c:pt idx="5">
                  <c:v>38168</c:v>
                </c:pt>
                <c:pt idx="6">
                  <c:v>38199</c:v>
                </c:pt>
                <c:pt idx="7">
                  <c:v>38230</c:v>
                </c:pt>
                <c:pt idx="8">
                  <c:v>38260</c:v>
                </c:pt>
                <c:pt idx="9">
                  <c:v>38291</c:v>
                </c:pt>
                <c:pt idx="10">
                  <c:v>38321</c:v>
                </c:pt>
                <c:pt idx="11">
                  <c:v>38352</c:v>
                </c:pt>
                <c:pt idx="12">
                  <c:v>38383</c:v>
                </c:pt>
                <c:pt idx="13">
                  <c:v>38412</c:v>
                </c:pt>
                <c:pt idx="14">
                  <c:v>38442</c:v>
                </c:pt>
                <c:pt idx="15">
                  <c:v>38472</c:v>
                </c:pt>
                <c:pt idx="16">
                  <c:v>38503</c:v>
                </c:pt>
                <c:pt idx="17">
                  <c:v>38533</c:v>
                </c:pt>
                <c:pt idx="18">
                  <c:v>38564</c:v>
                </c:pt>
                <c:pt idx="19">
                  <c:v>38595</c:v>
                </c:pt>
                <c:pt idx="20">
                  <c:v>38625</c:v>
                </c:pt>
                <c:pt idx="21">
                  <c:v>38656</c:v>
                </c:pt>
                <c:pt idx="22">
                  <c:v>38686</c:v>
                </c:pt>
                <c:pt idx="23">
                  <c:v>38717</c:v>
                </c:pt>
                <c:pt idx="24">
                  <c:v>38748</c:v>
                </c:pt>
                <c:pt idx="25">
                  <c:v>38776</c:v>
                </c:pt>
                <c:pt idx="26">
                  <c:v>38807</c:v>
                </c:pt>
                <c:pt idx="27">
                  <c:v>38837</c:v>
                </c:pt>
                <c:pt idx="28">
                  <c:v>38868</c:v>
                </c:pt>
                <c:pt idx="29">
                  <c:v>38898</c:v>
                </c:pt>
                <c:pt idx="30">
                  <c:v>38929</c:v>
                </c:pt>
                <c:pt idx="31">
                  <c:v>38960</c:v>
                </c:pt>
                <c:pt idx="32">
                  <c:v>38990</c:v>
                </c:pt>
                <c:pt idx="33">
                  <c:v>39021</c:v>
                </c:pt>
                <c:pt idx="34">
                  <c:v>39051</c:v>
                </c:pt>
                <c:pt idx="35">
                  <c:v>39082</c:v>
                </c:pt>
                <c:pt idx="36">
                  <c:v>39113</c:v>
                </c:pt>
                <c:pt idx="37">
                  <c:v>39142</c:v>
                </c:pt>
                <c:pt idx="38">
                  <c:v>39172</c:v>
                </c:pt>
                <c:pt idx="39">
                  <c:v>39202</c:v>
                </c:pt>
                <c:pt idx="40">
                  <c:v>39233</c:v>
                </c:pt>
                <c:pt idx="41">
                  <c:v>39263</c:v>
                </c:pt>
                <c:pt idx="42">
                  <c:v>39294</c:v>
                </c:pt>
                <c:pt idx="43">
                  <c:v>39325</c:v>
                </c:pt>
                <c:pt idx="44">
                  <c:v>39355</c:v>
                </c:pt>
                <c:pt idx="45">
                  <c:v>39386</c:v>
                </c:pt>
                <c:pt idx="46">
                  <c:v>39416</c:v>
                </c:pt>
                <c:pt idx="47">
                  <c:v>39447</c:v>
                </c:pt>
                <c:pt idx="48">
                  <c:v>39478</c:v>
                </c:pt>
                <c:pt idx="49">
                  <c:v>39507</c:v>
                </c:pt>
                <c:pt idx="50">
                  <c:v>39538</c:v>
                </c:pt>
                <c:pt idx="51">
                  <c:v>39568</c:v>
                </c:pt>
                <c:pt idx="52">
                  <c:v>39599</c:v>
                </c:pt>
                <c:pt idx="53">
                  <c:v>39629</c:v>
                </c:pt>
                <c:pt idx="54">
                  <c:v>39660</c:v>
                </c:pt>
                <c:pt idx="55">
                  <c:v>39691</c:v>
                </c:pt>
                <c:pt idx="56">
                  <c:v>39721</c:v>
                </c:pt>
                <c:pt idx="57">
                  <c:v>39752</c:v>
                </c:pt>
                <c:pt idx="58">
                  <c:v>39782</c:v>
                </c:pt>
                <c:pt idx="59">
                  <c:v>39813</c:v>
                </c:pt>
                <c:pt idx="60">
                  <c:v>39844</c:v>
                </c:pt>
                <c:pt idx="61">
                  <c:v>39872</c:v>
                </c:pt>
                <c:pt idx="62">
                  <c:v>39903</c:v>
                </c:pt>
                <c:pt idx="63">
                  <c:v>39933</c:v>
                </c:pt>
                <c:pt idx="64">
                  <c:v>39964</c:v>
                </c:pt>
                <c:pt idx="65">
                  <c:v>39994</c:v>
                </c:pt>
                <c:pt idx="66">
                  <c:v>40025</c:v>
                </c:pt>
                <c:pt idx="67">
                  <c:v>40056</c:v>
                </c:pt>
                <c:pt idx="68">
                  <c:v>40086</c:v>
                </c:pt>
                <c:pt idx="69">
                  <c:v>40117</c:v>
                </c:pt>
                <c:pt idx="70">
                  <c:v>40147</c:v>
                </c:pt>
                <c:pt idx="71">
                  <c:v>40178</c:v>
                </c:pt>
                <c:pt idx="72">
                  <c:v>40209</c:v>
                </c:pt>
                <c:pt idx="73">
                  <c:v>40237</c:v>
                </c:pt>
                <c:pt idx="74">
                  <c:v>40268</c:v>
                </c:pt>
                <c:pt idx="75">
                  <c:v>40298</c:v>
                </c:pt>
                <c:pt idx="76">
                  <c:v>40329</c:v>
                </c:pt>
                <c:pt idx="77">
                  <c:v>40359</c:v>
                </c:pt>
                <c:pt idx="78">
                  <c:v>40390</c:v>
                </c:pt>
                <c:pt idx="79">
                  <c:v>40421</c:v>
                </c:pt>
                <c:pt idx="80">
                  <c:v>40451</c:v>
                </c:pt>
                <c:pt idx="81">
                  <c:v>40482</c:v>
                </c:pt>
                <c:pt idx="82">
                  <c:v>40512</c:v>
                </c:pt>
                <c:pt idx="83">
                  <c:v>40543</c:v>
                </c:pt>
                <c:pt idx="84">
                  <c:v>40574</c:v>
                </c:pt>
                <c:pt idx="85">
                  <c:v>40602</c:v>
                </c:pt>
                <c:pt idx="86">
                  <c:v>40633</c:v>
                </c:pt>
                <c:pt idx="87">
                  <c:v>40663</c:v>
                </c:pt>
                <c:pt idx="88">
                  <c:v>40694</c:v>
                </c:pt>
                <c:pt idx="89">
                  <c:v>40724</c:v>
                </c:pt>
                <c:pt idx="90">
                  <c:v>40755</c:v>
                </c:pt>
                <c:pt idx="91">
                  <c:v>40786</c:v>
                </c:pt>
                <c:pt idx="92">
                  <c:v>40816</c:v>
                </c:pt>
                <c:pt idx="93">
                  <c:v>40847</c:v>
                </c:pt>
                <c:pt idx="94">
                  <c:v>40877</c:v>
                </c:pt>
                <c:pt idx="95">
                  <c:v>40907</c:v>
                </c:pt>
                <c:pt idx="96">
                  <c:v>40938</c:v>
                </c:pt>
                <c:pt idx="97">
                  <c:v>40968</c:v>
                </c:pt>
                <c:pt idx="98">
                  <c:v>40998</c:v>
                </c:pt>
                <c:pt idx="99">
                  <c:v>41029</c:v>
                </c:pt>
                <c:pt idx="100">
                  <c:v>41060</c:v>
                </c:pt>
                <c:pt idx="101">
                  <c:v>41090</c:v>
                </c:pt>
                <c:pt idx="102">
                  <c:v>41120</c:v>
                </c:pt>
                <c:pt idx="103">
                  <c:v>41151</c:v>
                </c:pt>
                <c:pt idx="104">
                  <c:v>41182</c:v>
                </c:pt>
                <c:pt idx="105">
                  <c:v>41213</c:v>
                </c:pt>
                <c:pt idx="106">
                  <c:v>41243</c:v>
                </c:pt>
                <c:pt idx="107">
                  <c:v>41274</c:v>
                </c:pt>
                <c:pt idx="108">
                  <c:v>41305</c:v>
                </c:pt>
                <c:pt idx="109">
                  <c:v>41333</c:v>
                </c:pt>
                <c:pt idx="110">
                  <c:v>41364</c:v>
                </c:pt>
                <c:pt idx="111">
                  <c:v>41394</c:v>
                </c:pt>
                <c:pt idx="112">
                  <c:v>41425</c:v>
                </c:pt>
                <c:pt idx="113">
                  <c:v>41455</c:v>
                </c:pt>
                <c:pt idx="114">
                  <c:v>41486</c:v>
                </c:pt>
                <c:pt idx="115">
                  <c:v>41517</c:v>
                </c:pt>
                <c:pt idx="116">
                  <c:v>41547</c:v>
                </c:pt>
                <c:pt idx="117">
                  <c:v>41578</c:v>
                </c:pt>
                <c:pt idx="118">
                  <c:v>41608</c:v>
                </c:pt>
                <c:pt idx="119">
                  <c:v>41639</c:v>
                </c:pt>
                <c:pt idx="120">
                  <c:v>41670</c:v>
                </c:pt>
                <c:pt idx="121">
                  <c:v>41698</c:v>
                </c:pt>
                <c:pt idx="122">
                  <c:v>41729</c:v>
                </c:pt>
                <c:pt idx="123">
                  <c:v>41759</c:v>
                </c:pt>
                <c:pt idx="124">
                  <c:v>41790</c:v>
                </c:pt>
                <c:pt idx="125">
                  <c:v>41820</c:v>
                </c:pt>
                <c:pt idx="126">
                  <c:v>41851</c:v>
                </c:pt>
                <c:pt idx="127">
                  <c:v>41881</c:v>
                </c:pt>
                <c:pt idx="128">
                  <c:v>41912</c:v>
                </c:pt>
                <c:pt idx="129">
                  <c:v>41943</c:v>
                </c:pt>
                <c:pt idx="130">
                  <c:v>41973</c:v>
                </c:pt>
                <c:pt idx="131">
                  <c:v>42004</c:v>
                </c:pt>
                <c:pt idx="132">
                  <c:v>42035</c:v>
                </c:pt>
                <c:pt idx="133">
                  <c:v>42063</c:v>
                </c:pt>
                <c:pt idx="134">
                  <c:v>42094</c:v>
                </c:pt>
                <c:pt idx="135">
                  <c:v>42124</c:v>
                </c:pt>
                <c:pt idx="136">
                  <c:v>42155</c:v>
                </c:pt>
                <c:pt idx="137">
                  <c:v>42185</c:v>
                </c:pt>
                <c:pt idx="138">
                  <c:v>42216</c:v>
                </c:pt>
                <c:pt idx="139">
                  <c:v>42246</c:v>
                </c:pt>
                <c:pt idx="140">
                  <c:v>42277</c:v>
                </c:pt>
                <c:pt idx="141">
                  <c:v>42308</c:v>
                </c:pt>
                <c:pt idx="142">
                  <c:v>42338</c:v>
                </c:pt>
                <c:pt idx="143">
                  <c:v>42369</c:v>
                </c:pt>
                <c:pt idx="144">
                  <c:v>42400</c:v>
                </c:pt>
                <c:pt idx="145">
                  <c:v>42429</c:v>
                </c:pt>
                <c:pt idx="146">
                  <c:v>42460</c:v>
                </c:pt>
                <c:pt idx="147">
                  <c:v>42490</c:v>
                </c:pt>
                <c:pt idx="148">
                  <c:v>42521</c:v>
                </c:pt>
                <c:pt idx="149">
                  <c:v>42551</c:v>
                </c:pt>
                <c:pt idx="150">
                  <c:v>42582</c:v>
                </c:pt>
                <c:pt idx="151">
                  <c:v>42612</c:v>
                </c:pt>
                <c:pt idx="152">
                  <c:v>42643</c:v>
                </c:pt>
                <c:pt idx="153">
                  <c:v>42674</c:v>
                </c:pt>
                <c:pt idx="154">
                  <c:v>42704</c:v>
                </c:pt>
                <c:pt idx="155">
                  <c:v>42735</c:v>
                </c:pt>
                <c:pt idx="156">
                  <c:v>42766</c:v>
                </c:pt>
                <c:pt idx="157">
                  <c:v>42794</c:v>
                </c:pt>
                <c:pt idx="158">
                  <c:v>42825</c:v>
                </c:pt>
                <c:pt idx="159">
                  <c:v>42855</c:v>
                </c:pt>
                <c:pt idx="160">
                  <c:v>42886</c:v>
                </c:pt>
                <c:pt idx="161">
                  <c:v>42916</c:v>
                </c:pt>
                <c:pt idx="162">
                  <c:v>42947</c:v>
                </c:pt>
                <c:pt idx="163">
                  <c:v>42978</c:v>
                </c:pt>
                <c:pt idx="164">
                  <c:v>43008</c:v>
                </c:pt>
                <c:pt idx="165">
                  <c:v>43039</c:v>
                </c:pt>
                <c:pt idx="166">
                  <c:v>43069</c:v>
                </c:pt>
                <c:pt idx="167">
                  <c:v>43100</c:v>
                </c:pt>
                <c:pt idx="168">
                  <c:v>43131</c:v>
                </c:pt>
                <c:pt idx="169">
                  <c:v>43159</c:v>
                </c:pt>
                <c:pt idx="170">
                  <c:v>43190</c:v>
                </c:pt>
                <c:pt idx="171">
                  <c:v>43220</c:v>
                </c:pt>
                <c:pt idx="172">
                  <c:v>43251</c:v>
                </c:pt>
              </c:numCache>
            </c:numRef>
          </c:cat>
          <c:val>
            <c:numRef>
              <c:f>Sheet1!$C$2:$C$174</c:f>
              <c:numCache>
                <c:formatCode>0.0%</c:formatCode>
                <c:ptCount val="173"/>
                <c:pt idx="0">
                  <c:v>1.0999999999999999E-2</c:v>
                </c:pt>
                <c:pt idx="1">
                  <c:v>1.2E-2</c:v>
                </c:pt>
                <c:pt idx="2">
                  <c:v>1.6E-2</c:v>
                </c:pt>
                <c:pt idx="3">
                  <c:v>1.7999999999999999E-2</c:v>
                </c:pt>
                <c:pt idx="4">
                  <c:v>1.7000000000000001E-2</c:v>
                </c:pt>
                <c:pt idx="5">
                  <c:v>1.9E-2</c:v>
                </c:pt>
                <c:pt idx="6">
                  <c:v>1.7999999999999999E-2</c:v>
                </c:pt>
                <c:pt idx="7">
                  <c:v>1.7000000000000001E-2</c:v>
                </c:pt>
                <c:pt idx="8">
                  <c:v>0.02</c:v>
                </c:pt>
                <c:pt idx="9">
                  <c:v>0.02</c:v>
                </c:pt>
                <c:pt idx="10">
                  <c:v>2.1999999999999999E-2</c:v>
                </c:pt>
                <c:pt idx="11">
                  <c:v>2.1999999999999999E-2</c:v>
                </c:pt>
                <c:pt idx="12">
                  <c:v>2.3E-2</c:v>
                </c:pt>
                <c:pt idx="13">
                  <c:v>2.4E-2</c:v>
                </c:pt>
                <c:pt idx="14">
                  <c:v>2.3E-2</c:v>
                </c:pt>
                <c:pt idx="15">
                  <c:v>2.1999999999999999E-2</c:v>
                </c:pt>
                <c:pt idx="16">
                  <c:v>2.1999999999999999E-2</c:v>
                </c:pt>
                <c:pt idx="17">
                  <c:v>0.02</c:v>
                </c:pt>
                <c:pt idx="18">
                  <c:v>2.1000000000000001E-2</c:v>
                </c:pt>
                <c:pt idx="19">
                  <c:v>2.1000000000000001E-2</c:v>
                </c:pt>
                <c:pt idx="20">
                  <c:v>0.02</c:v>
                </c:pt>
                <c:pt idx="21">
                  <c:v>2.1000000000000001E-2</c:v>
                </c:pt>
                <c:pt idx="22">
                  <c:v>2.1000000000000001E-2</c:v>
                </c:pt>
                <c:pt idx="23">
                  <c:v>2.1999999999999999E-2</c:v>
                </c:pt>
                <c:pt idx="24">
                  <c:v>2.1000000000000001E-2</c:v>
                </c:pt>
                <c:pt idx="25">
                  <c:v>2.1000000000000001E-2</c:v>
                </c:pt>
                <c:pt idx="26">
                  <c:v>2.1000000000000001E-2</c:v>
                </c:pt>
                <c:pt idx="27">
                  <c:v>2.3E-2</c:v>
                </c:pt>
                <c:pt idx="28">
                  <c:v>2.4E-2</c:v>
                </c:pt>
                <c:pt idx="29">
                  <c:v>2.5999999999999999E-2</c:v>
                </c:pt>
                <c:pt idx="30">
                  <c:v>2.7E-2</c:v>
                </c:pt>
                <c:pt idx="31">
                  <c:v>2.8000000000000001E-2</c:v>
                </c:pt>
                <c:pt idx="32">
                  <c:v>2.9000000000000001E-2</c:v>
                </c:pt>
                <c:pt idx="33">
                  <c:v>2.7E-2</c:v>
                </c:pt>
                <c:pt idx="34">
                  <c:v>2.5999999999999999E-2</c:v>
                </c:pt>
                <c:pt idx="35">
                  <c:v>2.5999999999999999E-2</c:v>
                </c:pt>
                <c:pt idx="36">
                  <c:v>2.7E-2</c:v>
                </c:pt>
                <c:pt idx="37">
                  <c:v>2.7E-2</c:v>
                </c:pt>
                <c:pt idx="38">
                  <c:v>2.5000000000000001E-2</c:v>
                </c:pt>
                <c:pt idx="39">
                  <c:v>2.3E-2</c:v>
                </c:pt>
                <c:pt idx="40">
                  <c:v>2.1999999999999999E-2</c:v>
                </c:pt>
                <c:pt idx="41">
                  <c:v>2.1999999999999999E-2</c:v>
                </c:pt>
                <c:pt idx="42">
                  <c:v>2.1999999999999999E-2</c:v>
                </c:pt>
                <c:pt idx="43">
                  <c:v>2.1000000000000001E-2</c:v>
                </c:pt>
                <c:pt idx="44">
                  <c:v>2.1000000000000001E-2</c:v>
                </c:pt>
                <c:pt idx="45">
                  <c:v>2.1999999999999999E-2</c:v>
                </c:pt>
                <c:pt idx="46">
                  <c:v>2.3E-2</c:v>
                </c:pt>
                <c:pt idx="47">
                  <c:v>2.4E-2</c:v>
                </c:pt>
                <c:pt idx="48">
                  <c:v>2.5000000000000001E-2</c:v>
                </c:pt>
                <c:pt idx="49">
                  <c:v>2.3E-2</c:v>
                </c:pt>
                <c:pt idx="50">
                  <c:v>2.4E-2</c:v>
                </c:pt>
                <c:pt idx="51">
                  <c:v>2.3E-2</c:v>
                </c:pt>
                <c:pt idx="52">
                  <c:v>2.3E-2</c:v>
                </c:pt>
                <c:pt idx="53">
                  <c:v>2.4E-2</c:v>
                </c:pt>
                <c:pt idx="54">
                  <c:v>2.5000000000000001E-2</c:v>
                </c:pt>
                <c:pt idx="55">
                  <c:v>2.5000000000000001E-2</c:v>
                </c:pt>
                <c:pt idx="56">
                  <c:v>2.5000000000000001E-2</c:v>
                </c:pt>
                <c:pt idx="57">
                  <c:v>2.1999999999999999E-2</c:v>
                </c:pt>
                <c:pt idx="58">
                  <c:v>0.02</c:v>
                </c:pt>
                <c:pt idx="59">
                  <c:v>1.7999999999999999E-2</c:v>
                </c:pt>
                <c:pt idx="60">
                  <c:v>1.7000000000000001E-2</c:v>
                </c:pt>
                <c:pt idx="61">
                  <c:v>1.7999999999999999E-2</c:v>
                </c:pt>
                <c:pt idx="62">
                  <c:v>1.7999999999999999E-2</c:v>
                </c:pt>
                <c:pt idx="63">
                  <c:v>1.9E-2</c:v>
                </c:pt>
                <c:pt idx="64">
                  <c:v>1.7999999999999999E-2</c:v>
                </c:pt>
                <c:pt idx="65">
                  <c:v>1.7000000000000001E-2</c:v>
                </c:pt>
                <c:pt idx="66">
                  <c:v>1.4999999999999999E-2</c:v>
                </c:pt>
                <c:pt idx="67">
                  <c:v>1.4E-2</c:v>
                </c:pt>
                <c:pt idx="68">
                  <c:v>1.4999999999999999E-2</c:v>
                </c:pt>
                <c:pt idx="69">
                  <c:v>1.7000000000000001E-2</c:v>
                </c:pt>
                <c:pt idx="70">
                  <c:v>1.7000000000000001E-2</c:v>
                </c:pt>
                <c:pt idx="71">
                  <c:v>1.7999999999999999E-2</c:v>
                </c:pt>
                <c:pt idx="72">
                  <c:v>1.6E-2</c:v>
                </c:pt>
                <c:pt idx="73">
                  <c:v>1.2999999999999999E-2</c:v>
                </c:pt>
                <c:pt idx="74">
                  <c:v>1.0999999999999999E-2</c:v>
                </c:pt>
                <c:pt idx="75">
                  <c:v>8.9999999999999993E-3</c:v>
                </c:pt>
                <c:pt idx="76">
                  <c:v>8.9999999999999993E-3</c:v>
                </c:pt>
                <c:pt idx="77">
                  <c:v>8.9999999999999993E-3</c:v>
                </c:pt>
                <c:pt idx="78">
                  <c:v>8.9999999999999993E-3</c:v>
                </c:pt>
                <c:pt idx="79">
                  <c:v>8.9999999999999993E-3</c:v>
                </c:pt>
                <c:pt idx="80">
                  <c:v>8.0000000000000002E-3</c:v>
                </c:pt>
                <c:pt idx="81">
                  <c:v>6.0000000000000001E-3</c:v>
                </c:pt>
                <c:pt idx="82">
                  <c:v>8.0000000000000002E-3</c:v>
                </c:pt>
                <c:pt idx="83">
                  <c:v>8.0000000000000002E-3</c:v>
                </c:pt>
                <c:pt idx="84">
                  <c:v>0.01</c:v>
                </c:pt>
                <c:pt idx="85">
                  <c:v>1.0999999999999999E-2</c:v>
                </c:pt>
                <c:pt idx="86">
                  <c:v>1.2E-2</c:v>
                </c:pt>
                <c:pt idx="87">
                  <c:v>1.2999999999999999E-2</c:v>
                </c:pt>
                <c:pt idx="88">
                  <c:v>1.4999999999999999E-2</c:v>
                </c:pt>
                <c:pt idx="89">
                  <c:v>1.6E-2</c:v>
                </c:pt>
                <c:pt idx="90">
                  <c:v>1.7999999999999999E-2</c:v>
                </c:pt>
                <c:pt idx="91">
                  <c:v>0.02</c:v>
                </c:pt>
                <c:pt idx="92">
                  <c:v>0.02</c:v>
                </c:pt>
                <c:pt idx="93">
                  <c:v>2.1000000000000001E-2</c:v>
                </c:pt>
                <c:pt idx="94">
                  <c:v>2.1999999999999999E-2</c:v>
                </c:pt>
                <c:pt idx="95">
                  <c:v>2.1999999999999999E-2</c:v>
                </c:pt>
                <c:pt idx="96">
                  <c:v>2.3E-2</c:v>
                </c:pt>
                <c:pt idx="97">
                  <c:v>2.1999999999999999E-2</c:v>
                </c:pt>
                <c:pt idx="98">
                  <c:v>2.3E-2</c:v>
                </c:pt>
                <c:pt idx="99">
                  <c:v>2.3E-2</c:v>
                </c:pt>
                <c:pt idx="100">
                  <c:v>2.3E-2</c:v>
                </c:pt>
                <c:pt idx="101">
                  <c:v>0.02</c:v>
                </c:pt>
                <c:pt idx="102">
                  <c:v>2.1000000000000001E-2</c:v>
                </c:pt>
                <c:pt idx="103">
                  <c:v>1.9E-2</c:v>
                </c:pt>
                <c:pt idx="104">
                  <c:v>0.02</c:v>
                </c:pt>
                <c:pt idx="105">
                  <c:v>0.02</c:v>
                </c:pt>
                <c:pt idx="106">
                  <c:v>1.9E-2</c:v>
                </c:pt>
                <c:pt idx="107">
                  <c:v>1.9E-2</c:v>
                </c:pt>
                <c:pt idx="108">
                  <c:v>1.9E-2</c:v>
                </c:pt>
                <c:pt idx="109">
                  <c:v>0.02</c:v>
                </c:pt>
                <c:pt idx="110">
                  <c:v>1.9E-2</c:v>
                </c:pt>
                <c:pt idx="111">
                  <c:v>1.7000000000000001E-2</c:v>
                </c:pt>
                <c:pt idx="112">
                  <c:v>1.7000000000000001E-2</c:v>
                </c:pt>
                <c:pt idx="113">
                  <c:v>1.6E-2</c:v>
                </c:pt>
                <c:pt idx="114">
                  <c:v>1.7000000000000001E-2</c:v>
                </c:pt>
                <c:pt idx="115">
                  <c:v>1.7999999999999999E-2</c:v>
                </c:pt>
                <c:pt idx="116">
                  <c:v>1.7000000000000001E-2</c:v>
                </c:pt>
                <c:pt idx="117">
                  <c:v>1.7000000000000001E-2</c:v>
                </c:pt>
                <c:pt idx="118">
                  <c:v>1.7000000000000001E-2</c:v>
                </c:pt>
                <c:pt idx="119">
                  <c:v>1.7000000000000001E-2</c:v>
                </c:pt>
                <c:pt idx="120">
                  <c:v>1.6E-2</c:v>
                </c:pt>
                <c:pt idx="121">
                  <c:v>1.6E-2</c:v>
                </c:pt>
                <c:pt idx="122">
                  <c:v>1.7000000000000001E-2</c:v>
                </c:pt>
                <c:pt idx="123">
                  <c:v>1.7999999999999999E-2</c:v>
                </c:pt>
                <c:pt idx="124">
                  <c:v>0.02</c:v>
                </c:pt>
                <c:pt idx="125">
                  <c:v>1.9E-2</c:v>
                </c:pt>
                <c:pt idx="126">
                  <c:v>1.9E-2</c:v>
                </c:pt>
                <c:pt idx="127">
                  <c:v>1.7000000000000001E-2</c:v>
                </c:pt>
                <c:pt idx="128">
                  <c:v>1.7000000000000001E-2</c:v>
                </c:pt>
                <c:pt idx="129">
                  <c:v>1.7999999999999999E-2</c:v>
                </c:pt>
                <c:pt idx="130">
                  <c:v>1.7000000000000001E-2</c:v>
                </c:pt>
                <c:pt idx="131">
                  <c:v>1.6E-2</c:v>
                </c:pt>
                <c:pt idx="132">
                  <c:v>1.6E-2</c:v>
                </c:pt>
                <c:pt idx="133">
                  <c:v>1.7000000000000001E-2</c:v>
                </c:pt>
                <c:pt idx="134">
                  <c:v>1.7999999999999999E-2</c:v>
                </c:pt>
                <c:pt idx="135">
                  <c:v>1.7999999999999999E-2</c:v>
                </c:pt>
                <c:pt idx="136">
                  <c:v>1.7000000000000001E-2</c:v>
                </c:pt>
                <c:pt idx="137">
                  <c:v>1.7999999999999999E-2</c:v>
                </c:pt>
                <c:pt idx="138">
                  <c:v>1.7999999999999999E-2</c:v>
                </c:pt>
                <c:pt idx="139">
                  <c:v>1.7999999999999999E-2</c:v>
                </c:pt>
                <c:pt idx="140">
                  <c:v>1.9E-2</c:v>
                </c:pt>
                <c:pt idx="141">
                  <c:v>1.9E-2</c:v>
                </c:pt>
                <c:pt idx="142">
                  <c:v>0.02</c:v>
                </c:pt>
                <c:pt idx="143">
                  <c:v>2.1000000000000001E-2</c:v>
                </c:pt>
                <c:pt idx="144">
                  <c:v>2.1999999999999999E-2</c:v>
                </c:pt>
                <c:pt idx="145">
                  <c:v>2.3E-2</c:v>
                </c:pt>
                <c:pt idx="146">
                  <c:v>2.1999999999999999E-2</c:v>
                </c:pt>
                <c:pt idx="147">
                  <c:v>2.1000000000000001E-2</c:v>
                </c:pt>
                <c:pt idx="148">
                  <c:v>2.1999999999999999E-2</c:v>
                </c:pt>
                <c:pt idx="149">
                  <c:v>2.1999999999999999E-2</c:v>
                </c:pt>
                <c:pt idx="150">
                  <c:v>2.1999999999999999E-2</c:v>
                </c:pt>
                <c:pt idx="151">
                  <c:v>2.3E-2</c:v>
                </c:pt>
                <c:pt idx="152">
                  <c:v>2.1999999999999999E-2</c:v>
                </c:pt>
                <c:pt idx="153">
                  <c:v>2.1999999999999999E-2</c:v>
                </c:pt>
                <c:pt idx="154">
                  <c:v>2.1000000000000001E-2</c:v>
                </c:pt>
                <c:pt idx="155">
                  <c:v>2.1999999999999999E-2</c:v>
                </c:pt>
                <c:pt idx="156">
                  <c:v>2.3E-2</c:v>
                </c:pt>
                <c:pt idx="157">
                  <c:v>2.1999999999999999E-2</c:v>
                </c:pt>
                <c:pt idx="158">
                  <c:v>0.02</c:v>
                </c:pt>
                <c:pt idx="159">
                  <c:v>1.9E-2</c:v>
                </c:pt>
                <c:pt idx="160">
                  <c:v>1.7000000000000001E-2</c:v>
                </c:pt>
                <c:pt idx="161">
                  <c:v>1.7000000000000001E-2</c:v>
                </c:pt>
                <c:pt idx="162">
                  <c:v>1.7000000000000001E-2</c:v>
                </c:pt>
                <c:pt idx="163">
                  <c:v>1.7000000000000001E-2</c:v>
                </c:pt>
                <c:pt idx="164">
                  <c:v>1.7000000000000001E-2</c:v>
                </c:pt>
                <c:pt idx="165">
                  <c:v>1.6E-2</c:v>
                </c:pt>
                <c:pt idx="166">
                  <c:v>1.7000000000000001E-2</c:v>
                </c:pt>
                <c:pt idx="167">
                  <c:v>1.7999999999999999E-2</c:v>
                </c:pt>
                <c:pt idx="168">
                  <c:v>1.7999999999999999E-2</c:v>
                </c:pt>
                <c:pt idx="169">
                  <c:v>1.9E-2</c:v>
                </c:pt>
                <c:pt idx="170">
                  <c:v>2.1000000000000001E-2</c:v>
                </c:pt>
                <c:pt idx="171">
                  <c:v>2.1000000000000001E-2</c:v>
                </c:pt>
                <c:pt idx="172">
                  <c:v>2.1999999999999999E-2</c:v>
                </c:pt>
              </c:numCache>
            </c:numRef>
          </c:val>
          <c:smooth val="1"/>
          <c:extLst>
            <c:ext xmlns:c16="http://schemas.microsoft.com/office/drawing/2014/chart" uri="{C3380CC4-5D6E-409C-BE32-E72D297353CC}">
              <c16:uniqueId val="{00000001-C755-48A1-A5C4-1574261BF2CE}"/>
            </c:ext>
          </c:extLst>
        </c:ser>
        <c:dLbls>
          <c:showLegendKey val="0"/>
          <c:showVal val="0"/>
          <c:showCatName val="0"/>
          <c:showSerName val="0"/>
          <c:showPercent val="0"/>
          <c:showBubbleSize val="0"/>
        </c:dLbls>
        <c:marker val="1"/>
        <c:smooth val="0"/>
        <c:axId val="132175744"/>
        <c:axId val="132177280"/>
      </c:lineChart>
      <c:dateAx>
        <c:axId val="132175744"/>
        <c:scaling>
          <c:orientation val="minMax"/>
        </c:scaling>
        <c:delete val="0"/>
        <c:axPos val="b"/>
        <c:numFmt formatCode="yy" sourceLinked="0"/>
        <c:majorTickMark val="out"/>
        <c:minorTickMark val="none"/>
        <c:tickLblPos val="low"/>
        <c:spPr>
          <a:ln w="9525">
            <a:solidFill>
              <a:srgbClr val="868686"/>
            </a:solidFill>
            <a:prstDash val="solid"/>
          </a:ln>
        </c:spPr>
        <c:txPr>
          <a:bodyPr rot="0" vert="horz"/>
          <a:lstStyle/>
          <a:p>
            <a:pPr>
              <a:defRPr/>
            </a:pPr>
            <a:endParaRPr lang="en-US"/>
          </a:p>
        </c:txPr>
        <c:crossAx val="132177280"/>
        <c:crossesAt val="0"/>
        <c:auto val="1"/>
        <c:lblOffset val="100"/>
        <c:baseTimeUnit val="months"/>
        <c:majorUnit val="12"/>
        <c:majorTimeUnit val="months"/>
        <c:minorUnit val="6"/>
        <c:minorTimeUnit val="months"/>
      </c:dateAx>
      <c:valAx>
        <c:axId val="132177280"/>
        <c:scaling>
          <c:orientation val="minMax"/>
          <c:max val="0.03"/>
          <c:min val="0"/>
        </c:scaling>
        <c:delete val="0"/>
        <c:axPos val="l"/>
        <c:numFmt formatCode="0.0%" sourceLinked="0"/>
        <c:majorTickMark val="out"/>
        <c:minorTickMark val="none"/>
        <c:tickLblPos val="nextTo"/>
        <c:spPr>
          <a:ln w="9525">
            <a:solidFill>
              <a:srgbClr val="868686"/>
            </a:solidFill>
            <a:prstDash val="solid"/>
          </a:ln>
        </c:spPr>
        <c:txPr>
          <a:bodyPr rot="0" vert="horz"/>
          <a:lstStyle/>
          <a:p>
            <a:pPr>
              <a:defRPr/>
            </a:pPr>
            <a:endParaRPr lang="en-US"/>
          </a:p>
        </c:txPr>
        <c:crossAx val="132175744"/>
        <c:crosses val="autoZero"/>
        <c:crossBetween val="between"/>
        <c:majorUnit val="5.0000000000000001E-3"/>
        <c:minorUnit val="1.8E-3"/>
      </c:valAx>
      <c:dateAx>
        <c:axId val="132183168"/>
        <c:scaling>
          <c:orientation val="minMax"/>
        </c:scaling>
        <c:delete val="1"/>
        <c:axPos val="b"/>
        <c:numFmt formatCode="[$-409]mmm\-yy;@" sourceLinked="1"/>
        <c:majorTickMark val="out"/>
        <c:minorTickMark val="none"/>
        <c:tickLblPos val="nextTo"/>
        <c:crossAx val="132184704"/>
        <c:crosses val="autoZero"/>
        <c:auto val="1"/>
        <c:lblOffset val="100"/>
        <c:baseTimeUnit val="months"/>
      </c:dateAx>
      <c:valAx>
        <c:axId val="132184704"/>
        <c:scaling>
          <c:orientation val="minMax"/>
          <c:max val="1"/>
          <c:min val="0"/>
        </c:scaling>
        <c:delete val="0"/>
        <c:axPos val="r"/>
        <c:numFmt formatCode="0" sourceLinked="1"/>
        <c:majorTickMark val="none"/>
        <c:minorTickMark val="none"/>
        <c:tickLblPos val="none"/>
        <c:spPr>
          <a:ln w="6386">
            <a:noFill/>
          </a:ln>
        </c:spPr>
        <c:crossAx val="132183168"/>
        <c:crosses val="max"/>
        <c:crossBetween val="between"/>
        <c:majorUnit val="1"/>
      </c:valAx>
      <c:spPr>
        <a:solidFill>
          <a:srgbClr val="FFFFFF"/>
        </a:solidFill>
        <a:ln w="25545">
          <a:noFill/>
        </a:ln>
      </c:spPr>
    </c:plotArea>
    <c:legend>
      <c:legendPos val="r"/>
      <c:layout>
        <c:manualLayout>
          <c:xMode val="edge"/>
          <c:yMode val="edge"/>
          <c:x val="0.46778817595341698"/>
          <c:y val="3.6715003067123497E-2"/>
          <c:w val="0.391952309985097"/>
          <c:h val="6.3437276513350696E-2"/>
        </c:manualLayout>
      </c:layout>
      <c:overlay val="0"/>
      <c:spPr>
        <a:solidFill>
          <a:srgbClr val="FFFFFF"/>
        </a:solidFill>
        <a:ln w="3193">
          <a:noFill/>
          <a:prstDash val="solid"/>
        </a:ln>
      </c:spPr>
    </c:legend>
    <c:plotVisOnly val="1"/>
    <c:dispBlanksAs val="gap"/>
    <c:showDLblsOverMax val="0"/>
  </c:chart>
  <c:spPr>
    <a:noFill/>
    <a:ln>
      <a:noFill/>
    </a:ln>
  </c:spPr>
  <c:txPr>
    <a:bodyPr/>
    <a:lstStyle/>
    <a:p>
      <a:pPr>
        <a:defRPr sz="1200" b="0" i="0" u="none" strike="noStrike" baseline="0">
          <a:solidFill>
            <a:srgbClr val="000000"/>
          </a:solidFill>
          <a:latin typeface="Arial" panose="020B0604020202020204" pitchFamily="34" charset="0"/>
          <a:ea typeface="Calibri"/>
          <a:cs typeface="Arial" panose="020B060402020202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833306644895897E-2"/>
          <c:y val="1.53257441858527E-2"/>
          <c:w val="0.85390115968823554"/>
          <c:h val="0.83373710914469401"/>
        </c:manualLayout>
      </c:layout>
      <c:barChart>
        <c:barDir val="bar"/>
        <c:grouping val="percentStacked"/>
        <c:varyColors val="0"/>
        <c:ser>
          <c:idx val="0"/>
          <c:order val="0"/>
          <c:tx>
            <c:strRef>
              <c:f>Sheet1!$A$2</c:f>
              <c:strCache>
                <c:ptCount val="1"/>
                <c:pt idx="0">
                  <c:v>Bonds</c:v>
                </c:pt>
              </c:strCache>
            </c:strRef>
          </c:tx>
          <c:spPr>
            <a:solidFill>
              <a:schemeClr val="accent1"/>
            </a:solidFill>
            <a:ln w="9525">
              <a:solidFill>
                <a:schemeClr val="bg2"/>
              </a:solidFill>
              <a:prstDash val="solid"/>
            </a:ln>
          </c:spPr>
          <c:invertIfNegative val="0"/>
          <c:dLbls>
            <c:numFmt formatCode="0.0%" sourceLinked="0"/>
            <c:spPr>
              <a:noFill/>
              <a:ln w="25035">
                <a:noFill/>
              </a:ln>
            </c:spPr>
            <c:txPr>
              <a:bodyPr/>
              <a:lstStyle/>
              <a:p>
                <a:pPr>
                  <a:defRPr sz="10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Sheet1!$B$2:$K$2</c:f>
              <c:numCache>
                <c:formatCode>0.0%</c:formatCode>
                <c:ptCount val="10"/>
                <c:pt idx="0">
                  <c:v>0.7359</c:v>
                </c:pt>
                <c:pt idx="1">
                  <c:v>0.73450000000000004</c:v>
                </c:pt>
                <c:pt idx="2">
                  <c:v>0.72829999999999995</c:v>
                </c:pt>
                <c:pt idx="3">
                  <c:v>0.73450000000000004</c:v>
                </c:pt>
                <c:pt idx="4">
                  <c:v>0.71750000000000003</c:v>
                </c:pt>
                <c:pt idx="5">
                  <c:v>0.68710000000000004</c:v>
                </c:pt>
                <c:pt idx="6">
                  <c:v>0.67500000000000004</c:v>
                </c:pt>
                <c:pt idx="7">
                  <c:v>0.68100000000000005</c:v>
                </c:pt>
                <c:pt idx="8">
                  <c:v>0.67630000000000001</c:v>
                </c:pt>
                <c:pt idx="9">
                  <c:v>0.64649999999999996</c:v>
                </c:pt>
              </c:numCache>
            </c:numRef>
          </c:val>
          <c:extLst>
            <c:ext xmlns:c16="http://schemas.microsoft.com/office/drawing/2014/chart" uri="{C3380CC4-5D6E-409C-BE32-E72D297353CC}">
              <c16:uniqueId val="{00000001-7C40-4B20-95AD-EC8112DD2287}"/>
            </c:ext>
          </c:extLst>
        </c:ser>
        <c:ser>
          <c:idx val="1"/>
          <c:order val="1"/>
          <c:tx>
            <c:strRef>
              <c:f>Sheet1!$A$3</c:f>
              <c:strCache>
                <c:ptCount val="1"/>
                <c:pt idx="0">
                  <c:v>Stock</c:v>
                </c:pt>
              </c:strCache>
            </c:strRef>
          </c:tx>
          <c:spPr>
            <a:solidFill>
              <a:schemeClr val="accent2"/>
            </a:solidFill>
            <a:ln w="9525">
              <a:solidFill>
                <a:schemeClr val="bg2"/>
              </a:solidFill>
              <a:prstDash val="solid"/>
            </a:ln>
          </c:spPr>
          <c:invertIfNegative val="0"/>
          <c:dLbls>
            <c:spPr>
              <a:noFill/>
              <a:ln w="25035">
                <a:noFill/>
              </a:ln>
            </c:spPr>
            <c:txPr>
              <a:bodyPr/>
              <a:lstStyle/>
              <a:p>
                <a:pPr>
                  <a:defRPr sz="1000" b="1" i="0" u="none" strike="noStrike" baseline="0">
                    <a:solidFill>
                      <a:schemeClr val="bg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Sheet1!$B$3:$K$3</c:f>
              <c:numCache>
                <c:formatCode>0.0%</c:formatCode>
                <c:ptCount val="10"/>
                <c:pt idx="0">
                  <c:v>0.123</c:v>
                </c:pt>
                <c:pt idx="1">
                  <c:v>0.14119999999999999</c:v>
                </c:pt>
                <c:pt idx="2">
                  <c:v>0.14199999999999999</c:v>
                </c:pt>
                <c:pt idx="3">
                  <c:v>0.14829999999999999</c:v>
                </c:pt>
                <c:pt idx="4">
                  <c:v>0.16089999999999999</c:v>
                </c:pt>
                <c:pt idx="5">
                  <c:v>0.1933</c:v>
                </c:pt>
                <c:pt idx="6">
                  <c:v>0.20019999999999999</c:v>
                </c:pt>
                <c:pt idx="7">
                  <c:v>0.19289999999999999</c:v>
                </c:pt>
                <c:pt idx="8">
                  <c:v>0.1986</c:v>
                </c:pt>
                <c:pt idx="9">
                  <c:v>0.2177</c:v>
                </c:pt>
              </c:numCache>
            </c:numRef>
          </c:val>
          <c:extLst>
            <c:ext xmlns:c16="http://schemas.microsoft.com/office/drawing/2014/chart" uri="{C3380CC4-5D6E-409C-BE32-E72D297353CC}">
              <c16:uniqueId val="{00000002-7C40-4B20-95AD-EC8112DD2287}"/>
            </c:ext>
          </c:extLst>
        </c:ser>
        <c:ser>
          <c:idx val="2"/>
          <c:order val="2"/>
          <c:tx>
            <c:strRef>
              <c:f>Sheet1!$A$4</c:f>
              <c:strCache>
                <c:ptCount val="1"/>
                <c:pt idx="0">
                  <c:v>Other</c:v>
                </c:pt>
              </c:strCache>
            </c:strRef>
          </c:tx>
          <c:spPr>
            <a:solidFill>
              <a:schemeClr val="accent3"/>
            </a:solidFill>
            <a:ln w="9525">
              <a:solidFill>
                <a:schemeClr val="bg2"/>
              </a:solidFill>
              <a:prstDash val="solid"/>
            </a:ln>
          </c:spPr>
          <c:invertIfNegative val="0"/>
          <c:dLbls>
            <c:spPr>
              <a:noFill/>
              <a:ln w="25035">
                <a:noFill/>
              </a:ln>
            </c:spPr>
            <c:txPr>
              <a:bodyPr wrap="square" lIns="38100" tIns="19050" rIns="38100" bIns="19050" anchor="ctr">
                <a:spAutoFit/>
              </a:bodyPr>
              <a:lstStyle/>
              <a:p>
                <a:pPr>
                  <a:defRPr sz="1000"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Sheet1!$B$4:$K$4</c:f>
              <c:numCache>
                <c:formatCode>0.0%</c:formatCode>
                <c:ptCount val="10"/>
                <c:pt idx="0">
                  <c:v>0.14099999999999999</c:v>
                </c:pt>
                <c:pt idx="1">
                  <c:v>0.124</c:v>
                </c:pt>
                <c:pt idx="2">
                  <c:v>0.13</c:v>
                </c:pt>
                <c:pt idx="3">
                  <c:v>0.11700000000000001</c:v>
                </c:pt>
                <c:pt idx="4">
                  <c:v>0.121</c:v>
                </c:pt>
                <c:pt idx="5">
                  <c:v>0.12</c:v>
                </c:pt>
                <c:pt idx="6">
                  <c:v>0.125</c:v>
                </c:pt>
                <c:pt idx="7">
                  <c:v>0.126</c:v>
                </c:pt>
                <c:pt idx="8">
                  <c:v>0.125</c:v>
                </c:pt>
                <c:pt idx="9">
                  <c:v>0.13500000000000001</c:v>
                </c:pt>
              </c:numCache>
            </c:numRef>
          </c:val>
          <c:extLst>
            <c:ext xmlns:c16="http://schemas.microsoft.com/office/drawing/2014/chart" uri="{C3380CC4-5D6E-409C-BE32-E72D297353CC}">
              <c16:uniqueId val="{00000003-7C40-4B20-95AD-EC8112DD2287}"/>
            </c:ext>
          </c:extLst>
        </c:ser>
        <c:dLbls>
          <c:showLegendKey val="0"/>
          <c:showVal val="0"/>
          <c:showCatName val="0"/>
          <c:showSerName val="0"/>
          <c:showPercent val="0"/>
          <c:showBubbleSize val="0"/>
        </c:dLbls>
        <c:gapWidth val="50"/>
        <c:overlap val="100"/>
        <c:axId val="132301952"/>
        <c:axId val="132303488"/>
      </c:barChart>
      <c:catAx>
        <c:axId val="132301952"/>
        <c:scaling>
          <c:orientation val="minMax"/>
        </c:scaling>
        <c:delete val="0"/>
        <c:axPos val="l"/>
        <c:numFmt formatCode="#,##0" sourceLinked="0"/>
        <c:majorTickMark val="none"/>
        <c:minorTickMark val="none"/>
        <c:tickLblPos val="nextTo"/>
        <c:spPr>
          <a:ln w="9525">
            <a:solidFill>
              <a:schemeClr val="tx1"/>
            </a:solidFill>
            <a:prstDash val="solid"/>
          </a:ln>
        </c:spPr>
        <c:txPr>
          <a:bodyPr rot="0" vert="horz"/>
          <a:lstStyle/>
          <a:p>
            <a:pPr>
              <a:defRPr sz="1200" b="0" i="0" u="none" strike="noStrike" baseline="0">
                <a:solidFill>
                  <a:schemeClr val="tx1"/>
                </a:solidFill>
                <a:latin typeface="Arial"/>
                <a:ea typeface="Arial"/>
                <a:cs typeface="Arial"/>
              </a:defRPr>
            </a:pPr>
            <a:endParaRPr lang="en-US"/>
          </a:p>
        </c:txPr>
        <c:crossAx val="132303488"/>
        <c:crossesAt val="0"/>
        <c:auto val="1"/>
        <c:lblAlgn val="ctr"/>
        <c:lblOffset val="0"/>
        <c:tickLblSkip val="1"/>
        <c:tickMarkSkip val="1"/>
        <c:noMultiLvlLbl val="0"/>
      </c:catAx>
      <c:valAx>
        <c:axId val="132303488"/>
        <c:scaling>
          <c:orientation val="minMax"/>
          <c:max val="1"/>
          <c:min val="0"/>
        </c:scaling>
        <c:delete val="0"/>
        <c:axPos val="b"/>
        <c:majorGridlines>
          <c:spPr>
            <a:ln w="3131">
              <a:noFill/>
              <a:prstDash val="solid"/>
            </a:ln>
          </c:spPr>
        </c:majorGridlines>
        <c:numFmt formatCode="0%" sourceLinked="0"/>
        <c:majorTickMark val="out"/>
        <c:minorTickMark val="none"/>
        <c:tickLblPos val="nextTo"/>
        <c:spPr>
          <a:ln w="3131">
            <a:solidFill>
              <a:schemeClr val="tx1"/>
            </a:solidFill>
            <a:prstDash val="solid"/>
          </a:ln>
        </c:spPr>
        <c:txPr>
          <a:bodyPr rot="0" vert="horz"/>
          <a:lstStyle/>
          <a:p>
            <a:pPr>
              <a:defRPr sz="1200" b="0" i="0" u="none" strike="noStrike" baseline="0">
                <a:solidFill>
                  <a:schemeClr val="tx1"/>
                </a:solidFill>
                <a:latin typeface="Arial"/>
                <a:ea typeface="Arial"/>
                <a:cs typeface="Arial"/>
              </a:defRPr>
            </a:pPr>
            <a:endParaRPr lang="en-US"/>
          </a:p>
        </c:txPr>
        <c:crossAx val="132301952"/>
        <c:crossesAt val="1"/>
        <c:crossBetween val="between"/>
        <c:majorUnit val="0.2"/>
        <c:minorUnit val="2E-3"/>
      </c:valAx>
      <c:spPr>
        <a:noFill/>
        <a:ln w="25375">
          <a:noFill/>
        </a:ln>
      </c:spPr>
    </c:plotArea>
    <c:legend>
      <c:legendPos val="b"/>
      <c:overlay val="0"/>
      <c:txPr>
        <a:bodyPr/>
        <a:lstStyle/>
        <a:p>
          <a:pPr>
            <a:defRPr sz="1200"/>
          </a:pPr>
          <a:endParaRPr lang="en-US"/>
        </a:p>
      </c:txPr>
    </c:legend>
    <c:plotVisOnly val="1"/>
    <c:dispBlanksAs val="gap"/>
    <c:showDLblsOverMax val="0"/>
  </c:chart>
  <c:spPr>
    <a:noFill/>
    <a:ln>
      <a:noFill/>
    </a:ln>
  </c:spPr>
  <c:txPr>
    <a:bodyPr/>
    <a:lstStyle/>
    <a:p>
      <a:pPr>
        <a:defRPr sz="1380" b="0" i="0" u="none" strike="noStrike" baseline="0">
          <a:solidFill>
            <a:schemeClr val="tx1"/>
          </a:solidFill>
          <a:latin typeface="Arial"/>
          <a:ea typeface="Arial"/>
          <a:cs typeface="Aria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27073635415199"/>
          <c:y val="3.4349305052658E-2"/>
          <c:w val="0.83588068840437191"/>
          <c:h val="0.82598593895027606"/>
        </c:manualLayout>
      </c:layout>
      <c:barChart>
        <c:barDir val="bar"/>
        <c:grouping val="percentStacked"/>
        <c:varyColors val="0"/>
        <c:ser>
          <c:idx val="0"/>
          <c:order val="0"/>
          <c:tx>
            <c:strRef>
              <c:f>Sheet1!$A$2</c:f>
              <c:strCache>
                <c:ptCount val="1"/>
                <c:pt idx="0">
                  <c:v>Bonds</c:v>
                </c:pt>
              </c:strCache>
            </c:strRef>
          </c:tx>
          <c:spPr>
            <a:solidFill>
              <a:schemeClr val="accent1"/>
            </a:solidFill>
            <a:ln w="9525">
              <a:solidFill>
                <a:schemeClr val="bg2"/>
              </a:solidFill>
              <a:prstDash val="solid"/>
            </a:ln>
          </c:spPr>
          <c:invertIfNegative val="0"/>
          <c:dLbls>
            <c:numFmt formatCode="0.0%" sourceLinked="0"/>
            <c:spPr>
              <a:noFill/>
              <a:ln w="25035">
                <a:noFill/>
              </a:ln>
            </c:spPr>
            <c:txPr>
              <a:bodyPr/>
              <a:lstStyle/>
              <a:p>
                <a:pPr>
                  <a:defRPr sz="10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Sheet1!$B$2:$K$2</c:f>
              <c:numCache>
                <c:formatCode>0.0%</c:formatCode>
                <c:ptCount val="10"/>
                <c:pt idx="0">
                  <c:v>0.72560000000000002</c:v>
                </c:pt>
                <c:pt idx="1">
                  <c:v>0.76449999999999996</c:v>
                </c:pt>
                <c:pt idx="2">
                  <c:v>0.77749999999999997</c:v>
                </c:pt>
                <c:pt idx="3">
                  <c:v>0.77400000000000002</c:v>
                </c:pt>
                <c:pt idx="4">
                  <c:v>0.76900000000000002</c:v>
                </c:pt>
                <c:pt idx="5">
                  <c:v>0.76870000000000005</c:v>
                </c:pt>
                <c:pt idx="6">
                  <c:v>0.76219999999999999</c:v>
                </c:pt>
                <c:pt idx="7">
                  <c:v>0.76070000000000004</c:v>
                </c:pt>
                <c:pt idx="8">
                  <c:v>0.75860000000000005</c:v>
                </c:pt>
                <c:pt idx="9">
                  <c:v>0.755</c:v>
                </c:pt>
              </c:numCache>
            </c:numRef>
          </c:val>
          <c:extLst>
            <c:ext xmlns:c16="http://schemas.microsoft.com/office/drawing/2014/chart" uri="{C3380CC4-5D6E-409C-BE32-E72D297353CC}">
              <c16:uniqueId val="{00000001-7C40-4B20-95AD-EC8112DD2287}"/>
            </c:ext>
          </c:extLst>
        </c:ser>
        <c:ser>
          <c:idx val="1"/>
          <c:order val="1"/>
          <c:tx>
            <c:strRef>
              <c:f>Sheet1!$A$3</c:f>
              <c:strCache>
                <c:ptCount val="1"/>
                <c:pt idx="0">
                  <c:v>Stock</c:v>
                </c:pt>
              </c:strCache>
            </c:strRef>
          </c:tx>
          <c:spPr>
            <a:solidFill>
              <a:schemeClr val="accent2"/>
            </a:solidFill>
            <a:ln w="9525">
              <a:solidFill>
                <a:schemeClr val="bg2"/>
              </a:solidFill>
              <a:prstDash val="solid"/>
            </a:ln>
          </c:spPr>
          <c:invertIfNegative val="0"/>
          <c:dLbls>
            <c:spPr>
              <a:noFill/>
              <a:ln w="25035">
                <a:noFill/>
              </a:ln>
            </c:spPr>
            <c:txPr>
              <a:bodyPr/>
              <a:lstStyle/>
              <a:p>
                <a:pPr>
                  <a:defRPr sz="1000" b="1" i="0" u="none" strike="noStrike" baseline="0">
                    <a:solidFill>
                      <a:schemeClr val="bg1"/>
                    </a:solidFill>
                    <a:latin typeface="Arial"/>
                    <a:ea typeface="Arial"/>
                    <a:cs typeface="Aria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Sheet1!$B$3:$K$3</c:f>
              <c:numCache>
                <c:formatCode>0.0%</c:formatCode>
                <c:ptCount val="10"/>
                <c:pt idx="0">
                  <c:v>2.9100000000000001E-2</c:v>
                </c:pt>
                <c:pt idx="1">
                  <c:v>1.1299999999999999E-2</c:v>
                </c:pt>
                <c:pt idx="2">
                  <c:v>1.2E-2</c:v>
                </c:pt>
                <c:pt idx="3">
                  <c:v>1.12E-2</c:v>
                </c:pt>
                <c:pt idx="4">
                  <c:v>1.06E-2</c:v>
                </c:pt>
                <c:pt idx="5">
                  <c:v>1.17E-2</c:v>
                </c:pt>
                <c:pt idx="6">
                  <c:v>1.24E-2</c:v>
                </c:pt>
                <c:pt idx="7">
                  <c:v>1.11E-2</c:v>
                </c:pt>
                <c:pt idx="8">
                  <c:v>1.12E-2</c:v>
                </c:pt>
                <c:pt idx="9">
                  <c:v>1.2E-2</c:v>
                </c:pt>
              </c:numCache>
            </c:numRef>
          </c:val>
          <c:extLst>
            <c:ext xmlns:c16="http://schemas.microsoft.com/office/drawing/2014/chart" uri="{C3380CC4-5D6E-409C-BE32-E72D297353CC}">
              <c16:uniqueId val="{00000002-7C40-4B20-95AD-EC8112DD2287}"/>
            </c:ext>
          </c:extLst>
        </c:ser>
        <c:ser>
          <c:idx val="2"/>
          <c:order val="2"/>
          <c:tx>
            <c:strRef>
              <c:f>Sheet1!$A$4</c:f>
              <c:strCache>
                <c:ptCount val="1"/>
                <c:pt idx="0">
                  <c:v>Other</c:v>
                </c:pt>
              </c:strCache>
            </c:strRef>
          </c:tx>
          <c:spPr>
            <a:solidFill>
              <a:schemeClr val="accent3"/>
            </a:solidFill>
            <a:ln w="9525">
              <a:solidFill>
                <a:schemeClr val="bg1"/>
              </a:solidFill>
              <a:prstDash val="solid"/>
            </a:ln>
          </c:spPr>
          <c:invertIfNegative val="0"/>
          <c:dLbls>
            <c:spPr>
              <a:noFill/>
              <a:ln w="25035">
                <a:noFill/>
              </a:ln>
            </c:spPr>
            <c:txPr>
              <a:bodyPr wrap="square" lIns="38100" tIns="19050" rIns="38100" bIns="19050" anchor="ctr">
                <a:spAutoFit/>
              </a:bodyPr>
              <a:lstStyle/>
              <a:p>
                <a:pPr>
                  <a:defRPr sz="1000"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Sheet1!$B$4:$K$4</c:f>
              <c:numCache>
                <c:formatCode>0.0%</c:formatCode>
                <c:ptCount val="10"/>
                <c:pt idx="0">
                  <c:v>0.245</c:v>
                </c:pt>
                <c:pt idx="1">
                  <c:v>0.224</c:v>
                </c:pt>
                <c:pt idx="2">
                  <c:v>0.21</c:v>
                </c:pt>
                <c:pt idx="3">
                  <c:v>0.215</c:v>
                </c:pt>
                <c:pt idx="4">
                  <c:v>0.22</c:v>
                </c:pt>
                <c:pt idx="5">
                  <c:v>0.219</c:v>
                </c:pt>
                <c:pt idx="6">
                  <c:v>0.22600000000000001</c:v>
                </c:pt>
                <c:pt idx="7">
                  <c:v>0.22800000000000001</c:v>
                </c:pt>
                <c:pt idx="8">
                  <c:v>0.23</c:v>
                </c:pt>
                <c:pt idx="9">
                  <c:v>0.23300000000000001</c:v>
                </c:pt>
              </c:numCache>
            </c:numRef>
          </c:val>
          <c:extLst>
            <c:ext xmlns:c16="http://schemas.microsoft.com/office/drawing/2014/chart" uri="{C3380CC4-5D6E-409C-BE32-E72D297353CC}">
              <c16:uniqueId val="{00000003-7C40-4B20-95AD-EC8112DD2287}"/>
            </c:ext>
          </c:extLst>
        </c:ser>
        <c:dLbls>
          <c:showLegendKey val="0"/>
          <c:showVal val="0"/>
          <c:showCatName val="0"/>
          <c:showSerName val="0"/>
          <c:showPercent val="0"/>
          <c:showBubbleSize val="0"/>
        </c:dLbls>
        <c:gapWidth val="50"/>
        <c:overlap val="100"/>
        <c:axId val="133552768"/>
        <c:axId val="133558656"/>
      </c:barChart>
      <c:catAx>
        <c:axId val="133552768"/>
        <c:scaling>
          <c:orientation val="minMax"/>
        </c:scaling>
        <c:delete val="0"/>
        <c:axPos val="l"/>
        <c:numFmt formatCode="General" sourceLinked="1"/>
        <c:majorTickMark val="none"/>
        <c:minorTickMark val="none"/>
        <c:tickLblPos val="nextTo"/>
        <c:spPr>
          <a:ln w="9525">
            <a:solidFill>
              <a:schemeClr val="tx1"/>
            </a:solidFill>
            <a:prstDash val="solid"/>
          </a:ln>
        </c:spPr>
        <c:txPr>
          <a:bodyPr rot="0" vert="horz"/>
          <a:lstStyle/>
          <a:p>
            <a:pPr>
              <a:defRPr sz="1200" b="0" i="0" u="none" strike="noStrike" baseline="0">
                <a:solidFill>
                  <a:schemeClr val="tx1"/>
                </a:solidFill>
                <a:latin typeface="Arial"/>
                <a:ea typeface="Arial"/>
                <a:cs typeface="Arial"/>
              </a:defRPr>
            </a:pPr>
            <a:endParaRPr lang="en-US"/>
          </a:p>
        </c:txPr>
        <c:crossAx val="133558656"/>
        <c:crossesAt val="0"/>
        <c:auto val="1"/>
        <c:lblAlgn val="ctr"/>
        <c:lblOffset val="20"/>
        <c:tickLblSkip val="1"/>
        <c:tickMarkSkip val="1"/>
        <c:noMultiLvlLbl val="0"/>
      </c:catAx>
      <c:valAx>
        <c:axId val="133558656"/>
        <c:scaling>
          <c:orientation val="minMax"/>
          <c:max val="1"/>
          <c:min val="0"/>
        </c:scaling>
        <c:delete val="0"/>
        <c:axPos val="b"/>
        <c:majorGridlines>
          <c:spPr>
            <a:ln w="3131">
              <a:noFill/>
              <a:prstDash val="solid"/>
            </a:ln>
          </c:spPr>
        </c:majorGridlines>
        <c:numFmt formatCode="0%" sourceLinked="0"/>
        <c:majorTickMark val="out"/>
        <c:minorTickMark val="none"/>
        <c:tickLblPos val="nextTo"/>
        <c:spPr>
          <a:ln w="3131">
            <a:solidFill>
              <a:schemeClr val="tx1"/>
            </a:solidFill>
            <a:prstDash val="solid"/>
          </a:ln>
        </c:spPr>
        <c:txPr>
          <a:bodyPr rot="0" vert="horz"/>
          <a:lstStyle/>
          <a:p>
            <a:pPr>
              <a:defRPr sz="1200" b="0" i="0" u="none" strike="noStrike" baseline="0">
                <a:solidFill>
                  <a:schemeClr val="tx1"/>
                </a:solidFill>
                <a:latin typeface="Arial"/>
                <a:ea typeface="Arial"/>
                <a:cs typeface="Arial"/>
              </a:defRPr>
            </a:pPr>
            <a:endParaRPr lang="en-US"/>
          </a:p>
        </c:txPr>
        <c:crossAx val="133552768"/>
        <c:crossesAt val="1"/>
        <c:crossBetween val="between"/>
        <c:majorUnit val="0.2"/>
        <c:minorUnit val="2E-3"/>
      </c:valAx>
      <c:spPr>
        <a:noFill/>
        <a:ln w="25375">
          <a:noFill/>
        </a:ln>
      </c:spPr>
    </c:plotArea>
    <c:legend>
      <c:legendPos val="b"/>
      <c:layout>
        <c:manualLayout>
          <c:xMode val="edge"/>
          <c:yMode val="edge"/>
          <c:x val="0.32152263883166998"/>
          <c:y val="0.93539501679648296"/>
          <c:w val="0.35695455230972201"/>
          <c:h val="5.9229770046688203E-2"/>
        </c:manualLayout>
      </c:layout>
      <c:overlay val="0"/>
      <c:spPr>
        <a:solidFill>
          <a:schemeClr val="bg1"/>
        </a:solidFill>
        <a:ln w="3131">
          <a:noFill/>
          <a:prstDash val="solid"/>
        </a:ln>
      </c:spPr>
      <c:txPr>
        <a:bodyPr/>
        <a:lstStyle/>
        <a:p>
          <a:pPr>
            <a:defRPr sz="1200"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380" b="0" i="0" u="none" strike="noStrike" baseline="0">
          <a:solidFill>
            <a:schemeClr val="tx1"/>
          </a:solidFill>
          <a:latin typeface="Arial"/>
          <a:ea typeface="Arial"/>
          <a:cs typeface="Aria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728339071683404E-2"/>
          <c:y val="3.7037115186677398E-2"/>
          <c:w val="0.85151891753444009"/>
          <c:h val="0.82250552092041596"/>
        </c:manualLayout>
      </c:layout>
      <c:barChart>
        <c:barDir val="bar"/>
        <c:grouping val="percentStacked"/>
        <c:varyColors val="0"/>
        <c:ser>
          <c:idx val="0"/>
          <c:order val="0"/>
          <c:tx>
            <c:strRef>
              <c:f>Sheet1!$A$2</c:f>
              <c:strCache>
                <c:ptCount val="1"/>
                <c:pt idx="0">
                  <c:v>Under 1 year</c:v>
                </c:pt>
              </c:strCache>
            </c:strRef>
          </c:tx>
          <c:spPr>
            <a:solidFill>
              <a:schemeClr val="accent1"/>
            </a:solidFill>
            <a:ln w="9525">
              <a:solidFill>
                <a:schemeClr val="bg2"/>
              </a:solidFill>
              <a:prstDash val="solid"/>
            </a:ln>
          </c:spPr>
          <c:invertIfNegative val="0"/>
          <c:dLbls>
            <c:numFmt formatCode="0.0%" sourceLinked="0"/>
            <c:spPr>
              <a:noFill/>
              <a:ln w="25035">
                <a:noFill/>
              </a:ln>
            </c:spPr>
            <c:txPr>
              <a:bodyPr/>
              <a:lstStyle/>
              <a:p>
                <a:pPr>
                  <a:defRPr sz="10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Sheet1!$B$2:$K$2</c:f>
              <c:numCache>
                <c:formatCode>0.0%</c:formatCode>
                <c:ptCount val="10"/>
                <c:pt idx="0">
                  <c:v>0.11559999999999999</c:v>
                </c:pt>
                <c:pt idx="1">
                  <c:v>0.1037</c:v>
                </c:pt>
                <c:pt idx="2">
                  <c:v>9.6500000000000002E-2</c:v>
                </c:pt>
                <c:pt idx="3">
                  <c:v>9.1899999999999996E-2</c:v>
                </c:pt>
                <c:pt idx="4">
                  <c:v>0.10390000000000001</c:v>
                </c:pt>
                <c:pt idx="5">
                  <c:v>8.5500000000000007E-2</c:v>
                </c:pt>
                <c:pt idx="6">
                  <c:v>8.8200000000000001E-2</c:v>
                </c:pt>
                <c:pt idx="7">
                  <c:v>8.3599999999999994E-2</c:v>
                </c:pt>
                <c:pt idx="8">
                  <c:v>7.9899999999999999E-2</c:v>
                </c:pt>
                <c:pt idx="9">
                  <c:v>6.5799999999999997E-2</c:v>
                </c:pt>
              </c:numCache>
            </c:numRef>
          </c:val>
          <c:extLst>
            <c:ext xmlns:c16="http://schemas.microsoft.com/office/drawing/2014/chart" uri="{C3380CC4-5D6E-409C-BE32-E72D297353CC}">
              <c16:uniqueId val="{00000001-7C40-4B20-95AD-EC8112DD2287}"/>
            </c:ext>
          </c:extLst>
        </c:ser>
        <c:ser>
          <c:idx val="1"/>
          <c:order val="1"/>
          <c:tx>
            <c:strRef>
              <c:f>Sheet1!$A$3</c:f>
              <c:strCache>
                <c:ptCount val="1"/>
                <c:pt idx="0">
                  <c:v>1-5 years</c:v>
                </c:pt>
              </c:strCache>
            </c:strRef>
          </c:tx>
          <c:spPr>
            <a:solidFill>
              <a:schemeClr val="accent2"/>
            </a:solidFill>
            <a:ln w="9525">
              <a:solidFill>
                <a:schemeClr val="bg2"/>
              </a:solidFill>
              <a:prstDash val="solid"/>
            </a:ln>
          </c:spPr>
          <c:invertIfNegative val="0"/>
          <c:dLbls>
            <c:spPr>
              <a:noFill/>
              <a:ln w="25035">
                <a:noFill/>
              </a:ln>
            </c:spPr>
            <c:txPr>
              <a:bodyPr/>
              <a:lstStyle/>
              <a:p>
                <a:pPr>
                  <a:defRPr sz="1000" b="1" i="0" u="none" strike="noStrike" baseline="0">
                    <a:solidFill>
                      <a:schemeClr val="bg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Sheet1!$B$3:$K$3</c:f>
              <c:numCache>
                <c:formatCode>0.0%</c:formatCode>
                <c:ptCount val="10"/>
                <c:pt idx="0">
                  <c:v>0.28570000000000001</c:v>
                </c:pt>
                <c:pt idx="1">
                  <c:v>0.28899999999999998</c:v>
                </c:pt>
                <c:pt idx="2">
                  <c:v>0.28000000000000003</c:v>
                </c:pt>
                <c:pt idx="3">
                  <c:v>0.26960000000000001</c:v>
                </c:pt>
                <c:pt idx="4">
                  <c:v>0.2626</c:v>
                </c:pt>
                <c:pt idx="5">
                  <c:v>0.25269999999999998</c:v>
                </c:pt>
                <c:pt idx="6">
                  <c:v>0.24210000000000001</c:v>
                </c:pt>
                <c:pt idx="7">
                  <c:v>0.24560000000000001</c:v>
                </c:pt>
                <c:pt idx="8">
                  <c:v>0.2472</c:v>
                </c:pt>
                <c:pt idx="9">
                  <c:v>0.2495</c:v>
                </c:pt>
              </c:numCache>
            </c:numRef>
          </c:val>
          <c:extLst>
            <c:ext xmlns:c16="http://schemas.microsoft.com/office/drawing/2014/chart" uri="{C3380CC4-5D6E-409C-BE32-E72D297353CC}">
              <c16:uniqueId val="{00000002-7C40-4B20-95AD-EC8112DD2287}"/>
            </c:ext>
          </c:extLst>
        </c:ser>
        <c:ser>
          <c:idx val="2"/>
          <c:order val="2"/>
          <c:tx>
            <c:strRef>
              <c:f>Sheet1!$A$4</c:f>
              <c:strCache>
                <c:ptCount val="1"/>
                <c:pt idx="0">
                  <c:v>5-10 years</c:v>
                </c:pt>
              </c:strCache>
            </c:strRef>
          </c:tx>
          <c:spPr>
            <a:solidFill>
              <a:schemeClr val="accent3"/>
            </a:solidFill>
            <a:ln w="9525">
              <a:solidFill>
                <a:schemeClr val="bg2"/>
              </a:solidFill>
              <a:prstDash val="solid"/>
            </a:ln>
          </c:spPr>
          <c:invertIfNegative val="0"/>
          <c:dLbls>
            <c:spPr>
              <a:noFill/>
              <a:ln w="25035">
                <a:noFill/>
              </a:ln>
            </c:spPr>
            <c:txPr>
              <a:bodyPr wrap="square" lIns="38100" tIns="19050" rIns="38100" bIns="19050" anchor="ctr">
                <a:spAutoFit/>
              </a:bodyPr>
              <a:lstStyle/>
              <a:p>
                <a:pPr>
                  <a:defRPr sz="1000"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Sheet1!$B$4:$K$4</c:f>
              <c:numCache>
                <c:formatCode>0.0%</c:formatCode>
                <c:ptCount val="10"/>
                <c:pt idx="0">
                  <c:v>0.2949</c:v>
                </c:pt>
                <c:pt idx="1">
                  <c:v>0.28649999999999998</c:v>
                </c:pt>
                <c:pt idx="2">
                  <c:v>0.28339999999999999</c:v>
                </c:pt>
                <c:pt idx="3">
                  <c:v>0.29099999999999998</c:v>
                </c:pt>
                <c:pt idx="4">
                  <c:v>0.2893</c:v>
                </c:pt>
                <c:pt idx="5">
                  <c:v>0.30470000000000003</c:v>
                </c:pt>
                <c:pt idx="6">
                  <c:v>0.30559999999999998</c:v>
                </c:pt>
                <c:pt idx="7">
                  <c:v>0.30420000000000003</c:v>
                </c:pt>
                <c:pt idx="8">
                  <c:v>0.30059999999999998</c:v>
                </c:pt>
                <c:pt idx="9">
                  <c:v>0.29909999999999998</c:v>
                </c:pt>
              </c:numCache>
            </c:numRef>
          </c:val>
          <c:extLst>
            <c:ext xmlns:c16="http://schemas.microsoft.com/office/drawing/2014/chart" uri="{C3380CC4-5D6E-409C-BE32-E72D297353CC}">
              <c16:uniqueId val="{00000003-7C40-4B20-95AD-EC8112DD2287}"/>
            </c:ext>
          </c:extLst>
        </c:ser>
        <c:ser>
          <c:idx val="3"/>
          <c:order val="3"/>
          <c:tx>
            <c:strRef>
              <c:f>Sheet1!$A$5</c:f>
              <c:strCache>
                <c:ptCount val="1"/>
                <c:pt idx="0">
                  <c:v>10-20 years</c:v>
                </c:pt>
              </c:strCache>
            </c:strRef>
          </c:tx>
          <c:spPr>
            <a:solidFill>
              <a:schemeClr val="accent4"/>
            </a:solidFill>
            <a:ln w="9525">
              <a:solidFill>
                <a:schemeClr val="bg2"/>
              </a:solidFill>
              <a:prstDash val="solid"/>
            </a:ln>
          </c:spPr>
          <c:invertIfNegative val="0"/>
          <c:dLbls>
            <c:spPr>
              <a:noFill/>
              <a:ln w="25035">
                <a:noFill/>
              </a:ln>
            </c:spPr>
            <c:txPr>
              <a:bodyPr wrap="square" lIns="38100" tIns="19050" rIns="38100" bIns="19050" anchor="ctr">
                <a:spAutoFit/>
              </a:bodyPr>
              <a:lstStyle/>
              <a:p>
                <a:pPr>
                  <a:defRPr sz="1000" b="1"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Sheet1!$B$5:$K$5</c:f>
              <c:numCache>
                <c:formatCode>0.0%</c:formatCode>
                <c:ptCount val="10"/>
                <c:pt idx="0">
                  <c:v>0.1283</c:v>
                </c:pt>
                <c:pt idx="1">
                  <c:v>0.12609999999999999</c:v>
                </c:pt>
                <c:pt idx="2">
                  <c:v>0.13639999999999999</c:v>
                </c:pt>
                <c:pt idx="3">
                  <c:v>0.14299999999999999</c:v>
                </c:pt>
                <c:pt idx="4">
                  <c:v>0.1421</c:v>
                </c:pt>
                <c:pt idx="5">
                  <c:v>0.15049999999999999</c:v>
                </c:pt>
                <c:pt idx="6">
                  <c:v>0.1547</c:v>
                </c:pt>
                <c:pt idx="7">
                  <c:v>0.15759999999999999</c:v>
                </c:pt>
                <c:pt idx="8">
                  <c:v>0.16420000000000001</c:v>
                </c:pt>
                <c:pt idx="9">
                  <c:v>0.17749999999999999</c:v>
                </c:pt>
              </c:numCache>
            </c:numRef>
          </c:val>
          <c:extLst>
            <c:ext xmlns:c16="http://schemas.microsoft.com/office/drawing/2014/chart" uri="{C3380CC4-5D6E-409C-BE32-E72D297353CC}">
              <c16:uniqueId val="{00000004-7C40-4B20-95AD-EC8112DD2287}"/>
            </c:ext>
          </c:extLst>
        </c:ser>
        <c:ser>
          <c:idx val="4"/>
          <c:order val="4"/>
          <c:tx>
            <c:strRef>
              <c:f>Sheet1!$A$6</c:f>
              <c:strCache>
                <c:ptCount val="1"/>
                <c:pt idx="0">
                  <c:v>Over 20 years</c:v>
                </c:pt>
              </c:strCache>
            </c:strRef>
          </c:tx>
          <c:spPr>
            <a:solidFill>
              <a:schemeClr val="accent5"/>
            </a:solidFill>
            <a:ln w="9525">
              <a:solidFill>
                <a:schemeClr val="bg2"/>
              </a:solidFill>
              <a:prstDash val="solid"/>
            </a:ln>
          </c:spPr>
          <c:invertIfNegative val="0"/>
          <c:dLbls>
            <c:spPr>
              <a:noFill/>
              <a:ln w="25035">
                <a:noFill/>
              </a:ln>
            </c:spPr>
            <c:txPr>
              <a:bodyPr/>
              <a:lstStyle/>
              <a:p>
                <a:pPr>
                  <a:defRPr sz="1000" b="1" i="0" u="none" strike="noStrike" baseline="0">
                    <a:solidFill>
                      <a:schemeClr val="bg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Sheet1!$B$6:$K$6</c:f>
              <c:numCache>
                <c:formatCode>0.0%</c:formatCode>
                <c:ptCount val="10"/>
                <c:pt idx="0">
                  <c:v>0.17549999999999999</c:v>
                </c:pt>
                <c:pt idx="1">
                  <c:v>0.1946</c:v>
                </c:pt>
                <c:pt idx="2">
                  <c:v>0.20380000000000001</c:v>
                </c:pt>
                <c:pt idx="3">
                  <c:v>0.20449999999999999</c:v>
                </c:pt>
                <c:pt idx="4">
                  <c:v>0.20219999999999999</c:v>
                </c:pt>
                <c:pt idx="5">
                  <c:v>0.20649999999999999</c:v>
                </c:pt>
                <c:pt idx="6">
                  <c:v>0.2094</c:v>
                </c:pt>
                <c:pt idx="7">
                  <c:v>0.20910000000000001</c:v>
                </c:pt>
                <c:pt idx="8">
                  <c:v>0.20710000000000001</c:v>
                </c:pt>
                <c:pt idx="9">
                  <c:v>0.20669999999999999</c:v>
                </c:pt>
              </c:numCache>
            </c:numRef>
          </c:val>
          <c:extLst>
            <c:ext xmlns:c16="http://schemas.microsoft.com/office/drawing/2014/chart" uri="{C3380CC4-5D6E-409C-BE32-E72D297353CC}">
              <c16:uniqueId val="{00000005-7C40-4B20-95AD-EC8112DD2287}"/>
            </c:ext>
          </c:extLst>
        </c:ser>
        <c:dLbls>
          <c:showLegendKey val="0"/>
          <c:showVal val="0"/>
          <c:showCatName val="0"/>
          <c:showSerName val="0"/>
          <c:showPercent val="0"/>
          <c:showBubbleSize val="0"/>
        </c:dLbls>
        <c:gapWidth val="50"/>
        <c:overlap val="100"/>
        <c:axId val="133434752"/>
        <c:axId val="133452928"/>
      </c:barChart>
      <c:catAx>
        <c:axId val="133434752"/>
        <c:scaling>
          <c:orientation val="minMax"/>
        </c:scaling>
        <c:delete val="0"/>
        <c:axPos val="l"/>
        <c:numFmt formatCode="General" sourceLinked="1"/>
        <c:majorTickMark val="none"/>
        <c:minorTickMark val="none"/>
        <c:tickLblPos val="nextTo"/>
        <c:spPr>
          <a:ln w="9525">
            <a:solidFill>
              <a:schemeClr val="tx1"/>
            </a:solidFill>
            <a:prstDash val="solid"/>
          </a:ln>
        </c:spPr>
        <c:txPr>
          <a:bodyPr rot="0" vert="horz"/>
          <a:lstStyle/>
          <a:p>
            <a:pPr>
              <a:defRPr sz="1200" b="0" i="0" u="none" strike="noStrike" baseline="0">
                <a:solidFill>
                  <a:schemeClr val="tx1"/>
                </a:solidFill>
                <a:latin typeface="Arial"/>
                <a:ea typeface="Arial"/>
                <a:cs typeface="Arial"/>
              </a:defRPr>
            </a:pPr>
            <a:endParaRPr lang="en-US"/>
          </a:p>
        </c:txPr>
        <c:crossAx val="133452928"/>
        <c:crossesAt val="0"/>
        <c:auto val="1"/>
        <c:lblAlgn val="ctr"/>
        <c:lblOffset val="20"/>
        <c:tickLblSkip val="1"/>
        <c:tickMarkSkip val="1"/>
        <c:noMultiLvlLbl val="0"/>
      </c:catAx>
      <c:valAx>
        <c:axId val="133452928"/>
        <c:scaling>
          <c:orientation val="minMax"/>
          <c:max val="1"/>
          <c:min val="0"/>
        </c:scaling>
        <c:delete val="0"/>
        <c:axPos val="b"/>
        <c:majorGridlines>
          <c:spPr>
            <a:ln w="3131">
              <a:noFill/>
              <a:prstDash val="solid"/>
            </a:ln>
          </c:spPr>
        </c:majorGridlines>
        <c:numFmt formatCode="0%" sourceLinked="0"/>
        <c:majorTickMark val="out"/>
        <c:minorTickMark val="none"/>
        <c:tickLblPos val="nextTo"/>
        <c:spPr>
          <a:ln w="3131">
            <a:solidFill>
              <a:schemeClr val="tx1"/>
            </a:solidFill>
            <a:prstDash val="solid"/>
          </a:ln>
        </c:spPr>
        <c:txPr>
          <a:bodyPr rot="0" vert="horz"/>
          <a:lstStyle/>
          <a:p>
            <a:pPr>
              <a:defRPr sz="1200" b="0" i="0" u="none" strike="noStrike" baseline="0">
                <a:solidFill>
                  <a:schemeClr val="tx1"/>
                </a:solidFill>
                <a:latin typeface="Arial"/>
                <a:ea typeface="Arial"/>
                <a:cs typeface="Arial"/>
              </a:defRPr>
            </a:pPr>
            <a:endParaRPr lang="en-US"/>
          </a:p>
        </c:txPr>
        <c:crossAx val="133434752"/>
        <c:crossesAt val="1"/>
        <c:crossBetween val="between"/>
        <c:majorUnit val="0.2"/>
        <c:minorUnit val="2E-3"/>
      </c:valAx>
      <c:spPr>
        <a:noFill/>
        <a:ln w="25375">
          <a:noFill/>
        </a:ln>
      </c:spPr>
    </c:plotArea>
    <c:legend>
      <c:legendPos val="b"/>
      <c:layout>
        <c:manualLayout>
          <c:xMode val="edge"/>
          <c:yMode val="edge"/>
          <c:x val="0"/>
          <c:y val="0.93022434370361895"/>
          <c:w val="1"/>
          <c:h val="5.9056651627706201E-2"/>
        </c:manualLayout>
      </c:layout>
      <c:overlay val="0"/>
      <c:spPr>
        <a:solidFill>
          <a:schemeClr val="bg1"/>
        </a:solidFill>
        <a:ln w="3131">
          <a:noFill/>
          <a:prstDash val="solid"/>
        </a:ln>
      </c:spPr>
      <c:txPr>
        <a:bodyPr/>
        <a:lstStyle/>
        <a:p>
          <a:pPr>
            <a:defRPr sz="1200"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380" b="0" i="0" u="none" strike="noStrike" baseline="0">
          <a:solidFill>
            <a:schemeClr val="tx1"/>
          </a:solidFill>
          <a:latin typeface="Arial"/>
          <a:ea typeface="Arial"/>
          <a:cs typeface="Aria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996015839122006E-2"/>
          <c:y val="4.4729270796899499E-2"/>
          <c:w val="0.84790061201532985"/>
          <c:h val="0.81063362932803096"/>
        </c:manualLayout>
      </c:layout>
      <c:barChart>
        <c:barDir val="bar"/>
        <c:grouping val="percentStacked"/>
        <c:varyColors val="0"/>
        <c:ser>
          <c:idx val="0"/>
          <c:order val="0"/>
          <c:tx>
            <c:strRef>
              <c:f>Sheet1!$A$2</c:f>
              <c:strCache>
                <c:ptCount val="1"/>
                <c:pt idx="0">
                  <c:v>Under 1 year</c:v>
                </c:pt>
              </c:strCache>
            </c:strRef>
          </c:tx>
          <c:spPr>
            <a:solidFill>
              <a:schemeClr val="accent1"/>
            </a:solidFill>
            <a:ln w="9525">
              <a:solidFill>
                <a:schemeClr val="bg2"/>
              </a:solidFill>
              <a:prstDash val="solid"/>
            </a:ln>
          </c:spPr>
          <c:invertIfNegative val="0"/>
          <c:dLbls>
            <c:dLbl>
              <c:idx val="9"/>
              <c:numFmt formatCode="0.0%" sourceLinked="0"/>
              <c:spPr>
                <a:noFill/>
                <a:ln w="25030">
                  <a:noFill/>
                </a:ln>
              </c:spPr>
              <c:txPr>
                <a:bodyPr/>
                <a:lstStyle/>
                <a:p>
                  <a:pPr>
                    <a:defRPr sz="10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DA87-D947-8553-E7F1C43CBBB0}"/>
                </c:ext>
              </c:extLst>
            </c:dLbl>
            <c:numFmt formatCode="0.0%" sourceLinked="0"/>
            <c:spPr>
              <a:noFill/>
              <a:ln w="25030">
                <a:noFill/>
              </a:ln>
            </c:spPr>
            <c:txPr>
              <a:bodyPr wrap="square" lIns="38100" tIns="19050" rIns="38100" bIns="19050" anchor="ctr">
                <a:spAutoFit/>
              </a:bodyPr>
              <a:lstStyle/>
              <a:p>
                <a:pPr>
                  <a:defRPr sz="10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Sheet1!$B$1:$L$1</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Sheet1!$B$2:$L$2</c:f>
              <c:numCache>
                <c:formatCode>0.0%</c:formatCode>
                <c:ptCount val="11"/>
                <c:pt idx="0">
                  <c:v>0.152</c:v>
                </c:pt>
                <c:pt idx="1">
                  <c:v>0.151</c:v>
                </c:pt>
                <c:pt idx="2">
                  <c:v>0.15620000000000001</c:v>
                </c:pt>
                <c:pt idx="3">
                  <c:v>0.15959999999999999</c:v>
                </c:pt>
                <c:pt idx="4">
                  <c:v>0.1489</c:v>
                </c:pt>
                <c:pt idx="5">
                  <c:v>0.16569999999999999</c:v>
                </c:pt>
                <c:pt idx="6">
                  <c:v>0.16450000000000001</c:v>
                </c:pt>
                <c:pt idx="7">
                  <c:v>0.16800000000000001</c:v>
                </c:pt>
                <c:pt idx="8">
                  <c:v>0.16309999999999999</c:v>
                </c:pt>
                <c:pt idx="9">
                  <c:v>0.15490000000000001</c:v>
                </c:pt>
                <c:pt idx="10">
                  <c:v>0.15290000000000001</c:v>
                </c:pt>
              </c:numCache>
            </c:numRef>
          </c:val>
          <c:extLst>
            <c:ext xmlns:c16="http://schemas.microsoft.com/office/drawing/2014/chart" uri="{C3380CC4-5D6E-409C-BE32-E72D297353CC}">
              <c16:uniqueId val="{00000001-82B1-4253-90DD-5D54278716CC}"/>
            </c:ext>
          </c:extLst>
        </c:ser>
        <c:ser>
          <c:idx val="1"/>
          <c:order val="1"/>
          <c:tx>
            <c:strRef>
              <c:f>Sheet1!$A$3</c:f>
              <c:strCache>
                <c:ptCount val="1"/>
                <c:pt idx="0">
                  <c:v>1-5 years</c:v>
                </c:pt>
              </c:strCache>
            </c:strRef>
          </c:tx>
          <c:spPr>
            <a:solidFill>
              <a:schemeClr val="accent2"/>
            </a:solidFill>
            <a:ln w="9525">
              <a:solidFill>
                <a:schemeClr val="bg2"/>
              </a:solidFill>
              <a:prstDash val="solid"/>
            </a:ln>
          </c:spPr>
          <c:invertIfNegative val="0"/>
          <c:dLbls>
            <c:spPr>
              <a:noFill/>
              <a:ln w="25030">
                <a:noFill/>
              </a:ln>
            </c:spPr>
            <c:txPr>
              <a:bodyPr/>
              <a:lstStyle/>
              <a:p>
                <a:pPr>
                  <a:defRPr sz="1000" b="1" i="0" u="none" strike="noStrike" baseline="0">
                    <a:solidFill>
                      <a:schemeClr val="bg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Sheet1!$B$1:$L$1</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Sheet1!$B$3:$L$3</c:f>
              <c:numCache>
                <c:formatCode>0.0%</c:formatCode>
                <c:ptCount val="11"/>
                <c:pt idx="0">
                  <c:v>0.3</c:v>
                </c:pt>
                <c:pt idx="1">
                  <c:v>0.32579999999999998</c:v>
                </c:pt>
                <c:pt idx="2">
                  <c:v>0.36370000000000002</c:v>
                </c:pt>
                <c:pt idx="3">
                  <c:v>0.39500000000000002</c:v>
                </c:pt>
                <c:pt idx="4">
                  <c:v>0.41220000000000001</c:v>
                </c:pt>
                <c:pt idx="5">
                  <c:v>0.40360000000000001</c:v>
                </c:pt>
                <c:pt idx="6">
                  <c:v>0.3876</c:v>
                </c:pt>
                <c:pt idx="7">
                  <c:v>0.37059999999999998</c:v>
                </c:pt>
                <c:pt idx="8">
                  <c:v>0.35849999999999999</c:v>
                </c:pt>
                <c:pt idx="9">
                  <c:v>0.36249999999999999</c:v>
                </c:pt>
                <c:pt idx="10">
                  <c:v>0.3715</c:v>
                </c:pt>
              </c:numCache>
            </c:numRef>
          </c:val>
          <c:extLst>
            <c:ext xmlns:c16="http://schemas.microsoft.com/office/drawing/2014/chart" uri="{C3380CC4-5D6E-409C-BE32-E72D297353CC}">
              <c16:uniqueId val="{00000002-82B1-4253-90DD-5D54278716CC}"/>
            </c:ext>
          </c:extLst>
        </c:ser>
        <c:ser>
          <c:idx val="2"/>
          <c:order val="2"/>
          <c:tx>
            <c:strRef>
              <c:f>Sheet1!$A$4</c:f>
              <c:strCache>
                <c:ptCount val="1"/>
                <c:pt idx="0">
                  <c:v>5-10 years</c:v>
                </c:pt>
              </c:strCache>
            </c:strRef>
          </c:tx>
          <c:spPr>
            <a:solidFill>
              <a:schemeClr val="accent3"/>
            </a:solidFill>
            <a:ln w="9525">
              <a:solidFill>
                <a:schemeClr val="bg2"/>
              </a:solidFill>
              <a:prstDash val="solid"/>
            </a:ln>
          </c:spPr>
          <c:invertIfNegative val="0"/>
          <c:dLbls>
            <c:spPr>
              <a:noFill/>
              <a:ln w="25030">
                <a:noFill/>
              </a:ln>
            </c:spPr>
            <c:txPr>
              <a:bodyPr wrap="square" lIns="38100" tIns="19050" rIns="38100" bIns="19050" anchor="ctr">
                <a:spAutoFit/>
              </a:bodyPr>
              <a:lstStyle/>
              <a:p>
                <a:pPr>
                  <a:defRPr sz="1000"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Sheet1!$B$1:$L$1</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Sheet1!$B$4:$L$4</c:f>
              <c:numCache>
                <c:formatCode>0.0%</c:formatCode>
                <c:ptCount val="11"/>
                <c:pt idx="0">
                  <c:v>0.33800000000000002</c:v>
                </c:pt>
                <c:pt idx="1">
                  <c:v>0.31440000000000001</c:v>
                </c:pt>
                <c:pt idx="2">
                  <c:v>0.2903</c:v>
                </c:pt>
                <c:pt idx="3">
                  <c:v>0.27110000000000001</c:v>
                </c:pt>
                <c:pt idx="4">
                  <c:v>0.2732</c:v>
                </c:pt>
                <c:pt idx="5">
                  <c:v>0.27579999999999999</c:v>
                </c:pt>
                <c:pt idx="6">
                  <c:v>0.2928</c:v>
                </c:pt>
                <c:pt idx="7">
                  <c:v>0.30840000000000001</c:v>
                </c:pt>
                <c:pt idx="8">
                  <c:v>0.33700000000000002</c:v>
                </c:pt>
                <c:pt idx="9">
                  <c:v>0.3448</c:v>
                </c:pt>
                <c:pt idx="10">
                  <c:v>0.34289999999999998</c:v>
                </c:pt>
              </c:numCache>
            </c:numRef>
          </c:val>
          <c:extLst>
            <c:ext xmlns:c16="http://schemas.microsoft.com/office/drawing/2014/chart" uri="{C3380CC4-5D6E-409C-BE32-E72D297353CC}">
              <c16:uniqueId val="{00000003-82B1-4253-90DD-5D54278716CC}"/>
            </c:ext>
          </c:extLst>
        </c:ser>
        <c:ser>
          <c:idx val="3"/>
          <c:order val="3"/>
          <c:tx>
            <c:strRef>
              <c:f>Sheet1!$A$5</c:f>
              <c:strCache>
                <c:ptCount val="1"/>
                <c:pt idx="0">
                  <c:v>10-20 years</c:v>
                </c:pt>
              </c:strCache>
            </c:strRef>
          </c:tx>
          <c:spPr>
            <a:solidFill>
              <a:schemeClr val="accent4"/>
            </a:solidFill>
            <a:ln w="9525">
              <a:solidFill>
                <a:schemeClr val="bg2"/>
              </a:solidFill>
              <a:prstDash val="solid"/>
            </a:ln>
          </c:spPr>
          <c:invertIfNegative val="0"/>
          <c:dLbls>
            <c:spPr>
              <a:noFill/>
              <a:ln w="25030">
                <a:noFill/>
              </a:ln>
            </c:spPr>
            <c:txPr>
              <a:bodyPr wrap="square" lIns="38100" tIns="19050" rIns="38100" bIns="19050" anchor="ctr">
                <a:spAutoFit/>
              </a:bodyPr>
              <a:lstStyle/>
              <a:p>
                <a:pPr>
                  <a:defRPr sz="1000" b="1"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Sheet1!$B$1:$L$1</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Sheet1!$B$5:$L$5</c:f>
              <c:numCache>
                <c:formatCode>0.0%</c:formatCode>
                <c:ptCount val="11"/>
                <c:pt idx="0">
                  <c:v>0.129</c:v>
                </c:pt>
                <c:pt idx="1">
                  <c:v>0.1285</c:v>
                </c:pt>
                <c:pt idx="2">
                  <c:v>0.1186</c:v>
                </c:pt>
                <c:pt idx="3">
                  <c:v>0.1124</c:v>
                </c:pt>
                <c:pt idx="4">
                  <c:v>0.1037</c:v>
                </c:pt>
                <c:pt idx="5">
                  <c:v>9.7699999999999995E-2</c:v>
                </c:pt>
                <c:pt idx="6">
                  <c:v>9.7699999999999995E-2</c:v>
                </c:pt>
                <c:pt idx="7">
                  <c:v>9.6000000000000002E-2</c:v>
                </c:pt>
                <c:pt idx="8">
                  <c:v>9.0300000000000005E-2</c:v>
                </c:pt>
                <c:pt idx="9">
                  <c:v>8.6499999999999994E-2</c:v>
                </c:pt>
                <c:pt idx="10">
                  <c:v>8.5900000000000004E-2</c:v>
                </c:pt>
              </c:numCache>
            </c:numRef>
          </c:val>
          <c:extLst>
            <c:ext xmlns:c16="http://schemas.microsoft.com/office/drawing/2014/chart" uri="{C3380CC4-5D6E-409C-BE32-E72D297353CC}">
              <c16:uniqueId val="{00000004-82B1-4253-90DD-5D54278716CC}"/>
            </c:ext>
          </c:extLst>
        </c:ser>
        <c:ser>
          <c:idx val="4"/>
          <c:order val="4"/>
          <c:tx>
            <c:strRef>
              <c:f>Sheet1!$A$6</c:f>
              <c:strCache>
                <c:ptCount val="1"/>
                <c:pt idx="0">
                  <c:v>Over 20 years</c:v>
                </c:pt>
              </c:strCache>
            </c:strRef>
          </c:tx>
          <c:spPr>
            <a:ln>
              <a:solidFill>
                <a:schemeClr val="bg2"/>
              </a:solidFill>
            </a:ln>
          </c:spPr>
          <c:invertIfNegative val="0"/>
          <c:dLbls>
            <c:spPr>
              <a:noFill/>
              <a:ln w="25208">
                <a:noFill/>
              </a:ln>
            </c:spPr>
            <c:txPr>
              <a:bodyPr wrap="square" lIns="38100" tIns="19050" rIns="38100" bIns="19050" anchor="ctr">
                <a:spAutoFit/>
              </a:bodyPr>
              <a:lstStyle/>
              <a:p>
                <a:pPr>
                  <a:defRPr sz="10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Sheet1!$B$1:$L$1</c:f>
              <c:strCache>
                <c:ptCount val="11"/>
                <c:pt idx="0">
                  <c:v>2007</c:v>
                </c:pt>
                <c:pt idx="1">
                  <c:v>2008</c:v>
                </c:pt>
                <c:pt idx="2">
                  <c:v>2009</c:v>
                </c:pt>
                <c:pt idx="3">
                  <c:v>2010</c:v>
                </c:pt>
                <c:pt idx="4">
                  <c:v>2011</c:v>
                </c:pt>
                <c:pt idx="5">
                  <c:v>2012</c:v>
                </c:pt>
                <c:pt idx="6">
                  <c:v>2013</c:v>
                </c:pt>
                <c:pt idx="7">
                  <c:v>2014</c:v>
                </c:pt>
                <c:pt idx="8">
                  <c:v>2015</c:v>
                </c:pt>
                <c:pt idx="9">
                  <c:v>2016</c:v>
                </c:pt>
                <c:pt idx="10">
                  <c:v>2017</c:v>
                </c:pt>
              </c:strCache>
            </c:strRef>
          </c:cat>
          <c:val>
            <c:numRef>
              <c:f>Sheet1!$B$6:$L$6</c:f>
              <c:numCache>
                <c:formatCode>0.0%</c:formatCode>
                <c:ptCount val="11"/>
                <c:pt idx="0">
                  <c:v>8.1000000000000003E-2</c:v>
                </c:pt>
                <c:pt idx="1">
                  <c:v>8.0299999999999996E-2</c:v>
                </c:pt>
                <c:pt idx="2">
                  <c:v>7.1199999999999999E-2</c:v>
                </c:pt>
                <c:pt idx="3">
                  <c:v>6.2199999999999998E-2</c:v>
                </c:pt>
                <c:pt idx="4">
                  <c:v>6.2E-2</c:v>
                </c:pt>
                <c:pt idx="5">
                  <c:v>5.7299999999999997E-2</c:v>
                </c:pt>
                <c:pt idx="6">
                  <c:v>5.7299999999999997E-2</c:v>
                </c:pt>
                <c:pt idx="7">
                  <c:v>5.7000000000000002E-2</c:v>
                </c:pt>
                <c:pt idx="8">
                  <c:v>5.0999999999999997E-2</c:v>
                </c:pt>
                <c:pt idx="9">
                  <c:v>5.0099999999999999E-2</c:v>
                </c:pt>
                <c:pt idx="10">
                  <c:v>4.4499999999999998E-2</c:v>
                </c:pt>
              </c:numCache>
            </c:numRef>
          </c:val>
          <c:extLst>
            <c:ext xmlns:c16="http://schemas.microsoft.com/office/drawing/2014/chart" uri="{C3380CC4-5D6E-409C-BE32-E72D297353CC}">
              <c16:uniqueId val="{00000005-82B1-4253-90DD-5D54278716CC}"/>
            </c:ext>
          </c:extLst>
        </c:ser>
        <c:dLbls>
          <c:showLegendKey val="0"/>
          <c:showVal val="0"/>
          <c:showCatName val="0"/>
          <c:showSerName val="0"/>
          <c:showPercent val="0"/>
          <c:showBubbleSize val="0"/>
        </c:dLbls>
        <c:gapWidth val="50"/>
        <c:overlap val="100"/>
        <c:axId val="133096576"/>
        <c:axId val="133098112"/>
      </c:barChart>
      <c:catAx>
        <c:axId val="133096576"/>
        <c:scaling>
          <c:orientation val="minMax"/>
        </c:scaling>
        <c:delete val="0"/>
        <c:axPos val="l"/>
        <c:numFmt formatCode="General" sourceLinked="1"/>
        <c:majorTickMark val="none"/>
        <c:minorTickMark val="none"/>
        <c:tickLblPos val="nextTo"/>
        <c:spPr>
          <a:ln w="9525">
            <a:solidFill>
              <a:schemeClr val="tx1"/>
            </a:solidFill>
            <a:prstDash val="solid"/>
          </a:ln>
        </c:spPr>
        <c:txPr>
          <a:bodyPr rot="0" vert="horz"/>
          <a:lstStyle/>
          <a:p>
            <a:pPr>
              <a:defRPr sz="1200" b="0" i="0" u="none" strike="noStrike" baseline="0">
                <a:solidFill>
                  <a:schemeClr val="tx1"/>
                </a:solidFill>
                <a:latin typeface="Arial"/>
                <a:ea typeface="Arial"/>
                <a:cs typeface="Arial"/>
              </a:defRPr>
            </a:pPr>
            <a:endParaRPr lang="en-US"/>
          </a:p>
        </c:txPr>
        <c:crossAx val="133098112"/>
        <c:crossesAt val="0"/>
        <c:auto val="1"/>
        <c:lblAlgn val="ctr"/>
        <c:lblOffset val="20"/>
        <c:tickLblSkip val="1"/>
        <c:tickMarkSkip val="1"/>
        <c:noMultiLvlLbl val="0"/>
      </c:catAx>
      <c:valAx>
        <c:axId val="133098112"/>
        <c:scaling>
          <c:orientation val="minMax"/>
          <c:max val="1"/>
          <c:min val="0"/>
        </c:scaling>
        <c:delete val="0"/>
        <c:axPos val="b"/>
        <c:majorGridlines>
          <c:spPr>
            <a:ln w="3129">
              <a:noFill/>
              <a:prstDash val="solid"/>
            </a:ln>
          </c:spPr>
        </c:majorGridlines>
        <c:numFmt formatCode="0%" sourceLinked="0"/>
        <c:majorTickMark val="out"/>
        <c:minorTickMark val="none"/>
        <c:tickLblPos val="nextTo"/>
        <c:spPr>
          <a:ln w="3129">
            <a:solidFill>
              <a:schemeClr val="tx1"/>
            </a:solidFill>
            <a:prstDash val="solid"/>
          </a:ln>
        </c:spPr>
        <c:txPr>
          <a:bodyPr rot="0" vert="horz"/>
          <a:lstStyle/>
          <a:p>
            <a:pPr>
              <a:defRPr sz="1200" b="0" i="0" u="none" strike="noStrike" baseline="0">
                <a:solidFill>
                  <a:schemeClr val="tx1"/>
                </a:solidFill>
                <a:latin typeface="Arial"/>
                <a:ea typeface="Arial"/>
                <a:cs typeface="Arial"/>
              </a:defRPr>
            </a:pPr>
            <a:endParaRPr lang="en-US"/>
          </a:p>
        </c:txPr>
        <c:crossAx val="133096576"/>
        <c:crossesAt val="1"/>
        <c:crossBetween val="between"/>
        <c:majorUnit val="0.2"/>
        <c:minorUnit val="2E-3"/>
      </c:valAx>
      <c:spPr>
        <a:noFill/>
        <a:ln w="25367">
          <a:noFill/>
        </a:ln>
      </c:spPr>
    </c:plotArea>
    <c:legend>
      <c:legendPos val="b"/>
      <c:layout>
        <c:manualLayout>
          <c:xMode val="edge"/>
          <c:yMode val="edge"/>
          <c:x val="1.0662863036802001E-2"/>
          <c:y val="0.92834636489113997"/>
          <c:w val="0.985230476326172"/>
          <c:h val="5.2548205481152202E-2"/>
        </c:manualLayout>
      </c:layout>
      <c:overlay val="0"/>
      <c:spPr>
        <a:solidFill>
          <a:schemeClr val="bg1"/>
        </a:solidFill>
        <a:ln w="3129">
          <a:noFill/>
          <a:prstDash val="solid"/>
        </a:ln>
      </c:spPr>
      <c:txPr>
        <a:bodyPr/>
        <a:lstStyle/>
        <a:p>
          <a:pPr>
            <a:defRPr sz="1200"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381" b="0" i="0" u="none" strike="noStrike" baseline="0">
          <a:solidFill>
            <a:schemeClr val="tx1"/>
          </a:solidFill>
          <a:latin typeface="Arial"/>
          <a:ea typeface="Arial"/>
          <a:cs typeface="Arial"/>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109014536640895E-2"/>
          <c:y val="5.6240169557459002E-2"/>
          <c:w val="0.83893330721784998"/>
          <c:h val="0.78831956693595007"/>
        </c:manualLayout>
      </c:layout>
      <c:lineChart>
        <c:grouping val="standard"/>
        <c:varyColors val="0"/>
        <c:ser>
          <c:idx val="0"/>
          <c:order val="0"/>
          <c:tx>
            <c:strRef>
              <c:f>Sheet1!$A$2</c:f>
              <c:strCache>
                <c:ptCount val="1"/>
                <c:pt idx="0">
                  <c:v>P/C</c:v>
                </c:pt>
              </c:strCache>
            </c:strRef>
          </c:tx>
          <c:spPr>
            <a:ln w="28575">
              <a:solidFill>
                <a:schemeClr val="accent1"/>
              </a:solidFill>
              <a:prstDash val="solid"/>
            </a:ln>
          </c:spPr>
          <c:marker>
            <c:symbol val="none"/>
          </c:marker>
          <c:cat>
            <c:numRef>
              <c:f>Sheet1!$B$1:$R$1</c:f>
              <c:numCache>
                <c:formatCode>General</c:formatCod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Sheet1!$B$2:$R$2</c:f>
              <c:numCache>
                <c:formatCode>0.00%</c:formatCode>
                <c:ptCount val="17"/>
                <c:pt idx="0">
                  <c:v>3.0700000000000002E-2</c:v>
                </c:pt>
                <c:pt idx="1">
                  <c:v>3.3700000000000001E-2</c:v>
                </c:pt>
                <c:pt idx="2">
                  <c:v>2.69E-2</c:v>
                </c:pt>
                <c:pt idx="3">
                  <c:v>2.1000000000000001E-2</c:v>
                </c:pt>
                <c:pt idx="4">
                  <c:v>2.1700000000000001E-2</c:v>
                </c:pt>
                <c:pt idx="5">
                  <c:v>1.9800000000000002E-2</c:v>
                </c:pt>
                <c:pt idx="6">
                  <c:v>2.0400000000000001E-2</c:v>
                </c:pt>
                <c:pt idx="7">
                  <c:v>2.2700000000000001E-2</c:v>
                </c:pt>
                <c:pt idx="8">
                  <c:v>2.58E-2</c:v>
                </c:pt>
                <c:pt idx="9">
                  <c:v>3.0700000000000002E-2</c:v>
                </c:pt>
                <c:pt idx="10">
                  <c:v>3.1E-2</c:v>
                </c:pt>
                <c:pt idx="11">
                  <c:v>4.07E-2</c:v>
                </c:pt>
                <c:pt idx="12">
                  <c:v>3.9899999999999998E-2</c:v>
                </c:pt>
                <c:pt idx="13">
                  <c:v>4.2200000000000001E-2</c:v>
                </c:pt>
                <c:pt idx="14">
                  <c:v>4.4600000000000001E-2</c:v>
                </c:pt>
                <c:pt idx="15">
                  <c:v>4.8599999999999997E-2</c:v>
                </c:pt>
                <c:pt idx="16">
                  <c:v>4.3799999999999999E-2</c:v>
                </c:pt>
              </c:numCache>
            </c:numRef>
          </c:val>
          <c:smooth val="0"/>
          <c:extLst>
            <c:ext xmlns:c16="http://schemas.microsoft.com/office/drawing/2014/chart" uri="{C3380CC4-5D6E-409C-BE32-E72D297353CC}">
              <c16:uniqueId val="{00000000-990C-4613-A24E-4BB2E03E94DB}"/>
            </c:ext>
          </c:extLst>
        </c:ser>
        <c:ser>
          <c:idx val="2"/>
          <c:order val="1"/>
          <c:tx>
            <c:strRef>
              <c:f>Sheet1!$A$3</c:f>
              <c:strCache>
                <c:ptCount val="1"/>
                <c:pt idx="0">
                  <c:v>Life/Annuity</c:v>
                </c:pt>
              </c:strCache>
            </c:strRef>
          </c:tx>
          <c:spPr>
            <a:ln w="28575">
              <a:solidFill>
                <a:schemeClr val="accent3"/>
              </a:solidFill>
              <a:prstDash val="solid"/>
            </a:ln>
          </c:spPr>
          <c:marker>
            <c:symbol val="none"/>
          </c:marker>
          <c:dPt>
            <c:idx val="21"/>
            <c:bubble3D val="0"/>
            <c:extLst>
              <c:ext xmlns:c16="http://schemas.microsoft.com/office/drawing/2014/chart" uri="{C3380CC4-5D6E-409C-BE32-E72D297353CC}">
                <c16:uniqueId val="{00000002-990C-4613-A24E-4BB2E03E94DB}"/>
              </c:ext>
            </c:extLst>
          </c:dPt>
          <c:cat>
            <c:numRef>
              <c:f>Sheet1!$B$1:$R$1</c:f>
              <c:numCache>
                <c:formatCode>General</c:formatCod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Sheet1!$B$3:$R$3</c:f>
              <c:numCache>
                <c:formatCode>0.00%</c:formatCode>
                <c:ptCount val="17"/>
                <c:pt idx="0">
                  <c:v>7.51E-2</c:v>
                </c:pt>
                <c:pt idx="1">
                  <c:v>8.5000000000000006E-2</c:v>
                </c:pt>
                <c:pt idx="2">
                  <c:v>7.4899999999999994E-2</c:v>
                </c:pt>
                <c:pt idx="3">
                  <c:v>6.1600000000000002E-2</c:v>
                </c:pt>
                <c:pt idx="4">
                  <c:v>5.7700000000000001E-2</c:v>
                </c:pt>
                <c:pt idx="5">
                  <c:v>5.6599999999999998E-2</c:v>
                </c:pt>
                <c:pt idx="6">
                  <c:v>5.7700000000000001E-2</c:v>
                </c:pt>
                <c:pt idx="7">
                  <c:v>6.3500000000000001E-2</c:v>
                </c:pt>
                <c:pt idx="8">
                  <c:v>7.5300000000000006E-2</c:v>
                </c:pt>
                <c:pt idx="9">
                  <c:v>6.9500000000000006E-2</c:v>
                </c:pt>
                <c:pt idx="10">
                  <c:v>6.6199999999999995E-2</c:v>
                </c:pt>
                <c:pt idx="11">
                  <c:v>6.3100000000000003E-2</c:v>
                </c:pt>
                <c:pt idx="12">
                  <c:v>5.8500000000000003E-2</c:v>
                </c:pt>
                <c:pt idx="13">
                  <c:v>5.9200000000000003E-2</c:v>
                </c:pt>
                <c:pt idx="14">
                  <c:v>5.9400000000000001E-2</c:v>
                </c:pt>
                <c:pt idx="15">
                  <c:v>6.08E-2</c:v>
                </c:pt>
                <c:pt idx="16">
                  <c:v>5.7000000000000002E-2</c:v>
                </c:pt>
              </c:numCache>
            </c:numRef>
          </c:val>
          <c:smooth val="0"/>
          <c:extLst>
            <c:ext xmlns:c16="http://schemas.microsoft.com/office/drawing/2014/chart" uri="{C3380CC4-5D6E-409C-BE32-E72D297353CC}">
              <c16:uniqueId val="{00000003-990C-4613-A24E-4BB2E03E94DB}"/>
            </c:ext>
          </c:extLst>
        </c:ser>
        <c:dLbls>
          <c:showLegendKey val="0"/>
          <c:showVal val="0"/>
          <c:showCatName val="0"/>
          <c:showSerName val="0"/>
          <c:showPercent val="0"/>
          <c:showBubbleSize val="0"/>
        </c:dLbls>
        <c:smooth val="0"/>
        <c:axId val="133561344"/>
        <c:axId val="135213824"/>
      </c:lineChart>
      <c:catAx>
        <c:axId val="133561344"/>
        <c:scaling>
          <c:orientation val="minMax"/>
        </c:scaling>
        <c:delete val="0"/>
        <c:axPos val="b"/>
        <c:numFmt formatCode="General" sourceLinked="1"/>
        <c:majorTickMark val="out"/>
        <c:minorTickMark val="none"/>
        <c:tickLblPos val="low"/>
        <c:spPr>
          <a:ln w="2344">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35213824"/>
        <c:crosses val="autoZero"/>
        <c:auto val="0"/>
        <c:lblAlgn val="ctr"/>
        <c:lblOffset val="100"/>
        <c:noMultiLvlLbl val="0"/>
      </c:catAx>
      <c:valAx>
        <c:axId val="135213824"/>
        <c:scaling>
          <c:orientation val="minMax"/>
          <c:max val="0.09"/>
          <c:min val="0.01"/>
        </c:scaling>
        <c:delete val="0"/>
        <c:axPos val="l"/>
        <c:majorGridlines>
          <c:spPr>
            <a:ln w="2344">
              <a:noFill/>
              <a:prstDash val="solid"/>
            </a:ln>
          </c:spPr>
        </c:majorGridlines>
        <c:numFmt formatCode="0%" sourceLinked="0"/>
        <c:majorTickMark val="out"/>
        <c:minorTickMark val="none"/>
        <c:tickLblPos val="nextTo"/>
        <c:spPr>
          <a:ln w="2344">
            <a:solidFill>
              <a:srgbClr val="000000"/>
            </a:solidFill>
            <a:prstDash val="solid"/>
          </a:ln>
        </c:spPr>
        <c:txPr>
          <a:bodyPr rot="0" vert="horz"/>
          <a:lstStyle/>
          <a:p>
            <a:pPr>
              <a:defRPr sz="1200" b="0" i="0" u="none" strike="noStrike" baseline="0">
                <a:solidFill>
                  <a:srgbClr val="000000"/>
                </a:solidFill>
                <a:latin typeface="Arial" charset="0"/>
                <a:ea typeface="Arial" charset="0"/>
                <a:cs typeface="Arial" charset="0"/>
              </a:defRPr>
            </a:pPr>
            <a:endParaRPr lang="en-US"/>
          </a:p>
        </c:txPr>
        <c:crossAx val="133561344"/>
        <c:crosses val="autoZero"/>
        <c:crossBetween val="midCat"/>
        <c:majorUnit val="0.01"/>
      </c:valAx>
      <c:spPr>
        <a:noFill/>
        <a:ln w="18749">
          <a:noFill/>
        </a:ln>
      </c:spPr>
    </c:plotArea>
    <c:legend>
      <c:legendPos val="r"/>
      <c:layout>
        <c:manualLayout>
          <c:xMode val="edge"/>
          <c:yMode val="edge"/>
          <c:x val="0.17971908983139376"/>
          <c:y val="6.8852710989414742E-2"/>
          <c:w val="0.33871763440670899"/>
          <c:h val="6.81003584229391E-2"/>
        </c:manualLayout>
      </c:layout>
      <c:overlay val="0"/>
      <c:spPr>
        <a:noFill/>
        <a:ln w="18749">
          <a:noFill/>
        </a:ln>
      </c:spPr>
      <c:txPr>
        <a:bodyPr/>
        <a:lstStyle/>
        <a:p>
          <a:pPr>
            <a:defRPr sz="1200"/>
          </a:pPr>
          <a:endParaRPr lang="en-US"/>
        </a:p>
      </c:txPr>
    </c:legend>
    <c:plotVisOnly val="1"/>
    <c:dispBlanksAs val="gap"/>
    <c:showDLblsOverMax val="0"/>
  </c:chart>
  <c:spPr>
    <a:noFill/>
    <a:ln>
      <a:noFill/>
    </a:ln>
  </c:spPr>
  <c:txPr>
    <a:bodyPr/>
    <a:lstStyle/>
    <a:p>
      <a:pPr>
        <a:defRPr sz="738" b="0" i="0" u="none" strike="noStrike" baseline="0">
          <a:solidFill>
            <a:srgbClr val="000000"/>
          </a:solidFill>
          <a:latin typeface="Arial"/>
          <a:ea typeface="Arial"/>
          <a:cs typeface="Aria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615892056522"/>
          <c:y val="5.46737444983392E-2"/>
          <c:w val="0.87717749873884598"/>
          <c:h val="0.83679604162953203"/>
        </c:manualLayout>
      </c:layout>
      <c:barChart>
        <c:barDir val="col"/>
        <c:grouping val="stacked"/>
        <c:varyColors val="0"/>
        <c:ser>
          <c:idx val="0"/>
          <c:order val="0"/>
          <c:tx>
            <c:strRef>
              <c:f>Sheet1!$A$2</c:f>
              <c:strCache>
                <c:ptCount val="1"/>
                <c:pt idx="0">
                  <c:v>States</c:v>
                </c:pt>
              </c:strCache>
            </c:strRef>
          </c:tx>
          <c:spPr>
            <a:ln>
              <a:solidFill>
                <a:schemeClr val="bg2"/>
              </a:solidFill>
            </a:ln>
          </c:spPr>
          <c:invertIfNegative val="0"/>
          <c:dPt>
            <c:idx val="17"/>
            <c:invertIfNegative val="0"/>
            <c:bubble3D val="0"/>
            <c:extLst>
              <c:ext xmlns:c16="http://schemas.microsoft.com/office/drawing/2014/chart" uri="{C3380CC4-5D6E-409C-BE32-E72D297353CC}">
                <c16:uniqueId val="{00000003-AFFB-4A8B-8A2F-0E1ECFEFC1D7}"/>
              </c:ext>
            </c:extLst>
          </c:dPt>
          <c:dPt>
            <c:idx val="18"/>
            <c:invertIfNegative val="0"/>
            <c:bubble3D val="0"/>
            <c:extLst>
              <c:ext xmlns:c16="http://schemas.microsoft.com/office/drawing/2014/chart" uri="{C3380CC4-5D6E-409C-BE32-E72D297353CC}">
                <c16:uniqueId val="{00000001-AFFB-4A8B-8A2F-0E1ECFEFC1D7}"/>
              </c:ext>
            </c:extLst>
          </c:dPt>
          <c:dPt>
            <c:idx val="37"/>
            <c:invertIfNegative val="0"/>
            <c:bubble3D val="0"/>
            <c:extLst>
              <c:ext xmlns:c16="http://schemas.microsoft.com/office/drawing/2014/chart" uri="{C3380CC4-5D6E-409C-BE32-E72D297353CC}">
                <c16:uniqueId val="{00000003-A171-4298-8DB5-CF288B9252B6}"/>
              </c:ext>
            </c:extLst>
          </c:dPt>
          <c:dPt>
            <c:idx val="38"/>
            <c:invertIfNegative val="0"/>
            <c:bubble3D val="0"/>
            <c:extLst>
              <c:ext xmlns:c16="http://schemas.microsoft.com/office/drawing/2014/chart" uri="{C3380CC4-5D6E-409C-BE32-E72D297353CC}">
                <c16:uniqueId val="{00000005-A171-4298-8DB5-CF288B9252B6}"/>
              </c:ext>
            </c:extLst>
          </c:dPt>
          <c:dPt>
            <c:idx val="39"/>
            <c:invertIfNegative val="0"/>
            <c:bubble3D val="0"/>
            <c:extLst>
              <c:ext xmlns:c16="http://schemas.microsoft.com/office/drawing/2014/chart" uri="{C3380CC4-5D6E-409C-BE32-E72D297353CC}">
                <c16:uniqueId val="{00000007-A171-4298-8DB5-CF288B9252B6}"/>
              </c:ext>
            </c:extLst>
          </c:dPt>
          <c:dLbls>
            <c:spPr>
              <a:noFill/>
              <a:ln>
                <a:noFill/>
              </a:ln>
              <a:effectLst/>
            </c:spPr>
            <c:txPr>
              <a:bodyPr rot="-5400000" vert="horz"/>
              <a:lstStyle/>
              <a:p>
                <a:pPr>
                  <a:defRPr sz="10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Sheet1!$B$1:$AK$1</c:f>
              <c:strCache>
                <c:ptCount val="11"/>
                <c:pt idx="0">
                  <c:v>07</c:v>
                </c:pt>
                <c:pt idx="1">
                  <c:v>08</c:v>
                </c:pt>
                <c:pt idx="2">
                  <c:v>09</c:v>
                </c:pt>
                <c:pt idx="3">
                  <c:v>10</c:v>
                </c:pt>
                <c:pt idx="4">
                  <c:v>11</c:v>
                </c:pt>
                <c:pt idx="5">
                  <c:v>12</c:v>
                </c:pt>
                <c:pt idx="6">
                  <c:v>13</c:v>
                </c:pt>
                <c:pt idx="7">
                  <c:v>14</c:v>
                </c:pt>
                <c:pt idx="8">
                  <c:v>15</c:v>
                </c:pt>
                <c:pt idx="9">
                  <c:v>16</c:v>
                </c:pt>
                <c:pt idx="10">
                  <c:v>17</c:v>
                </c:pt>
              </c:strCache>
            </c:strRef>
          </c:cat>
          <c:val>
            <c:numRef>
              <c:f>Sheet1!$B$2:$AK$2</c:f>
              <c:numCache>
                <c:formatCode>0.0%</c:formatCode>
                <c:ptCount val="11"/>
                <c:pt idx="0">
                  <c:v>7.4399999999999994E-2</c:v>
                </c:pt>
                <c:pt idx="1">
                  <c:v>7.1300000000000002E-2</c:v>
                </c:pt>
                <c:pt idx="2">
                  <c:v>6.3100000000000003E-2</c:v>
                </c:pt>
                <c:pt idx="3">
                  <c:v>6.0299999999999999E-2</c:v>
                </c:pt>
                <c:pt idx="4">
                  <c:v>5.6599999999999998E-2</c:v>
                </c:pt>
                <c:pt idx="5">
                  <c:v>5.3199999999999997E-2</c:v>
                </c:pt>
                <c:pt idx="6">
                  <c:v>5.0799999999999998E-2</c:v>
                </c:pt>
                <c:pt idx="7">
                  <c:v>4.82E-2</c:v>
                </c:pt>
                <c:pt idx="8">
                  <c:v>4.5100000000000001E-2</c:v>
                </c:pt>
                <c:pt idx="9">
                  <c:v>4.1099999999999998E-2</c:v>
                </c:pt>
                <c:pt idx="10">
                  <c:v>3.39E-2</c:v>
                </c:pt>
              </c:numCache>
            </c:numRef>
          </c:val>
          <c:extLst>
            <c:ext xmlns:c16="http://schemas.microsoft.com/office/drawing/2014/chart" uri="{C3380CC4-5D6E-409C-BE32-E72D297353CC}">
              <c16:uniqueId val="{00000004-AFFB-4A8B-8A2F-0E1ECFEFC1D7}"/>
            </c:ext>
          </c:extLst>
        </c:ser>
        <c:ser>
          <c:idx val="1"/>
          <c:order val="1"/>
          <c:tx>
            <c:strRef>
              <c:f>Sheet1!$A$3</c:f>
              <c:strCache>
                <c:ptCount val="1"/>
                <c:pt idx="0">
                  <c:v>Political subdivisions</c:v>
                </c:pt>
              </c:strCache>
            </c:strRef>
          </c:tx>
          <c:spPr>
            <a:solidFill>
              <a:schemeClr val="accent3"/>
            </a:solidFill>
            <a:ln>
              <a:solidFill>
                <a:schemeClr val="bg2"/>
              </a:solidFill>
            </a:ln>
          </c:spPr>
          <c:invertIfNegative val="0"/>
          <c:dLbls>
            <c:numFmt formatCode="0.0%" sourceLinked="0"/>
            <c:spPr>
              <a:noFill/>
              <a:ln>
                <a:noFill/>
              </a:ln>
              <a:effectLst/>
            </c:spPr>
            <c:txPr>
              <a:bodyPr rot="-5400000" vert="horz"/>
              <a:lstStyle/>
              <a:p>
                <a:pPr>
                  <a:defRPr sz="10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Sheet1!$B$1:$AK$1</c:f>
              <c:strCache>
                <c:ptCount val="11"/>
                <c:pt idx="0">
                  <c:v>07</c:v>
                </c:pt>
                <c:pt idx="1">
                  <c:v>08</c:v>
                </c:pt>
                <c:pt idx="2">
                  <c:v>09</c:v>
                </c:pt>
                <c:pt idx="3">
                  <c:v>10</c:v>
                </c:pt>
                <c:pt idx="4">
                  <c:v>11</c:v>
                </c:pt>
                <c:pt idx="5">
                  <c:v>12</c:v>
                </c:pt>
                <c:pt idx="6">
                  <c:v>13</c:v>
                </c:pt>
                <c:pt idx="7">
                  <c:v>14</c:v>
                </c:pt>
                <c:pt idx="8">
                  <c:v>15</c:v>
                </c:pt>
                <c:pt idx="9">
                  <c:v>16</c:v>
                </c:pt>
                <c:pt idx="10">
                  <c:v>17</c:v>
                </c:pt>
              </c:strCache>
            </c:strRef>
          </c:cat>
          <c:val>
            <c:numRef>
              <c:f>Sheet1!$B$3:$AK$3</c:f>
              <c:numCache>
                <c:formatCode>0.00%</c:formatCode>
                <c:ptCount val="11"/>
                <c:pt idx="0">
                  <c:v>0.122</c:v>
                </c:pt>
                <c:pt idx="1">
                  <c:v>0.11840000000000001</c:v>
                </c:pt>
                <c:pt idx="2">
                  <c:v>0.10979999999999999</c:v>
                </c:pt>
                <c:pt idx="3">
                  <c:v>0.10290000000000001</c:v>
                </c:pt>
                <c:pt idx="4">
                  <c:v>9.4799999999999995E-2</c:v>
                </c:pt>
                <c:pt idx="5">
                  <c:v>9.5200000000000007E-2</c:v>
                </c:pt>
                <c:pt idx="6">
                  <c:v>9.4799999999999995E-2</c:v>
                </c:pt>
                <c:pt idx="7">
                  <c:v>9.1300000000000006E-2</c:v>
                </c:pt>
                <c:pt idx="8">
                  <c:v>9.3299999999999994E-2</c:v>
                </c:pt>
                <c:pt idx="9">
                  <c:v>9.5399999999999999E-2</c:v>
                </c:pt>
                <c:pt idx="10">
                  <c:v>9.1700000000000004E-2</c:v>
                </c:pt>
              </c:numCache>
            </c:numRef>
          </c:val>
          <c:extLst>
            <c:ext xmlns:c16="http://schemas.microsoft.com/office/drawing/2014/chart" uri="{C3380CC4-5D6E-409C-BE32-E72D297353CC}">
              <c16:uniqueId val="{00000046-7D47-451D-A1AE-4439CBCA85AE}"/>
            </c:ext>
          </c:extLst>
        </c:ser>
        <c:dLbls>
          <c:dLblPos val="ctr"/>
          <c:showLegendKey val="0"/>
          <c:showVal val="1"/>
          <c:showCatName val="0"/>
          <c:showSerName val="0"/>
          <c:showPercent val="0"/>
          <c:showBubbleSize val="0"/>
        </c:dLbls>
        <c:gapWidth val="50"/>
        <c:overlap val="100"/>
        <c:axId val="135006464"/>
        <c:axId val="135008256"/>
      </c:barChart>
      <c:catAx>
        <c:axId val="135006464"/>
        <c:scaling>
          <c:orientation val="minMax"/>
        </c:scaling>
        <c:delete val="0"/>
        <c:axPos val="b"/>
        <c:numFmt formatCode="0" sourceLinked="0"/>
        <c:majorTickMark val="out"/>
        <c:minorTickMark val="none"/>
        <c:tickLblPos val="low"/>
        <c:txPr>
          <a:bodyPr rot="0" vert="horz"/>
          <a:lstStyle/>
          <a:p>
            <a:pPr>
              <a:defRPr/>
            </a:pPr>
            <a:endParaRPr lang="en-US"/>
          </a:p>
        </c:txPr>
        <c:crossAx val="135008256"/>
        <c:crossesAt val="0"/>
        <c:auto val="1"/>
        <c:lblAlgn val="ctr"/>
        <c:lblOffset val="100"/>
        <c:noMultiLvlLbl val="0"/>
      </c:catAx>
      <c:valAx>
        <c:axId val="135008256"/>
        <c:scaling>
          <c:orientation val="minMax"/>
          <c:max val="0.25"/>
          <c:min val="0"/>
        </c:scaling>
        <c:delete val="0"/>
        <c:axPos val="l"/>
        <c:numFmt formatCode="0%" sourceLinked="0"/>
        <c:majorTickMark val="out"/>
        <c:minorTickMark val="none"/>
        <c:tickLblPos val="nextTo"/>
        <c:crossAx val="135006464"/>
        <c:crossesAt val="1"/>
        <c:crossBetween val="between"/>
        <c:majorUnit val="0.05"/>
      </c:valAx>
    </c:plotArea>
    <c:legend>
      <c:legendPos val="t"/>
      <c:overlay val="0"/>
    </c:legend>
    <c:plotVisOnly val="1"/>
    <c:dispBlanksAs val="gap"/>
    <c:showDLblsOverMax val="0"/>
  </c:chart>
  <c:txPr>
    <a:bodyPr/>
    <a:lstStyle/>
    <a:p>
      <a:pPr>
        <a:defRPr sz="12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640905525817694E-2"/>
          <c:y val="7.86295727071466E-2"/>
          <c:w val="0.92409631091241795"/>
          <c:h val="0.83679604162953203"/>
        </c:manualLayout>
      </c:layout>
      <c:barChart>
        <c:barDir val="col"/>
        <c:grouping val="clustered"/>
        <c:varyColors val="0"/>
        <c:ser>
          <c:idx val="0"/>
          <c:order val="0"/>
          <c:tx>
            <c:strRef>
              <c:f>Sheet1!$A$2</c:f>
              <c:strCache>
                <c:ptCount val="1"/>
                <c:pt idx="0">
                  <c:v>Industrial</c:v>
                </c:pt>
              </c:strCache>
            </c:strRef>
          </c:tx>
          <c:invertIfNegative val="0"/>
          <c:dPt>
            <c:idx val="17"/>
            <c:invertIfNegative val="0"/>
            <c:bubble3D val="0"/>
            <c:extLst>
              <c:ext xmlns:c16="http://schemas.microsoft.com/office/drawing/2014/chart" uri="{C3380CC4-5D6E-409C-BE32-E72D297353CC}">
                <c16:uniqueId val="{00000003-AFFB-4A8B-8A2F-0E1ECFEFC1D7}"/>
              </c:ext>
            </c:extLst>
          </c:dPt>
          <c:dPt>
            <c:idx val="18"/>
            <c:invertIfNegative val="0"/>
            <c:bubble3D val="0"/>
            <c:extLst>
              <c:ext xmlns:c16="http://schemas.microsoft.com/office/drawing/2014/chart" uri="{C3380CC4-5D6E-409C-BE32-E72D297353CC}">
                <c16:uniqueId val="{00000001-AFFB-4A8B-8A2F-0E1ECFEFC1D7}"/>
              </c:ext>
            </c:extLst>
          </c:dPt>
          <c:dPt>
            <c:idx val="37"/>
            <c:invertIfNegative val="0"/>
            <c:bubble3D val="0"/>
            <c:spPr>
              <a:ln>
                <a:solidFill>
                  <a:schemeClr val="accent6"/>
                </a:solidFill>
              </a:ln>
            </c:spPr>
            <c:extLst>
              <c:ext xmlns:c16="http://schemas.microsoft.com/office/drawing/2014/chart" uri="{C3380CC4-5D6E-409C-BE32-E72D297353CC}">
                <c16:uniqueId val="{00000003-A171-4298-8DB5-CF288B9252B6}"/>
              </c:ext>
            </c:extLst>
          </c:dPt>
          <c:dPt>
            <c:idx val="38"/>
            <c:invertIfNegative val="0"/>
            <c:bubble3D val="0"/>
            <c:spPr>
              <a:ln>
                <a:solidFill>
                  <a:schemeClr val="accent6"/>
                </a:solidFill>
              </a:ln>
            </c:spPr>
            <c:extLst>
              <c:ext xmlns:c16="http://schemas.microsoft.com/office/drawing/2014/chart" uri="{C3380CC4-5D6E-409C-BE32-E72D297353CC}">
                <c16:uniqueId val="{00000005-A171-4298-8DB5-CF288B9252B6}"/>
              </c:ext>
            </c:extLst>
          </c:dPt>
          <c:dPt>
            <c:idx val="39"/>
            <c:invertIfNegative val="0"/>
            <c:bubble3D val="0"/>
            <c:spPr>
              <a:ln>
                <a:solidFill>
                  <a:schemeClr val="accent6"/>
                </a:solidFill>
              </a:ln>
            </c:spPr>
            <c:extLst>
              <c:ext xmlns:c16="http://schemas.microsoft.com/office/drawing/2014/chart" uri="{C3380CC4-5D6E-409C-BE32-E72D297353CC}">
                <c16:uniqueId val="{00000007-A171-4298-8DB5-CF288B9252B6}"/>
              </c:ext>
            </c:extLst>
          </c:dPt>
          <c:dLbls>
            <c:dLbl>
              <c:idx val="9"/>
              <c:layout>
                <c:manualLayout>
                  <c:x val="0"/>
                  <c:y val="5.857925473350359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DC8-4882-A2E6-B5AAE62C0DDC}"/>
                </c:ext>
              </c:extLst>
            </c:dLbl>
            <c:spPr>
              <a:noFill/>
              <a:ln>
                <a:noFill/>
              </a:ln>
              <a:effectLst/>
            </c:spPr>
            <c:txPr>
              <a:bodyPr rot="0" vert="horz" wrap="square" lIns="38100" tIns="19050" rIns="38100" bIns="19050" anchor="ctr">
                <a:spAutoFit/>
              </a:bodyPr>
              <a:lstStyle/>
              <a:p>
                <a:pPr>
                  <a:defRPr sz="1200" b="1">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Sheet1!$B$1:$AK$1</c:f>
              <c:strCache>
                <c:ptCount val="11"/>
                <c:pt idx="0">
                  <c:v>07</c:v>
                </c:pt>
                <c:pt idx="1">
                  <c:v>08</c:v>
                </c:pt>
                <c:pt idx="2">
                  <c:v>09</c:v>
                </c:pt>
                <c:pt idx="3">
                  <c:v>10</c:v>
                </c:pt>
                <c:pt idx="4">
                  <c:v>11</c:v>
                </c:pt>
                <c:pt idx="5">
                  <c:v>12</c:v>
                </c:pt>
                <c:pt idx="6">
                  <c:v>13</c:v>
                </c:pt>
                <c:pt idx="7">
                  <c:v>14</c:v>
                </c:pt>
                <c:pt idx="8">
                  <c:v>15</c:v>
                </c:pt>
                <c:pt idx="9">
                  <c:v>16</c:v>
                </c:pt>
                <c:pt idx="10">
                  <c:v>17</c:v>
                </c:pt>
              </c:strCache>
            </c:strRef>
          </c:cat>
          <c:val>
            <c:numRef>
              <c:f>Sheet1!$B$2:$AK$2</c:f>
              <c:numCache>
                <c:formatCode>0.0%</c:formatCode>
                <c:ptCount val="11"/>
                <c:pt idx="0">
                  <c:v>0.29599999999999999</c:v>
                </c:pt>
                <c:pt idx="1">
                  <c:v>0.308</c:v>
                </c:pt>
                <c:pt idx="2">
                  <c:v>0.33100000000000002</c:v>
                </c:pt>
                <c:pt idx="3">
                  <c:v>0.34799999999999998</c:v>
                </c:pt>
                <c:pt idx="4">
                  <c:v>0.36599999999999999</c:v>
                </c:pt>
                <c:pt idx="5">
                  <c:v>0.38600000000000001</c:v>
                </c:pt>
                <c:pt idx="6">
                  <c:v>0.40100000000000002</c:v>
                </c:pt>
                <c:pt idx="7">
                  <c:v>0.41299999999999998</c:v>
                </c:pt>
                <c:pt idx="8">
                  <c:v>0.42499999999999999</c:v>
                </c:pt>
                <c:pt idx="9">
                  <c:v>0.41799999999999998</c:v>
                </c:pt>
                <c:pt idx="10">
                  <c:v>0.42270000000000002</c:v>
                </c:pt>
              </c:numCache>
            </c:numRef>
          </c:val>
          <c:extLst>
            <c:ext xmlns:c16="http://schemas.microsoft.com/office/drawing/2014/chart" uri="{C3380CC4-5D6E-409C-BE32-E72D297353CC}">
              <c16:uniqueId val="{00000004-AFFB-4A8B-8A2F-0E1ECFEFC1D7}"/>
            </c:ext>
          </c:extLst>
        </c:ser>
        <c:dLbls>
          <c:dLblPos val="ctr"/>
          <c:showLegendKey val="0"/>
          <c:showVal val="1"/>
          <c:showCatName val="0"/>
          <c:showSerName val="0"/>
          <c:showPercent val="0"/>
          <c:showBubbleSize val="0"/>
        </c:dLbls>
        <c:gapWidth val="75"/>
        <c:axId val="135072768"/>
        <c:axId val="135283072"/>
      </c:barChart>
      <c:catAx>
        <c:axId val="135072768"/>
        <c:scaling>
          <c:orientation val="minMax"/>
        </c:scaling>
        <c:delete val="0"/>
        <c:axPos val="b"/>
        <c:numFmt formatCode="0" sourceLinked="0"/>
        <c:majorTickMark val="out"/>
        <c:minorTickMark val="none"/>
        <c:tickLblPos val="low"/>
        <c:txPr>
          <a:bodyPr rot="0" vert="horz"/>
          <a:lstStyle/>
          <a:p>
            <a:pPr>
              <a:defRPr sz="1200"/>
            </a:pPr>
            <a:endParaRPr lang="en-US"/>
          </a:p>
        </c:txPr>
        <c:crossAx val="135283072"/>
        <c:crossesAt val="0"/>
        <c:auto val="1"/>
        <c:lblAlgn val="ctr"/>
        <c:lblOffset val="100"/>
        <c:noMultiLvlLbl val="0"/>
      </c:catAx>
      <c:valAx>
        <c:axId val="135283072"/>
        <c:scaling>
          <c:orientation val="minMax"/>
          <c:max val="0.45"/>
          <c:min val="0.2"/>
        </c:scaling>
        <c:delete val="0"/>
        <c:axPos val="l"/>
        <c:numFmt formatCode="0%" sourceLinked="0"/>
        <c:majorTickMark val="out"/>
        <c:minorTickMark val="none"/>
        <c:tickLblPos val="nextTo"/>
        <c:txPr>
          <a:bodyPr/>
          <a:lstStyle/>
          <a:p>
            <a:pPr>
              <a:defRPr sz="1200"/>
            </a:pPr>
            <a:endParaRPr lang="en-US"/>
          </a:p>
        </c:txPr>
        <c:crossAx val="135072768"/>
        <c:crossesAt val="1"/>
        <c:crossBetween val="between"/>
        <c:majorUnit val="0.05"/>
      </c:valAx>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923349807961955E-2"/>
          <c:y val="2.4419026457157766E-2"/>
          <c:w val="0.90956325051575049"/>
          <c:h val="0.84504722829517942"/>
        </c:manualLayout>
      </c:layout>
      <c:barChart>
        <c:barDir val="col"/>
        <c:grouping val="stacked"/>
        <c:varyColors val="0"/>
        <c:ser>
          <c:idx val="0"/>
          <c:order val="0"/>
          <c:tx>
            <c:strRef>
              <c:f>Sheet1!$A$2</c:f>
              <c:strCache>
                <c:ptCount val="1"/>
                <c:pt idx="0">
                  <c:v>Common stock</c:v>
                </c:pt>
              </c:strCache>
            </c:strRef>
          </c:tx>
          <c:invertIfNegative val="0"/>
          <c:dPt>
            <c:idx val="17"/>
            <c:invertIfNegative val="0"/>
            <c:bubble3D val="0"/>
            <c:extLst>
              <c:ext xmlns:c16="http://schemas.microsoft.com/office/drawing/2014/chart" uri="{C3380CC4-5D6E-409C-BE32-E72D297353CC}">
                <c16:uniqueId val="{00000003-AFFB-4A8B-8A2F-0E1ECFEFC1D7}"/>
              </c:ext>
            </c:extLst>
          </c:dPt>
          <c:dPt>
            <c:idx val="18"/>
            <c:invertIfNegative val="0"/>
            <c:bubble3D val="0"/>
            <c:extLst>
              <c:ext xmlns:c16="http://schemas.microsoft.com/office/drawing/2014/chart" uri="{C3380CC4-5D6E-409C-BE32-E72D297353CC}">
                <c16:uniqueId val="{00000001-AFFB-4A8B-8A2F-0E1ECFEFC1D7}"/>
              </c:ext>
            </c:extLst>
          </c:dPt>
          <c:dPt>
            <c:idx val="37"/>
            <c:invertIfNegative val="0"/>
            <c:bubble3D val="0"/>
            <c:spPr>
              <a:ln>
                <a:solidFill>
                  <a:schemeClr val="accent6"/>
                </a:solidFill>
              </a:ln>
            </c:spPr>
            <c:extLst>
              <c:ext xmlns:c16="http://schemas.microsoft.com/office/drawing/2014/chart" uri="{C3380CC4-5D6E-409C-BE32-E72D297353CC}">
                <c16:uniqueId val="{00000003-A171-4298-8DB5-CF288B9252B6}"/>
              </c:ext>
            </c:extLst>
          </c:dPt>
          <c:dPt>
            <c:idx val="38"/>
            <c:invertIfNegative val="0"/>
            <c:bubble3D val="0"/>
            <c:spPr>
              <a:ln>
                <a:solidFill>
                  <a:schemeClr val="accent6"/>
                </a:solidFill>
              </a:ln>
            </c:spPr>
            <c:extLst>
              <c:ext xmlns:c16="http://schemas.microsoft.com/office/drawing/2014/chart" uri="{C3380CC4-5D6E-409C-BE32-E72D297353CC}">
                <c16:uniqueId val="{00000005-A171-4298-8DB5-CF288B9252B6}"/>
              </c:ext>
            </c:extLst>
          </c:dPt>
          <c:dPt>
            <c:idx val="39"/>
            <c:invertIfNegative val="0"/>
            <c:bubble3D val="0"/>
            <c:spPr>
              <a:ln>
                <a:solidFill>
                  <a:schemeClr val="accent6"/>
                </a:solidFill>
              </a:ln>
            </c:spPr>
            <c:extLst>
              <c:ext xmlns:c16="http://schemas.microsoft.com/office/drawing/2014/chart" uri="{C3380CC4-5D6E-409C-BE32-E72D297353CC}">
                <c16:uniqueId val="{00000007-A171-4298-8DB5-CF288B9252B6}"/>
              </c:ext>
            </c:extLst>
          </c:dPt>
          <c:dLbls>
            <c:spPr>
              <a:noFill/>
              <a:ln>
                <a:noFill/>
              </a:ln>
              <a:effectLst/>
            </c:spPr>
            <c:txPr>
              <a:bodyPr rot="-5400000" vert="horz" wrap="square" lIns="38100" tIns="19050" rIns="38100" bIns="19050" anchor="ctr">
                <a:spAutoFit/>
              </a:bodyPr>
              <a:lstStyle/>
              <a:p>
                <a:pPr>
                  <a:defRPr sz="10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Sheet1!$B$1:$AK$1</c:f>
              <c:strCache>
                <c:ptCount val="11"/>
                <c:pt idx="0">
                  <c:v>07</c:v>
                </c:pt>
                <c:pt idx="1">
                  <c:v>08</c:v>
                </c:pt>
                <c:pt idx="2">
                  <c:v>09</c:v>
                </c:pt>
                <c:pt idx="3">
                  <c:v>10</c:v>
                </c:pt>
                <c:pt idx="4">
                  <c:v>11</c:v>
                </c:pt>
                <c:pt idx="5">
                  <c:v>12</c:v>
                </c:pt>
                <c:pt idx="6">
                  <c:v>13</c:v>
                </c:pt>
                <c:pt idx="7">
                  <c:v>14</c:v>
                </c:pt>
                <c:pt idx="8">
                  <c:v>15</c:v>
                </c:pt>
                <c:pt idx="9">
                  <c:v>16</c:v>
                </c:pt>
                <c:pt idx="10">
                  <c:v>17</c:v>
                </c:pt>
              </c:strCache>
            </c:strRef>
          </c:cat>
          <c:val>
            <c:numRef>
              <c:f>Sheet1!$B$2:$AK$2</c:f>
              <c:numCache>
                <c:formatCode>0.0%</c:formatCode>
                <c:ptCount val="11"/>
                <c:pt idx="0">
                  <c:v>0.14699999999999999</c:v>
                </c:pt>
                <c:pt idx="1">
                  <c:v>0.107</c:v>
                </c:pt>
                <c:pt idx="2">
                  <c:v>0.126</c:v>
                </c:pt>
                <c:pt idx="3">
                  <c:v>0.128</c:v>
                </c:pt>
                <c:pt idx="4">
                  <c:v>0.13900000000000001</c:v>
                </c:pt>
                <c:pt idx="5">
                  <c:v>0.152</c:v>
                </c:pt>
                <c:pt idx="6">
                  <c:v>0.185</c:v>
                </c:pt>
                <c:pt idx="7">
                  <c:v>0.19</c:v>
                </c:pt>
                <c:pt idx="8">
                  <c:v>0.183</c:v>
                </c:pt>
                <c:pt idx="9">
                  <c:v>0.191</c:v>
                </c:pt>
                <c:pt idx="10">
                  <c:v>0.21429999999999999</c:v>
                </c:pt>
              </c:numCache>
            </c:numRef>
          </c:val>
          <c:extLst>
            <c:ext xmlns:c16="http://schemas.microsoft.com/office/drawing/2014/chart" uri="{C3380CC4-5D6E-409C-BE32-E72D297353CC}">
              <c16:uniqueId val="{00000004-AFFB-4A8B-8A2F-0E1ECFEFC1D7}"/>
            </c:ext>
          </c:extLst>
        </c:ser>
        <c:ser>
          <c:idx val="1"/>
          <c:order val="1"/>
          <c:tx>
            <c:strRef>
              <c:f>Sheet1!$A$3</c:f>
              <c:strCache>
                <c:ptCount val="1"/>
                <c:pt idx="0">
                  <c:v>Preferred stock</c:v>
                </c:pt>
              </c:strCache>
            </c:strRef>
          </c:tx>
          <c:spPr>
            <a:solidFill>
              <a:schemeClr val="accent3"/>
            </a:solidFill>
          </c:spPr>
          <c:invertIfNegative val="0"/>
          <c:dLbls>
            <c:numFmt formatCode="0.0%" sourceLinked="0"/>
            <c:spPr>
              <a:noFill/>
              <a:ln>
                <a:noFill/>
              </a:ln>
              <a:effectLst/>
            </c:spPr>
            <c:txPr>
              <a:bodyPr rot="-5400000" vert="horz" wrap="square" lIns="38100" tIns="19050" rIns="38100" bIns="19050" anchor="ctr">
                <a:spAutoFit/>
              </a:bodyPr>
              <a:lstStyle/>
              <a:p>
                <a:pPr>
                  <a:defRPr sz="1000" b="1">
                    <a:solidFill>
                      <a:schemeClr val="bg2"/>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Sheet1!$B$1:$AK$1</c:f>
              <c:strCache>
                <c:ptCount val="11"/>
                <c:pt idx="0">
                  <c:v>07</c:v>
                </c:pt>
                <c:pt idx="1">
                  <c:v>08</c:v>
                </c:pt>
                <c:pt idx="2">
                  <c:v>09</c:v>
                </c:pt>
                <c:pt idx="3">
                  <c:v>10</c:v>
                </c:pt>
                <c:pt idx="4">
                  <c:v>11</c:v>
                </c:pt>
                <c:pt idx="5">
                  <c:v>12</c:v>
                </c:pt>
                <c:pt idx="6">
                  <c:v>13</c:v>
                </c:pt>
                <c:pt idx="7">
                  <c:v>14</c:v>
                </c:pt>
                <c:pt idx="8">
                  <c:v>15</c:v>
                </c:pt>
                <c:pt idx="9">
                  <c:v>16</c:v>
                </c:pt>
                <c:pt idx="10">
                  <c:v>17</c:v>
                </c:pt>
              </c:strCache>
            </c:strRef>
          </c:cat>
          <c:val>
            <c:numRef>
              <c:f>Sheet1!$B$3:$AK$3</c:f>
              <c:numCache>
                <c:formatCode>0.0%</c:formatCode>
                <c:ptCount val="11"/>
                <c:pt idx="0">
                  <c:v>1.4E-2</c:v>
                </c:pt>
                <c:pt idx="1">
                  <c:v>1.6E-2</c:v>
                </c:pt>
                <c:pt idx="2">
                  <c:v>1.4999999999999999E-2</c:v>
                </c:pt>
                <c:pt idx="3">
                  <c:v>1.4E-2</c:v>
                </c:pt>
                <c:pt idx="4">
                  <c:v>8.9999999999999993E-3</c:v>
                </c:pt>
                <c:pt idx="5">
                  <c:v>8.9999999999999993E-3</c:v>
                </c:pt>
                <c:pt idx="6">
                  <c:v>8.0000000000000002E-3</c:v>
                </c:pt>
                <c:pt idx="7">
                  <c:v>0.01</c:v>
                </c:pt>
                <c:pt idx="8">
                  <c:v>0.01</c:v>
                </c:pt>
                <c:pt idx="9">
                  <c:v>7.0000000000000001E-3</c:v>
                </c:pt>
                <c:pt idx="10">
                  <c:v>3.3999999999999998E-3</c:v>
                </c:pt>
              </c:numCache>
            </c:numRef>
          </c:val>
          <c:extLst>
            <c:ext xmlns:c16="http://schemas.microsoft.com/office/drawing/2014/chart" uri="{C3380CC4-5D6E-409C-BE32-E72D297353CC}">
              <c16:uniqueId val="{00000046-7D47-451D-A1AE-4439CBCA85AE}"/>
            </c:ext>
          </c:extLst>
        </c:ser>
        <c:dLbls>
          <c:dLblPos val="ctr"/>
          <c:showLegendKey val="0"/>
          <c:showVal val="1"/>
          <c:showCatName val="0"/>
          <c:showSerName val="0"/>
          <c:showPercent val="0"/>
          <c:showBubbleSize val="0"/>
        </c:dLbls>
        <c:gapWidth val="50"/>
        <c:overlap val="100"/>
        <c:axId val="161684480"/>
        <c:axId val="161703424"/>
      </c:barChart>
      <c:catAx>
        <c:axId val="161684480"/>
        <c:scaling>
          <c:orientation val="minMax"/>
        </c:scaling>
        <c:delete val="0"/>
        <c:axPos val="b"/>
        <c:numFmt formatCode="0" sourceLinked="0"/>
        <c:majorTickMark val="out"/>
        <c:minorTickMark val="none"/>
        <c:tickLblPos val="low"/>
        <c:txPr>
          <a:bodyPr rot="0" vert="horz"/>
          <a:lstStyle/>
          <a:p>
            <a:pPr>
              <a:defRPr sz="1200"/>
            </a:pPr>
            <a:endParaRPr lang="en-US"/>
          </a:p>
        </c:txPr>
        <c:crossAx val="161703424"/>
        <c:crossesAt val="0"/>
        <c:auto val="1"/>
        <c:lblAlgn val="ctr"/>
        <c:lblOffset val="100"/>
        <c:noMultiLvlLbl val="0"/>
      </c:catAx>
      <c:valAx>
        <c:axId val="161703424"/>
        <c:scaling>
          <c:orientation val="minMax"/>
          <c:max val="0.25"/>
          <c:min val="0"/>
        </c:scaling>
        <c:delete val="0"/>
        <c:axPos val="l"/>
        <c:numFmt formatCode="0%" sourceLinked="0"/>
        <c:majorTickMark val="out"/>
        <c:minorTickMark val="none"/>
        <c:tickLblPos val="nextTo"/>
        <c:txPr>
          <a:bodyPr/>
          <a:lstStyle/>
          <a:p>
            <a:pPr>
              <a:defRPr sz="1200"/>
            </a:pPr>
            <a:endParaRPr lang="en-US"/>
          </a:p>
        </c:txPr>
        <c:crossAx val="161684480"/>
        <c:crossesAt val="1"/>
        <c:crossBetween val="between"/>
        <c:majorUnit val="0.05"/>
      </c:valAx>
    </c:plotArea>
    <c:legend>
      <c:legendPos val="t"/>
      <c:layout>
        <c:manualLayout>
          <c:xMode val="edge"/>
          <c:yMode val="edge"/>
          <c:x val="0.17406063833933999"/>
          <c:y val="3.0254696029098201E-2"/>
          <c:w val="0.64606548783273299"/>
          <c:h val="6.0258821669465799E-2"/>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247180212360197E-2"/>
          <c:y val="6.1469085166582602E-2"/>
          <c:w val="0.87116872916571531"/>
          <c:h val="0.81139824095804203"/>
        </c:manualLayout>
      </c:layout>
      <c:areaChart>
        <c:grouping val="stacked"/>
        <c:varyColors val="0"/>
        <c:ser>
          <c:idx val="2"/>
          <c:order val="0"/>
          <c:tx>
            <c:strRef>
              <c:f>Sheet1!$A$2</c:f>
              <c:strCache>
                <c:ptCount val="1"/>
                <c:pt idx="0">
                  <c:v>Manufacturing</c:v>
                </c:pt>
              </c:strCache>
            </c:strRef>
          </c:tx>
          <c:spPr>
            <a:solidFill>
              <a:schemeClr val="accent1"/>
            </a:solidFill>
          </c:spPr>
          <c:dPt>
            <c:idx val="15"/>
            <c:bubble3D val="0"/>
            <c:extLst>
              <c:ext xmlns:c16="http://schemas.microsoft.com/office/drawing/2014/chart" uri="{C3380CC4-5D6E-409C-BE32-E72D297353CC}">
                <c16:uniqueId val="{00000000-17A7-413B-A9B3-6FD57A22FF25}"/>
              </c:ext>
            </c:extLst>
          </c:dPt>
          <c:cat>
            <c:strRef>
              <c:f>Sheet1!$B$1:$AT$1</c:f>
              <c:strCache>
                <c:ptCount val="45"/>
                <c:pt idx="0">
                  <c:v>07:Q1</c:v>
                </c:pt>
                <c:pt idx="1">
                  <c:v>07:Q2</c:v>
                </c:pt>
                <c:pt idx="2">
                  <c:v>07:Q3</c:v>
                </c:pt>
                <c:pt idx="3">
                  <c:v>07:Q4</c:v>
                </c:pt>
                <c:pt idx="4">
                  <c:v>08:Q1</c:v>
                </c:pt>
                <c:pt idx="5">
                  <c:v>08:Q2</c:v>
                </c:pt>
                <c:pt idx="6">
                  <c:v>08:Q3</c:v>
                </c:pt>
                <c:pt idx="7">
                  <c:v>08:Q4</c:v>
                </c:pt>
                <c:pt idx="8">
                  <c:v>09:Q1</c:v>
                </c:pt>
                <c:pt idx="9">
                  <c:v>09:Q2</c:v>
                </c:pt>
                <c:pt idx="10">
                  <c:v>09:Q3</c:v>
                </c:pt>
                <c:pt idx="11">
                  <c:v>09:Q4</c:v>
                </c:pt>
                <c:pt idx="12">
                  <c:v>10:Q1</c:v>
                </c:pt>
                <c:pt idx="13">
                  <c:v>10:Q2</c:v>
                </c:pt>
                <c:pt idx="14">
                  <c:v>10:Q3</c:v>
                </c:pt>
                <c:pt idx="15">
                  <c:v>10:Q4</c:v>
                </c:pt>
                <c:pt idx="16">
                  <c:v>11:Q1</c:v>
                </c:pt>
                <c:pt idx="17">
                  <c:v>11:Q2</c:v>
                </c:pt>
                <c:pt idx="18">
                  <c:v>11:Q3</c:v>
                </c:pt>
                <c:pt idx="19">
                  <c:v>11:Q4</c:v>
                </c:pt>
                <c:pt idx="20">
                  <c:v>12:Q1</c:v>
                </c:pt>
                <c:pt idx="21">
                  <c:v>12:Q2</c:v>
                </c:pt>
                <c:pt idx="22">
                  <c:v>12:Q3</c:v>
                </c:pt>
                <c:pt idx="23">
                  <c:v>12:Q4</c:v>
                </c:pt>
                <c:pt idx="24">
                  <c:v>13:Q1</c:v>
                </c:pt>
                <c:pt idx="25">
                  <c:v>13:Q2</c:v>
                </c:pt>
                <c:pt idx="26">
                  <c:v>13:Q3</c:v>
                </c:pt>
                <c:pt idx="27">
                  <c:v>13:Q4</c:v>
                </c:pt>
                <c:pt idx="28">
                  <c:v>14:Q1</c:v>
                </c:pt>
                <c:pt idx="29">
                  <c:v>14:Q2</c:v>
                </c:pt>
                <c:pt idx="30">
                  <c:v>14:Q3</c:v>
                </c:pt>
                <c:pt idx="31">
                  <c:v>14:Q4</c:v>
                </c:pt>
                <c:pt idx="32">
                  <c:v>15:Q1</c:v>
                </c:pt>
                <c:pt idx="33">
                  <c:v>15:Q2</c:v>
                </c:pt>
                <c:pt idx="34">
                  <c:v>15:Q3</c:v>
                </c:pt>
                <c:pt idx="35">
                  <c:v>15:Q4</c:v>
                </c:pt>
                <c:pt idx="36">
                  <c:v>16:Q1</c:v>
                </c:pt>
                <c:pt idx="37">
                  <c:v>16:Q2</c:v>
                </c:pt>
                <c:pt idx="38">
                  <c:v>16:Q3</c:v>
                </c:pt>
                <c:pt idx="39">
                  <c:v>16:Q4</c:v>
                </c:pt>
                <c:pt idx="40">
                  <c:v>17:Q1</c:v>
                </c:pt>
                <c:pt idx="41">
                  <c:v>17:Q2</c:v>
                </c:pt>
                <c:pt idx="42">
                  <c:v>17:Q3</c:v>
                </c:pt>
                <c:pt idx="43">
                  <c:v>17:Q4</c:v>
                </c:pt>
                <c:pt idx="44">
                  <c:v>18:Q1</c:v>
                </c:pt>
              </c:strCache>
            </c:strRef>
          </c:cat>
          <c:val>
            <c:numRef>
              <c:f>Sheet1!$B$2:$AT$2</c:f>
              <c:numCache>
                <c:formatCode>0</c:formatCode>
                <c:ptCount val="45"/>
                <c:pt idx="0">
                  <c:v>13992</c:v>
                </c:pt>
                <c:pt idx="1">
                  <c:v>13840</c:v>
                </c:pt>
                <c:pt idx="2">
                  <c:v>13836</c:v>
                </c:pt>
                <c:pt idx="3">
                  <c:v>13756</c:v>
                </c:pt>
                <c:pt idx="4" formatCode="#0">
                  <c:v>13693.33333333333</c:v>
                </c:pt>
                <c:pt idx="5" formatCode="#0">
                  <c:v>13555.666666666661</c:v>
                </c:pt>
                <c:pt idx="6" formatCode="#0">
                  <c:v>13354.33333333333</c:v>
                </c:pt>
                <c:pt idx="7" formatCode="#0">
                  <c:v>13010.33333333333</c:v>
                </c:pt>
                <c:pt idx="8" formatCode="#0">
                  <c:v>12383</c:v>
                </c:pt>
                <c:pt idx="9" formatCode="#0">
                  <c:v>11872.666666666661</c:v>
                </c:pt>
                <c:pt idx="10" formatCode="#0">
                  <c:v>11628.33333333333</c:v>
                </c:pt>
                <c:pt idx="11" formatCode="#0">
                  <c:v>11507.33333333333</c:v>
                </c:pt>
                <c:pt idx="12" formatCode="#0">
                  <c:v>11455.33333333333</c:v>
                </c:pt>
                <c:pt idx="13" formatCode="#0">
                  <c:v>11519.666666666661</c:v>
                </c:pt>
                <c:pt idx="14" formatCode="#0">
                  <c:v>11559</c:v>
                </c:pt>
                <c:pt idx="15" formatCode="#0">
                  <c:v>11580.666666666661</c:v>
                </c:pt>
                <c:pt idx="16" formatCode="#0">
                  <c:v>11650</c:v>
                </c:pt>
                <c:pt idx="17" formatCode="#0">
                  <c:v>11714.666666666661</c:v>
                </c:pt>
                <c:pt idx="18" formatCode="#0">
                  <c:v>11759.666666666661</c:v>
                </c:pt>
                <c:pt idx="19" formatCode="#0">
                  <c:v>11784</c:v>
                </c:pt>
                <c:pt idx="20" formatCode="#0">
                  <c:v>11865.33333333333</c:v>
                </c:pt>
                <c:pt idx="21" formatCode="#0">
                  <c:v>11926.33333333333</c:v>
                </c:pt>
                <c:pt idx="22" formatCode="#0">
                  <c:v>11959.33333333333</c:v>
                </c:pt>
                <c:pt idx="23" formatCode="#0">
                  <c:v>11957</c:v>
                </c:pt>
                <c:pt idx="24" formatCode="#0">
                  <c:v>11992.666666666661</c:v>
                </c:pt>
                <c:pt idx="25" formatCode="#0">
                  <c:v>12001.33333333333</c:v>
                </c:pt>
                <c:pt idx="26" formatCode="#0">
                  <c:v>12010</c:v>
                </c:pt>
                <c:pt idx="27" formatCode="#0">
                  <c:v>12072.666666666661</c:v>
                </c:pt>
                <c:pt idx="28" formatCode="#0">
                  <c:v>12102.666666666661</c:v>
                </c:pt>
                <c:pt idx="29" formatCode="#0">
                  <c:v>12151</c:v>
                </c:pt>
                <c:pt idx="30" formatCode="#0">
                  <c:v>12206.666666666661</c:v>
                </c:pt>
                <c:pt idx="31" formatCode="#0">
                  <c:v>12276.33333333333</c:v>
                </c:pt>
                <c:pt idx="32" formatCode="#0">
                  <c:v>12303.33333333333</c:v>
                </c:pt>
                <c:pt idx="33" formatCode="#0">
                  <c:v>12331.33333333333</c:v>
                </c:pt>
                <c:pt idx="34" formatCode="#0">
                  <c:v>12348.666666666661</c:v>
                </c:pt>
                <c:pt idx="35" formatCode="#0">
                  <c:v>12357.33333333333</c:v>
                </c:pt>
                <c:pt idx="36" formatCode="#0">
                  <c:v>12348</c:v>
                </c:pt>
                <c:pt idx="37" formatCode="#0">
                  <c:v>12357</c:v>
                </c:pt>
                <c:pt idx="38" formatCode="#0">
                  <c:v>12340</c:v>
                </c:pt>
                <c:pt idx="39" formatCode="#0">
                  <c:v>12351</c:v>
                </c:pt>
                <c:pt idx="40" formatCode="#0">
                  <c:v>12400</c:v>
                </c:pt>
                <c:pt idx="41" formatCode="#0">
                  <c:v>12428</c:v>
                </c:pt>
                <c:pt idx="42" formatCode="#0">
                  <c:v>12469</c:v>
                </c:pt>
                <c:pt idx="43" formatCode="#0">
                  <c:v>12558</c:v>
                </c:pt>
                <c:pt idx="44" formatCode="#0">
                  <c:v>12630</c:v>
                </c:pt>
              </c:numCache>
            </c:numRef>
          </c:val>
          <c:extLst>
            <c:ext xmlns:c16="http://schemas.microsoft.com/office/drawing/2014/chart" uri="{C3380CC4-5D6E-409C-BE32-E72D297353CC}">
              <c16:uniqueId val="{00000004-17A7-413B-A9B3-6FD57A22FF25}"/>
            </c:ext>
          </c:extLst>
        </c:ser>
        <c:ser>
          <c:idx val="0"/>
          <c:order val="1"/>
          <c:tx>
            <c:strRef>
              <c:f>Sheet1!$A$3</c:f>
              <c:strCache>
                <c:ptCount val="1"/>
                <c:pt idx="0">
                  <c:v>Construction</c:v>
                </c:pt>
              </c:strCache>
            </c:strRef>
          </c:tx>
          <c:spPr>
            <a:solidFill>
              <a:schemeClr val="accent2"/>
            </a:solidFill>
            <a:ln w="25400">
              <a:noFill/>
            </a:ln>
          </c:spPr>
          <c:cat>
            <c:strRef>
              <c:f>Sheet1!$B$1:$AT$1</c:f>
              <c:strCache>
                <c:ptCount val="45"/>
                <c:pt idx="0">
                  <c:v>07:Q1</c:v>
                </c:pt>
                <c:pt idx="1">
                  <c:v>07:Q2</c:v>
                </c:pt>
                <c:pt idx="2">
                  <c:v>07:Q3</c:v>
                </c:pt>
                <c:pt idx="3">
                  <c:v>07:Q4</c:v>
                </c:pt>
                <c:pt idx="4">
                  <c:v>08:Q1</c:v>
                </c:pt>
                <c:pt idx="5">
                  <c:v>08:Q2</c:v>
                </c:pt>
                <c:pt idx="6">
                  <c:v>08:Q3</c:v>
                </c:pt>
                <c:pt idx="7">
                  <c:v>08:Q4</c:v>
                </c:pt>
                <c:pt idx="8">
                  <c:v>09:Q1</c:v>
                </c:pt>
                <c:pt idx="9">
                  <c:v>09:Q2</c:v>
                </c:pt>
                <c:pt idx="10">
                  <c:v>09:Q3</c:v>
                </c:pt>
                <c:pt idx="11">
                  <c:v>09:Q4</c:v>
                </c:pt>
                <c:pt idx="12">
                  <c:v>10:Q1</c:v>
                </c:pt>
                <c:pt idx="13">
                  <c:v>10:Q2</c:v>
                </c:pt>
                <c:pt idx="14">
                  <c:v>10:Q3</c:v>
                </c:pt>
                <c:pt idx="15">
                  <c:v>10:Q4</c:v>
                </c:pt>
                <c:pt idx="16">
                  <c:v>11:Q1</c:v>
                </c:pt>
                <c:pt idx="17">
                  <c:v>11:Q2</c:v>
                </c:pt>
                <c:pt idx="18">
                  <c:v>11:Q3</c:v>
                </c:pt>
                <c:pt idx="19">
                  <c:v>11:Q4</c:v>
                </c:pt>
                <c:pt idx="20">
                  <c:v>12:Q1</c:v>
                </c:pt>
                <c:pt idx="21">
                  <c:v>12:Q2</c:v>
                </c:pt>
                <c:pt idx="22">
                  <c:v>12:Q3</c:v>
                </c:pt>
                <c:pt idx="23">
                  <c:v>12:Q4</c:v>
                </c:pt>
                <c:pt idx="24">
                  <c:v>13:Q1</c:v>
                </c:pt>
                <c:pt idx="25">
                  <c:v>13:Q2</c:v>
                </c:pt>
                <c:pt idx="26">
                  <c:v>13:Q3</c:v>
                </c:pt>
                <c:pt idx="27">
                  <c:v>13:Q4</c:v>
                </c:pt>
                <c:pt idx="28">
                  <c:v>14:Q1</c:v>
                </c:pt>
                <c:pt idx="29">
                  <c:v>14:Q2</c:v>
                </c:pt>
                <c:pt idx="30">
                  <c:v>14:Q3</c:v>
                </c:pt>
                <c:pt idx="31">
                  <c:v>14:Q4</c:v>
                </c:pt>
                <c:pt idx="32">
                  <c:v>15:Q1</c:v>
                </c:pt>
                <c:pt idx="33">
                  <c:v>15:Q2</c:v>
                </c:pt>
                <c:pt idx="34">
                  <c:v>15:Q3</c:v>
                </c:pt>
                <c:pt idx="35">
                  <c:v>15:Q4</c:v>
                </c:pt>
                <c:pt idx="36">
                  <c:v>16:Q1</c:v>
                </c:pt>
                <c:pt idx="37">
                  <c:v>16:Q2</c:v>
                </c:pt>
                <c:pt idx="38">
                  <c:v>16:Q3</c:v>
                </c:pt>
                <c:pt idx="39">
                  <c:v>16:Q4</c:v>
                </c:pt>
                <c:pt idx="40">
                  <c:v>17:Q1</c:v>
                </c:pt>
                <c:pt idx="41">
                  <c:v>17:Q2</c:v>
                </c:pt>
                <c:pt idx="42">
                  <c:v>17:Q3</c:v>
                </c:pt>
                <c:pt idx="43">
                  <c:v>17:Q4</c:v>
                </c:pt>
                <c:pt idx="44">
                  <c:v>18:Q1</c:v>
                </c:pt>
              </c:strCache>
            </c:strRef>
          </c:cat>
          <c:val>
            <c:numRef>
              <c:f>Sheet1!$B$3:$AT$3</c:f>
              <c:numCache>
                <c:formatCode>0</c:formatCode>
                <c:ptCount val="45"/>
                <c:pt idx="0">
                  <c:v>7686</c:v>
                </c:pt>
                <c:pt idx="1">
                  <c:v>7608</c:v>
                </c:pt>
                <c:pt idx="2">
                  <c:v>7616</c:v>
                </c:pt>
                <c:pt idx="3">
                  <c:v>7526</c:v>
                </c:pt>
                <c:pt idx="4" formatCode="#0">
                  <c:v>7445</c:v>
                </c:pt>
                <c:pt idx="5" formatCode="#0">
                  <c:v>7271.3333333333321</c:v>
                </c:pt>
                <c:pt idx="6" formatCode="#0">
                  <c:v>7106</c:v>
                </c:pt>
                <c:pt idx="7" formatCode="#0">
                  <c:v>6827</c:v>
                </c:pt>
                <c:pt idx="8" formatCode="#0">
                  <c:v>6434.6666666666697</c:v>
                </c:pt>
                <c:pt idx="9" formatCode="#0">
                  <c:v>6088</c:v>
                </c:pt>
                <c:pt idx="10" formatCode="#0">
                  <c:v>5858</c:v>
                </c:pt>
                <c:pt idx="11" formatCode="#0">
                  <c:v>5688.6666666666697</c:v>
                </c:pt>
                <c:pt idx="12" formatCode="#0">
                  <c:v>5539</c:v>
                </c:pt>
                <c:pt idx="13" formatCode="#0">
                  <c:v>5529.6666666666697</c:v>
                </c:pt>
                <c:pt idx="14" formatCode="#0">
                  <c:v>5511</c:v>
                </c:pt>
                <c:pt idx="15" formatCode="#0">
                  <c:v>5493.6666666666697</c:v>
                </c:pt>
                <c:pt idx="16" formatCode="#0">
                  <c:v>5451.6666666666697</c:v>
                </c:pt>
                <c:pt idx="17" formatCode="#0">
                  <c:v>5509.6666666666697</c:v>
                </c:pt>
                <c:pt idx="18" formatCode="#0">
                  <c:v>5561</c:v>
                </c:pt>
                <c:pt idx="19" formatCode="#0">
                  <c:v>5597.3333333333321</c:v>
                </c:pt>
                <c:pt idx="20" formatCode="#0">
                  <c:v>5626.6666666666697</c:v>
                </c:pt>
                <c:pt idx="21" formatCode="#0">
                  <c:v>5614.3333333333321</c:v>
                </c:pt>
                <c:pt idx="22" formatCode="#0">
                  <c:v>5647</c:v>
                </c:pt>
                <c:pt idx="23" formatCode="#0">
                  <c:v>5694</c:v>
                </c:pt>
                <c:pt idx="24" formatCode="#0">
                  <c:v>5777.3333333333321</c:v>
                </c:pt>
                <c:pt idx="25" formatCode="#0">
                  <c:v>5826.6666666666697</c:v>
                </c:pt>
                <c:pt idx="26" formatCode="#0">
                  <c:v>5882.3333333333321</c:v>
                </c:pt>
                <c:pt idx="27" formatCode="#0">
                  <c:v>5942</c:v>
                </c:pt>
                <c:pt idx="28" formatCode="#0">
                  <c:v>6009.6666666666697</c:v>
                </c:pt>
                <c:pt idx="29" formatCode="#0">
                  <c:v>6107.6666666666697</c:v>
                </c:pt>
                <c:pt idx="30" formatCode="#0">
                  <c:v>6204.6666666666697</c:v>
                </c:pt>
                <c:pt idx="31" formatCode="#0">
                  <c:v>6273</c:v>
                </c:pt>
                <c:pt idx="32" formatCode="#0">
                  <c:v>6342.6666666666697</c:v>
                </c:pt>
                <c:pt idx="33" formatCode="#0">
                  <c:v>6420.6666666666697</c:v>
                </c:pt>
                <c:pt idx="34" formatCode="#0">
                  <c:v>6483</c:v>
                </c:pt>
                <c:pt idx="35" formatCode="#0">
                  <c:v>6588</c:v>
                </c:pt>
                <c:pt idx="36" formatCode="#0">
                  <c:v>6690</c:v>
                </c:pt>
                <c:pt idx="37" formatCode="#0">
                  <c:v>6698</c:v>
                </c:pt>
                <c:pt idx="38" formatCode="#0">
                  <c:v>6763</c:v>
                </c:pt>
                <c:pt idx="39" formatCode="#0">
                  <c:v>6822</c:v>
                </c:pt>
                <c:pt idx="40" formatCode="#0">
                  <c:v>6922</c:v>
                </c:pt>
                <c:pt idx="41" formatCode="#0">
                  <c:v>6940</c:v>
                </c:pt>
                <c:pt idx="42" formatCode="#0">
                  <c:v>6971</c:v>
                </c:pt>
                <c:pt idx="43" formatCode="#0">
                  <c:v>7072</c:v>
                </c:pt>
                <c:pt idx="44" formatCode="#0">
                  <c:v>7164</c:v>
                </c:pt>
              </c:numCache>
            </c:numRef>
          </c:val>
          <c:extLst>
            <c:ext xmlns:c16="http://schemas.microsoft.com/office/drawing/2014/chart" uri="{C3380CC4-5D6E-409C-BE32-E72D297353CC}">
              <c16:uniqueId val="{00000000-A80D-4583-AD75-7E72C27A58CA}"/>
            </c:ext>
          </c:extLst>
        </c:ser>
        <c:ser>
          <c:idx val="1"/>
          <c:order val="2"/>
          <c:tx>
            <c:strRef>
              <c:f>Sheet1!$A$4</c:f>
              <c:strCache>
                <c:ptCount val="1"/>
                <c:pt idx="0">
                  <c:v>Mining &amp; other extraction</c:v>
                </c:pt>
              </c:strCache>
            </c:strRef>
          </c:tx>
          <c:spPr>
            <a:solidFill>
              <a:schemeClr val="accent3"/>
            </a:solidFill>
            <a:ln w="25400">
              <a:noFill/>
            </a:ln>
          </c:spPr>
          <c:cat>
            <c:strRef>
              <c:f>Sheet1!$B$1:$AT$1</c:f>
              <c:strCache>
                <c:ptCount val="45"/>
                <c:pt idx="0">
                  <c:v>07:Q1</c:v>
                </c:pt>
                <c:pt idx="1">
                  <c:v>07:Q2</c:v>
                </c:pt>
                <c:pt idx="2">
                  <c:v>07:Q3</c:v>
                </c:pt>
                <c:pt idx="3">
                  <c:v>07:Q4</c:v>
                </c:pt>
                <c:pt idx="4">
                  <c:v>08:Q1</c:v>
                </c:pt>
                <c:pt idx="5">
                  <c:v>08:Q2</c:v>
                </c:pt>
                <c:pt idx="6">
                  <c:v>08:Q3</c:v>
                </c:pt>
                <c:pt idx="7">
                  <c:v>08:Q4</c:v>
                </c:pt>
                <c:pt idx="8">
                  <c:v>09:Q1</c:v>
                </c:pt>
                <c:pt idx="9">
                  <c:v>09:Q2</c:v>
                </c:pt>
                <c:pt idx="10">
                  <c:v>09:Q3</c:v>
                </c:pt>
                <c:pt idx="11">
                  <c:v>09:Q4</c:v>
                </c:pt>
                <c:pt idx="12">
                  <c:v>10:Q1</c:v>
                </c:pt>
                <c:pt idx="13">
                  <c:v>10:Q2</c:v>
                </c:pt>
                <c:pt idx="14">
                  <c:v>10:Q3</c:v>
                </c:pt>
                <c:pt idx="15">
                  <c:v>10:Q4</c:v>
                </c:pt>
                <c:pt idx="16">
                  <c:v>11:Q1</c:v>
                </c:pt>
                <c:pt idx="17">
                  <c:v>11:Q2</c:v>
                </c:pt>
                <c:pt idx="18">
                  <c:v>11:Q3</c:v>
                </c:pt>
                <c:pt idx="19">
                  <c:v>11:Q4</c:v>
                </c:pt>
                <c:pt idx="20">
                  <c:v>12:Q1</c:v>
                </c:pt>
                <c:pt idx="21">
                  <c:v>12:Q2</c:v>
                </c:pt>
                <c:pt idx="22">
                  <c:v>12:Q3</c:v>
                </c:pt>
                <c:pt idx="23">
                  <c:v>12:Q4</c:v>
                </c:pt>
                <c:pt idx="24">
                  <c:v>13:Q1</c:v>
                </c:pt>
                <c:pt idx="25">
                  <c:v>13:Q2</c:v>
                </c:pt>
                <c:pt idx="26">
                  <c:v>13:Q3</c:v>
                </c:pt>
                <c:pt idx="27">
                  <c:v>13:Q4</c:v>
                </c:pt>
                <c:pt idx="28">
                  <c:v>14:Q1</c:v>
                </c:pt>
                <c:pt idx="29">
                  <c:v>14:Q2</c:v>
                </c:pt>
                <c:pt idx="30">
                  <c:v>14:Q3</c:v>
                </c:pt>
                <c:pt idx="31">
                  <c:v>14:Q4</c:v>
                </c:pt>
                <c:pt idx="32">
                  <c:v>15:Q1</c:v>
                </c:pt>
                <c:pt idx="33">
                  <c:v>15:Q2</c:v>
                </c:pt>
                <c:pt idx="34">
                  <c:v>15:Q3</c:v>
                </c:pt>
                <c:pt idx="35">
                  <c:v>15:Q4</c:v>
                </c:pt>
                <c:pt idx="36">
                  <c:v>16:Q1</c:v>
                </c:pt>
                <c:pt idx="37">
                  <c:v>16:Q2</c:v>
                </c:pt>
                <c:pt idx="38">
                  <c:v>16:Q3</c:v>
                </c:pt>
                <c:pt idx="39">
                  <c:v>16:Q4</c:v>
                </c:pt>
                <c:pt idx="40">
                  <c:v>17:Q1</c:v>
                </c:pt>
                <c:pt idx="41">
                  <c:v>17:Q2</c:v>
                </c:pt>
                <c:pt idx="42">
                  <c:v>17:Q3</c:v>
                </c:pt>
                <c:pt idx="43">
                  <c:v>17:Q4</c:v>
                </c:pt>
                <c:pt idx="44">
                  <c:v>18:Q1</c:v>
                </c:pt>
              </c:strCache>
            </c:strRef>
          </c:cat>
          <c:val>
            <c:numRef>
              <c:f>Sheet1!$B$4:$AT$4</c:f>
              <c:numCache>
                <c:formatCode>0</c:formatCode>
                <c:ptCount val="45"/>
                <c:pt idx="0">
                  <c:v>711</c:v>
                </c:pt>
                <c:pt idx="1">
                  <c:v>728</c:v>
                </c:pt>
                <c:pt idx="2">
                  <c:v>727</c:v>
                </c:pt>
                <c:pt idx="3">
                  <c:v>734</c:v>
                </c:pt>
                <c:pt idx="4" formatCode="#0">
                  <c:v>749.66666666666663</c:v>
                </c:pt>
                <c:pt idx="5" formatCode="#0">
                  <c:v>760.66666666666663</c:v>
                </c:pt>
                <c:pt idx="6" formatCode="#0">
                  <c:v>776.66666666666663</c:v>
                </c:pt>
                <c:pt idx="7" formatCode="#0">
                  <c:v>776</c:v>
                </c:pt>
                <c:pt idx="8" formatCode="#0">
                  <c:v>746</c:v>
                </c:pt>
                <c:pt idx="9" formatCode="#0">
                  <c:v>696.33333333333337</c:v>
                </c:pt>
                <c:pt idx="10" formatCode="#0">
                  <c:v>671</c:v>
                </c:pt>
                <c:pt idx="11" formatCode="#0">
                  <c:v>662.66666666666663</c:v>
                </c:pt>
                <c:pt idx="12" formatCode="#0">
                  <c:v>674.33333333333337</c:v>
                </c:pt>
                <c:pt idx="13" formatCode="#0">
                  <c:v>695.33333333333337</c:v>
                </c:pt>
                <c:pt idx="14" formatCode="#0">
                  <c:v>715.66666666666663</c:v>
                </c:pt>
                <c:pt idx="15" formatCode="#0">
                  <c:v>733.66666666666663</c:v>
                </c:pt>
                <c:pt idx="16" formatCode="#0">
                  <c:v>743</c:v>
                </c:pt>
                <c:pt idx="17" formatCode="#0">
                  <c:v>778.66666666666663</c:v>
                </c:pt>
                <c:pt idx="18" formatCode="#0">
                  <c:v>806.33333333333337</c:v>
                </c:pt>
                <c:pt idx="19" formatCode="#0">
                  <c:v>825</c:v>
                </c:pt>
                <c:pt idx="20" formatCode="#0">
                  <c:v>844.66666666666663</c:v>
                </c:pt>
                <c:pt idx="21" formatCode="#0">
                  <c:v>853</c:v>
                </c:pt>
                <c:pt idx="22" formatCode="#0">
                  <c:v>849.33333333333337</c:v>
                </c:pt>
                <c:pt idx="23" formatCode="#0">
                  <c:v>842.66666666666663</c:v>
                </c:pt>
                <c:pt idx="24" formatCode="#0">
                  <c:v>856</c:v>
                </c:pt>
                <c:pt idx="25" formatCode="#0">
                  <c:v>861.33333333333337</c:v>
                </c:pt>
                <c:pt idx="26" formatCode="#0">
                  <c:v>864.66666666666663</c:v>
                </c:pt>
                <c:pt idx="27" formatCode="#0">
                  <c:v>868.33333333333337</c:v>
                </c:pt>
                <c:pt idx="28" formatCode="#0">
                  <c:v>874.66666666666663</c:v>
                </c:pt>
                <c:pt idx="29" formatCode="#0">
                  <c:v>888.33333333333337</c:v>
                </c:pt>
                <c:pt idx="30" formatCode="#0">
                  <c:v>899.33333333333337</c:v>
                </c:pt>
                <c:pt idx="31" formatCode="#0">
                  <c:v>898.66666666666663</c:v>
                </c:pt>
                <c:pt idx="32" formatCode="#0">
                  <c:v>874</c:v>
                </c:pt>
                <c:pt idx="33" formatCode="#0">
                  <c:v>826.66666666666663</c:v>
                </c:pt>
                <c:pt idx="34" formatCode="#0">
                  <c:v>794.66666666666663</c:v>
                </c:pt>
                <c:pt idx="35" formatCode="#0">
                  <c:v>745</c:v>
                </c:pt>
                <c:pt idx="36" formatCode="#0">
                  <c:v>691</c:v>
                </c:pt>
                <c:pt idx="37" formatCode="#0">
                  <c:v>657</c:v>
                </c:pt>
                <c:pt idx="38" formatCode="#0">
                  <c:v>646</c:v>
                </c:pt>
                <c:pt idx="39" formatCode="#0">
                  <c:v>646</c:v>
                </c:pt>
                <c:pt idx="40" formatCode="#0">
                  <c:v>660</c:v>
                </c:pt>
                <c:pt idx="41" formatCode="#0">
                  <c:v>680</c:v>
                </c:pt>
                <c:pt idx="42" formatCode="#0">
                  <c:v>690</c:v>
                </c:pt>
                <c:pt idx="43" formatCode="#0">
                  <c:v>698</c:v>
                </c:pt>
                <c:pt idx="44" formatCode="#0">
                  <c:v>722</c:v>
                </c:pt>
              </c:numCache>
            </c:numRef>
          </c:val>
          <c:extLst>
            <c:ext xmlns:c16="http://schemas.microsoft.com/office/drawing/2014/chart" uri="{C3380CC4-5D6E-409C-BE32-E72D297353CC}">
              <c16:uniqueId val="{00000001-A80D-4583-AD75-7E72C27A58CA}"/>
            </c:ext>
          </c:extLst>
        </c:ser>
        <c:dLbls>
          <c:showLegendKey val="0"/>
          <c:showVal val="0"/>
          <c:showCatName val="0"/>
          <c:showSerName val="0"/>
          <c:showPercent val="0"/>
          <c:showBubbleSize val="0"/>
        </c:dLbls>
        <c:axId val="115072384"/>
        <c:axId val="114959488"/>
      </c:areaChart>
      <c:catAx>
        <c:axId val="115072384"/>
        <c:scaling>
          <c:orientation val="minMax"/>
        </c:scaling>
        <c:delete val="0"/>
        <c:axPos val="b"/>
        <c:numFmt formatCode="General" sourceLinked="0"/>
        <c:majorTickMark val="out"/>
        <c:minorTickMark val="none"/>
        <c:tickLblPos val="nextTo"/>
        <c:txPr>
          <a:bodyPr rot="-5400000" vert="horz"/>
          <a:lstStyle/>
          <a:p>
            <a:pPr>
              <a:defRPr sz="1200"/>
            </a:pPr>
            <a:endParaRPr lang="en-US"/>
          </a:p>
        </c:txPr>
        <c:crossAx val="114959488"/>
        <c:crosses val="autoZero"/>
        <c:auto val="1"/>
        <c:lblAlgn val="ctr"/>
        <c:lblOffset val="100"/>
        <c:tickLblSkip val="4"/>
        <c:noMultiLvlLbl val="0"/>
      </c:catAx>
      <c:valAx>
        <c:axId val="114959488"/>
        <c:scaling>
          <c:orientation val="minMax"/>
          <c:max val="25000"/>
          <c:min val="0"/>
        </c:scaling>
        <c:delete val="0"/>
        <c:axPos val="l"/>
        <c:majorGridlines>
          <c:spPr>
            <a:ln>
              <a:noFill/>
            </a:ln>
          </c:spPr>
        </c:majorGridlines>
        <c:numFmt formatCode="#,##0" sourceLinked="0"/>
        <c:majorTickMark val="out"/>
        <c:minorTickMark val="none"/>
        <c:tickLblPos val="nextTo"/>
        <c:txPr>
          <a:bodyPr/>
          <a:lstStyle/>
          <a:p>
            <a:pPr>
              <a:defRPr sz="1200"/>
            </a:pPr>
            <a:endParaRPr lang="en-US"/>
          </a:p>
        </c:txPr>
        <c:crossAx val="115072384"/>
        <c:crosses val="autoZero"/>
        <c:crossBetween val="midCat"/>
        <c:majorUnit val="5000"/>
      </c:valAx>
    </c:plotArea>
    <c:legend>
      <c:legendPos val="t"/>
      <c:layout>
        <c:manualLayout>
          <c:xMode val="edge"/>
          <c:yMode val="edge"/>
          <c:x val="0.13399643819352483"/>
          <c:y val="2.7855153203342618E-2"/>
          <c:w val="0.83120745239508653"/>
          <c:h val="5.4509464172131698E-2"/>
        </c:manualLayout>
      </c:layout>
      <c:overlay val="0"/>
      <c:txPr>
        <a:bodyPr/>
        <a:lstStyle/>
        <a:p>
          <a:pPr>
            <a:defRPr sz="1200" baseline="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23337134281695E-2"/>
          <c:y val="6.7053250639160206E-2"/>
          <c:w val="0.93209876543209902"/>
          <c:h val="0.81544464403889705"/>
        </c:manualLayout>
      </c:layout>
      <c:barChart>
        <c:barDir val="col"/>
        <c:grouping val="clustered"/>
        <c:varyColors val="0"/>
        <c:ser>
          <c:idx val="0"/>
          <c:order val="1"/>
          <c:tx>
            <c:strRef>
              <c:f>Sheet1!$C$1</c:f>
              <c:strCache>
                <c:ptCount val="1"/>
                <c:pt idx="0">
                  <c:v>Recession</c:v>
                </c:pt>
              </c:strCache>
            </c:strRef>
          </c:tx>
          <c:spPr>
            <a:solidFill>
              <a:schemeClr val="accent5">
                <a:lumMod val="60000"/>
                <a:lumOff val="40000"/>
              </a:schemeClr>
            </a:solidFill>
            <a:ln>
              <a:noFill/>
            </a:ln>
          </c:spPr>
          <c:invertIfNegative val="0"/>
          <c:cat>
            <c:numRef>
              <c:f>Sheet1!$A$2:$A$246</c:f>
              <c:numCache>
                <c:formatCode>[$-409]mmm\-yy;@</c:formatCode>
                <c:ptCount val="245"/>
                <c:pt idx="0">
                  <c:v>35826</c:v>
                </c:pt>
                <c:pt idx="1">
                  <c:v>35854</c:v>
                </c:pt>
                <c:pt idx="2">
                  <c:v>35885</c:v>
                </c:pt>
                <c:pt idx="3">
                  <c:v>35915</c:v>
                </c:pt>
                <c:pt idx="4">
                  <c:v>35946</c:v>
                </c:pt>
                <c:pt idx="5">
                  <c:v>35976</c:v>
                </c:pt>
                <c:pt idx="6">
                  <c:v>36007</c:v>
                </c:pt>
                <c:pt idx="7">
                  <c:v>36038</c:v>
                </c:pt>
                <c:pt idx="8">
                  <c:v>36068</c:v>
                </c:pt>
                <c:pt idx="9">
                  <c:v>36099</c:v>
                </c:pt>
                <c:pt idx="10">
                  <c:v>36129</c:v>
                </c:pt>
                <c:pt idx="11">
                  <c:v>36160</c:v>
                </c:pt>
                <c:pt idx="12">
                  <c:v>36191</c:v>
                </c:pt>
                <c:pt idx="13">
                  <c:v>36219</c:v>
                </c:pt>
                <c:pt idx="14">
                  <c:v>36250</c:v>
                </c:pt>
                <c:pt idx="15">
                  <c:v>36280</c:v>
                </c:pt>
                <c:pt idx="16">
                  <c:v>36311</c:v>
                </c:pt>
                <c:pt idx="17">
                  <c:v>36341</c:v>
                </c:pt>
                <c:pt idx="18">
                  <c:v>36372</c:v>
                </c:pt>
                <c:pt idx="19">
                  <c:v>36403</c:v>
                </c:pt>
                <c:pt idx="20">
                  <c:v>36433</c:v>
                </c:pt>
                <c:pt idx="21">
                  <c:v>36464</c:v>
                </c:pt>
                <c:pt idx="22">
                  <c:v>36494</c:v>
                </c:pt>
                <c:pt idx="23">
                  <c:v>36525</c:v>
                </c:pt>
                <c:pt idx="24">
                  <c:v>36556</c:v>
                </c:pt>
                <c:pt idx="25">
                  <c:v>36584</c:v>
                </c:pt>
                <c:pt idx="26">
                  <c:v>36616</c:v>
                </c:pt>
                <c:pt idx="27">
                  <c:v>36646</c:v>
                </c:pt>
                <c:pt idx="28">
                  <c:v>36677</c:v>
                </c:pt>
                <c:pt idx="29">
                  <c:v>36707</c:v>
                </c:pt>
                <c:pt idx="30">
                  <c:v>36738</c:v>
                </c:pt>
                <c:pt idx="31">
                  <c:v>36769</c:v>
                </c:pt>
                <c:pt idx="32">
                  <c:v>36799</c:v>
                </c:pt>
                <c:pt idx="33">
                  <c:v>36830</c:v>
                </c:pt>
                <c:pt idx="34">
                  <c:v>36860</c:v>
                </c:pt>
                <c:pt idx="35">
                  <c:v>36891</c:v>
                </c:pt>
                <c:pt idx="36">
                  <c:v>36922</c:v>
                </c:pt>
                <c:pt idx="37">
                  <c:v>36950</c:v>
                </c:pt>
                <c:pt idx="38">
                  <c:v>36981</c:v>
                </c:pt>
                <c:pt idx="39">
                  <c:v>37011</c:v>
                </c:pt>
                <c:pt idx="40">
                  <c:v>37042</c:v>
                </c:pt>
                <c:pt idx="41">
                  <c:v>37072</c:v>
                </c:pt>
                <c:pt idx="42">
                  <c:v>37103</c:v>
                </c:pt>
                <c:pt idx="43">
                  <c:v>37134</c:v>
                </c:pt>
                <c:pt idx="44">
                  <c:v>37164</c:v>
                </c:pt>
                <c:pt idx="45">
                  <c:v>37195</c:v>
                </c:pt>
                <c:pt idx="46">
                  <c:v>37225</c:v>
                </c:pt>
                <c:pt idx="47">
                  <c:v>37256</c:v>
                </c:pt>
                <c:pt idx="48">
                  <c:v>37287</c:v>
                </c:pt>
                <c:pt idx="49">
                  <c:v>37315</c:v>
                </c:pt>
                <c:pt idx="50">
                  <c:v>37346</c:v>
                </c:pt>
                <c:pt idx="51">
                  <c:v>37376</c:v>
                </c:pt>
                <c:pt idx="52">
                  <c:v>37407</c:v>
                </c:pt>
                <c:pt idx="53">
                  <c:v>37437</c:v>
                </c:pt>
                <c:pt idx="54">
                  <c:v>37468</c:v>
                </c:pt>
                <c:pt idx="55">
                  <c:v>37499</c:v>
                </c:pt>
                <c:pt idx="56">
                  <c:v>37529</c:v>
                </c:pt>
                <c:pt idx="57">
                  <c:v>37560</c:v>
                </c:pt>
                <c:pt idx="58">
                  <c:v>37590</c:v>
                </c:pt>
                <c:pt idx="59">
                  <c:v>37621</c:v>
                </c:pt>
                <c:pt idx="60">
                  <c:v>37652</c:v>
                </c:pt>
                <c:pt idx="61">
                  <c:v>37680</c:v>
                </c:pt>
                <c:pt idx="62">
                  <c:v>37711</c:v>
                </c:pt>
                <c:pt idx="63">
                  <c:v>37741</c:v>
                </c:pt>
                <c:pt idx="64">
                  <c:v>37772</c:v>
                </c:pt>
                <c:pt idx="65">
                  <c:v>37802</c:v>
                </c:pt>
                <c:pt idx="66">
                  <c:v>37833</c:v>
                </c:pt>
                <c:pt idx="67">
                  <c:v>37864</c:v>
                </c:pt>
                <c:pt idx="68">
                  <c:v>37894</c:v>
                </c:pt>
                <c:pt idx="69">
                  <c:v>37925</c:v>
                </c:pt>
                <c:pt idx="70">
                  <c:v>37955</c:v>
                </c:pt>
                <c:pt idx="71">
                  <c:v>37986</c:v>
                </c:pt>
                <c:pt idx="72">
                  <c:v>38017</c:v>
                </c:pt>
                <c:pt idx="73">
                  <c:v>38046</c:v>
                </c:pt>
                <c:pt idx="74">
                  <c:v>38077</c:v>
                </c:pt>
                <c:pt idx="75">
                  <c:v>38107</c:v>
                </c:pt>
                <c:pt idx="76">
                  <c:v>38138</c:v>
                </c:pt>
                <c:pt idx="77">
                  <c:v>38168</c:v>
                </c:pt>
                <c:pt idx="78">
                  <c:v>38199</c:v>
                </c:pt>
                <c:pt idx="79">
                  <c:v>38230</c:v>
                </c:pt>
                <c:pt idx="80">
                  <c:v>38260</c:v>
                </c:pt>
                <c:pt idx="81">
                  <c:v>38291</c:v>
                </c:pt>
                <c:pt idx="82">
                  <c:v>38321</c:v>
                </c:pt>
                <c:pt idx="83">
                  <c:v>38352</c:v>
                </c:pt>
                <c:pt idx="84">
                  <c:v>38383</c:v>
                </c:pt>
                <c:pt idx="85">
                  <c:v>38412</c:v>
                </c:pt>
                <c:pt idx="86">
                  <c:v>38442</c:v>
                </c:pt>
                <c:pt idx="87">
                  <c:v>38472</c:v>
                </c:pt>
                <c:pt idx="88">
                  <c:v>38503</c:v>
                </c:pt>
                <c:pt idx="89">
                  <c:v>38533</c:v>
                </c:pt>
                <c:pt idx="90">
                  <c:v>38564</c:v>
                </c:pt>
                <c:pt idx="91">
                  <c:v>38595</c:v>
                </c:pt>
                <c:pt idx="92">
                  <c:v>38625</c:v>
                </c:pt>
                <c:pt idx="93">
                  <c:v>38656</c:v>
                </c:pt>
                <c:pt idx="94">
                  <c:v>38686</c:v>
                </c:pt>
                <c:pt idx="95">
                  <c:v>38717</c:v>
                </c:pt>
                <c:pt idx="96">
                  <c:v>38748</c:v>
                </c:pt>
                <c:pt idx="97">
                  <c:v>38777</c:v>
                </c:pt>
                <c:pt idx="98">
                  <c:v>38807</c:v>
                </c:pt>
                <c:pt idx="99">
                  <c:v>38837</c:v>
                </c:pt>
                <c:pt idx="100">
                  <c:v>38868</c:v>
                </c:pt>
                <c:pt idx="101">
                  <c:v>38898</c:v>
                </c:pt>
                <c:pt idx="102">
                  <c:v>38929</c:v>
                </c:pt>
                <c:pt idx="103">
                  <c:v>38960</c:v>
                </c:pt>
                <c:pt idx="104">
                  <c:v>38990</c:v>
                </c:pt>
                <c:pt idx="105">
                  <c:v>39021</c:v>
                </c:pt>
                <c:pt idx="106">
                  <c:v>39051</c:v>
                </c:pt>
                <c:pt idx="107">
                  <c:v>39082</c:v>
                </c:pt>
                <c:pt idx="108">
                  <c:v>39113</c:v>
                </c:pt>
                <c:pt idx="109">
                  <c:v>39142</c:v>
                </c:pt>
                <c:pt idx="110">
                  <c:v>39172</c:v>
                </c:pt>
                <c:pt idx="111">
                  <c:v>39202</c:v>
                </c:pt>
                <c:pt idx="112">
                  <c:v>39233</c:v>
                </c:pt>
                <c:pt idx="113">
                  <c:v>39263</c:v>
                </c:pt>
                <c:pt idx="114">
                  <c:v>39294</c:v>
                </c:pt>
                <c:pt idx="115">
                  <c:v>39325</c:v>
                </c:pt>
                <c:pt idx="116">
                  <c:v>39355</c:v>
                </c:pt>
                <c:pt idx="117">
                  <c:v>39386</c:v>
                </c:pt>
                <c:pt idx="118">
                  <c:v>39416</c:v>
                </c:pt>
                <c:pt idx="119">
                  <c:v>39447</c:v>
                </c:pt>
                <c:pt idx="120">
                  <c:v>39478</c:v>
                </c:pt>
                <c:pt idx="121">
                  <c:v>39507</c:v>
                </c:pt>
                <c:pt idx="122">
                  <c:v>39538</c:v>
                </c:pt>
                <c:pt idx="123">
                  <c:v>39568</c:v>
                </c:pt>
                <c:pt idx="124">
                  <c:v>39599</c:v>
                </c:pt>
                <c:pt idx="125">
                  <c:v>39629</c:v>
                </c:pt>
                <c:pt idx="126">
                  <c:v>39660</c:v>
                </c:pt>
                <c:pt idx="127">
                  <c:v>39691</c:v>
                </c:pt>
                <c:pt idx="128">
                  <c:v>39721</c:v>
                </c:pt>
                <c:pt idx="129">
                  <c:v>39752</c:v>
                </c:pt>
                <c:pt idx="130">
                  <c:v>39782</c:v>
                </c:pt>
                <c:pt idx="131">
                  <c:v>39813</c:v>
                </c:pt>
                <c:pt idx="132">
                  <c:v>39844</c:v>
                </c:pt>
                <c:pt idx="133">
                  <c:v>39872</c:v>
                </c:pt>
                <c:pt idx="134">
                  <c:v>39903</c:v>
                </c:pt>
                <c:pt idx="135">
                  <c:v>39933</c:v>
                </c:pt>
                <c:pt idx="136">
                  <c:v>39964</c:v>
                </c:pt>
                <c:pt idx="137">
                  <c:v>39994</c:v>
                </c:pt>
                <c:pt idx="138">
                  <c:v>40025</c:v>
                </c:pt>
                <c:pt idx="139">
                  <c:v>40056</c:v>
                </c:pt>
                <c:pt idx="140">
                  <c:v>40086</c:v>
                </c:pt>
                <c:pt idx="141">
                  <c:v>40117</c:v>
                </c:pt>
                <c:pt idx="142">
                  <c:v>40147</c:v>
                </c:pt>
                <c:pt idx="143">
                  <c:v>40178</c:v>
                </c:pt>
                <c:pt idx="144">
                  <c:v>40209</c:v>
                </c:pt>
                <c:pt idx="145">
                  <c:v>40237</c:v>
                </c:pt>
                <c:pt idx="146">
                  <c:v>40268</c:v>
                </c:pt>
                <c:pt idx="147">
                  <c:v>40296</c:v>
                </c:pt>
                <c:pt idx="148">
                  <c:v>40329</c:v>
                </c:pt>
                <c:pt idx="149">
                  <c:v>40359</c:v>
                </c:pt>
                <c:pt idx="150">
                  <c:v>40390</c:v>
                </c:pt>
                <c:pt idx="151">
                  <c:v>40421</c:v>
                </c:pt>
                <c:pt idx="152">
                  <c:v>40451</c:v>
                </c:pt>
                <c:pt idx="153">
                  <c:v>40481</c:v>
                </c:pt>
                <c:pt idx="154">
                  <c:v>40512</c:v>
                </c:pt>
                <c:pt idx="155">
                  <c:v>40542</c:v>
                </c:pt>
                <c:pt idx="156">
                  <c:v>40574</c:v>
                </c:pt>
                <c:pt idx="157">
                  <c:v>40602</c:v>
                </c:pt>
                <c:pt idx="158">
                  <c:v>40633</c:v>
                </c:pt>
                <c:pt idx="159">
                  <c:v>40663</c:v>
                </c:pt>
                <c:pt idx="160">
                  <c:v>40694</c:v>
                </c:pt>
                <c:pt idx="161">
                  <c:v>40724</c:v>
                </c:pt>
                <c:pt idx="162">
                  <c:v>40755</c:v>
                </c:pt>
                <c:pt idx="163">
                  <c:v>40786</c:v>
                </c:pt>
                <c:pt idx="164">
                  <c:v>40816</c:v>
                </c:pt>
                <c:pt idx="165">
                  <c:v>40847</c:v>
                </c:pt>
                <c:pt idx="166">
                  <c:v>40877</c:v>
                </c:pt>
                <c:pt idx="167">
                  <c:v>40908</c:v>
                </c:pt>
                <c:pt idx="168">
                  <c:v>40939</c:v>
                </c:pt>
                <c:pt idx="169">
                  <c:v>40968</c:v>
                </c:pt>
                <c:pt idx="170">
                  <c:v>40999</c:v>
                </c:pt>
                <c:pt idx="171">
                  <c:v>41029</c:v>
                </c:pt>
                <c:pt idx="172">
                  <c:v>41060</c:v>
                </c:pt>
                <c:pt idx="173">
                  <c:v>41090</c:v>
                </c:pt>
                <c:pt idx="174">
                  <c:v>41121</c:v>
                </c:pt>
                <c:pt idx="175">
                  <c:v>41152</c:v>
                </c:pt>
                <c:pt idx="176">
                  <c:v>41182</c:v>
                </c:pt>
                <c:pt idx="177">
                  <c:v>41213</c:v>
                </c:pt>
                <c:pt idx="178">
                  <c:v>41243</c:v>
                </c:pt>
                <c:pt idx="179">
                  <c:v>41274</c:v>
                </c:pt>
                <c:pt idx="180">
                  <c:v>41305</c:v>
                </c:pt>
                <c:pt idx="181">
                  <c:v>41333</c:v>
                </c:pt>
                <c:pt idx="182">
                  <c:v>41364</c:v>
                </c:pt>
                <c:pt idx="183">
                  <c:v>41394</c:v>
                </c:pt>
                <c:pt idx="184">
                  <c:v>41425</c:v>
                </c:pt>
                <c:pt idx="185">
                  <c:v>41455</c:v>
                </c:pt>
                <c:pt idx="186">
                  <c:v>41486</c:v>
                </c:pt>
                <c:pt idx="187">
                  <c:v>41517</c:v>
                </c:pt>
                <c:pt idx="188">
                  <c:v>41547</c:v>
                </c:pt>
                <c:pt idx="189">
                  <c:v>41578</c:v>
                </c:pt>
                <c:pt idx="190">
                  <c:v>41608</c:v>
                </c:pt>
                <c:pt idx="191">
                  <c:v>41639</c:v>
                </c:pt>
                <c:pt idx="192">
                  <c:v>41670</c:v>
                </c:pt>
                <c:pt idx="193">
                  <c:v>41698</c:v>
                </c:pt>
                <c:pt idx="194">
                  <c:v>41729</c:v>
                </c:pt>
                <c:pt idx="195">
                  <c:v>41759</c:v>
                </c:pt>
                <c:pt idx="196">
                  <c:v>41790</c:v>
                </c:pt>
                <c:pt idx="197">
                  <c:v>41820</c:v>
                </c:pt>
                <c:pt idx="198">
                  <c:v>41850</c:v>
                </c:pt>
                <c:pt idx="199">
                  <c:v>41882</c:v>
                </c:pt>
                <c:pt idx="200">
                  <c:v>41912</c:v>
                </c:pt>
                <c:pt idx="201">
                  <c:v>41943</c:v>
                </c:pt>
                <c:pt idx="202">
                  <c:v>41973</c:v>
                </c:pt>
                <c:pt idx="203">
                  <c:v>42004</c:v>
                </c:pt>
                <c:pt idx="204">
                  <c:v>42035</c:v>
                </c:pt>
                <c:pt idx="205">
                  <c:v>42063</c:v>
                </c:pt>
                <c:pt idx="206">
                  <c:v>42094</c:v>
                </c:pt>
                <c:pt idx="207">
                  <c:v>42124</c:v>
                </c:pt>
                <c:pt idx="208">
                  <c:v>42155</c:v>
                </c:pt>
                <c:pt idx="209">
                  <c:v>42185</c:v>
                </c:pt>
                <c:pt idx="210">
                  <c:v>42215</c:v>
                </c:pt>
                <c:pt idx="211">
                  <c:v>42247</c:v>
                </c:pt>
                <c:pt idx="212">
                  <c:v>42277</c:v>
                </c:pt>
                <c:pt idx="213">
                  <c:v>42308</c:v>
                </c:pt>
                <c:pt idx="214">
                  <c:v>42338</c:v>
                </c:pt>
                <c:pt idx="215">
                  <c:v>42369</c:v>
                </c:pt>
                <c:pt idx="216">
                  <c:v>42400</c:v>
                </c:pt>
                <c:pt idx="217">
                  <c:v>42429</c:v>
                </c:pt>
                <c:pt idx="218">
                  <c:v>42460</c:v>
                </c:pt>
                <c:pt idx="219">
                  <c:v>42490</c:v>
                </c:pt>
                <c:pt idx="220">
                  <c:v>42521</c:v>
                </c:pt>
                <c:pt idx="221">
                  <c:v>42551</c:v>
                </c:pt>
                <c:pt idx="222">
                  <c:v>42582</c:v>
                </c:pt>
                <c:pt idx="223">
                  <c:v>42613</c:v>
                </c:pt>
                <c:pt idx="224">
                  <c:v>42643</c:v>
                </c:pt>
                <c:pt idx="225">
                  <c:v>42674</c:v>
                </c:pt>
                <c:pt idx="226">
                  <c:v>42704</c:v>
                </c:pt>
                <c:pt idx="227">
                  <c:v>42735</c:v>
                </c:pt>
                <c:pt idx="228">
                  <c:v>42766</c:v>
                </c:pt>
                <c:pt idx="229">
                  <c:v>42794</c:v>
                </c:pt>
                <c:pt idx="230">
                  <c:v>42825</c:v>
                </c:pt>
                <c:pt idx="231">
                  <c:v>42855</c:v>
                </c:pt>
                <c:pt idx="232">
                  <c:v>42886</c:v>
                </c:pt>
                <c:pt idx="233">
                  <c:v>42916</c:v>
                </c:pt>
                <c:pt idx="234">
                  <c:v>42947</c:v>
                </c:pt>
                <c:pt idx="235">
                  <c:v>42978</c:v>
                </c:pt>
                <c:pt idx="236">
                  <c:v>43008</c:v>
                </c:pt>
                <c:pt idx="237">
                  <c:v>43039</c:v>
                </c:pt>
                <c:pt idx="238">
                  <c:v>43069</c:v>
                </c:pt>
                <c:pt idx="239">
                  <c:v>43100</c:v>
                </c:pt>
                <c:pt idx="240">
                  <c:v>43131</c:v>
                </c:pt>
                <c:pt idx="241">
                  <c:v>42794</c:v>
                </c:pt>
                <c:pt idx="242">
                  <c:v>43190</c:v>
                </c:pt>
                <c:pt idx="243">
                  <c:v>43220</c:v>
                </c:pt>
                <c:pt idx="244">
                  <c:v>43251</c:v>
                </c:pt>
              </c:numCache>
            </c:numRef>
          </c:cat>
          <c:val>
            <c:numRef>
              <c:f>Sheet1!$C$2:$C$246</c:f>
              <c:numCache>
                <c:formatCode>0</c:formatCode>
                <c:ptCount val="24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1</c:v>
                </c:pt>
                <c:pt idx="39">
                  <c:v>1</c:v>
                </c:pt>
                <c:pt idx="40">
                  <c:v>1</c:v>
                </c:pt>
                <c:pt idx="41">
                  <c:v>1</c:v>
                </c:pt>
                <c:pt idx="42">
                  <c:v>1</c:v>
                </c:pt>
                <c:pt idx="43">
                  <c:v>1</c:v>
                </c:pt>
                <c:pt idx="44">
                  <c:v>1</c:v>
                </c:pt>
                <c:pt idx="45">
                  <c:v>1</c:v>
                </c:pt>
                <c:pt idx="46">
                  <c:v>1</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0</c:v>
                </c:pt>
                <c:pt idx="139">
                  <c:v>0</c:v>
                </c:pt>
                <c:pt idx="140">
                  <c:v>0</c:v>
                </c:pt>
                <c:pt idx="141">
                  <c:v>0</c:v>
                </c:pt>
                <c:pt idx="142">
                  <c:v>0</c:v>
                </c:pt>
                <c:pt idx="143">
                  <c:v>0</c:v>
                </c:pt>
                <c:pt idx="144">
                  <c:v>0</c:v>
                </c:pt>
                <c:pt idx="145">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c:v>0</c:v>
                </c:pt>
                <c:pt idx="157">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0</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pt idx="200" formatCode="General">
                  <c:v>0</c:v>
                </c:pt>
                <c:pt idx="201" formatCode="General">
                  <c:v>0</c:v>
                </c:pt>
                <c:pt idx="202" formatCode="General">
                  <c:v>0</c:v>
                </c:pt>
                <c:pt idx="203" formatCode="General">
                  <c:v>0</c:v>
                </c:pt>
                <c:pt idx="204" formatCode="General">
                  <c:v>0</c:v>
                </c:pt>
                <c:pt idx="205" formatCode="General">
                  <c:v>0</c:v>
                </c:pt>
                <c:pt idx="206" formatCode="General">
                  <c:v>0</c:v>
                </c:pt>
                <c:pt idx="207" formatCode="General">
                  <c:v>0</c:v>
                </c:pt>
                <c:pt idx="208" formatCode="General">
                  <c:v>0</c:v>
                </c:pt>
                <c:pt idx="209" formatCode="General">
                  <c:v>0</c:v>
                </c:pt>
                <c:pt idx="210" formatCode="General">
                  <c:v>0</c:v>
                </c:pt>
                <c:pt idx="211" formatCode="General">
                  <c:v>0</c:v>
                </c:pt>
                <c:pt idx="212" formatCode="General">
                  <c:v>0</c:v>
                </c:pt>
                <c:pt idx="213" formatCode="General">
                  <c:v>0</c:v>
                </c:pt>
                <c:pt idx="214" formatCode="General">
                  <c:v>0</c:v>
                </c:pt>
                <c:pt idx="215" formatCode="General">
                  <c:v>0</c:v>
                </c:pt>
                <c:pt idx="216" formatCode="General">
                  <c:v>0</c:v>
                </c:pt>
                <c:pt idx="217" formatCode="General">
                  <c:v>0</c:v>
                </c:pt>
                <c:pt idx="218" formatCode="General">
                  <c:v>0</c:v>
                </c:pt>
                <c:pt idx="219" formatCode="General">
                  <c:v>0</c:v>
                </c:pt>
                <c:pt idx="220" formatCode="General">
                  <c:v>0</c:v>
                </c:pt>
                <c:pt idx="221" formatCode="General">
                  <c:v>0</c:v>
                </c:pt>
                <c:pt idx="222" formatCode="General">
                  <c:v>0</c:v>
                </c:pt>
                <c:pt idx="223" formatCode="General">
                  <c:v>0</c:v>
                </c:pt>
                <c:pt idx="224" formatCode="General">
                  <c:v>0</c:v>
                </c:pt>
                <c:pt idx="225" formatCode="General">
                  <c:v>0</c:v>
                </c:pt>
                <c:pt idx="226" formatCode="General">
                  <c:v>0</c:v>
                </c:pt>
                <c:pt idx="227" formatCode="General">
                  <c:v>0</c:v>
                </c:pt>
                <c:pt idx="228" formatCode="General">
                  <c:v>0</c:v>
                </c:pt>
                <c:pt idx="229" formatCode="General">
                  <c:v>0</c:v>
                </c:pt>
                <c:pt idx="230" formatCode="General">
                  <c:v>0</c:v>
                </c:pt>
                <c:pt idx="231" formatCode="General">
                  <c:v>0</c:v>
                </c:pt>
                <c:pt idx="232" formatCode="General">
                  <c:v>0</c:v>
                </c:pt>
                <c:pt idx="233" formatCode="General">
                  <c:v>0</c:v>
                </c:pt>
                <c:pt idx="234" formatCode="General">
                  <c:v>0</c:v>
                </c:pt>
                <c:pt idx="235" formatCode="General">
                  <c:v>0</c:v>
                </c:pt>
                <c:pt idx="236" formatCode="General">
                  <c:v>0</c:v>
                </c:pt>
                <c:pt idx="237" formatCode="General">
                  <c:v>0</c:v>
                </c:pt>
                <c:pt idx="238" formatCode="General">
                  <c:v>0</c:v>
                </c:pt>
                <c:pt idx="239" formatCode="General">
                  <c:v>0</c:v>
                </c:pt>
                <c:pt idx="240" formatCode="General">
                  <c:v>0</c:v>
                </c:pt>
                <c:pt idx="241" formatCode="General">
                  <c:v>0</c:v>
                </c:pt>
                <c:pt idx="242" formatCode="General">
                  <c:v>0</c:v>
                </c:pt>
                <c:pt idx="243" formatCode="General">
                  <c:v>0</c:v>
                </c:pt>
                <c:pt idx="244" formatCode="General">
                  <c:v>0</c:v>
                </c:pt>
              </c:numCache>
            </c:numRef>
          </c:val>
          <c:extLst>
            <c:ext xmlns:c16="http://schemas.microsoft.com/office/drawing/2014/chart" uri="{C3380CC4-5D6E-409C-BE32-E72D297353CC}">
              <c16:uniqueId val="{00000000-14B4-3D48-87F5-DC242135E9FC}"/>
            </c:ext>
          </c:extLst>
        </c:ser>
        <c:dLbls>
          <c:showLegendKey val="0"/>
          <c:showVal val="0"/>
          <c:showCatName val="0"/>
          <c:showSerName val="0"/>
          <c:showPercent val="0"/>
          <c:showBubbleSize val="0"/>
        </c:dLbls>
        <c:gapWidth val="0"/>
        <c:axId val="115103232"/>
        <c:axId val="115101696"/>
      </c:barChart>
      <c:lineChart>
        <c:grouping val="standard"/>
        <c:varyColors val="0"/>
        <c:ser>
          <c:idx val="2"/>
          <c:order val="0"/>
          <c:tx>
            <c:strRef>
              <c:f>Sheet1!$B$1</c:f>
              <c:strCache>
                <c:ptCount val="1"/>
                <c:pt idx="0">
                  <c:v>Hospital CPI</c:v>
                </c:pt>
              </c:strCache>
            </c:strRef>
          </c:tx>
          <c:spPr>
            <a:ln w="28575">
              <a:solidFill>
                <a:schemeClr val="accent1"/>
              </a:solidFill>
              <a:prstDash val="solid"/>
            </a:ln>
          </c:spPr>
          <c:marker>
            <c:symbol val="none"/>
          </c:marker>
          <c:cat>
            <c:numRef>
              <c:f>Sheet1!$A$2:$A$246</c:f>
              <c:numCache>
                <c:formatCode>[$-409]mmm\-yy;@</c:formatCode>
                <c:ptCount val="245"/>
                <c:pt idx="0">
                  <c:v>35826</c:v>
                </c:pt>
                <c:pt idx="1">
                  <c:v>35854</c:v>
                </c:pt>
                <c:pt idx="2">
                  <c:v>35885</c:v>
                </c:pt>
                <c:pt idx="3">
                  <c:v>35915</c:v>
                </c:pt>
                <c:pt idx="4">
                  <c:v>35946</c:v>
                </c:pt>
                <c:pt idx="5">
                  <c:v>35976</c:v>
                </c:pt>
                <c:pt idx="6">
                  <c:v>36007</c:v>
                </c:pt>
                <c:pt idx="7">
                  <c:v>36038</c:v>
                </c:pt>
                <c:pt idx="8">
                  <c:v>36068</c:v>
                </c:pt>
                <c:pt idx="9">
                  <c:v>36099</c:v>
                </c:pt>
                <c:pt idx="10">
                  <c:v>36129</c:v>
                </c:pt>
                <c:pt idx="11">
                  <c:v>36160</c:v>
                </c:pt>
                <c:pt idx="12">
                  <c:v>36191</c:v>
                </c:pt>
                <c:pt idx="13">
                  <c:v>36219</c:v>
                </c:pt>
                <c:pt idx="14">
                  <c:v>36250</c:v>
                </c:pt>
                <c:pt idx="15">
                  <c:v>36280</c:v>
                </c:pt>
                <c:pt idx="16">
                  <c:v>36311</c:v>
                </c:pt>
                <c:pt idx="17">
                  <c:v>36341</c:v>
                </c:pt>
                <c:pt idx="18">
                  <c:v>36372</c:v>
                </c:pt>
                <c:pt idx="19">
                  <c:v>36403</c:v>
                </c:pt>
                <c:pt idx="20">
                  <c:v>36433</c:v>
                </c:pt>
                <c:pt idx="21">
                  <c:v>36464</c:v>
                </c:pt>
                <c:pt idx="22">
                  <c:v>36494</c:v>
                </c:pt>
                <c:pt idx="23">
                  <c:v>36525</c:v>
                </c:pt>
                <c:pt idx="24">
                  <c:v>36556</c:v>
                </c:pt>
                <c:pt idx="25">
                  <c:v>36584</c:v>
                </c:pt>
                <c:pt idx="26">
                  <c:v>36616</c:v>
                </c:pt>
                <c:pt idx="27">
                  <c:v>36646</c:v>
                </c:pt>
                <c:pt idx="28">
                  <c:v>36677</c:v>
                </c:pt>
                <c:pt idx="29">
                  <c:v>36707</c:v>
                </c:pt>
                <c:pt idx="30">
                  <c:v>36738</c:v>
                </c:pt>
                <c:pt idx="31">
                  <c:v>36769</c:v>
                </c:pt>
                <c:pt idx="32">
                  <c:v>36799</c:v>
                </c:pt>
                <c:pt idx="33">
                  <c:v>36830</c:v>
                </c:pt>
                <c:pt idx="34">
                  <c:v>36860</c:v>
                </c:pt>
                <c:pt idx="35">
                  <c:v>36891</c:v>
                </c:pt>
                <c:pt idx="36">
                  <c:v>36922</c:v>
                </c:pt>
                <c:pt idx="37">
                  <c:v>36950</c:v>
                </c:pt>
                <c:pt idx="38">
                  <c:v>36981</c:v>
                </c:pt>
                <c:pt idx="39">
                  <c:v>37011</c:v>
                </c:pt>
                <c:pt idx="40">
                  <c:v>37042</c:v>
                </c:pt>
                <c:pt idx="41">
                  <c:v>37072</c:v>
                </c:pt>
                <c:pt idx="42">
                  <c:v>37103</c:v>
                </c:pt>
                <c:pt idx="43">
                  <c:v>37134</c:v>
                </c:pt>
                <c:pt idx="44">
                  <c:v>37164</c:v>
                </c:pt>
                <c:pt idx="45">
                  <c:v>37195</c:v>
                </c:pt>
                <c:pt idx="46">
                  <c:v>37225</c:v>
                </c:pt>
                <c:pt idx="47">
                  <c:v>37256</c:v>
                </c:pt>
                <c:pt idx="48">
                  <c:v>37287</c:v>
                </c:pt>
                <c:pt idx="49">
                  <c:v>37315</c:v>
                </c:pt>
                <c:pt idx="50">
                  <c:v>37346</c:v>
                </c:pt>
                <c:pt idx="51">
                  <c:v>37376</c:v>
                </c:pt>
                <c:pt idx="52">
                  <c:v>37407</c:v>
                </c:pt>
                <c:pt idx="53">
                  <c:v>37437</c:v>
                </c:pt>
                <c:pt idx="54">
                  <c:v>37468</c:v>
                </c:pt>
                <c:pt idx="55">
                  <c:v>37499</c:v>
                </c:pt>
                <c:pt idx="56">
                  <c:v>37529</c:v>
                </c:pt>
                <c:pt idx="57">
                  <c:v>37560</c:v>
                </c:pt>
                <c:pt idx="58">
                  <c:v>37590</c:v>
                </c:pt>
                <c:pt idx="59">
                  <c:v>37621</c:v>
                </c:pt>
                <c:pt idx="60">
                  <c:v>37652</c:v>
                </c:pt>
                <c:pt idx="61">
                  <c:v>37680</c:v>
                </c:pt>
                <c:pt idx="62">
                  <c:v>37711</c:v>
                </c:pt>
                <c:pt idx="63">
                  <c:v>37741</c:v>
                </c:pt>
                <c:pt idx="64">
                  <c:v>37772</c:v>
                </c:pt>
                <c:pt idx="65">
                  <c:v>37802</c:v>
                </c:pt>
                <c:pt idx="66">
                  <c:v>37833</c:v>
                </c:pt>
                <c:pt idx="67">
                  <c:v>37864</c:v>
                </c:pt>
                <c:pt idx="68">
                  <c:v>37894</c:v>
                </c:pt>
                <c:pt idx="69">
                  <c:v>37925</c:v>
                </c:pt>
                <c:pt idx="70">
                  <c:v>37955</c:v>
                </c:pt>
                <c:pt idx="71">
                  <c:v>37986</c:v>
                </c:pt>
                <c:pt idx="72">
                  <c:v>38017</c:v>
                </c:pt>
                <c:pt idx="73">
                  <c:v>38046</c:v>
                </c:pt>
                <c:pt idx="74">
                  <c:v>38077</c:v>
                </c:pt>
                <c:pt idx="75">
                  <c:v>38107</c:v>
                </c:pt>
                <c:pt idx="76">
                  <c:v>38138</c:v>
                </c:pt>
                <c:pt idx="77">
                  <c:v>38168</c:v>
                </c:pt>
                <c:pt idx="78">
                  <c:v>38199</c:v>
                </c:pt>
                <c:pt idx="79">
                  <c:v>38230</c:v>
                </c:pt>
                <c:pt idx="80">
                  <c:v>38260</c:v>
                </c:pt>
                <c:pt idx="81">
                  <c:v>38291</c:v>
                </c:pt>
                <c:pt idx="82">
                  <c:v>38321</c:v>
                </c:pt>
                <c:pt idx="83">
                  <c:v>38352</c:v>
                </c:pt>
                <c:pt idx="84">
                  <c:v>38383</c:v>
                </c:pt>
                <c:pt idx="85">
                  <c:v>38412</c:v>
                </c:pt>
                <c:pt idx="86">
                  <c:v>38442</c:v>
                </c:pt>
                <c:pt idx="87">
                  <c:v>38472</c:v>
                </c:pt>
                <c:pt idx="88">
                  <c:v>38503</c:v>
                </c:pt>
                <c:pt idx="89">
                  <c:v>38533</c:v>
                </c:pt>
                <c:pt idx="90">
                  <c:v>38564</c:v>
                </c:pt>
                <c:pt idx="91">
                  <c:v>38595</c:v>
                </c:pt>
                <c:pt idx="92">
                  <c:v>38625</c:v>
                </c:pt>
                <c:pt idx="93">
                  <c:v>38656</c:v>
                </c:pt>
                <c:pt idx="94">
                  <c:v>38686</c:v>
                </c:pt>
                <c:pt idx="95">
                  <c:v>38717</c:v>
                </c:pt>
                <c:pt idx="96">
                  <c:v>38748</c:v>
                </c:pt>
                <c:pt idx="97">
                  <c:v>38777</c:v>
                </c:pt>
                <c:pt idx="98">
                  <c:v>38807</c:v>
                </c:pt>
                <c:pt idx="99">
                  <c:v>38837</c:v>
                </c:pt>
                <c:pt idx="100">
                  <c:v>38868</c:v>
                </c:pt>
                <c:pt idx="101">
                  <c:v>38898</c:v>
                </c:pt>
                <c:pt idx="102">
                  <c:v>38929</c:v>
                </c:pt>
                <c:pt idx="103">
                  <c:v>38960</c:v>
                </c:pt>
                <c:pt idx="104">
                  <c:v>38990</c:v>
                </c:pt>
                <c:pt idx="105">
                  <c:v>39021</c:v>
                </c:pt>
                <c:pt idx="106">
                  <c:v>39051</c:v>
                </c:pt>
                <c:pt idx="107">
                  <c:v>39082</c:v>
                </c:pt>
                <c:pt idx="108">
                  <c:v>39113</c:v>
                </c:pt>
                <c:pt idx="109">
                  <c:v>39142</c:v>
                </c:pt>
                <c:pt idx="110">
                  <c:v>39172</c:v>
                </c:pt>
                <c:pt idx="111">
                  <c:v>39202</c:v>
                </c:pt>
                <c:pt idx="112">
                  <c:v>39233</c:v>
                </c:pt>
                <c:pt idx="113">
                  <c:v>39263</c:v>
                </c:pt>
                <c:pt idx="114">
                  <c:v>39294</c:v>
                </c:pt>
                <c:pt idx="115">
                  <c:v>39325</c:v>
                </c:pt>
                <c:pt idx="116">
                  <c:v>39355</c:v>
                </c:pt>
                <c:pt idx="117">
                  <c:v>39386</c:v>
                </c:pt>
                <c:pt idx="118">
                  <c:v>39416</c:v>
                </c:pt>
                <c:pt idx="119">
                  <c:v>39447</c:v>
                </c:pt>
                <c:pt idx="120">
                  <c:v>39478</c:v>
                </c:pt>
                <c:pt idx="121">
                  <c:v>39507</c:v>
                </c:pt>
                <c:pt idx="122">
                  <c:v>39538</c:v>
                </c:pt>
                <c:pt idx="123">
                  <c:v>39568</c:v>
                </c:pt>
                <c:pt idx="124">
                  <c:v>39599</c:v>
                </c:pt>
                <c:pt idx="125">
                  <c:v>39629</c:v>
                </c:pt>
                <c:pt idx="126">
                  <c:v>39660</c:v>
                </c:pt>
                <c:pt idx="127">
                  <c:v>39691</c:v>
                </c:pt>
                <c:pt idx="128">
                  <c:v>39721</c:v>
                </c:pt>
                <c:pt idx="129">
                  <c:v>39752</c:v>
                </c:pt>
                <c:pt idx="130">
                  <c:v>39782</c:v>
                </c:pt>
                <c:pt idx="131">
                  <c:v>39813</c:v>
                </c:pt>
                <c:pt idx="132">
                  <c:v>39844</c:v>
                </c:pt>
                <c:pt idx="133">
                  <c:v>39872</c:v>
                </c:pt>
                <c:pt idx="134">
                  <c:v>39903</c:v>
                </c:pt>
                <c:pt idx="135">
                  <c:v>39933</c:v>
                </c:pt>
                <c:pt idx="136">
                  <c:v>39964</c:v>
                </c:pt>
                <c:pt idx="137">
                  <c:v>39994</c:v>
                </c:pt>
                <c:pt idx="138">
                  <c:v>40025</c:v>
                </c:pt>
                <c:pt idx="139">
                  <c:v>40056</c:v>
                </c:pt>
                <c:pt idx="140">
                  <c:v>40086</c:v>
                </c:pt>
                <c:pt idx="141">
                  <c:v>40117</c:v>
                </c:pt>
                <c:pt idx="142">
                  <c:v>40147</c:v>
                </c:pt>
                <c:pt idx="143">
                  <c:v>40178</c:v>
                </c:pt>
                <c:pt idx="144">
                  <c:v>40209</c:v>
                </c:pt>
                <c:pt idx="145">
                  <c:v>40237</c:v>
                </c:pt>
                <c:pt idx="146">
                  <c:v>40268</c:v>
                </c:pt>
                <c:pt idx="147">
                  <c:v>40296</c:v>
                </c:pt>
                <c:pt idx="148">
                  <c:v>40329</c:v>
                </c:pt>
                <c:pt idx="149">
                  <c:v>40359</c:v>
                </c:pt>
                <c:pt idx="150">
                  <c:v>40390</c:v>
                </c:pt>
                <c:pt idx="151">
                  <c:v>40421</c:v>
                </c:pt>
                <c:pt idx="152">
                  <c:v>40451</c:v>
                </c:pt>
                <c:pt idx="153">
                  <c:v>40481</c:v>
                </c:pt>
                <c:pt idx="154">
                  <c:v>40512</c:v>
                </c:pt>
                <c:pt idx="155">
                  <c:v>40542</c:v>
                </c:pt>
                <c:pt idx="156">
                  <c:v>40574</c:v>
                </c:pt>
                <c:pt idx="157">
                  <c:v>40602</c:v>
                </c:pt>
                <c:pt idx="158">
                  <c:v>40633</c:v>
                </c:pt>
                <c:pt idx="159">
                  <c:v>40663</c:v>
                </c:pt>
                <c:pt idx="160">
                  <c:v>40694</c:v>
                </c:pt>
                <c:pt idx="161">
                  <c:v>40724</c:v>
                </c:pt>
                <c:pt idx="162">
                  <c:v>40755</c:v>
                </c:pt>
                <c:pt idx="163">
                  <c:v>40786</c:v>
                </c:pt>
                <c:pt idx="164">
                  <c:v>40816</c:v>
                </c:pt>
                <c:pt idx="165">
                  <c:v>40847</c:v>
                </c:pt>
                <c:pt idx="166">
                  <c:v>40877</c:v>
                </c:pt>
                <c:pt idx="167">
                  <c:v>40908</c:v>
                </c:pt>
                <c:pt idx="168">
                  <c:v>40939</c:v>
                </c:pt>
                <c:pt idx="169">
                  <c:v>40968</c:v>
                </c:pt>
                <c:pt idx="170">
                  <c:v>40999</c:v>
                </c:pt>
                <c:pt idx="171">
                  <c:v>41029</c:v>
                </c:pt>
                <c:pt idx="172">
                  <c:v>41060</c:v>
                </c:pt>
                <c:pt idx="173">
                  <c:v>41090</c:v>
                </c:pt>
                <c:pt idx="174">
                  <c:v>41121</c:v>
                </c:pt>
                <c:pt idx="175">
                  <c:v>41152</c:v>
                </c:pt>
                <c:pt idx="176">
                  <c:v>41182</c:v>
                </c:pt>
                <c:pt idx="177">
                  <c:v>41213</c:v>
                </c:pt>
                <c:pt idx="178">
                  <c:v>41243</c:v>
                </c:pt>
                <c:pt idx="179">
                  <c:v>41274</c:v>
                </c:pt>
                <c:pt idx="180">
                  <c:v>41305</c:v>
                </c:pt>
                <c:pt idx="181">
                  <c:v>41333</c:v>
                </c:pt>
                <c:pt idx="182">
                  <c:v>41364</c:v>
                </c:pt>
                <c:pt idx="183">
                  <c:v>41394</c:v>
                </c:pt>
                <c:pt idx="184">
                  <c:v>41425</c:v>
                </c:pt>
                <c:pt idx="185">
                  <c:v>41455</c:v>
                </c:pt>
                <c:pt idx="186">
                  <c:v>41486</c:v>
                </c:pt>
                <c:pt idx="187">
                  <c:v>41517</c:v>
                </c:pt>
                <c:pt idx="188">
                  <c:v>41547</c:v>
                </c:pt>
                <c:pt idx="189">
                  <c:v>41578</c:v>
                </c:pt>
                <c:pt idx="190">
                  <c:v>41608</c:v>
                </c:pt>
                <c:pt idx="191">
                  <c:v>41639</c:v>
                </c:pt>
                <c:pt idx="192">
                  <c:v>41670</c:v>
                </c:pt>
                <c:pt idx="193">
                  <c:v>41698</c:v>
                </c:pt>
                <c:pt idx="194">
                  <c:v>41729</c:v>
                </c:pt>
                <c:pt idx="195">
                  <c:v>41759</c:v>
                </c:pt>
                <c:pt idx="196">
                  <c:v>41790</c:v>
                </c:pt>
                <c:pt idx="197">
                  <c:v>41820</c:v>
                </c:pt>
                <c:pt idx="198">
                  <c:v>41850</c:v>
                </c:pt>
                <c:pt idx="199">
                  <c:v>41882</c:v>
                </c:pt>
                <c:pt idx="200">
                  <c:v>41912</c:v>
                </c:pt>
                <c:pt idx="201">
                  <c:v>41943</c:v>
                </c:pt>
                <c:pt idx="202">
                  <c:v>41973</c:v>
                </c:pt>
                <c:pt idx="203">
                  <c:v>42004</c:v>
                </c:pt>
                <c:pt idx="204">
                  <c:v>42035</c:v>
                </c:pt>
                <c:pt idx="205">
                  <c:v>42063</c:v>
                </c:pt>
                <c:pt idx="206">
                  <c:v>42094</c:v>
                </c:pt>
                <c:pt idx="207">
                  <c:v>42124</c:v>
                </c:pt>
                <c:pt idx="208">
                  <c:v>42155</c:v>
                </c:pt>
                <c:pt idx="209">
                  <c:v>42185</c:v>
                </c:pt>
                <c:pt idx="210">
                  <c:v>42215</c:v>
                </c:pt>
                <c:pt idx="211">
                  <c:v>42247</c:v>
                </c:pt>
                <c:pt idx="212">
                  <c:v>42277</c:v>
                </c:pt>
                <c:pt idx="213">
                  <c:v>42308</c:v>
                </c:pt>
                <c:pt idx="214">
                  <c:v>42338</c:v>
                </c:pt>
                <c:pt idx="215">
                  <c:v>42369</c:v>
                </c:pt>
                <c:pt idx="216">
                  <c:v>42400</c:v>
                </c:pt>
                <c:pt idx="217">
                  <c:v>42429</c:v>
                </c:pt>
                <c:pt idx="218">
                  <c:v>42460</c:v>
                </c:pt>
                <c:pt idx="219">
                  <c:v>42490</c:v>
                </c:pt>
                <c:pt idx="220">
                  <c:v>42521</c:v>
                </c:pt>
                <c:pt idx="221">
                  <c:v>42551</c:v>
                </c:pt>
                <c:pt idx="222">
                  <c:v>42582</c:v>
                </c:pt>
                <c:pt idx="223">
                  <c:v>42613</c:v>
                </c:pt>
                <c:pt idx="224">
                  <c:v>42643</c:v>
                </c:pt>
                <c:pt idx="225">
                  <c:v>42674</c:v>
                </c:pt>
                <c:pt idx="226">
                  <c:v>42704</c:v>
                </c:pt>
                <c:pt idx="227">
                  <c:v>42735</c:v>
                </c:pt>
                <c:pt idx="228">
                  <c:v>42766</c:v>
                </c:pt>
                <c:pt idx="229">
                  <c:v>42794</c:v>
                </c:pt>
                <c:pt idx="230">
                  <c:v>42825</c:v>
                </c:pt>
                <c:pt idx="231">
                  <c:v>42855</c:v>
                </c:pt>
                <c:pt idx="232">
                  <c:v>42886</c:v>
                </c:pt>
                <c:pt idx="233">
                  <c:v>42916</c:v>
                </c:pt>
                <c:pt idx="234">
                  <c:v>42947</c:v>
                </c:pt>
                <c:pt idx="235">
                  <c:v>42978</c:v>
                </c:pt>
                <c:pt idx="236">
                  <c:v>43008</c:v>
                </c:pt>
                <c:pt idx="237">
                  <c:v>43039</c:v>
                </c:pt>
                <c:pt idx="238">
                  <c:v>43069</c:v>
                </c:pt>
                <c:pt idx="239">
                  <c:v>43100</c:v>
                </c:pt>
                <c:pt idx="240">
                  <c:v>43131</c:v>
                </c:pt>
                <c:pt idx="241">
                  <c:v>42794</c:v>
                </c:pt>
                <c:pt idx="242">
                  <c:v>43190</c:v>
                </c:pt>
                <c:pt idx="243">
                  <c:v>43220</c:v>
                </c:pt>
                <c:pt idx="244">
                  <c:v>43251</c:v>
                </c:pt>
              </c:numCache>
            </c:numRef>
          </c:cat>
          <c:val>
            <c:numRef>
              <c:f>Sheet1!$B$2:$B$246</c:f>
              <c:numCache>
                <c:formatCode>0.0%</c:formatCode>
                <c:ptCount val="245"/>
                <c:pt idx="0">
                  <c:v>2.8000000000000001E-2</c:v>
                </c:pt>
                <c:pt idx="1">
                  <c:v>3.1E-2</c:v>
                </c:pt>
                <c:pt idx="2">
                  <c:v>0.03</c:v>
                </c:pt>
                <c:pt idx="3">
                  <c:v>0.03</c:v>
                </c:pt>
                <c:pt idx="4">
                  <c:v>2.9000000000000001E-2</c:v>
                </c:pt>
                <c:pt idx="5">
                  <c:v>2.9000000000000001E-2</c:v>
                </c:pt>
                <c:pt idx="6">
                  <c:v>3.5999999999999997E-2</c:v>
                </c:pt>
                <c:pt idx="7">
                  <c:v>3.6999999999999998E-2</c:v>
                </c:pt>
                <c:pt idx="8">
                  <c:v>3.4000000000000002E-2</c:v>
                </c:pt>
                <c:pt idx="9">
                  <c:v>3.5000000000000003E-2</c:v>
                </c:pt>
                <c:pt idx="10">
                  <c:v>3.5000000000000003E-2</c:v>
                </c:pt>
                <c:pt idx="11">
                  <c:v>3.3000000000000002E-2</c:v>
                </c:pt>
                <c:pt idx="12">
                  <c:v>3.9E-2</c:v>
                </c:pt>
                <c:pt idx="13">
                  <c:v>3.9E-2</c:v>
                </c:pt>
                <c:pt idx="14">
                  <c:v>0.04</c:v>
                </c:pt>
                <c:pt idx="15">
                  <c:v>3.6999999999999998E-2</c:v>
                </c:pt>
                <c:pt idx="16">
                  <c:v>0.04</c:v>
                </c:pt>
                <c:pt idx="17">
                  <c:v>4.2000000000000003E-2</c:v>
                </c:pt>
                <c:pt idx="18">
                  <c:v>0.04</c:v>
                </c:pt>
                <c:pt idx="19">
                  <c:v>4.2000000000000003E-2</c:v>
                </c:pt>
                <c:pt idx="20">
                  <c:v>4.5999999999999999E-2</c:v>
                </c:pt>
                <c:pt idx="21">
                  <c:v>4.3999999999999997E-2</c:v>
                </c:pt>
                <c:pt idx="22">
                  <c:v>4.2999999999999997E-2</c:v>
                </c:pt>
                <c:pt idx="23">
                  <c:v>4.8000000000000001E-2</c:v>
                </c:pt>
                <c:pt idx="24">
                  <c:v>4.7E-2</c:v>
                </c:pt>
                <c:pt idx="25">
                  <c:v>4.9000000000000002E-2</c:v>
                </c:pt>
                <c:pt idx="26">
                  <c:v>5.0999999999999997E-2</c:v>
                </c:pt>
                <c:pt idx="27">
                  <c:v>5.6000000000000001E-2</c:v>
                </c:pt>
                <c:pt idx="28">
                  <c:v>5.6000000000000001E-2</c:v>
                </c:pt>
                <c:pt idx="29">
                  <c:v>6.0999999999999999E-2</c:v>
                </c:pt>
                <c:pt idx="30">
                  <c:v>6.3E-2</c:v>
                </c:pt>
                <c:pt idx="31">
                  <c:v>6.6000000000000003E-2</c:v>
                </c:pt>
                <c:pt idx="32">
                  <c:v>6.8000000000000005E-2</c:v>
                </c:pt>
                <c:pt idx="33">
                  <c:v>6.9000000000000006E-2</c:v>
                </c:pt>
                <c:pt idx="34">
                  <c:v>6.9000000000000006E-2</c:v>
                </c:pt>
                <c:pt idx="35">
                  <c:v>6.3E-2</c:v>
                </c:pt>
                <c:pt idx="36">
                  <c:v>6.6000000000000003E-2</c:v>
                </c:pt>
                <c:pt idx="37">
                  <c:v>6.6000000000000003E-2</c:v>
                </c:pt>
                <c:pt idx="38">
                  <c:v>6.8000000000000005E-2</c:v>
                </c:pt>
                <c:pt idx="39">
                  <c:v>6.7000000000000004E-2</c:v>
                </c:pt>
                <c:pt idx="40">
                  <c:v>7.0000000000000007E-2</c:v>
                </c:pt>
                <c:pt idx="41">
                  <c:v>6.7000000000000004E-2</c:v>
                </c:pt>
                <c:pt idx="42">
                  <c:v>6.4000000000000001E-2</c:v>
                </c:pt>
                <c:pt idx="43">
                  <c:v>6.3E-2</c:v>
                </c:pt>
                <c:pt idx="44">
                  <c:v>6.4000000000000001E-2</c:v>
                </c:pt>
                <c:pt idx="45">
                  <c:v>6.6000000000000003E-2</c:v>
                </c:pt>
                <c:pt idx="46">
                  <c:v>6.9000000000000006E-2</c:v>
                </c:pt>
                <c:pt idx="47">
                  <c:v>7.3999999999999996E-2</c:v>
                </c:pt>
                <c:pt idx="48">
                  <c:v>7.8E-2</c:v>
                </c:pt>
                <c:pt idx="49">
                  <c:v>7.8E-2</c:v>
                </c:pt>
                <c:pt idx="50">
                  <c:v>8.1000000000000003E-2</c:v>
                </c:pt>
                <c:pt idx="51">
                  <c:v>8.8999999999999996E-2</c:v>
                </c:pt>
                <c:pt idx="52">
                  <c:v>8.8999999999999996E-2</c:v>
                </c:pt>
                <c:pt idx="53">
                  <c:v>8.5999999999999993E-2</c:v>
                </c:pt>
                <c:pt idx="54">
                  <c:v>0.09</c:v>
                </c:pt>
                <c:pt idx="55">
                  <c:v>9.1999999999999998E-2</c:v>
                </c:pt>
                <c:pt idx="56">
                  <c:v>9.2999999999999999E-2</c:v>
                </c:pt>
                <c:pt idx="57">
                  <c:v>9.8000000000000004E-2</c:v>
                </c:pt>
                <c:pt idx="58">
                  <c:v>9.9000000000000005E-2</c:v>
                </c:pt>
                <c:pt idx="59">
                  <c:v>0.1</c:v>
                </c:pt>
                <c:pt idx="60">
                  <c:v>9.4E-2</c:v>
                </c:pt>
                <c:pt idx="61">
                  <c:v>9.0999999999999998E-2</c:v>
                </c:pt>
                <c:pt idx="62">
                  <c:v>8.3000000000000004E-2</c:v>
                </c:pt>
                <c:pt idx="63">
                  <c:v>7.1999999999999995E-2</c:v>
                </c:pt>
                <c:pt idx="64">
                  <c:v>6.7000000000000004E-2</c:v>
                </c:pt>
                <c:pt idx="65">
                  <c:v>7.3999999999999996E-2</c:v>
                </c:pt>
                <c:pt idx="66">
                  <c:v>7.4999999999999997E-2</c:v>
                </c:pt>
                <c:pt idx="67">
                  <c:v>7.3999999999999996E-2</c:v>
                </c:pt>
                <c:pt idx="68">
                  <c:v>7.3999999999999996E-2</c:v>
                </c:pt>
                <c:pt idx="69">
                  <c:v>6.4000000000000001E-2</c:v>
                </c:pt>
                <c:pt idx="70">
                  <c:v>6.5000000000000002E-2</c:v>
                </c:pt>
                <c:pt idx="71">
                  <c:v>6.4000000000000001E-2</c:v>
                </c:pt>
                <c:pt idx="72">
                  <c:v>6.2E-2</c:v>
                </c:pt>
                <c:pt idx="73">
                  <c:v>6.3E-2</c:v>
                </c:pt>
                <c:pt idx="74">
                  <c:v>6.4000000000000001E-2</c:v>
                </c:pt>
                <c:pt idx="75">
                  <c:v>6.5000000000000002E-2</c:v>
                </c:pt>
                <c:pt idx="76">
                  <c:v>6.8000000000000005E-2</c:v>
                </c:pt>
                <c:pt idx="77">
                  <c:v>6.6000000000000003E-2</c:v>
                </c:pt>
                <c:pt idx="78">
                  <c:v>6.3E-2</c:v>
                </c:pt>
                <c:pt idx="79">
                  <c:v>5.5E-2</c:v>
                </c:pt>
                <c:pt idx="80">
                  <c:v>5.2999999999999999E-2</c:v>
                </c:pt>
                <c:pt idx="81">
                  <c:v>5.7000000000000002E-2</c:v>
                </c:pt>
                <c:pt idx="82">
                  <c:v>4.8000000000000001E-2</c:v>
                </c:pt>
                <c:pt idx="83">
                  <c:v>5.2999999999999999E-2</c:v>
                </c:pt>
                <c:pt idx="84">
                  <c:v>5.2999999999999999E-2</c:v>
                </c:pt>
                <c:pt idx="85">
                  <c:v>5.3999999999999999E-2</c:v>
                </c:pt>
                <c:pt idx="86">
                  <c:v>5.8000000000000003E-2</c:v>
                </c:pt>
                <c:pt idx="87">
                  <c:v>5.7000000000000002E-2</c:v>
                </c:pt>
                <c:pt idx="88">
                  <c:v>5.5E-2</c:v>
                </c:pt>
                <c:pt idx="89">
                  <c:v>0.05</c:v>
                </c:pt>
                <c:pt idx="90">
                  <c:v>5.2999999999999999E-2</c:v>
                </c:pt>
                <c:pt idx="91">
                  <c:v>5.0999999999999997E-2</c:v>
                </c:pt>
                <c:pt idx="92">
                  <c:v>4.8000000000000001E-2</c:v>
                </c:pt>
                <c:pt idx="93">
                  <c:v>5.0999999999999997E-2</c:v>
                </c:pt>
                <c:pt idx="94">
                  <c:v>5.8999999999999997E-2</c:v>
                </c:pt>
                <c:pt idx="95">
                  <c:v>5.2999999999999999E-2</c:v>
                </c:pt>
                <c:pt idx="96">
                  <c:v>5.2999999999999999E-2</c:v>
                </c:pt>
                <c:pt idx="97">
                  <c:v>5.8999999999999997E-2</c:v>
                </c:pt>
                <c:pt idx="98">
                  <c:v>5.8999999999999997E-2</c:v>
                </c:pt>
                <c:pt idx="99">
                  <c:v>6.2E-2</c:v>
                </c:pt>
                <c:pt idx="100">
                  <c:v>6.6000000000000003E-2</c:v>
                </c:pt>
                <c:pt idx="101">
                  <c:v>7.0000000000000007E-2</c:v>
                </c:pt>
                <c:pt idx="102">
                  <c:v>6.5000000000000002E-2</c:v>
                </c:pt>
                <c:pt idx="103">
                  <c:v>7.3999999999999996E-2</c:v>
                </c:pt>
                <c:pt idx="104">
                  <c:v>7.5999999999999998E-2</c:v>
                </c:pt>
                <c:pt idx="105">
                  <c:v>7.0000000000000007E-2</c:v>
                </c:pt>
                <c:pt idx="106">
                  <c:v>6.6000000000000003E-2</c:v>
                </c:pt>
                <c:pt idx="107">
                  <c:v>6.5000000000000002E-2</c:v>
                </c:pt>
                <c:pt idx="108">
                  <c:v>6.4000000000000001E-2</c:v>
                </c:pt>
                <c:pt idx="109">
                  <c:v>5.8999999999999997E-2</c:v>
                </c:pt>
                <c:pt idx="110">
                  <c:v>5.7000000000000002E-2</c:v>
                </c:pt>
                <c:pt idx="111">
                  <c:v>5.8000000000000003E-2</c:v>
                </c:pt>
                <c:pt idx="112">
                  <c:v>5.8999999999999997E-2</c:v>
                </c:pt>
                <c:pt idx="113">
                  <c:v>5.8000000000000003E-2</c:v>
                </c:pt>
                <c:pt idx="114">
                  <c:v>6.4000000000000001E-2</c:v>
                </c:pt>
                <c:pt idx="115">
                  <c:v>6.4000000000000001E-2</c:v>
                </c:pt>
                <c:pt idx="116">
                  <c:v>6.8000000000000005E-2</c:v>
                </c:pt>
                <c:pt idx="117">
                  <c:v>7.6999999999999999E-2</c:v>
                </c:pt>
                <c:pt idx="118">
                  <c:v>0.08</c:v>
                </c:pt>
                <c:pt idx="119">
                  <c:v>8.3000000000000004E-2</c:v>
                </c:pt>
                <c:pt idx="120">
                  <c:v>8.8999999999999996E-2</c:v>
                </c:pt>
                <c:pt idx="121">
                  <c:v>8.5000000000000006E-2</c:v>
                </c:pt>
                <c:pt idx="122">
                  <c:v>8.3000000000000004E-2</c:v>
                </c:pt>
                <c:pt idx="123">
                  <c:v>8.1000000000000003E-2</c:v>
                </c:pt>
                <c:pt idx="124">
                  <c:v>7.8E-2</c:v>
                </c:pt>
                <c:pt idx="125">
                  <c:v>7.8E-2</c:v>
                </c:pt>
                <c:pt idx="126">
                  <c:v>7.2999999999999995E-2</c:v>
                </c:pt>
                <c:pt idx="127">
                  <c:v>7.2999999999999995E-2</c:v>
                </c:pt>
                <c:pt idx="128">
                  <c:v>7.0999999999999994E-2</c:v>
                </c:pt>
                <c:pt idx="129">
                  <c:v>6.5000000000000002E-2</c:v>
                </c:pt>
                <c:pt idx="130">
                  <c:v>5.8999999999999997E-2</c:v>
                </c:pt>
                <c:pt idx="131">
                  <c:v>5.8999999999999997E-2</c:v>
                </c:pt>
                <c:pt idx="132">
                  <c:v>5.7000000000000002E-2</c:v>
                </c:pt>
                <c:pt idx="133">
                  <c:v>6.0999999999999999E-2</c:v>
                </c:pt>
                <c:pt idx="134">
                  <c:v>6.6000000000000003E-2</c:v>
                </c:pt>
                <c:pt idx="135">
                  <c:v>7.0999999999999994E-2</c:v>
                </c:pt>
                <c:pt idx="136">
                  <c:v>6.7000000000000004E-2</c:v>
                </c:pt>
                <c:pt idx="137">
                  <c:v>6.7000000000000004E-2</c:v>
                </c:pt>
                <c:pt idx="138">
                  <c:v>7.0999999999999994E-2</c:v>
                </c:pt>
                <c:pt idx="139">
                  <c:v>7.0000000000000007E-2</c:v>
                </c:pt>
                <c:pt idx="140">
                  <c:v>7.0999999999999994E-2</c:v>
                </c:pt>
                <c:pt idx="141">
                  <c:v>6.9000000000000006E-2</c:v>
                </c:pt>
                <c:pt idx="142">
                  <c:v>7.6999999999999999E-2</c:v>
                </c:pt>
                <c:pt idx="143">
                  <c:v>7.5999999999999998E-2</c:v>
                </c:pt>
                <c:pt idx="144">
                  <c:v>7.5999999999999998E-2</c:v>
                </c:pt>
                <c:pt idx="145">
                  <c:v>8.1000000000000003E-2</c:v>
                </c:pt>
                <c:pt idx="146">
                  <c:v>8.5999999999999993E-2</c:v>
                </c:pt>
                <c:pt idx="147">
                  <c:v>7.9000000000000001E-2</c:v>
                </c:pt>
                <c:pt idx="148">
                  <c:v>8.2000000000000003E-2</c:v>
                </c:pt>
                <c:pt idx="149">
                  <c:v>8.2000000000000003E-2</c:v>
                </c:pt>
                <c:pt idx="150">
                  <c:v>6.9000000000000006E-2</c:v>
                </c:pt>
                <c:pt idx="151">
                  <c:v>6.9000000000000006E-2</c:v>
                </c:pt>
                <c:pt idx="152">
                  <c:v>8.1000000000000003E-2</c:v>
                </c:pt>
                <c:pt idx="153">
                  <c:v>8.5000000000000006E-2</c:v>
                </c:pt>
                <c:pt idx="154">
                  <c:v>7.3999999999999996E-2</c:v>
                </c:pt>
                <c:pt idx="155">
                  <c:v>7.4999999999999997E-2</c:v>
                </c:pt>
                <c:pt idx="156">
                  <c:v>7.0999999999999994E-2</c:v>
                </c:pt>
                <c:pt idx="157">
                  <c:v>6.4000000000000001E-2</c:v>
                </c:pt>
                <c:pt idx="158">
                  <c:v>5.5E-2</c:v>
                </c:pt>
                <c:pt idx="159">
                  <c:v>5.8999999999999997E-2</c:v>
                </c:pt>
                <c:pt idx="160">
                  <c:v>6.2E-2</c:v>
                </c:pt>
                <c:pt idx="161">
                  <c:v>0.06</c:v>
                </c:pt>
                <c:pt idx="162">
                  <c:v>6.9000000000000006E-2</c:v>
                </c:pt>
                <c:pt idx="163">
                  <c:v>7.0000000000000007E-2</c:v>
                </c:pt>
                <c:pt idx="164">
                  <c:v>5.3999999999999999E-2</c:v>
                </c:pt>
                <c:pt idx="165">
                  <c:v>5.3999999999999999E-2</c:v>
                </c:pt>
                <c:pt idx="166">
                  <c:v>6.3E-2</c:v>
                </c:pt>
                <c:pt idx="167">
                  <c:v>5.8000000000000003E-2</c:v>
                </c:pt>
                <c:pt idx="168">
                  <c:v>5.8000000000000003E-2</c:v>
                </c:pt>
                <c:pt idx="169">
                  <c:v>5.2999999999999999E-2</c:v>
                </c:pt>
                <c:pt idx="170">
                  <c:v>5.2999999999999999E-2</c:v>
                </c:pt>
                <c:pt idx="171">
                  <c:v>5.1999999999999998E-2</c:v>
                </c:pt>
                <c:pt idx="172">
                  <c:v>5.0999999999999997E-2</c:v>
                </c:pt>
                <c:pt idx="173">
                  <c:v>5.8000000000000003E-2</c:v>
                </c:pt>
                <c:pt idx="174">
                  <c:v>5.8000000000000003E-2</c:v>
                </c:pt>
                <c:pt idx="175">
                  <c:v>4.7E-2</c:v>
                </c:pt>
                <c:pt idx="176">
                  <c:v>4.9000000000000002E-2</c:v>
                </c:pt>
                <c:pt idx="177">
                  <c:v>4.3999999999999997E-2</c:v>
                </c:pt>
                <c:pt idx="178">
                  <c:v>4.3999999999999997E-2</c:v>
                </c:pt>
                <c:pt idx="179">
                  <c:v>4.8000000000000001E-2</c:v>
                </c:pt>
                <c:pt idx="180">
                  <c:v>4.7E-2</c:v>
                </c:pt>
                <c:pt idx="181">
                  <c:v>5.3999999999999999E-2</c:v>
                </c:pt>
                <c:pt idx="182">
                  <c:v>5.6000000000000001E-2</c:v>
                </c:pt>
                <c:pt idx="183">
                  <c:v>4.2999999999999997E-2</c:v>
                </c:pt>
                <c:pt idx="184">
                  <c:v>3.7999999999999999E-2</c:v>
                </c:pt>
                <c:pt idx="185">
                  <c:v>3.5999999999999997E-2</c:v>
                </c:pt>
                <c:pt idx="186">
                  <c:v>3.4000000000000002E-2</c:v>
                </c:pt>
                <c:pt idx="187">
                  <c:v>5.7000000000000002E-2</c:v>
                </c:pt>
                <c:pt idx="188">
                  <c:v>5.8999999999999997E-2</c:v>
                </c:pt>
                <c:pt idx="189">
                  <c:v>5.3999999999999999E-2</c:v>
                </c:pt>
                <c:pt idx="190">
                  <c:v>4.3999999999999997E-2</c:v>
                </c:pt>
                <c:pt idx="191">
                  <c:v>4.2000000000000003E-2</c:v>
                </c:pt>
                <c:pt idx="192">
                  <c:v>4.8000000000000001E-2</c:v>
                </c:pt>
                <c:pt idx="193">
                  <c:v>4.7E-2</c:v>
                </c:pt>
                <c:pt idx="194">
                  <c:v>5.0999999999999997E-2</c:v>
                </c:pt>
                <c:pt idx="195">
                  <c:v>6.0999999999999999E-2</c:v>
                </c:pt>
                <c:pt idx="196">
                  <c:v>6.3E-2</c:v>
                </c:pt>
                <c:pt idx="197">
                  <c:v>5.8000000000000003E-2</c:v>
                </c:pt>
                <c:pt idx="198">
                  <c:v>0.06</c:v>
                </c:pt>
                <c:pt idx="199">
                  <c:v>4.1000000000000002E-2</c:v>
                </c:pt>
                <c:pt idx="200">
                  <c:v>3.5999999999999997E-2</c:v>
                </c:pt>
                <c:pt idx="201">
                  <c:v>4.2000000000000003E-2</c:v>
                </c:pt>
                <c:pt idx="202">
                  <c:v>4.7E-2</c:v>
                </c:pt>
                <c:pt idx="203">
                  <c:v>4.9000000000000002E-2</c:v>
                </c:pt>
                <c:pt idx="204">
                  <c:v>4.2999999999999997E-2</c:v>
                </c:pt>
                <c:pt idx="205">
                  <c:v>3.5000000000000003E-2</c:v>
                </c:pt>
                <c:pt idx="206">
                  <c:v>3.4000000000000002E-2</c:v>
                </c:pt>
                <c:pt idx="207">
                  <c:v>4.8000000000000001E-2</c:v>
                </c:pt>
                <c:pt idx="208">
                  <c:v>4.9000000000000002E-2</c:v>
                </c:pt>
                <c:pt idx="209">
                  <c:v>3.6999999999999998E-2</c:v>
                </c:pt>
                <c:pt idx="210">
                  <c:v>3.3000000000000002E-2</c:v>
                </c:pt>
                <c:pt idx="211">
                  <c:v>3.4000000000000002E-2</c:v>
                </c:pt>
                <c:pt idx="212">
                  <c:v>3.4000000000000002E-2</c:v>
                </c:pt>
                <c:pt idx="213">
                  <c:v>5.2999999999999999E-2</c:v>
                </c:pt>
                <c:pt idx="214">
                  <c:v>4.7E-2</c:v>
                </c:pt>
                <c:pt idx="215">
                  <c:v>4.2000000000000003E-2</c:v>
                </c:pt>
                <c:pt idx="216">
                  <c:v>4.5999999999999999E-2</c:v>
                </c:pt>
                <c:pt idx="217">
                  <c:v>5.0999999999999997E-2</c:v>
                </c:pt>
                <c:pt idx="218">
                  <c:v>4.4999999999999998E-2</c:v>
                </c:pt>
                <c:pt idx="219">
                  <c:v>3.1E-2</c:v>
                </c:pt>
                <c:pt idx="220">
                  <c:v>3.2000000000000001E-2</c:v>
                </c:pt>
                <c:pt idx="221">
                  <c:v>4.2999999999999997E-2</c:v>
                </c:pt>
                <c:pt idx="222">
                  <c:v>4.5999999999999999E-2</c:v>
                </c:pt>
                <c:pt idx="223">
                  <c:v>6.2E-2</c:v>
                </c:pt>
                <c:pt idx="224">
                  <c:v>0.06</c:v>
                </c:pt>
                <c:pt idx="225">
                  <c:v>4.1000000000000002E-2</c:v>
                </c:pt>
                <c:pt idx="226">
                  <c:v>4.2999999999999997E-2</c:v>
                </c:pt>
                <c:pt idx="227">
                  <c:v>4.4999999999999998E-2</c:v>
                </c:pt>
                <c:pt idx="228">
                  <c:v>4.2999999999999997E-2</c:v>
                </c:pt>
                <c:pt idx="229">
                  <c:v>4.2999999999999997E-2</c:v>
                </c:pt>
                <c:pt idx="230">
                  <c:v>4.7E-2</c:v>
                </c:pt>
                <c:pt idx="231">
                  <c:v>5.3999999999999999E-2</c:v>
                </c:pt>
                <c:pt idx="232">
                  <c:v>0.05</c:v>
                </c:pt>
                <c:pt idx="233">
                  <c:v>5.7000000000000002E-2</c:v>
                </c:pt>
                <c:pt idx="234">
                  <c:v>5.7000000000000002E-2</c:v>
                </c:pt>
                <c:pt idx="235">
                  <c:v>4.3999999999999997E-2</c:v>
                </c:pt>
                <c:pt idx="236">
                  <c:v>4.5999999999999999E-2</c:v>
                </c:pt>
                <c:pt idx="237">
                  <c:v>4.8000000000000001E-2</c:v>
                </c:pt>
                <c:pt idx="238">
                  <c:v>0.05</c:v>
                </c:pt>
                <c:pt idx="239">
                  <c:v>5.0999999999999997E-2</c:v>
                </c:pt>
                <c:pt idx="240">
                  <c:v>0.06</c:v>
                </c:pt>
                <c:pt idx="241">
                  <c:v>0.05</c:v>
                </c:pt>
                <c:pt idx="242">
                  <c:v>5.2000000000000005E-2</c:v>
                </c:pt>
                <c:pt idx="243">
                  <c:v>4.4999999999999998E-2</c:v>
                </c:pt>
                <c:pt idx="244">
                  <c:v>4.7E-2</c:v>
                </c:pt>
              </c:numCache>
            </c:numRef>
          </c:val>
          <c:smooth val="1"/>
          <c:extLst>
            <c:ext xmlns:c16="http://schemas.microsoft.com/office/drawing/2014/chart" uri="{C3380CC4-5D6E-409C-BE32-E72D297353CC}">
              <c16:uniqueId val="{00000001-14B4-3D48-87F5-DC242135E9FC}"/>
            </c:ext>
          </c:extLst>
        </c:ser>
        <c:dLbls>
          <c:showLegendKey val="0"/>
          <c:showVal val="0"/>
          <c:showCatName val="0"/>
          <c:showSerName val="0"/>
          <c:showPercent val="0"/>
          <c:showBubbleSize val="0"/>
        </c:dLbls>
        <c:marker val="1"/>
        <c:smooth val="0"/>
        <c:axId val="115094272"/>
        <c:axId val="115095808"/>
      </c:lineChart>
      <c:catAx>
        <c:axId val="115094272"/>
        <c:scaling>
          <c:orientation val="minMax"/>
        </c:scaling>
        <c:delete val="0"/>
        <c:axPos val="b"/>
        <c:numFmt formatCode="[$-409]yy;@" sourceLinked="0"/>
        <c:majorTickMark val="out"/>
        <c:minorTickMark val="none"/>
        <c:tickLblPos val="low"/>
        <c:spPr>
          <a:ln w="9525">
            <a:solidFill>
              <a:srgbClr val="868686"/>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15095808"/>
        <c:crossesAt val="0"/>
        <c:auto val="0"/>
        <c:lblAlgn val="ctr"/>
        <c:lblOffset val="100"/>
        <c:tickLblSkip val="12"/>
        <c:tickMarkSkip val="12"/>
        <c:noMultiLvlLbl val="0"/>
      </c:catAx>
      <c:valAx>
        <c:axId val="115095808"/>
        <c:scaling>
          <c:orientation val="minMax"/>
          <c:max val="0.10500000000000001"/>
          <c:min val="0"/>
        </c:scaling>
        <c:delete val="0"/>
        <c:axPos val="l"/>
        <c:majorGridlines>
          <c:spPr>
            <a:ln w="2291">
              <a:noFill/>
              <a:prstDash val="solid"/>
            </a:ln>
          </c:spPr>
        </c:majorGridlines>
        <c:numFmt formatCode="0.0%" sourceLinked="0"/>
        <c:majorTickMark val="out"/>
        <c:minorTickMark val="none"/>
        <c:tickLblPos val="nextTo"/>
        <c:spPr>
          <a:ln w="9525">
            <a:solidFill>
              <a:srgbClr val="868686"/>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15094272"/>
        <c:crossesAt val="1"/>
        <c:crossBetween val="between"/>
        <c:majorUnit val="1.5000000000000003E-2"/>
        <c:minorUnit val="1E-3"/>
      </c:valAx>
      <c:valAx>
        <c:axId val="115101696"/>
        <c:scaling>
          <c:orientation val="minMax"/>
          <c:max val="0.1"/>
        </c:scaling>
        <c:delete val="0"/>
        <c:axPos val="r"/>
        <c:numFmt formatCode="0" sourceLinked="1"/>
        <c:majorTickMark val="none"/>
        <c:minorTickMark val="none"/>
        <c:tickLblPos val="none"/>
        <c:spPr>
          <a:ln>
            <a:noFill/>
          </a:ln>
        </c:spPr>
        <c:crossAx val="115103232"/>
        <c:crosses val="max"/>
        <c:crossBetween val="between"/>
        <c:majorUnit val="5.000000000000001E-3"/>
      </c:valAx>
      <c:dateAx>
        <c:axId val="115103232"/>
        <c:scaling>
          <c:orientation val="minMax"/>
        </c:scaling>
        <c:delete val="1"/>
        <c:axPos val="b"/>
        <c:numFmt formatCode="[$-409]mmm\-yy;@" sourceLinked="1"/>
        <c:majorTickMark val="out"/>
        <c:minorTickMark val="none"/>
        <c:tickLblPos val="nextTo"/>
        <c:crossAx val="115101696"/>
        <c:crosses val="autoZero"/>
        <c:auto val="1"/>
        <c:lblOffset val="100"/>
        <c:baseTimeUnit val="days"/>
      </c:dateAx>
      <c:spPr>
        <a:solidFill>
          <a:srgbClr val="FFFFFF"/>
        </a:solidFill>
        <a:ln w="18325">
          <a:noFill/>
        </a:ln>
      </c:spPr>
    </c:plotArea>
    <c:legend>
      <c:legendPos val="t"/>
      <c:legendEntry>
        <c:idx val="1"/>
        <c:txPr>
          <a:bodyPr/>
          <a:lstStyle/>
          <a:p>
            <a:pPr>
              <a:defRPr sz="1200" b="0" i="0" u="none" strike="noStrike" baseline="0">
                <a:solidFill>
                  <a:srgbClr val="000000"/>
                </a:solidFill>
                <a:latin typeface="Arial" panose="020B0604020202020204" pitchFamily="34" charset="0"/>
                <a:ea typeface="Arial" charset="0"/>
                <a:cs typeface="Arial" panose="020B0604020202020204" pitchFamily="34" charset="0"/>
              </a:defRPr>
            </a:pPr>
            <a:endParaRPr lang="en-US"/>
          </a:p>
        </c:txPr>
      </c:legendEntry>
      <c:layout>
        <c:manualLayout>
          <c:xMode val="edge"/>
          <c:yMode val="edge"/>
          <c:x val="0.621407818910931"/>
          <c:y val="4.5038460265161118E-2"/>
          <c:w val="0.3396496724643891"/>
          <c:h val="0.12825214700576723"/>
        </c:manualLayout>
      </c:layout>
      <c:overlay val="1"/>
      <c:spPr>
        <a:noFill/>
        <a:ln w="2291">
          <a:noFill/>
          <a:prstDash val="solid"/>
        </a:ln>
      </c:spPr>
      <c:txPr>
        <a:bodyPr/>
        <a:lstStyle/>
        <a:p>
          <a:pPr>
            <a:defRPr sz="1200" b="0" i="0" u="none" strike="noStrike" baseline="0">
              <a:solidFill>
                <a:srgbClr val="000000"/>
              </a:solidFill>
              <a:latin typeface="Arial" panose="020B0604020202020204" pitchFamily="34" charset="0"/>
              <a:ea typeface="Calibri"/>
              <a:cs typeface="Arial" panose="020B0604020202020204" pitchFamily="34" charset="0"/>
            </a:defRPr>
          </a:pPr>
          <a:endParaRPr lang="en-US"/>
        </a:p>
      </c:txPr>
    </c:legend>
    <c:plotVisOnly val="1"/>
    <c:dispBlanksAs val="gap"/>
    <c:showDLblsOverMax val="0"/>
  </c:chart>
  <c:spPr>
    <a:noFill/>
    <a:ln>
      <a:noFill/>
    </a:ln>
  </c:spPr>
  <c:txPr>
    <a:bodyPr/>
    <a:lstStyle/>
    <a:p>
      <a:pPr>
        <a:defRPr sz="1299" b="0" i="0" u="none" strike="noStrike" baseline="0">
          <a:solidFill>
            <a:srgbClr val="000000"/>
          </a:solidFill>
          <a:latin typeface="Calibri"/>
          <a:ea typeface="Calibri"/>
          <a:cs typeface="Calibri"/>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735647089377386E-2"/>
          <c:y val="9.4661640379925499E-2"/>
          <c:w val="0.84029011105725759"/>
          <c:h val="0.73597770060808898"/>
        </c:manualLayout>
      </c:layout>
      <c:lineChart>
        <c:grouping val="standard"/>
        <c:varyColors val="0"/>
        <c:ser>
          <c:idx val="1"/>
          <c:order val="0"/>
          <c:tx>
            <c:strRef>
              <c:f>Sheet1!$B$1</c:f>
              <c:strCache>
                <c:ptCount val="1"/>
                <c:pt idx="0">
                  <c:v>Miles driven</c:v>
                </c:pt>
              </c:strCache>
            </c:strRef>
          </c:tx>
          <c:spPr>
            <a:ln w="28575">
              <a:solidFill>
                <a:schemeClr val="accent1"/>
              </a:solidFill>
            </a:ln>
          </c:spPr>
          <c:marker>
            <c:symbol val="none"/>
          </c:marker>
          <c:cat>
            <c:strRef>
              <c:f>Sheet1!$A$2:$A$50</c:f>
              <c:strCache>
                <c:ptCount val="49"/>
                <c:pt idx="0">
                  <c:v>06:Q1</c:v>
                </c:pt>
                <c:pt idx="1">
                  <c:v>06:Q2</c:v>
                </c:pt>
                <c:pt idx="2">
                  <c:v>06:Q3</c:v>
                </c:pt>
                <c:pt idx="3">
                  <c:v>06:Q4</c:v>
                </c:pt>
                <c:pt idx="4">
                  <c:v>07:Q1</c:v>
                </c:pt>
                <c:pt idx="5">
                  <c:v>07:Q2</c:v>
                </c:pt>
                <c:pt idx="6">
                  <c:v>07:Q3</c:v>
                </c:pt>
                <c:pt idx="7">
                  <c:v>07:Q4</c:v>
                </c:pt>
                <c:pt idx="8">
                  <c:v>08:Q1</c:v>
                </c:pt>
                <c:pt idx="9">
                  <c:v>08:Q2</c:v>
                </c:pt>
                <c:pt idx="10">
                  <c:v>08:Q3</c:v>
                </c:pt>
                <c:pt idx="11">
                  <c:v>08:Q4</c:v>
                </c:pt>
                <c:pt idx="12">
                  <c:v>09:Q1</c:v>
                </c:pt>
                <c:pt idx="13">
                  <c:v>09:Q2</c:v>
                </c:pt>
                <c:pt idx="14">
                  <c:v>09:Q3</c:v>
                </c:pt>
                <c:pt idx="15">
                  <c:v>09:Q4</c:v>
                </c:pt>
                <c:pt idx="16">
                  <c:v>10:Q1</c:v>
                </c:pt>
                <c:pt idx="17">
                  <c:v>10:Q2</c:v>
                </c:pt>
                <c:pt idx="18">
                  <c:v>10:Q3</c:v>
                </c:pt>
                <c:pt idx="19">
                  <c:v>10:Q4</c:v>
                </c:pt>
                <c:pt idx="20">
                  <c:v>11:Q1</c:v>
                </c:pt>
                <c:pt idx="21">
                  <c:v>11:Q2</c:v>
                </c:pt>
                <c:pt idx="22">
                  <c:v>11:Q3</c:v>
                </c:pt>
                <c:pt idx="23">
                  <c:v>11:Q4</c:v>
                </c:pt>
                <c:pt idx="24">
                  <c:v>12:Q1</c:v>
                </c:pt>
                <c:pt idx="25">
                  <c:v>12:Q2</c:v>
                </c:pt>
                <c:pt idx="26">
                  <c:v>12:Q3</c:v>
                </c:pt>
                <c:pt idx="27">
                  <c:v>12:Q4</c:v>
                </c:pt>
                <c:pt idx="28">
                  <c:v>13:Q1</c:v>
                </c:pt>
                <c:pt idx="29">
                  <c:v>13:Q2</c:v>
                </c:pt>
                <c:pt idx="30">
                  <c:v>13:Q3</c:v>
                </c:pt>
                <c:pt idx="31">
                  <c:v>13:Q4</c:v>
                </c:pt>
                <c:pt idx="32">
                  <c:v>14:Q1</c:v>
                </c:pt>
                <c:pt idx="33">
                  <c:v>14:Q2</c:v>
                </c:pt>
                <c:pt idx="34">
                  <c:v>14:Q3</c:v>
                </c:pt>
                <c:pt idx="35">
                  <c:v>14:Q4</c:v>
                </c:pt>
                <c:pt idx="36">
                  <c:v>15:Q1</c:v>
                </c:pt>
                <c:pt idx="37">
                  <c:v>15:Q2</c:v>
                </c:pt>
                <c:pt idx="38">
                  <c:v>15:Q3</c:v>
                </c:pt>
                <c:pt idx="39">
                  <c:v>15:Q4</c:v>
                </c:pt>
                <c:pt idx="40">
                  <c:v>16:Q1</c:v>
                </c:pt>
                <c:pt idx="41">
                  <c:v>16:Q2</c:v>
                </c:pt>
                <c:pt idx="42">
                  <c:v>16:Q3</c:v>
                </c:pt>
                <c:pt idx="43">
                  <c:v>16:Q4</c:v>
                </c:pt>
                <c:pt idx="44">
                  <c:v>17:Q1</c:v>
                </c:pt>
                <c:pt idx="45">
                  <c:v>17:Q2</c:v>
                </c:pt>
                <c:pt idx="46">
                  <c:v>17:Q3</c:v>
                </c:pt>
                <c:pt idx="47">
                  <c:v>17:Q4</c:v>
                </c:pt>
                <c:pt idx="48">
                  <c:v>18:Q1</c:v>
                </c:pt>
              </c:strCache>
            </c:strRef>
          </c:cat>
          <c:val>
            <c:numRef>
              <c:f>Sheet1!$B$2:$B$50</c:f>
              <c:numCache>
                <c:formatCode>#,##0</c:formatCode>
                <c:ptCount val="49"/>
                <c:pt idx="0">
                  <c:v>3003</c:v>
                </c:pt>
                <c:pt idx="1">
                  <c:v>3003</c:v>
                </c:pt>
                <c:pt idx="2">
                  <c:v>3003</c:v>
                </c:pt>
                <c:pt idx="3">
                  <c:v>3014</c:v>
                </c:pt>
                <c:pt idx="4">
                  <c:v>3016</c:v>
                </c:pt>
                <c:pt idx="5">
                  <c:v>3024</c:v>
                </c:pt>
                <c:pt idx="6">
                  <c:v>3034</c:v>
                </c:pt>
                <c:pt idx="7">
                  <c:v>3031</c:v>
                </c:pt>
                <c:pt idx="8">
                  <c:v>3026</c:v>
                </c:pt>
                <c:pt idx="9">
                  <c:v>3011</c:v>
                </c:pt>
                <c:pt idx="10">
                  <c:v>2989</c:v>
                </c:pt>
                <c:pt idx="11">
                  <c:v>2976</c:v>
                </c:pt>
                <c:pt idx="12">
                  <c:v>2958</c:v>
                </c:pt>
                <c:pt idx="13">
                  <c:v>2955</c:v>
                </c:pt>
                <c:pt idx="14">
                  <c:v>2961</c:v>
                </c:pt>
                <c:pt idx="15">
                  <c:v>2956</c:v>
                </c:pt>
                <c:pt idx="16">
                  <c:v>2949</c:v>
                </c:pt>
                <c:pt idx="17">
                  <c:v>2952</c:v>
                </c:pt>
                <c:pt idx="18">
                  <c:v>2959</c:v>
                </c:pt>
                <c:pt idx="19">
                  <c:v>2967</c:v>
                </c:pt>
                <c:pt idx="20">
                  <c:v>2972</c:v>
                </c:pt>
                <c:pt idx="21">
                  <c:v>2964</c:v>
                </c:pt>
                <c:pt idx="22">
                  <c:v>2953</c:v>
                </c:pt>
                <c:pt idx="23">
                  <c:v>2951</c:v>
                </c:pt>
                <c:pt idx="24">
                  <c:v>2963</c:v>
                </c:pt>
                <c:pt idx="25">
                  <c:v>2971</c:v>
                </c:pt>
                <c:pt idx="26">
                  <c:v>2972</c:v>
                </c:pt>
                <c:pt idx="27">
                  <c:v>2970</c:v>
                </c:pt>
                <c:pt idx="28">
                  <c:v>2966</c:v>
                </c:pt>
                <c:pt idx="29">
                  <c:v>2971</c:v>
                </c:pt>
                <c:pt idx="30">
                  <c:v>2983</c:v>
                </c:pt>
                <c:pt idx="31">
                  <c:v>2989</c:v>
                </c:pt>
                <c:pt idx="32">
                  <c:v>2984</c:v>
                </c:pt>
                <c:pt idx="33">
                  <c:v>2996</c:v>
                </c:pt>
                <c:pt idx="34">
                  <c:v>3007</c:v>
                </c:pt>
                <c:pt idx="35">
                  <c:v>3027</c:v>
                </c:pt>
                <c:pt idx="36">
                  <c:v>3052</c:v>
                </c:pt>
                <c:pt idx="37">
                  <c:v>3078</c:v>
                </c:pt>
                <c:pt idx="38">
                  <c:v>3106</c:v>
                </c:pt>
                <c:pt idx="39">
                  <c:v>3131</c:v>
                </c:pt>
                <c:pt idx="40">
                  <c:v>3161</c:v>
                </c:pt>
                <c:pt idx="41">
                  <c:v>3180</c:v>
                </c:pt>
                <c:pt idx="42">
                  <c:v>3199</c:v>
                </c:pt>
                <c:pt idx="43">
                  <c:v>3215</c:v>
                </c:pt>
                <c:pt idx="44">
                  <c:v>3180</c:v>
                </c:pt>
                <c:pt idx="45">
                  <c:v>3194</c:v>
                </c:pt>
                <c:pt idx="46">
                  <c:v>3202</c:v>
                </c:pt>
                <c:pt idx="47">
                  <c:v>3209</c:v>
                </c:pt>
                <c:pt idx="48">
                  <c:v>3215</c:v>
                </c:pt>
              </c:numCache>
            </c:numRef>
          </c:val>
          <c:smooth val="0"/>
          <c:extLst>
            <c:ext xmlns:c16="http://schemas.microsoft.com/office/drawing/2014/chart" uri="{C3380CC4-5D6E-409C-BE32-E72D297353CC}">
              <c16:uniqueId val="{00000000-B598-444F-B40F-5560093E5937}"/>
            </c:ext>
          </c:extLst>
        </c:ser>
        <c:dLbls>
          <c:showLegendKey val="0"/>
          <c:showVal val="0"/>
          <c:showCatName val="0"/>
          <c:showSerName val="0"/>
          <c:showPercent val="0"/>
          <c:showBubbleSize val="0"/>
        </c:dLbls>
        <c:marker val="1"/>
        <c:smooth val="0"/>
        <c:axId val="118188288"/>
        <c:axId val="118194176"/>
      </c:lineChart>
      <c:lineChart>
        <c:grouping val="standard"/>
        <c:varyColors val="0"/>
        <c:ser>
          <c:idx val="0"/>
          <c:order val="1"/>
          <c:tx>
            <c:strRef>
              <c:f>Sheet1!$C$1</c:f>
              <c:strCache>
                <c:ptCount val="1"/>
                <c:pt idx="0">
                  <c:v>Collision claim frequency</c:v>
                </c:pt>
              </c:strCache>
            </c:strRef>
          </c:tx>
          <c:spPr>
            <a:ln w="28575">
              <a:solidFill>
                <a:schemeClr val="accent3"/>
              </a:solidFill>
            </a:ln>
          </c:spPr>
          <c:marker>
            <c:symbol val="none"/>
          </c:marker>
          <c:cat>
            <c:strRef>
              <c:f>Sheet1!$A$2:$A$50</c:f>
              <c:strCache>
                <c:ptCount val="49"/>
                <c:pt idx="0">
                  <c:v>06:Q1</c:v>
                </c:pt>
                <c:pt idx="1">
                  <c:v>06:Q2</c:v>
                </c:pt>
                <c:pt idx="2">
                  <c:v>06:Q3</c:v>
                </c:pt>
                <c:pt idx="3">
                  <c:v>06:Q4</c:v>
                </c:pt>
                <c:pt idx="4">
                  <c:v>07:Q1</c:v>
                </c:pt>
                <c:pt idx="5">
                  <c:v>07:Q2</c:v>
                </c:pt>
                <c:pt idx="6">
                  <c:v>07:Q3</c:v>
                </c:pt>
                <c:pt idx="7">
                  <c:v>07:Q4</c:v>
                </c:pt>
                <c:pt idx="8">
                  <c:v>08:Q1</c:v>
                </c:pt>
                <c:pt idx="9">
                  <c:v>08:Q2</c:v>
                </c:pt>
                <c:pt idx="10">
                  <c:v>08:Q3</c:v>
                </c:pt>
                <c:pt idx="11">
                  <c:v>08:Q4</c:v>
                </c:pt>
                <c:pt idx="12">
                  <c:v>09:Q1</c:v>
                </c:pt>
                <c:pt idx="13">
                  <c:v>09:Q2</c:v>
                </c:pt>
                <c:pt idx="14">
                  <c:v>09:Q3</c:v>
                </c:pt>
                <c:pt idx="15">
                  <c:v>09:Q4</c:v>
                </c:pt>
                <c:pt idx="16">
                  <c:v>10:Q1</c:v>
                </c:pt>
                <c:pt idx="17">
                  <c:v>10:Q2</c:v>
                </c:pt>
                <c:pt idx="18">
                  <c:v>10:Q3</c:v>
                </c:pt>
                <c:pt idx="19">
                  <c:v>10:Q4</c:v>
                </c:pt>
                <c:pt idx="20">
                  <c:v>11:Q1</c:v>
                </c:pt>
                <c:pt idx="21">
                  <c:v>11:Q2</c:v>
                </c:pt>
                <c:pt idx="22">
                  <c:v>11:Q3</c:v>
                </c:pt>
                <c:pt idx="23">
                  <c:v>11:Q4</c:v>
                </c:pt>
                <c:pt idx="24">
                  <c:v>12:Q1</c:v>
                </c:pt>
                <c:pt idx="25">
                  <c:v>12:Q2</c:v>
                </c:pt>
                <c:pt idx="26">
                  <c:v>12:Q3</c:v>
                </c:pt>
                <c:pt idx="27">
                  <c:v>12:Q4</c:v>
                </c:pt>
                <c:pt idx="28">
                  <c:v>13:Q1</c:v>
                </c:pt>
                <c:pt idx="29">
                  <c:v>13:Q2</c:v>
                </c:pt>
                <c:pt idx="30">
                  <c:v>13:Q3</c:v>
                </c:pt>
                <c:pt idx="31">
                  <c:v>13:Q4</c:v>
                </c:pt>
                <c:pt idx="32">
                  <c:v>14:Q1</c:v>
                </c:pt>
                <c:pt idx="33">
                  <c:v>14:Q2</c:v>
                </c:pt>
                <c:pt idx="34">
                  <c:v>14:Q3</c:v>
                </c:pt>
                <c:pt idx="35">
                  <c:v>14:Q4</c:v>
                </c:pt>
                <c:pt idx="36">
                  <c:v>15:Q1</c:v>
                </c:pt>
                <c:pt idx="37">
                  <c:v>15:Q2</c:v>
                </c:pt>
                <c:pt idx="38">
                  <c:v>15:Q3</c:v>
                </c:pt>
                <c:pt idx="39">
                  <c:v>15:Q4</c:v>
                </c:pt>
                <c:pt idx="40">
                  <c:v>16:Q1</c:v>
                </c:pt>
                <c:pt idx="41">
                  <c:v>16:Q2</c:v>
                </c:pt>
                <c:pt idx="42">
                  <c:v>16:Q3</c:v>
                </c:pt>
                <c:pt idx="43">
                  <c:v>16:Q4</c:v>
                </c:pt>
                <c:pt idx="44">
                  <c:v>17:Q1</c:v>
                </c:pt>
                <c:pt idx="45">
                  <c:v>17:Q2</c:v>
                </c:pt>
                <c:pt idx="46">
                  <c:v>17:Q3</c:v>
                </c:pt>
                <c:pt idx="47">
                  <c:v>17:Q4</c:v>
                </c:pt>
                <c:pt idx="48">
                  <c:v>18:Q1</c:v>
                </c:pt>
              </c:strCache>
            </c:strRef>
          </c:cat>
          <c:val>
            <c:numRef>
              <c:f>Sheet1!$C$2:$C$50</c:f>
              <c:numCache>
                <c:formatCode>General</c:formatCode>
                <c:ptCount val="49"/>
                <c:pt idx="0">
                  <c:v>5.84</c:v>
                </c:pt>
                <c:pt idx="1">
                  <c:v>5.78</c:v>
                </c:pt>
                <c:pt idx="2">
                  <c:v>5.73</c:v>
                </c:pt>
                <c:pt idx="3">
                  <c:v>5.7</c:v>
                </c:pt>
                <c:pt idx="4">
                  <c:v>5.74</c:v>
                </c:pt>
                <c:pt idx="5">
                  <c:v>5.78</c:v>
                </c:pt>
                <c:pt idx="6">
                  <c:v>5.8</c:v>
                </c:pt>
                <c:pt idx="7">
                  <c:v>5.84</c:v>
                </c:pt>
                <c:pt idx="8">
                  <c:v>5.85</c:v>
                </c:pt>
                <c:pt idx="9">
                  <c:v>5.82</c:v>
                </c:pt>
                <c:pt idx="10">
                  <c:v>5.77</c:v>
                </c:pt>
                <c:pt idx="11">
                  <c:v>5.7</c:v>
                </c:pt>
                <c:pt idx="12">
                  <c:v>5.67</c:v>
                </c:pt>
                <c:pt idx="13">
                  <c:v>5.63</c:v>
                </c:pt>
                <c:pt idx="14">
                  <c:v>5.62</c:v>
                </c:pt>
                <c:pt idx="15">
                  <c:v>5.57</c:v>
                </c:pt>
                <c:pt idx="16">
                  <c:v>5.56</c:v>
                </c:pt>
                <c:pt idx="17">
                  <c:v>5.58</c:v>
                </c:pt>
                <c:pt idx="18">
                  <c:v>5.6</c:v>
                </c:pt>
                <c:pt idx="19">
                  <c:v>5.63</c:v>
                </c:pt>
                <c:pt idx="20">
                  <c:v>5.62</c:v>
                </c:pt>
                <c:pt idx="21">
                  <c:v>5.61</c:v>
                </c:pt>
                <c:pt idx="22">
                  <c:v>5.61</c:v>
                </c:pt>
                <c:pt idx="23">
                  <c:v>5.63</c:v>
                </c:pt>
                <c:pt idx="24">
                  <c:v>5.55</c:v>
                </c:pt>
                <c:pt idx="25">
                  <c:v>5.58</c:v>
                </c:pt>
                <c:pt idx="26">
                  <c:v>5.58</c:v>
                </c:pt>
                <c:pt idx="27">
                  <c:v>5.53</c:v>
                </c:pt>
                <c:pt idx="28">
                  <c:v>5.56</c:v>
                </c:pt>
                <c:pt idx="29">
                  <c:v>5.59</c:v>
                </c:pt>
                <c:pt idx="30">
                  <c:v>5.62</c:v>
                </c:pt>
                <c:pt idx="31">
                  <c:v>5.67</c:v>
                </c:pt>
                <c:pt idx="32">
                  <c:v>5.8</c:v>
                </c:pt>
                <c:pt idx="33">
                  <c:v>5.85</c:v>
                </c:pt>
                <c:pt idx="34">
                  <c:v>5.88</c:v>
                </c:pt>
                <c:pt idx="35">
                  <c:v>5.91</c:v>
                </c:pt>
                <c:pt idx="36">
                  <c:v>5.9</c:v>
                </c:pt>
                <c:pt idx="37">
                  <c:v>5.92</c:v>
                </c:pt>
                <c:pt idx="38">
                  <c:v>5.95</c:v>
                </c:pt>
                <c:pt idx="39">
                  <c:v>5.97</c:v>
                </c:pt>
                <c:pt idx="40">
                  <c:v>5.95</c:v>
                </c:pt>
                <c:pt idx="41">
                  <c:v>5.96</c:v>
                </c:pt>
                <c:pt idx="42" formatCode="_(* #,##0.00_);_(* \(#,##0.00\);_(* &quot;-&quot;??_);_(@_)">
                  <c:v>6.04</c:v>
                </c:pt>
                <c:pt idx="43">
                  <c:v>6.06</c:v>
                </c:pt>
                <c:pt idx="44">
                  <c:v>6.09</c:v>
                </c:pt>
                <c:pt idx="45">
                  <c:v>6.12</c:v>
                </c:pt>
                <c:pt idx="46">
                  <c:v>6.07</c:v>
                </c:pt>
                <c:pt idx="47">
                  <c:v>6.06</c:v>
                </c:pt>
              </c:numCache>
            </c:numRef>
          </c:val>
          <c:smooth val="0"/>
          <c:extLst>
            <c:ext xmlns:c16="http://schemas.microsoft.com/office/drawing/2014/chart" uri="{C3380CC4-5D6E-409C-BE32-E72D297353CC}">
              <c16:uniqueId val="{00000001-B598-444F-B40F-5560093E5937}"/>
            </c:ext>
          </c:extLst>
        </c:ser>
        <c:dLbls>
          <c:showLegendKey val="0"/>
          <c:showVal val="0"/>
          <c:showCatName val="0"/>
          <c:showSerName val="0"/>
          <c:showPercent val="0"/>
          <c:showBubbleSize val="0"/>
        </c:dLbls>
        <c:marker val="1"/>
        <c:smooth val="0"/>
        <c:axId val="118195712"/>
        <c:axId val="118197248"/>
      </c:lineChart>
      <c:catAx>
        <c:axId val="118188288"/>
        <c:scaling>
          <c:orientation val="minMax"/>
        </c:scaling>
        <c:delete val="0"/>
        <c:axPos val="b"/>
        <c:numFmt formatCode="General" sourceLinked="1"/>
        <c:majorTickMark val="out"/>
        <c:minorTickMark val="none"/>
        <c:tickLblPos val="nextTo"/>
        <c:txPr>
          <a:bodyPr rot="-5400000" vert="horz"/>
          <a:lstStyle/>
          <a:p>
            <a:pPr>
              <a:defRPr sz="1200"/>
            </a:pPr>
            <a:endParaRPr lang="en-US"/>
          </a:p>
        </c:txPr>
        <c:crossAx val="118194176"/>
        <c:crossesAt val="0"/>
        <c:auto val="0"/>
        <c:lblAlgn val="ctr"/>
        <c:lblOffset val="100"/>
        <c:tickLblSkip val="2"/>
        <c:tickMarkSkip val="1"/>
        <c:noMultiLvlLbl val="0"/>
      </c:catAx>
      <c:valAx>
        <c:axId val="118194176"/>
        <c:scaling>
          <c:orientation val="minMax"/>
          <c:max val="3250"/>
          <c:min val="2900"/>
        </c:scaling>
        <c:delete val="0"/>
        <c:axPos val="l"/>
        <c:numFmt formatCode="#,##0" sourceLinked="0"/>
        <c:majorTickMark val="out"/>
        <c:minorTickMark val="none"/>
        <c:tickLblPos val="nextTo"/>
        <c:txPr>
          <a:bodyPr rot="0" vert="horz"/>
          <a:lstStyle/>
          <a:p>
            <a:pPr>
              <a:defRPr sz="1200">
                <a:solidFill>
                  <a:schemeClr val="accent1"/>
                </a:solidFill>
              </a:defRPr>
            </a:pPr>
            <a:endParaRPr lang="en-US"/>
          </a:p>
        </c:txPr>
        <c:crossAx val="118188288"/>
        <c:crosses val="autoZero"/>
        <c:crossBetween val="between"/>
        <c:majorUnit val="50"/>
        <c:minorUnit val="1"/>
      </c:valAx>
      <c:catAx>
        <c:axId val="118195712"/>
        <c:scaling>
          <c:orientation val="minMax"/>
        </c:scaling>
        <c:delete val="1"/>
        <c:axPos val="b"/>
        <c:numFmt formatCode="General" sourceLinked="1"/>
        <c:majorTickMark val="out"/>
        <c:minorTickMark val="none"/>
        <c:tickLblPos val="nextTo"/>
        <c:crossAx val="118197248"/>
        <c:crossesAt val="5.5"/>
        <c:auto val="0"/>
        <c:lblAlgn val="ctr"/>
        <c:lblOffset val="100"/>
        <c:noMultiLvlLbl val="0"/>
      </c:catAx>
      <c:valAx>
        <c:axId val="118197248"/>
        <c:scaling>
          <c:orientation val="minMax"/>
          <c:max val="6.2"/>
          <c:min val="5.5"/>
        </c:scaling>
        <c:delete val="0"/>
        <c:axPos val="r"/>
        <c:numFmt formatCode="0.0" sourceLinked="0"/>
        <c:majorTickMark val="out"/>
        <c:minorTickMark val="none"/>
        <c:tickLblPos val="nextTo"/>
        <c:txPr>
          <a:bodyPr rot="0" vert="horz"/>
          <a:lstStyle/>
          <a:p>
            <a:pPr>
              <a:defRPr sz="1200">
                <a:solidFill>
                  <a:schemeClr val="accent3"/>
                </a:solidFill>
              </a:defRPr>
            </a:pPr>
            <a:endParaRPr lang="en-US"/>
          </a:p>
        </c:txPr>
        <c:crossAx val="118195712"/>
        <c:crosses val="max"/>
        <c:crossBetween val="between"/>
        <c:majorUnit val="0.1"/>
      </c:valAx>
    </c:plotArea>
    <c:legend>
      <c:legendPos val="b"/>
      <c:layout>
        <c:manualLayout>
          <c:xMode val="edge"/>
          <c:yMode val="edge"/>
          <c:x val="0.31974600882577198"/>
          <c:y val="8.6582810367891311E-2"/>
          <c:w val="0.42965601421308441"/>
          <c:h val="0.15442362466662526"/>
        </c:manualLayout>
      </c:layout>
      <c:overlay val="0"/>
      <c:txPr>
        <a:bodyPr/>
        <a:lstStyle/>
        <a:p>
          <a:pPr>
            <a:defRPr sz="1200"/>
          </a:pPr>
          <a:endParaRPr lang="en-US"/>
        </a:p>
      </c:txPr>
    </c:legend>
    <c:plotVisOnly val="1"/>
    <c:dispBlanksAs val="gap"/>
    <c:showDLblsOverMax val="0"/>
  </c:chart>
  <c:txPr>
    <a:bodyPr/>
    <a:lstStyle/>
    <a:p>
      <a:pPr>
        <a:defRPr sz="14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647754137115805E-2"/>
          <c:y val="8.2051282051281996E-2"/>
          <c:w val="0.880614657210402"/>
          <c:h val="0.76140972047561628"/>
        </c:manualLayout>
      </c:layout>
      <c:lineChart>
        <c:grouping val="standard"/>
        <c:varyColors val="0"/>
        <c:ser>
          <c:idx val="1"/>
          <c:order val="0"/>
          <c:tx>
            <c:strRef>
              <c:f>Sheet1!$A$3</c:f>
              <c:strCache>
                <c:ptCount val="1"/>
                <c:pt idx="0">
                  <c:v>Renter-occupied</c:v>
                </c:pt>
              </c:strCache>
            </c:strRef>
          </c:tx>
          <c:spPr>
            <a:ln w="28575">
              <a:solidFill>
                <a:schemeClr val="accent1"/>
              </a:solidFill>
              <a:prstDash val="solid"/>
            </a:ln>
          </c:spPr>
          <c:marker>
            <c:symbol val="none"/>
          </c:marker>
          <c:cat>
            <c:strRef>
              <c:f>Sheet1!$B$1:$DJ$1</c:f>
              <c:strCache>
                <c:ptCount val="113"/>
                <c:pt idx="0">
                  <c:v>90:Q1</c:v>
                </c:pt>
                <c:pt idx="1">
                  <c:v>90:Q2</c:v>
                </c:pt>
                <c:pt idx="2">
                  <c:v>90:Q3</c:v>
                </c:pt>
                <c:pt idx="3">
                  <c:v>90:Q4</c:v>
                </c:pt>
                <c:pt idx="4">
                  <c:v>91:Q1</c:v>
                </c:pt>
                <c:pt idx="5">
                  <c:v>91:Q2</c:v>
                </c:pt>
                <c:pt idx="6">
                  <c:v>91:Q3</c:v>
                </c:pt>
                <c:pt idx="7">
                  <c:v>91:Q4</c:v>
                </c:pt>
                <c:pt idx="8">
                  <c:v>92:Q1</c:v>
                </c:pt>
                <c:pt idx="9">
                  <c:v>92:Q2</c:v>
                </c:pt>
                <c:pt idx="10">
                  <c:v>92:Q3</c:v>
                </c:pt>
                <c:pt idx="11">
                  <c:v>92:Q4</c:v>
                </c:pt>
                <c:pt idx="12">
                  <c:v>93:Q1</c:v>
                </c:pt>
                <c:pt idx="13">
                  <c:v>93:Q2</c:v>
                </c:pt>
                <c:pt idx="14">
                  <c:v>93:Q3</c:v>
                </c:pt>
                <c:pt idx="15">
                  <c:v>93:Q4</c:v>
                </c:pt>
                <c:pt idx="16">
                  <c:v>94:Q1</c:v>
                </c:pt>
                <c:pt idx="17">
                  <c:v>94:Q2</c:v>
                </c:pt>
                <c:pt idx="18">
                  <c:v>94:Q3</c:v>
                </c:pt>
                <c:pt idx="19">
                  <c:v>94:Q4</c:v>
                </c:pt>
                <c:pt idx="20">
                  <c:v>95:Q1</c:v>
                </c:pt>
                <c:pt idx="21">
                  <c:v>95:Q2</c:v>
                </c:pt>
                <c:pt idx="22">
                  <c:v>95:Q3</c:v>
                </c:pt>
                <c:pt idx="23">
                  <c:v>95:Q4</c:v>
                </c:pt>
                <c:pt idx="24">
                  <c:v>96:Q1</c:v>
                </c:pt>
                <c:pt idx="25">
                  <c:v>96:Q2</c:v>
                </c:pt>
                <c:pt idx="26">
                  <c:v>96:Q3</c:v>
                </c:pt>
                <c:pt idx="27">
                  <c:v>96:Q4</c:v>
                </c:pt>
                <c:pt idx="28">
                  <c:v>97:Q1</c:v>
                </c:pt>
                <c:pt idx="29">
                  <c:v>97:Q2</c:v>
                </c:pt>
                <c:pt idx="30">
                  <c:v>97:Q3</c:v>
                </c:pt>
                <c:pt idx="31">
                  <c:v>97:Q4</c:v>
                </c:pt>
                <c:pt idx="32">
                  <c:v>98:Q1</c:v>
                </c:pt>
                <c:pt idx="33">
                  <c:v>98:Q2</c:v>
                </c:pt>
                <c:pt idx="34">
                  <c:v>98:Q3</c:v>
                </c:pt>
                <c:pt idx="35">
                  <c:v>98:Q4</c:v>
                </c:pt>
                <c:pt idx="36">
                  <c:v>99:Q1</c:v>
                </c:pt>
                <c:pt idx="37">
                  <c:v>99:Q2</c:v>
                </c:pt>
                <c:pt idx="38">
                  <c:v>99:Q3</c:v>
                </c:pt>
                <c:pt idx="39">
                  <c:v>99:Q4</c:v>
                </c:pt>
                <c:pt idx="40">
                  <c:v>00:Q1</c:v>
                </c:pt>
                <c:pt idx="41">
                  <c:v>00:Q2</c:v>
                </c:pt>
                <c:pt idx="42">
                  <c:v>00:Q3</c:v>
                </c:pt>
                <c:pt idx="43">
                  <c:v>00:Q4</c:v>
                </c:pt>
                <c:pt idx="44">
                  <c:v>01:Q1</c:v>
                </c:pt>
                <c:pt idx="45">
                  <c:v>01:Q2</c:v>
                </c:pt>
                <c:pt idx="46">
                  <c:v>01:Q3</c:v>
                </c:pt>
                <c:pt idx="47">
                  <c:v>01:Q4</c:v>
                </c:pt>
                <c:pt idx="48">
                  <c:v>02:Q1</c:v>
                </c:pt>
                <c:pt idx="49">
                  <c:v>02:Q2</c:v>
                </c:pt>
                <c:pt idx="50">
                  <c:v>02:Q3</c:v>
                </c:pt>
                <c:pt idx="51">
                  <c:v>02:Q4</c:v>
                </c:pt>
                <c:pt idx="52">
                  <c:v>03:Q1</c:v>
                </c:pt>
                <c:pt idx="53">
                  <c:v>03:Q2</c:v>
                </c:pt>
                <c:pt idx="54">
                  <c:v>03:Q3</c:v>
                </c:pt>
                <c:pt idx="55">
                  <c:v>03:Q4</c:v>
                </c:pt>
                <c:pt idx="56">
                  <c:v>04:Q1</c:v>
                </c:pt>
                <c:pt idx="57">
                  <c:v>04:Q2</c:v>
                </c:pt>
                <c:pt idx="58">
                  <c:v>04:Q3</c:v>
                </c:pt>
                <c:pt idx="59">
                  <c:v>04:Q4</c:v>
                </c:pt>
                <c:pt idx="60">
                  <c:v>05:Q1</c:v>
                </c:pt>
                <c:pt idx="61">
                  <c:v>05:Q2</c:v>
                </c:pt>
                <c:pt idx="62">
                  <c:v>05:Q3</c:v>
                </c:pt>
                <c:pt idx="63">
                  <c:v>05:Q4</c:v>
                </c:pt>
                <c:pt idx="64">
                  <c:v>06:Q1</c:v>
                </c:pt>
                <c:pt idx="65">
                  <c:v>06:Q2</c:v>
                </c:pt>
                <c:pt idx="66">
                  <c:v>06:Q3</c:v>
                </c:pt>
                <c:pt idx="67">
                  <c:v>06:Q4</c:v>
                </c:pt>
                <c:pt idx="68">
                  <c:v>07:Q1</c:v>
                </c:pt>
                <c:pt idx="69">
                  <c:v>07:Q2</c:v>
                </c:pt>
                <c:pt idx="70">
                  <c:v>07:Q3</c:v>
                </c:pt>
                <c:pt idx="71">
                  <c:v>07:Q4</c:v>
                </c:pt>
                <c:pt idx="72">
                  <c:v>08:Q1</c:v>
                </c:pt>
                <c:pt idx="73">
                  <c:v>08:Q2</c:v>
                </c:pt>
                <c:pt idx="74">
                  <c:v>08:Q3</c:v>
                </c:pt>
                <c:pt idx="75">
                  <c:v>08:Q4</c:v>
                </c:pt>
                <c:pt idx="76">
                  <c:v>09:Q1</c:v>
                </c:pt>
                <c:pt idx="77">
                  <c:v>09:Q2</c:v>
                </c:pt>
                <c:pt idx="78">
                  <c:v>09:Q3</c:v>
                </c:pt>
                <c:pt idx="79">
                  <c:v>09:Q4</c:v>
                </c:pt>
                <c:pt idx="80">
                  <c:v>10:Q1</c:v>
                </c:pt>
                <c:pt idx="81">
                  <c:v>10:Q2</c:v>
                </c:pt>
                <c:pt idx="82">
                  <c:v>10:Q3</c:v>
                </c:pt>
                <c:pt idx="83">
                  <c:v>10:Q4</c:v>
                </c:pt>
                <c:pt idx="84">
                  <c:v>11:Q1</c:v>
                </c:pt>
                <c:pt idx="85">
                  <c:v>11:Q2</c:v>
                </c:pt>
                <c:pt idx="86">
                  <c:v>11:Q3</c:v>
                </c:pt>
                <c:pt idx="87">
                  <c:v>11:Q4</c:v>
                </c:pt>
                <c:pt idx="88">
                  <c:v>12:Q1</c:v>
                </c:pt>
                <c:pt idx="89">
                  <c:v>12:Q2</c:v>
                </c:pt>
                <c:pt idx="90">
                  <c:v>12:Q3</c:v>
                </c:pt>
                <c:pt idx="91">
                  <c:v>12:Q4</c:v>
                </c:pt>
                <c:pt idx="92">
                  <c:v>13:Q1</c:v>
                </c:pt>
                <c:pt idx="93">
                  <c:v>13:Q2</c:v>
                </c:pt>
                <c:pt idx="94">
                  <c:v>13:Q3</c:v>
                </c:pt>
                <c:pt idx="95">
                  <c:v>13:Q4</c:v>
                </c:pt>
                <c:pt idx="96">
                  <c:v>14:Q1</c:v>
                </c:pt>
                <c:pt idx="97">
                  <c:v>14:Q2</c:v>
                </c:pt>
                <c:pt idx="98">
                  <c:v>14:Q3</c:v>
                </c:pt>
                <c:pt idx="99">
                  <c:v>14:Q4</c:v>
                </c:pt>
                <c:pt idx="100">
                  <c:v>15:Q1</c:v>
                </c:pt>
                <c:pt idx="101">
                  <c:v>15:Q2</c:v>
                </c:pt>
                <c:pt idx="102">
                  <c:v>15:Q3</c:v>
                </c:pt>
                <c:pt idx="103">
                  <c:v>15:Q4</c:v>
                </c:pt>
                <c:pt idx="104">
                  <c:v>16:Q1</c:v>
                </c:pt>
                <c:pt idx="105">
                  <c:v>16:Q2</c:v>
                </c:pt>
                <c:pt idx="106">
                  <c:v>16:Q3</c:v>
                </c:pt>
                <c:pt idx="107">
                  <c:v>16:Q4</c:v>
                </c:pt>
                <c:pt idx="108">
                  <c:v>17:Q1</c:v>
                </c:pt>
                <c:pt idx="109">
                  <c:v>17:Q2</c:v>
                </c:pt>
                <c:pt idx="110">
                  <c:v>17:Q3</c:v>
                </c:pt>
                <c:pt idx="111">
                  <c:v>17:Q4</c:v>
                </c:pt>
                <c:pt idx="112">
                  <c:v>18:Q1</c:v>
                </c:pt>
              </c:strCache>
            </c:strRef>
          </c:cat>
          <c:val>
            <c:numRef>
              <c:f>Sheet1!$B$3:$DJ$3</c:f>
              <c:numCache>
                <c:formatCode>0.00</c:formatCode>
                <c:ptCount val="113"/>
                <c:pt idx="0">
                  <c:v>33.707999999999998</c:v>
                </c:pt>
                <c:pt idx="1">
                  <c:v>34.216999999999999</c:v>
                </c:pt>
                <c:pt idx="2">
                  <c:v>34.081000000000003</c:v>
                </c:pt>
                <c:pt idx="3">
                  <c:v>33.896999999999998</c:v>
                </c:pt>
                <c:pt idx="4">
                  <c:v>34.296999999999997</c:v>
                </c:pt>
                <c:pt idx="5">
                  <c:v>34.353999999999999</c:v>
                </c:pt>
                <c:pt idx="6">
                  <c:v>34.155999999999999</c:v>
                </c:pt>
                <c:pt idx="7">
                  <c:v>34.161999999999999</c:v>
                </c:pt>
                <c:pt idx="8">
                  <c:v>34.549999999999997</c:v>
                </c:pt>
                <c:pt idx="9">
                  <c:v>34.859000000000002</c:v>
                </c:pt>
                <c:pt idx="10">
                  <c:v>34.466999999999999</c:v>
                </c:pt>
                <c:pt idx="11">
                  <c:v>34.396000000000001</c:v>
                </c:pt>
                <c:pt idx="12">
                  <c:v>35.267000000000003</c:v>
                </c:pt>
                <c:pt idx="13">
                  <c:v>35.079000000000001</c:v>
                </c:pt>
                <c:pt idx="14">
                  <c:v>35.097999999999999</c:v>
                </c:pt>
                <c:pt idx="15">
                  <c:v>35.292999999999999</c:v>
                </c:pt>
                <c:pt idx="16">
                  <c:v>35.459000000000003</c:v>
                </c:pt>
                <c:pt idx="17">
                  <c:v>35.585999999999999</c:v>
                </c:pt>
                <c:pt idx="18">
                  <c:v>35.536000000000001</c:v>
                </c:pt>
                <c:pt idx="19">
                  <c:v>35.646000000000001</c:v>
                </c:pt>
                <c:pt idx="20">
                  <c:v>35.722000000000001</c:v>
                </c:pt>
                <c:pt idx="21">
                  <c:v>35.264000000000003</c:v>
                </c:pt>
                <c:pt idx="22">
                  <c:v>34.988999999999997</c:v>
                </c:pt>
                <c:pt idx="23">
                  <c:v>35.008000000000003</c:v>
                </c:pt>
                <c:pt idx="24">
                  <c:v>35.018999999999998</c:v>
                </c:pt>
                <c:pt idx="25">
                  <c:v>34.935000000000002</c:v>
                </c:pt>
                <c:pt idx="26">
                  <c:v>34.832000000000001</c:v>
                </c:pt>
                <c:pt idx="27">
                  <c:v>34.987000000000002</c:v>
                </c:pt>
                <c:pt idx="28">
                  <c:v>35.204999999999998</c:v>
                </c:pt>
                <c:pt idx="29">
                  <c:v>34.951999999999998</c:v>
                </c:pt>
                <c:pt idx="30">
                  <c:v>34.877000000000002</c:v>
                </c:pt>
                <c:pt idx="31">
                  <c:v>35.200000000000003</c:v>
                </c:pt>
                <c:pt idx="32">
                  <c:v>35.132300000000001</c:v>
                </c:pt>
                <c:pt idx="33">
                  <c:v>35.173999999999999</c:v>
                </c:pt>
                <c:pt idx="34">
                  <c:v>34.348999999999997</c:v>
                </c:pt>
                <c:pt idx="35">
                  <c:v>34.938000000000002</c:v>
                </c:pt>
                <c:pt idx="36">
                  <c:v>34.823</c:v>
                </c:pt>
                <c:pt idx="37">
                  <c:v>35</c:v>
                </c:pt>
                <c:pt idx="38">
                  <c:v>34.664000000000001</c:v>
                </c:pt>
                <c:pt idx="39">
                  <c:v>34.831000000000003</c:v>
                </c:pt>
                <c:pt idx="40">
                  <c:v>34.591999999999999</c:v>
                </c:pt>
                <c:pt idx="41">
                  <c:v>34.537999999999997</c:v>
                </c:pt>
                <c:pt idx="42">
                  <c:v>34.162999999999997</c:v>
                </c:pt>
                <c:pt idx="43">
                  <c:v>34.587000000000003</c:v>
                </c:pt>
                <c:pt idx="44">
                  <c:v>34.662999999999997</c:v>
                </c:pt>
                <c:pt idx="45">
                  <c:v>34.512999999999998</c:v>
                </c:pt>
                <c:pt idx="46">
                  <c:v>34.073</c:v>
                </c:pt>
                <c:pt idx="47">
                  <c:v>34.417999999999999</c:v>
                </c:pt>
                <c:pt idx="48">
                  <c:v>33.61</c:v>
                </c:pt>
                <c:pt idx="49">
                  <c:v>34.01</c:v>
                </c:pt>
                <c:pt idx="50">
                  <c:v>33.692</c:v>
                </c:pt>
                <c:pt idx="51">
                  <c:v>33.436999999999998</c:v>
                </c:pt>
                <c:pt idx="52">
                  <c:v>33.762</c:v>
                </c:pt>
                <c:pt idx="53">
                  <c:v>33.734999999999999</c:v>
                </c:pt>
                <c:pt idx="54">
                  <c:v>33.320999999999998</c:v>
                </c:pt>
                <c:pt idx="55">
                  <c:v>33.207999999999998</c:v>
                </c:pt>
                <c:pt idx="56">
                  <c:v>33.204000000000001</c:v>
                </c:pt>
                <c:pt idx="57">
                  <c:v>32.616999999999997</c:v>
                </c:pt>
                <c:pt idx="58">
                  <c:v>33.097999999999999</c:v>
                </c:pt>
                <c:pt idx="59">
                  <c:v>33.133000000000003</c:v>
                </c:pt>
                <c:pt idx="60">
                  <c:v>33.267000000000003</c:v>
                </c:pt>
                <c:pt idx="61">
                  <c:v>33.875999999999998</c:v>
                </c:pt>
                <c:pt idx="62">
                  <c:v>33.843000000000004</c:v>
                </c:pt>
                <c:pt idx="63">
                  <c:v>33.725000000000001</c:v>
                </c:pt>
                <c:pt idx="64">
                  <c:v>34.405999999999999</c:v>
                </c:pt>
                <c:pt idx="65">
                  <c:v>34.222999999999999</c:v>
                </c:pt>
                <c:pt idx="66">
                  <c:v>33.984000000000002</c:v>
                </c:pt>
                <c:pt idx="67">
                  <c:v>34.168999999999997</c:v>
                </c:pt>
                <c:pt idx="68">
                  <c:v>34.698</c:v>
                </c:pt>
                <c:pt idx="69">
                  <c:v>35.058</c:v>
                </c:pt>
                <c:pt idx="70">
                  <c:v>35.118000000000002</c:v>
                </c:pt>
                <c:pt idx="71">
                  <c:v>35.713999999999999</c:v>
                </c:pt>
                <c:pt idx="72">
                  <c:v>35.677999999999997</c:v>
                </c:pt>
                <c:pt idx="73">
                  <c:v>35.512999999999998</c:v>
                </c:pt>
                <c:pt idx="74">
                  <c:v>35.834000000000003</c:v>
                </c:pt>
                <c:pt idx="75">
                  <c:v>36.345999999999997</c:v>
                </c:pt>
                <c:pt idx="76">
                  <c:v>36.426000000000002</c:v>
                </c:pt>
                <c:pt idx="77">
                  <c:v>36.512</c:v>
                </c:pt>
                <c:pt idx="78">
                  <c:v>36.119</c:v>
                </c:pt>
                <c:pt idx="79">
                  <c:v>36.673000000000002</c:v>
                </c:pt>
                <c:pt idx="80">
                  <c:v>36.784999999999997</c:v>
                </c:pt>
                <c:pt idx="81">
                  <c:v>37.118000000000002</c:v>
                </c:pt>
                <c:pt idx="82">
                  <c:v>37.04</c:v>
                </c:pt>
                <c:pt idx="83">
                  <c:v>37.668999999999997</c:v>
                </c:pt>
                <c:pt idx="84">
                  <c:v>37.673999999999999</c:v>
                </c:pt>
                <c:pt idx="85">
                  <c:v>38.341999999999999</c:v>
                </c:pt>
                <c:pt idx="86">
                  <c:v>38.298999999999999</c:v>
                </c:pt>
                <c:pt idx="87">
                  <c:v>38.771000000000001</c:v>
                </c:pt>
                <c:pt idx="88">
                  <c:v>39.521000000000001</c:v>
                </c:pt>
                <c:pt idx="89">
                  <c:v>39.369</c:v>
                </c:pt>
                <c:pt idx="90">
                  <c:v>39.619</c:v>
                </c:pt>
                <c:pt idx="91">
                  <c:v>39.825000000000003</c:v>
                </c:pt>
                <c:pt idx="92">
                  <c:v>40.131999999999998</c:v>
                </c:pt>
                <c:pt idx="93">
                  <c:v>40.134999999999998</c:v>
                </c:pt>
                <c:pt idx="94">
                  <c:v>39.866</c:v>
                </c:pt>
                <c:pt idx="95">
                  <c:v>40.018000000000001</c:v>
                </c:pt>
                <c:pt idx="96">
                  <c:v>40.332999999999998</c:v>
                </c:pt>
                <c:pt idx="97">
                  <c:v>40.668999999999997</c:v>
                </c:pt>
                <c:pt idx="98">
                  <c:v>41.07</c:v>
                </c:pt>
                <c:pt idx="99">
                  <c:v>42.04</c:v>
                </c:pt>
                <c:pt idx="100">
                  <c:v>42.222000000000001</c:v>
                </c:pt>
                <c:pt idx="101">
                  <c:v>42.88</c:v>
                </c:pt>
                <c:pt idx="102">
                  <c:v>42.609000000000002</c:v>
                </c:pt>
                <c:pt idx="103">
                  <c:v>42.581000000000003</c:v>
                </c:pt>
                <c:pt idx="104">
                  <c:v>42.85</c:v>
                </c:pt>
                <c:pt idx="105">
                  <c:v>43.86</c:v>
                </c:pt>
                <c:pt idx="106">
                  <c:v>43.26</c:v>
                </c:pt>
                <c:pt idx="107" formatCode="General">
                  <c:v>43.183</c:v>
                </c:pt>
                <c:pt idx="108">
                  <c:v>43.244</c:v>
                </c:pt>
                <c:pt idx="109">
                  <c:v>43.183</c:v>
                </c:pt>
                <c:pt idx="110">
                  <c:v>42.939</c:v>
                </c:pt>
                <c:pt idx="111">
                  <c:v>43</c:v>
                </c:pt>
                <c:pt idx="112">
                  <c:v>43.000999999999998</c:v>
                </c:pt>
              </c:numCache>
            </c:numRef>
          </c:val>
          <c:smooth val="0"/>
          <c:extLst>
            <c:ext xmlns:c16="http://schemas.microsoft.com/office/drawing/2014/chart" uri="{C3380CC4-5D6E-409C-BE32-E72D297353CC}">
              <c16:uniqueId val="{00000000-4081-4F1E-B32F-BAC08DDB6AA3}"/>
            </c:ext>
          </c:extLst>
        </c:ser>
        <c:dLbls>
          <c:showLegendKey val="0"/>
          <c:showVal val="0"/>
          <c:showCatName val="0"/>
          <c:showSerName val="0"/>
          <c:showPercent val="0"/>
          <c:showBubbleSize val="0"/>
        </c:dLbls>
        <c:marker val="1"/>
        <c:smooth val="0"/>
        <c:axId val="118300672"/>
        <c:axId val="118302208"/>
      </c:lineChart>
      <c:lineChart>
        <c:grouping val="standard"/>
        <c:varyColors val="0"/>
        <c:ser>
          <c:idx val="0"/>
          <c:order val="1"/>
          <c:tx>
            <c:strRef>
              <c:f>Sheet1!$A$2</c:f>
              <c:strCache>
                <c:ptCount val="1"/>
                <c:pt idx="0">
                  <c:v>Owner-occupied</c:v>
                </c:pt>
              </c:strCache>
            </c:strRef>
          </c:tx>
          <c:spPr>
            <a:ln w="28575">
              <a:solidFill>
                <a:schemeClr val="accent3"/>
              </a:solidFill>
              <a:prstDash val="solid"/>
            </a:ln>
          </c:spPr>
          <c:marker>
            <c:symbol val="none"/>
          </c:marker>
          <c:cat>
            <c:strRef>
              <c:f>Sheet1!$B$1:$DJ$1</c:f>
              <c:strCache>
                <c:ptCount val="113"/>
                <c:pt idx="0">
                  <c:v>90:Q1</c:v>
                </c:pt>
                <c:pt idx="1">
                  <c:v>90:Q2</c:v>
                </c:pt>
                <c:pt idx="2">
                  <c:v>90:Q3</c:v>
                </c:pt>
                <c:pt idx="3">
                  <c:v>90:Q4</c:v>
                </c:pt>
                <c:pt idx="4">
                  <c:v>91:Q1</c:v>
                </c:pt>
                <c:pt idx="5">
                  <c:v>91:Q2</c:v>
                </c:pt>
                <c:pt idx="6">
                  <c:v>91:Q3</c:v>
                </c:pt>
                <c:pt idx="7">
                  <c:v>91:Q4</c:v>
                </c:pt>
                <c:pt idx="8">
                  <c:v>92:Q1</c:v>
                </c:pt>
                <c:pt idx="9">
                  <c:v>92:Q2</c:v>
                </c:pt>
                <c:pt idx="10">
                  <c:v>92:Q3</c:v>
                </c:pt>
                <c:pt idx="11">
                  <c:v>92:Q4</c:v>
                </c:pt>
                <c:pt idx="12">
                  <c:v>93:Q1</c:v>
                </c:pt>
                <c:pt idx="13">
                  <c:v>93:Q2</c:v>
                </c:pt>
                <c:pt idx="14">
                  <c:v>93:Q3</c:v>
                </c:pt>
                <c:pt idx="15">
                  <c:v>93:Q4</c:v>
                </c:pt>
                <c:pt idx="16">
                  <c:v>94:Q1</c:v>
                </c:pt>
                <c:pt idx="17">
                  <c:v>94:Q2</c:v>
                </c:pt>
                <c:pt idx="18">
                  <c:v>94:Q3</c:v>
                </c:pt>
                <c:pt idx="19">
                  <c:v>94:Q4</c:v>
                </c:pt>
                <c:pt idx="20">
                  <c:v>95:Q1</c:v>
                </c:pt>
                <c:pt idx="21">
                  <c:v>95:Q2</c:v>
                </c:pt>
                <c:pt idx="22">
                  <c:v>95:Q3</c:v>
                </c:pt>
                <c:pt idx="23">
                  <c:v>95:Q4</c:v>
                </c:pt>
                <c:pt idx="24">
                  <c:v>96:Q1</c:v>
                </c:pt>
                <c:pt idx="25">
                  <c:v>96:Q2</c:v>
                </c:pt>
                <c:pt idx="26">
                  <c:v>96:Q3</c:v>
                </c:pt>
                <c:pt idx="27">
                  <c:v>96:Q4</c:v>
                </c:pt>
                <c:pt idx="28">
                  <c:v>97:Q1</c:v>
                </c:pt>
                <c:pt idx="29">
                  <c:v>97:Q2</c:v>
                </c:pt>
                <c:pt idx="30">
                  <c:v>97:Q3</c:v>
                </c:pt>
                <c:pt idx="31">
                  <c:v>97:Q4</c:v>
                </c:pt>
                <c:pt idx="32">
                  <c:v>98:Q1</c:v>
                </c:pt>
                <c:pt idx="33">
                  <c:v>98:Q2</c:v>
                </c:pt>
                <c:pt idx="34">
                  <c:v>98:Q3</c:v>
                </c:pt>
                <c:pt idx="35">
                  <c:v>98:Q4</c:v>
                </c:pt>
                <c:pt idx="36">
                  <c:v>99:Q1</c:v>
                </c:pt>
                <c:pt idx="37">
                  <c:v>99:Q2</c:v>
                </c:pt>
                <c:pt idx="38">
                  <c:v>99:Q3</c:v>
                </c:pt>
                <c:pt idx="39">
                  <c:v>99:Q4</c:v>
                </c:pt>
                <c:pt idx="40">
                  <c:v>00:Q1</c:v>
                </c:pt>
                <c:pt idx="41">
                  <c:v>00:Q2</c:v>
                </c:pt>
                <c:pt idx="42">
                  <c:v>00:Q3</c:v>
                </c:pt>
                <c:pt idx="43">
                  <c:v>00:Q4</c:v>
                </c:pt>
                <c:pt idx="44">
                  <c:v>01:Q1</c:v>
                </c:pt>
                <c:pt idx="45">
                  <c:v>01:Q2</c:v>
                </c:pt>
                <c:pt idx="46">
                  <c:v>01:Q3</c:v>
                </c:pt>
                <c:pt idx="47">
                  <c:v>01:Q4</c:v>
                </c:pt>
                <c:pt idx="48">
                  <c:v>02:Q1</c:v>
                </c:pt>
                <c:pt idx="49">
                  <c:v>02:Q2</c:v>
                </c:pt>
                <c:pt idx="50">
                  <c:v>02:Q3</c:v>
                </c:pt>
                <c:pt idx="51">
                  <c:v>02:Q4</c:v>
                </c:pt>
                <c:pt idx="52">
                  <c:v>03:Q1</c:v>
                </c:pt>
                <c:pt idx="53">
                  <c:v>03:Q2</c:v>
                </c:pt>
                <c:pt idx="54">
                  <c:v>03:Q3</c:v>
                </c:pt>
                <c:pt idx="55">
                  <c:v>03:Q4</c:v>
                </c:pt>
                <c:pt idx="56">
                  <c:v>04:Q1</c:v>
                </c:pt>
                <c:pt idx="57">
                  <c:v>04:Q2</c:v>
                </c:pt>
                <c:pt idx="58">
                  <c:v>04:Q3</c:v>
                </c:pt>
                <c:pt idx="59">
                  <c:v>04:Q4</c:v>
                </c:pt>
                <c:pt idx="60">
                  <c:v>05:Q1</c:v>
                </c:pt>
                <c:pt idx="61">
                  <c:v>05:Q2</c:v>
                </c:pt>
                <c:pt idx="62">
                  <c:v>05:Q3</c:v>
                </c:pt>
                <c:pt idx="63">
                  <c:v>05:Q4</c:v>
                </c:pt>
                <c:pt idx="64">
                  <c:v>06:Q1</c:v>
                </c:pt>
                <c:pt idx="65">
                  <c:v>06:Q2</c:v>
                </c:pt>
                <c:pt idx="66">
                  <c:v>06:Q3</c:v>
                </c:pt>
                <c:pt idx="67">
                  <c:v>06:Q4</c:v>
                </c:pt>
                <c:pt idx="68">
                  <c:v>07:Q1</c:v>
                </c:pt>
                <c:pt idx="69">
                  <c:v>07:Q2</c:v>
                </c:pt>
                <c:pt idx="70">
                  <c:v>07:Q3</c:v>
                </c:pt>
                <c:pt idx="71">
                  <c:v>07:Q4</c:v>
                </c:pt>
                <c:pt idx="72">
                  <c:v>08:Q1</c:v>
                </c:pt>
                <c:pt idx="73">
                  <c:v>08:Q2</c:v>
                </c:pt>
                <c:pt idx="74">
                  <c:v>08:Q3</c:v>
                </c:pt>
                <c:pt idx="75">
                  <c:v>08:Q4</c:v>
                </c:pt>
                <c:pt idx="76">
                  <c:v>09:Q1</c:v>
                </c:pt>
                <c:pt idx="77">
                  <c:v>09:Q2</c:v>
                </c:pt>
                <c:pt idx="78">
                  <c:v>09:Q3</c:v>
                </c:pt>
                <c:pt idx="79">
                  <c:v>09:Q4</c:v>
                </c:pt>
                <c:pt idx="80">
                  <c:v>10:Q1</c:v>
                </c:pt>
                <c:pt idx="81">
                  <c:v>10:Q2</c:v>
                </c:pt>
                <c:pt idx="82">
                  <c:v>10:Q3</c:v>
                </c:pt>
                <c:pt idx="83">
                  <c:v>10:Q4</c:v>
                </c:pt>
                <c:pt idx="84">
                  <c:v>11:Q1</c:v>
                </c:pt>
                <c:pt idx="85">
                  <c:v>11:Q2</c:v>
                </c:pt>
                <c:pt idx="86">
                  <c:v>11:Q3</c:v>
                </c:pt>
                <c:pt idx="87">
                  <c:v>11:Q4</c:v>
                </c:pt>
                <c:pt idx="88">
                  <c:v>12:Q1</c:v>
                </c:pt>
                <c:pt idx="89">
                  <c:v>12:Q2</c:v>
                </c:pt>
                <c:pt idx="90">
                  <c:v>12:Q3</c:v>
                </c:pt>
                <c:pt idx="91">
                  <c:v>12:Q4</c:v>
                </c:pt>
                <c:pt idx="92">
                  <c:v>13:Q1</c:v>
                </c:pt>
                <c:pt idx="93">
                  <c:v>13:Q2</c:v>
                </c:pt>
                <c:pt idx="94">
                  <c:v>13:Q3</c:v>
                </c:pt>
                <c:pt idx="95">
                  <c:v>13:Q4</c:v>
                </c:pt>
                <c:pt idx="96">
                  <c:v>14:Q1</c:v>
                </c:pt>
                <c:pt idx="97">
                  <c:v>14:Q2</c:v>
                </c:pt>
                <c:pt idx="98">
                  <c:v>14:Q3</c:v>
                </c:pt>
                <c:pt idx="99">
                  <c:v>14:Q4</c:v>
                </c:pt>
                <c:pt idx="100">
                  <c:v>15:Q1</c:v>
                </c:pt>
                <c:pt idx="101">
                  <c:v>15:Q2</c:v>
                </c:pt>
                <c:pt idx="102">
                  <c:v>15:Q3</c:v>
                </c:pt>
                <c:pt idx="103">
                  <c:v>15:Q4</c:v>
                </c:pt>
                <c:pt idx="104">
                  <c:v>16:Q1</c:v>
                </c:pt>
                <c:pt idx="105">
                  <c:v>16:Q2</c:v>
                </c:pt>
                <c:pt idx="106">
                  <c:v>16:Q3</c:v>
                </c:pt>
                <c:pt idx="107">
                  <c:v>16:Q4</c:v>
                </c:pt>
                <c:pt idx="108">
                  <c:v>17:Q1</c:v>
                </c:pt>
                <c:pt idx="109">
                  <c:v>17:Q2</c:v>
                </c:pt>
                <c:pt idx="110">
                  <c:v>17:Q3</c:v>
                </c:pt>
                <c:pt idx="111">
                  <c:v>17:Q4</c:v>
                </c:pt>
                <c:pt idx="112">
                  <c:v>18:Q1</c:v>
                </c:pt>
              </c:strCache>
            </c:strRef>
          </c:cat>
          <c:val>
            <c:numRef>
              <c:f>Sheet1!$B$2:$DJ$2</c:f>
              <c:numCache>
                <c:formatCode>0.00</c:formatCode>
                <c:ptCount val="113"/>
                <c:pt idx="0">
                  <c:v>60.005000000000003</c:v>
                </c:pt>
                <c:pt idx="1">
                  <c:v>59.984999999999999</c:v>
                </c:pt>
                <c:pt idx="2">
                  <c:v>60.515000000000001</c:v>
                </c:pt>
                <c:pt idx="3">
                  <c:v>60.488</c:v>
                </c:pt>
                <c:pt idx="4">
                  <c:v>60.685000000000002</c:v>
                </c:pt>
                <c:pt idx="5">
                  <c:v>60.844000000000001</c:v>
                </c:pt>
                <c:pt idx="6">
                  <c:v>61.298000000000002</c:v>
                </c:pt>
                <c:pt idx="7">
                  <c:v>61.213999999999999</c:v>
                </c:pt>
                <c:pt idx="8">
                  <c:v>61.435000000000002</c:v>
                </c:pt>
                <c:pt idx="9">
                  <c:v>61.591000000000001</c:v>
                </c:pt>
                <c:pt idx="10">
                  <c:v>61.959000000000003</c:v>
                </c:pt>
                <c:pt idx="11">
                  <c:v>62.305999999999997</c:v>
                </c:pt>
                <c:pt idx="12">
                  <c:v>61.783999999999999</c:v>
                </c:pt>
                <c:pt idx="13">
                  <c:v>62.168999999999997</c:v>
                </c:pt>
                <c:pt idx="14">
                  <c:v>62.99</c:v>
                </c:pt>
                <c:pt idx="15">
                  <c:v>63.189</c:v>
                </c:pt>
                <c:pt idx="16">
                  <c:v>62.521999999999998</c:v>
                </c:pt>
                <c:pt idx="17">
                  <c:v>62.683999999999997</c:v>
                </c:pt>
                <c:pt idx="18">
                  <c:v>63.390999999999998</c:v>
                </c:pt>
                <c:pt idx="19">
                  <c:v>63.646999999999998</c:v>
                </c:pt>
                <c:pt idx="20">
                  <c:v>64.05</c:v>
                </c:pt>
                <c:pt idx="21">
                  <c:v>64.668000000000006</c:v>
                </c:pt>
                <c:pt idx="22">
                  <c:v>64.885000000000005</c:v>
                </c:pt>
                <c:pt idx="23">
                  <c:v>65.355000000000004</c:v>
                </c:pt>
                <c:pt idx="24">
                  <c:v>65.453000000000003</c:v>
                </c:pt>
                <c:pt idx="25">
                  <c:v>66.147000000000006</c:v>
                </c:pt>
                <c:pt idx="26">
                  <c:v>66.287999999999997</c:v>
                </c:pt>
                <c:pt idx="27">
                  <c:v>66.277000000000001</c:v>
                </c:pt>
                <c:pt idx="28">
                  <c:v>66.497</c:v>
                </c:pt>
                <c:pt idx="29">
                  <c:v>67.093999999999994</c:v>
                </c:pt>
                <c:pt idx="30">
                  <c:v>67.555999999999997</c:v>
                </c:pt>
                <c:pt idx="31">
                  <c:v>67.424000000000007</c:v>
                </c:pt>
                <c:pt idx="32">
                  <c:v>67.962999999999994</c:v>
                </c:pt>
                <c:pt idx="33">
                  <c:v>68.346999999999994</c:v>
                </c:pt>
                <c:pt idx="34">
                  <c:v>69.143000000000001</c:v>
                </c:pt>
                <c:pt idx="35">
                  <c:v>69.096999999999994</c:v>
                </c:pt>
                <c:pt idx="36">
                  <c:v>69.638000000000005</c:v>
                </c:pt>
                <c:pt idx="37">
                  <c:v>69.819999999999993</c:v>
                </c:pt>
                <c:pt idx="38">
                  <c:v>70.475999999999999</c:v>
                </c:pt>
                <c:pt idx="39">
                  <c:v>70.454999999999998</c:v>
                </c:pt>
                <c:pt idx="40">
                  <c:v>70.700999999999993</c:v>
                </c:pt>
                <c:pt idx="41">
                  <c:v>70.757999999999996</c:v>
                </c:pt>
                <c:pt idx="42">
                  <c:v>71.637</c:v>
                </c:pt>
                <c:pt idx="43">
                  <c:v>71.906000000000006</c:v>
                </c:pt>
                <c:pt idx="44">
                  <c:v>72.131</c:v>
                </c:pt>
                <c:pt idx="45">
                  <c:v>72.251999999999995</c:v>
                </c:pt>
                <c:pt idx="46">
                  <c:v>72.774000000000001</c:v>
                </c:pt>
                <c:pt idx="47">
                  <c:v>73.215000000000003</c:v>
                </c:pt>
                <c:pt idx="48">
                  <c:v>70.811000000000007</c:v>
                </c:pt>
                <c:pt idx="49">
                  <c:v>70.933999999999997</c:v>
                </c:pt>
                <c:pt idx="50">
                  <c:v>71.465000000000003</c:v>
                </c:pt>
                <c:pt idx="51">
                  <c:v>71.903000000000006</c:v>
                </c:pt>
                <c:pt idx="52">
                  <c:v>71.644999999999996</c:v>
                </c:pt>
                <c:pt idx="53">
                  <c:v>71.739999999999995</c:v>
                </c:pt>
                <c:pt idx="54">
                  <c:v>72.177999999999997</c:v>
                </c:pt>
                <c:pt idx="55">
                  <c:v>72.650000000000006</c:v>
                </c:pt>
                <c:pt idx="56">
                  <c:v>72.665999999999997</c:v>
                </c:pt>
                <c:pt idx="57">
                  <c:v>73.448999999999998</c:v>
                </c:pt>
                <c:pt idx="58">
                  <c:v>73.772000000000006</c:v>
                </c:pt>
                <c:pt idx="59">
                  <c:v>74.412999999999997</c:v>
                </c:pt>
                <c:pt idx="60">
                  <c:v>74.488</c:v>
                </c:pt>
                <c:pt idx="61">
                  <c:v>73.974000000000004</c:v>
                </c:pt>
                <c:pt idx="62">
                  <c:v>74.587999999999994</c:v>
                </c:pt>
                <c:pt idx="63">
                  <c:v>75.162999999999997</c:v>
                </c:pt>
                <c:pt idx="64">
                  <c:v>74.882999999999996</c:v>
                </c:pt>
                <c:pt idx="65">
                  <c:v>75.227000000000004</c:v>
                </c:pt>
                <c:pt idx="66">
                  <c:v>75.646000000000001</c:v>
                </c:pt>
                <c:pt idx="67">
                  <c:v>75.763000000000005</c:v>
                </c:pt>
                <c:pt idx="68">
                  <c:v>75.006</c:v>
                </c:pt>
                <c:pt idx="69">
                  <c:v>75.283000000000001</c:v>
                </c:pt>
                <c:pt idx="70">
                  <c:v>75.180999999999997</c:v>
                </c:pt>
                <c:pt idx="71">
                  <c:v>75.164000000000001</c:v>
                </c:pt>
                <c:pt idx="72">
                  <c:v>75.144999999999996</c:v>
                </c:pt>
                <c:pt idx="73">
                  <c:v>75.715000000000003</c:v>
                </c:pt>
                <c:pt idx="74">
                  <c:v>75.896000000000001</c:v>
                </c:pt>
                <c:pt idx="75">
                  <c:v>75.507999999999996</c:v>
                </c:pt>
                <c:pt idx="76">
                  <c:v>74.941999999999993</c:v>
                </c:pt>
                <c:pt idx="77">
                  <c:v>75.606999999999999</c:v>
                </c:pt>
                <c:pt idx="78">
                  <c:v>75.338999999999999</c:v>
                </c:pt>
                <c:pt idx="79">
                  <c:v>75.037999999999997</c:v>
                </c:pt>
                <c:pt idx="80">
                  <c:v>75.064999999999998</c:v>
                </c:pt>
                <c:pt idx="81">
                  <c:v>75.096999999999994</c:v>
                </c:pt>
                <c:pt idx="82">
                  <c:v>74.873999999999995</c:v>
                </c:pt>
                <c:pt idx="83">
                  <c:v>74.781999999999996</c:v>
                </c:pt>
                <c:pt idx="84">
                  <c:v>74.491</c:v>
                </c:pt>
                <c:pt idx="85">
                  <c:v>74.131</c:v>
                </c:pt>
                <c:pt idx="86">
                  <c:v>75.25</c:v>
                </c:pt>
                <c:pt idx="87">
                  <c:v>75.314999999999998</c:v>
                </c:pt>
                <c:pt idx="88">
                  <c:v>74.600999999999999</c:v>
                </c:pt>
                <c:pt idx="89">
                  <c:v>74.831999999999994</c:v>
                </c:pt>
                <c:pt idx="90">
                  <c:v>75.075999999999993</c:v>
                </c:pt>
                <c:pt idx="91">
                  <c:v>75.209000000000003</c:v>
                </c:pt>
                <c:pt idx="92">
                  <c:v>74.510999999999996</c:v>
                </c:pt>
                <c:pt idx="93">
                  <c:v>74.543000000000006</c:v>
                </c:pt>
                <c:pt idx="94">
                  <c:v>74.900999999999996</c:v>
                </c:pt>
                <c:pt idx="95">
                  <c:v>74.963999999999999</c:v>
                </c:pt>
                <c:pt idx="96">
                  <c:v>74.373000000000005</c:v>
                </c:pt>
                <c:pt idx="97">
                  <c:v>74.457999999999998</c:v>
                </c:pt>
                <c:pt idx="98">
                  <c:v>74.239999999999995</c:v>
                </c:pt>
                <c:pt idx="99">
                  <c:v>74.61</c:v>
                </c:pt>
                <c:pt idx="100">
                  <c:v>74.018000000000001</c:v>
                </c:pt>
                <c:pt idx="101">
                  <c:v>74.41</c:v>
                </c:pt>
                <c:pt idx="102">
                  <c:v>74.745000000000005</c:v>
                </c:pt>
                <c:pt idx="103">
                  <c:v>75.194000000000003</c:v>
                </c:pt>
                <c:pt idx="104">
                  <c:v>74.66</c:v>
                </c:pt>
                <c:pt idx="105">
                  <c:v>74.42</c:v>
                </c:pt>
                <c:pt idx="106">
                  <c:v>75.34</c:v>
                </c:pt>
                <c:pt idx="107" formatCode="General">
                  <c:v>75.715999999999994</c:v>
                </c:pt>
                <c:pt idx="108">
                  <c:v>75.555999999999997</c:v>
                </c:pt>
                <c:pt idx="109">
                  <c:v>75.715999999999994</c:v>
                </c:pt>
                <c:pt idx="110">
                  <c:v>76.146000000000001</c:v>
                </c:pt>
                <c:pt idx="111">
                  <c:v>77.185000000000002</c:v>
                </c:pt>
                <c:pt idx="112">
                  <c:v>76.977000000000004</c:v>
                </c:pt>
              </c:numCache>
            </c:numRef>
          </c:val>
          <c:smooth val="0"/>
          <c:extLst>
            <c:ext xmlns:c16="http://schemas.microsoft.com/office/drawing/2014/chart" uri="{C3380CC4-5D6E-409C-BE32-E72D297353CC}">
              <c16:uniqueId val="{00000001-4081-4F1E-B32F-BAC08DDB6AA3}"/>
            </c:ext>
          </c:extLst>
        </c:ser>
        <c:dLbls>
          <c:showLegendKey val="0"/>
          <c:showVal val="0"/>
          <c:showCatName val="0"/>
          <c:showSerName val="0"/>
          <c:showPercent val="0"/>
          <c:showBubbleSize val="0"/>
        </c:dLbls>
        <c:marker val="1"/>
        <c:smooth val="0"/>
        <c:axId val="118303744"/>
        <c:axId val="118305536"/>
      </c:lineChart>
      <c:catAx>
        <c:axId val="118300672"/>
        <c:scaling>
          <c:orientation val="minMax"/>
        </c:scaling>
        <c:delete val="0"/>
        <c:axPos val="b"/>
        <c:numFmt formatCode="General" sourceLinked="1"/>
        <c:majorTickMark val="out"/>
        <c:minorTickMark val="none"/>
        <c:tickLblPos val="nextTo"/>
        <c:spPr>
          <a:ln w="9525">
            <a:solidFill>
              <a:srgbClr val="868686"/>
            </a:solidFill>
            <a:prstDash val="solid"/>
          </a:ln>
        </c:spPr>
        <c:txPr>
          <a:bodyPr rot="-5400000" vert="horz"/>
          <a:lstStyle/>
          <a:p>
            <a:pPr>
              <a:defRPr sz="1200" b="0" i="0" u="none" strike="noStrike" baseline="0">
                <a:solidFill>
                  <a:srgbClr val="000000"/>
                </a:solidFill>
                <a:latin typeface="Arial" charset="0"/>
                <a:ea typeface="Arial" charset="0"/>
                <a:cs typeface="Arial" charset="0"/>
              </a:defRPr>
            </a:pPr>
            <a:endParaRPr lang="en-US"/>
          </a:p>
        </c:txPr>
        <c:crossAx val="118302208"/>
        <c:crosses val="autoZero"/>
        <c:auto val="0"/>
        <c:lblAlgn val="ctr"/>
        <c:lblOffset val="100"/>
        <c:tickLblSkip val="8"/>
        <c:tickMarkSkip val="8"/>
        <c:noMultiLvlLbl val="0"/>
      </c:catAx>
      <c:valAx>
        <c:axId val="118302208"/>
        <c:scaling>
          <c:orientation val="minMax"/>
          <c:min val="32"/>
        </c:scaling>
        <c:delete val="0"/>
        <c:axPos val="l"/>
        <c:numFmt formatCode="0" sourceLinked="0"/>
        <c:majorTickMark val="out"/>
        <c:minorTickMark val="none"/>
        <c:tickLblPos val="nextTo"/>
        <c:spPr>
          <a:ln w="9525">
            <a:solidFill>
              <a:srgbClr val="868686"/>
            </a:solidFill>
            <a:prstDash val="solid"/>
          </a:ln>
        </c:spPr>
        <c:txPr>
          <a:bodyPr rot="0" vert="horz"/>
          <a:lstStyle/>
          <a:p>
            <a:pPr>
              <a:defRPr sz="1200" b="0" i="0" u="none" strike="noStrike" baseline="0">
                <a:solidFill>
                  <a:srgbClr val="337DBE"/>
                </a:solidFill>
                <a:latin typeface="Arial" charset="0"/>
                <a:ea typeface="Arial" charset="0"/>
                <a:cs typeface="Arial" charset="0"/>
              </a:defRPr>
            </a:pPr>
            <a:endParaRPr lang="en-US"/>
          </a:p>
        </c:txPr>
        <c:crossAx val="118300672"/>
        <c:crosses val="autoZero"/>
        <c:crossBetween val="between"/>
      </c:valAx>
      <c:catAx>
        <c:axId val="118303744"/>
        <c:scaling>
          <c:orientation val="minMax"/>
        </c:scaling>
        <c:delete val="1"/>
        <c:axPos val="b"/>
        <c:numFmt formatCode="General" sourceLinked="1"/>
        <c:majorTickMark val="out"/>
        <c:minorTickMark val="none"/>
        <c:tickLblPos val="nextTo"/>
        <c:crossAx val="118305536"/>
        <c:crosses val="autoZero"/>
        <c:auto val="0"/>
        <c:lblAlgn val="ctr"/>
        <c:lblOffset val="100"/>
        <c:noMultiLvlLbl val="0"/>
      </c:catAx>
      <c:valAx>
        <c:axId val="118305536"/>
        <c:scaling>
          <c:orientation val="minMax"/>
          <c:max val="78"/>
          <c:min val="58"/>
        </c:scaling>
        <c:delete val="0"/>
        <c:axPos val="r"/>
        <c:numFmt formatCode="0" sourceLinked="0"/>
        <c:majorTickMark val="out"/>
        <c:minorTickMark val="none"/>
        <c:tickLblPos val="nextTo"/>
        <c:spPr>
          <a:ln w="9525">
            <a:solidFill>
              <a:srgbClr val="868686"/>
            </a:solidFill>
            <a:prstDash val="solid"/>
          </a:ln>
        </c:spPr>
        <c:txPr>
          <a:bodyPr rot="0" vert="horz"/>
          <a:lstStyle/>
          <a:p>
            <a:pPr>
              <a:defRPr sz="1200" b="0" i="0" u="none" strike="noStrike" baseline="0">
                <a:solidFill>
                  <a:schemeClr val="accent3"/>
                </a:solidFill>
                <a:latin typeface="Arial" charset="0"/>
                <a:ea typeface="Arial" charset="0"/>
                <a:cs typeface="Arial" charset="0"/>
              </a:defRPr>
            </a:pPr>
            <a:endParaRPr lang="en-US"/>
          </a:p>
        </c:txPr>
        <c:crossAx val="118303744"/>
        <c:crosses val="max"/>
        <c:crossBetween val="between"/>
        <c:majorUnit val="2"/>
      </c:valAx>
      <c:spPr>
        <a:noFill/>
        <a:ln w="0">
          <a:noFill/>
          <a:prstDash val="solid"/>
        </a:ln>
      </c:spPr>
    </c:plotArea>
    <c:legend>
      <c:legendPos val="t"/>
      <c:layout>
        <c:manualLayout>
          <c:xMode val="edge"/>
          <c:yMode val="edge"/>
          <c:x val="9.3304836715564402E-2"/>
          <c:y val="8.4229385054241296E-2"/>
          <c:w val="0.70988846945334527"/>
          <c:h val="2.9786085357709682E-2"/>
        </c:manualLayout>
      </c:layout>
      <c:overlay val="0"/>
      <c:spPr>
        <a:noFill/>
        <a:ln w="2978">
          <a:noFill/>
          <a:prstDash val="solid"/>
        </a:ln>
      </c:spPr>
      <c:txPr>
        <a:bodyPr/>
        <a:lstStyle/>
        <a:p>
          <a:pPr>
            <a:defRPr sz="1200" b="0" i="0" u="none" strike="noStrike" baseline="0">
              <a:solidFill>
                <a:srgbClr val="000000"/>
              </a:solidFill>
              <a:latin typeface="Arial" charset="0"/>
              <a:ea typeface="Arial" charset="0"/>
              <a:cs typeface="Arial" charset="0"/>
            </a:defRPr>
          </a:pPr>
          <a:endParaRPr lang="en-US"/>
        </a:p>
      </c:txPr>
    </c:legend>
    <c:plotVisOnly val="1"/>
    <c:dispBlanksAs val="gap"/>
    <c:showDLblsOverMax val="0"/>
  </c:chart>
  <c:spPr>
    <a:noFill/>
    <a:ln>
      <a:noFill/>
    </a:ln>
  </c:spPr>
  <c:txPr>
    <a:bodyPr/>
    <a:lstStyle/>
    <a:p>
      <a:pPr>
        <a:defRPr sz="1126" b="1" i="0" u="none" strike="noStrike" baseline="0">
          <a:solidFill>
            <a:srgbClr val="000000"/>
          </a:solidFill>
          <a:latin typeface="Calibri"/>
          <a:ea typeface="Calibri"/>
          <a:cs typeface="Calibri"/>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44732529930803E-2"/>
          <c:y val="2.2537874403897099E-2"/>
          <c:w val="0.91941735270816205"/>
          <c:h val="0.86734061468123003"/>
        </c:manualLayout>
      </c:layout>
      <c:barChart>
        <c:barDir val="col"/>
        <c:grouping val="clustered"/>
        <c:varyColors val="0"/>
        <c:ser>
          <c:idx val="2"/>
          <c:order val="2"/>
          <c:tx>
            <c:strRef>
              <c:f>Sheet1!$E$1</c:f>
              <c:strCache>
                <c:ptCount val="1"/>
                <c:pt idx="0">
                  <c:v>Net Income after taxes (q1) adj for inflation</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b="1">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08</c:v>
                </c:pt>
                <c:pt idx="1">
                  <c:v>09</c:v>
                </c:pt>
                <c:pt idx="2">
                  <c:v>10</c:v>
                </c:pt>
                <c:pt idx="3">
                  <c:v>11</c:v>
                </c:pt>
                <c:pt idx="4">
                  <c:v>12</c:v>
                </c:pt>
                <c:pt idx="5">
                  <c:v>13</c:v>
                </c:pt>
                <c:pt idx="6">
                  <c:v>14</c:v>
                </c:pt>
                <c:pt idx="7">
                  <c:v>15</c:v>
                </c:pt>
                <c:pt idx="8">
                  <c:v>16</c:v>
                </c:pt>
                <c:pt idx="9">
                  <c:v>17</c:v>
                </c:pt>
                <c:pt idx="10">
                  <c:v>18</c:v>
                </c:pt>
              </c:strCache>
            </c:strRef>
          </c:cat>
          <c:val>
            <c:numRef>
              <c:f>Sheet1!$E$2:$E$12</c:f>
              <c:numCache>
                <c:formatCode>"$"#,##0.00</c:formatCode>
                <c:ptCount val="11"/>
                <c:pt idx="0">
                  <c:v>10.02</c:v>
                </c:pt>
                <c:pt idx="1">
                  <c:v>-1.2</c:v>
                </c:pt>
                <c:pt idx="2">
                  <c:v>12.69</c:v>
                </c:pt>
                <c:pt idx="3">
                  <c:v>9.2800000000000011</c:v>
                </c:pt>
                <c:pt idx="4">
                  <c:v>13.27</c:v>
                </c:pt>
                <c:pt idx="5">
                  <c:v>23.39</c:v>
                </c:pt>
                <c:pt idx="6">
                  <c:v>14.87</c:v>
                </c:pt>
                <c:pt idx="7">
                  <c:v>19.62</c:v>
                </c:pt>
                <c:pt idx="8">
                  <c:v>14.41</c:v>
                </c:pt>
                <c:pt idx="9">
                  <c:v>8.43</c:v>
                </c:pt>
                <c:pt idx="10">
                  <c:v>17.510000000000009</c:v>
                </c:pt>
              </c:numCache>
            </c:numRef>
          </c:val>
          <c:extLst>
            <c:ext xmlns:c16="http://schemas.microsoft.com/office/drawing/2014/chart" uri="{C3380CC4-5D6E-409C-BE32-E72D297353CC}">
              <c16:uniqueId val="{0000000F-B739-443E-9E4C-0A28A83BD870}"/>
            </c:ext>
          </c:extLst>
        </c:ser>
        <c:dLbls>
          <c:dLblPos val="ctr"/>
          <c:showLegendKey val="0"/>
          <c:showVal val="1"/>
          <c:showCatName val="0"/>
          <c:showSerName val="0"/>
          <c:showPercent val="0"/>
          <c:showBubbleSize val="0"/>
        </c:dLbls>
        <c:gapWidth val="50"/>
        <c:axId val="117625216"/>
        <c:axId val="107004288"/>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net income after taxes (half year) AM BEST</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3-6C64-471C-8F81-661FDB8A1ABC}"/>
                    </c:ext>
                  </c:extLst>
                </c:dPt>
                <c:dPt>
                  <c:idx val="1"/>
                  <c:invertIfNegative val="0"/>
                  <c:bubble3D val="0"/>
                  <c:extLst>
                    <c:ext xmlns:c16="http://schemas.microsoft.com/office/drawing/2014/chart" uri="{C3380CC4-5D6E-409C-BE32-E72D297353CC}">
                      <c16:uniqueId val="{00000004-6C64-471C-8F81-661FDB8A1ABC}"/>
                    </c:ext>
                  </c:extLst>
                </c:dPt>
                <c:dPt>
                  <c:idx val="2"/>
                  <c:invertIfNegative val="0"/>
                  <c:bubble3D val="0"/>
                  <c:extLst>
                    <c:ext xmlns:c16="http://schemas.microsoft.com/office/drawing/2014/chart" uri="{C3380CC4-5D6E-409C-BE32-E72D297353CC}">
                      <c16:uniqueId val="{00000001-6C64-471C-8F81-661FDB8A1ABC}"/>
                    </c:ext>
                  </c:extLst>
                </c:dPt>
                <c:dPt>
                  <c:idx val="3"/>
                  <c:invertIfNegative val="0"/>
                  <c:bubble3D val="0"/>
                  <c:extLst>
                    <c:ext xmlns:c16="http://schemas.microsoft.com/office/drawing/2014/chart" uri="{C3380CC4-5D6E-409C-BE32-E72D297353CC}">
                      <c16:uniqueId val="{00000005-6C64-471C-8F81-661FDB8A1ABC}"/>
                    </c:ext>
                  </c:extLst>
                </c:dPt>
                <c:dPt>
                  <c:idx val="4"/>
                  <c:invertIfNegative val="0"/>
                  <c:bubble3D val="0"/>
                  <c:extLst>
                    <c:ext xmlns:c16="http://schemas.microsoft.com/office/drawing/2014/chart" uri="{C3380CC4-5D6E-409C-BE32-E72D297353CC}">
                      <c16:uniqueId val="{00000006-6C64-471C-8F81-661FDB8A1ABC}"/>
                    </c:ext>
                  </c:extLst>
                </c:dPt>
                <c:dPt>
                  <c:idx val="5"/>
                  <c:invertIfNegative val="0"/>
                  <c:bubble3D val="0"/>
                  <c:extLst>
                    <c:ext xmlns:c16="http://schemas.microsoft.com/office/drawing/2014/chart" uri="{C3380CC4-5D6E-409C-BE32-E72D297353CC}">
                      <c16:uniqueId val="{00000007-6C64-471C-8F81-661FDB8A1ABC}"/>
                    </c:ext>
                  </c:extLst>
                </c:dPt>
                <c:dPt>
                  <c:idx val="6"/>
                  <c:invertIfNegative val="0"/>
                  <c:bubble3D val="0"/>
                  <c:extLst>
                    <c:ext xmlns:c16="http://schemas.microsoft.com/office/drawing/2014/chart" uri="{C3380CC4-5D6E-409C-BE32-E72D297353CC}">
                      <c16:uniqueId val="{00000004-C0F4-4DB2-A308-D8DBC4180399}"/>
                    </c:ext>
                  </c:extLst>
                </c:dPt>
                <c:dPt>
                  <c:idx val="7"/>
                  <c:invertIfNegative val="0"/>
                  <c:bubble3D val="0"/>
                  <c:extLst>
                    <c:ext xmlns:c16="http://schemas.microsoft.com/office/drawing/2014/chart" uri="{C3380CC4-5D6E-409C-BE32-E72D297353CC}">
                      <c16:uniqueId val="{00000005-C0F4-4DB2-A308-D8DBC4180399}"/>
                    </c:ext>
                  </c:extLst>
                </c:dPt>
                <c:dPt>
                  <c:idx val="8"/>
                  <c:invertIfNegative val="0"/>
                  <c:bubble3D val="0"/>
                  <c:extLst>
                    <c:ext xmlns:c16="http://schemas.microsoft.com/office/drawing/2014/chart" uri="{C3380CC4-5D6E-409C-BE32-E72D297353CC}">
                      <c16:uniqueId val="{00000000-6C64-471C-8F81-661FDB8A1ABC}"/>
                    </c:ext>
                  </c:extLst>
                </c:dPt>
                <c:dPt>
                  <c:idx val="9"/>
                  <c:invertIfNegative val="0"/>
                  <c:bubble3D val="0"/>
                  <c:extLst>
                    <c:ext xmlns:c16="http://schemas.microsoft.com/office/drawing/2014/chart" uri="{C3380CC4-5D6E-409C-BE32-E72D297353CC}">
                      <c16:uniqueId val="{00000002-6C64-471C-8F81-661FDB8A1ABC}"/>
                    </c:ext>
                  </c:extLst>
                </c:dPt>
                <c:dPt>
                  <c:idx val="10"/>
                  <c:invertIfNegative val="0"/>
                  <c:bubble3D val="0"/>
                  <c:extLst>
                    <c:ext xmlns:c16="http://schemas.microsoft.com/office/drawing/2014/chart" uri="{C3380CC4-5D6E-409C-BE32-E72D297353CC}">
                      <c16:uniqueId val="{00000006-C0F4-4DB2-A308-D8DBC4180399}"/>
                    </c:ext>
                  </c:extLst>
                </c:dPt>
                <c:dPt>
                  <c:idx val="23"/>
                  <c:invertIfNegative val="0"/>
                  <c:bubble3D val="0"/>
                  <c:extLst>
                    <c:ext xmlns:c16="http://schemas.microsoft.com/office/drawing/2014/chart" uri="{C3380CC4-5D6E-409C-BE32-E72D297353CC}">
                      <c16:uniqueId val="{00000000-AC74-493F-90D3-7BC3CBDAB987}"/>
                    </c:ext>
                  </c:extLst>
                </c:dPt>
                <c:dPt>
                  <c:idx val="25"/>
                  <c:invertIfNegative val="0"/>
                  <c:bubble3D val="0"/>
                  <c:extLst>
                    <c:ext xmlns:c16="http://schemas.microsoft.com/office/drawing/2014/chart" uri="{C3380CC4-5D6E-409C-BE32-E72D297353CC}">
                      <c16:uniqueId val="{00000001-AC74-493F-90D3-7BC3CBDAB987}"/>
                    </c:ext>
                  </c:extLst>
                </c:dPt>
                <c:dPt>
                  <c:idx val="26"/>
                  <c:invertIfNegative val="0"/>
                  <c:bubble3D val="0"/>
                  <c:extLst>
                    <c:ext xmlns:c16="http://schemas.microsoft.com/office/drawing/2014/chart" uri="{C3380CC4-5D6E-409C-BE32-E72D297353CC}">
                      <c16:uniqueId val="{00000003-AC74-493F-90D3-7BC3CBDAB987}"/>
                    </c:ext>
                  </c:extLst>
                </c:dPt>
                <c:dLbls>
                  <c:spPr>
                    <a:noFill/>
                    <a:ln>
                      <a:noFill/>
                    </a:ln>
                    <a:effectLst/>
                  </c:spPr>
                  <c:txPr>
                    <a:bodyPr wrap="square" lIns="38100" tIns="19050" rIns="38100" bIns="19050" anchor="ctr">
                      <a:spAutoFit/>
                    </a:bodyPr>
                    <a:lstStyle/>
                    <a:p>
                      <a:pPr>
                        <a:defRPr b="1"/>
                      </a:pPr>
                      <a:endParaRPr lang="en-US"/>
                    </a:p>
                  </c:txPr>
                  <c:dLblPos val="outEnd"/>
                  <c:showLegendKey val="0"/>
                  <c:showVal val="1"/>
                  <c:showCatName val="0"/>
                  <c:showSerName val="0"/>
                  <c:showPercent val="0"/>
                  <c:showBubbleSize val="0"/>
                  <c:showLeaderLines val="0"/>
                  <c:extLst>
                    <c:ext uri="{CE6537A1-D6FC-4f65-9D91-7224C49458BB}">
                      <c15:showLeaderLines val="1"/>
                    </c:ext>
                  </c:extLst>
                </c:dLbls>
                <c:cat>
                  <c:strRef>
                    <c:extLst>
                      <c:ext uri="{02D57815-91ED-43cb-92C2-25804820EDAC}">
                        <c15:formulaRef>
                          <c15:sqref>Sheet1!$A$2:$A$12</c15:sqref>
                        </c15:formulaRef>
                      </c:ext>
                    </c:extLst>
                    <c:strCache>
                      <c:ptCount val="11"/>
                      <c:pt idx="0">
                        <c:v>08</c:v>
                      </c:pt>
                      <c:pt idx="1">
                        <c:v>09</c:v>
                      </c:pt>
                      <c:pt idx="2">
                        <c:v>10</c:v>
                      </c:pt>
                      <c:pt idx="3">
                        <c:v>11</c:v>
                      </c:pt>
                      <c:pt idx="4">
                        <c:v>12</c:v>
                      </c:pt>
                      <c:pt idx="5">
                        <c:v>13</c:v>
                      </c:pt>
                      <c:pt idx="6">
                        <c:v>14</c:v>
                      </c:pt>
                      <c:pt idx="7">
                        <c:v>15</c:v>
                      </c:pt>
                      <c:pt idx="8">
                        <c:v>16</c:v>
                      </c:pt>
                      <c:pt idx="9">
                        <c:v>17</c:v>
                      </c:pt>
                      <c:pt idx="10">
                        <c:v>18</c:v>
                      </c:pt>
                    </c:strCache>
                  </c:strRef>
                </c:cat>
                <c:val>
                  <c:numRef>
                    <c:extLst>
                      <c:ext uri="{02D57815-91ED-43cb-92C2-25804820EDAC}">
                        <c15:formulaRef>
                          <c15:sqref>Sheet1!$B$2:$B$13</c15:sqref>
                        </c15:formulaRef>
                      </c:ext>
                    </c:extLst>
                    <c:numCache>
                      <c:formatCode>"$"#,##0.0</c:formatCode>
                      <c:ptCount val="12"/>
                      <c:pt idx="0">
                        <c:v>15.6</c:v>
                      </c:pt>
                      <c:pt idx="1">
                        <c:v>6.6</c:v>
                      </c:pt>
                      <c:pt idx="2">
                        <c:v>18.600000000000001</c:v>
                      </c:pt>
                      <c:pt idx="3">
                        <c:v>5.2</c:v>
                      </c:pt>
                      <c:pt idx="4">
                        <c:v>17.600000000000001</c:v>
                      </c:pt>
                      <c:pt idx="5">
                        <c:v>25.2</c:v>
                      </c:pt>
                      <c:pt idx="6">
                        <c:v>26.8</c:v>
                      </c:pt>
                      <c:pt idx="7">
                        <c:v>31.9</c:v>
                      </c:pt>
                      <c:pt idx="8">
                        <c:v>22</c:v>
                      </c:pt>
                      <c:pt idx="9">
                        <c:v>15.5</c:v>
                      </c:pt>
                    </c:numCache>
                  </c:numRef>
                </c:val>
                <c:extLst>
                  <c:ext xmlns:c16="http://schemas.microsoft.com/office/drawing/2014/chart" uri="{C3380CC4-5D6E-409C-BE32-E72D297353CC}">
                    <c16:uniqueId val="{00000004-AC74-493F-90D3-7BC3CBDAB987}"/>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net income after taxes (Q3)</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b="1"/>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Sheet1!$A$2:$A$12</c15:sqref>
                        </c15:formulaRef>
                      </c:ext>
                    </c:extLst>
                    <c:strCache>
                      <c:ptCount val="11"/>
                      <c:pt idx="0">
                        <c:v>08</c:v>
                      </c:pt>
                      <c:pt idx="1">
                        <c:v>09</c:v>
                      </c:pt>
                      <c:pt idx="2">
                        <c:v>10</c:v>
                      </c:pt>
                      <c:pt idx="3">
                        <c:v>11</c:v>
                      </c:pt>
                      <c:pt idx="4">
                        <c:v>12</c:v>
                      </c:pt>
                      <c:pt idx="5">
                        <c:v>13</c:v>
                      </c:pt>
                      <c:pt idx="6">
                        <c:v>14</c:v>
                      </c:pt>
                      <c:pt idx="7">
                        <c:v>15</c:v>
                      </c:pt>
                      <c:pt idx="8">
                        <c:v>16</c:v>
                      </c:pt>
                      <c:pt idx="9">
                        <c:v>17</c:v>
                      </c:pt>
                      <c:pt idx="10">
                        <c:v>18</c:v>
                      </c:pt>
                    </c:strCache>
                  </c:strRef>
                </c:cat>
                <c:val>
                  <c:numRef>
                    <c:extLst xmlns:c15="http://schemas.microsoft.com/office/drawing/2012/chart">
                      <c:ext xmlns:c15="http://schemas.microsoft.com/office/drawing/2012/chart" uri="{02D57815-91ED-43cb-92C2-25804820EDAC}">
                        <c15:formulaRef>
                          <c15:sqref>Sheet1!$C$2:$C$13</c15:sqref>
                        </c15:formulaRef>
                      </c:ext>
                    </c:extLst>
                    <c:numCache>
                      <c:formatCode>"$"#,##0.0</c:formatCode>
                      <c:ptCount val="12"/>
                      <c:pt idx="0">
                        <c:v>4.5999999999999996</c:v>
                      </c:pt>
                      <c:pt idx="1">
                        <c:v>16.7</c:v>
                      </c:pt>
                      <c:pt idx="2">
                        <c:v>28.6</c:v>
                      </c:pt>
                      <c:pt idx="3">
                        <c:v>8.2000000000000011</c:v>
                      </c:pt>
                      <c:pt idx="4">
                        <c:v>29.8</c:v>
                      </c:pt>
                      <c:pt idx="5">
                        <c:v>50.9</c:v>
                      </c:pt>
                      <c:pt idx="6">
                        <c:v>38.700000000000003</c:v>
                      </c:pt>
                      <c:pt idx="7">
                        <c:v>45</c:v>
                      </c:pt>
                      <c:pt idx="8">
                        <c:v>33.200000000000003</c:v>
                      </c:pt>
                      <c:pt idx="9">
                        <c:v>23.6</c:v>
                      </c:pt>
                    </c:numCache>
                  </c:numRef>
                </c:val>
                <c:extLst xmlns:c15="http://schemas.microsoft.com/office/drawing/2012/chart">
                  <c:ext xmlns:c16="http://schemas.microsoft.com/office/drawing/2014/chart" uri="{C3380CC4-5D6E-409C-BE32-E72D297353CC}">
                    <c16:uniqueId val="{0000000E-B739-443E-9E4C-0A28A83BD870}"/>
                  </c:ext>
                </c:extLst>
              </c15:ser>
            </c15:filteredBarSeries>
          </c:ext>
        </c:extLst>
      </c:barChart>
      <c:catAx>
        <c:axId val="117625216"/>
        <c:scaling>
          <c:orientation val="minMax"/>
        </c:scaling>
        <c:delete val="0"/>
        <c:axPos val="b"/>
        <c:numFmt formatCode="General" sourceLinked="0"/>
        <c:majorTickMark val="out"/>
        <c:minorTickMark val="none"/>
        <c:tickLblPos val="low"/>
        <c:crossAx val="107004288"/>
        <c:crosses val="autoZero"/>
        <c:auto val="1"/>
        <c:lblAlgn val="ctr"/>
        <c:lblOffset val="100"/>
        <c:noMultiLvlLbl val="0"/>
      </c:catAx>
      <c:valAx>
        <c:axId val="107004288"/>
        <c:scaling>
          <c:orientation val="minMax"/>
          <c:max val="25"/>
          <c:min val="-5"/>
        </c:scaling>
        <c:delete val="0"/>
        <c:axPos val="l"/>
        <c:majorGridlines>
          <c:spPr>
            <a:ln>
              <a:noFill/>
            </a:ln>
          </c:spPr>
        </c:majorGridlines>
        <c:numFmt formatCode="&quot;$&quot;#,##0" sourceLinked="0"/>
        <c:majorTickMark val="out"/>
        <c:minorTickMark val="none"/>
        <c:tickLblPos val="nextTo"/>
        <c:txPr>
          <a:bodyPr/>
          <a:lstStyle/>
          <a:p>
            <a:pPr>
              <a:defRPr sz="1200"/>
            </a:pPr>
            <a:endParaRPr lang="en-US"/>
          </a:p>
        </c:txPr>
        <c:crossAx val="117625216"/>
        <c:crosses val="autoZero"/>
        <c:crossBetween val="between"/>
        <c:majorUnit val="5"/>
        <c:minorUnit val="0.01"/>
      </c:valAx>
    </c:plotArea>
    <c:plotVisOnly val="1"/>
    <c:dispBlanksAs val="gap"/>
    <c:showDLblsOverMax val="0"/>
  </c:chart>
  <c:txPr>
    <a:bodyPr/>
    <a:lstStyle/>
    <a:p>
      <a:pPr>
        <a:defRPr sz="12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24917559997391"/>
          <c:y val="2.19294602701713E-2"/>
          <c:w val="0.88214344534088518"/>
          <c:h val="0.86734061468123003"/>
        </c:manualLayout>
      </c:layout>
      <c:barChart>
        <c:barDir val="col"/>
        <c:grouping val="stacked"/>
        <c:varyColors val="0"/>
        <c:ser>
          <c:idx val="2"/>
          <c:order val="2"/>
          <c:tx>
            <c:strRef>
              <c:f>Sheet1!$D$1</c:f>
              <c:strCache>
                <c:ptCount val="1"/>
                <c:pt idx="0">
                  <c:v>Net investment gains</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sz="10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09</c:v>
                </c:pt>
                <c:pt idx="1">
                  <c:v>10</c:v>
                </c:pt>
                <c:pt idx="2">
                  <c:v>11</c:v>
                </c:pt>
                <c:pt idx="3">
                  <c:v>12</c:v>
                </c:pt>
                <c:pt idx="4">
                  <c:v>13</c:v>
                </c:pt>
                <c:pt idx="5">
                  <c:v>14</c:v>
                </c:pt>
                <c:pt idx="6">
                  <c:v>15</c:v>
                </c:pt>
                <c:pt idx="7">
                  <c:v>16</c:v>
                </c:pt>
                <c:pt idx="8">
                  <c:v>17</c:v>
                </c:pt>
                <c:pt idx="9">
                  <c:v>18</c:v>
                </c:pt>
              </c:strCache>
            </c:strRef>
          </c:cat>
          <c:val>
            <c:numRef>
              <c:f>Sheet1!$D$2:$D$11</c:f>
              <c:numCache>
                <c:formatCode>"$"#,##0.0</c:formatCode>
                <c:ptCount val="10"/>
                <c:pt idx="0">
                  <c:v>4.0134290718467014</c:v>
                </c:pt>
                <c:pt idx="1">
                  <c:v>14.563171469099</c:v>
                </c:pt>
                <c:pt idx="2">
                  <c:v>14.145840246080001</c:v>
                </c:pt>
                <c:pt idx="3">
                  <c:v>14.645882781584</c:v>
                </c:pt>
                <c:pt idx="4">
                  <c:v>20.1879211185184</c:v>
                </c:pt>
                <c:pt idx="5">
                  <c:v>14.516503702</c:v>
                </c:pt>
                <c:pt idx="6">
                  <c:v>16.816374128</c:v>
                </c:pt>
                <c:pt idx="7">
                  <c:v>13.642744528075401</c:v>
                </c:pt>
                <c:pt idx="8">
                  <c:v>14.854729619</c:v>
                </c:pt>
                <c:pt idx="9">
                  <c:v>15.954388227000003</c:v>
                </c:pt>
              </c:numCache>
            </c:numRef>
          </c:val>
          <c:extLst>
            <c:ext xmlns:c16="http://schemas.microsoft.com/office/drawing/2014/chart" uri="{C3380CC4-5D6E-409C-BE32-E72D297353CC}">
              <c16:uniqueId val="{0000000E-269D-41EE-A1CF-FF55B6A870A8}"/>
            </c:ext>
          </c:extLst>
        </c:ser>
        <c:ser>
          <c:idx val="3"/>
          <c:order val="3"/>
          <c:tx>
            <c:strRef>
              <c:f>Sheet1!$E$1</c:f>
              <c:strCache>
                <c:ptCount val="1"/>
                <c:pt idx="0">
                  <c:v>Underwriting gains/losses </c:v>
                </c:pt>
              </c:strCache>
            </c:strRef>
          </c:tx>
          <c:spPr>
            <a:solidFill>
              <a:schemeClr val="accent3"/>
            </a:solidFill>
          </c:spPr>
          <c:invertIfNegative val="0"/>
          <c:dLbls>
            <c:dLbl>
              <c:idx val="1"/>
              <c:layout>
                <c:manualLayout>
                  <c:x val="0"/>
                  <c:y val="1.44228870827858E-3"/>
                </c:manualLayout>
              </c:layout>
              <c:spPr>
                <a:noFill/>
                <a:ln>
                  <a:noFill/>
                </a:ln>
                <a:effectLst/>
              </c:spPr>
              <c:txPr>
                <a:bodyPr wrap="square" lIns="38100" tIns="19050" rIns="38100" bIns="19050" anchor="ctr">
                  <a:noAutofit/>
                </a:bodyPr>
                <a:lstStyle/>
                <a:p>
                  <a:pPr>
                    <a:defRPr sz="1000" b="1">
                      <a:solidFill>
                        <a:schemeClr val="bg1"/>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8.0739965925443399E-2"/>
                      <c:h val="6.2843892416223304E-2"/>
                    </c:manualLayout>
                  </c15:layout>
                </c:ext>
                <c:ext xmlns:c16="http://schemas.microsoft.com/office/drawing/2014/chart" uri="{C3380CC4-5D6E-409C-BE32-E72D297353CC}">
                  <c16:uniqueId val="{00000000-DC3E-41DD-ADB2-FAA0FBC5A5E9}"/>
                </c:ext>
              </c:extLst>
            </c:dLbl>
            <c:dLbl>
              <c:idx val="3"/>
              <c:layout>
                <c:manualLayout>
                  <c:x val="0"/>
                  <c:y val="2.017456788072629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281-485F-A910-995E115775B1}"/>
                </c:ext>
              </c:extLst>
            </c:dLbl>
            <c:dLbl>
              <c:idx val="8"/>
              <c:layout>
                <c:manualLayout>
                  <c:x val="1.7576888765339201E-7"/>
                  <c:y val="1.44106325646119E-2"/>
                </c:manualLayout>
              </c:layout>
              <c:spPr>
                <a:noFill/>
                <a:ln>
                  <a:noFill/>
                </a:ln>
                <a:effectLst/>
              </c:spPr>
              <c:txPr>
                <a:bodyPr wrap="square" lIns="38100" tIns="19050" rIns="38100" bIns="19050" anchor="ctr">
                  <a:noAutofit/>
                </a:bodyPr>
                <a:lstStyle/>
                <a:p>
                  <a:pPr>
                    <a:defRPr sz="1000" b="1">
                      <a:solidFill>
                        <a:schemeClr val="bg1"/>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8.0739965925443399E-2"/>
                      <c:h val="5.9961811290405301E-2"/>
                    </c:manualLayout>
                  </c15:layout>
                </c:ext>
                <c:ext xmlns:c16="http://schemas.microsoft.com/office/drawing/2014/chart" uri="{C3380CC4-5D6E-409C-BE32-E72D297353CC}">
                  <c16:uniqueId val="{00000001-DC3E-41DD-ADB2-FAA0FBC5A5E9}"/>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09</c:v>
                </c:pt>
                <c:pt idx="1">
                  <c:v>10</c:v>
                </c:pt>
                <c:pt idx="2">
                  <c:v>11</c:v>
                </c:pt>
                <c:pt idx="3">
                  <c:v>12</c:v>
                </c:pt>
                <c:pt idx="4">
                  <c:v>13</c:v>
                </c:pt>
                <c:pt idx="5">
                  <c:v>14</c:v>
                </c:pt>
                <c:pt idx="6">
                  <c:v>15</c:v>
                </c:pt>
                <c:pt idx="7">
                  <c:v>16</c:v>
                </c:pt>
                <c:pt idx="8">
                  <c:v>17</c:v>
                </c:pt>
                <c:pt idx="9">
                  <c:v>18</c:v>
                </c:pt>
              </c:strCache>
            </c:strRef>
          </c:cat>
          <c:val>
            <c:numRef>
              <c:f>Sheet1!$E$2:$E$11</c:f>
              <c:numCache>
                <c:formatCode>"$"#,##0.0</c:formatCode>
                <c:ptCount val="10"/>
                <c:pt idx="0">
                  <c:v>-2.196469183</c:v>
                </c:pt>
                <c:pt idx="1">
                  <c:v>-1.2003770760000001</c:v>
                </c:pt>
                <c:pt idx="2">
                  <c:v>-4.1758771260000005</c:v>
                </c:pt>
                <c:pt idx="3">
                  <c:v>0.13086173800000001</c:v>
                </c:pt>
                <c:pt idx="4">
                  <c:v>5.0417390219999998</c:v>
                </c:pt>
                <c:pt idx="5">
                  <c:v>2.8252383370000005</c:v>
                </c:pt>
                <c:pt idx="6">
                  <c:v>4.6387066590000003</c:v>
                </c:pt>
                <c:pt idx="7">
                  <c:v>2.9363630440000001</c:v>
                </c:pt>
                <c:pt idx="8">
                  <c:v>6.2908400000000002E-4</c:v>
                </c:pt>
                <c:pt idx="9">
                  <c:v>4.7132951419999998</c:v>
                </c:pt>
              </c:numCache>
            </c:numRef>
          </c:val>
          <c:extLst>
            <c:ext xmlns:c16="http://schemas.microsoft.com/office/drawing/2014/chart" uri="{C3380CC4-5D6E-409C-BE32-E72D297353CC}">
              <c16:uniqueId val="{0000000F-269D-41EE-A1CF-FF55B6A870A8}"/>
            </c:ext>
          </c:extLst>
        </c:ser>
        <c:dLbls>
          <c:dLblPos val="ctr"/>
          <c:showLegendKey val="0"/>
          <c:showVal val="1"/>
          <c:showCatName val="0"/>
          <c:showSerName val="0"/>
          <c:showPercent val="0"/>
          <c:showBubbleSize val="0"/>
        </c:dLbls>
        <c:gapWidth val="50"/>
        <c:overlap val="100"/>
        <c:axId val="114896256"/>
        <c:axId val="11491443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Net investment gainsf</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3-6C64-471C-8F81-661FDB8A1ABC}"/>
                    </c:ext>
                  </c:extLst>
                </c:dPt>
                <c:dPt>
                  <c:idx val="1"/>
                  <c:invertIfNegative val="0"/>
                  <c:bubble3D val="0"/>
                  <c:extLst>
                    <c:ext xmlns:c16="http://schemas.microsoft.com/office/drawing/2014/chart" uri="{C3380CC4-5D6E-409C-BE32-E72D297353CC}">
                      <c16:uniqueId val="{00000004-6C64-471C-8F81-661FDB8A1ABC}"/>
                    </c:ext>
                  </c:extLst>
                </c:dPt>
                <c:dPt>
                  <c:idx val="2"/>
                  <c:invertIfNegative val="0"/>
                  <c:bubble3D val="0"/>
                  <c:extLst>
                    <c:ext xmlns:c16="http://schemas.microsoft.com/office/drawing/2014/chart" uri="{C3380CC4-5D6E-409C-BE32-E72D297353CC}">
                      <c16:uniqueId val="{00000001-6C64-471C-8F81-661FDB8A1ABC}"/>
                    </c:ext>
                  </c:extLst>
                </c:dPt>
                <c:dPt>
                  <c:idx val="3"/>
                  <c:invertIfNegative val="0"/>
                  <c:bubble3D val="0"/>
                  <c:extLst>
                    <c:ext xmlns:c16="http://schemas.microsoft.com/office/drawing/2014/chart" uri="{C3380CC4-5D6E-409C-BE32-E72D297353CC}">
                      <c16:uniqueId val="{00000005-6C64-471C-8F81-661FDB8A1ABC}"/>
                    </c:ext>
                  </c:extLst>
                </c:dPt>
                <c:dPt>
                  <c:idx val="4"/>
                  <c:invertIfNegative val="0"/>
                  <c:bubble3D val="0"/>
                  <c:extLst>
                    <c:ext xmlns:c16="http://schemas.microsoft.com/office/drawing/2014/chart" uri="{C3380CC4-5D6E-409C-BE32-E72D297353CC}">
                      <c16:uniqueId val="{00000006-6C64-471C-8F81-661FDB8A1ABC}"/>
                    </c:ext>
                  </c:extLst>
                </c:dPt>
                <c:dPt>
                  <c:idx val="5"/>
                  <c:invertIfNegative val="0"/>
                  <c:bubble3D val="0"/>
                  <c:extLst>
                    <c:ext xmlns:c16="http://schemas.microsoft.com/office/drawing/2014/chart" uri="{C3380CC4-5D6E-409C-BE32-E72D297353CC}">
                      <c16:uniqueId val="{00000007-6C64-471C-8F81-661FDB8A1ABC}"/>
                    </c:ext>
                  </c:extLst>
                </c:dPt>
                <c:dPt>
                  <c:idx val="6"/>
                  <c:invertIfNegative val="0"/>
                  <c:bubble3D val="0"/>
                  <c:extLst>
                    <c:ext xmlns:c16="http://schemas.microsoft.com/office/drawing/2014/chart" uri="{C3380CC4-5D6E-409C-BE32-E72D297353CC}">
                      <c16:uniqueId val="{00000004-C0F4-4DB2-A308-D8DBC4180399}"/>
                    </c:ext>
                  </c:extLst>
                </c:dPt>
                <c:dPt>
                  <c:idx val="7"/>
                  <c:invertIfNegative val="0"/>
                  <c:bubble3D val="0"/>
                  <c:extLst>
                    <c:ext xmlns:c16="http://schemas.microsoft.com/office/drawing/2014/chart" uri="{C3380CC4-5D6E-409C-BE32-E72D297353CC}">
                      <c16:uniqueId val="{00000005-C0F4-4DB2-A308-D8DBC4180399}"/>
                    </c:ext>
                  </c:extLst>
                </c:dPt>
                <c:dPt>
                  <c:idx val="8"/>
                  <c:invertIfNegative val="0"/>
                  <c:bubble3D val="0"/>
                  <c:extLst>
                    <c:ext xmlns:c16="http://schemas.microsoft.com/office/drawing/2014/chart" uri="{C3380CC4-5D6E-409C-BE32-E72D297353CC}">
                      <c16:uniqueId val="{00000000-6C64-471C-8F81-661FDB8A1ABC}"/>
                    </c:ext>
                  </c:extLst>
                </c:dPt>
                <c:dPt>
                  <c:idx val="9"/>
                  <c:invertIfNegative val="0"/>
                  <c:bubble3D val="0"/>
                  <c:extLst>
                    <c:ext xmlns:c16="http://schemas.microsoft.com/office/drawing/2014/chart" uri="{C3380CC4-5D6E-409C-BE32-E72D297353CC}">
                      <c16:uniqueId val="{00000002-6C64-471C-8F81-661FDB8A1ABC}"/>
                    </c:ext>
                  </c:extLst>
                </c:dPt>
                <c:dPt>
                  <c:idx val="10"/>
                  <c:invertIfNegative val="0"/>
                  <c:bubble3D val="0"/>
                  <c:extLst>
                    <c:ext xmlns:c16="http://schemas.microsoft.com/office/drawing/2014/chart" uri="{C3380CC4-5D6E-409C-BE32-E72D297353CC}">
                      <c16:uniqueId val="{00000006-C0F4-4DB2-A308-D8DBC4180399}"/>
                    </c:ext>
                  </c:extLst>
                </c:dPt>
                <c:dPt>
                  <c:idx val="23"/>
                  <c:invertIfNegative val="0"/>
                  <c:bubble3D val="0"/>
                  <c:extLst>
                    <c:ext xmlns:c16="http://schemas.microsoft.com/office/drawing/2014/chart" uri="{C3380CC4-5D6E-409C-BE32-E72D297353CC}">
                      <c16:uniqueId val="{00000000-AC74-493F-90D3-7BC3CBDAB987}"/>
                    </c:ext>
                  </c:extLst>
                </c:dPt>
                <c:dPt>
                  <c:idx val="25"/>
                  <c:invertIfNegative val="0"/>
                  <c:bubble3D val="0"/>
                  <c:extLst>
                    <c:ext xmlns:c16="http://schemas.microsoft.com/office/drawing/2014/chart" uri="{C3380CC4-5D6E-409C-BE32-E72D297353CC}">
                      <c16:uniqueId val="{00000001-AC74-493F-90D3-7BC3CBDAB987}"/>
                    </c:ext>
                  </c:extLst>
                </c:dPt>
                <c:dPt>
                  <c:idx val="26"/>
                  <c:invertIfNegative val="0"/>
                  <c:bubble3D val="0"/>
                  <c:extLst>
                    <c:ext xmlns:c16="http://schemas.microsoft.com/office/drawing/2014/chart" uri="{C3380CC4-5D6E-409C-BE32-E72D297353CC}">
                      <c16:uniqueId val="{00000003-AC74-493F-90D3-7BC3CBDAB987}"/>
                    </c:ext>
                  </c:extLst>
                </c:dPt>
                <c:dLbls>
                  <c:spPr>
                    <a:noFill/>
                    <a:ln>
                      <a:noFill/>
                    </a:ln>
                    <a:effectLst/>
                  </c:spPr>
                  <c:txPr>
                    <a:bodyPr wrap="square" lIns="38100" tIns="19050" rIns="38100" bIns="19050" anchor="ctr">
                      <a:spAutoFit/>
                    </a:bodyPr>
                    <a:lstStyle/>
                    <a:p>
                      <a:pPr>
                        <a:defRPr b="1"/>
                      </a:pPr>
                      <a:endParaRPr lang="en-US"/>
                    </a:p>
                  </c:txPr>
                  <c:dLblPos val="ctr"/>
                  <c:showLegendKey val="0"/>
                  <c:showVal val="1"/>
                  <c:showCatName val="0"/>
                  <c:showSerName val="0"/>
                  <c:showPercent val="0"/>
                  <c:showBubbleSize val="0"/>
                  <c:showLeaderLines val="0"/>
                  <c:extLst>
                    <c:ext uri="{CE6537A1-D6FC-4f65-9D91-7224C49458BB}">
                      <c15:showLeaderLines val="1"/>
                    </c:ext>
                  </c:extLst>
                </c:dLbls>
                <c:cat>
                  <c:strRef>
                    <c:extLst>
                      <c:ext uri="{02D57815-91ED-43cb-92C2-25804820EDAC}">
                        <c15:formulaRef>
                          <c15:sqref>Sheet1!$A$2:$A$11</c15:sqref>
                        </c15:formulaRef>
                      </c:ext>
                    </c:extLst>
                    <c:strCache>
                      <c:ptCount val="10"/>
                      <c:pt idx="0">
                        <c:v>09</c:v>
                      </c:pt>
                      <c:pt idx="1">
                        <c:v>10</c:v>
                      </c:pt>
                      <c:pt idx="2">
                        <c:v>11</c:v>
                      </c:pt>
                      <c:pt idx="3">
                        <c:v>12</c:v>
                      </c:pt>
                      <c:pt idx="4">
                        <c:v>13</c:v>
                      </c:pt>
                      <c:pt idx="5">
                        <c:v>14</c:v>
                      </c:pt>
                      <c:pt idx="6">
                        <c:v>15</c:v>
                      </c:pt>
                      <c:pt idx="7">
                        <c:v>16</c:v>
                      </c:pt>
                      <c:pt idx="8">
                        <c:v>17</c:v>
                      </c:pt>
                      <c:pt idx="9">
                        <c:v>18</c:v>
                      </c:pt>
                    </c:strCache>
                  </c:strRef>
                </c:cat>
                <c:val>
                  <c:numRef>
                    <c:extLst>
                      <c:ext uri="{02D57815-91ED-43cb-92C2-25804820EDAC}">
                        <c15:formulaRef>
                          <c15:sqref>Sheet1!$B$2:$B$11</c15:sqref>
                        </c15:formulaRef>
                      </c:ext>
                    </c:extLst>
                    <c:numCache>
                      <c:formatCode>"$"#,##0.0</c:formatCode>
                      <c:ptCount val="10"/>
                      <c:pt idx="0">
                        <c:v>33.026642926296098</c:v>
                      </c:pt>
                      <c:pt idx="1">
                        <c:v>40.603051818788401</c:v>
                      </c:pt>
                      <c:pt idx="2">
                        <c:v>55.9285700085792</c:v>
                      </c:pt>
                      <c:pt idx="3">
                        <c:v>58.468411245709596</c:v>
                      </c:pt>
                      <c:pt idx="4">
                        <c:v>58.966504186869201</c:v>
                      </c:pt>
                      <c:pt idx="5">
                        <c:v>67.68086726797921</c:v>
                      </c:pt>
                      <c:pt idx="6">
                        <c:v>66.694142183461906</c:v>
                      </c:pt>
                      <c:pt idx="7">
                        <c:v>58.838285256858391</c:v>
                      </c:pt>
                      <c:pt idx="8">
                        <c:v>55.946557264217795</c:v>
                      </c:pt>
                      <c:pt idx="9">
                        <c:v>69.324620643999992</c:v>
                      </c:pt>
                    </c:numCache>
                  </c:numRef>
                </c:val>
                <c:extLst>
                  <c:ext xmlns:c16="http://schemas.microsoft.com/office/drawing/2014/chart" uri="{C3380CC4-5D6E-409C-BE32-E72D297353CC}">
                    <c16:uniqueId val="{00000004-AC74-493F-90D3-7BC3CBDAB987}"/>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Underwriting gains/losses h</c:v>
                      </c:pt>
                    </c:strCache>
                  </c:strRef>
                </c:tx>
                <c:spPr>
                  <a:solidFill>
                    <a:schemeClr val="accent3"/>
                  </a:solidFill>
                </c:spPr>
                <c:invertIfNegative val="0"/>
                <c:dLbls>
                  <c:spPr>
                    <a:noFill/>
                    <a:ln>
                      <a:noFill/>
                    </a:ln>
                    <a:effectLst/>
                  </c:spPr>
                  <c:txPr>
                    <a:bodyPr wrap="square" lIns="38100" tIns="19050" rIns="38100" bIns="19050" anchor="ctr">
                      <a:spAutoFit/>
                    </a:bodyPr>
                    <a:lstStyle/>
                    <a:p>
                      <a:pPr>
                        <a:defRPr b="1"/>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Sheet1!$A$2:$A$11</c15:sqref>
                        </c15:formulaRef>
                      </c:ext>
                    </c:extLst>
                    <c:strCache>
                      <c:ptCount val="10"/>
                      <c:pt idx="0">
                        <c:v>09</c:v>
                      </c:pt>
                      <c:pt idx="1">
                        <c:v>10</c:v>
                      </c:pt>
                      <c:pt idx="2">
                        <c:v>11</c:v>
                      </c:pt>
                      <c:pt idx="3">
                        <c:v>12</c:v>
                      </c:pt>
                      <c:pt idx="4">
                        <c:v>13</c:v>
                      </c:pt>
                      <c:pt idx="5">
                        <c:v>14</c:v>
                      </c:pt>
                      <c:pt idx="6">
                        <c:v>15</c:v>
                      </c:pt>
                      <c:pt idx="7">
                        <c:v>16</c:v>
                      </c:pt>
                      <c:pt idx="8">
                        <c:v>17</c:v>
                      </c:pt>
                      <c:pt idx="9">
                        <c:v>18</c:v>
                      </c:pt>
                    </c:strCache>
                  </c:strRef>
                </c:cat>
                <c:val>
                  <c:numRef>
                    <c:extLst xmlns:c15="http://schemas.microsoft.com/office/drawing/2012/chart">
                      <c:ext xmlns:c15="http://schemas.microsoft.com/office/drawing/2012/chart" uri="{02D57815-91ED-43cb-92C2-25804820EDAC}">
                        <c15:formulaRef>
                          <c15:sqref>Sheet1!$C$2:$C$11</c15:sqref>
                        </c15:formulaRef>
                      </c:ext>
                    </c:extLst>
                    <c:numCache>
                      <c:formatCode>"$"#,##0.0</c:formatCode>
                      <c:ptCount val="10"/>
                      <c:pt idx="0">
                        <c:v>-19.7</c:v>
                      </c:pt>
                      <c:pt idx="1">
                        <c:v>1.5</c:v>
                      </c:pt>
                      <c:pt idx="2">
                        <c:v>-8.3000000000000007</c:v>
                      </c:pt>
                      <c:pt idx="3">
                        <c:v>-35.299999999999997</c:v>
                      </c:pt>
                      <c:pt idx="4">
                        <c:v>-13.9</c:v>
                      </c:pt>
                      <c:pt idx="5">
                        <c:v>17.5</c:v>
                      </c:pt>
                      <c:pt idx="6">
                        <c:v>14.2</c:v>
                      </c:pt>
                      <c:pt idx="7">
                        <c:v>11.1</c:v>
                      </c:pt>
                      <c:pt idx="8">
                        <c:v>-2.4</c:v>
                      </c:pt>
                      <c:pt idx="9">
                        <c:v>20.8</c:v>
                      </c:pt>
                    </c:numCache>
                  </c:numRef>
                </c:val>
                <c:extLst xmlns:c15="http://schemas.microsoft.com/office/drawing/2012/chart">
                  <c:ext xmlns:c16="http://schemas.microsoft.com/office/drawing/2014/chart" uri="{C3380CC4-5D6E-409C-BE32-E72D297353CC}">
                    <c16:uniqueId val="{00000000-E921-4C7B-8141-4F9BA410D64F}"/>
                  </c:ext>
                </c:extLst>
              </c15:ser>
            </c15:filteredBarSeries>
          </c:ext>
        </c:extLst>
      </c:barChart>
      <c:catAx>
        <c:axId val="114896256"/>
        <c:scaling>
          <c:orientation val="minMax"/>
        </c:scaling>
        <c:delete val="0"/>
        <c:axPos val="b"/>
        <c:numFmt formatCode="General" sourceLinked="0"/>
        <c:majorTickMark val="out"/>
        <c:minorTickMark val="none"/>
        <c:tickLblPos val="low"/>
        <c:crossAx val="114914432"/>
        <c:crosses val="autoZero"/>
        <c:auto val="1"/>
        <c:lblAlgn val="ctr"/>
        <c:lblOffset val="100"/>
        <c:noMultiLvlLbl val="0"/>
      </c:catAx>
      <c:valAx>
        <c:axId val="114914432"/>
        <c:scaling>
          <c:orientation val="minMax"/>
          <c:max val="30"/>
          <c:min val="-5"/>
        </c:scaling>
        <c:delete val="0"/>
        <c:axPos val="l"/>
        <c:numFmt formatCode="&quot;$&quot;#,##0" sourceLinked="0"/>
        <c:majorTickMark val="out"/>
        <c:minorTickMark val="none"/>
        <c:tickLblPos val="nextTo"/>
        <c:txPr>
          <a:bodyPr/>
          <a:lstStyle/>
          <a:p>
            <a:pPr>
              <a:defRPr sz="1200"/>
            </a:pPr>
            <a:endParaRPr lang="en-US"/>
          </a:p>
        </c:txPr>
        <c:crossAx val="114896256"/>
        <c:crosses val="autoZero"/>
        <c:crossBetween val="between"/>
        <c:majorUnit val="5"/>
        <c:minorUnit val="0.01"/>
      </c:valAx>
    </c:plotArea>
    <c:legend>
      <c:legendPos val="t"/>
      <c:overlay val="0"/>
      <c:txPr>
        <a:bodyPr/>
        <a:lstStyle/>
        <a:p>
          <a:pPr>
            <a:defRPr sz="1200" baseline="0"/>
          </a:pPr>
          <a:endParaRPr lang="en-US"/>
        </a:p>
      </c:txPr>
    </c:legend>
    <c:plotVisOnly val="1"/>
    <c:dispBlanksAs val="gap"/>
    <c:showDLblsOverMax val="0"/>
  </c:chart>
  <c:txPr>
    <a:bodyPr/>
    <a:lstStyle/>
    <a:p>
      <a:pPr>
        <a:defRPr sz="12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87386822078574E-2"/>
          <c:y val="2.76936225218074E-2"/>
          <c:w val="0.89570511277678444"/>
          <c:h val="0.841660885323816"/>
        </c:manualLayout>
      </c:layout>
      <c:barChart>
        <c:barDir val="col"/>
        <c:grouping val="stacked"/>
        <c:varyColors val="0"/>
        <c:ser>
          <c:idx val="2"/>
          <c:order val="2"/>
          <c:tx>
            <c:strRef>
              <c:f>Sheet1!$D$1</c:f>
              <c:strCache>
                <c:ptCount val="1"/>
                <c:pt idx="0">
                  <c:v>Net investment income</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sz="1000" b="1" baseline="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09</c:v>
                </c:pt>
                <c:pt idx="1">
                  <c:v>10</c:v>
                </c:pt>
                <c:pt idx="2">
                  <c:v>11</c:v>
                </c:pt>
                <c:pt idx="3">
                  <c:v>12</c:v>
                </c:pt>
                <c:pt idx="4">
                  <c:v>13</c:v>
                </c:pt>
                <c:pt idx="5">
                  <c:v>14</c:v>
                </c:pt>
                <c:pt idx="6">
                  <c:v>15</c:v>
                </c:pt>
                <c:pt idx="7">
                  <c:v>16</c:v>
                </c:pt>
                <c:pt idx="8">
                  <c:v>17</c:v>
                </c:pt>
                <c:pt idx="9">
                  <c:v>18</c:v>
                </c:pt>
              </c:strCache>
            </c:strRef>
          </c:cat>
          <c:val>
            <c:numRef>
              <c:f>Sheet1!$D$2:$D$11</c:f>
              <c:numCache>
                <c:formatCode>"$"#,##0.0</c:formatCode>
                <c:ptCount val="10"/>
                <c:pt idx="0">
                  <c:v>11.939739230846701</c:v>
                </c:pt>
                <c:pt idx="1">
                  <c:v>11.700527110099001</c:v>
                </c:pt>
                <c:pt idx="2">
                  <c:v>13.08261748108</c:v>
                </c:pt>
                <c:pt idx="3">
                  <c:v>11.914659818584001</c:v>
                </c:pt>
                <c:pt idx="4">
                  <c:v>12.0678566825184</c:v>
                </c:pt>
                <c:pt idx="5">
                  <c:v>11.464664963999999</c:v>
                </c:pt>
                <c:pt idx="6">
                  <c:v>11.960926866000001</c:v>
                </c:pt>
                <c:pt idx="7">
                  <c:v>11.1947049340754</c:v>
                </c:pt>
                <c:pt idx="8">
                  <c:v>12.170571563000001</c:v>
                </c:pt>
                <c:pt idx="9">
                  <c:v>12.310236925</c:v>
                </c:pt>
              </c:numCache>
            </c:numRef>
          </c:val>
          <c:extLst>
            <c:ext xmlns:c16="http://schemas.microsoft.com/office/drawing/2014/chart" uri="{C3380CC4-5D6E-409C-BE32-E72D297353CC}">
              <c16:uniqueId val="{0000000E-3EED-489D-958E-AE27813CB92B}"/>
            </c:ext>
          </c:extLst>
        </c:ser>
        <c:ser>
          <c:idx val="3"/>
          <c:order val="3"/>
          <c:tx>
            <c:strRef>
              <c:f>Sheet1!$E$1</c:f>
              <c:strCache>
                <c:ptCount val="1"/>
                <c:pt idx="0">
                  <c:v>Realized capital gains/losses</c:v>
                </c:pt>
              </c:strCache>
            </c:strRef>
          </c:tx>
          <c:spPr>
            <a:solidFill>
              <a:schemeClr val="accent3"/>
            </a:solidFill>
          </c:spPr>
          <c:invertIfNegative val="0"/>
          <c:dLbls>
            <c:spPr>
              <a:noFill/>
              <a:ln>
                <a:noFill/>
              </a:ln>
              <a:effectLst/>
            </c:spPr>
            <c:txPr>
              <a:bodyPr wrap="square" lIns="38100" tIns="19050" rIns="38100" bIns="19050" anchor="ctr">
                <a:spAutoFit/>
              </a:bodyPr>
              <a:lstStyle/>
              <a:p>
                <a:pPr>
                  <a:defRPr sz="10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09</c:v>
                </c:pt>
                <c:pt idx="1">
                  <c:v>10</c:v>
                </c:pt>
                <c:pt idx="2">
                  <c:v>11</c:v>
                </c:pt>
                <c:pt idx="3">
                  <c:v>12</c:v>
                </c:pt>
                <c:pt idx="4">
                  <c:v>13</c:v>
                </c:pt>
                <c:pt idx="5">
                  <c:v>14</c:v>
                </c:pt>
                <c:pt idx="6">
                  <c:v>15</c:v>
                </c:pt>
                <c:pt idx="7">
                  <c:v>16</c:v>
                </c:pt>
                <c:pt idx="8">
                  <c:v>17</c:v>
                </c:pt>
                <c:pt idx="9">
                  <c:v>18</c:v>
                </c:pt>
              </c:strCache>
            </c:strRef>
          </c:cat>
          <c:val>
            <c:numRef>
              <c:f>Sheet1!$E$2:$E$11</c:f>
              <c:numCache>
                <c:formatCode>"$"#,##0.0</c:formatCode>
                <c:ptCount val="10"/>
                <c:pt idx="0">
                  <c:v>-7.9263101589999998</c:v>
                </c:pt>
                <c:pt idx="1">
                  <c:v>2.8626443590000004</c:v>
                </c:pt>
                <c:pt idx="2">
                  <c:v>1.0632227650000001</c:v>
                </c:pt>
                <c:pt idx="3">
                  <c:v>2.731222963</c:v>
                </c:pt>
                <c:pt idx="4">
                  <c:v>8.1200644359999998</c:v>
                </c:pt>
                <c:pt idx="5">
                  <c:v>3.0518387379999998</c:v>
                </c:pt>
                <c:pt idx="6">
                  <c:v>4.8554472620000002</c:v>
                </c:pt>
                <c:pt idx="7">
                  <c:v>2.4480395939999999</c:v>
                </c:pt>
                <c:pt idx="8">
                  <c:v>2.6841580559999998</c:v>
                </c:pt>
                <c:pt idx="9">
                  <c:v>3.644151302</c:v>
                </c:pt>
              </c:numCache>
            </c:numRef>
          </c:val>
          <c:extLst>
            <c:ext xmlns:c16="http://schemas.microsoft.com/office/drawing/2014/chart" uri="{C3380CC4-5D6E-409C-BE32-E72D297353CC}">
              <c16:uniqueId val="{0000000F-3EED-489D-958E-AE27813CB92B}"/>
            </c:ext>
          </c:extLst>
        </c:ser>
        <c:dLbls>
          <c:dLblPos val="ctr"/>
          <c:showLegendKey val="0"/>
          <c:showVal val="1"/>
          <c:showCatName val="0"/>
          <c:showSerName val="0"/>
          <c:showPercent val="0"/>
          <c:showBubbleSize val="0"/>
        </c:dLbls>
        <c:gapWidth val="50"/>
        <c:overlap val="100"/>
        <c:axId val="132455040"/>
        <c:axId val="132465024"/>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Column1</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3-6C64-471C-8F81-661FDB8A1ABC}"/>
                    </c:ext>
                  </c:extLst>
                </c:dPt>
                <c:dPt>
                  <c:idx val="1"/>
                  <c:invertIfNegative val="0"/>
                  <c:bubble3D val="0"/>
                  <c:extLst>
                    <c:ext xmlns:c16="http://schemas.microsoft.com/office/drawing/2014/chart" uri="{C3380CC4-5D6E-409C-BE32-E72D297353CC}">
                      <c16:uniqueId val="{00000004-6C64-471C-8F81-661FDB8A1ABC}"/>
                    </c:ext>
                  </c:extLst>
                </c:dPt>
                <c:dPt>
                  <c:idx val="2"/>
                  <c:invertIfNegative val="0"/>
                  <c:bubble3D val="0"/>
                  <c:extLst>
                    <c:ext xmlns:c16="http://schemas.microsoft.com/office/drawing/2014/chart" uri="{C3380CC4-5D6E-409C-BE32-E72D297353CC}">
                      <c16:uniqueId val="{00000001-6C64-471C-8F81-661FDB8A1ABC}"/>
                    </c:ext>
                  </c:extLst>
                </c:dPt>
                <c:dPt>
                  <c:idx val="3"/>
                  <c:invertIfNegative val="0"/>
                  <c:bubble3D val="0"/>
                  <c:extLst>
                    <c:ext xmlns:c16="http://schemas.microsoft.com/office/drawing/2014/chart" uri="{C3380CC4-5D6E-409C-BE32-E72D297353CC}">
                      <c16:uniqueId val="{00000005-6C64-471C-8F81-661FDB8A1ABC}"/>
                    </c:ext>
                  </c:extLst>
                </c:dPt>
                <c:dPt>
                  <c:idx val="4"/>
                  <c:invertIfNegative val="0"/>
                  <c:bubble3D val="0"/>
                  <c:extLst>
                    <c:ext xmlns:c16="http://schemas.microsoft.com/office/drawing/2014/chart" uri="{C3380CC4-5D6E-409C-BE32-E72D297353CC}">
                      <c16:uniqueId val="{00000006-6C64-471C-8F81-661FDB8A1ABC}"/>
                    </c:ext>
                  </c:extLst>
                </c:dPt>
                <c:dPt>
                  <c:idx val="5"/>
                  <c:invertIfNegative val="0"/>
                  <c:bubble3D val="0"/>
                  <c:extLst>
                    <c:ext xmlns:c16="http://schemas.microsoft.com/office/drawing/2014/chart" uri="{C3380CC4-5D6E-409C-BE32-E72D297353CC}">
                      <c16:uniqueId val="{00000007-6C64-471C-8F81-661FDB8A1ABC}"/>
                    </c:ext>
                  </c:extLst>
                </c:dPt>
                <c:dPt>
                  <c:idx val="6"/>
                  <c:invertIfNegative val="0"/>
                  <c:bubble3D val="0"/>
                  <c:extLst>
                    <c:ext xmlns:c16="http://schemas.microsoft.com/office/drawing/2014/chart" uri="{C3380CC4-5D6E-409C-BE32-E72D297353CC}">
                      <c16:uniqueId val="{00000004-C0F4-4DB2-A308-D8DBC4180399}"/>
                    </c:ext>
                  </c:extLst>
                </c:dPt>
                <c:dPt>
                  <c:idx val="7"/>
                  <c:invertIfNegative val="0"/>
                  <c:bubble3D val="0"/>
                  <c:extLst>
                    <c:ext xmlns:c16="http://schemas.microsoft.com/office/drawing/2014/chart" uri="{C3380CC4-5D6E-409C-BE32-E72D297353CC}">
                      <c16:uniqueId val="{00000005-C0F4-4DB2-A308-D8DBC4180399}"/>
                    </c:ext>
                  </c:extLst>
                </c:dPt>
                <c:dPt>
                  <c:idx val="8"/>
                  <c:invertIfNegative val="0"/>
                  <c:bubble3D val="0"/>
                  <c:extLst>
                    <c:ext xmlns:c16="http://schemas.microsoft.com/office/drawing/2014/chart" uri="{C3380CC4-5D6E-409C-BE32-E72D297353CC}">
                      <c16:uniqueId val="{00000000-6C64-471C-8F81-661FDB8A1ABC}"/>
                    </c:ext>
                  </c:extLst>
                </c:dPt>
                <c:dPt>
                  <c:idx val="9"/>
                  <c:invertIfNegative val="0"/>
                  <c:bubble3D val="0"/>
                  <c:extLst>
                    <c:ext xmlns:c16="http://schemas.microsoft.com/office/drawing/2014/chart" uri="{C3380CC4-5D6E-409C-BE32-E72D297353CC}">
                      <c16:uniqueId val="{00000002-6C64-471C-8F81-661FDB8A1ABC}"/>
                    </c:ext>
                  </c:extLst>
                </c:dPt>
                <c:dPt>
                  <c:idx val="10"/>
                  <c:invertIfNegative val="0"/>
                  <c:bubble3D val="0"/>
                  <c:extLst>
                    <c:ext xmlns:c16="http://schemas.microsoft.com/office/drawing/2014/chart" uri="{C3380CC4-5D6E-409C-BE32-E72D297353CC}">
                      <c16:uniqueId val="{00000006-C0F4-4DB2-A308-D8DBC4180399}"/>
                    </c:ext>
                  </c:extLst>
                </c:dPt>
                <c:dPt>
                  <c:idx val="23"/>
                  <c:invertIfNegative val="0"/>
                  <c:bubble3D val="0"/>
                  <c:extLst>
                    <c:ext xmlns:c16="http://schemas.microsoft.com/office/drawing/2014/chart" uri="{C3380CC4-5D6E-409C-BE32-E72D297353CC}">
                      <c16:uniqueId val="{00000000-AC74-493F-90D3-7BC3CBDAB987}"/>
                    </c:ext>
                  </c:extLst>
                </c:dPt>
                <c:dPt>
                  <c:idx val="25"/>
                  <c:invertIfNegative val="0"/>
                  <c:bubble3D val="0"/>
                  <c:extLst>
                    <c:ext xmlns:c16="http://schemas.microsoft.com/office/drawing/2014/chart" uri="{C3380CC4-5D6E-409C-BE32-E72D297353CC}">
                      <c16:uniqueId val="{00000001-AC74-493F-90D3-7BC3CBDAB987}"/>
                    </c:ext>
                  </c:extLst>
                </c:dPt>
                <c:dPt>
                  <c:idx val="26"/>
                  <c:invertIfNegative val="0"/>
                  <c:bubble3D val="0"/>
                  <c:extLst>
                    <c:ext xmlns:c16="http://schemas.microsoft.com/office/drawing/2014/chart" uri="{C3380CC4-5D6E-409C-BE32-E72D297353CC}">
                      <c16:uniqueId val="{00000003-AC74-493F-90D3-7BC3CBDAB987}"/>
                    </c:ext>
                  </c:extLst>
                </c:dPt>
                <c:dLbls>
                  <c:spPr>
                    <a:noFill/>
                    <a:ln>
                      <a:noFill/>
                    </a:ln>
                    <a:effectLst/>
                  </c:spPr>
                  <c:txPr>
                    <a:bodyPr wrap="square" lIns="38100" tIns="19050" rIns="38100" bIns="19050" anchor="ctr">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c:ext uri="{CE6537A1-D6FC-4f65-9D91-7224C49458BB}">
                      <c15:showLeaderLines val="1"/>
                    </c:ext>
                  </c:extLst>
                </c:dLbls>
                <c:cat>
                  <c:strRef>
                    <c:extLst>
                      <c:ext uri="{02D57815-91ED-43cb-92C2-25804820EDAC}">
                        <c15:formulaRef>
                          <c15:sqref>Sheet1!$A$2:$A$11</c15:sqref>
                        </c15:formulaRef>
                      </c:ext>
                    </c:extLst>
                    <c:strCache>
                      <c:ptCount val="10"/>
                      <c:pt idx="0">
                        <c:v>09</c:v>
                      </c:pt>
                      <c:pt idx="1">
                        <c:v>10</c:v>
                      </c:pt>
                      <c:pt idx="2">
                        <c:v>11</c:v>
                      </c:pt>
                      <c:pt idx="3">
                        <c:v>12</c:v>
                      </c:pt>
                      <c:pt idx="4">
                        <c:v>13</c:v>
                      </c:pt>
                      <c:pt idx="5">
                        <c:v>14</c:v>
                      </c:pt>
                      <c:pt idx="6">
                        <c:v>15</c:v>
                      </c:pt>
                      <c:pt idx="7">
                        <c:v>16</c:v>
                      </c:pt>
                      <c:pt idx="8">
                        <c:v>17</c:v>
                      </c:pt>
                      <c:pt idx="9">
                        <c:v>18</c:v>
                      </c:pt>
                    </c:strCache>
                  </c:strRef>
                </c:cat>
                <c:val>
                  <c:numRef>
                    <c:extLst>
                      <c:ext uri="{02D57815-91ED-43cb-92C2-25804820EDAC}">
                        <c15:formulaRef>
                          <c15:sqref>Sheet1!$B$2:$B$11</c15:sqref>
                        </c15:formulaRef>
                      </c:ext>
                    </c:extLst>
                    <c:numCache>
                      <c:formatCode>General</c:formatCode>
                      <c:ptCount val="10"/>
                    </c:numCache>
                  </c:numRef>
                </c:val>
                <c:extLst>
                  <c:ext xmlns:c16="http://schemas.microsoft.com/office/drawing/2014/chart" uri="{C3380CC4-5D6E-409C-BE32-E72D297353CC}">
                    <c16:uniqueId val="{00000004-AC74-493F-90D3-7BC3CBDAB987}"/>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Column2</c:v>
                      </c:pt>
                    </c:strCache>
                  </c:strRef>
                </c:tx>
                <c:spPr>
                  <a:solidFill>
                    <a:schemeClr val="accent3"/>
                  </a:solidFill>
                </c:spPr>
                <c:invertIfNegative val="0"/>
                <c:dLbls>
                  <c:dLbl>
                    <c:idx val="1"/>
                    <c:layout>
                      <c:manualLayout>
                        <c:x val="-2.7200477073514499E-17"/>
                        <c:y val="5.7641622516362004E-3"/>
                      </c:manualLayout>
                    </c:layout>
                    <c:dLblPos val="ct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E-B897-41A0-9C70-251F72B28E40}"/>
                      </c:ext>
                    </c:extLst>
                  </c:dLbl>
                  <c:spPr>
                    <a:noFill/>
                    <a:ln>
                      <a:noFill/>
                    </a:ln>
                    <a:effectLst/>
                  </c:spPr>
                  <c:txPr>
                    <a:bodyPr wrap="square" lIns="38100" tIns="19050" rIns="38100" bIns="19050" anchor="ctr">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Sheet1!$A$2:$A$11</c15:sqref>
                        </c15:formulaRef>
                      </c:ext>
                    </c:extLst>
                    <c:strCache>
                      <c:ptCount val="10"/>
                      <c:pt idx="0">
                        <c:v>09</c:v>
                      </c:pt>
                      <c:pt idx="1">
                        <c:v>10</c:v>
                      </c:pt>
                      <c:pt idx="2">
                        <c:v>11</c:v>
                      </c:pt>
                      <c:pt idx="3">
                        <c:v>12</c:v>
                      </c:pt>
                      <c:pt idx="4">
                        <c:v>13</c:v>
                      </c:pt>
                      <c:pt idx="5">
                        <c:v>14</c:v>
                      </c:pt>
                      <c:pt idx="6">
                        <c:v>15</c:v>
                      </c:pt>
                      <c:pt idx="7">
                        <c:v>16</c:v>
                      </c:pt>
                      <c:pt idx="8">
                        <c:v>17</c:v>
                      </c:pt>
                      <c:pt idx="9">
                        <c:v>18</c:v>
                      </c:pt>
                    </c:strCache>
                  </c:strRef>
                </c:cat>
                <c:val>
                  <c:numRef>
                    <c:extLst xmlns:c15="http://schemas.microsoft.com/office/drawing/2012/chart">
                      <c:ext xmlns:c15="http://schemas.microsoft.com/office/drawing/2012/chart" uri="{02D57815-91ED-43cb-92C2-25804820EDAC}">
                        <c15:formulaRef>
                          <c15:sqref>Sheet1!$C$2:$C$11</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0-E921-4C7B-8141-4F9BA410D64F}"/>
                  </c:ext>
                </c:extLst>
              </c15:ser>
            </c15:filteredBarSeries>
          </c:ext>
        </c:extLst>
      </c:barChart>
      <c:catAx>
        <c:axId val="132455040"/>
        <c:scaling>
          <c:orientation val="minMax"/>
        </c:scaling>
        <c:delete val="0"/>
        <c:axPos val="b"/>
        <c:numFmt formatCode="General" sourceLinked="0"/>
        <c:majorTickMark val="out"/>
        <c:minorTickMark val="none"/>
        <c:tickLblPos val="low"/>
        <c:txPr>
          <a:bodyPr/>
          <a:lstStyle/>
          <a:p>
            <a:pPr>
              <a:defRPr sz="1200"/>
            </a:pPr>
            <a:endParaRPr lang="en-US"/>
          </a:p>
        </c:txPr>
        <c:crossAx val="132465024"/>
        <c:crosses val="autoZero"/>
        <c:auto val="1"/>
        <c:lblAlgn val="ctr"/>
        <c:lblOffset val="100"/>
        <c:noMultiLvlLbl val="0"/>
      </c:catAx>
      <c:valAx>
        <c:axId val="132465024"/>
        <c:scaling>
          <c:orientation val="minMax"/>
          <c:max val="25"/>
          <c:min val="-10"/>
        </c:scaling>
        <c:delete val="0"/>
        <c:axPos val="l"/>
        <c:majorGridlines>
          <c:spPr>
            <a:ln>
              <a:noFill/>
            </a:ln>
          </c:spPr>
        </c:majorGridlines>
        <c:numFmt formatCode="&quot;$&quot;#,##0" sourceLinked="0"/>
        <c:majorTickMark val="out"/>
        <c:minorTickMark val="none"/>
        <c:tickLblPos val="nextTo"/>
        <c:txPr>
          <a:bodyPr/>
          <a:lstStyle/>
          <a:p>
            <a:pPr>
              <a:defRPr sz="1200"/>
            </a:pPr>
            <a:endParaRPr lang="en-US"/>
          </a:p>
        </c:txPr>
        <c:crossAx val="132455040"/>
        <c:crosses val="autoZero"/>
        <c:crossBetween val="between"/>
        <c:majorUnit val="5"/>
        <c:minorUnit val="0.01"/>
      </c:valAx>
    </c:plotArea>
    <c:legend>
      <c:legendPos val="t"/>
      <c:layout>
        <c:manualLayout>
          <c:xMode val="edge"/>
          <c:yMode val="edge"/>
          <c:x val="0.12449571356530501"/>
          <c:y val="1.56163886990466E-2"/>
          <c:w val="0.85503555792417296"/>
          <c:h val="9.5208818168918199E-2"/>
        </c:manualLayout>
      </c:layout>
      <c:overlay val="0"/>
      <c:txPr>
        <a:bodyPr/>
        <a:lstStyle/>
        <a:p>
          <a:pPr>
            <a:defRPr sz="1200" baseline="0"/>
          </a:pPr>
          <a:endParaRPr lang="en-US"/>
        </a:p>
      </c:txPr>
    </c:legend>
    <c:plotVisOnly val="1"/>
    <c:dispBlanksAs val="gap"/>
    <c:showDLblsOverMax val="0"/>
  </c:chart>
  <c:txPr>
    <a:bodyPr/>
    <a:lstStyle/>
    <a:p>
      <a:pPr>
        <a:defRPr sz="12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85080625045933"/>
          <c:y val="3.0520333449806064E-2"/>
          <c:w val="0.86928824345700972"/>
          <c:h val="0.83001378725676767"/>
        </c:manualLayout>
      </c:layout>
      <c:barChart>
        <c:barDir val="col"/>
        <c:grouping val="clustered"/>
        <c:varyColors val="0"/>
        <c:ser>
          <c:idx val="1"/>
          <c:order val="1"/>
          <c:tx>
            <c:strRef>
              <c:f>Sheet1!$C$1</c:f>
              <c:strCache>
                <c:ptCount val="1"/>
                <c:pt idx="0">
                  <c:v>Recession</c:v>
                </c:pt>
              </c:strCache>
            </c:strRef>
          </c:tx>
          <c:spPr>
            <a:solidFill>
              <a:schemeClr val="accent5">
                <a:lumMod val="60000"/>
                <a:lumOff val="40000"/>
              </a:schemeClr>
            </a:solidFill>
            <a:ln w="21821">
              <a:noFill/>
            </a:ln>
          </c:spPr>
          <c:invertIfNegative val="0"/>
          <c:cat>
            <c:strRef>
              <c:f>Sheet1!$A$2:$A$46</c:f>
              <c:strCache>
                <c:ptCount val="45"/>
                <c:pt idx="0">
                  <c:v>07:Q1</c:v>
                </c:pt>
                <c:pt idx="1">
                  <c:v>07:Q2</c:v>
                </c:pt>
                <c:pt idx="2">
                  <c:v>07:Q3</c:v>
                </c:pt>
                <c:pt idx="3">
                  <c:v>07:Q4</c:v>
                </c:pt>
                <c:pt idx="4">
                  <c:v>08:Q1</c:v>
                </c:pt>
                <c:pt idx="5">
                  <c:v>08:Q2</c:v>
                </c:pt>
                <c:pt idx="6">
                  <c:v>08:Q3</c:v>
                </c:pt>
                <c:pt idx="7">
                  <c:v>08:Q4</c:v>
                </c:pt>
                <c:pt idx="8">
                  <c:v>09:Q1</c:v>
                </c:pt>
                <c:pt idx="9">
                  <c:v>09:Q2</c:v>
                </c:pt>
                <c:pt idx="10">
                  <c:v>09:Q3</c:v>
                </c:pt>
                <c:pt idx="11">
                  <c:v>09:Q4</c:v>
                </c:pt>
                <c:pt idx="12">
                  <c:v>10:Q1</c:v>
                </c:pt>
                <c:pt idx="13">
                  <c:v>10:Q2</c:v>
                </c:pt>
                <c:pt idx="14">
                  <c:v>10:Q3</c:v>
                </c:pt>
                <c:pt idx="15">
                  <c:v>10:Q4</c:v>
                </c:pt>
                <c:pt idx="16">
                  <c:v>11:Q1</c:v>
                </c:pt>
                <c:pt idx="17">
                  <c:v>11:Q2</c:v>
                </c:pt>
                <c:pt idx="18">
                  <c:v>11:Q3</c:v>
                </c:pt>
                <c:pt idx="19">
                  <c:v>11:Q4</c:v>
                </c:pt>
                <c:pt idx="20">
                  <c:v>12:Q1</c:v>
                </c:pt>
                <c:pt idx="21">
                  <c:v>12:Q2</c:v>
                </c:pt>
                <c:pt idx="22">
                  <c:v>12:Q3</c:v>
                </c:pt>
                <c:pt idx="23">
                  <c:v>12:Q4</c:v>
                </c:pt>
                <c:pt idx="24">
                  <c:v>13:Q1</c:v>
                </c:pt>
                <c:pt idx="25">
                  <c:v>13:Q2</c:v>
                </c:pt>
                <c:pt idx="26">
                  <c:v>13:Q3</c:v>
                </c:pt>
                <c:pt idx="27">
                  <c:v>13:Q4</c:v>
                </c:pt>
                <c:pt idx="28">
                  <c:v>14:Q1</c:v>
                </c:pt>
                <c:pt idx="29">
                  <c:v>14:Q2</c:v>
                </c:pt>
                <c:pt idx="30">
                  <c:v>14:Q3</c:v>
                </c:pt>
                <c:pt idx="31">
                  <c:v>14:Q4</c:v>
                </c:pt>
                <c:pt idx="32">
                  <c:v>15:Q1</c:v>
                </c:pt>
                <c:pt idx="33">
                  <c:v>15:Q2</c:v>
                </c:pt>
                <c:pt idx="34">
                  <c:v>15:Q3</c:v>
                </c:pt>
                <c:pt idx="35">
                  <c:v>15:Q4</c:v>
                </c:pt>
                <c:pt idx="36">
                  <c:v>16:Q1</c:v>
                </c:pt>
                <c:pt idx="37">
                  <c:v>16:Q2</c:v>
                </c:pt>
                <c:pt idx="38">
                  <c:v>16:Q3</c:v>
                </c:pt>
                <c:pt idx="39">
                  <c:v>16:Q4</c:v>
                </c:pt>
                <c:pt idx="40">
                  <c:v>17:Q1</c:v>
                </c:pt>
                <c:pt idx="41">
                  <c:v>17:Q2</c:v>
                </c:pt>
                <c:pt idx="42">
                  <c:v>17:Q3</c:v>
                </c:pt>
                <c:pt idx="43">
                  <c:v>17:Q4</c:v>
                </c:pt>
                <c:pt idx="44">
                  <c:v>18:Q1</c:v>
                </c:pt>
              </c:strCache>
            </c:strRef>
          </c:cat>
          <c:val>
            <c:numRef>
              <c:f>Sheet1!$C$2:$C$46</c:f>
              <c:numCache>
                <c:formatCode>0</c:formatCode>
                <c:ptCount val="45"/>
                <c:pt idx="0">
                  <c:v>0</c:v>
                </c:pt>
                <c:pt idx="1">
                  <c:v>0</c:v>
                </c:pt>
                <c:pt idx="2">
                  <c:v>0</c:v>
                </c:pt>
                <c:pt idx="3">
                  <c:v>0</c:v>
                </c:pt>
                <c:pt idx="4">
                  <c:v>1</c:v>
                </c:pt>
                <c:pt idx="5">
                  <c:v>1</c:v>
                </c:pt>
                <c:pt idx="6">
                  <c:v>1</c:v>
                </c:pt>
                <c:pt idx="7">
                  <c:v>1</c:v>
                </c:pt>
                <c:pt idx="8">
                  <c:v>1</c:v>
                </c:pt>
                <c:pt idx="9">
                  <c:v>1</c:v>
                </c:pt>
                <c:pt idx="10">
                  <c:v>0</c:v>
                </c:pt>
                <c:pt idx="11">
                  <c:v>0</c:v>
                </c:pt>
                <c:pt idx="12">
                  <c:v>0</c:v>
                </c:pt>
                <c:pt idx="13">
                  <c:v>0</c:v>
                </c:pt>
                <c:pt idx="14">
                  <c:v>0</c:v>
                </c:pt>
                <c:pt idx="15" formatCode="General">
                  <c:v>0</c:v>
                </c:pt>
                <c:pt idx="16" formatCode="General">
                  <c:v>0</c:v>
                </c:pt>
                <c:pt idx="17" formatCode="General">
                  <c:v>0</c:v>
                </c:pt>
                <c:pt idx="18" formatCode="General">
                  <c:v>0</c:v>
                </c:pt>
                <c:pt idx="19" formatCode="General">
                  <c:v>0</c:v>
                </c:pt>
                <c:pt idx="20" formatCode="General">
                  <c:v>0</c:v>
                </c:pt>
                <c:pt idx="21" formatCode="General">
                  <c:v>0</c:v>
                </c:pt>
                <c:pt idx="22" formatCode="General">
                  <c:v>0</c:v>
                </c:pt>
                <c:pt idx="23" formatCode="General">
                  <c:v>0</c:v>
                </c:pt>
                <c:pt idx="24" formatCode="General">
                  <c:v>0</c:v>
                </c:pt>
                <c:pt idx="25" formatCode="General">
                  <c:v>0</c:v>
                </c:pt>
                <c:pt idx="26" formatCode="General">
                  <c:v>0</c:v>
                </c:pt>
                <c:pt idx="27" formatCode="General">
                  <c:v>0</c:v>
                </c:pt>
                <c:pt idx="28" formatCode="General">
                  <c:v>0</c:v>
                </c:pt>
                <c:pt idx="29" formatCode="General">
                  <c:v>0</c:v>
                </c:pt>
                <c:pt idx="30" formatCode="General">
                  <c:v>0</c:v>
                </c:pt>
                <c:pt idx="31" formatCode="General">
                  <c:v>0</c:v>
                </c:pt>
                <c:pt idx="32" formatCode="General">
                  <c:v>0</c:v>
                </c:pt>
                <c:pt idx="33" formatCode="General">
                  <c:v>0</c:v>
                </c:pt>
                <c:pt idx="34" formatCode="General">
                  <c:v>0</c:v>
                </c:pt>
                <c:pt idx="35" formatCode="General">
                  <c:v>0</c:v>
                </c:pt>
                <c:pt idx="36" formatCode="General">
                  <c:v>0</c:v>
                </c:pt>
                <c:pt idx="37" formatCode="General">
                  <c:v>0</c:v>
                </c:pt>
                <c:pt idx="38" formatCode="General">
                  <c:v>0</c:v>
                </c:pt>
                <c:pt idx="39" formatCode="General">
                  <c:v>0</c:v>
                </c:pt>
                <c:pt idx="40" formatCode="General">
                  <c:v>0</c:v>
                </c:pt>
                <c:pt idx="41" formatCode="General">
                  <c:v>0</c:v>
                </c:pt>
                <c:pt idx="42" formatCode="General">
                  <c:v>0</c:v>
                </c:pt>
                <c:pt idx="43" formatCode="General">
                  <c:v>0</c:v>
                </c:pt>
                <c:pt idx="44" formatCode="General">
                  <c:v>0</c:v>
                </c:pt>
              </c:numCache>
            </c:numRef>
          </c:val>
          <c:extLst>
            <c:ext xmlns:c16="http://schemas.microsoft.com/office/drawing/2014/chart" uri="{C3380CC4-5D6E-409C-BE32-E72D297353CC}">
              <c16:uniqueId val="{00000000-2010-4C08-8081-C1915DCDAD52}"/>
            </c:ext>
          </c:extLst>
        </c:ser>
        <c:dLbls>
          <c:showLegendKey val="0"/>
          <c:showVal val="0"/>
          <c:showCatName val="0"/>
          <c:showSerName val="0"/>
          <c:showPercent val="0"/>
          <c:showBubbleSize val="0"/>
        </c:dLbls>
        <c:gapWidth val="0"/>
        <c:axId val="106915712"/>
        <c:axId val="106917248"/>
      </c:barChart>
      <c:lineChart>
        <c:grouping val="standard"/>
        <c:varyColors val="0"/>
        <c:ser>
          <c:idx val="0"/>
          <c:order val="0"/>
          <c:tx>
            <c:strRef>
              <c:f>Sheet1!$B$1</c:f>
              <c:strCache>
                <c:ptCount val="1"/>
                <c:pt idx="0">
                  <c:v>Yield</c:v>
                </c:pt>
              </c:strCache>
            </c:strRef>
          </c:tx>
          <c:spPr>
            <a:ln w="28575">
              <a:solidFill>
                <a:schemeClr val="accent1"/>
              </a:solidFill>
              <a:prstDash val="solid"/>
            </a:ln>
          </c:spPr>
          <c:marker>
            <c:symbol val="none"/>
          </c:marker>
          <c:cat>
            <c:strRef>
              <c:f>Sheet1!$A$2:$A$46</c:f>
              <c:strCache>
                <c:ptCount val="45"/>
                <c:pt idx="0">
                  <c:v>07:Q1</c:v>
                </c:pt>
                <c:pt idx="1">
                  <c:v>07:Q2</c:v>
                </c:pt>
                <c:pt idx="2">
                  <c:v>07:Q3</c:v>
                </c:pt>
                <c:pt idx="3">
                  <c:v>07:Q4</c:v>
                </c:pt>
                <c:pt idx="4">
                  <c:v>08:Q1</c:v>
                </c:pt>
                <c:pt idx="5">
                  <c:v>08:Q2</c:v>
                </c:pt>
                <c:pt idx="6">
                  <c:v>08:Q3</c:v>
                </c:pt>
                <c:pt idx="7">
                  <c:v>08:Q4</c:v>
                </c:pt>
                <c:pt idx="8">
                  <c:v>09:Q1</c:v>
                </c:pt>
                <c:pt idx="9">
                  <c:v>09:Q2</c:v>
                </c:pt>
                <c:pt idx="10">
                  <c:v>09:Q3</c:v>
                </c:pt>
                <c:pt idx="11">
                  <c:v>09:Q4</c:v>
                </c:pt>
                <c:pt idx="12">
                  <c:v>10:Q1</c:v>
                </c:pt>
                <c:pt idx="13">
                  <c:v>10:Q2</c:v>
                </c:pt>
                <c:pt idx="14">
                  <c:v>10:Q3</c:v>
                </c:pt>
                <c:pt idx="15">
                  <c:v>10:Q4</c:v>
                </c:pt>
                <c:pt idx="16">
                  <c:v>11:Q1</c:v>
                </c:pt>
                <c:pt idx="17">
                  <c:v>11:Q2</c:v>
                </c:pt>
                <c:pt idx="18">
                  <c:v>11:Q3</c:v>
                </c:pt>
                <c:pt idx="19">
                  <c:v>11:Q4</c:v>
                </c:pt>
                <c:pt idx="20">
                  <c:v>12:Q1</c:v>
                </c:pt>
                <c:pt idx="21">
                  <c:v>12:Q2</c:v>
                </c:pt>
                <c:pt idx="22">
                  <c:v>12:Q3</c:v>
                </c:pt>
                <c:pt idx="23">
                  <c:v>12:Q4</c:v>
                </c:pt>
                <c:pt idx="24">
                  <c:v>13:Q1</c:v>
                </c:pt>
                <c:pt idx="25">
                  <c:v>13:Q2</c:v>
                </c:pt>
                <c:pt idx="26">
                  <c:v>13:Q3</c:v>
                </c:pt>
                <c:pt idx="27">
                  <c:v>13:Q4</c:v>
                </c:pt>
                <c:pt idx="28">
                  <c:v>14:Q1</c:v>
                </c:pt>
                <c:pt idx="29">
                  <c:v>14:Q2</c:v>
                </c:pt>
                <c:pt idx="30">
                  <c:v>14:Q3</c:v>
                </c:pt>
                <c:pt idx="31">
                  <c:v>14:Q4</c:v>
                </c:pt>
                <c:pt idx="32">
                  <c:v>15:Q1</c:v>
                </c:pt>
                <c:pt idx="33">
                  <c:v>15:Q2</c:v>
                </c:pt>
                <c:pt idx="34">
                  <c:v>15:Q3</c:v>
                </c:pt>
                <c:pt idx="35">
                  <c:v>15:Q4</c:v>
                </c:pt>
                <c:pt idx="36">
                  <c:v>16:Q1</c:v>
                </c:pt>
                <c:pt idx="37">
                  <c:v>16:Q2</c:v>
                </c:pt>
                <c:pt idx="38">
                  <c:v>16:Q3</c:v>
                </c:pt>
                <c:pt idx="39">
                  <c:v>16:Q4</c:v>
                </c:pt>
                <c:pt idx="40">
                  <c:v>17:Q1</c:v>
                </c:pt>
                <c:pt idx="41">
                  <c:v>17:Q2</c:v>
                </c:pt>
                <c:pt idx="42">
                  <c:v>17:Q3</c:v>
                </c:pt>
                <c:pt idx="43">
                  <c:v>17:Q4</c:v>
                </c:pt>
                <c:pt idx="44">
                  <c:v>18:Q1</c:v>
                </c:pt>
              </c:strCache>
            </c:strRef>
          </c:cat>
          <c:val>
            <c:numRef>
              <c:f>Sheet1!$B$2:$B$46</c:f>
              <c:numCache>
                <c:formatCode>0.00%</c:formatCode>
                <c:ptCount val="45"/>
                <c:pt idx="0">
                  <c:v>5.3600000000000002E-2</c:v>
                </c:pt>
                <c:pt idx="1">
                  <c:v>5.5800000000000002E-2</c:v>
                </c:pt>
                <c:pt idx="2">
                  <c:v>5.7500000000000002E-2</c:v>
                </c:pt>
                <c:pt idx="3">
                  <c:v>5.5300000000000002E-2</c:v>
                </c:pt>
                <c:pt idx="4">
                  <c:v>5.4600000000000003E-2</c:v>
                </c:pt>
                <c:pt idx="5">
                  <c:v>5.6000000000000001E-2</c:v>
                </c:pt>
                <c:pt idx="6">
                  <c:v>5.6500000000000002E-2</c:v>
                </c:pt>
                <c:pt idx="7">
                  <c:v>5.8200000000000002E-2</c:v>
                </c:pt>
                <c:pt idx="8">
                  <c:v>5.2699999999999997E-2</c:v>
                </c:pt>
                <c:pt idx="9">
                  <c:v>5.5100000000000003E-2</c:v>
                </c:pt>
                <c:pt idx="10">
                  <c:v>5.2699999999999997E-2</c:v>
                </c:pt>
                <c:pt idx="11">
                  <c:v>5.1999999999999998E-2</c:v>
                </c:pt>
                <c:pt idx="12">
                  <c:v>5.2900000000000003E-2</c:v>
                </c:pt>
                <c:pt idx="13">
                  <c:v>5.04E-2</c:v>
                </c:pt>
                <c:pt idx="14">
                  <c:v>4.58E-2</c:v>
                </c:pt>
                <c:pt idx="15">
                  <c:v>4.8599999999999997E-2</c:v>
                </c:pt>
                <c:pt idx="16">
                  <c:v>5.1299999999999998E-2</c:v>
                </c:pt>
                <c:pt idx="17">
                  <c:v>5.04E-2</c:v>
                </c:pt>
                <c:pt idx="18">
                  <c:v>4.4600000000000001E-2</c:v>
                </c:pt>
                <c:pt idx="19">
                  <c:v>3.9300000000000002E-2</c:v>
                </c:pt>
                <c:pt idx="20">
                  <c:v>3.9E-2</c:v>
                </c:pt>
                <c:pt idx="21">
                  <c:v>3.7999999999999999E-2</c:v>
                </c:pt>
                <c:pt idx="22">
                  <c:v>3.4599999999999999E-2</c:v>
                </c:pt>
                <c:pt idx="23">
                  <c:v>3.5400000000000001E-2</c:v>
                </c:pt>
                <c:pt idx="24">
                  <c:v>3.8800000000000001E-2</c:v>
                </c:pt>
                <c:pt idx="25">
                  <c:v>3.9600000000000003E-2</c:v>
                </c:pt>
                <c:pt idx="26">
                  <c:v>4.5100000000000001E-2</c:v>
                </c:pt>
                <c:pt idx="27">
                  <c:v>4.5900000000000003E-2</c:v>
                </c:pt>
                <c:pt idx="28">
                  <c:v>4.4400000000000002E-2</c:v>
                </c:pt>
                <c:pt idx="29">
                  <c:v>4.2200000000000001E-2</c:v>
                </c:pt>
                <c:pt idx="30">
                  <c:v>4.1200000000000001E-2</c:v>
                </c:pt>
                <c:pt idx="31">
                  <c:v>3.8800000000000001E-2</c:v>
                </c:pt>
                <c:pt idx="32">
                  <c:v>3.5700000000000003E-2</c:v>
                </c:pt>
                <c:pt idx="33">
                  <c:v>3.9E-2</c:v>
                </c:pt>
                <c:pt idx="34">
                  <c:v>4.0899999999999999E-2</c:v>
                </c:pt>
                <c:pt idx="35">
                  <c:v>3.9899999999999998E-2</c:v>
                </c:pt>
                <c:pt idx="36">
                  <c:v>3.9300000000000002E-2</c:v>
                </c:pt>
                <c:pt idx="37">
                  <c:v>3.5900000000000001E-2</c:v>
                </c:pt>
                <c:pt idx="38">
                  <c:v>3.3399999999999999E-2</c:v>
                </c:pt>
                <c:pt idx="39">
                  <c:v>3.8100000000000002E-2</c:v>
                </c:pt>
                <c:pt idx="40">
                  <c:v>3.9600000000000003E-2</c:v>
                </c:pt>
                <c:pt idx="41">
                  <c:v>3.7999999999999999E-2</c:v>
                </c:pt>
                <c:pt idx="42">
                  <c:v>3.6499999999999998E-2</c:v>
                </c:pt>
                <c:pt idx="43">
                  <c:v>3.56E-2</c:v>
                </c:pt>
                <c:pt idx="44">
                  <c:v>3.7499999999999999E-2</c:v>
                </c:pt>
              </c:numCache>
            </c:numRef>
          </c:val>
          <c:smooth val="0"/>
          <c:extLst>
            <c:ext xmlns:c16="http://schemas.microsoft.com/office/drawing/2014/chart" uri="{C3380CC4-5D6E-409C-BE32-E72D297353CC}">
              <c16:uniqueId val="{00000001-2010-4C08-8081-C1915DCDAD52}"/>
            </c:ext>
          </c:extLst>
        </c:ser>
        <c:dLbls>
          <c:showLegendKey val="0"/>
          <c:showVal val="0"/>
          <c:showCatName val="0"/>
          <c:showSerName val="0"/>
          <c:showPercent val="0"/>
          <c:showBubbleSize val="0"/>
        </c:dLbls>
        <c:marker val="1"/>
        <c:smooth val="0"/>
        <c:axId val="106896000"/>
        <c:axId val="106914176"/>
      </c:lineChart>
      <c:catAx>
        <c:axId val="106896000"/>
        <c:scaling>
          <c:orientation val="minMax"/>
        </c:scaling>
        <c:delete val="0"/>
        <c:axPos val="b"/>
        <c:numFmt formatCode="\'yy" sourceLinked="0"/>
        <c:majorTickMark val="out"/>
        <c:minorTickMark val="none"/>
        <c:tickLblPos val="low"/>
        <c:spPr>
          <a:ln w="9525">
            <a:solidFill>
              <a:srgbClr val="868686"/>
            </a:solidFill>
            <a:prstDash val="solid"/>
          </a:ln>
        </c:spPr>
        <c:txPr>
          <a:bodyPr rot="-5400000" vert="horz"/>
          <a:lstStyle/>
          <a:p>
            <a:pPr>
              <a:defRPr sz="1200" b="0" i="0" u="none" strike="noStrike" baseline="0">
                <a:solidFill>
                  <a:srgbClr val="000000"/>
                </a:solidFill>
                <a:latin typeface="Arial"/>
                <a:ea typeface="Arial"/>
                <a:cs typeface="Arial"/>
              </a:defRPr>
            </a:pPr>
            <a:endParaRPr lang="en-US"/>
          </a:p>
        </c:txPr>
        <c:crossAx val="106914176"/>
        <c:crossesAt val="0.02"/>
        <c:auto val="1"/>
        <c:lblAlgn val="ctr"/>
        <c:lblOffset val="100"/>
        <c:tickLblSkip val="2"/>
        <c:tickMarkSkip val="1"/>
        <c:noMultiLvlLbl val="0"/>
      </c:catAx>
      <c:valAx>
        <c:axId val="106914176"/>
        <c:scaling>
          <c:orientation val="minMax"/>
          <c:max val="0.06"/>
          <c:min val="0.03"/>
        </c:scaling>
        <c:delete val="0"/>
        <c:axPos val="l"/>
        <c:majorGridlines>
          <c:spPr>
            <a:ln w="2728">
              <a:noFill/>
              <a:prstDash val="solid"/>
            </a:ln>
          </c:spPr>
        </c:majorGridlines>
        <c:numFmt formatCode="0.00%" sourceLinked="0"/>
        <c:majorTickMark val="out"/>
        <c:minorTickMark val="none"/>
        <c:tickLblPos val="nextTo"/>
        <c:spPr>
          <a:ln w="9525">
            <a:solidFill>
              <a:srgbClr val="868686"/>
            </a:solidFill>
            <a:prstDash val="solid"/>
          </a:ln>
        </c:spPr>
        <c:txPr>
          <a:bodyPr rot="0" vert="horz"/>
          <a:lstStyle/>
          <a:p>
            <a:pPr>
              <a:defRPr sz="1203" b="0" i="0" u="none" strike="noStrike" baseline="0">
                <a:solidFill>
                  <a:srgbClr val="000000"/>
                </a:solidFill>
                <a:latin typeface="Arial"/>
                <a:ea typeface="Arial"/>
                <a:cs typeface="Arial"/>
              </a:defRPr>
            </a:pPr>
            <a:endParaRPr lang="en-US"/>
          </a:p>
        </c:txPr>
        <c:crossAx val="106896000"/>
        <c:crosses val="autoZero"/>
        <c:crossBetween val="between"/>
        <c:majorUnit val="5.0000000000000001E-3"/>
      </c:valAx>
      <c:catAx>
        <c:axId val="106915712"/>
        <c:scaling>
          <c:orientation val="minMax"/>
        </c:scaling>
        <c:delete val="1"/>
        <c:axPos val="b"/>
        <c:numFmt formatCode="General" sourceLinked="1"/>
        <c:majorTickMark val="out"/>
        <c:minorTickMark val="none"/>
        <c:tickLblPos val="nextTo"/>
        <c:crossAx val="106917248"/>
        <c:crosses val="autoZero"/>
        <c:auto val="1"/>
        <c:lblAlgn val="ctr"/>
        <c:lblOffset val="100"/>
        <c:noMultiLvlLbl val="0"/>
      </c:catAx>
      <c:valAx>
        <c:axId val="106917248"/>
        <c:scaling>
          <c:orientation val="minMax"/>
          <c:max val="1"/>
          <c:min val="0"/>
        </c:scaling>
        <c:delete val="0"/>
        <c:axPos val="r"/>
        <c:numFmt formatCode="0" sourceLinked="1"/>
        <c:majorTickMark val="none"/>
        <c:minorTickMark val="none"/>
        <c:tickLblPos val="none"/>
        <c:spPr>
          <a:ln w="5455">
            <a:noFill/>
          </a:ln>
        </c:spPr>
        <c:crossAx val="106915712"/>
        <c:crosses val="max"/>
        <c:crossBetween val="between"/>
        <c:majorUnit val="1"/>
      </c:valAx>
      <c:spPr>
        <a:solidFill>
          <a:srgbClr val="FFFFFF"/>
        </a:solidFill>
        <a:ln w="21821">
          <a:noFill/>
        </a:ln>
      </c:spPr>
    </c:plotArea>
    <c:legend>
      <c:legendPos val="t"/>
      <c:layout>
        <c:manualLayout>
          <c:xMode val="edge"/>
          <c:yMode val="edge"/>
          <c:x val="0.36958961625435538"/>
          <c:y val="3.5528970636844424E-2"/>
          <c:w val="0.47427603030428195"/>
          <c:h val="5.2653891444468928E-2"/>
        </c:manualLayout>
      </c:layout>
      <c:overlay val="0"/>
      <c:txPr>
        <a:bodyPr/>
        <a:lstStyle/>
        <a:p>
          <a:pPr>
            <a:defRPr sz="1200">
              <a:latin typeface="Arial" panose="020B0604020202020204" pitchFamily="34" charset="0"/>
              <a:cs typeface="Arial" panose="020B0604020202020204" pitchFamily="34" charset="0"/>
            </a:defRPr>
          </a:pPr>
          <a:endParaRPr lang="en-US"/>
        </a:p>
      </c:txPr>
    </c:legend>
    <c:plotVisOnly val="1"/>
    <c:dispBlanksAs val="gap"/>
    <c:showDLblsOverMax val="0"/>
  </c:chart>
  <c:spPr>
    <a:noFill/>
    <a:ln>
      <a:noFill/>
    </a:ln>
  </c:spPr>
  <c:txPr>
    <a:bodyPr/>
    <a:lstStyle/>
    <a:p>
      <a:pPr>
        <a:defRPr sz="1546" b="0" i="0" u="none" strike="noStrike" baseline="0">
          <a:solidFill>
            <a:srgbClr val="000000"/>
          </a:solidFill>
          <a:latin typeface="Calibri"/>
          <a:ea typeface="Calibri"/>
          <a:cs typeface="Calibri"/>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0.88661</cdr:x>
      <cdr:y>0.13745</cdr:y>
    </cdr:from>
    <cdr:to>
      <cdr:x>1</cdr:x>
      <cdr:y>0.1913</cdr:y>
    </cdr:to>
    <cdr:sp macro="" textlink="">
      <cdr:nvSpPr>
        <cdr:cNvPr id="2" name="TextBox 1"/>
        <cdr:cNvSpPr txBox="1"/>
      </cdr:nvSpPr>
      <cdr:spPr>
        <a:xfrm xmlns:a="http://schemas.openxmlformats.org/drawingml/2006/main">
          <a:off x="4853983" y="626695"/>
          <a:ext cx="620767" cy="245518"/>
        </a:xfrm>
        <a:prstGeom xmlns:a="http://schemas.openxmlformats.org/drawingml/2006/main" prst="rect">
          <a:avLst/>
        </a:prstGeom>
        <a:noFill xmlns:a="http://schemas.openxmlformats.org/drawingml/2006/main"/>
      </cdr:spPr>
      <cdr:txBody>
        <a:bodyPr xmlns:a="http://schemas.openxmlformats.org/drawingml/2006/main" vertOverflow="clip" wrap="square" rtlCol="0">
          <a:noAutofit/>
        </a:bodyPr>
        <a:lstStyle xmlns:a="http://schemas.openxmlformats.org/drawingml/2006/main"/>
        <a:p xmlns:a="http://schemas.openxmlformats.org/drawingml/2006/main">
          <a:pPr>
            <a:lnSpc>
              <a:spcPct val="90000"/>
            </a:lnSpc>
            <a:spcBef>
              <a:spcPts val="1200"/>
            </a:spcBef>
            <a:buClr>
              <a:srgbClr val="337DBE"/>
            </a:buClr>
            <a:buSzPct val="77000"/>
          </a:pPr>
          <a:r>
            <a:rPr lang="en-US" b="1" i="0" dirty="0">
              <a:latin typeface="Arial" charset="0"/>
              <a:ea typeface="Arial" charset="0"/>
              <a:cs typeface="Arial" charset="0"/>
            </a:rPr>
            <a:t>20,516</a:t>
          </a:r>
        </a:p>
      </cdr:txBody>
    </cdr:sp>
  </cdr:relSizeAnchor>
  <cdr:relSizeAnchor xmlns:cdr="http://schemas.openxmlformats.org/drawingml/2006/chartDrawing">
    <cdr:from>
      <cdr:x>0.10439</cdr:x>
      <cdr:y>0.08262</cdr:y>
    </cdr:from>
    <cdr:to>
      <cdr:x>0.25134</cdr:x>
      <cdr:y>0.16812</cdr:y>
    </cdr:to>
    <cdr:sp macro="" textlink="">
      <cdr:nvSpPr>
        <cdr:cNvPr id="3" name="TextBox 1"/>
        <cdr:cNvSpPr txBox="1"/>
      </cdr:nvSpPr>
      <cdr:spPr>
        <a:xfrm xmlns:a="http://schemas.openxmlformats.org/drawingml/2006/main">
          <a:off x="571489" y="376677"/>
          <a:ext cx="804515" cy="389821"/>
        </a:xfrm>
        <a:prstGeom xmlns:a="http://schemas.openxmlformats.org/drawingml/2006/main" prst="rect">
          <a:avLst/>
        </a:prstGeom>
        <a:noFill xmlns:a="http://schemas.openxmlformats.org/drawingml/2006/main"/>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90000"/>
            </a:lnSpc>
            <a:spcBef>
              <a:spcPts val="1200"/>
            </a:spcBef>
            <a:buClr>
              <a:srgbClr val="337DBE"/>
            </a:buClr>
            <a:buSzPct val="77000"/>
          </a:pPr>
          <a:r>
            <a:rPr lang="en-US" b="1" i="0" dirty="0">
              <a:latin typeface="Arial" charset="0"/>
              <a:ea typeface="Arial" charset="0"/>
              <a:cs typeface="Arial" charset="0"/>
            </a:rPr>
            <a:t>22,391</a:t>
          </a:r>
        </a:p>
      </cdr:txBody>
    </cdr:sp>
  </cdr:relSizeAnchor>
  <cdr:relSizeAnchor xmlns:cdr="http://schemas.openxmlformats.org/drawingml/2006/chartDrawing">
    <cdr:from>
      <cdr:x>0.29766</cdr:x>
      <cdr:y>0.21561</cdr:y>
    </cdr:from>
    <cdr:to>
      <cdr:x>0.43158</cdr:x>
      <cdr:y>0.29896</cdr:y>
    </cdr:to>
    <cdr:sp macro="" textlink="">
      <cdr:nvSpPr>
        <cdr:cNvPr id="4" name="TextBox 1"/>
        <cdr:cNvSpPr txBox="1"/>
      </cdr:nvSpPr>
      <cdr:spPr>
        <a:xfrm xmlns:a="http://schemas.openxmlformats.org/drawingml/2006/main">
          <a:off x="1436507" y="830160"/>
          <a:ext cx="646292" cy="320921"/>
        </a:xfrm>
        <a:prstGeom xmlns:a="http://schemas.openxmlformats.org/drawingml/2006/main" prst="rect">
          <a:avLst/>
        </a:prstGeom>
        <a:noFill xmlns:a="http://schemas.openxmlformats.org/drawingml/2006/main"/>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90000"/>
            </a:lnSpc>
            <a:spcBef>
              <a:spcPts val="1200"/>
            </a:spcBef>
            <a:buClr>
              <a:srgbClr val="337DBE"/>
            </a:buClr>
            <a:buSzPct val="77000"/>
          </a:pPr>
          <a:r>
            <a:rPr lang="en-US" b="1" i="0" dirty="0">
              <a:latin typeface="Arial" charset="0"/>
              <a:ea typeface="Arial" charset="0"/>
              <a:cs typeface="Arial" charset="0"/>
            </a:rPr>
            <a:t>17,668</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sz="1050"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0D53B4-B4FE-442B-BCF3-9023F49641CC}" type="datetimeFigureOut">
              <a:rPr lang="en-US" sz="1050" smtClean="0"/>
              <a:t>7/19/18</a:t>
            </a:fld>
            <a:endParaRPr lang="en-US" sz="1050"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sz="1050"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5E3EEC0-60C9-482C-B113-4433E60F7642}" type="slidenum">
              <a:rPr lang="en-US" sz="1050" smtClean="0"/>
              <a:t>‹#›</a:t>
            </a:fld>
            <a:endParaRPr lang="en-US" sz="1050" dirty="0"/>
          </a:p>
        </p:txBody>
      </p:sp>
    </p:spTree>
    <p:extLst>
      <p:ext uri="{BB962C8B-B14F-4D97-AF65-F5344CB8AC3E}">
        <p14:creationId xmlns:p14="http://schemas.microsoft.com/office/powerpoint/2010/main" val="12625604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371600" y="32004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8" name="Slide Number Placeholder 6"/>
          <p:cNvSpPr>
            <a:spLocks noGrp="1"/>
          </p:cNvSpPr>
          <p:nvPr>
            <p:ph type="sldNum" sz="quarter" idx="5"/>
          </p:nvPr>
        </p:nvSpPr>
        <p:spPr>
          <a:xfrm>
            <a:off x="0" y="8866597"/>
            <a:ext cx="6856413" cy="275815"/>
          </a:xfrm>
          <a:prstGeom prst="rect">
            <a:avLst/>
          </a:prstGeom>
        </p:spPr>
        <p:txBody>
          <a:bodyPr vert="horz" lIns="91440" tIns="45720" rIns="91440" bIns="45720" rtlCol="0" anchor="b"/>
          <a:lstStyle>
            <a:lvl1pPr algn="ctr">
              <a:defRPr sz="900">
                <a:solidFill>
                  <a:schemeClr val="tx1"/>
                </a:solidFill>
                <a:latin typeface="+mn-lt"/>
                <a:cs typeface="Arial" pitchFamily="34" charset="0"/>
              </a:defRPr>
            </a:lvl1pPr>
          </a:lstStyle>
          <a:p>
            <a:fld id="{D5F8523C-8729-40F0-9536-D6C4CA3AD238}" type="slidenum">
              <a:rPr lang="en-US" smtClean="0"/>
              <a:pPr/>
              <a:t>‹#›</a:t>
            </a:fld>
            <a:endParaRPr lang="en-US" dirty="0"/>
          </a:p>
        </p:txBody>
      </p:sp>
      <p:sp>
        <p:nvSpPr>
          <p:cNvPr id="9" name="Notes Placeholder 1"/>
          <p:cNvSpPr>
            <a:spLocks noGrp="1"/>
          </p:cNvSpPr>
          <p:nvPr>
            <p:ph type="body" sz="quarter" idx="3"/>
          </p:nvPr>
        </p:nvSpPr>
        <p:spPr>
          <a:xfrm>
            <a:off x="685800" y="3609975"/>
            <a:ext cx="5486400" cy="51435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4842946"/>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lnSpc>
        <a:spcPct val="90000"/>
      </a:lnSpc>
      <a:spcBef>
        <a:spcPts val="1200"/>
      </a:spcBef>
      <a:buClr>
        <a:srgbClr val="337DBE"/>
      </a:buClr>
      <a:buSzPct val="77000"/>
      <a:buFont typeface="Wingdings 3" panose="05040102010807070707" pitchFamily="18" charset="2"/>
      <a:buChar char="y"/>
      <a:defRPr lang="en-US" sz="1200" kern="1200" dirty="0" smtClean="0">
        <a:solidFill>
          <a:schemeClr val="tx1"/>
        </a:solidFill>
        <a:effectLst/>
        <a:latin typeface="+mn-lt"/>
        <a:ea typeface="+mn-ea"/>
        <a:cs typeface="+mn-cs"/>
      </a:defRPr>
    </a:lvl1pPr>
    <a:lvl2pPr marL="342900" indent="-142875" algn="l" defTabSz="914400" rtl="0" eaLnBrk="1" latinLnBrk="0" hangingPunct="1">
      <a:lnSpc>
        <a:spcPct val="90000"/>
      </a:lnSpc>
      <a:spcBef>
        <a:spcPts val="600"/>
      </a:spcBef>
      <a:buClr>
        <a:srgbClr val="337DBE"/>
      </a:buClr>
      <a:buFont typeface="Wingdings" panose="05000000000000000000" pitchFamily="2" charset="2"/>
      <a:buChar char="w"/>
      <a:defRPr lang="en-US" sz="1100" kern="1200" dirty="0" smtClean="0">
        <a:solidFill>
          <a:schemeClr val="tx1"/>
        </a:solidFill>
        <a:effectLst/>
        <a:latin typeface="+mn-lt"/>
        <a:ea typeface="+mn-ea"/>
        <a:cs typeface="+mn-cs"/>
      </a:defRPr>
    </a:lvl2pPr>
    <a:lvl3pPr marL="514350" indent="-119063" algn="l" defTabSz="914400" rtl="0" eaLnBrk="1" latinLnBrk="0" hangingPunct="1">
      <a:lnSpc>
        <a:spcPct val="90000"/>
      </a:lnSpc>
      <a:spcBef>
        <a:spcPts val="300"/>
      </a:spcBef>
      <a:buClr>
        <a:srgbClr val="337DBE"/>
      </a:buClr>
      <a:buFont typeface="Arial" pitchFamily="34" charset="0"/>
      <a:buChar char="–"/>
      <a:defRPr lang="en-US" sz="1000" kern="1200" dirty="0" smtClean="0">
        <a:solidFill>
          <a:schemeClr val="tx1"/>
        </a:solidFill>
        <a:effectLst/>
        <a:latin typeface="+mn-lt"/>
        <a:ea typeface="+mn-ea"/>
        <a:cs typeface="+mn-cs"/>
      </a:defRPr>
    </a:lvl3pPr>
    <a:lvl4pPr marL="685800" indent="-107950" algn="l" defTabSz="914400" rtl="0" eaLnBrk="1" latinLnBrk="0" hangingPunct="1">
      <a:lnSpc>
        <a:spcPct val="90000"/>
      </a:lnSpc>
      <a:spcBef>
        <a:spcPts val="200"/>
      </a:spcBef>
      <a:buClr>
        <a:srgbClr val="337DBE"/>
      </a:buClr>
      <a:buFont typeface="Wingdings" pitchFamily="2" charset="2"/>
      <a:buChar char="§"/>
      <a:defRPr lang="en-US" sz="900" kern="1200" dirty="0" smtClean="0">
        <a:solidFill>
          <a:schemeClr val="tx1"/>
        </a:solidFill>
        <a:effectLst/>
        <a:latin typeface="+mn-lt"/>
        <a:ea typeface="+mn-ea"/>
        <a:cs typeface="+mn-cs"/>
      </a:defRPr>
    </a:lvl4pPr>
    <a:lvl5pPr marL="800100" indent="-95250" algn="l" defTabSz="914400" rtl="0" eaLnBrk="1" latinLnBrk="0" hangingPunct="1">
      <a:lnSpc>
        <a:spcPct val="90000"/>
      </a:lnSpc>
      <a:spcBef>
        <a:spcPts val="100"/>
      </a:spcBef>
      <a:buClr>
        <a:srgbClr val="337DBE"/>
      </a:buClr>
      <a:buSzPct val="100000"/>
      <a:buFont typeface="Arial" panose="020B0604020202020204" pitchFamily="34" charset="0"/>
      <a:buChar char="»"/>
      <a:defRPr lang="en-US" sz="800" kern="1200" dirty="0">
        <a:solidFill>
          <a:schemeClr val="tx1"/>
        </a:solidFill>
        <a:effectLst/>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BDE0A1D7-41F4-4ABD-BFCE-86B7BE9B3D4B}" type="slidenum">
              <a:rPr lang="en-US" smtClean="0"/>
              <a:pPr/>
              <a:t>1</a:t>
            </a:fld>
            <a:endParaRPr lang="en-US" dirty="0"/>
          </a:p>
        </p:txBody>
      </p:sp>
      <p:sp>
        <p:nvSpPr>
          <p:cNvPr id="10" name="Slide Image Placeholder 9"/>
          <p:cNvSpPr>
            <a:spLocks noGrp="1" noRot="1" noChangeAspect="1"/>
          </p:cNvSpPr>
          <p:nvPr>
            <p:ph type="sldImg"/>
          </p:nvPr>
        </p:nvSpPr>
        <p:spPr>
          <a:xfrm>
            <a:off x="1398588" y="325438"/>
            <a:ext cx="4148137" cy="3111500"/>
          </a:xfrm>
        </p:spPr>
      </p:sp>
      <p:sp>
        <p:nvSpPr>
          <p:cNvPr id="11" name="Notes Placeholder 10"/>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9300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5F8523C-8729-40F0-9536-D6C4CA3AD238}" type="slidenum">
              <a:rPr lang="en-US" smtClean="0"/>
              <a:pPr/>
              <a:t>10</a:t>
            </a:fld>
            <a:endParaRPr lang="en-US" dirty="0"/>
          </a:p>
        </p:txBody>
      </p:sp>
      <p:sp>
        <p:nvSpPr>
          <p:cNvPr id="6" name="Slide Image Placeholder 5"/>
          <p:cNvSpPr>
            <a:spLocks noGrp="1" noRot="1" noChangeAspect="1"/>
          </p:cNvSpPr>
          <p:nvPr>
            <p:ph type="sldImg"/>
          </p:nvPr>
        </p:nvSpPr>
        <p:spPr>
          <a:xfrm>
            <a:off x="1371600" y="320675"/>
            <a:ext cx="4114800" cy="3086100"/>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4041542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D5F8523C-8729-40F0-9536-D6C4CA3AD238}" type="slidenum">
              <a:rPr lang="en-US" smtClean="0"/>
              <a:pPr/>
              <a:t>11</a:t>
            </a:fld>
            <a:endParaRPr lang="en-US" dirty="0"/>
          </a:p>
        </p:txBody>
      </p:sp>
      <p:sp>
        <p:nvSpPr>
          <p:cNvPr id="6" name="Slide Image Placeholder 5"/>
          <p:cNvSpPr>
            <a:spLocks noGrp="1" noRot="1" noChangeAspect="1"/>
          </p:cNvSpPr>
          <p:nvPr>
            <p:ph type="sldImg"/>
          </p:nvPr>
        </p:nvSpPr>
        <p:spPr>
          <a:xfrm>
            <a:off x="1371600" y="320675"/>
            <a:ext cx="4114800" cy="3086100"/>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2786471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D5F8523C-8729-40F0-9536-D6C4CA3AD238}" type="slidenum">
              <a:rPr lang="en-US" smtClean="0"/>
              <a:pPr/>
              <a:t>12</a:t>
            </a:fld>
            <a:endParaRPr lang="en-US" dirty="0"/>
          </a:p>
        </p:txBody>
      </p:sp>
      <p:sp>
        <p:nvSpPr>
          <p:cNvPr id="6" name="Slide Image Placeholder 5"/>
          <p:cNvSpPr>
            <a:spLocks noGrp="1" noRot="1" noChangeAspect="1"/>
          </p:cNvSpPr>
          <p:nvPr>
            <p:ph type="sldImg"/>
          </p:nvPr>
        </p:nvSpPr>
        <p:spPr>
          <a:xfrm>
            <a:off x="1371600" y="320675"/>
            <a:ext cx="4114800" cy="3086100"/>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443815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D5F8523C-8729-40F0-9536-D6C4CA3AD238}" type="slidenum">
              <a:rPr lang="en-US" smtClean="0"/>
              <a:pPr/>
              <a:t>13</a:t>
            </a:fld>
            <a:endParaRPr lang="en-US" dirty="0"/>
          </a:p>
        </p:txBody>
      </p:sp>
      <p:sp>
        <p:nvSpPr>
          <p:cNvPr id="6" name="Slide Image Placeholder 5"/>
          <p:cNvSpPr>
            <a:spLocks noGrp="1" noRot="1" noChangeAspect="1"/>
          </p:cNvSpPr>
          <p:nvPr>
            <p:ph type="sldImg"/>
          </p:nvPr>
        </p:nvSpPr>
        <p:spPr>
          <a:xfrm>
            <a:off x="1371600" y="320675"/>
            <a:ext cx="4114800" cy="3086100"/>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882383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5F8523C-8729-40F0-9536-D6C4CA3AD238}" type="slidenum">
              <a:rPr lang="en-US" smtClean="0"/>
              <a:pPr/>
              <a:t>14</a:t>
            </a:fld>
            <a:endParaRPr lang="en-US" dirty="0"/>
          </a:p>
        </p:txBody>
      </p:sp>
      <p:sp>
        <p:nvSpPr>
          <p:cNvPr id="4" name="Slide Image Placeholder 3"/>
          <p:cNvSpPr>
            <a:spLocks noGrp="1" noRot="1" noChangeAspect="1"/>
          </p:cNvSpPr>
          <p:nvPr>
            <p:ph type="sldImg"/>
          </p:nvPr>
        </p:nvSpPr>
        <p:spPr>
          <a:xfrm>
            <a:off x="1371600" y="320675"/>
            <a:ext cx="4114800" cy="3086100"/>
          </a:xfrm>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240368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5F8523C-8729-40F0-9536-D6C4CA3AD238}" type="slidenum">
              <a:rPr lang="en-US" smtClean="0"/>
              <a:pPr/>
              <a:t>15</a:t>
            </a:fld>
            <a:endParaRPr lang="en-US" dirty="0"/>
          </a:p>
        </p:txBody>
      </p:sp>
      <p:sp>
        <p:nvSpPr>
          <p:cNvPr id="4" name="Slide Image Placeholder 3"/>
          <p:cNvSpPr>
            <a:spLocks noGrp="1" noRot="1" noChangeAspect="1"/>
          </p:cNvSpPr>
          <p:nvPr>
            <p:ph type="sldImg"/>
          </p:nvPr>
        </p:nvSpPr>
        <p:spPr>
          <a:xfrm>
            <a:off x="1371600" y="320675"/>
            <a:ext cx="4114800" cy="3086100"/>
          </a:xfrm>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893569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5F8523C-8729-40F0-9536-D6C4CA3AD238}" type="slidenum">
              <a:rPr lang="en-US" smtClean="0"/>
              <a:pPr/>
              <a:t>16</a:t>
            </a:fld>
            <a:endParaRPr lang="en-US" dirty="0"/>
          </a:p>
        </p:txBody>
      </p:sp>
      <p:sp>
        <p:nvSpPr>
          <p:cNvPr id="6" name="Slide Image Placeholder 5"/>
          <p:cNvSpPr>
            <a:spLocks noGrp="1" noRot="1" noChangeAspect="1"/>
          </p:cNvSpPr>
          <p:nvPr>
            <p:ph type="sldImg"/>
          </p:nvPr>
        </p:nvSpPr>
        <p:spPr>
          <a:xfrm>
            <a:off x="1371600" y="320675"/>
            <a:ext cx="4114800" cy="3086100"/>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254344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a:xfrm>
            <a:off x="1371600" y="320675"/>
            <a:ext cx="4114800" cy="3086100"/>
          </a:xfrm>
        </p:spPr>
      </p:sp>
      <p:sp>
        <p:nvSpPr>
          <p:cNvPr id="4" name="Notes Placeholder 3"/>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D5F8523C-8729-40F0-9536-D6C4CA3AD238}" type="slidenum">
              <a:rPr lang="en-US" smtClean="0"/>
              <a:pPr/>
              <a:t>17</a:t>
            </a:fld>
            <a:endParaRPr lang="en-US" dirty="0"/>
          </a:p>
        </p:txBody>
      </p:sp>
    </p:spTree>
    <p:extLst>
      <p:ext uri="{BB962C8B-B14F-4D97-AF65-F5344CB8AC3E}">
        <p14:creationId xmlns:p14="http://schemas.microsoft.com/office/powerpoint/2010/main" val="3314143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0675"/>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8523C-8729-40F0-9536-D6C4CA3AD238}" type="slidenum">
              <a:rPr lang="en-US" smtClean="0"/>
              <a:pPr/>
              <a:t>18</a:t>
            </a:fld>
            <a:endParaRPr lang="en-US" dirty="0"/>
          </a:p>
        </p:txBody>
      </p:sp>
    </p:spTree>
    <p:extLst>
      <p:ext uri="{BB962C8B-B14F-4D97-AF65-F5344CB8AC3E}">
        <p14:creationId xmlns:p14="http://schemas.microsoft.com/office/powerpoint/2010/main" val="1356847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0675"/>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8523C-8729-40F0-9536-D6C4CA3AD238}" type="slidenum">
              <a:rPr lang="en-US" smtClean="0"/>
              <a:pPr/>
              <a:t>19</a:t>
            </a:fld>
            <a:endParaRPr lang="en-US" dirty="0"/>
          </a:p>
        </p:txBody>
      </p:sp>
    </p:spTree>
    <p:extLst>
      <p:ext uri="{BB962C8B-B14F-4D97-AF65-F5344CB8AC3E}">
        <p14:creationId xmlns:p14="http://schemas.microsoft.com/office/powerpoint/2010/main" val="56345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5F8523C-8729-40F0-9536-D6C4CA3AD238}" type="slidenum">
              <a:rPr lang="en-US" smtClean="0"/>
              <a:pPr/>
              <a:t>2</a:t>
            </a:fld>
            <a:endParaRPr lang="en-US" dirty="0"/>
          </a:p>
        </p:txBody>
      </p:sp>
      <p:sp>
        <p:nvSpPr>
          <p:cNvPr id="6" name="Slide Image Placeholder 5"/>
          <p:cNvSpPr>
            <a:spLocks noGrp="1" noRot="1" noChangeAspect="1"/>
          </p:cNvSpPr>
          <p:nvPr>
            <p:ph type="sldImg"/>
          </p:nvPr>
        </p:nvSpPr>
        <p:spPr>
          <a:xfrm>
            <a:off x="1371600" y="320675"/>
            <a:ext cx="4114800" cy="3086100"/>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4173045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0675"/>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8523C-8729-40F0-9536-D6C4CA3AD238}" type="slidenum">
              <a:rPr lang="en-US" smtClean="0"/>
              <a:pPr/>
              <a:t>20</a:t>
            </a:fld>
            <a:endParaRPr lang="en-US" dirty="0"/>
          </a:p>
        </p:txBody>
      </p:sp>
    </p:spTree>
    <p:extLst>
      <p:ext uri="{BB962C8B-B14F-4D97-AF65-F5344CB8AC3E}">
        <p14:creationId xmlns:p14="http://schemas.microsoft.com/office/powerpoint/2010/main" val="1604586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5F8523C-8729-40F0-9536-D6C4CA3AD238}" type="slidenum">
              <a:rPr lang="en-US" smtClean="0"/>
              <a:pPr/>
              <a:t>21</a:t>
            </a:fld>
            <a:endParaRPr lang="en-US" dirty="0"/>
          </a:p>
        </p:txBody>
      </p:sp>
      <p:sp>
        <p:nvSpPr>
          <p:cNvPr id="4" name="Slide Image Placeholder 3"/>
          <p:cNvSpPr>
            <a:spLocks noGrp="1" noRot="1" noChangeAspect="1"/>
          </p:cNvSpPr>
          <p:nvPr>
            <p:ph type="sldImg"/>
          </p:nvPr>
        </p:nvSpPr>
        <p:spPr>
          <a:xfrm>
            <a:off x="1371600" y="320675"/>
            <a:ext cx="4114800" cy="3086100"/>
          </a:xfrm>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110558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sldNum" sz="quarter" idx="5"/>
          </p:nvPr>
        </p:nvSpPr>
        <p:spPr/>
        <p:txBody>
          <a:bodyPr/>
          <a:lstStyle>
            <a:lvl1pPr defTabSz="970462">
              <a:defRPr>
                <a:solidFill>
                  <a:schemeClr val="tx1"/>
                </a:solidFill>
                <a:latin typeface="Arial" panose="020B0604020202020204" pitchFamily="34" charset="0"/>
                <a:cs typeface="Arial" panose="020B0604020202020204" pitchFamily="34" charset="0"/>
              </a:defRPr>
            </a:lvl1pPr>
            <a:lvl2pPr marL="777699" indent="-299115" defTabSz="970462">
              <a:defRPr>
                <a:solidFill>
                  <a:schemeClr val="tx1"/>
                </a:solidFill>
                <a:latin typeface="Arial" panose="020B0604020202020204" pitchFamily="34" charset="0"/>
                <a:cs typeface="Arial" panose="020B0604020202020204" pitchFamily="34" charset="0"/>
              </a:defRPr>
            </a:lvl2pPr>
            <a:lvl3pPr marL="1196460" indent="-239292" defTabSz="970462">
              <a:defRPr>
                <a:solidFill>
                  <a:schemeClr val="tx1"/>
                </a:solidFill>
                <a:latin typeface="Arial" panose="020B0604020202020204" pitchFamily="34" charset="0"/>
                <a:cs typeface="Arial" panose="020B0604020202020204" pitchFamily="34" charset="0"/>
              </a:defRPr>
            </a:lvl3pPr>
            <a:lvl4pPr marL="1675044" indent="-239292" defTabSz="970462">
              <a:defRPr>
                <a:solidFill>
                  <a:schemeClr val="tx1"/>
                </a:solidFill>
                <a:latin typeface="Arial" panose="020B0604020202020204" pitchFamily="34" charset="0"/>
                <a:cs typeface="Arial" panose="020B0604020202020204" pitchFamily="34" charset="0"/>
              </a:defRPr>
            </a:lvl4pPr>
            <a:lvl5pPr marL="2153629" indent="-239292" defTabSz="970462">
              <a:defRPr>
                <a:solidFill>
                  <a:schemeClr val="tx1"/>
                </a:solidFill>
                <a:latin typeface="Arial" panose="020B0604020202020204" pitchFamily="34" charset="0"/>
                <a:cs typeface="Arial" panose="020B0604020202020204" pitchFamily="34" charset="0"/>
              </a:defRPr>
            </a:lvl5pPr>
            <a:lvl6pPr marL="2632212" indent="-239292" defTabSz="97046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10796" indent="-239292" defTabSz="97046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89381" indent="-239292" defTabSz="97046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67964" indent="-239292" defTabSz="97046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B0E9B5-36A5-4C65-9FC0-7A7FC996B372}" type="slidenum">
              <a:rPr lang="en-US" altLang="en-US" smtClean="0"/>
              <a:pPr/>
              <a:t>22</a:t>
            </a:fld>
            <a:endParaRPr lang="en-US" altLang="en-US" dirty="0"/>
          </a:p>
        </p:txBody>
      </p:sp>
      <p:sp>
        <p:nvSpPr>
          <p:cNvPr id="5" name="Slide Image Placeholder 4"/>
          <p:cNvSpPr>
            <a:spLocks noGrp="1" noRot="1" noChangeAspect="1"/>
          </p:cNvSpPr>
          <p:nvPr>
            <p:ph type="sldImg"/>
          </p:nvPr>
        </p:nvSpPr>
        <p:spPr>
          <a:xfrm>
            <a:off x="1371600" y="320675"/>
            <a:ext cx="4114800" cy="3086100"/>
          </a:xfrm>
        </p:spPr>
      </p:sp>
      <p:sp>
        <p:nvSpPr>
          <p:cNvPr id="6" name="Notes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307663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sldNum" sz="quarter" idx="5"/>
          </p:nvPr>
        </p:nvSpPr>
        <p:spPr/>
        <p:txBody>
          <a:bodyPr/>
          <a:lstStyle>
            <a:lvl1pPr defTabSz="970462">
              <a:defRPr>
                <a:solidFill>
                  <a:schemeClr val="tx1"/>
                </a:solidFill>
                <a:latin typeface="Arial" panose="020B0604020202020204" pitchFamily="34" charset="0"/>
                <a:cs typeface="Arial" panose="020B0604020202020204" pitchFamily="34" charset="0"/>
              </a:defRPr>
            </a:lvl1pPr>
            <a:lvl2pPr marL="777699" indent="-299115" defTabSz="970462">
              <a:defRPr>
                <a:solidFill>
                  <a:schemeClr val="tx1"/>
                </a:solidFill>
                <a:latin typeface="Arial" panose="020B0604020202020204" pitchFamily="34" charset="0"/>
                <a:cs typeface="Arial" panose="020B0604020202020204" pitchFamily="34" charset="0"/>
              </a:defRPr>
            </a:lvl2pPr>
            <a:lvl3pPr marL="1196460" indent="-239292" defTabSz="970462">
              <a:defRPr>
                <a:solidFill>
                  <a:schemeClr val="tx1"/>
                </a:solidFill>
                <a:latin typeface="Arial" panose="020B0604020202020204" pitchFamily="34" charset="0"/>
                <a:cs typeface="Arial" panose="020B0604020202020204" pitchFamily="34" charset="0"/>
              </a:defRPr>
            </a:lvl3pPr>
            <a:lvl4pPr marL="1675044" indent="-239292" defTabSz="970462">
              <a:defRPr>
                <a:solidFill>
                  <a:schemeClr val="tx1"/>
                </a:solidFill>
                <a:latin typeface="Arial" panose="020B0604020202020204" pitchFamily="34" charset="0"/>
                <a:cs typeface="Arial" panose="020B0604020202020204" pitchFamily="34" charset="0"/>
              </a:defRPr>
            </a:lvl4pPr>
            <a:lvl5pPr marL="2153629" indent="-239292" defTabSz="970462">
              <a:defRPr>
                <a:solidFill>
                  <a:schemeClr val="tx1"/>
                </a:solidFill>
                <a:latin typeface="Arial" panose="020B0604020202020204" pitchFamily="34" charset="0"/>
                <a:cs typeface="Arial" panose="020B0604020202020204" pitchFamily="34" charset="0"/>
              </a:defRPr>
            </a:lvl5pPr>
            <a:lvl6pPr marL="2632212" indent="-239292" defTabSz="97046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10796" indent="-239292" defTabSz="97046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89381" indent="-239292" defTabSz="97046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67964" indent="-239292" defTabSz="97046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B0E9B5-36A5-4C65-9FC0-7A7FC996B372}" type="slidenum">
              <a:rPr lang="en-US" altLang="en-US" smtClean="0"/>
              <a:pPr/>
              <a:t>23</a:t>
            </a:fld>
            <a:endParaRPr lang="en-US" altLang="en-US" dirty="0"/>
          </a:p>
        </p:txBody>
      </p:sp>
      <p:sp>
        <p:nvSpPr>
          <p:cNvPr id="5" name="Slide Image Placeholder 4"/>
          <p:cNvSpPr>
            <a:spLocks noGrp="1" noRot="1" noChangeAspect="1"/>
          </p:cNvSpPr>
          <p:nvPr>
            <p:ph type="sldImg"/>
          </p:nvPr>
        </p:nvSpPr>
        <p:spPr>
          <a:xfrm>
            <a:off x="1371600" y="320675"/>
            <a:ext cx="4114800" cy="3086100"/>
          </a:xfrm>
        </p:spPr>
      </p:sp>
      <p:sp>
        <p:nvSpPr>
          <p:cNvPr id="6" name="Notes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575964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sldNum" sz="quarter" idx="5"/>
          </p:nvPr>
        </p:nvSpPr>
        <p:spPr/>
        <p:txBody>
          <a:bodyPr/>
          <a:lstStyle>
            <a:lvl1pPr defTabSz="970462">
              <a:defRPr>
                <a:solidFill>
                  <a:schemeClr val="tx1"/>
                </a:solidFill>
                <a:latin typeface="Arial" panose="020B0604020202020204" pitchFamily="34" charset="0"/>
                <a:cs typeface="Arial" panose="020B0604020202020204" pitchFamily="34" charset="0"/>
              </a:defRPr>
            </a:lvl1pPr>
            <a:lvl2pPr marL="777699" indent="-299115" defTabSz="970462">
              <a:defRPr>
                <a:solidFill>
                  <a:schemeClr val="tx1"/>
                </a:solidFill>
                <a:latin typeface="Arial" panose="020B0604020202020204" pitchFamily="34" charset="0"/>
                <a:cs typeface="Arial" panose="020B0604020202020204" pitchFamily="34" charset="0"/>
              </a:defRPr>
            </a:lvl2pPr>
            <a:lvl3pPr marL="1196460" indent="-239292" defTabSz="970462">
              <a:defRPr>
                <a:solidFill>
                  <a:schemeClr val="tx1"/>
                </a:solidFill>
                <a:latin typeface="Arial" panose="020B0604020202020204" pitchFamily="34" charset="0"/>
                <a:cs typeface="Arial" panose="020B0604020202020204" pitchFamily="34" charset="0"/>
              </a:defRPr>
            </a:lvl3pPr>
            <a:lvl4pPr marL="1675044" indent="-239292" defTabSz="970462">
              <a:defRPr>
                <a:solidFill>
                  <a:schemeClr val="tx1"/>
                </a:solidFill>
                <a:latin typeface="Arial" panose="020B0604020202020204" pitchFamily="34" charset="0"/>
                <a:cs typeface="Arial" panose="020B0604020202020204" pitchFamily="34" charset="0"/>
              </a:defRPr>
            </a:lvl4pPr>
            <a:lvl5pPr marL="2153629" indent="-239292" defTabSz="970462">
              <a:defRPr>
                <a:solidFill>
                  <a:schemeClr val="tx1"/>
                </a:solidFill>
                <a:latin typeface="Arial" panose="020B0604020202020204" pitchFamily="34" charset="0"/>
                <a:cs typeface="Arial" panose="020B0604020202020204" pitchFamily="34" charset="0"/>
              </a:defRPr>
            </a:lvl5pPr>
            <a:lvl6pPr marL="2632212" indent="-239292" defTabSz="97046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10796" indent="-239292" defTabSz="97046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89381" indent="-239292" defTabSz="97046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67964" indent="-239292" defTabSz="97046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B0E9B5-36A5-4C65-9FC0-7A7FC996B372}" type="slidenum">
              <a:rPr lang="en-US" altLang="en-US" smtClean="0"/>
              <a:pPr/>
              <a:t>24</a:t>
            </a:fld>
            <a:endParaRPr lang="en-US" altLang="en-US" dirty="0"/>
          </a:p>
        </p:txBody>
      </p:sp>
      <p:sp>
        <p:nvSpPr>
          <p:cNvPr id="5" name="Slide Image Placeholder 4"/>
          <p:cNvSpPr>
            <a:spLocks noGrp="1" noRot="1" noChangeAspect="1"/>
          </p:cNvSpPr>
          <p:nvPr>
            <p:ph type="sldImg"/>
          </p:nvPr>
        </p:nvSpPr>
        <p:spPr>
          <a:xfrm>
            <a:off x="1371600" y="320675"/>
            <a:ext cx="4114800" cy="3086100"/>
          </a:xfrm>
        </p:spPr>
      </p:sp>
      <p:sp>
        <p:nvSpPr>
          <p:cNvPr id="6" name="Notes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133601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5F8523C-8729-40F0-9536-D6C4CA3AD238}" type="slidenum">
              <a:rPr lang="en-US" smtClean="0"/>
              <a:pPr/>
              <a:t>25</a:t>
            </a:fld>
            <a:endParaRPr lang="en-US" dirty="0"/>
          </a:p>
        </p:txBody>
      </p:sp>
      <p:sp>
        <p:nvSpPr>
          <p:cNvPr id="6" name="Slide Image Placeholder 5"/>
          <p:cNvSpPr>
            <a:spLocks noGrp="1" noRot="1" noChangeAspect="1"/>
          </p:cNvSpPr>
          <p:nvPr>
            <p:ph type="sldImg"/>
          </p:nvPr>
        </p:nvSpPr>
        <p:spPr>
          <a:xfrm>
            <a:off x="1371600" y="320675"/>
            <a:ext cx="4114800" cy="3086100"/>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608234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8588" y="325438"/>
            <a:ext cx="4148137" cy="3111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3</a:t>
            </a:fld>
            <a:endParaRPr lang="en-US" dirty="0"/>
          </a:p>
        </p:txBody>
      </p:sp>
    </p:spTree>
    <p:extLst>
      <p:ext uri="{BB962C8B-B14F-4D97-AF65-F5344CB8AC3E}">
        <p14:creationId xmlns:p14="http://schemas.microsoft.com/office/powerpoint/2010/main" val="1726140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5F8523C-8729-40F0-9536-D6C4CA3AD238}" type="slidenum">
              <a:rPr lang="en-US" smtClean="0"/>
              <a:pPr/>
              <a:t>4</a:t>
            </a:fld>
            <a:endParaRPr lang="en-US" dirty="0"/>
          </a:p>
        </p:txBody>
      </p:sp>
      <p:sp>
        <p:nvSpPr>
          <p:cNvPr id="6" name="Slide Image Placeholder 5"/>
          <p:cNvSpPr>
            <a:spLocks noGrp="1" noRot="1" noChangeAspect="1"/>
          </p:cNvSpPr>
          <p:nvPr>
            <p:ph type="sldImg"/>
          </p:nvPr>
        </p:nvSpPr>
        <p:spPr>
          <a:xfrm>
            <a:off x="1371600" y="320675"/>
            <a:ext cx="4114800" cy="3086100"/>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593878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5F8523C-8729-40F0-9536-D6C4CA3AD238}" type="slidenum">
              <a:rPr lang="en-US" smtClean="0"/>
              <a:pPr/>
              <a:t>5</a:t>
            </a:fld>
            <a:endParaRPr lang="en-US" dirty="0"/>
          </a:p>
        </p:txBody>
      </p:sp>
      <p:sp>
        <p:nvSpPr>
          <p:cNvPr id="6" name="Slide Image Placeholder 5"/>
          <p:cNvSpPr>
            <a:spLocks noGrp="1" noRot="1" noChangeAspect="1"/>
          </p:cNvSpPr>
          <p:nvPr>
            <p:ph type="sldImg"/>
          </p:nvPr>
        </p:nvSpPr>
        <p:spPr>
          <a:xfrm>
            <a:off x="1371600" y="320675"/>
            <a:ext cx="4114800" cy="3086100"/>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447614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0675"/>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8523C-8729-40F0-9536-D6C4CA3AD238}" type="slidenum">
              <a:rPr lang="en-US" smtClean="0"/>
              <a:pPr/>
              <a:t>6</a:t>
            </a:fld>
            <a:endParaRPr lang="en-US" dirty="0"/>
          </a:p>
        </p:txBody>
      </p:sp>
    </p:spTree>
    <p:extLst>
      <p:ext uri="{BB962C8B-B14F-4D97-AF65-F5344CB8AC3E}">
        <p14:creationId xmlns:p14="http://schemas.microsoft.com/office/powerpoint/2010/main" val="1082957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5F8523C-8729-40F0-9536-D6C4CA3AD238}" type="slidenum">
              <a:rPr lang="en-US" smtClean="0"/>
              <a:pPr/>
              <a:t>7</a:t>
            </a:fld>
            <a:endParaRPr lang="en-US" dirty="0"/>
          </a:p>
        </p:txBody>
      </p:sp>
      <p:sp>
        <p:nvSpPr>
          <p:cNvPr id="6" name="Slide Image Placeholder 5"/>
          <p:cNvSpPr>
            <a:spLocks noGrp="1" noRot="1" noChangeAspect="1"/>
          </p:cNvSpPr>
          <p:nvPr>
            <p:ph type="sldImg"/>
          </p:nvPr>
        </p:nvSpPr>
        <p:spPr>
          <a:xfrm>
            <a:off x="1371600" y="320675"/>
            <a:ext cx="4114800" cy="3086100"/>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068722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5F8523C-8729-40F0-9536-D6C4CA3AD238}" type="slidenum">
              <a:rPr lang="en-US" smtClean="0"/>
              <a:pPr/>
              <a:t>8</a:t>
            </a:fld>
            <a:endParaRPr lang="en-US" dirty="0"/>
          </a:p>
        </p:txBody>
      </p:sp>
      <p:sp>
        <p:nvSpPr>
          <p:cNvPr id="6" name="Slide Image Placeholder 5"/>
          <p:cNvSpPr>
            <a:spLocks noGrp="1" noRot="1" noChangeAspect="1"/>
          </p:cNvSpPr>
          <p:nvPr>
            <p:ph type="sldImg"/>
          </p:nvPr>
        </p:nvSpPr>
        <p:spPr>
          <a:xfrm>
            <a:off x="1371600" y="320675"/>
            <a:ext cx="4114800" cy="3086100"/>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043779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5F8523C-8729-40F0-9536-D6C4CA3AD238}" type="slidenum">
              <a:rPr lang="en-US" smtClean="0"/>
              <a:pPr/>
              <a:t>9</a:t>
            </a:fld>
            <a:endParaRPr lang="en-US" dirty="0"/>
          </a:p>
        </p:txBody>
      </p:sp>
      <p:sp>
        <p:nvSpPr>
          <p:cNvPr id="4" name="Slide Image Placeholder 3"/>
          <p:cNvSpPr>
            <a:spLocks noGrp="1" noRot="1" noChangeAspect="1"/>
          </p:cNvSpPr>
          <p:nvPr>
            <p:ph type="sldImg"/>
          </p:nvPr>
        </p:nvSpPr>
        <p:spPr>
          <a:xfrm>
            <a:off x="1371600" y="320675"/>
            <a:ext cx="4114800" cy="3086100"/>
          </a:xfrm>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231030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20900" t="456" r="363" b="1739"/>
          <a:stretch/>
        </p:blipFill>
        <p:spPr>
          <a:xfrm>
            <a:off x="0" y="0"/>
            <a:ext cx="9143998" cy="6858000"/>
          </a:xfrm>
          <a:prstGeom prst="rect">
            <a:avLst/>
          </a:prstGeom>
        </p:spPr>
      </p:pic>
      <p:sp>
        <p:nvSpPr>
          <p:cNvPr id="2" name="Title 1"/>
          <p:cNvSpPr>
            <a:spLocks noGrp="1"/>
          </p:cNvSpPr>
          <p:nvPr>
            <p:ph type="ctrTitle"/>
          </p:nvPr>
        </p:nvSpPr>
        <p:spPr>
          <a:xfrm>
            <a:off x="704081" y="3351344"/>
            <a:ext cx="7772400" cy="1380744"/>
          </a:xfrm>
        </p:spPr>
        <p:txBody>
          <a:bodyPr lIns="0" tIns="0" rIns="0" bIns="0"/>
          <a:lstStyle>
            <a:lvl1pPr algn="l">
              <a:defRPr sz="3600" b="0"/>
            </a:lvl1pPr>
          </a:lstStyle>
          <a:p>
            <a:r>
              <a:rPr lang="en-US" dirty="0"/>
              <a:t>Click to edit Master title style</a:t>
            </a:r>
          </a:p>
        </p:txBody>
      </p:sp>
      <p:sp>
        <p:nvSpPr>
          <p:cNvPr id="3" name="Subtitle 2"/>
          <p:cNvSpPr>
            <a:spLocks noGrp="1"/>
          </p:cNvSpPr>
          <p:nvPr>
            <p:ph type="subTitle" idx="1"/>
          </p:nvPr>
        </p:nvSpPr>
        <p:spPr>
          <a:xfrm>
            <a:off x="704081" y="4933256"/>
            <a:ext cx="7772400" cy="813816"/>
          </a:xfrm>
        </p:spPr>
        <p:txBody>
          <a:bodyPr lIns="0" tIns="0" rIns="0" bIns="0"/>
          <a:lstStyle>
            <a:lvl1pPr marL="0" indent="0" algn="l">
              <a:spcBef>
                <a:spcPts val="400"/>
              </a:spcBef>
              <a:buNone/>
              <a:defRPr sz="2000">
                <a:solidFill>
                  <a:srgbClr val="072C4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4" name="Picture 13" descr="III_logo-4c.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081" y="2243432"/>
            <a:ext cx="2539653" cy="752079"/>
          </a:xfrm>
          <a:prstGeom prst="rect">
            <a:avLst/>
          </a:prstGeom>
        </p:spPr>
      </p:pic>
    </p:spTree>
    <p:extLst>
      <p:ext uri="{BB962C8B-B14F-4D97-AF65-F5344CB8AC3E}">
        <p14:creationId xmlns:p14="http://schemas.microsoft.com/office/powerpoint/2010/main" val="325151434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a:xfrm>
            <a:off x="385491"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85491"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4779"/>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7167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8" name="Text Placeholder 9"/>
          <p:cNvSpPr>
            <a:spLocks noGrp="1"/>
          </p:cNvSpPr>
          <p:nvPr>
            <p:ph type="body" sz="quarter" idx="32"/>
          </p:nvPr>
        </p:nvSpPr>
        <p:spPr>
          <a:xfrm>
            <a:off x="4677715"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3"/>
          </p:nvPr>
        </p:nvSpPr>
        <p:spPr>
          <a:xfrm>
            <a:off x="376438" y="2377440"/>
            <a:ext cx="4148137" cy="37490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4"/>
          </p:nvPr>
        </p:nvSpPr>
        <p:spPr>
          <a:xfrm>
            <a:off x="4678462" y="2378075"/>
            <a:ext cx="4151376" cy="374808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9376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Left Two 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85491"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85491"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4" name="Text Placeholder 9"/>
          <p:cNvSpPr>
            <a:spLocks noGrp="1"/>
          </p:cNvSpPr>
          <p:nvPr>
            <p:ph type="body" sz="quarter" idx="36"/>
          </p:nvPr>
        </p:nvSpPr>
        <p:spPr>
          <a:xfrm>
            <a:off x="4668090"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6" name="Text Placeholder 9"/>
          <p:cNvSpPr>
            <a:spLocks noGrp="1"/>
          </p:cNvSpPr>
          <p:nvPr>
            <p:ph type="body" sz="quarter" idx="30"/>
          </p:nvPr>
        </p:nvSpPr>
        <p:spPr>
          <a:xfrm>
            <a:off x="37167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4" name="Content Placeholder 3"/>
          <p:cNvSpPr>
            <a:spLocks noGrp="1"/>
          </p:cNvSpPr>
          <p:nvPr>
            <p:ph sz="quarter" idx="37"/>
          </p:nvPr>
        </p:nvSpPr>
        <p:spPr>
          <a:xfrm>
            <a:off x="371675" y="2381250"/>
            <a:ext cx="4152900" cy="37490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8"/>
          </p:nvPr>
        </p:nvSpPr>
        <p:spPr>
          <a:xfrm>
            <a:off x="4668837" y="2381249"/>
            <a:ext cx="4151376" cy="141732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9"/>
          </p:nvPr>
        </p:nvSpPr>
        <p:spPr>
          <a:xfrm>
            <a:off x="4668837" y="4712970"/>
            <a:ext cx="4151376" cy="141732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7520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Left One 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85491"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85491"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7167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2" name="Text Placeholder 9"/>
          <p:cNvSpPr>
            <a:spLocks noGrp="1"/>
          </p:cNvSpPr>
          <p:nvPr>
            <p:ph type="body" sz="quarter" idx="34"/>
          </p:nvPr>
        </p:nvSpPr>
        <p:spPr>
          <a:xfrm>
            <a:off x="371676"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6"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5"/>
          </p:nvPr>
        </p:nvSpPr>
        <p:spPr>
          <a:xfrm>
            <a:off x="376438" y="2377439"/>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6"/>
          </p:nvPr>
        </p:nvSpPr>
        <p:spPr>
          <a:xfrm>
            <a:off x="376438" y="470916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37"/>
          </p:nvPr>
        </p:nvSpPr>
        <p:spPr>
          <a:xfrm>
            <a:off x="4668837" y="2378075"/>
            <a:ext cx="4151376" cy="374808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884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385491"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85491"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7167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2" name="Text Placeholder 9"/>
          <p:cNvSpPr>
            <a:spLocks noGrp="1"/>
          </p:cNvSpPr>
          <p:nvPr>
            <p:ph type="body" sz="quarter" idx="34"/>
          </p:nvPr>
        </p:nvSpPr>
        <p:spPr>
          <a:xfrm>
            <a:off x="371676"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4" name="Text Placeholder 9"/>
          <p:cNvSpPr>
            <a:spLocks noGrp="1"/>
          </p:cNvSpPr>
          <p:nvPr>
            <p:ph type="body" sz="quarter" idx="36"/>
          </p:nvPr>
        </p:nvSpPr>
        <p:spPr>
          <a:xfrm>
            <a:off x="4668090"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7"/>
          </p:nvPr>
        </p:nvSpPr>
        <p:spPr>
          <a:xfrm>
            <a:off x="376438" y="237744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38"/>
          </p:nvPr>
        </p:nvSpPr>
        <p:spPr>
          <a:xfrm>
            <a:off x="4668837" y="2378075"/>
            <a:ext cx="4151376" cy="141605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39"/>
          </p:nvPr>
        </p:nvSpPr>
        <p:spPr>
          <a:xfrm>
            <a:off x="376438" y="470916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40"/>
          </p:nvPr>
        </p:nvSpPr>
        <p:spPr>
          <a:xfrm>
            <a:off x="4668838" y="4708525"/>
            <a:ext cx="4152900" cy="1417638"/>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593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ex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231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attern background">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20900" t="456" r="363" b="1739"/>
          <a:stretch/>
        </p:blipFill>
        <p:spPr>
          <a:xfrm>
            <a:off x="0" y="0"/>
            <a:ext cx="9143998" cy="6858000"/>
          </a:xfrm>
          <a:prstGeom prst="rect">
            <a:avLst/>
          </a:prstGeom>
        </p:spPr>
      </p:pic>
    </p:spTree>
    <p:extLst>
      <p:ext uri="{BB962C8B-B14F-4D97-AF65-F5344CB8AC3E}">
        <p14:creationId xmlns:p14="http://schemas.microsoft.com/office/powerpoint/2010/main" val="410382375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sp>
        <p:nvSpPr>
          <p:cNvPr id="16" name="Text Placeholder 15"/>
          <p:cNvSpPr>
            <a:spLocks noGrp="1"/>
          </p:cNvSpPr>
          <p:nvPr>
            <p:ph type="body" sz="quarter" idx="10"/>
          </p:nvPr>
        </p:nvSpPr>
        <p:spPr>
          <a:xfrm>
            <a:off x="613208" y="3501416"/>
            <a:ext cx="7796213" cy="1038225"/>
          </a:xfrm>
          <a:prstGeom prst="rect">
            <a:avLst/>
          </a:prstGeo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Master text styles</a:t>
            </a:r>
          </a:p>
        </p:txBody>
      </p:sp>
      <p:sp>
        <p:nvSpPr>
          <p:cNvPr id="12" name="Title 11"/>
          <p:cNvSpPr>
            <a:spLocks noGrp="1"/>
          </p:cNvSpPr>
          <p:nvPr>
            <p:ph type="title"/>
          </p:nvPr>
        </p:nvSpPr>
        <p:spPr>
          <a:xfrm>
            <a:off x="613978" y="2057065"/>
            <a:ext cx="7886700" cy="1325563"/>
          </a:xfrm>
          <a:prstGeom prst="rect">
            <a:avLst/>
          </a:prstGeom>
        </p:spPr>
        <p:txBody>
          <a:bodyPr anchor="b"/>
          <a:lstStyle>
            <a:lvl1pPr>
              <a:defRPr sz="3600"/>
            </a:lvl1pPr>
          </a:lstStyle>
          <a:p>
            <a:r>
              <a:rPr lang="en-US"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080" y="2404648"/>
            <a:ext cx="344424" cy="344424"/>
          </a:xfrm>
          <a:prstGeom prst="rect">
            <a:avLst/>
          </a:prstGeom>
        </p:spPr>
      </p:pic>
    </p:spTree>
    <p:extLst>
      <p:ext uri="{BB962C8B-B14F-4D97-AF65-F5344CB8AC3E}">
        <p14:creationId xmlns:p14="http://schemas.microsoft.com/office/powerpoint/2010/main" val="694513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73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8F8FB9-6528-6045-9EF1-AFC124B35B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66" r="3175"/>
          <a:stretch/>
        </p:blipFill>
        <p:spPr>
          <a:xfrm>
            <a:off x="0" y="0"/>
            <a:ext cx="9144000" cy="6883625"/>
          </a:xfrm>
          <a:prstGeom prst="rect">
            <a:avLst/>
          </a:prstGeom>
        </p:spPr>
      </p:pic>
      <p:sp>
        <p:nvSpPr>
          <p:cNvPr id="2" name="Title 1"/>
          <p:cNvSpPr>
            <a:spLocks noGrp="1"/>
          </p:cNvSpPr>
          <p:nvPr>
            <p:ph type="ctrTitle"/>
          </p:nvPr>
        </p:nvSpPr>
        <p:spPr>
          <a:xfrm>
            <a:off x="704081" y="3351344"/>
            <a:ext cx="7772400" cy="1380744"/>
          </a:xfrm>
        </p:spPr>
        <p:txBody>
          <a:bodyPr lIns="0" tIns="0" rIns="0" bIns="0"/>
          <a:lstStyle>
            <a:lvl1pPr algn="l">
              <a:defRPr sz="3600" b="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704081" y="4933256"/>
            <a:ext cx="7772400" cy="813816"/>
          </a:xfrm>
        </p:spPr>
        <p:txBody>
          <a:bodyPr lIns="0" tIns="0" rIns="0" bIns="0"/>
          <a:lstStyle>
            <a:lvl1pPr marL="0" indent="0" algn="l">
              <a:spcBef>
                <a:spcPts val="400"/>
              </a:spcBef>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a:extLst>
              <a:ext uri="{FF2B5EF4-FFF2-40B4-BE49-F238E27FC236}">
                <a16:creationId xmlns:a16="http://schemas.microsoft.com/office/drawing/2014/main" id="{5FCC13BC-4184-1744-B7FF-60CE01250545}"/>
              </a:ext>
            </a:extLst>
          </p:cNvPr>
          <p:cNvPicPr>
            <a:picLocks noChangeAspect="1"/>
          </p:cNvPicPr>
          <p:nvPr userDrawn="1"/>
        </p:nvPicPr>
        <p:blipFill>
          <a:blip r:embed="rId3"/>
          <a:stretch>
            <a:fillRect/>
          </a:stretch>
        </p:blipFill>
        <p:spPr>
          <a:xfrm>
            <a:off x="704081" y="2243431"/>
            <a:ext cx="2538267" cy="752079"/>
          </a:xfrm>
          <a:prstGeom prst="rect">
            <a:avLst/>
          </a:prstGeom>
        </p:spPr>
      </p:pic>
    </p:spTree>
    <p:extLst>
      <p:ext uri="{BB962C8B-B14F-4D97-AF65-F5344CB8AC3E}">
        <p14:creationId xmlns:p14="http://schemas.microsoft.com/office/powerpoint/2010/main" val="15666608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6" name="Freeform 5"/>
          <p:cNvSpPr/>
          <p:nvPr userDrawn="1"/>
        </p:nvSpPr>
        <p:spPr>
          <a:xfrm>
            <a:off x="0"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2" name="Title 1"/>
          <p:cNvSpPr>
            <a:spLocks noGrp="1"/>
          </p:cNvSpPr>
          <p:nvPr>
            <p:ph type="ctrTitle"/>
          </p:nvPr>
        </p:nvSpPr>
        <p:spPr bwMode="gray">
          <a:xfrm>
            <a:off x="704080" y="1960694"/>
            <a:ext cx="7772400" cy="1380744"/>
          </a:xfrm>
        </p:spPr>
        <p:txBody>
          <a:bodyPr lIns="0" tIns="0" rIns="0" bIns="0" anchor="b" anchorCtr="0"/>
          <a:lstStyle>
            <a:lvl1pPr algn="l">
              <a:defRPr sz="3600" b="0">
                <a:solidFill>
                  <a:schemeClr val="bg1"/>
                </a:solidFill>
              </a:defRPr>
            </a:lvl1pPr>
          </a:lstStyle>
          <a:p>
            <a:r>
              <a:rPr lang="en-US" dirty="0"/>
              <a:t>Click to edit Master title style</a:t>
            </a:r>
          </a:p>
        </p:txBody>
      </p:sp>
      <p:sp>
        <p:nvSpPr>
          <p:cNvPr id="3" name="Subtitle 2"/>
          <p:cNvSpPr>
            <a:spLocks noGrp="1"/>
          </p:cNvSpPr>
          <p:nvPr>
            <p:ph type="subTitle" idx="1"/>
          </p:nvPr>
        </p:nvSpPr>
        <p:spPr bwMode="gray">
          <a:xfrm>
            <a:off x="704080" y="3542606"/>
            <a:ext cx="6949440" cy="813816"/>
          </a:xfrm>
        </p:spPr>
        <p:txBody>
          <a:bodyPr lIns="0" tIns="0" rIns="0" bIns="0"/>
          <a:lstStyle>
            <a:lvl1pPr marL="0" indent="0" algn="l">
              <a:spcBef>
                <a:spcPts val="4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5948277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4_Section Header">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704080" y="1960694"/>
            <a:ext cx="7772400" cy="1380744"/>
          </a:xfrm>
        </p:spPr>
        <p:txBody>
          <a:bodyPr lIns="0" tIns="0" rIns="0" bIns="0" anchor="b" anchorCtr="0"/>
          <a:lstStyle>
            <a:lvl1pPr algn="l">
              <a:defRPr sz="3600" b="0">
                <a:solidFill>
                  <a:schemeClr val="tx1"/>
                </a:solidFill>
              </a:defRPr>
            </a:lvl1pPr>
          </a:lstStyle>
          <a:p>
            <a:r>
              <a:rPr lang="en-US" dirty="0"/>
              <a:t>Click to edit Master title style</a:t>
            </a:r>
          </a:p>
        </p:txBody>
      </p:sp>
      <p:sp>
        <p:nvSpPr>
          <p:cNvPr id="3" name="Subtitle 2"/>
          <p:cNvSpPr>
            <a:spLocks noGrp="1"/>
          </p:cNvSpPr>
          <p:nvPr>
            <p:ph type="subTitle" idx="1"/>
          </p:nvPr>
        </p:nvSpPr>
        <p:spPr bwMode="gray">
          <a:xfrm>
            <a:off x="704080" y="3542606"/>
            <a:ext cx="6949440" cy="813816"/>
          </a:xfrm>
        </p:spPr>
        <p:txBody>
          <a:bodyPr lIns="0" tIns="0" rIns="0" bIns="0"/>
          <a:lstStyle>
            <a:lvl1pPr marL="0" indent="0" algn="l">
              <a:spcBef>
                <a:spcPts val="40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Right Triangle 4"/>
          <p:cNvSpPr/>
          <p:nvPr userDrawn="1"/>
        </p:nvSpPr>
        <p:spPr>
          <a:xfrm flipH="1">
            <a:off x="4492800" y="2224800"/>
            <a:ext cx="4651200" cy="46332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080" y="2404648"/>
            <a:ext cx="344424" cy="344424"/>
          </a:xfrm>
          <a:prstGeom prst="rect">
            <a:avLst/>
          </a:prstGeom>
        </p:spPr>
      </p:pic>
      <p:sp>
        <p:nvSpPr>
          <p:cNvPr id="7" name="Right Triangle 6"/>
          <p:cNvSpPr>
            <a:spLocks noChangeAspect="1"/>
          </p:cNvSpPr>
          <p:nvPr userDrawn="1"/>
        </p:nvSpPr>
        <p:spPr>
          <a:xfrm rot="5400000">
            <a:off x="0" y="0"/>
            <a:ext cx="768096" cy="768096"/>
          </a:xfrm>
          <a:prstGeom prst="rtTriangle">
            <a:avLst/>
          </a:prstGeom>
          <a:solidFill>
            <a:srgbClr val="337D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313141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5491"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85491"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828416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_Gray Triangle">
    <p:spTree>
      <p:nvGrpSpPr>
        <p:cNvPr id="1" name=""/>
        <p:cNvGrpSpPr/>
        <p:nvPr/>
      </p:nvGrpSpPr>
      <p:grpSpPr>
        <a:xfrm>
          <a:off x="0" y="0"/>
          <a:ext cx="0" cy="0"/>
          <a:chOff x="0" y="0"/>
          <a:chExt cx="0" cy="0"/>
        </a:xfrm>
      </p:grpSpPr>
      <p:sp>
        <p:nvSpPr>
          <p:cNvPr id="5" name="Right Triangle 4"/>
          <p:cNvSpPr>
            <a:spLocks noChangeAspect="1"/>
          </p:cNvSpPr>
          <p:nvPr userDrawn="1"/>
        </p:nvSpPr>
        <p:spPr>
          <a:xfrm rot="16200000">
            <a:off x="5120640" y="2834640"/>
            <a:ext cx="4023360" cy="402336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a:xfrm>
            <a:off x="385491"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85491"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801696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5491" y="232326"/>
            <a:ext cx="8458200" cy="950976"/>
          </a:xfrm>
        </p:spPr>
        <p:txBody>
          <a:bodyPr/>
          <a:lstStyle/>
          <a:p>
            <a:r>
              <a:rPr lang="en-US" dirty="0"/>
              <a:t>Click to edit Master title style</a:t>
            </a:r>
          </a:p>
        </p:txBody>
      </p:sp>
      <p:sp>
        <p:nvSpPr>
          <p:cNvPr id="3" name="Content Placeholder 2"/>
          <p:cNvSpPr>
            <a:spLocks noGrp="1"/>
          </p:cNvSpPr>
          <p:nvPr>
            <p:ph idx="1"/>
          </p:nvPr>
        </p:nvSpPr>
        <p:spPr>
          <a:xfrm>
            <a:off x="385491" y="1883664"/>
            <a:ext cx="845820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hasCustomPrompt="1"/>
          </p:nvPr>
        </p:nvSpPr>
        <p:spPr bwMode="gray">
          <a:xfrm>
            <a:off x="385491"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3757"/>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888828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Gray Triangle">
    <p:spTree>
      <p:nvGrpSpPr>
        <p:cNvPr id="1" name=""/>
        <p:cNvGrpSpPr/>
        <p:nvPr/>
      </p:nvGrpSpPr>
      <p:grpSpPr>
        <a:xfrm>
          <a:off x="0" y="0"/>
          <a:ext cx="0" cy="0"/>
          <a:chOff x="0" y="0"/>
          <a:chExt cx="0" cy="0"/>
        </a:xfrm>
      </p:grpSpPr>
      <p:sp>
        <p:nvSpPr>
          <p:cNvPr id="6" name="Right Triangle 5"/>
          <p:cNvSpPr>
            <a:spLocks noChangeAspect="1"/>
          </p:cNvSpPr>
          <p:nvPr userDrawn="1"/>
        </p:nvSpPr>
        <p:spPr>
          <a:xfrm rot="16200000">
            <a:off x="5120640" y="2834640"/>
            <a:ext cx="4023360" cy="402336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a:xfrm>
            <a:off x="395116" y="232326"/>
            <a:ext cx="8458200" cy="950976"/>
          </a:xfrm>
        </p:spPr>
        <p:txBody>
          <a:bodyPr/>
          <a:lstStyle/>
          <a:p>
            <a:r>
              <a:rPr lang="en-US" dirty="0"/>
              <a:t>Click to edit Master title style</a:t>
            </a:r>
          </a:p>
        </p:txBody>
      </p:sp>
      <p:sp>
        <p:nvSpPr>
          <p:cNvPr id="3" name="Content Placeholder 2"/>
          <p:cNvSpPr>
            <a:spLocks noGrp="1"/>
          </p:cNvSpPr>
          <p:nvPr>
            <p:ph idx="1"/>
          </p:nvPr>
        </p:nvSpPr>
        <p:spPr>
          <a:xfrm>
            <a:off x="385491" y="1883664"/>
            <a:ext cx="845820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hasCustomPrompt="1"/>
          </p:nvPr>
        </p:nvSpPr>
        <p:spPr bwMode="gray">
          <a:xfrm>
            <a:off x="3951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3757"/>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1538665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951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951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81301" y="1657349"/>
            <a:ext cx="8467724"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1"/>
          </p:nvPr>
        </p:nvSpPr>
        <p:spPr>
          <a:xfrm>
            <a:off x="381300" y="2377440"/>
            <a:ext cx="8467725" cy="374650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1936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ight Triangle 13"/>
          <p:cNvSpPr>
            <a:spLocks noChangeAspect="1"/>
          </p:cNvSpPr>
          <p:nvPr userDrawn="1"/>
        </p:nvSpPr>
        <p:spPr>
          <a:xfrm rot="5400000">
            <a:off x="-9144" y="0"/>
            <a:ext cx="731520" cy="731520"/>
          </a:xfrm>
          <a:prstGeom prst="rtTriangle">
            <a:avLst/>
          </a:prstGeom>
          <a:solidFill>
            <a:srgbClr val="337D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txBox="1">
            <a:spLocks/>
          </p:cNvSpPr>
          <p:nvPr userDrawn="1"/>
        </p:nvSpPr>
        <p:spPr bwMode="gray">
          <a:xfrm>
            <a:off x="8620125" y="6662377"/>
            <a:ext cx="438150" cy="120184"/>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mtClean="0">
                <a:solidFill>
                  <a:schemeClr val="tx1">
                    <a:lumMod val="75000"/>
                    <a:lumOff val="25000"/>
                  </a:schemeClr>
                </a:solidFill>
                <a:latin typeface="+mn-lt"/>
              </a:rPr>
              <a:pPr/>
              <a:t>‹#›</a:t>
            </a:fld>
            <a:endParaRPr lang="en-US" dirty="0">
              <a:solidFill>
                <a:schemeClr val="tx1">
                  <a:lumMod val="75000"/>
                  <a:lumOff val="25000"/>
                </a:schemeClr>
              </a:solidFill>
              <a:latin typeface="+mn-lt"/>
            </a:endParaRPr>
          </a:p>
        </p:txBody>
      </p:sp>
      <p:sp>
        <p:nvSpPr>
          <p:cNvPr id="2" name="Title Placeholder 1"/>
          <p:cNvSpPr>
            <a:spLocks noGrp="1"/>
          </p:cNvSpPr>
          <p:nvPr>
            <p:ph type="title"/>
          </p:nvPr>
        </p:nvSpPr>
        <p:spPr>
          <a:xfrm>
            <a:off x="385491" y="231310"/>
            <a:ext cx="8458200" cy="950976"/>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bwMode="gray">
          <a:xfrm>
            <a:off x="385491" y="1883664"/>
            <a:ext cx="8458200" cy="404164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17"/>
          <a:stretch>
            <a:fillRect/>
          </a:stretch>
        </p:blipFill>
        <p:spPr>
          <a:xfrm>
            <a:off x="469900" y="6403975"/>
            <a:ext cx="330200" cy="304800"/>
          </a:xfrm>
          <a:prstGeom prst="rect">
            <a:avLst/>
          </a:prstGeom>
        </p:spPr>
      </p:pic>
    </p:spTree>
    <p:extLst>
      <p:ext uri="{BB962C8B-B14F-4D97-AF65-F5344CB8AC3E}">
        <p14:creationId xmlns:p14="http://schemas.microsoft.com/office/powerpoint/2010/main" val="1633675084"/>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663" r:id="rId3"/>
    <p:sldLayoutId id="2147483685" r:id="rId4"/>
    <p:sldLayoutId id="2147483654" r:id="rId5"/>
    <p:sldLayoutId id="2147483664" r:id="rId6"/>
    <p:sldLayoutId id="2147483650" r:id="rId7"/>
    <p:sldLayoutId id="2147483665" r:id="rId8"/>
    <p:sldLayoutId id="2147483655" r:id="rId9"/>
    <p:sldLayoutId id="2147483656" r:id="rId10"/>
    <p:sldLayoutId id="2147483658" r:id="rId11"/>
    <p:sldLayoutId id="2147483659" r:id="rId12"/>
    <p:sldLayoutId id="2147483657" r:id="rId13"/>
    <p:sldLayoutId id="2147483686" r:id="rId14"/>
    <p:sldLayoutId id="2147483687" r:id="rId15"/>
  </p:sldLayoutIdLst>
  <p:txStyles>
    <p:titleStyle>
      <a:lvl1pPr algn="l" defTabSz="914400" rtl="0" eaLnBrk="1" latinLnBrk="0" hangingPunct="1">
        <a:lnSpc>
          <a:spcPct val="90000"/>
        </a:lnSpc>
        <a:spcBef>
          <a:spcPts val="0"/>
        </a:spcBef>
        <a:buNone/>
        <a:defRPr sz="3000" b="0" kern="1200">
          <a:solidFill>
            <a:srgbClr val="337DBE"/>
          </a:solidFill>
          <a:latin typeface="+mj-lt"/>
          <a:ea typeface="+mj-ea"/>
          <a:cs typeface="+mj-cs"/>
        </a:defRPr>
      </a:lvl1pPr>
    </p:titleStyle>
    <p:body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ight Triangle 13"/>
          <p:cNvSpPr/>
          <p:nvPr userDrawn="1"/>
        </p:nvSpPr>
        <p:spPr>
          <a:xfrm flipH="1">
            <a:off x="4492800" y="2224800"/>
            <a:ext cx="4651200" cy="46332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4823350"/>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67185"/>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fred.stlouisfed.org/series/AAA#0"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chart" Target="../charts/chart1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chart" Target="../charts/chart1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chart" Target="../charts/chart18.xml"/></Relationships>
</file>

<file path=ppt/slides/_rels/slide25.xml.rels><?xml version="1.0" encoding="UTF-8" standalone="yes"?>
<Relationships xmlns="http://schemas.openxmlformats.org/package/2006/relationships"><Relationship Id="rId3" Type="http://schemas.openxmlformats.org/officeDocument/2006/relationships/hyperlink" Target="mailto:stevenw@iii.org"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fred.stlouisfed.org/series/PNFI#0"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hyperlink" Target="http://www.census.gov/construction/c30/c30index.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fhwa.dot.gov/policyinformation/travel_monitoring/tvt.cfm"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www.census.gov/housing/hvs/data/histtab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Quarterly P/C industry snapshot:</a:t>
            </a:r>
            <a:br>
              <a:rPr lang="en-US" dirty="0"/>
            </a:br>
            <a:r>
              <a:rPr lang="en-US" dirty="0"/>
              <a:t>Second quarter 2018</a:t>
            </a:r>
          </a:p>
        </p:txBody>
      </p:sp>
      <p:sp>
        <p:nvSpPr>
          <p:cNvPr id="3" name="Subtitle 2"/>
          <p:cNvSpPr>
            <a:spLocks noGrp="1"/>
          </p:cNvSpPr>
          <p:nvPr>
            <p:ph type="subTitle" idx="1"/>
          </p:nvPr>
        </p:nvSpPr>
        <p:spPr/>
        <p:txBody>
          <a:bodyPr/>
          <a:lstStyle/>
          <a:p>
            <a:r>
              <a:rPr lang="en-US" dirty="0"/>
              <a:t>Information and analysis provided by the </a:t>
            </a:r>
            <a:br>
              <a:rPr lang="en-US" dirty="0"/>
            </a:br>
            <a:r>
              <a:rPr lang="en-US" dirty="0"/>
              <a:t>Insurance Information Institute</a:t>
            </a:r>
          </a:p>
        </p:txBody>
      </p:sp>
      <p:sp>
        <p:nvSpPr>
          <p:cNvPr id="4" name="TextBox 3">
            <a:extLst>
              <a:ext uri="{FF2B5EF4-FFF2-40B4-BE49-F238E27FC236}">
                <a16:creationId xmlns:a16="http://schemas.microsoft.com/office/drawing/2014/main" id="{8BBB73BD-5FAB-9F49-9230-05B3A9F3424A}"/>
              </a:ext>
            </a:extLst>
          </p:cNvPr>
          <p:cNvSpPr txBox="1"/>
          <p:nvPr/>
        </p:nvSpPr>
        <p:spPr>
          <a:xfrm>
            <a:off x="-382555" y="-793102"/>
            <a:ext cx="0" cy="0"/>
          </a:xfrm>
          <a:prstGeom prst="rect">
            <a:avLst/>
          </a:prstGeom>
          <a:noFill/>
        </p:spPr>
        <p:txBody>
          <a:bodyPr wrap="none" rtlCol="0">
            <a:noAutofit/>
          </a:bodyPr>
          <a:lstStyle/>
          <a:p>
            <a:pPr marL="292608" indent="-292608">
              <a:lnSpc>
                <a:spcPct val="90000"/>
              </a:lnSpc>
              <a:spcBef>
                <a:spcPts val="1200"/>
              </a:spcBef>
              <a:buClr>
                <a:srgbClr val="337DBE"/>
              </a:buClr>
              <a:buSzPct val="77000"/>
              <a:buFont typeface="Wingdings 3" panose="05040102010807070707" pitchFamily="18" charset="2"/>
              <a:buChar char=""/>
            </a:pPr>
            <a:endParaRPr lang="en-US" sz="2000" dirty="0"/>
          </a:p>
        </p:txBody>
      </p:sp>
    </p:spTree>
    <p:extLst>
      <p:ext uri="{BB962C8B-B14F-4D97-AF65-F5344CB8AC3E}">
        <p14:creationId xmlns:p14="http://schemas.microsoft.com/office/powerpoint/2010/main" val="85467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D829DFC-C381-0549-B1E1-593B6FF25BB4}"/>
              </a:ext>
            </a:extLst>
          </p:cNvPr>
          <p:cNvSpPr/>
          <p:nvPr/>
        </p:nvSpPr>
        <p:spPr>
          <a:xfrm>
            <a:off x="0"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blipFill dpi="0" rotWithShape="1">
            <a:blip r:embed="rId3">
              <a:alphaModFix/>
              <a:extLst>
                <a:ext uri="{28A0092B-C50C-407E-A947-70E740481C1C}">
                  <a14:useLocalDpi xmlns:a14="http://schemas.microsoft.com/office/drawing/2010/main" val="0"/>
                </a:ext>
              </a:extLst>
            </a:blip>
            <a:srcRect/>
            <a:stretch>
              <a:fillRect l="-6431" r="-6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4" name="Freeform 3">
            <a:extLst>
              <a:ext uri="{FF2B5EF4-FFF2-40B4-BE49-F238E27FC236}">
                <a16:creationId xmlns:a16="http://schemas.microsoft.com/office/drawing/2014/main" id="{CAFBA8E8-7097-F24E-99AF-2D9562D28F90}"/>
              </a:ext>
            </a:extLst>
          </p:cNvPr>
          <p:cNvSpPr/>
          <p:nvPr/>
        </p:nvSpPr>
        <p:spPr>
          <a:xfrm>
            <a:off x="0"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2" name="Rectangle 1"/>
          <p:cNvSpPr/>
          <p:nvPr/>
        </p:nvSpPr>
        <p:spPr bwMode="white">
          <a:xfrm>
            <a:off x="622148" y="2297760"/>
            <a:ext cx="7759852" cy="1200329"/>
          </a:xfrm>
          <a:prstGeom prst="rect">
            <a:avLst/>
          </a:prstGeom>
        </p:spPr>
        <p:txBody>
          <a:bodyPr wrap="square">
            <a:spAutoFit/>
          </a:bodyPr>
          <a:lstStyle/>
          <a:p>
            <a:r>
              <a:rPr lang="en-US" sz="3600" dirty="0">
                <a:solidFill>
                  <a:schemeClr val="bg1"/>
                </a:solidFill>
                <a:latin typeface="+mj-lt"/>
              </a:rPr>
              <a:t>Economic and financial trends </a:t>
            </a:r>
            <a:br>
              <a:rPr lang="en-US" sz="3600" dirty="0">
                <a:solidFill>
                  <a:schemeClr val="bg1"/>
                </a:solidFill>
                <a:latin typeface="+mj-lt"/>
              </a:rPr>
            </a:br>
            <a:r>
              <a:rPr lang="en-US" sz="3600" dirty="0">
                <a:solidFill>
                  <a:schemeClr val="bg1"/>
                </a:solidFill>
                <a:latin typeface="+mj-lt"/>
              </a:rPr>
              <a:t>as of </a:t>
            </a:r>
            <a:r>
              <a:rPr lang="en-US" sz="3600" dirty="0">
                <a:solidFill>
                  <a:schemeClr val="bg1"/>
                </a:solidFill>
              </a:rPr>
              <a:t>2018:Q1</a:t>
            </a:r>
            <a:endParaRPr lang="en-US" sz="3600" dirty="0">
              <a:solidFill>
                <a:schemeClr val="bg1"/>
              </a:solidFill>
              <a:latin typeface="+mj-lt"/>
            </a:endParaRPr>
          </a:p>
        </p:txBody>
      </p:sp>
    </p:spTree>
    <p:extLst>
      <p:ext uri="{BB962C8B-B14F-4D97-AF65-F5344CB8AC3E}">
        <p14:creationId xmlns:p14="http://schemas.microsoft.com/office/powerpoint/2010/main" val="134379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9222" name="Rectangle 3"/>
          <p:cNvSpPr>
            <a:spLocks noGrp="1" noChangeArrowheads="1"/>
          </p:cNvSpPr>
          <p:nvPr>
            <p:ph type="title"/>
          </p:nvPr>
        </p:nvSpPr>
        <p:spPr/>
        <p:txBody>
          <a:bodyPr/>
          <a:lstStyle/>
          <a:p>
            <a:r>
              <a:rPr lang="en-US" dirty="0"/>
              <a:t>P/C industry net income after taxes*</a:t>
            </a:r>
          </a:p>
        </p:txBody>
      </p:sp>
      <p:sp>
        <p:nvSpPr>
          <p:cNvPr id="3" name="Text Placeholder 2"/>
          <p:cNvSpPr>
            <a:spLocks noGrp="1"/>
          </p:cNvSpPr>
          <p:nvPr>
            <p:ph type="body" sz="quarter" idx="16"/>
          </p:nvPr>
        </p:nvSpPr>
        <p:spPr/>
        <p:txBody>
          <a:bodyPr/>
          <a:lstStyle/>
          <a:p>
            <a:r>
              <a:rPr lang="en-US" dirty="0"/>
              <a:t>*Through first quarter. Adjusted for inflation using the BLS CPI calculator to 2018 dollars.</a:t>
            </a:r>
            <a:br>
              <a:rPr lang="en-US" dirty="0"/>
            </a:br>
            <a:r>
              <a:rPr lang="en-US" dirty="0"/>
              <a:t>Sources: </a:t>
            </a:r>
            <a:r>
              <a:rPr lang="fr-FR" dirty="0"/>
              <a:t>NAIC data, sourced from S&amp;P Global Market Intelligence; Insurance Information Institute.</a:t>
            </a:r>
            <a:endParaRPr lang="en-US" dirty="0"/>
          </a:p>
        </p:txBody>
      </p:sp>
      <p:graphicFrame>
        <p:nvGraphicFramePr>
          <p:cNvPr id="22" name="Chart 21"/>
          <p:cNvGraphicFramePr/>
          <p:nvPr>
            <p:extLst>
              <p:ext uri="{D42A27DB-BD31-4B8C-83A1-F6EECF244321}">
                <p14:modId xmlns:p14="http://schemas.microsoft.com/office/powerpoint/2010/main" val="2705943536"/>
              </p:ext>
            </p:extLst>
          </p:nvPr>
        </p:nvGraphicFramePr>
        <p:xfrm>
          <a:off x="495301" y="1489054"/>
          <a:ext cx="5441156" cy="477204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392748" y="1123327"/>
            <a:ext cx="2640026" cy="286232"/>
          </a:xfrm>
          <a:prstGeom prst="rect">
            <a:avLst/>
          </a:prstGeom>
          <a:noFill/>
        </p:spPr>
        <p:txBody>
          <a:bodyPr wrap="square" rtlCol="0" anchor="ctr" anchorCtr="0">
            <a:spAutoFit/>
          </a:bodyPr>
          <a:lstStyle/>
          <a:p>
            <a:pPr>
              <a:lnSpc>
                <a:spcPct val="90000"/>
              </a:lnSpc>
              <a:spcBef>
                <a:spcPts val="1200"/>
              </a:spcBef>
              <a:buClr>
                <a:srgbClr val="337DBE"/>
              </a:buClr>
              <a:buSzPct val="77000"/>
            </a:pPr>
            <a:r>
              <a:rPr lang="en-US" sz="1400" b="1" dirty="0"/>
              <a:t>Billions, 2018 dollars</a:t>
            </a:r>
          </a:p>
        </p:txBody>
      </p:sp>
      <p:sp>
        <p:nvSpPr>
          <p:cNvPr id="8" name="TextBox 7">
            <a:extLst>
              <a:ext uri="{FF2B5EF4-FFF2-40B4-BE49-F238E27FC236}">
                <a16:creationId xmlns:a16="http://schemas.microsoft.com/office/drawing/2014/main" id="{6506ED0F-9EB8-3243-9827-04E3C4152B59}"/>
              </a:ext>
            </a:extLst>
          </p:cNvPr>
          <p:cNvSpPr txBox="1"/>
          <p:nvPr/>
        </p:nvSpPr>
        <p:spPr>
          <a:xfrm>
            <a:off x="6019126" y="1738706"/>
            <a:ext cx="2810546" cy="1511121"/>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In the first quarter of the year, net income varied over the last decade. 2018 had the third-highest profit in the last 11 years.</a:t>
            </a:r>
          </a:p>
        </p:txBody>
      </p:sp>
      <p:sp>
        <p:nvSpPr>
          <p:cNvPr id="7" name="TextBox 6">
            <a:extLst/>
          </p:cNvPr>
          <p:cNvSpPr txBox="1"/>
          <p:nvPr/>
        </p:nvSpPr>
        <p:spPr>
          <a:xfrm>
            <a:off x="6019126" y="3312133"/>
            <a:ext cx="2810546" cy="1511121"/>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Why did profits spike in 2018? Favorable conditions: Earned premiums grew by more than 9%, but claims grew by only 3%.</a:t>
            </a:r>
          </a:p>
        </p:txBody>
      </p:sp>
    </p:spTree>
    <p:extLst>
      <p:ext uri="{BB962C8B-B14F-4D97-AF65-F5344CB8AC3E}">
        <p14:creationId xmlns:p14="http://schemas.microsoft.com/office/powerpoint/2010/main" val="72068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childTnLst>
                                </p:cTn>
                              </p:par>
                            </p:childTnLst>
                          </p:cTn>
                        </p:par>
                        <p:par>
                          <p:cTn id="11" fill="hold">
                            <p:stCondLst>
                              <p:cond delay="1500"/>
                            </p:stCondLst>
                            <p:childTnLst>
                              <p:par>
                                <p:cTn id="12" presetID="10" presetClass="entr" presetSubtype="0" fill="hold" grpId="0" nodeType="afterEffect">
                                  <p:stCondLst>
                                    <p:cond delay="7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50"/>
                                        <p:tgtEl>
                                          <p:spTgt spid="8"/>
                                        </p:tgtEl>
                                      </p:cBhvr>
                                    </p:animEffect>
                                  </p:childTnLst>
                                </p:cTn>
                              </p:par>
                              <p:par>
                                <p:cTn id="15" presetID="10" presetClass="entr" presetSubtype="0"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12" grpId="0"/>
      <p:bldP spid="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9222" name="Rectangle 3"/>
          <p:cNvSpPr>
            <a:spLocks noGrp="1" noChangeArrowheads="1"/>
          </p:cNvSpPr>
          <p:nvPr>
            <p:ph type="title"/>
          </p:nvPr>
        </p:nvSpPr>
        <p:spPr/>
        <p:txBody>
          <a:bodyPr/>
          <a:lstStyle/>
          <a:p>
            <a:r>
              <a:rPr lang="en-US" dirty="0"/>
              <a:t>Key sources of P/C insurer profits</a:t>
            </a:r>
          </a:p>
        </p:txBody>
      </p:sp>
      <p:sp>
        <p:nvSpPr>
          <p:cNvPr id="2" name="Text Placeholder 1"/>
          <p:cNvSpPr>
            <a:spLocks noGrp="1"/>
          </p:cNvSpPr>
          <p:nvPr>
            <p:ph type="body" sz="quarter" idx="16"/>
          </p:nvPr>
        </p:nvSpPr>
        <p:spPr/>
        <p:txBody>
          <a:bodyPr/>
          <a:lstStyle/>
          <a:p>
            <a:endParaRPr lang="en-US" dirty="0"/>
          </a:p>
          <a:p>
            <a:r>
              <a:rPr lang="en-US" dirty="0"/>
              <a:t>Through first quarter. Data are before taxes and exclude extraordinary items.</a:t>
            </a:r>
          </a:p>
          <a:p>
            <a:r>
              <a:rPr lang="fr-FR" dirty="0"/>
              <a:t>Sources: NAIC data, sourced from S&amp;P Global Market Intelligence; Insurance Information Institute.</a:t>
            </a:r>
            <a:endParaRPr lang="en-US" dirty="0"/>
          </a:p>
        </p:txBody>
      </p:sp>
      <p:graphicFrame>
        <p:nvGraphicFramePr>
          <p:cNvPr id="22" name="Chart 21"/>
          <p:cNvGraphicFramePr/>
          <p:nvPr>
            <p:extLst>
              <p:ext uri="{D42A27DB-BD31-4B8C-83A1-F6EECF244321}">
                <p14:modId xmlns:p14="http://schemas.microsoft.com/office/powerpoint/2010/main" val="2662862292"/>
              </p:ext>
            </p:extLst>
          </p:nvPr>
        </p:nvGraphicFramePr>
        <p:xfrm>
          <a:off x="268212" y="1505968"/>
          <a:ext cx="5689289" cy="440653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392748" y="1121767"/>
            <a:ext cx="1055077" cy="286232"/>
          </a:xfrm>
          <a:prstGeom prst="rect">
            <a:avLst/>
          </a:prstGeom>
          <a:noFill/>
        </p:spPr>
        <p:txBody>
          <a:bodyPr wrap="square" rtlCol="0" anchor="ctr" anchorCtr="0">
            <a:spAutoFit/>
          </a:bodyPr>
          <a:lstStyle/>
          <a:p>
            <a:pPr>
              <a:lnSpc>
                <a:spcPct val="90000"/>
              </a:lnSpc>
              <a:spcBef>
                <a:spcPts val="1200"/>
              </a:spcBef>
              <a:buClr>
                <a:srgbClr val="337DBE"/>
              </a:buClr>
              <a:buSzPct val="77000"/>
            </a:pPr>
            <a:r>
              <a:rPr lang="en-US" sz="1400" b="1" dirty="0"/>
              <a:t>Billions</a:t>
            </a:r>
          </a:p>
        </p:txBody>
      </p:sp>
      <p:sp>
        <p:nvSpPr>
          <p:cNvPr id="7" name="TextBox 6">
            <a:extLst>
              <a:ext uri="{FF2B5EF4-FFF2-40B4-BE49-F238E27FC236}">
                <a16:creationId xmlns:a16="http://schemas.microsoft.com/office/drawing/2014/main" id="{05EE8B42-6917-1745-972B-4ADE2DC86537}"/>
              </a:ext>
            </a:extLst>
          </p:cNvPr>
          <p:cNvSpPr txBox="1"/>
          <p:nvPr/>
        </p:nvSpPr>
        <p:spPr>
          <a:xfrm>
            <a:off x="6120882" y="1738706"/>
            <a:ext cx="2761574"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In the first quarter of 2018, underwriting gains were stronger than any recent prior year except 2013.</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In the first quarter of 2018, investment gains were comparable to or better than most recent first quarters.</a:t>
            </a:r>
          </a:p>
        </p:txBody>
      </p:sp>
    </p:spTree>
    <p:extLst>
      <p:ext uri="{BB962C8B-B14F-4D97-AF65-F5344CB8AC3E}">
        <p14:creationId xmlns:p14="http://schemas.microsoft.com/office/powerpoint/2010/main" val="87288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22">
                                            <p:graphicEl>
                                              <a:chart seriesIdx="0" categoryIdx="-4" bldStep="series"/>
                                            </p:graphicEl>
                                          </p:spTgt>
                                        </p:tgtEl>
                                        <p:attrNameLst>
                                          <p:attrName>style.visibility</p:attrName>
                                        </p:attrNameLst>
                                      </p:cBhvr>
                                      <p:to>
                                        <p:strVal val="visible"/>
                                      </p:to>
                                    </p:set>
                                    <p:animEffect transition="in" filter="wipe(down)">
                                      <p:cBhvr>
                                        <p:cTn id="7" dur="1000"/>
                                        <p:tgtEl>
                                          <p:spTgt spid="22">
                                            <p:graphicEl>
                                              <a:chart seriesIdx="0" categoryIdx="-4" bldStep="series"/>
                                            </p:graphicEl>
                                          </p:spTgt>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22">
                                            <p:graphicEl>
                                              <a:chart seriesIdx="1" categoryIdx="-4" bldStep="series"/>
                                            </p:graphicEl>
                                          </p:spTgt>
                                        </p:tgtEl>
                                        <p:attrNameLst>
                                          <p:attrName>style.visibility</p:attrName>
                                        </p:attrNameLst>
                                      </p:cBhvr>
                                      <p:to>
                                        <p:strVal val="visible"/>
                                      </p:to>
                                    </p:set>
                                    <p:animEffect transition="in" filter="fade">
                                      <p:cBhvr>
                                        <p:cTn id="11" dur="750"/>
                                        <p:tgtEl>
                                          <p:spTgt spid="22">
                                            <p:graphicEl>
                                              <a:chart seriesIdx="1" categoryIdx="-4" bldStep="series"/>
                                            </p:graphicEl>
                                          </p:spTgt>
                                        </p:tgtEl>
                                      </p:cBhvr>
                                    </p:animEffect>
                                  </p:childTnLst>
                                </p:cTn>
                              </p:par>
                            </p:childTnLst>
                          </p:cTn>
                        </p:par>
                        <p:par>
                          <p:cTn id="12" fill="hold">
                            <p:stCondLst>
                              <p:cond delay="3250"/>
                            </p:stCondLst>
                            <p:childTnLst>
                              <p:par>
                                <p:cTn id="13" presetID="10" presetClass="entr" presetSubtype="0" fill="hold" grpId="0" nodeType="afterEffect">
                                  <p:stCondLst>
                                    <p:cond delay="7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uiExpand="1">
        <p:bldSub>
          <a:bldChart bld="series" animBg="0"/>
        </p:bldSub>
      </p:bldGraphic>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9222" name="Rectangle 3"/>
          <p:cNvSpPr>
            <a:spLocks noGrp="1" noChangeArrowheads="1"/>
          </p:cNvSpPr>
          <p:nvPr>
            <p:ph type="title"/>
          </p:nvPr>
        </p:nvSpPr>
        <p:spPr/>
        <p:txBody>
          <a:bodyPr/>
          <a:lstStyle/>
          <a:p>
            <a:r>
              <a:rPr lang="en-US" dirty="0"/>
              <a:t>Sources of investment gains</a:t>
            </a:r>
          </a:p>
        </p:txBody>
      </p:sp>
      <p:sp>
        <p:nvSpPr>
          <p:cNvPr id="3" name="Text Placeholder 2"/>
          <p:cNvSpPr>
            <a:spLocks noGrp="1"/>
          </p:cNvSpPr>
          <p:nvPr>
            <p:ph type="body" sz="quarter" idx="16"/>
          </p:nvPr>
        </p:nvSpPr>
        <p:spPr/>
        <p:txBody>
          <a:bodyPr/>
          <a:lstStyle/>
          <a:p>
            <a:r>
              <a:rPr lang="en-US" dirty="0"/>
              <a:t>Sources: </a:t>
            </a:r>
            <a:r>
              <a:rPr lang="fr-FR" dirty="0"/>
              <a:t>NAIC data, sourced from S&amp;P Global Market Intelligence; Insurance Information Institute.</a:t>
            </a:r>
            <a:endParaRPr lang="en-US" sz="100" dirty="0"/>
          </a:p>
        </p:txBody>
      </p:sp>
      <p:graphicFrame>
        <p:nvGraphicFramePr>
          <p:cNvPr id="22" name="Chart 21"/>
          <p:cNvGraphicFramePr/>
          <p:nvPr>
            <p:extLst>
              <p:ext uri="{D42A27DB-BD31-4B8C-83A1-F6EECF244321}">
                <p14:modId xmlns:p14="http://schemas.microsoft.com/office/powerpoint/2010/main" val="2140871193"/>
              </p:ext>
            </p:extLst>
          </p:nvPr>
        </p:nvGraphicFramePr>
        <p:xfrm>
          <a:off x="348321" y="1462100"/>
          <a:ext cx="5584128" cy="483268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392748" y="1123327"/>
            <a:ext cx="1055077" cy="286232"/>
          </a:xfrm>
          <a:prstGeom prst="rect">
            <a:avLst/>
          </a:prstGeom>
          <a:noFill/>
        </p:spPr>
        <p:txBody>
          <a:bodyPr wrap="square" rtlCol="0" anchor="ctr" anchorCtr="0">
            <a:spAutoFit/>
          </a:bodyPr>
          <a:lstStyle/>
          <a:p>
            <a:pPr>
              <a:lnSpc>
                <a:spcPct val="90000"/>
              </a:lnSpc>
              <a:spcBef>
                <a:spcPts val="1200"/>
              </a:spcBef>
              <a:buClr>
                <a:srgbClr val="337DBE"/>
              </a:buClr>
              <a:buSzPct val="77000"/>
            </a:pPr>
            <a:r>
              <a:rPr lang="en-US" sz="1400" b="1" dirty="0"/>
              <a:t>Billions</a:t>
            </a:r>
          </a:p>
        </p:txBody>
      </p:sp>
      <p:sp>
        <p:nvSpPr>
          <p:cNvPr id="8" name="TextBox 7">
            <a:extLst>
              <a:ext uri="{FF2B5EF4-FFF2-40B4-BE49-F238E27FC236}">
                <a16:creationId xmlns:a16="http://schemas.microsoft.com/office/drawing/2014/main" id="{1CB8F562-24C5-F948-A6BE-7B1510C16D5A}"/>
              </a:ext>
            </a:extLst>
          </p:cNvPr>
          <p:cNvSpPr txBox="1"/>
          <p:nvPr/>
        </p:nvSpPr>
        <p:spPr>
          <a:xfrm>
            <a:off x="6120882" y="1738706"/>
            <a:ext cx="2761574"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2018:Q1 had the third- highest realized capital gains in the last 10 years.</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Net investment income in the first calendar quarter of each year has been steady, but realized capital gains/losses have been quite variable.</a:t>
            </a:r>
          </a:p>
        </p:txBody>
      </p:sp>
    </p:spTree>
    <p:extLst>
      <p:ext uri="{BB962C8B-B14F-4D97-AF65-F5344CB8AC3E}">
        <p14:creationId xmlns:p14="http://schemas.microsoft.com/office/powerpoint/2010/main" val="101289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22">
                                            <p:graphicEl>
                                              <a:chart seriesIdx="0" categoryIdx="-4" bldStep="series"/>
                                            </p:graphicEl>
                                          </p:spTgt>
                                        </p:tgtEl>
                                        <p:attrNameLst>
                                          <p:attrName>style.visibility</p:attrName>
                                        </p:attrNameLst>
                                      </p:cBhvr>
                                      <p:to>
                                        <p:strVal val="visible"/>
                                      </p:to>
                                    </p:set>
                                    <p:animEffect transition="in" filter="wipe(down)">
                                      <p:cBhvr>
                                        <p:cTn id="7" dur="1000"/>
                                        <p:tgtEl>
                                          <p:spTgt spid="22">
                                            <p:graphicEl>
                                              <a:chart seriesIdx="0" categoryIdx="-4" bldStep="series"/>
                                            </p:graphicEl>
                                          </p:spTgt>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22">
                                            <p:graphicEl>
                                              <a:chart seriesIdx="1" categoryIdx="-4" bldStep="series"/>
                                            </p:graphicEl>
                                          </p:spTgt>
                                        </p:tgtEl>
                                        <p:attrNameLst>
                                          <p:attrName>style.visibility</p:attrName>
                                        </p:attrNameLst>
                                      </p:cBhvr>
                                      <p:to>
                                        <p:strVal val="visible"/>
                                      </p:to>
                                    </p:set>
                                    <p:animEffect transition="in" filter="fade">
                                      <p:cBhvr>
                                        <p:cTn id="11" dur="750"/>
                                        <p:tgtEl>
                                          <p:spTgt spid="22">
                                            <p:graphicEl>
                                              <a:chart seriesIdx="1" categoryIdx="-4" bldStep="series"/>
                                            </p:graphicEl>
                                          </p:spTgt>
                                        </p:tgtEl>
                                      </p:cBhvr>
                                    </p:animEffect>
                                  </p:childTnLst>
                                </p:cTn>
                              </p:par>
                            </p:childTnLst>
                          </p:cTn>
                        </p:par>
                        <p:par>
                          <p:cTn id="12" fill="hold">
                            <p:stCondLst>
                              <p:cond delay="3250"/>
                            </p:stCondLst>
                            <p:childTnLst>
                              <p:par>
                                <p:cTn id="13" presetID="10"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uiExpand="1">
        <p:bldSub>
          <a:bldChart bld="series" animBg="0"/>
        </p:bldSub>
      </p:bldGraphic>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7"/>
          <p:cNvSpPr>
            <a:spLocks noGrp="1" noChangeArrowheads="1"/>
          </p:cNvSpPr>
          <p:nvPr>
            <p:ph type="title"/>
          </p:nvPr>
        </p:nvSpPr>
        <p:spPr/>
        <p:txBody>
          <a:bodyPr/>
          <a:lstStyle/>
          <a:p>
            <a:r>
              <a:rPr lang="en-US" altLang="en-US" dirty="0">
                <a:latin typeface="Arial" panose="020B0604020202020204" pitchFamily="34" charset="0"/>
              </a:rPr>
              <a:t>Bond yields</a:t>
            </a:r>
          </a:p>
        </p:txBody>
      </p:sp>
      <p:sp>
        <p:nvSpPr>
          <p:cNvPr id="6" name="Text Placeholder 5"/>
          <p:cNvSpPr>
            <a:spLocks noGrp="1"/>
          </p:cNvSpPr>
          <p:nvPr>
            <p:ph type="body" sz="quarter" idx="16"/>
          </p:nvPr>
        </p:nvSpPr>
        <p:spPr/>
        <p:txBody>
          <a:bodyPr/>
          <a:lstStyle/>
          <a:p>
            <a:pPr>
              <a:lnSpc>
                <a:spcPct val="85000"/>
              </a:lnSpc>
              <a:spcBef>
                <a:spcPct val="25000"/>
              </a:spcBef>
              <a:buClr>
                <a:schemeClr val="accent2"/>
              </a:buClr>
            </a:pPr>
            <a:r>
              <a:rPr lang="en-US" altLang="en-US" dirty="0"/>
              <a:t>Note: Recession indicated by gray shaded column.</a:t>
            </a:r>
          </a:p>
          <a:p>
            <a:pPr>
              <a:lnSpc>
                <a:spcPct val="85000"/>
              </a:lnSpc>
              <a:spcBef>
                <a:spcPct val="25000"/>
              </a:spcBef>
              <a:buClr>
                <a:schemeClr val="accent2"/>
              </a:buClr>
            </a:pPr>
            <a:r>
              <a:rPr lang="en-US" altLang="en-US" dirty="0"/>
              <a:t>Sources: </a:t>
            </a:r>
            <a:r>
              <a:rPr lang="en-US" altLang="en-US" dirty="0">
                <a:hlinkClick r:id="rId3"/>
              </a:rPr>
              <a:t>https://fred.stlouisfed.org/series/AAA#0</a:t>
            </a:r>
            <a:r>
              <a:rPr lang="en-US" altLang="en-US" dirty="0"/>
              <a:t> ; National Bureau of Economic Research (recession dates); Insurance Information Institute.</a:t>
            </a:r>
          </a:p>
        </p:txBody>
      </p:sp>
      <p:graphicFrame>
        <p:nvGraphicFramePr>
          <p:cNvPr id="4" name="Object 8"/>
          <p:cNvGraphicFramePr>
            <a:graphicFrameLocks noChangeAspect="1"/>
          </p:cNvGraphicFramePr>
          <p:nvPr>
            <p:extLst>
              <p:ext uri="{D42A27DB-BD31-4B8C-83A1-F6EECF244321}">
                <p14:modId xmlns:p14="http://schemas.microsoft.com/office/powerpoint/2010/main" val="1190840927"/>
              </p:ext>
            </p:extLst>
          </p:nvPr>
        </p:nvGraphicFramePr>
        <p:xfrm>
          <a:off x="374440" y="1469534"/>
          <a:ext cx="5721561" cy="4538974"/>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5685030" y="4111950"/>
            <a:ext cx="631001" cy="294760"/>
          </a:xfrm>
          <a:prstGeom prst="rect">
            <a:avLst/>
          </a:prstGeom>
          <a:noFill/>
        </p:spPr>
        <p:txBody>
          <a:bodyPr wrap="square" rtlCol="0">
            <a:noAutofit/>
          </a:bodyPr>
          <a:lstStyle/>
          <a:p>
            <a:pPr>
              <a:lnSpc>
                <a:spcPct val="90000"/>
              </a:lnSpc>
              <a:spcBef>
                <a:spcPts val="1200"/>
              </a:spcBef>
              <a:buClr>
                <a:srgbClr val="337DBE"/>
              </a:buClr>
              <a:buSzPct val="77000"/>
            </a:pPr>
            <a:r>
              <a:rPr lang="en-US" sz="1200" b="1" dirty="0">
                <a:latin typeface="Arial" charset="0"/>
                <a:ea typeface="Arial" charset="0"/>
                <a:cs typeface="Arial" charset="0"/>
              </a:rPr>
              <a:t>3.75%</a:t>
            </a:r>
          </a:p>
        </p:txBody>
      </p:sp>
      <p:sp>
        <p:nvSpPr>
          <p:cNvPr id="8" name="TextBox 7">
            <a:extLst>
              <a:ext uri="{FF2B5EF4-FFF2-40B4-BE49-F238E27FC236}">
                <a16:creationId xmlns:a16="http://schemas.microsoft.com/office/drawing/2014/main" id="{B22DAB17-9159-DF46-95F1-07D833F835AD}"/>
              </a:ext>
            </a:extLst>
          </p:cNvPr>
          <p:cNvSpPr txBox="1"/>
          <p:nvPr/>
        </p:nvSpPr>
        <p:spPr>
          <a:xfrm>
            <a:off x="6120882" y="1738706"/>
            <a:ext cx="2761574"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Top investment-grade bond yields have ranged from 3.5% to 4.5% for the last three years. These yields probably will not rise much above 5.0% through 2018.</a:t>
            </a:r>
          </a:p>
        </p:txBody>
      </p:sp>
      <p:sp>
        <p:nvSpPr>
          <p:cNvPr id="9" name="TextBox 8">
            <a:extLst>
              <a:ext uri="{FF2B5EF4-FFF2-40B4-BE49-F238E27FC236}">
                <a16:creationId xmlns:a16="http://schemas.microsoft.com/office/drawing/2014/main" id="{1494A8AC-4757-F14D-9536-CBEE1C7C82C5}"/>
              </a:ext>
            </a:extLst>
          </p:cNvPr>
          <p:cNvSpPr txBox="1"/>
          <p:nvPr/>
        </p:nvSpPr>
        <p:spPr>
          <a:xfrm>
            <a:off x="399082" y="1123327"/>
            <a:ext cx="1055077" cy="286232"/>
          </a:xfrm>
          <a:prstGeom prst="rect">
            <a:avLst/>
          </a:prstGeom>
          <a:noFill/>
        </p:spPr>
        <p:txBody>
          <a:bodyPr wrap="square" rtlCol="0" anchor="ctr" anchorCtr="0">
            <a:spAutoFit/>
          </a:bodyPr>
          <a:lstStyle/>
          <a:p>
            <a:pPr>
              <a:lnSpc>
                <a:spcPct val="90000"/>
              </a:lnSpc>
              <a:spcBef>
                <a:spcPts val="1200"/>
              </a:spcBef>
              <a:buClr>
                <a:srgbClr val="337DBE"/>
              </a:buClr>
              <a:buSzPct val="77000"/>
            </a:pPr>
            <a:r>
              <a:rPr lang="en-US" sz="1400" b="1" dirty="0"/>
              <a:t>Yield</a:t>
            </a:r>
          </a:p>
        </p:txBody>
      </p:sp>
    </p:spTree>
    <p:extLst>
      <p:ext uri="{BB962C8B-B14F-4D97-AF65-F5344CB8AC3E}">
        <p14:creationId xmlns:p14="http://schemas.microsoft.com/office/powerpoint/2010/main" val="258169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000"/>
                            </p:stCondLst>
                            <p:childTnLst>
                              <p:par>
                                <p:cTn id="15" presetID="10" presetClass="entr" presetSubtype="0" fill="hold" grpId="0" nodeType="after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7"/>
          <p:cNvSpPr>
            <a:spLocks noGrp="1" noChangeArrowheads="1"/>
          </p:cNvSpPr>
          <p:nvPr>
            <p:ph type="title"/>
          </p:nvPr>
        </p:nvSpPr>
        <p:spPr/>
        <p:txBody>
          <a:bodyPr/>
          <a:lstStyle/>
          <a:p>
            <a:r>
              <a:rPr lang="en-US" dirty="0"/>
              <a:t>Change* in the core** Consumer Price Index</a:t>
            </a:r>
          </a:p>
        </p:txBody>
      </p:sp>
      <p:sp>
        <p:nvSpPr>
          <p:cNvPr id="2" name="Text Placeholder 1"/>
          <p:cNvSpPr>
            <a:spLocks noGrp="1"/>
          </p:cNvSpPr>
          <p:nvPr>
            <p:ph type="body" sz="quarter" idx="16"/>
          </p:nvPr>
        </p:nvSpPr>
        <p:spPr/>
        <p:txBody>
          <a:bodyPr/>
          <a:lstStyle/>
          <a:p>
            <a:pPr>
              <a:lnSpc>
                <a:spcPct val="85000"/>
              </a:lnSpc>
              <a:spcBef>
                <a:spcPct val="25000"/>
              </a:spcBef>
              <a:buClr>
                <a:schemeClr val="accent2"/>
              </a:buClr>
            </a:pPr>
            <a:r>
              <a:rPr lang="en-US" dirty="0"/>
              <a:t>*Monthly, year-over-year, through May 2018, seasonally adjusted. **CPI less food and energy.</a:t>
            </a:r>
          </a:p>
          <a:p>
            <a:pPr eaLnBrk="0" hangingPunct="0">
              <a:lnSpc>
                <a:spcPct val="85000"/>
              </a:lnSpc>
              <a:spcBef>
                <a:spcPct val="25000"/>
              </a:spcBef>
              <a:buClr>
                <a:schemeClr val="accent2"/>
              </a:buClr>
            </a:pPr>
            <a:r>
              <a:rPr lang="en-US" dirty="0"/>
              <a:t>Sources: US Bureau of Labor Statistics; National Bureau of Economic Research (recession dates); Insurance Information Institute.</a:t>
            </a:r>
          </a:p>
        </p:txBody>
      </p:sp>
      <p:graphicFrame>
        <p:nvGraphicFramePr>
          <p:cNvPr id="4" name="Object 2"/>
          <p:cNvGraphicFramePr>
            <a:graphicFrameLocks noChangeAspect="1"/>
          </p:cNvGraphicFramePr>
          <p:nvPr>
            <p:extLst>
              <p:ext uri="{D42A27DB-BD31-4B8C-83A1-F6EECF244321}">
                <p14:modId xmlns:p14="http://schemas.microsoft.com/office/powerpoint/2010/main" val="3606435332"/>
              </p:ext>
            </p:extLst>
          </p:nvPr>
        </p:nvGraphicFramePr>
        <p:xfrm>
          <a:off x="462893" y="1452716"/>
          <a:ext cx="5339844" cy="450917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228D869-E4A4-7644-AB34-3AB61876D9DE}"/>
              </a:ext>
            </a:extLst>
          </p:cNvPr>
          <p:cNvSpPr txBox="1"/>
          <p:nvPr/>
        </p:nvSpPr>
        <p:spPr>
          <a:xfrm>
            <a:off x="6120882" y="1738706"/>
            <a:ext cx="2761574"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Over the last decade, prices tracked by the core CPI have generally risen about 2% per year.</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Lately, however, the core CPI has been rising past the 2% mark. With the economy near full employment, higher core CPI rates seem likely in the near future.</a:t>
            </a:r>
          </a:p>
        </p:txBody>
      </p:sp>
      <p:sp>
        <p:nvSpPr>
          <p:cNvPr id="7" name="TextBox 6">
            <a:extLst>
              <a:ext uri="{FF2B5EF4-FFF2-40B4-BE49-F238E27FC236}">
                <a16:creationId xmlns:a16="http://schemas.microsoft.com/office/drawing/2014/main" id="{AF0DB41B-86E7-574E-B4C0-858A80272687}"/>
              </a:ext>
            </a:extLst>
          </p:cNvPr>
          <p:cNvSpPr txBox="1"/>
          <p:nvPr/>
        </p:nvSpPr>
        <p:spPr>
          <a:xfrm>
            <a:off x="5578633" y="2280265"/>
            <a:ext cx="722885" cy="294760"/>
          </a:xfrm>
          <a:prstGeom prst="rect">
            <a:avLst/>
          </a:prstGeom>
          <a:noFill/>
        </p:spPr>
        <p:txBody>
          <a:bodyPr wrap="square" rtlCol="0">
            <a:noAutofit/>
          </a:bodyPr>
          <a:lstStyle/>
          <a:p>
            <a:pPr>
              <a:lnSpc>
                <a:spcPct val="90000"/>
              </a:lnSpc>
              <a:spcBef>
                <a:spcPts val="1200"/>
              </a:spcBef>
              <a:buClr>
                <a:srgbClr val="337DBE"/>
              </a:buClr>
              <a:buSzPct val="77000"/>
            </a:pPr>
            <a:r>
              <a:rPr lang="en-US" sz="1200" b="1" dirty="0">
                <a:latin typeface="Arial" charset="0"/>
                <a:ea typeface="Arial" charset="0"/>
                <a:cs typeface="Arial" charset="0"/>
              </a:rPr>
              <a:t>2.2%</a:t>
            </a:r>
          </a:p>
        </p:txBody>
      </p:sp>
      <p:sp>
        <p:nvSpPr>
          <p:cNvPr id="8" name="TextBox 7">
            <a:extLst>
              <a:ext uri="{FF2B5EF4-FFF2-40B4-BE49-F238E27FC236}">
                <a16:creationId xmlns:a16="http://schemas.microsoft.com/office/drawing/2014/main" id="{548D7BC1-E058-1946-A3A8-DE76DCAAD188}"/>
              </a:ext>
            </a:extLst>
          </p:cNvPr>
          <p:cNvSpPr txBox="1"/>
          <p:nvPr/>
        </p:nvSpPr>
        <p:spPr>
          <a:xfrm>
            <a:off x="381628" y="1123327"/>
            <a:ext cx="4164387" cy="286232"/>
          </a:xfrm>
          <a:prstGeom prst="rect">
            <a:avLst/>
          </a:prstGeom>
          <a:noFill/>
        </p:spPr>
        <p:txBody>
          <a:bodyPr wrap="square" rtlCol="0" anchor="ctr" anchorCtr="0">
            <a:spAutoFit/>
          </a:bodyPr>
          <a:lstStyle/>
          <a:p>
            <a:pPr>
              <a:lnSpc>
                <a:spcPct val="90000"/>
              </a:lnSpc>
              <a:spcBef>
                <a:spcPts val="1200"/>
              </a:spcBef>
              <a:buClr>
                <a:srgbClr val="337DBE"/>
              </a:buClr>
              <a:buSzPct val="77000"/>
            </a:pPr>
            <a:r>
              <a:rPr lang="en-US" sz="1400" b="1" dirty="0"/>
              <a:t>Percent change </a:t>
            </a:r>
          </a:p>
        </p:txBody>
      </p:sp>
      <p:sp>
        <p:nvSpPr>
          <p:cNvPr id="3" name="Oval 2">
            <a:extLst>
              <a:ext uri="{FF2B5EF4-FFF2-40B4-BE49-F238E27FC236}">
                <a16:creationId xmlns:a16="http://schemas.microsoft.com/office/drawing/2014/main" id="{91F3F959-A403-D240-ACCC-1080FD93F2C7}"/>
              </a:ext>
            </a:extLst>
          </p:cNvPr>
          <p:cNvSpPr/>
          <p:nvPr/>
        </p:nvSpPr>
        <p:spPr>
          <a:xfrm>
            <a:off x="5643037" y="2521583"/>
            <a:ext cx="279287" cy="27928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Tree>
    <p:extLst>
      <p:ext uri="{BB962C8B-B14F-4D97-AF65-F5344CB8AC3E}">
        <p14:creationId xmlns:p14="http://schemas.microsoft.com/office/powerpoint/2010/main" val="284241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1500"/>
                            </p:stCondLst>
                            <p:childTnLst>
                              <p:par>
                                <p:cTn id="16" presetID="21" presetClass="entr" presetSubtype="1" fill="hold" grpId="0" nodeType="afterEffect">
                                  <p:stCondLst>
                                    <p:cond delay="300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1000"/>
                                        <p:tgtEl>
                                          <p:spTgt spid="3"/>
                                        </p:tgtEl>
                                      </p:cBhvr>
                                    </p:animEffect>
                                  </p:childTnLst>
                                </p:cTn>
                              </p:par>
                            </p:childTnLst>
                          </p:cTn>
                        </p:par>
                        <p:par>
                          <p:cTn id="19" fill="hold">
                            <p:stCondLst>
                              <p:cond delay="5500"/>
                            </p:stCondLst>
                            <p:childTnLst>
                              <p:par>
                                <p:cTn id="20" presetID="10" presetClass="entr" presetSubtype="0" fill="hold" grpId="0" nodeType="after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6500"/>
                            </p:stCondLst>
                            <p:childTnLst>
                              <p:par>
                                <p:cTn id="24" presetID="10" presetClass="entr" presetSubtype="0" fill="hold" nodeType="afterEffect">
                                  <p:stCondLst>
                                    <p:cond delay="50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P spid="8"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9F79A14-C45A-E947-A06B-D8457A21A413}"/>
              </a:ext>
            </a:extLst>
          </p:cNvPr>
          <p:cNvSpPr/>
          <p:nvPr/>
        </p:nvSpPr>
        <p:spPr>
          <a:xfrm>
            <a:off x="0"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blipFill>
            <a:blip r:embed="rId3">
              <a:alphaModFix/>
            </a:blip>
            <a:srcRect/>
            <a:stretch>
              <a:fillRect l="-772" r="-7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6" name="Freeform 5">
            <a:extLst>
              <a:ext uri="{FF2B5EF4-FFF2-40B4-BE49-F238E27FC236}">
                <a16:creationId xmlns:a16="http://schemas.microsoft.com/office/drawing/2014/main" id="{9E2D0D9F-0313-9D45-A83D-104D99677A7D}"/>
              </a:ext>
            </a:extLst>
          </p:cNvPr>
          <p:cNvSpPr/>
          <p:nvPr/>
        </p:nvSpPr>
        <p:spPr>
          <a:xfrm>
            <a:off x="-229"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4" name="Title 1"/>
          <p:cNvSpPr>
            <a:spLocks noGrp="1"/>
          </p:cNvSpPr>
          <p:nvPr>
            <p:ph type="ctrTitle"/>
          </p:nvPr>
        </p:nvSpPr>
        <p:spPr>
          <a:prstGeom prst="rect">
            <a:avLst/>
          </a:prstGeom>
        </p:spPr>
        <p:txBody>
          <a:bodyPr/>
          <a:lstStyle/>
          <a:p>
            <a:r>
              <a:rPr lang="en-US" dirty="0">
                <a:solidFill>
                  <a:schemeClr val="bg2"/>
                </a:solidFill>
              </a:rPr>
              <a:t>Snapshot special topic</a:t>
            </a:r>
          </a:p>
        </p:txBody>
      </p:sp>
      <p:sp>
        <p:nvSpPr>
          <p:cNvPr id="3" name="Subtitle 2"/>
          <p:cNvSpPr>
            <a:spLocks noGrp="1"/>
          </p:cNvSpPr>
          <p:nvPr>
            <p:ph type="subTitle" idx="1"/>
          </p:nvPr>
        </p:nvSpPr>
        <p:spPr/>
        <p:txBody>
          <a:bodyPr/>
          <a:lstStyle/>
          <a:p>
            <a:r>
              <a:rPr lang="en-US" dirty="0"/>
              <a:t>Insurance industry investment trends</a:t>
            </a:r>
          </a:p>
        </p:txBody>
      </p:sp>
    </p:spTree>
    <p:extLst>
      <p:ext uri="{BB962C8B-B14F-4D97-AF65-F5344CB8AC3E}">
        <p14:creationId xmlns:p14="http://schemas.microsoft.com/office/powerpoint/2010/main" val="10206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7" name="Rectangle 2"/>
          <p:cNvSpPr>
            <a:spLocks noGrp="1" noChangeArrowheads="1"/>
          </p:cNvSpPr>
          <p:nvPr>
            <p:ph type="title"/>
          </p:nvPr>
        </p:nvSpPr>
        <p:spPr/>
        <p:txBody>
          <a:bodyPr/>
          <a:lstStyle/>
          <a:p>
            <a:r>
              <a:rPr lang="en-US" altLang="en-US" dirty="0">
                <a:latin typeface="Arial" panose="020B0604020202020204" pitchFamily="34" charset="0"/>
              </a:rPr>
              <a:t>The changing mix of invested assets, </a:t>
            </a:r>
            <a:br>
              <a:rPr lang="en-US" altLang="en-US" dirty="0">
                <a:latin typeface="Arial" panose="020B0604020202020204" pitchFamily="34" charset="0"/>
              </a:rPr>
            </a:br>
            <a:r>
              <a:rPr lang="en-US" altLang="en-US" dirty="0">
                <a:latin typeface="Arial" panose="020B0604020202020204" pitchFamily="34" charset="0"/>
              </a:rPr>
              <a:t>P/C industry, 2008-2017</a:t>
            </a:r>
            <a:endParaRPr lang="en-US" altLang="en-US" sz="1500" dirty="0">
              <a:latin typeface="Arial" panose="020B0604020202020204" pitchFamily="34" charset="0"/>
            </a:endParaRPr>
          </a:p>
        </p:txBody>
      </p:sp>
      <p:sp>
        <p:nvSpPr>
          <p:cNvPr id="4" name="Text Placeholder 3"/>
          <p:cNvSpPr>
            <a:spLocks noGrp="1"/>
          </p:cNvSpPr>
          <p:nvPr>
            <p:ph type="body" sz="quarter" idx="16"/>
          </p:nvPr>
        </p:nvSpPr>
        <p:spPr/>
        <p:txBody>
          <a:bodyPr/>
          <a:lstStyle/>
          <a:p>
            <a:pPr>
              <a:lnSpc>
                <a:spcPct val="85000"/>
              </a:lnSpc>
              <a:spcBef>
                <a:spcPct val="25000"/>
              </a:spcBef>
            </a:pPr>
            <a:r>
              <a:rPr lang="en-US" altLang="en-US" dirty="0"/>
              <a:t>Sources: </a:t>
            </a:r>
            <a:r>
              <a:rPr lang="fr-FR" dirty="0"/>
              <a:t>NAIC data, sourced from S&amp;P Global Market Intelligence</a:t>
            </a:r>
            <a:r>
              <a:rPr lang="en-US" altLang="en-US" dirty="0"/>
              <a:t>; Insurance Information Institute. </a:t>
            </a:r>
          </a:p>
        </p:txBody>
      </p:sp>
      <p:graphicFrame>
        <p:nvGraphicFramePr>
          <p:cNvPr id="9" name="Object 3"/>
          <p:cNvGraphicFramePr>
            <a:graphicFrameLocks noChangeAspect="1"/>
          </p:cNvGraphicFramePr>
          <p:nvPr>
            <p:extLst>
              <p:ext uri="{D42A27DB-BD31-4B8C-83A1-F6EECF244321}">
                <p14:modId xmlns:p14="http://schemas.microsoft.com/office/powerpoint/2010/main" val="3790028834"/>
              </p:ext>
            </p:extLst>
          </p:nvPr>
        </p:nvGraphicFramePr>
        <p:xfrm>
          <a:off x="324046" y="1452282"/>
          <a:ext cx="5859937" cy="467957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24E800-B582-DE4B-8D48-41136A2E148D}"/>
              </a:ext>
            </a:extLst>
          </p:cNvPr>
          <p:cNvSpPr txBox="1"/>
          <p:nvPr/>
        </p:nvSpPr>
        <p:spPr>
          <a:xfrm>
            <a:off x="6120882" y="1506941"/>
            <a:ext cx="2761574"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From 2008 to 2017, P/C portfolios shifted out of bonds (74% of invested assets in 2008 to 65% in 2017) into common stock (up from 12% to 22%).</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The U.S. economy now hovers near full employment, and inflation and interest rates are rising slowly. It would not be surprising to see the decade-long shift out of bonds begin to reverse.</a:t>
            </a:r>
          </a:p>
        </p:txBody>
      </p:sp>
    </p:spTree>
    <p:extLst>
      <p:ext uri="{BB962C8B-B14F-4D97-AF65-F5344CB8AC3E}">
        <p14:creationId xmlns:p14="http://schemas.microsoft.com/office/powerpoint/2010/main" val="159608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fade">
                                      <p:cBhvr>
                                        <p:cTn id="7" dur="500"/>
                                        <p:tgtEl>
                                          <p:spTgt spid="9">
                                            <p:graphicEl>
                                              <a:chart seriesIdx="-3" categoryIdx="-3" bldStep="gridLegend"/>
                                            </p:graphicEl>
                                          </p:spTgt>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wipe(left)">
                                      <p:cBhvr>
                                        <p:cTn id="11" dur="500"/>
                                        <p:tgtEl>
                                          <p:spTgt spid="9">
                                            <p:graphicEl>
                                              <a:chart seriesIdx="0" categoryIdx="-4" bldStep="series"/>
                                            </p:graphicEl>
                                          </p:spTgt>
                                        </p:tgtEl>
                                      </p:cBhvr>
                                    </p:animEffect>
                                  </p:childTnLst>
                                </p:cTn>
                              </p:par>
                            </p:childTnLst>
                          </p:cTn>
                        </p:par>
                        <p:par>
                          <p:cTn id="12" fill="hold">
                            <p:stCondLst>
                              <p:cond delay="2500"/>
                            </p:stCondLst>
                            <p:childTnLst>
                              <p:par>
                                <p:cTn id="13" presetID="22" presetClass="entr" presetSubtype="8" fill="hold" grpId="0" nodeType="afterEffect">
                                  <p:stCondLst>
                                    <p:cond delay="2000"/>
                                  </p:stCondLst>
                                  <p:childTnLst>
                                    <p:set>
                                      <p:cBhvr>
                                        <p:cTn id="14"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wipe(left)">
                                      <p:cBhvr>
                                        <p:cTn id="15" dur="500"/>
                                        <p:tgtEl>
                                          <p:spTgt spid="9">
                                            <p:graphicEl>
                                              <a:chart seriesIdx="1" categoryIdx="-4" bldStep="series"/>
                                            </p:graphicEl>
                                          </p:spTgt>
                                        </p:tgtEl>
                                      </p:cBhvr>
                                    </p:animEffect>
                                  </p:childTnLst>
                                </p:cTn>
                              </p:par>
                            </p:childTnLst>
                          </p:cTn>
                        </p:par>
                        <p:par>
                          <p:cTn id="16" fill="hold">
                            <p:stCondLst>
                              <p:cond delay="5000"/>
                            </p:stCondLst>
                            <p:childTnLst>
                              <p:par>
                                <p:cTn id="17" presetID="22" presetClass="entr" presetSubtype="8" fill="hold" grpId="0" nodeType="afterEffect">
                                  <p:stCondLst>
                                    <p:cond delay="2000"/>
                                  </p:stCondLst>
                                  <p:childTnLst>
                                    <p:set>
                                      <p:cBhvr>
                                        <p:cTn id="18" dur="1" fill="hold">
                                          <p:stCondLst>
                                            <p:cond delay="0"/>
                                          </p:stCondLst>
                                        </p:cTn>
                                        <p:tgtEl>
                                          <p:spTgt spid="9">
                                            <p:graphicEl>
                                              <a:chart seriesIdx="2" categoryIdx="-4" bldStep="series"/>
                                            </p:graphicEl>
                                          </p:spTgt>
                                        </p:tgtEl>
                                        <p:attrNameLst>
                                          <p:attrName>style.visibility</p:attrName>
                                        </p:attrNameLst>
                                      </p:cBhvr>
                                      <p:to>
                                        <p:strVal val="visible"/>
                                      </p:to>
                                    </p:set>
                                    <p:animEffect transition="in" filter="wipe(left)">
                                      <p:cBhvr>
                                        <p:cTn id="19" dur="500"/>
                                        <p:tgtEl>
                                          <p:spTgt spid="9">
                                            <p:graphicEl>
                                              <a:chart seriesIdx="2" categoryIdx="-4" bldStep="series"/>
                                            </p:graphicEl>
                                          </p:spTgt>
                                        </p:tgtEl>
                                      </p:cBhvr>
                                    </p:animEffect>
                                  </p:childTnLst>
                                </p:cTn>
                              </p:par>
                            </p:childTnLst>
                          </p:cTn>
                        </p:par>
                        <p:par>
                          <p:cTn id="20" fill="hold">
                            <p:stCondLst>
                              <p:cond delay="7500"/>
                            </p:stCondLst>
                            <p:childTnLst>
                              <p:par>
                                <p:cTn id="21" presetID="10" presetClass="entr" presetSubtype="0" fill="hold" grpId="0" nodeType="afterEffect">
                                  <p:stCondLst>
                                    <p:cond delay="75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series"/>
        </p:bldSub>
      </p:bldGraphic>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7" name="Rectangle 2"/>
          <p:cNvSpPr>
            <a:spLocks noGrp="1" noChangeArrowheads="1"/>
          </p:cNvSpPr>
          <p:nvPr>
            <p:ph type="title"/>
          </p:nvPr>
        </p:nvSpPr>
        <p:spPr/>
        <p:txBody>
          <a:bodyPr/>
          <a:lstStyle/>
          <a:p>
            <a:r>
              <a:rPr lang="en-US" altLang="en-US" dirty="0">
                <a:latin typeface="Arial" panose="020B0604020202020204" pitchFamily="34" charset="0"/>
              </a:rPr>
              <a:t>The unchanging mix of invested assets, life/annuity industry*, 2008-2017</a:t>
            </a:r>
            <a:endParaRPr lang="en-US" altLang="en-US" sz="1500" dirty="0">
              <a:latin typeface="Arial" panose="020B0604020202020204" pitchFamily="34" charset="0"/>
            </a:endParaRPr>
          </a:p>
        </p:txBody>
      </p:sp>
      <p:sp>
        <p:nvSpPr>
          <p:cNvPr id="8" name="Text Placeholder 7"/>
          <p:cNvSpPr>
            <a:spLocks noGrp="1"/>
          </p:cNvSpPr>
          <p:nvPr>
            <p:ph type="body" sz="quarter" idx="16"/>
          </p:nvPr>
        </p:nvSpPr>
        <p:spPr/>
        <p:txBody>
          <a:bodyPr/>
          <a:lstStyle/>
          <a:p>
            <a:pPr>
              <a:lnSpc>
                <a:spcPct val="85000"/>
              </a:lnSpc>
              <a:spcBef>
                <a:spcPct val="25000"/>
              </a:spcBef>
            </a:pPr>
            <a:r>
              <a:rPr lang="en-US" altLang="en-US" dirty="0"/>
              <a:t>*The chart is based on data for general accounts only.</a:t>
            </a:r>
          </a:p>
          <a:p>
            <a:pPr>
              <a:lnSpc>
                <a:spcPct val="85000"/>
              </a:lnSpc>
              <a:spcBef>
                <a:spcPct val="25000"/>
              </a:spcBef>
            </a:pPr>
            <a:r>
              <a:rPr lang="en-US" altLang="en-US" dirty="0"/>
              <a:t>Sources: </a:t>
            </a:r>
            <a:r>
              <a:rPr lang="fr-FR" dirty="0"/>
              <a:t>NAIC data, sourced from S&amp;P Global Market Intelligence</a:t>
            </a:r>
            <a:r>
              <a:rPr lang="en-US" altLang="en-US" dirty="0"/>
              <a:t>; Insurance Information Institute</a:t>
            </a:r>
            <a:r>
              <a:rPr lang="en-US" altLang="en-US" sz="800" dirty="0"/>
              <a:t>. </a:t>
            </a:r>
          </a:p>
        </p:txBody>
      </p:sp>
      <p:graphicFrame>
        <p:nvGraphicFramePr>
          <p:cNvPr id="9" name="Object 3"/>
          <p:cNvGraphicFramePr>
            <a:graphicFrameLocks noChangeAspect="1"/>
          </p:cNvGraphicFramePr>
          <p:nvPr>
            <p:extLst>
              <p:ext uri="{D42A27DB-BD31-4B8C-83A1-F6EECF244321}">
                <p14:modId xmlns:p14="http://schemas.microsoft.com/office/powerpoint/2010/main" val="3338954929"/>
              </p:ext>
            </p:extLst>
          </p:nvPr>
        </p:nvGraphicFramePr>
        <p:xfrm>
          <a:off x="257012" y="1360852"/>
          <a:ext cx="5974105" cy="472539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615009BD-B524-BD40-A6E9-DBE5948149A0}"/>
              </a:ext>
            </a:extLst>
          </p:cNvPr>
          <p:cNvSpPr txBox="1"/>
          <p:nvPr/>
        </p:nvSpPr>
        <p:spPr>
          <a:xfrm>
            <a:off x="6120882" y="1508760"/>
            <a:ext cx="2761574"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In contrast to P/C investment portfolios, the breakdown of major asset categories of the life/annuity industry has not changed much the past decade. </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However, the composition of bond holdings has changed, as seen in the next slide.</a:t>
            </a:r>
          </a:p>
        </p:txBody>
      </p:sp>
    </p:spTree>
    <p:extLst>
      <p:ext uri="{BB962C8B-B14F-4D97-AF65-F5344CB8AC3E}">
        <p14:creationId xmlns:p14="http://schemas.microsoft.com/office/powerpoint/2010/main" val="211760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1000"/>
                                  </p:stCondLst>
                                  <p:childTnLst>
                                    <p:set>
                                      <p:cBhvr>
                                        <p:cTn id="9"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wipe(left)">
                                      <p:cBhvr>
                                        <p:cTn id="10" dur="500"/>
                                        <p:tgtEl>
                                          <p:spTgt spid="9">
                                            <p:graphicEl>
                                              <a:chart seriesIdx="0" categoryIdx="-4" bldStep="series"/>
                                            </p:graphicEl>
                                          </p:spTgt>
                                        </p:tgtEl>
                                      </p:cBhvr>
                                    </p:animEffect>
                                  </p:childTnLst>
                                </p:cTn>
                              </p:par>
                            </p:childTnLst>
                          </p:cTn>
                        </p:par>
                        <p:par>
                          <p:cTn id="11" fill="hold">
                            <p:stCondLst>
                              <p:cond delay="1500"/>
                            </p:stCondLst>
                            <p:childTnLst>
                              <p:par>
                                <p:cTn id="12" presetID="22" presetClass="entr" presetSubtype="8" fill="hold" grpId="0" nodeType="afterEffect">
                                  <p:stCondLst>
                                    <p:cond delay="2000"/>
                                  </p:stCondLst>
                                  <p:childTnLst>
                                    <p:set>
                                      <p:cBhvr>
                                        <p:cTn id="13"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wipe(left)">
                                      <p:cBhvr>
                                        <p:cTn id="14" dur="500"/>
                                        <p:tgtEl>
                                          <p:spTgt spid="9">
                                            <p:graphicEl>
                                              <a:chart seriesIdx="1" categoryIdx="-4" bldStep="series"/>
                                            </p:graphicEl>
                                          </p:spTgt>
                                        </p:tgtEl>
                                      </p:cBhvr>
                                    </p:animEffect>
                                  </p:childTnLst>
                                </p:cTn>
                              </p:par>
                            </p:childTnLst>
                          </p:cTn>
                        </p:par>
                        <p:par>
                          <p:cTn id="15" fill="hold">
                            <p:stCondLst>
                              <p:cond delay="4000"/>
                            </p:stCondLst>
                            <p:childTnLst>
                              <p:par>
                                <p:cTn id="16" presetID="22" presetClass="entr" presetSubtype="8" fill="hold" grpId="0" nodeType="afterEffect">
                                  <p:stCondLst>
                                    <p:cond delay="2000"/>
                                  </p:stCondLst>
                                  <p:childTnLst>
                                    <p:set>
                                      <p:cBhvr>
                                        <p:cTn id="17" dur="1" fill="hold">
                                          <p:stCondLst>
                                            <p:cond delay="0"/>
                                          </p:stCondLst>
                                        </p:cTn>
                                        <p:tgtEl>
                                          <p:spTgt spid="9">
                                            <p:graphicEl>
                                              <a:chart seriesIdx="2" categoryIdx="-4" bldStep="series"/>
                                            </p:graphicEl>
                                          </p:spTgt>
                                        </p:tgtEl>
                                        <p:attrNameLst>
                                          <p:attrName>style.visibility</p:attrName>
                                        </p:attrNameLst>
                                      </p:cBhvr>
                                      <p:to>
                                        <p:strVal val="visible"/>
                                      </p:to>
                                    </p:set>
                                    <p:animEffect transition="in" filter="wipe(left)">
                                      <p:cBhvr>
                                        <p:cTn id="18" dur="500"/>
                                        <p:tgtEl>
                                          <p:spTgt spid="9">
                                            <p:graphicEl>
                                              <a:chart seriesIdx="2" categoryIdx="-4" bldStep="series"/>
                                            </p:graphicEl>
                                          </p:spTgt>
                                        </p:tgtEl>
                                      </p:cBhvr>
                                    </p:animEffect>
                                  </p:childTnLst>
                                </p:cTn>
                              </p:par>
                            </p:childTnLst>
                          </p:cTn>
                        </p:par>
                        <p:par>
                          <p:cTn id="19" fill="hold">
                            <p:stCondLst>
                              <p:cond delay="6500"/>
                            </p:stCondLst>
                            <p:childTnLst>
                              <p:par>
                                <p:cTn id="20" presetID="10" presetClass="entr" presetSubtype="0" fill="hold" grpId="0" nodeType="afterEffect">
                                  <p:stCondLst>
                                    <p:cond delay="2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series"/>
        </p:bldSub>
      </p:bldGraphic>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7" name="Rectangle 2"/>
          <p:cNvSpPr>
            <a:spLocks noGrp="1" noChangeArrowheads="1"/>
          </p:cNvSpPr>
          <p:nvPr>
            <p:ph type="title"/>
          </p:nvPr>
        </p:nvSpPr>
        <p:spPr/>
        <p:txBody>
          <a:bodyPr/>
          <a:lstStyle/>
          <a:p>
            <a:r>
              <a:rPr lang="en-US" altLang="en-US" dirty="0">
                <a:latin typeface="Arial" panose="020B0604020202020204" pitchFamily="34" charset="0"/>
              </a:rPr>
              <a:t>Longer bond maturities, life/annuity insurance industry,* 2008-2017</a:t>
            </a:r>
            <a:endParaRPr lang="en-US" altLang="en-US" sz="1500" dirty="0">
              <a:latin typeface="Arial" panose="020B0604020202020204" pitchFamily="34" charset="0"/>
            </a:endParaRPr>
          </a:p>
        </p:txBody>
      </p:sp>
      <p:sp>
        <p:nvSpPr>
          <p:cNvPr id="3" name="Text Placeholder 2"/>
          <p:cNvSpPr>
            <a:spLocks noGrp="1"/>
          </p:cNvSpPr>
          <p:nvPr>
            <p:ph type="body" sz="quarter" idx="16"/>
          </p:nvPr>
        </p:nvSpPr>
        <p:spPr/>
        <p:txBody>
          <a:bodyPr/>
          <a:lstStyle/>
          <a:p>
            <a:pPr>
              <a:lnSpc>
                <a:spcPct val="85000"/>
              </a:lnSpc>
              <a:spcBef>
                <a:spcPct val="25000"/>
              </a:spcBef>
            </a:pPr>
            <a:r>
              <a:rPr lang="en-US" altLang="en-US" dirty="0"/>
              <a:t>*General account assets only.</a:t>
            </a:r>
            <a:br>
              <a:rPr lang="en-US" altLang="en-US" dirty="0"/>
            </a:br>
            <a:r>
              <a:rPr lang="en-US" altLang="en-US" dirty="0"/>
              <a:t>Sources: </a:t>
            </a:r>
            <a:r>
              <a:rPr lang="fr-FR" dirty="0"/>
              <a:t>NAIC data, sourced from S&amp;P Global Market Intelligence</a:t>
            </a:r>
            <a:r>
              <a:rPr lang="en-US" altLang="en-US" dirty="0"/>
              <a:t>; Insurance Information Institute. </a:t>
            </a:r>
          </a:p>
        </p:txBody>
      </p:sp>
      <p:graphicFrame>
        <p:nvGraphicFramePr>
          <p:cNvPr id="9" name="Object 3"/>
          <p:cNvGraphicFramePr>
            <a:graphicFrameLocks noChangeAspect="1"/>
          </p:cNvGraphicFramePr>
          <p:nvPr>
            <p:extLst>
              <p:ext uri="{D42A27DB-BD31-4B8C-83A1-F6EECF244321}">
                <p14:modId xmlns:p14="http://schemas.microsoft.com/office/powerpoint/2010/main" val="1864439949"/>
              </p:ext>
            </p:extLst>
          </p:nvPr>
        </p:nvGraphicFramePr>
        <p:xfrm>
          <a:off x="357449" y="1348034"/>
          <a:ext cx="5864242" cy="474819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4FADA1A3-41AA-E848-AB70-4587C300C03F}"/>
              </a:ext>
            </a:extLst>
          </p:cNvPr>
          <p:cNvSpPr txBox="1"/>
          <p:nvPr/>
        </p:nvSpPr>
        <p:spPr>
          <a:xfrm>
            <a:off x="6120882" y="1508578"/>
            <a:ext cx="2761574"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Life/annuity companies moved from bonds with short maturities (under 5 years) to bonds with longer maturities (10 years or more). The percent of bonds with 5- to 10-year maturities has not changed. </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The shift increases portfolio yield, but also interest-rate risk.</a:t>
            </a:r>
          </a:p>
        </p:txBody>
      </p:sp>
    </p:spTree>
    <p:extLst>
      <p:ext uri="{BB962C8B-B14F-4D97-AF65-F5344CB8AC3E}">
        <p14:creationId xmlns:p14="http://schemas.microsoft.com/office/powerpoint/2010/main" val="201704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1000"/>
                                  </p:stCondLst>
                                  <p:childTnLst>
                                    <p:set>
                                      <p:cBhvr>
                                        <p:cTn id="9"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wipe(left)">
                                      <p:cBhvr>
                                        <p:cTn id="10" dur="500"/>
                                        <p:tgtEl>
                                          <p:spTgt spid="9">
                                            <p:graphicEl>
                                              <a:chart seriesIdx="0" categoryIdx="-4" bldStep="series"/>
                                            </p:graphicEl>
                                          </p:spTgt>
                                        </p:tgtEl>
                                      </p:cBhvr>
                                    </p:animEffect>
                                  </p:childTnLst>
                                </p:cTn>
                              </p:par>
                            </p:childTnLst>
                          </p:cTn>
                        </p:par>
                        <p:par>
                          <p:cTn id="11" fill="hold">
                            <p:stCondLst>
                              <p:cond delay="1500"/>
                            </p:stCondLst>
                            <p:childTnLst>
                              <p:par>
                                <p:cTn id="12" presetID="22" presetClass="entr" presetSubtype="8" fill="hold" grpId="0" nodeType="afterEffect">
                                  <p:stCondLst>
                                    <p:cond delay="2000"/>
                                  </p:stCondLst>
                                  <p:childTnLst>
                                    <p:set>
                                      <p:cBhvr>
                                        <p:cTn id="13"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wipe(left)">
                                      <p:cBhvr>
                                        <p:cTn id="14" dur="500"/>
                                        <p:tgtEl>
                                          <p:spTgt spid="9">
                                            <p:graphicEl>
                                              <a:chart seriesIdx="1" categoryIdx="-4" bldStep="series"/>
                                            </p:graphicEl>
                                          </p:spTgt>
                                        </p:tgtEl>
                                      </p:cBhvr>
                                    </p:animEffect>
                                  </p:childTnLst>
                                </p:cTn>
                              </p:par>
                            </p:childTnLst>
                          </p:cTn>
                        </p:par>
                        <p:par>
                          <p:cTn id="15" fill="hold">
                            <p:stCondLst>
                              <p:cond delay="4000"/>
                            </p:stCondLst>
                            <p:childTnLst>
                              <p:par>
                                <p:cTn id="16" presetID="22" presetClass="entr" presetSubtype="8" fill="hold" grpId="0" nodeType="afterEffect">
                                  <p:stCondLst>
                                    <p:cond delay="2000"/>
                                  </p:stCondLst>
                                  <p:childTnLst>
                                    <p:set>
                                      <p:cBhvr>
                                        <p:cTn id="17" dur="1" fill="hold">
                                          <p:stCondLst>
                                            <p:cond delay="0"/>
                                          </p:stCondLst>
                                        </p:cTn>
                                        <p:tgtEl>
                                          <p:spTgt spid="9">
                                            <p:graphicEl>
                                              <a:chart seriesIdx="2" categoryIdx="-4" bldStep="series"/>
                                            </p:graphicEl>
                                          </p:spTgt>
                                        </p:tgtEl>
                                        <p:attrNameLst>
                                          <p:attrName>style.visibility</p:attrName>
                                        </p:attrNameLst>
                                      </p:cBhvr>
                                      <p:to>
                                        <p:strVal val="visible"/>
                                      </p:to>
                                    </p:set>
                                    <p:animEffect transition="in" filter="wipe(left)">
                                      <p:cBhvr>
                                        <p:cTn id="18" dur="500"/>
                                        <p:tgtEl>
                                          <p:spTgt spid="9">
                                            <p:graphicEl>
                                              <a:chart seriesIdx="2" categoryIdx="-4" bldStep="series"/>
                                            </p:graphicEl>
                                          </p:spTgt>
                                        </p:tgtEl>
                                      </p:cBhvr>
                                    </p:animEffect>
                                  </p:childTnLst>
                                </p:cTn>
                              </p:par>
                            </p:childTnLst>
                          </p:cTn>
                        </p:par>
                        <p:par>
                          <p:cTn id="19" fill="hold">
                            <p:stCondLst>
                              <p:cond delay="6500"/>
                            </p:stCondLst>
                            <p:childTnLst>
                              <p:par>
                                <p:cTn id="20" presetID="22" presetClass="entr" presetSubtype="8" fill="hold" grpId="0" nodeType="afterEffect">
                                  <p:stCondLst>
                                    <p:cond delay="2000"/>
                                  </p:stCondLst>
                                  <p:childTnLst>
                                    <p:set>
                                      <p:cBhvr>
                                        <p:cTn id="21" dur="1" fill="hold">
                                          <p:stCondLst>
                                            <p:cond delay="0"/>
                                          </p:stCondLst>
                                        </p:cTn>
                                        <p:tgtEl>
                                          <p:spTgt spid="9">
                                            <p:graphicEl>
                                              <a:chart seriesIdx="3" categoryIdx="-4" bldStep="series"/>
                                            </p:graphicEl>
                                          </p:spTgt>
                                        </p:tgtEl>
                                        <p:attrNameLst>
                                          <p:attrName>style.visibility</p:attrName>
                                        </p:attrNameLst>
                                      </p:cBhvr>
                                      <p:to>
                                        <p:strVal val="visible"/>
                                      </p:to>
                                    </p:set>
                                    <p:animEffect transition="in" filter="wipe(left)">
                                      <p:cBhvr>
                                        <p:cTn id="22" dur="500"/>
                                        <p:tgtEl>
                                          <p:spTgt spid="9">
                                            <p:graphicEl>
                                              <a:chart seriesIdx="3" categoryIdx="-4" bldStep="series"/>
                                            </p:graphicEl>
                                          </p:spTgt>
                                        </p:tgtEl>
                                      </p:cBhvr>
                                    </p:animEffect>
                                  </p:childTnLst>
                                </p:cTn>
                              </p:par>
                            </p:childTnLst>
                          </p:cTn>
                        </p:par>
                        <p:par>
                          <p:cTn id="23" fill="hold">
                            <p:stCondLst>
                              <p:cond delay="9000"/>
                            </p:stCondLst>
                            <p:childTnLst>
                              <p:par>
                                <p:cTn id="24" presetID="22" presetClass="entr" presetSubtype="8" fill="hold" grpId="0" nodeType="afterEffect">
                                  <p:stCondLst>
                                    <p:cond delay="2000"/>
                                  </p:stCondLst>
                                  <p:childTnLst>
                                    <p:set>
                                      <p:cBhvr>
                                        <p:cTn id="25" dur="1" fill="hold">
                                          <p:stCondLst>
                                            <p:cond delay="0"/>
                                          </p:stCondLst>
                                        </p:cTn>
                                        <p:tgtEl>
                                          <p:spTgt spid="9">
                                            <p:graphicEl>
                                              <a:chart seriesIdx="4" categoryIdx="-4" bldStep="series"/>
                                            </p:graphicEl>
                                          </p:spTgt>
                                        </p:tgtEl>
                                        <p:attrNameLst>
                                          <p:attrName>style.visibility</p:attrName>
                                        </p:attrNameLst>
                                      </p:cBhvr>
                                      <p:to>
                                        <p:strVal val="visible"/>
                                      </p:to>
                                    </p:set>
                                    <p:animEffect transition="in" filter="wipe(left)">
                                      <p:cBhvr>
                                        <p:cTn id="26" dur="500"/>
                                        <p:tgtEl>
                                          <p:spTgt spid="9">
                                            <p:graphicEl>
                                              <a:chart seriesIdx="4" categoryIdx="-4" bldStep="series"/>
                                            </p:graphicEl>
                                          </p:spTgt>
                                        </p:tgtEl>
                                      </p:cBhvr>
                                    </p:animEffect>
                                  </p:childTnLst>
                                </p:cTn>
                              </p:par>
                            </p:childTnLst>
                          </p:cTn>
                        </p:par>
                        <p:par>
                          <p:cTn id="27" fill="hold">
                            <p:stCondLst>
                              <p:cond delay="11500"/>
                            </p:stCondLst>
                            <p:childTnLst>
                              <p:par>
                                <p:cTn id="28" presetID="10" presetClass="entr" presetSubtype="0" fill="hold" grpId="0" nodeType="afterEffect">
                                  <p:stCondLst>
                                    <p:cond delay="20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series"/>
        </p:bldSub>
      </p:bldGraphic>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4"/>
          <p:cNvSpPr txBox="1">
            <a:spLocks/>
          </p:cNvSpPr>
          <p:nvPr/>
        </p:nvSpPr>
        <p:spPr bwMode="gray">
          <a:xfrm>
            <a:off x="483831" y="1425018"/>
            <a:ext cx="2659062" cy="731520"/>
          </a:xfrm>
          <a:prstGeom prst="snip1Rect">
            <a:avLst/>
          </a:prstGeom>
          <a:solidFill>
            <a:schemeClr val="accent1">
              <a:lumMod val="20000"/>
              <a:lumOff val="80000"/>
            </a:schemeClr>
          </a:solidFill>
          <a:ln w="28575" cap="flat" cmpd="sng" algn="ctr">
            <a:noFill/>
            <a:prstDash val="solid"/>
            <a:miter lim="800000"/>
            <a:headEnd type="none" w="med" len="med"/>
            <a:tailEnd type="none" w="med" len="med"/>
          </a:ln>
          <a:effectLst/>
        </p:spPr>
        <p:txBody>
          <a:bodyPr vert="horz" wrap="square" lIns="91429" tIns="45715" rIns="91429"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spcBef>
                <a:spcPts val="0"/>
              </a:spcBef>
            </a:pPr>
            <a:endParaRPr lang="en-US" dirty="0">
              <a:solidFill>
                <a:schemeClr val="bg1"/>
              </a:solidFill>
            </a:endParaRPr>
          </a:p>
        </p:txBody>
      </p:sp>
      <p:sp>
        <p:nvSpPr>
          <p:cNvPr id="13" name="Text Placeholder 4"/>
          <p:cNvSpPr txBox="1">
            <a:spLocks/>
          </p:cNvSpPr>
          <p:nvPr/>
        </p:nvSpPr>
        <p:spPr bwMode="gray">
          <a:xfrm>
            <a:off x="3290403" y="1425018"/>
            <a:ext cx="2659062" cy="731520"/>
          </a:xfrm>
          <a:prstGeom prst="snip1Rect">
            <a:avLst/>
          </a:prstGeom>
          <a:solidFill>
            <a:schemeClr val="accent1">
              <a:lumMod val="20000"/>
              <a:lumOff val="80000"/>
            </a:schemeClr>
          </a:solidFill>
          <a:ln w="28575" cap="flat" cmpd="sng" algn="ctr">
            <a:noFill/>
            <a:prstDash val="solid"/>
            <a:miter lim="800000"/>
            <a:headEnd type="none" w="med" len="med"/>
            <a:tailEnd type="none" w="med" len="med"/>
          </a:ln>
          <a:effectLst/>
        </p:spPr>
        <p:txBody>
          <a:bodyPr vert="horz" wrap="square" lIns="91429" tIns="45715" rIns="91429" bIns="91440" numCol="1" rtlCol="0" anchor="ctr" anchorCtr="0" compatLnSpc="1">
            <a:prstTxWarp prst="textNoShape">
              <a:avLst/>
            </a:prstTxWarp>
            <a:noAutofit/>
          </a:bodyPr>
          <a:lstStyle>
            <a:lvl1pPr marL="0" indent="0" algn="ctr" rtl="0" eaLnBrk="0" fontAlgn="base" hangingPunct="0">
              <a:lnSpc>
                <a:spcPct val="90000"/>
              </a:lnSpc>
              <a:spcBef>
                <a:spcPct val="20000"/>
              </a:spcBef>
              <a:spcAft>
                <a:spcPct val="0"/>
              </a:spcAft>
              <a:buNone/>
              <a:defRPr kumimoji="0" lang="en-US" sz="2000" b="1" i="0" u="none" strike="noStrike" kern="1200" cap="none" normalizeH="0" baseline="0" dirty="0" smtClean="0">
                <a:ln>
                  <a:noFill/>
                </a:ln>
                <a:solidFill>
                  <a:schemeClr val="tx1"/>
                </a:solidFill>
                <a:effectLst/>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eaLnBrk="1" hangingPunct="1">
              <a:spcBef>
                <a:spcPts val="0"/>
              </a:spcBef>
              <a:buClr>
                <a:schemeClr val="accent2"/>
              </a:buClr>
              <a:buSzPct val="90000"/>
            </a:pPr>
            <a:endParaRPr lang="en-US" dirty="0">
              <a:solidFill>
                <a:schemeClr val="bg1"/>
              </a:solidFill>
            </a:endParaRPr>
          </a:p>
        </p:txBody>
      </p:sp>
      <p:sp>
        <p:nvSpPr>
          <p:cNvPr id="14" name="Text Placeholder 4"/>
          <p:cNvSpPr txBox="1">
            <a:spLocks/>
          </p:cNvSpPr>
          <p:nvPr/>
        </p:nvSpPr>
        <p:spPr bwMode="gray">
          <a:xfrm>
            <a:off x="6096975" y="1425018"/>
            <a:ext cx="2659062" cy="731520"/>
          </a:xfrm>
          <a:prstGeom prst="snip1Rect">
            <a:avLst/>
          </a:prstGeom>
          <a:solidFill>
            <a:schemeClr val="accent1">
              <a:lumMod val="20000"/>
              <a:lumOff val="80000"/>
            </a:schemeClr>
          </a:solidFill>
          <a:ln w="28575" cap="flat" cmpd="sng" algn="ctr">
            <a:noFill/>
            <a:prstDash val="solid"/>
            <a:miter lim="800000"/>
            <a:headEnd type="none" w="med" len="med"/>
            <a:tailEnd type="none" w="med" len="med"/>
          </a:ln>
          <a:effectLst/>
        </p:spPr>
        <p:txBody>
          <a:bodyPr vert="horz" wrap="square" lIns="91429" tIns="45715" rIns="91429" bIns="91440" numCol="1" rtlCol="0" anchor="ctr" anchorCtr="0" compatLnSpc="1">
            <a:prstTxWarp prst="textNoShape">
              <a:avLst/>
            </a:prstTxWarp>
            <a:noAutofit/>
          </a:bodyPr>
          <a:lstStyle>
            <a:lvl1pPr marL="0" indent="0" algn="ctr" rtl="0" eaLnBrk="0" fontAlgn="base" hangingPunct="0">
              <a:lnSpc>
                <a:spcPct val="90000"/>
              </a:lnSpc>
              <a:spcBef>
                <a:spcPct val="20000"/>
              </a:spcBef>
              <a:spcAft>
                <a:spcPct val="0"/>
              </a:spcAft>
              <a:buNone/>
              <a:defRPr kumimoji="0" lang="en-US" sz="2000" b="1" i="0" u="none" strike="noStrike" kern="1200" cap="none" normalizeH="0" baseline="0" dirty="0" smtClean="0">
                <a:ln>
                  <a:noFill/>
                </a:ln>
                <a:solidFill>
                  <a:schemeClr val="tx1"/>
                </a:solidFill>
                <a:effectLst/>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eaLnBrk="1" hangingPunct="1">
              <a:spcBef>
                <a:spcPts val="0"/>
              </a:spcBef>
              <a:buClr>
                <a:schemeClr val="accent2"/>
              </a:buClr>
              <a:buSzPct val="90000"/>
            </a:pPr>
            <a:endParaRPr lang="en-US" dirty="0">
              <a:solidFill>
                <a:schemeClr val="bg1"/>
              </a:solidFill>
            </a:endParaRPr>
          </a:p>
        </p:txBody>
      </p:sp>
      <p:sp>
        <p:nvSpPr>
          <p:cNvPr id="15" name="Title 8"/>
          <p:cNvSpPr txBox="1">
            <a:spLocks/>
          </p:cNvSpPr>
          <p:nvPr/>
        </p:nvSpPr>
        <p:spPr>
          <a:xfrm>
            <a:off x="385491" y="232326"/>
            <a:ext cx="8458200" cy="95097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ts val="0"/>
              </a:spcBef>
              <a:buNone/>
              <a:defRPr sz="3000" b="0" kern="1200">
                <a:solidFill>
                  <a:srgbClr val="337DBE"/>
                </a:solidFill>
                <a:latin typeface="+mj-lt"/>
                <a:ea typeface="+mj-ea"/>
                <a:cs typeface="+mj-cs"/>
              </a:defRPr>
            </a:lvl1pPr>
          </a:lstStyle>
          <a:p>
            <a:r>
              <a:rPr lang="en-US" dirty="0"/>
              <a:t>2018-2020 overview:</a:t>
            </a:r>
            <a:br>
              <a:rPr lang="en-US" dirty="0"/>
            </a:br>
            <a:r>
              <a:rPr lang="en-US" dirty="0"/>
              <a:t>The insurance industry and the economy</a:t>
            </a:r>
            <a:br>
              <a:rPr lang="en-US" dirty="0"/>
            </a:br>
            <a:endParaRPr lang="en-US" dirty="0"/>
          </a:p>
        </p:txBody>
      </p:sp>
      <p:sp>
        <p:nvSpPr>
          <p:cNvPr id="16" name="Content Placeholder 9"/>
          <p:cNvSpPr txBox="1">
            <a:spLocks/>
          </p:cNvSpPr>
          <p:nvPr/>
        </p:nvSpPr>
        <p:spPr>
          <a:xfrm>
            <a:off x="499975" y="2257576"/>
            <a:ext cx="2657826" cy="4379530"/>
          </a:xfrm>
          <a:prstGeom prst="rect">
            <a:avLst/>
          </a:prstGeom>
        </p:spPr>
        <p:txBody>
          <a:bodyPr lIns="0" rIns="0"/>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indent="-230188">
              <a:buClr>
                <a:schemeClr val="tx1"/>
              </a:buClr>
              <a:buSzPct val="125000"/>
              <a:buFont typeface="Arial" panose="020B0604020202020204" pitchFamily="34" charset="0"/>
              <a:buChar char="•"/>
            </a:pPr>
            <a:r>
              <a:rPr lang="en-US" sz="1600" dirty="0"/>
              <a:t>2018 combined ratios for catastrophe-affected lines of business will likely improve (due to reversion to the mean). Personal auto and commercial auto likely will be closer to 100.</a:t>
            </a:r>
          </a:p>
          <a:p>
            <a:pPr marL="230188" indent="-230188">
              <a:buClr>
                <a:schemeClr val="tx1"/>
              </a:buClr>
              <a:buSzPct val="125000"/>
              <a:buFont typeface="Arial" panose="020B0604020202020204" pitchFamily="34" charset="0"/>
              <a:buChar char="•"/>
            </a:pPr>
            <a:r>
              <a:rPr lang="en-US" sz="1600" dirty="0"/>
              <a:t>There is no sign of a hard market in 2018, but premium in both personal and commercial lines will likely continue to rise.</a:t>
            </a:r>
          </a:p>
        </p:txBody>
      </p:sp>
      <p:sp>
        <p:nvSpPr>
          <p:cNvPr id="18" name="Text Placeholder 4"/>
          <p:cNvSpPr txBox="1">
            <a:spLocks/>
          </p:cNvSpPr>
          <p:nvPr/>
        </p:nvSpPr>
        <p:spPr bwMode="gray">
          <a:xfrm>
            <a:off x="483831" y="1425018"/>
            <a:ext cx="2659062" cy="731520"/>
          </a:xfrm>
          <a:prstGeom prst="snip1Rect">
            <a:avLst/>
          </a:prstGeom>
          <a:solidFill>
            <a:srgbClr val="337DBE"/>
          </a:solidFill>
          <a:ln w="28575" cap="flat" cmpd="sng" algn="ctr">
            <a:noFill/>
            <a:prstDash val="solid"/>
            <a:miter lim="800000"/>
            <a:headEnd type="none" w="med" len="med"/>
            <a:tailEnd type="none" w="med" len="med"/>
          </a:ln>
          <a:effectLst/>
        </p:spPr>
        <p:txBody>
          <a:bodyPr vert="horz" wrap="square" lIns="91429" tIns="45715" rIns="91429"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spcBef>
                <a:spcPts val="0"/>
              </a:spcBef>
            </a:pPr>
            <a:r>
              <a:rPr lang="en-US" dirty="0">
                <a:solidFill>
                  <a:schemeClr val="bg1"/>
                </a:solidFill>
              </a:rPr>
              <a:t>P/C insurance markets</a:t>
            </a:r>
          </a:p>
        </p:txBody>
      </p:sp>
      <p:sp>
        <p:nvSpPr>
          <p:cNvPr id="19" name="Text Placeholder 4"/>
          <p:cNvSpPr txBox="1">
            <a:spLocks/>
          </p:cNvSpPr>
          <p:nvPr/>
        </p:nvSpPr>
        <p:spPr bwMode="gray">
          <a:xfrm>
            <a:off x="3290403" y="1425018"/>
            <a:ext cx="2659062" cy="731520"/>
          </a:xfrm>
          <a:prstGeom prst="snip1Rect">
            <a:avLst/>
          </a:prstGeom>
          <a:solidFill>
            <a:schemeClr val="accent2"/>
          </a:solidFill>
          <a:ln w="28575" cap="flat" cmpd="sng" algn="ctr">
            <a:noFill/>
            <a:prstDash val="solid"/>
            <a:miter lim="800000"/>
            <a:headEnd type="none" w="med" len="med"/>
            <a:tailEnd type="none" w="med" len="med"/>
          </a:ln>
          <a:effectLst/>
        </p:spPr>
        <p:txBody>
          <a:bodyPr vert="horz" wrap="square" lIns="91429" tIns="45715" rIns="91429" bIns="91440" numCol="1" rtlCol="0" anchor="ctr" anchorCtr="0" compatLnSpc="1">
            <a:prstTxWarp prst="textNoShape">
              <a:avLst/>
            </a:prstTxWarp>
            <a:noAutofit/>
          </a:bodyPr>
          <a:lstStyle>
            <a:lvl1pPr marL="0" indent="0" algn="ctr" rtl="0" eaLnBrk="0" fontAlgn="base" hangingPunct="0">
              <a:lnSpc>
                <a:spcPct val="90000"/>
              </a:lnSpc>
              <a:spcBef>
                <a:spcPct val="20000"/>
              </a:spcBef>
              <a:spcAft>
                <a:spcPct val="0"/>
              </a:spcAft>
              <a:buNone/>
              <a:defRPr kumimoji="0" lang="en-US" sz="2000" b="1" i="0" u="none" strike="noStrike" kern="1200" cap="none" normalizeH="0" baseline="0" dirty="0" smtClean="0">
                <a:ln>
                  <a:noFill/>
                </a:ln>
                <a:solidFill>
                  <a:schemeClr val="tx1"/>
                </a:solidFill>
                <a:effectLst/>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eaLnBrk="1" hangingPunct="1">
              <a:spcBef>
                <a:spcPts val="0"/>
              </a:spcBef>
              <a:buClr>
                <a:schemeClr val="accent2"/>
              </a:buClr>
              <a:buSzPct val="90000"/>
            </a:pPr>
            <a:r>
              <a:rPr lang="en-US" dirty="0">
                <a:solidFill>
                  <a:schemeClr val="bg1"/>
                </a:solidFill>
              </a:rPr>
              <a:t>Financial markets</a:t>
            </a:r>
          </a:p>
        </p:txBody>
      </p:sp>
      <p:sp>
        <p:nvSpPr>
          <p:cNvPr id="20" name="Text Placeholder 4"/>
          <p:cNvSpPr txBox="1">
            <a:spLocks/>
          </p:cNvSpPr>
          <p:nvPr/>
        </p:nvSpPr>
        <p:spPr bwMode="gray">
          <a:xfrm>
            <a:off x="6096975" y="1425018"/>
            <a:ext cx="2659062" cy="731520"/>
          </a:xfrm>
          <a:prstGeom prst="snip1Rect">
            <a:avLst/>
          </a:prstGeom>
          <a:solidFill>
            <a:schemeClr val="accent3"/>
          </a:solidFill>
          <a:ln w="28575" cap="flat" cmpd="sng" algn="ctr">
            <a:noFill/>
            <a:prstDash val="solid"/>
            <a:miter lim="800000"/>
            <a:headEnd type="none" w="med" len="med"/>
            <a:tailEnd type="none" w="med" len="med"/>
          </a:ln>
          <a:effectLst/>
        </p:spPr>
        <p:txBody>
          <a:bodyPr vert="horz" wrap="square" lIns="91429" tIns="45715" rIns="91429" bIns="91440" numCol="1" rtlCol="0" anchor="ctr" anchorCtr="0" compatLnSpc="1">
            <a:prstTxWarp prst="textNoShape">
              <a:avLst/>
            </a:prstTxWarp>
            <a:noAutofit/>
          </a:bodyPr>
          <a:lstStyle>
            <a:lvl1pPr marL="0" indent="0" algn="ctr" rtl="0" eaLnBrk="0" fontAlgn="base" hangingPunct="0">
              <a:lnSpc>
                <a:spcPct val="90000"/>
              </a:lnSpc>
              <a:spcBef>
                <a:spcPct val="20000"/>
              </a:spcBef>
              <a:spcAft>
                <a:spcPct val="0"/>
              </a:spcAft>
              <a:buNone/>
              <a:defRPr kumimoji="0" lang="en-US" sz="2000" b="1" i="0" u="none" strike="noStrike" kern="1200" cap="none" normalizeH="0" baseline="0" dirty="0" smtClean="0">
                <a:ln>
                  <a:noFill/>
                </a:ln>
                <a:solidFill>
                  <a:schemeClr val="tx1"/>
                </a:solidFill>
                <a:effectLst/>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eaLnBrk="1" hangingPunct="1">
              <a:spcBef>
                <a:spcPts val="0"/>
              </a:spcBef>
              <a:buClr>
                <a:schemeClr val="accent2"/>
              </a:buClr>
              <a:buSzPct val="90000"/>
            </a:pPr>
            <a:r>
              <a:rPr lang="en-US" dirty="0">
                <a:solidFill>
                  <a:schemeClr val="bg1"/>
                </a:solidFill>
              </a:rPr>
              <a:t>The U.S. economy</a:t>
            </a:r>
          </a:p>
        </p:txBody>
      </p:sp>
      <p:sp>
        <p:nvSpPr>
          <p:cNvPr id="21" name="Content Placeholder 9"/>
          <p:cNvSpPr txBox="1">
            <a:spLocks/>
          </p:cNvSpPr>
          <p:nvPr/>
        </p:nvSpPr>
        <p:spPr bwMode="gray">
          <a:xfrm>
            <a:off x="3290403" y="2257576"/>
            <a:ext cx="2618028" cy="4271487"/>
          </a:xfrm>
          <a:prstGeom prst="rect">
            <a:avLst/>
          </a:prstGeom>
        </p:spPr>
        <p:txBody>
          <a:bodyPr vert="horz" lIns="0" tIns="45720" rIns="0" bIns="4572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indent="-230188">
              <a:buClrTx/>
              <a:buSzPct val="125000"/>
              <a:buFont typeface="Arial" panose="020B0604020202020204" pitchFamily="34" charset="0"/>
              <a:buChar char="•"/>
            </a:pPr>
            <a:r>
              <a:rPr lang="en-US" sz="1600" dirty="0"/>
              <a:t>In the U.S., short-term interest rates are finally rising, and this is expected to continue. Long-term rates have not changed as much, so the yield curve is flatter.</a:t>
            </a:r>
          </a:p>
          <a:p>
            <a:pPr marL="230188" indent="-230188">
              <a:buClrTx/>
              <a:buSzPct val="125000"/>
              <a:buFont typeface="Arial" panose="020B0604020202020204" pitchFamily="34" charset="0"/>
              <a:buChar char="•"/>
            </a:pPr>
            <a:r>
              <a:rPr lang="en-US" sz="1600" dirty="0"/>
              <a:t>Although bond yields anticipate inflation continuing to be near 2% for five or more years, more direct measures see prices rising closer to 3%, with prices in some sectors (lately, e.g., lumber) rising much faster.</a:t>
            </a:r>
          </a:p>
        </p:txBody>
      </p:sp>
      <p:sp>
        <p:nvSpPr>
          <p:cNvPr id="22" name="Content Placeholder 9"/>
          <p:cNvSpPr txBox="1">
            <a:spLocks/>
          </p:cNvSpPr>
          <p:nvPr/>
        </p:nvSpPr>
        <p:spPr bwMode="gray">
          <a:xfrm>
            <a:off x="6080326" y="2257576"/>
            <a:ext cx="2738817" cy="4056334"/>
          </a:xfrm>
          <a:prstGeom prst="rect">
            <a:avLst/>
          </a:prstGeom>
        </p:spPr>
        <p:txBody>
          <a:bodyPr vert="horz" lIns="0" tIns="45720" rIns="0" bIns="4572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indent="-230188">
              <a:buClrTx/>
              <a:buSzPct val="125000"/>
              <a:buFont typeface="Arial" panose="020B0604020202020204" pitchFamily="34" charset="0"/>
              <a:buChar char="•"/>
            </a:pPr>
            <a:r>
              <a:rPr lang="en-US" sz="1600" dirty="0"/>
              <a:t>Real GDP growth has shown unexpected strength in recent calendar quarters. Both personal consumption (+4.7%) and business nonresidential fixed investment (8.1%) are rising, heralding a growing exposure base.</a:t>
            </a:r>
          </a:p>
          <a:p>
            <a:pPr marL="230188" indent="-230188">
              <a:buClrTx/>
              <a:buSzPct val="125000"/>
              <a:buFont typeface="Arial" panose="020B0604020202020204" pitchFamily="34" charset="0"/>
              <a:buChar char="•"/>
            </a:pPr>
            <a:r>
              <a:rPr lang="en-US" sz="1600" dirty="0"/>
              <a:t>This is the second longest expansion since WWII, and many forecasters say it will become the longest when it persists into July 2019. There are virtually no signs of another recession.</a:t>
            </a:r>
          </a:p>
        </p:txBody>
      </p:sp>
    </p:spTree>
    <p:extLst>
      <p:ext uri="{BB962C8B-B14F-4D97-AF65-F5344CB8AC3E}">
        <p14:creationId xmlns:p14="http://schemas.microsoft.com/office/powerpoint/2010/main" val="425609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2500"/>
                            </p:stCondLst>
                            <p:childTnLst>
                              <p:par>
                                <p:cTn id="13" presetID="10" presetClass="entr" presetSubtype="0" fill="hold" grpId="0" nodeType="afterEffect">
                                  <p:stCondLst>
                                    <p:cond delay="1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cTn>
                              </p:par>
                            </p:childTnLst>
                          </p:cTn>
                        </p:par>
                        <p:par>
                          <p:cTn id="16" fill="hold">
                            <p:stCondLst>
                              <p:cond delay="4500"/>
                            </p:stCondLst>
                            <p:childTnLst>
                              <p:par>
                                <p:cTn id="17" presetID="10" presetClass="entr" presetSubtype="0" fill="hold" grpId="0" nodeType="afterEffect">
                                  <p:stCondLst>
                                    <p:cond delay="5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5500"/>
                            </p:stCondLst>
                            <p:childTnLst>
                              <p:par>
                                <p:cTn id="21" presetID="10" presetClass="entr" presetSubtype="0" fill="hold" grpId="0" nodeType="afterEffect">
                                  <p:stCondLst>
                                    <p:cond delay="10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childTnLst>
                                </p:cTn>
                              </p:par>
                            </p:childTnLst>
                          </p:cTn>
                        </p:par>
                        <p:par>
                          <p:cTn id="24" fill="hold">
                            <p:stCondLst>
                              <p:cond delay="7500"/>
                            </p:stCondLst>
                            <p:childTnLst>
                              <p:par>
                                <p:cTn id="25" presetID="10" presetClass="entr" presetSubtype="0" fill="hold" grpId="0" nodeType="afterEffect">
                                  <p:stCondLst>
                                    <p:cond delay="5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P spid="21"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5" name="Rectangle 2"/>
          <p:cNvSpPr>
            <a:spLocks noGrp="1" noChangeArrowheads="1"/>
          </p:cNvSpPr>
          <p:nvPr>
            <p:ph type="title"/>
          </p:nvPr>
        </p:nvSpPr>
        <p:spPr/>
        <p:txBody>
          <a:bodyPr/>
          <a:lstStyle/>
          <a:p>
            <a:r>
              <a:rPr lang="en-US" altLang="en-US" dirty="0">
                <a:latin typeface="Arial" panose="020B0604020202020204" pitchFamily="34" charset="0"/>
              </a:rPr>
              <a:t>Shorter bond maturities,</a:t>
            </a:r>
            <a:br>
              <a:rPr lang="en-US" altLang="en-US" dirty="0">
                <a:latin typeface="Arial" panose="020B0604020202020204" pitchFamily="34" charset="0"/>
              </a:rPr>
            </a:br>
            <a:r>
              <a:rPr lang="en-US" altLang="en-US" dirty="0">
                <a:latin typeface="Arial" panose="020B0604020202020204" pitchFamily="34" charset="0"/>
              </a:rPr>
              <a:t>P/C insurance industry, 2007-2017</a:t>
            </a:r>
            <a:endParaRPr lang="en-US" altLang="en-US" sz="1500" dirty="0">
              <a:latin typeface="Arial" panose="020B0604020202020204" pitchFamily="34" charset="0"/>
            </a:endParaRPr>
          </a:p>
        </p:txBody>
      </p:sp>
      <p:sp>
        <p:nvSpPr>
          <p:cNvPr id="4" name="Text Placeholder 3"/>
          <p:cNvSpPr>
            <a:spLocks noGrp="1"/>
          </p:cNvSpPr>
          <p:nvPr>
            <p:ph type="body" sz="quarter" idx="16"/>
          </p:nvPr>
        </p:nvSpPr>
        <p:spPr/>
        <p:txBody>
          <a:bodyPr/>
          <a:lstStyle/>
          <a:p>
            <a:pPr>
              <a:lnSpc>
                <a:spcPct val="85000"/>
              </a:lnSpc>
              <a:spcBef>
                <a:spcPct val="25000"/>
              </a:spcBef>
            </a:pPr>
            <a:endParaRPr lang="en-US" altLang="en-US" sz="800" dirty="0"/>
          </a:p>
          <a:p>
            <a:pPr>
              <a:lnSpc>
                <a:spcPct val="85000"/>
              </a:lnSpc>
              <a:spcBef>
                <a:spcPct val="25000"/>
              </a:spcBef>
            </a:pPr>
            <a:r>
              <a:rPr lang="en-US" altLang="en-US" dirty="0"/>
              <a:t>Sources: </a:t>
            </a:r>
            <a:r>
              <a:rPr lang="fr-FR" dirty="0"/>
              <a:t>NAIC data, sourced from S&amp;P Global Market Intelligence</a:t>
            </a:r>
            <a:r>
              <a:rPr lang="en-US" altLang="en-US" dirty="0"/>
              <a:t>; Insurance Information Institute. </a:t>
            </a:r>
          </a:p>
        </p:txBody>
      </p:sp>
      <p:graphicFrame>
        <p:nvGraphicFramePr>
          <p:cNvPr id="9" name="Object 3"/>
          <p:cNvGraphicFramePr>
            <a:graphicFrameLocks noChangeAspect="1"/>
          </p:cNvGraphicFramePr>
          <p:nvPr>
            <p:extLst>
              <p:ext uri="{D42A27DB-BD31-4B8C-83A1-F6EECF244321}">
                <p14:modId xmlns:p14="http://schemas.microsoft.com/office/powerpoint/2010/main" val="786309463"/>
              </p:ext>
            </p:extLst>
          </p:nvPr>
        </p:nvGraphicFramePr>
        <p:xfrm>
          <a:off x="382579" y="1272618"/>
          <a:ext cx="5906388" cy="485288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6E89FF3D-564A-DD45-ABCB-7A8DBE0347DC}"/>
              </a:ext>
            </a:extLst>
          </p:cNvPr>
          <p:cNvSpPr txBox="1"/>
          <p:nvPr/>
        </p:nvSpPr>
        <p:spPr>
          <a:xfrm>
            <a:off x="6117336" y="1506071"/>
            <a:ext cx="2761574" cy="3969179"/>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P/C investments shifted from bonds with longer maturities (10 years or more) to bonds with shorter maturities (1 to 5 years). This is the opposite of the trend in the life/annuity industry.</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Falling average maturity of the P/C industry’s bond portfolio dampens investment income with lower yields.</a:t>
            </a:r>
          </a:p>
        </p:txBody>
      </p:sp>
    </p:spTree>
    <p:extLst>
      <p:ext uri="{BB962C8B-B14F-4D97-AF65-F5344CB8AC3E}">
        <p14:creationId xmlns:p14="http://schemas.microsoft.com/office/powerpoint/2010/main" val="193983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1000"/>
                                  </p:stCondLst>
                                  <p:childTnLst>
                                    <p:set>
                                      <p:cBhvr>
                                        <p:cTn id="9"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wipe(left)">
                                      <p:cBhvr>
                                        <p:cTn id="10" dur="500"/>
                                        <p:tgtEl>
                                          <p:spTgt spid="9">
                                            <p:graphicEl>
                                              <a:chart seriesIdx="0" categoryIdx="-4" bldStep="series"/>
                                            </p:graphicEl>
                                          </p:spTgt>
                                        </p:tgtEl>
                                      </p:cBhvr>
                                    </p:animEffect>
                                  </p:childTnLst>
                                </p:cTn>
                              </p:par>
                            </p:childTnLst>
                          </p:cTn>
                        </p:par>
                        <p:par>
                          <p:cTn id="11" fill="hold">
                            <p:stCondLst>
                              <p:cond delay="1500"/>
                            </p:stCondLst>
                            <p:childTnLst>
                              <p:par>
                                <p:cTn id="12" presetID="22" presetClass="entr" presetSubtype="8" fill="hold" grpId="0" nodeType="afterEffect">
                                  <p:stCondLst>
                                    <p:cond delay="2000"/>
                                  </p:stCondLst>
                                  <p:childTnLst>
                                    <p:set>
                                      <p:cBhvr>
                                        <p:cTn id="13"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wipe(left)">
                                      <p:cBhvr>
                                        <p:cTn id="14" dur="500"/>
                                        <p:tgtEl>
                                          <p:spTgt spid="9">
                                            <p:graphicEl>
                                              <a:chart seriesIdx="1" categoryIdx="-4" bldStep="series"/>
                                            </p:graphicEl>
                                          </p:spTgt>
                                        </p:tgtEl>
                                      </p:cBhvr>
                                    </p:animEffect>
                                  </p:childTnLst>
                                </p:cTn>
                              </p:par>
                            </p:childTnLst>
                          </p:cTn>
                        </p:par>
                        <p:par>
                          <p:cTn id="15" fill="hold">
                            <p:stCondLst>
                              <p:cond delay="4000"/>
                            </p:stCondLst>
                            <p:childTnLst>
                              <p:par>
                                <p:cTn id="16" presetID="22" presetClass="entr" presetSubtype="8" fill="hold" grpId="0" nodeType="afterEffect">
                                  <p:stCondLst>
                                    <p:cond delay="2000"/>
                                  </p:stCondLst>
                                  <p:childTnLst>
                                    <p:set>
                                      <p:cBhvr>
                                        <p:cTn id="17" dur="1" fill="hold">
                                          <p:stCondLst>
                                            <p:cond delay="0"/>
                                          </p:stCondLst>
                                        </p:cTn>
                                        <p:tgtEl>
                                          <p:spTgt spid="9">
                                            <p:graphicEl>
                                              <a:chart seriesIdx="2" categoryIdx="-4" bldStep="series"/>
                                            </p:graphicEl>
                                          </p:spTgt>
                                        </p:tgtEl>
                                        <p:attrNameLst>
                                          <p:attrName>style.visibility</p:attrName>
                                        </p:attrNameLst>
                                      </p:cBhvr>
                                      <p:to>
                                        <p:strVal val="visible"/>
                                      </p:to>
                                    </p:set>
                                    <p:animEffect transition="in" filter="wipe(left)">
                                      <p:cBhvr>
                                        <p:cTn id="18" dur="500"/>
                                        <p:tgtEl>
                                          <p:spTgt spid="9">
                                            <p:graphicEl>
                                              <a:chart seriesIdx="2" categoryIdx="-4" bldStep="series"/>
                                            </p:graphicEl>
                                          </p:spTgt>
                                        </p:tgtEl>
                                      </p:cBhvr>
                                    </p:animEffect>
                                  </p:childTnLst>
                                </p:cTn>
                              </p:par>
                            </p:childTnLst>
                          </p:cTn>
                        </p:par>
                        <p:par>
                          <p:cTn id="19" fill="hold">
                            <p:stCondLst>
                              <p:cond delay="6500"/>
                            </p:stCondLst>
                            <p:childTnLst>
                              <p:par>
                                <p:cTn id="20" presetID="22" presetClass="entr" presetSubtype="8" fill="hold" grpId="0" nodeType="afterEffect">
                                  <p:stCondLst>
                                    <p:cond delay="2000"/>
                                  </p:stCondLst>
                                  <p:childTnLst>
                                    <p:set>
                                      <p:cBhvr>
                                        <p:cTn id="21" dur="1" fill="hold">
                                          <p:stCondLst>
                                            <p:cond delay="0"/>
                                          </p:stCondLst>
                                        </p:cTn>
                                        <p:tgtEl>
                                          <p:spTgt spid="9">
                                            <p:graphicEl>
                                              <a:chart seriesIdx="3" categoryIdx="-4" bldStep="series"/>
                                            </p:graphicEl>
                                          </p:spTgt>
                                        </p:tgtEl>
                                        <p:attrNameLst>
                                          <p:attrName>style.visibility</p:attrName>
                                        </p:attrNameLst>
                                      </p:cBhvr>
                                      <p:to>
                                        <p:strVal val="visible"/>
                                      </p:to>
                                    </p:set>
                                    <p:animEffect transition="in" filter="wipe(left)">
                                      <p:cBhvr>
                                        <p:cTn id="22" dur="500"/>
                                        <p:tgtEl>
                                          <p:spTgt spid="9">
                                            <p:graphicEl>
                                              <a:chart seriesIdx="3" categoryIdx="-4" bldStep="series"/>
                                            </p:graphicEl>
                                          </p:spTgt>
                                        </p:tgtEl>
                                      </p:cBhvr>
                                    </p:animEffect>
                                  </p:childTnLst>
                                </p:cTn>
                              </p:par>
                            </p:childTnLst>
                          </p:cTn>
                        </p:par>
                        <p:par>
                          <p:cTn id="23" fill="hold">
                            <p:stCondLst>
                              <p:cond delay="9000"/>
                            </p:stCondLst>
                            <p:childTnLst>
                              <p:par>
                                <p:cTn id="24" presetID="1" presetClass="entr" presetSubtype="0" fill="hold" grpId="0" nodeType="afterEffect">
                                  <p:stCondLst>
                                    <p:cond delay="2000"/>
                                  </p:stCondLst>
                                  <p:childTnLst>
                                    <p:set>
                                      <p:cBhvr>
                                        <p:cTn id="25" dur="1" fill="hold">
                                          <p:stCondLst>
                                            <p:cond delay="0"/>
                                          </p:stCondLst>
                                        </p:cTn>
                                        <p:tgtEl>
                                          <p:spTgt spid="9">
                                            <p:graphicEl>
                                              <a:chart seriesIdx="4" categoryIdx="-4" bldStep="series"/>
                                            </p:graphicEl>
                                          </p:spTgt>
                                        </p:tgtEl>
                                        <p:attrNameLst>
                                          <p:attrName>style.visibility</p:attrName>
                                        </p:attrNameLst>
                                      </p:cBhvr>
                                      <p:to>
                                        <p:strVal val="visible"/>
                                      </p:to>
                                    </p:set>
                                  </p:childTnLst>
                                </p:cTn>
                              </p:par>
                            </p:childTnLst>
                          </p:cTn>
                        </p:par>
                        <p:par>
                          <p:cTn id="26" fill="hold">
                            <p:stCondLst>
                              <p:cond delay="11000"/>
                            </p:stCondLst>
                            <p:childTnLst>
                              <p:par>
                                <p:cTn id="27" presetID="10" presetClass="entr" presetSubtype="0" fill="hold" grpId="0" nodeType="afterEffect">
                                  <p:stCondLst>
                                    <p:cond delay="75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series"/>
        </p:bldSub>
      </p:bldGraphic>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874285" y="1620740"/>
            <a:ext cx="295308" cy="3648315"/>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1" name="Rectangle 10"/>
          <p:cNvSpPr/>
          <p:nvPr/>
        </p:nvSpPr>
        <p:spPr>
          <a:xfrm>
            <a:off x="870690" y="1620740"/>
            <a:ext cx="283000" cy="3648315"/>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3557" name="Rectangle 2"/>
          <p:cNvSpPr>
            <a:spLocks noGrp="1" noChangeArrowheads="1"/>
          </p:cNvSpPr>
          <p:nvPr>
            <p:ph type="title"/>
          </p:nvPr>
        </p:nvSpPr>
        <p:spPr/>
        <p:txBody>
          <a:bodyPr/>
          <a:lstStyle/>
          <a:p>
            <a:r>
              <a:rPr lang="en-US" altLang="en-US" dirty="0">
                <a:latin typeface="Arial" panose="020B0604020202020204" pitchFamily="34" charset="0"/>
              </a:rPr>
              <a:t>The appetite for risky bonds*</a:t>
            </a:r>
          </a:p>
        </p:txBody>
      </p:sp>
      <p:sp>
        <p:nvSpPr>
          <p:cNvPr id="7" name="Text Placeholder 6"/>
          <p:cNvSpPr>
            <a:spLocks noGrp="1"/>
          </p:cNvSpPr>
          <p:nvPr>
            <p:ph type="body" sz="quarter" idx="16"/>
          </p:nvPr>
        </p:nvSpPr>
        <p:spPr/>
        <p:txBody>
          <a:bodyPr/>
          <a:lstStyle/>
          <a:p>
            <a:r>
              <a:rPr lang="en-US" altLang="en-US" dirty="0"/>
              <a:t>*Bonds classified by the NAIC as 3-6, as percent of total bonds; data based on </a:t>
            </a:r>
            <a:r>
              <a:rPr lang="en-US" dirty="0"/>
              <a:t>life/annuity </a:t>
            </a:r>
            <a:r>
              <a:rPr lang="en-US" altLang="en-US" dirty="0"/>
              <a:t>general account assets.</a:t>
            </a:r>
          </a:p>
          <a:p>
            <a:r>
              <a:rPr lang="en-US" altLang="en-US" dirty="0"/>
              <a:t>Sources: </a:t>
            </a:r>
            <a:r>
              <a:rPr lang="fr-FR" dirty="0"/>
              <a:t>NAIC data, sourced from S&amp;P Global Market Intelligence</a:t>
            </a:r>
            <a:r>
              <a:rPr lang="en-US" altLang="en-US" dirty="0"/>
              <a:t>; Insurance Information Institute</a:t>
            </a:r>
            <a:r>
              <a:rPr lang="en-US" altLang="en-US" sz="800" dirty="0"/>
              <a:t>.</a:t>
            </a:r>
            <a:endParaRPr lang="en-US" altLang="en-US" dirty="0"/>
          </a:p>
        </p:txBody>
      </p:sp>
      <p:graphicFrame>
        <p:nvGraphicFramePr>
          <p:cNvPr id="8" name="Object 4"/>
          <p:cNvGraphicFramePr>
            <a:graphicFrameLocks noChangeAspect="1"/>
          </p:cNvGraphicFramePr>
          <p:nvPr>
            <p:extLst>
              <p:ext uri="{D42A27DB-BD31-4B8C-83A1-F6EECF244321}">
                <p14:modId xmlns:p14="http://schemas.microsoft.com/office/powerpoint/2010/main" val="765748875"/>
              </p:ext>
            </p:extLst>
          </p:nvPr>
        </p:nvGraphicFramePr>
        <p:xfrm>
          <a:off x="494554" y="1356886"/>
          <a:ext cx="5452704" cy="463229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443757" y="3070871"/>
            <a:ext cx="901700" cy="406400"/>
          </a:xfrm>
          <a:prstGeom prst="rect">
            <a:avLst/>
          </a:prstGeom>
          <a:noFill/>
        </p:spPr>
        <p:txBody>
          <a:bodyPr wrap="square" rtlCol="0">
            <a:noAutofit/>
          </a:bodyPr>
          <a:lstStyle/>
          <a:p>
            <a:pPr>
              <a:lnSpc>
                <a:spcPct val="90000"/>
              </a:lnSpc>
              <a:spcBef>
                <a:spcPts val="900"/>
              </a:spcBef>
              <a:buClr>
                <a:srgbClr val="337DBE"/>
              </a:buClr>
              <a:buSzPct val="77000"/>
            </a:pPr>
            <a:r>
              <a:rPr lang="en-US" sz="1200" b="1" dirty="0"/>
              <a:t>5.7%</a:t>
            </a:r>
          </a:p>
        </p:txBody>
      </p:sp>
      <p:sp>
        <p:nvSpPr>
          <p:cNvPr id="14" name="TextBox 13"/>
          <p:cNvSpPr txBox="1"/>
          <p:nvPr/>
        </p:nvSpPr>
        <p:spPr>
          <a:xfrm>
            <a:off x="5452161" y="3677940"/>
            <a:ext cx="579304" cy="324734"/>
          </a:xfrm>
          <a:prstGeom prst="rect">
            <a:avLst/>
          </a:prstGeom>
          <a:noFill/>
        </p:spPr>
        <p:txBody>
          <a:bodyPr wrap="square" rtlCol="0">
            <a:noAutofit/>
          </a:bodyPr>
          <a:lstStyle/>
          <a:p>
            <a:pPr>
              <a:lnSpc>
                <a:spcPct val="90000"/>
              </a:lnSpc>
              <a:spcBef>
                <a:spcPts val="900"/>
              </a:spcBef>
              <a:buClr>
                <a:srgbClr val="337DBE"/>
              </a:buClr>
              <a:buSzPct val="77000"/>
            </a:pPr>
            <a:r>
              <a:rPr lang="en-US" sz="1200" b="1" dirty="0"/>
              <a:t>4.4%</a:t>
            </a:r>
          </a:p>
        </p:txBody>
      </p:sp>
      <p:grpSp>
        <p:nvGrpSpPr>
          <p:cNvPr id="10" name="Group 9"/>
          <p:cNvGrpSpPr/>
          <p:nvPr/>
        </p:nvGrpSpPr>
        <p:grpSpPr>
          <a:xfrm>
            <a:off x="3420980" y="1705160"/>
            <a:ext cx="1130301" cy="234359"/>
            <a:chOff x="3507538" y="1763754"/>
            <a:chExt cx="1232256" cy="234359"/>
          </a:xfrm>
        </p:grpSpPr>
        <p:sp>
          <p:nvSpPr>
            <p:cNvPr id="12" name="TextBox 11"/>
            <p:cNvSpPr txBox="1"/>
            <p:nvPr/>
          </p:nvSpPr>
          <p:spPr>
            <a:xfrm>
              <a:off x="3754102" y="1763754"/>
              <a:ext cx="985692" cy="234359"/>
            </a:xfrm>
            <a:prstGeom prst="rect">
              <a:avLst/>
            </a:prstGeom>
            <a:noFill/>
          </p:spPr>
          <p:txBody>
            <a:bodyPr wrap="square" rtlCol="0">
              <a:noAutofit/>
            </a:bodyPr>
            <a:lstStyle/>
            <a:p>
              <a:pPr>
                <a:lnSpc>
                  <a:spcPct val="90000"/>
                </a:lnSpc>
                <a:spcBef>
                  <a:spcPts val="900"/>
                </a:spcBef>
                <a:buClr>
                  <a:srgbClr val="337DBE"/>
                </a:buClr>
                <a:buSzPct val="77000"/>
              </a:pPr>
              <a:r>
                <a:rPr lang="en-US" sz="1200" dirty="0"/>
                <a:t>Recession</a:t>
              </a:r>
            </a:p>
          </p:txBody>
        </p:sp>
        <p:sp>
          <p:nvSpPr>
            <p:cNvPr id="20" name="Rectangle 19"/>
            <p:cNvSpPr/>
            <p:nvPr/>
          </p:nvSpPr>
          <p:spPr>
            <a:xfrm>
              <a:off x="3507538" y="1828562"/>
              <a:ext cx="295308" cy="10996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grpSp>
      <p:sp>
        <p:nvSpPr>
          <p:cNvPr id="13" name="TextBox 12">
            <a:extLst>
              <a:ext uri="{FF2B5EF4-FFF2-40B4-BE49-F238E27FC236}">
                <a16:creationId xmlns:a16="http://schemas.microsoft.com/office/drawing/2014/main" id="{F832A51B-430B-B447-8482-8349611A5FD7}"/>
              </a:ext>
            </a:extLst>
          </p:cNvPr>
          <p:cNvSpPr txBox="1"/>
          <p:nvPr/>
        </p:nvSpPr>
        <p:spPr>
          <a:xfrm>
            <a:off x="6120879" y="1508760"/>
            <a:ext cx="2761574"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The P/C industry’s percentage of below-investment-grade bonds, now at 4.4%, has </a:t>
            </a:r>
            <a:r>
              <a:rPr lang="en-US" sz="1600" b="1" i="1" u="sng" dirty="0">
                <a:solidFill>
                  <a:schemeClr val="accent2"/>
                </a:solidFill>
              </a:rPr>
              <a:t>risen</a:t>
            </a:r>
            <a:r>
              <a:rPr lang="en-US" sz="1600" b="1" dirty="0">
                <a:solidFill>
                  <a:schemeClr val="accent2"/>
                </a:solidFill>
              </a:rPr>
              <a:t> virtually every year since 2007.</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In contrast, the life/annuity industry’s percentage, now at 5.7%, has </a:t>
            </a:r>
            <a:r>
              <a:rPr lang="en-US" sz="1600" b="1" i="1" u="sng" dirty="0">
                <a:solidFill>
                  <a:schemeClr val="accent2"/>
                </a:solidFill>
              </a:rPr>
              <a:t>fallen</a:t>
            </a:r>
            <a:r>
              <a:rPr lang="en-US" sz="1600" b="1" dirty="0">
                <a:solidFill>
                  <a:schemeClr val="accent2"/>
                </a:solidFill>
              </a:rPr>
              <a:t> virtually every year since 2009.</a:t>
            </a:r>
          </a:p>
        </p:txBody>
      </p:sp>
      <p:sp>
        <p:nvSpPr>
          <p:cNvPr id="15" name="TextBox 14">
            <a:extLst>
              <a:ext uri="{FF2B5EF4-FFF2-40B4-BE49-F238E27FC236}">
                <a16:creationId xmlns:a16="http://schemas.microsoft.com/office/drawing/2014/main" id="{F671416C-7546-0D4A-B5F9-D393C3306271}"/>
              </a:ext>
            </a:extLst>
          </p:cNvPr>
          <p:cNvSpPr txBox="1"/>
          <p:nvPr/>
        </p:nvSpPr>
        <p:spPr>
          <a:xfrm>
            <a:off x="402175" y="1121767"/>
            <a:ext cx="5242417" cy="286232"/>
          </a:xfrm>
          <a:prstGeom prst="rect">
            <a:avLst/>
          </a:prstGeom>
          <a:noFill/>
        </p:spPr>
        <p:txBody>
          <a:bodyPr wrap="square" rtlCol="0" anchor="ctr" anchorCtr="0">
            <a:spAutoFit/>
          </a:bodyPr>
          <a:lstStyle/>
          <a:p>
            <a:pPr>
              <a:lnSpc>
                <a:spcPct val="90000"/>
              </a:lnSpc>
              <a:spcBef>
                <a:spcPts val="1200"/>
              </a:spcBef>
              <a:buClr>
                <a:srgbClr val="337DBE"/>
              </a:buClr>
              <a:buSzPct val="77000"/>
            </a:pPr>
            <a:r>
              <a:rPr lang="en-US" sz="1400" b="1" dirty="0"/>
              <a:t>Below investment grade bonds as a percent of total bonds</a:t>
            </a:r>
          </a:p>
        </p:txBody>
      </p:sp>
    </p:spTree>
    <p:extLst>
      <p:ext uri="{BB962C8B-B14F-4D97-AF65-F5344CB8AC3E}">
        <p14:creationId xmlns:p14="http://schemas.microsoft.com/office/powerpoint/2010/main" val="287289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left)">
                                      <p:cBhvr>
                                        <p:cTn id="7" dur="1750"/>
                                        <p:tgtEl>
                                          <p:spTgt spid="8">
                                            <p:graphicEl>
                                              <a:chart seriesIdx="0" categoryIdx="-4" bldStep="series"/>
                                            </p:graphicEl>
                                          </p:spTgt>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left)">
                                      <p:cBhvr>
                                        <p:cTn id="10" dur="1750"/>
                                        <p:tgtEl>
                                          <p:spTgt spid="8">
                                            <p:graphicEl>
                                              <a:chart seriesIdx="1" categoryIdx="-4" bldStep="series"/>
                                            </p:graphicEl>
                                          </p:spTgt>
                                        </p:tgtEl>
                                      </p:cBhvr>
                                    </p:animEffect>
                                  </p:childTnLst>
                                </p:cTn>
                              </p:par>
                            </p:childTnLst>
                          </p:cTn>
                        </p:par>
                        <p:par>
                          <p:cTn id="11" fill="hold">
                            <p:stCondLst>
                              <p:cond delay="225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750"/>
                            </p:stCondLst>
                            <p:childTnLst>
                              <p:par>
                                <p:cTn id="19" presetID="10" presetClass="entr" presetSubtype="0" fill="hold" grpId="0" nodeType="afterEffect">
                                  <p:stCondLst>
                                    <p:cond delay="75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animBg="0"/>
        </p:bldSub>
      </p:bldGraphic>
      <p:bldP spid="3" grpId="0"/>
      <p:bldP spid="14"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7" name="Rectangle 3"/>
          <p:cNvSpPr>
            <a:spLocks noGrp="1" noChangeArrowheads="1"/>
          </p:cNvSpPr>
          <p:nvPr>
            <p:ph type="title"/>
          </p:nvPr>
        </p:nvSpPr>
        <p:spPr/>
        <p:txBody>
          <a:bodyPr/>
          <a:lstStyle/>
          <a:p>
            <a:r>
              <a:rPr lang="en-US" altLang="en-US" dirty="0"/>
              <a:t>P/C industry: Percent of muni bond investments among total bonds</a:t>
            </a:r>
          </a:p>
        </p:txBody>
      </p:sp>
      <p:sp>
        <p:nvSpPr>
          <p:cNvPr id="2" name="Text Placeholder 1"/>
          <p:cNvSpPr>
            <a:spLocks noGrp="1"/>
          </p:cNvSpPr>
          <p:nvPr>
            <p:ph type="body" sz="quarter" idx="16"/>
          </p:nvPr>
        </p:nvSpPr>
        <p:spPr/>
        <p:txBody>
          <a:bodyPr/>
          <a:lstStyle/>
          <a:p>
            <a:r>
              <a:rPr lang="en-US" dirty="0"/>
              <a:t>Sources: </a:t>
            </a:r>
            <a:r>
              <a:rPr lang="fr-FR" dirty="0"/>
              <a:t>NAIC data, sourced from S&amp;P Global Market Intelligence</a:t>
            </a:r>
            <a:r>
              <a:rPr lang="en-US" dirty="0"/>
              <a:t>; </a:t>
            </a:r>
            <a:r>
              <a:rPr lang="en-US" altLang="en-US" dirty="0"/>
              <a:t>Insurance Information Institute</a:t>
            </a:r>
            <a:r>
              <a:rPr lang="en-US" altLang="en-US" sz="800" dirty="0"/>
              <a:t>.</a:t>
            </a:r>
            <a:endParaRPr lang="en-US" dirty="0"/>
          </a:p>
        </p:txBody>
      </p:sp>
      <p:graphicFrame>
        <p:nvGraphicFramePr>
          <p:cNvPr id="23" name="Object 2"/>
          <p:cNvGraphicFramePr>
            <a:graphicFrameLocks noChangeAspect="1"/>
          </p:cNvGraphicFramePr>
          <p:nvPr>
            <p:extLst>
              <p:ext uri="{D42A27DB-BD31-4B8C-83A1-F6EECF244321}">
                <p14:modId xmlns:p14="http://schemas.microsoft.com/office/powerpoint/2010/main" val="662232669"/>
              </p:ext>
            </p:extLst>
          </p:nvPr>
        </p:nvGraphicFramePr>
        <p:xfrm>
          <a:off x="355358" y="1483627"/>
          <a:ext cx="5376582" cy="4510827"/>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925013" y="2304016"/>
            <a:ext cx="551938" cy="279594"/>
          </a:xfrm>
          <a:prstGeom prst="rect">
            <a:avLst/>
          </a:prstGeom>
          <a:noFill/>
        </p:spPr>
        <p:txBody>
          <a:bodyPr wrap="square" rtlCol="0">
            <a:noAutofit/>
          </a:bodyPr>
          <a:lstStyle/>
          <a:p>
            <a:pPr>
              <a:lnSpc>
                <a:spcPct val="90000"/>
              </a:lnSpc>
              <a:spcBef>
                <a:spcPts val="900"/>
              </a:spcBef>
              <a:buClr>
                <a:srgbClr val="337DBE"/>
              </a:buClr>
              <a:buSzPct val="77000"/>
            </a:pPr>
            <a:r>
              <a:rPr lang="en-US" sz="1000" b="1" dirty="0"/>
              <a:t>19.6%</a:t>
            </a:r>
          </a:p>
        </p:txBody>
      </p:sp>
      <p:sp>
        <p:nvSpPr>
          <p:cNvPr id="8" name="TextBox 7"/>
          <p:cNvSpPr txBox="1"/>
          <p:nvPr/>
        </p:nvSpPr>
        <p:spPr>
          <a:xfrm>
            <a:off x="5222018" y="3374245"/>
            <a:ext cx="546651" cy="243197"/>
          </a:xfrm>
          <a:prstGeom prst="rect">
            <a:avLst/>
          </a:prstGeom>
          <a:noFill/>
        </p:spPr>
        <p:txBody>
          <a:bodyPr wrap="square" rtlCol="0">
            <a:noAutofit/>
          </a:bodyPr>
          <a:lstStyle/>
          <a:p>
            <a:pPr>
              <a:lnSpc>
                <a:spcPct val="90000"/>
              </a:lnSpc>
              <a:spcBef>
                <a:spcPts val="900"/>
              </a:spcBef>
              <a:buClr>
                <a:srgbClr val="337DBE"/>
              </a:buClr>
              <a:buSzPct val="77000"/>
            </a:pPr>
            <a:r>
              <a:rPr lang="en-US" sz="1000" b="1" dirty="0"/>
              <a:t>12.6%</a:t>
            </a:r>
          </a:p>
        </p:txBody>
      </p:sp>
      <p:sp>
        <p:nvSpPr>
          <p:cNvPr id="10" name="TextBox 9">
            <a:extLst>
              <a:ext uri="{FF2B5EF4-FFF2-40B4-BE49-F238E27FC236}">
                <a16:creationId xmlns:a16="http://schemas.microsoft.com/office/drawing/2014/main" id="{7A47014C-7B85-504B-877A-2B20D3EF61D3}"/>
              </a:ext>
            </a:extLst>
          </p:cNvPr>
          <p:cNvSpPr txBox="1"/>
          <p:nvPr/>
        </p:nvSpPr>
        <p:spPr>
          <a:xfrm>
            <a:off x="6120879" y="1505020"/>
            <a:ext cx="2761574"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Throughout the last decade, there was a downtrend in owning munis—even before the new tax law. The tax rate cuts could make munis even less attractive relative to higher-yielding taxable bonds.</a:t>
            </a:r>
          </a:p>
        </p:txBody>
      </p:sp>
    </p:spTree>
    <p:custDataLst>
      <p:tags r:id="rId1"/>
    </p:custDataLst>
    <p:extLst>
      <p:ext uri="{BB962C8B-B14F-4D97-AF65-F5344CB8AC3E}">
        <p14:creationId xmlns:p14="http://schemas.microsoft.com/office/powerpoint/2010/main" val="49521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23">
                                            <p:graphicEl>
                                              <a:chart seriesIdx="0" categoryIdx="-4" bldStep="series"/>
                                            </p:graphicEl>
                                          </p:spTgt>
                                        </p:tgtEl>
                                        <p:attrNameLst>
                                          <p:attrName>style.visibility</p:attrName>
                                        </p:attrNameLst>
                                      </p:cBhvr>
                                      <p:to>
                                        <p:strVal val="visible"/>
                                      </p:to>
                                    </p:set>
                                    <p:animEffect transition="in" filter="wipe(down)">
                                      <p:cBhvr>
                                        <p:cTn id="7" dur="1000"/>
                                        <p:tgtEl>
                                          <p:spTgt spid="23">
                                            <p:graphicEl>
                                              <a:chart seriesIdx="0" categoryIdx="-4" bldStep="series"/>
                                            </p:graphicEl>
                                          </p:spTgt>
                                        </p:tgtEl>
                                      </p:cBhvr>
                                    </p:animEffect>
                                  </p:childTnLst>
                                </p:cTn>
                              </p:par>
                            </p:childTnLst>
                          </p:cTn>
                        </p:par>
                        <p:par>
                          <p:cTn id="8" fill="hold">
                            <p:stCondLst>
                              <p:cond delay="1500"/>
                            </p:stCondLst>
                            <p:childTnLst>
                              <p:par>
                                <p:cTn id="9" presetID="22" presetClass="entr" presetSubtype="4" fill="hold" grpId="0" nodeType="afterEffect">
                                  <p:stCondLst>
                                    <p:cond delay="500"/>
                                  </p:stCondLst>
                                  <p:childTnLst>
                                    <p:set>
                                      <p:cBhvr>
                                        <p:cTn id="10" dur="1" fill="hold">
                                          <p:stCondLst>
                                            <p:cond delay="0"/>
                                          </p:stCondLst>
                                        </p:cTn>
                                        <p:tgtEl>
                                          <p:spTgt spid="23">
                                            <p:graphicEl>
                                              <a:chart seriesIdx="1" categoryIdx="-4" bldStep="series"/>
                                            </p:graphicEl>
                                          </p:spTgt>
                                        </p:tgtEl>
                                        <p:attrNameLst>
                                          <p:attrName>style.visibility</p:attrName>
                                        </p:attrNameLst>
                                      </p:cBhvr>
                                      <p:to>
                                        <p:strVal val="visible"/>
                                      </p:to>
                                    </p:set>
                                    <p:animEffect transition="in" filter="wipe(down)">
                                      <p:cBhvr>
                                        <p:cTn id="11" dur="1000"/>
                                        <p:tgtEl>
                                          <p:spTgt spid="23">
                                            <p:graphicEl>
                                              <a:chart seriesIdx="1" categoryIdx="-4" bldStep="series"/>
                                            </p:graphic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3500"/>
                            </p:stCondLst>
                            <p:childTnLst>
                              <p:par>
                                <p:cTn id="20" presetID="10" presetClass="entr" presetSubtype="0" fill="hold" grpId="0" nodeType="after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uiExpand="1">
        <p:bldSub>
          <a:bldChart bld="series" animBg="0"/>
        </p:bldSub>
      </p:bldGraphic>
      <p:bldP spid="3"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7" name="Rectangle 3"/>
          <p:cNvSpPr>
            <a:spLocks noGrp="1" noChangeArrowheads="1"/>
          </p:cNvSpPr>
          <p:nvPr>
            <p:ph type="title"/>
          </p:nvPr>
        </p:nvSpPr>
        <p:spPr/>
        <p:txBody>
          <a:bodyPr/>
          <a:lstStyle/>
          <a:p>
            <a:r>
              <a:rPr lang="en-US" altLang="en-US" dirty="0"/>
              <a:t>P/C industry: Percent of corporate bonds to </a:t>
            </a:r>
            <a:br>
              <a:rPr lang="en-US" altLang="en-US" dirty="0"/>
            </a:br>
            <a:r>
              <a:rPr lang="en-US" altLang="en-US" dirty="0"/>
              <a:t>total bonds</a:t>
            </a:r>
          </a:p>
        </p:txBody>
      </p:sp>
      <p:sp>
        <p:nvSpPr>
          <p:cNvPr id="2" name="Text Placeholder 1"/>
          <p:cNvSpPr>
            <a:spLocks noGrp="1"/>
          </p:cNvSpPr>
          <p:nvPr>
            <p:ph type="body" sz="quarter" idx="16"/>
          </p:nvPr>
        </p:nvSpPr>
        <p:spPr/>
        <p:txBody>
          <a:bodyPr/>
          <a:lstStyle/>
          <a:p>
            <a:r>
              <a:rPr lang="en-US" dirty="0"/>
              <a:t>Sources: </a:t>
            </a:r>
            <a:r>
              <a:rPr lang="fr-FR" dirty="0"/>
              <a:t>NAIC data, sourced from S&amp;P Global Market Intelligence</a:t>
            </a:r>
            <a:r>
              <a:rPr lang="en-US" dirty="0"/>
              <a:t>; </a:t>
            </a:r>
            <a:r>
              <a:rPr lang="en-US" altLang="en-US" dirty="0"/>
              <a:t>Insurance Information Institute</a:t>
            </a:r>
            <a:r>
              <a:rPr lang="en-US" altLang="en-US" sz="800" dirty="0"/>
              <a:t>.</a:t>
            </a:r>
            <a:endParaRPr lang="en-US" dirty="0"/>
          </a:p>
        </p:txBody>
      </p:sp>
      <p:graphicFrame>
        <p:nvGraphicFramePr>
          <p:cNvPr id="23" name="Object 2"/>
          <p:cNvGraphicFramePr>
            <a:graphicFrameLocks noChangeAspect="1"/>
          </p:cNvGraphicFramePr>
          <p:nvPr>
            <p:extLst>
              <p:ext uri="{D42A27DB-BD31-4B8C-83A1-F6EECF244321}">
                <p14:modId xmlns:p14="http://schemas.microsoft.com/office/powerpoint/2010/main" val="2434955750"/>
              </p:ext>
            </p:extLst>
          </p:nvPr>
        </p:nvGraphicFramePr>
        <p:xfrm>
          <a:off x="401257" y="1753644"/>
          <a:ext cx="8120409" cy="4541136"/>
        </p:xfrm>
        <a:graphic>
          <a:graphicData uri="http://schemas.openxmlformats.org/drawingml/2006/chart">
            <c:chart xmlns:c="http://schemas.openxmlformats.org/drawingml/2006/chart" xmlns:r="http://schemas.openxmlformats.org/officeDocument/2006/relationships" r:id="rId4"/>
          </a:graphicData>
        </a:graphic>
      </p:graphicFrame>
      <p:sp>
        <p:nvSpPr>
          <p:cNvPr id="7" name="AutoShape 7">
            <a:extLst>
              <a:ext uri="{FF2B5EF4-FFF2-40B4-BE49-F238E27FC236}">
                <a16:creationId xmlns:a16="http://schemas.microsoft.com/office/drawing/2014/main" id="{81CD72F9-3767-2540-AC9F-B01BDCE9003D}"/>
              </a:ext>
            </a:extLst>
          </p:cNvPr>
          <p:cNvSpPr>
            <a:spLocks noChangeArrowheads="1"/>
          </p:cNvSpPr>
          <p:nvPr/>
        </p:nvSpPr>
        <p:spPr bwMode="gray">
          <a:xfrm>
            <a:off x="943061" y="2091846"/>
            <a:ext cx="5442744" cy="3814175"/>
          </a:xfrm>
          <a:prstGeom prst="rect">
            <a:avLst/>
          </a:prstGeom>
          <a:noFill/>
          <a:ln w="25400" algn="ctr">
            <a:solidFill>
              <a:schemeClr val="accent3"/>
            </a:solidFill>
            <a:miter lim="800000"/>
            <a:headEnd/>
            <a:tailEnd/>
          </a:ln>
        </p:spPr>
        <p:txBody>
          <a:bodyPr tIns="45720" bIns="45720" anchor="ctr"/>
          <a:lstStyle/>
          <a:p>
            <a:pPr algn="ctr" eaLnBrk="0" fontAlgn="base" hangingPunct="0">
              <a:lnSpc>
                <a:spcPct val="90000"/>
              </a:lnSpc>
              <a:spcAft>
                <a:spcPct val="0"/>
              </a:spcAft>
              <a:buClr>
                <a:srgbClr val="FFFFFF"/>
              </a:buClr>
              <a:buFont typeface="Wingdings" pitchFamily="2" charset="2"/>
              <a:buNone/>
            </a:pPr>
            <a:endParaRPr lang="en-US" sz="1200" b="1" dirty="0">
              <a:solidFill>
                <a:schemeClr val="bg2"/>
              </a:solidFill>
              <a:cs typeface="Arial" charset="0"/>
            </a:endParaRPr>
          </a:p>
        </p:txBody>
      </p:sp>
      <p:grpSp>
        <p:nvGrpSpPr>
          <p:cNvPr id="5" name="Group 4">
            <a:extLst>
              <a:ext uri="{FF2B5EF4-FFF2-40B4-BE49-F238E27FC236}">
                <a16:creationId xmlns:a16="http://schemas.microsoft.com/office/drawing/2014/main" id="{FD6860D1-2609-694F-9DA6-56EA6193BB43}"/>
              </a:ext>
            </a:extLst>
          </p:cNvPr>
          <p:cNvGrpSpPr/>
          <p:nvPr/>
        </p:nvGrpSpPr>
        <p:grpSpPr>
          <a:xfrm>
            <a:off x="950435" y="1183302"/>
            <a:ext cx="4769510" cy="839651"/>
            <a:chOff x="987553" y="1183302"/>
            <a:chExt cx="4769510" cy="839651"/>
          </a:xfrm>
        </p:grpSpPr>
        <p:sp>
          <p:nvSpPr>
            <p:cNvPr id="11" name="AutoShape 7"/>
            <p:cNvSpPr>
              <a:spLocks noChangeArrowheads="1"/>
            </p:cNvSpPr>
            <p:nvPr/>
          </p:nvSpPr>
          <p:spPr bwMode="gray">
            <a:xfrm>
              <a:off x="987553" y="1183302"/>
              <a:ext cx="4769510" cy="652814"/>
            </a:xfrm>
            <a:prstGeom prst="rect">
              <a:avLst/>
            </a:prstGeom>
            <a:solidFill>
              <a:schemeClr val="accent3"/>
            </a:solidFill>
            <a:ln w="28575" algn="ctr">
              <a:noFill/>
              <a:miter lim="800000"/>
              <a:headEnd/>
              <a:tailEnd/>
            </a:ln>
          </p:spPr>
          <p:txBody>
            <a:bodyPr tIns="45720" bIns="45720" anchor="ctr"/>
            <a:lstStyle/>
            <a:p>
              <a:pPr algn="ctr" eaLnBrk="0" fontAlgn="base" hangingPunct="0">
                <a:lnSpc>
                  <a:spcPct val="90000"/>
                </a:lnSpc>
                <a:spcAft>
                  <a:spcPct val="0"/>
                </a:spcAft>
                <a:buClr>
                  <a:srgbClr val="FFFFFF"/>
                </a:buClr>
                <a:buFont typeface="Wingdings" pitchFamily="2" charset="2"/>
                <a:buNone/>
              </a:pPr>
              <a:r>
                <a:rPr lang="en-US" sz="1400" b="1" dirty="0">
                  <a:solidFill>
                    <a:schemeClr val="bg2"/>
                  </a:solidFill>
                  <a:cs typeface="Arial" charset="0"/>
                </a:rPr>
                <a:t>From 2007 through 2014, </a:t>
              </a:r>
              <a:br>
                <a:rPr lang="en-US" sz="1400" b="1" dirty="0">
                  <a:solidFill>
                    <a:schemeClr val="bg2"/>
                  </a:solidFill>
                  <a:cs typeface="Arial" charset="0"/>
                </a:rPr>
              </a:br>
              <a:r>
                <a:rPr lang="en-US" sz="1400" b="1" dirty="0">
                  <a:solidFill>
                    <a:schemeClr val="bg2"/>
                  </a:solidFill>
                  <a:cs typeface="Arial" charset="0"/>
                </a:rPr>
                <a:t>the percentage of corporate bonds increased. </a:t>
              </a:r>
            </a:p>
          </p:txBody>
        </p:sp>
        <p:cxnSp>
          <p:nvCxnSpPr>
            <p:cNvPr id="8" name="Straight Arrow Connector 7">
              <a:extLst>
                <a:ext uri="{FF2B5EF4-FFF2-40B4-BE49-F238E27FC236}">
                  <a16:creationId xmlns:a16="http://schemas.microsoft.com/office/drawing/2014/main" id="{3A0B38C8-B0AC-804B-A58F-9B3156E45596}"/>
                </a:ext>
              </a:extLst>
            </p:cNvPr>
            <p:cNvCxnSpPr>
              <a:cxnSpLocks/>
            </p:cNvCxnSpPr>
            <p:nvPr/>
          </p:nvCxnSpPr>
          <p:spPr bwMode="gray">
            <a:xfrm>
              <a:off x="3372270" y="1811064"/>
              <a:ext cx="0" cy="211889"/>
            </a:xfrm>
            <a:prstGeom prst="straightConnector1">
              <a:avLst/>
            </a:prstGeom>
            <a:noFill/>
            <a:ln w="25400">
              <a:solidFill>
                <a:schemeClr val="accent3"/>
              </a:solidFill>
              <a:round/>
              <a:headEnd/>
              <a:tailEnd type="oval" w="med" len="med"/>
            </a:ln>
            <a:effectLst/>
          </p:spPr>
        </p:cxnSp>
      </p:grpSp>
      <p:sp>
        <p:nvSpPr>
          <p:cNvPr id="9" name="AutoShape 7">
            <a:extLst>
              <a:ext uri="{FF2B5EF4-FFF2-40B4-BE49-F238E27FC236}">
                <a16:creationId xmlns:a16="http://schemas.microsoft.com/office/drawing/2014/main" id="{B64997C5-23E2-664F-B2C2-3FEDB2857D1F}"/>
              </a:ext>
            </a:extLst>
          </p:cNvPr>
          <p:cNvSpPr>
            <a:spLocks noChangeArrowheads="1"/>
          </p:cNvSpPr>
          <p:nvPr/>
        </p:nvSpPr>
        <p:spPr bwMode="gray">
          <a:xfrm>
            <a:off x="5723632" y="2091846"/>
            <a:ext cx="2648288" cy="3814175"/>
          </a:xfrm>
          <a:prstGeom prst="rect">
            <a:avLst/>
          </a:prstGeom>
          <a:noFill/>
          <a:ln w="25400" algn="ctr">
            <a:solidFill>
              <a:schemeClr val="accent2"/>
            </a:solidFill>
            <a:miter lim="800000"/>
            <a:headEnd/>
            <a:tailEnd/>
          </a:ln>
        </p:spPr>
        <p:txBody>
          <a:bodyPr tIns="45720" bIns="45720" anchor="ctr"/>
          <a:lstStyle/>
          <a:p>
            <a:pPr algn="ctr" eaLnBrk="0" fontAlgn="base" hangingPunct="0">
              <a:lnSpc>
                <a:spcPct val="90000"/>
              </a:lnSpc>
              <a:spcAft>
                <a:spcPct val="0"/>
              </a:spcAft>
              <a:buClr>
                <a:srgbClr val="FFFFFF"/>
              </a:buClr>
              <a:buFont typeface="Wingdings" pitchFamily="2" charset="2"/>
              <a:buNone/>
            </a:pPr>
            <a:endParaRPr lang="en-US" sz="1200" b="1" dirty="0">
              <a:solidFill>
                <a:schemeClr val="bg2"/>
              </a:solidFill>
              <a:cs typeface="Arial" charset="0"/>
            </a:endParaRPr>
          </a:p>
        </p:txBody>
      </p:sp>
      <p:grpSp>
        <p:nvGrpSpPr>
          <p:cNvPr id="4" name="Group 3">
            <a:extLst>
              <a:ext uri="{FF2B5EF4-FFF2-40B4-BE49-F238E27FC236}">
                <a16:creationId xmlns:a16="http://schemas.microsoft.com/office/drawing/2014/main" id="{47F3B962-15D5-8A42-B53D-D88411E95A9A}"/>
              </a:ext>
            </a:extLst>
          </p:cNvPr>
          <p:cNvGrpSpPr/>
          <p:nvPr/>
        </p:nvGrpSpPr>
        <p:grpSpPr>
          <a:xfrm>
            <a:off x="5742701" y="1183302"/>
            <a:ext cx="2610151" cy="839651"/>
            <a:chOff x="5802573" y="1183302"/>
            <a:chExt cx="2610151" cy="839651"/>
          </a:xfrm>
        </p:grpSpPr>
        <p:sp>
          <p:nvSpPr>
            <p:cNvPr id="14" name="AutoShape 7"/>
            <p:cNvSpPr>
              <a:spLocks noChangeArrowheads="1"/>
            </p:cNvSpPr>
            <p:nvPr/>
          </p:nvSpPr>
          <p:spPr bwMode="gray">
            <a:xfrm>
              <a:off x="5802573" y="1183302"/>
              <a:ext cx="2610151" cy="652814"/>
            </a:xfrm>
            <a:prstGeom prst="rect">
              <a:avLst/>
            </a:prstGeom>
            <a:solidFill>
              <a:schemeClr val="accent2"/>
            </a:solidFill>
            <a:ln w="28575" algn="ctr">
              <a:noFill/>
              <a:miter lim="800000"/>
              <a:headEnd/>
              <a:tailEnd/>
            </a:ln>
          </p:spPr>
          <p:txBody>
            <a:bodyPr tIns="45720" bIns="45720" anchor="ctr"/>
            <a:lstStyle/>
            <a:p>
              <a:pPr algn="ctr" eaLnBrk="0" fontAlgn="base" hangingPunct="0">
                <a:lnSpc>
                  <a:spcPct val="90000"/>
                </a:lnSpc>
                <a:spcAft>
                  <a:spcPct val="0"/>
                </a:spcAft>
                <a:buClr>
                  <a:srgbClr val="FFFFFF"/>
                </a:buClr>
                <a:buFont typeface="Wingdings" pitchFamily="2" charset="2"/>
                <a:buNone/>
              </a:pPr>
              <a:r>
                <a:rPr lang="en-US" sz="1400" b="1" dirty="0">
                  <a:solidFill>
                    <a:schemeClr val="bg2"/>
                  </a:solidFill>
                  <a:cs typeface="Arial" charset="0"/>
                </a:rPr>
                <a:t>Since 2014, the percentage of corporate bonds has been essentially flat.</a:t>
              </a:r>
            </a:p>
          </p:txBody>
        </p:sp>
        <p:cxnSp>
          <p:nvCxnSpPr>
            <p:cNvPr id="12" name="Straight Arrow Connector 11">
              <a:extLst>
                <a:ext uri="{FF2B5EF4-FFF2-40B4-BE49-F238E27FC236}">
                  <a16:creationId xmlns:a16="http://schemas.microsoft.com/office/drawing/2014/main" id="{8B30972D-56AF-544C-9D6A-DFD6B027C4B4}"/>
                </a:ext>
              </a:extLst>
            </p:cNvPr>
            <p:cNvCxnSpPr>
              <a:cxnSpLocks/>
            </p:cNvCxnSpPr>
            <p:nvPr/>
          </p:nvCxnSpPr>
          <p:spPr bwMode="gray">
            <a:xfrm>
              <a:off x="7107648" y="1811064"/>
              <a:ext cx="0" cy="211889"/>
            </a:xfrm>
            <a:prstGeom prst="straightConnector1">
              <a:avLst/>
            </a:prstGeom>
            <a:noFill/>
            <a:ln w="25400">
              <a:solidFill>
                <a:schemeClr val="accent2"/>
              </a:solidFill>
              <a:round/>
              <a:headEnd/>
              <a:tailEnd type="oval" w="med" len="med"/>
            </a:ln>
            <a:effectLst/>
          </p:spPr>
        </p:cxnSp>
      </p:grpSp>
    </p:spTree>
    <p:custDataLst>
      <p:tags r:id="rId1"/>
    </p:custDataLst>
    <p:extLst>
      <p:ext uri="{BB962C8B-B14F-4D97-AF65-F5344CB8AC3E}">
        <p14:creationId xmlns:p14="http://schemas.microsoft.com/office/powerpoint/2010/main" val="428346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750"/>
                                        <p:tgtEl>
                                          <p:spTgt spid="7"/>
                                        </p:tgtEl>
                                      </p:cBhvr>
                                    </p:animEffect>
                                  </p:childTnLst>
                                </p:cTn>
                              </p:par>
                            </p:childTnLst>
                          </p:cTn>
                        </p:par>
                        <p:par>
                          <p:cTn id="8" fill="hold">
                            <p:stCondLst>
                              <p:cond delay="225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2750"/>
                            </p:stCondLst>
                            <p:childTnLst>
                              <p:par>
                                <p:cTn id="13" presetID="21" presetClass="entr" presetSubtype="1" fill="hold" grpId="0" nodeType="after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1750"/>
                                        <p:tgtEl>
                                          <p:spTgt spid="9"/>
                                        </p:tgtEl>
                                      </p:cBhvr>
                                    </p:animEffect>
                                  </p:childTnLst>
                                </p:cTn>
                              </p:par>
                            </p:childTnLst>
                          </p:cTn>
                        </p:par>
                        <p:par>
                          <p:cTn id="16" fill="hold">
                            <p:stCondLst>
                              <p:cond delay="525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7" name="Rectangle 3"/>
          <p:cNvSpPr>
            <a:spLocks noGrp="1" noChangeArrowheads="1"/>
          </p:cNvSpPr>
          <p:nvPr>
            <p:ph type="title"/>
          </p:nvPr>
        </p:nvSpPr>
        <p:spPr/>
        <p:txBody>
          <a:bodyPr/>
          <a:lstStyle/>
          <a:p>
            <a:r>
              <a:rPr lang="en-US" altLang="en-US" dirty="0"/>
              <a:t>P/C industry: Rising stock holdings as a percent of invested assets</a:t>
            </a:r>
          </a:p>
        </p:txBody>
      </p:sp>
      <p:sp>
        <p:nvSpPr>
          <p:cNvPr id="2" name="Text Placeholder 1"/>
          <p:cNvSpPr>
            <a:spLocks noGrp="1"/>
          </p:cNvSpPr>
          <p:nvPr>
            <p:ph type="body" sz="quarter" idx="16"/>
          </p:nvPr>
        </p:nvSpPr>
        <p:spPr/>
        <p:txBody>
          <a:bodyPr/>
          <a:lstStyle/>
          <a:p>
            <a:r>
              <a:rPr lang="en-US" dirty="0"/>
              <a:t>Sources: </a:t>
            </a:r>
            <a:r>
              <a:rPr lang="fr-FR" dirty="0"/>
              <a:t>NAIC data, sourced from S&amp;P Global Market Intelligence</a:t>
            </a:r>
            <a:r>
              <a:rPr lang="en-US" dirty="0"/>
              <a:t>; </a:t>
            </a:r>
            <a:r>
              <a:rPr lang="en-US" altLang="en-US" dirty="0"/>
              <a:t>Insurance Information Institute</a:t>
            </a:r>
            <a:r>
              <a:rPr lang="en-US" altLang="en-US" sz="800" dirty="0"/>
              <a:t>.</a:t>
            </a:r>
            <a:endParaRPr lang="en-US" dirty="0"/>
          </a:p>
        </p:txBody>
      </p:sp>
      <p:graphicFrame>
        <p:nvGraphicFramePr>
          <p:cNvPr id="23" name="Object 2"/>
          <p:cNvGraphicFramePr>
            <a:graphicFrameLocks noChangeAspect="1"/>
          </p:cNvGraphicFramePr>
          <p:nvPr>
            <p:extLst/>
          </p:nvPr>
        </p:nvGraphicFramePr>
        <p:xfrm>
          <a:off x="428919" y="1494238"/>
          <a:ext cx="5490058" cy="4617465"/>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893843" y="2716359"/>
            <a:ext cx="639121" cy="306294"/>
          </a:xfrm>
          <a:prstGeom prst="rect">
            <a:avLst/>
          </a:prstGeom>
          <a:noFill/>
        </p:spPr>
        <p:txBody>
          <a:bodyPr wrap="square" rtlCol="0">
            <a:noAutofit/>
          </a:bodyPr>
          <a:lstStyle/>
          <a:p>
            <a:pPr>
              <a:lnSpc>
                <a:spcPct val="90000"/>
              </a:lnSpc>
              <a:spcBef>
                <a:spcPts val="900"/>
              </a:spcBef>
              <a:buClr>
                <a:srgbClr val="337DBE"/>
              </a:buClr>
              <a:buSzPct val="77000"/>
            </a:pPr>
            <a:r>
              <a:rPr lang="en-US" sz="1200" b="1" dirty="0"/>
              <a:t>16.1</a:t>
            </a:r>
            <a:r>
              <a:rPr lang="en-US" sz="1200" dirty="0"/>
              <a:t>%</a:t>
            </a:r>
          </a:p>
        </p:txBody>
      </p:sp>
      <p:sp>
        <p:nvSpPr>
          <p:cNvPr id="8" name="TextBox 7"/>
          <p:cNvSpPr txBox="1"/>
          <p:nvPr/>
        </p:nvSpPr>
        <p:spPr>
          <a:xfrm>
            <a:off x="5359322" y="1828799"/>
            <a:ext cx="647700" cy="268775"/>
          </a:xfrm>
          <a:prstGeom prst="rect">
            <a:avLst/>
          </a:prstGeom>
          <a:noFill/>
        </p:spPr>
        <p:txBody>
          <a:bodyPr wrap="square" rtlCol="0">
            <a:noAutofit/>
          </a:bodyPr>
          <a:lstStyle/>
          <a:p>
            <a:pPr>
              <a:lnSpc>
                <a:spcPct val="90000"/>
              </a:lnSpc>
              <a:spcBef>
                <a:spcPts val="900"/>
              </a:spcBef>
              <a:buClr>
                <a:srgbClr val="337DBE"/>
              </a:buClr>
              <a:buSzPct val="77000"/>
            </a:pPr>
            <a:r>
              <a:rPr lang="en-US" sz="1200" b="1" dirty="0"/>
              <a:t>21.7%</a:t>
            </a:r>
          </a:p>
        </p:txBody>
      </p:sp>
      <p:sp>
        <p:nvSpPr>
          <p:cNvPr id="9" name="TextBox 8">
            <a:extLst>
              <a:ext uri="{FF2B5EF4-FFF2-40B4-BE49-F238E27FC236}">
                <a16:creationId xmlns:a16="http://schemas.microsoft.com/office/drawing/2014/main" id="{F2BF9D48-B686-704F-84D4-49A9386C8470}"/>
              </a:ext>
            </a:extLst>
          </p:cNvPr>
          <p:cNvSpPr txBox="1"/>
          <p:nvPr/>
        </p:nvSpPr>
        <p:spPr>
          <a:xfrm>
            <a:off x="6120878" y="1512464"/>
            <a:ext cx="2761574"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In the last decade, stock dividends were generally competitive with bond coupons, </a:t>
            </a:r>
            <a:br>
              <a:rPr lang="en-US" sz="1600" b="1" dirty="0">
                <a:solidFill>
                  <a:schemeClr val="accent2"/>
                </a:solidFill>
              </a:rPr>
            </a:br>
            <a:r>
              <a:rPr lang="en-US" sz="1600" b="1" dirty="0">
                <a:solidFill>
                  <a:schemeClr val="accent2"/>
                </a:solidFill>
              </a:rPr>
              <a:t>but had greater appreciation potential, so that increasing stock ownership seemed prudent. That trend seems to be ending now. If so, will the trend of increasing stock ownership reverse?</a:t>
            </a:r>
          </a:p>
        </p:txBody>
      </p:sp>
    </p:spTree>
    <p:custDataLst>
      <p:tags r:id="rId1"/>
    </p:custDataLst>
    <p:extLst>
      <p:ext uri="{BB962C8B-B14F-4D97-AF65-F5344CB8AC3E}">
        <p14:creationId xmlns:p14="http://schemas.microsoft.com/office/powerpoint/2010/main" val="60622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10" presetClass="entr" presetSubtype="0" fill="hold" grpId="0" nodeType="after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3"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5">
            <a:extLst>
              <a:ext uri="{FF2B5EF4-FFF2-40B4-BE49-F238E27FC236}">
                <a16:creationId xmlns:a16="http://schemas.microsoft.com/office/drawing/2014/main" id="{36B4034E-2168-F945-9B44-EBE6FA0D3B68}"/>
              </a:ext>
            </a:extLst>
          </p:cNvPr>
          <p:cNvSpPr txBox="1">
            <a:spLocks/>
          </p:cNvSpPr>
          <p:nvPr/>
        </p:nvSpPr>
        <p:spPr bwMode="gray">
          <a:xfrm>
            <a:off x="1371600" y="3543300"/>
            <a:ext cx="6948488" cy="812800"/>
          </a:xfrm>
          <a:prstGeom prst="rect">
            <a:avLst/>
          </a:prstGeom>
        </p:spPr>
        <p:txBody>
          <a:bodyPr vert="horz" lIns="91440" tIns="45720" rIns="91440" bIns="4572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n-US" sz="2400" dirty="0"/>
              <a:t>For more information, contact: </a:t>
            </a:r>
          </a:p>
          <a:p>
            <a:pPr marL="0" indent="0">
              <a:spcBef>
                <a:spcPts val="600"/>
              </a:spcBef>
              <a:buNone/>
            </a:pPr>
            <a:r>
              <a:rPr lang="en-US" sz="2400" dirty="0"/>
              <a:t>Dr. Steven Weisbart | </a:t>
            </a:r>
            <a:r>
              <a:rPr lang="en-US" sz="2400" dirty="0">
                <a:solidFill>
                  <a:schemeClr val="bg2"/>
                </a:solidFill>
                <a:hlinkClick r:id="rId3"/>
              </a:rPr>
              <a:t>stevenw@iii.org</a:t>
            </a:r>
            <a:endParaRPr lang="en-US" sz="2400" dirty="0">
              <a:solidFill>
                <a:schemeClr val="bg2"/>
              </a:solidFill>
            </a:endParaRPr>
          </a:p>
        </p:txBody>
      </p:sp>
      <p:sp>
        <p:nvSpPr>
          <p:cNvPr id="7" name="Title 1">
            <a:extLst>
              <a:ext uri="{FF2B5EF4-FFF2-40B4-BE49-F238E27FC236}">
                <a16:creationId xmlns:a16="http://schemas.microsoft.com/office/drawing/2014/main" id="{5A1FA05F-FFD8-854F-AD92-8D0702A57049}"/>
              </a:ext>
            </a:extLst>
          </p:cNvPr>
          <p:cNvSpPr txBox="1">
            <a:spLocks/>
          </p:cNvSpPr>
          <p:nvPr/>
        </p:nvSpPr>
        <p:spPr>
          <a:xfrm>
            <a:off x="1371600" y="1960563"/>
            <a:ext cx="7010400" cy="1381125"/>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ts val="0"/>
              </a:spcBef>
              <a:buNone/>
              <a:defRPr sz="3000" b="0" kern="1200">
                <a:solidFill>
                  <a:srgbClr val="337DBE"/>
                </a:solidFill>
                <a:latin typeface="+mj-lt"/>
                <a:ea typeface="+mj-ea"/>
                <a:cs typeface="+mj-cs"/>
              </a:defRPr>
            </a:lvl1pPr>
          </a:lstStyle>
          <a:p>
            <a:r>
              <a:rPr lang="en-US" dirty="0">
                <a:solidFill>
                  <a:schemeClr val="accent1"/>
                </a:solidFill>
              </a:rPr>
              <a:t>Quarterly P/C industry snapshot: </a:t>
            </a:r>
            <a:r>
              <a:rPr lang="en-US" dirty="0"/>
              <a:t>Second quarter 2018</a:t>
            </a:r>
            <a:endParaRPr lang="en-US" dirty="0">
              <a:solidFill>
                <a:schemeClr val="accent1"/>
              </a:solidFill>
            </a:endParaRPr>
          </a:p>
        </p:txBody>
      </p:sp>
    </p:spTree>
    <p:extLst>
      <p:ext uri="{BB962C8B-B14F-4D97-AF65-F5344CB8AC3E}">
        <p14:creationId xmlns:p14="http://schemas.microsoft.com/office/powerpoint/2010/main" val="63965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8CEEBD2-0B37-5C44-B036-F31B39F631D8}"/>
              </a:ext>
            </a:extLst>
          </p:cNvPr>
          <p:cNvSpPr/>
          <p:nvPr/>
        </p:nvSpPr>
        <p:spPr>
          <a:xfrm>
            <a:off x="0"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blipFill dpi="0" rotWithShape="1">
            <a:blip r:embed="rId3">
              <a:alphaModFix/>
              <a:extLst>
                <a:ext uri="{28A0092B-C50C-407E-A947-70E740481C1C}">
                  <a14:useLocalDpi xmlns:a14="http://schemas.microsoft.com/office/drawing/2010/main" val="0"/>
                </a:ext>
              </a:extLst>
            </a:blip>
            <a:srcRect/>
            <a:stretch>
              <a:fillRect l="-6786" r="-6784" b="-95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4" name="Freeform 3">
            <a:extLst>
              <a:ext uri="{FF2B5EF4-FFF2-40B4-BE49-F238E27FC236}">
                <a16:creationId xmlns:a16="http://schemas.microsoft.com/office/drawing/2014/main" id="{26E6AAE9-3631-6B44-95A8-46EE3136612A}"/>
              </a:ext>
            </a:extLst>
          </p:cNvPr>
          <p:cNvSpPr/>
          <p:nvPr/>
        </p:nvSpPr>
        <p:spPr>
          <a:xfrm>
            <a:off x="0"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2" name="Rectangle 1"/>
          <p:cNvSpPr/>
          <p:nvPr/>
        </p:nvSpPr>
        <p:spPr>
          <a:xfrm>
            <a:off x="622148" y="2297760"/>
            <a:ext cx="7759852" cy="1200329"/>
          </a:xfrm>
          <a:prstGeom prst="rect">
            <a:avLst/>
          </a:prstGeom>
        </p:spPr>
        <p:txBody>
          <a:bodyPr wrap="square">
            <a:spAutoFit/>
          </a:bodyPr>
          <a:lstStyle/>
          <a:p>
            <a:r>
              <a:rPr lang="en-US" sz="3600" dirty="0">
                <a:solidFill>
                  <a:schemeClr val="bg1"/>
                </a:solidFill>
                <a:latin typeface="+mj-lt"/>
              </a:rPr>
              <a:t>Commercial lines trends as of 2018:Q1</a:t>
            </a:r>
          </a:p>
        </p:txBody>
      </p:sp>
    </p:spTree>
    <p:extLst>
      <p:ext uri="{BB962C8B-B14F-4D97-AF65-F5344CB8AC3E}">
        <p14:creationId xmlns:p14="http://schemas.microsoft.com/office/powerpoint/2010/main" val="62642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Property premiums* </a:t>
            </a:r>
            <a:r>
              <a:rPr lang="en-US" dirty="0"/>
              <a:t>grow as investment does</a:t>
            </a:r>
          </a:p>
        </p:txBody>
      </p:sp>
      <p:sp>
        <p:nvSpPr>
          <p:cNvPr id="3" name="Text Placeholder 2"/>
          <p:cNvSpPr>
            <a:spLocks noGrp="1"/>
          </p:cNvSpPr>
          <p:nvPr>
            <p:ph type="body" sz="quarter" idx="16"/>
          </p:nvPr>
        </p:nvSpPr>
        <p:spPr/>
        <p:txBody>
          <a:bodyPr/>
          <a:lstStyle/>
          <a:p>
            <a:pPr>
              <a:lnSpc>
                <a:spcPct val="85000"/>
              </a:lnSpc>
              <a:spcBef>
                <a:spcPct val="25000"/>
              </a:spcBef>
              <a:buClr>
                <a:schemeClr val="accent2"/>
              </a:buClr>
            </a:pPr>
            <a:r>
              <a:rPr lang="en-US" altLang="en-US" dirty="0">
                <a:latin typeface="Arial" panose="020B0604020202020204" pitchFamily="34" charset="0"/>
              </a:rPr>
              <a:t>*Commercial property direct premiums written (fire, allied lines, CMP, inland marine, burglary and theft); business fixed investment (structures, equipment, and software). </a:t>
            </a:r>
            <a:r>
              <a:rPr lang="en-US" altLang="en-US" dirty="0"/>
              <a:t>**Preliminary.</a:t>
            </a:r>
            <a:endParaRPr lang="en-US" altLang="en-US" dirty="0">
              <a:latin typeface="Arial" panose="020B0604020202020204" pitchFamily="34" charset="0"/>
            </a:endParaRPr>
          </a:p>
          <a:p>
            <a:pPr>
              <a:lnSpc>
                <a:spcPct val="85000"/>
              </a:lnSpc>
              <a:spcBef>
                <a:spcPct val="25000"/>
              </a:spcBef>
              <a:buClr>
                <a:schemeClr val="accent2"/>
              </a:buClr>
            </a:pPr>
            <a:r>
              <a:rPr lang="en-US" altLang="en-US" dirty="0"/>
              <a:t>Note: Recession indicated by gray shaded column. Data are seasonally adjusted annual rates. </a:t>
            </a:r>
          </a:p>
          <a:p>
            <a:pPr>
              <a:lnSpc>
                <a:spcPct val="85000"/>
              </a:lnSpc>
              <a:spcBef>
                <a:spcPct val="25000"/>
              </a:spcBef>
              <a:buClr>
                <a:schemeClr val="accent2"/>
              </a:buClr>
            </a:pPr>
            <a:r>
              <a:rPr lang="en-US" altLang="en-US" dirty="0"/>
              <a:t>Sources: </a:t>
            </a:r>
            <a:r>
              <a:rPr lang="en-US" altLang="en-US" dirty="0">
                <a:hlinkClick r:id="rId3"/>
              </a:rPr>
              <a:t>https://fred.stlouisfed.org/series/PNFI#0</a:t>
            </a:r>
            <a:r>
              <a:rPr lang="en-US" altLang="en-US" dirty="0"/>
              <a:t>; National Bureau of Economic Research (recession dates); Insurance Information Institute.</a:t>
            </a:r>
          </a:p>
        </p:txBody>
      </p:sp>
      <p:sp>
        <p:nvSpPr>
          <p:cNvPr id="20" name="Slide Number Placeholder 15"/>
          <p:cNvSpPr txBox="1">
            <a:spLocks/>
          </p:cNvSpPr>
          <p:nvPr/>
        </p:nvSpPr>
        <p:spPr>
          <a:xfrm>
            <a:off x="0" y="0"/>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557213" indent="-214313"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6pPr>
            <a:lvl7pPr marL="22288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7pPr>
            <a:lvl8pPr marL="25717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8pPr>
            <a:lvl9pPr marL="29146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9pPr>
          </a:lstStyle>
          <a:p>
            <a:fld id="{B87C8610-914A-4355-AF36-1B67D4861730}" type="slidenum">
              <a:rPr lang="en-US" altLang="en-US" smtClean="0"/>
              <a:pPr/>
              <a:t>4</a:t>
            </a:fld>
            <a:endParaRPr lang="en-US" altLang="en-US" dirty="0"/>
          </a:p>
        </p:txBody>
      </p:sp>
      <p:sp>
        <p:nvSpPr>
          <p:cNvPr id="23" name="Text Box 10"/>
          <p:cNvSpPr txBox="1">
            <a:spLocks noChangeArrowheads="1"/>
          </p:cNvSpPr>
          <p:nvPr/>
        </p:nvSpPr>
        <p:spPr bwMode="auto">
          <a:xfrm>
            <a:off x="535502" y="1161035"/>
            <a:ext cx="3915379" cy="210643"/>
          </a:xfrm>
          <a:prstGeom prst="rect">
            <a:avLst/>
          </a:prstGeom>
          <a:noFill/>
          <a:ln w="9525">
            <a:noFill/>
            <a:miter lim="800000"/>
            <a:headEnd/>
            <a:tailEnd/>
          </a:ln>
          <a:effectLst/>
        </p:spPr>
        <p:txBody>
          <a:bodyPr wrap="square" lIns="0" tIns="0" rIns="0" bIns="0" anchor="t" anchorCtr="0">
            <a:noAutofit/>
          </a:bodyPr>
          <a:lstStyle/>
          <a:p>
            <a:pPr>
              <a:lnSpc>
                <a:spcPct val="90000"/>
              </a:lnSpc>
              <a:spcBef>
                <a:spcPct val="20000"/>
              </a:spcBef>
            </a:pPr>
            <a:r>
              <a:rPr lang="en-US" altLang="en-US" sz="1400" b="1" dirty="0"/>
              <a:t>% change from same quarter, prior year </a:t>
            </a:r>
          </a:p>
        </p:txBody>
      </p:sp>
      <p:sp>
        <p:nvSpPr>
          <p:cNvPr id="9" name="TextBox 8">
            <a:extLst>
              <a:ext uri="{FF2B5EF4-FFF2-40B4-BE49-F238E27FC236}">
                <a16:creationId xmlns:a16="http://schemas.microsoft.com/office/drawing/2014/main" id="{424CAD54-91E7-8A4E-82F7-9307CE7C52D4}"/>
              </a:ext>
            </a:extLst>
          </p:cNvPr>
          <p:cNvSpPr txBox="1"/>
          <p:nvPr/>
        </p:nvSpPr>
        <p:spPr>
          <a:xfrm>
            <a:off x="6119809" y="1682144"/>
            <a:ext cx="2833885"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Investment in structures, equipment and software is expected to grow at least partly due to the provisions of the Tax Cuts and Jobs Act.</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Premiums for commercial property insurance should grow nicely due to an expanding exposure base. </a:t>
            </a:r>
          </a:p>
        </p:txBody>
      </p:sp>
      <p:graphicFrame>
        <p:nvGraphicFramePr>
          <p:cNvPr id="10" name="Object 8">
            <a:extLst>
              <a:ext uri="{FF2B5EF4-FFF2-40B4-BE49-F238E27FC236}">
                <a16:creationId xmlns:a16="http://schemas.microsoft.com/office/drawing/2014/main" id="{09E8D8D1-83B1-3241-8038-7226CB2C5A01}"/>
              </a:ext>
            </a:extLst>
          </p:cNvPr>
          <p:cNvGraphicFramePr>
            <a:graphicFrameLocks noChangeAspect="1"/>
          </p:cNvGraphicFramePr>
          <p:nvPr>
            <p:extLst>
              <p:ext uri="{D42A27DB-BD31-4B8C-83A1-F6EECF244321}">
                <p14:modId xmlns:p14="http://schemas.microsoft.com/office/powerpoint/2010/main" val="602326834"/>
              </p:ext>
            </p:extLst>
          </p:nvPr>
        </p:nvGraphicFramePr>
        <p:xfrm>
          <a:off x="477622" y="1469154"/>
          <a:ext cx="5340488" cy="4259071"/>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87D7BFBA-53FC-FA43-983D-32A0C56F8342}"/>
              </a:ext>
            </a:extLst>
          </p:cNvPr>
          <p:cNvSpPr/>
          <p:nvPr/>
        </p:nvSpPr>
        <p:spPr>
          <a:xfrm>
            <a:off x="5517515" y="2519629"/>
            <a:ext cx="652743" cy="258532"/>
          </a:xfrm>
          <a:prstGeom prst="rect">
            <a:avLst/>
          </a:prstGeom>
        </p:spPr>
        <p:txBody>
          <a:bodyPr wrap="none">
            <a:spAutoFit/>
          </a:bodyPr>
          <a:lstStyle/>
          <a:p>
            <a:pPr>
              <a:lnSpc>
                <a:spcPct val="90000"/>
              </a:lnSpc>
              <a:spcBef>
                <a:spcPts val="1200"/>
              </a:spcBef>
              <a:buClr>
                <a:srgbClr val="337DBE"/>
              </a:buClr>
              <a:buSzPct val="77000"/>
            </a:pPr>
            <a:r>
              <a:rPr lang="en-US" sz="1200" b="1" dirty="0">
                <a:latin typeface="Arial" charset="0"/>
                <a:ea typeface="Arial" charset="0"/>
                <a:cs typeface="Arial" charset="0"/>
              </a:rPr>
              <a:t>8.1%**</a:t>
            </a:r>
          </a:p>
        </p:txBody>
      </p:sp>
      <p:sp>
        <p:nvSpPr>
          <p:cNvPr id="12" name="Rectangle 11">
            <a:extLst>
              <a:ext uri="{FF2B5EF4-FFF2-40B4-BE49-F238E27FC236}">
                <a16:creationId xmlns:a16="http://schemas.microsoft.com/office/drawing/2014/main" id="{630ECF29-96CA-304F-A756-4EC4673B922F}"/>
              </a:ext>
            </a:extLst>
          </p:cNvPr>
          <p:cNvSpPr/>
          <p:nvPr/>
        </p:nvSpPr>
        <p:spPr>
          <a:xfrm>
            <a:off x="5517515" y="2721537"/>
            <a:ext cx="534121" cy="258532"/>
          </a:xfrm>
          <a:prstGeom prst="rect">
            <a:avLst/>
          </a:prstGeom>
        </p:spPr>
        <p:txBody>
          <a:bodyPr wrap="none">
            <a:spAutoFit/>
          </a:bodyPr>
          <a:lstStyle/>
          <a:p>
            <a:pPr>
              <a:lnSpc>
                <a:spcPct val="90000"/>
              </a:lnSpc>
              <a:spcBef>
                <a:spcPts val="1200"/>
              </a:spcBef>
              <a:buClr>
                <a:srgbClr val="337DBE"/>
              </a:buClr>
              <a:buSzPct val="77000"/>
            </a:pPr>
            <a:r>
              <a:rPr lang="en-US" sz="1200" b="1" dirty="0">
                <a:latin typeface="Arial" charset="0"/>
                <a:ea typeface="Arial" charset="0"/>
                <a:cs typeface="Arial" charset="0"/>
              </a:rPr>
              <a:t>6.1%</a:t>
            </a:r>
          </a:p>
        </p:txBody>
      </p:sp>
    </p:spTree>
    <p:extLst>
      <p:ext uri="{BB962C8B-B14F-4D97-AF65-F5344CB8AC3E}">
        <p14:creationId xmlns:p14="http://schemas.microsoft.com/office/powerpoint/2010/main" val="135613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
                                            <p:graphicEl>
                                              <a:chart seriesIdx="1" categoryIdx="-4" bldStep="series"/>
                                            </p:graphicEl>
                                          </p:spTgt>
                                        </p:tgtEl>
                                        <p:attrNameLst>
                                          <p:attrName>style.visibility</p:attrName>
                                        </p:attrNameLst>
                                      </p:cBhvr>
                                      <p:to>
                                        <p:strVal val="visible"/>
                                      </p:to>
                                    </p:set>
                                    <p:animEffect transition="in" filter="wipe(left)">
                                      <p:cBhvr>
                                        <p:cTn id="7" dur="2000"/>
                                        <p:tgtEl>
                                          <p:spTgt spid="10">
                                            <p:graphicEl>
                                              <a:chart seriesIdx="1" categoryIdx="-4" bldStep="series"/>
                                            </p:graphicEl>
                                          </p:spTgt>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750"/>
                                        <p:tgtEl>
                                          <p:spTgt spid="9">
                                            <p:txEl>
                                              <p:pRg st="0" end="0"/>
                                            </p:txEl>
                                          </p:spTgt>
                                        </p:tgtEl>
                                      </p:cBhvr>
                                    </p:animEffect>
                                  </p:childTnLst>
                                </p:cTn>
                              </p:par>
                            </p:childTnLst>
                          </p:cTn>
                        </p:par>
                        <p:par>
                          <p:cTn id="16" fill="hold">
                            <p:stCondLst>
                              <p:cond delay="4250"/>
                            </p:stCondLst>
                            <p:childTnLst>
                              <p:par>
                                <p:cTn id="17" presetID="22" presetClass="entr" presetSubtype="8" fill="hold" grpId="0" nodeType="afterEffect">
                                  <p:stCondLst>
                                    <p:cond delay="500"/>
                                  </p:stCondLst>
                                  <p:childTnLst>
                                    <p:set>
                                      <p:cBhvr>
                                        <p:cTn id="18" dur="1" fill="hold">
                                          <p:stCondLst>
                                            <p:cond delay="0"/>
                                          </p:stCondLst>
                                        </p:cTn>
                                        <p:tgtEl>
                                          <p:spTgt spid="10">
                                            <p:graphicEl>
                                              <a:chart seriesIdx="2" categoryIdx="-4" bldStep="series"/>
                                            </p:graphicEl>
                                          </p:spTgt>
                                        </p:tgtEl>
                                        <p:attrNameLst>
                                          <p:attrName>style.visibility</p:attrName>
                                        </p:attrNameLst>
                                      </p:cBhvr>
                                      <p:to>
                                        <p:strVal val="visible"/>
                                      </p:to>
                                    </p:set>
                                    <p:animEffect transition="in" filter="wipe(left)">
                                      <p:cBhvr>
                                        <p:cTn id="19" dur="2000"/>
                                        <p:tgtEl>
                                          <p:spTgt spid="10">
                                            <p:graphicEl>
                                              <a:chart seriesIdx="2" categoryIdx="-4" bldStep="series"/>
                                            </p:graphicEl>
                                          </p:spTgt>
                                        </p:tgtEl>
                                      </p:cBhvr>
                                    </p:animEffect>
                                  </p:childTnLst>
                                </p:cTn>
                              </p:par>
                            </p:childTnLst>
                          </p:cTn>
                        </p:par>
                        <p:par>
                          <p:cTn id="20" fill="hold">
                            <p:stCondLst>
                              <p:cond delay="675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7250"/>
                            </p:stCondLst>
                            <p:childTnLst>
                              <p:par>
                                <p:cTn id="25" presetID="10" presetClass="entr" presetSubtype="0" fill="hold" grpId="0" nodeType="afterEffect">
                                  <p:stCondLst>
                                    <p:cond delay="25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75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Graphic spid="10" grpId="0" uiExpand="1">
        <p:bldSub>
          <a:bldChart bld="series" animBg="0"/>
        </p:bldSub>
      </p:bldGraphic>
      <p:bldP spid="4"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90155-3D5C-2C48-AF6D-5933434C73C0}"/>
              </a:ext>
            </a:extLst>
          </p:cNvPr>
          <p:cNvSpPr>
            <a:spLocks noGrp="1"/>
          </p:cNvSpPr>
          <p:nvPr>
            <p:ph type="title"/>
          </p:nvPr>
        </p:nvSpPr>
        <p:spPr/>
        <p:txBody>
          <a:bodyPr/>
          <a:lstStyle/>
          <a:p>
            <a:r>
              <a:rPr lang="en-US" dirty="0"/>
              <a:t>As hiring goes, exposures follow</a:t>
            </a:r>
          </a:p>
        </p:txBody>
      </p:sp>
      <p:sp>
        <p:nvSpPr>
          <p:cNvPr id="5" name="Text Placeholder 4">
            <a:extLst>
              <a:ext uri="{FF2B5EF4-FFF2-40B4-BE49-F238E27FC236}">
                <a16:creationId xmlns:a16="http://schemas.microsoft.com/office/drawing/2014/main" id="{3DC2BC6E-2548-FB44-942C-A9DC57E4F4FD}"/>
              </a:ext>
            </a:extLst>
          </p:cNvPr>
          <p:cNvSpPr>
            <a:spLocks noGrp="1"/>
          </p:cNvSpPr>
          <p:nvPr>
            <p:ph type="body" sz="quarter" idx="16"/>
          </p:nvPr>
        </p:nvSpPr>
        <p:spPr/>
        <p:txBody>
          <a:bodyPr/>
          <a:lstStyle/>
          <a:p>
            <a:r>
              <a:rPr lang="en-US" dirty="0"/>
              <a:t>Sources: U.S. Bureau of Labor Statistics; Insurance Information Institute.</a:t>
            </a:r>
          </a:p>
        </p:txBody>
      </p:sp>
      <p:sp>
        <p:nvSpPr>
          <p:cNvPr id="7" name="Text Placeholder 5"/>
          <p:cNvSpPr txBox="1">
            <a:spLocks/>
          </p:cNvSpPr>
          <p:nvPr/>
        </p:nvSpPr>
        <p:spPr bwMode="gray">
          <a:xfrm>
            <a:off x="2902305" y="8437025"/>
            <a:ext cx="5760720" cy="264720"/>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200"/>
              </a:spcBef>
              <a:buClr>
                <a:srgbClr val="337DBE"/>
              </a:buClr>
              <a:buSzPct val="77000"/>
              <a:buFont typeface="Wingdings 3" panose="05040102010807070707" pitchFamily="18" charset="2"/>
              <a:buNone/>
              <a:defRPr sz="1000" kern="1200">
                <a:solidFill>
                  <a:schemeClr val="tx1"/>
                </a:solidFill>
                <a:latin typeface="+mn-lt"/>
                <a:ea typeface="+mn-ea"/>
                <a:cs typeface="Arial" pitchFamily="34" charset="0"/>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825" dirty="0"/>
              <a:t>Sources: </a:t>
            </a:r>
            <a:r>
              <a:rPr lang="en-US" sz="825" dirty="0">
                <a:hlinkClick r:id="rId3"/>
              </a:rPr>
              <a:t>U.S. Department of Commerce</a:t>
            </a:r>
            <a:r>
              <a:rPr lang="en-US" sz="825" dirty="0"/>
              <a:t>, Census Bureau; Insurance Information Institute. </a:t>
            </a:r>
          </a:p>
        </p:txBody>
      </p:sp>
      <p:graphicFrame>
        <p:nvGraphicFramePr>
          <p:cNvPr id="8" name="Object 3"/>
          <p:cNvGraphicFramePr>
            <a:graphicFrameLocks/>
          </p:cNvGraphicFramePr>
          <p:nvPr>
            <p:extLst>
              <p:ext uri="{D42A27DB-BD31-4B8C-83A1-F6EECF244321}">
                <p14:modId xmlns:p14="http://schemas.microsoft.com/office/powerpoint/2010/main" val="3619561778"/>
              </p:ext>
            </p:extLst>
          </p:nvPr>
        </p:nvGraphicFramePr>
        <p:xfrm>
          <a:off x="477372" y="1485900"/>
          <a:ext cx="5474750" cy="45593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402683" y="1120307"/>
            <a:ext cx="2369820" cy="251132"/>
          </a:xfrm>
          <a:prstGeom prst="rect">
            <a:avLst/>
          </a:prstGeom>
          <a:noFill/>
        </p:spPr>
        <p:txBody>
          <a:bodyPr wrap="square" rtlCol="0">
            <a:noAutofit/>
          </a:bodyPr>
          <a:lstStyle/>
          <a:p>
            <a:pPr>
              <a:lnSpc>
                <a:spcPct val="90000"/>
              </a:lnSpc>
              <a:spcBef>
                <a:spcPts val="1200"/>
              </a:spcBef>
              <a:buClr>
                <a:srgbClr val="337DBE"/>
              </a:buClr>
              <a:buSzPct val="77000"/>
            </a:pPr>
            <a:r>
              <a:rPr lang="en-US" sz="1400" b="1" dirty="0">
                <a:latin typeface="Arial" charset="0"/>
                <a:ea typeface="Arial" charset="0"/>
                <a:cs typeface="Arial" charset="0"/>
              </a:rPr>
              <a:t>(000) at quarter-end</a:t>
            </a:r>
          </a:p>
        </p:txBody>
      </p:sp>
      <p:sp>
        <p:nvSpPr>
          <p:cNvPr id="10" name="Title 1"/>
          <p:cNvSpPr txBox="1">
            <a:spLocks/>
          </p:cNvSpPr>
          <p:nvPr/>
        </p:nvSpPr>
        <p:spPr>
          <a:xfrm>
            <a:off x="385491" y="232326"/>
            <a:ext cx="8458200" cy="95097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ts val="0"/>
              </a:spcBef>
              <a:buNone/>
              <a:defRPr sz="3000" b="0" kern="1200">
                <a:solidFill>
                  <a:srgbClr val="337DBE"/>
                </a:solidFill>
                <a:latin typeface="+mj-lt"/>
                <a:ea typeface="+mj-ea"/>
                <a:cs typeface="+mj-cs"/>
              </a:defRPr>
            </a:lvl1pPr>
          </a:lstStyle>
          <a:p>
            <a:endParaRPr lang="en-US" dirty="0"/>
          </a:p>
        </p:txBody>
      </p:sp>
      <p:sp>
        <p:nvSpPr>
          <p:cNvPr id="11" name="TextBox 10">
            <a:extLst>
              <a:ext uri="{FF2B5EF4-FFF2-40B4-BE49-F238E27FC236}">
                <a16:creationId xmlns:a16="http://schemas.microsoft.com/office/drawing/2014/main" id="{C8BEB63F-2389-D94F-8304-1C1E380D1299}"/>
              </a:ext>
            </a:extLst>
          </p:cNvPr>
          <p:cNvSpPr txBox="1"/>
          <p:nvPr/>
        </p:nvSpPr>
        <p:spPr>
          <a:xfrm>
            <a:off x="6122450" y="1682143"/>
            <a:ext cx="2761574" cy="3897125"/>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Of these industries, construction is enjoying the fastest growth. This is expected to continue for at least the short-term.</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At the end of 2018:Q1, employment in these three industries that are the heart of workers composition exposure, at 20.5 million, was not quite back to the level reached before the Great Recession. </a:t>
            </a:r>
          </a:p>
          <a:p>
            <a:pPr marL="285750" indent="-285750">
              <a:lnSpc>
                <a:spcPct val="90000"/>
              </a:lnSpc>
              <a:spcBef>
                <a:spcPts val="600"/>
              </a:spcBef>
              <a:buSzPct val="90000"/>
              <a:buFont typeface="Wingdings 3" panose="05040102010807070707" pitchFamily="18" charset="2"/>
              <a:buChar char=""/>
            </a:pPr>
            <a:endParaRPr lang="en-US" sz="1600" b="1" dirty="0">
              <a:solidFill>
                <a:schemeClr val="accent2"/>
              </a:solidFill>
            </a:endParaRPr>
          </a:p>
        </p:txBody>
      </p:sp>
    </p:spTree>
    <p:extLst>
      <p:ext uri="{BB962C8B-B14F-4D97-AF65-F5344CB8AC3E}">
        <p14:creationId xmlns:p14="http://schemas.microsoft.com/office/powerpoint/2010/main" val="206909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par>
                          <p:cTn id="11" fill="hold">
                            <p:stCondLst>
                              <p:cond delay="1500"/>
                            </p:stCondLst>
                            <p:childTnLst>
                              <p:par>
                                <p:cTn id="12" presetID="10" presetClass="entr" presetSubtype="0" fill="hold" grpId="0" nodeType="afterEffect">
                                  <p:stCondLst>
                                    <p:cond delay="75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4"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Rectangle 7"/>
          <p:cNvSpPr>
            <a:spLocks noGrp="1" noChangeArrowheads="1"/>
          </p:cNvSpPr>
          <p:nvPr>
            <p:ph type="title"/>
          </p:nvPr>
        </p:nvSpPr>
        <p:spPr>
          <a:xfrm>
            <a:off x="461586" y="274600"/>
            <a:ext cx="8250614" cy="788613"/>
          </a:xfrm>
        </p:spPr>
        <p:txBody>
          <a:bodyPr/>
          <a:lstStyle/>
          <a:p>
            <a:r>
              <a:rPr lang="en-US" dirty="0"/>
              <a:t>Hospital costs forecast injury costs</a:t>
            </a:r>
            <a:endParaRPr lang="en-US" sz="2400" dirty="0"/>
          </a:p>
        </p:txBody>
      </p:sp>
      <p:sp>
        <p:nvSpPr>
          <p:cNvPr id="5" name="Text Placeholder 4"/>
          <p:cNvSpPr>
            <a:spLocks noGrp="1"/>
          </p:cNvSpPr>
          <p:nvPr>
            <p:ph type="body" sz="quarter" idx="16"/>
          </p:nvPr>
        </p:nvSpPr>
        <p:spPr/>
        <p:txBody>
          <a:bodyPr/>
          <a:lstStyle/>
          <a:p>
            <a:pPr>
              <a:lnSpc>
                <a:spcPct val="85000"/>
              </a:lnSpc>
              <a:spcBef>
                <a:spcPct val="25000"/>
              </a:spcBef>
              <a:buClr>
                <a:schemeClr val="accent2"/>
              </a:buClr>
            </a:pPr>
            <a:r>
              <a:rPr lang="en-US" dirty="0"/>
              <a:t>*Percentage change from same month in prior year through May 2018; seasonally adjusted.</a:t>
            </a:r>
          </a:p>
          <a:p>
            <a:pPr eaLnBrk="0" hangingPunct="0">
              <a:lnSpc>
                <a:spcPct val="85000"/>
              </a:lnSpc>
              <a:spcBef>
                <a:spcPct val="25000"/>
              </a:spcBef>
              <a:buClr>
                <a:schemeClr val="accent2"/>
              </a:buClr>
            </a:pPr>
            <a:r>
              <a:rPr lang="en-US" dirty="0"/>
              <a:t>Sources: US Bureau of Labor Statistics; National Bureau of Economic Research (recession dates); Insurance Information Institute.</a:t>
            </a:r>
          </a:p>
        </p:txBody>
      </p:sp>
      <p:sp>
        <p:nvSpPr>
          <p:cNvPr id="8" name="TextBox 7">
            <a:extLst>
              <a:ext uri="{FF2B5EF4-FFF2-40B4-BE49-F238E27FC236}">
                <a16:creationId xmlns:a16="http://schemas.microsoft.com/office/drawing/2014/main" id="{4819EB01-6525-B34E-9375-9C11AEC4EF8A}"/>
              </a:ext>
            </a:extLst>
          </p:cNvPr>
          <p:cNvSpPr txBox="1"/>
          <p:nvPr/>
        </p:nvSpPr>
        <p:spPr>
          <a:xfrm>
            <a:off x="5946589" y="1682496"/>
            <a:ext cx="2801662"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For the past five years, prices for hospital services grew more moderately than before, lately at rates ranging between 3% and 6%.</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Even with these more modest increases, prices for hospital care rose on average several percentage points faster than inflation generally.</a:t>
            </a:r>
          </a:p>
        </p:txBody>
      </p:sp>
      <p:sp>
        <p:nvSpPr>
          <p:cNvPr id="23" name="Text Box 10">
            <a:extLst>
              <a:ext uri="{FF2B5EF4-FFF2-40B4-BE49-F238E27FC236}">
                <a16:creationId xmlns:a16="http://schemas.microsoft.com/office/drawing/2014/main" id="{7087EE79-4E2E-104D-8EA0-A4DC746B84DD}"/>
              </a:ext>
            </a:extLst>
          </p:cNvPr>
          <p:cNvSpPr txBox="1">
            <a:spLocks noChangeArrowheads="1"/>
          </p:cNvSpPr>
          <p:nvPr/>
        </p:nvSpPr>
        <p:spPr bwMode="auto">
          <a:xfrm>
            <a:off x="501999" y="1157329"/>
            <a:ext cx="3915379" cy="210643"/>
          </a:xfrm>
          <a:prstGeom prst="rect">
            <a:avLst/>
          </a:prstGeom>
          <a:noFill/>
          <a:ln w="9525">
            <a:noFill/>
            <a:miter lim="800000"/>
            <a:headEnd/>
            <a:tailEnd/>
          </a:ln>
          <a:effectLst/>
        </p:spPr>
        <p:txBody>
          <a:bodyPr wrap="square" lIns="0" tIns="0" rIns="0" bIns="0" anchor="t" anchorCtr="0">
            <a:noAutofit/>
          </a:bodyPr>
          <a:lstStyle/>
          <a:p>
            <a:pPr>
              <a:lnSpc>
                <a:spcPct val="90000"/>
              </a:lnSpc>
              <a:spcBef>
                <a:spcPct val="20000"/>
              </a:spcBef>
            </a:pPr>
            <a:r>
              <a:rPr lang="en-US" altLang="en-US" sz="1400" b="1" dirty="0"/>
              <a:t>Price change</a:t>
            </a:r>
          </a:p>
        </p:txBody>
      </p:sp>
      <p:graphicFrame>
        <p:nvGraphicFramePr>
          <p:cNvPr id="24" name="Object 8">
            <a:extLst>
              <a:ext uri="{FF2B5EF4-FFF2-40B4-BE49-F238E27FC236}">
                <a16:creationId xmlns:a16="http://schemas.microsoft.com/office/drawing/2014/main" id="{973C13F5-A519-9E41-A7A8-9A3C1857BDC5}"/>
              </a:ext>
            </a:extLst>
          </p:cNvPr>
          <p:cNvGraphicFramePr>
            <a:graphicFrameLocks noChangeAspect="1"/>
          </p:cNvGraphicFramePr>
          <p:nvPr>
            <p:extLst>
              <p:ext uri="{D42A27DB-BD31-4B8C-83A1-F6EECF244321}">
                <p14:modId xmlns:p14="http://schemas.microsoft.com/office/powerpoint/2010/main" val="1683118054"/>
              </p:ext>
            </p:extLst>
          </p:nvPr>
        </p:nvGraphicFramePr>
        <p:xfrm>
          <a:off x="461969" y="1469154"/>
          <a:ext cx="5287133" cy="4259071"/>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1">
            <a:extLst>
              <a:ext uri="{FF2B5EF4-FFF2-40B4-BE49-F238E27FC236}">
                <a16:creationId xmlns:a16="http://schemas.microsoft.com/office/drawing/2014/main" id="{6050214F-E0FA-344A-A4BE-2F7DFC6659E0}"/>
              </a:ext>
            </a:extLst>
          </p:cNvPr>
          <p:cNvSpPr txBox="1"/>
          <p:nvPr/>
        </p:nvSpPr>
        <p:spPr>
          <a:xfrm>
            <a:off x="5567339" y="3469256"/>
            <a:ext cx="561014" cy="258866"/>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1200"/>
              </a:spcBef>
              <a:buClr>
                <a:srgbClr val="337DBE"/>
              </a:buClr>
              <a:buSzPct val="77000"/>
            </a:pPr>
            <a:r>
              <a:rPr lang="en-US" sz="1200" b="1" dirty="0">
                <a:latin typeface="Arial" charset="0"/>
                <a:ea typeface="Arial" charset="0"/>
                <a:cs typeface="Arial" charset="0"/>
              </a:rPr>
              <a:t>4.5</a:t>
            </a:r>
            <a:r>
              <a:rPr lang="en-US" sz="1200" b="1" i="0" dirty="0">
                <a:latin typeface="Arial" charset="0"/>
                <a:ea typeface="Arial" charset="0"/>
                <a:cs typeface="Arial" charset="0"/>
              </a:rPr>
              <a:t>%</a:t>
            </a:r>
          </a:p>
        </p:txBody>
      </p:sp>
    </p:spTree>
    <p:extLst>
      <p:ext uri="{BB962C8B-B14F-4D97-AF65-F5344CB8AC3E}">
        <p14:creationId xmlns:p14="http://schemas.microsoft.com/office/powerpoint/2010/main" val="223772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childTnLst>
                                </p:cTn>
                              </p:par>
                            </p:childTnLst>
                          </p:cTn>
                        </p:par>
                        <p:par>
                          <p:cTn id="14" fill="hold">
                            <p:stCondLst>
                              <p:cond delay="1500"/>
                            </p:stCondLst>
                            <p:childTnLst>
                              <p:par>
                                <p:cTn id="15" presetID="10" presetClass="entr" presetSubtype="0" fill="hold" grpId="0" nodeType="after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Graphic spid="24" grpId="0">
        <p:bldAsOne/>
      </p:bldGraphic>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ACC0A00-F429-5D4F-9638-5D1295D8D5D2}"/>
              </a:ext>
            </a:extLst>
          </p:cNvPr>
          <p:cNvSpPr/>
          <p:nvPr/>
        </p:nvSpPr>
        <p:spPr>
          <a:xfrm>
            <a:off x="-229"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blipFill dpi="0" rotWithShape="1">
            <a:blip r:embed="rId3">
              <a:alphaModFix/>
              <a:extLst>
                <a:ext uri="{28A0092B-C50C-407E-A947-70E740481C1C}">
                  <a14:useLocalDpi xmlns:a14="http://schemas.microsoft.com/office/drawing/2010/main" val="0"/>
                </a:ext>
              </a:extLst>
            </a:blip>
            <a:srcRect/>
            <a:stretch>
              <a:fillRect l="-20759" t="-14062" r="-74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4" name="Freeform 3">
            <a:extLst>
              <a:ext uri="{FF2B5EF4-FFF2-40B4-BE49-F238E27FC236}">
                <a16:creationId xmlns:a16="http://schemas.microsoft.com/office/drawing/2014/main" id="{45027EE7-9FC4-0E45-8439-C97E83AD11FB}"/>
              </a:ext>
            </a:extLst>
          </p:cNvPr>
          <p:cNvSpPr/>
          <p:nvPr/>
        </p:nvSpPr>
        <p:spPr>
          <a:xfrm>
            <a:off x="0"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2" name="Rectangle 1"/>
          <p:cNvSpPr/>
          <p:nvPr/>
        </p:nvSpPr>
        <p:spPr>
          <a:xfrm>
            <a:off x="622148" y="2297760"/>
            <a:ext cx="7759852" cy="646331"/>
          </a:xfrm>
          <a:prstGeom prst="rect">
            <a:avLst/>
          </a:prstGeom>
        </p:spPr>
        <p:txBody>
          <a:bodyPr wrap="square">
            <a:spAutoFit/>
          </a:bodyPr>
          <a:lstStyle/>
          <a:p>
            <a:r>
              <a:rPr lang="en-US" sz="3600" dirty="0">
                <a:solidFill>
                  <a:schemeClr val="bg1"/>
                </a:solidFill>
                <a:latin typeface="+mj-lt"/>
              </a:rPr>
              <a:t>Personal lines trends as of </a:t>
            </a:r>
            <a:r>
              <a:rPr lang="en-US" sz="3600" dirty="0">
                <a:solidFill>
                  <a:schemeClr val="bg1"/>
                </a:solidFill>
              </a:rPr>
              <a:t>2018:Q1</a:t>
            </a:r>
            <a:endParaRPr lang="en-US" sz="3600" dirty="0">
              <a:solidFill>
                <a:schemeClr val="bg1"/>
              </a:solidFill>
              <a:latin typeface="+mj-lt"/>
            </a:endParaRPr>
          </a:p>
        </p:txBody>
      </p:sp>
    </p:spTree>
    <p:extLst>
      <p:ext uri="{BB962C8B-B14F-4D97-AF65-F5344CB8AC3E}">
        <p14:creationId xmlns:p14="http://schemas.microsoft.com/office/powerpoint/2010/main" val="328083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863204" y="1885950"/>
            <a:ext cx="408916" cy="350656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5125" name="Rectangle 7"/>
          <p:cNvSpPr>
            <a:spLocks noGrp="1" noChangeArrowheads="1"/>
          </p:cNvSpPr>
          <p:nvPr>
            <p:ph type="title"/>
          </p:nvPr>
        </p:nvSpPr>
        <p:spPr>
          <a:xfrm>
            <a:off x="370161" y="300944"/>
            <a:ext cx="8458200" cy="726389"/>
          </a:xfrm>
        </p:spPr>
        <p:txBody>
          <a:bodyPr/>
          <a:lstStyle/>
          <a:p>
            <a:r>
              <a:rPr lang="en-US" altLang="en-US" dirty="0"/>
              <a:t>Driving patterns predict claim frequency</a:t>
            </a:r>
          </a:p>
        </p:txBody>
      </p:sp>
      <p:sp>
        <p:nvSpPr>
          <p:cNvPr id="10" name="Text Placeholder 9"/>
          <p:cNvSpPr>
            <a:spLocks noGrp="1"/>
          </p:cNvSpPr>
          <p:nvPr>
            <p:ph type="body" sz="quarter" idx="15"/>
          </p:nvPr>
        </p:nvSpPr>
        <p:spPr>
          <a:xfrm>
            <a:off x="394232" y="1212802"/>
            <a:ext cx="1976709" cy="403712"/>
          </a:xfrm>
        </p:spPr>
        <p:txBody>
          <a:bodyPr/>
          <a:lstStyle/>
          <a:p>
            <a:r>
              <a:rPr lang="en-US" sz="1400" b="1" dirty="0">
                <a:solidFill>
                  <a:schemeClr val="accent1"/>
                </a:solidFill>
                <a:latin typeface="Arial" charset="0"/>
                <a:ea typeface="Arial" charset="0"/>
                <a:cs typeface="Arial" charset="0"/>
              </a:rPr>
              <a:t>Billions of miles driven in prior year</a:t>
            </a:r>
          </a:p>
        </p:txBody>
      </p:sp>
      <p:sp>
        <p:nvSpPr>
          <p:cNvPr id="12" name="Text Placeholder 11"/>
          <p:cNvSpPr>
            <a:spLocks noGrp="1"/>
          </p:cNvSpPr>
          <p:nvPr>
            <p:ph type="body" sz="quarter" idx="16"/>
          </p:nvPr>
        </p:nvSpPr>
        <p:spPr/>
        <p:txBody>
          <a:bodyPr/>
          <a:lstStyle/>
          <a:p>
            <a:r>
              <a:rPr lang="en-US" dirty="0"/>
              <a:t>Sources: </a:t>
            </a:r>
            <a:r>
              <a:rPr lang="en-US" dirty="0">
                <a:hlinkClick r:id="rId3" tooltip="http://www.fhwa.dot.gov/policyinformation/travel_monitoring/tvt.cfm"/>
              </a:rPr>
              <a:t>Federal Highway Administration</a:t>
            </a:r>
            <a:r>
              <a:rPr lang="en-US" dirty="0"/>
              <a:t>; Rolling four-quarter average frequency from Fast Track Monitoring System; Insurance Institute for Highway Safety; Insurance Information Institute.</a:t>
            </a:r>
          </a:p>
        </p:txBody>
      </p:sp>
      <p:graphicFrame>
        <p:nvGraphicFramePr>
          <p:cNvPr id="22" name="Object 8"/>
          <p:cNvGraphicFramePr>
            <a:graphicFrameLocks noChangeAspect="1"/>
          </p:cNvGraphicFramePr>
          <p:nvPr>
            <p:extLst>
              <p:ext uri="{D42A27DB-BD31-4B8C-83A1-F6EECF244321}">
                <p14:modId xmlns:p14="http://schemas.microsoft.com/office/powerpoint/2010/main" val="4260750715"/>
              </p:ext>
            </p:extLst>
          </p:nvPr>
        </p:nvGraphicFramePr>
        <p:xfrm>
          <a:off x="477982" y="1436271"/>
          <a:ext cx="5510360" cy="4766408"/>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 Placeholder 9"/>
          <p:cNvSpPr txBox="1">
            <a:spLocks/>
          </p:cNvSpPr>
          <p:nvPr/>
        </p:nvSpPr>
        <p:spPr bwMode="gray">
          <a:xfrm>
            <a:off x="3741713" y="1212802"/>
            <a:ext cx="2324316" cy="384843"/>
          </a:xfrm>
          <a:prstGeom prst="rect">
            <a:avLst/>
          </a:prstGeom>
          <a:noFill/>
        </p:spPr>
        <p:txBody>
          <a:bodyPr vert="horz" wrap="square" lIns="91440" tIns="45720" rIns="91440" bIns="45720" rtlCol="0">
            <a:noAutofit/>
          </a:bodyPr>
          <a:lstStyle>
            <a:lvl1pPr marL="0" indent="0" algn="l" defTabSz="914400" rtl="0" eaLnBrk="1" fontAlgn="base" latinLnBrk="0" hangingPunct="1">
              <a:lnSpc>
                <a:spcPct val="90000"/>
              </a:lnSpc>
              <a:spcBef>
                <a:spcPct val="0"/>
              </a:spcBef>
              <a:spcAft>
                <a:spcPct val="0"/>
              </a:spcAft>
              <a:buClr>
                <a:srgbClr val="337DBE"/>
              </a:buClr>
              <a:buSzPct val="77000"/>
              <a:buFont typeface="Wingdings 3" panose="05040102010807070707" pitchFamily="18" charset="2"/>
              <a:buNone/>
              <a:defRPr lang="en-US" sz="2200" b="0" kern="1200" smtClean="0">
                <a:solidFill>
                  <a:srgbClr val="072C44"/>
                </a:solidFill>
                <a:latin typeface="+mj-lt"/>
                <a:ea typeface="+mn-ea"/>
                <a:cs typeface="+mn-cs"/>
              </a:defRPr>
            </a:lvl1pPr>
            <a:lvl2pPr marL="566928" indent="-228600" algn="l" defTabSz="914400" rtl="0" eaLnBrk="1" fontAlgn="base" latinLnBrk="0" hangingPunct="1">
              <a:lnSpc>
                <a:spcPct val="90000"/>
              </a:lnSpc>
              <a:spcBef>
                <a:spcPct val="0"/>
              </a:spcBef>
              <a:spcAft>
                <a:spcPct val="0"/>
              </a:spcAft>
              <a:buClr>
                <a:srgbClr val="337DBE"/>
              </a:buClr>
              <a:buFont typeface="Wingdings" panose="05000000000000000000" pitchFamily="2" charset="2"/>
              <a:buChar char=""/>
              <a:defRPr lang="en-US" sz="2200" b="1" kern="1200" smtClean="0">
                <a:solidFill>
                  <a:schemeClr val="tx1"/>
                </a:solidFill>
                <a:latin typeface="Arial Narrow" pitchFamily="34" charset="0"/>
                <a:ea typeface="+mn-ea"/>
                <a:cs typeface="+mn-cs"/>
              </a:defRPr>
            </a:lvl2pPr>
            <a:lvl3pPr marL="914400" indent="-228600" algn="l" defTabSz="914400" rtl="0" eaLnBrk="1" fontAlgn="base" latinLnBrk="0" hangingPunct="1">
              <a:lnSpc>
                <a:spcPct val="90000"/>
              </a:lnSpc>
              <a:spcBef>
                <a:spcPct val="0"/>
              </a:spcBef>
              <a:spcAft>
                <a:spcPct val="0"/>
              </a:spcAft>
              <a:buClr>
                <a:srgbClr val="337DBE"/>
              </a:buClr>
              <a:buFont typeface="Arial" pitchFamily="34" charset="0"/>
              <a:buChar char="–"/>
              <a:defRPr lang="en-US" sz="2200" b="1" kern="1200" smtClean="0">
                <a:solidFill>
                  <a:schemeClr val="tx1"/>
                </a:solidFill>
                <a:latin typeface="Arial Narrow" pitchFamily="34" charset="0"/>
                <a:ea typeface="+mn-ea"/>
                <a:cs typeface="+mn-cs"/>
              </a:defRPr>
            </a:lvl3pPr>
            <a:lvl4pPr marL="1252728" indent="-219456" algn="l" defTabSz="914400" rtl="0" eaLnBrk="1" fontAlgn="base" latinLnBrk="0" hangingPunct="1">
              <a:lnSpc>
                <a:spcPct val="90000"/>
              </a:lnSpc>
              <a:spcBef>
                <a:spcPct val="0"/>
              </a:spcBef>
              <a:spcAft>
                <a:spcPct val="0"/>
              </a:spcAft>
              <a:buClr>
                <a:srgbClr val="337DBE"/>
              </a:buClr>
              <a:buFont typeface="Wingdings" pitchFamily="2" charset="2"/>
              <a:buChar char="§"/>
              <a:defRPr lang="en-US" sz="2200" b="1" kern="1200" smtClean="0">
                <a:solidFill>
                  <a:schemeClr val="tx1"/>
                </a:solidFill>
                <a:latin typeface="Arial Narrow" pitchFamily="34" charset="0"/>
                <a:ea typeface="+mn-ea"/>
                <a:cs typeface="+mn-cs"/>
              </a:defRPr>
            </a:lvl4pPr>
            <a:lvl5pPr marL="1481328" indent="-173736" algn="l" defTabSz="914400" rtl="0" eaLnBrk="1" fontAlgn="base" latinLnBrk="0" hangingPunct="1">
              <a:lnSpc>
                <a:spcPct val="90000"/>
              </a:lnSpc>
              <a:spcBef>
                <a:spcPct val="0"/>
              </a:spcBef>
              <a:spcAft>
                <a:spcPct val="0"/>
              </a:spcAft>
              <a:buClr>
                <a:srgbClr val="337DBE"/>
              </a:buClr>
              <a:buFont typeface="Arial" pitchFamily="34" charset="0"/>
              <a:buChar char="»"/>
              <a:defRPr lang="en-US" sz="2200" b="1" kern="1200" dirty="0" smtClean="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400" b="1" dirty="0">
                <a:solidFill>
                  <a:schemeClr val="accent3"/>
                </a:solidFill>
                <a:latin typeface="Arial" charset="0"/>
                <a:ea typeface="Arial" charset="0"/>
                <a:cs typeface="Arial" charset="0"/>
              </a:rPr>
              <a:t>Overall collision claims per 100 insured vehicles</a:t>
            </a:r>
          </a:p>
        </p:txBody>
      </p:sp>
      <p:grpSp>
        <p:nvGrpSpPr>
          <p:cNvPr id="2" name="Group 1"/>
          <p:cNvGrpSpPr/>
          <p:nvPr/>
        </p:nvGrpSpPr>
        <p:grpSpPr>
          <a:xfrm>
            <a:off x="2472766" y="2687695"/>
            <a:ext cx="1174181" cy="173812"/>
            <a:chOff x="1390824" y="2243945"/>
            <a:chExt cx="1174181" cy="173812"/>
          </a:xfrm>
        </p:grpSpPr>
        <p:sp>
          <p:nvSpPr>
            <p:cNvPr id="11" name="Rectangle 10"/>
            <p:cNvSpPr/>
            <p:nvPr/>
          </p:nvSpPr>
          <p:spPr>
            <a:xfrm>
              <a:off x="1390824" y="2281730"/>
              <a:ext cx="251946" cy="7162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13" name="TextBox 12"/>
            <p:cNvSpPr txBox="1"/>
            <p:nvPr/>
          </p:nvSpPr>
          <p:spPr>
            <a:xfrm>
              <a:off x="1671532" y="2243945"/>
              <a:ext cx="893473" cy="173812"/>
            </a:xfrm>
            <a:prstGeom prst="rect">
              <a:avLst/>
            </a:prstGeom>
            <a:noFill/>
          </p:spPr>
          <p:txBody>
            <a:bodyPr wrap="none" lIns="0" tIns="0" rIns="0" bIns="0" rtlCol="0">
              <a:noAutofit/>
            </a:bodyPr>
            <a:lstStyle/>
            <a:p>
              <a:pPr>
                <a:lnSpc>
                  <a:spcPct val="90000"/>
                </a:lnSpc>
                <a:spcBef>
                  <a:spcPts val="1200"/>
                </a:spcBef>
                <a:buClr>
                  <a:srgbClr val="337DBE"/>
                </a:buClr>
                <a:buSzPct val="77000"/>
              </a:pPr>
              <a:r>
                <a:rPr lang="en-US" sz="1200" dirty="0">
                  <a:latin typeface="Arial" panose="020B0604020202020204" pitchFamily="34" charset="0"/>
                  <a:cs typeface="Arial" panose="020B0604020202020204" pitchFamily="34" charset="0"/>
                </a:rPr>
                <a:t>Recession</a:t>
              </a:r>
            </a:p>
          </p:txBody>
        </p:sp>
      </p:grpSp>
      <p:sp>
        <p:nvSpPr>
          <p:cNvPr id="16" name="TextBox 15">
            <a:extLst>
              <a:ext uri="{FF2B5EF4-FFF2-40B4-BE49-F238E27FC236}">
                <a16:creationId xmlns:a16="http://schemas.microsoft.com/office/drawing/2014/main" id="{CA41E379-C693-E646-AF6B-F3E4D1C73644}"/>
              </a:ext>
            </a:extLst>
          </p:cNvPr>
          <p:cNvSpPr txBox="1"/>
          <p:nvPr/>
        </p:nvSpPr>
        <p:spPr>
          <a:xfrm>
            <a:off x="6120878" y="1738705"/>
            <a:ext cx="2761574" cy="4103829"/>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The sharp rise in collision frequency in 2014-2016 appears to have peaked in the last year. However, claim severity will likely continue to rise as 2018 will see another 17 million new cars on the road.</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The only force that could derail the relationship between miles driven and frequency would be a sharp and persistent rise in the cost of gasoline.</a:t>
            </a:r>
          </a:p>
        </p:txBody>
      </p:sp>
      <p:sp>
        <p:nvSpPr>
          <p:cNvPr id="17" name="TextBox 1">
            <a:extLst>
              <a:ext uri="{FF2B5EF4-FFF2-40B4-BE49-F238E27FC236}">
                <a16:creationId xmlns:a16="http://schemas.microsoft.com/office/drawing/2014/main" id="{91463E61-CD34-7649-B90C-F5C95EA943DE}"/>
              </a:ext>
            </a:extLst>
          </p:cNvPr>
          <p:cNvSpPr txBox="1"/>
          <p:nvPr/>
        </p:nvSpPr>
        <p:spPr>
          <a:xfrm>
            <a:off x="5120487" y="1943155"/>
            <a:ext cx="631021" cy="258867"/>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1200"/>
              </a:spcBef>
              <a:buClr>
                <a:srgbClr val="337DBE"/>
              </a:buClr>
              <a:buSzPct val="77000"/>
            </a:pPr>
            <a:r>
              <a:rPr lang="en-US" sz="1200" b="1" dirty="0">
                <a:latin typeface="Arial" charset="0"/>
                <a:ea typeface="Arial" charset="0"/>
                <a:cs typeface="Arial" charset="0"/>
              </a:rPr>
              <a:t>3,215</a:t>
            </a:r>
            <a:endParaRPr lang="en-US" sz="1200" b="1" i="0" dirty="0">
              <a:latin typeface="Arial" charset="0"/>
              <a:ea typeface="Arial" charset="0"/>
              <a:cs typeface="Arial" charset="0"/>
            </a:endParaRPr>
          </a:p>
        </p:txBody>
      </p:sp>
      <p:sp>
        <p:nvSpPr>
          <p:cNvPr id="18" name="TextBox 1">
            <a:extLst>
              <a:ext uri="{FF2B5EF4-FFF2-40B4-BE49-F238E27FC236}">
                <a16:creationId xmlns:a16="http://schemas.microsoft.com/office/drawing/2014/main" id="{389585BE-5009-5442-B2E0-997D436B0E90}"/>
              </a:ext>
            </a:extLst>
          </p:cNvPr>
          <p:cNvSpPr txBox="1"/>
          <p:nvPr/>
        </p:nvSpPr>
        <p:spPr>
          <a:xfrm>
            <a:off x="5205403" y="2587230"/>
            <a:ext cx="502814" cy="258867"/>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1200"/>
              </a:spcBef>
              <a:buClr>
                <a:srgbClr val="337DBE"/>
              </a:buClr>
              <a:buSzPct val="77000"/>
            </a:pPr>
            <a:r>
              <a:rPr lang="en-US" sz="1200" b="1" dirty="0">
                <a:latin typeface="Arial" charset="0"/>
                <a:ea typeface="Arial" charset="0"/>
                <a:cs typeface="Arial" charset="0"/>
              </a:rPr>
              <a:t>6.06</a:t>
            </a:r>
            <a:endParaRPr lang="en-US" sz="1200" b="1" i="0" dirty="0">
              <a:latin typeface="Arial" charset="0"/>
              <a:ea typeface="Arial" charset="0"/>
              <a:cs typeface="Arial" charset="0"/>
            </a:endParaRPr>
          </a:p>
        </p:txBody>
      </p:sp>
    </p:spTree>
    <p:extLst>
      <p:ext uri="{BB962C8B-B14F-4D97-AF65-F5344CB8AC3E}">
        <p14:creationId xmlns:p14="http://schemas.microsoft.com/office/powerpoint/2010/main" val="125850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2">
                                            <p:graphicEl>
                                              <a:chart seriesIdx="0" categoryIdx="-4" bldStep="series"/>
                                            </p:graphicEl>
                                          </p:spTgt>
                                        </p:tgtEl>
                                        <p:attrNameLst>
                                          <p:attrName>style.visibility</p:attrName>
                                        </p:attrNameLst>
                                      </p:cBhvr>
                                      <p:to>
                                        <p:strVal val="visible"/>
                                      </p:to>
                                    </p:set>
                                    <p:animEffect transition="in" filter="wipe(left)">
                                      <p:cBhvr>
                                        <p:cTn id="7" dur="2000"/>
                                        <p:tgtEl>
                                          <p:spTgt spid="22">
                                            <p:graphicEl>
                                              <a:chart seriesIdx="0" categoryIdx="-4" bldStep="series"/>
                                            </p:graphicEl>
                                          </p:spTgt>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22">
                                            <p:graphicEl>
                                              <a:chart seriesIdx="1" categoryIdx="-4" bldStep="series"/>
                                            </p:graphicEl>
                                          </p:spTgt>
                                        </p:tgtEl>
                                        <p:attrNameLst>
                                          <p:attrName>style.visibility</p:attrName>
                                        </p:attrNameLst>
                                      </p:cBhvr>
                                      <p:to>
                                        <p:strVal val="visible"/>
                                      </p:to>
                                    </p:set>
                                    <p:animEffect transition="in" filter="wipe(left)">
                                      <p:cBhvr>
                                        <p:cTn id="15" dur="2000"/>
                                        <p:tgtEl>
                                          <p:spTgt spid="22">
                                            <p:graphicEl>
                                              <a:chart seriesIdx="1" categoryIdx="-4" bldStep="series"/>
                                            </p:graphicEl>
                                          </p:spTgt>
                                        </p:tgtEl>
                                      </p:cBhvr>
                                    </p:animEffect>
                                  </p:childTnLst>
                                </p:cTn>
                              </p:par>
                            </p:childTnLst>
                          </p:cTn>
                        </p:par>
                        <p:par>
                          <p:cTn id="16" fill="hold">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5500"/>
                            </p:stCondLst>
                            <p:childTnLst>
                              <p:par>
                                <p:cTn id="21" presetID="10" presetClass="entr" presetSubtype="0" fill="hold" grpId="0" nodeType="afterEffect">
                                  <p:stCondLst>
                                    <p:cond delay="75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uiExpand="1">
        <p:bldSub>
          <a:bldChart bld="series"/>
        </p:bldSub>
      </p:bldGraphic>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9"/>
          <p:cNvGraphicFramePr>
            <a:graphicFrameLocks/>
          </p:cNvGraphicFramePr>
          <p:nvPr>
            <p:extLst>
              <p:ext uri="{D42A27DB-BD31-4B8C-83A1-F6EECF244321}">
                <p14:modId xmlns:p14="http://schemas.microsoft.com/office/powerpoint/2010/main" val="300305498"/>
              </p:ext>
            </p:extLst>
          </p:nvPr>
        </p:nvGraphicFramePr>
        <p:xfrm>
          <a:off x="488524" y="1508888"/>
          <a:ext cx="5404618" cy="4612120"/>
        </p:xfrm>
        <a:graphic>
          <a:graphicData uri="http://schemas.openxmlformats.org/drawingml/2006/chart">
            <c:chart xmlns:c="http://schemas.openxmlformats.org/drawingml/2006/chart" xmlns:r="http://schemas.openxmlformats.org/officeDocument/2006/relationships" r:id="rId3"/>
          </a:graphicData>
        </a:graphic>
      </p:graphicFrame>
      <p:sp>
        <p:nvSpPr>
          <p:cNvPr id="13317" name="Rectangle 2"/>
          <p:cNvSpPr>
            <a:spLocks noGrp="1" noChangeArrowheads="1"/>
          </p:cNvSpPr>
          <p:nvPr>
            <p:ph type="title"/>
          </p:nvPr>
        </p:nvSpPr>
        <p:spPr>
          <a:xfrm>
            <a:off x="496552" y="275869"/>
            <a:ext cx="8342948" cy="703845"/>
          </a:xfrm>
          <a:prstGeom prst="rect">
            <a:avLst/>
          </a:prstGeom>
        </p:spPr>
        <p:txBody>
          <a:bodyPr/>
          <a:lstStyle/>
          <a:p>
            <a:r>
              <a:rPr lang="en-US" altLang="en-US" dirty="0">
                <a:latin typeface="Arial" panose="020B0604020202020204" pitchFamily="34" charset="0"/>
              </a:rPr>
              <a:t>To rent or to buy?</a:t>
            </a:r>
          </a:p>
        </p:txBody>
      </p:sp>
      <p:sp>
        <p:nvSpPr>
          <p:cNvPr id="4" name="Text Placeholder 3"/>
          <p:cNvSpPr>
            <a:spLocks noGrp="1"/>
          </p:cNvSpPr>
          <p:nvPr>
            <p:ph type="body" sz="quarter" idx="16"/>
          </p:nvPr>
        </p:nvSpPr>
        <p:spPr/>
        <p:txBody>
          <a:bodyPr/>
          <a:lstStyle/>
          <a:p>
            <a:pPr>
              <a:lnSpc>
                <a:spcPct val="85000"/>
              </a:lnSpc>
              <a:spcBef>
                <a:spcPct val="25000"/>
              </a:spcBef>
            </a:pPr>
            <a:r>
              <a:rPr lang="en-US" altLang="en-US" dirty="0"/>
              <a:t>Sources: U.S. Census Bureau at </a:t>
            </a:r>
            <a:r>
              <a:rPr lang="en-US" altLang="en-US" dirty="0">
                <a:hlinkClick r:id="rId4"/>
              </a:rPr>
              <a:t>http://www.census.gov/housing/hvs/data/histtabs.html</a:t>
            </a:r>
            <a:r>
              <a:rPr lang="en-US" altLang="en-US" dirty="0"/>
              <a:t>, Table 8; Insurance Information Institute</a:t>
            </a:r>
            <a:r>
              <a:rPr lang="en-US" altLang="en-US" sz="800" dirty="0"/>
              <a:t>.</a:t>
            </a:r>
          </a:p>
        </p:txBody>
      </p:sp>
      <p:sp>
        <p:nvSpPr>
          <p:cNvPr id="23" name="TextBox 1"/>
          <p:cNvSpPr txBox="1">
            <a:spLocks noChangeArrowheads="1"/>
          </p:cNvSpPr>
          <p:nvPr/>
        </p:nvSpPr>
        <p:spPr bwMode="auto">
          <a:xfrm>
            <a:off x="3418773" y="1174778"/>
            <a:ext cx="25458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100000"/>
              </a:spcBef>
              <a:buClr>
                <a:schemeClr val="accent2"/>
              </a:buClr>
              <a:buFont typeface="Wingdings" panose="05000000000000000000" pitchFamily="2" charset="2"/>
              <a:buChar char="n"/>
              <a:defRPr sz="2400">
                <a:solidFill>
                  <a:schemeClr val="tx1"/>
                </a:solidFill>
                <a:latin typeface="Arial" panose="020B0604020202020204" pitchFamily="34" charset="0"/>
              </a:defRPr>
            </a:lvl1pPr>
            <a:lvl2pPr marL="742950" indent="-285750">
              <a:lnSpc>
                <a:spcPct val="90000"/>
              </a:lnSpc>
              <a:spcBef>
                <a:spcPct val="50000"/>
              </a:spcBef>
              <a:buClr>
                <a:schemeClr val="accent2"/>
              </a:buClr>
              <a:buFont typeface="Wingdings" panose="05000000000000000000" pitchFamily="2" charset="2"/>
              <a:buChar char="w"/>
              <a:defRPr sz="2200">
                <a:solidFill>
                  <a:schemeClr val="tx1"/>
                </a:solidFill>
                <a:latin typeface="Arial" panose="020B0604020202020204" pitchFamily="34" charset="0"/>
              </a:defRPr>
            </a:lvl2pPr>
            <a:lvl3pPr marL="1143000" indent="-228600">
              <a:lnSpc>
                <a:spcPct val="90000"/>
              </a:lnSpc>
              <a:spcBef>
                <a:spcPct val="25000"/>
              </a:spcBef>
              <a:buClr>
                <a:schemeClr val="accent2"/>
              </a:buClr>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ct val="15000"/>
              </a:spcBef>
              <a:buClr>
                <a:schemeClr val="accent2"/>
              </a:buClr>
              <a:buFont typeface="Wingdings" panose="05000000000000000000" pitchFamily="2" charset="2"/>
              <a:buChar char="§"/>
              <a:defRPr>
                <a:solidFill>
                  <a:schemeClr val="tx1"/>
                </a:solidFill>
                <a:latin typeface="Arial" panose="020B0604020202020204" pitchFamily="34" charset="0"/>
              </a:defRPr>
            </a:lvl4pPr>
            <a:lvl5pPr marL="2057400" indent="-228600">
              <a:lnSpc>
                <a:spcPct val="95000"/>
              </a:lnSpc>
              <a:spcBef>
                <a:spcPct val="15000"/>
              </a:spcBef>
              <a:buClr>
                <a:schemeClr val="accent2"/>
              </a:buClr>
              <a:buChar char="»"/>
              <a:defRPr sz="1600">
                <a:solidFill>
                  <a:schemeClr val="tx1"/>
                </a:solidFill>
                <a:latin typeface="Arial" panose="020B0604020202020204" pitchFamily="34" charset="0"/>
              </a:defRPr>
            </a:lvl5pPr>
            <a:lvl6pPr marL="25146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6pPr>
            <a:lvl7pPr marL="29718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7pPr>
            <a:lvl8pPr marL="34290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8pPr>
            <a:lvl9pPr marL="38862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9pPr>
          </a:lstStyle>
          <a:p>
            <a:pPr algn="r" eaLnBrk="1" hangingPunct="1">
              <a:lnSpc>
                <a:spcPct val="100000"/>
              </a:lnSpc>
              <a:spcBef>
                <a:spcPct val="0"/>
              </a:spcBef>
              <a:buClrTx/>
              <a:buFontTx/>
              <a:buNone/>
            </a:pPr>
            <a:r>
              <a:rPr lang="en-US" altLang="en-US" sz="1400" b="1" dirty="0">
                <a:solidFill>
                  <a:schemeClr val="accent3"/>
                </a:solidFill>
              </a:rPr>
              <a:t>Millions of owner-occupied housing units</a:t>
            </a:r>
          </a:p>
        </p:txBody>
      </p:sp>
      <p:sp>
        <p:nvSpPr>
          <p:cNvPr id="25" name="TextBox 1"/>
          <p:cNvSpPr txBox="1">
            <a:spLocks noChangeArrowheads="1"/>
          </p:cNvSpPr>
          <p:nvPr/>
        </p:nvSpPr>
        <p:spPr bwMode="auto">
          <a:xfrm>
            <a:off x="409214" y="1174778"/>
            <a:ext cx="25640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100000"/>
              </a:spcBef>
              <a:buClr>
                <a:schemeClr val="accent2"/>
              </a:buClr>
              <a:buFont typeface="Wingdings" panose="05000000000000000000" pitchFamily="2" charset="2"/>
              <a:buChar char="n"/>
              <a:defRPr sz="2400">
                <a:solidFill>
                  <a:schemeClr val="tx1"/>
                </a:solidFill>
                <a:latin typeface="Arial" panose="020B0604020202020204" pitchFamily="34" charset="0"/>
              </a:defRPr>
            </a:lvl1pPr>
            <a:lvl2pPr marL="742950" indent="-285750">
              <a:lnSpc>
                <a:spcPct val="90000"/>
              </a:lnSpc>
              <a:spcBef>
                <a:spcPct val="50000"/>
              </a:spcBef>
              <a:buClr>
                <a:schemeClr val="accent2"/>
              </a:buClr>
              <a:buFont typeface="Wingdings" panose="05000000000000000000" pitchFamily="2" charset="2"/>
              <a:buChar char="w"/>
              <a:defRPr sz="2200">
                <a:solidFill>
                  <a:schemeClr val="tx1"/>
                </a:solidFill>
                <a:latin typeface="Arial" panose="020B0604020202020204" pitchFamily="34" charset="0"/>
              </a:defRPr>
            </a:lvl2pPr>
            <a:lvl3pPr marL="1143000" indent="-228600">
              <a:lnSpc>
                <a:spcPct val="90000"/>
              </a:lnSpc>
              <a:spcBef>
                <a:spcPct val="25000"/>
              </a:spcBef>
              <a:buClr>
                <a:schemeClr val="accent2"/>
              </a:buClr>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ct val="15000"/>
              </a:spcBef>
              <a:buClr>
                <a:schemeClr val="accent2"/>
              </a:buClr>
              <a:buFont typeface="Wingdings" panose="05000000000000000000" pitchFamily="2" charset="2"/>
              <a:buChar char="§"/>
              <a:defRPr>
                <a:solidFill>
                  <a:schemeClr val="tx1"/>
                </a:solidFill>
                <a:latin typeface="Arial" panose="020B0604020202020204" pitchFamily="34" charset="0"/>
              </a:defRPr>
            </a:lvl4pPr>
            <a:lvl5pPr marL="2057400" indent="-228600">
              <a:lnSpc>
                <a:spcPct val="95000"/>
              </a:lnSpc>
              <a:spcBef>
                <a:spcPct val="15000"/>
              </a:spcBef>
              <a:buClr>
                <a:schemeClr val="accent2"/>
              </a:buClr>
              <a:buChar char="»"/>
              <a:defRPr sz="1600">
                <a:solidFill>
                  <a:schemeClr val="tx1"/>
                </a:solidFill>
                <a:latin typeface="Arial" panose="020B0604020202020204" pitchFamily="34" charset="0"/>
              </a:defRPr>
            </a:lvl5pPr>
            <a:lvl6pPr marL="25146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6pPr>
            <a:lvl7pPr marL="29718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7pPr>
            <a:lvl8pPr marL="34290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8pPr>
            <a:lvl9pPr marL="38862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9pPr>
          </a:lstStyle>
          <a:p>
            <a:pPr eaLnBrk="1" hangingPunct="1">
              <a:lnSpc>
                <a:spcPct val="100000"/>
              </a:lnSpc>
              <a:spcBef>
                <a:spcPct val="0"/>
              </a:spcBef>
              <a:buClrTx/>
              <a:buFontTx/>
              <a:buNone/>
            </a:pPr>
            <a:r>
              <a:rPr lang="en-US" altLang="en-US" sz="1400" b="1" dirty="0">
                <a:solidFill>
                  <a:srgbClr val="337DBE"/>
                </a:solidFill>
              </a:rPr>
              <a:t>Millions of renter-occupied housing units</a:t>
            </a:r>
          </a:p>
        </p:txBody>
      </p:sp>
      <p:sp>
        <p:nvSpPr>
          <p:cNvPr id="32" name="Rectangle 31"/>
          <p:cNvSpPr/>
          <p:nvPr/>
        </p:nvSpPr>
        <p:spPr bwMode="gray">
          <a:xfrm>
            <a:off x="5550679" y="2319586"/>
            <a:ext cx="161925" cy="161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9" name="TextBox 8">
            <a:extLst>
              <a:ext uri="{FF2B5EF4-FFF2-40B4-BE49-F238E27FC236}">
                <a16:creationId xmlns:a16="http://schemas.microsoft.com/office/drawing/2014/main" id="{575639BB-8D2E-7C48-9E53-35BBF5E43D69}"/>
              </a:ext>
            </a:extLst>
          </p:cNvPr>
          <p:cNvSpPr txBox="1"/>
          <p:nvPr/>
        </p:nvSpPr>
        <p:spPr>
          <a:xfrm>
            <a:off x="6120882" y="1738706"/>
            <a:ext cx="2761574"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From 2004 to 2016:Q4, the number of renter-occupied housing units grew by about 10.5 million units (+34%), but there was no growth in the number of owner-occupied housing units for 12 years. This streak appears to have ended in 2016:Q4. This is good news for homeowners insurance premium growth.</a:t>
            </a:r>
          </a:p>
        </p:txBody>
      </p:sp>
      <p:sp>
        <p:nvSpPr>
          <p:cNvPr id="10" name="TextBox 1">
            <a:extLst>
              <a:ext uri="{FF2B5EF4-FFF2-40B4-BE49-F238E27FC236}">
                <a16:creationId xmlns:a16="http://schemas.microsoft.com/office/drawing/2014/main" id="{9B95747F-8DB5-5040-BF98-70FC30172D7D}"/>
              </a:ext>
            </a:extLst>
          </p:cNvPr>
          <p:cNvSpPr txBox="1"/>
          <p:nvPr/>
        </p:nvSpPr>
        <p:spPr>
          <a:xfrm>
            <a:off x="5281646" y="1774135"/>
            <a:ext cx="631021" cy="258867"/>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1200"/>
              </a:spcBef>
              <a:buClr>
                <a:srgbClr val="337DBE"/>
              </a:buClr>
              <a:buSzPct val="77000"/>
            </a:pPr>
            <a:r>
              <a:rPr lang="en-US" sz="1200" b="1" dirty="0">
                <a:latin typeface="Arial" charset="0"/>
                <a:ea typeface="Arial" charset="0"/>
                <a:cs typeface="Arial" charset="0"/>
              </a:rPr>
              <a:t>77</a:t>
            </a:r>
            <a:endParaRPr lang="en-US" sz="1200" b="1" i="0" dirty="0">
              <a:latin typeface="Arial" charset="0"/>
              <a:ea typeface="Arial" charset="0"/>
              <a:cs typeface="Arial" charset="0"/>
            </a:endParaRPr>
          </a:p>
        </p:txBody>
      </p:sp>
      <p:sp>
        <p:nvSpPr>
          <p:cNvPr id="11" name="TextBox 1">
            <a:extLst>
              <a:ext uri="{FF2B5EF4-FFF2-40B4-BE49-F238E27FC236}">
                <a16:creationId xmlns:a16="http://schemas.microsoft.com/office/drawing/2014/main" id="{B9AF07F9-A2E8-EF49-99E2-EEAB5A1281B0}"/>
              </a:ext>
            </a:extLst>
          </p:cNvPr>
          <p:cNvSpPr txBox="1"/>
          <p:nvPr/>
        </p:nvSpPr>
        <p:spPr>
          <a:xfrm>
            <a:off x="5281646" y="2662012"/>
            <a:ext cx="478622" cy="258867"/>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1200"/>
              </a:spcBef>
              <a:buClr>
                <a:srgbClr val="337DBE"/>
              </a:buClr>
              <a:buSzPct val="77000"/>
            </a:pPr>
            <a:r>
              <a:rPr lang="en-US" sz="1200" b="1" dirty="0">
                <a:latin typeface="Arial" charset="0"/>
                <a:ea typeface="Arial" charset="0"/>
                <a:cs typeface="Arial" charset="0"/>
              </a:rPr>
              <a:t>43</a:t>
            </a:r>
            <a:endParaRPr lang="en-US" sz="1200" b="1" i="0" dirty="0">
              <a:latin typeface="Arial" charset="0"/>
              <a:ea typeface="Arial" charset="0"/>
              <a:cs typeface="Arial" charset="0"/>
            </a:endParaRPr>
          </a:p>
        </p:txBody>
      </p:sp>
    </p:spTree>
    <p:extLst>
      <p:ext uri="{BB962C8B-B14F-4D97-AF65-F5344CB8AC3E}">
        <p14:creationId xmlns:p14="http://schemas.microsoft.com/office/powerpoint/2010/main" val="318306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left)">
                                      <p:cBhvr>
                                        <p:cTn id="7" dur="2000"/>
                                        <p:tgtEl>
                                          <p:spTgt spid="2">
                                            <p:graphicEl>
                                              <a:chart seriesIdx="0" categoryIdx="-4" bldStep="series"/>
                                            </p:graphicEl>
                                          </p:spTgt>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wipe(left)">
                                      <p:cBhvr>
                                        <p:cTn id="15" dur="2000"/>
                                        <p:tgtEl>
                                          <p:spTgt spid="2">
                                            <p:graphicEl>
                                              <a:chart seriesIdx="1" categoryIdx="-4" bldStep="series"/>
                                            </p:graphicEl>
                                          </p:spTgt>
                                        </p:tgtEl>
                                      </p:cBhvr>
                                    </p:animEffect>
                                  </p:childTnLst>
                                </p:cTn>
                              </p:par>
                            </p:childTnLst>
                          </p:cTn>
                        </p:par>
                        <p:par>
                          <p:cTn id="16" fill="hold">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500"/>
                            </p:stCondLst>
                            <p:childTnLst>
                              <p:par>
                                <p:cTn id="21" presetID="10" presetClass="entr" presetSubtype="0" fill="hold" grpId="0" nodeType="afterEffect">
                                  <p:stCondLst>
                                    <p:cond delay="7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series" animBg="0"/>
        </p:bldSub>
      </p:bldGraphic>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19">
      <a:dk1>
        <a:srgbClr val="000000"/>
      </a:dk1>
      <a:lt1>
        <a:srgbClr val="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b="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292608" indent="-292608">
          <a:lnSpc>
            <a:spcPct val="90000"/>
          </a:lnSpc>
          <a:spcBef>
            <a:spcPts val="1200"/>
          </a:spcBef>
          <a:buClr>
            <a:srgbClr val="337DBE"/>
          </a:buClr>
          <a:buSzPct val="77000"/>
          <a:buFont typeface="Wingdings 3" panose="05040102010807070707" pitchFamily="18" charset="2"/>
          <a:buChar char=""/>
          <a:defRPr sz="2000" dirty="0"/>
        </a:defPPr>
      </a:lstStyle>
    </a:txDef>
  </a:objectDefaults>
  <a:extraClrSchemeLst/>
</a:theme>
</file>

<file path=ppt/theme/theme2.xml><?xml version="1.0" encoding="utf-8"?>
<a:theme xmlns:a="http://schemas.openxmlformats.org/drawingml/2006/main" name="Sub-section">
  <a:themeElements>
    <a:clrScheme name="Hyperlink 2">
      <a:dk1>
        <a:srgbClr val="000000"/>
      </a:dk1>
      <a:lt1>
        <a:srgbClr val="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a:themeElements>
    <a:clrScheme name="Hyperlink 2">
      <a:dk1>
        <a:srgbClr val="000000"/>
      </a:dk1>
      <a:lt1>
        <a:srgbClr val="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ustom 121">
      <a:dk1>
        <a:srgbClr val="000000"/>
      </a:dk1>
      <a:lt1>
        <a:srgbClr val="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ustom 120">
      <a:dk1>
        <a:sysClr val="windowText" lastClr="000000"/>
      </a:dk1>
      <a:lt1>
        <a:sysClr val="window" lastClr="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TotalTime>
  <Words>1901</Words>
  <Application>Microsoft Macintosh PowerPoint</Application>
  <DocSecurity>0</DocSecurity>
  <PresentationFormat>On-screen Show (4:3)</PresentationFormat>
  <Paragraphs>161</Paragraphs>
  <Slides>25</Slides>
  <Notes>25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25</vt:i4>
      </vt:variant>
    </vt:vector>
  </HeadingPairs>
  <TitlesOfParts>
    <vt:vector size="32" baseType="lpstr">
      <vt:lpstr>Arial</vt:lpstr>
      <vt:lpstr>Arial Narrow</vt:lpstr>
      <vt:lpstr>Wingdings</vt:lpstr>
      <vt:lpstr>Wingdings 3</vt:lpstr>
      <vt:lpstr>Office Theme</vt:lpstr>
      <vt:lpstr>Sub-section</vt:lpstr>
      <vt:lpstr>Blank</vt:lpstr>
      <vt:lpstr>Quarterly P/C industry snapshot: Second quarter 2018</vt:lpstr>
      <vt:lpstr>PowerPoint Presentation</vt:lpstr>
      <vt:lpstr>PowerPoint Presentation</vt:lpstr>
      <vt:lpstr>Property premiums* grow as investment does</vt:lpstr>
      <vt:lpstr>As hiring goes, exposures follow</vt:lpstr>
      <vt:lpstr>Hospital costs forecast injury costs</vt:lpstr>
      <vt:lpstr>PowerPoint Presentation</vt:lpstr>
      <vt:lpstr>Driving patterns predict claim frequency</vt:lpstr>
      <vt:lpstr>To rent or to buy?</vt:lpstr>
      <vt:lpstr>PowerPoint Presentation</vt:lpstr>
      <vt:lpstr>P/C industry net income after taxes*</vt:lpstr>
      <vt:lpstr>Key sources of P/C insurer profits</vt:lpstr>
      <vt:lpstr>Sources of investment gains</vt:lpstr>
      <vt:lpstr>Bond yields</vt:lpstr>
      <vt:lpstr>Change* in the core** Consumer Price Index</vt:lpstr>
      <vt:lpstr>Snapshot special topic</vt:lpstr>
      <vt:lpstr>The changing mix of invested assets,  P/C industry, 2008-2017</vt:lpstr>
      <vt:lpstr>The unchanging mix of invested assets, life/annuity industry*, 2008-2017</vt:lpstr>
      <vt:lpstr>Longer bond maturities, life/annuity insurance industry,* 2008-2017</vt:lpstr>
      <vt:lpstr>Shorter bond maturities, P/C insurance industry, 2007-2017</vt:lpstr>
      <vt:lpstr>The appetite for risky bonds*</vt:lpstr>
      <vt:lpstr>P/C industry: Percent of muni bond investments among total bonds</vt:lpstr>
      <vt:lpstr>P/C industry: Percent of corporate bonds to  total bonds</vt:lpstr>
      <vt:lpstr>P/C industry: Rising stock holdings as a percent of invested assets</vt:lpstr>
      <vt:lpstr>PowerPoint Presentation</vt:lpstr>
    </vt:vector>
  </TitlesOfParts>
  <Company>Office 2008 Converter</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P/C industry snapshot: Second quarter 2018</dc:title>
  <dc:creator>Office 2008 Converter</dc:creator>
  <cp:lastModifiedBy>Lima, Chi Wai</cp:lastModifiedBy>
  <cp:revision>22</cp:revision>
  <dcterms:modified xsi:type="dcterms:W3CDTF">2018-07-19T18:45:36Z</dcterms:modified>
</cp:coreProperties>
</file>