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17.xml" ContentType="application/vnd.openxmlformats-officedocument.presentationml.notesSlide+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notesSlides/notesSlide220.xml" ContentType="application/vnd.openxmlformats-officedocument.presentationml.notes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notesSlides/notesSlide15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drawings/drawing3.xml" ContentType="application/vnd.openxmlformats-officedocument.drawingml.chartshapes+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tags/tag5.xml" ContentType="application/vnd.openxmlformats-officedocument.presentationml.tags+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notesSlides/notesSlide236.xml" ContentType="application/vnd.openxmlformats-officedocument.presentationml.notesSlide+xml"/>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214.xml" ContentType="application/vnd.openxmlformats-officedocument.presentationml.notes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notesSlides/notesSlide198.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tags/tag13.xml" ContentType="application/vnd.openxmlformats-officedocument.presentationml.tags+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tags/tag2.xml" ContentType="application/vnd.openxmlformats-officedocument.presentationml.tags+xml"/>
  <Override PartName="/ppt/notesSlides/notesSlide110.xml" ContentType="application/vnd.openxmlformats-officedocument.presentationml.notesSlide+xml"/>
  <Override PartName="/ppt/notesSlides/notesSlide208.xml" ContentType="application/vnd.openxmlformats-officedocument.presentationml.notesSlide+xml"/>
  <Override PartName="/ppt/slides/slide41.xml" ContentType="application/vnd.openxmlformats-officedocument.presentationml.slide+xml"/>
  <Override PartName="/ppt/notesSlides/notesSlide54.xml" ContentType="application/vnd.openxmlformats-officedocument.presentationml.notesSlide+xml"/>
  <Override PartName="/ppt/notesSlides/notesSlide233.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notesSlides/notesSlide148.xml" ContentType="application/vnd.openxmlformats-officedocument.presentationml.notesSlide+xml"/>
  <Override PartName="/ppt/notesSlides/notesSlide195.xml" ContentType="application/vnd.openxmlformats-officedocument.presentationml.notesSlide+xml"/>
  <Override PartName="/ppt/notesSlides/notesSlide21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Default Extension="sldx" ContentType="application/vnd.openxmlformats-officedocument.presentationml.slide"/>
  <Override PartName="/ppt/tags/tag10.xml" ContentType="application/vnd.openxmlformats-officedocument.presentationml.tags+xml"/>
  <Override PartName="/ppt/notesSlides/notesSlide126.xml" ContentType="application/vnd.openxmlformats-officedocument.presentationml.notesSlide+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notesSlides/notesSlide151.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227.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notesSlides/notesSlide205.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89.xml" ContentType="application/vnd.openxmlformats-officedocument.presentationml.notesSlide+xml"/>
  <Override PartName="/ppt/notesSlides/notesSlide167.xml" ContentType="application/vnd.openxmlformats-officedocument.presentationml.notesSlide+xml"/>
  <Override PartName="/ppt/notesSlides/notesSlide23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tags/tag4.xml" ContentType="application/vnd.openxmlformats-officedocument.presentationml.tags+xml"/>
  <Override PartName="/ppt/notesSlides/notesSlide112.xml" ContentType="application/vnd.openxmlformats-officedocument.presentationml.notesSlide+xml"/>
  <Override PartName="/ppt/drawings/drawing2.xml" ContentType="application/vnd.openxmlformats-officedocument.drawingml.chartshapes+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notesSlides/notesSlide235.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notesSlides/notesSlide22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97.xml" ContentType="application/vnd.openxmlformats-officedocument.presentationml.notesSlide+xml"/>
  <Override PartName="/ppt/notesSlides/notesSlide21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notesSlides/notesSlide20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tags/tag12.xml" ContentType="application/vnd.openxmlformats-officedocument.presentationml.tags+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notesSlides/notesSlide218.xml" ContentType="application/vnd.openxmlformats-officedocument.presentationml.notesSlide+xml"/>
  <Override PartName="/ppt/notesSlides/notesSlide22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notesSlides/notesSlide207.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notesSlides/notesSlide221.xml" ContentType="application/vnd.openxmlformats-officedocument.presentationml.notesSlide+xml"/>
  <Override PartName="/ppt/notesSlides/notesSlide23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notesSlides/notesSlide210.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charts/chart4.xml" ContentType="application/vnd.openxmlformats-officedocument.drawingml.chart+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tags/tag6.xml" ContentType="application/vnd.openxmlformats-officedocument.presentationml.tags+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Override PartName="/ppt/notesSlides/notesSlide22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notesSlides/notesSlide199.xml" ContentType="application/vnd.openxmlformats-officedocument.presentationml.notesSlide+xml"/>
  <Override PartName="/ppt/notesSlides/notesSlide215.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notesSlides/notesSlide204.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tags/tag14.xml" ContentType="application/vnd.openxmlformats-officedocument.presentationml.tags+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notesSlides/notesSlide209.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tags/tag3.xml" ContentType="application/vnd.openxmlformats-officedocument.presentationml.tags+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notesSlides/notesSlide223.xml" ContentType="application/vnd.openxmlformats-officedocument.presentationml.notesSlide+xml"/>
  <Override PartName="/ppt/notesSlides/notesSlide234.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notesSlides/notesSlide212.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notesSlides/notesSlide196.xml" ContentType="application/vnd.openxmlformats-officedocument.presentationml.notesSlide+xml"/>
  <Override PartName="/ppt/notesSlides/notesSlide20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tags/tag11.xml" ContentType="application/vnd.openxmlformats-officedocument.presentationml.tags+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notesSlides/notesSlide228.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20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notesSlides/notesSlide231.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notesSlides/notesSlide225.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20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87.xml" ContentType="application/vnd.openxmlformats-officedocument.presentationml.notes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notesSlides/notesSlide219.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Default Extension="wmf" ContentType="image/x-wmf"/>
  <Override PartName="/ppt/slides/slide223.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notesSlides/notesSlide22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59.xml" ContentType="application/vnd.openxmlformats-officedocument.presentationml.notesSlide+xml"/>
  <Override PartName="/ppt/notesSlides/notesSlide20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charts/chart5.xml" ContentType="application/vnd.openxmlformats-officedocument.drawingml.chart+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notesSlides/notesSlide59.xml" ContentType="application/vnd.openxmlformats-officedocument.presentationml.notesSlide+xml"/>
  <Override PartName="/ppt/tags/tag7.xml" ContentType="application/vnd.openxmlformats-officedocument.presentationml.tags+xml"/>
  <Override PartName="/ppt/notesSlides/notesSlide115.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71.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notesSlides/notesSlide216.xml" ContentType="application/vnd.openxmlformats-officedocument.presentationml.notes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62.xml" ContentType="application/vnd.openxmlformats-officedocument.presentationml.notesSlide+xml"/>
  <Override PartName="/ppt/slides/slide179.xml" ContentType="application/vnd.openxmlformats-officedocument.presentationml.slide+xml"/>
  <Override PartName="/ppt/notesSlides/notesSlide178.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9"/>
  </p:notesMasterIdLst>
  <p:handoutMasterIdLst>
    <p:handoutMasterId r:id="rId270"/>
  </p:handoutMasterIdLst>
  <p:sldIdLst>
    <p:sldId id="3491" r:id="rId2"/>
    <p:sldId id="3926" r:id="rId3"/>
    <p:sldId id="3936" r:id="rId4"/>
    <p:sldId id="2574" r:id="rId5"/>
    <p:sldId id="3601" r:id="rId6"/>
    <p:sldId id="3348" r:id="rId7"/>
    <p:sldId id="3347" r:id="rId8"/>
    <p:sldId id="3780" r:id="rId9"/>
    <p:sldId id="3781" r:id="rId10"/>
    <p:sldId id="3839" r:id="rId11"/>
    <p:sldId id="3840" r:id="rId12"/>
    <p:sldId id="3433" r:id="rId13"/>
    <p:sldId id="3939" r:id="rId14"/>
    <p:sldId id="3669" r:id="rId15"/>
    <p:sldId id="3670" r:id="rId16"/>
    <p:sldId id="3850" r:id="rId17"/>
    <p:sldId id="3458" r:id="rId18"/>
    <p:sldId id="3416" r:id="rId19"/>
    <p:sldId id="3603" r:id="rId20"/>
    <p:sldId id="3888" r:id="rId21"/>
    <p:sldId id="3381" r:id="rId22"/>
    <p:sldId id="3758" r:id="rId23"/>
    <p:sldId id="3247" r:id="rId24"/>
    <p:sldId id="3203" r:id="rId25"/>
    <p:sldId id="3922" r:id="rId26"/>
    <p:sldId id="3889" r:id="rId27"/>
    <p:sldId id="3481" r:id="rId28"/>
    <p:sldId id="3861" r:id="rId29"/>
    <p:sldId id="3892" r:id="rId30"/>
    <p:sldId id="3851" r:id="rId31"/>
    <p:sldId id="3852" r:id="rId32"/>
    <p:sldId id="3941" r:id="rId33"/>
    <p:sldId id="3942" r:id="rId34"/>
    <p:sldId id="3943" r:id="rId35"/>
    <p:sldId id="3944" r:id="rId36"/>
    <p:sldId id="3945" r:id="rId37"/>
    <p:sldId id="3946" r:id="rId38"/>
    <p:sldId id="3947" r:id="rId39"/>
    <p:sldId id="3948" r:id="rId40"/>
    <p:sldId id="3949" r:id="rId41"/>
    <p:sldId id="3950" r:id="rId42"/>
    <p:sldId id="3890" r:id="rId43"/>
    <p:sldId id="3891" r:id="rId44"/>
    <p:sldId id="3954" r:id="rId45"/>
    <p:sldId id="3856" r:id="rId46"/>
    <p:sldId id="3857" r:id="rId47"/>
    <p:sldId id="3858" r:id="rId48"/>
    <p:sldId id="3859" r:id="rId49"/>
    <p:sldId id="3860" r:id="rId50"/>
    <p:sldId id="3532" r:id="rId51"/>
    <p:sldId id="3533" r:id="rId52"/>
    <p:sldId id="3534" r:id="rId53"/>
    <p:sldId id="3535" r:id="rId54"/>
    <p:sldId id="2934" r:id="rId55"/>
    <p:sldId id="2680" r:id="rId56"/>
    <p:sldId id="3863" r:id="rId57"/>
    <p:sldId id="3864" r:id="rId58"/>
    <p:sldId id="3865" r:id="rId59"/>
    <p:sldId id="3866" r:id="rId60"/>
    <p:sldId id="3955" r:id="rId61"/>
    <p:sldId id="3956" r:id="rId62"/>
    <p:sldId id="3893" r:id="rId63"/>
    <p:sldId id="3894" r:id="rId64"/>
    <p:sldId id="3957" r:id="rId65"/>
    <p:sldId id="3984" r:id="rId66"/>
    <p:sldId id="3895" r:id="rId67"/>
    <p:sldId id="3549" r:id="rId68"/>
    <p:sldId id="3752" r:id="rId69"/>
    <p:sldId id="3551" r:id="rId70"/>
    <p:sldId id="3096" r:id="rId71"/>
    <p:sldId id="3983" r:id="rId72"/>
    <p:sldId id="3618" r:id="rId73"/>
    <p:sldId id="3388" r:id="rId74"/>
    <p:sldId id="3324" r:id="rId75"/>
    <p:sldId id="3700" r:id="rId76"/>
    <p:sldId id="3713" r:id="rId77"/>
    <p:sldId id="3935" r:id="rId78"/>
    <p:sldId id="3698" r:id="rId79"/>
    <p:sldId id="3699" r:id="rId80"/>
    <p:sldId id="3428" r:id="rId81"/>
    <p:sldId id="3715" r:id="rId82"/>
    <p:sldId id="3429" r:id="rId83"/>
    <p:sldId id="3494" r:id="rId84"/>
    <p:sldId id="3689" r:id="rId85"/>
    <p:sldId id="3924" r:id="rId86"/>
    <p:sldId id="3925" r:id="rId87"/>
    <p:sldId id="3716" r:id="rId88"/>
    <p:sldId id="3701" r:id="rId89"/>
    <p:sldId id="3717" r:id="rId90"/>
    <p:sldId id="3740" r:id="rId91"/>
    <p:sldId id="3823" r:id="rId92"/>
    <p:sldId id="3824" r:id="rId93"/>
    <p:sldId id="3825" r:id="rId94"/>
    <p:sldId id="3826" r:id="rId95"/>
    <p:sldId id="3690" r:id="rId96"/>
    <p:sldId id="3691" r:id="rId97"/>
    <p:sldId id="2599" r:id="rId98"/>
    <p:sldId id="2600" r:id="rId99"/>
    <p:sldId id="2965" r:id="rId100"/>
    <p:sldId id="3415" r:id="rId101"/>
    <p:sldId id="3478" r:id="rId102"/>
    <p:sldId id="3702" r:id="rId103"/>
    <p:sldId id="3753" r:id="rId104"/>
    <p:sldId id="3754" r:id="rId105"/>
    <p:sldId id="3755" r:id="rId106"/>
    <p:sldId id="3580" r:id="rId107"/>
    <p:sldId id="3706" r:id="rId108"/>
    <p:sldId id="3710" r:id="rId109"/>
    <p:sldId id="3707" r:id="rId110"/>
    <p:sldId id="3921" r:id="rId111"/>
    <p:sldId id="3744" r:id="rId112"/>
    <p:sldId id="3982" r:id="rId113"/>
    <p:sldId id="3302" r:id="rId114"/>
    <p:sldId id="3625" r:id="rId115"/>
    <p:sldId id="3626" r:id="rId116"/>
    <p:sldId id="3511" r:id="rId117"/>
    <p:sldId id="3898" r:id="rId118"/>
    <p:sldId id="3962" r:id="rId119"/>
    <p:sldId id="3896" r:id="rId120"/>
    <p:sldId id="3897" r:id="rId121"/>
    <p:sldId id="3697" r:id="rId122"/>
    <p:sldId id="3558" r:id="rId123"/>
    <p:sldId id="3512" r:id="rId124"/>
    <p:sldId id="3513" r:id="rId125"/>
    <p:sldId id="3635" r:id="rId126"/>
    <p:sldId id="3639" r:id="rId127"/>
    <p:sldId id="3641" r:id="rId128"/>
    <p:sldId id="3642" r:id="rId129"/>
    <p:sldId id="3643" r:id="rId130"/>
    <p:sldId id="3645" r:id="rId131"/>
    <p:sldId id="3647" r:id="rId132"/>
    <p:sldId id="3269" r:id="rId133"/>
    <p:sldId id="3828" r:id="rId134"/>
    <p:sldId id="3829" r:id="rId135"/>
    <p:sldId id="3830" r:id="rId136"/>
    <p:sldId id="3831" r:id="rId137"/>
    <p:sldId id="3937" r:id="rId138"/>
    <p:sldId id="3832" r:id="rId139"/>
    <p:sldId id="3833" r:id="rId140"/>
    <p:sldId id="3834" r:id="rId141"/>
    <p:sldId id="3835" r:id="rId142"/>
    <p:sldId id="3836" r:id="rId143"/>
    <p:sldId id="3837" r:id="rId144"/>
    <p:sldId id="3844" r:id="rId145"/>
    <p:sldId id="3845" r:id="rId146"/>
    <p:sldId id="3846" r:id="rId147"/>
    <p:sldId id="3847" r:id="rId148"/>
    <p:sldId id="3286" r:id="rId149"/>
    <p:sldId id="1693" r:id="rId150"/>
    <p:sldId id="3364" r:id="rId151"/>
    <p:sldId id="2882" r:id="rId152"/>
    <p:sldId id="2881" r:id="rId153"/>
    <p:sldId id="1618" r:id="rId154"/>
    <p:sldId id="3678" r:id="rId155"/>
    <p:sldId id="3747" r:id="rId156"/>
    <p:sldId id="3748" r:id="rId157"/>
    <p:sldId id="3749" r:id="rId158"/>
    <p:sldId id="3471" r:id="rId159"/>
    <p:sldId id="3634" r:id="rId160"/>
    <p:sldId id="3679" r:id="rId161"/>
    <p:sldId id="3680" r:id="rId162"/>
    <p:sldId id="3681" r:id="rId163"/>
    <p:sldId id="1687" r:id="rId164"/>
    <p:sldId id="3365" r:id="rId165"/>
    <p:sldId id="1748" r:id="rId166"/>
    <p:sldId id="3366" r:id="rId167"/>
    <p:sldId id="3367" r:id="rId168"/>
    <p:sldId id="3711" r:id="rId169"/>
    <p:sldId id="3913" r:id="rId170"/>
    <p:sldId id="3914" r:id="rId171"/>
    <p:sldId id="3915" r:id="rId172"/>
    <p:sldId id="3916" r:id="rId173"/>
    <p:sldId id="3917" r:id="rId174"/>
    <p:sldId id="3918" r:id="rId175"/>
    <p:sldId id="3919" r:id="rId176"/>
    <p:sldId id="3920" r:id="rId177"/>
    <p:sldId id="2291" r:id="rId178"/>
    <p:sldId id="3109" r:id="rId179"/>
    <p:sldId id="3105" r:id="rId180"/>
    <p:sldId id="3106" r:id="rId181"/>
    <p:sldId id="3107" r:id="rId182"/>
    <p:sldId id="2331" r:id="rId183"/>
    <p:sldId id="3010" r:id="rId184"/>
    <p:sldId id="3514" r:id="rId185"/>
    <p:sldId id="3013" r:id="rId186"/>
    <p:sldId id="3014" r:id="rId187"/>
    <p:sldId id="2432" r:id="rId188"/>
    <p:sldId id="2658" r:id="rId189"/>
    <p:sldId id="2642" r:id="rId190"/>
    <p:sldId id="3015" r:id="rId191"/>
    <p:sldId id="2643" r:id="rId192"/>
    <p:sldId id="2336" r:id="rId193"/>
    <p:sldId id="2659" r:id="rId194"/>
    <p:sldId id="2660" r:id="rId195"/>
    <p:sldId id="2685" r:id="rId196"/>
    <p:sldId id="3555" r:id="rId197"/>
    <p:sldId id="3684" r:id="rId198"/>
    <p:sldId id="3685" r:id="rId199"/>
    <p:sldId id="3147" r:id="rId200"/>
    <p:sldId id="3686" r:id="rId201"/>
    <p:sldId id="3687" r:id="rId202"/>
    <p:sldId id="3556" r:id="rId203"/>
    <p:sldId id="3682" r:id="rId204"/>
    <p:sldId id="2773" r:id="rId205"/>
    <p:sldId id="2670" r:id="rId206"/>
    <p:sldId id="3244" r:id="rId207"/>
    <p:sldId id="3284" r:id="rId208"/>
    <p:sldId id="3285" r:id="rId209"/>
    <p:sldId id="3683" r:id="rId210"/>
    <p:sldId id="2091" r:id="rId211"/>
    <p:sldId id="3351" r:id="rId212"/>
    <p:sldId id="3671" r:id="rId213"/>
    <p:sldId id="3586" r:id="rId214"/>
    <p:sldId id="2174" r:id="rId215"/>
    <p:sldId id="3874" r:id="rId216"/>
    <p:sldId id="3695" r:id="rId217"/>
    <p:sldId id="3876" r:id="rId218"/>
    <p:sldId id="3875" r:id="rId219"/>
    <p:sldId id="3877" r:id="rId220"/>
    <p:sldId id="3880" r:id="rId221"/>
    <p:sldId id="3873" r:id="rId222"/>
    <p:sldId id="3584" r:id="rId223"/>
    <p:sldId id="3585" r:id="rId224"/>
    <p:sldId id="3878" r:id="rId225"/>
    <p:sldId id="3879" r:id="rId226"/>
    <p:sldId id="3881" r:id="rId227"/>
    <p:sldId id="3883" r:id="rId228"/>
    <p:sldId id="3884" r:id="rId229"/>
    <p:sldId id="3885" r:id="rId230"/>
    <p:sldId id="3886" r:id="rId231"/>
    <p:sldId id="2638" r:id="rId232"/>
    <p:sldId id="3425" r:id="rId233"/>
    <p:sldId id="3882" r:id="rId234"/>
    <p:sldId id="2185" r:id="rId235"/>
    <p:sldId id="3368" r:id="rId236"/>
    <p:sldId id="3923" r:id="rId237"/>
    <p:sldId id="3369" r:id="rId238"/>
    <p:sldId id="3370" r:id="rId239"/>
    <p:sldId id="3750" r:id="rId240"/>
    <p:sldId id="3331" r:id="rId241"/>
    <p:sldId id="3332" r:id="rId242"/>
    <p:sldId id="3333" r:id="rId243"/>
    <p:sldId id="3334" r:id="rId244"/>
    <p:sldId id="3751" r:id="rId245"/>
    <p:sldId id="3336" r:id="rId246"/>
    <p:sldId id="3469" r:id="rId247"/>
    <p:sldId id="1445" r:id="rId248"/>
    <p:sldId id="1450" r:id="rId249"/>
    <p:sldId id="2652" r:id="rId250"/>
    <p:sldId id="2655" r:id="rId251"/>
    <p:sldId id="3228" r:id="rId252"/>
    <p:sldId id="3757" r:id="rId253"/>
    <p:sldId id="3510" r:id="rId254"/>
    <p:sldId id="3497" r:id="rId255"/>
    <p:sldId id="3498" r:id="rId256"/>
    <p:sldId id="3499" r:id="rId257"/>
    <p:sldId id="3500" r:id="rId258"/>
    <p:sldId id="3501" r:id="rId259"/>
    <p:sldId id="3502" r:id="rId260"/>
    <p:sldId id="3503" r:id="rId261"/>
    <p:sldId id="3504" r:id="rId262"/>
    <p:sldId id="3505" r:id="rId263"/>
    <p:sldId id="3506" r:id="rId264"/>
    <p:sldId id="3507" r:id="rId265"/>
    <p:sldId id="3508" r:id="rId266"/>
    <p:sldId id="3509" r:id="rId267"/>
    <p:sldId id="1136" r:id="rId268"/>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A7A"/>
    <a:srgbClr val="2B7299"/>
    <a:srgbClr val="3691C4"/>
    <a:srgbClr val="3333CC"/>
    <a:srgbClr val="28688C"/>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84" d="100"/>
          <a:sy n="84" d="100"/>
        </p:scale>
        <p:origin x="-1238" y="-67"/>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notesMaster" Target="notesMasters/notesMaster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handoutMaster" Target="handoutMasters/handoutMaster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presProps" Target="presProps.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theme" Target="theme/theme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cheetham\AppData\Local\Microsoft\Windows\Temporary%20Internet%20Files\Content.Outlook\D89LB1ND\Long-Term%20Evolution%20of%20Shareholders%20Funds%201998%20to%201Q2013%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6.1105217140832474E-2"/>
          <c:y val="3.4098667589344871E-2"/>
          <c:w val="0.93040188886645558"/>
          <c:h val="0.86296741032374258"/>
        </c:manualLayout>
      </c:layout>
      <c:barChart>
        <c:barDir val="col"/>
        <c:grouping val="clustered"/>
        <c:ser>
          <c:idx val="0"/>
          <c:order val="0"/>
          <c:tx>
            <c:strRef>
              <c:f>Chart!$B$1</c:f>
              <c:strCache>
                <c:ptCount val="1"/>
                <c:pt idx="0">
                  <c:v>Indicated</c:v>
                </c:pt>
              </c:strCache>
            </c:strRef>
          </c:tx>
          <c:spPr>
            <a:ln w="6350">
              <a:solidFill>
                <a:srgbClr val="0F5173"/>
              </a:solidFill>
            </a:ln>
          </c:spPr>
          <c:dPt>
            <c:idx val="19"/>
            <c:spPr>
              <a:solidFill>
                <a:srgbClr val="0F5173"/>
              </a:solidFill>
              <a:ln w="6350">
                <a:solidFill>
                  <a:srgbClr val="0F5173"/>
                </a:solidFill>
              </a:ln>
            </c:spPr>
          </c:dPt>
          <c:dLbls>
            <c:dLbl>
              <c:idx val="19"/>
              <c:numFmt formatCode="#,##0" sourceLinked="0"/>
              <c:spPr/>
              <c:txPr>
                <a:bodyPr/>
                <a:lstStyle/>
                <a:p>
                  <a:pPr>
                    <a:defRPr sz="1200" b="1">
                      <a:latin typeface="Arial" pitchFamily="34" charset="0"/>
                      <a:cs typeface="Arial" pitchFamily="34" charset="0"/>
                    </a:defRPr>
                  </a:pPr>
                  <a:endParaRPr lang="en-US"/>
                </a:p>
              </c:txPr>
            </c:dLbl>
            <c:dLbl>
              <c:idx val="20"/>
              <c:numFmt formatCode="#,##0" sourceLinked="0"/>
              <c:spPr/>
              <c:txPr>
                <a:bodyPr/>
                <a:lstStyle/>
                <a:p>
                  <a:pPr>
                    <a:defRPr sz="1200" b="1">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Chart!$B$2:$B$23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-2.1999999999999997</c:v>
                </c:pt>
                <c:pt idx="17">
                  <c:v>-4.3</c:v>
                </c:pt>
                <c:pt idx="18">
                  <c:v>-5.7</c:v>
                </c:pt>
                <c:pt idx="19">
                  <c:v>10.8</c:v>
                </c:pt>
                <c:pt idx="20">
                  <c:v>-3.9</c:v>
                </c:pt>
                <c:pt idx="21">
                  <c:v>-5</c:v>
                </c:pt>
              </c:numCache>
            </c:numRef>
          </c:val>
        </c:ser>
        <c:gapWidth val="80"/>
        <c:axId val="173766144"/>
        <c:axId val="173767680"/>
      </c:barChart>
      <c:barChart>
        <c:barDir val="col"/>
        <c:grouping val="stacked"/>
        <c:ser>
          <c:idx val="1"/>
          <c:order val="1"/>
          <c:tx>
            <c:strRef>
              <c:f>Chart!$C$1</c:f>
              <c:strCache>
                <c:ptCount val="1"/>
                <c:pt idx="0">
                  <c:v>Adjusted</c:v>
                </c:pt>
              </c:strCache>
            </c:strRef>
          </c:tx>
          <c:spPr>
            <a:solidFill>
              <a:srgbClr val="0F5173">
                <a:lumMod val="20000"/>
                <a:lumOff val="80000"/>
              </a:srgbClr>
            </a:solidFill>
            <a:ln w="6350">
              <a:solidFill>
                <a:srgbClr val="0F5173"/>
              </a:solidFill>
            </a:ln>
          </c:spPr>
          <c:dLbls>
            <c:dLbl>
              <c:idx val="20"/>
              <c:layout>
                <c:manualLayout>
                  <c:x val="0"/>
                  <c:y val="-2.6729031600871201E-3"/>
                </c:manualLayout>
              </c:layout>
              <c:showVal val="1"/>
            </c:dLbl>
            <c:txPr>
              <a:bodyPr/>
              <a:lstStyle/>
              <a:p>
                <a:pPr>
                  <a:defRPr sz="1200" b="1">
                    <a:latin typeface="Arial" pitchFamily="34" charset="0"/>
                    <a:cs typeface="Arial" pitchFamily="34" charset="0"/>
                  </a:defRPr>
                </a:pPr>
                <a:endParaRPr lang="en-US"/>
              </a:p>
            </c:txPr>
            <c:showVal val="1"/>
          </c:dLbls>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Chart!$C$2:$C$23</c:f>
              <c:numCache>
                <c:formatCode>General</c:formatCode>
                <c:ptCount val="22"/>
                <c:pt idx="19">
                  <c:v>3.8</c:v>
                </c:pt>
                <c:pt idx="20">
                  <c:v>-0.9</c:v>
                </c:pt>
              </c:numCache>
            </c:numRef>
          </c:val>
        </c:ser>
        <c:gapWidth val="80"/>
        <c:axId val="173787392"/>
        <c:axId val="173785856"/>
      </c:barChart>
      <c:lineChart>
        <c:grouping val="standard"/>
        <c:ser>
          <c:idx val="2"/>
          <c:order val="2"/>
          <c:tx>
            <c:strRef>
              <c:f>Chart!$D$1</c:f>
              <c:strCache>
                <c:ptCount val="1"/>
                <c:pt idx="0">
                  <c:v>Label Indicated</c:v>
                </c:pt>
              </c:strCache>
            </c:strRef>
          </c:tx>
          <c:spPr>
            <a:ln>
              <a:noFill/>
              <a:prstDash val="lgDash"/>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Chart!$D$2:$D$23</c:f>
              <c:numCache>
                <c:formatCode>General</c:formatCode>
                <c:ptCount val="22"/>
                <c:pt idx="0">
                  <c:v>-4.2</c:v>
                </c:pt>
                <c:pt idx="1">
                  <c:v>-4.3999999999999995</c:v>
                </c:pt>
                <c:pt idx="2">
                  <c:v>-9.2000000000000011</c:v>
                </c:pt>
                <c:pt idx="3">
                  <c:v>0.30000000000000032</c:v>
                </c:pt>
                <c:pt idx="4">
                  <c:v>-6.5</c:v>
                </c:pt>
                <c:pt idx="5">
                  <c:v>-4.5</c:v>
                </c:pt>
                <c:pt idx="6">
                  <c:v>0.5</c:v>
                </c:pt>
                <c:pt idx="7">
                  <c:v>-3.9</c:v>
                </c:pt>
                <c:pt idx="8">
                  <c:v>-2.2999999999999998</c:v>
                </c:pt>
                <c:pt idx="9">
                  <c:v>-4.5</c:v>
                </c:pt>
                <c:pt idx="10">
                  <c:v>-6.899999999999995</c:v>
                </c:pt>
                <c:pt idx="11">
                  <c:v>-4.5</c:v>
                </c:pt>
                <c:pt idx="12">
                  <c:v>-4.1000000000000005</c:v>
                </c:pt>
                <c:pt idx="13">
                  <c:v>-3.6999999999999997</c:v>
                </c:pt>
                <c:pt idx="14">
                  <c:v>-6.6000000000000005</c:v>
                </c:pt>
                <c:pt idx="15">
                  <c:v>-4.5</c:v>
                </c:pt>
                <c:pt idx="16">
                  <c:v>-2.1</c:v>
                </c:pt>
                <c:pt idx="17">
                  <c:v>-4.1000000000000005</c:v>
                </c:pt>
                <c:pt idx="18">
                  <c:v>-5.5</c:v>
                </c:pt>
                <c:pt idx="19">
                  <c:v>9</c:v>
                </c:pt>
              </c:numCache>
            </c:numRef>
          </c:val>
        </c:ser>
        <c:ser>
          <c:idx val="3"/>
          <c:order val="3"/>
          <c:tx>
            <c:strRef>
              <c:f>Chart!$E$1</c:f>
              <c:strCache>
                <c:ptCount val="1"/>
                <c:pt idx="0">
                  <c:v>Label Adjusted</c:v>
                </c:pt>
              </c:strCache>
            </c:strRef>
          </c:tx>
          <c:spPr>
            <a:ln w="28575">
              <a:noFill/>
            </a:ln>
          </c:spPr>
          <c:marker>
            <c:symbol val="none"/>
          </c:marker>
          <c:cat>
            <c:strRef>
              <c:f>Chart!$A$2:$A$23</c:f>
              <c:strCache>
                <c:ptCount val="22"/>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2012p</c:v>
                </c:pt>
              </c:strCache>
            </c:strRef>
          </c:cat>
          <c:val>
            <c:numRef>
              <c:f>Chart!$E$2:$E$23</c:f>
              <c:numCache>
                <c:formatCode>General</c:formatCode>
                <c:ptCount val="22"/>
                <c:pt idx="0">
                  <c:v>3</c:v>
                </c:pt>
                <c:pt idx="1">
                  <c:v>3</c:v>
                </c:pt>
                <c:pt idx="2">
                  <c:v>3</c:v>
                </c:pt>
                <c:pt idx="3">
                  <c:v>3</c:v>
                </c:pt>
                <c:pt idx="4">
                  <c:v>3</c:v>
                </c:pt>
                <c:pt idx="5">
                  <c:v>3</c:v>
                </c:pt>
                <c:pt idx="6">
                  <c:v>3</c:v>
                </c:pt>
                <c:pt idx="7">
                  <c:v>3</c:v>
                </c:pt>
                <c:pt idx="8">
                  <c:v>3</c:v>
                </c:pt>
                <c:pt idx="9">
                  <c:v>3</c:v>
                </c:pt>
                <c:pt idx="10">
                  <c:v>3</c:v>
                </c:pt>
                <c:pt idx="11">
                  <c:v>3</c:v>
                </c:pt>
                <c:pt idx="12">
                  <c:v>3</c:v>
                </c:pt>
                <c:pt idx="13">
                  <c:v>3</c:v>
                </c:pt>
                <c:pt idx="14">
                  <c:v>3</c:v>
                </c:pt>
                <c:pt idx="15">
                  <c:v>3</c:v>
                </c:pt>
                <c:pt idx="16">
                  <c:v>3</c:v>
                </c:pt>
                <c:pt idx="17">
                  <c:v>3</c:v>
                </c:pt>
                <c:pt idx="18">
                  <c:v>3</c:v>
                </c:pt>
                <c:pt idx="19">
                  <c:v>3</c:v>
                </c:pt>
              </c:numCache>
            </c:numRef>
          </c:val>
        </c:ser>
        <c:marker val="1"/>
        <c:axId val="173766144"/>
        <c:axId val="173767680"/>
      </c:lineChart>
      <c:catAx>
        <c:axId val="17376614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3767680"/>
        <c:crosses val="autoZero"/>
        <c:lblAlgn val="ctr"/>
        <c:lblOffset val="100"/>
        <c:tickLblSkip val="1"/>
      </c:catAx>
      <c:valAx>
        <c:axId val="173767680"/>
        <c:scaling>
          <c:orientation val="minMax"/>
          <c:max val="12"/>
          <c:min val="-10"/>
        </c:scaling>
        <c:axPos val="l"/>
        <c:numFmt formatCode="General" sourceLinked="1"/>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3766144"/>
        <c:crosses val="autoZero"/>
        <c:crossBetween val="between"/>
        <c:majorUnit val="2"/>
      </c:valAx>
      <c:valAx>
        <c:axId val="173785856"/>
        <c:scaling>
          <c:orientation val="minMax"/>
          <c:max val="12"/>
          <c:min val="-10"/>
        </c:scaling>
        <c:axPos val="r"/>
        <c:numFmt formatCode="General" sourceLinked="1"/>
        <c:majorTickMark val="none"/>
        <c:tickLblPos val="none"/>
        <c:spPr>
          <a:ln>
            <a:noFill/>
          </a:ln>
        </c:spPr>
        <c:crossAx val="173787392"/>
        <c:crosses val="max"/>
        <c:crossBetween val="between"/>
        <c:majorUnit val="2"/>
      </c:valAx>
      <c:catAx>
        <c:axId val="173787392"/>
        <c:scaling>
          <c:orientation val="minMax"/>
        </c:scaling>
        <c:axPos val="t"/>
        <c:numFmt formatCode="General" sourceLinked="1"/>
        <c:majorTickMark val="none"/>
        <c:tickLblPos val="none"/>
        <c:spPr>
          <a:ln>
            <a:noFill/>
          </a:ln>
        </c:spPr>
        <c:crossAx val="173785856"/>
        <c:crosses val="max"/>
        <c:auto val="1"/>
        <c:lblAlgn val="ctr"/>
        <c:lblOffset val="100"/>
      </c:catAx>
    </c:plotArea>
    <c:legend>
      <c:legendPos val="r"/>
      <c:layout>
        <c:manualLayout>
          <c:xMode val="edge"/>
          <c:yMode val="edge"/>
          <c:x val="0.72894654193866759"/>
          <c:y val="0.27944814574562732"/>
          <c:w val="0.18040336741124513"/>
          <c:h val="0.11766840335731193"/>
        </c:manualLayout>
      </c:layout>
      <c:txPr>
        <a:bodyPr/>
        <a:lstStyle/>
        <a:p>
          <a:pPr>
            <a:defRPr sz="1600">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30.996355121000224</c:v>
                </c:pt>
                <c:pt idx="1">
                  <c:v>31.316294560999999</c:v>
                </c:pt>
                <c:pt idx="2">
                  <c:v>29.753761604000001</c:v>
                </c:pt>
                <c:pt idx="3">
                  <c:v>30.505050416000035</c:v>
                </c:pt>
                <c:pt idx="4">
                  <c:v>29.077386128000224</c:v>
                </c:pt>
                <c:pt idx="5">
                  <c:v>26.321967000000232</c:v>
                </c:pt>
                <c:pt idx="6">
                  <c:v>25.202254229000001</c:v>
                </c:pt>
                <c:pt idx="7">
                  <c:v>24.183790124000001</c:v>
                </c:pt>
                <c:pt idx="8">
                  <c:v>23.294640042999749</c:v>
                </c:pt>
                <c:pt idx="9">
                  <c:v>22.304646870999651</c:v>
                </c:pt>
                <c:pt idx="10">
                  <c:v>24.956931406999999</c:v>
                </c:pt>
                <c:pt idx="11">
                  <c:v>26.133928442000272</c:v>
                </c:pt>
                <c:pt idx="12">
                  <c:v>29.249614615000002</c:v>
                </c:pt>
                <c:pt idx="13">
                  <c:v>31.117596655999996</c:v>
                </c:pt>
                <c:pt idx="14">
                  <c:v>34.662006891000011</c:v>
                </c:pt>
                <c:pt idx="15">
                  <c:v>37.784561175999997</c:v>
                </c:pt>
                <c:pt idx="16">
                  <c:v>38.611554640000001</c:v>
                </c:pt>
                <c:pt idx="17">
                  <c:v>37.587669666999894</c:v>
                </c:pt>
                <c:pt idx="18">
                  <c:v>33.755330208000515</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2.6816056490000002</c:v>
                </c:pt>
                <c:pt idx="8" formatCode="0.000">
                  <c:v>2.644896573</c:v>
                </c:pt>
                <c:pt idx="9" formatCode="0.000">
                  <c:v>2.7023846020000275</c:v>
                </c:pt>
                <c:pt idx="10" formatCode="0.000">
                  <c:v>3.6824865690000004</c:v>
                </c:pt>
                <c:pt idx="11" formatCode="0.000">
                  <c:v>6.0117218489999855</c:v>
                </c:pt>
                <c:pt idx="12" formatCode="0.000">
                  <c:v>8.4210921709999997</c:v>
                </c:pt>
                <c:pt idx="13" formatCode="0.000">
                  <c:v>11.156217815000026</c:v>
                </c:pt>
                <c:pt idx="14" formatCode="0.000">
                  <c:v>11.819045131000006</c:v>
                </c:pt>
                <c:pt idx="15" formatCode="0.000">
                  <c:v>10.065000000000024</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74452096"/>
        <c:axId val="174269568"/>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30.996355121000224</c:v>
                </c:pt>
                <c:pt idx="1">
                  <c:v>31.316294560999999</c:v>
                </c:pt>
                <c:pt idx="2">
                  <c:v>29.753761604000001</c:v>
                </c:pt>
                <c:pt idx="3">
                  <c:v>30.505050416000035</c:v>
                </c:pt>
                <c:pt idx="4">
                  <c:v>29.077386128000224</c:v>
                </c:pt>
                <c:pt idx="5">
                  <c:v>26.321967000000232</c:v>
                </c:pt>
                <c:pt idx="6">
                  <c:v>28.180754229000001</c:v>
                </c:pt>
                <c:pt idx="7">
                  <c:v>26.865395773000003</c:v>
                </c:pt>
                <c:pt idx="8">
                  <c:v>25.939536616000002</c:v>
                </c:pt>
                <c:pt idx="9">
                  <c:v>25.007031472999987</c:v>
                </c:pt>
                <c:pt idx="10">
                  <c:v>28.639417975999987</c:v>
                </c:pt>
                <c:pt idx="11">
                  <c:v>32.145650291000003</c:v>
                </c:pt>
                <c:pt idx="12">
                  <c:v>37.670706786000011</c:v>
                </c:pt>
                <c:pt idx="13">
                  <c:v>42.273814470999994</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29.621833333333289</c:v>
                </c:pt>
                <c:pt idx="1">
                  <c:v>29.621833333333289</c:v>
                </c:pt>
                <c:pt idx="2">
                  <c:v>29.621833333333289</c:v>
                </c:pt>
                <c:pt idx="3">
                  <c:v>29.621833333333289</c:v>
                </c:pt>
                <c:pt idx="4">
                  <c:v>29.621833333333289</c:v>
                </c:pt>
                <c:pt idx="5">
                  <c:v>29.621833333333289</c:v>
                </c:pt>
                <c:pt idx="6">
                  <c:v>29.621833333333289</c:v>
                </c:pt>
                <c:pt idx="7">
                  <c:v>29.621833333333289</c:v>
                </c:pt>
                <c:pt idx="8">
                  <c:v>29.621833333333289</c:v>
                </c:pt>
                <c:pt idx="9">
                  <c:v>29.621833333333289</c:v>
                </c:pt>
                <c:pt idx="10">
                  <c:v>29.621833333333289</c:v>
                </c:pt>
                <c:pt idx="11">
                  <c:v>29.621833333333289</c:v>
                </c:pt>
                <c:pt idx="12">
                  <c:v>29.621833333333289</c:v>
                </c:pt>
                <c:pt idx="13">
                  <c:v>29.621833333333289</c:v>
                </c:pt>
                <c:pt idx="14">
                  <c:v>29.621833333333289</c:v>
                </c:pt>
                <c:pt idx="15">
                  <c:v>29.621833333333289</c:v>
                </c:pt>
                <c:pt idx="16">
                  <c:v>29.621833333333289</c:v>
                </c:pt>
                <c:pt idx="17">
                  <c:v>29.621833333333289</c:v>
                </c:pt>
                <c:pt idx="18">
                  <c:v>29.621833333333289</c:v>
                </c:pt>
                <c:pt idx="19">
                  <c:v>29.622</c:v>
                </c:pt>
                <c:pt idx="20">
                  <c:v>29.622</c:v>
                </c:pt>
                <c:pt idx="21">
                  <c:v>29.622</c:v>
                </c:pt>
                <c:pt idx="22">
                  <c:v>29.622</c:v>
                </c:pt>
              </c:numCache>
            </c:numRef>
          </c:val>
        </c:ser>
        <c:marker val="1"/>
        <c:axId val="174452096"/>
        <c:axId val="174269568"/>
      </c:lineChart>
      <c:catAx>
        <c:axId val="174452096"/>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74269568"/>
        <c:crosses val="autoZero"/>
        <c:lblAlgn val="ctr"/>
        <c:lblOffset val="100"/>
        <c:tickLblSkip val="1"/>
      </c:catAx>
      <c:valAx>
        <c:axId val="174269568"/>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7445209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4052E-2"/>
          <c:w val="0.29913829315438706"/>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1602"/>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75653248"/>
        <c:axId val="175654784"/>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75653248"/>
        <c:axId val="175654784"/>
      </c:lineChart>
      <c:catAx>
        <c:axId val="175653248"/>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75654784"/>
        <c:crosses val="autoZero"/>
        <c:auto val="1"/>
        <c:lblAlgn val="ctr"/>
        <c:lblOffset val="100"/>
        <c:tickLblSkip val="1"/>
      </c:catAx>
      <c:valAx>
        <c:axId val="175654784"/>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75653248"/>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6543"/>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-2.1775707317074189</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0.39867826086958136</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-1.8806292682926598</c:v>
                </c:pt>
                <c:pt idx="1">
                  <c:v>-1.8784936170212778</c:v>
                </c:pt>
                <c:pt idx="2">
                  <c:v>-1.5839255813953499</c:v>
                </c:pt>
                <c:pt idx="3">
                  <c:v>-2.3684830188679888</c:v>
                </c:pt>
                <c:pt idx="4">
                  <c:v>-3.9327536231883244</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-1.7212234374999551</c:v>
                </c:pt>
                <c:pt idx="14">
                  <c:v>-3.0540000000000025</c:v>
                </c:pt>
                <c:pt idx="15">
                  <c:v>-4.3788906666666705</c:v>
                </c:pt>
                <c:pt idx="16">
                  <c:v>-6.2112022988505924</c:v>
                </c:pt>
                <c:pt idx="17">
                  <c:v>-7.5884831460674045</c:v>
                </c:pt>
                <c:pt idx="18">
                  <c:v>-7.8629379310343746</c:v>
                </c:pt>
                <c:pt idx="19">
                  <c:v>-8.2528853932584223</c:v>
                </c:pt>
                <c:pt idx="20">
                  <c:v>-7.8629379310343746</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-1.0999999999999688</c:v>
                </c:pt>
                <c:pt idx="20">
                  <c:v>-1</c:v>
                </c:pt>
              </c:numCache>
            </c:numRef>
          </c:val>
        </c:ser>
        <c:gapWidth val="70"/>
        <c:overlap val="100"/>
        <c:axId val="175633536"/>
        <c:axId val="175635072"/>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7184E-2"/>
                  <c:y val="-8.0643430600586694E-2"/>
                </c:manualLayout>
              </c:layout>
              <c:dLblPos val="r"/>
              <c:showVal val="1"/>
            </c:dLbl>
            <c:dLbl>
              <c:idx val="14"/>
              <c:layout>
                <c:manualLayout>
                  <c:x val="-2.1809672625497184E-2"/>
                  <c:y val="-0.103180098811178"/>
                </c:manualLayout>
              </c:layout>
              <c:dLblPos val="r"/>
              <c:showVal val="1"/>
            </c:dLbl>
            <c:dLbl>
              <c:idx val="15"/>
              <c:layout>
                <c:manualLayout>
                  <c:x val="-2.5691162188411488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0.66500000000001025</c:v>
                </c:pt>
                <c:pt idx="15">
                  <c:v>-2.2376000000000054</c:v>
                </c:pt>
                <c:pt idx="16">
                  <c:v>-4.6586000000000007</c:v>
                </c:pt>
                <c:pt idx="17">
                  <c:v>-7.4049999999999905</c:v>
                </c:pt>
                <c:pt idx="18">
                  <c:v>-8.2702000000000009</c:v>
                </c:pt>
                <c:pt idx="19">
                  <c:v>-8.6574000000000026</c:v>
                </c:pt>
                <c:pt idx="20">
                  <c:v>-7.9702000000000934</c:v>
                </c:pt>
              </c:numCache>
            </c:numRef>
          </c:val>
        </c:ser>
        <c:marker val="1"/>
        <c:axId val="175720320"/>
        <c:axId val="175718784"/>
      </c:lineChart>
      <c:catAx>
        <c:axId val="175633536"/>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75635072"/>
        <c:crosses val="autoZero"/>
        <c:lblAlgn val="ctr"/>
        <c:lblOffset val="300"/>
        <c:tickLblSkip val="1"/>
      </c:catAx>
      <c:valAx>
        <c:axId val="175635072"/>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75633536"/>
        <c:crosses val="autoZero"/>
        <c:crossBetween val="between"/>
        <c:majorUnit val="5"/>
      </c:valAx>
      <c:valAx>
        <c:axId val="175718784"/>
        <c:scaling>
          <c:orientation val="minMax"/>
          <c:max val="10"/>
          <c:min val="-25"/>
        </c:scaling>
        <c:axPos val="r"/>
        <c:numFmt formatCode="0.0" sourceLinked="1"/>
        <c:majorTickMark val="none"/>
        <c:tickLblPos val="none"/>
        <c:spPr>
          <a:ln>
            <a:noFill/>
          </a:ln>
        </c:spPr>
        <c:crossAx val="175720320"/>
        <c:crosses val="max"/>
        <c:crossBetween val="between"/>
        <c:majorUnit val="5"/>
      </c:valAx>
      <c:catAx>
        <c:axId val="175720320"/>
        <c:scaling>
          <c:orientation val="minMax"/>
        </c:scaling>
        <c:delete val="1"/>
        <c:axPos val="b"/>
        <c:numFmt formatCode="General" sourceLinked="1"/>
        <c:tickLblPos val="none"/>
        <c:crossAx val="17571878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116214639836689"/>
          <c:y val="8.7833163999661568E-2"/>
          <c:w val="0.85017493924125798"/>
          <c:h val="0.70923913043479314"/>
        </c:manualLayout>
      </c:layout>
      <c:lineChart>
        <c:grouping val="standard"/>
        <c:ser>
          <c:idx val="0"/>
          <c:order val="0"/>
          <c:marker>
            <c:symbol val="none"/>
          </c:marker>
          <c:dPt>
            <c:idx val="14"/>
            <c:spPr>
              <a:ln cmpd="sng"/>
            </c:spPr>
          </c:dPt>
          <c:cat>
            <c:strRef>
              <c:f>Capital!$B$3:$Q$3</c:f>
              <c:strCache>
                <c:ptCount val="16"/>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1Q13</c:v>
                </c:pt>
              </c:strCache>
            </c:strRef>
          </c:cat>
          <c:val>
            <c:numRef>
              <c:f>Capital!$B$4:$Q$4</c:f>
              <c:numCache>
                <c:formatCode>General</c:formatCode>
                <c:ptCount val="16"/>
                <c:pt idx="0">
                  <c:v>66.441000000000727</c:v>
                </c:pt>
                <c:pt idx="1">
                  <c:v>71.516999999999996</c:v>
                </c:pt>
                <c:pt idx="2">
                  <c:v>77.315000000000012</c:v>
                </c:pt>
                <c:pt idx="3">
                  <c:v>71.703000000000003</c:v>
                </c:pt>
                <c:pt idx="4">
                  <c:v>76.807000000000002</c:v>
                </c:pt>
                <c:pt idx="5">
                  <c:v>96.551000000000002</c:v>
                </c:pt>
                <c:pt idx="6">
                  <c:v>108.815</c:v>
                </c:pt>
                <c:pt idx="7">
                  <c:v>115.78100000000002</c:v>
                </c:pt>
                <c:pt idx="8">
                  <c:v>142.18900000000002</c:v>
                </c:pt>
                <c:pt idx="9">
                  <c:v>157.04499999999999</c:v>
                </c:pt>
                <c:pt idx="10">
                  <c:v>133.18700000000001</c:v>
                </c:pt>
                <c:pt idx="11">
                  <c:v>168.655</c:v>
                </c:pt>
                <c:pt idx="12">
                  <c:v>173.73899999999998</c:v>
                </c:pt>
                <c:pt idx="13">
                  <c:v>177.24899999999997</c:v>
                </c:pt>
                <c:pt idx="14">
                  <c:v>196.839</c:v>
                </c:pt>
                <c:pt idx="15">
                  <c:v>198.99300000000002</c:v>
                </c:pt>
              </c:numCache>
            </c:numRef>
          </c:val>
        </c:ser>
        <c:marker val="1"/>
        <c:axId val="96144384"/>
        <c:axId val="96269440"/>
      </c:lineChart>
      <c:catAx>
        <c:axId val="96144384"/>
        <c:scaling>
          <c:orientation val="minMax"/>
        </c:scaling>
        <c:axPos val="b"/>
        <c:numFmt formatCode="General" sourceLinked="1"/>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6269440"/>
        <c:crosses val="autoZero"/>
        <c:auto val="1"/>
        <c:lblAlgn val="ctr"/>
        <c:lblOffset val="100"/>
        <c:tickLblSkip val="1"/>
        <c:tickMarkSkip val="1"/>
      </c:catAx>
      <c:valAx>
        <c:axId val="96269440"/>
        <c:scaling>
          <c:orientation val="minMax"/>
          <c:max val="200"/>
          <c:min val="60"/>
        </c:scaling>
        <c:axPos val="l"/>
        <c:majorGridlines>
          <c:spPr>
            <a:ln w="3175">
              <a:solidFill>
                <a:srgbClr val="FFFFFF"/>
              </a:solidFill>
              <a:prstDash val="sysDash"/>
            </a:ln>
          </c:spPr>
        </c:majorGridlines>
        <c:title>
          <c:tx>
            <c:rich>
              <a:bodyPr/>
              <a:lstStyle/>
              <a:p>
                <a:pPr>
                  <a:defRPr sz="1000" b="1" i="0" u="none" strike="noStrike" baseline="0">
                    <a:solidFill>
                      <a:srgbClr val="000000"/>
                    </a:solidFill>
                    <a:latin typeface="Arial"/>
                    <a:ea typeface="Arial"/>
                    <a:cs typeface="Arial"/>
                  </a:defRPr>
                </a:pPr>
                <a:r>
                  <a:rPr lang="en-GB"/>
                  <a:t>USD bn</a:t>
                </a:r>
              </a:p>
            </c:rich>
          </c:tx>
          <c:layout>
            <c:manualLayout>
              <c:xMode val="edge"/>
              <c:yMode val="edge"/>
              <c:x val="2.7874564459930664E-2"/>
              <c:y val="0.40489130434782838"/>
            </c:manualLayout>
          </c:layout>
          <c:spPr>
            <a:noFill/>
            <a:ln w="25400">
              <a:noFill/>
            </a:ln>
          </c:spPr>
        </c:title>
        <c:numFmt formatCode="General" sourceLinked="0"/>
        <c:tickLblPos val="nextTo"/>
        <c:spPr>
          <a:ln w="3175">
            <a:solidFill>
              <a:srgbClr val="000000"/>
            </a:solidFill>
            <a:prstDash val="solid"/>
          </a:ln>
        </c:spPr>
        <c:txPr>
          <a:bodyPr rot="0" vert="horz"/>
          <a:lstStyle/>
          <a:p>
            <a:pPr>
              <a:defRPr sz="950" b="0" i="0" u="none" strike="noStrike" baseline="0">
                <a:solidFill>
                  <a:srgbClr val="000000"/>
                </a:solidFill>
                <a:latin typeface="Arial"/>
                <a:ea typeface="Arial"/>
                <a:cs typeface="Arial"/>
              </a:defRPr>
            </a:pPr>
            <a:endParaRPr lang="en-US"/>
          </a:p>
        </c:txPr>
        <c:crossAx val="96144384"/>
        <c:crosses val="autoZero"/>
        <c:crossBetween val="between"/>
      </c:valAx>
      <c:spPr>
        <a:solidFill>
          <a:srgbClr val="FFFFFF"/>
        </a:solidFill>
        <a:ln w="12700">
          <a:solidFill>
            <a:srgbClr val="FFFFFF"/>
          </a:solidFill>
          <a:prstDash val="solid"/>
        </a:ln>
      </c:spPr>
    </c:plotArea>
    <c:plotVisOnly val="1"/>
    <c:dispBlanksAs val="gap"/>
  </c:chart>
  <c:spPr>
    <a:solidFill>
      <a:srgbClr val="FFFFFF"/>
    </a:solidFill>
    <a:ln w="9525">
      <a:noFill/>
    </a:ln>
  </c:spPr>
  <c:txPr>
    <a:bodyPr/>
    <a:lstStyle/>
    <a:p>
      <a:pPr>
        <a:defRPr sz="1175" b="0" i="0" u="none" strike="noStrike" baseline="0">
          <a:solidFill>
            <a:srgbClr val="000000"/>
          </a:solidFill>
          <a:latin typeface="Arial"/>
          <a:ea typeface="Arial"/>
          <a:cs typeface="Aria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43.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68.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77.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7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179.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180.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00.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01.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0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03.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04.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09.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10.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11.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1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13.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14.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15.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16.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17.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18.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19.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20.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21.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23.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24.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25.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78.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89.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23.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27.emf"/></Relationships>
</file>

<file path=ppt/drawings/drawing1.xml><?xml version="1.0" encoding="utf-8"?>
<c:userShapes xmlns:c="http://schemas.openxmlformats.org/drawingml/2006/chart">
  <cdr:relSizeAnchor xmlns:cdr="http://schemas.openxmlformats.org/drawingml/2006/chartDrawing">
    <cdr:from>
      <cdr:x>0.08271</cdr:x>
      <cdr:y>0.16886</cdr:y>
    </cdr:from>
    <cdr:to>
      <cdr:x>0.55634</cdr:x>
      <cdr:y>0.41863</cdr:y>
    </cdr:to>
    <cdr:sp macro="" textlink="">
      <cdr:nvSpPr>
        <cdr:cNvPr id="2" name="Text Box 6"/>
        <cdr:cNvSpPr txBox="1">
          <a:spLocks xmlns:a="http://schemas.openxmlformats.org/drawingml/2006/main" noChangeArrowheads="1"/>
        </cdr:cNvSpPr>
      </cdr:nvSpPr>
      <cdr:spPr bwMode="blackWhite">
        <a:xfrm xmlns:a="http://schemas.openxmlformats.org/drawingml/2006/main">
          <a:off x="737420" y="707923"/>
          <a:ext cx="4222902" cy="1047137"/>
        </a:xfrm>
        <a:prstGeom xmlns:a="http://schemas.openxmlformats.org/drawingml/2006/main" prst="rect">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type="none" w="sm" len="sm"/>
          <a:tailEnd type="none" w="sm" len="sm"/>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85000"/>
            </a:lnSpc>
            <a:spcBef>
              <a:spcPct val="50000"/>
            </a:spcBef>
            <a:buClr>
              <a:srgbClr val="FFFFFF"/>
            </a:buClr>
            <a:buFont typeface="Wingdings" pitchFamily="2" charset="2"/>
            <a:buNone/>
          </a:pPr>
          <a:r>
            <a:rPr lang="en-US" sz="1600" b="1" u="sng" dirty="0" smtClean="0">
              <a:solidFill>
                <a:srgbClr val="FFFFFF"/>
              </a:solidFill>
            </a:rPr>
            <a:t>Frequency Change: 2007—2012</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dirty="0" smtClean="0">
              <a:solidFill>
                <a:srgbClr val="FFFFFF"/>
              </a:solidFill>
            </a:rPr>
            <a:t>Contracting: 7.9</a:t>
          </a:r>
          <a:r>
            <a:rPr lang="en-US" sz="1600" b="1" dirty="0" smtClean="0">
              <a:solidFill>
                <a:srgbClr val="FFFFFF"/>
              </a:solidFill>
              <a:sym typeface="Wingdings" pitchFamily="2" charset="2"/>
            </a:rPr>
            <a:t>7.1	-9.3%</a:t>
          </a:r>
        </a:p>
        <a:p xmlns:a="http://schemas.openxmlformats.org/drawingml/2006/main">
          <a:pPr algn="ctr" eaLnBrk="0" hangingPunct="0">
            <a:lnSpc>
              <a:spcPct val="85000"/>
            </a:lnSpc>
            <a:spcBef>
              <a:spcPct val="50000"/>
            </a:spcBef>
            <a:buClr>
              <a:srgbClr val="FFFFFF"/>
            </a:buClr>
            <a:buFont typeface="Wingdings" pitchFamily="2" charset="2"/>
            <a:buNone/>
          </a:pPr>
          <a:r>
            <a:rPr lang="en-US" sz="1600" b="1" i="0" dirty="0" smtClean="0">
              <a:solidFill>
                <a:srgbClr val="FFFFFF"/>
              </a:solidFill>
              <a:sym typeface="Wingdings" pitchFamily="2" charset="2"/>
            </a:rPr>
            <a:t>Manufacturing: 13.612.0	-11.8%</a:t>
          </a:r>
          <a:endParaRPr lang="en-US" sz="1600" b="1" i="0"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0.18391</cdr:x>
      <cdr:y>0.24185</cdr:y>
    </cdr:from>
    <cdr:to>
      <cdr:x>0.96341</cdr:x>
      <cdr:y>0.86214</cdr:y>
    </cdr:to>
    <cdr:sp macro="" textlink="">
      <cdr:nvSpPr>
        <cdr:cNvPr id="20" name="Straight Connector 19"/>
        <cdr:cNvSpPr/>
      </cdr:nvSpPr>
      <cdr:spPr>
        <a:xfrm xmlns:a="http://schemas.openxmlformats.org/drawingml/2006/main" flipV="1">
          <a:off x="1005499" y="847725"/>
          <a:ext cx="4261825" cy="2174248"/>
        </a:xfrm>
        <a:prstGeom xmlns:a="http://schemas.openxmlformats.org/drawingml/2006/main" prst="line">
          <a:avLst/>
        </a:prstGeom>
        <a:ln xmlns:a="http://schemas.openxmlformats.org/drawingml/2006/main">
          <a:solidFill>
            <a:schemeClr val="bg1">
              <a:lumMod val="6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GB"/>
        </a:p>
      </cdr:txBody>
    </cdr:sp>
  </cdr:relSizeAnchor>
  <cdr:relSizeAnchor xmlns:cdr="http://schemas.openxmlformats.org/drawingml/2006/chartDrawing">
    <cdr:from>
      <cdr:x>0.12875</cdr:x>
      <cdr:y>0.77234</cdr:y>
    </cdr:from>
    <cdr:to>
      <cdr:x>0.26803</cdr:x>
      <cdr:y>0.89444</cdr:y>
    </cdr:to>
    <cdr:sp macro="" textlink="">
      <cdr:nvSpPr>
        <cdr:cNvPr id="31745" name="Oval 1"/>
        <cdr:cNvSpPr>
          <a:spLocks xmlns:a="http://schemas.openxmlformats.org/drawingml/2006/main" noChangeArrowheads="1"/>
        </cdr:cNvSpPr>
      </cdr:nvSpPr>
      <cdr:spPr bwMode="auto">
        <a:xfrm xmlns:a="http://schemas.openxmlformats.org/drawingml/2006/main" rot="-1180634">
          <a:off x="703920" y="2707205"/>
          <a:ext cx="761492" cy="427985"/>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0.26182</cdr:x>
      <cdr:y>0.61579</cdr:y>
    </cdr:from>
    <cdr:to>
      <cdr:x>0.55562</cdr:x>
      <cdr:y>0.78775</cdr:y>
    </cdr:to>
    <cdr:sp macro="" textlink="">
      <cdr:nvSpPr>
        <cdr:cNvPr id="31746" name="Oval 2"/>
        <cdr:cNvSpPr>
          <a:spLocks xmlns:a="http://schemas.openxmlformats.org/drawingml/2006/main" noChangeArrowheads="1"/>
        </cdr:cNvSpPr>
      </cdr:nvSpPr>
      <cdr:spPr bwMode="auto">
        <a:xfrm xmlns:a="http://schemas.openxmlformats.org/drawingml/2006/main" rot="-1439875">
          <a:off x="1431479" y="2158462"/>
          <a:ext cx="1606308" cy="602754"/>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0.49664</cdr:x>
      <cdr:y>0.37823</cdr:y>
    </cdr:from>
    <cdr:to>
      <cdr:x>0.67165</cdr:x>
      <cdr:y>0.54436</cdr:y>
    </cdr:to>
    <cdr:sp macro="" textlink="">
      <cdr:nvSpPr>
        <cdr:cNvPr id="31747" name="Oval 3"/>
        <cdr:cNvSpPr>
          <a:spLocks xmlns:a="http://schemas.openxmlformats.org/drawingml/2006/main" noChangeArrowheads="1"/>
        </cdr:cNvSpPr>
      </cdr:nvSpPr>
      <cdr:spPr bwMode="auto">
        <a:xfrm xmlns:a="http://schemas.openxmlformats.org/drawingml/2006/main" rot="-1344112">
          <a:off x="2885618" y="1325786"/>
          <a:ext cx="1016845" cy="582319"/>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0.63485</cdr:x>
      <cdr:y>0.4582</cdr:y>
    </cdr:from>
    <cdr:to>
      <cdr:x>0.74367</cdr:x>
      <cdr:y>0.54795</cdr:y>
    </cdr:to>
    <cdr:sp macro="" textlink="">
      <cdr:nvSpPr>
        <cdr:cNvPr id="31748" name="Oval 4"/>
        <cdr:cNvSpPr>
          <a:spLocks xmlns:a="http://schemas.openxmlformats.org/drawingml/2006/main" noChangeArrowheads="1"/>
        </cdr:cNvSpPr>
      </cdr:nvSpPr>
      <cdr:spPr bwMode="auto">
        <a:xfrm xmlns:a="http://schemas.openxmlformats.org/drawingml/2006/main" rot="-1344112">
          <a:off x="3470973" y="1606089"/>
          <a:ext cx="594958" cy="314591"/>
        </a:xfrm>
        <a:prstGeom xmlns:a="http://schemas.openxmlformats.org/drawingml/2006/main" prst="ellipse">
          <a:avLst/>
        </a:prstGeom>
        <a:solidFill xmlns:a="http://schemas.openxmlformats.org/drawingml/2006/main">
          <a:srgbClr val="0000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0.71589</cdr:x>
      <cdr:y>0.21293</cdr:y>
    </cdr:from>
    <cdr:to>
      <cdr:x>0.99783</cdr:x>
      <cdr:y>0.38071</cdr:y>
    </cdr:to>
    <cdr:sp macro="" textlink="">
      <cdr:nvSpPr>
        <cdr:cNvPr id="31749" name="Oval 5"/>
        <cdr:cNvSpPr>
          <a:spLocks xmlns:a="http://schemas.openxmlformats.org/drawingml/2006/main" noChangeArrowheads="1"/>
        </cdr:cNvSpPr>
      </cdr:nvSpPr>
      <cdr:spPr bwMode="auto">
        <a:xfrm xmlns:a="http://schemas.openxmlformats.org/drawingml/2006/main" rot="-1344112">
          <a:off x="3914030" y="746379"/>
          <a:ext cx="1541430" cy="588103"/>
        </a:xfrm>
        <a:prstGeom xmlns:a="http://schemas.openxmlformats.org/drawingml/2006/main" prst="ellipse">
          <a:avLst/>
        </a:prstGeom>
        <a:solidFill xmlns:a="http://schemas.openxmlformats.org/drawingml/2006/main">
          <a:srgbClr val="9999FF">
            <a:alpha val="20000"/>
          </a:srgbClr>
        </a:solidFill>
        <a:ln xmlns:a="http://schemas.openxmlformats.org/drawingml/2006/main" w="9525">
          <a:noFill/>
          <a:round/>
          <a:headEn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0.21743</cdr:x>
      <cdr:y>0.63686</cdr:y>
    </cdr:from>
    <cdr:to>
      <cdr:x>0.21743</cdr:x>
      <cdr:y>0.74559</cdr:y>
    </cdr:to>
    <cdr:sp macro="" textlink="">
      <cdr:nvSpPr>
        <cdr:cNvPr id="20486" name="Line 6"/>
        <cdr:cNvSpPr>
          <a:spLocks xmlns:a="http://schemas.openxmlformats.org/drawingml/2006/main" noChangeShapeType="1"/>
        </cdr:cNvSpPr>
      </cdr:nvSpPr>
      <cdr:spPr bwMode="auto">
        <a:xfrm xmlns:a="http://schemas.openxmlformats.org/drawingml/2006/main">
          <a:off x="1188785" y="2232335"/>
          <a:ext cx="0" cy="381121"/>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0.18218</cdr:x>
      <cdr:y>0.57443</cdr:y>
    </cdr:from>
    <cdr:to>
      <cdr:x>0.24851</cdr:x>
      <cdr:y>0.60735</cdr:y>
    </cdr:to>
    <cdr:sp macro="" textlink="">
      <cdr:nvSpPr>
        <cdr:cNvPr id="20487" name="Text Box 7"/>
        <cdr:cNvSpPr txBox="1">
          <a:spLocks xmlns:a="http://schemas.openxmlformats.org/drawingml/2006/main" noChangeArrowheads="1"/>
        </cdr:cNvSpPr>
      </cdr:nvSpPr>
      <cdr:spPr bwMode="auto">
        <a:xfrm xmlns:a="http://schemas.openxmlformats.org/drawingml/2006/main">
          <a:off x="1499276" y="2550606"/>
          <a:ext cx="545854"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Soft market</a:t>
          </a:r>
        </a:p>
      </cdr:txBody>
    </cdr:sp>
  </cdr:relSizeAnchor>
  <cdr:relSizeAnchor xmlns:cdr="http://schemas.openxmlformats.org/drawingml/2006/chartDrawing">
    <cdr:from>
      <cdr:x>0.4227</cdr:x>
      <cdr:y>0.46824</cdr:y>
    </cdr:from>
    <cdr:to>
      <cdr:x>0.4227</cdr:x>
      <cdr:y>0.57769</cdr:y>
    </cdr:to>
    <cdr:sp macro="" textlink="">
      <cdr:nvSpPr>
        <cdr:cNvPr id="20488" name="Line 8"/>
        <cdr:cNvSpPr>
          <a:spLocks xmlns:a="http://schemas.openxmlformats.org/drawingml/2006/main" noChangeShapeType="1"/>
        </cdr:cNvSpPr>
      </cdr:nvSpPr>
      <cdr:spPr bwMode="auto">
        <a:xfrm xmlns:a="http://schemas.openxmlformats.org/drawingml/2006/main">
          <a:off x="2311076" y="1641272"/>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0.38625</cdr:x>
      <cdr:y>0.40877</cdr:y>
    </cdr:from>
    <cdr:to>
      <cdr:x>0.45726</cdr:x>
      <cdr:y>0.44169</cdr:y>
    </cdr:to>
    <cdr:sp macro="" textlink="">
      <cdr:nvSpPr>
        <cdr:cNvPr id="20489" name="Text Box 9"/>
        <cdr:cNvSpPr txBox="1">
          <a:spLocks xmlns:a="http://schemas.openxmlformats.org/drawingml/2006/main" noChangeArrowheads="1"/>
        </cdr:cNvSpPr>
      </cdr:nvSpPr>
      <cdr:spPr bwMode="auto">
        <a:xfrm xmlns:a="http://schemas.openxmlformats.org/drawingml/2006/main">
          <a:off x="3178711" y="1815036"/>
          <a:ext cx="58432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a:t>
          </a:r>
        </a:p>
      </cdr:txBody>
    </cdr:sp>
  </cdr:relSizeAnchor>
  <cdr:relSizeAnchor xmlns:cdr="http://schemas.openxmlformats.org/drawingml/2006/chartDrawing">
    <cdr:from>
      <cdr:x>0.59658</cdr:x>
      <cdr:y>0.20307</cdr:y>
    </cdr:from>
    <cdr:to>
      <cdr:x>0.59658</cdr:x>
      <cdr:y>0.31155</cdr:y>
    </cdr:to>
    <cdr:sp macro="" textlink="">
      <cdr:nvSpPr>
        <cdr:cNvPr id="20490" name="Line 10"/>
        <cdr:cNvSpPr>
          <a:spLocks xmlns:a="http://schemas.openxmlformats.org/drawingml/2006/main" noChangeShapeType="1"/>
        </cdr:cNvSpPr>
      </cdr:nvSpPr>
      <cdr:spPr bwMode="auto">
        <a:xfrm xmlns:a="http://schemas.openxmlformats.org/drawingml/2006/main">
          <a:off x="3261699" y="711816"/>
          <a:ext cx="0" cy="38024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triangle" w="med" len="me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0.53</cdr:x>
      <cdr:y>0.13889</cdr:y>
    </cdr:from>
    <cdr:to>
      <cdr:x>0.65554</cdr:x>
      <cdr:y>0.17181</cdr:y>
    </cdr:to>
    <cdr:sp macro="" textlink="">
      <cdr:nvSpPr>
        <cdr:cNvPr id="20491" name="Text Box 11"/>
        <cdr:cNvSpPr txBox="1">
          <a:spLocks xmlns:a="http://schemas.openxmlformats.org/drawingml/2006/main" noChangeArrowheads="1"/>
        </cdr:cNvSpPr>
      </cdr:nvSpPr>
      <cdr:spPr bwMode="auto">
        <a:xfrm xmlns:a="http://schemas.openxmlformats.org/drawingml/2006/main">
          <a:off x="4361676" y="616705"/>
          <a:ext cx="1033167" cy="14619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Hard market </a:t>
          </a:r>
          <a:r>
            <a:rPr lang="en-GB" sz="800" b="0" i="0" u="none" strike="noStrike" baseline="0" dirty="0" smtClean="0">
              <a:solidFill>
                <a:srgbClr val="000000"/>
              </a:solidFill>
              <a:latin typeface="Arial"/>
              <a:cs typeface="Arial"/>
            </a:rPr>
            <a:t>softening</a:t>
          </a:r>
          <a:endParaRPr lang="en-GB" sz="800" b="0" i="0" u="none" strike="noStrike" baseline="0" dirty="0">
            <a:solidFill>
              <a:srgbClr val="000000"/>
            </a:solidFill>
            <a:latin typeface="Arial"/>
            <a:cs typeface="Arial"/>
          </a:endParaRPr>
        </a:p>
      </cdr:txBody>
    </cdr:sp>
  </cdr:relSizeAnchor>
  <cdr:relSizeAnchor xmlns:cdr="http://schemas.openxmlformats.org/drawingml/2006/chartDrawing">
    <cdr:from>
      <cdr:x>0.72878</cdr:x>
      <cdr:y>0.53921</cdr:y>
    </cdr:from>
    <cdr:to>
      <cdr:x>0.72878</cdr:x>
      <cdr:y>0.64866</cdr:y>
    </cdr:to>
    <cdr:sp macro="" textlink="">
      <cdr:nvSpPr>
        <cdr:cNvPr id="20492" name="Line 12"/>
        <cdr:cNvSpPr>
          <a:spLocks xmlns:a="http://schemas.openxmlformats.org/drawingml/2006/main" noChangeShapeType="1"/>
        </cdr:cNvSpPr>
      </cdr:nvSpPr>
      <cdr:spPr bwMode="auto">
        <a:xfrm xmlns:a="http://schemas.openxmlformats.org/drawingml/2006/main">
          <a:off x="3984482" y="1890024"/>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0.70296</cdr:x>
      <cdr:y>0.65761</cdr:y>
    </cdr:from>
    <cdr:to>
      <cdr:x>0.75323</cdr:x>
      <cdr:y>0.69565</cdr:y>
    </cdr:to>
    <cdr:sp macro="" textlink="">
      <cdr:nvSpPr>
        <cdr:cNvPr id="20493" name="Text Box 13"/>
        <cdr:cNvSpPr txBox="1">
          <a:spLocks xmlns:a="http://schemas.openxmlformats.org/drawingml/2006/main" noChangeArrowheads="1"/>
        </cdr:cNvSpPr>
      </cdr:nvSpPr>
      <cdr:spPr bwMode="auto">
        <a:xfrm xmlns:a="http://schemas.openxmlformats.org/drawingml/2006/main">
          <a:off x="3843308" y="2305051"/>
          <a:ext cx="274843" cy="13334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p xmlns:a="http://schemas.openxmlformats.org/drawingml/2006/main">
          <a:pPr algn="ctr" rtl="0">
            <a:defRPr sz="1000"/>
          </a:pPr>
          <a:r>
            <a:rPr lang="en-GB" sz="800" b="0" i="0" u="none" strike="noStrike" baseline="0" dirty="0">
              <a:solidFill>
                <a:srgbClr val="000000"/>
              </a:solidFill>
              <a:latin typeface="Arial"/>
              <a:cs typeface="Arial"/>
            </a:rPr>
            <a:t>Crisis</a:t>
          </a:r>
        </a:p>
      </cdr:txBody>
    </cdr:sp>
  </cdr:relSizeAnchor>
  <cdr:relSizeAnchor xmlns:cdr="http://schemas.openxmlformats.org/drawingml/2006/chartDrawing">
    <cdr:from>
      <cdr:x>0.87283</cdr:x>
      <cdr:y>0.38687</cdr:y>
    </cdr:from>
    <cdr:to>
      <cdr:x>0.87283</cdr:x>
      <cdr:y>0.49632</cdr:y>
    </cdr:to>
    <cdr:sp macro="" textlink="">
      <cdr:nvSpPr>
        <cdr:cNvPr id="15" name="Line 12"/>
        <cdr:cNvSpPr>
          <a:spLocks xmlns:a="http://schemas.openxmlformats.org/drawingml/2006/main" noChangeShapeType="1"/>
        </cdr:cNvSpPr>
      </cdr:nvSpPr>
      <cdr:spPr bwMode="auto">
        <a:xfrm xmlns:a="http://schemas.openxmlformats.org/drawingml/2006/main">
          <a:off x="4772075" y="1356057"/>
          <a:ext cx="0" cy="383644"/>
        </a:xfrm>
        <a:prstGeom xmlns:a="http://schemas.openxmlformats.org/drawingml/2006/main" prst="line">
          <a:avLst/>
        </a:prstGeom>
        <a:noFill xmlns:a="http://schemas.openxmlformats.org/drawingml/2006/main"/>
        <a:ln xmlns:a="http://schemas.openxmlformats.org/drawingml/2006/main" w="9525">
          <a:solidFill>
            <a:srgbClr val="000000"/>
          </a:solidFill>
          <a:round/>
          <a:headEnd type="triangle" w="med" len="med"/>
          <a:tailEnd/>
        </a:ln>
      </cdr:spPr>
      <cdr:txBody>
        <a:bodyPr xmlns:a="http://schemas.openxmlformats.org/drawingml/2006/main"/>
        <a:lstStyle xmlns:a="http://schemas.openxmlformats.org/drawingml/2006/main"/>
        <a:p xmlns:a="http://schemas.openxmlformats.org/drawingml/2006/main">
          <a:endParaRPr lang="en-GB"/>
        </a:p>
      </cdr:txBody>
    </cdr:sp>
  </cdr:relSizeAnchor>
  <cdr:relSizeAnchor xmlns:cdr="http://schemas.openxmlformats.org/drawingml/2006/chartDrawing">
    <cdr:from>
      <cdr:x>0.81759</cdr:x>
      <cdr:y>0.51483</cdr:y>
    </cdr:from>
    <cdr:to>
      <cdr:x>0.94287</cdr:x>
      <cdr:y>0.55277</cdr:y>
    </cdr:to>
    <cdr:sp macro="" textlink="">
      <cdr:nvSpPr>
        <cdr:cNvPr id="31759" name="Text Box 13"/>
        <cdr:cNvSpPr txBox="1">
          <a:spLocks xmlns:a="http://schemas.openxmlformats.org/drawingml/2006/main" noChangeArrowheads="1"/>
        </cdr:cNvSpPr>
      </cdr:nvSpPr>
      <cdr:spPr bwMode="auto">
        <a:xfrm xmlns:a="http://schemas.openxmlformats.org/drawingml/2006/main">
          <a:off x="4470027" y="1804582"/>
          <a:ext cx="684950" cy="1329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18288" tIns="22860" rIns="0" bIns="0" anchor="t" upright="1"/>
        <a:lstStyle xmlns:a="http://schemas.openxmlformats.org/drawingml/2006/main"/>
        <a:p xmlns:a="http://schemas.openxmlformats.org/drawingml/2006/main">
          <a:pPr algn="ctr" rtl="0">
            <a:defRPr sz="1000"/>
          </a:pPr>
          <a:r>
            <a:rPr lang="en-US" sz="800" b="0" i="0" u="none" strike="noStrike" baseline="0" dirty="0">
              <a:solidFill>
                <a:srgbClr val="000000"/>
              </a:solidFill>
              <a:latin typeface="Arial"/>
              <a:cs typeface="Arial"/>
            </a:rPr>
            <a:t>Excess capital</a:t>
          </a:r>
        </a:p>
      </cdr:txBody>
    </cdr:sp>
  </cdr:relSizeAnchor>
  <cdr:relSizeAnchor xmlns:cdr="http://schemas.openxmlformats.org/drawingml/2006/chartDrawing">
    <cdr:from>
      <cdr:x>0.95765</cdr:x>
      <cdr:y>0.22467</cdr:y>
    </cdr:from>
    <cdr:to>
      <cdr:x>0.98934</cdr:x>
      <cdr:y>0.30883</cdr:y>
    </cdr:to>
    <cdr:sp macro="" textlink="">
      <cdr:nvSpPr>
        <cdr:cNvPr id="31762" name="TextBox 22"/>
        <cdr:cNvSpPr txBox="1">
          <a:spLocks xmlns:a="http://schemas.openxmlformats.org/drawingml/2006/main" noChangeArrowheads="1"/>
        </cdr:cNvSpPr>
      </cdr:nvSpPr>
      <cdr:spPr bwMode="auto">
        <a:xfrm xmlns:a="http://schemas.openxmlformats.org/drawingml/2006/main">
          <a:off x="5248104" y="792826"/>
          <a:ext cx="173558" cy="29578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36576" tIns="32004" rIns="0" bIns="0" anchor="t" upright="1"/>
        <a:lstStyle xmlns:a="http://schemas.openxmlformats.org/drawingml/2006/main"/>
        <a:p xmlns:a="http://schemas.openxmlformats.org/drawingml/2006/main">
          <a:endParaRPr lang="en-GB"/>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12/4/2013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CD578EAB-D2FC-49DD-9D39-674CBBC01DF6}" type="slidenum">
              <a:rPr lang="en-US" smtClean="0"/>
              <a:pPr defTabSz="928787"/>
              <a:t>11</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113</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114</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115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117</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12</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xfrm>
            <a:off x="3148013" y="9034319"/>
            <a:ext cx="704850" cy="247794"/>
          </a:xfrm>
          <a:ln/>
        </p:spPr>
        <p:txBody>
          <a:bodyPr/>
          <a:lstStyle/>
          <a:p>
            <a:fld id="{8D7D09C9-9BD5-4F91-97A8-5E0D2578C5F3}" type="slidenum">
              <a:rPr lang="en-US">
                <a:solidFill>
                  <a:prstClr val="black"/>
                </a:solidFill>
              </a:rPr>
              <a:pPr/>
              <a:t>118</a:t>
            </a:fld>
            <a:endParaRPr lang="en-US">
              <a:solidFill>
                <a:prstClr val="black"/>
              </a:solidFill>
            </a:endParaRPr>
          </a:p>
        </p:txBody>
      </p:sp>
      <p:sp>
        <p:nvSpPr>
          <p:cNvPr id="2037762" name="Rectangle 2"/>
          <p:cNvSpPr>
            <a:spLocks noGrp="1" noRot="1" noChangeAspect="1" noChangeArrowheads="1" noTextEdit="1"/>
          </p:cNvSpPr>
          <p:nvPr>
            <p:ph type="sldImg"/>
          </p:nvPr>
        </p:nvSpPr>
        <p:spPr>
          <a:ln/>
        </p:spPr>
      </p:sp>
      <p:sp>
        <p:nvSpPr>
          <p:cNvPr id="203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4" y="9032174"/>
            <a:ext cx="704850" cy="249940"/>
          </a:xfrm>
          <a:prstGeom prst="rect">
            <a:avLst/>
          </a:prstGeom>
          <a:noFill/>
          <a:ln w="9525">
            <a:noFill/>
            <a:miter lim="800000"/>
            <a:headEnd/>
            <a:tailEnd/>
          </a:ln>
        </p:spPr>
        <p:txBody>
          <a:bodyPr lIns="45883" tIns="46494" rIns="45883" bIns="46494" anchor="b">
            <a:spAutoFit/>
          </a:bodyPr>
          <a:lstStyle/>
          <a:p>
            <a:pPr algn="ctr" defTabSz="930182"/>
            <a:fld id="{AA3B54CF-3B90-4833-A1B1-3D837068E6A9}" type="slidenum">
              <a:rPr lang="en-US" sz="1000"/>
              <a:pPr algn="ctr" defTabSz="930182"/>
              <a:t>119</a:t>
            </a:fld>
            <a:endParaRPr lang="en-US" sz="1000" dirty="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148013" y="9034319"/>
            <a:ext cx="704850" cy="247794"/>
          </a:xfrm>
          <a:ln/>
        </p:spPr>
        <p:txBody>
          <a:bodyPr/>
          <a:lstStyle/>
          <a:p>
            <a:fld id="{479AA5C6-0126-4953-A099-89B1BCAD20C7}" type="slidenum">
              <a:rPr lang="en-GB"/>
              <a:pPr/>
              <a:t>120</a:t>
            </a:fld>
            <a:endParaRPr lang="en-GB"/>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122</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125</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127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129</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130</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13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131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132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138</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139</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140</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141</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30532359-0848-4907-AD08-97107569C8AF}" type="slidenum">
              <a:rPr lang="en-US" smtClean="0"/>
              <a:pPr defTabSz="928787"/>
              <a:t>14</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142</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143</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sldNum" sz="quarter" idx="5"/>
          </p:nvPr>
        </p:nvSpPr>
        <p:spPr>
          <a:noFill/>
        </p:spPr>
        <p:txBody>
          <a:bodyPr/>
          <a:lstStyle/>
          <a:p>
            <a:fld id="{88F0B80F-0B74-4C40-B669-C3F58EF08489}" type="slidenum">
              <a:rPr lang="en-US" smtClean="0"/>
              <a:pPr/>
              <a:t>144</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3"/>
          <p:cNvSpPr>
            <a:spLocks noGrp="1" noChangeArrowheads="1"/>
          </p:cNvSpPr>
          <p:nvPr>
            <p:ph type="sldNum" sz="quarter" idx="5"/>
          </p:nvPr>
        </p:nvSpPr>
        <p:spPr>
          <a:xfrm>
            <a:off x="3148013" y="9034463"/>
            <a:ext cx="704850" cy="247650"/>
          </a:xfrm>
          <a:noFill/>
        </p:spPr>
        <p:txBody>
          <a:bodyPr/>
          <a:lstStyle/>
          <a:p>
            <a:fld id="{8A1AEE26-587D-445B-85F8-2921819E1060}" type="slidenum">
              <a:rPr lang="en-US" smtClean="0">
                <a:solidFill>
                  <a:srgbClr val="000000"/>
                </a:solidFill>
              </a:rPr>
              <a:pPr/>
              <a:t>145</a:t>
            </a:fld>
            <a:endParaRPr lang="en-US" smtClean="0">
              <a:solidFill>
                <a:srgbClr val="000000"/>
              </a:solidFill>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3"/>
          <p:cNvSpPr>
            <a:spLocks noGrp="1" noChangeArrowheads="1"/>
          </p:cNvSpPr>
          <p:nvPr>
            <p:ph type="sldNum" sz="quarter" idx="5"/>
          </p:nvPr>
        </p:nvSpPr>
        <p:spPr>
          <a:xfrm>
            <a:off x="3148013" y="9034463"/>
            <a:ext cx="704850" cy="247650"/>
          </a:xfrm>
          <a:noFill/>
        </p:spPr>
        <p:txBody>
          <a:bodyPr/>
          <a:lstStyle/>
          <a:p>
            <a:fld id="{CB66A91C-4B29-43F0-8E6F-4B71C98B0CC2}" type="slidenum">
              <a:rPr lang="en-US" smtClean="0">
                <a:solidFill>
                  <a:srgbClr val="000000"/>
                </a:solidFill>
              </a:rPr>
              <a:pPr/>
              <a:t>146</a:t>
            </a:fld>
            <a:endParaRPr lang="en-US" smtClean="0">
              <a:solidFill>
                <a:srgbClr val="000000"/>
              </a:solidFill>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3"/>
          <p:cNvSpPr>
            <a:spLocks noGrp="1" noChangeArrowheads="1"/>
          </p:cNvSpPr>
          <p:nvPr>
            <p:ph type="sldNum" sz="quarter" idx="5"/>
          </p:nvPr>
        </p:nvSpPr>
        <p:spPr>
          <a:xfrm>
            <a:off x="3148013" y="9034463"/>
            <a:ext cx="704850" cy="247650"/>
          </a:xfrm>
          <a:noFill/>
        </p:spPr>
        <p:txBody>
          <a:bodyPr/>
          <a:lstStyle/>
          <a:p>
            <a:fld id="{B5C9E534-845B-43F1-B937-B42EF370C8A8}" type="slidenum">
              <a:rPr lang="en-US" smtClean="0">
                <a:solidFill>
                  <a:srgbClr val="000000"/>
                </a:solidFill>
              </a:rPr>
              <a:pPr/>
              <a:t>147</a:t>
            </a:fld>
            <a:endParaRPr lang="en-US" smtClean="0">
              <a:solidFill>
                <a:srgbClr val="000000"/>
              </a:solidFill>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148</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149</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151</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5363ED84-0AC9-4C9B-ACEC-9A440EC97352}" type="slidenum">
              <a:rPr lang="en-US" smtClean="0"/>
              <a:pPr defTabSz="928787"/>
              <a:t>15</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153</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155</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txBox="1">
            <a:spLocks noGrp="1" noChangeArrowheads="1"/>
          </p:cNvSpPr>
          <p:nvPr/>
        </p:nvSpPr>
        <p:spPr bwMode="auto">
          <a:xfrm>
            <a:off x="3150233" y="9034803"/>
            <a:ext cx="700404" cy="247312"/>
          </a:xfrm>
          <a:prstGeom prst="rect">
            <a:avLst/>
          </a:prstGeom>
          <a:noFill/>
          <a:ln w="9525">
            <a:noFill/>
            <a:miter lim="800000"/>
            <a:headEnd/>
            <a:tailEnd/>
          </a:ln>
        </p:spPr>
        <p:txBody>
          <a:bodyPr lIns="45946" tIns="46559" rIns="45946" bIns="46559" anchor="b">
            <a:spAutoFit/>
          </a:bodyPr>
          <a:lstStyle/>
          <a:p>
            <a:pPr algn="ctr" defTabSz="930372"/>
            <a:fld id="{68D79A82-C6A8-435D-975A-0BA087ED921A}" type="slidenum">
              <a:rPr lang="en-US" sz="1000"/>
              <a:pPr algn="ctr" defTabSz="930372"/>
              <a:t>156</a:t>
            </a:fld>
            <a:endParaRPr lang="en-US" sz="10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lIns="46125" tIns="46125" rIns="46125" bIns="46125"/>
          <a:lstStyle/>
          <a:p>
            <a:endParaRPr lang="en-US" smtClean="0">
              <a:latin typeface="Arial" pitchFamily="34" charset="0"/>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157</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158</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159</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163</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164</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165</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167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168</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169</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170</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115DCE5D-9890-4D3D-85A8-422F8D2E6A74}" type="slidenum">
              <a:rPr lang="en-US" smtClean="0"/>
              <a:pPr defTabSz="928787"/>
              <a:t>171</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17</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76A8555-044F-4F2E-8925-97F1BB3F085C}" type="slidenum">
              <a:rPr lang="en-US" smtClean="0"/>
              <a:pPr defTabSz="928787"/>
              <a:t>172</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319"/>
            <a:ext cx="704850" cy="247794"/>
          </a:xfrm>
          <a:noFill/>
        </p:spPr>
        <p:txBody>
          <a:bodyPr/>
          <a:lstStyle/>
          <a:p>
            <a:pPr defTabSz="928787"/>
            <a:fld id="{A9CABB9C-C830-4BC7-A2A5-590C7F2E3D5D}" type="slidenum">
              <a:rPr lang="en-US" smtClean="0"/>
              <a:pPr defTabSz="928787"/>
              <a:t>173</a:t>
            </a:fld>
            <a:endParaRPr lang="en-US" dirty="0" smtClean="0"/>
          </a:p>
        </p:txBody>
      </p:sp>
      <p:sp>
        <p:nvSpPr>
          <p:cNvPr id="10243" name="Slide Image Placeholder 1"/>
          <p:cNvSpPr>
            <a:spLocks noGrp="1" noRot="1" noChangeAspect="1" noTextEdit="1"/>
          </p:cNvSpPr>
          <p:nvPr>
            <p:ph type="sldImg"/>
          </p:nvPr>
        </p:nvSpPr>
        <p:spPr>
          <a:xfrm>
            <a:off x="1177925" y="696913"/>
            <a:ext cx="4641850" cy="3481387"/>
          </a:xfrm>
          <a:ln w="12700"/>
        </p:spPr>
      </p:sp>
      <p:sp>
        <p:nvSpPr>
          <p:cNvPr id="10244"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319"/>
            <a:ext cx="704850" cy="247794"/>
          </a:xfrm>
          <a:noFill/>
        </p:spPr>
        <p:txBody>
          <a:bodyPr/>
          <a:lstStyle/>
          <a:p>
            <a:pPr defTabSz="928787"/>
            <a:fld id="{32ABD8D2-8AEB-4E57-AD17-9A075BE6DD28}" type="slidenum">
              <a:rPr lang="en-US" smtClean="0"/>
              <a:pPr defTabSz="928787"/>
              <a:t>174</a:t>
            </a:fld>
            <a:endParaRPr lang="en-US" dirty="0" smtClean="0"/>
          </a:p>
        </p:txBody>
      </p:sp>
      <p:sp>
        <p:nvSpPr>
          <p:cNvPr id="11267" name="Slide Image Placeholder 1"/>
          <p:cNvSpPr>
            <a:spLocks noGrp="1" noRot="1" noChangeAspect="1" noTextEdit="1"/>
          </p:cNvSpPr>
          <p:nvPr>
            <p:ph type="sldImg"/>
          </p:nvPr>
        </p:nvSpPr>
        <p:spPr>
          <a:xfrm>
            <a:off x="1177925" y="696913"/>
            <a:ext cx="4641850" cy="3481387"/>
          </a:xfrm>
          <a:ln w="12700"/>
        </p:spPr>
      </p:sp>
      <p:sp>
        <p:nvSpPr>
          <p:cNvPr id="1126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176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177</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179</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180</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181</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182</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185</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186</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194</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197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199</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94028142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203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204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205</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20</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210</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211</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213</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214</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215</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222</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21</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223</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230</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231</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232</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234</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235</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237</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238</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239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22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240</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241</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242</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243</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244</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247</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248</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249</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23</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250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252</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253</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255</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256</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257</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258</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259</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24</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261</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262</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263</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264</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265</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266</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267</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a:spLocks noGrp="1" noChangeArrowheads="1"/>
          </p:cNvSpPr>
          <p:nvPr>
            <p:ph type="sldNum" sz="quarter" idx="5"/>
          </p:nvPr>
        </p:nvSpPr>
        <p:spPr>
          <a:noFill/>
        </p:spPr>
        <p:txBody>
          <a:bodyPr/>
          <a:lstStyle/>
          <a:p>
            <a:fld id="{C577A771-F876-4171-95F0-B7487A835CDC}" type="slidenum">
              <a:rPr lang="en-US" smtClean="0"/>
              <a:pPr/>
              <a:t>25</a:t>
            </a:fld>
            <a:endParaRPr 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26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27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28</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29</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30</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p:cNvSpPr>
            <a:spLocks noGrp="1" noChangeArrowheads="1"/>
          </p:cNvSpPr>
          <p:nvPr>
            <p:ph type="sldNum" sz="quarter" idx="5"/>
          </p:nvPr>
        </p:nvSpPr>
        <p:spPr>
          <a:xfrm>
            <a:off x="3148650" y="9034803"/>
            <a:ext cx="703573" cy="247312"/>
          </a:xfrm>
        </p:spPr>
        <p:txBody>
          <a:bodyPr/>
          <a:lstStyle/>
          <a:p>
            <a:pPr defTabSz="928787">
              <a:defRPr/>
            </a:pPr>
            <a:fld id="{15A7F7DB-3A93-4CAB-8AF3-CD35918FB945}" type="slidenum">
              <a:rPr lang="en-US" smtClean="0"/>
              <a:pPr defTabSz="928787">
                <a:defRPr/>
              </a:pPr>
              <a:t>3</a:t>
            </a:fld>
            <a:endParaRPr lang="en-US" dirty="0"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31</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32</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33</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34</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35</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36</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39</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40</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4</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41</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42</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43</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44</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46</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47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48</a:t>
            </a:fld>
            <a:endParaRPr lang="en-US" sz="10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49</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51</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52</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54</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55</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56</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61</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B0F52D1F-AC7E-4541-B72C-00AFF843EBE5}" type="slidenum">
              <a:rPr lang="en-US" smtClean="0"/>
              <a:pPr defTabSz="928787"/>
              <a:t>62</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92467F6B-1042-40BD-86FC-0A831117010D}" type="slidenum">
              <a:rPr lang="en-US" smtClean="0"/>
              <a:pPr defTabSz="928787"/>
              <a:t>63</a:t>
            </a:fld>
            <a:endParaRPr lang="en-US" dirty="0" smtClean="0"/>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64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66</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67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68</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69</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70</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8</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71</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72</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74</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77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80</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81</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82</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83</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84</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3"/>
          <p:cNvSpPr>
            <a:spLocks noGrp="1" noChangeArrowheads="1"/>
          </p:cNvSpPr>
          <p:nvPr>
            <p:ph type="sldNum" sz="quarter" idx="5"/>
          </p:nvPr>
        </p:nvSpPr>
        <p:spPr>
          <a:xfrm>
            <a:off x="3148013" y="9034463"/>
            <a:ext cx="704850" cy="247650"/>
          </a:xfrm>
          <a:noFill/>
        </p:spPr>
        <p:txBody>
          <a:bodyPr/>
          <a:lstStyle/>
          <a:p>
            <a:pPr defTabSz="928688"/>
            <a:fld id="{BC4CED26-30FC-40B3-942B-401B2AAF5079}" type="slidenum">
              <a:rPr lang="en-US" smtClean="0"/>
              <a:pPr defTabSz="928688"/>
              <a:t>9</a:t>
            </a:fld>
            <a:endParaRPr lang="en-U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85</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86</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87</a:t>
            </a:fld>
            <a:endParaRPr lang="en-US" noProof="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89</a:t>
            </a:fld>
            <a:endParaRPr lang="en-US" noProof="0"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E5721651-C618-4989-BD9A-C51CDEA22A0A}" type="slidenum">
              <a:rPr lang="en-US" noProof="0" smtClean="0"/>
              <a:pPr/>
              <a:t>90</a:t>
            </a:fld>
            <a:endParaRPr lang="en-US" noProof="0"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91</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95</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a:noFill/>
        </p:spPr>
        <p:txBody>
          <a:bodyPr/>
          <a:lstStyle/>
          <a:p>
            <a:fld id="{17E88D79-0CC8-4381-91FD-54AB31888A2F}" type="slidenum">
              <a:rPr lang="en-US" smtClean="0"/>
              <a:pPr/>
              <a:t>96</a:t>
            </a:fld>
            <a:endParaRPr lang="en-US" smtClean="0"/>
          </a:p>
        </p:txBody>
      </p:sp>
      <p:sp>
        <p:nvSpPr>
          <p:cNvPr id="329731" name="Rectangle 4"/>
          <p:cNvSpPr>
            <a:spLocks noGrp="1" noRot="1" noChangeAspect="1" noChangeArrowheads="1" noTextEdit="1"/>
          </p:cNvSpPr>
          <p:nvPr>
            <p:ph type="sldImg"/>
          </p:nvPr>
        </p:nvSpPr>
        <p:spPr>
          <a:ln/>
        </p:spPr>
      </p:sp>
      <p:sp>
        <p:nvSpPr>
          <p:cNvPr id="329732"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5D11E945-B2AB-401C-B79F-AAE9AF6B9630}" type="slidenum">
              <a:rPr lang="en-US" smtClean="0"/>
              <a:pPr defTabSz="928787"/>
              <a:t>10</a:t>
            </a:fld>
            <a:endParaRPr lang="en-US" dirty="0" smtClean="0"/>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97</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98</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100</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102</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104</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105</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106</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ST">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lvl1pPr>
              <a:defRPr>
                <a:solidFill>
                  <a:schemeClr val="tx2"/>
                </a:solidFill>
              </a:defRPr>
            </a:lvl1pPr>
          </a:lstStyle>
          <a:p>
            <a:r>
              <a:rPr lang="de-DE" noProof="0" smtClean="0"/>
              <a:t>Titelmasterformat durch Klicken bearbeiten</a:t>
            </a:r>
            <a:endParaRPr lang="de-DE" noProof="0" dirty="0"/>
          </a:p>
        </p:txBody>
      </p:sp>
      <p:sp>
        <p:nvSpPr>
          <p:cNvPr id="13" name="Foliennummernplatzhalter 12"/>
          <p:cNvSpPr>
            <a:spLocks noGrp="1"/>
          </p:cNvSpPr>
          <p:nvPr>
            <p:ph type="sldNum" sz="quarter" idx="13"/>
          </p:nvPr>
        </p:nvSpPr>
        <p:spPr/>
        <p:txBody>
          <a:bodyPr/>
          <a:lstStyle/>
          <a:p>
            <a:fld id="{D56DB8AA-803C-49D2-90AA-1140CE72DCD7}" type="slidenum">
              <a:rPr lang="de-DE" smtClean="0"/>
              <a:pPr/>
              <a:t>‹#›</a:t>
            </a:fld>
            <a:endParaRPr lang="de-DE" dirty="0"/>
          </a:p>
        </p:txBody>
      </p:sp>
      <p:sp>
        <p:nvSpPr>
          <p:cNvPr id="12" name="Rechteck 11"/>
          <p:cNvSpPr/>
          <p:nvPr userDrawn="1"/>
        </p:nvSpPr>
        <p:spPr>
          <a:xfrm>
            <a:off x="287711" y="1388845"/>
            <a:ext cx="8568952" cy="50292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41"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6.xml"/><Relationship Id="rId1" Type="http://schemas.openxmlformats.org/officeDocument/2006/relationships/vmlDrawing" Target="../drawings/vmlDrawing75.vml"/><Relationship Id="rId4" Type="http://schemas.openxmlformats.org/officeDocument/2006/relationships/oleObject" Target="../embeddings/oleObject73.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vmlDrawing" Target="../drawings/vmlDrawing76.vml"/><Relationship Id="rId4" Type="http://schemas.openxmlformats.org/officeDocument/2006/relationships/oleObject" Target="../embeddings/oleObject74.bin"/></Relationships>
</file>

<file path=ppt/slides/_rels/slide10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6.xml"/><Relationship Id="rId1" Type="http://schemas.openxmlformats.org/officeDocument/2006/relationships/vmlDrawing" Target="../drawings/vmlDrawing77.vml"/><Relationship Id="rId5" Type="http://schemas.openxmlformats.org/officeDocument/2006/relationships/hyperlink" Target="http://www.fema.gov/disasters" TargetMode="External"/><Relationship Id="rId4" Type="http://schemas.openxmlformats.org/officeDocument/2006/relationships/oleObject" Target="../embeddings/oleObject75.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vmlDrawing" Target="../drawings/vmlDrawing7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6.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9.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77.bin"/></Relationships>
</file>

<file path=ppt/slides/_rels/slide10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7.gif"/></Relationships>
</file>

<file path=ppt/slides/_rels/slide108.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 Id="rId5" Type="http://schemas.openxmlformats.org/officeDocument/2006/relationships/image" Target="../media/image98.png"/><Relationship Id="rId4" Type="http://schemas.openxmlformats.org/officeDocument/2006/relationships/hyperlink" Target="http://www.spc.noaa.gov/wcm/torngraph-big.png" TargetMode="External"/></Relationships>
</file>

<file path=ppt/slides/_rels/slide109.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2.xml"/><Relationship Id="rId1" Type="http://schemas.openxmlformats.org/officeDocument/2006/relationships/slideLayout" Target="../slideLayouts/slideLayout13.xml"/><Relationship Id="rId4" Type="http://schemas.openxmlformats.org/officeDocument/2006/relationships/image" Target="../media/image99.gi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10.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image" Target="../media/image100.gif"/></Relationships>
</file>

<file path=ppt/slides/_rels/slide111.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4.xml"/><Relationship Id="rId1" Type="http://schemas.openxmlformats.org/officeDocument/2006/relationships/slideLayout" Target="../slideLayouts/slideLayout13.xml"/><Relationship Id="rId4" Type="http://schemas.openxmlformats.org/officeDocument/2006/relationships/image" Target="../media/image101.gif"/></Relationships>
</file>

<file path=ppt/slides/_rels/slide112.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4" Type="http://schemas.openxmlformats.org/officeDocument/2006/relationships/image" Target="../media/image102.gif"/></Relationships>
</file>

<file path=ppt/slides/_rels/slide1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hyperlink" Target="http://www.iii.org/white_papers/terrorism-risk-a-constant-threat-2013.html" TargetMode="External"/></Relationships>
</file>

<file path=ppt/slides/_rels/slide11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107.xml"/><Relationship Id="rId1" Type="http://schemas.openxmlformats.org/officeDocument/2006/relationships/slideLayout" Target="../slideLayouts/slideLayout7.xml"/><Relationship Id="rId5" Type="http://schemas.openxmlformats.org/officeDocument/2006/relationships/image" Target="../media/image105.png"/><Relationship Id="rId4" Type="http://schemas.openxmlformats.org/officeDocument/2006/relationships/image" Target="../media/image104.png"/></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2.xml"/><Relationship Id="rId1" Type="http://schemas.openxmlformats.org/officeDocument/2006/relationships/vmlDrawing" Target="../drawings/vmlDrawing80.v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10.xml"/><Relationship Id="rId1" Type="http://schemas.openxmlformats.org/officeDocument/2006/relationships/slideLayout" Target="../slideLayouts/slideLayout6.xml"/><Relationship Id="rId4" Type="http://schemas.openxmlformats.org/officeDocument/2006/relationships/hyperlink" Target="http://www.youtube.com/watch?v=svfv4Ph7wFY" TargetMode="External"/></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1.xml"/><Relationship Id="rId2" Type="http://schemas.openxmlformats.org/officeDocument/2006/relationships/slideLayout" Target="../slideLayouts/slideLayout7.xml"/><Relationship Id="rId1" Type="http://schemas.openxmlformats.org/officeDocument/2006/relationships/vmlDrawing" Target="../drawings/vmlDrawing81.vml"/><Relationship Id="rId4" Type="http://schemas.openxmlformats.org/officeDocument/2006/relationships/oleObject" Target="../embeddings/oleObject79.bin"/></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6.xml"/><Relationship Id="rId1" Type="http://schemas.openxmlformats.org/officeDocument/2006/relationships/vmlDrawing" Target="../drawings/vmlDrawing82.vml"/><Relationship Id="rId4" Type="http://schemas.openxmlformats.org/officeDocument/2006/relationships/oleObject" Target="../embeddings/oleObject80.bin"/></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vmlDrawing" Target="../drawings/vmlDrawing83.vml"/><Relationship Id="rId4" Type="http://schemas.openxmlformats.org/officeDocument/2006/relationships/oleObject" Target="../embeddings/oleObject81.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4.vml"/><Relationship Id="rId4" Type="http://schemas.openxmlformats.org/officeDocument/2006/relationships/oleObject" Target="../embeddings/oleObject82.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vmlDrawing" Target="../drawings/vmlDrawing85.vml"/><Relationship Id="rId4" Type="http://schemas.openxmlformats.org/officeDocument/2006/relationships/oleObject" Target="../embeddings/oleObject8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86.vml"/><Relationship Id="rId4" Type="http://schemas.openxmlformats.org/officeDocument/2006/relationships/oleObject" Target="../embeddings/oleObject84.bin"/></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6.xml"/><Relationship Id="rId1" Type="http://schemas.openxmlformats.org/officeDocument/2006/relationships/vmlDrawing" Target="../drawings/vmlDrawing87.vml"/><Relationship Id="rId4" Type="http://schemas.openxmlformats.org/officeDocument/2006/relationships/oleObject" Target="../embeddings/oleObject85.bin"/></Relationships>
</file>

<file path=ppt/slides/_rels/slide1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8.vml"/><Relationship Id="rId4" Type="http://schemas.openxmlformats.org/officeDocument/2006/relationships/oleObject" Target="../embeddings/oleObject86.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87.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0.vml"/><Relationship Id="rId4" Type="http://schemas.openxmlformats.org/officeDocument/2006/relationships/oleObject" Target="../embeddings/oleObject88.bin"/></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89.bin"/></Relationships>
</file>

<file path=ppt/slides/_rels/slide137.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2.xml"/><Relationship Id="rId1" Type="http://schemas.openxmlformats.org/officeDocument/2006/relationships/vmlDrawing" Target="../drawings/vmlDrawing92.vml"/></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7.xml"/><Relationship Id="rId1" Type="http://schemas.openxmlformats.org/officeDocument/2006/relationships/vmlDrawing" Target="../drawings/vmlDrawing93.vml"/><Relationship Id="rId4" Type="http://schemas.openxmlformats.org/officeDocument/2006/relationships/oleObject" Target="../embeddings/oleObject91.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8.xml"/><Relationship Id="rId2" Type="http://schemas.openxmlformats.org/officeDocument/2006/relationships/slideLayout" Target="../slideLayouts/slideLayout7.xml"/><Relationship Id="rId1" Type="http://schemas.openxmlformats.org/officeDocument/2006/relationships/vmlDrawing" Target="../drawings/vmlDrawing95.vml"/><Relationship Id="rId4" Type="http://schemas.openxmlformats.org/officeDocument/2006/relationships/oleObject" Target="../embeddings/oleObject93.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7.xml"/><Relationship Id="rId1" Type="http://schemas.openxmlformats.org/officeDocument/2006/relationships/vmlDrawing" Target="../drawings/vmlDrawing96.vml"/><Relationship Id="rId4" Type="http://schemas.openxmlformats.org/officeDocument/2006/relationships/oleObject" Target="../embeddings/oleObject94.bin"/></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5.bin"/></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7.xml"/><Relationship Id="rId1" Type="http://schemas.openxmlformats.org/officeDocument/2006/relationships/vmlDrawing" Target="../drawings/vmlDrawing98.vml"/><Relationship Id="rId4" Type="http://schemas.openxmlformats.org/officeDocument/2006/relationships/oleObject" Target="../embeddings/oleObject96.bin"/></Relationships>
</file>

<file path=ppt/slides/_rels/slide1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97.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4.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98.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99.bin"/></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0.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7.xml"/><Relationship Id="rId1" Type="http://schemas.openxmlformats.org/officeDocument/2006/relationships/vmlDrawing" Target="../drawings/vmlDrawing103.vml"/><Relationship Id="rId4" Type="http://schemas.openxmlformats.org/officeDocument/2006/relationships/oleObject" Target="../embeddings/oleObject101.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7.xml"/><Relationship Id="rId1" Type="http://schemas.openxmlformats.org/officeDocument/2006/relationships/vmlDrawing" Target="../drawings/vmlDrawing104.vml"/><Relationship Id="rId4" Type="http://schemas.openxmlformats.org/officeDocument/2006/relationships/oleObject" Target="../embeddings/oleObject102.bin"/></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3.bin"/></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4.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7.xml"/><Relationship Id="rId1" Type="http://schemas.openxmlformats.org/officeDocument/2006/relationships/vmlDrawing" Target="../drawings/vmlDrawing107.vml"/><Relationship Id="rId5" Type="http://schemas.openxmlformats.org/officeDocument/2006/relationships/oleObject" Target="../embeddings/oleObject105.bin"/><Relationship Id="rId4" Type="http://schemas.openxmlformats.org/officeDocument/2006/relationships/hyperlink" Target="http://www.federalreserve.gov/releases/h15/data.htm" TargetMode="External"/></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4.xml"/><Relationship Id="rId2" Type="http://schemas.openxmlformats.org/officeDocument/2006/relationships/slideLayout" Target="../slideLayouts/slideLayout7.xml"/><Relationship Id="rId1" Type="http://schemas.openxmlformats.org/officeDocument/2006/relationships/vmlDrawing" Target="../drawings/vmlDrawing108.vml"/><Relationship Id="rId5" Type="http://schemas.openxmlformats.org/officeDocument/2006/relationships/oleObject" Target="../embeddings/oleObject106.bin"/><Relationship Id="rId4" Type="http://schemas.openxmlformats.org/officeDocument/2006/relationships/hyperlink" Target="http://www.federalreserve.gov/releases/h15/data.htm" TargetMode="Externa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07.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7.xml"/><Relationship Id="rId1" Type="http://schemas.openxmlformats.org/officeDocument/2006/relationships/vmlDrawing" Target="../drawings/vmlDrawing110.vml"/><Relationship Id="rId4" Type="http://schemas.openxmlformats.org/officeDocument/2006/relationships/oleObject" Target="../embeddings/oleObject108.bin"/></Relationships>
</file>

<file path=ppt/slides/_rels/slide159.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09.bin"/></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2.vml"/><Relationship Id="rId4" Type="http://schemas.openxmlformats.org/officeDocument/2006/relationships/oleObject" Target="../embeddings/oleObject110.bin"/></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7.xml"/><Relationship Id="rId1" Type="http://schemas.openxmlformats.org/officeDocument/2006/relationships/vmlDrawing" Target="../drawings/vmlDrawing113.vml"/><Relationship Id="rId4" Type="http://schemas.openxmlformats.org/officeDocument/2006/relationships/oleObject" Target="../embeddings/oleObject111.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50.xml"/><Relationship Id="rId2" Type="http://schemas.openxmlformats.org/officeDocument/2006/relationships/slideLayout" Target="../slideLayouts/slideLayout7.xml"/><Relationship Id="rId1" Type="http://schemas.openxmlformats.org/officeDocument/2006/relationships/vmlDrawing" Target="../drawings/vmlDrawing114.vml"/><Relationship Id="rId4" Type="http://schemas.openxmlformats.org/officeDocument/2006/relationships/oleObject" Target="../embeddings/oleObject112.bin"/></Relationships>
</file>

<file path=ppt/slides/_rels/slide16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1.xml"/><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oleObject113.bin"/></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53.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4.bin"/></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17.vml"/><Relationship Id="rId4" Type="http://schemas.openxmlformats.org/officeDocument/2006/relationships/oleObject" Target="../embeddings/oleObject115.bin"/></Relationships>
</file>

<file path=ppt/slides/_rels/slide167.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6.xml"/><Relationship Id="rId1" Type="http://schemas.openxmlformats.org/officeDocument/2006/relationships/vmlDrawing" Target="../drawings/vmlDrawing118.vml"/><Relationship Id="rId4" Type="http://schemas.openxmlformats.org/officeDocument/2006/relationships/oleObject" Target="../embeddings/oleObject116.bin"/></Relationships>
</file>

<file path=ppt/slides/_rels/slide168.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19.vml"/><Relationship Id="rId4" Type="http://schemas.openxmlformats.org/officeDocument/2006/relationships/oleObject" Target="../embeddings/oleObject117.bin"/></Relationships>
</file>

<file path=ppt/slides/_rels/slide16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6.xml"/><Relationship Id="rId1" Type="http://schemas.openxmlformats.org/officeDocument/2006/relationships/vmlDrawing" Target="../drawings/vmlDrawing120.vml"/><Relationship Id="rId4" Type="http://schemas.openxmlformats.org/officeDocument/2006/relationships/oleObject" Target="../embeddings/oleObject118.bin"/></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59.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19.bin"/></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0.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7.xml"/><Relationship Id="rId1" Type="http://schemas.openxmlformats.org/officeDocument/2006/relationships/vmlDrawing" Target="../drawings/vmlDrawing123.vml"/><Relationship Id="rId4" Type="http://schemas.openxmlformats.org/officeDocument/2006/relationships/oleObject" Target="../embeddings/oleObject121.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62.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2.bin"/></Relationships>
</file>

<file path=ppt/slides/_rels/slide175.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3.bin"/></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4.bin"/></Relationships>
</file>

<file path=ppt/slides/_rels/slide17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5.xml"/><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27.vml"/><Relationship Id="rId4" Type="http://schemas.openxmlformats.org/officeDocument/2006/relationships/oleObject" Target="../embeddings/oleObject125.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28.vml"/><Relationship Id="rId4" Type="http://schemas.openxmlformats.org/officeDocument/2006/relationships/oleObject" Target="../embeddings/oleObject126.bin"/></Relationships>
</file>

<file path=ppt/slides/_rels/slide18.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80.xml.rels><?xml version="1.0" encoding="UTF-8" standalone="yes"?>
<Relationships xmlns="http://schemas.openxmlformats.org/package/2006/relationships"><Relationship Id="rId3" Type="http://schemas.openxmlformats.org/officeDocument/2006/relationships/notesSlide" Target="../notesSlides/notesSlide168.xml"/><Relationship Id="rId2" Type="http://schemas.openxmlformats.org/officeDocument/2006/relationships/slideLayout" Target="../slideLayouts/slideLayout6.xml"/><Relationship Id="rId1" Type="http://schemas.openxmlformats.org/officeDocument/2006/relationships/vmlDrawing" Target="../drawings/vmlDrawing129.vml"/><Relationship Id="rId4" Type="http://schemas.openxmlformats.org/officeDocument/2006/relationships/oleObject" Target="../embeddings/oleObject127.bin"/></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9.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oleObject128.bin"/></Relationships>
</file>

<file path=ppt/slides/_rels/slide18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3" Type="http://schemas.openxmlformats.org/officeDocument/2006/relationships/notesSlide" Target="../notesSlides/notesSlide171.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29.bin"/></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0.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1.bin"/></Relationships>
</file>

<file path=ppt/slides/_rels/slide186.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2.bin"/></Relationships>
</file>

<file path=ppt/slides/_rels/slide187.xml.rels><?xml version="1.0" encoding="UTF-8" standalone="yes"?>
<Relationships xmlns="http://schemas.openxmlformats.org/package/2006/relationships"><Relationship Id="rId3" Type="http://schemas.openxmlformats.org/officeDocument/2006/relationships/oleObject" Target="../embeddings/oleObject133.bin"/><Relationship Id="rId2" Type="http://schemas.openxmlformats.org/officeDocument/2006/relationships/slideLayout" Target="../slideLayouts/slideLayout12.xml"/><Relationship Id="rId1" Type="http://schemas.openxmlformats.org/officeDocument/2006/relationships/vmlDrawing" Target="../drawings/vmlDrawing135.vml"/></Relationships>
</file>

<file path=ppt/slides/_rels/slide188.xml.rels><?xml version="1.0" encoding="UTF-8" standalone="yes"?>
<Relationships xmlns="http://schemas.openxmlformats.org/package/2006/relationships"><Relationship Id="rId3" Type="http://schemas.openxmlformats.org/officeDocument/2006/relationships/notesSlide" Target="../notesSlides/notesSlide175.xml"/><Relationship Id="rId2" Type="http://schemas.openxmlformats.org/officeDocument/2006/relationships/slideLayout" Target="../slideLayouts/slideLayout6.xml"/><Relationship Id="rId1" Type="http://schemas.openxmlformats.org/officeDocument/2006/relationships/vmlDrawing" Target="../drawings/vmlDrawing136.vml"/><Relationship Id="rId4" Type="http://schemas.openxmlformats.org/officeDocument/2006/relationships/oleObject" Target="../embeddings/oleObject134.bin"/></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7.vml"/><Relationship Id="rId4" Type="http://schemas.openxmlformats.org/officeDocument/2006/relationships/oleObject" Target="../embeddings/oleObject135.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6.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6.xml"/><Relationship Id="rId1" Type="http://schemas.openxmlformats.org/officeDocument/2006/relationships/vmlDrawing" Target="../drawings/vmlDrawing139.vml"/><Relationship Id="rId4" Type="http://schemas.openxmlformats.org/officeDocument/2006/relationships/oleObject" Target="../embeddings/oleObject137.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9.xml"/><Relationship Id="rId2" Type="http://schemas.openxmlformats.org/officeDocument/2006/relationships/slideLayout" Target="../slideLayouts/slideLayout6.xml"/><Relationship Id="rId1" Type="http://schemas.openxmlformats.org/officeDocument/2006/relationships/vmlDrawing" Target="../drawings/vmlDrawing140.vml"/><Relationship Id="rId4" Type="http://schemas.openxmlformats.org/officeDocument/2006/relationships/oleObject" Target="../embeddings/oleObject138.bin"/></Relationships>
</file>

<file path=ppt/slides/_rels/slide193.xml.rels><?xml version="1.0" encoding="UTF-8" standalone="yes"?>
<Relationships xmlns="http://schemas.openxmlformats.org/package/2006/relationships"><Relationship Id="rId3" Type="http://schemas.openxmlformats.org/officeDocument/2006/relationships/oleObject" Target="../embeddings/oleObject139.bin"/><Relationship Id="rId2" Type="http://schemas.openxmlformats.org/officeDocument/2006/relationships/slideLayout" Target="../slideLayouts/slideLayout6.xml"/><Relationship Id="rId1" Type="http://schemas.openxmlformats.org/officeDocument/2006/relationships/vmlDrawing" Target="../drawings/vmlDrawing141.vml"/></Relationships>
</file>

<file path=ppt/slides/_rels/slide19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0.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Microsoft_Office_Excel_97-2003_Worksheet1.xls"/></Relationships>
</file>

<file path=ppt/slides/_rels/slide197.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7.xml"/><Relationship Id="rId1" Type="http://schemas.openxmlformats.org/officeDocument/2006/relationships/vmlDrawing" Target="../drawings/vmlDrawing144.vml"/><Relationship Id="rId4" Type="http://schemas.openxmlformats.org/officeDocument/2006/relationships/oleObject" Target="../embeddings/oleObject141.bin"/></Relationships>
</file>

<file path=ppt/slides/_rels/slide198.xml.rels><?xml version="1.0" encoding="UTF-8" standalone="yes"?>
<Relationships xmlns="http://schemas.openxmlformats.org/package/2006/relationships"><Relationship Id="rId3" Type="http://schemas.openxmlformats.org/officeDocument/2006/relationships/oleObject" Target="../embeddings/oleObject142.bin"/><Relationship Id="rId2" Type="http://schemas.openxmlformats.org/officeDocument/2006/relationships/slideLayout" Target="../slideLayouts/slideLayout7.xml"/><Relationship Id="rId1" Type="http://schemas.openxmlformats.org/officeDocument/2006/relationships/vmlDrawing" Target="../drawings/vmlDrawing145.vml"/></Relationships>
</file>

<file path=ppt/slides/_rels/slide199.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6.vml"/><Relationship Id="rId4" Type="http://schemas.openxmlformats.org/officeDocument/2006/relationships/oleObject" Target="../embeddings/oleObject14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3.bin"/></Relationships>
</file>

<file path=ppt/slides/_rels/slide20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5.xml"/><Relationship Id="rId1" Type="http://schemas.openxmlformats.org/officeDocument/2006/relationships/slideLayout" Target="../slideLayouts/slideLayout6.xml"/></Relationships>
</file>

<file path=ppt/slides/_rels/slide201.xml.rels><?xml version="1.0" encoding="UTF-8" standalone="yes"?>
<Relationships xmlns="http://schemas.openxmlformats.org/package/2006/relationships"><Relationship Id="rId3" Type="http://schemas.openxmlformats.org/officeDocument/2006/relationships/oleObject" Target="../embeddings/oleObject144.bin"/><Relationship Id="rId2" Type="http://schemas.openxmlformats.org/officeDocument/2006/relationships/slideLayout" Target="../slideLayouts/slideLayout6.xml"/><Relationship Id="rId1" Type="http://schemas.openxmlformats.org/officeDocument/2006/relationships/vmlDrawing" Target="../drawings/vmlDrawing147.vml"/></Relationships>
</file>

<file path=ppt/slides/_rels/slide20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86.xml"/><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7.xml"/><Relationship Id="rId2" Type="http://schemas.openxmlformats.org/officeDocument/2006/relationships/slideLayout" Target="../slideLayouts/slideLayout7.xml"/><Relationship Id="rId1" Type="http://schemas.openxmlformats.org/officeDocument/2006/relationships/vmlDrawing" Target="../drawings/vmlDrawing148.vml"/><Relationship Id="rId5" Type="http://schemas.openxmlformats.org/officeDocument/2006/relationships/oleObject" Target="../embeddings/oleObject145.bin"/><Relationship Id="rId4" Type="http://schemas.openxmlformats.org/officeDocument/2006/relationships/hyperlink" Target="http://research.stlouisfed.org/fred2/series/WASCUR" TargetMode="External"/></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6.xml"/><Relationship Id="rId1" Type="http://schemas.openxmlformats.org/officeDocument/2006/relationships/vmlDrawing" Target="../drawings/vmlDrawing149.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46.bin"/></Relationships>
</file>

<file path=ppt/slides/_rels/slide206.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50.vml"/></Relationships>
</file>

<file path=ppt/slides/_rels/slide20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9.xml"/><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0.xml"/><Relationship Id="rId1" Type="http://schemas.openxmlformats.org/officeDocument/2006/relationships/slideLayout" Target="../slideLayouts/slideLayout6.xml"/></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51.vml"/><Relationship Id="rId4" Type="http://schemas.openxmlformats.org/officeDocument/2006/relationships/oleObject" Target="../embeddings/oleObject147.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2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2.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7.xml"/><Relationship Id="rId1" Type="http://schemas.openxmlformats.org/officeDocument/2006/relationships/vmlDrawing" Target="../drawings/vmlDrawing152.vml"/><Relationship Id="rId4" Type="http://schemas.openxmlformats.org/officeDocument/2006/relationships/oleObject" Target="../embeddings/oleObject148.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4.xml"/><Relationship Id="rId2" Type="http://schemas.openxmlformats.org/officeDocument/2006/relationships/slideLayout" Target="../slideLayouts/slideLayout7.xml"/><Relationship Id="rId1" Type="http://schemas.openxmlformats.org/officeDocument/2006/relationships/vmlDrawing" Target="../drawings/vmlDrawing153.vml"/><Relationship Id="rId4" Type="http://schemas.openxmlformats.org/officeDocument/2006/relationships/oleObject" Target="../embeddings/oleObject149.bin"/></Relationships>
</file>

<file path=ppt/slides/_rels/slide213.xml.rels><?xml version="1.0" encoding="UTF-8" standalone="yes"?>
<Relationships xmlns="http://schemas.openxmlformats.org/package/2006/relationships"><Relationship Id="rId3" Type="http://schemas.openxmlformats.org/officeDocument/2006/relationships/notesSlide" Target="../notesSlides/notesSlide195.xml"/><Relationship Id="rId2" Type="http://schemas.openxmlformats.org/officeDocument/2006/relationships/slideLayout" Target="../slideLayouts/slideLayout6.xml"/><Relationship Id="rId1" Type="http://schemas.openxmlformats.org/officeDocument/2006/relationships/vmlDrawing" Target="../drawings/vmlDrawing154.vml"/><Relationship Id="rId4" Type="http://schemas.openxmlformats.org/officeDocument/2006/relationships/oleObject" Target="../embeddings/oleObject150.bin"/></Relationships>
</file>

<file path=ppt/slides/_rels/slide2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6.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3" Type="http://schemas.openxmlformats.org/officeDocument/2006/relationships/notesSlide" Target="../notesSlides/notesSlide197.xml"/><Relationship Id="rId2" Type="http://schemas.openxmlformats.org/officeDocument/2006/relationships/slideLayout" Target="../slideLayouts/slideLayout6.xml"/><Relationship Id="rId1" Type="http://schemas.openxmlformats.org/officeDocument/2006/relationships/vmlDrawing" Target="../drawings/vmlDrawing155.vml"/><Relationship Id="rId4" Type="http://schemas.openxmlformats.org/officeDocument/2006/relationships/oleObject" Target="../embeddings/oleObject151.bin"/></Relationships>
</file>

<file path=ppt/slides/_rels/slide2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3" Type="http://schemas.openxmlformats.org/officeDocument/2006/relationships/oleObject" Target="../embeddings/oleObject152.bin"/><Relationship Id="rId2" Type="http://schemas.openxmlformats.org/officeDocument/2006/relationships/slideLayout" Target="../slideLayouts/slideLayout12.xml"/><Relationship Id="rId1" Type="http://schemas.openxmlformats.org/officeDocument/2006/relationships/vmlDrawing" Target="../drawings/vmlDrawing156.vml"/></Relationships>
</file>

<file path=ppt/slides/_rels/slide219.xml.rels><?xml version="1.0" encoding="UTF-8" standalone="yes"?>
<Relationships xmlns="http://schemas.openxmlformats.org/package/2006/relationships"><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15.bin"/></Relationships>
</file>

<file path=ppt/slides/_rels/slide220.xml.rels><?xml version="1.0" encoding="UTF-8" standalone="yes"?>
<Relationships xmlns="http://schemas.openxmlformats.org/package/2006/relationships"><Relationship Id="rId2" Type="http://schemas.openxmlformats.org/officeDocument/2006/relationships/image" Target="../media/image188.wmf"/><Relationship Id="rId1" Type="http://schemas.openxmlformats.org/officeDocument/2006/relationships/slideLayout" Target="../slideLayouts/slideLayout6.xml"/></Relationships>
</file>

<file path=ppt/slides/_rels/slide221.xml.rels><?xml version="1.0" encoding="UTF-8" standalone="yes"?>
<Relationships xmlns="http://schemas.openxmlformats.org/package/2006/relationships"><Relationship Id="rId3" Type="http://schemas.openxmlformats.org/officeDocument/2006/relationships/notesSlide" Target="../notesSlides/notesSlide198.xml"/><Relationship Id="rId2" Type="http://schemas.openxmlformats.org/officeDocument/2006/relationships/slideLayout" Target="../slideLayouts/slideLayout6.xml"/><Relationship Id="rId1" Type="http://schemas.openxmlformats.org/officeDocument/2006/relationships/vmlDrawing" Target="../drawings/vmlDrawing157.vml"/><Relationship Id="rId4" Type="http://schemas.openxmlformats.org/officeDocument/2006/relationships/oleObject" Target="../embeddings/oleObject153.bin"/></Relationships>
</file>

<file path=ppt/slides/_rels/slide222.xml.rels><?xml version="1.0" encoding="UTF-8" standalone="yes"?>
<Relationships xmlns="http://schemas.openxmlformats.org/package/2006/relationships"><Relationship Id="rId3" Type="http://schemas.openxmlformats.org/officeDocument/2006/relationships/notesSlide" Target="../notesSlides/notesSlide199.xml"/><Relationship Id="rId2" Type="http://schemas.openxmlformats.org/officeDocument/2006/relationships/slideLayout" Target="../slideLayouts/slideLayout6.xml"/><Relationship Id="rId1" Type="http://schemas.openxmlformats.org/officeDocument/2006/relationships/vmlDrawing" Target="../drawings/vmlDrawing158.vml"/><Relationship Id="rId4" Type="http://schemas.openxmlformats.org/officeDocument/2006/relationships/oleObject" Target="../embeddings/oleObject154.bin"/></Relationships>
</file>

<file path=ppt/slides/_rels/slide223.xml.rels><?xml version="1.0" encoding="UTF-8" standalone="yes"?>
<Relationships xmlns="http://schemas.openxmlformats.org/package/2006/relationships"><Relationship Id="rId3" Type="http://schemas.openxmlformats.org/officeDocument/2006/relationships/notesSlide" Target="../notesSlides/notesSlide200.xml"/><Relationship Id="rId2" Type="http://schemas.openxmlformats.org/officeDocument/2006/relationships/slideLayout" Target="../slideLayouts/slideLayout6.xml"/><Relationship Id="rId1" Type="http://schemas.openxmlformats.org/officeDocument/2006/relationships/vmlDrawing" Target="../drawings/vmlDrawing159.vml"/><Relationship Id="rId4" Type="http://schemas.openxmlformats.org/officeDocument/2006/relationships/oleObject" Target="../embeddings/oleObject155.bin"/></Relationships>
</file>

<file path=ppt/slides/_rels/slide224.xml.rels><?xml version="1.0" encoding="UTF-8" standalone="yes"?>
<Relationships xmlns="http://schemas.openxmlformats.org/package/2006/relationships"><Relationship Id="rId2" Type="http://schemas.openxmlformats.org/officeDocument/2006/relationships/image" Target="../media/image192.png"/><Relationship Id="rId1" Type="http://schemas.openxmlformats.org/officeDocument/2006/relationships/slideLayout" Target="../slideLayouts/slideLayout6.xml"/></Relationships>
</file>

<file path=ppt/slides/_rels/slide225.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16.bin"/></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notesSlide" Target="../notesSlides/notesSlide202.xml"/><Relationship Id="rId2" Type="http://schemas.openxmlformats.org/officeDocument/2006/relationships/slideLayout" Target="../slideLayouts/slideLayout7.xml"/><Relationship Id="rId1" Type="http://schemas.openxmlformats.org/officeDocument/2006/relationships/vmlDrawing" Target="../drawings/vmlDrawing160.vml"/><Relationship Id="rId4" Type="http://schemas.openxmlformats.org/officeDocument/2006/relationships/oleObject" Target="../embeddings/oleObject156.bin"/></Relationships>
</file>

<file path=ppt/slides/_rels/slide232.xml.rels><?xml version="1.0" encoding="UTF-8" standalone="yes"?>
<Relationships xmlns="http://schemas.openxmlformats.org/package/2006/relationships"><Relationship Id="rId3" Type="http://schemas.openxmlformats.org/officeDocument/2006/relationships/image" Target="../media/image197.jpeg"/><Relationship Id="rId2" Type="http://schemas.openxmlformats.org/officeDocument/2006/relationships/notesSlide" Target="../notesSlides/notesSlide203.xml"/><Relationship Id="rId1" Type="http://schemas.openxmlformats.org/officeDocument/2006/relationships/slideLayout" Target="../slideLayouts/slideLayout6.xml"/></Relationships>
</file>

<file path=ppt/slides/_rels/slide233.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8.png"/><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4.xml"/><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3" Type="http://schemas.openxmlformats.org/officeDocument/2006/relationships/notesSlide" Target="../notesSlides/notesSlide205.xml"/><Relationship Id="rId2" Type="http://schemas.openxmlformats.org/officeDocument/2006/relationships/slideLayout" Target="../slideLayouts/slideLayout6.xml"/><Relationship Id="rId1" Type="http://schemas.openxmlformats.org/officeDocument/2006/relationships/vmlDrawing" Target="../drawings/vmlDrawing161.vml"/><Relationship Id="rId4" Type="http://schemas.openxmlformats.org/officeDocument/2006/relationships/oleObject" Target="../embeddings/oleObject157.bin"/></Relationships>
</file>

<file path=ppt/slides/_rels/slide236.xml.rels><?xml version="1.0" encoding="UTF-8" standalone="yes"?>
<Relationships xmlns="http://schemas.openxmlformats.org/package/2006/relationships"><Relationship Id="rId3" Type="http://schemas.openxmlformats.org/officeDocument/2006/relationships/notesSlide" Target="../notesSlides/notesSlide206.xml"/><Relationship Id="rId2" Type="http://schemas.openxmlformats.org/officeDocument/2006/relationships/slideLayout" Target="../slideLayouts/slideLayout6.xml"/><Relationship Id="rId1" Type="http://schemas.openxmlformats.org/officeDocument/2006/relationships/vmlDrawing" Target="../drawings/vmlDrawing162.vml"/><Relationship Id="rId4" Type="http://schemas.openxmlformats.org/officeDocument/2006/relationships/oleObject" Target="../embeddings/oleObject158.bin"/></Relationships>
</file>

<file path=ppt/slides/_rels/slide2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xml"/><Relationship Id="rId1" Type="http://schemas.openxmlformats.org/officeDocument/2006/relationships/vmlDrawing" Target="../drawings/vmlDrawing163.vml"/><Relationship Id="rId5" Type="http://schemas.openxmlformats.org/officeDocument/2006/relationships/oleObject" Target="../embeddings/oleObject159.bin"/><Relationship Id="rId4" Type="http://schemas.openxmlformats.org/officeDocument/2006/relationships/notesSlide" Target="../notesSlides/notesSlide207.xml"/></Relationships>
</file>

<file path=ppt/slides/_rels/slide238.xml.rels><?xml version="1.0" encoding="UTF-8" standalone="yes"?>
<Relationships xmlns="http://schemas.openxmlformats.org/package/2006/relationships"><Relationship Id="rId3" Type="http://schemas.openxmlformats.org/officeDocument/2006/relationships/notesSlide" Target="../notesSlides/notesSlide208.xml"/><Relationship Id="rId2" Type="http://schemas.openxmlformats.org/officeDocument/2006/relationships/slideLayout" Target="../slideLayouts/slideLayout6.xml"/><Relationship Id="rId1" Type="http://schemas.openxmlformats.org/officeDocument/2006/relationships/vmlDrawing" Target="../drawings/vmlDrawing164.vml"/><Relationship Id="rId4" Type="http://schemas.openxmlformats.org/officeDocument/2006/relationships/oleObject" Target="../embeddings/oleObject160.bin"/></Relationships>
</file>

<file path=ppt/slides/_rels/slide239.xml.rels><?xml version="1.0" encoding="UTF-8" standalone="yes"?>
<Relationships xmlns="http://schemas.openxmlformats.org/package/2006/relationships"><Relationship Id="rId3" Type="http://schemas.openxmlformats.org/officeDocument/2006/relationships/notesSlide" Target="../notesSlides/notesSlide209.xml"/><Relationship Id="rId2" Type="http://schemas.openxmlformats.org/officeDocument/2006/relationships/slideLayout" Target="../slideLayouts/slideLayout6.xml"/><Relationship Id="rId1" Type="http://schemas.openxmlformats.org/officeDocument/2006/relationships/vmlDrawing" Target="../drawings/vmlDrawing165.vml"/><Relationship Id="rId4" Type="http://schemas.openxmlformats.org/officeDocument/2006/relationships/oleObject" Target="../embeddings/oleObject16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oleObject" Target="../embeddings/oleObject17.bin"/></Relationships>
</file>

<file path=ppt/slides/_rels/slide24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210.xml"/><Relationship Id="rId1" Type="http://schemas.openxmlformats.org/officeDocument/2006/relationships/slideLayout" Target="../slideLayouts/slideLayout6.xml"/></Relationships>
</file>

<file path=ppt/slides/_rels/slide241.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notesSlide" Target="../notesSlides/notesSlide211.xml"/><Relationship Id="rId1" Type="http://schemas.openxmlformats.org/officeDocument/2006/relationships/slideLayout" Target="../slideLayouts/slideLayout6.xml"/></Relationships>
</file>

<file path=ppt/slides/_rels/slide242.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notesSlide" Target="../notesSlides/notesSlide212.xml"/><Relationship Id="rId1" Type="http://schemas.openxmlformats.org/officeDocument/2006/relationships/slideLayout" Target="../slideLayouts/slideLayout6.xml"/></Relationships>
</file>

<file path=ppt/slides/_rels/slide243.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notesSlide" Target="../notesSlides/notesSlide213.xml"/><Relationship Id="rId1" Type="http://schemas.openxmlformats.org/officeDocument/2006/relationships/slideLayout" Target="../slideLayouts/slideLayout6.xml"/></Relationships>
</file>

<file path=ppt/slides/_rels/slide244.xml.rels><?xml version="1.0" encoding="UTF-8" standalone="yes"?>
<Relationships xmlns="http://schemas.openxmlformats.org/package/2006/relationships"><Relationship Id="rId3" Type="http://schemas.openxmlformats.org/officeDocument/2006/relationships/notesSlide" Target="../notesSlides/notesSlide214.xml"/><Relationship Id="rId2" Type="http://schemas.openxmlformats.org/officeDocument/2006/relationships/slideLayout" Target="../slideLayouts/slideLayout6.xml"/><Relationship Id="rId1" Type="http://schemas.openxmlformats.org/officeDocument/2006/relationships/vmlDrawing" Target="../drawings/vmlDrawing166.vml"/><Relationship Id="rId4" Type="http://schemas.openxmlformats.org/officeDocument/2006/relationships/oleObject" Target="../embeddings/oleObject162.bin"/></Relationships>
</file>

<file path=ppt/slides/_rels/slide245.xml.rels><?xml version="1.0" encoding="UTF-8" standalone="yes"?>
<Relationships xmlns="http://schemas.openxmlformats.org/package/2006/relationships"><Relationship Id="rId3" Type="http://schemas.openxmlformats.org/officeDocument/2006/relationships/notesSlide" Target="../notesSlides/notesSlide215.xml"/><Relationship Id="rId2" Type="http://schemas.openxmlformats.org/officeDocument/2006/relationships/slideLayout" Target="../slideLayouts/slideLayout7.xml"/><Relationship Id="rId1" Type="http://schemas.openxmlformats.org/officeDocument/2006/relationships/vmlDrawing" Target="../drawings/vmlDrawing167.vml"/><Relationship Id="rId4" Type="http://schemas.openxmlformats.org/officeDocument/2006/relationships/oleObject" Target="../embeddings/oleObject163.bin"/></Relationships>
</file>

<file path=ppt/slides/_rels/slide246.xml.rels><?xml version="1.0" encoding="UTF-8" standalone="yes"?>
<Relationships xmlns="http://schemas.openxmlformats.org/package/2006/relationships"><Relationship Id="rId3" Type="http://schemas.openxmlformats.org/officeDocument/2006/relationships/notesSlide" Target="../notesSlides/notesSlide216.xml"/><Relationship Id="rId2" Type="http://schemas.openxmlformats.org/officeDocument/2006/relationships/slideLayout" Target="../slideLayouts/slideLayout7.xml"/><Relationship Id="rId1" Type="http://schemas.openxmlformats.org/officeDocument/2006/relationships/vmlDrawing" Target="../drawings/vmlDrawing168.vml"/><Relationship Id="rId4" Type="http://schemas.openxmlformats.org/officeDocument/2006/relationships/oleObject" Target="../embeddings/oleObject164.bin"/></Relationships>
</file>

<file path=ppt/slides/_rels/slide24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7.xml"/><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3" Type="http://schemas.openxmlformats.org/officeDocument/2006/relationships/notesSlide" Target="../notesSlides/notesSlide218.xml"/><Relationship Id="rId2" Type="http://schemas.openxmlformats.org/officeDocument/2006/relationships/slideLayout" Target="../slideLayouts/slideLayout6.xml"/><Relationship Id="rId1" Type="http://schemas.openxmlformats.org/officeDocument/2006/relationships/vmlDrawing" Target="../drawings/vmlDrawing169.vml"/><Relationship Id="rId4" Type="http://schemas.openxmlformats.org/officeDocument/2006/relationships/oleObject" Target="../embeddings/oleObject165.bin"/></Relationships>
</file>

<file path=ppt/slides/_rels/slide249.xml.rels><?xml version="1.0" encoding="UTF-8" standalone="yes"?>
<Relationships xmlns="http://schemas.openxmlformats.org/package/2006/relationships"><Relationship Id="rId3" Type="http://schemas.openxmlformats.org/officeDocument/2006/relationships/notesSlide" Target="../notesSlides/notesSlide219.xml"/><Relationship Id="rId2" Type="http://schemas.openxmlformats.org/officeDocument/2006/relationships/slideLayout" Target="../slideLayouts/slideLayout7.xml"/><Relationship Id="rId1" Type="http://schemas.openxmlformats.org/officeDocument/2006/relationships/vmlDrawing" Target="../drawings/vmlDrawing170.vml"/><Relationship Id="rId4" Type="http://schemas.openxmlformats.org/officeDocument/2006/relationships/oleObject" Target="../embeddings/oleObject16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8.vml"/><Relationship Id="rId4" Type="http://schemas.openxmlformats.org/officeDocument/2006/relationships/oleObject" Target="../embeddings/oleObject18.bin"/></Relationships>
</file>

<file path=ppt/slides/_rels/slide250.xml.rels><?xml version="1.0" encoding="UTF-8" standalone="yes"?>
<Relationships xmlns="http://schemas.openxmlformats.org/package/2006/relationships"><Relationship Id="rId3" Type="http://schemas.openxmlformats.org/officeDocument/2006/relationships/notesSlide" Target="../notesSlides/notesSlide220.xml"/><Relationship Id="rId2" Type="http://schemas.openxmlformats.org/officeDocument/2006/relationships/slideLayout" Target="../slideLayouts/slideLayout7.xml"/><Relationship Id="rId1" Type="http://schemas.openxmlformats.org/officeDocument/2006/relationships/vmlDrawing" Target="../drawings/vmlDrawing171.vml"/><Relationship Id="rId4" Type="http://schemas.openxmlformats.org/officeDocument/2006/relationships/oleObject" Target="../embeddings/oleObject167.bin"/></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6.xml"/></Relationships>
</file>

<file path=ppt/slides/_rels/slide2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2.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54.xml.rels><?xml version="1.0" encoding="UTF-8" standalone="yes"?>
<Relationships xmlns="http://schemas.openxmlformats.org/package/2006/relationships"><Relationship Id="rId3" Type="http://schemas.openxmlformats.org/officeDocument/2006/relationships/notesSlide" Target="../notesSlides/notesSlide223.xml"/><Relationship Id="rId2" Type="http://schemas.openxmlformats.org/officeDocument/2006/relationships/slideLayout" Target="../slideLayouts/slideLayout6.xml"/><Relationship Id="rId1" Type="http://schemas.openxmlformats.org/officeDocument/2006/relationships/vmlDrawing" Target="../drawings/vmlDrawing172.vml"/><Relationship Id="rId4" Type="http://schemas.openxmlformats.org/officeDocument/2006/relationships/oleObject" Target="../embeddings/oleObject168.bin"/></Relationships>
</file>

<file path=ppt/slides/_rels/slide255.xml.rels><?xml version="1.0" encoding="UTF-8" standalone="yes"?>
<Relationships xmlns="http://schemas.openxmlformats.org/package/2006/relationships"><Relationship Id="rId3" Type="http://schemas.openxmlformats.org/officeDocument/2006/relationships/notesSlide" Target="../notesSlides/notesSlide224.xml"/><Relationship Id="rId2" Type="http://schemas.openxmlformats.org/officeDocument/2006/relationships/slideLayout" Target="../slideLayouts/slideLayout6.xml"/><Relationship Id="rId1" Type="http://schemas.openxmlformats.org/officeDocument/2006/relationships/vmlDrawing" Target="../drawings/vmlDrawing173.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69.bin"/></Relationships>
</file>

<file path=ppt/slides/_rels/slide256.xml.rels><?xml version="1.0" encoding="UTF-8" standalone="yes"?>
<Relationships xmlns="http://schemas.openxmlformats.org/package/2006/relationships"><Relationship Id="rId3" Type="http://schemas.openxmlformats.org/officeDocument/2006/relationships/notesSlide" Target="../notesSlides/notesSlide225.xml"/><Relationship Id="rId2" Type="http://schemas.openxmlformats.org/officeDocument/2006/relationships/slideLayout" Target="../slideLayouts/slideLayout6.xml"/><Relationship Id="rId1" Type="http://schemas.openxmlformats.org/officeDocument/2006/relationships/vmlDrawing" Target="../drawings/vmlDrawing174.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70.bin"/></Relationships>
</file>

<file path=ppt/slides/_rels/slide257.xml.rels><?xml version="1.0" encoding="UTF-8" standalone="yes"?>
<Relationships xmlns="http://schemas.openxmlformats.org/package/2006/relationships"><Relationship Id="rId3" Type="http://schemas.openxmlformats.org/officeDocument/2006/relationships/notesSlide" Target="../notesSlides/notesSlide226.xml"/><Relationship Id="rId2" Type="http://schemas.openxmlformats.org/officeDocument/2006/relationships/slideLayout" Target="../slideLayouts/slideLayout7.xml"/><Relationship Id="rId1" Type="http://schemas.openxmlformats.org/officeDocument/2006/relationships/vmlDrawing" Target="../drawings/vmlDrawing175.vml"/><Relationship Id="rId4" Type="http://schemas.openxmlformats.org/officeDocument/2006/relationships/oleObject" Target="../embeddings/oleObject171.bin"/></Relationships>
</file>

<file path=ppt/slides/_rels/slide258.xml.rels><?xml version="1.0" encoding="UTF-8" standalone="yes"?>
<Relationships xmlns="http://schemas.openxmlformats.org/package/2006/relationships"><Relationship Id="rId3" Type="http://schemas.openxmlformats.org/officeDocument/2006/relationships/notesSlide" Target="../notesSlides/notesSlide227.xml"/><Relationship Id="rId2" Type="http://schemas.openxmlformats.org/officeDocument/2006/relationships/slideLayout" Target="../slideLayouts/slideLayout6.xml"/><Relationship Id="rId1" Type="http://schemas.openxmlformats.org/officeDocument/2006/relationships/vmlDrawing" Target="../drawings/vmlDrawing176.vml"/><Relationship Id="rId4" Type="http://schemas.openxmlformats.org/officeDocument/2006/relationships/oleObject" Target="../embeddings/oleObject172.bin"/></Relationships>
</file>

<file path=ppt/slides/_rels/slide259.xml.rels><?xml version="1.0" encoding="UTF-8" standalone="yes"?>
<Relationships xmlns="http://schemas.openxmlformats.org/package/2006/relationships"><Relationship Id="rId3" Type="http://schemas.openxmlformats.org/officeDocument/2006/relationships/notesSlide" Target="../notesSlides/notesSlide228.xml"/><Relationship Id="rId2" Type="http://schemas.openxmlformats.org/officeDocument/2006/relationships/slideLayout" Target="../slideLayouts/slideLayout6.xml"/><Relationship Id="rId1" Type="http://schemas.openxmlformats.org/officeDocument/2006/relationships/vmlDrawing" Target="../drawings/vmlDrawing177.vml"/><Relationship Id="rId4" Type="http://schemas.openxmlformats.org/officeDocument/2006/relationships/oleObject" Target="../embeddings/oleObject173.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19.vml"/><Relationship Id="rId4" Type="http://schemas.openxmlformats.org/officeDocument/2006/relationships/oleObject" Target="../embeddings/oleObject19.bin"/></Relationships>
</file>

<file path=ppt/slides/_rels/slide260.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229.xml"/><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3" Type="http://schemas.openxmlformats.org/officeDocument/2006/relationships/notesSlide" Target="../notesSlides/notesSlide230.xml"/><Relationship Id="rId2" Type="http://schemas.openxmlformats.org/officeDocument/2006/relationships/slideLayout" Target="../slideLayouts/slideLayout7.xml"/><Relationship Id="rId1" Type="http://schemas.openxmlformats.org/officeDocument/2006/relationships/vmlDrawing" Target="../drawings/vmlDrawing178.vml"/><Relationship Id="rId4" Type="http://schemas.openxmlformats.org/officeDocument/2006/relationships/oleObject" Target="../embeddings/oleObject174.bin"/></Relationships>
</file>

<file path=ppt/slides/_rels/slide262.xml.rels><?xml version="1.0" encoding="UTF-8" standalone="yes"?>
<Relationships xmlns="http://schemas.openxmlformats.org/package/2006/relationships"><Relationship Id="rId3" Type="http://schemas.openxmlformats.org/officeDocument/2006/relationships/notesSlide" Target="../notesSlides/notesSlide231.xml"/><Relationship Id="rId2" Type="http://schemas.openxmlformats.org/officeDocument/2006/relationships/slideLayout" Target="../slideLayouts/slideLayout6.xml"/><Relationship Id="rId1" Type="http://schemas.openxmlformats.org/officeDocument/2006/relationships/vmlDrawing" Target="../drawings/vmlDrawing179.vml"/><Relationship Id="rId4" Type="http://schemas.openxmlformats.org/officeDocument/2006/relationships/oleObject" Target="../embeddings/oleObject175.bin"/></Relationships>
</file>

<file path=ppt/slides/_rels/slide263.xml.rels><?xml version="1.0" encoding="UTF-8" standalone="yes"?>
<Relationships xmlns="http://schemas.openxmlformats.org/package/2006/relationships"><Relationship Id="rId3" Type="http://schemas.openxmlformats.org/officeDocument/2006/relationships/notesSlide" Target="../notesSlides/notesSlide232.xml"/><Relationship Id="rId2" Type="http://schemas.openxmlformats.org/officeDocument/2006/relationships/slideLayout" Target="../slideLayouts/slideLayout7.xml"/><Relationship Id="rId1" Type="http://schemas.openxmlformats.org/officeDocument/2006/relationships/vmlDrawing" Target="../drawings/vmlDrawing180.vml"/><Relationship Id="rId4" Type="http://schemas.openxmlformats.org/officeDocument/2006/relationships/oleObject" Target="../embeddings/oleObject176.bin"/></Relationships>
</file>

<file path=ppt/slides/_rels/slide264.xml.rels><?xml version="1.0" encoding="UTF-8" standalone="yes"?>
<Relationships xmlns="http://schemas.openxmlformats.org/package/2006/relationships"><Relationship Id="rId3" Type="http://schemas.openxmlformats.org/officeDocument/2006/relationships/notesSlide" Target="../notesSlides/notesSlide233.xml"/><Relationship Id="rId2" Type="http://schemas.openxmlformats.org/officeDocument/2006/relationships/slideLayout" Target="../slideLayouts/slideLayout7.xml"/><Relationship Id="rId1" Type="http://schemas.openxmlformats.org/officeDocument/2006/relationships/vmlDrawing" Target="../drawings/vmlDrawing181.vml"/><Relationship Id="rId4" Type="http://schemas.openxmlformats.org/officeDocument/2006/relationships/oleObject" Target="../embeddings/oleObject177.bin"/></Relationships>
</file>

<file path=ppt/slides/_rels/slide265.xml.rels><?xml version="1.0" encoding="UTF-8" standalone="yes"?>
<Relationships xmlns="http://schemas.openxmlformats.org/package/2006/relationships"><Relationship Id="rId3" Type="http://schemas.openxmlformats.org/officeDocument/2006/relationships/notesSlide" Target="../notesSlides/notesSlide234.xml"/><Relationship Id="rId2" Type="http://schemas.openxmlformats.org/officeDocument/2006/relationships/slideLayout" Target="../slideLayouts/slideLayout7.xml"/><Relationship Id="rId1" Type="http://schemas.openxmlformats.org/officeDocument/2006/relationships/vmlDrawing" Target="../drawings/vmlDrawing182.vml"/><Relationship Id="rId4" Type="http://schemas.openxmlformats.org/officeDocument/2006/relationships/oleObject" Target="../embeddings/oleObject178.bin"/></Relationships>
</file>

<file path=ppt/slides/_rels/slide266.xml.rels><?xml version="1.0" encoding="UTF-8" standalone="yes"?>
<Relationships xmlns="http://schemas.openxmlformats.org/package/2006/relationships"><Relationship Id="rId3" Type="http://schemas.openxmlformats.org/officeDocument/2006/relationships/notesSlide" Target="../notesSlides/notesSlide235.xml"/><Relationship Id="rId2" Type="http://schemas.openxmlformats.org/officeDocument/2006/relationships/slideLayout" Target="../slideLayouts/slideLayout6.xml"/><Relationship Id="rId1" Type="http://schemas.openxmlformats.org/officeDocument/2006/relationships/vmlDrawing" Target="../drawings/vmlDrawing183.vml"/><Relationship Id="rId4" Type="http://schemas.openxmlformats.org/officeDocument/2006/relationships/oleObject" Target="../embeddings/oleObject179.bin"/></Relationships>
</file>

<file path=ppt/slides/_rels/slide267.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23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oleObject" Target="../embeddings/oleObject21.bin"/><Relationship Id="rId4" Type="http://schemas.openxmlformats.org/officeDocument/2006/relationships/hyperlink" Target="http://www.federalreserve.gov/releases/h15/data.htm" TargetMode="Externa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xml"/><Relationship Id="rId1" Type="http://schemas.openxmlformats.org/officeDocument/2006/relationships/vmlDrawing" Target="../drawings/vmlDrawing22.vml"/><Relationship Id="rId6" Type="http://schemas.openxmlformats.org/officeDocument/2006/relationships/hyperlink" Target="http://www.federalreserve.gov/releases/h15/data.htm" TargetMode="External"/><Relationship Id="rId5" Type="http://schemas.openxmlformats.org/officeDocument/2006/relationships/oleObject" Target="../embeddings/oleObject22.bin"/><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2.fdic.gov/qbp/" TargetMode="External"/><Relationship Id="rId4" Type="http://schemas.openxmlformats.org/officeDocument/2006/relationships/oleObject" Target="../embeddings/oleObject23.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hyperlink" Target="http://www2.fdic.gov/qbp/" TargetMode="External"/><Relationship Id="rId4" Type="http://schemas.openxmlformats.org/officeDocument/2006/relationships/oleObject" Target="../embeddings/oleObject24.bin"/></Relationships>
</file>

<file path=ppt/slides/_rels/slide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5.vml"/><Relationship Id="rId4" Type="http://schemas.openxmlformats.org/officeDocument/2006/relationships/oleObject" Target="../embeddings/oleObject25.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vmlDrawing" Target="../drawings/vmlDrawing26.vml"/><Relationship Id="rId4" Type="http://schemas.openxmlformats.org/officeDocument/2006/relationships/oleObject" Target="../embeddings/oleObject2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vmlDrawing" Target="../drawings/vmlDrawing27.vml"/><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vmlDrawing" Target="../drawings/vmlDrawing28.vml"/><Relationship Id="rId4" Type="http://schemas.openxmlformats.org/officeDocument/2006/relationships/oleObject" Target="../embeddings/oleObject28.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3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0.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31.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1.bin"/></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vmlDrawing" Target="../drawings/vmlDrawing32.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vmlDrawing" Target="../drawings/vmlDrawing33.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33.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oleObject" Target="../embeddings/oleObject34.bin"/><Relationship Id="rId4" Type="http://schemas.openxmlformats.org/officeDocument/2006/relationships/hyperlink" Target="http://data.bls.gov/" TargetMode="Externa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oleObject" Target="../embeddings/oleObject36.bin"/><Relationship Id="rId4" Type="http://schemas.openxmlformats.org/officeDocument/2006/relationships/hyperlink" Target="http://research.stlouisfed.org/fred2/series/WASCUR"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ism.ws/ismreport/mfgrob.cfm" TargetMode="External"/><Relationship Id="rId4" Type="http://schemas.openxmlformats.org/officeDocument/2006/relationships/oleObject" Target="../embeddings/oleObject3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census.gov/manufacturing/m3/" TargetMode="External"/><Relationship Id="rId4" Type="http://schemas.openxmlformats.org/officeDocument/2006/relationships/oleObject" Target="../embeddings/oleObject38.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vmlDrawing" Target="../drawings/vmlDrawing39.vml"/><Relationship Id="rId5" Type="http://schemas.openxmlformats.org/officeDocument/2006/relationships/hyperlink" Target="http://www.census.gov/manufacturing/m3/" TargetMode="External"/><Relationship Id="rId4" Type="http://schemas.openxmlformats.org/officeDocument/2006/relationships/oleObject" Target="../embeddings/oleObject39.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40.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40.bin"/><Relationship Id="rId4" Type="http://schemas.openxmlformats.org/officeDocument/2006/relationships/audio" Target="../media/audio1.wav"/></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41.vml"/><Relationship Id="rId5" Type="http://schemas.openxmlformats.org/officeDocument/2006/relationships/hyperlink" Target="http://data.bls.gov/" TargetMode="External"/><Relationship Id="rId4" Type="http://schemas.openxmlformats.org/officeDocument/2006/relationships/oleObject" Target="../embeddings/oleObject4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42.vml"/><Relationship Id="rId5" Type="http://schemas.openxmlformats.org/officeDocument/2006/relationships/hyperlink" Target="http://www.ism.ws/ismreport/nonmfgrob.cfm" TargetMode="External"/><Relationship Id="rId4" Type="http://schemas.openxmlformats.org/officeDocument/2006/relationships/oleObject" Target="../embeddings/oleObject42.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hyperlink" Target="http://news.uscourts.gov/" TargetMode="Externa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43.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vmlDrawing" Target="../drawings/vmlDrawing44.vml"/><Relationship Id="rId5" Type="http://schemas.openxmlformats.org/officeDocument/2006/relationships/hyperlink" Target="http://www.bls.gov/news.release/cewbd.t08.htm" TargetMode="External"/><Relationship Id="rId4" Type="http://schemas.openxmlformats.org/officeDocument/2006/relationships/oleObject" Target="../embeddings/oleObject44.bin"/></Relationships>
</file>

<file path=ppt/slides/_rels/slide53.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50.gif"/></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45.vml"/><Relationship Id="rId4" Type="http://schemas.openxmlformats.org/officeDocument/2006/relationships/oleObject" Target="../embeddings/oleObject4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vmlDrawing" Target="../drawings/vmlDrawing46.vml"/><Relationship Id="rId5" Type="http://schemas.openxmlformats.org/officeDocument/2006/relationships/hyperlink" Target="http://www.bls.gov/ces/home.htm" TargetMode="External"/><Relationship Id="rId4" Type="http://schemas.openxmlformats.org/officeDocument/2006/relationships/oleObject" Target="../embeddings/oleObject46.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vmlDrawing" Target="../drawings/vmlDrawing47.vml"/><Relationship Id="rId5" Type="http://schemas.openxmlformats.org/officeDocument/2006/relationships/hyperlink" Target="http://www.bls.gov/ces/home.htm" TargetMode="External"/><Relationship Id="rId4" Type="http://schemas.openxmlformats.org/officeDocument/2006/relationships/oleObject" Target="../embeddings/oleObject4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vmlDrawing" Target="../drawings/vmlDrawing48.vml"/><Relationship Id="rId5" Type="http://schemas.openxmlformats.org/officeDocument/2006/relationships/hyperlink" Target="http://www.bls.gov/ces/home.htm" TargetMode="External"/><Relationship Id="rId4" Type="http://schemas.openxmlformats.org/officeDocument/2006/relationships/oleObject" Target="../embeddings/oleObject48.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vmlDrawing" Target="../drawings/vmlDrawing49.vml"/><Relationship Id="rId5" Type="http://schemas.openxmlformats.org/officeDocument/2006/relationships/hyperlink" Target="http://www.bls.gov/data/" TargetMode="External"/><Relationship Id="rId4" Type="http://schemas.openxmlformats.org/officeDocument/2006/relationships/oleObject" Target="../embeddings/oleObject49.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50.vml"/><Relationship Id="rId5" Type="http://schemas.openxmlformats.org/officeDocument/2006/relationships/hyperlink" Target="http://www.bls.gov/data/" TargetMode="External"/><Relationship Id="rId4" Type="http://schemas.openxmlformats.org/officeDocument/2006/relationships/oleObject" Target="../embeddings/oleObject50.bin"/></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53.vml"/><Relationship Id="rId6" Type="http://schemas.openxmlformats.org/officeDocument/2006/relationships/image" Target="../media/image60.jpeg"/><Relationship Id="rId5" Type="http://schemas.openxmlformats.org/officeDocument/2006/relationships/oleObject" Target="../embeddings/oleObject53.bin"/><Relationship Id="rId4" Type="http://schemas.openxmlformats.org/officeDocument/2006/relationships/hyperlink" Target="http://data.bls.gov/" TargetMode="Externa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vmlDrawing" Target="../drawings/vmlDrawing54.vml"/><Relationship Id="rId5" Type="http://schemas.openxmlformats.org/officeDocument/2006/relationships/hyperlink" Target="http://data.bls.gov/" TargetMode="External"/><Relationship Id="rId4" Type="http://schemas.openxmlformats.org/officeDocument/2006/relationships/oleObject" Target="../embeddings/oleObject54.bin"/></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5.bin"/></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6.bin"/></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vmlDrawing" Target="../drawings/vmlDrawing57.vml"/><Relationship Id="rId5" Type="http://schemas.openxmlformats.org/officeDocument/2006/relationships/oleObject" Target="../embeddings/oleObject57.bin"/><Relationship Id="rId4" Type="http://schemas.openxmlformats.org/officeDocument/2006/relationships/hyperlink" Target="http://research.stlouisfed.org/fred2/series/WASCUR" TargetMode="Externa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58.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5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59.vml"/><Relationship Id="rId4" Type="http://schemas.openxmlformats.org/officeDocument/2006/relationships/oleObject" Target="../embeddings/oleObject59.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7.xml"/><Relationship Id="rId1" Type="http://schemas.openxmlformats.org/officeDocument/2006/relationships/vmlDrawing" Target="../drawings/vmlDrawing60.vml"/><Relationship Id="rId5" Type="http://schemas.openxmlformats.org/officeDocument/2006/relationships/image" Target="../media/image68.jpeg"/><Relationship Id="rId4" Type="http://schemas.openxmlformats.org/officeDocument/2006/relationships/oleObject" Target="../embeddings/oleObject60.bin"/></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6.xml"/><Relationship Id="rId1" Type="http://schemas.openxmlformats.org/officeDocument/2006/relationships/vmlDrawing" Target="../drawings/vmlDrawing61.vml"/><Relationship Id="rId4" Type="http://schemas.openxmlformats.org/officeDocument/2006/relationships/oleObject" Target="../embeddings/oleObject61.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vmlDrawing" Target="../drawings/vmlDrawing62.vml"/><Relationship Id="rId4" Type="http://schemas.openxmlformats.org/officeDocument/2006/relationships/oleObject" Target="../embeddings/oleObject62.bin"/></Relationships>
</file>

<file path=ppt/slides/_rels/slide7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76.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63.vml"/><Relationship Id="rId4" Type="http://schemas.openxmlformats.org/officeDocument/2006/relationships/oleObject" Target="../embeddings/oleObject63.bin"/></Relationships>
</file>

<file path=ppt/slides/_rels/slide78.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64.vml"/><Relationship Id="rId4" Type="http://schemas.openxmlformats.org/officeDocument/2006/relationships/oleObject" Target="../embeddings/oleObject64.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65.vml"/><Relationship Id="rId4" Type="http://schemas.openxmlformats.org/officeDocument/2006/relationships/oleObject" Target="../embeddings/oleObject65.bin"/></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66.vml"/><Relationship Id="rId4" Type="http://schemas.openxmlformats.org/officeDocument/2006/relationships/package" Target="../embeddings/Microsoft_Office_PowerPoint_Slide1.sldx"/></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67.vml"/><Relationship Id="rId4" Type="http://schemas.openxmlformats.org/officeDocument/2006/relationships/package" Target="../embeddings/Microsoft_Office_PowerPoint_Slide2.sldx"/></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80.emf"/><Relationship Id="rId4" Type="http://schemas.openxmlformats.org/officeDocument/2006/relationships/notesSlide" Target="../notesSlides/notesSlide8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81.png"/></Relationships>
</file>

<file path=ppt/slides/_rels/slide8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2.emf"/><Relationship Id="rId5" Type="http://schemas.openxmlformats.org/officeDocument/2006/relationships/notesSlide" Target="../notesSlides/notesSlide84.xml"/><Relationship Id="rId4"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3.png"/><Relationship Id="rId4" Type="http://schemas.openxmlformats.org/officeDocument/2006/relationships/notesSlide" Target="../notesSlides/notesSlide85.xml"/></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6.xml"/><Relationship Id="rId1" Type="http://schemas.openxmlformats.org/officeDocument/2006/relationships/vmlDrawing" Target="../drawings/vmlDrawing68.vml"/><Relationship Id="rId4" Type="http://schemas.openxmlformats.org/officeDocument/2006/relationships/oleObject" Target="../embeddings/oleObject66.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12.xml"/><Relationship Id="rId1" Type="http://schemas.openxmlformats.org/officeDocument/2006/relationships/vmlDrawing" Target="../drawings/vmlDrawing69.v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12.xml"/><Relationship Id="rId1" Type="http://schemas.openxmlformats.org/officeDocument/2006/relationships/vmlDrawing" Target="../drawings/vmlDrawing70.v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6.xml"/><Relationship Id="rId1" Type="http://schemas.openxmlformats.org/officeDocument/2006/relationships/vmlDrawing" Target="../drawings/vmlDrawing71.vml"/><Relationship Id="rId4" Type="http://schemas.openxmlformats.org/officeDocument/2006/relationships/oleObject" Target="../embeddings/oleObject69.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6.xml"/><Relationship Id="rId1" Type="http://schemas.openxmlformats.org/officeDocument/2006/relationships/vmlDrawing" Target="../drawings/vmlDrawing72.vml"/><Relationship Id="rId4" Type="http://schemas.openxmlformats.org/officeDocument/2006/relationships/oleObject" Target="../embeddings/oleObject70.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6.xml"/><Relationship Id="rId1" Type="http://schemas.openxmlformats.org/officeDocument/2006/relationships/vmlDrawing" Target="../drawings/vmlDrawing73.vml"/><Relationship Id="rId4" Type="http://schemas.openxmlformats.org/officeDocument/2006/relationships/oleObject" Target="../embeddings/oleObject71.bin"/></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vmlDrawing" Target="../drawings/vmlDrawing74.vml"/><Relationship Id="rId4" Type="http://schemas.openxmlformats.org/officeDocument/2006/relationships/oleObject" Target="../embeddings/oleObject72.bin"/></Relationships>
</file>

<file path=ppt/slides/_rels/slide9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099991"/>
            <a:ext cx="9104313" cy="2185214"/>
          </a:xfrm>
          <a:ln/>
        </p:spPr>
        <p:txBody>
          <a:bodyPr/>
          <a:lstStyle/>
          <a:p>
            <a:r>
              <a:rPr lang="en-US" sz="4400" dirty="0" smtClean="0"/>
              <a:t>Overview &amp; Outlook for the      P/C Insurance Industry:</a:t>
            </a:r>
            <a:br>
              <a:rPr lang="en-US" sz="4400" dirty="0" smtClean="0"/>
            </a:br>
            <a:r>
              <a:rPr lang="en-US" sz="3600" i="1" dirty="0" smtClean="0"/>
              <a:t>Trends, Challenges and Opportunities</a:t>
            </a:r>
            <a:br>
              <a:rPr lang="en-US" sz="3600" i="1" dirty="0" smtClean="0"/>
            </a:br>
            <a:endParaRPr lang="en-US" sz="3400" i="1" dirty="0">
              <a:solidFill>
                <a:srgbClr val="FF0000"/>
              </a:solidFill>
            </a:endParaRPr>
          </a:p>
        </p:txBody>
      </p:sp>
      <p:sp>
        <p:nvSpPr>
          <p:cNvPr id="94211" name="Rectangle 3"/>
          <p:cNvSpPr>
            <a:spLocks noGrp="1" noChangeArrowheads="1"/>
          </p:cNvSpPr>
          <p:nvPr>
            <p:ph type="subTitle" idx="1"/>
          </p:nvPr>
        </p:nvSpPr>
        <p:spPr>
          <a:xfrm>
            <a:off x="107941" y="4153790"/>
            <a:ext cx="8952271" cy="1794337"/>
          </a:xfrm>
        </p:spPr>
        <p:txBody>
          <a:bodyPr/>
          <a:lstStyle/>
          <a:p>
            <a:pPr>
              <a:lnSpc>
                <a:spcPct val="80000"/>
              </a:lnSpc>
            </a:pPr>
            <a:r>
              <a:rPr lang="en-US" sz="2800" dirty="0" smtClean="0"/>
              <a:t>Casualty Actuaries of Greater New York</a:t>
            </a:r>
          </a:p>
          <a:p>
            <a:pPr>
              <a:lnSpc>
                <a:spcPct val="80000"/>
              </a:lnSpc>
            </a:pPr>
            <a:r>
              <a:rPr lang="en-US" sz="2800" dirty="0" smtClean="0"/>
              <a:t>New York, NY</a:t>
            </a:r>
          </a:p>
          <a:p>
            <a:pPr>
              <a:lnSpc>
                <a:spcPct val="80000"/>
              </a:lnSpc>
            </a:pPr>
            <a:r>
              <a:rPr lang="en-US" sz="2800" smtClean="0"/>
              <a:t>December </a:t>
            </a:r>
            <a:r>
              <a:rPr lang="en-US" sz="2800" dirty="0"/>
              <a:t>5</a:t>
            </a:r>
            <a:r>
              <a:rPr lang="en-US" sz="2800" dirty="0" smtClean="0"/>
              <a:t>, 2013</a:t>
            </a:r>
          </a:p>
          <a:p>
            <a:pPr>
              <a:lnSpc>
                <a:spcPct val="80000"/>
              </a:lnSpc>
            </a:pPr>
            <a:r>
              <a:rPr lang="en-US" sz="2800" i="1" dirty="0" smtClean="0">
                <a:solidFill>
                  <a:srgbClr val="FF0000"/>
                </a:solidFill>
              </a:rPr>
              <a:t>Download at www.iii.org/presentations</a:t>
            </a: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D5646EB-362A-483F-BF88-F05F54F12F08}" type="slidenum">
              <a:rPr lang="en-US" smtClean="0"/>
              <a:pPr/>
              <a:t>10</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RNW All Lines by State, 2002-2011 Average:</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0" y="1527175"/>
          <a:ext cx="9144000" cy="4754563"/>
        </p:xfrm>
        <a:graphic>
          <a:graphicData uri="http://schemas.openxmlformats.org/presentationml/2006/ole">
            <p:oleObj spid="_x0000_s22025218" name="Chart" r:id="rId4" imgW="8810608" imgH="4581490"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  NAIC.		</a:t>
            </a:r>
          </a:p>
        </p:txBody>
      </p:sp>
      <p:sp>
        <p:nvSpPr>
          <p:cNvPr id="6" name="AutoShape 9"/>
          <p:cNvSpPr>
            <a:spLocks noChangeArrowheads="1"/>
          </p:cNvSpPr>
          <p:nvPr/>
        </p:nvSpPr>
        <p:spPr bwMode="blackWhite">
          <a:xfrm>
            <a:off x="3318386" y="1248697"/>
            <a:ext cx="3170903" cy="1179871"/>
          </a:xfrm>
          <a:prstGeom prst="wedgeRectCallout">
            <a:avLst>
              <a:gd name="adj1" fmla="val -78761"/>
              <a:gd name="adj2" fmla="val 10039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600" b="1" dirty="0" smtClean="0">
                <a:solidFill>
                  <a:srgbClr val="FFFFFF"/>
                </a:solidFill>
              </a:rPr>
              <a:t>The most profitable states over the past decade are widely distributed geographically, though none are in the Gulf region</a:t>
            </a:r>
            <a:endParaRPr lang="en-US" sz="16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100</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101</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102</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102</a:t>
            </a:fld>
            <a:endParaRPr lang="en-US"/>
          </a:p>
        </p:txBody>
      </p:sp>
      <p:sp>
        <p:nvSpPr>
          <p:cNvPr id="10" name="Rectangle 8"/>
          <p:cNvSpPr>
            <a:spLocks noChangeArrowheads="1"/>
          </p:cNvSpPr>
          <p:nvPr/>
        </p:nvSpPr>
        <p:spPr bwMode="auto">
          <a:xfrm>
            <a:off x="576158" y="4499145"/>
            <a:ext cx="8008373" cy="10895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Set New Records in Recent Years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20728834" name="Chart" r:id="rId4" imgW="8582143" imgH="4076789"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December 4</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2,142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3510"/>
              <a:gd name="adj2" fmla="val -91839"/>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53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103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104</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20729858" name="Chart" r:id="rId4" imgW="8810608" imgH="4581490"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105</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20638" y="1790700"/>
          <a:ext cx="9064625" cy="4713288"/>
        </p:xfrm>
        <a:graphic>
          <a:graphicData uri="http://schemas.openxmlformats.org/presentationml/2006/ole">
            <p:oleObj spid="_x0000_s20730882" name="Chart" r:id="rId4" imgW="8829759" imgH="4590947"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Dec. 4,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106</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106</a:t>
            </a:fld>
            <a:endParaRPr lang="en-US"/>
          </a:p>
        </p:txBody>
      </p:sp>
    </p:spTree>
  </p:cSld>
  <p:clrMapOvr>
    <a:masterClrMapping/>
  </p:clrMapOvr>
  <p:transition>
    <p:zoom dir="in"/>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Tornado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107</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smtClean="0">
                <a:solidFill>
                  <a:srgbClr val="000000">
                    <a:lumMod val="75000"/>
                  </a:srgbClr>
                </a:solidFill>
                <a:latin typeface="Arial" charset="0"/>
                <a:cs typeface="Arial" charset="0"/>
              </a:rPr>
              <a:t>; PCS. </a:t>
            </a:r>
            <a:endParaRPr lang="en-US" sz="1000" i="1" dirty="0">
              <a:solidFill>
                <a:srgbClr val="000000">
                  <a:lumMod val="75000"/>
                </a:srgbClr>
              </a:solidFill>
              <a:latin typeface="Arial" charset="0"/>
              <a:cs typeface="Arial" charset="0"/>
            </a:endParaRPr>
          </a:p>
        </p:txBody>
      </p:sp>
      <p:pic>
        <p:nvPicPr>
          <p:cNvPr id="26523650" name="Picture 2" descr="http://www.spc.noaa.gov/climo/online/monthly/2013_annual_map_torn.gif"/>
          <p:cNvPicPr>
            <a:picLocks noChangeAspect="1" noChangeArrowheads="1"/>
          </p:cNvPicPr>
          <p:nvPr/>
        </p:nvPicPr>
        <p:blipFill>
          <a:blip r:embed="rId4" cstate="email"/>
          <a:srcRect/>
          <a:stretch>
            <a:fillRect/>
          </a:stretch>
        </p:blipFill>
        <p:spPr bwMode="auto">
          <a:xfrm>
            <a:off x="145743" y="1358685"/>
            <a:ext cx="6884321" cy="4934779"/>
          </a:xfrm>
          <a:prstGeom prst="rect">
            <a:avLst/>
          </a:prstGeom>
          <a:noFill/>
        </p:spPr>
      </p:pic>
      <p:sp>
        <p:nvSpPr>
          <p:cNvPr id="11" name="Oval 8"/>
          <p:cNvSpPr>
            <a:spLocks noChangeArrowheads="1"/>
          </p:cNvSpPr>
          <p:nvPr/>
        </p:nvSpPr>
        <p:spPr bwMode="auto">
          <a:xfrm rot="-5400000">
            <a:off x="3171823" y="3402882"/>
            <a:ext cx="796413" cy="1089537"/>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6" name="Oval 8"/>
          <p:cNvSpPr>
            <a:spLocks noChangeArrowheads="1"/>
          </p:cNvSpPr>
          <p:nvPr/>
        </p:nvSpPr>
        <p:spPr bwMode="auto">
          <a:xfrm rot="-5400000">
            <a:off x="4087762" y="2804651"/>
            <a:ext cx="796413" cy="840656"/>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7" name="AutoShape 7"/>
          <p:cNvSpPr>
            <a:spLocks noChangeArrowheads="1"/>
          </p:cNvSpPr>
          <p:nvPr/>
        </p:nvSpPr>
        <p:spPr bwMode="blackWhite">
          <a:xfrm>
            <a:off x="231060" y="1130708"/>
            <a:ext cx="2285997" cy="2625213"/>
          </a:xfrm>
          <a:prstGeom prst="wedgeRectCallout">
            <a:avLst>
              <a:gd name="adj1" fmla="val 76177"/>
              <a:gd name="adj2" fmla="val 453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A deadly EF-5 tornado in May in Moore, OK, produced insured losses of $1.575 billion. November tornadoes in the Midwest like produced $1B in insured losses.</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823434" y="2826773"/>
            <a:ext cx="1976437" cy="2359743"/>
          </a:xfrm>
          <a:prstGeom prst="wedgeRectCallout">
            <a:avLst>
              <a:gd name="adj1" fmla="val -65238"/>
              <a:gd name="adj2" fmla="val -2165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926 tornadoes through Dec. 1, causing extensive property damage in several states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7" presetClass="entr" presetSubtype="4" fill="hold" grpId="0" nodeType="afterEffect">
                                  <p:stCondLst>
                                    <p:cond delay="10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ppt_h/2"/>
                                          </p:val>
                                        </p:tav>
                                        <p:tav tm="100000">
                                          <p:val>
                                            <p:strVal val="#ppt_y"/>
                                          </p:val>
                                        </p:tav>
                                      </p:tavLst>
                                    </p:anim>
                                    <p:anim calcmode="lin" valueType="num">
                                      <p:cBhvr>
                                        <p:cTn id="16" dur="500" fill="hold"/>
                                        <p:tgtEl>
                                          <p:spTgt spid="16"/>
                                        </p:tgtEl>
                                        <p:attrNameLst>
                                          <p:attrName>ppt_w</p:attrName>
                                        </p:attrNameLst>
                                      </p:cBhvr>
                                      <p:tavLst>
                                        <p:tav tm="0">
                                          <p:val>
                                            <p:strVal val="#ppt_w"/>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childTnLst>
                                </p:cTn>
                              </p:par>
                            </p:childTnLst>
                          </p:cTn>
                        </p:par>
                        <p:par>
                          <p:cTn id="18" fill="hold">
                            <p:stCondLst>
                              <p:cond delay="3000"/>
                            </p:stCondLst>
                            <p:childTnLst>
                              <p:par>
                                <p:cTn id="19" presetID="22" presetClass="entr" presetSubtype="4" fill="hold" grpId="0" nodeType="after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childTnLst>
                          </p:cTn>
                        </p:par>
                        <p:par>
                          <p:cTn id="22" fill="hold">
                            <p:stCondLst>
                              <p:cond delay="4200"/>
                            </p:stCondLst>
                            <p:childTnLst>
                              <p:par>
                                <p:cTn id="23" presetID="22" presetClass="entr" presetSubtype="2" fill="hold" grpId="0" nodeType="afterEffect">
                                  <p:stCondLst>
                                    <p:cond delay="699"/>
                                  </p:stCondLst>
                                  <p:childTnLst>
                                    <p:set>
                                      <p:cBhvr>
                                        <p:cTn id="24" dur="1" fill="hold">
                                          <p:stCondLst>
                                            <p:cond delay="0"/>
                                          </p:stCondLst>
                                        </p:cTn>
                                        <p:tgtEl>
                                          <p:spTgt spid="19"/>
                                        </p:tgtEl>
                                        <p:attrNameLst>
                                          <p:attrName>style.visibility</p:attrName>
                                        </p:attrNameLst>
                                      </p:cBhvr>
                                      <p:to>
                                        <p:strVal val="visible"/>
                                      </p:to>
                                    </p:set>
                                    <p:animEffect transition="in" filter="wipe(right)">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9" grpId="0" animBg="1"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108</a:t>
            </a:fld>
            <a:endParaRPr lang="en-US" sz="1000" dirty="0">
              <a:solidFill>
                <a:schemeClr val="accent4">
                  <a:lumMod val="75000"/>
                </a:schemeClr>
              </a:solidFill>
              <a:latin typeface="+mn-lt"/>
              <a:cs typeface="+mn-cs"/>
            </a:endParaRPr>
          </a:p>
        </p:txBody>
      </p:sp>
      <p:sp>
        <p:nvSpPr>
          <p:cNvPr id="16"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November 21,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26521602" name="Picture 2" descr="U.S. Annual Tornado Trends">
            <a:hlinkClick r:id="rId4"/>
          </p:cNvPr>
          <p:cNvPicPr>
            <a:picLocks noChangeAspect="1" noChangeArrowheads="1"/>
          </p:cNvPicPr>
          <p:nvPr/>
        </p:nvPicPr>
        <p:blipFill>
          <a:blip r:embed="rId5" cstate="email"/>
          <a:srcRect/>
          <a:stretch>
            <a:fillRect/>
          </a:stretch>
        </p:blipFill>
        <p:spPr bwMode="auto">
          <a:xfrm>
            <a:off x="69813" y="1278194"/>
            <a:ext cx="7662649" cy="4987003"/>
          </a:xfrm>
          <a:prstGeom prst="rect">
            <a:avLst/>
          </a:prstGeom>
          <a:noFill/>
        </p:spPr>
      </p:pic>
      <p:sp>
        <p:nvSpPr>
          <p:cNvPr id="13" name="AutoShape 7"/>
          <p:cNvSpPr>
            <a:spLocks noChangeArrowheads="1"/>
          </p:cNvSpPr>
          <p:nvPr/>
        </p:nvSpPr>
        <p:spPr bwMode="blackWhite">
          <a:xfrm>
            <a:off x="2861187" y="1096296"/>
            <a:ext cx="4050889" cy="1056969"/>
          </a:xfrm>
          <a:prstGeom prst="wedgeRectCallout">
            <a:avLst>
              <a:gd name="adj1" fmla="val 55377"/>
              <a:gd name="adj2" fmla="val 893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
        <p:nvSpPr>
          <p:cNvPr id="14" name="AutoShape 7"/>
          <p:cNvSpPr>
            <a:spLocks noChangeArrowheads="1"/>
          </p:cNvSpPr>
          <p:nvPr/>
        </p:nvSpPr>
        <p:spPr bwMode="blackWhite">
          <a:xfrm>
            <a:off x="7183876" y="4252453"/>
            <a:ext cx="1827390" cy="936788"/>
          </a:xfrm>
          <a:prstGeom prst="wedgeRectCallout">
            <a:avLst>
              <a:gd name="adj1" fmla="val -76864"/>
              <a:gd name="adj2" fmla="val -5210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Large Hail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109</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9554" name="Picture 2" descr="http://www.spc.noaa.gov/climo/online/monthly/2013_annual_map_hail.gif"/>
          <p:cNvPicPr>
            <a:picLocks noChangeAspect="1" noChangeArrowheads="1"/>
          </p:cNvPicPr>
          <p:nvPr/>
        </p:nvPicPr>
        <p:blipFill>
          <a:blip r:embed="rId4" cstate="email"/>
          <a:srcRect/>
          <a:stretch>
            <a:fillRect/>
          </a:stretch>
        </p:blipFill>
        <p:spPr bwMode="auto">
          <a:xfrm>
            <a:off x="175240" y="1209369"/>
            <a:ext cx="7051479" cy="5054600"/>
          </a:xfrm>
          <a:prstGeom prst="rect">
            <a:avLst/>
          </a:prstGeom>
          <a:noFill/>
        </p:spPr>
      </p:pic>
      <p:sp>
        <p:nvSpPr>
          <p:cNvPr id="13" name="AutoShape 7"/>
          <p:cNvSpPr>
            <a:spLocks noChangeArrowheads="1"/>
          </p:cNvSpPr>
          <p:nvPr/>
        </p:nvSpPr>
        <p:spPr bwMode="blackWhite">
          <a:xfrm>
            <a:off x="7034831" y="2802192"/>
            <a:ext cx="1976437" cy="2389240"/>
          </a:xfrm>
          <a:prstGeom prst="wedgeRectCallout">
            <a:avLst>
              <a:gd name="adj1" fmla="val -67974"/>
              <a:gd name="adj2" fmla="val -393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5,456 “Large Hail” reports through Dec. 1, causing extensive property and vehicle damage</a:t>
            </a:r>
            <a:endParaRPr lang="en-US" b="1" dirty="0">
              <a:solidFill>
                <a:srgbClr val="FFFFFF"/>
              </a:solidFill>
              <a:latin typeface="Arial" pitchFamily="34" charset="0"/>
              <a:cs typeface="Arial" pitchFamily="34" charset="0"/>
            </a:endParaRPr>
          </a:p>
        </p:txBody>
      </p:sp>
      <p:sp>
        <p:nvSpPr>
          <p:cNvPr id="14" name="Rectangle 7"/>
          <p:cNvSpPr>
            <a:spLocks noChangeArrowheads="1"/>
          </p:cNvSpPr>
          <p:nvPr/>
        </p:nvSpPr>
        <p:spPr bwMode="grayWhite">
          <a:xfrm>
            <a:off x="5845276" y="1828800"/>
            <a:ext cx="693174" cy="1093838"/>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16" presetClass="entr" presetSubtype="26" fill="hold" grpId="0" nodeType="withEffect">
                                  <p:stCondLst>
                                    <p:cond delay="1000"/>
                                  </p:stCondLst>
                                  <p:childTnLst>
                                    <p:set>
                                      <p:cBhvr>
                                        <p:cTn id="9" dur="1" fill="hold">
                                          <p:stCondLst>
                                            <p:cond delay="0"/>
                                          </p:stCondLst>
                                        </p:cTn>
                                        <p:tgtEl>
                                          <p:spTgt spid="14"/>
                                        </p:tgtEl>
                                        <p:attrNameLst>
                                          <p:attrName>style.visibility</p:attrName>
                                        </p:attrNameLst>
                                      </p:cBhvr>
                                      <p:to>
                                        <p:strVal val="visible"/>
                                      </p:to>
                                    </p:set>
                                    <p:animEffect transition="in" filter="barn(in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autoUpdateAnimBg="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587FEC58-C3B1-4DBD-89E8-2FF98000DBAF}" type="slidenum">
              <a:rPr lang="en-US" smtClean="0"/>
              <a:pPr/>
              <a:t>11</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2026242"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RNW All Lines by State, 2002-2011 Average: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 NAIC.	</a:t>
            </a:r>
          </a:p>
        </p:txBody>
      </p:sp>
      <p:sp>
        <p:nvSpPr>
          <p:cNvPr id="6" name="AutoShape 9"/>
          <p:cNvSpPr>
            <a:spLocks noChangeArrowheads="1"/>
          </p:cNvSpPr>
          <p:nvPr/>
        </p:nvSpPr>
        <p:spPr bwMode="blackWhite">
          <a:xfrm>
            <a:off x="2934928" y="3991897"/>
            <a:ext cx="3170903" cy="1179871"/>
          </a:xfrm>
          <a:prstGeom prst="wedgeRectCallout">
            <a:avLst>
              <a:gd name="adj1" fmla="val 101704"/>
              <a:gd name="adj2" fmla="val -2105"/>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Some of the least profitable states over the past decade were hit hard by catastrophes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Location of High Wind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110</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7506" name="Picture 2" descr="http://www.spc.noaa.gov/climo/online/monthly/2013_annual_map_wind.gif"/>
          <p:cNvPicPr>
            <a:picLocks noChangeAspect="1" noChangeArrowheads="1"/>
          </p:cNvPicPr>
          <p:nvPr/>
        </p:nvPicPr>
        <p:blipFill>
          <a:blip r:embed="rId4" cstate="email"/>
          <a:srcRect/>
          <a:stretch>
            <a:fillRect/>
          </a:stretch>
        </p:blipFill>
        <p:spPr bwMode="auto">
          <a:xfrm>
            <a:off x="244065" y="1145421"/>
            <a:ext cx="7346438" cy="5266031"/>
          </a:xfrm>
          <a:prstGeom prst="rect">
            <a:avLst/>
          </a:prstGeom>
          <a:noFill/>
        </p:spPr>
      </p:pic>
      <p:sp>
        <p:nvSpPr>
          <p:cNvPr id="13" name="Rectangle 7"/>
          <p:cNvSpPr>
            <a:spLocks noChangeArrowheads="1"/>
          </p:cNvSpPr>
          <p:nvPr/>
        </p:nvSpPr>
        <p:spPr bwMode="grayWhite">
          <a:xfrm>
            <a:off x="6135329" y="1730482"/>
            <a:ext cx="693174" cy="1093838"/>
          </a:xfrm>
          <a:prstGeom prst="rect">
            <a:avLst/>
          </a:prstGeom>
          <a:noFill/>
          <a:ln w="57150">
            <a:solidFill>
              <a:schemeClr val="folHlink"/>
            </a:solidFill>
            <a:miter lim="800000"/>
            <a:headEnd/>
            <a:tailEnd/>
          </a:ln>
        </p:spPr>
        <p:txBody>
          <a:bodyPr wrap="none" anchor="ctr"/>
          <a:lstStyle/>
          <a:p>
            <a:endParaRPr lang="en-US"/>
          </a:p>
        </p:txBody>
      </p:sp>
      <p:sp>
        <p:nvSpPr>
          <p:cNvPr id="14" name="AutoShape 7"/>
          <p:cNvSpPr>
            <a:spLocks noChangeArrowheads="1"/>
          </p:cNvSpPr>
          <p:nvPr/>
        </p:nvSpPr>
        <p:spPr bwMode="blackWhite">
          <a:xfrm>
            <a:off x="7093816" y="2831689"/>
            <a:ext cx="1976437" cy="2467898"/>
          </a:xfrm>
          <a:prstGeom prst="wedgeRectCallout">
            <a:avLst>
              <a:gd name="adj1" fmla="val -67725"/>
              <a:gd name="adj2" fmla="val -3261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12,611 “Wind Damage” reports through Dec. 1, causing extensive property damage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barn(inHorizontal)">
                                      <p:cBhvr>
                                        <p:cTn id="7" dur="500"/>
                                        <p:tgtEl>
                                          <p:spTgt spid="13"/>
                                        </p:tgtEl>
                                      </p:cBhvr>
                                    </p:animEffect>
                                  </p:childTnLst>
                                </p:cTn>
                              </p:par>
                            </p:childTnLst>
                          </p:cTn>
                        </p:par>
                        <p:par>
                          <p:cTn id="8" fill="hold">
                            <p:stCondLst>
                              <p:cond delay="1500"/>
                            </p:stCondLst>
                            <p:childTnLst>
                              <p:par>
                                <p:cTn id="9" presetID="22" presetClass="entr" presetSubtype="2" fill="hold" grpId="0" nodeType="afterEffect">
                                  <p:stCondLst>
                                    <p:cond delay="699"/>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111</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5458" name="Picture 2" descr="http://www.spc.noaa.gov/climo/online/monthly/2013_annual_map_all.gif"/>
          <p:cNvPicPr>
            <a:picLocks noChangeAspect="1" noChangeArrowheads="1"/>
          </p:cNvPicPr>
          <p:nvPr/>
        </p:nvPicPr>
        <p:blipFill>
          <a:blip r:embed="rId4" cstate="email"/>
          <a:srcRect/>
          <a:stretch>
            <a:fillRect/>
          </a:stretch>
        </p:blipFill>
        <p:spPr bwMode="auto">
          <a:xfrm>
            <a:off x="175238" y="1406014"/>
            <a:ext cx="7051479" cy="5054600"/>
          </a:xfrm>
          <a:prstGeom prst="rect">
            <a:avLst/>
          </a:prstGeom>
          <a:noFill/>
        </p:spPr>
      </p:pic>
      <p:sp>
        <p:nvSpPr>
          <p:cNvPr id="14" name="AutoShape 7"/>
          <p:cNvSpPr>
            <a:spLocks noChangeArrowheads="1"/>
          </p:cNvSpPr>
          <p:nvPr/>
        </p:nvSpPr>
        <p:spPr bwMode="blackWhite">
          <a:xfrm>
            <a:off x="3318387" y="1032388"/>
            <a:ext cx="2993923" cy="943898"/>
          </a:xfrm>
          <a:prstGeom prst="wedgeRectCallout">
            <a:avLst>
              <a:gd name="adj1" fmla="val -7684"/>
              <a:gd name="adj2" fmla="val 9881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Severe weather reports are concentrated east of the Rockies</a:t>
            </a:r>
            <a:endParaRPr lang="en-US" sz="2000" b="1" dirty="0">
              <a:solidFill>
                <a:srgbClr val="FFFFFF"/>
              </a:solidFill>
              <a:latin typeface="Arial" charset="0"/>
              <a:cs typeface="Arial" charset="0"/>
            </a:endParaRPr>
          </a:p>
        </p:txBody>
      </p:sp>
      <p:sp>
        <p:nvSpPr>
          <p:cNvPr id="15" name="AutoShape 7"/>
          <p:cNvSpPr>
            <a:spLocks noChangeArrowheads="1"/>
          </p:cNvSpPr>
          <p:nvPr/>
        </p:nvSpPr>
        <p:spPr bwMode="blackWhite">
          <a:xfrm>
            <a:off x="7098736" y="2502310"/>
            <a:ext cx="1976437" cy="2946131"/>
          </a:xfrm>
          <a:prstGeom prst="wedgeRectCallout">
            <a:avLst>
              <a:gd name="adj1" fmla="val -66979"/>
              <a:gd name="adj2" fmla="val -237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18,994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Dec. 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926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5,456 “Large </a:t>
            </a:r>
            <a:r>
              <a:rPr lang="en-US" b="1" dirty="0">
                <a:solidFill>
                  <a:srgbClr val="FFFFFF"/>
                </a:solidFill>
                <a:latin typeface="Arial" pitchFamily="34" charset="0"/>
                <a:cs typeface="Arial" pitchFamily="34" charset="0"/>
              </a:rPr>
              <a:t>Hail” reports and </a:t>
            </a:r>
            <a:r>
              <a:rPr lang="en-US" b="1" dirty="0" smtClean="0">
                <a:solidFill>
                  <a:srgbClr val="FFFFFF"/>
                </a:solidFill>
                <a:latin typeface="Arial" pitchFamily="34" charset="0"/>
                <a:cs typeface="Arial" pitchFamily="34" charset="0"/>
              </a:rPr>
              <a:t>12,611 </a:t>
            </a:r>
            <a:r>
              <a:rPr lang="en-US" b="1" dirty="0">
                <a:solidFill>
                  <a:srgbClr val="FFFFFF"/>
                </a:solidFill>
                <a:latin typeface="Arial" pitchFamily="34" charset="0"/>
                <a:cs typeface="Arial" pitchFamily="34" charset="0"/>
              </a:rPr>
              <a:t>high wind events</a:t>
            </a:r>
          </a:p>
        </p:txBody>
      </p:sp>
      <p:sp>
        <p:nvSpPr>
          <p:cNvPr id="16" name="Rectangle 15"/>
          <p:cNvSpPr>
            <a:spLocks noChangeArrowheads="1"/>
          </p:cNvSpPr>
          <p:nvPr/>
        </p:nvSpPr>
        <p:spPr bwMode="grayWhite">
          <a:xfrm>
            <a:off x="5820697" y="2143431"/>
            <a:ext cx="717754" cy="825910"/>
          </a:xfrm>
          <a:prstGeom prst="rect">
            <a:avLst/>
          </a:prstGeom>
          <a:noFill/>
          <a:ln w="57150">
            <a:solidFill>
              <a:schemeClr val="folHlink"/>
            </a:solidFill>
            <a:miter lim="800000"/>
            <a:headEnd/>
            <a:tailEnd/>
          </a:ln>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1200"/>
                            </p:stCondLst>
                            <p:childTnLst>
                              <p:par>
                                <p:cTn id="9" presetID="22" presetClass="entr" presetSubtype="2" fill="hold" grpId="0" nodeType="afterEffect">
                                  <p:stCondLst>
                                    <p:cond delay="699"/>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6"/>
                                        </p:tgtEl>
                                        <p:attrNameLst>
                                          <p:attrName>style.visibility</p:attrName>
                                        </p:attrNameLst>
                                      </p:cBhvr>
                                      <p:to>
                                        <p:strVal val="visible"/>
                                      </p:to>
                                    </p:set>
                                    <p:animEffect transition="in" filter="barn(inHorizontal)">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autoUpdateAnimBg="0"/>
      <p:bldP spid="16" grpId="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228599" y="196850"/>
            <a:ext cx="7106265" cy="719138"/>
          </a:xfrm>
        </p:spPr>
        <p:txBody>
          <a:bodyPr/>
          <a:lstStyle/>
          <a:p>
            <a:pPr>
              <a:defRPr/>
            </a:pPr>
            <a:r>
              <a:rPr lang="en-US" kern="1200" dirty="0" smtClean="0">
                <a:solidFill>
                  <a:srgbClr val="28688C"/>
                </a:solidFill>
                <a:latin typeface="Arial"/>
                <a:ea typeface="Arial Unicode MS"/>
                <a:cs typeface="Arial"/>
              </a:rPr>
              <a:t>Severe Weather Reports in Texas: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December 1,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112</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26513410" name="Picture 2" descr="http://www.spc.noaa.gov/climo/online/monthly/2013_states/TX_statemap.gif"/>
          <p:cNvPicPr>
            <a:picLocks noChangeAspect="1" noChangeArrowheads="1"/>
          </p:cNvPicPr>
          <p:nvPr/>
        </p:nvPicPr>
        <p:blipFill>
          <a:blip r:embed="rId4" cstate="email"/>
          <a:srcRect/>
          <a:stretch>
            <a:fillRect/>
          </a:stretch>
        </p:blipFill>
        <p:spPr bwMode="auto">
          <a:xfrm>
            <a:off x="381716" y="1217714"/>
            <a:ext cx="4878542" cy="4878543"/>
          </a:xfrm>
          <a:prstGeom prst="rect">
            <a:avLst/>
          </a:prstGeom>
          <a:noFill/>
        </p:spPr>
      </p:pic>
      <p:sp>
        <p:nvSpPr>
          <p:cNvPr id="8" name="AutoShape 7"/>
          <p:cNvSpPr>
            <a:spLocks noChangeArrowheads="1"/>
          </p:cNvSpPr>
          <p:nvPr/>
        </p:nvSpPr>
        <p:spPr bwMode="blackWhite">
          <a:xfrm>
            <a:off x="5854957" y="2497394"/>
            <a:ext cx="2994075" cy="2292286"/>
          </a:xfrm>
          <a:prstGeom prst="wedgeRectCallout">
            <a:avLst>
              <a:gd name="adj1" fmla="val -74570"/>
              <a:gd name="adj2" fmla="val 689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1,403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a:t>
            </a:r>
            <a:r>
              <a:rPr lang="en-US" b="1" u="sng" dirty="0" smtClean="0">
                <a:solidFill>
                  <a:srgbClr val="FFFFFF"/>
                </a:solidFill>
                <a:latin typeface="Arial" pitchFamily="34" charset="0"/>
                <a:cs typeface="Arial" pitchFamily="34" charset="0"/>
              </a:rPr>
              <a:t>Dec. 1 in Texas: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65 Tornadoes </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651 Large Hail Reports </a:t>
            </a:r>
          </a:p>
          <a:p>
            <a:pPr marL="342900" indent="-342900" algn="ctr" eaLnBrk="0" fontAlgn="base" hangingPunct="0">
              <a:lnSpc>
                <a:spcPct val="90000"/>
              </a:lnSpc>
              <a:spcBef>
                <a:spcPct val="50000"/>
              </a:spcBef>
              <a:spcAft>
                <a:spcPct val="0"/>
              </a:spcAft>
              <a:buClr>
                <a:srgbClr val="FFFFFF"/>
              </a:buClr>
              <a:defRPr/>
            </a:pPr>
            <a:r>
              <a:rPr lang="en-US" b="1" dirty="0" smtClean="0">
                <a:solidFill>
                  <a:srgbClr val="FFFFFF"/>
                </a:solidFill>
                <a:latin typeface="Arial" pitchFamily="34" charset="0"/>
                <a:cs typeface="Arial" pitchFamily="34" charset="0"/>
              </a:rPr>
              <a:t>686 High Wind </a:t>
            </a:r>
            <a:r>
              <a:rPr lang="en-US" b="1" dirty="0">
                <a:solidFill>
                  <a:srgbClr val="FFFFFF"/>
                </a:solidFill>
                <a:latin typeface="Arial" pitchFamily="34" charset="0"/>
                <a:cs typeface="Arial" pitchFamily="34" charset="0"/>
              </a:rPr>
              <a:t>E</a:t>
            </a:r>
            <a:r>
              <a:rPr lang="en-US" b="1" dirty="0" smtClean="0">
                <a:solidFill>
                  <a:srgbClr val="FFFFFF"/>
                </a:solidFill>
                <a:latin typeface="Arial" pitchFamily="34" charset="0"/>
                <a:cs typeface="Arial" pitchFamily="34" charset="0"/>
              </a:rPr>
              <a:t>vents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610522" y="1870331"/>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113</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0" y="3516617"/>
            <a:ext cx="8967018" cy="288386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600" b="1" dirty="0" smtClean="0">
                <a:solidFill>
                  <a:srgbClr val="225A7A"/>
                </a:solidFill>
              </a:rPr>
              <a:t>Boston Marathon Bombings Underscore the Need for Extension of the Terrorism Risk Insurance Program</a:t>
            </a:r>
          </a:p>
          <a:p>
            <a:pPr marL="292100" indent="-292100" algn="ctr" eaLnBrk="0" hangingPunct="0">
              <a:lnSpc>
                <a:spcPct val="85000"/>
              </a:lnSpc>
              <a:spcBef>
                <a:spcPct val="25000"/>
              </a:spcBef>
              <a:buClr>
                <a:schemeClr val="accent2"/>
              </a:buClr>
              <a:buFont typeface="Wingdings" pitchFamily="2" charset="2"/>
              <a:buNone/>
            </a:pPr>
            <a:r>
              <a:rPr lang="en-US" sz="3200" b="1" i="1" dirty="0" smtClean="0">
                <a:solidFill>
                  <a:srgbClr val="C00000"/>
                </a:solidFill>
              </a:rPr>
              <a:t>Download III’s Terrorism Insurance Report at: </a:t>
            </a:r>
            <a:r>
              <a:rPr lang="en-US" sz="3200" b="1" i="1" dirty="0" smtClean="0">
                <a:solidFill>
                  <a:srgbClr val="225A7A"/>
                </a:solidFill>
                <a:hlinkClick r:id="rId4"/>
              </a:rPr>
              <a:t>http://www.iii.org/white_papers/terrorism-risk-a-constant-threat-2013.html</a:t>
            </a:r>
            <a:r>
              <a:rPr lang="en-US" sz="3200" b="1" i="1" dirty="0" smtClean="0">
                <a:solidFill>
                  <a:srgbClr val="225A7A"/>
                </a:solidFill>
              </a:rPr>
              <a:t> </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114</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115</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117</a:t>
            </a:fld>
            <a:endParaRPr lang="en-US" smtClean="0"/>
          </a:p>
        </p:txBody>
      </p:sp>
      <p:sp>
        <p:nvSpPr>
          <p:cNvPr id="82949" name="Rectangle 2"/>
          <p:cNvSpPr>
            <a:spLocks noGrp="1" noChangeArrowheads="1"/>
          </p:cNvSpPr>
          <p:nvPr>
            <p:ph type="title"/>
          </p:nvPr>
        </p:nvSpPr>
        <p:spPr/>
        <p:txBody>
          <a:bodyPr/>
          <a:lstStyle/>
          <a:p>
            <a:r>
              <a:rPr lang="en-US" dirty="0" smtClean="0"/>
              <a:t>TRIA Outlook </a:t>
            </a:r>
          </a:p>
        </p:txBody>
      </p:sp>
      <p:sp>
        <p:nvSpPr>
          <p:cNvPr id="1922051" name="Rectangle 3"/>
          <p:cNvSpPr>
            <a:spLocks noGrp="1" noChangeArrowheads="1"/>
          </p:cNvSpPr>
          <p:nvPr>
            <p:ph type="body" idx="1"/>
          </p:nvPr>
        </p:nvSpPr>
        <p:spPr>
          <a:xfrm>
            <a:off x="250723" y="1199135"/>
            <a:ext cx="8716296" cy="5448301"/>
          </a:xfrm>
        </p:spPr>
        <p:txBody>
          <a:bodyPr/>
          <a:lstStyle/>
          <a:p>
            <a:pPr>
              <a:lnSpc>
                <a:spcPts val="1300"/>
              </a:lnSpc>
            </a:pPr>
            <a:r>
              <a:rPr lang="en-US" sz="2200" b="1" dirty="0" smtClean="0"/>
              <a:t>Difficult Reauthorization Battle Ahead</a:t>
            </a:r>
          </a:p>
          <a:p>
            <a:pPr lvl="1">
              <a:lnSpc>
                <a:spcPct val="100000"/>
              </a:lnSpc>
            </a:pPr>
            <a:r>
              <a:rPr lang="en-US" sz="2000" b="1" dirty="0" smtClean="0"/>
              <a:t>Very difficult to overcome antigovernment/small government, Tea Party forces in the House</a:t>
            </a:r>
          </a:p>
          <a:p>
            <a:pPr lvl="1">
              <a:lnSpc>
                <a:spcPct val="100000"/>
              </a:lnSpc>
            </a:pPr>
            <a:r>
              <a:rPr lang="en-US" sz="2000" b="1" dirty="0" smtClean="0"/>
              <a:t>Most Committee members in both houses weren’t around in 2007</a:t>
            </a:r>
          </a:p>
          <a:p>
            <a:pPr>
              <a:lnSpc>
                <a:spcPts val="1300"/>
              </a:lnSpc>
            </a:pPr>
            <a:r>
              <a:rPr lang="en-US" sz="2200" b="1" dirty="0" smtClean="0"/>
              <a:t>House Hearings in 2012; House and Senate in Sept. 2013</a:t>
            </a:r>
          </a:p>
          <a:p>
            <a:pPr>
              <a:lnSpc>
                <a:spcPts val="1300"/>
              </a:lnSpc>
            </a:pPr>
            <a:r>
              <a:rPr lang="en-US" sz="2200" b="1" dirty="0" smtClean="0"/>
              <a:t>If Reauthorized, Insurer Participation Likely Increased</a:t>
            </a:r>
          </a:p>
          <a:p>
            <a:pPr>
              <a:lnSpc>
                <a:spcPts val="1300"/>
              </a:lnSpc>
            </a:pPr>
            <a:r>
              <a:rPr lang="en-US" sz="2200" b="1" dirty="0" smtClean="0"/>
              <a:t>Some Have Attacked TRIA as “Corporate Welfare”</a:t>
            </a:r>
          </a:p>
          <a:p>
            <a:pPr lvl="1">
              <a:lnSpc>
                <a:spcPts val="1300"/>
              </a:lnSpc>
            </a:pPr>
            <a:r>
              <a:rPr lang="en-US" sz="2000" b="1" dirty="0" smtClean="0"/>
              <a:t>In reality the taxpayer is 100% protected</a:t>
            </a:r>
          </a:p>
          <a:p>
            <a:pPr lvl="1">
              <a:lnSpc>
                <a:spcPts val="1300"/>
              </a:lnSpc>
            </a:pPr>
            <a:r>
              <a:rPr lang="en-US" sz="2000" b="1" dirty="0" smtClean="0"/>
              <a:t>NFIP, Crop programs have led to miscomprehensions</a:t>
            </a:r>
          </a:p>
          <a:p>
            <a:pPr>
              <a:lnSpc>
                <a:spcPts val="1300"/>
              </a:lnSpc>
            </a:pPr>
            <a:r>
              <a:rPr lang="en-US" sz="2200" b="1" dirty="0" smtClean="0"/>
              <a:t>Emphasizing Benefits to Employees Under WC is Key</a:t>
            </a:r>
          </a:p>
          <a:p>
            <a:pPr>
              <a:lnSpc>
                <a:spcPts val="1300"/>
              </a:lnSpc>
            </a:pPr>
            <a:r>
              <a:rPr lang="en-US" sz="2200" b="1" dirty="0" smtClean="0"/>
              <a:t>Misperception by Some that Terrorism is Urban Issue</a:t>
            </a:r>
          </a:p>
          <a:p>
            <a:pPr>
              <a:lnSpc>
                <a:spcPts val="1300"/>
              </a:lnSpc>
            </a:pPr>
            <a:r>
              <a:rPr lang="en-US" sz="2200" b="1" i="1" dirty="0" smtClean="0"/>
              <a:t>Growth Opportunity: Standalone Cover if No Reauthorization</a:t>
            </a:r>
          </a:p>
          <a:p>
            <a:pPr lvl="1">
              <a:lnSpc>
                <a:spcPts val="1300"/>
              </a:lnSpc>
            </a:pPr>
            <a:r>
              <a:rPr lang="en-US" sz="2000" b="1" i="1" dirty="0" smtClean="0"/>
              <a:t>Though limited capacity will not be sufficient to meet need</a:t>
            </a:r>
          </a:p>
          <a:p>
            <a:pPr>
              <a:lnSpc>
                <a:spcPts val="1300"/>
              </a:lnSpc>
            </a:pPr>
            <a:endParaRPr lang="en-US" sz="22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922051">
                                            <p:txEl>
                                              <p:pRg st="5" end="5"/>
                                            </p:txEl>
                                          </p:spTgt>
                                        </p:tgtEl>
                                        <p:attrNameLst>
                                          <p:attrName>style.visibility</p:attrName>
                                        </p:attrNameLst>
                                      </p:cBhvr>
                                      <p:to>
                                        <p:strVal val="visible"/>
                                      </p:to>
                                    </p:set>
                                    <p:animEffect transition="in" filter="wipe(left)">
                                      <p:cBhvr>
                                        <p:cTn id="28" dur="500"/>
                                        <p:tgtEl>
                                          <p:spTgt spid="1922051">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922051">
                                            <p:txEl>
                                              <p:pRg st="10" end="10"/>
                                            </p:txEl>
                                          </p:spTgt>
                                        </p:tgtEl>
                                        <p:attrNameLst>
                                          <p:attrName>style.visibility</p:attrName>
                                        </p:attrNameLst>
                                      </p:cBhvr>
                                      <p:to>
                                        <p:strVal val="visible"/>
                                      </p:to>
                                    </p:set>
                                    <p:animEffect transition="in" filter="wipe(left)">
                                      <p:cBhvr>
                                        <p:cTn id="49" dur="500"/>
                                        <p:tgtEl>
                                          <p:spTgt spid="1922051">
                                            <p:txEl>
                                              <p:pRg st="10" end="10"/>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36738" name="Rectangle 2"/>
          <p:cNvSpPr>
            <a:spLocks noGrp="1" noChangeArrowheads="1"/>
          </p:cNvSpPr>
          <p:nvPr>
            <p:ph type="title"/>
          </p:nvPr>
        </p:nvSpPr>
        <p:spPr/>
        <p:txBody>
          <a:bodyPr/>
          <a:lstStyle/>
          <a:p>
            <a:r>
              <a:rPr lang="en-US" dirty="0" smtClean="0"/>
              <a:t>I.I.I. TRIA Testimony Before US Senate Banking Committee (Sept. 25, 2013)</a:t>
            </a:r>
          </a:p>
        </p:txBody>
      </p:sp>
      <p:pic>
        <p:nvPicPr>
          <p:cNvPr id="2051" name="Picture 3"/>
          <p:cNvPicPr>
            <a:picLocks noChangeAspect="1" noChangeArrowheads="1"/>
          </p:cNvPicPr>
          <p:nvPr/>
        </p:nvPicPr>
        <p:blipFill>
          <a:blip r:embed="rId3" cstate="email"/>
          <a:srcRect/>
          <a:stretch>
            <a:fillRect/>
          </a:stretch>
        </p:blipFill>
        <p:spPr bwMode="auto">
          <a:xfrm>
            <a:off x="1524000" y="1981200"/>
            <a:ext cx="6029325" cy="3438525"/>
          </a:xfrm>
          <a:prstGeom prst="rect">
            <a:avLst/>
          </a:prstGeom>
          <a:noFill/>
          <a:ln w="9525">
            <a:noFill/>
            <a:miter lim="800000"/>
            <a:headEnd/>
            <a:tailEnd/>
          </a:ln>
        </p:spPr>
      </p:pic>
      <p:sp>
        <p:nvSpPr>
          <p:cNvPr id="10" name="Rectangle 7"/>
          <p:cNvSpPr>
            <a:spLocks noChangeArrowheads="1"/>
          </p:cNvSpPr>
          <p:nvPr/>
        </p:nvSpPr>
        <p:spPr bwMode="black">
          <a:xfrm>
            <a:off x="381000" y="1295400"/>
            <a:ext cx="8221662" cy="443198"/>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Robert Hartwig, </a:t>
            </a:r>
            <a:r>
              <a:rPr lang="en-US" sz="1600" b="1" dirty="0" smtClean="0">
                <a:solidFill>
                  <a:srgbClr val="225A7A"/>
                </a:solidFill>
                <a:hlinkClick r:id="rId4"/>
              </a:rPr>
              <a:t>Future of TRIA Program, U.S. Senate Banking Committee </a:t>
            </a:r>
            <a:endParaRPr lang="en-US" sz="1600" b="1" dirty="0">
              <a:solidFill>
                <a:srgbClr val="225A7A"/>
              </a:solidFill>
            </a:endParaRPr>
          </a:p>
        </p:txBody>
      </p:sp>
    </p:spTree>
  </p:cSld>
  <p:clrMapOvr>
    <a:masterClrMapping/>
  </p:clrMapOvr>
  <p:transition>
    <p:wipe dir="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9B1B912-0736-41AB-8DBD-AE2FE1777A61}" type="slidenum">
              <a:rPr lang="en-US" sz="900"/>
              <a:pPr algn="r" eaLnBrk="0" hangingPunct="0">
                <a:lnSpc>
                  <a:spcPct val="85000"/>
                </a:lnSpc>
                <a:spcBef>
                  <a:spcPct val="20000"/>
                </a:spcBef>
              </a:pPr>
              <a:t>119</a:t>
            </a:fld>
            <a:endParaRPr lang="en-US" sz="900"/>
          </a:p>
        </p:txBody>
      </p:sp>
      <p:sp>
        <p:nvSpPr>
          <p:cNvPr id="4100" name="Rectangle 2"/>
          <p:cNvSpPr>
            <a:spLocks noGrp="1" noChangeArrowheads="1"/>
          </p:cNvSpPr>
          <p:nvPr>
            <p:ph type="title" idx="4294967295"/>
          </p:nvPr>
        </p:nvSpPr>
        <p:spPr>
          <a:xfrm>
            <a:off x="66675" y="206375"/>
            <a:ext cx="7451725" cy="860425"/>
          </a:xfrm>
        </p:spPr>
        <p:txBody>
          <a:bodyPr/>
          <a:lstStyle/>
          <a:p>
            <a:r>
              <a:rPr lang="en-US" dirty="0" smtClean="0"/>
              <a:t>Terrorism Insurance Take-up Rates,</a:t>
            </a:r>
            <a:br>
              <a:rPr lang="en-US" dirty="0" smtClean="0"/>
            </a:br>
            <a:r>
              <a:rPr lang="en-US" dirty="0" smtClean="0"/>
              <a:t>By Year, 2003-2012</a:t>
            </a:r>
          </a:p>
        </p:txBody>
      </p:sp>
      <p:sp>
        <p:nvSpPr>
          <p:cNvPr id="4101" name="Rectangle 4"/>
          <p:cNvSpPr>
            <a:spLocks noChangeArrowheads="1"/>
          </p:cNvSpPr>
          <p:nvPr/>
        </p:nvSpPr>
        <p:spPr bwMode="auto">
          <a:xfrm>
            <a:off x="-47625" y="65754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Marsh Global Analytics, </a:t>
            </a:r>
            <a:r>
              <a:rPr lang="en-US" sz="1100" i="1" dirty="0" smtClean="0"/>
              <a:t>2013 Terrorism Risk Insurance Report,</a:t>
            </a:r>
            <a:r>
              <a:rPr lang="en-US" sz="1100" dirty="0" smtClean="0"/>
              <a:t> May 2013.</a:t>
            </a:r>
            <a:endParaRPr lang="en-US" sz="1100" dirty="0"/>
          </a:p>
        </p:txBody>
      </p:sp>
      <p:graphicFrame>
        <p:nvGraphicFramePr>
          <p:cNvPr id="4098" name="Object 2"/>
          <p:cNvGraphicFramePr>
            <a:graphicFrameLocks/>
          </p:cNvGraphicFramePr>
          <p:nvPr/>
        </p:nvGraphicFramePr>
        <p:xfrm>
          <a:off x="304800" y="1371600"/>
          <a:ext cx="8382000" cy="4090988"/>
        </p:xfrm>
        <a:graphic>
          <a:graphicData uri="http://schemas.openxmlformats.org/presentationml/2006/ole">
            <p:oleObj spid="_x0000_s23045122" name="Chart" r:id="rId4" imgW="8296363" imgH="4305171" progId="MSGraph.Chart.8">
              <p:embed followColorScheme="full"/>
            </p:oleObj>
          </a:graphicData>
        </a:graphic>
      </p:graphicFrame>
      <p:sp>
        <p:nvSpPr>
          <p:cNvPr id="254980" name="Rectangle 4"/>
          <p:cNvSpPr>
            <a:spLocks noChangeArrowheads="1"/>
          </p:cNvSpPr>
          <p:nvPr/>
        </p:nvSpPr>
        <p:spPr bwMode="blackWhite">
          <a:xfrm>
            <a:off x="838200" y="57150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latin typeface="Arial" pitchFamily="34" charset="0"/>
                <a:cs typeface="Arial" pitchFamily="34" charset="0"/>
              </a:rPr>
              <a:t>In 2003, the first year TRIA was in effect, the terrorism take-up rate was 27 percent. Since then, it has increased steadily, remaining in the low 60 percent range since 2009.  </a:t>
            </a:r>
            <a:endParaRPr lang="en-US" b="1" dirty="0">
              <a:solidFill>
                <a:srgbClr val="FFFFFF"/>
              </a:solidFill>
              <a:latin typeface="Arial" pitchFamily="34" charset="0"/>
              <a:cs typeface="Arial" pitchFamily="34" charset="0"/>
            </a:endParaRPr>
          </a:p>
        </p:txBody>
      </p:sp>
      <p:sp>
        <p:nvSpPr>
          <p:cNvPr id="9" name="Text Box 6"/>
          <p:cNvSpPr txBox="1">
            <a:spLocks noChangeArrowheads="1"/>
          </p:cNvSpPr>
          <p:nvPr/>
        </p:nvSpPr>
        <p:spPr bwMode="blackWhite">
          <a:xfrm>
            <a:off x="3465872" y="3333135"/>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Take-up  rates for smaller commercial risks are lower—potentially very low in some areas and industries</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12</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19"/>
          <p:cNvGrpSpPr/>
          <p:nvPr/>
        </p:nvGrpSpPr>
        <p:grpSpPr>
          <a:xfrm>
            <a:off x="838200" y="1219200"/>
            <a:ext cx="7466012" cy="5357813"/>
            <a:chOff x="611188" y="457200"/>
            <a:chExt cx="7918450" cy="6119813"/>
          </a:xfrm>
        </p:grpSpPr>
        <p:sp>
          <p:nvSpPr>
            <p:cNvPr id="7176" name="Freeform 8"/>
            <p:cNvSpPr>
              <a:spLocks/>
            </p:cNvSpPr>
            <p:nvPr/>
          </p:nvSpPr>
          <p:spPr bwMode="auto">
            <a:xfrm>
              <a:off x="1793875" y="4065588"/>
              <a:ext cx="5553075" cy="631825"/>
            </a:xfrm>
            <a:custGeom>
              <a:avLst/>
              <a:gdLst/>
              <a:ahLst/>
              <a:cxnLst>
                <a:cxn ang="0">
                  <a:pos x="0" y="398"/>
                </a:cxn>
                <a:cxn ang="0">
                  <a:pos x="3498" y="398"/>
                </a:cxn>
                <a:cxn ang="0">
                  <a:pos x="3246" y="0"/>
                </a:cxn>
                <a:cxn ang="0">
                  <a:pos x="250" y="0"/>
                </a:cxn>
                <a:cxn ang="0">
                  <a:pos x="0" y="398"/>
                </a:cxn>
              </a:cxnLst>
              <a:rect l="0" t="0" r="r" b="b"/>
              <a:pathLst>
                <a:path w="3498" h="398">
                  <a:moveTo>
                    <a:pt x="0" y="398"/>
                  </a:moveTo>
                  <a:lnTo>
                    <a:pt x="3498" y="398"/>
                  </a:lnTo>
                  <a:lnTo>
                    <a:pt x="3246" y="0"/>
                  </a:lnTo>
                  <a:lnTo>
                    <a:pt x="250" y="0"/>
                  </a:lnTo>
                  <a:lnTo>
                    <a:pt x="0" y="398"/>
                  </a:lnTo>
                  <a:close/>
                </a:path>
              </a:pathLst>
            </a:custGeom>
            <a:solidFill>
              <a:srgbClr val="1574FF"/>
            </a:solidFill>
            <a:ln w="12700" cap="flat" cmpd="sng">
              <a:noFill/>
              <a:prstDash val="solid"/>
              <a:round/>
              <a:headEnd type="none" w="med" len="med"/>
              <a:tailEnd type="none" w="med" len="med"/>
            </a:ln>
            <a:effectLst/>
          </p:spPr>
          <p:txBody>
            <a:bodyPr/>
            <a:lstStyle/>
            <a:p>
              <a:pPr algn="ctr"/>
              <a:endParaRPr lang="en-US"/>
            </a:p>
          </p:txBody>
        </p:sp>
        <p:sp>
          <p:nvSpPr>
            <p:cNvPr id="7177" name="Freeform 9"/>
            <p:cNvSpPr>
              <a:spLocks/>
            </p:cNvSpPr>
            <p:nvPr/>
          </p:nvSpPr>
          <p:spPr bwMode="auto">
            <a:xfrm>
              <a:off x="611188" y="5961063"/>
              <a:ext cx="7918450" cy="615950"/>
            </a:xfrm>
            <a:custGeom>
              <a:avLst/>
              <a:gdLst/>
              <a:ahLst/>
              <a:cxnLst>
                <a:cxn ang="0">
                  <a:pos x="0" y="388"/>
                </a:cxn>
                <a:cxn ang="0">
                  <a:pos x="2494" y="388"/>
                </a:cxn>
                <a:cxn ang="0">
                  <a:pos x="4988" y="388"/>
                </a:cxn>
                <a:cxn ang="0">
                  <a:pos x="4744" y="0"/>
                </a:cxn>
                <a:cxn ang="0">
                  <a:pos x="244" y="0"/>
                </a:cxn>
                <a:cxn ang="0">
                  <a:pos x="0" y="388"/>
                </a:cxn>
              </a:cxnLst>
              <a:rect l="0" t="0" r="r" b="b"/>
              <a:pathLst>
                <a:path w="4988" h="388">
                  <a:moveTo>
                    <a:pt x="0" y="388"/>
                  </a:moveTo>
                  <a:lnTo>
                    <a:pt x="2494" y="388"/>
                  </a:lnTo>
                  <a:lnTo>
                    <a:pt x="4988" y="388"/>
                  </a:lnTo>
                  <a:lnTo>
                    <a:pt x="4744" y="0"/>
                  </a:lnTo>
                  <a:lnTo>
                    <a:pt x="244" y="0"/>
                  </a:lnTo>
                  <a:lnTo>
                    <a:pt x="0" y="388"/>
                  </a:lnTo>
                  <a:close/>
                </a:path>
              </a:pathLst>
            </a:custGeom>
            <a:solidFill>
              <a:srgbClr val="004FC4"/>
            </a:solidFill>
            <a:ln w="12700" cap="flat" cmpd="sng">
              <a:noFill/>
              <a:prstDash val="solid"/>
              <a:round/>
              <a:headEnd type="none" w="med" len="med"/>
              <a:tailEnd type="none" w="med" len="med"/>
            </a:ln>
            <a:effectLst/>
          </p:spPr>
          <p:txBody>
            <a:bodyPr/>
            <a:lstStyle/>
            <a:p>
              <a:pPr algn="ctr"/>
              <a:endParaRPr lang="en-US"/>
            </a:p>
          </p:txBody>
        </p:sp>
        <p:sp>
          <p:nvSpPr>
            <p:cNvPr id="7178" name="Freeform 10"/>
            <p:cNvSpPr>
              <a:spLocks/>
            </p:cNvSpPr>
            <p:nvPr/>
          </p:nvSpPr>
          <p:spPr bwMode="auto">
            <a:xfrm>
              <a:off x="1397000" y="4697413"/>
              <a:ext cx="6346825" cy="631825"/>
            </a:xfrm>
            <a:custGeom>
              <a:avLst/>
              <a:gdLst/>
              <a:ahLst/>
              <a:cxnLst>
                <a:cxn ang="0">
                  <a:pos x="0" y="398"/>
                </a:cxn>
                <a:cxn ang="0">
                  <a:pos x="3998" y="398"/>
                </a:cxn>
                <a:cxn ang="0">
                  <a:pos x="3748" y="0"/>
                </a:cxn>
                <a:cxn ang="0">
                  <a:pos x="250" y="0"/>
                </a:cxn>
                <a:cxn ang="0">
                  <a:pos x="0" y="398"/>
                </a:cxn>
              </a:cxnLst>
              <a:rect l="0" t="0" r="r" b="b"/>
              <a:pathLst>
                <a:path w="3998" h="398">
                  <a:moveTo>
                    <a:pt x="0" y="398"/>
                  </a:moveTo>
                  <a:lnTo>
                    <a:pt x="3998" y="398"/>
                  </a:lnTo>
                  <a:lnTo>
                    <a:pt x="3748" y="0"/>
                  </a:lnTo>
                  <a:lnTo>
                    <a:pt x="250" y="0"/>
                  </a:lnTo>
                  <a:lnTo>
                    <a:pt x="0" y="398"/>
                  </a:lnTo>
                  <a:close/>
                </a:path>
              </a:pathLst>
            </a:custGeom>
            <a:solidFill>
              <a:srgbClr val="0062F2"/>
            </a:solidFill>
            <a:ln w="12700" cap="flat" cmpd="sng">
              <a:noFill/>
              <a:prstDash val="solid"/>
              <a:round/>
              <a:headEnd type="none" w="med" len="med"/>
              <a:tailEnd type="none" w="med" len="med"/>
            </a:ln>
            <a:effectLst/>
          </p:spPr>
          <p:txBody>
            <a:bodyPr/>
            <a:lstStyle/>
            <a:p>
              <a:pPr algn="ctr"/>
              <a:endParaRPr lang="en-US"/>
            </a:p>
          </p:txBody>
        </p:sp>
        <p:sp>
          <p:nvSpPr>
            <p:cNvPr id="7179" name="Freeform 11"/>
            <p:cNvSpPr>
              <a:spLocks/>
            </p:cNvSpPr>
            <p:nvPr/>
          </p:nvSpPr>
          <p:spPr bwMode="auto">
            <a:xfrm>
              <a:off x="2192338" y="3433763"/>
              <a:ext cx="4756150" cy="631825"/>
            </a:xfrm>
            <a:custGeom>
              <a:avLst/>
              <a:gdLst/>
              <a:ahLst/>
              <a:cxnLst>
                <a:cxn ang="0">
                  <a:pos x="0" y="398"/>
                </a:cxn>
                <a:cxn ang="0">
                  <a:pos x="2996" y="398"/>
                </a:cxn>
                <a:cxn ang="0">
                  <a:pos x="2746" y="0"/>
                </a:cxn>
                <a:cxn ang="0">
                  <a:pos x="252" y="0"/>
                </a:cxn>
                <a:cxn ang="0">
                  <a:pos x="0" y="398"/>
                </a:cxn>
              </a:cxnLst>
              <a:rect l="0" t="0" r="r" b="b"/>
              <a:pathLst>
                <a:path w="2996" h="398">
                  <a:moveTo>
                    <a:pt x="0" y="398"/>
                  </a:moveTo>
                  <a:lnTo>
                    <a:pt x="2996" y="398"/>
                  </a:lnTo>
                  <a:lnTo>
                    <a:pt x="2746" y="0"/>
                  </a:lnTo>
                  <a:lnTo>
                    <a:pt x="252" y="0"/>
                  </a:lnTo>
                  <a:lnTo>
                    <a:pt x="0" y="398"/>
                  </a:lnTo>
                  <a:close/>
                </a:path>
              </a:pathLst>
            </a:custGeom>
            <a:solidFill>
              <a:srgbClr val="3F8DFF"/>
            </a:solidFill>
            <a:ln w="12700" cap="flat" cmpd="sng">
              <a:noFill/>
              <a:prstDash val="solid"/>
              <a:round/>
              <a:headEnd type="none" w="med" len="med"/>
              <a:tailEnd type="none" w="med" len="med"/>
            </a:ln>
            <a:effectLst/>
          </p:spPr>
          <p:txBody>
            <a:bodyPr/>
            <a:lstStyle/>
            <a:p>
              <a:pPr algn="ctr"/>
              <a:endParaRPr lang="en-US"/>
            </a:p>
          </p:txBody>
        </p:sp>
        <p:sp>
          <p:nvSpPr>
            <p:cNvPr id="7180" name="Freeform 12"/>
            <p:cNvSpPr>
              <a:spLocks/>
            </p:cNvSpPr>
            <p:nvPr/>
          </p:nvSpPr>
          <p:spPr bwMode="auto">
            <a:xfrm>
              <a:off x="998538" y="5329238"/>
              <a:ext cx="7143750" cy="631825"/>
            </a:xfrm>
            <a:custGeom>
              <a:avLst/>
              <a:gdLst/>
              <a:ahLst/>
              <a:cxnLst>
                <a:cxn ang="0">
                  <a:pos x="0" y="398"/>
                </a:cxn>
                <a:cxn ang="0">
                  <a:pos x="4500" y="398"/>
                </a:cxn>
                <a:cxn ang="0">
                  <a:pos x="4250" y="0"/>
                </a:cxn>
                <a:cxn ang="0">
                  <a:pos x="252" y="0"/>
                </a:cxn>
                <a:cxn ang="0">
                  <a:pos x="0" y="398"/>
                </a:cxn>
              </a:cxnLst>
              <a:rect l="0" t="0" r="r" b="b"/>
              <a:pathLst>
                <a:path w="4500" h="398">
                  <a:moveTo>
                    <a:pt x="0" y="398"/>
                  </a:moveTo>
                  <a:lnTo>
                    <a:pt x="4500" y="398"/>
                  </a:lnTo>
                  <a:lnTo>
                    <a:pt x="4250" y="0"/>
                  </a:lnTo>
                  <a:lnTo>
                    <a:pt x="252" y="0"/>
                  </a:lnTo>
                  <a:lnTo>
                    <a:pt x="0" y="398"/>
                  </a:lnTo>
                  <a:close/>
                </a:path>
              </a:pathLst>
            </a:custGeom>
            <a:solidFill>
              <a:srgbClr val="0058DA"/>
            </a:solidFill>
            <a:ln w="12700" cap="flat" cmpd="sng">
              <a:noFill/>
              <a:prstDash val="solid"/>
              <a:round/>
              <a:headEnd type="none" w="med" len="med"/>
              <a:tailEnd type="none" w="med" len="med"/>
            </a:ln>
            <a:effectLst/>
          </p:spPr>
          <p:txBody>
            <a:bodyPr/>
            <a:lstStyle/>
            <a:p>
              <a:pPr algn="ctr"/>
              <a:endParaRPr lang="en-US"/>
            </a:p>
          </p:txBody>
        </p:sp>
        <p:sp>
          <p:nvSpPr>
            <p:cNvPr id="7182" name="Freeform 14"/>
            <p:cNvSpPr>
              <a:spLocks/>
            </p:cNvSpPr>
            <p:nvPr/>
          </p:nvSpPr>
          <p:spPr bwMode="auto">
            <a:xfrm>
              <a:off x="3352800" y="457200"/>
              <a:ext cx="2438400" cy="1752600"/>
            </a:xfrm>
            <a:custGeom>
              <a:avLst/>
              <a:gdLst/>
              <a:ahLst/>
              <a:cxnLst>
                <a:cxn ang="0">
                  <a:pos x="244" y="0"/>
                </a:cxn>
                <a:cxn ang="0">
                  <a:pos x="0" y="388"/>
                </a:cxn>
                <a:cxn ang="0">
                  <a:pos x="488" y="388"/>
                </a:cxn>
                <a:cxn ang="0">
                  <a:pos x="244" y="0"/>
                </a:cxn>
              </a:cxnLst>
              <a:rect l="0" t="0" r="r" b="b"/>
              <a:pathLst>
                <a:path w="488" h="388">
                  <a:moveTo>
                    <a:pt x="244" y="0"/>
                  </a:moveTo>
                  <a:lnTo>
                    <a:pt x="0" y="388"/>
                  </a:lnTo>
                  <a:lnTo>
                    <a:pt x="488" y="388"/>
                  </a:lnTo>
                  <a:lnTo>
                    <a:pt x="244" y="0"/>
                  </a:lnTo>
                  <a:close/>
                </a:path>
              </a:pathLst>
            </a:custGeom>
            <a:solidFill>
              <a:srgbClr val="D1E4FF"/>
            </a:solidFill>
            <a:ln w="12700" cap="flat" cmpd="sng">
              <a:noFill/>
              <a:prstDash val="solid"/>
              <a:round/>
              <a:headEnd type="none" w="med" len="med"/>
              <a:tailEnd type="none" w="med" len="med"/>
            </a:ln>
            <a:effectLst/>
          </p:spPr>
          <p:txBody>
            <a:bodyPr/>
            <a:lstStyle/>
            <a:p>
              <a:pPr algn="ctr"/>
              <a:endParaRPr lang="en-US"/>
            </a:p>
          </p:txBody>
        </p:sp>
        <p:sp>
          <p:nvSpPr>
            <p:cNvPr id="7183" name="Freeform 15"/>
            <p:cNvSpPr>
              <a:spLocks/>
            </p:cNvSpPr>
            <p:nvPr/>
          </p:nvSpPr>
          <p:spPr bwMode="auto">
            <a:xfrm>
              <a:off x="2989263" y="2166938"/>
              <a:ext cx="3162300" cy="635000"/>
            </a:xfrm>
            <a:custGeom>
              <a:avLst/>
              <a:gdLst/>
              <a:ahLst/>
              <a:cxnLst>
                <a:cxn ang="0">
                  <a:pos x="0" y="400"/>
                </a:cxn>
                <a:cxn ang="0">
                  <a:pos x="1992" y="400"/>
                </a:cxn>
                <a:cxn ang="0">
                  <a:pos x="1742" y="0"/>
                </a:cxn>
                <a:cxn ang="0">
                  <a:pos x="250" y="0"/>
                </a:cxn>
                <a:cxn ang="0">
                  <a:pos x="0" y="400"/>
                </a:cxn>
              </a:cxnLst>
              <a:rect l="0" t="0" r="r" b="b"/>
              <a:pathLst>
                <a:path w="1992" h="400">
                  <a:moveTo>
                    <a:pt x="0" y="400"/>
                  </a:moveTo>
                  <a:lnTo>
                    <a:pt x="1992" y="400"/>
                  </a:lnTo>
                  <a:lnTo>
                    <a:pt x="1742" y="0"/>
                  </a:lnTo>
                  <a:lnTo>
                    <a:pt x="250" y="0"/>
                  </a:lnTo>
                  <a:lnTo>
                    <a:pt x="0" y="400"/>
                  </a:lnTo>
                  <a:close/>
                </a:path>
              </a:pathLst>
            </a:custGeom>
            <a:solidFill>
              <a:srgbClr val="85B6FF"/>
            </a:solidFill>
            <a:ln w="12700" cap="flat" cmpd="sng">
              <a:noFill/>
              <a:prstDash val="solid"/>
              <a:round/>
              <a:headEnd type="none" w="med" len="med"/>
              <a:tailEnd type="none" w="med" len="med"/>
            </a:ln>
            <a:effectLst/>
          </p:spPr>
          <p:txBody>
            <a:bodyPr/>
            <a:lstStyle/>
            <a:p>
              <a:pPr algn="ctr"/>
              <a:endParaRPr lang="en-US"/>
            </a:p>
          </p:txBody>
        </p:sp>
        <p:sp>
          <p:nvSpPr>
            <p:cNvPr id="7184" name="Freeform 16"/>
            <p:cNvSpPr>
              <a:spLocks/>
            </p:cNvSpPr>
            <p:nvPr/>
          </p:nvSpPr>
          <p:spPr bwMode="auto">
            <a:xfrm>
              <a:off x="2590800" y="2801938"/>
              <a:ext cx="3959225" cy="631825"/>
            </a:xfrm>
            <a:custGeom>
              <a:avLst/>
              <a:gdLst/>
              <a:ahLst/>
              <a:cxnLst>
                <a:cxn ang="0">
                  <a:pos x="0" y="398"/>
                </a:cxn>
                <a:cxn ang="0">
                  <a:pos x="0" y="398"/>
                </a:cxn>
                <a:cxn ang="0">
                  <a:pos x="2494" y="398"/>
                </a:cxn>
                <a:cxn ang="0">
                  <a:pos x="2494" y="398"/>
                </a:cxn>
                <a:cxn ang="0">
                  <a:pos x="2242" y="0"/>
                </a:cxn>
                <a:cxn ang="0">
                  <a:pos x="250" y="0"/>
                </a:cxn>
                <a:cxn ang="0">
                  <a:pos x="0" y="398"/>
                </a:cxn>
              </a:cxnLst>
              <a:rect l="0" t="0" r="r" b="b"/>
              <a:pathLst>
                <a:path w="2494" h="398">
                  <a:moveTo>
                    <a:pt x="0" y="398"/>
                  </a:moveTo>
                  <a:lnTo>
                    <a:pt x="0" y="398"/>
                  </a:lnTo>
                  <a:lnTo>
                    <a:pt x="2494" y="398"/>
                  </a:lnTo>
                  <a:lnTo>
                    <a:pt x="2494" y="398"/>
                  </a:lnTo>
                  <a:lnTo>
                    <a:pt x="2242" y="0"/>
                  </a:lnTo>
                  <a:lnTo>
                    <a:pt x="250" y="0"/>
                  </a:lnTo>
                  <a:lnTo>
                    <a:pt x="0" y="398"/>
                  </a:lnTo>
                  <a:close/>
                </a:path>
              </a:pathLst>
            </a:custGeom>
            <a:solidFill>
              <a:srgbClr val="65A3FF"/>
            </a:solidFill>
            <a:ln w="12700" cap="flat" cmpd="sng">
              <a:noFill/>
              <a:prstDash val="solid"/>
              <a:round/>
              <a:headEnd type="none" w="med" len="med"/>
              <a:tailEnd type="none" w="med" len="med"/>
            </a:ln>
            <a:effectLst/>
          </p:spPr>
          <p:txBody>
            <a:bodyPr/>
            <a:lstStyle/>
            <a:p>
              <a:pPr algn="ctr"/>
              <a:endParaRPr lang="en-US"/>
            </a:p>
          </p:txBody>
        </p:sp>
        <p:sp>
          <p:nvSpPr>
            <p:cNvPr id="7186" name="Text Box 18"/>
            <p:cNvSpPr txBox="1">
              <a:spLocks noChangeArrowheads="1"/>
            </p:cNvSpPr>
            <p:nvPr/>
          </p:nvSpPr>
          <p:spPr bwMode="auto">
            <a:xfrm>
              <a:off x="3037367" y="2812976"/>
              <a:ext cx="2941590"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rgbClr val="000066"/>
                  </a:solidFill>
                </a:rPr>
                <a:t>Industry Aggregate</a:t>
              </a:r>
            </a:p>
            <a:p>
              <a:pPr algn="ctr">
                <a:lnSpc>
                  <a:spcPts val="1700"/>
                </a:lnSpc>
              </a:pPr>
              <a:r>
                <a:rPr lang="en-GB" sz="1700" b="1" dirty="0" smtClean="0">
                  <a:solidFill>
                    <a:srgbClr val="000066"/>
                  </a:solidFill>
                </a:rPr>
                <a:t> Retention: </a:t>
              </a:r>
              <a:r>
                <a:rPr lang="en-GB" sz="1700" b="1" i="1" dirty="0" smtClean="0">
                  <a:solidFill>
                    <a:srgbClr val="000066"/>
                  </a:solidFill>
                </a:rPr>
                <a:t>$27.5 Bill</a:t>
              </a:r>
              <a:endParaRPr lang="en-GB" sz="1700" b="1" i="1" dirty="0">
                <a:solidFill>
                  <a:srgbClr val="000066"/>
                </a:solidFill>
              </a:endParaRPr>
            </a:p>
          </p:txBody>
        </p:sp>
        <p:sp>
          <p:nvSpPr>
            <p:cNvPr id="7188" name="Text Box 20"/>
            <p:cNvSpPr txBox="1">
              <a:spLocks noChangeArrowheads="1"/>
            </p:cNvSpPr>
            <p:nvPr/>
          </p:nvSpPr>
          <p:spPr bwMode="auto">
            <a:xfrm>
              <a:off x="3810000" y="1295400"/>
              <a:ext cx="1524000" cy="738254"/>
            </a:xfrm>
            <a:prstGeom prst="rect">
              <a:avLst/>
            </a:prstGeom>
            <a:noFill/>
            <a:ln w="9525">
              <a:noFill/>
              <a:miter lim="800000"/>
              <a:headEnd/>
              <a:tailEnd/>
            </a:ln>
            <a:effectLst/>
          </p:spPr>
          <p:txBody>
            <a:bodyPr wrap="square">
              <a:spAutoFit/>
            </a:bodyPr>
            <a:lstStyle/>
            <a:p>
              <a:pPr algn="ctr"/>
              <a:r>
                <a:rPr lang="en-GB" b="1" dirty="0" smtClean="0">
                  <a:solidFill>
                    <a:srgbClr val="000066"/>
                  </a:solidFill>
                </a:rPr>
                <a:t>Hard Cap</a:t>
              </a:r>
            </a:p>
            <a:p>
              <a:pPr algn="ctr"/>
              <a:r>
                <a:rPr lang="en-GB" b="1" dirty="0" smtClean="0">
                  <a:solidFill>
                    <a:srgbClr val="000066"/>
                  </a:solidFill>
                </a:rPr>
                <a:t> </a:t>
              </a:r>
              <a:r>
                <a:rPr lang="en-GB" b="1" i="1" dirty="0" smtClean="0">
                  <a:solidFill>
                    <a:srgbClr val="000066"/>
                  </a:solidFill>
                </a:rPr>
                <a:t>$100 Bill</a:t>
              </a:r>
              <a:endParaRPr lang="en-GB" b="1" i="1" dirty="0">
                <a:solidFill>
                  <a:srgbClr val="000066"/>
                </a:solidFill>
              </a:endParaRPr>
            </a:p>
          </p:txBody>
        </p:sp>
        <p:sp>
          <p:nvSpPr>
            <p:cNvPr id="7189" name="Text Box 21"/>
            <p:cNvSpPr txBox="1">
              <a:spLocks noChangeArrowheads="1"/>
            </p:cNvSpPr>
            <p:nvPr/>
          </p:nvSpPr>
          <p:spPr bwMode="auto">
            <a:xfrm>
              <a:off x="3358990" y="2197947"/>
              <a:ext cx="2475178" cy="632789"/>
            </a:xfrm>
            <a:prstGeom prst="rect">
              <a:avLst/>
            </a:prstGeom>
            <a:noFill/>
            <a:ln w="9525">
              <a:noFill/>
              <a:miter lim="800000"/>
              <a:headEnd/>
              <a:tailEnd/>
            </a:ln>
            <a:effectLst/>
          </p:spPr>
          <p:txBody>
            <a:bodyPr wrap="square">
              <a:spAutoFit/>
            </a:bodyPr>
            <a:lstStyle/>
            <a:p>
              <a:pPr algn="ctr">
                <a:lnSpc>
                  <a:spcPts val="1800"/>
                </a:lnSpc>
              </a:pPr>
              <a:r>
                <a:rPr lang="en-GB" b="1" dirty="0" smtClean="0">
                  <a:solidFill>
                    <a:srgbClr val="000066"/>
                  </a:solidFill>
                </a:rPr>
                <a:t>Government Recoupment</a:t>
              </a:r>
              <a:endParaRPr lang="en-GB" b="1" dirty="0">
                <a:solidFill>
                  <a:srgbClr val="000066"/>
                </a:solidFill>
              </a:endParaRPr>
            </a:p>
          </p:txBody>
        </p:sp>
        <p:sp>
          <p:nvSpPr>
            <p:cNvPr id="7190" name="Text Box 22"/>
            <p:cNvSpPr txBox="1">
              <a:spLocks noChangeArrowheads="1"/>
            </p:cNvSpPr>
            <p:nvPr/>
          </p:nvSpPr>
          <p:spPr bwMode="auto">
            <a:xfrm>
              <a:off x="3010375" y="3392269"/>
              <a:ext cx="3120105"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Insurer Co-Payments</a:t>
              </a:r>
            </a:p>
            <a:p>
              <a:pPr algn="ctr">
                <a:lnSpc>
                  <a:spcPts val="1700"/>
                </a:lnSpc>
              </a:pPr>
              <a:r>
                <a:rPr lang="en-GB" sz="1700" b="1" i="1" dirty="0" smtClean="0">
                  <a:solidFill>
                    <a:schemeClr val="bg1"/>
                  </a:solidFill>
                </a:rPr>
                <a:t> 15% Above Retention</a:t>
              </a:r>
              <a:endParaRPr lang="en-GB" sz="1700" b="1" i="1" dirty="0">
                <a:solidFill>
                  <a:schemeClr val="bg1"/>
                </a:solidFill>
              </a:endParaRPr>
            </a:p>
          </p:txBody>
        </p:sp>
        <p:sp>
          <p:nvSpPr>
            <p:cNvPr id="7191" name="Text Box 23"/>
            <p:cNvSpPr txBox="1">
              <a:spLocks noChangeArrowheads="1"/>
            </p:cNvSpPr>
            <p:nvPr/>
          </p:nvSpPr>
          <p:spPr bwMode="auto">
            <a:xfrm>
              <a:off x="2615083" y="4118536"/>
              <a:ext cx="3910672" cy="603493"/>
            </a:xfrm>
            <a:prstGeom prst="rect">
              <a:avLst/>
            </a:prstGeom>
            <a:noFill/>
            <a:ln w="9525">
              <a:noFill/>
              <a:miter lim="800000"/>
              <a:headEnd/>
              <a:tailEnd/>
            </a:ln>
            <a:effectLst/>
          </p:spPr>
          <p:txBody>
            <a:bodyPr wrap="none">
              <a:spAutoFit/>
            </a:bodyPr>
            <a:lstStyle/>
            <a:p>
              <a:pPr algn="ctr">
                <a:lnSpc>
                  <a:spcPts val="1700"/>
                </a:lnSpc>
              </a:pPr>
              <a:r>
                <a:rPr lang="en-GB" sz="1700" b="1" dirty="0" smtClean="0">
                  <a:solidFill>
                    <a:schemeClr val="bg1"/>
                  </a:solidFill>
                </a:rPr>
                <a:t>Individual Insurer Retention</a:t>
              </a:r>
            </a:p>
            <a:p>
              <a:pPr algn="ctr">
                <a:lnSpc>
                  <a:spcPts val="1700"/>
                </a:lnSpc>
              </a:pPr>
              <a:r>
                <a:rPr lang="en-GB" sz="1700" b="1" i="1" dirty="0" smtClean="0">
                  <a:solidFill>
                    <a:schemeClr val="bg1"/>
                  </a:solidFill>
                </a:rPr>
                <a:t>20% of Premiums Earned</a:t>
              </a:r>
              <a:endParaRPr lang="en-GB" sz="1700" b="1" i="1" dirty="0">
                <a:solidFill>
                  <a:schemeClr val="bg1"/>
                </a:solidFill>
              </a:endParaRPr>
            </a:p>
          </p:txBody>
        </p:sp>
        <p:sp>
          <p:nvSpPr>
            <p:cNvPr id="7192" name="Text Box 24"/>
            <p:cNvSpPr txBox="1">
              <a:spLocks noChangeArrowheads="1"/>
            </p:cNvSpPr>
            <p:nvPr/>
          </p:nvSpPr>
          <p:spPr bwMode="auto">
            <a:xfrm>
              <a:off x="2741744" y="4634992"/>
              <a:ext cx="3657352"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Program Dollar Threshold</a:t>
              </a:r>
            </a:p>
            <a:p>
              <a:pPr algn="ctr"/>
              <a:r>
                <a:rPr lang="en-GB" sz="1700" b="1" i="1" dirty="0" smtClean="0">
                  <a:solidFill>
                    <a:schemeClr val="bg1"/>
                  </a:solidFill>
                </a:rPr>
                <a:t>$100 Million</a:t>
              </a:r>
              <a:endParaRPr lang="en-GB" sz="1700" b="1" i="1" dirty="0">
                <a:solidFill>
                  <a:schemeClr val="bg1"/>
                </a:solidFill>
              </a:endParaRPr>
            </a:p>
          </p:txBody>
        </p:sp>
        <p:sp>
          <p:nvSpPr>
            <p:cNvPr id="7193" name="Text Box 25"/>
            <p:cNvSpPr txBox="1">
              <a:spLocks noChangeArrowheads="1"/>
            </p:cNvSpPr>
            <p:nvPr/>
          </p:nvSpPr>
          <p:spPr bwMode="auto">
            <a:xfrm>
              <a:off x="2564080" y="5324491"/>
              <a:ext cx="4012681" cy="703098"/>
            </a:xfrm>
            <a:prstGeom prst="rect">
              <a:avLst/>
            </a:prstGeom>
            <a:noFill/>
            <a:ln w="9525">
              <a:noFill/>
              <a:miter lim="800000"/>
              <a:headEnd/>
              <a:tailEnd/>
            </a:ln>
            <a:effectLst/>
          </p:spPr>
          <p:txBody>
            <a:bodyPr wrap="none">
              <a:spAutoFit/>
            </a:bodyPr>
            <a:lstStyle/>
            <a:p>
              <a:pPr algn="ctr"/>
              <a:r>
                <a:rPr lang="en-GB" sz="1700" b="1" dirty="0" smtClean="0">
                  <a:solidFill>
                    <a:schemeClr val="bg1"/>
                  </a:solidFill>
                </a:rPr>
                <a:t>Certification Dollar Threshold</a:t>
              </a:r>
            </a:p>
            <a:p>
              <a:pPr algn="ctr"/>
              <a:r>
                <a:rPr lang="en-GB" sz="1700" b="1" i="1" dirty="0" smtClean="0">
                  <a:solidFill>
                    <a:schemeClr val="bg1"/>
                  </a:solidFill>
                </a:rPr>
                <a:t>$5 Million</a:t>
              </a:r>
              <a:endParaRPr lang="en-GB" sz="1700" b="1" i="1" dirty="0">
                <a:solidFill>
                  <a:schemeClr val="bg1"/>
                </a:solidFill>
              </a:endParaRPr>
            </a:p>
          </p:txBody>
        </p:sp>
        <p:sp>
          <p:nvSpPr>
            <p:cNvPr id="7194" name="Text Box 26"/>
            <p:cNvSpPr txBox="1">
              <a:spLocks noChangeArrowheads="1"/>
            </p:cNvSpPr>
            <p:nvPr/>
          </p:nvSpPr>
          <p:spPr bwMode="auto">
            <a:xfrm>
              <a:off x="887744" y="6084888"/>
              <a:ext cx="7365366" cy="421859"/>
            </a:xfrm>
            <a:prstGeom prst="rect">
              <a:avLst/>
            </a:prstGeom>
            <a:noFill/>
            <a:ln w="9525">
              <a:noFill/>
              <a:miter lim="800000"/>
              <a:headEnd/>
              <a:tailEnd/>
            </a:ln>
            <a:effectLst/>
          </p:spPr>
          <p:txBody>
            <a:bodyPr wrap="none">
              <a:spAutoFit/>
            </a:bodyPr>
            <a:lstStyle/>
            <a:p>
              <a:pPr algn="ctr"/>
              <a:r>
                <a:rPr lang="en-GB" b="1" dirty="0" smtClean="0">
                  <a:solidFill>
                    <a:schemeClr val="bg1"/>
                  </a:solidFill>
                </a:rPr>
                <a:t>Certification of Terrorist Act: </a:t>
              </a:r>
              <a:r>
                <a:rPr lang="en-GB" b="1" i="1" dirty="0" smtClean="0">
                  <a:solidFill>
                    <a:schemeClr val="bg1"/>
                  </a:solidFill>
                </a:rPr>
                <a:t>Definition Must Be Met</a:t>
              </a:r>
              <a:endParaRPr lang="en-GB" b="1" i="1" dirty="0">
                <a:solidFill>
                  <a:schemeClr val="bg1"/>
                </a:solidFill>
              </a:endParaRPr>
            </a:p>
          </p:txBody>
        </p:sp>
      </p:grpSp>
      <p:sp>
        <p:nvSpPr>
          <p:cNvPr id="19" name="Rectangle 2"/>
          <p:cNvSpPr>
            <a:spLocks noGrp="1" noChangeArrowheads="1"/>
          </p:cNvSpPr>
          <p:nvPr>
            <p:ph type="title"/>
          </p:nvPr>
        </p:nvSpPr>
        <p:spPr>
          <a:xfrm>
            <a:off x="152400" y="103139"/>
            <a:ext cx="7400925" cy="860425"/>
          </a:xfrm>
        </p:spPr>
        <p:txBody>
          <a:bodyPr/>
          <a:lstStyle/>
          <a:p>
            <a:r>
              <a:rPr lang="en-US" dirty="0" smtClean="0"/>
              <a:t>Pyramid of Taxpayer Protection:</a:t>
            </a:r>
            <a:br>
              <a:rPr lang="en-US" dirty="0" smtClean="0"/>
            </a:br>
            <a:r>
              <a:rPr lang="en-US" dirty="0" smtClean="0"/>
              <a:t>Strong, Stable, Sound and Secure</a:t>
            </a:r>
          </a:p>
        </p:txBody>
      </p:sp>
      <p:sp>
        <p:nvSpPr>
          <p:cNvPr id="22" name="AutoShape 13"/>
          <p:cNvSpPr>
            <a:spLocks noChangeArrowheads="1"/>
          </p:cNvSpPr>
          <p:nvPr/>
        </p:nvSpPr>
        <p:spPr bwMode="blackWhite">
          <a:xfrm>
            <a:off x="6872748" y="1381565"/>
            <a:ext cx="2050026" cy="2236574"/>
          </a:xfrm>
          <a:prstGeom prst="wedgeRectCallout">
            <a:avLst>
              <a:gd name="adj1" fmla="val -71859"/>
              <a:gd name="adj2" fmla="val 58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If TRIA is reauthorized, it is highly likely insurer retentions will be increased</a:t>
            </a:r>
            <a:endParaRPr lang="en-US" sz="20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11279" y="-54798"/>
            <a:ext cx="8079176" cy="1143000"/>
          </a:xfrm>
        </p:spPr>
        <p:txBody>
          <a:bodyPr/>
          <a:lstStyle/>
          <a:p>
            <a:r>
              <a:rPr lang="en-US" sz="2900" dirty="0" smtClean="0"/>
              <a:t>Summary of Terrorism Risk Insurance Program Extension Bills Introduced in 2013</a:t>
            </a:r>
            <a:endParaRPr lang="en-US" sz="2900" dirty="0"/>
          </a:p>
        </p:txBody>
      </p:sp>
      <p:graphicFrame>
        <p:nvGraphicFramePr>
          <p:cNvPr id="2821123" name="Group 3"/>
          <p:cNvGraphicFramePr>
            <a:graphicFrameLocks noGrp="1"/>
          </p:cNvGraphicFramePr>
          <p:nvPr>
            <p:ph idx="1"/>
          </p:nvPr>
        </p:nvGraphicFramePr>
        <p:xfrm>
          <a:off x="206035" y="1094990"/>
          <a:ext cx="8739182" cy="5456089"/>
        </p:xfrm>
        <a:graphic>
          <a:graphicData uri="http://schemas.openxmlformats.org/drawingml/2006/table">
            <a:tbl>
              <a:tblPr/>
              <a:tblGrid>
                <a:gridCol w="2606739"/>
                <a:gridCol w="6132443"/>
              </a:tblGrid>
              <a:tr h="345651">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Bill</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pitchFamily="34" charset="0"/>
                          <a:cs typeface="Arial" pitchFamily="34" charset="0"/>
                        </a:rPr>
                        <a:t>Summary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225A7A"/>
                    </a:solidFill>
                  </a:tcPr>
                </a:tc>
              </a:tr>
              <a:tr h="1340582">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508: </a:t>
                      </a:r>
                      <a:r>
                        <a:rPr kumimoji="0" lang="en-US" sz="1400" b="1" i="1" u="none" strike="noStrike" cap="none" normalizeH="0" baseline="0" dirty="0" smtClean="0">
                          <a:ln>
                            <a:noFill/>
                          </a:ln>
                          <a:solidFill>
                            <a:schemeClr val="tx1"/>
                          </a:solidFill>
                          <a:effectLst/>
                          <a:latin typeface="Arial" pitchFamily="34" charset="0"/>
                          <a:cs typeface="Arial" pitchFamily="34" charset="0"/>
                        </a:rPr>
                        <a:t>“Terrorism Risk Insurance Act of 2002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Feb. 5 by Rep. Michael Grimm (D-NY)</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5-Year Extension (through 2019)</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Extend recoupment period for any TRIA assistance from 2017 to 2019</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95821">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H.R. 2146: </a:t>
                      </a:r>
                      <a:r>
                        <a:rPr kumimoji="0" lang="en-US" sz="1400" b="1" i="1" u="none" strike="noStrike" cap="none" normalizeH="0" baseline="0" smtClean="0">
                          <a:ln>
                            <a:noFill/>
                          </a:ln>
                          <a:solidFill>
                            <a:schemeClr val="tx1"/>
                          </a:solidFill>
                          <a:effectLst/>
                          <a:latin typeface="Arial" pitchFamily="34" charset="0"/>
                          <a:cs typeface="Arial" pitchFamily="34" charset="0"/>
                        </a:rPr>
                        <a:t>“Terrorism Risk Insurance Program Reauthorization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smtClean="0">
                          <a:ln>
                            <a:noFill/>
                          </a:ln>
                          <a:solidFill>
                            <a:schemeClr val="tx1"/>
                          </a:solidFill>
                          <a:effectLst/>
                          <a:latin typeface="Arial" pitchFamily="34" charset="0"/>
                          <a:cs typeface="Arial" pitchFamily="34" charset="0"/>
                        </a:rPr>
                        <a:t>Introduced May 23 by Rep. Michael Capuano (D-MA)</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10-Year Extension (through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Extend recoupment period for any TRIA assistance from 2017 to 2024</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Requires President’s Working Group on Financial Markets (PWGFM) to issue reports on long-term availability and affordability of terrorism insurance in 2017, 2020 and 2023</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smtClean="0">
                          <a:ln>
                            <a:noFill/>
                          </a:ln>
                          <a:solidFill>
                            <a:schemeClr val="tx1"/>
                          </a:solidFill>
                          <a:effectLst/>
                          <a:latin typeface="Arial" pitchFamily="34" charset="0"/>
                          <a:cs typeface="Arial" pitchFamily="34" charset="0"/>
                        </a:rPr>
                        <a:t>Reports to be drafted with consultation from NAIC and representatives of the insurance and securities industries and policyholders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63515">
                <a:tc>
                  <a: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H.R. 1945: </a:t>
                      </a:r>
                      <a:r>
                        <a:rPr kumimoji="0" lang="en-US" sz="1400" b="1" i="1" u="none" strike="noStrike" cap="none" normalizeH="0" baseline="0" dirty="0" smtClean="0">
                          <a:ln>
                            <a:noFill/>
                          </a:ln>
                          <a:solidFill>
                            <a:schemeClr val="tx1"/>
                          </a:solidFill>
                          <a:effectLst/>
                          <a:latin typeface="Arial" pitchFamily="34" charset="0"/>
                          <a:cs typeface="Arial" pitchFamily="34" charset="0"/>
                        </a:rPr>
                        <a:t>“Fostering Resilience to Terrorism Act of 2013”</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Introduced May 9 by Rep. Benny Thompson (D-MS)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10-Year Extension (through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Recoupment period changed to 2024</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Would transfer responsibility for certification of a “act of terrorism” to the Secretary of Homeland Security from Secretary of Treasury.</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PWGFM to issue reports in 2017, 2020 and 2023 </a:t>
                      </a:r>
                    </a:p>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Requires Sec. of DHS to provide </a:t>
                      </a:r>
                      <a:r>
                        <a:rPr kumimoji="0" lang="en-US" sz="1400" b="0" i="0" u="none" strike="noStrike" cap="none" normalizeH="0" baseline="0" dirty="0" err="1" smtClean="0">
                          <a:ln>
                            <a:noFill/>
                          </a:ln>
                          <a:solidFill>
                            <a:schemeClr val="tx1"/>
                          </a:solidFill>
                          <a:effectLst/>
                          <a:latin typeface="Arial" pitchFamily="34" charset="0"/>
                          <a:cs typeface="Arial" pitchFamily="34" charset="0"/>
                        </a:rPr>
                        <a:t>insureds</a:t>
                      </a:r>
                      <a:r>
                        <a:rPr kumimoji="0" lang="en-US" sz="1400" b="0" i="0" u="none" strike="noStrike" cap="none" normalizeH="0" baseline="0" dirty="0" smtClean="0">
                          <a:ln>
                            <a:noFill/>
                          </a:ln>
                          <a:solidFill>
                            <a:schemeClr val="tx1"/>
                          </a:solidFill>
                          <a:effectLst/>
                          <a:latin typeface="Arial" pitchFamily="34" charset="0"/>
                          <a:cs typeface="Arial" pitchFamily="34" charset="0"/>
                        </a:rPr>
                        <a:t> with “timely homeland security information, including terrorism risk information, at the appropriate level of classification and information on best practices to foster resilience to an act of terrorism.”</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100" dirty="0">
                <a:latin typeface="Arial" charset="0"/>
              </a:rPr>
              <a:t>Source:  </a:t>
            </a:r>
            <a:r>
              <a:rPr lang="en-US" sz="1100" dirty="0" smtClean="0"/>
              <a:t>Nelson, Levine, de Luca &amp; Hamilton, </a:t>
            </a:r>
            <a:r>
              <a:rPr lang="en-US" sz="1100" i="1" dirty="0" smtClean="0"/>
              <a:t>FIO Focus, </a:t>
            </a:r>
            <a:r>
              <a:rPr lang="en-US" sz="1100" dirty="0" smtClean="0"/>
              <a:t>June 10, 2013; </a:t>
            </a:r>
            <a:r>
              <a:rPr lang="en-US" sz="1100" dirty="0" smtClean="0">
                <a:latin typeface="Arial" charset="0"/>
              </a:rPr>
              <a:t>Insurance </a:t>
            </a:r>
            <a:r>
              <a:rPr lang="en-US" sz="1100" dirty="0">
                <a:latin typeface="Arial" charset="0"/>
              </a:rPr>
              <a:t>Information </a:t>
            </a:r>
            <a:r>
              <a:rPr lang="en-US" sz="1100" dirty="0" smtClean="0">
                <a:latin typeface="Arial" charset="0"/>
              </a:rPr>
              <a:t>Institute.</a:t>
            </a:r>
            <a:endParaRPr lang="en-US" sz="1100" dirty="0">
              <a:latin typeface="Arial" charset="0"/>
            </a:endParaRP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122</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419242" y="4311317"/>
            <a:ext cx="8490718" cy="589392"/>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 Issues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127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128</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129</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13</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11/13;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3972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592529" y="3598601"/>
            <a:ext cx="1799300" cy="973399"/>
          </a:xfrm>
          <a:prstGeom prst="wedgeRectCallout">
            <a:avLst>
              <a:gd name="adj1" fmla="val 27463"/>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2014 is expected to see a modest acceleration in growth</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130</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131</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If you expect some relief from the government, do you purchase less insurance coverage against these natural disasters than you would have otherwise?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132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39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3401961" y="2372391"/>
            <a:ext cx="3677829" cy="1230312"/>
          </a:xfrm>
          <a:prstGeom prst="wedgeRectCallout">
            <a:avLst>
              <a:gd name="adj1" fmla="val -106309"/>
              <a:gd name="adj2" fmla="val 3851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North Dakota was the country’s growth leader over the past 5 years with premiums written expanding  by 58.4%</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220149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1922206" y="3935720"/>
            <a:ext cx="3062749" cy="1230312"/>
          </a:xfrm>
          <a:prstGeom prst="wedgeRectCallout">
            <a:avLst>
              <a:gd name="adj1" fmla="val 90768"/>
              <a:gd name="adj2" fmla="val -2901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Growth was negative in 13 states and DC between 2007 and 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220160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22017026" name="Chart" r:id="rId4" imgW="8810608" imgH="456257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187632" y="177902"/>
            <a:ext cx="7747000" cy="638175"/>
          </a:xfrm>
        </p:spPr>
        <p:txBody>
          <a:bodyPr/>
          <a:lstStyle/>
          <a:p>
            <a:pPr>
              <a:lnSpc>
                <a:spcPts val="3300"/>
              </a:lnSpc>
            </a:pPr>
            <a:r>
              <a:rPr lang="en-US" dirty="0" smtClean="0"/>
              <a:t>Advertising Expenditures by P/C Insurance Industry,</a:t>
            </a:r>
            <a:r>
              <a:rPr lang="en-US" sz="3200" dirty="0" smtClean="0"/>
              <a:t> 1999-2012</a:t>
            </a:r>
            <a:endParaRPr lang="en-US" sz="2800" dirty="0" smtClean="0"/>
          </a:p>
        </p:txBody>
      </p:sp>
      <p:graphicFrame>
        <p:nvGraphicFramePr>
          <p:cNvPr id="44034" name="Object 3"/>
          <p:cNvGraphicFramePr>
            <a:graphicFrameLocks noChangeAspect="1"/>
          </p:cNvGraphicFramePr>
          <p:nvPr>
            <p:ph type="chart" idx="1"/>
          </p:nvPr>
        </p:nvGraphicFramePr>
        <p:xfrm>
          <a:off x="170170" y="1468284"/>
          <a:ext cx="8678862" cy="4814888"/>
        </p:xfrm>
        <a:graphic>
          <a:graphicData uri="http://schemas.openxmlformats.org/presentationml/2006/ole">
            <p:oleObj spid="_x0000_s24893442" name="Chart" r:id="rId3" imgW="8620176" imgH="4781425" progId="MSGraph.Chart.8">
              <p:embed followColorScheme="full"/>
            </p:oleObj>
          </a:graphicData>
        </a:graphic>
      </p:graphicFrame>
      <p:sp>
        <p:nvSpPr>
          <p:cNvPr id="44036" name="Rectangle 4"/>
          <p:cNvSpPr>
            <a:spLocks noChangeArrowheads="1"/>
          </p:cNvSpPr>
          <p:nvPr/>
        </p:nvSpPr>
        <p:spPr bwMode="auto">
          <a:xfrm>
            <a:off x="60430" y="6372427"/>
            <a:ext cx="7559762" cy="400752"/>
          </a:xfrm>
          <a:prstGeom prst="rect">
            <a:avLst/>
          </a:prstGeom>
          <a:noFill/>
          <a:ln w="9525">
            <a:noFill/>
            <a:miter lim="800000"/>
            <a:headEnd/>
            <a:tailEnd/>
          </a:ln>
        </p:spPr>
        <p:txBody>
          <a:bodyPr wrap="none" lIns="92075" tIns="46038" rIns="92075" bIns="46038">
            <a:spAutoFit/>
          </a:bodyPr>
          <a:lstStyle/>
          <a:p>
            <a:pPr>
              <a:spcBef>
                <a:spcPct val="0"/>
              </a:spcBef>
              <a:buClrTx/>
              <a:buFontTx/>
              <a:buNone/>
            </a:pPr>
            <a:endParaRPr lang="en-US" sz="1000" b="1" dirty="0">
              <a:latin typeface="Arial" charset="0"/>
            </a:endParaRPr>
          </a:p>
          <a:p>
            <a:pPr>
              <a:spcBef>
                <a:spcPct val="0"/>
              </a:spcBef>
              <a:buClrTx/>
              <a:buFontTx/>
              <a:buNone/>
            </a:pPr>
            <a:r>
              <a:rPr lang="en-US" sz="1000" b="1" dirty="0">
                <a:latin typeface="Arial" charset="0"/>
              </a:rPr>
              <a:t>Source: Insurance Information Institute from consolidated P/C Annual Statement </a:t>
            </a:r>
            <a:r>
              <a:rPr lang="en-US" sz="1000" b="1" dirty="0" smtClean="0">
                <a:latin typeface="Arial" charset="0"/>
              </a:rPr>
              <a:t>data, </a:t>
            </a:r>
            <a:r>
              <a:rPr lang="en-US" sz="1000" b="1" dirty="0" smtClean="0"/>
              <a:t>Insurance Expense Exhibit (Part I)</a:t>
            </a:r>
            <a:r>
              <a:rPr lang="en-US" sz="1000" b="1" dirty="0" smtClean="0">
                <a:latin typeface="Arial" charset="0"/>
              </a:rPr>
              <a:t>.</a:t>
            </a:r>
            <a:endParaRPr lang="en-US" sz="1000" b="1" dirty="0">
              <a:latin typeface="Arial" charset="0"/>
            </a:endParaRPr>
          </a:p>
        </p:txBody>
      </p:sp>
      <p:sp>
        <p:nvSpPr>
          <p:cNvPr id="6" name="Rectangle 7"/>
          <p:cNvSpPr>
            <a:spLocks noChangeArrowheads="1"/>
          </p:cNvSpPr>
          <p:nvPr/>
        </p:nvSpPr>
        <p:spPr bwMode="black">
          <a:xfrm>
            <a:off x="185738" y="1155700"/>
            <a:ext cx="1023937"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 Billions</a:t>
            </a:r>
            <a:endParaRPr lang="en-US" sz="1600" b="1" dirty="0">
              <a:solidFill>
                <a:srgbClr val="225A7A"/>
              </a:solidFill>
              <a:latin typeface="Arial" charset="0"/>
              <a:cs typeface="Arial" charset="0"/>
            </a:endParaRPr>
          </a:p>
        </p:txBody>
      </p:sp>
      <p:sp>
        <p:nvSpPr>
          <p:cNvPr id="7" name="AutoShape 9"/>
          <p:cNvSpPr>
            <a:spLocks noChangeArrowheads="1"/>
          </p:cNvSpPr>
          <p:nvPr/>
        </p:nvSpPr>
        <p:spPr bwMode="blackWhite">
          <a:xfrm>
            <a:off x="4935794" y="1130709"/>
            <a:ext cx="2231923" cy="1592826"/>
          </a:xfrm>
          <a:prstGeom prst="wedgeRectCallout">
            <a:avLst>
              <a:gd name="adj1" fmla="val 96608"/>
              <a:gd name="adj2" fmla="val 17069"/>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P/C ad spend hit an all time record high of $6.088 billion in 2012, up 3.5% over 2011.  The pace of growth has slowed from 15.8% in 2011 and 23.8% in 2010</a:t>
            </a:r>
            <a:endParaRPr lang="en-US" sz="1400" b="1" dirty="0">
              <a:solidFill>
                <a:srgbClr val="FFFFFF"/>
              </a:solidFill>
            </a:endParaRPr>
          </a:p>
        </p:txBody>
      </p:sp>
      <p:sp>
        <p:nvSpPr>
          <p:cNvPr id="8" name="Text Box 17"/>
          <p:cNvSpPr txBox="1">
            <a:spLocks noChangeArrowheads="1"/>
          </p:cNvSpPr>
          <p:nvPr/>
        </p:nvSpPr>
        <p:spPr bwMode="auto">
          <a:xfrm>
            <a:off x="1403299" y="1589549"/>
            <a:ext cx="3316184" cy="923330"/>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rPr>
              <a:t>P/C ad spending has more than tripled since 2002     (up 256% from 2002-2012) </a:t>
            </a:r>
            <a:endParaRPr lang="en-US" b="1" dirty="0">
              <a:solidFill>
                <a:srgbClr val="FFFFFF"/>
              </a:solidFill>
              <a:latin typeface="Arial" charset="0"/>
              <a:cs typeface="Arial"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138</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180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139</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190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FC89B55-9087-4145-A2AC-474DCC89A582}" type="slidenum">
              <a:rPr lang="en-US" smtClean="0"/>
              <a:pPr/>
              <a:t>14</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dirty="0" smtClean="0"/>
              <a:t>Real GDP by State Percent Change, 2012:</a:t>
            </a:r>
            <a:br>
              <a:rPr lang="en-US" dirty="0" smtClean="0"/>
            </a:br>
            <a:r>
              <a:rPr lang="en-US" dirty="0" smtClean="0"/>
              <a:t>Highest 25 States</a:t>
            </a:r>
          </a:p>
        </p:txBody>
      </p:sp>
      <p:graphicFrame>
        <p:nvGraphicFramePr>
          <p:cNvPr id="1026"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197437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endParaRPr lang="en-US" sz="1100" dirty="0"/>
          </a:p>
          <a:p>
            <a:pPr eaLnBrk="0" hangingPunct="0">
              <a:lnSpc>
                <a:spcPct val="70000"/>
              </a:lnSpc>
              <a:spcBef>
                <a:spcPct val="50000"/>
              </a:spcBef>
              <a:buClr>
                <a:srgbClr val="FF3300"/>
              </a:buClr>
              <a:buFont typeface="Wingdings" pitchFamily="2" charset="2"/>
              <a:buNone/>
            </a:pPr>
            <a:r>
              <a:rPr lang="en-US" sz="1100" dirty="0"/>
              <a:t>Sources:  US Bureau of Labor Statistics; Insurance Information Institute.		</a:t>
            </a:r>
          </a:p>
        </p:txBody>
      </p:sp>
      <p:sp>
        <p:nvSpPr>
          <p:cNvPr id="6" name="AutoShape 10"/>
          <p:cNvSpPr>
            <a:spLocks noChangeArrowheads="1"/>
          </p:cNvSpPr>
          <p:nvPr/>
        </p:nvSpPr>
        <p:spPr bwMode="blackWhite">
          <a:xfrm>
            <a:off x="1947981" y="1611723"/>
            <a:ext cx="1980008" cy="900419"/>
          </a:xfrm>
          <a:prstGeom prst="wedgeRectCallout">
            <a:avLst>
              <a:gd name="adj1" fmla="val -78128"/>
              <a:gd name="adj2" fmla="val 306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North Dakota was the economic growth juggernaut of the US in 2012—by far</a:t>
            </a:r>
            <a:endParaRPr lang="en-US" sz="1400" b="1" dirty="0">
              <a:solidFill>
                <a:schemeClr val="bg1"/>
              </a:solidFill>
            </a:endParaRPr>
          </a:p>
        </p:txBody>
      </p:sp>
      <p:sp>
        <p:nvSpPr>
          <p:cNvPr id="7" name="AutoShape 7"/>
          <p:cNvSpPr>
            <a:spLocks noChangeArrowheads="1"/>
          </p:cNvSpPr>
          <p:nvPr/>
        </p:nvSpPr>
        <p:spPr bwMode="blackWhite">
          <a:xfrm>
            <a:off x="4503171" y="2979174"/>
            <a:ext cx="3755926" cy="1108541"/>
          </a:xfrm>
          <a:prstGeom prst="wedgeRectCallout">
            <a:avLst>
              <a:gd name="adj1" fmla="val -101008"/>
              <a:gd name="adj2" fmla="val 812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Only 10 states experienced growth in excess of 3%, which is what we would see nationally in a more typical recovery</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140</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220200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16 </a:t>
            </a:r>
            <a:r>
              <a:rPr lang="en-US" b="1" dirty="0">
                <a:solidFill>
                  <a:schemeClr val="bg1"/>
                </a:solidFill>
              </a:rPr>
              <a:t>states showed </a:t>
            </a:r>
            <a:r>
              <a:rPr lang="en-US" b="1" dirty="0" smtClean="0">
                <a:solidFill>
                  <a:schemeClr val="bg1"/>
                </a:solidFill>
              </a:rPr>
              <a:t>any commercial lines growth 2007 </a:t>
            </a:r>
            <a:r>
              <a:rPr lang="en-US" b="1" dirty="0">
                <a:solidFill>
                  <a:schemeClr val="bg1"/>
                </a:solidFill>
              </a:rPr>
              <a:t>and </a:t>
            </a:r>
            <a:r>
              <a:rPr lang="en-US" b="1" dirty="0" smtClean="0">
                <a:solidFill>
                  <a:schemeClr val="bg1"/>
                </a:solidFill>
              </a:rPr>
              <a:t>2012</a:t>
            </a:r>
            <a:endParaRPr lang="en-US"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141</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22021122"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a:t>
            </a:r>
            <a:r>
              <a:rPr lang="en-US" sz="1100" dirty="0" smtClean="0">
                <a:solidFill>
                  <a:srgbClr val="000000"/>
                </a:solidFill>
              </a:rPr>
              <a:t>LLC</a:t>
            </a:r>
            <a:r>
              <a:rPr lang="en-US" sz="1100" dirty="0">
                <a:solidFill>
                  <a:srgbClr val="000000"/>
                </a:solidFill>
              </a:rPr>
              <a:t>.;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17763" y="3882974"/>
            <a:ext cx="3441700" cy="1450975"/>
          </a:xfrm>
          <a:prstGeom prst="wedgeRectCallout">
            <a:avLst>
              <a:gd name="adj1" fmla="val 105280"/>
              <a:gd name="adj2" fmla="val -17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142</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22022146" name="Chart" r:id="rId4" imgW="8820048" imgH="4552970"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143</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22023170" name="Chart" r:id="rId4" imgW="8820048"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AutoShape 14"/>
          <p:cNvSpPr>
            <a:spLocks noChangeArrowheads="1"/>
          </p:cNvSpPr>
          <p:nvPr/>
        </p:nvSpPr>
        <p:spPr bwMode="blackWhite">
          <a:xfrm>
            <a:off x="2076757" y="4030458"/>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5714"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5"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B552B14-C637-4A19-B4A8-13A1EF1254FC}" type="slidenum">
              <a:rPr lang="en-US" sz="900">
                <a:solidFill>
                  <a:schemeClr val="bg1"/>
                </a:solidFill>
              </a:rPr>
              <a:pPr algn="r" eaLnBrk="0" hangingPunct="0">
                <a:lnSpc>
                  <a:spcPct val="85000"/>
                </a:lnSpc>
                <a:spcBef>
                  <a:spcPct val="20000"/>
                </a:spcBef>
              </a:pPr>
              <a:t>144</a:t>
            </a:fld>
            <a:endParaRPr lang="en-US" sz="900">
              <a:solidFill>
                <a:schemeClr val="bg1"/>
              </a:solidFill>
            </a:endParaRPr>
          </a:p>
        </p:txBody>
      </p:sp>
      <p:pic>
        <p:nvPicPr>
          <p:cNvPr id="115716"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Distribution Trends</a:t>
            </a:r>
          </a:p>
        </p:txBody>
      </p:sp>
      <p:sp>
        <p:nvSpPr>
          <p:cNvPr id="2152456" name="Rectangle 8"/>
          <p:cNvSpPr>
            <a:spLocks noChangeArrowheads="1"/>
          </p:cNvSpPr>
          <p:nvPr/>
        </p:nvSpPr>
        <p:spPr bwMode="auto">
          <a:xfrm>
            <a:off x="854075" y="4362450"/>
            <a:ext cx="74358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Distribution by Channel Type Continues to </a:t>
            </a:r>
            <a:r>
              <a:rPr lang="en-US" sz="4000" b="1" dirty="0" smtClean="0">
                <a:solidFill>
                  <a:srgbClr val="225A7A"/>
                </a:solidFill>
              </a:rPr>
              <a:t>Evolve Around the World</a:t>
            </a:r>
            <a:endParaRPr lang="en-US" sz="4000" b="1" dirty="0">
              <a:solidFill>
                <a:srgbClr val="225A7A"/>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7107"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7108"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7109" name="Rectangle 110"/>
          <p:cNvSpPr>
            <a:spLocks noGrp="1" noChangeArrowheads="1"/>
          </p:cNvSpPr>
          <p:nvPr>
            <p:ph type="sldNum" sz="quarter" idx="12"/>
          </p:nvPr>
        </p:nvSpPr>
        <p:spPr>
          <a:noFill/>
        </p:spPr>
        <p:txBody>
          <a:bodyPr/>
          <a:lstStyle/>
          <a:p>
            <a:fld id="{81F295A7-C231-4765-8110-E74447E3DF5F}" type="slidenum">
              <a:rPr lang="en-US" smtClean="0">
                <a:solidFill>
                  <a:srgbClr val="000000"/>
                </a:solidFill>
              </a:rPr>
              <a:pPr/>
              <a:t>145</a:t>
            </a:fld>
            <a:endParaRPr lang="en-US" smtClean="0">
              <a:solidFill>
                <a:srgbClr val="000000"/>
              </a:solidFill>
            </a:endParaRPr>
          </a:p>
        </p:txBody>
      </p:sp>
      <p:sp>
        <p:nvSpPr>
          <p:cNvPr id="47110" name="Rectangle 2"/>
          <p:cNvSpPr>
            <a:spLocks noGrp="1" noChangeArrowheads="1"/>
          </p:cNvSpPr>
          <p:nvPr>
            <p:ph type="title"/>
          </p:nvPr>
        </p:nvSpPr>
        <p:spPr/>
        <p:txBody>
          <a:bodyPr/>
          <a:lstStyle/>
          <a:p>
            <a:r>
              <a:rPr lang="en-US" sz="3200" smtClean="0"/>
              <a:t>All P/C Lines Distribution Channels, Direct vs. Independent Agents</a:t>
            </a:r>
            <a:endParaRPr lang="en-US" smtClean="0"/>
          </a:p>
        </p:txBody>
      </p:sp>
      <p:sp>
        <p:nvSpPr>
          <p:cNvPr id="47111"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3442" name="Chart" r:id="rId4" imgW="8601126" imgH="4648256" progId="MSGraph.Chart.8">
              <p:embed followColorScheme="full"/>
            </p:oleObj>
          </a:graphicData>
        </a:graphic>
      </p:graphicFrame>
      <p:sp>
        <p:nvSpPr>
          <p:cNvPr id="2028561" name="Rectangle 17"/>
          <p:cNvSpPr>
            <a:spLocks noChangeArrowheads="1"/>
          </p:cNvSpPr>
          <p:nvPr/>
        </p:nvSpPr>
        <p:spPr bwMode="blackWhite">
          <a:xfrm>
            <a:off x="2362200" y="3617913"/>
            <a:ext cx="5105400" cy="14970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steadily lost market share from the early 1980s through the early 2000s across all P/C lines, but have gained or held generally steady in recent years.  Direct channels include exclusive agency companies, direct marketers and direct sales (e.g., internet)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9155"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9156"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9157" name="Rectangle 110"/>
          <p:cNvSpPr>
            <a:spLocks noGrp="1" noChangeArrowheads="1"/>
          </p:cNvSpPr>
          <p:nvPr>
            <p:ph type="sldNum" sz="quarter" idx="12"/>
          </p:nvPr>
        </p:nvSpPr>
        <p:spPr>
          <a:noFill/>
        </p:spPr>
        <p:txBody>
          <a:bodyPr/>
          <a:lstStyle/>
          <a:p>
            <a:fld id="{4A5B7BA7-D788-4872-8DAE-54308796D06D}" type="slidenum">
              <a:rPr lang="en-US" smtClean="0">
                <a:solidFill>
                  <a:srgbClr val="000000"/>
                </a:solidFill>
              </a:rPr>
              <a:pPr/>
              <a:t>146</a:t>
            </a:fld>
            <a:endParaRPr lang="en-US" smtClean="0">
              <a:solidFill>
                <a:srgbClr val="000000"/>
              </a:solidFill>
            </a:endParaRPr>
          </a:p>
        </p:txBody>
      </p:sp>
      <p:sp>
        <p:nvSpPr>
          <p:cNvPr id="49158" name="Rectangle 2"/>
          <p:cNvSpPr>
            <a:spLocks noGrp="1" noChangeArrowheads="1"/>
          </p:cNvSpPr>
          <p:nvPr>
            <p:ph type="title"/>
          </p:nvPr>
        </p:nvSpPr>
        <p:spPr/>
        <p:txBody>
          <a:bodyPr/>
          <a:lstStyle/>
          <a:p>
            <a:r>
              <a:rPr lang="en-US" smtClean="0"/>
              <a:t>Commercial P/C Distribution Channels, Direct vs. Independent Agents</a:t>
            </a:r>
          </a:p>
        </p:txBody>
      </p:sp>
      <p:sp>
        <p:nvSpPr>
          <p:cNvPr id="49159"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4466" name="Chart" r:id="rId4" imgW="8601126" imgH="4648256" progId="MSGraph.Chart.8">
              <p:embed followColorScheme="full"/>
            </p:oleObj>
          </a:graphicData>
        </a:graphic>
      </p:graphicFrame>
      <p:sp>
        <p:nvSpPr>
          <p:cNvPr id="2028561" name="Rectangle 17"/>
          <p:cNvSpPr>
            <a:spLocks noChangeArrowheads="1"/>
          </p:cNvSpPr>
          <p:nvPr/>
        </p:nvSpPr>
        <p:spPr bwMode="blackWhite">
          <a:xfrm>
            <a:off x="1747838" y="3021013"/>
            <a:ext cx="4411662" cy="8477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seen only modest erosion in commercial lines market share in recent decades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48131"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48132" name="Rectangle 106"/>
          <p:cNvSpPr>
            <a:spLocks noGrp="1" noChangeArrowheads="1"/>
          </p:cNvSpPr>
          <p:nvPr>
            <p:ph type="ftr" sz="quarter" idx="11"/>
          </p:nvPr>
        </p:nvSpPr>
        <p:spPr>
          <a:noFill/>
        </p:spPr>
        <p:txBody>
          <a:bodyPr/>
          <a:lstStyle/>
          <a:p>
            <a:r>
              <a:rPr lang="en-US" smtClean="0">
                <a:solidFill>
                  <a:srgbClr val="FFFFFF"/>
                </a:solidFill>
              </a:rPr>
              <a:t>eSlide – P6466 – The Financial Crisis and the Future of the P/C</a:t>
            </a:r>
          </a:p>
        </p:txBody>
      </p:sp>
      <p:sp>
        <p:nvSpPr>
          <p:cNvPr id="48133" name="Rectangle 110"/>
          <p:cNvSpPr>
            <a:spLocks noGrp="1" noChangeArrowheads="1"/>
          </p:cNvSpPr>
          <p:nvPr>
            <p:ph type="sldNum" sz="quarter" idx="12"/>
          </p:nvPr>
        </p:nvSpPr>
        <p:spPr>
          <a:noFill/>
        </p:spPr>
        <p:txBody>
          <a:bodyPr/>
          <a:lstStyle/>
          <a:p>
            <a:fld id="{18AE2F0A-C483-40D8-A084-19BBE8C6AA2C}" type="slidenum">
              <a:rPr lang="en-US" smtClean="0">
                <a:solidFill>
                  <a:srgbClr val="000000"/>
                </a:solidFill>
              </a:rPr>
              <a:pPr/>
              <a:t>147</a:t>
            </a:fld>
            <a:endParaRPr lang="en-US" smtClean="0">
              <a:solidFill>
                <a:srgbClr val="000000"/>
              </a:solidFill>
            </a:endParaRPr>
          </a:p>
        </p:txBody>
      </p:sp>
      <p:sp>
        <p:nvSpPr>
          <p:cNvPr id="48134" name="Rectangle 2"/>
          <p:cNvSpPr>
            <a:spLocks noGrp="1" noChangeArrowheads="1"/>
          </p:cNvSpPr>
          <p:nvPr>
            <p:ph type="title"/>
          </p:nvPr>
        </p:nvSpPr>
        <p:spPr/>
        <p:txBody>
          <a:bodyPr/>
          <a:lstStyle/>
          <a:p>
            <a:r>
              <a:rPr lang="en-US" smtClean="0"/>
              <a:t>Personal Lines Distribution Channels, Direct vs. Independent Agents</a:t>
            </a:r>
          </a:p>
        </p:txBody>
      </p:sp>
      <p:sp>
        <p:nvSpPr>
          <p:cNvPr id="48135" name="Rectangle 3"/>
          <p:cNvSpPr>
            <a:spLocks noChangeArrowheads="1"/>
          </p:cNvSpPr>
          <p:nvPr/>
        </p:nvSpPr>
        <p:spPr bwMode="auto">
          <a:xfrm>
            <a:off x="0" y="6567488"/>
            <a:ext cx="7569200" cy="2905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rPr>
              <a:t>Source:  Insurance Information Institute; based on data from Conning and A.M. Best.</a:t>
            </a:r>
          </a:p>
        </p:txBody>
      </p:sp>
      <p:graphicFrame>
        <p:nvGraphicFramePr>
          <p:cNvPr id="2028548" name="Object 2"/>
          <p:cNvGraphicFramePr>
            <a:graphicFrameLocks/>
          </p:cNvGraphicFramePr>
          <p:nvPr/>
        </p:nvGraphicFramePr>
        <p:xfrm>
          <a:off x="304800" y="1473200"/>
          <a:ext cx="8597900" cy="4648200"/>
        </p:xfrm>
        <a:graphic>
          <a:graphicData uri="http://schemas.openxmlformats.org/presentationml/2006/ole">
            <p:oleObj spid="_x0000_s22335490" name="Chart" r:id="rId4" imgW="8601126" imgH="4648256" progId="MSGraph.Chart.8">
              <p:embed followColorScheme="full"/>
            </p:oleObj>
          </a:graphicData>
        </a:graphic>
      </p:graphicFrame>
      <p:sp>
        <p:nvSpPr>
          <p:cNvPr id="2028561" name="Rectangle 17"/>
          <p:cNvSpPr>
            <a:spLocks noChangeArrowheads="1"/>
          </p:cNvSpPr>
          <p:nvPr/>
        </p:nvSpPr>
        <p:spPr bwMode="blackWhite">
          <a:xfrm>
            <a:off x="1892300" y="4279900"/>
            <a:ext cx="5029200" cy="10001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Independent agents have lost significant personal lines market share since the early 1970s.  Although the trend has slowed, it may be accelerating again.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8548">
                                            <p:oleChartEl type="series" lvl="1"/>
                                          </p:spTgt>
                                        </p:tgtEl>
                                        <p:attrNameLst>
                                          <p:attrName>style.visibility</p:attrName>
                                        </p:attrNameLst>
                                      </p:cBhvr>
                                      <p:to>
                                        <p:strVal val="visible"/>
                                      </p:to>
                                    </p:set>
                                    <p:animEffect transition="in" filter="wipe(left)">
                                      <p:cBhvr>
                                        <p:cTn id="7" dur="500"/>
                                        <p:tgtEl>
                                          <p:spTgt spid="2028548">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028548">
                                            <p:oleChartEl type="series" lvl="2"/>
                                          </p:spTgt>
                                        </p:tgtEl>
                                        <p:attrNameLst>
                                          <p:attrName>style.visibility</p:attrName>
                                        </p:attrNameLst>
                                      </p:cBhvr>
                                      <p:to>
                                        <p:strVal val="visible"/>
                                      </p:to>
                                    </p:set>
                                    <p:animEffect transition="in" filter="wipe(left)">
                                      <p:cBhvr>
                                        <p:cTn id="11" dur="500"/>
                                        <p:tgtEl>
                                          <p:spTgt spid="2028548">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2028561"/>
                                        </p:tgtEl>
                                        <p:attrNameLst>
                                          <p:attrName>style.visibility</p:attrName>
                                        </p:attrNameLst>
                                      </p:cBhvr>
                                      <p:to>
                                        <p:strVal val="visible"/>
                                      </p:to>
                                    </p:set>
                                    <p:anim calcmode="lin" valueType="num">
                                      <p:cBhvr>
                                        <p:cTn id="15" dur="500" fill="hold"/>
                                        <p:tgtEl>
                                          <p:spTgt spid="2028561"/>
                                        </p:tgtEl>
                                        <p:attrNameLst>
                                          <p:attrName>ppt_w</p:attrName>
                                        </p:attrNameLst>
                                      </p:cBhvr>
                                      <p:tavLst>
                                        <p:tav tm="0">
                                          <p:val>
                                            <p:fltVal val="0"/>
                                          </p:val>
                                        </p:tav>
                                        <p:tav tm="100000">
                                          <p:val>
                                            <p:strVal val="#ppt_w"/>
                                          </p:val>
                                        </p:tav>
                                      </p:tavLst>
                                    </p:anim>
                                    <p:anim calcmode="lin" valueType="num">
                                      <p:cBhvr>
                                        <p:cTn id="16" dur="500" fill="hold"/>
                                        <p:tgtEl>
                                          <p:spTgt spid="20285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8548" grpId="0" bld="series" animBg="0"/>
      <p:bldP spid="202856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149</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65445506-0443-4CA3-B54E-C16A6B4D6011}" type="slidenum">
              <a:rPr lang="en-US" smtClean="0"/>
              <a:pPr/>
              <a:t>15</a:t>
            </a:fld>
            <a:endParaRPr lang="en-US" smtClean="0"/>
          </a:p>
        </p:txBody>
      </p:sp>
      <p:graphicFrame>
        <p:nvGraphicFramePr>
          <p:cNvPr id="2050" name="Object 3"/>
          <p:cNvGraphicFramePr>
            <a:graphicFrameLocks noChangeAspect="1"/>
          </p:cNvGraphicFramePr>
          <p:nvPr>
            <p:ph idx="4294967295"/>
          </p:nvPr>
        </p:nvGraphicFramePr>
        <p:xfrm>
          <a:off x="9525" y="1781175"/>
          <a:ext cx="9153525" cy="4760913"/>
        </p:xfrm>
        <a:graphic>
          <a:graphicData uri="http://schemas.openxmlformats.org/presentationml/2006/ole">
            <p:oleObj spid="_x0000_s19744770"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Real GDP by State Percent Change, 2012: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endParaRPr lang="en-US" sz="1100"/>
          </a:p>
          <a:p>
            <a:r>
              <a:rPr lang="en-US" sz="1100"/>
              <a:t>Sources:  US Bureau of Labor Statistics; Insurance Information Institute.	</a:t>
            </a:r>
          </a:p>
        </p:txBody>
      </p:sp>
      <p:sp>
        <p:nvSpPr>
          <p:cNvPr id="6" name="AutoShape 10"/>
          <p:cNvSpPr>
            <a:spLocks noChangeArrowheads="1"/>
          </p:cNvSpPr>
          <p:nvPr/>
        </p:nvSpPr>
        <p:spPr bwMode="blackWhite">
          <a:xfrm>
            <a:off x="7069392" y="2722768"/>
            <a:ext cx="1705899" cy="900419"/>
          </a:xfrm>
          <a:prstGeom prst="wedgeRectCallout">
            <a:avLst>
              <a:gd name="adj1" fmla="val 36581"/>
              <a:gd name="adj2" fmla="val 19221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Connecticut was the only state to shrink in 2012</a:t>
            </a:r>
            <a:endParaRPr lang="en-US" sz="1400" b="1" dirty="0">
              <a:solidFill>
                <a:schemeClr val="bg1"/>
              </a:solidFill>
            </a:endParaRPr>
          </a:p>
        </p:txBody>
      </p:sp>
      <p:sp>
        <p:nvSpPr>
          <p:cNvPr id="7" name="AutoShape 7"/>
          <p:cNvSpPr>
            <a:spLocks noChangeArrowheads="1"/>
          </p:cNvSpPr>
          <p:nvPr/>
        </p:nvSpPr>
        <p:spPr bwMode="blackWhite">
          <a:xfrm>
            <a:off x="4286865" y="1376516"/>
            <a:ext cx="3008670" cy="1108541"/>
          </a:xfrm>
          <a:prstGeom prst="wedgeRectCallout">
            <a:avLst>
              <a:gd name="adj1" fmla="val 33633"/>
              <a:gd name="adj2" fmla="val 15130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Growth rates in 8 states (and DC) were still below 1% in 2012</a:t>
            </a:r>
            <a:endParaRPr lang="en-US"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H1:2013 investment income of $23.199B.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151</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1990-2013:H1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2143" imgH="4162437"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1994–2013:H1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43" imgH="3638552"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Slipped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153</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153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1" name="Rectangle 2"/>
          <p:cNvSpPr>
            <a:spLocks noGrp="1" noChangeArrowheads="1"/>
          </p:cNvSpPr>
          <p:nvPr>
            <p:ph type="title" idx="4294967295"/>
          </p:nvPr>
        </p:nvSpPr>
        <p:spPr>
          <a:xfrm>
            <a:off x="299357" y="111578"/>
            <a:ext cx="6711950" cy="860425"/>
          </a:xfrm>
        </p:spPr>
        <p:txBody>
          <a:bodyPr/>
          <a:lstStyle/>
          <a:p>
            <a:r>
              <a:rPr lang="en-US" dirty="0" smtClean="0">
                <a:latin typeface="Arial" pitchFamily="34" charset="0"/>
              </a:rPr>
              <a:t>P/C Industry Investment Gains, Inflation-Adjusted: 1994–2012</a:t>
            </a:r>
            <a:r>
              <a:rPr lang="en-US" baseline="30000" dirty="0" smtClean="0">
                <a:latin typeface="Arial" pitchFamily="34" charset="0"/>
              </a:rPr>
              <a:t>1</a:t>
            </a:r>
          </a:p>
        </p:txBody>
      </p:sp>
      <p:graphicFrame>
        <p:nvGraphicFramePr>
          <p:cNvPr id="12290" name="Object 3"/>
          <p:cNvGraphicFramePr>
            <a:graphicFrameLocks/>
          </p:cNvGraphicFramePr>
          <p:nvPr/>
        </p:nvGraphicFramePr>
        <p:xfrm>
          <a:off x="360363" y="1558925"/>
          <a:ext cx="8451850" cy="3663950"/>
        </p:xfrm>
        <a:graphic>
          <a:graphicData uri="http://schemas.openxmlformats.org/presentationml/2006/ole">
            <p:oleObj spid="_x0000_s2004070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127625"/>
            <a:ext cx="8283575" cy="11239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Because the Federal Reserve Board aims to keep interest rates exceptionally low until the unemployment rate hits 6.5%—likely at least another year off—maturing bonds will be re-invested at even lower </a:t>
            </a:r>
            <a:r>
              <a:rPr lang="en-US" b="1" dirty="0" smtClean="0">
                <a:solidFill>
                  <a:srgbClr val="FFFFFF"/>
                </a:solidFill>
              </a:rPr>
              <a:t>rates.</a:t>
            </a:r>
            <a:endParaRPr lang="en-US" b="1" dirty="0">
              <a:solidFill>
                <a:srgbClr val="FFFFFF"/>
              </a:solidFill>
            </a:endParaRPr>
          </a:p>
        </p:txBody>
      </p:sp>
      <p:sp>
        <p:nvSpPr>
          <p:cNvPr id="12293" name="Rectangle 5"/>
          <p:cNvSpPr>
            <a:spLocks noChangeArrowheads="1"/>
          </p:cNvSpPr>
          <p:nvPr/>
        </p:nvSpPr>
        <p:spPr bwMode="auto">
          <a:xfrm>
            <a:off x="0" y="6302375"/>
            <a:ext cx="9040813" cy="595313"/>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a:t>1</a:t>
            </a:r>
            <a:r>
              <a:rPr lang="en-US" sz="1100"/>
              <a:t>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a:t>*2005 figure includes special one-time dividend of $3.2B; 2013F figure is I.I.I. estimate for 2013:Q1, annualized.</a:t>
            </a:r>
            <a:br>
              <a:rPr lang="en-US" sz="1100"/>
            </a:br>
            <a:r>
              <a:rPr lang="en-US" sz="1100"/>
              <a:t>Sources: ISO; Insurance Information Institute.</a:t>
            </a:r>
          </a:p>
        </p:txBody>
      </p:sp>
      <p:sp>
        <p:nvSpPr>
          <p:cNvPr id="12294" name="Rectangle 6"/>
          <p:cNvSpPr>
            <a:spLocks noChangeArrowheads="1"/>
          </p:cNvSpPr>
          <p:nvPr/>
        </p:nvSpPr>
        <p:spPr bwMode="black">
          <a:xfrm>
            <a:off x="228600" y="1143000"/>
            <a:ext cx="1371600" cy="4572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 2012 dollars)</a:t>
            </a:r>
          </a:p>
        </p:txBody>
      </p:sp>
      <p:sp>
        <p:nvSpPr>
          <p:cNvPr id="8" name="AutoShape 7"/>
          <p:cNvSpPr>
            <a:spLocks noChangeArrowheads="1"/>
          </p:cNvSpPr>
          <p:nvPr/>
        </p:nvSpPr>
        <p:spPr bwMode="blackWhite">
          <a:xfrm>
            <a:off x="5635625" y="1219200"/>
            <a:ext cx="3243263" cy="806450"/>
          </a:xfrm>
          <a:prstGeom prst="wedgeRectCallout">
            <a:avLst>
              <a:gd name="adj1" fmla="val 40738"/>
              <a:gd name="adj2" fmla="val 21362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cs typeface="+mn-cs"/>
              </a:rPr>
              <a:t>1994-2012 average yearly gain: $60.85B. We haven’t hit that average in the last 5 years.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155</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November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0466690"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782847" y="4061952"/>
            <a:ext cx="1352547" cy="897810"/>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427406" y="1445343"/>
            <a:ext cx="3430845" cy="1183558"/>
          </a:xfrm>
          <a:prstGeom prst="wedgeRectCallout">
            <a:avLst>
              <a:gd name="adj1" fmla="val 40081"/>
              <a:gd name="adj2" fmla="val 17130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record  modern-era lows in early 2013 but have since risen as the Fed contemplates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5C05A54-118B-41A1-B90D-339B96E840C1}" type="slidenum">
              <a:rPr lang="en-US" sz="900"/>
              <a:pPr algn="r" eaLnBrk="0" hangingPunct="0">
                <a:lnSpc>
                  <a:spcPct val="85000"/>
                </a:lnSpc>
                <a:spcBef>
                  <a:spcPct val="20000"/>
                </a:spcBef>
              </a:pPr>
              <a:t>156</a:t>
            </a:fld>
            <a:endParaRPr lang="en-US" sz="900"/>
          </a:p>
        </p:txBody>
      </p:sp>
      <p:sp>
        <p:nvSpPr>
          <p:cNvPr id="11270" name="Rectangle 7"/>
          <p:cNvSpPr>
            <a:spLocks noGrp="1" noChangeArrowheads="1"/>
          </p:cNvSpPr>
          <p:nvPr>
            <p:ph type="title" idx="4294967295"/>
          </p:nvPr>
        </p:nvSpPr>
        <p:spPr>
          <a:xfrm>
            <a:off x="565150" y="147638"/>
            <a:ext cx="7102475" cy="860425"/>
          </a:xfrm>
        </p:spPr>
        <p:txBody>
          <a:bodyPr/>
          <a:lstStyle/>
          <a:p>
            <a:r>
              <a:rPr lang="en-US" dirty="0" smtClean="0">
                <a:latin typeface="Arial" pitchFamily="34" charset="0"/>
              </a:rPr>
              <a:t>U.S. Treasury Security Yields:</a:t>
            </a:r>
            <a:br>
              <a:rPr lang="en-US" dirty="0" smtClean="0">
                <a:latin typeface="Arial" pitchFamily="34" charset="0"/>
              </a:rPr>
            </a:br>
            <a:r>
              <a:rPr lang="en-US" dirty="0" smtClean="0">
                <a:latin typeface="Arial" pitchFamily="34" charset="0"/>
              </a:rPr>
              <a:t>A Long Downward Trend, 1990–2013*</a:t>
            </a:r>
          </a:p>
        </p:txBody>
      </p:sp>
      <p:sp>
        <p:nvSpPr>
          <p:cNvPr id="11271" name="Text Box 5"/>
          <p:cNvSpPr txBox="1">
            <a:spLocks noChangeArrowheads="1"/>
          </p:cNvSpPr>
          <p:nvPr/>
        </p:nvSpPr>
        <p:spPr bwMode="auto">
          <a:xfrm>
            <a:off x="0" y="6284913"/>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constant maturity, nominal rates, through </a:t>
            </a:r>
            <a:r>
              <a:rPr lang="en-US" sz="1100" dirty="0" smtClean="0"/>
              <a:t>October </a:t>
            </a:r>
            <a:r>
              <a:rPr lang="en-US" sz="1100" dirty="0"/>
              <a:t>2013.</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a:hlinkClick r:id="rId4"/>
              </a:rPr>
              <a:t>http://www.federalreserve.gov/releases/h15/data.htm</a:t>
            </a:r>
            <a:r>
              <a:rPr lang="en-US" sz="1100" dirty="0"/>
              <a:t>.  </a:t>
            </a:r>
            <a:br>
              <a:rPr lang="en-US" sz="1100" dirty="0"/>
            </a:br>
            <a:r>
              <a:rPr lang="en-US" sz="1100" dirty="0"/>
              <a:t>National Bureau of Economic Research (recession dates); Insurance Information </a:t>
            </a:r>
            <a:r>
              <a:rPr lang="en-US" sz="1100" dirty="0" smtClean="0"/>
              <a:t>Institute.</a:t>
            </a:r>
            <a:endParaRPr lang="en-US" sz="1100" dirty="0"/>
          </a:p>
        </p:txBody>
      </p:sp>
      <p:graphicFrame>
        <p:nvGraphicFramePr>
          <p:cNvPr id="11266" name="Object 2"/>
          <p:cNvGraphicFramePr>
            <a:graphicFrameLocks noChangeAspect="1"/>
          </p:cNvGraphicFramePr>
          <p:nvPr/>
        </p:nvGraphicFramePr>
        <p:xfrm>
          <a:off x="463550" y="977900"/>
          <a:ext cx="8404225" cy="4838700"/>
        </p:xfrm>
        <a:graphic>
          <a:graphicData uri="http://schemas.openxmlformats.org/presentationml/2006/ole">
            <p:oleObj spid="_x0000_s20467714" name="Chart" r:id="rId5" imgW="8343967" imgH="4381555" progId="MSGraph.Chart.8">
              <p:embed followColorScheme="full"/>
            </p:oleObj>
          </a:graphicData>
        </a:graphic>
      </p:graphicFrame>
      <p:sp>
        <p:nvSpPr>
          <p:cNvPr id="9" name="AutoShape 38"/>
          <p:cNvSpPr>
            <a:spLocks noChangeArrowheads="1"/>
          </p:cNvSpPr>
          <p:nvPr/>
        </p:nvSpPr>
        <p:spPr bwMode="blackWhite">
          <a:xfrm>
            <a:off x="3352800" y="1143000"/>
            <a:ext cx="2876550" cy="809625"/>
          </a:xfrm>
          <a:prstGeom prst="wedgeRectCallout">
            <a:avLst>
              <a:gd name="adj1" fmla="val 16981"/>
              <a:gd name="adj2" fmla="val 2060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Yields on 10-Year U.S. Treasury Notes have been essentially  below 5% for a full decade. </a:t>
            </a:r>
          </a:p>
        </p:txBody>
      </p:sp>
      <p:sp>
        <p:nvSpPr>
          <p:cNvPr id="11273"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a:t>
            </a:r>
            <a:r>
              <a:rPr lang="en-US" sz="1600" b="1" dirty="0" smtClean="0">
                <a:solidFill>
                  <a:schemeClr val="bg1"/>
                </a:solidFill>
              </a:rPr>
              <a:t>come. </a:t>
            </a:r>
            <a:endParaRPr lang="en-US" sz="1600" b="1" dirty="0">
              <a:solidFill>
                <a:schemeClr val="bg1"/>
              </a:solidFill>
            </a:endParaRPr>
          </a:p>
        </p:txBody>
      </p:sp>
      <p:sp>
        <p:nvSpPr>
          <p:cNvPr id="11" name="AutoShape 38"/>
          <p:cNvSpPr>
            <a:spLocks noChangeArrowheads="1"/>
          </p:cNvSpPr>
          <p:nvPr/>
        </p:nvSpPr>
        <p:spPr bwMode="blackWhite">
          <a:xfrm>
            <a:off x="7177549" y="1337187"/>
            <a:ext cx="1704975" cy="942975"/>
          </a:xfrm>
          <a:prstGeom prst="wedgeRectCallout">
            <a:avLst>
              <a:gd name="adj1" fmla="val 38264"/>
              <a:gd name="adj2" fmla="val 2287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U.S. Treasury security yields recently plunged to record lows</a:t>
            </a:r>
          </a:p>
        </p:txBody>
      </p:sp>
      <p:sp>
        <p:nvSpPr>
          <p:cNvPr id="12" name="Date Placeholder 11"/>
          <p:cNvSpPr>
            <a:spLocks noGrp="1"/>
          </p:cNvSpPr>
          <p:nvPr>
            <p:ph type="dt" sz="quarter" idx="10"/>
          </p:nvPr>
        </p:nvSpPr>
        <p:spPr/>
        <p:txBody>
          <a:bodyPr/>
          <a:lstStyle/>
          <a:p>
            <a:pPr>
              <a:defRPr/>
            </a:pPr>
            <a:r>
              <a:rPr lang="en-US"/>
              <a:t>12/01/09 - 9pm</a:t>
            </a:r>
          </a:p>
        </p:txBody>
      </p:sp>
      <p:sp>
        <p:nvSpPr>
          <p:cNvPr id="13" name="Slide Number Placeholder 12"/>
          <p:cNvSpPr>
            <a:spLocks noGrp="1"/>
          </p:cNvSpPr>
          <p:nvPr>
            <p:ph type="sldNum" sz="quarter" idx="12"/>
          </p:nvPr>
        </p:nvSpPr>
        <p:spPr/>
        <p:txBody>
          <a:bodyPr/>
          <a:lstStyle/>
          <a:p>
            <a:pPr>
              <a:defRPr/>
            </a:pPr>
            <a:fld id="{A96446C4-2A73-4543-B6D3-B7D75012C05C}" type="slidenum">
              <a:rPr lang="en-US" smtClean="0"/>
              <a:pPr>
                <a:defRPr/>
              </a:pPr>
              <a:t>156</a:t>
            </a:fld>
            <a:endParaRPr lang="en-US"/>
          </a:p>
        </p:txBody>
      </p:sp>
      <p:sp>
        <p:nvSpPr>
          <p:cNvPr id="14" name="Rectangle 7"/>
          <p:cNvSpPr>
            <a:spLocks noChangeArrowheads="1"/>
          </p:cNvSpPr>
          <p:nvPr/>
        </p:nvSpPr>
        <p:spPr bwMode="grayWhite">
          <a:xfrm>
            <a:off x="8023127" y="3647768"/>
            <a:ext cx="835739" cy="1981200"/>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16" presetClass="entr" presetSubtype="26" fill="hold" grpId="0" nodeType="withEffect">
                                  <p:stCondLst>
                                    <p:cond delay="1000"/>
                                  </p:stCondLst>
                                  <p:childTnLst>
                                    <p:set>
                                      <p:cBhvr>
                                        <p:cTn id="13" dur="1" fill="hold">
                                          <p:stCondLst>
                                            <p:cond delay="0"/>
                                          </p:stCondLst>
                                        </p:cTn>
                                        <p:tgtEl>
                                          <p:spTgt spid="14"/>
                                        </p:tgtEl>
                                        <p:attrNameLst>
                                          <p:attrName>style.visibility</p:attrName>
                                        </p:attrNameLst>
                                      </p:cBhvr>
                                      <p:to>
                                        <p:strVal val="visible"/>
                                      </p:to>
                                    </p:set>
                                    <p:animEffect transition="in" filter="barn(inHorizontal)">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157</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July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20468738" name="Chart" r:id="rId4" imgW="8439184" imgH="4314820" progId="MSGraph.Chart.8">
              <p:embed followColorScheme="full"/>
            </p:oleObj>
          </a:graphicData>
        </a:graphic>
      </p:graphicFrame>
      <p:sp>
        <p:nvSpPr>
          <p:cNvPr id="2100228" name="AutoShape 4"/>
          <p:cNvSpPr>
            <a:spLocks noChangeArrowheads="1"/>
          </p:cNvSpPr>
          <p:nvPr/>
        </p:nvSpPr>
        <p:spPr bwMode="blackWhite">
          <a:xfrm>
            <a:off x="1089025" y="2315498"/>
            <a:ext cx="3851685" cy="1991031"/>
          </a:xfrm>
          <a:prstGeom prst="wedgeRectCallout">
            <a:avLst>
              <a:gd name="adj1" fmla="val 13080"/>
              <a:gd name="adj2" fmla="val 6305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a:t>
            </a:r>
            <a:r>
              <a:rPr lang="en-US" b="1" dirty="0" smtClean="0">
                <a:solidFill>
                  <a:schemeClr val="bg1"/>
                </a:solidFill>
                <a:cs typeface="+mn-cs"/>
              </a:rPr>
              <a:t>45 </a:t>
            </a:r>
            <a:r>
              <a:rPr lang="en-US" b="1" dirty="0">
                <a:solidFill>
                  <a:schemeClr val="bg1"/>
                </a:solidFill>
                <a:cs typeface="+mn-cs"/>
              </a:rPr>
              <a:t>years. Investment income is falling as a result.  </a:t>
            </a:r>
            <a:r>
              <a:rPr lang="en-US" b="1" dirty="0" smtClean="0">
                <a:solidFill>
                  <a:schemeClr val="bg1"/>
                </a:solidFill>
                <a:cs typeface="+mn-cs"/>
              </a:rPr>
              <a:t>Even if as the Fed “tapers” rates are unlikely to return to pre-crisis levels anytime soon</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158</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159</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16</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60938"/>
              <a:gd name="adj2" fmla="val 18090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Some Mid-Atlantic and Southern state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214282" y="2816942"/>
            <a:ext cx="1484673" cy="2187677"/>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p:txBody>
          <a:bodyPr/>
          <a:lstStyle/>
          <a:p>
            <a:r>
              <a:rPr lang="en-US" smtClean="0">
                <a:latin typeface="Arial" pitchFamily="34" charset="0"/>
              </a:rPr>
              <a:t>Bonds Rated NAIC Quality Category 3-6 as a Percent of Total Bonds, 2003–2012</a:t>
            </a:r>
            <a:endParaRPr lang="en-US" baseline="30000" smtClean="0">
              <a:latin typeface="Arial" pitchFamily="34" charset="0"/>
            </a:endParaRPr>
          </a:p>
        </p:txBody>
      </p:sp>
      <p:graphicFrame>
        <p:nvGraphicFramePr>
          <p:cNvPr id="14338" name="Object 3"/>
          <p:cNvGraphicFramePr>
            <a:graphicFrameLocks/>
          </p:cNvGraphicFramePr>
          <p:nvPr/>
        </p:nvGraphicFramePr>
        <p:xfrm>
          <a:off x="260350" y="1211263"/>
          <a:ext cx="8451850" cy="3663950"/>
        </p:xfrm>
        <a:graphic>
          <a:graphicData uri="http://schemas.openxmlformats.org/presentationml/2006/ole">
            <p:oleObj spid="_x0000_s20041730" name="Chart" r:id="rId4" imgW="8429714" imgH="3638435" progId="MSGraph.Chart.8">
              <p:embed followColorScheme="full"/>
            </p:oleObj>
          </a:graphicData>
        </a:graphic>
      </p:graphicFrame>
      <p:sp>
        <p:nvSpPr>
          <p:cNvPr id="242692" name="Rectangle 4"/>
          <p:cNvSpPr>
            <a:spLocks noChangeArrowheads="1"/>
          </p:cNvSpPr>
          <p:nvPr/>
        </p:nvSpPr>
        <p:spPr bwMode="blackWhite">
          <a:xfrm>
            <a:off x="484188" y="5078413"/>
            <a:ext cx="8283575" cy="11731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There are many ways to capture higher yields on bond portfolios.</a:t>
            </a:r>
            <a:br>
              <a:rPr lang="en-US" b="1">
                <a:solidFill>
                  <a:srgbClr val="FFFFFF"/>
                </a:solidFill>
              </a:rPr>
            </a:br>
            <a:r>
              <a:rPr lang="en-US" b="1">
                <a:solidFill>
                  <a:srgbClr val="FFFFFF"/>
                </a:solidFill>
              </a:rPr>
              <a:t>One is to accept greater risk, as measured by NAIC bond ratings.</a:t>
            </a:r>
            <a:br>
              <a:rPr lang="en-US" b="1">
                <a:solidFill>
                  <a:srgbClr val="FFFFFF"/>
                </a:solidFill>
              </a:rPr>
            </a:br>
            <a:r>
              <a:rPr lang="en-US" b="1">
                <a:solidFill>
                  <a:srgbClr val="FFFFFF"/>
                </a:solidFill>
              </a:rPr>
              <a:t>The ratings range from 1 to 6, with the highest quality rated 1.</a:t>
            </a:r>
            <a:br>
              <a:rPr lang="en-US" b="1">
                <a:solidFill>
                  <a:srgbClr val="FFFFFF"/>
                </a:solidFill>
              </a:rPr>
            </a:br>
            <a:r>
              <a:rPr lang="en-US" b="1">
                <a:solidFill>
                  <a:srgbClr val="FFFFFF"/>
                </a:solidFill>
              </a:rPr>
              <a:t>Even in 2012, over 95% of the industry’s bonds were rated 1 or 2.</a:t>
            </a:r>
          </a:p>
        </p:txBody>
      </p:sp>
      <p:sp>
        <p:nvSpPr>
          <p:cNvPr id="14341" name="Rectangle 5"/>
          <p:cNvSpPr>
            <a:spLocks noChangeArrowheads="1"/>
          </p:cNvSpPr>
          <p:nvPr/>
        </p:nvSpPr>
        <p:spPr bwMode="auto">
          <a:xfrm>
            <a:off x="268288" y="6348413"/>
            <a:ext cx="6132512" cy="2905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SNL Financial; Insurance Information Institute.</a:t>
            </a:r>
          </a:p>
        </p:txBody>
      </p:sp>
      <p:sp>
        <p:nvSpPr>
          <p:cNvPr id="7" name="AutoShape 38"/>
          <p:cNvSpPr>
            <a:spLocks noChangeArrowheads="1"/>
          </p:cNvSpPr>
          <p:nvPr/>
        </p:nvSpPr>
        <p:spPr bwMode="blackWhite">
          <a:xfrm>
            <a:off x="3001963" y="1143000"/>
            <a:ext cx="3227387" cy="1173163"/>
          </a:xfrm>
          <a:prstGeom prst="wedgeRectCallout">
            <a:avLst>
              <a:gd name="adj1" fmla="val 100125"/>
              <a:gd name="adj2" fmla="val 98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From 2006-07 to year-end 2012, the percentage of lower-quality bonds in P/C industry portfolios more than doubled</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7" grpId="0" animBg="1"/>
    </p:bld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3" name="Rectangle 2"/>
          <p:cNvSpPr>
            <a:spLocks noGrp="1" noChangeArrowheads="1"/>
          </p:cNvSpPr>
          <p:nvPr>
            <p:ph type="title" idx="4294967295"/>
          </p:nvPr>
        </p:nvSpPr>
        <p:spPr/>
        <p:txBody>
          <a:bodyPr/>
          <a:lstStyle/>
          <a:p>
            <a:r>
              <a:rPr lang="en-US" sz="2700" smtClean="0">
                <a:latin typeface="Arial" pitchFamily="34" charset="0"/>
              </a:rPr>
              <a:t>Insurance Industry Fair Value as a Percent</a:t>
            </a:r>
            <a:br>
              <a:rPr lang="en-US" sz="2700" smtClean="0">
                <a:latin typeface="Arial" pitchFamily="34" charset="0"/>
              </a:rPr>
            </a:br>
            <a:r>
              <a:rPr lang="en-US" sz="2700" smtClean="0">
                <a:latin typeface="Arial" pitchFamily="34" charset="0"/>
              </a:rPr>
              <a:t>of Par History, by Bond Type,  2002–2012</a:t>
            </a:r>
            <a:endParaRPr lang="en-US" sz="2700" baseline="30000" smtClean="0">
              <a:latin typeface="Arial" pitchFamily="34" charset="0"/>
            </a:endParaRPr>
          </a:p>
        </p:txBody>
      </p:sp>
      <p:graphicFrame>
        <p:nvGraphicFramePr>
          <p:cNvPr id="15362" name="Object 3"/>
          <p:cNvGraphicFramePr>
            <a:graphicFrameLocks/>
          </p:cNvGraphicFramePr>
          <p:nvPr/>
        </p:nvGraphicFramePr>
        <p:xfrm>
          <a:off x="717550" y="1198563"/>
          <a:ext cx="8426450" cy="4035425"/>
        </p:xfrm>
        <a:graphic>
          <a:graphicData uri="http://schemas.openxmlformats.org/presentationml/2006/ole">
            <p:oleObj spid="_x0000_s20042754"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Because the Federal Reserve Board aims to keep interest rates exceptionally low until the “headline” unemployment rate hits 6.5%,</a:t>
            </a:r>
            <a:br>
              <a:rPr lang="en-US" b="1">
                <a:solidFill>
                  <a:srgbClr val="FFFFFF"/>
                </a:solidFill>
              </a:rPr>
            </a:br>
            <a:r>
              <a:rPr lang="en-US" b="1">
                <a:solidFill>
                  <a:srgbClr val="FFFFFF"/>
                </a:solidFill>
              </a:rPr>
              <a:t>maturing bonds will be re-invested at even lower rates.</a:t>
            </a:r>
          </a:p>
        </p:txBody>
      </p:sp>
      <p:sp>
        <p:nvSpPr>
          <p:cNvPr id="15365"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
        <p:nvSpPr>
          <p:cNvPr id="6" name="AutoShape 38"/>
          <p:cNvSpPr>
            <a:spLocks noChangeArrowheads="1"/>
          </p:cNvSpPr>
          <p:nvPr/>
        </p:nvSpPr>
        <p:spPr bwMode="blackWhite">
          <a:xfrm>
            <a:off x="3205163" y="1768475"/>
            <a:ext cx="1187450" cy="606425"/>
          </a:xfrm>
          <a:prstGeom prst="wedgeRectCallout">
            <a:avLst>
              <a:gd name="adj1" fmla="val 127926"/>
              <a:gd name="adj2" fmla="val 3762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“flight to safety”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5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6"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a:xfrm>
            <a:off x="596900" y="219075"/>
            <a:ext cx="7016750" cy="860425"/>
          </a:xfrm>
        </p:spPr>
        <p:txBody>
          <a:bodyPr/>
          <a:lstStyle/>
          <a:p>
            <a:r>
              <a:rPr lang="en-US" sz="2700" smtClean="0">
                <a:latin typeface="Arial" pitchFamily="34" charset="0"/>
              </a:rPr>
              <a:t>As Yields (Blue) Sank, Fair Value as a Percent of Par (Orange) Rose,  2002–2012</a:t>
            </a:r>
            <a:endParaRPr lang="en-US" sz="2700" baseline="30000" smtClean="0">
              <a:latin typeface="Arial" pitchFamily="34" charset="0"/>
            </a:endParaRPr>
          </a:p>
        </p:txBody>
      </p:sp>
      <p:graphicFrame>
        <p:nvGraphicFramePr>
          <p:cNvPr id="16386" name="Object 3"/>
          <p:cNvGraphicFramePr>
            <a:graphicFrameLocks/>
          </p:cNvGraphicFramePr>
          <p:nvPr/>
        </p:nvGraphicFramePr>
        <p:xfrm>
          <a:off x="717550" y="1198563"/>
          <a:ext cx="8426450" cy="4035425"/>
        </p:xfrm>
        <a:graphic>
          <a:graphicData uri="http://schemas.openxmlformats.org/presentationml/2006/ole">
            <p:oleObj spid="_x0000_s20043778" name="Chart" r:id="rId4" imgW="8429714" imgH="4038476" progId="MSGraph.Chart.8">
              <p:embed followColorScheme="full"/>
            </p:oleObj>
          </a:graphicData>
        </a:graphic>
      </p:graphicFrame>
      <p:sp>
        <p:nvSpPr>
          <p:cNvPr id="242692" name="Rectangle 4"/>
          <p:cNvSpPr>
            <a:spLocks noChangeArrowheads="1"/>
          </p:cNvSpPr>
          <p:nvPr/>
        </p:nvSpPr>
        <p:spPr bwMode="blackWhite">
          <a:xfrm>
            <a:off x="484188" y="5202238"/>
            <a:ext cx="828357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When interest rates rise again, the Fair Value of Insurance Industry bonds will fall. How far and how fast the fall occurs depends on many factors, but the direction of change is clear.</a:t>
            </a:r>
          </a:p>
        </p:txBody>
      </p:sp>
      <p:sp>
        <p:nvSpPr>
          <p:cNvPr id="16389" name="Rectangle 5"/>
          <p:cNvSpPr>
            <a:spLocks noChangeArrowheads="1"/>
          </p:cNvSpPr>
          <p:nvPr/>
        </p:nvSpPr>
        <p:spPr bwMode="auto">
          <a:xfrm>
            <a:off x="146050" y="6415088"/>
            <a:ext cx="876935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NAIC Capital Markets Special Report 5.21.13 “The Trajectory of Interest Rates and Its Impact on the Market Value of the U.S. Insurance Industry’s Bond Portfolio,” Table 2; 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163</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164</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2001–2013:H1*</a:t>
            </a:r>
          </a:p>
        </p:txBody>
      </p:sp>
      <p:sp>
        <p:nvSpPr>
          <p:cNvPr id="37895" name="Rectangle 3"/>
          <p:cNvSpPr>
            <a:spLocks noChangeArrowheads="1"/>
          </p:cNvSpPr>
          <p:nvPr/>
        </p:nvSpPr>
        <p:spPr bwMode="auto">
          <a:xfrm>
            <a:off x="-50240" y="6308709"/>
            <a:ext cx="8915400" cy="569387"/>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2013.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2013:H1=97.9.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00" imgH="3629096"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165</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a:t>
            </a:r>
            <a:r>
              <a:rPr lang="en-US" sz="1100" dirty="0" smtClean="0"/>
              <a:t>is for the period </a:t>
            </a:r>
            <a:r>
              <a:rPr lang="en-US" sz="1100" dirty="0"/>
              <a:t>2010 </a:t>
            </a:r>
            <a:r>
              <a:rPr lang="en-US" sz="1100" dirty="0" smtClean="0"/>
              <a:t>through 2012.</a:t>
            </a:r>
            <a:endParaRPr lang="en-US" sz="1100" dirty="0"/>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1975–2013:H1*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2143" imgH="4219445"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2013:H1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$2.3B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167</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2013:H1 vs. 2012:H1*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35" imgH="4334003"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168</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20273154" name="Chart" r:id="rId4" imgW="8601126" imgH="393374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1992–2015E</a:t>
            </a: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A.M</a:t>
            </a:r>
            <a:r>
              <a:rPr lang="en-US" sz="1100" dirty="0"/>
              <a:t>. </a:t>
            </a:r>
            <a:r>
              <a:rPr lang="en-US" sz="1100" dirty="0" smtClean="0"/>
              <a:t>Best, ISO, Barclays Research (estimates).  </a:t>
            </a:r>
            <a:endParaRPr lang="en-US" sz="1100" dirty="0"/>
          </a:p>
        </p:txBody>
      </p:sp>
    </p:spTree>
  </p:cSld>
  <p:clrMapOvr>
    <a:masterClrMapping/>
  </p:clrMapOvr>
  <p:transition>
    <p:wipe dir="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169</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654765" y="2168010"/>
            <a:ext cx="7981950" cy="154499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Questionable Claims:</a:t>
            </a:r>
          </a:p>
          <a:p>
            <a:pPr algn="ctr" defTabSz="114300" fontAlgn="base">
              <a:lnSpc>
                <a:spcPct val="95000"/>
              </a:lnSpc>
              <a:spcBef>
                <a:spcPct val="25000"/>
              </a:spcBef>
              <a:spcAft>
                <a:spcPct val="0"/>
              </a:spcAft>
            </a:pPr>
            <a:r>
              <a:rPr lang="en-US" sz="4200" b="1" dirty="0" smtClean="0">
                <a:solidFill>
                  <a:srgbClr val="FFFFFF"/>
                </a:solidFill>
              </a:rPr>
              <a:t> On the Rise</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1011995" y="3993690"/>
            <a:ext cx="7173355" cy="2462213"/>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Fraud Concerns:</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More Questionable Claims in Most State and Across Most Lines of Insurance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17</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170</a:t>
            </a:fld>
            <a:endParaRPr lang="en-US" smtClean="0"/>
          </a:p>
        </p:txBody>
      </p:sp>
      <p:sp>
        <p:nvSpPr>
          <p:cNvPr id="51206" name="Rectangle 2"/>
          <p:cNvSpPr>
            <a:spLocks noGrp="1" noChangeArrowheads="1"/>
          </p:cNvSpPr>
          <p:nvPr>
            <p:ph type="title"/>
          </p:nvPr>
        </p:nvSpPr>
        <p:spPr>
          <a:xfrm>
            <a:off x="106726" y="90488"/>
            <a:ext cx="7665675" cy="860425"/>
          </a:xfrm>
        </p:spPr>
        <p:txBody>
          <a:bodyPr/>
          <a:lstStyle/>
          <a:p>
            <a:r>
              <a:rPr lang="en-US" dirty="0" smtClean="0"/>
              <a:t>Questionable Claims, Top 10 Loss States, All Lines: 2010–2012</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245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3200400" y="1135047"/>
            <a:ext cx="3421625" cy="1799882"/>
          </a:xfrm>
          <a:prstGeom prst="wedgeRectCallout">
            <a:avLst>
              <a:gd name="adj1" fmla="val -8586"/>
              <a:gd name="adj2" fmla="val 1263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California had the largest number of Questionable Claims in 2012, but Maryland led the way in growth, with the number of QCs up by 72.9% from 2010 to 2012</a:t>
            </a:r>
            <a:endParaRPr lang="en-US" b="1" dirty="0">
              <a:solidFill>
                <a:schemeClr val="bg1"/>
              </a:solidFill>
              <a:cs typeface="+mn-cs"/>
            </a:endParaRPr>
          </a:p>
        </p:txBody>
      </p:sp>
      <p:sp>
        <p:nvSpPr>
          <p:cNvPr id="11" name="TextBox 10"/>
          <p:cNvSpPr txBox="1"/>
          <p:nvPr/>
        </p:nvSpPr>
        <p:spPr>
          <a:xfrm>
            <a:off x="1135625"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+28.3%</a:t>
            </a:r>
            <a:endParaRPr lang="en-US" sz="1200" b="1" dirty="0">
              <a:solidFill>
                <a:schemeClr val="bg1"/>
              </a:solidFill>
            </a:endParaRPr>
          </a:p>
        </p:txBody>
      </p:sp>
      <p:sp>
        <p:nvSpPr>
          <p:cNvPr id="12" name="TextBox 11"/>
          <p:cNvSpPr txBox="1"/>
          <p:nvPr/>
        </p:nvSpPr>
        <p:spPr>
          <a:xfrm>
            <a:off x="1922193" y="358384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+22.6%</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+37.9%</a:t>
            </a:r>
            <a:endParaRPr lang="en-US" sz="1200" b="1" dirty="0">
              <a:solidFill>
                <a:schemeClr val="bg1"/>
              </a:solidFill>
            </a:endParaRPr>
          </a:p>
        </p:txBody>
      </p:sp>
      <p:sp>
        <p:nvSpPr>
          <p:cNvPr id="14" name="TextBox 13"/>
          <p:cNvSpPr txBox="1"/>
          <p:nvPr/>
        </p:nvSpPr>
        <p:spPr>
          <a:xfrm>
            <a:off x="3406828"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+29.1%</a:t>
            </a:r>
            <a:endParaRPr lang="en-US" sz="1200" b="1" dirty="0">
              <a:solidFill>
                <a:schemeClr val="bg1"/>
              </a:solidFill>
            </a:endParaRPr>
          </a:p>
        </p:txBody>
      </p:sp>
      <p:sp>
        <p:nvSpPr>
          <p:cNvPr id="15" name="TextBox 14"/>
          <p:cNvSpPr txBox="1"/>
          <p:nvPr/>
        </p:nvSpPr>
        <p:spPr>
          <a:xfrm>
            <a:off x="4277034" y="4591624"/>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+72.9%</a:t>
            </a:r>
            <a:endParaRPr lang="en-US" sz="1200" b="1" dirty="0">
              <a:solidFill>
                <a:schemeClr val="bg1"/>
              </a:solidFill>
            </a:endParaRPr>
          </a:p>
        </p:txBody>
      </p:sp>
      <p:sp>
        <p:nvSpPr>
          <p:cNvPr id="16" name="TextBox 15"/>
          <p:cNvSpPr txBox="1"/>
          <p:nvPr/>
        </p:nvSpPr>
        <p:spPr>
          <a:xfrm>
            <a:off x="5014449" y="4557242"/>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+39.3%</a:t>
            </a:r>
            <a:endParaRPr lang="en-US" sz="1200" b="1" dirty="0">
              <a:solidFill>
                <a:schemeClr val="bg1"/>
              </a:solidFill>
            </a:endParaRPr>
          </a:p>
        </p:txBody>
      </p:sp>
      <p:sp>
        <p:nvSpPr>
          <p:cNvPr id="17" name="TextBox 16"/>
          <p:cNvSpPr txBox="1"/>
          <p:nvPr/>
        </p:nvSpPr>
        <p:spPr>
          <a:xfrm>
            <a:off x="5751777" y="4542459"/>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+37.1%</a:t>
            </a:r>
            <a:endParaRPr lang="en-US" sz="1200" b="1" dirty="0">
              <a:solidFill>
                <a:schemeClr val="bg1"/>
              </a:solidFill>
            </a:endParaRPr>
          </a:p>
        </p:txBody>
      </p:sp>
      <p:sp>
        <p:nvSpPr>
          <p:cNvPr id="18" name="TextBox 17"/>
          <p:cNvSpPr txBox="1"/>
          <p:nvPr/>
        </p:nvSpPr>
        <p:spPr>
          <a:xfrm>
            <a:off x="6597333" y="45916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+0.8</a:t>
            </a:r>
            <a:endParaRPr lang="en-US" sz="1200" b="1" dirty="0">
              <a:solidFill>
                <a:schemeClr val="bg1"/>
              </a:solidFill>
            </a:endParaRPr>
          </a:p>
        </p:txBody>
      </p:sp>
      <p:sp>
        <p:nvSpPr>
          <p:cNvPr id="19" name="TextBox 18"/>
          <p:cNvSpPr txBox="1"/>
          <p:nvPr/>
        </p:nvSpPr>
        <p:spPr>
          <a:xfrm>
            <a:off x="7354401" y="467028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+53.3</a:t>
            </a:r>
            <a:endParaRPr lang="en-US" sz="1200" b="1" dirty="0">
              <a:solidFill>
                <a:schemeClr val="bg1"/>
              </a:solidFill>
            </a:endParaRPr>
          </a:p>
        </p:txBody>
      </p:sp>
      <p:sp>
        <p:nvSpPr>
          <p:cNvPr id="20" name="TextBox 19"/>
          <p:cNvSpPr txBox="1"/>
          <p:nvPr/>
        </p:nvSpPr>
        <p:spPr>
          <a:xfrm>
            <a:off x="8140965" y="468995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+50.0</a:t>
            </a:r>
            <a:endParaRPr lang="en-US" sz="1200" b="1" dirty="0">
              <a:solidFill>
                <a:schemeClr val="bg1"/>
              </a:solidFill>
            </a:endParaRPr>
          </a:p>
        </p:txBody>
      </p:sp>
      <p:sp>
        <p:nvSpPr>
          <p:cNvPr id="21" name="AutoShape 7"/>
          <p:cNvSpPr>
            <a:spLocks noChangeArrowheads="1"/>
          </p:cNvSpPr>
          <p:nvPr/>
        </p:nvSpPr>
        <p:spPr bwMode="blackWhite">
          <a:xfrm>
            <a:off x="6300316" y="3094892"/>
            <a:ext cx="2572378" cy="940655"/>
          </a:xfrm>
          <a:prstGeom prst="wedgeRectCallout">
            <a:avLst>
              <a:gd name="adj1" fmla="val -22860"/>
              <a:gd name="adj2" fmla="val 9642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IL saw a 0.8% increase in questionable claims from 2010 to 2012, one of the slowest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C99735E8-A69F-4382-9002-7BBE4912E65F}" type="slidenum">
              <a:rPr lang="en-US" smtClean="0"/>
              <a:pPr/>
              <a:t>171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Total Number of Questionable Claims by State, </a:t>
            </a:r>
            <a:br>
              <a:rPr lang="en-US" sz="2600" smtClean="0"/>
            </a:br>
            <a:r>
              <a:rPr lang="en-US" sz="2600" smtClean="0"/>
              <a:t>2012: Highest 25 States</a:t>
            </a:r>
          </a:p>
        </p:txBody>
      </p:sp>
      <p:graphicFrame>
        <p:nvGraphicFramePr>
          <p:cNvPr id="1026" name="Object 3"/>
          <p:cNvGraphicFramePr>
            <a:graphicFrameLocks noChangeAspect="1"/>
          </p:cNvGraphicFramePr>
          <p:nvPr>
            <p:ph idx="4294967295"/>
          </p:nvPr>
        </p:nvGraphicFramePr>
        <p:xfrm>
          <a:off x="14288" y="1196975"/>
          <a:ext cx="9164637" cy="4765675"/>
        </p:xfrm>
        <a:graphic>
          <a:graphicData uri="http://schemas.openxmlformats.org/presentationml/2006/ole">
            <p:oleObj spid="_x0000_s23913474"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578077"/>
          </a:xfrm>
          <a:prstGeom prst="wedgeRectCallout">
            <a:avLst>
              <a:gd name="adj1" fmla="val -87465"/>
              <a:gd name="adj2" fmla="val 1916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California had the largest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D6A98A83-F378-494C-8988-0A1C20244C6C}" type="slidenum">
              <a:rPr lang="en-US" smtClean="0"/>
              <a:pPr/>
              <a:t>172</a:t>
            </a:fld>
            <a:endParaRPr lang="en-US" smtClean="0"/>
          </a:p>
        </p:txBody>
      </p:sp>
      <p:graphicFrame>
        <p:nvGraphicFramePr>
          <p:cNvPr id="2050" name="Object 3"/>
          <p:cNvGraphicFramePr>
            <a:graphicFrameLocks noChangeAspect="1"/>
          </p:cNvGraphicFramePr>
          <p:nvPr>
            <p:ph idx="4294967295"/>
          </p:nvPr>
        </p:nvGraphicFramePr>
        <p:xfrm>
          <a:off x="0" y="1465263"/>
          <a:ext cx="9144000" cy="5410200"/>
        </p:xfrm>
        <a:graphic>
          <a:graphicData uri="http://schemas.openxmlformats.org/presentationml/2006/ole">
            <p:oleObj spid="_x0000_s2391449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Total Number of Questionable Claims by State, </a:t>
            </a:r>
            <a:br>
              <a:rPr lang="en-US" sz="2600" b="1">
                <a:solidFill>
                  <a:schemeClr val="accent1"/>
                </a:solidFill>
              </a:rPr>
            </a:br>
            <a:r>
              <a:rPr lang="en-US" sz="2600" b="1">
                <a:solidFill>
                  <a:schemeClr val="accent1"/>
                </a:solidFill>
              </a:rPr>
              <a:t>2012: Highest 25 States</a:t>
            </a:r>
          </a:p>
        </p:txBody>
      </p:sp>
      <p:sp>
        <p:nvSpPr>
          <p:cNvPr id="2053" name="Rectangle 7"/>
          <p:cNvSpPr>
            <a:spLocks noChangeArrowheads="1"/>
          </p:cNvSpPr>
          <p:nvPr/>
        </p:nvSpPr>
        <p:spPr bwMode="auto">
          <a:xfrm>
            <a:off x="0" y="6429375"/>
            <a:ext cx="8750300" cy="261938"/>
          </a:xfrm>
          <a:prstGeom prst="rect">
            <a:avLst/>
          </a:prstGeom>
          <a:noFill/>
          <a:ln w="9525">
            <a:noFill/>
            <a:miter lim="800000"/>
            <a:headEnd/>
            <a:tailEnd/>
          </a:ln>
        </p:spPr>
        <p:txBody>
          <a:bodyPr>
            <a:spAutoFit/>
          </a:bodyPr>
          <a:lstStyle/>
          <a:p>
            <a:r>
              <a:rPr lang="en-US" sz="1100"/>
              <a:t>Sources:  NICB; Insurance Information Institute.	</a:t>
            </a:r>
          </a:p>
        </p:txBody>
      </p:sp>
      <p:sp>
        <p:nvSpPr>
          <p:cNvPr id="6" name="AutoShape 6"/>
          <p:cNvSpPr>
            <a:spLocks noChangeArrowheads="1"/>
          </p:cNvSpPr>
          <p:nvPr/>
        </p:nvSpPr>
        <p:spPr bwMode="blackWhite">
          <a:xfrm>
            <a:off x="4645742" y="1887793"/>
            <a:ext cx="3421625" cy="1578077"/>
          </a:xfrm>
          <a:prstGeom prst="wedgeRectCallout">
            <a:avLst>
              <a:gd name="adj1" fmla="val 60380"/>
              <a:gd name="adj2" fmla="val 169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Dakota had the fewest number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44CBB857-BFEC-4D7A-8482-DD3E4498B4BD}" type="slidenum">
              <a:rPr lang="en-US" smtClean="0"/>
              <a:pPr/>
              <a:t>173</a:t>
            </a:fld>
            <a:endParaRPr lang="en-US" smtClean="0"/>
          </a:p>
        </p:txBody>
      </p:sp>
      <p:sp>
        <p:nvSpPr>
          <p:cNvPr id="3076"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Highest 25 States</a:t>
            </a:r>
          </a:p>
        </p:txBody>
      </p:sp>
      <p:graphicFrame>
        <p:nvGraphicFramePr>
          <p:cNvPr id="3074" name="Object 3"/>
          <p:cNvGraphicFramePr>
            <a:graphicFrameLocks noChangeAspect="1"/>
          </p:cNvGraphicFramePr>
          <p:nvPr>
            <p:ph idx="4294967295"/>
          </p:nvPr>
        </p:nvGraphicFramePr>
        <p:xfrm>
          <a:off x="9525" y="1527175"/>
          <a:ext cx="9144000" cy="4754563"/>
        </p:xfrm>
        <a:graphic>
          <a:graphicData uri="http://schemas.openxmlformats.org/presentationml/2006/ole">
            <p:oleObj spid="_x0000_s23915522" name="Chart" r:id="rId4" imgW="8810600" imgH="4581583" progId="MSGraph.Chart.8">
              <p:embed followColorScheme="full"/>
            </p:oleObj>
          </a:graphicData>
        </a:graphic>
      </p:graphicFrame>
      <p:sp>
        <p:nvSpPr>
          <p:cNvPr id="3077"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3126658" y="1592825"/>
            <a:ext cx="3421625" cy="1843549"/>
          </a:xfrm>
          <a:prstGeom prst="wedgeRectCallout">
            <a:avLst>
              <a:gd name="adj1" fmla="val -93500"/>
              <a:gd name="adj2" fmla="val -419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DC followed by Maryland California had the highest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a:noFill/>
        </p:spPr>
        <p:txBody>
          <a:bodyPr/>
          <a:lstStyle/>
          <a:p>
            <a:fld id="{1CD50451-0D7E-4E2C-AA0F-C33457EFC7C8}" type="slidenum">
              <a:rPr lang="en-US" smtClean="0"/>
              <a:pPr/>
              <a:t>174</a:t>
            </a:fld>
            <a:endParaRPr lang="en-US" smtClean="0"/>
          </a:p>
        </p:txBody>
      </p:sp>
      <p:sp>
        <p:nvSpPr>
          <p:cNvPr id="4100"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Total Number of Questionable Claims by State, </a:t>
            </a:r>
            <a:br>
              <a:rPr lang="en-US" sz="2600" dirty="0" smtClean="0"/>
            </a:br>
            <a:r>
              <a:rPr lang="en-US" sz="2600" dirty="0" smtClean="0"/>
              <a:t>per 100K Persons, 2012: Lowest 25 States</a:t>
            </a:r>
          </a:p>
        </p:txBody>
      </p:sp>
      <p:graphicFrame>
        <p:nvGraphicFramePr>
          <p:cNvPr id="4098" name="Object 3"/>
          <p:cNvGraphicFramePr>
            <a:graphicFrameLocks noChangeAspect="1"/>
          </p:cNvGraphicFramePr>
          <p:nvPr>
            <p:ph idx="4294967295"/>
          </p:nvPr>
        </p:nvGraphicFramePr>
        <p:xfrm>
          <a:off x="-49213" y="1512888"/>
          <a:ext cx="9144001" cy="4754562"/>
        </p:xfrm>
        <a:graphic>
          <a:graphicData uri="http://schemas.openxmlformats.org/presentationml/2006/ole">
            <p:oleObj spid="_x0000_s23916546" name="Chart" r:id="rId4" imgW="8810600" imgH="4581583" progId="MSGraph.Chart.8">
              <p:embed followColorScheme="full"/>
            </p:oleObj>
          </a:graphicData>
        </a:graphic>
      </p:graphicFrame>
      <p:sp>
        <p:nvSpPr>
          <p:cNvPr id="4101"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NICB; Insurance Information Institute.		</a:t>
            </a:r>
          </a:p>
        </p:txBody>
      </p:sp>
      <p:sp>
        <p:nvSpPr>
          <p:cNvPr id="6" name="AutoShape 6"/>
          <p:cNvSpPr>
            <a:spLocks noChangeArrowheads="1"/>
          </p:cNvSpPr>
          <p:nvPr/>
        </p:nvSpPr>
        <p:spPr bwMode="blackWhite">
          <a:xfrm>
            <a:off x="5515897" y="1194618"/>
            <a:ext cx="3259392" cy="1843549"/>
          </a:xfrm>
          <a:prstGeom prst="wedgeRectCallout">
            <a:avLst>
              <a:gd name="adj1" fmla="val 42729"/>
              <a:gd name="adj2" fmla="val 1094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rPr>
              <a:t>North and South Dakota had the lowest rate of Questionable Claims in 2012</a:t>
            </a:r>
            <a:endParaRPr lang="en-US" sz="24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175</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7570"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790335" cy="1799882"/>
          </a:xfrm>
          <a:prstGeom prst="wedgeRectCallout">
            <a:avLst>
              <a:gd name="adj1" fmla="val -41345"/>
              <a:gd name="adj2" fmla="val 779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New York City had the largest number of Questionable Claims in 2012, but Miami and Baltimore led the way in growth, with the number of QCs nearly doubling from 2010 to 2012</a:t>
            </a:r>
            <a:endParaRPr lang="en-US" b="1" dirty="0">
              <a:solidFill>
                <a:schemeClr val="bg1"/>
              </a:solidFill>
              <a:cs typeface="+mn-cs"/>
            </a:endParaRPr>
          </a:p>
        </p:txBody>
      </p:sp>
      <p:sp>
        <p:nvSpPr>
          <p:cNvPr id="11" name="TextBox 10"/>
          <p:cNvSpPr txBox="1"/>
          <p:nvPr/>
        </p:nvSpPr>
        <p:spPr>
          <a:xfrm>
            <a:off x="1106129" y="2050023"/>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+28.5%</a:t>
            </a:r>
            <a:endParaRPr lang="en-US" sz="1200" b="1" dirty="0">
              <a:solidFill>
                <a:schemeClr val="bg1"/>
              </a:solidFill>
            </a:endParaRPr>
          </a:p>
        </p:txBody>
      </p:sp>
      <p:sp>
        <p:nvSpPr>
          <p:cNvPr id="12" name="TextBox 11"/>
          <p:cNvSpPr txBox="1"/>
          <p:nvPr/>
        </p:nvSpPr>
        <p:spPr>
          <a:xfrm>
            <a:off x="1981185" y="3067665"/>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+55.1%</a:t>
            </a:r>
            <a:endParaRPr lang="en-US" sz="1200" b="1" dirty="0">
              <a:solidFill>
                <a:schemeClr val="bg1"/>
              </a:solidFill>
            </a:endParaRPr>
          </a:p>
        </p:txBody>
      </p:sp>
      <p:sp>
        <p:nvSpPr>
          <p:cNvPr id="13" name="TextBox 12"/>
          <p:cNvSpPr txBox="1"/>
          <p:nvPr/>
        </p:nvSpPr>
        <p:spPr>
          <a:xfrm>
            <a:off x="2713702" y="352486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+93.2%</a:t>
            </a:r>
            <a:endParaRPr lang="en-US" sz="1200" b="1" dirty="0">
              <a:solidFill>
                <a:schemeClr val="bg1"/>
              </a:solidFill>
            </a:endParaRPr>
          </a:p>
        </p:txBody>
      </p:sp>
      <p:sp>
        <p:nvSpPr>
          <p:cNvPr id="14" name="TextBox 13"/>
          <p:cNvSpPr txBox="1"/>
          <p:nvPr/>
        </p:nvSpPr>
        <p:spPr>
          <a:xfrm>
            <a:off x="3392080" y="38935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+18.7%</a:t>
            </a:r>
            <a:endParaRPr lang="en-US" sz="1200" b="1" dirty="0">
              <a:solidFill>
                <a:schemeClr val="bg1"/>
              </a:solidFill>
            </a:endParaRPr>
          </a:p>
        </p:txBody>
      </p:sp>
      <p:sp>
        <p:nvSpPr>
          <p:cNvPr id="15" name="TextBox 14"/>
          <p:cNvSpPr txBox="1"/>
          <p:nvPr/>
        </p:nvSpPr>
        <p:spPr>
          <a:xfrm>
            <a:off x="4232789" y="38984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+99.0%</a:t>
            </a:r>
            <a:endParaRPr lang="en-US" sz="1200" b="1" dirty="0">
              <a:solidFill>
                <a:schemeClr val="bg1"/>
              </a:solidFill>
            </a:endParaRPr>
          </a:p>
        </p:txBody>
      </p:sp>
      <p:sp>
        <p:nvSpPr>
          <p:cNvPr id="16" name="TextBox 15"/>
          <p:cNvSpPr txBox="1"/>
          <p:nvPr/>
        </p:nvSpPr>
        <p:spPr>
          <a:xfrm>
            <a:off x="4984953" y="4159046"/>
            <a:ext cx="722673" cy="276999"/>
          </a:xfrm>
          <a:prstGeom prst="rect">
            <a:avLst/>
          </a:prstGeom>
          <a:solidFill>
            <a:srgbClr val="FF0000"/>
          </a:solidFill>
        </p:spPr>
        <p:txBody>
          <a:bodyPr wrap="square" rtlCol="0">
            <a:spAutoFit/>
          </a:bodyPr>
          <a:lstStyle/>
          <a:p>
            <a:pPr algn="ctr"/>
            <a:r>
              <a:rPr lang="en-US" sz="1200" b="1" dirty="0" smtClean="0">
                <a:solidFill>
                  <a:schemeClr val="bg1"/>
                </a:solidFill>
              </a:rPr>
              <a:t>+19.8%</a:t>
            </a:r>
            <a:endParaRPr lang="en-US" sz="1200" b="1" dirty="0">
              <a:solidFill>
                <a:schemeClr val="bg1"/>
              </a:solidFill>
            </a:endParaRPr>
          </a:p>
        </p:txBody>
      </p:sp>
      <p:sp>
        <p:nvSpPr>
          <p:cNvPr id="17" name="TextBox 16"/>
          <p:cNvSpPr txBox="1"/>
          <p:nvPr/>
        </p:nvSpPr>
        <p:spPr>
          <a:xfrm>
            <a:off x="5751777" y="4144263"/>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-27.7%</a:t>
            </a:r>
            <a:endParaRPr lang="en-US" sz="1200" b="1" dirty="0">
              <a:solidFill>
                <a:schemeClr val="bg1"/>
              </a:solidFill>
            </a:endParaRPr>
          </a:p>
        </p:txBody>
      </p:sp>
      <p:sp>
        <p:nvSpPr>
          <p:cNvPr id="18" name="TextBox 17"/>
          <p:cNvSpPr txBox="1"/>
          <p:nvPr/>
        </p:nvSpPr>
        <p:spPr>
          <a:xfrm>
            <a:off x="6508845" y="4252419"/>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+63.8</a:t>
            </a:r>
            <a:endParaRPr lang="en-US" sz="1200" b="1" dirty="0">
              <a:solidFill>
                <a:schemeClr val="bg1"/>
              </a:solidFill>
            </a:endParaRPr>
          </a:p>
        </p:txBody>
      </p:sp>
      <p:sp>
        <p:nvSpPr>
          <p:cNvPr id="19" name="TextBox 18"/>
          <p:cNvSpPr txBox="1"/>
          <p:nvPr/>
        </p:nvSpPr>
        <p:spPr>
          <a:xfrm>
            <a:off x="7354401" y="43753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+82.8</a:t>
            </a:r>
            <a:endParaRPr lang="en-US" sz="1200" b="1" dirty="0">
              <a:solidFill>
                <a:schemeClr val="bg1"/>
              </a:solidFill>
            </a:endParaRPr>
          </a:p>
        </p:txBody>
      </p:sp>
      <p:sp>
        <p:nvSpPr>
          <p:cNvPr id="20" name="TextBox 19"/>
          <p:cNvSpPr txBox="1"/>
          <p:nvPr/>
        </p:nvSpPr>
        <p:spPr>
          <a:xfrm>
            <a:off x="8126217" y="4394991"/>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+1.2</a:t>
            </a:r>
            <a:endParaRPr lang="en-US" sz="1200" b="1" dirty="0">
              <a:solidFill>
                <a:schemeClr val="bg1"/>
              </a:solidFill>
            </a:endParaRPr>
          </a:p>
        </p:txBody>
      </p:sp>
      <p:sp>
        <p:nvSpPr>
          <p:cNvPr id="22" name="Rectangle 2"/>
          <p:cNvSpPr txBox="1">
            <a:spLocks noChangeArrowheads="1"/>
          </p:cNvSpPr>
          <p:nvPr/>
        </p:nvSpPr>
        <p:spPr bwMode="black">
          <a:xfrm>
            <a:off x="117984" y="71219"/>
            <a:ext cx="7577189"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Loss Cities, All Lines: 2010–2012</a:t>
            </a:r>
          </a:p>
        </p:txBody>
      </p:sp>
      <p:sp>
        <p:nvSpPr>
          <p:cNvPr id="21" name="AutoShape 7"/>
          <p:cNvSpPr>
            <a:spLocks noChangeArrowheads="1"/>
          </p:cNvSpPr>
          <p:nvPr/>
        </p:nvSpPr>
        <p:spPr bwMode="blackWhite">
          <a:xfrm>
            <a:off x="6109398" y="2974312"/>
            <a:ext cx="2783393" cy="940655"/>
          </a:xfrm>
          <a:prstGeom prst="wedgeRectCallout">
            <a:avLst>
              <a:gd name="adj1" fmla="val -22883"/>
              <a:gd name="adj2" fmla="val 789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Philadelphia saw a 63.8% increase in questionable claims from 2010 to 2012, one of the fastest growing states</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1" grpId="0" animBg="1"/>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176</a:t>
            </a:fld>
            <a:endParaRPr lang="en-US" smtClean="0"/>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National Insurance Crime Bureau, </a:t>
            </a:r>
            <a:r>
              <a:rPr lang="en-US" sz="1100" i="1" dirty="0" err="1" smtClean="0"/>
              <a:t>ForeCAST</a:t>
            </a:r>
            <a:r>
              <a:rPr lang="en-US" sz="1100" i="1" dirty="0" smtClean="0"/>
              <a:t> Report</a:t>
            </a:r>
            <a:r>
              <a:rPr lang="en-US" sz="1100" dirty="0" smtClean="0"/>
              <a:t>, May 10, 2013; </a:t>
            </a:r>
            <a:r>
              <a:rPr lang="en-US" sz="1100" dirty="0"/>
              <a:t>Insurance Information Institute</a:t>
            </a:r>
          </a:p>
        </p:txBody>
      </p:sp>
      <p:graphicFrame>
        <p:nvGraphicFramePr>
          <p:cNvPr id="51202" name="Object 2"/>
          <p:cNvGraphicFramePr>
            <a:graphicFrameLocks/>
          </p:cNvGraphicFramePr>
          <p:nvPr/>
        </p:nvGraphicFramePr>
        <p:xfrm>
          <a:off x="219075" y="2033079"/>
          <a:ext cx="8758238" cy="4340225"/>
        </p:xfrm>
        <a:graphic>
          <a:graphicData uri="http://schemas.openxmlformats.org/presentationml/2006/ole">
            <p:oleObj spid="_x0000_s23918594" name="Chart" r:id="rId4" imgW="8753373" imgH="4333784" progId="MSGraph.Chart.8">
              <p:embed followColorScheme="full"/>
            </p:oleObj>
          </a:graphicData>
        </a:graphic>
      </p:graphicFrame>
      <p:sp>
        <p:nvSpPr>
          <p:cNvPr id="51209" name="Rectangle 7"/>
          <p:cNvSpPr>
            <a:spLocks noChangeArrowheads="1"/>
          </p:cNvSpPr>
          <p:nvPr/>
        </p:nvSpPr>
        <p:spPr bwMode="black">
          <a:xfrm>
            <a:off x="200179" y="1312607"/>
            <a:ext cx="2410285"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(Number of Questionable Claims)</a:t>
            </a:r>
            <a:endParaRPr lang="en-US" sz="1600" b="1" dirty="0">
              <a:solidFill>
                <a:srgbClr val="225A7A"/>
              </a:solidFill>
            </a:endParaRPr>
          </a:p>
        </p:txBody>
      </p:sp>
      <p:sp>
        <p:nvSpPr>
          <p:cNvPr id="10" name="AutoShape 6"/>
          <p:cNvSpPr>
            <a:spLocks noChangeArrowheads="1"/>
          </p:cNvSpPr>
          <p:nvPr/>
        </p:nvSpPr>
        <p:spPr bwMode="blackWhite">
          <a:xfrm>
            <a:off x="2831690" y="1135047"/>
            <a:ext cx="3524865" cy="1947366"/>
          </a:xfrm>
          <a:prstGeom prst="wedgeRectCallout">
            <a:avLst>
              <a:gd name="adj1" fmla="val -78583"/>
              <a:gd name="adj2" fmla="val 636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Private Passenger Auto had the largest number of Questionable Claims in 2012, but Personal Property (Other) led the way in growth, with the number of QCs more than tripling from 2010 to 2012</a:t>
            </a:r>
            <a:endParaRPr lang="en-US" b="1" dirty="0">
              <a:solidFill>
                <a:schemeClr val="bg1"/>
              </a:solidFill>
              <a:cs typeface="+mn-cs"/>
            </a:endParaRPr>
          </a:p>
        </p:txBody>
      </p:sp>
      <p:sp>
        <p:nvSpPr>
          <p:cNvPr id="11" name="TextBox 10"/>
          <p:cNvSpPr txBox="1"/>
          <p:nvPr/>
        </p:nvSpPr>
        <p:spPr>
          <a:xfrm>
            <a:off x="1120877" y="1946787"/>
            <a:ext cx="796413" cy="276999"/>
          </a:xfrm>
          <a:prstGeom prst="rect">
            <a:avLst/>
          </a:prstGeom>
          <a:solidFill>
            <a:srgbClr val="FF0000"/>
          </a:solidFill>
        </p:spPr>
        <p:txBody>
          <a:bodyPr wrap="square" rtlCol="0">
            <a:spAutoFit/>
          </a:bodyPr>
          <a:lstStyle/>
          <a:p>
            <a:pPr algn="ctr"/>
            <a:r>
              <a:rPr lang="en-US" sz="1200" b="1" dirty="0" smtClean="0">
                <a:solidFill>
                  <a:schemeClr val="bg1"/>
                </a:solidFill>
              </a:rPr>
              <a:t>+24.9%</a:t>
            </a:r>
            <a:endParaRPr lang="en-US" sz="1200" b="1" dirty="0">
              <a:solidFill>
                <a:schemeClr val="bg1"/>
              </a:solidFill>
            </a:endParaRPr>
          </a:p>
        </p:txBody>
      </p:sp>
      <p:sp>
        <p:nvSpPr>
          <p:cNvPr id="12" name="TextBox 11"/>
          <p:cNvSpPr txBox="1"/>
          <p:nvPr/>
        </p:nvSpPr>
        <p:spPr>
          <a:xfrm>
            <a:off x="1922192" y="3731342"/>
            <a:ext cx="732518" cy="276999"/>
          </a:xfrm>
          <a:prstGeom prst="rect">
            <a:avLst/>
          </a:prstGeom>
          <a:solidFill>
            <a:srgbClr val="FF0000"/>
          </a:solidFill>
        </p:spPr>
        <p:txBody>
          <a:bodyPr wrap="square" rtlCol="0">
            <a:spAutoFit/>
          </a:bodyPr>
          <a:lstStyle/>
          <a:p>
            <a:pPr algn="ctr"/>
            <a:r>
              <a:rPr lang="en-US" sz="1200" b="1" dirty="0" smtClean="0">
                <a:solidFill>
                  <a:schemeClr val="bg1"/>
                </a:solidFill>
              </a:rPr>
              <a:t>+47.1%</a:t>
            </a:r>
            <a:endParaRPr lang="en-US" sz="1200" b="1" dirty="0">
              <a:solidFill>
                <a:schemeClr val="bg1"/>
              </a:solidFill>
            </a:endParaRPr>
          </a:p>
        </p:txBody>
      </p:sp>
      <p:sp>
        <p:nvSpPr>
          <p:cNvPr id="13" name="TextBox 12"/>
          <p:cNvSpPr txBox="1"/>
          <p:nvPr/>
        </p:nvSpPr>
        <p:spPr>
          <a:xfrm>
            <a:off x="2669457" y="4262285"/>
            <a:ext cx="752169" cy="286797"/>
          </a:xfrm>
          <a:prstGeom prst="rect">
            <a:avLst/>
          </a:prstGeom>
          <a:solidFill>
            <a:srgbClr val="FF0000"/>
          </a:solidFill>
        </p:spPr>
        <p:txBody>
          <a:bodyPr wrap="square" rtlCol="0">
            <a:spAutoFit/>
          </a:bodyPr>
          <a:lstStyle/>
          <a:p>
            <a:pPr algn="ctr"/>
            <a:r>
              <a:rPr lang="en-US" sz="1200" b="1" dirty="0" smtClean="0">
                <a:solidFill>
                  <a:schemeClr val="bg1"/>
                </a:solidFill>
              </a:rPr>
              <a:t>+38.4%</a:t>
            </a:r>
            <a:endParaRPr lang="en-US" sz="1200" b="1" dirty="0">
              <a:solidFill>
                <a:schemeClr val="bg1"/>
              </a:solidFill>
            </a:endParaRPr>
          </a:p>
        </p:txBody>
      </p:sp>
      <p:sp>
        <p:nvSpPr>
          <p:cNvPr id="14" name="TextBox 13"/>
          <p:cNvSpPr txBox="1"/>
          <p:nvPr/>
        </p:nvSpPr>
        <p:spPr>
          <a:xfrm>
            <a:off x="3436324" y="4262240"/>
            <a:ext cx="766965" cy="276999"/>
          </a:xfrm>
          <a:prstGeom prst="rect">
            <a:avLst/>
          </a:prstGeom>
          <a:solidFill>
            <a:srgbClr val="FF0000"/>
          </a:solidFill>
        </p:spPr>
        <p:txBody>
          <a:bodyPr wrap="square" rtlCol="0">
            <a:spAutoFit/>
          </a:bodyPr>
          <a:lstStyle/>
          <a:p>
            <a:pPr algn="ctr"/>
            <a:r>
              <a:rPr lang="en-US" sz="1200" b="1" dirty="0" smtClean="0">
                <a:solidFill>
                  <a:schemeClr val="bg1"/>
                </a:solidFill>
              </a:rPr>
              <a:t>+2.4%</a:t>
            </a:r>
            <a:endParaRPr lang="en-US" sz="1200" b="1" dirty="0">
              <a:solidFill>
                <a:schemeClr val="bg1"/>
              </a:solidFill>
            </a:endParaRPr>
          </a:p>
        </p:txBody>
      </p:sp>
      <p:sp>
        <p:nvSpPr>
          <p:cNvPr id="15" name="TextBox 14"/>
          <p:cNvSpPr txBox="1"/>
          <p:nvPr/>
        </p:nvSpPr>
        <p:spPr>
          <a:xfrm>
            <a:off x="4218041" y="4267155"/>
            <a:ext cx="752168" cy="276999"/>
          </a:xfrm>
          <a:prstGeom prst="rect">
            <a:avLst/>
          </a:prstGeom>
          <a:solidFill>
            <a:srgbClr val="FF0000"/>
          </a:solidFill>
        </p:spPr>
        <p:txBody>
          <a:bodyPr wrap="square" rtlCol="0">
            <a:spAutoFit/>
          </a:bodyPr>
          <a:lstStyle/>
          <a:p>
            <a:pPr algn="ctr"/>
            <a:r>
              <a:rPr lang="en-US" sz="1200" b="1" dirty="0" smtClean="0">
                <a:solidFill>
                  <a:schemeClr val="bg1"/>
                </a:solidFill>
              </a:rPr>
              <a:t>+15.3%</a:t>
            </a:r>
            <a:endParaRPr lang="en-US" sz="1200" b="1" dirty="0">
              <a:solidFill>
                <a:schemeClr val="bg1"/>
              </a:solidFill>
            </a:endParaRPr>
          </a:p>
        </p:txBody>
      </p:sp>
      <p:sp>
        <p:nvSpPr>
          <p:cNvPr id="16" name="TextBox 15"/>
          <p:cNvSpPr txBox="1"/>
          <p:nvPr/>
        </p:nvSpPr>
        <p:spPr>
          <a:xfrm>
            <a:off x="4984953" y="4247534"/>
            <a:ext cx="796415" cy="276999"/>
          </a:xfrm>
          <a:prstGeom prst="rect">
            <a:avLst/>
          </a:prstGeom>
          <a:solidFill>
            <a:srgbClr val="FF0000"/>
          </a:solidFill>
        </p:spPr>
        <p:txBody>
          <a:bodyPr wrap="square" rtlCol="0">
            <a:spAutoFit/>
          </a:bodyPr>
          <a:lstStyle/>
          <a:p>
            <a:pPr algn="ctr"/>
            <a:r>
              <a:rPr lang="en-US" sz="1200" b="1" dirty="0" smtClean="0">
                <a:solidFill>
                  <a:schemeClr val="bg1"/>
                </a:solidFill>
              </a:rPr>
              <a:t>+205.1%</a:t>
            </a:r>
            <a:endParaRPr lang="en-US" sz="1200" b="1" dirty="0">
              <a:solidFill>
                <a:schemeClr val="bg1"/>
              </a:solidFill>
            </a:endParaRPr>
          </a:p>
        </p:txBody>
      </p:sp>
      <p:sp>
        <p:nvSpPr>
          <p:cNvPr id="17" name="TextBox 16"/>
          <p:cNvSpPr txBox="1"/>
          <p:nvPr/>
        </p:nvSpPr>
        <p:spPr>
          <a:xfrm>
            <a:off x="5751777" y="4571955"/>
            <a:ext cx="708017" cy="276999"/>
          </a:xfrm>
          <a:prstGeom prst="rect">
            <a:avLst/>
          </a:prstGeom>
          <a:solidFill>
            <a:srgbClr val="FF0000"/>
          </a:solidFill>
        </p:spPr>
        <p:txBody>
          <a:bodyPr wrap="square" rtlCol="0">
            <a:spAutoFit/>
          </a:bodyPr>
          <a:lstStyle/>
          <a:p>
            <a:pPr algn="ctr"/>
            <a:r>
              <a:rPr lang="en-US" sz="1200" b="1" dirty="0" smtClean="0">
                <a:solidFill>
                  <a:schemeClr val="bg1"/>
                </a:solidFill>
              </a:rPr>
              <a:t>+34.8%</a:t>
            </a:r>
            <a:endParaRPr lang="en-US" sz="1200" b="1" dirty="0">
              <a:solidFill>
                <a:schemeClr val="bg1"/>
              </a:solidFill>
            </a:endParaRPr>
          </a:p>
        </p:txBody>
      </p:sp>
      <p:sp>
        <p:nvSpPr>
          <p:cNvPr id="18" name="TextBox 17"/>
          <p:cNvSpPr txBox="1"/>
          <p:nvPr/>
        </p:nvSpPr>
        <p:spPr>
          <a:xfrm>
            <a:off x="6508844" y="4562127"/>
            <a:ext cx="717865" cy="276999"/>
          </a:xfrm>
          <a:prstGeom prst="rect">
            <a:avLst/>
          </a:prstGeom>
          <a:solidFill>
            <a:srgbClr val="FF0000"/>
          </a:solidFill>
        </p:spPr>
        <p:txBody>
          <a:bodyPr wrap="square" rtlCol="0">
            <a:spAutoFit/>
          </a:bodyPr>
          <a:lstStyle/>
          <a:p>
            <a:pPr algn="ctr"/>
            <a:r>
              <a:rPr lang="en-US" sz="1200" b="1" dirty="0" smtClean="0">
                <a:solidFill>
                  <a:schemeClr val="bg1"/>
                </a:solidFill>
              </a:rPr>
              <a:t>+30.0%</a:t>
            </a:r>
            <a:endParaRPr lang="en-US" sz="1200" b="1" dirty="0">
              <a:solidFill>
                <a:schemeClr val="bg1"/>
              </a:solidFill>
            </a:endParaRPr>
          </a:p>
        </p:txBody>
      </p:sp>
      <p:sp>
        <p:nvSpPr>
          <p:cNvPr id="19" name="TextBox 18"/>
          <p:cNvSpPr txBox="1"/>
          <p:nvPr/>
        </p:nvSpPr>
        <p:spPr>
          <a:xfrm>
            <a:off x="7329946" y="4552299"/>
            <a:ext cx="717629" cy="276999"/>
          </a:xfrm>
          <a:prstGeom prst="rect">
            <a:avLst/>
          </a:prstGeom>
          <a:solidFill>
            <a:srgbClr val="FF0000"/>
          </a:solidFill>
        </p:spPr>
        <p:txBody>
          <a:bodyPr wrap="square" rtlCol="0">
            <a:spAutoFit/>
          </a:bodyPr>
          <a:lstStyle/>
          <a:p>
            <a:pPr algn="ctr"/>
            <a:r>
              <a:rPr lang="en-US" sz="1200" b="1" dirty="0" smtClean="0">
                <a:solidFill>
                  <a:schemeClr val="bg1"/>
                </a:solidFill>
              </a:rPr>
              <a:t>-10.1%</a:t>
            </a:r>
            <a:endParaRPr lang="en-US" sz="1200" b="1" dirty="0">
              <a:solidFill>
                <a:schemeClr val="bg1"/>
              </a:solidFill>
            </a:endParaRPr>
          </a:p>
        </p:txBody>
      </p:sp>
      <p:sp>
        <p:nvSpPr>
          <p:cNvPr id="20" name="TextBox 19"/>
          <p:cNvSpPr txBox="1"/>
          <p:nvPr/>
        </p:nvSpPr>
        <p:spPr>
          <a:xfrm>
            <a:off x="8126217" y="4527723"/>
            <a:ext cx="634181" cy="276999"/>
          </a:xfrm>
          <a:prstGeom prst="rect">
            <a:avLst/>
          </a:prstGeom>
          <a:solidFill>
            <a:srgbClr val="FF0000"/>
          </a:solidFill>
        </p:spPr>
        <p:txBody>
          <a:bodyPr wrap="square" rtlCol="0">
            <a:spAutoFit/>
          </a:bodyPr>
          <a:lstStyle/>
          <a:p>
            <a:pPr algn="ctr"/>
            <a:r>
              <a:rPr lang="en-US" sz="1200" b="1" dirty="0" smtClean="0">
                <a:solidFill>
                  <a:schemeClr val="bg1"/>
                </a:solidFill>
              </a:rPr>
              <a:t>+6.0%</a:t>
            </a:r>
            <a:endParaRPr lang="en-US" sz="1200" b="1" dirty="0">
              <a:solidFill>
                <a:schemeClr val="bg1"/>
              </a:solidFill>
            </a:endParaRPr>
          </a:p>
        </p:txBody>
      </p:sp>
      <p:sp>
        <p:nvSpPr>
          <p:cNvPr id="22" name="Rectangle 2"/>
          <p:cNvSpPr txBox="1">
            <a:spLocks noChangeArrowheads="1"/>
          </p:cNvSpPr>
          <p:nvPr/>
        </p:nvSpPr>
        <p:spPr bwMode="black">
          <a:xfrm>
            <a:off x="117984" y="71219"/>
            <a:ext cx="7683914"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Questionable Claims, Top 10 Policy Types: 2010–2012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177</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178</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179</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2013:Q4</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5442305" name="Picture 1"/>
          <p:cNvPicPr>
            <a:picLocks noChangeAspect="1" noChangeArrowheads="1"/>
          </p:cNvPicPr>
          <p:nvPr/>
        </p:nvPicPr>
        <p:blipFill>
          <a:blip r:embed="rId4" cstate="email"/>
          <a:srcRect/>
          <a:stretch>
            <a:fillRect/>
          </a:stretch>
        </p:blipFill>
        <p:spPr bwMode="auto">
          <a:xfrm>
            <a:off x="176981" y="1133156"/>
            <a:ext cx="6951406" cy="5367676"/>
          </a:xfrm>
          <a:prstGeom prst="rect">
            <a:avLst/>
          </a:prstGeom>
          <a:noFill/>
          <a:ln w="9525">
            <a:noFill/>
            <a:miter lim="800000"/>
            <a:headEnd/>
            <a:tailEnd/>
          </a:ln>
        </p:spPr>
      </p:pic>
      <p:sp>
        <p:nvSpPr>
          <p:cNvPr id="14" name="AutoShape 8"/>
          <p:cNvSpPr>
            <a:spLocks noChangeArrowheads="1"/>
          </p:cNvSpPr>
          <p:nvPr/>
        </p:nvSpPr>
        <p:spPr bwMode="blackWhite">
          <a:xfrm>
            <a:off x="6710519" y="3814918"/>
            <a:ext cx="2251587" cy="1917290"/>
          </a:xfrm>
          <a:prstGeom prst="wedgeRectCallout">
            <a:avLst>
              <a:gd name="adj1" fmla="val -64168"/>
              <a:gd name="adj2" fmla="val -7055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the US is positive, with pockets of strength in the Northeast , Upper Midwest and parts of the West</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180</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181</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182</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182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183</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184</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185</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186</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(1990-2012); Conning (2013F-2015F)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187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188</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1990-2012);Conning (2013F-2015F);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262452"/>
            <a:ext cx="8554065"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*2013F-2012F figures are Conning figures for the combined liability and non-liability components..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189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November 2013</a:t>
            </a:r>
            <a:endParaRPr lang="en-US" sz="1600" b="1" dirty="0">
              <a:solidFill>
                <a:srgbClr val="225A7A"/>
              </a:solidFill>
            </a:endParaRPr>
          </a:p>
        </p:txBody>
      </p:sp>
      <p:sp>
        <p:nvSpPr>
          <p:cNvPr id="10" name="Rectangle 7"/>
          <p:cNvSpPr>
            <a:spLocks noChangeArrowheads="1"/>
          </p:cNvSpPr>
          <p:nvPr/>
        </p:nvSpPr>
        <p:spPr bwMode="blackWhite">
          <a:xfrm>
            <a:off x="510988" y="5427406"/>
            <a:ext cx="7975787" cy="1135626"/>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over the past two years, though uncertainty in Washington is taking a toll.</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073446" y="3441290"/>
            <a:ext cx="3224982" cy="1214879"/>
          </a:xfrm>
          <a:prstGeom prst="wedgeRectCallout">
            <a:avLst>
              <a:gd name="adj1" fmla="val 60121"/>
              <a:gd name="adj2" fmla="val -8443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dropped in September/October as the government shutdown created uncertainty but is now rebounding</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19</a:t>
            </a:fld>
            <a:endParaRPr lang="en-US"/>
          </a:p>
        </p:txBody>
      </p:sp>
      <p:sp>
        <p:nvSpPr>
          <p:cNvPr id="13" name="AutoShape 7"/>
          <p:cNvSpPr>
            <a:spLocks noChangeArrowheads="1"/>
          </p:cNvSpPr>
          <p:nvPr/>
        </p:nvSpPr>
        <p:spPr bwMode="blackWhite">
          <a:xfrm>
            <a:off x="855404" y="3760839"/>
            <a:ext cx="2934929" cy="926645"/>
          </a:xfrm>
          <a:prstGeom prst="wedgeRectCallout">
            <a:avLst>
              <a:gd name="adj1" fmla="val 60801"/>
              <a:gd name="adj2" fmla="val -1755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Impact of 2011 budget impasse</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4" fill="hold" grpId="0" nodeType="afterEffect">
                                  <p:stCondLst>
                                    <p:cond delay="70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193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9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194</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195</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196</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197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Change in Price Paid for Medical Professional Services in WC, 2002-2012*</a:t>
            </a:r>
          </a:p>
        </p:txBody>
      </p:sp>
      <p:graphicFrame>
        <p:nvGraphicFramePr>
          <p:cNvPr id="83970" name="Object 3"/>
          <p:cNvGraphicFramePr>
            <a:graphicFrameLocks noChangeAspect="1"/>
          </p:cNvGraphicFramePr>
          <p:nvPr>
            <p:ph idx="4294967295"/>
          </p:nvPr>
        </p:nvGraphicFramePr>
        <p:xfrm>
          <a:off x="4763" y="1807545"/>
          <a:ext cx="9132887" cy="4719637"/>
        </p:xfrm>
        <a:graphic>
          <a:graphicData uri="http://schemas.openxmlformats.org/presentationml/2006/ole">
            <p:oleObj spid="_x0000_s20045826"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535597"/>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6/30/12.</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 Sources</a:t>
            </a:r>
            <a:r>
              <a:rPr lang="en-US" sz="1100" dirty="0">
                <a:solidFill>
                  <a:srgbClr val="000000"/>
                </a:solidFill>
              </a:rPr>
              <a:t>:  </a:t>
            </a:r>
            <a:r>
              <a:rPr lang="en-US" sz="1100" dirty="0" smtClean="0">
                <a:solidFill>
                  <a:srgbClr val="000000"/>
                </a:solidFill>
              </a:rPr>
              <a:t>Workers Compensation Research Institute, </a:t>
            </a:r>
            <a:r>
              <a:rPr lang="en-US" sz="1100" i="1" dirty="0" smtClean="0">
                <a:solidFill>
                  <a:srgbClr val="000000"/>
                </a:solidFill>
              </a:rPr>
              <a:t>WCRI Medical Price Index for Workers Compensation, 5</a:t>
            </a:r>
            <a:r>
              <a:rPr lang="en-US" sz="1100" i="1" baseline="30000" dirty="0" smtClean="0">
                <a:solidFill>
                  <a:srgbClr val="000000"/>
                </a:solidFill>
              </a:rPr>
              <a:t>th</a:t>
            </a:r>
            <a:r>
              <a:rPr lang="en-US" sz="1100" i="1" dirty="0" smtClean="0">
                <a:solidFill>
                  <a:srgbClr val="000000"/>
                </a:solidFill>
              </a:rPr>
              <a:t> Edition</a:t>
            </a:r>
            <a:r>
              <a:rPr lang="en-US" sz="1100" dirty="0" smtClean="0">
                <a:solidFill>
                  <a:srgbClr val="000000"/>
                </a:solidFill>
              </a:rPr>
              <a:t>; Ins. Info. </a:t>
            </a:r>
            <a:r>
              <a:rPr lang="en-US" sz="1100" dirty="0">
                <a:solidFill>
                  <a:srgbClr val="000000"/>
                </a:solidFill>
              </a:rPr>
              <a:t>Institute.		</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8" name="AutoShape 7"/>
          <p:cNvSpPr>
            <a:spLocks noChangeArrowheads="1"/>
          </p:cNvSpPr>
          <p:nvPr/>
        </p:nvSpPr>
        <p:spPr bwMode="blackWhite">
          <a:xfrm>
            <a:off x="4542505" y="1460090"/>
            <a:ext cx="3446064" cy="1518650"/>
          </a:xfrm>
          <a:prstGeom prst="wedgeRectCallout">
            <a:avLst>
              <a:gd name="adj1" fmla="val 56684"/>
              <a:gd name="adj2" fmla="val 9309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States in GOLD had no fee schedule in 2012.  These generally saw larger increases in WC medical costs over the past decade.</a:t>
            </a:r>
            <a:endParaRPr lang="en-US" b="1" dirty="0">
              <a:solidFill>
                <a:schemeClr val="bg1"/>
              </a:solidFill>
              <a:latin typeface="Arial" pitchFamily="34" charset="0"/>
              <a:cs typeface="+mn-cs"/>
            </a:endParaRPr>
          </a:p>
        </p:txBody>
      </p:sp>
      <p:sp>
        <p:nvSpPr>
          <p:cNvPr id="10" name="Text Box 17"/>
          <p:cNvSpPr txBox="1">
            <a:spLocks noChangeArrowheads="1"/>
          </p:cNvSpPr>
          <p:nvPr/>
        </p:nvSpPr>
        <p:spPr bwMode="auto">
          <a:xfrm>
            <a:off x="1273272" y="1568013"/>
            <a:ext cx="3018509"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Increases in WC med costs varied enormously over the past decade from a high of 56% in Wisconsin to a low of 2% in North Carolina</a:t>
            </a:r>
            <a:endParaRPr lang="en-US" b="1" dirty="0">
              <a:solidFill>
                <a:schemeClr val="bg1"/>
              </a:solidFill>
              <a:latin typeface="Arial" pitchFamily="34" charset="0"/>
              <a:cs typeface="Arial" pitchFamily="34" charset="0"/>
            </a:endParaRPr>
          </a:p>
        </p:txBody>
      </p:sp>
      <p:sp>
        <p:nvSpPr>
          <p:cNvPr id="11" name="Text Box 3"/>
          <p:cNvSpPr txBox="1">
            <a:spLocks noChangeArrowheads="1"/>
          </p:cNvSpPr>
          <p:nvPr/>
        </p:nvSpPr>
        <p:spPr bwMode="auto">
          <a:xfrm>
            <a:off x="526510" y="1572445"/>
            <a:ext cx="412292" cy="400110"/>
          </a:xfrm>
          <a:prstGeom prst="rect">
            <a:avLst/>
          </a:prstGeom>
          <a:noFill/>
          <a:ln w="9525">
            <a:noFill/>
            <a:miter lim="800000"/>
            <a:headEnd/>
            <a:tailEnd/>
          </a:ln>
        </p:spPr>
        <p:txBody>
          <a:bodyPr wrap="none">
            <a:spAutoFit/>
          </a:bodyPr>
          <a:lstStyle/>
          <a:p>
            <a:pPr algn="ctr"/>
            <a:r>
              <a:rPr lang="en-US" sz="2000" b="1" dirty="0" smtClean="0">
                <a:solidFill>
                  <a:schemeClr val="accent1"/>
                </a:solidFill>
              </a:rPr>
              <a:t>%</a:t>
            </a:r>
            <a:endParaRPr lang="en-US" sz="20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250" name="Object 2"/>
          <p:cNvGraphicFramePr>
            <a:graphicFrameLocks noChangeAspect="1"/>
          </p:cNvGraphicFramePr>
          <p:nvPr/>
        </p:nvGraphicFramePr>
        <p:xfrm>
          <a:off x="0" y="1162050"/>
          <a:ext cx="8977313" cy="5695950"/>
        </p:xfrm>
        <a:graphic>
          <a:graphicData uri="http://schemas.openxmlformats.org/presentationml/2006/ole">
            <p:oleObj spid="_x0000_s20046850" name="Chart" r:id="rId3" imgW="8658353" imgH="5505565" progId="MSGraph.Chart.8">
              <p:embed followColorScheme="full"/>
            </p:oleObj>
          </a:graphicData>
        </a:graphic>
      </p:graphicFrame>
      <p:sp>
        <p:nvSpPr>
          <p:cNvPr id="53251" name="Rectangle 3"/>
          <p:cNvSpPr>
            <a:spLocks noGrp="1" noChangeArrowheads="1"/>
          </p:cNvSpPr>
          <p:nvPr>
            <p:ph type="title" idx="4294967295"/>
          </p:nvPr>
        </p:nvSpPr>
        <p:spPr>
          <a:xfrm>
            <a:off x="109950" y="0"/>
            <a:ext cx="7608887" cy="965200"/>
          </a:xfrm>
        </p:spPr>
        <p:txBody>
          <a:bodyPr lIns="92075" tIns="46038" rIns="92075" bIns="46038" anchor="b"/>
          <a:lstStyle/>
          <a:p>
            <a:pPr>
              <a:lnSpc>
                <a:spcPct val="85000"/>
              </a:lnSpc>
            </a:pPr>
            <a:r>
              <a:rPr lang="en-US" dirty="0" smtClean="0"/>
              <a:t>WC Medical Severity Generally Outpaces the Medical CPI Rate</a:t>
            </a:r>
            <a:endParaRPr lang="en-US" sz="2100" dirty="0" smtClean="0"/>
          </a:p>
        </p:txBody>
      </p:sp>
      <p:sp>
        <p:nvSpPr>
          <p:cNvPr id="53252" name="Rectangle 4"/>
          <p:cNvSpPr>
            <a:spLocks noChangeArrowheads="1"/>
          </p:cNvSpPr>
          <p:nvPr/>
        </p:nvSpPr>
        <p:spPr bwMode="auto">
          <a:xfrm>
            <a:off x="0" y="6553200"/>
            <a:ext cx="6881813" cy="261938"/>
          </a:xfrm>
          <a:prstGeom prst="rect">
            <a:avLst/>
          </a:prstGeom>
          <a:noFill/>
          <a:ln w="9525">
            <a:noFill/>
            <a:miter lim="800000"/>
            <a:headEnd/>
            <a:tailEnd/>
          </a:ln>
        </p:spPr>
        <p:txBody>
          <a:bodyPr wrap="none" lIns="92075" tIns="46038" rIns="92075" bIns="46038">
            <a:spAutoFit/>
          </a:bodyPr>
          <a:lstStyle/>
          <a:p>
            <a:pPr eaLnBrk="0" hangingPunct="0"/>
            <a:r>
              <a:rPr lang="en-US" sz="1100"/>
              <a:t>Sources:  Med CPI from US Bureau of Labor Statistics, WC med severity from NCCI based on NCCI states.</a:t>
            </a:r>
          </a:p>
        </p:txBody>
      </p:sp>
      <p:sp>
        <p:nvSpPr>
          <p:cNvPr id="6487045" name="Text Box 5"/>
          <p:cNvSpPr txBox="1">
            <a:spLocks noChangeArrowheads="1"/>
          </p:cNvSpPr>
          <p:nvPr/>
        </p:nvSpPr>
        <p:spPr bwMode="auto">
          <a:xfrm rot="10800000">
            <a:off x="8353425" y="1905000"/>
            <a:ext cx="428625" cy="1066800"/>
          </a:xfrm>
          <a:prstGeom prst="rect">
            <a:avLst/>
          </a:prstGeom>
          <a:noFill/>
          <a:ln w="9525">
            <a:noFill/>
            <a:miter lim="800000"/>
            <a:headEnd/>
            <a:tailEnd/>
          </a:ln>
        </p:spPr>
        <p:txBody>
          <a:bodyPr rot="10800000" vert="eaVert" lIns="92075" tIns="46038" rIns="92075" bIns="46038">
            <a:spAutoFit/>
          </a:bodyPr>
          <a:lstStyle/>
          <a:p>
            <a:pPr algn="ctr" eaLnBrk="0" hangingPunct="0">
              <a:spcBef>
                <a:spcPct val="50000"/>
              </a:spcBef>
              <a:buClr>
                <a:srgbClr val="FF3300"/>
              </a:buClr>
              <a:buFont typeface="Wingdings" pitchFamily="2" charset="2"/>
              <a:buNone/>
            </a:pPr>
            <a:endParaRPr lang="en-US" sz="1600" b="1">
              <a:latin typeface="Times New Roman" pitchFamily="18" charset="0"/>
            </a:endParaRPr>
          </a:p>
        </p:txBody>
      </p:sp>
      <p:sp>
        <p:nvSpPr>
          <p:cNvPr id="7" name="AutoShape 7"/>
          <p:cNvSpPr>
            <a:spLocks noChangeArrowheads="1"/>
          </p:cNvSpPr>
          <p:nvPr/>
        </p:nvSpPr>
        <p:spPr bwMode="blackWhite">
          <a:xfrm>
            <a:off x="4454013" y="1669948"/>
            <a:ext cx="4301204" cy="1235484"/>
          </a:xfrm>
          <a:prstGeom prst="wedgeRectCallout">
            <a:avLst>
              <a:gd name="adj1" fmla="val 42756"/>
              <a:gd name="adj2" fmla="val 171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Average annual increase in WC medical severity form 1995 through </a:t>
            </a:r>
            <a:r>
              <a:rPr lang="en-US" sz="1600" b="1" dirty="0" smtClean="0">
                <a:solidFill>
                  <a:schemeClr val="bg1"/>
                </a:solidFill>
              </a:rPr>
              <a:t>2011 </a:t>
            </a:r>
            <a:r>
              <a:rPr lang="en-US" sz="1600" b="1" dirty="0">
                <a:solidFill>
                  <a:schemeClr val="bg1"/>
                </a:solidFill>
              </a:rPr>
              <a:t>was </a:t>
            </a:r>
            <a:r>
              <a:rPr lang="en-US" sz="1600" b="1" dirty="0" smtClean="0">
                <a:solidFill>
                  <a:schemeClr val="bg1"/>
                </a:solidFill>
              </a:rPr>
              <a:t>well above </a:t>
            </a:r>
            <a:r>
              <a:rPr lang="en-US" sz="1600" b="1" dirty="0">
                <a:solidFill>
                  <a:schemeClr val="bg1"/>
                </a:solidFill>
              </a:rPr>
              <a:t>the medical CPI </a:t>
            </a:r>
            <a:r>
              <a:rPr lang="en-US" sz="1600" b="1" dirty="0" smtClean="0">
                <a:solidFill>
                  <a:schemeClr val="bg1"/>
                </a:solidFill>
              </a:rPr>
              <a:t>(6.8% </a:t>
            </a:r>
            <a:r>
              <a:rPr lang="en-US" sz="1600" b="1" dirty="0">
                <a:solidFill>
                  <a:schemeClr val="bg1"/>
                </a:solidFill>
              </a:rPr>
              <a:t>vs. </a:t>
            </a:r>
            <a:r>
              <a:rPr lang="en-US" sz="1600" b="1" dirty="0" smtClean="0">
                <a:solidFill>
                  <a:schemeClr val="bg1"/>
                </a:solidFill>
              </a:rPr>
              <a:t>3.8%), but the gap is narrowing. </a:t>
            </a:r>
            <a:endParaRPr lang="en-US" sz="1600" b="1" dirty="0">
              <a:solidFill>
                <a:schemeClr val="bg1"/>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nodePh="1">
                                  <p:stCondLst>
                                    <p:cond delay="0"/>
                                  </p:stCondLst>
                                  <p:endCondLst>
                                    <p:cond evt="begin" delay="0">
                                      <p:tn val="5"/>
                                    </p:cond>
                                  </p:endCondLst>
                                  <p:childTnLst>
                                    <p:set>
                                      <p:cBhvr>
                                        <p:cTn id="6" dur="1" fill="hold">
                                          <p:stCondLst>
                                            <p:cond delay="0"/>
                                          </p:stCondLst>
                                        </p:cTn>
                                        <p:tgtEl>
                                          <p:spTgt spid="6487045"/>
                                        </p:tgtEl>
                                        <p:attrNameLst>
                                          <p:attrName>style.visibility</p:attrName>
                                        </p:attrNameLst>
                                      </p:cBhvr>
                                      <p:to>
                                        <p:strVal val="visible"/>
                                      </p:to>
                                    </p:set>
                                    <p:anim calcmode="lin" valueType="num">
                                      <p:cBhvr additive="base">
                                        <p:cTn id="7" dur="500" fill="hold"/>
                                        <p:tgtEl>
                                          <p:spTgt spid="6487045"/>
                                        </p:tgtEl>
                                        <p:attrNameLst>
                                          <p:attrName>ppt_x</p:attrName>
                                        </p:attrNameLst>
                                      </p:cBhvr>
                                      <p:tavLst>
                                        <p:tav tm="0">
                                          <p:val>
                                            <p:strVal val="0-#ppt_w/2"/>
                                          </p:val>
                                        </p:tav>
                                        <p:tav tm="100000">
                                          <p:val>
                                            <p:strVal val="#ppt_x"/>
                                          </p:val>
                                        </p:tav>
                                      </p:tavLst>
                                    </p:anim>
                                    <p:anim calcmode="lin" valueType="num">
                                      <p:cBhvr additive="base">
                                        <p:cTn id="8" dur="500" fill="hold"/>
                                        <p:tgtEl>
                                          <p:spTgt spid="64870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87045" grpId="0" autoUpdateAnimBg="0"/>
      <p:bldP spid="7" grpId="0" animBg="1"/>
    </p:bld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a:t>
            </a:fld>
            <a:endParaRPr lang="en-US" smtClean="0"/>
          </a:p>
        </p:txBody>
      </p:sp>
      <p:sp>
        <p:nvSpPr>
          <p:cNvPr id="82949" name="Rectangle 2"/>
          <p:cNvSpPr>
            <a:spLocks noGrp="1" noChangeArrowheads="1"/>
          </p:cNvSpPr>
          <p:nvPr>
            <p:ph type="title"/>
          </p:nvPr>
        </p:nvSpPr>
        <p:spPr/>
        <p:txBody>
          <a:bodyPr/>
          <a:lstStyle/>
          <a:p>
            <a:r>
              <a:rPr lang="en-US" dirty="0" smtClean="0"/>
              <a:t>Presentation Outline</a:t>
            </a:r>
            <a:br>
              <a:rPr lang="en-US" dirty="0" smtClean="0"/>
            </a:br>
            <a:endParaRPr lang="en-US" i="1" dirty="0" smtClean="0"/>
          </a:p>
        </p:txBody>
      </p:sp>
      <p:sp>
        <p:nvSpPr>
          <p:cNvPr id="1922051" name="Rectangle 3"/>
          <p:cNvSpPr>
            <a:spLocks noGrp="1" noChangeArrowheads="1"/>
          </p:cNvSpPr>
          <p:nvPr>
            <p:ph type="body" idx="1"/>
          </p:nvPr>
        </p:nvSpPr>
        <p:spPr>
          <a:xfrm>
            <a:off x="326571" y="1145059"/>
            <a:ext cx="8640448" cy="5448301"/>
          </a:xfrm>
        </p:spPr>
        <p:txBody>
          <a:bodyPr/>
          <a:lstStyle/>
          <a:p>
            <a:pPr>
              <a:lnSpc>
                <a:spcPts val="1400"/>
              </a:lnSpc>
            </a:pPr>
            <a:r>
              <a:rPr lang="en-US" b="1" dirty="0" smtClean="0"/>
              <a:t>P/C Insurance Industry Financial Overview</a:t>
            </a:r>
          </a:p>
          <a:p>
            <a:pPr lvl="1">
              <a:lnSpc>
                <a:spcPts val="1400"/>
              </a:lnSpc>
            </a:pPr>
            <a:r>
              <a:rPr lang="en-US" sz="2000" b="1" dirty="0" smtClean="0"/>
              <a:t>ROE Growth is Critical</a:t>
            </a:r>
            <a:endParaRPr lang="en-US" b="1" dirty="0" smtClean="0"/>
          </a:p>
          <a:p>
            <a:pPr>
              <a:lnSpc>
                <a:spcPts val="1400"/>
              </a:lnSpc>
            </a:pPr>
            <a:r>
              <a:rPr lang="en-US" b="1" dirty="0" smtClean="0"/>
              <a:t>Economic Factors Impacting Growth</a:t>
            </a:r>
          </a:p>
          <a:p>
            <a:pPr lvl="1">
              <a:lnSpc>
                <a:spcPts val="1400"/>
              </a:lnSpc>
            </a:pPr>
            <a:r>
              <a:rPr lang="en-US" sz="2000" b="1" dirty="0" smtClean="0"/>
              <a:t>Regional Analysis</a:t>
            </a:r>
          </a:p>
          <a:p>
            <a:pPr lvl="1">
              <a:lnSpc>
                <a:spcPts val="1400"/>
              </a:lnSpc>
            </a:pPr>
            <a:r>
              <a:rPr lang="en-US" sz="2000" b="1" dirty="0" smtClean="0"/>
              <a:t>By Line Impacts</a:t>
            </a:r>
          </a:p>
          <a:p>
            <a:pPr>
              <a:lnSpc>
                <a:spcPts val="1400"/>
              </a:lnSpc>
            </a:pPr>
            <a:r>
              <a:rPr lang="en-US" b="1" dirty="0" smtClean="0"/>
              <a:t>Catastrophe Loss Trends</a:t>
            </a:r>
          </a:p>
          <a:p>
            <a:pPr>
              <a:lnSpc>
                <a:spcPts val="1400"/>
              </a:lnSpc>
            </a:pPr>
            <a:r>
              <a:rPr lang="en-US" b="1" dirty="0" smtClean="0"/>
              <a:t>P/C Growth Analysis: $25B+ Annual Increase in DPW</a:t>
            </a:r>
          </a:p>
          <a:p>
            <a:pPr lvl="1">
              <a:lnSpc>
                <a:spcPts val="1400"/>
              </a:lnSpc>
            </a:pPr>
            <a:r>
              <a:rPr lang="en-US" sz="2000" b="1" dirty="0" smtClean="0"/>
              <a:t>Key Line/Region Growth Trends</a:t>
            </a:r>
          </a:p>
          <a:p>
            <a:pPr>
              <a:lnSpc>
                <a:spcPts val="1400"/>
              </a:lnSpc>
            </a:pPr>
            <a:r>
              <a:rPr lang="en-US" b="1" dirty="0" smtClean="0"/>
              <a:t>Reinsurance and the Growth of Alternative Capital</a:t>
            </a:r>
          </a:p>
          <a:p>
            <a:pPr>
              <a:lnSpc>
                <a:spcPts val="1400"/>
              </a:lnSpc>
            </a:pPr>
            <a:r>
              <a:rPr lang="en-US" b="1" dirty="0" smtClean="0"/>
              <a:t>The New Investment Reality</a:t>
            </a:r>
          </a:p>
          <a:p>
            <a:pPr lvl="1">
              <a:lnSpc>
                <a:spcPts val="1400"/>
              </a:lnSpc>
            </a:pPr>
            <a:r>
              <a:rPr lang="en-US" b="1" dirty="0" smtClean="0"/>
              <a:t>The Challenge of Persistently Low Interest Rates</a:t>
            </a:r>
          </a:p>
          <a:p>
            <a:pPr>
              <a:lnSpc>
                <a:spcPts val="1400"/>
              </a:lnSpc>
            </a:pPr>
            <a:r>
              <a:rPr lang="en-US" b="1" dirty="0" smtClean="0"/>
              <a:t>P/C Performance Analysis</a:t>
            </a:r>
          </a:p>
          <a:p>
            <a:pPr lvl="1">
              <a:lnSpc>
                <a:spcPts val="1400"/>
              </a:lnSpc>
            </a:pPr>
            <a:r>
              <a:rPr lang="en-US" b="1" dirty="0" smtClean="0"/>
              <a:t>Combined Ratio Trends and Forecasts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922051">
                                            <p:txEl>
                                              <p:pRg st="6" end="6"/>
                                            </p:txEl>
                                          </p:spTgt>
                                        </p:tgtEl>
                                        <p:attrNameLst>
                                          <p:attrName>style.visibility</p:attrName>
                                        </p:attrNameLst>
                                      </p:cBhvr>
                                      <p:to>
                                        <p:strVal val="visible"/>
                                      </p:to>
                                    </p:set>
                                    <p:animEffect transition="in" filter="wipe(left)">
                                      <p:cBhvr>
                                        <p:cTn id="31" dur="500"/>
                                        <p:tgtEl>
                                          <p:spTgt spid="192205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22051">
                                            <p:txEl>
                                              <p:pRg st="8" end="8"/>
                                            </p:txEl>
                                          </p:spTgt>
                                        </p:tgtEl>
                                        <p:attrNameLst>
                                          <p:attrName>style.visibility</p:attrName>
                                        </p:attrNameLst>
                                      </p:cBhvr>
                                      <p:to>
                                        <p:strVal val="visible"/>
                                      </p:to>
                                    </p:set>
                                    <p:animEffect transition="in" filter="wipe(left)">
                                      <p:cBhvr>
                                        <p:cTn id="39" dur="500"/>
                                        <p:tgtEl>
                                          <p:spTgt spid="1922051">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22051">
                                            <p:txEl>
                                              <p:pRg st="9" end="9"/>
                                            </p:txEl>
                                          </p:spTgt>
                                        </p:tgtEl>
                                        <p:attrNameLst>
                                          <p:attrName>style.visibility</p:attrName>
                                        </p:attrNameLst>
                                      </p:cBhvr>
                                      <p:to>
                                        <p:strVal val="visible"/>
                                      </p:to>
                                    </p:set>
                                    <p:animEffect transition="in" filter="wipe(left)">
                                      <p:cBhvr>
                                        <p:cTn id="44" dur="500"/>
                                        <p:tgtEl>
                                          <p:spTgt spid="1922051">
                                            <p:txEl>
                                              <p:pRg st="9" end="9"/>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922051">
                                            <p:txEl>
                                              <p:pRg st="10" end="10"/>
                                            </p:txEl>
                                          </p:spTgt>
                                        </p:tgtEl>
                                        <p:attrNameLst>
                                          <p:attrName>style.visibility</p:attrName>
                                        </p:attrNameLst>
                                      </p:cBhvr>
                                      <p:to>
                                        <p:strVal val="visible"/>
                                      </p:to>
                                    </p:set>
                                    <p:animEffect transition="in" filter="wipe(left)">
                                      <p:cBhvr>
                                        <p:cTn id="47" dur="500"/>
                                        <p:tgtEl>
                                          <p:spTgt spid="1922051">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922051">
                                            <p:txEl>
                                              <p:pRg st="11" end="11"/>
                                            </p:txEl>
                                          </p:spTgt>
                                        </p:tgtEl>
                                        <p:attrNameLst>
                                          <p:attrName>style.visibility</p:attrName>
                                        </p:attrNameLst>
                                      </p:cBhvr>
                                      <p:to>
                                        <p:strVal val="visible"/>
                                      </p:to>
                                    </p:set>
                                    <p:animEffect transition="in" filter="wipe(left)">
                                      <p:cBhvr>
                                        <p:cTn id="52" dur="500"/>
                                        <p:tgtEl>
                                          <p:spTgt spid="1922051">
                                            <p:txEl>
                                              <p:pRg st="11" end="11"/>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2" end="12"/>
                                            </p:txEl>
                                          </p:spTgt>
                                        </p:tgtEl>
                                        <p:attrNameLst>
                                          <p:attrName>style.visibility</p:attrName>
                                        </p:attrNameLst>
                                      </p:cBhvr>
                                      <p:to>
                                        <p:strVal val="visible"/>
                                      </p:to>
                                    </p:set>
                                    <p:animEffect transition="in" filter="wipe(left)">
                                      <p:cBhvr>
                                        <p:cTn id="55" dur="500"/>
                                        <p:tgtEl>
                                          <p:spTgt spid="192205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20</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23034882"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29739"/>
              <a:gd name="adj2" fmla="val 677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Workers Compensation Lost-Time </a:t>
            </a:r>
            <a:br>
              <a:rPr lang="en-US" dirty="0" smtClean="0"/>
            </a:br>
            <a:r>
              <a:rPr lang="en-US" dirty="0" smtClean="0"/>
              <a:t>Claim Frequency Declined in 2012</a:t>
            </a:r>
            <a:r>
              <a:rPr lang="en-US" sz="800" dirty="0"/>
              <a:t/>
            </a:r>
            <a:br>
              <a:rPr lang="en-US" sz="800" dirty="0"/>
            </a:br>
            <a:r>
              <a:rPr lang="en-US" sz="800" dirty="0"/>
              <a:t/>
            </a:r>
            <a:br>
              <a:rPr lang="en-US" sz="800" dirty="0"/>
            </a:br>
            <a:r>
              <a:rPr lang="en-US" sz="1600" dirty="0">
                <a:solidFill>
                  <a:schemeClr val="tx1"/>
                </a:solidFill>
                <a:latin typeface="Arial" pitchFamily="34" charset="0"/>
              </a:rPr>
              <a:t>Lost-Time Claims</a:t>
            </a:r>
          </a:p>
        </p:txBody>
      </p:sp>
      <p:sp>
        <p:nvSpPr>
          <p:cNvPr id="4" name="Slide Number Placeholder 3"/>
          <p:cNvSpPr>
            <a:spLocks noGrp="1"/>
          </p:cNvSpPr>
          <p:nvPr>
            <p:ph type="sldNum" sz="quarter" idx="4294967295"/>
          </p:nvPr>
        </p:nvSpPr>
        <p:spPr>
          <a:xfrm>
            <a:off x="8500523" y="6411240"/>
            <a:ext cx="457200" cy="274320"/>
          </a:xfrm>
          <a:prstGeom prst="rect">
            <a:avLst/>
          </a:prstGeom>
        </p:spPr>
        <p:txBody>
          <a:bodyPr/>
          <a:lstStyle/>
          <a:p>
            <a:fld id="{92DC2852-4524-4D94-B636-4315D37E8450}" type="slidenum">
              <a:rPr lang="en-US" smtClean="0"/>
              <a:pPr/>
              <a:t>200</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925205494"/>
              </p:ext>
            </p:extLst>
          </p:nvPr>
        </p:nvGraphicFramePr>
        <p:xfrm>
          <a:off x="-26158" y="1553941"/>
          <a:ext cx="8915977" cy="419240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4549" y="1287808"/>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latin typeface="Arial" charset="0"/>
              </a:rPr>
              <a:t>Percent</a:t>
            </a:r>
          </a:p>
        </p:txBody>
      </p:sp>
      <p:sp>
        <p:nvSpPr>
          <p:cNvPr id="8" name="Text Box 4"/>
          <p:cNvSpPr txBox="1">
            <a:spLocks noChangeArrowheads="1"/>
          </p:cNvSpPr>
          <p:nvPr/>
        </p:nvSpPr>
        <p:spPr bwMode="auto">
          <a:xfrm>
            <a:off x="3808416" y="5819776"/>
            <a:ext cx="1570578" cy="274616"/>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Accident Year</a:t>
            </a:r>
          </a:p>
        </p:txBody>
      </p:sp>
      <p:sp>
        <p:nvSpPr>
          <p:cNvPr id="9" name="Text Box 5"/>
          <p:cNvSpPr txBox="1">
            <a:spLocks noChangeArrowheads="1"/>
          </p:cNvSpPr>
          <p:nvPr/>
        </p:nvSpPr>
        <p:spPr bwMode="auto">
          <a:xfrm>
            <a:off x="78656" y="5840504"/>
            <a:ext cx="8213725" cy="1169507"/>
          </a:xfrm>
          <a:prstGeom prst="rect">
            <a:avLst/>
          </a:prstGeom>
          <a:noFill/>
          <a:ln w="0">
            <a:noFill/>
            <a:miter lim="800000"/>
            <a:headEnd/>
            <a:tailEnd/>
          </a:ln>
          <a:effectLst/>
        </p:spPr>
        <p:txBody>
          <a:bodyPr wrap="square" lIns="91397" tIns="45698" rIns="91397" bIns="45698">
            <a:spAutoFit/>
          </a:bodyPr>
          <a:lstStyle/>
          <a:p>
            <a:pPr>
              <a:tabLst>
                <a:tab pos="515695" algn="l"/>
              </a:tabLst>
            </a:pPr>
            <a:endParaRPr lang="en-US" sz="1000" dirty="0">
              <a:latin typeface="Arial" charset="0"/>
              <a:cs typeface="Arial" charset="0"/>
            </a:endParaRPr>
          </a:p>
          <a:p>
            <a:pPr>
              <a:tabLst>
                <a:tab pos="515695" algn="l"/>
              </a:tabLst>
            </a:pPr>
            <a:r>
              <a:rPr lang="en-US" sz="1000" dirty="0" smtClean="0">
                <a:latin typeface="Arial" charset="0"/>
                <a:cs typeface="Arial" charset="0"/>
              </a:rPr>
              <a:t>*Adjustments primarily due to significant audit activity.</a:t>
            </a:r>
          </a:p>
          <a:p>
            <a:pPr>
              <a:tabLst>
                <a:tab pos="515695" algn="l"/>
              </a:tabLst>
            </a:pPr>
            <a:r>
              <a:rPr lang="en-US" sz="1000" dirty="0" smtClean="0">
                <a:latin typeface="Arial" charset="0"/>
                <a:cs typeface="Arial" charset="0"/>
              </a:rPr>
              <a:t>2012p</a:t>
            </a:r>
            <a:r>
              <a:rPr lang="en-US" sz="1000" dirty="0">
                <a:latin typeface="Arial" charset="0"/>
                <a:cs typeface="Arial" charset="0"/>
              </a:rPr>
              <a:t>: Preliminary based on data valued as of </a:t>
            </a:r>
            <a:r>
              <a:rPr lang="en-US" sz="1000" dirty="0" smtClean="0">
                <a:latin typeface="Arial" charset="0"/>
                <a:cs typeface="Arial" charset="0"/>
              </a:rPr>
              <a:t>12/31/2012</a:t>
            </a:r>
            <a:endParaRPr lang="en-US" sz="1000" dirty="0">
              <a:latin typeface="Arial" charset="0"/>
              <a:cs typeface="Arial" charset="0"/>
            </a:endParaRPr>
          </a:p>
          <a:p>
            <a:pPr>
              <a:tabLst>
                <a:tab pos="515695" algn="l"/>
              </a:tabLst>
            </a:pPr>
            <a:r>
              <a:rPr lang="en-US" sz="1000" dirty="0" smtClean="0">
                <a:latin typeface="Arial" charset="0"/>
                <a:cs typeface="Arial" charset="0"/>
              </a:rPr>
              <a:t>1991–2011: </a:t>
            </a:r>
            <a:r>
              <a:rPr lang="en-US" sz="1000" dirty="0">
                <a:latin typeface="Arial" charset="0"/>
                <a:cs typeface="Arial" charset="0"/>
              </a:rPr>
              <a:t>Based on data through </a:t>
            </a:r>
            <a:r>
              <a:rPr lang="en-US" sz="1000" dirty="0" smtClean="0">
                <a:latin typeface="Arial" charset="0"/>
                <a:cs typeface="Arial" charset="0"/>
              </a:rPr>
              <a:t>12/31/2011, </a:t>
            </a:r>
            <a:r>
              <a:rPr lang="en-US" sz="1000" dirty="0">
                <a:latin typeface="Arial" charset="0"/>
                <a:cs typeface="Arial" charset="0"/>
              </a:rPr>
              <a:t>developed to ultimate</a:t>
            </a:r>
          </a:p>
          <a:p>
            <a:pPr>
              <a:tabLst>
                <a:tab pos="515695" algn="l"/>
              </a:tabLst>
            </a:pPr>
            <a:r>
              <a:rPr lang="en-US" sz="1000" dirty="0">
                <a:latin typeface="Arial" charset="0"/>
                <a:cs typeface="Arial" charset="0"/>
              </a:rPr>
              <a:t>Based on the states where NCCI provides ratemaking services, including state funds; excludes high deductible </a:t>
            </a:r>
            <a:r>
              <a:rPr lang="en-US" sz="1000" dirty="0" smtClean="0">
                <a:latin typeface="Arial" charset="0"/>
                <a:cs typeface="Arial" charset="0"/>
              </a:rPr>
              <a:t>policies</a:t>
            </a:r>
            <a:endParaRPr lang="en-US" sz="1000" dirty="0">
              <a:latin typeface="Arial" charset="0"/>
              <a:cs typeface="Arial" charset="0"/>
            </a:endParaRPr>
          </a:p>
          <a:p>
            <a:pPr>
              <a:tabLst>
                <a:tab pos="515695" algn="l"/>
              </a:tabLst>
            </a:pPr>
            <a:r>
              <a:rPr lang="en-US" sz="1000" dirty="0">
                <a:latin typeface="Arial" charset="0"/>
                <a:cs typeface="Arial" charset="0"/>
              </a:rPr>
              <a:t>Frequency is the number of lost-time claims per $1M pure premium at current wage and voluntary loss cost </a:t>
            </a:r>
            <a:r>
              <a:rPr lang="en-US" sz="1000" dirty="0" smtClean="0">
                <a:latin typeface="Arial" charset="0"/>
                <a:cs typeface="Arial" charset="0"/>
              </a:rPr>
              <a:t>level</a:t>
            </a:r>
          </a:p>
          <a:p>
            <a:pPr>
              <a:tabLst>
                <a:tab pos="515695" algn="l"/>
              </a:tabLst>
            </a:pPr>
            <a:r>
              <a:rPr lang="en-US" sz="1000" dirty="0" smtClean="0"/>
              <a:t>Source: NCCI.</a:t>
            </a:r>
            <a:endParaRPr lang="en-US" sz="1000" dirty="0">
              <a:latin typeface="Arial" charset="0"/>
              <a:cs typeface="Arial" charset="0"/>
            </a:endParaRPr>
          </a:p>
        </p:txBody>
      </p:sp>
      <p:sp>
        <p:nvSpPr>
          <p:cNvPr id="10" name="Text Box 3"/>
          <p:cNvSpPr txBox="1">
            <a:spLocks noChangeArrowheads="1"/>
          </p:cNvSpPr>
          <p:nvPr/>
        </p:nvSpPr>
        <p:spPr bwMode="auto">
          <a:xfrm>
            <a:off x="4403655" y="1683366"/>
            <a:ext cx="3243262" cy="525250"/>
          </a:xfrm>
          <a:prstGeom prst="rect">
            <a:avLst/>
          </a:prstGeom>
          <a:noFill/>
          <a:ln w="0">
            <a:noFill/>
            <a:miter lim="800000"/>
            <a:headEnd/>
            <a:tailEnd/>
          </a:ln>
          <a:effectLst/>
        </p:spPr>
        <p:txBody>
          <a:bodyPr lIns="91397" tIns="45698" rIns="91397" bIns="45698">
            <a:spAutoFit/>
          </a:bodyPr>
          <a:lstStyle/>
          <a:p>
            <a:pPr algn="ctr" eaLnBrk="0" hangingPunct="0"/>
            <a:r>
              <a:rPr lang="en-US" sz="1400" b="1" dirty="0">
                <a:latin typeface="Arial" charset="0"/>
              </a:rPr>
              <a:t>Cumulative Change of –</a:t>
            </a:r>
            <a:r>
              <a:rPr lang="en-US" sz="1400" b="1" dirty="0" smtClean="0">
                <a:latin typeface="Arial" charset="0"/>
              </a:rPr>
              <a:t>55.4%</a:t>
            </a:r>
            <a:endParaRPr lang="en-US" sz="1400" b="1" dirty="0">
              <a:latin typeface="Arial" charset="0"/>
            </a:endParaRPr>
          </a:p>
          <a:p>
            <a:pPr algn="ctr" eaLnBrk="0" hangingPunct="0"/>
            <a:r>
              <a:rPr lang="en-US" sz="1400" b="1" dirty="0">
                <a:latin typeface="Arial" charset="0"/>
              </a:rPr>
              <a:t>(</a:t>
            </a:r>
            <a:r>
              <a:rPr lang="en-US" sz="1400" b="1" dirty="0" smtClean="0">
                <a:latin typeface="Arial" charset="0"/>
              </a:rPr>
              <a:t>1991–2011 </a:t>
            </a:r>
            <a:r>
              <a:rPr lang="en-US" sz="1400" b="1" dirty="0">
                <a:latin typeface="Arial" charset="0"/>
              </a:rPr>
              <a:t>adj.)</a:t>
            </a:r>
            <a:endParaRPr lang="en-US" sz="1400" b="1" dirty="0">
              <a:solidFill>
                <a:schemeClr val="bg2"/>
              </a:solidFill>
              <a:latin typeface="Arial" charset="0"/>
            </a:endParaRPr>
          </a:p>
        </p:txBody>
      </p:sp>
    </p:spTree>
    <p:extLst>
      <p:ext uri="{BB962C8B-B14F-4D97-AF65-F5344CB8AC3E}">
        <p14:creationId xmlns:p14="http://schemas.microsoft.com/office/powerpoint/2010/main" xmlns="" val="4169798794"/>
      </p:ext>
    </p:extLst>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0" y="1066800"/>
          <a:ext cx="8915400" cy="5657850"/>
        </p:xfrm>
        <a:graphic>
          <a:graphicData uri="http://schemas.openxmlformats.org/presentationml/2006/ole">
            <p:oleObj spid="_x0000_s20047874" name="Chart" r:id="rId3" imgW="8658353" imgH="5505565" progId="MSGraph.Chart.8">
              <p:embed followColorScheme="full"/>
            </p:oleObj>
          </a:graphicData>
        </a:graphic>
      </p:graphicFrame>
      <p:sp>
        <p:nvSpPr>
          <p:cNvPr id="61443" name="Rectangle 3"/>
          <p:cNvSpPr>
            <a:spLocks noGrp="1" noChangeArrowheads="1"/>
          </p:cNvSpPr>
          <p:nvPr>
            <p:ph type="title"/>
          </p:nvPr>
        </p:nvSpPr>
        <p:spPr>
          <a:xfrm>
            <a:off x="57150" y="0"/>
            <a:ext cx="8050213" cy="1143000"/>
          </a:xfrm>
        </p:spPr>
        <p:txBody>
          <a:bodyPr/>
          <a:lstStyle/>
          <a:p>
            <a:r>
              <a:rPr lang="en-US" dirty="0" smtClean="0"/>
              <a:t>WC Indemnity Severity vs. Wage Inflation, 1995 -2012p</a:t>
            </a:r>
            <a:endParaRPr lang="en-US" sz="3600" dirty="0" smtClean="0"/>
          </a:p>
        </p:txBody>
      </p:sp>
      <p:sp>
        <p:nvSpPr>
          <p:cNvPr id="61444" name="Text Box 4"/>
          <p:cNvSpPr txBox="1">
            <a:spLocks noChangeArrowheads="1"/>
          </p:cNvSpPr>
          <p:nvPr/>
        </p:nvSpPr>
        <p:spPr bwMode="auto">
          <a:xfrm>
            <a:off x="76200" y="6284913"/>
            <a:ext cx="8901113" cy="549275"/>
          </a:xfrm>
          <a:prstGeom prst="rect">
            <a:avLst/>
          </a:prstGeom>
          <a:noFill/>
          <a:ln w="0">
            <a:noFill/>
            <a:miter lim="800000"/>
            <a:headEnd/>
            <a:tailEnd/>
          </a:ln>
        </p:spPr>
        <p:txBody>
          <a:bodyPr>
            <a:spAutoFit/>
          </a:bodyPr>
          <a:lstStyle/>
          <a:p>
            <a:r>
              <a:rPr lang="en-US" sz="1000" dirty="0" smtClean="0"/>
              <a:t>2011p</a:t>
            </a:r>
            <a:r>
              <a:rPr lang="en-US" sz="1000" dirty="0"/>
              <a:t>: Preliminary based on data valued as of </a:t>
            </a:r>
            <a:r>
              <a:rPr lang="en-US" sz="1000" dirty="0" smtClean="0"/>
              <a:t>12/31/2011; 1991-2010: </a:t>
            </a:r>
            <a:r>
              <a:rPr lang="en-US" sz="1000" dirty="0"/>
              <a:t>Based on data through </a:t>
            </a:r>
            <a:r>
              <a:rPr lang="en-US" sz="1000" dirty="0" smtClean="0"/>
              <a:t>12/31/2010, </a:t>
            </a:r>
            <a:r>
              <a:rPr lang="en-US" sz="1000" dirty="0"/>
              <a:t>developed to ultimate. Based on the states where NCCI provides ratemaking services. Excludes the effects of deductible policies.  CPS = Current Population Survey.</a:t>
            </a:r>
          </a:p>
          <a:p>
            <a:r>
              <a:rPr lang="en-US" sz="1000" dirty="0"/>
              <a:t>Source: NCCI</a:t>
            </a:r>
          </a:p>
        </p:txBody>
      </p:sp>
      <p:sp>
        <p:nvSpPr>
          <p:cNvPr id="6" name="AutoShape 6"/>
          <p:cNvSpPr>
            <a:spLocks noChangeArrowheads="1"/>
          </p:cNvSpPr>
          <p:nvPr/>
        </p:nvSpPr>
        <p:spPr bwMode="blackWhite">
          <a:xfrm>
            <a:off x="4591665" y="4840288"/>
            <a:ext cx="2281083" cy="928687"/>
          </a:xfrm>
          <a:prstGeom prst="wedgeRectCallout">
            <a:avLst>
              <a:gd name="adj1" fmla="val 110607"/>
              <a:gd name="adj2" fmla="val -7824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WC indemnity severity </a:t>
            </a:r>
            <a:r>
              <a:rPr lang="en-US" sz="1600" b="1" dirty="0" smtClean="0">
                <a:solidFill>
                  <a:schemeClr val="bg1"/>
                </a:solidFill>
              </a:rPr>
              <a:t>turned positive again in 2011</a:t>
            </a:r>
            <a:endParaRPr lang="en-US" sz="1600" b="1" dirty="0">
              <a:solidFill>
                <a:schemeClr val="bg1"/>
              </a:solidFill>
            </a:endParaRPr>
          </a:p>
        </p:txBody>
      </p:sp>
      <p:sp>
        <p:nvSpPr>
          <p:cNvPr id="61446" name="Text Box 4"/>
          <p:cNvSpPr txBox="1">
            <a:spLocks noChangeArrowheads="1"/>
          </p:cNvSpPr>
          <p:nvPr/>
        </p:nvSpPr>
        <p:spPr bwMode="auto">
          <a:xfrm>
            <a:off x="833438" y="4775200"/>
            <a:ext cx="3106737" cy="738188"/>
          </a:xfrm>
          <a:prstGeom prst="rect">
            <a:avLst/>
          </a:prstGeom>
          <a:solidFill>
            <a:schemeClr val="bg1"/>
          </a:solidFill>
          <a:ln w="0">
            <a:noFill/>
            <a:miter lim="800000"/>
            <a:headEnd/>
            <a:tailEnd/>
          </a:ln>
        </p:spPr>
        <p:txBody>
          <a:bodyPr>
            <a:spAutoFit/>
          </a:bodyPr>
          <a:lstStyle/>
          <a:p>
            <a:pPr>
              <a:tabLst>
                <a:tab pos="2628900" algn="dec"/>
              </a:tabLst>
            </a:pPr>
            <a:r>
              <a:rPr lang="en-US" sz="1400" dirty="0"/>
              <a:t>Annual Change 1991–1993:	</a:t>
            </a:r>
            <a:r>
              <a:rPr lang="en-US" sz="1400" dirty="0" smtClean="0"/>
              <a:t>-1.7%</a:t>
            </a:r>
            <a:endParaRPr lang="en-US" sz="1400" dirty="0"/>
          </a:p>
          <a:p>
            <a:pPr>
              <a:tabLst>
                <a:tab pos="2628900" algn="dec"/>
              </a:tabLst>
            </a:pPr>
            <a:r>
              <a:rPr lang="en-US" sz="1400" dirty="0"/>
              <a:t>Annual Change 1994–2001:	</a:t>
            </a:r>
            <a:r>
              <a:rPr lang="en-US" sz="1400" dirty="0" smtClean="0"/>
              <a:t>+7.3%</a:t>
            </a:r>
            <a:endParaRPr lang="en-US" sz="1400" dirty="0"/>
          </a:p>
          <a:p>
            <a:pPr>
              <a:tabLst>
                <a:tab pos="2628900" algn="dec"/>
              </a:tabLst>
            </a:pPr>
            <a:r>
              <a:rPr lang="en-US" sz="1400" dirty="0"/>
              <a:t>Annual Change </a:t>
            </a:r>
            <a:r>
              <a:rPr lang="en-US" sz="1400" dirty="0" smtClean="0"/>
              <a:t>2002–2011:</a:t>
            </a:r>
            <a:r>
              <a:rPr lang="en-US" sz="1400" dirty="0"/>
              <a:t>	</a:t>
            </a:r>
            <a:r>
              <a:rPr lang="en-US" sz="1400" dirty="0" smtClean="0"/>
              <a:t>+3.2%</a:t>
            </a:r>
            <a:endParaRPr lang="en-US" sz="1400" dirty="0"/>
          </a:p>
        </p:txBody>
      </p:sp>
      <p:sp>
        <p:nvSpPr>
          <p:cNvPr id="7" name="AutoShape 6"/>
          <p:cNvSpPr>
            <a:spLocks noChangeArrowheads="1"/>
          </p:cNvSpPr>
          <p:nvPr/>
        </p:nvSpPr>
        <p:spPr bwMode="blackWhite">
          <a:xfrm>
            <a:off x="4365523" y="1691148"/>
            <a:ext cx="2015614" cy="94881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Indemnity severities usually outpace wage gains</a:t>
            </a:r>
            <a:endParaRPr lang="en-US" sz="1600" b="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202</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203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2012 Workers Compensation Direct Written Premium Growth, by State*</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1600" b="1" dirty="0" smtClean="0">
                <a:solidFill>
                  <a:srgbClr val="225A7A"/>
                </a:solidFill>
              </a:rPr>
              <a:t>PRIVATE CARRIERS: Overall 2012 Growth = +9%</a:t>
            </a:r>
            <a:endParaRPr lang="en-US" sz="1600" b="1" dirty="0">
              <a:solidFill>
                <a:srgbClr val="225A7A"/>
              </a:solidFill>
            </a:endParaRPr>
          </a:p>
        </p:txBody>
      </p:sp>
      <p:pic>
        <p:nvPicPr>
          <p:cNvPr id="19524610" name="Picture 2"/>
          <p:cNvPicPr>
            <a:picLocks noChangeAspect="1" noChangeArrowheads="1"/>
          </p:cNvPicPr>
          <p:nvPr/>
        </p:nvPicPr>
        <p:blipFill>
          <a:blip r:embed="rId3" cstate="email"/>
          <a:srcRect/>
          <a:stretch>
            <a:fillRect/>
          </a:stretch>
        </p:blipFill>
        <p:spPr bwMode="auto">
          <a:xfrm>
            <a:off x="233368" y="1858183"/>
            <a:ext cx="8832591" cy="4665671"/>
          </a:xfrm>
          <a:prstGeom prst="rect">
            <a:avLst/>
          </a:prstGeom>
          <a:noFill/>
          <a:ln w="9525">
            <a:noFill/>
            <a:miter lim="800000"/>
            <a:headEnd/>
            <a:tailEnd/>
          </a:ln>
        </p:spPr>
      </p:pic>
      <p:sp>
        <p:nvSpPr>
          <p:cNvPr id="13" name="Rectangle 4"/>
          <p:cNvSpPr>
            <a:spLocks noChangeArrowheads="1"/>
          </p:cNvSpPr>
          <p:nvPr/>
        </p:nvSpPr>
        <p:spPr bwMode="auto">
          <a:xfrm>
            <a:off x="-188913" y="6230193"/>
            <a:ext cx="7569201"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*Excludes monopolistic fund states (in white): OH, ND, WA and WY.</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NCCI.</a:t>
            </a:r>
            <a:endParaRPr lang="en-US" sz="1100" dirty="0"/>
          </a:p>
        </p:txBody>
      </p:sp>
      <p:sp>
        <p:nvSpPr>
          <p:cNvPr id="15" name="Text Box 17"/>
          <p:cNvSpPr txBox="1">
            <a:spLocks noChangeArrowheads="1"/>
          </p:cNvSpPr>
          <p:nvPr/>
        </p:nvSpPr>
        <p:spPr bwMode="auto">
          <a:xfrm>
            <a:off x="3131565" y="1376285"/>
            <a:ext cx="5510986" cy="64633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While growth rates varied widely, all states experienced growth in excess of 5% in 2012</a:t>
            </a:r>
            <a:endParaRPr lang="en-US" b="1" dirty="0">
              <a:solidFill>
                <a:schemeClr val="bg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204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205</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206</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207</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p14="http://schemas.microsoft.com/office/powerpoint/2010/main" xmlns="" val="1025809605"/>
      </p:ext>
    </p:extLst>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208</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xmlns=""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p14="http://schemas.microsoft.com/office/powerpoint/2010/main" xmlns="" val="3780564821"/>
      </p:ext>
    </p:extLst>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2013:Q2</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20044802" name="Chart" r:id="rId4" imgW="8582143" imgH="4219445"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9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21</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210</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211</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2006:Q4–2013:Q2</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76" imgH="3305147" progId="MSGraph.Chart.8">
              <p:embed followColorScheme="full"/>
            </p:oleObj>
          </a:graphicData>
        </a:graphic>
      </p:graphicFrame>
      <p:sp>
        <p:nvSpPr>
          <p:cNvPr id="7200776" name="AutoShape 8"/>
          <p:cNvSpPr>
            <a:spLocks noChangeArrowheads="1"/>
          </p:cNvSpPr>
          <p:nvPr/>
        </p:nvSpPr>
        <p:spPr bwMode="blackWhite">
          <a:xfrm>
            <a:off x="1890502" y="1317936"/>
            <a:ext cx="2563812" cy="568325"/>
          </a:xfrm>
          <a:prstGeom prst="wedgeRectCallout">
            <a:avLst>
              <a:gd name="adj1" fmla="val -45206"/>
              <a:gd name="adj2" fmla="val 23302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6/30/13 stood at a record high $614.0B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0.77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120409" y="1263859"/>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2013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20032514" name="Chart" r:id="rId4" imgW="8610735" imgH="4181349"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1975–2013*</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6/30/13.</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0.77:$</a:t>
            </a:r>
            <a:r>
              <a:rPr lang="en-US" b="1" dirty="0">
                <a:solidFill>
                  <a:srgbClr val="FFFFFF"/>
                </a:solidFill>
              </a:rPr>
              <a:t>1 as of</a:t>
            </a:r>
            <a:br>
              <a:rPr lang="en-US" b="1" dirty="0">
                <a:solidFill>
                  <a:srgbClr val="FFFFFF"/>
                </a:solidFill>
              </a:rPr>
            </a:br>
            <a:r>
              <a:rPr lang="en-US" b="1" dirty="0" smtClean="0">
                <a:solidFill>
                  <a:srgbClr val="FFFFFF"/>
                </a:solidFill>
              </a:rPr>
              <a:t>6/30/13,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3614"/>
              <a:gd name="adj2" fmla="val -187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a record $614.0, up 4.6% from $586.9 of 12/31/12, and up 40.5% ($176.9B)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6/30/13 </a:t>
            </a:r>
            <a:r>
              <a:rPr lang="en-US" sz="1600" b="1" dirty="0">
                <a:solidFill>
                  <a:schemeClr val="bg1"/>
                </a:solidFill>
              </a:rPr>
              <a:t>was </a:t>
            </a:r>
            <a:r>
              <a:rPr lang="en-US" sz="1600" b="1" dirty="0" smtClean="0">
                <a:solidFill>
                  <a:schemeClr val="bg1"/>
                </a:solidFill>
              </a:rPr>
              <a:t>17.7%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213</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2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214</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415845" y="4082077"/>
            <a:ext cx="6784258" cy="1754326"/>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Ample Capacity as Alternative Capital is Transforming the Market</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214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215</a:t>
            </a:fld>
            <a:endParaRPr lang="en-US"/>
          </a:p>
        </p:txBody>
      </p:sp>
      <p:sp>
        <p:nvSpPr>
          <p:cNvPr id="1936386" name="Rectangle 2"/>
          <p:cNvSpPr>
            <a:spLocks noGrp="1" noChangeArrowheads="1"/>
          </p:cNvSpPr>
          <p:nvPr>
            <p:ph type="title"/>
          </p:nvPr>
        </p:nvSpPr>
        <p:spPr>
          <a:xfrm>
            <a:off x="136222" y="149480"/>
            <a:ext cx="7400925" cy="860425"/>
          </a:xfrm>
        </p:spPr>
        <p:txBody>
          <a:bodyPr/>
          <a:lstStyle/>
          <a:p>
            <a:r>
              <a:rPr lang="en-US" dirty="0" smtClean="0"/>
              <a:t>Global Reinsurer Capital, 2007-2013:H1*</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22920194" name="Chart" r:id="rId4" imgW="8305811" imgH="3762334" progId="MSGraph.Chart.8">
              <p:embed followColorScheme="full"/>
            </p:oleObj>
          </a:graphicData>
        </a:graphic>
      </p:graphicFrame>
      <p:sp>
        <p:nvSpPr>
          <p:cNvPr id="1936388" name="Rectangle 4"/>
          <p:cNvSpPr>
            <a:spLocks noChangeArrowheads="1"/>
          </p:cNvSpPr>
          <p:nvPr/>
        </p:nvSpPr>
        <p:spPr bwMode="auto">
          <a:xfrm>
            <a:off x="0" y="6389410"/>
            <a:ext cx="7569200" cy="468590"/>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*Includes both traditional and non-traditional forms of reinsurance capital.</a:t>
            </a:r>
          </a:p>
          <a:p>
            <a:pPr eaLnBrk="0" hangingPunct="0">
              <a:lnSpc>
                <a:spcPct val="85000"/>
              </a:lnSpc>
              <a:spcBef>
                <a:spcPct val="25000"/>
              </a:spcBef>
              <a:buClr>
                <a:schemeClr val="accent2"/>
              </a:buClr>
              <a:buFont typeface="Wingdings" pitchFamily="2" charset="2"/>
              <a:buNone/>
            </a:pPr>
            <a:r>
              <a:rPr lang="en-US" sz="1100" dirty="0" smtClean="0"/>
              <a:t>Source: Aon Benfield Aggregate study for the 6 months ending June 2013; Insurance Information Institute.</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664406"/>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Global Reinsurance Capital Has Been Trending Generally Upward Since the Global Financial Crisis, a Trend that Seems Likely to Continue</a:t>
            </a:r>
            <a:endParaRPr lang="en-US" b="1" dirty="0">
              <a:solidFill>
                <a:srgbClr val="FFFFFF"/>
              </a:solidFill>
            </a:endParaRPr>
          </a:p>
        </p:txBody>
      </p:sp>
      <p:sp>
        <p:nvSpPr>
          <p:cNvPr id="10" name="TextBox 9"/>
          <p:cNvSpPr txBox="1"/>
          <p:nvPr/>
        </p:nvSpPr>
        <p:spPr>
          <a:xfrm>
            <a:off x="2344994" y="2551471"/>
            <a:ext cx="663677" cy="338554"/>
          </a:xfrm>
          <a:prstGeom prst="rect">
            <a:avLst/>
          </a:prstGeom>
          <a:solidFill>
            <a:srgbClr val="FF0000"/>
          </a:solidFill>
        </p:spPr>
        <p:txBody>
          <a:bodyPr wrap="square" rtlCol="0">
            <a:spAutoFit/>
          </a:bodyPr>
          <a:lstStyle/>
          <a:p>
            <a:pPr algn="ctr"/>
            <a:r>
              <a:rPr lang="en-US" sz="1600" b="1" dirty="0" smtClean="0">
                <a:solidFill>
                  <a:schemeClr val="bg1"/>
                </a:solidFill>
              </a:rPr>
              <a:t>-17%</a:t>
            </a:r>
            <a:endParaRPr lang="en-US" sz="1600" b="1" dirty="0">
              <a:solidFill>
                <a:schemeClr val="bg1"/>
              </a:solidFill>
            </a:endParaRPr>
          </a:p>
        </p:txBody>
      </p:sp>
      <p:sp>
        <p:nvSpPr>
          <p:cNvPr id="11" name="TextBox 10"/>
          <p:cNvSpPr txBox="1"/>
          <p:nvPr/>
        </p:nvSpPr>
        <p:spPr>
          <a:xfrm>
            <a:off x="3333136" y="2276179"/>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2" name="TextBox 11"/>
          <p:cNvSpPr txBox="1"/>
          <p:nvPr/>
        </p:nvSpPr>
        <p:spPr>
          <a:xfrm>
            <a:off x="4444156" y="195664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+18%</a:t>
            </a:r>
            <a:endParaRPr lang="en-US" sz="1600" b="1" dirty="0">
              <a:solidFill>
                <a:schemeClr val="bg1"/>
              </a:solidFill>
            </a:endParaRPr>
          </a:p>
        </p:txBody>
      </p:sp>
      <p:sp>
        <p:nvSpPr>
          <p:cNvPr id="13" name="TextBox 12"/>
          <p:cNvSpPr txBox="1"/>
          <p:nvPr/>
        </p:nvSpPr>
        <p:spPr>
          <a:xfrm>
            <a:off x="5510932" y="2035303"/>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-3%</a:t>
            </a:r>
            <a:endParaRPr lang="en-US" sz="1600" b="1" dirty="0">
              <a:solidFill>
                <a:schemeClr val="bg1"/>
              </a:solidFill>
            </a:endParaRPr>
          </a:p>
        </p:txBody>
      </p:sp>
      <p:sp>
        <p:nvSpPr>
          <p:cNvPr id="14" name="TextBox 13"/>
          <p:cNvSpPr txBox="1"/>
          <p:nvPr/>
        </p:nvSpPr>
        <p:spPr>
          <a:xfrm>
            <a:off x="6621952" y="178950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+11%</a:t>
            </a:r>
            <a:endParaRPr lang="en-US" sz="1600" b="1" dirty="0">
              <a:solidFill>
                <a:schemeClr val="bg1"/>
              </a:solidFill>
            </a:endParaRPr>
          </a:p>
        </p:txBody>
      </p:sp>
      <p:sp>
        <p:nvSpPr>
          <p:cNvPr id="15" name="TextBox 14"/>
          <p:cNvSpPr txBox="1"/>
          <p:nvPr/>
        </p:nvSpPr>
        <p:spPr>
          <a:xfrm>
            <a:off x="7688728" y="1720687"/>
            <a:ext cx="742312" cy="338554"/>
          </a:xfrm>
          <a:prstGeom prst="rect">
            <a:avLst/>
          </a:prstGeom>
          <a:solidFill>
            <a:srgbClr val="FF0000"/>
          </a:solidFill>
        </p:spPr>
        <p:txBody>
          <a:bodyPr wrap="square" rtlCol="0">
            <a:spAutoFit/>
          </a:bodyPr>
          <a:lstStyle/>
          <a:p>
            <a:pPr algn="ctr"/>
            <a:r>
              <a:rPr lang="en-US" sz="1600" b="1" dirty="0" smtClean="0">
                <a:solidFill>
                  <a:schemeClr val="bg1"/>
                </a:solidFill>
              </a:rPr>
              <a:t>+1%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nvPr>
        </p:nvGraphicFramePr>
        <p:xfrm>
          <a:off x="0" y="1696064"/>
          <a:ext cx="8915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88488" y="0"/>
            <a:ext cx="8229600" cy="1069848"/>
          </a:xfrm>
        </p:spPr>
        <p:txBody>
          <a:bodyPr/>
          <a:lstStyle/>
          <a:p>
            <a:r>
              <a:rPr lang="en-US" sz="2400" b="1" dirty="0" smtClean="0">
                <a:latin typeface="Arial "/>
              </a:rPr>
              <a:t>Long-Term Evolution of Shareholders’ Funds for        the Guy Carpenter Global Reinsurance Composite </a:t>
            </a:r>
            <a:r>
              <a:rPr lang="en-US" sz="1600" b="1" dirty="0" smtClean="0">
                <a:latin typeface="Arial "/>
              </a:rPr>
              <a:t/>
            </a:r>
            <a:br>
              <a:rPr lang="en-US" sz="1600" b="1" dirty="0" smtClean="0">
                <a:latin typeface="Arial "/>
              </a:rPr>
            </a:br>
            <a:endParaRPr lang="en-US" sz="16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sz="2700" dirty="0" smtClean="0">
                <a:latin typeface="Arial "/>
              </a:rPr>
              <a:t>Alternative Capacity as a Percentage of Global Property Catastrophe Reinsurance Limit</a:t>
            </a:r>
            <a:endParaRPr lang="en-US" sz="2700"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a:t>
            </a:r>
            <a:endParaRPr lang="en-US" sz="1100" dirty="0"/>
          </a:p>
        </p:txBody>
      </p:sp>
      <p:pic>
        <p:nvPicPr>
          <p:cNvPr id="22972418" name="Picture 2"/>
          <p:cNvPicPr>
            <a:picLocks noChangeAspect="1" noChangeArrowheads="1"/>
          </p:cNvPicPr>
          <p:nvPr/>
        </p:nvPicPr>
        <p:blipFill>
          <a:blip r:embed="rId2" cstate="email"/>
          <a:srcRect/>
          <a:stretch>
            <a:fillRect/>
          </a:stretch>
        </p:blipFill>
        <p:spPr bwMode="auto">
          <a:xfrm>
            <a:off x="368709" y="2079522"/>
            <a:ext cx="8223308" cy="4086532"/>
          </a:xfrm>
          <a:prstGeom prst="rect">
            <a:avLst/>
          </a:prstGeom>
          <a:noFill/>
          <a:ln w="9525">
            <a:noFill/>
            <a:miter lim="800000"/>
            <a:headEnd/>
            <a:tailEnd/>
          </a:ln>
        </p:spPr>
      </p:pic>
      <p:sp>
        <p:nvSpPr>
          <p:cNvPr id="6" name="Rectangle 3"/>
          <p:cNvSpPr>
            <a:spLocks noChangeArrowheads="1"/>
          </p:cNvSpPr>
          <p:nvPr/>
        </p:nvSpPr>
        <p:spPr bwMode="black">
          <a:xfrm>
            <a:off x="347663" y="1163589"/>
            <a:ext cx="8221662" cy="2492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b="1" dirty="0" smtClean="0">
                <a:solidFill>
                  <a:srgbClr val="225A7A"/>
                </a:solidFill>
              </a:rPr>
              <a:t>(As of Year End)</a:t>
            </a:r>
            <a:endParaRPr lang="en-US" b="1" dirty="0">
              <a:solidFill>
                <a:srgbClr val="225A7A"/>
              </a:solidFill>
              <a:latin typeface="Arial" charset="0"/>
              <a:cs typeface="Arial" charset="0"/>
            </a:endParaRPr>
          </a:p>
        </p:txBody>
      </p:sp>
      <p:sp>
        <p:nvSpPr>
          <p:cNvPr id="7" name="AutoShape 14"/>
          <p:cNvSpPr>
            <a:spLocks noChangeArrowheads="1"/>
          </p:cNvSpPr>
          <p:nvPr/>
        </p:nvSpPr>
        <p:spPr bwMode="blackWhite">
          <a:xfrm>
            <a:off x="2315498" y="1666568"/>
            <a:ext cx="3539613" cy="1408470"/>
          </a:xfrm>
          <a:prstGeom prst="wedgeRectCallout">
            <a:avLst>
              <a:gd name="adj1" fmla="val 96681"/>
              <a:gd name="adj2" fmla="val 2606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Alternative Capacity accounted for approximately 14% or $45 billion of the $316 in global property catastrophe reinsurance capital as of mid-2013 (expected to rise to ~15% by year-end 2013)</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6863" y="1352550"/>
          <a:ext cx="8745538" cy="4970463"/>
        </p:xfrm>
        <a:graphic>
          <a:graphicData uri="http://schemas.openxmlformats.org/presentationml/2006/ole">
            <p:oleObj spid="_x0000_s22971394"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“Convergence Capital” accounted for an estimated $45B or 14% or total property catastrophe reinsurance capacity as of mid-2013, up $10B over the past 18 months (since 1/1/12). Penetration of this type of capacity is growing</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Property Catastrophe Reinsurance Capacity by Source as of Mid-2013 ($ Bill)</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218</a:t>
            </a:fld>
            <a:endParaRPr lang="en-US"/>
          </a:p>
        </p:txBody>
      </p:sp>
      <p:sp>
        <p:nvSpPr>
          <p:cNvPr id="10" name="AutoShape 7"/>
          <p:cNvSpPr>
            <a:spLocks noChangeArrowheads="1"/>
          </p:cNvSpPr>
          <p:nvPr/>
        </p:nvSpPr>
        <p:spPr bwMode="blackWhite">
          <a:xfrm>
            <a:off x="4645984" y="4723352"/>
            <a:ext cx="3229896" cy="1177366"/>
          </a:xfrm>
          <a:prstGeom prst="wedgeRectCallout">
            <a:avLst>
              <a:gd name="adj1" fmla="val -94728"/>
              <a:gd name="adj2" fmla="val -101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Collateralized reinsurance (sidecars) is the fastest growing segment recently</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  $316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Capacity Development, </a:t>
            </a:r>
            <a:br>
              <a:rPr lang="en-US" dirty="0" smtClean="0">
                <a:latin typeface="Arial "/>
              </a:rPr>
            </a:br>
            <a:r>
              <a:rPr lang="en-US" dirty="0" smtClean="0">
                <a:latin typeface="Arial "/>
              </a:rPr>
              <a:t>2001—2013:H1</a:t>
            </a:r>
            <a:endParaRPr lang="en-US" b="1" dirty="0">
              <a:latin typeface="Arial "/>
            </a:endParaRPr>
          </a:p>
        </p:txBody>
      </p:sp>
      <p:pic>
        <p:nvPicPr>
          <p:cNvPr id="22973442" name="Picture 2"/>
          <p:cNvPicPr>
            <a:picLocks noChangeAspect="1" noChangeArrowheads="1"/>
          </p:cNvPicPr>
          <p:nvPr/>
        </p:nvPicPr>
        <p:blipFill>
          <a:blip r:embed="rId2" cstate="email"/>
          <a:srcRect/>
          <a:stretch>
            <a:fillRect/>
          </a:stretch>
        </p:blipFill>
        <p:spPr bwMode="auto">
          <a:xfrm>
            <a:off x="73740" y="1166510"/>
            <a:ext cx="8893276" cy="5313846"/>
          </a:xfrm>
          <a:prstGeom prst="rect">
            <a:avLst/>
          </a:prstGeom>
          <a:noFill/>
          <a:ln w="9525">
            <a:noFill/>
            <a:miter lim="800000"/>
            <a:headEnd/>
            <a:tailEnd/>
          </a:ln>
        </p:spPr>
      </p:pic>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Guy Carpenter; </a:t>
            </a:r>
            <a:r>
              <a:rPr lang="en-US" sz="1000" i="1" dirty="0" smtClean="0">
                <a:solidFill>
                  <a:schemeClr val="accent4">
                    <a:lumMod val="75000"/>
                  </a:schemeClr>
                </a:solidFill>
                <a:cs typeface="+mn-cs"/>
              </a:rPr>
              <a:t>Mid-Year Market Report, </a:t>
            </a:r>
            <a:r>
              <a:rPr lang="en-US" sz="1000" dirty="0" smtClean="0">
                <a:solidFill>
                  <a:schemeClr val="accent4">
                    <a:lumMod val="75000"/>
                  </a:schemeClr>
                </a:solidFill>
                <a:cs typeface="+mn-cs"/>
              </a:rPr>
              <a:t>September 2013; Insurance Information Institute.</a:t>
            </a:r>
            <a:endParaRPr lang="en-US" sz="1000" i="1" dirty="0">
              <a:solidFill>
                <a:schemeClr val="accent4">
                  <a:lumMod val="75000"/>
                </a:schemeClr>
              </a:solidFill>
              <a:cs typeface="+mn-cs"/>
            </a:endParaRPr>
          </a:p>
        </p:txBody>
      </p:sp>
      <p:sp>
        <p:nvSpPr>
          <p:cNvPr id="10" name="Rectangle 9"/>
          <p:cNvSpPr/>
          <p:nvPr/>
        </p:nvSpPr>
        <p:spPr>
          <a:xfrm>
            <a:off x="7787148" y="2993924"/>
            <a:ext cx="1150375" cy="34806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22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Age of Vehicles on the Road, 2006—2013</a:t>
            </a:r>
          </a:p>
        </p:txBody>
      </p:sp>
      <p:graphicFrame>
        <p:nvGraphicFramePr>
          <p:cNvPr id="39938" name="Object 3"/>
          <p:cNvGraphicFramePr>
            <a:graphicFrameLocks noChangeAspect="1"/>
          </p:cNvGraphicFramePr>
          <p:nvPr/>
        </p:nvGraphicFramePr>
        <p:xfrm>
          <a:off x="258548" y="2294159"/>
          <a:ext cx="8445500" cy="3497262"/>
        </p:xfrm>
        <a:graphic>
          <a:graphicData uri="http://schemas.openxmlformats.org/presentationml/2006/ole">
            <p:oleObj spid="_x0000_s20920322" name="Chart" r:id="rId4" imgW="8543899" imgH="3524253"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Polk, August 2013 Survey; Insurance </a:t>
            </a:r>
            <a:r>
              <a:rPr lang="en-US" sz="1100" dirty="0"/>
              <a:t>Information </a:t>
            </a:r>
            <a:r>
              <a:rPr lang="en-US" sz="1100" dirty="0" smtClean="0"/>
              <a:t>Institute.</a:t>
            </a:r>
            <a:endParaRPr lang="en-US" sz="1100" dirty="0"/>
          </a:p>
        </p:txBody>
      </p:sp>
      <p:sp>
        <p:nvSpPr>
          <p:cNvPr id="39944" name="Rectangle 5"/>
          <p:cNvSpPr>
            <a:spLocks noChangeArrowheads="1"/>
          </p:cNvSpPr>
          <p:nvPr/>
        </p:nvSpPr>
        <p:spPr bwMode="black">
          <a:xfrm>
            <a:off x="162228" y="1720111"/>
            <a:ext cx="8221662" cy="49244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Vehicle</a:t>
            </a:r>
          </a:p>
          <a:p>
            <a:pPr defTabSz="114300" eaLnBrk="0" hangingPunct="0">
              <a:lnSpc>
                <a:spcPct val="90000"/>
              </a:lnSpc>
              <a:spcBef>
                <a:spcPct val="20000"/>
              </a:spcBef>
            </a:pPr>
            <a:r>
              <a:rPr lang="en-US" sz="1600" b="1" dirty="0" smtClean="0">
                <a:solidFill>
                  <a:srgbClr val="225A7A"/>
                </a:solidFill>
              </a:rPr>
              <a:t> Age (Years)</a:t>
            </a:r>
            <a:endParaRPr lang="en-US" sz="1600" b="1" dirty="0">
              <a:solidFill>
                <a:srgbClr val="225A7A"/>
              </a:solidFill>
            </a:endParaRPr>
          </a:p>
        </p:txBody>
      </p:sp>
      <p:sp>
        <p:nvSpPr>
          <p:cNvPr id="2116614" name="Rectangle 6"/>
          <p:cNvSpPr>
            <a:spLocks noChangeArrowheads="1"/>
          </p:cNvSpPr>
          <p:nvPr/>
        </p:nvSpPr>
        <p:spPr bwMode="blackWhite">
          <a:xfrm>
            <a:off x="634180" y="5471652"/>
            <a:ext cx="8244349" cy="1120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average age of a vehicle on the road is </a:t>
            </a:r>
            <a:r>
              <a:rPr lang="en-US" b="1" dirty="0" err="1" smtClean="0">
                <a:solidFill>
                  <a:srgbClr val="FFFFFF"/>
                </a:solidFill>
              </a:rPr>
              <a:t>is</a:t>
            </a:r>
            <a:r>
              <a:rPr lang="en-US" b="1" dirty="0" smtClean="0">
                <a:solidFill>
                  <a:srgbClr val="FFFFFF"/>
                </a:solidFill>
              </a:rPr>
              <a:t> expected to continue to increase until 2018.  By 2018, the number of vehicles 12+ years old is expected to rise 11.6% from 2013 and the number that are under 5 years old is expected to increase by 41% </a:t>
            </a:r>
            <a:endParaRPr lang="en-US" b="1" dirty="0">
              <a:solidFill>
                <a:srgbClr val="FFFFFF"/>
              </a:solidFill>
            </a:endParaRPr>
          </a:p>
        </p:txBody>
      </p:sp>
      <p:sp>
        <p:nvSpPr>
          <p:cNvPr id="11" name="AutoShape 8"/>
          <p:cNvSpPr>
            <a:spLocks noChangeArrowheads="1"/>
          </p:cNvSpPr>
          <p:nvPr/>
        </p:nvSpPr>
        <p:spPr bwMode="blackWhite">
          <a:xfrm>
            <a:off x="6140244" y="1220070"/>
            <a:ext cx="2703871" cy="1021684"/>
          </a:xfrm>
          <a:prstGeom prst="wedgeRectCallout">
            <a:avLst>
              <a:gd name="adj1" fmla="val 28012"/>
              <a:gd name="adj2" fmla="val 876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The average vehicle age reached a record 11.4 years in 2013</a:t>
            </a:r>
            <a:endParaRPr lang="en-US"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22</a:t>
            </a:fld>
            <a:endParaRPr lang="en-US"/>
          </a:p>
        </p:txBody>
      </p:sp>
      <p:sp>
        <p:nvSpPr>
          <p:cNvPr id="14" name="Text Box 17"/>
          <p:cNvSpPr txBox="1">
            <a:spLocks noChangeArrowheads="1"/>
          </p:cNvSpPr>
          <p:nvPr/>
        </p:nvSpPr>
        <p:spPr bwMode="auto">
          <a:xfrm>
            <a:off x="2256502" y="1179871"/>
            <a:ext cx="3539613" cy="1754326"/>
          </a:xfrm>
          <a:prstGeom prst="rect">
            <a:avLst/>
          </a:prstGeom>
          <a:solidFill>
            <a:srgbClr val="28688C"/>
          </a:solidFill>
          <a:ln w="9525" algn="ctr">
            <a:noFill/>
            <a:miter lim="800000"/>
            <a:headEnd/>
            <a:tailEnd/>
          </a:ln>
        </p:spPr>
        <p:txBody>
          <a:bodyPr wrap="square">
            <a:spAutoFit/>
          </a:bodyPr>
          <a:lstStyle/>
          <a:p>
            <a:pPr algn="ctr" fontAlgn="base">
              <a:spcBef>
                <a:spcPct val="0"/>
              </a:spcBef>
              <a:spcAft>
                <a:spcPct val="0"/>
              </a:spcAft>
            </a:pPr>
            <a:r>
              <a:rPr lang="en-US" b="1" dirty="0" smtClean="0">
                <a:solidFill>
                  <a:srgbClr val="FFFFFF"/>
                </a:solidFill>
                <a:latin typeface="Arial" charset="0"/>
                <a:cs typeface="Arial" charset="0"/>
              </a:rPr>
              <a:t>Average vehicle age continues to increase because the </a:t>
            </a:r>
            <a:r>
              <a:rPr lang="en-US" b="1" dirty="0" smtClean="0">
                <a:solidFill>
                  <a:srgbClr val="FFFFFF"/>
                </a:solidFill>
              </a:rPr>
              <a:t>slow economy leads many drivers to keep cars on the road longer and because cars are becoming more reliable</a:t>
            </a:r>
            <a:endParaRPr lang="en-US"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Non-Traditional Property Catastrophe</a:t>
            </a:r>
            <a:br>
              <a:rPr lang="en-US" dirty="0" smtClean="0">
                <a:latin typeface="Arial "/>
              </a:rPr>
            </a:br>
            <a:r>
              <a:rPr lang="en-US" dirty="0" smtClean="0">
                <a:latin typeface="Arial "/>
              </a:rPr>
              <a:t>Limits by Type, YE 2012 vs. YE 2015E</a:t>
            </a:r>
            <a:endParaRPr lang="en-US" b="1" dirty="0">
              <a:latin typeface="Arial "/>
            </a:endParaRPr>
          </a:p>
        </p:txBody>
      </p:sp>
      <p:sp>
        <p:nvSpPr>
          <p:cNvPr id="4"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Guy Carpenter; Reinsurance Association of America; Insurance Information Institute.</a:t>
            </a:r>
            <a:endParaRPr lang="en-US" sz="1100"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39212" y="1214427"/>
            <a:ext cx="6400801" cy="50364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utoShape 6"/>
          <p:cNvSpPr>
            <a:spLocks noChangeArrowheads="1"/>
          </p:cNvSpPr>
          <p:nvPr/>
        </p:nvSpPr>
        <p:spPr bwMode="blackWhite">
          <a:xfrm>
            <a:off x="6592528" y="2035277"/>
            <a:ext cx="2241756" cy="2654710"/>
          </a:xfrm>
          <a:prstGeom prst="wedgeRectCallout">
            <a:avLst>
              <a:gd name="adj1" fmla="val -84072"/>
              <a:gd name="adj2" fmla="val 264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Alternative capital is expected to rise by 30% by YE 2015 and will ultimately account for 20-30% of total reinsurance spend, according to Guy Carpenter</a:t>
            </a:r>
            <a:endParaRPr lang="en-US"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Catastrophe Bonds: Issuance and Outstanding, 1997- 2013*</a:t>
            </a:r>
          </a:p>
        </p:txBody>
      </p:sp>
      <p:sp>
        <p:nvSpPr>
          <p:cNvPr id="2052" name="Rectangle 3"/>
          <p:cNvSpPr>
            <a:spLocks noChangeArrowheads="1"/>
          </p:cNvSpPr>
          <p:nvPr/>
        </p:nvSpPr>
        <p:spPr bwMode="black">
          <a:xfrm>
            <a:off x="347663" y="1163589"/>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Risk Capital Amount ($ Millions)</a:t>
            </a:r>
            <a:endParaRPr lang="en-US" sz="1600" b="1" dirty="0">
              <a:solidFill>
                <a:srgbClr val="225A7A"/>
              </a:solidFill>
              <a:latin typeface="Arial" charset="0"/>
              <a:cs typeface="Arial" charset="0"/>
            </a:endParaRPr>
          </a:p>
        </p:txBody>
      </p:sp>
      <p:sp>
        <p:nvSpPr>
          <p:cNvPr id="2053" name="Rectangle 4"/>
          <p:cNvSpPr>
            <a:spLocks noChangeArrowheads="1"/>
          </p:cNvSpPr>
          <p:nvPr/>
        </p:nvSpPr>
        <p:spPr bwMode="auto">
          <a:xfrm>
            <a:off x="0" y="6414802"/>
            <a:ext cx="8636000" cy="443198"/>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rPr>
              <a:t>*Through July 2013.</a:t>
            </a: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smtClean="0">
                <a:solidFill>
                  <a:srgbClr val="000000"/>
                </a:solidFill>
                <a:latin typeface="Arial" charset="0"/>
                <a:cs typeface="Arial" charset="0"/>
              </a:rPr>
              <a:t>Source: Guy Carpenter; </a:t>
            </a:r>
            <a:r>
              <a:rPr lang="en-US" sz="1100" dirty="0">
                <a:solidFill>
                  <a:srgbClr val="000000"/>
                </a:solidFill>
                <a:latin typeface="Arial" charset="0"/>
                <a:cs typeface="Arial" charset="0"/>
              </a:rPr>
              <a:t>Insurance Information </a:t>
            </a:r>
            <a:r>
              <a:rPr lang="en-US" sz="1100" dirty="0" smtClean="0">
                <a:solidFill>
                  <a:srgbClr val="000000"/>
                </a:solidFill>
                <a:latin typeface="Arial" charset="0"/>
                <a:cs typeface="Arial" charset="0"/>
              </a:rPr>
              <a:t>Institute.</a:t>
            </a:r>
            <a:endParaRPr lang="en-US" sz="1100" dirty="0">
              <a:solidFill>
                <a:srgbClr val="000000"/>
              </a:solidFill>
              <a:latin typeface="Arial" charset="0"/>
              <a:cs typeface="Arial" charset="0"/>
            </a:endParaRPr>
          </a:p>
        </p:txBody>
      </p:sp>
      <p:graphicFrame>
        <p:nvGraphicFramePr>
          <p:cNvPr id="2050" name="Object 2"/>
          <p:cNvGraphicFramePr>
            <a:graphicFrameLocks/>
          </p:cNvGraphicFramePr>
          <p:nvPr/>
        </p:nvGraphicFramePr>
        <p:xfrm>
          <a:off x="180975" y="1283111"/>
          <a:ext cx="8718550" cy="4203290"/>
        </p:xfrm>
        <a:graphic>
          <a:graphicData uri="http://schemas.openxmlformats.org/presentationml/2006/ole">
            <p:oleObj spid="_x0000_s22919170" name="Chart" r:id="rId4" imgW="8715311" imgH="3943460" progId="MSGraph.Chart.8">
              <p:embed followColorScheme="full"/>
            </p:oleObj>
          </a:graphicData>
        </a:graphic>
      </p:graphicFrame>
      <p:sp>
        <p:nvSpPr>
          <p:cNvPr id="307206" name="Rectangle 6"/>
          <p:cNvSpPr>
            <a:spLocks noChangeArrowheads="1"/>
          </p:cNvSpPr>
          <p:nvPr/>
        </p:nvSpPr>
        <p:spPr bwMode="blackWhite">
          <a:xfrm>
            <a:off x="517573" y="5643129"/>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smtClean="0">
                <a:solidFill>
                  <a:srgbClr val="FFFFFF"/>
                </a:solidFill>
              </a:rPr>
              <a:t>Catastrophe Bond Issuance Is Approaching Pre-Crisis Levels While Risk Capital Outstanding Stands at an All-Time Record</a:t>
            </a:r>
            <a:endParaRPr lang="en-US" b="1" dirty="0">
              <a:solidFill>
                <a:srgbClr val="FFFFFF"/>
              </a:solidFill>
              <a:latin typeface="Arial" charset="0"/>
              <a:cs typeface="Arial" charset="0"/>
            </a:endParaRPr>
          </a:p>
        </p:txBody>
      </p:sp>
      <p:sp>
        <p:nvSpPr>
          <p:cNvPr id="8" name="AutoShape 8"/>
          <p:cNvSpPr>
            <a:spLocks noChangeArrowheads="1"/>
          </p:cNvSpPr>
          <p:nvPr/>
        </p:nvSpPr>
        <p:spPr bwMode="blackWhite">
          <a:xfrm>
            <a:off x="4704735" y="4866968"/>
            <a:ext cx="2757950" cy="530941"/>
          </a:xfrm>
          <a:prstGeom prst="wedgeRectCallout">
            <a:avLst>
              <a:gd name="adj1" fmla="val 85533"/>
              <a:gd name="adj2" fmla="val -3998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bond issuance will likely reach a record high in 2013v</a:t>
            </a:r>
            <a:endParaRPr lang="en-US" sz="1400" b="1" dirty="0">
              <a:solidFill>
                <a:srgbClr val="FFFFFF"/>
              </a:solidFill>
              <a:latin typeface="Arial" pitchFamily="34" charset="0"/>
              <a:cs typeface="Arial" pitchFamily="34" charset="0"/>
            </a:endParaRPr>
          </a:p>
        </p:txBody>
      </p:sp>
      <p:sp>
        <p:nvSpPr>
          <p:cNvPr id="9" name="AutoShape 7"/>
          <p:cNvSpPr>
            <a:spLocks noChangeArrowheads="1"/>
          </p:cNvSpPr>
          <p:nvPr/>
        </p:nvSpPr>
        <p:spPr bwMode="blackWhite">
          <a:xfrm>
            <a:off x="2271247" y="1681316"/>
            <a:ext cx="2129914" cy="1106128"/>
          </a:xfrm>
          <a:prstGeom prst="wedgeRectCallout">
            <a:avLst>
              <a:gd name="adj1" fmla="val 247057"/>
              <a:gd name="adj2" fmla="val -45745"/>
            </a:avLst>
          </a:prstGeom>
          <a:gradFill rotWithShape="1">
            <a:gsLst>
              <a:gs pos="0">
                <a:schemeClr val="accent1">
                  <a:alpha val="40000"/>
                </a:schemeClr>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Risk capital  outstanding reached a record high in 2013</a:t>
            </a:r>
            <a:endParaRPr lang="en-US" sz="1600" b="1" dirty="0">
              <a:solidFill>
                <a:schemeClr val="bg1"/>
              </a:solidFill>
              <a:cs typeface="Arial" pitchFamily="34" charset="0"/>
            </a:endParaRPr>
          </a:p>
        </p:txBody>
      </p:sp>
      <p:sp>
        <p:nvSpPr>
          <p:cNvPr id="10" name="AutoShape 8"/>
          <p:cNvSpPr>
            <a:spLocks noChangeArrowheads="1"/>
          </p:cNvSpPr>
          <p:nvPr/>
        </p:nvSpPr>
        <p:spPr bwMode="blackWhite">
          <a:xfrm>
            <a:off x="6091086" y="2674376"/>
            <a:ext cx="1946787" cy="530941"/>
          </a:xfrm>
          <a:prstGeom prst="wedgeRectCallout">
            <a:avLst>
              <a:gd name="adj1" fmla="val -34734"/>
              <a:gd name="adj2" fmla="val 8223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Financial crisis depressed issuance</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2700"/>
                            </p:stCondLst>
                            <p:childTnLst>
                              <p:par>
                                <p:cTn id="14" presetID="22" presetClass="entr" presetSubtype="2" fill="hold" grpId="0" nodeType="afterEffect">
                                  <p:stCondLst>
                                    <p:cond delay="7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8" grpId="0" animBg="1"/>
      <p:bldP spid="9" grpId="0" animBg="1"/>
      <p:bldP spid="10" grpId="0" animBg="1"/>
    </p:bld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222</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223</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Catastrophe Bond Issuances, </a:t>
            </a:r>
            <a:br>
              <a:rPr lang="en-US" dirty="0" smtClean="0">
                <a:latin typeface="Arial "/>
              </a:rPr>
            </a:br>
            <a:r>
              <a:rPr lang="en-US" dirty="0" smtClean="0">
                <a:latin typeface="Arial "/>
              </a:rPr>
              <a:t>First Half 2013</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4466" name="Picture 2"/>
          <p:cNvPicPr>
            <a:picLocks noChangeAspect="1" noChangeArrowheads="1"/>
          </p:cNvPicPr>
          <p:nvPr/>
        </p:nvPicPr>
        <p:blipFill>
          <a:blip r:embed="rId2" cstate="email"/>
          <a:srcRect/>
          <a:stretch>
            <a:fillRect/>
          </a:stretch>
        </p:blipFill>
        <p:spPr bwMode="auto">
          <a:xfrm>
            <a:off x="250723" y="1091381"/>
            <a:ext cx="8709988" cy="540313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Sidecar Transactions (Post-Sandy) and Hedge Fund-Backed Reinsurers</a:t>
            </a:r>
            <a:endParaRPr lang="en-US" b="1" dirty="0">
              <a:latin typeface="Arial "/>
            </a:endParaRPr>
          </a:p>
        </p:txBody>
      </p:sp>
      <p:pic>
        <p:nvPicPr>
          <p:cNvPr id="22975490" name="Picture 2"/>
          <p:cNvPicPr>
            <a:picLocks noChangeAspect="1" noChangeArrowheads="1"/>
          </p:cNvPicPr>
          <p:nvPr/>
        </p:nvPicPr>
        <p:blipFill>
          <a:blip r:embed="rId2" cstate="email"/>
          <a:srcRect/>
          <a:stretch>
            <a:fillRect/>
          </a:stretch>
        </p:blipFill>
        <p:spPr bwMode="auto">
          <a:xfrm>
            <a:off x="461849" y="1052205"/>
            <a:ext cx="4857750" cy="3416557"/>
          </a:xfrm>
          <a:prstGeom prst="rect">
            <a:avLst/>
          </a:prstGeom>
          <a:noFill/>
          <a:ln w="9525">
            <a:noFill/>
            <a:miter lim="800000"/>
            <a:headEnd/>
            <a:tailEnd/>
          </a:ln>
        </p:spPr>
      </p:pic>
      <p:pic>
        <p:nvPicPr>
          <p:cNvPr id="22975491" name="Picture 3"/>
          <p:cNvPicPr>
            <a:picLocks noChangeAspect="1" noChangeArrowheads="1"/>
          </p:cNvPicPr>
          <p:nvPr/>
        </p:nvPicPr>
        <p:blipFill>
          <a:blip r:embed="rId3" cstate="email"/>
          <a:srcRect/>
          <a:stretch>
            <a:fillRect/>
          </a:stretch>
        </p:blipFill>
        <p:spPr bwMode="auto">
          <a:xfrm>
            <a:off x="446600" y="4424516"/>
            <a:ext cx="8486775" cy="2182762"/>
          </a:xfrm>
          <a:prstGeom prst="rect">
            <a:avLst/>
          </a:prstGeom>
          <a:noFill/>
          <a:ln w="9525">
            <a:noFill/>
            <a:miter lim="800000"/>
            <a:headEnd/>
            <a:tailEnd/>
          </a:ln>
        </p:spPr>
      </p:pic>
      <p:sp>
        <p:nvSpPr>
          <p:cNvPr id="7"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sp>
        <p:nvSpPr>
          <p:cNvPr id="11" name="AutoShape 6"/>
          <p:cNvSpPr>
            <a:spLocks noChangeArrowheads="1"/>
          </p:cNvSpPr>
          <p:nvPr/>
        </p:nvSpPr>
        <p:spPr bwMode="blackWhite">
          <a:xfrm>
            <a:off x="5825613" y="1268361"/>
            <a:ext cx="2934929" cy="1784555"/>
          </a:xfrm>
          <a:prstGeom prst="wedgeRectCallout">
            <a:avLst>
              <a:gd name="adj1" fmla="val -64445"/>
              <a:gd name="adj2" fmla="val 464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Sidecars (collateralized reinsurance) are the fastest growing alternative capital segment, account for about 15% or $5 bill of total property catastrophe reinsurance capital</a:t>
            </a:r>
            <a:endParaRPr lang="en-US" sz="1600" b="1" dirty="0">
              <a:solidFill>
                <a:schemeClr val="bg1"/>
              </a:solidFill>
              <a:latin typeface="Arial" pitchFamily="34" charset="0"/>
              <a:cs typeface="+mn-cs"/>
            </a:endParaRPr>
          </a:p>
        </p:txBody>
      </p:sp>
      <p:sp>
        <p:nvSpPr>
          <p:cNvPr id="12" name="AutoShape 6"/>
          <p:cNvSpPr>
            <a:spLocks noChangeArrowheads="1"/>
          </p:cNvSpPr>
          <p:nvPr/>
        </p:nvSpPr>
        <p:spPr bwMode="blackWhite">
          <a:xfrm>
            <a:off x="6533535" y="3657601"/>
            <a:ext cx="2099187" cy="1022554"/>
          </a:xfrm>
          <a:prstGeom prst="wedgeRectCallout">
            <a:avLst>
              <a:gd name="adj1" fmla="val -58415"/>
              <a:gd name="adj2" fmla="val 76996"/>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More hedge fund money is coming into the business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975491"/>
                                        </p:tgtEl>
                                        <p:attrNameLst>
                                          <p:attrName>style.visibility</p:attrName>
                                        </p:attrNameLst>
                                      </p:cBhvr>
                                      <p:to>
                                        <p:strVal val="visible"/>
                                      </p:to>
                                    </p:set>
                                    <p:animEffect transition="in" filter="dissolve">
                                      <p:cBhvr>
                                        <p:cTn id="12" dur="500"/>
                                        <p:tgtEl>
                                          <p:spTgt spid="22975491"/>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(Re) Insurers Investing in Insurance </a:t>
            </a:r>
            <a:br>
              <a:rPr lang="en-US" dirty="0" smtClean="0">
                <a:latin typeface="Arial "/>
              </a:rPr>
            </a:br>
            <a:r>
              <a:rPr lang="en-US" dirty="0" smtClean="0">
                <a:latin typeface="Arial "/>
              </a:rPr>
              <a:t>Linked Securities (ILS) Fund Managers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Willis Capital Markets &amp; Advisory, Fitch Ratings;  Insurance Information Institute.</a:t>
            </a:r>
            <a:endParaRPr lang="en-US" sz="1000" i="1" dirty="0">
              <a:solidFill>
                <a:schemeClr val="accent4">
                  <a:lumMod val="75000"/>
                </a:schemeClr>
              </a:solidFill>
              <a:cs typeface="+mn-cs"/>
            </a:endParaRPr>
          </a:p>
        </p:txBody>
      </p:sp>
      <p:pic>
        <p:nvPicPr>
          <p:cNvPr id="22976514" name="Picture 2"/>
          <p:cNvPicPr>
            <a:picLocks noChangeAspect="1" noChangeArrowheads="1"/>
          </p:cNvPicPr>
          <p:nvPr/>
        </p:nvPicPr>
        <p:blipFill>
          <a:blip r:embed="rId2" cstate="email"/>
          <a:srcRect/>
          <a:stretch>
            <a:fillRect/>
          </a:stretch>
        </p:blipFill>
        <p:spPr bwMode="auto">
          <a:xfrm>
            <a:off x="110301" y="1160431"/>
            <a:ext cx="6659212" cy="5314112"/>
          </a:xfrm>
          <a:prstGeom prst="rect">
            <a:avLst/>
          </a:prstGeom>
          <a:noFill/>
          <a:ln w="9525">
            <a:noFill/>
            <a:miter lim="800000"/>
            <a:headEnd/>
            <a:tailEnd/>
          </a:ln>
        </p:spPr>
      </p:pic>
      <p:sp>
        <p:nvSpPr>
          <p:cNvPr id="6" name="AutoShape 6"/>
          <p:cNvSpPr>
            <a:spLocks noChangeArrowheads="1"/>
          </p:cNvSpPr>
          <p:nvPr/>
        </p:nvSpPr>
        <p:spPr bwMode="blackWhite">
          <a:xfrm>
            <a:off x="6844235" y="1310640"/>
            <a:ext cx="2099187" cy="5242560"/>
          </a:xfrm>
          <a:prstGeom prst="wedgeRectCallout">
            <a:avLst>
              <a:gd name="adj1" fmla="val -72935"/>
              <a:gd name="adj2" fmla="val -21022"/>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Several (re)insurers have formed asset managers or invested in independent asset managers that are focused on managing catastrophe/ILS funds for outside investors.  These asset managers invest third party capital in instruments with returns linked to property catastrophe reinsurance retrocession and ILS contracts.</a:t>
            </a:r>
            <a:endParaRPr lang="en-US" sz="1600" b="1" dirty="0">
              <a:solidFill>
                <a:schemeClr val="bg1"/>
              </a:solidFill>
              <a:latin typeface="Arial" pitchFamily="34" charset="0"/>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 Insurance Information Institute.</a:t>
            </a:r>
            <a:endParaRPr lang="en-US" sz="1000" i="1" dirty="0">
              <a:solidFill>
                <a:schemeClr val="accent4">
                  <a:lumMod val="75000"/>
                </a:schemeClr>
              </a:solidFill>
              <a:cs typeface="+mn-cs"/>
            </a:endParaRPr>
          </a:p>
        </p:txBody>
      </p:sp>
      <p:sp>
        <p:nvSpPr>
          <p:cNvPr id="6" name="Rectangle 5"/>
          <p:cNvSpPr/>
          <p:nvPr/>
        </p:nvSpPr>
        <p:spPr>
          <a:xfrm>
            <a:off x="294967" y="739149"/>
            <a:ext cx="8642556" cy="5878532"/>
          </a:xfrm>
          <a:prstGeom prst="rect">
            <a:avLst/>
          </a:prstGeom>
        </p:spPr>
        <p:txBody>
          <a:bodyPr wrap="square">
            <a:spAutoFit/>
          </a:bodyPr>
          <a:lstStyle/>
          <a:p>
            <a:endParaRPr lang="en-US" dirty="0" smtClean="0"/>
          </a:p>
          <a:p>
            <a:pPr>
              <a:buFont typeface="Arial" pitchFamily="34" charset="0"/>
              <a:buChar char="•"/>
            </a:pPr>
            <a:r>
              <a:rPr lang="en-US" dirty="0" smtClean="0"/>
              <a:t> </a:t>
            </a:r>
            <a:r>
              <a:rPr lang="en-US" sz="2000" b="1" dirty="0" smtClean="0"/>
              <a:t>Alternative Reinsurance Here to Stay</a:t>
            </a:r>
          </a:p>
          <a:p>
            <a:pPr lvl="1">
              <a:buFont typeface="Wingdings" pitchFamily="2" charset="2"/>
              <a:buChar char="Ø"/>
            </a:pPr>
            <a:r>
              <a:rPr lang="en-US" dirty="0" smtClean="0"/>
              <a:t>Capital markets have effectively discovered reinsurance another “asset class,” in part due to Federal Reserve’s unprecedented actions since the financial crisis to keep interest rates low across the entire yield curve.</a:t>
            </a:r>
          </a:p>
          <a:p>
            <a:pPr lvl="1">
              <a:buFont typeface="Wingdings" pitchFamily="2" charset="2"/>
              <a:buChar char="Ø"/>
            </a:pPr>
            <a:endParaRPr lang="en-US" dirty="0" smtClean="0"/>
          </a:p>
          <a:p>
            <a:pPr lvl="1">
              <a:buFont typeface="Wingdings" pitchFamily="2" charset="2"/>
              <a:buChar char="Ø"/>
            </a:pPr>
            <a:r>
              <a:rPr lang="en-US" dirty="0" smtClean="0"/>
              <a:t>A convergence of the reinsurance and capital markets persists with many companies both providing and using alternative forms of risk transfer to supplement the traditional balance sheet, transforming several reinsurers into risk asset managers. These structures include catastrophe bonds (cat bonds), collateralized quota-share reinsurance vehicles (sidecars), industry loss warranties (ILWs), hedge fund-supported reinsurers and asset managers investing in insurance-linked securities (ILS). </a:t>
            </a:r>
          </a:p>
          <a:p>
            <a:pPr>
              <a:buFont typeface="Arial" pitchFamily="34" charset="0"/>
              <a:buChar char="•"/>
            </a:pPr>
            <a:r>
              <a:rPr lang="en-US" sz="3200" dirty="0" smtClean="0"/>
              <a:t> </a:t>
            </a:r>
            <a:r>
              <a:rPr lang="en-US" b="1" dirty="0" smtClean="0"/>
              <a:t>Property Catastrophe Drives Market:</a:t>
            </a:r>
          </a:p>
          <a:p>
            <a:pPr lvl="1">
              <a:buFont typeface="Wingdings" pitchFamily="2" charset="2"/>
              <a:buChar char="Ø"/>
            </a:pPr>
            <a:r>
              <a:rPr lang="en-US" b="1" dirty="0" smtClean="0"/>
              <a:t> </a:t>
            </a:r>
            <a:r>
              <a:rPr lang="en-US" dirty="0" smtClean="0"/>
              <a:t>The nature of property catastrophe risk as being highly modeled and commoditized serves as an important economic force driving its transfer into the capital markets. Casualty (re)insurance lines have had limited movement into the alternative reinsurance market thus far, as the less standardized and more specialized nature of these longer term risks makes them better suited for more permanent traditional capacity providers.</a:t>
            </a:r>
            <a:endParaRPr lang="en-US" dirty="0"/>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6" name="Rectangle 5"/>
          <p:cNvSpPr/>
          <p:nvPr/>
        </p:nvSpPr>
        <p:spPr>
          <a:xfrm>
            <a:off x="250723" y="739149"/>
            <a:ext cx="8686800" cy="6017032"/>
          </a:xfrm>
          <a:prstGeom prst="rect">
            <a:avLst/>
          </a:prstGeom>
        </p:spPr>
        <p:txBody>
          <a:bodyPr wrap="square">
            <a:spAutoFit/>
          </a:bodyPr>
          <a:lstStyle/>
          <a:p>
            <a:endParaRPr lang="en-US" sz="1750" dirty="0" smtClean="0"/>
          </a:p>
          <a:p>
            <a:pPr>
              <a:buFont typeface="Arial" pitchFamily="34" charset="0"/>
              <a:buChar char="•"/>
            </a:pPr>
            <a:r>
              <a:rPr lang="en-US" sz="1750" dirty="0" smtClean="0"/>
              <a:t> </a:t>
            </a:r>
            <a:r>
              <a:rPr lang="en-US" sz="1750" b="1" dirty="0" smtClean="0"/>
              <a:t>Strong Investor Demand </a:t>
            </a:r>
          </a:p>
          <a:p>
            <a:pPr lvl="1">
              <a:buFont typeface="Wingdings" pitchFamily="2" charset="2"/>
              <a:buChar char="Ø"/>
            </a:pPr>
            <a:r>
              <a:rPr lang="en-US" sz="1750" dirty="0" smtClean="0"/>
              <a:t>Comparatively high potential returns of catastrophe risk through cat bonds and sidecar investments are particularly attractive to investors, although this spread has been shrinking due to increased investor demand. However, the lack of correlation between catastrophe losses and returns on other major asset classes should continue to contribute to strong demand from investors, which include hedge funds, private equity and institutional investors. </a:t>
            </a:r>
          </a:p>
          <a:p>
            <a:endParaRPr lang="en-US" sz="1750" b="1" dirty="0" smtClean="0"/>
          </a:p>
          <a:p>
            <a:pPr>
              <a:buFont typeface="Arial" pitchFamily="34" charset="0"/>
              <a:buChar char="•"/>
            </a:pPr>
            <a:r>
              <a:rPr lang="en-US" sz="1750" b="1" dirty="0" smtClean="0"/>
              <a:t>Shock (i.e., Large Loss) Event Could Alter Market</a:t>
            </a:r>
          </a:p>
          <a:p>
            <a:pPr lvl="1">
              <a:buFont typeface="Wingdings" pitchFamily="2" charset="2"/>
              <a:buChar char="Ø"/>
            </a:pPr>
            <a:r>
              <a:rPr lang="en-US" sz="1750" dirty="0" smtClean="0"/>
              <a:t>One area of uncertainty is how investors would react to an environment of </a:t>
            </a:r>
            <a:r>
              <a:rPr lang="en-US" sz="1750" i="1" dirty="0" smtClean="0"/>
              <a:t>less favorable catastrophe risk spreads </a:t>
            </a:r>
            <a:r>
              <a:rPr lang="en-US" sz="1750" dirty="0" smtClean="0"/>
              <a:t>or a </a:t>
            </a:r>
            <a:r>
              <a:rPr lang="en-US" sz="1750" i="1" dirty="0" smtClean="0"/>
              <a:t>large unexpected catastrophe loss</a:t>
            </a:r>
            <a:r>
              <a:rPr lang="en-US" sz="1750" dirty="0" smtClean="0"/>
              <a:t>, either of which could cause capital to retreat. This risk is likely higher for hedge fund capital, as pension fund capital tends to be more permanent, given their long-term investment outlook and more diversified risk exposure. </a:t>
            </a:r>
          </a:p>
          <a:p>
            <a:pPr>
              <a:buFont typeface="Arial" pitchFamily="34" charset="0"/>
              <a:buChar char="•"/>
            </a:pPr>
            <a:r>
              <a:rPr lang="en-US" sz="1750" b="1" dirty="0" smtClean="0"/>
              <a:t>Mixed Impact to Reinsurers’ Ratings:</a:t>
            </a:r>
          </a:p>
          <a:p>
            <a:pPr lvl="1">
              <a:buFont typeface="Wingdings" pitchFamily="2" charset="2"/>
              <a:buChar char="Ø"/>
            </a:pPr>
            <a:r>
              <a:rPr lang="en-US" sz="1750" dirty="0" smtClean="0"/>
              <a:t>Fitch views the growth and acceptance of alternative reinsurance as a mixed impact for the credit quality of reinsurers’ ratings. Favorably, these products can be used to manage reinsurers’ exposure and capital and serve as a source of fee income. Negatively, alternative coverage represents competition for traditional reinsurers that, in conjunction with the strong overall capitalization of the reinsurance industry, have worked to notably dampen reinsurance pricing</a:t>
            </a:r>
            <a:endParaRPr lang="en-US" sz="1750" dirty="0"/>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Reinsurance Capital Summary (continued)</a:t>
            </a:r>
            <a:endParaRPr lang="en-US" b="1" dirty="0">
              <a:latin typeface="Arial "/>
            </a:endParaRPr>
          </a:p>
        </p:txBody>
      </p:sp>
      <p:sp>
        <p:nvSpPr>
          <p:cNvPr id="8" name="Rectangle 3"/>
          <p:cNvSpPr>
            <a:spLocks noChangeArrowheads="1"/>
          </p:cNvSpPr>
          <p:nvPr/>
        </p:nvSpPr>
        <p:spPr bwMode="auto">
          <a:xfrm>
            <a:off x="44244" y="6597672"/>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a:t>
            </a:r>
            <a:r>
              <a:rPr lang="en-US" sz="1000" i="1" dirty="0" smtClean="0">
                <a:solidFill>
                  <a:schemeClr val="accent4">
                    <a:lumMod val="75000"/>
                  </a:schemeClr>
                </a:solidFill>
                <a:cs typeface="+mn-cs"/>
              </a:rPr>
              <a:t>Alternative Reinsurance Market Update, </a:t>
            </a:r>
            <a:r>
              <a:rPr lang="en-US" sz="1000" dirty="0" smtClean="0">
                <a:solidFill>
                  <a:schemeClr val="accent4">
                    <a:lumMod val="75000"/>
                  </a:schemeClr>
                </a:solidFill>
                <a:cs typeface="+mn-cs"/>
              </a:rPr>
              <a:t>September 5, 2013.</a:t>
            </a:r>
            <a:endParaRPr lang="en-US" sz="1000" i="1" dirty="0">
              <a:solidFill>
                <a:schemeClr val="accent4">
                  <a:lumMod val="75000"/>
                </a:schemeClr>
              </a:solidFill>
              <a:cs typeface="+mn-cs"/>
            </a:endParaRPr>
          </a:p>
        </p:txBody>
      </p:sp>
      <p:sp>
        <p:nvSpPr>
          <p:cNvPr id="5" name="Rectangle 4"/>
          <p:cNvSpPr/>
          <p:nvPr/>
        </p:nvSpPr>
        <p:spPr>
          <a:xfrm>
            <a:off x="191729" y="1209898"/>
            <a:ext cx="8613057" cy="4524315"/>
          </a:xfrm>
          <a:prstGeom prst="rect">
            <a:avLst/>
          </a:prstGeom>
        </p:spPr>
        <p:txBody>
          <a:bodyPr wrap="square">
            <a:spAutoFit/>
          </a:bodyPr>
          <a:lstStyle/>
          <a:p>
            <a:pPr>
              <a:buFont typeface="Arial" pitchFamily="34" charset="0"/>
              <a:buChar char="•"/>
            </a:pPr>
            <a:r>
              <a:rPr lang="en-US" dirty="0" smtClean="0"/>
              <a:t> </a:t>
            </a:r>
            <a:r>
              <a:rPr lang="en-US" b="1" dirty="0" smtClean="0"/>
              <a:t>Sponsors Benefit From New Issuance: </a:t>
            </a:r>
          </a:p>
          <a:p>
            <a:pPr lvl="1">
              <a:buFont typeface="Wingdings" pitchFamily="2" charset="2"/>
              <a:buChar char="Ø"/>
            </a:pPr>
            <a:r>
              <a:rPr lang="en-US" dirty="0" smtClean="0"/>
              <a:t>As investor demand has continued to grow for catastrophe bonds, sponsors have been able to offer deals at considerably lower coupon rates and with increasingly favorable structures that suit individual company needs. These market conditions are likely to drive further issuance of cat bonds in the near term if (re)insurers believe they can produce a cost-effective alternative to supplement their reinsurance program. As of midyear, 2013 is on track to produce a record amount of catastrophe bond issuance.</a:t>
            </a:r>
            <a:r>
              <a:rPr lang="en-US" b="1" dirty="0" smtClean="0"/>
              <a:t> </a:t>
            </a:r>
          </a:p>
          <a:p>
            <a:pPr>
              <a:buFont typeface="Wingdings" pitchFamily="2" charset="2"/>
              <a:buChar char="Ø"/>
            </a:pPr>
            <a:endParaRPr lang="en-US" b="1" dirty="0" smtClean="0"/>
          </a:p>
          <a:p>
            <a:pPr>
              <a:buFont typeface="Arial" pitchFamily="34" charset="0"/>
              <a:buChar char="•"/>
            </a:pPr>
            <a:r>
              <a:rPr lang="en-US" b="1" dirty="0" smtClean="0"/>
              <a:t>Sidecars Continue to Provide Capacity: </a:t>
            </a:r>
            <a:endParaRPr lang="en-US" dirty="0" smtClean="0"/>
          </a:p>
          <a:p>
            <a:pPr lvl="1">
              <a:buFont typeface="Wingdings" pitchFamily="2" charset="2"/>
              <a:buChar char="Ø"/>
            </a:pPr>
            <a:r>
              <a:rPr lang="en-US" dirty="0" smtClean="0"/>
              <a:t>Several sidecars emerged late in 2012 and early into 2013 following Hurricane Sandy. These vehicles were opportunistically seeking to capitalize on any potential improvements in property catastrophe pricing. However, they also represented several newer entrants into the alternative reinsurance space looking to participate in what continues to be an important and growing segment of the reinsurance market. </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23</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October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25194" y="4280256"/>
            <a:ext cx="1743075" cy="1143000"/>
          </a:xfrm>
          <a:prstGeom prst="wedgeRectCallout">
            <a:avLst>
              <a:gd name="adj1" fmla="val 117911"/>
              <a:gd name="adj2" fmla="val -776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742043" y="1864513"/>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5488"/>
              <a:gd name="adj2" fmla="val -9798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Oct. 2013 reading of 3.5% down from 4.6%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230</a:t>
            </a:fld>
            <a:endParaRPr lang="en-US" smtClean="0"/>
          </a:p>
        </p:txBody>
      </p:sp>
      <p:sp>
        <p:nvSpPr>
          <p:cNvPr id="82949" name="Rectangle 2"/>
          <p:cNvSpPr>
            <a:spLocks noGrp="1" noChangeArrowheads="1"/>
          </p:cNvSpPr>
          <p:nvPr>
            <p:ph type="title"/>
          </p:nvPr>
        </p:nvSpPr>
        <p:spPr/>
        <p:txBody>
          <a:bodyPr/>
          <a:lstStyle/>
          <a:p>
            <a:r>
              <a:rPr lang="en-US" dirty="0" smtClean="0"/>
              <a:t>Questions Arising from Influence of Alternative Capital</a:t>
            </a:r>
          </a:p>
        </p:txBody>
      </p:sp>
      <p:sp>
        <p:nvSpPr>
          <p:cNvPr id="1922051" name="Rectangle 3"/>
          <p:cNvSpPr>
            <a:spLocks noGrp="1" noChangeArrowheads="1"/>
          </p:cNvSpPr>
          <p:nvPr>
            <p:ph type="body" idx="1"/>
          </p:nvPr>
        </p:nvSpPr>
        <p:spPr>
          <a:xfrm>
            <a:off x="245806" y="1145059"/>
            <a:ext cx="8780207" cy="5448301"/>
          </a:xfrm>
        </p:spPr>
        <p:txBody>
          <a:bodyPr/>
          <a:lstStyle/>
          <a:p>
            <a:pPr>
              <a:lnSpc>
                <a:spcPts val="2100"/>
              </a:lnSpc>
            </a:pPr>
            <a:r>
              <a:rPr lang="en-US" b="1" dirty="0" smtClean="0"/>
              <a:t>Could Pension Fund Money Swamp Traditional Capacity?</a:t>
            </a:r>
          </a:p>
          <a:p>
            <a:pPr lvl="1">
              <a:lnSpc>
                <a:spcPts val="2100"/>
              </a:lnSpc>
            </a:pPr>
            <a:r>
              <a:rPr lang="en-US" b="1" dirty="0" smtClean="0"/>
              <a:t>US private pension funds hold ~$7 trillion in assets </a:t>
            </a:r>
          </a:p>
          <a:p>
            <a:pPr lvl="1">
              <a:lnSpc>
                <a:spcPts val="2100"/>
              </a:lnSpc>
            </a:pPr>
            <a:r>
              <a:rPr lang="en-US" b="1" dirty="0" smtClean="0"/>
              <a:t>2% allocation = $140 billion</a:t>
            </a:r>
          </a:p>
          <a:p>
            <a:pPr lvl="1">
              <a:lnSpc>
                <a:spcPts val="2100"/>
              </a:lnSpc>
            </a:pPr>
            <a:r>
              <a:rPr lang="en-US" b="1" dirty="0" smtClean="0"/>
              <a:t>Global property cat capital = ~$316 bill as of mid-2013</a:t>
            </a:r>
          </a:p>
          <a:p>
            <a:pPr>
              <a:lnSpc>
                <a:spcPts val="2100"/>
              </a:lnSpc>
            </a:pPr>
            <a:r>
              <a:rPr lang="en-US" b="1" dirty="0" smtClean="0"/>
              <a:t>Do New Investors Have a Lower Cost of Capital? </a:t>
            </a:r>
          </a:p>
          <a:p>
            <a:pPr lvl="1">
              <a:lnSpc>
                <a:spcPts val="2100"/>
              </a:lnSpc>
            </a:pPr>
            <a:r>
              <a:rPr lang="en-US" b="1" dirty="0" smtClean="0"/>
              <a:t>New capacity expects 6-8% rate of return compared to 8-10% for traditional reinsurance, according to Dowling &amp; Partners</a:t>
            </a:r>
          </a:p>
          <a:p>
            <a:pPr>
              <a:lnSpc>
                <a:spcPts val="2100"/>
              </a:lnSpc>
            </a:pPr>
            <a:r>
              <a:rPr lang="en-US" b="1" dirty="0" smtClean="0"/>
              <a:t>Will Reinsurance Pricing Become More Closely Linked to Interest Rates?</a:t>
            </a:r>
          </a:p>
          <a:p>
            <a:pPr>
              <a:lnSpc>
                <a:spcPts val="2100"/>
              </a:lnSpc>
            </a:pPr>
            <a:r>
              <a:rPr lang="en-US" b="1" dirty="0" smtClean="0"/>
              <a:t>Terms and Conditions Could Weaken</a:t>
            </a:r>
          </a:p>
          <a:p>
            <a:pPr lvl="1">
              <a:lnSpc>
                <a:spcPts val="2100"/>
              </a:lnSpc>
            </a:pPr>
            <a:r>
              <a:rPr lang="en-US" b="1" dirty="0" smtClean="0"/>
              <a:t>Multi-year deals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922051">
                                            <p:txEl>
                                              <p:pRg st="4" end="4"/>
                                            </p:txEl>
                                          </p:spTgt>
                                        </p:tgtEl>
                                        <p:attrNameLst>
                                          <p:attrName>style.visibility</p:attrName>
                                        </p:attrNameLst>
                                      </p:cBhvr>
                                      <p:to>
                                        <p:strVal val="visible"/>
                                      </p:to>
                                    </p:set>
                                    <p:animEffect transition="in" filter="wipe(left)">
                                      <p:cBhvr>
                                        <p:cTn id="21" dur="500"/>
                                        <p:tgtEl>
                                          <p:spTgt spid="192205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922051">
                                            <p:txEl>
                                              <p:pRg st="7" end="7"/>
                                            </p:txEl>
                                          </p:spTgt>
                                        </p:tgtEl>
                                        <p:attrNameLst>
                                          <p:attrName>style.visibility</p:attrName>
                                        </p:attrNameLst>
                                      </p:cBhvr>
                                      <p:to>
                                        <p:strVal val="visible"/>
                                      </p:to>
                                    </p:set>
                                    <p:animEffect transition="in" filter="wipe(left)">
                                      <p:cBhvr>
                                        <p:cTn id="34" dur="500"/>
                                        <p:tgtEl>
                                          <p:spTgt spid="1922051">
                                            <p:txEl>
                                              <p:pRg st="7" end="7"/>
                                            </p:txEl>
                                          </p:spTgt>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922051">
                                            <p:txEl>
                                              <p:pRg st="8" end="8"/>
                                            </p:txEl>
                                          </p:spTgt>
                                        </p:tgtEl>
                                        <p:attrNameLst>
                                          <p:attrName>style.visibility</p:attrName>
                                        </p:attrNameLst>
                                      </p:cBhvr>
                                      <p:to>
                                        <p:strVal val="visible"/>
                                      </p:to>
                                    </p:set>
                                    <p:animEffect transition="in" filter="wipe(left)">
                                      <p:cBhvr>
                                        <p:cTn id="37" dur="500"/>
                                        <p:tgtEl>
                                          <p:spTgt spid="192205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231</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231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232</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8488" y="0"/>
            <a:ext cx="8229600" cy="1069848"/>
          </a:xfrm>
        </p:spPr>
        <p:txBody>
          <a:bodyPr/>
          <a:lstStyle/>
          <a:p>
            <a:r>
              <a:rPr lang="en-US" dirty="0" smtClean="0">
                <a:latin typeface="Arial "/>
              </a:rPr>
              <a:t>Alternative Capital: Important Definitions</a:t>
            </a:r>
            <a:endParaRPr lang="en-US" b="1" dirty="0">
              <a:latin typeface="Arial "/>
            </a:endParaRPr>
          </a:p>
        </p:txBody>
      </p:sp>
      <p:sp>
        <p:nvSpPr>
          <p:cNvPr id="8" name="Rectangle 3"/>
          <p:cNvSpPr>
            <a:spLocks noChangeArrowheads="1"/>
          </p:cNvSpPr>
          <p:nvPr/>
        </p:nvSpPr>
        <p:spPr bwMode="auto">
          <a:xfrm>
            <a:off x="44244" y="6538680"/>
            <a:ext cx="8242300" cy="246221"/>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Sources: Fitch Ratings;  Insurance Information Institute.</a:t>
            </a:r>
            <a:endParaRPr lang="en-US" sz="1000" i="1" dirty="0">
              <a:solidFill>
                <a:schemeClr val="accent4">
                  <a:lumMod val="75000"/>
                </a:schemeClr>
              </a:solidFill>
              <a:cs typeface="+mn-cs"/>
            </a:endParaRPr>
          </a:p>
        </p:txBody>
      </p:sp>
      <p:pic>
        <p:nvPicPr>
          <p:cNvPr id="22977538" name="Picture 2"/>
          <p:cNvPicPr>
            <a:picLocks noChangeAspect="1" noChangeArrowheads="1"/>
          </p:cNvPicPr>
          <p:nvPr/>
        </p:nvPicPr>
        <p:blipFill>
          <a:blip r:embed="rId2" cstate="email"/>
          <a:srcRect/>
          <a:stretch>
            <a:fillRect/>
          </a:stretch>
        </p:blipFill>
        <p:spPr bwMode="auto">
          <a:xfrm>
            <a:off x="58992" y="1548581"/>
            <a:ext cx="4359838" cy="3755699"/>
          </a:xfrm>
          <a:prstGeom prst="rect">
            <a:avLst/>
          </a:prstGeom>
          <a:noFill/>
          <a:ln w="9525">
            <a:solidFill>
              <a:schemeClr val="tx1"/>
            </a:solidFill>
            <a:miter lim="800000"/>
            <a:headEnd/>
            <a:tailEnd/>
          </a:ln>
        </p:spPr>
      </p:pic>
      <p:pic>
        <p:nvPicPr>
          <p:cNvPr id="7" name="Picture 2"/>
          <p:cNvPicPr>
            <a:picLocks noChangeAspect="1" noChangeArrowheads="1"/>
          </p:cNvPicPr>
          <p:nvPr/>
        </p:nvPicPr>
        <p:blipFill>
          <a:blip r:embed="rId3" cstate="email"/>
          <a:srcRect/>
          <a:stretch>
            <a:fillRect/>
          </a:stretch>
        </p:blipFill>
        <p:spPr bwMode="auto">
          <a:xfrm>
            <a:off x="4592433" y="1832308"/>
            <a:ext cx="4359838" cy="2890118"/>
          </a:xfrm>
          <a:prstGeom prst="rect">
            <a:avLst/>
          </a:prstGeom>
          <a:noFill/>
          <a:ln w="9525">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234</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234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235</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460375" y="1705642"/>
          <a:ext cx="8683625" cy="4532312"/>
        </p:xfrm>
        <a:graphic>
          <a:graphicData uri="http://schemas.openxmlformats.org/presentationml/2006/ole">
            <p:oleObj spid="_x0000_s14590978" name="Chart" r:id="rId4" imgW="8601024" imgH="4533938"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1971—2013:H1</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318743"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7742903" y="3039129"/>
            <a:ext cx="1320323" cy="1103312"/>
          </a:xfrm>
          <a:prstGeom prst="wedgeRectCallout">
            <a:avLst>
              <a:gd name="adj1" fmla="val 16751"/>
              <a:gd name="adj2" fmla="val 7826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2013:H1 = 4.5%</a:t>
            </a:r>
          </a:p>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236</a:t>
            </a:fld>
            <a:endParaRPr lang="en-US" smtClean="0"/>
          </a:p>
        </p:txBody>
      </p:sp>
      <p:sp>
        <p:nvSpPr>
          <p:cNvPr id="51206" name="Rectangle 2"/>
          <p:cNvSpPr>
            <a:spLocks noGrp="1" noChangeArrowheads="1"/>
          </p:cNvSpPr>
          <p:nvPr>
            <p:ph type="title"/>
          </p:nvPr>
        </p:nvSpPr>
        <p:spPr/>
        <p:txBody>
          <a:bodyPr/>
          <a:lstStyle/>
          <a:p>
            <a:r>
              <a:rPr lang="en-US" dirty="0" smtClean="0"/>
              <a:t>Growth in Direct Written Premium by Line, 2013-2015F*</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Conning.</a:t>
            </a:r>
            <a:endParaRPr lang="en-US" sz="1100" dirty="0"/>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24036354"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9" name="Text Box 17"/>
          <p:cNvSpPr txBox="1">
            <a:spLocks noChangeArrowheads="1"/>
          </p:cNvSpPr>
          <p:nvPr/>
        </p:nvSpPr>
        <p:spPr bwMode="auto">
          <a:xfrm>
            <a:off x="1915115" y="1356849"/>
            <a:ext cx="3276317" cy="1015663"/>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000" b="1" dirty="0" smtClean="0">
                <a:solidFill>
                  <a:schemeClr val="bg1"/>
                </a:solidFill>
              </a:rPr>
              <a:t>P/C growth is expected to remain fairly stable through 2015</a:t>
            </a:r>
          </a:p>
        </p:txBody>
      </p:sp>
    </p:spTree>
  </p:cSld>
  <p:clrMapOvr>
    <a:masterClrMapping/>
  </p:clrMapOvr>
  <p:transition>
    <p:wipe dir="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237</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238</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2013:H1 vs. 2012:H1*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84" imgH="432427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239</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(1Q:2004–3Q:2013)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20469762"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Q3:2013 was positive for the 9</a:t>
            </a:r>
            <a:r>
              <a:rPr lang="en-US" sz="1400" b="1" baseline="30000" dirty="0" smtClean="0">
                <a:solidFill>
                  <a:schemeClr val="bg1"/>
                </a:solidFill>
              </a:rPr>
              <a:t>th</a:t>
            </a:r>
            <a:r>
              <a:rPr lang="en-US" sz="1400" b="1" dirty="0" smtClean="0">
                <a:solidFill>
                  <a:schemeClr val="bg1"/>
                </a:solidFill>
              </a:rPr>
              <a:t> consecutive quarter. Gains are likely to continue into 2014.</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24</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September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401541"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in 2011, strengthened in 2012/early 2013 but has since moderated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240</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2013:Q2</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28652"/>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20699137" name="Picture 1"/>
          <p:cNvPicPr>
            <a:picLocks noChangeAspect="1" noChangeArrowheads="1"/>
          </p:cNvPicPr>
          <p:nvPr/>
        </p:nvPicPr>
        <p:blipFill>
          <a:blip r:embed="rId3" cstate="email"/>
          <a:srcRect/>
          <a:stretch>
            <a:fillRect/>
          </a:stretch>
        </p:blipFill>
        <p:spPr bwMode="auto">
          <a:xfrm>
            <a:off x="170532" y="1242089"/>
            <a:ext cx="8663751" cy="5229225"/>
          </a:xfrm>
          <a:prstGeom prst="rect">
            <a:avLst/>
          </a:prstGeom>
          <a:noFill/>
          <a:ln w="9525">
            <a:noFill/>
            <a:miter lim="800000"/>
            <a:headEnd/>
            <a:tailEnd/>
          </a:ln>
        </p:spPr>
      </p:pic>
      <p:sp>
        <p:nvSpPr>
          <p:cNvPr id="18" name="AutoShape 6"/>
          <p:cNvSpPr>
            <a:spLocks noChangeArrowheads="1"/>
          </p:cNvSpPr>
          <p:nvPr/>
        </p:nvSpPr>
        <p:spPr bwMode="blackWhite">
          <a:xfrm>
            <a:off x="6190434" y="1327357"/>
            <a:ext cx="2658599" cy="1571261"/>
          </a:xfrm>
          <a:prstGeom prst="wedgeRectCallout">
            <a:avLst>
              <a:gd name="adj1" fmla="val 41816"/>
              <a:gd name="adj2" fmla="val 1153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Q2:2013 renewals were up 4.3%. Some insurers posted stronger numbers.</a:t>
            </a:r>
            <a:endParaRPr lang="en-US" sz="1400" b="1" dirty="0">
              <a:solidFill>
                <a:schemeClr val="bg1"/>
              </a:solidFill>
              <a:latin typeface="Arial" pitchFamily="34" charset="0"/>
              <a:cs typeface="+mn-cs"/>
            </a:endParaRPr>
          </a:p>
        </p:txBody>
      </p:sp>
      <p:sp>
        <p:nvSpPr>
          <p:cNvPr id="19" name="AutoShape 6"/>
          <p:cNvSpPr>
            <a:spLocks noChangeArrowheads="1"/>
          </p:cNvSpPr>
          <p:nvPr/>
        </p:nvSpPr>
        <p:spPr bwMode="blackWhite">
          <a:xfrm>
            <a:off x="3481744" y="2157069"/>
            <a:ext cx="1771650" cy="1104900"/>
          </a:xfrm>
          <a:prstGeom prst="wedgeRectCallout">
            <a:avLst>
              <a:gd name="adj1" fmla="val -62135"/>
              <a:gd name="adj2" fmla="val 1398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0" name="AutoShape 7"/>
          <p:cNvSpPr>
            <a:spLocks noChangeArrowheads="1"/>
          </p:cNvSpPr>
          <p:nvPr/>
        </p:nvSpPr>
        <p:spPr bwMode="blackWhite">
          <a:xfrm>
            <a:off x="2544889" y="1318421"/>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2" name="AutoShape 7"/>
          <p:cNvSpPr>
            <a:spLocks noChangeArrowheads="1"/>
          </p:cNvSpPr>
          <p:nvPr/>
        </p:nvSpPr>
        <p:spPr bwMode="blackWhite">
          <a:xfrm>
            <a:off x="1548575" y="5144114"/>
            <a:ext cx="1924050" cy="666750"/>
          </a:xfrm>
          <a:prstGeom prst="wedgeRectCallout">
            <a:avLst>
              <a:gd name="adj1" fmla="val 156531"/>
              <a:gd name="adj2" fmla="val 710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sp>
        <p:nvSpPr>
          <p:cNvPr id="23" name="AutoShape 6"/>
          <p:cNvSpPr>
            <a:spLocks noChangeArrowheads="1"/>
          </p:cNvSpPr>
          <p:nvPr/>
        </p:nvSpPr>
        <p:spPr bwMode="blackWhite">
          <a:xfrm>
            <a:off x="4672860" y="3333837"/>
            <a:ext cx="1395269" cy="658813"/>
          </a:xfrm>
          <a:prstGeom prst="wedgeRectCallout">
            <a:avLst>
              <a:gd name="adj1" fmla="val -59923"/>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par>
                          <p:cTn id="16" fill="hold">
                            <p:stCondLst>
                              <p:cond delay="4200"/>
                            </p:stCondLst>
                            <p:childTnLst>
                              <p:par>
                                <p:cTn id="17" presetID="22" presetClass="entr" presetSubtype="4" fill="hold" grpId="0" nodeType="afterEffect">
                                  <p:stCondLst>
                                    <p:cond delay="70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par>
                          <p:cTn id="20" fill="hold">
                            <p:stCondLst>
                              <p:cond delay="5400"/>
                            </p:stCondLst>
                            <p:childTnLst>
                              <p:par>
                                <p:cTn id="21" presetID="22" presetClass="entr" presetSubtype="1" fill="hold" grpId="0" nodeType="afterEffect">
                                  <p:stCondLst>
                                    <p:cond delay="100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2" grpId="0" animBg="1"/>
      <p:bldP spid="23" grpId="0" animBg="1"/>
    </p:bld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241</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2013:Q2</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20697089" name="Picture 1"/>
          <p:cNvPicPr>
            <a:picLocks noChangeAspect="1" noChangeArrowheads="1"/>
          </p:cNvPicPr>
          <p:nvPr/>
        </p:nvPicPr>
        <p:blipFill>
          <a:blip r:embed="rId3" cstate="email"/>
          <a:srcRect/>
          <a:stretch>
            <a:fillRect/>
          </a:stretch>
        </p:blipFill>
        <p:spPr bwMode="auto">
          <a:xfrm>
            <a:off x="176975" y="1285414"/>
            <a:ext cx="8790043" cy="5172075"/>
          </a:xfrm>
          <a:prstGeom prst="rect">
            <a:avLst/>
          </a:prstGeom>
          <a:noFill/>
          <a:ln w="9525">
            <a:noFill/>
            <a:miter lim="800000"/>
            <a:headEnd/>
            <a:tailEnd/>
          </a:ln>
        </p:spPr>
      </p:pic>
      <p:cxnSp>
        <p:nvCxnSpPr>
          <p:cNvPr id="17" name="Straight Connector 16"/>
          <p:cNvCxnSpPr/>
          <p:nvPr/>
        </p:nvCxnSpPr>
        <p:spPr>
          <a:xfrm flipV="1">
            <a:off x="398616" y="4616258"/>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utoShape 6"/>
          <p:cNvSpPr>
            <a:spLocks noChangeArrowheads="1"/>
          </p:cNvSpPr>
          <p:nvPr/>
        </p:nvSpPr>
        <p:spPr bwMode="blackWhite">
          <a:xfrm>
            <a:off x="5889522" y="1292943"/>
            <a:ext cx="2890684" cy="1509990"/>
          </a:xfrm>
          <a:prstGeom prst="wedgeRectCallout">
            <a:avLst>
              <a:gd name="adj1" fmla="val 51809"/>
              <a:gd name="adj2" fmla="val 1638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(Q2:2013 =  4.3%),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late 2001 (around 9/11), suggesting additional rate need going forward, esp. in light of record low interest rates</a:t>
            </a:r>
            <a:endParaRPr lang="en-US" sz="14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242</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5041" name="Picture 1"/>
          <p:cNvPicPr>
            <a:picLocks noChangeAspect="1" noChangeArrowheads="1"/>
          </p:cNvPicPr>
          <p:nvPr/>
        </p:nvPicPr>
        <p:blipFill>
          <a:blip r:embed="rId3" cstate="email"/>
          <a:srcRect/>
          <a:stretch>
            <a:fillRect/>
          </a:stretch>
        </p:blipFill>
        <p:spPr bwMode="auto">
          <a:xfrm>
            <a:off x="0" y="1232106"/>
            <a:ext cx="8952271" cy="5219700"/>
          </a:xfrm>
          <a:prstGeom prst="rect">
            <a:avLst/>
          </a:prstGeom>
          <a:noFill/>
          <a:ln w="9525">
            <a:noFill/>
            <a:miter lim="800000"/>
            <a:headEnd/>
            <a:tailEnd/>
          </a:ln>
        </p:spPr>
      </p:pic>
      <p:sp>
        <p:nvSpPr>
          <p:cNvPr id="12" name="AutoShape 6"/>
          <p:cNvSpPr>
            <a:spLocks noChangeArrowheads="1"/>
          </p:cNvSpPr>
          <p:nvPr/>
        </p:nvSpPr>
        <p:spPr bwMode="blackWhite">
          <a:xfrm>
            <a:off x="3583845" y="4621166"/>
            <a:ext cx="3028335" cy="688258"/>
          </a:xfrm>
          <a:prstGeom prst="wedgeRectCallout">
            <a:avLst>
              <a:gd name="adj1" fmla="val 110259"/>
              <a:gd name="adj2" fmla="val -13917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early 2008 and shortly after 9/11</a:t>
            </a:r>
            <a:endParaRPr lang="en-US" sz="1400" b="1" dirty="0">
              <a:solidFill>
                <a:schemeClr val="bg1"/>
              </a:solidFill>
              <a:latin typeface="Arial" pitchFamily="34" charset="0"/>
            </a:endParaRPr>
          </a:p>
        </p:txBody>
      </p:sp>
      <p:cxnSp>
        <p:nvCxnSpPr>
          <p:cNvPr id="13" name="Straight Connector 12"/>
          <p:cNvCxnSpPr/>
          <p:nvPr/>
        </p:nvCxnSpPr>
        <p:spPr>
          <a:xfrm flipV="1">
            <a:off x="398206" y="3829673"/>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243</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2013:Q2</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20692993" name="Picture 1"/>
          <p:cNvPicPr>
            <a:picLocks noChangeAspect="1" noChangeArrowheads="1"/>
          </p:cNvPicPr>
          <p:nvPr/>
        </p:nvPicPr>
        <p:blipFill>
          <a:blip r:embed="rId3" cstate="email"/>
          <a:srcRect/>
          <a:stretch>
            <a:fillRect/>
          </a:stretch>
        </p:blipFill>
        <p:spPr bwMode="auto">
          <a:xfrm>
            <a:off x="257481" y="1340881"/>
            <a:ext cx="8606299" cy="4972965"/>
          </a:xfrm>
          <a:prstGeom prst="rect">
            <a:avLst/>
          </a:prstGeom>
          <a:noFill/>
          <a:ln w="9525">
            <a:noFill/>
            <a:miter lim="800000"/>
            <a:headEnd/>
            <a:tailEnd/>
          </a:ln>
        </p:spPr>
      </p:pic>
      <p:sp>
        <p:nvSpPr>
          <p:cNvPr id="12" name="AutoShape 6"/>
          <p:cNvSpPr>
            <a:spLocks noChangeArrowheads="1"/>
          </p:cNvSpPr>
          <p:nvPr/>
        </p:nvSpPr>
        <p:spPr bwMode="blackWhite">
          <a:xfrm>
            <a:off x="3043084" y="2271252"/>
            <a:ext cx="2212255" cy="840658"/>
          </a:xfrm>
          <a:prstGeom prst="wedgeRectCallout">
            <a:avLst>
              <a:gd name="adj1" fmla="val 143299"/>
              <a:gd name="adj2" fmla="val 692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244</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2013:Q3</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Q3:2013 for the </a:t>
            </a:r>
            <a:r>
              <a:rPr lang="en-US" b="1" dirty="0" smtClean="0">
                <a:solidFill>
                  <a:srgbClr val="FFFFFF"/>
                </a:solidFill>
              </a:rPr>
              <a:t>9</a:t>
            </a:r>
            <a:r>
              <a:rPr lang="en-US" b="1" baseline="30000" dirty="0" smtClean="0">
                <a:solidFill>
                  <a:srgbClr val="FFFFFF"/>
                </a:solidFill>
              </a:rPr>
              <a:t>th</a:t>
            </a:r>
            <a:r>
              <a:rPr lang="en-US" b="1" dirty="0" smtClean="0">
                <a:solidFill>
                  <a:srgbClr val="FFFFFF"/>
                </a:solidFill>
              </a:rPr>
              <a:t> </a:t>
            </a:r>
            <a:r>
              <a:rPr lang="en-US" b="1" dirty="0" smtClean="0">
                <a:solidFill>
                  <a:srgbClr val="FFFFFF"/>
                </a:solidFill>
                <a:latin typeface="Arial" charset="0"/>
                <a:cs typeface="Arial" charset="0"/>
              </a:rPr>
              <a:t>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20470786"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2013:Q3</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10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2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247</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247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248</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249</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249</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05"/>
          <p:cNvSpPr>
            <a:spLocks noGrp="1" noChangeArrowheads="1"/>
          </p:cNvSpPr>
          <p:nvPr>
            <p:ph type="dt" sz="quarter" idx="10"/>
          </p:nvPr>
        </p:nvSpPr>
        <p:spPr>
          <a:noFill/>
        </p:spPr>
        <p:txBody>
          <a:bodyPr/>
          <a:lstStyle/>
          <a:p>
            <a:r>
              <a:rPr lang="en-US" smtClean="0"/>
              <a:t>12/01/09 - 9pm</a:t>
            </a:r>
          </a:p>
        </p:txBody>
      </p:sp>
      <p:sp>
        <p:nvSpPr>
          <p:cNvPr id="12292"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2293" name="Rectangle 110"/>
          <p:cNvSpPr>
            <a:spLocks noGrp="1" noChangeArrowheads="1"/>
          </p:cNvSpPr>
          <p:nvPr>
            <p:ph type="sldNum" sz="quarter" idx="12"/>
          </p:nvPr>
        </p:nvSpPr>
        <p:spPr>
          <a:noFill/>
        </p:spPr>
        <p:txBody>
          <a:bodyPr/>
          <a:lstStyle/>
          <a:p>
            <a:fld id="{5A610347-D1D2-4535-A206-C4B7BCB39CED}" type="slidenum">
              <a:rPr lang="en-US" smtClean="0"/>
              <a:pPr/>
              <a:t>25</a:t>
            </a:fld>
            <a:endParaRPr lang="en-US" smtClean="0"/>
          </a:p>
        </p:txBody>
      </p:sp>
      <p:sp>
        <p:nvSpPr>
          <p:cNvPr id="12294" name="Rectangle 2"/>
          <p:cNvSpPr>
            <a:spLocks noGrp="1" noChangeArrowheads="1"/>
          </p:cNvSpPr>
          <p:nvPr>
            <p:ph type="title"/>
          </p:nvPr>
        </p:nvSpPr>
        <p:spPr/>
        <p:txBody>
          <a:bodyPr/>
          <a:lstStyle/>
          <a:p>
            <a:r>
              <a:rPr lang="en-US" sz="2600" smtClean="0"/>
              <a:t>Average Expenditures on Auto Insurance</a:t>
            </a:r>
          </a:p>
        </p:txBody>
      </p:sp>
      <p:graphicFrame>
        <p:nvGraphicFramePr>
          <p:cNvPr id="12290" name="Object 3"/>
          <p:cNvGraphicFramePr>
            <a:graphicFrameLocks/>
          </p:cNvGraphicFramePr>
          <p:nvPr/>
        </p:nvGraphicFramePr>
        <p:xfrm>
          <a:off x="162112" y="1575547"/>
          <a:ext cx="8607425" cy="3989388"/>
        </p:xfrm>
        <a:graphic>
          <a:graphicData uri="http://schemas.openxmlformats.org/presentationml/2006/ole">
            <p:oleObj spid="_x0000_s24035330" name="Chart" r:id="rId4" imgW="8610574" imgH="3990968" progId="MSGraph.Chart.8">
              <p:embed followColorScheme="full"/>
            </p:oleObj>
          </a:graphicData>
        </a:graphic>
      </p:graphicFrame>
      <p:sp>
        <p:nvSpPr>
          <p:cNvPr id="2036740" name="Rectangle 4"/>
          <p:cNvSpPr>
            <a:spLocks noChangeArrowheads="1"/>
          </p:cNvSpPr>
          <p:nvPr/>
        </p:nvSpPr>
        <p:spPr bwMode="blackWhite">
          <a:xfrm>
            <a:off x="192088" y="5610225"/>
            <a:ext cx="8756650" cy="7905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Auto Insurance Expenditures </a:t>
            </a:r>
            <a:r>
              <a:rPr lang="en-US" b="1" dirty="0" smtClean="0">
                <a:solidFill>
                  <a:srgbClr val="FFFFFF"/>
                </a:solidFill>
              </a:rPr>
              <a:t>Decreased by 0.8</a:t>
            </a:r>
            <a:r>
              <a:rPr lang="en-US" b="1" dirty="0">
                <a:solidFill>
                  <a:srgbClr val="FFFFFF"/>
                </a:solidFill>
              </a:rPr>
              <a:t>% in 2008 and </a:t>
            </a:r>
            <a:r>
              <a:rPr lang="en-US" b="1" dirty="0" smtClean="0">
                <a:solidFill>
                  <a:srgbClr val="FFFFFF"/>
                </a:solidFill>
              </a:rPr>
              <a:t>0.5% </a:t>
            </a:r>
            <a:r>
              <a:rPr lang="en-US" b="1" dirty="0">
                <a:solidFill>
                  <a:srgbClr val="FFFFFF"/>
                </a:solidFill>
              </a:rPr>
              <a:t>in </a:t>
            </a:r>
            <a:r>
              <a:rPr lang="en-US" b="1" dirty="0" smtClean="0">
                <a:solidFill>
                  <a:srgbClr val="FFFFFF"/>
                </a:solidFill>
              </a:rPr>
              <a:t>2009 </a:t>
            </a:r>
            <a:r>
              <a:rPr lang="en-US" b="1" dirty="0">
                <a:solidFill>
                  <a:srgbClr val="FFFFFF"/>
                </a:solidFill>
              </a:rPr>
              <a:t>and </a:t>
            </a:r>
            <a:r>
              <a:rPr lang="en-US" b="1" dirty="0" smtClean="0">
                <a:solidFill>
                  <a:srgbClr val="FFFFFF"/>
                </a:solidFill>
              </a:rPr>
              <a:t>Increased 0.5% in 2010, 1.5% in 2011 (est.), 2.0% in 2012 and 2.2% in 2013 (forecast)</a:t>
            </a:r>
            <a:endParaRPr lang="en-US" b="1" dirty="0">
              <a:solidFill>
                <a:srgbClr val="FFFFFF"/>
              </a:solidFill>
            </a:endParaRPr>
          </a:p>
        </p:txBody>
      </p:sp>
      <p:sp>
        <p:nvSpPr>
          <p:cNvPr id="12296" name="Rectangle 5"/>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Insurance Information Institute Estimates/Forecasts</a:t>
            </a:r>
          </a:p>
          <a:p>
            <a:pPr marL="133350" indent="-133350" eaLnBrk="0" hangingPunct="0">
              <a:lnSpc>
                <a:spcPct val="90000"/>
              </a:lnSpc>
              <a:buClr>
                <a:schemeClr val="accent2"/>
              </a:buClr>
              <a:buFont typeface="Wingdings" pitchFamily="2" charset="2"/>
              <a:buNone/>
              <a:tabLst>
                <a:tab pos="112713" algn="r"/>
              </a:tabLst>
            </a:pPr>
            <a:r>
              <a:rPr lang="en-US" sz="1100" dirty="0"/>
              <a:t>	Source:  NAIC, Insurance Information Institute </a:t>
            </a:r>
            <a:r>
              <a:rPr lang="en-US" sz="1100" dirty="0" smtClean="0"/>
              <a:t>estimate for 2011-2013 </a:t>
            </a:r>
            <a:r>
              <a:rPr lang="en-US" sz="1100" dirty="0"/>
              <a:t>based on CPI and other data.</a:t>
            </a:r>
          </a:p>
        </p:txBody>
      </p:sp>
      <p:sp>
        <p:nvSpPr>
          <p:cNvPr id="9" name="AutoShape 13"/>
          <p:cNvSpPr>
            <a:spLocks noChangeArrowheads="1"/>
          </p:cNvSpPr>
          <p:nvPr/>
        </p:nvSpPr>
        <p:spPr bwMode="blackWhite">
          <a:xfrm>
            <a:off x="4451350" y="1304925"/>
            <a:ext cx="4060825" cy="631825"/>
          </a:xfrm>
          <a:prstGeom prst="wedgeRectCallout">
            <a:avLst>
              <a:gd name="adj1" fmla="val 43373"/>
              <a:gd name="adj2" fmla="val 15105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The average expenditure on auto insurance is lower today than it was in </a:t>
            </a:r>
            <a:r>
              <a:rPr lang="en-US" sz="1400" b="1" dirty="0" smtClean="0">
                <a:solidFill>
                  <a:schemeClr val="bg1"/>
                </a:solidFill>
              </a:rPr>
              <a:t>2004</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9" grpId="0" animBg="1"/>
    </p:bld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250</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251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252</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2012/2013</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7" name="Freeform 88"/>
          <p:cNvSpPr>
            <a:spLocks/>
          </p:cNvSpPr>
          <p:nvPr/>
        </p:nvSpPr>
        <p:spPr bwMode="auto">
          <a:xfrm>
            <a:off x="7930792" y="1927124"/>
            <a:ext cx="633105" cy="1474634"/>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County</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8"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258"/>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400" dirty="0" smtClean="0"/>
                <a:t>Philadelphia, Pennsylvania</a:t>
              </a:r>
            </a:p>
            <a:p>
              <a:pPr marL="228600" indent="-228600" eaLnBrk="0" hangingPunct="0">
                <a:lnSpc>
                  <a:spcPct val="90000"/>
                </a:lnSpc>
                <a:spcBef>
                  <a:spcPct val="25000"/>
                </a:spcBef>
                <a:buClr>
                  <a:schemeClr val="accent2"/>
                </a:buClr>
                <a:buFont typeface="Wingdings" pitchFamily="2" charset="2"/>
                <a:buChar char="n"/>
              </a:pPr>
              <a:r>
                <a:rPr lang="en-US" sz="1400" dirty="0" smtClean="0"/>
                <a:t>South Florida</a:t>
              </a:r>
            </a:p>
            <a:p>
              <a:pPr marL="228600" indent="-228600" eaLnBrk="0" hangingPunct="0">
                <a:lnSpc>
                  <a:spcPct val="90000"/>
                </a:lnSpc>
                <a:spcBef>
                  <a:spcPct val="25000"/>
                </a:spcBef>
                <a:buClr>
                  <a:schemeClr val="accent2"/>
                </a:buClr>
                <a:buFont typeface="Wingdings" pitchFamily="2" charset="2"/>
                <a:buChar char="n"/>
              </a:pPr>
              <a:r>
                <a:rPr lang="en-US" sz="1400" dirty="0" smtClean="0"/>
                <a:t>Cook County, Illinois</a:t>
              </a:r>
            </a:p>
            <a:p>
              <a:pPr marL="228600" indent="-228600" eaLnBrk="0" hangingPunct="0">
                <a:lnSpc>
                  <a:spcPct val="90000"/>
                </a:lnSpc>
                <a:spcBef>
                  <a:spcPct val="25000"/>
                </a:spcBef>
                <a:buClr>
                  <a:schemeClr val="accent2"/>
                </a:buClr>
                <a:buFont typeface="Wingdings" pitchFamily="2" charset="2"/>
                <a:buChar char="n"/>
              </a:pPr>
              <a:r>
                <a:rPr lang="en-US" sz="1400" dirty="0" smtClean="0"/>
                <a:t>New Jersey</a:t>
              </a:r>
            </a:p>
            <a:p>
              <a:pPr marL="228600" indent="-228600" eaLnBrk="0" hangingPunct="0">
                <a:lnSpc>
                  <a:spcPct val="90000"/>
                </a:lnSpc>
                <a:spcBef>
                  <a:spcPct val="25000"/>
                </a:spcBef>
                <a:buClr>
                  <a:schemeClr val="accent2"/>
                </a:buClr>
                <a:buFont typeface="Wingdings" pitchFamily="2" charset="2"/>
                <a:buChar char="n"/>
              </a:pPr>
              <a:r>
                <a:rPr lang="en-US" sz="1400" dirty="0" smtClean="0"/>
                <a:t>Nevada</a:t>
              </a:r>
            </a:p>
            <a:p>
              <a:pPr marL="228600" indent="-228600" eaLnBrk="0" hangingPunct="0">
                <a:lnSpc>
                  <a:spcPct val="90000"/>
                </a:lnSpc>
                <a:spcBef>
                  <a:spcPct val="25000"/>
                </a:spcBef>
                <a:buClr>
                  <a:schemeClr val="accent2"/>
                </a:buClr>
                <a:buFont typeface="Wingdings" pitchFamily="2" charset="2"/>
                <a:buChar char="n"/>
              </a:pPr>
              <a:r>
                <a:rPr lang="en-US" sz="14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359"/>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WA Supreme Court</a:t>
              </a:r>
              <a:endParaRPr lang="en-US" sz="1500" dirty="0"/>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Maryland</a:t>
            </a:r>
          </a:p>
          <a:p>
            <a:pPr algn="ctr">
              <a:lnSpc>
                <a:spcPct val="90000"/>
              </a:lnSpc>
              <a:spcBef>
                <a:spcPct val="25000"/>
              </a:spcBef>
              <a:defRPr/>
            </a:pPr>
            <a:r>
              <a:rPr lang="en-US" sz="1400" b="1" dirty="0" smtClean="0">
                <a:solidFill>
                  <a:schemeClr val="bg1"/>
                </a:solidFill>
              </a:rPr>
              <a:t>Baltimore</a:t>
            </a:r>
            <a:endParaRPr lang="en-US" sz="1400" b="1" dirty="0">
              <a:solidFill>
                <a:schemeClr val="bg1"/>
              </a:solidFill>
            </a:endParaRPr>
          </a:p>
        </p:txBody>
      </p:sp>
      <p:grpSp>
        <p:nvGrpSpPr>
          <p:cNvPr id="9" name="Group 63"/>
          <p:cNvGrpSpPr>
            <a:grpSpLocks/>
          </p:cNvGrpSpPr>
          <p:nvPr/>
        </p:nvGrpSpPr>
        <p:grpSpPr bwMode="auto">
          <a:xfrm>
            <a:off x="7669878" y="3335082"/>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253</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253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255</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256</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257</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258</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259</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26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23035906"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(11/13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261</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262</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263</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264</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265</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266</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FF0000"/>
                </a:solidFill>
              </a:rPr>
              <a:t>Download at </a:t>
            </a:r>
            <a:r>
              <a:rPr lang="en-US" sz="3600" b="1" i="1" dirty="0" smtClean="0">
                <a:solidFill>
                  <a:srgbClr val="FF000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267</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27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28</a:t>
            </a:fld>
            <a:endParaRPr lang="en-US" sz="900"/>
          </a:p>
        </p:txBody>
      </p:sp>
      <p:sp>
        <p:nvSpPr>
          <p:cNvPr id="31750" name="Rectangle 7"/>
          <p:cNvSpPr>
            <a:spLocks noGrp="1" noChangeArrowheads="1"/>
          </p:cNvSpPr>
          <p:nvPr>
            <p:ph type="title" idx="4294967295"/>
          </p:nvPr>
        </p:nvSpPr>
        <p:spPr>
          <a:xfrm>
            <a:off x="117984" y="103394"/>
            <a:ext cx="7667626" cy="860425"/>
          </a:xfrm>
        </p:spPr>
        <p:txBody>
          <a:bodyPr/>
          <a:lstStyle/>
          <a:p>
            <a:r>
              <a:rPr lang="en-US" dirty="0" smtClean="0"/>
              <a:t>Interest Rate on Convention 30-Year Mortgages: Headed Back Up,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November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22644738" name="Chart" r:id="rId5" imgW="8343967" imgH="4381555" progId="MSGraph.Chart.8">
              <p:embed followColorScheme="full"/>
            </p:oleObj>
          </a:graphicData>
        </a:graphic>
      </p:graphicFrame>
      <p:sp>
        <p:nvSpPr>
          <p:cNvPr id="9" name="AutoShape 38"/>
          <p:cNvSpPr>
            <a:spLocks noChangeArrowheads="1"/>
          </p:cNvSpPr>
          <p:nvPr/>
        </p:nvSpPr>
        <p:spPr bwMode="blackWhite">
          <a:xfrm>
            <a:off x="3054144" y="4073013"/>
            <a:ext cx="3066435" cy="809625"/>
          </a:xfrm>
          <a:prstGeom prst="wedgeRectCallout">
            <a:avLst>
              <a:gd name="adj1" fmla="val 82729"/>
              <a:gd name="adj2" fmla="val -12640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have </a:t>
            </a:r>
            <a:r>
              <a:rPr lang="en-US" sz="1400" b="1" dirty="0">
                <a:solidFill>
                  <a:schemeClr val="bg1"/>
                </a:solidFill>
              </a:rPr>
              <a:t>been </a:t>
            </a:r>
            <a:r>
              <a:rPr lang="en-US" sz="1400" b="1" dirty="0" smtClean="0">
                <a:solidFill>
                  <a:schemeClr val="bg1"/>
                </a:solidFill>
              </a:rPr>
              <a:t>below 6% for a five years</a:t>
            </a:r>
            <a:endParaRPr lang="en-US" sz="1400" b="1" dirty="0">
              <a:solidFill>
                <a:schemeClr val="bg1"/>
              </a:solidFill>
            </a:endParaRPr>
          </a:p>
        </p:txBody>
      </p:sp>
      <p:sp>
        <p:nvSpPr>
          <p:cNvPr id="10" name="Oval 8"/>
          <p:cNvSpPr>
            <a:spLocks noChangeArrowheads="1"/>
          </p:cNvSpPr>
          <p:nvPr/>
        </p:nvSpPr>
        <p:spPr bwMode="auto">
          <a:xfrm rot="-5400000">
            <a:off x="8217771" y="3709682"/>
            <a:ext cx="1061884" cy="5840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5584723" y="1420454"/>
            <a:ext cx="3199785" cy="1190011"/>
          </a:xfrm>
          <a:prstGeom prst="wedgeRectCallout">
            <a:avLst>
              <a:gd name="adj1" fmla="val 41843"/>
              <a:gd name="adj2" fmla="val 12536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a:t>
            </a:r>
            <a:r>
              <a:rPr lang="en-US" sz="1400" b="1" dirty="0" smtClean="0">
                <a:solidFill>
                  <a:schemeClr val="bg1"/>
                </a:solidFill>
              </a:rPr>
              <a:t>30-Year Mortgages in the U.S. plunged to all time record lows in late 2012 and early 2013 but are now rising as the Fed considers tapering its QE program</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28</a:t>
            </a:fld>
            <a:endParaRPr lang="en-US"/>
          </a:p>
        </p:txBody>
      </p:sp>
      <p:sp>
        <p:nvSpPr>
          <p:cNvPr id="14" name="AutoShape 7"/>
          <p:cNvSpPr>
            <a:spLocks noChangeArrowheads="1"/>
          </p:cNvSpPr>
          <p:nvPr/>
        </p:nvSpPr>
        <p:spPr bwMode="blackWhite">
          <a:xfrm>
            <a:off x="6204155" y="4178710"/>
            <a:ext cx="2074606" cy="904568"/>
          </a:xfrm>
          <a:prstGeom prst="wedgeRectCallout">
            <a:avLst>
              <a:gd name="adj1" fmla="val 66688"/>
              <a:gd name="adj2" fmla="val -8239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30-yr. mortgage rates are up 86 basis points since the beginning of the year</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4" fill="hold" grpId="0" nodeType="afterEffect">
                                  <p:stCondLst>
                                    <p:cond delay="70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29</a:t>
            </a:fld>
            <a:endParaRPr lang="en-US" sz="900" smtClean="0">
              <a:solidFill>
                <a:srgbClr val="000000"/>
              </a:solidFill>
              <a:latin typeface="Arial" charset="0"/>
              <a:cs typeface="Arial" charset="0"/>
            </a:endParaRPr>
          </a:p>
        </p:txBody>
      </p:sp>
      <p:sp>
        <p:nvSpPr>
          <p:cNvPr id="1938437" name="Rectangle 5"/>
          <p:cNvSpPr>
            <a:spLocks noChangeArrowheads="1"/>
          </p:cNvSpPr>
          <p:nvPr/>
        </p:nvSpPr>
        <p:spPr bwMode="blackWhite">
          <a:xfrm>
            <a:off x="503494" y="5567311"/>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Mortgage Interest Rates Will Rise as Expectations Over the Fed’s Tapering of QE3 Persist; Still Low by Historical Standards</a:t>
            </a:r>
            <a:endParaRPr lang="en-US" sz="2000" b="1" dirty="0" smtClean="0">
              <a:solidFill>
                <a:srgbClr val="FFFFFF"/>
              </a:solidFill>
              <a:latin typeface="Arial" charset="0"/>
              <a:cs typeface="Arial" charset="0"/>
            </a:endParaRP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23038978" name="Chart" r:id="rId5" imgW="8296224" imgH="3762296" progId="MSGraph.Chart.8">
              <p:embed followColorScheme="full"/>
            </p:oleObj>
          </a:graphicData>
        </a:graphic>
      </p:graphicFrame>
      <p:sp>
        <p:nvSpPr>
          <p:cNvPr id="9" name="AutoShape 14"/>
          <p:cNvSpPr>
            <a:spLocks noChangeArrowheads="1"/>
          </p:cNvSpPr>
          <p:nvPr/>
        </p:nvSpPr>
        <p:spPr bwMode="blackWhite">
          <a:xfrm>
            <a:off x="4739148" y="3814916"/>
            <a:ext cx="3054177" cy="943896"/>
          </a:xfrm>
          <a:prstGeom prst="wedgeRectCallout">
            <a:avLst>
              <a:gd name="adj1" fmla="val 75321"/>
              <a:gd name="adj2" fmla="val -9322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b="1" dirty="0" smtClean="0">
                <a:solidFill>
                  <a:srgbClr val="FFFFFF"/>
                </a:solidFill>
              </a:rPr>
              <a:t>30-year mortgage rates were up sharply from their lows earlier in the year</a:t>
            </a:r>
            <a:endParaRPr lang="en-US" b="1" dirty="0" smtClean="0">
              <a:solidFill>
                <a:srgbClr val="FFFFFF"/>
              </a:solidFill>
              <a:latin typeface="Arial" charset="0"/>
              <a:cs typeface="Arial" charset="0"/>
            </a:endParaRPr>
          </a:p>
        </p:txBody>
      </p:sp>
      <p:sp>
        <p:nvSpPr>
          <p:cNvPr id="10" name="Rectangle 7"/>
          <p:cNvSpPr txBox="1">
            <a:spLocks noChangeArrowheads="1"/>
          </p:cNvSpPr>
          <p:nvPr/>
        </p:nvSpPr>
        <p:spPr bwMode="black">
          <a:xfrm>
            <a:off x="117983" y="103394"/>
            <a:ext cx="7831397"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30-Year Mortgages in 2013 Are Rising: What</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Will Be the Impact </a:t>
            </a:r>
            <a:r>
              <a:rPr lang="en-US" sz="3000" b="1" kern="0" dirty="0" smtClean="0">
                <a:solidFill>
                  <a:srgbClr val="225A7A"/>
                </a:solidFill>
                <a:ea typeface="+mj-ea"/>
                <a:cs typeface="+mj-cs"/>
              </a:rPr>
              <a:t>on Construction?</a:t>
            </a:r>
            <a:endParaRPr kumimoji="0" lang="en-US" sz="3000" b="1" i="0" u="none" strike="noStrike" kern="0" cap="none" spc="0" normalizeH="0" baseline="0" noProof="0" dirty="0" smtClean="0">
              <a:ln>
                <a:noFill/>
              </a:ln>
              <a:solidFill>
                <a:srgbClr val="225A7A"/>
              </a:solidFill>
              <a:effectLst/>
              <a:uLnTx/>
              <a:uFillTx/>
              <a:latin typeface="Arial" charset="0"/>
              <a:ea typeface="+mj-ea"/>
              <a:cs typeface="+mj-cs"/>
            </a:endParaRPr>
          </a:p>
        </p:txBody>
      </p:sp>
      <p:sp>
        <p:nvSpPr>
          <p:cNvPr id="1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*Weekly through November 14, 2013.</a:t>
            </a:r>
            <a:endParaRPr lang="en-US" sz="1100" dirty="0"/>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6"/>
              </a:rPr>
              <a:t>http://www.federalreserve.gov/releases/h15/data.htm</a:t>
            </a:r>
            <a:r>
              <a:rPr lang="en-US" sz="1100" dirty="0" smtClean="0"/>
              <a:t>.;  </a:t>
            </a:r>
            <a:r>
              <a:rPr lang="en-US" sz="1100" dirty="0"/>
              <a:t>Insurance Information Institutes.</a:t>
            </a:r>
          </a:p>
        </p:txBody>
      </p:sp>
    </p:spTree>
    <p:custDataLst>
      <p:tags r:id="rId2"/>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2946" name="Rectangle 105"/>
          <p:cNvSpPr>
            <a:spLocks noGrp="1" noChangeArrowheads="1"/>
          </p:cNvSpPr>
          <p:nvPr>
            <p:ph type="dt" sz="quarter" idx="10"/>
          </p:nvPr>
        </p:nvSpPr>
        <p:spPr/>
        <p:txBody>
          <a:bodyPr/>
          <a:lstStyle/>
          <a:p>
            <a:pPr>
              <a:defRPr/>
            </a:pPr>
            <a:r>
              <a:rPr lang="en-US" smtClean="0"/>
              <a:t>12/01/09 - 9pm</a:t>
            </a:r>
          </a:p>
        </p:txBody>
      </p:sp>
      <p:sp>
        <p:nvSpPr>
          <p:cNvPr id="82947" name="Rectangle 106"/>
          <p:cNvSpPr>
            <a:spLocks noGrp="1" noChangeArrowheads="1"/>
          </p:cNvSpPr>
          <p:nvPr>
            <p:ph type="ftr" sz="quarter" idx="11"/>
          </p:nvPr>
        </p:nvSpPr>
        <p:spPr/>
        <p:txBody>
          <a:bodyPr/>
          <a:lstStyle/>
          <a:p>
            <a:pPr>
              <a:defRPr/>
            </a:pPr>
            <a:r>
              <a:rPr lang="en-US" dirty="0" err="1" smtClean="0"/>
              <a:t>eSlide</a:t>
            </a:r>
            <a:r>
              <a:rPr lang="en-US" smtClean="0"/>
              <a:t> – P6466 – The Financial Crisis and the Future of the P/C</a:t>
            </a:r>
          </a:p>
        </p:txBody>
      </p:sp>
      <p:sp>
        <p:nvSpPr>
          <p:cNvPr id="82948" name="Rectangle 110"/>
          <p:cNvSpPr>
            <a:spLocks noGrp="1" noChangeArrowheads="1"/>
          </p:cNvSpPr>
          <p:nvPr>
            <p:ph type="sldNum" sz="quarter" idx="12"/>
          </p:nvPr>
        </p:nvSpPr>
        <p:spPr/>
        <p:txBody>
          <a:bodyPr/>
          <a:lstStyle/>
          <a:p>
            <a:pPr>
              <a:defRPr/>
            </a:pPr>
            <a:fld id="{F7B123A1-4777-4A11-9AA3-18DB7D22C78A}" type="slidenum">
              <a:rPr lang="en-US" smtClean="0"/>
              <a:pPr>
                <a:defRPr/>
              </a:pPr>
              <a:t>3</a:t>
            </a:fld>
            <a:endParaRPr lang="en-US" smtClean="0"/>
          </a:p>
        </p:txBody>
      </p:sp>
      <p:sp>
        <p:nvSpPr>
          <p:cNvPr id="82949" name="Rectangle 2"/>
          <p:cNvSpPr>
            <a:spLocks noGrp="1" noChangeArrowheads="1"/>
          </p:cNvSpPr>
          <p:nvPr>
            <p:ph type="title"/>
          </p:nvPr>
        </p:nvSpPr>
        <p:spPr>
          <a:xfrm>
            <a:off x="106726" y="90488"/>
            <a:ext cx="7665679" cy="860425"/>
          </a:xfrm>
        </p:spPr>
        <p:txBody>
          <a:bodyPr/>
          <a:lstStyle/>
          <a:p>
            <a:r>
              <a:rPr lang="en-US" dirty="0" smtClean="0"/>
              <a:t>Observations on Growth: 2014 &amp; Beyond</a:t>
            </a:r>
            <a:endParaRPr lang="en-US" i="1" dirty="0" smtClean="0"/>
          </a:p>
        </p:txBody>
      </p:sp>
      <p:sp>
        <p:nvSpPr>
          <p:cNvPr id="1922051" name="Rectangle 3"/>
          <p:cNvSpPr>
            <a:spLocks noGrp="1" noChangeArrowheads="1"/>
          </p:cNvSpPr>
          <p:nvPr>
            <p:ph type="body" idx="1"/>
          </p:nvPr>
        </p:nvSpPr>
        <p:spPr>
          <a:xfrm>
            <a:off x="282327" y="1174555"/>
            <a:ext cx="8640448" cy="5448301"/>
          </a:xfrm>
        </p:spPr>
        <p:txBody>
          <a:bodyPr/>
          <a:lstStyle/>
          <a:p>
            <a:pPr>
              <a:lnSpc>
                <a:spcPts val="900"/>
              </a:lnSpc>
            </a:pPr>
            <a:r>
              <a:rPr lang="en-US" b="1" dirty="0" smtClean="0"/>
              <a:t>Modest Growth Continues into 2014</a:t>
            </a:r>
          </a:p>
          <a:p>
            <a:pPr lvl="1">
              <a:lnSpc>
                <a:spcPts val="900"/>
              </a:lnSpc>
            </a:pPr>
            <a:r>
              <a:rPr lang="en-US" sz="2000" b="1" dirty="0" smtClean="0"/>
              <a:t>~4.0% annual growth expected</a:t>
            </a:r>
          </a:p>
          <a:p>
            <a:pPr lvl="1">
              <a:lnSpc>
                <a:spcPts val="900"/>
              </a:lnSpc>
            </a:pPr>
            <a:r>
              <a:rPr lang="en-US" sz="2000" b="1" dirty="0" smtClean="0"/>
              <a:t>Growth is very similar in both commercial, personal lines</a:t>
            </a:r>
          </a:p>
          <a:p>
            <a:pPr lvl="1">
              <a:lnSpc>
                <a:spcPts val="900"/>
              </a:lnSpc>
            </a:pPr>
            <a:r>
              <a:rPr lang="en-US" sz="2000" b="1" dirty="0" smtClean="0"/>
              <a:t>Above trend growth in HO, WC, E&amp;S, Mortgage, Cyber, Terror (?)</a:t>
            </a:r>
          </a:p>
          <a:p>
            <a:pPr lvl="1">
              <a:lnSpc>
                <a:spcPts val="900"/>
              </a:lnSpc>
            </a:pPr>
            <a:r>
              <a:rPr lang="en-US" sz="2000" b="1" dirty="0" smtClean="0"/>
              <a:t>Energy, Health, Agriculture; Some mfg./const. segments</a:t>
            </a:r>
            <a:endParaRPr lang="en-US" b="1" dirty="0" smtClean="0"/>
          </a:p>
          <a:p>
            <a:pPr>
              <a:lnSpc>
                <a:spcPts val="900"/>
              </a:lnSpc>
            </a:pPr>
            <a:r>
              <a:rPr lang="en-US" b="1" dirty="0" smtClean="0"/>
              <a:t>ROE Growth: Rate Trends Allow for Margin Improvement</a:t>
            </a:r>
          </a:p>
          <a:p>
            <a:pPr lvl="1">
              <a:lnSpc>
                <a:spcPts val="900"/>
              </a:lnSpc>
            </a:pPr>
            <a:r>
              <a:rPr lang="en-US" sz="2000" b="1" dirty="0" smtClean="0"/>
              <a:t>Some premium/profit growth driven by advanced data analytics</a:t>
            </a:r>
          </a:p>
          <a:p>
            <a:pPr>
              <a:lnSpc>
                <a:spcPts val="900"/>
              </a:lnSpc>
            </a:pPr>
            <a:r>
              <a:rPr lang="en-US" b="1" dirty="0" smtClean="0"/>
              <a:t>Economic Growth</a:t>
            </a:r>
            <a:r>
              <a:rPr lang="en-US" b="1" dirty="0" smtClean="0">
                <a:sym typeface="Wingdings" pitchFamily="2" charset="2"/>
              </a:rPr>
              <a:t> Exposure Formation = Wildcard</a:t>
            </a:r>
            <a:endParaRPr lang="en-US" b="1" dirty="0" smtClean="0"/>
          </a:p>
          <a:p>
            <a:pPr lvl="1">
              <a:lnSpc>
                <a:spcPts val="900"/>
              </a:lnSpc>
            </a:pPr>
            <a:r>
              <a:rPr lang="en-US" sz="2000" b="1" dirty="0" smtClean="0"/>
              <a:t>Upside potential</a:t>
            </a:r>
          </a:p>
          <a:p>
            <a:pPr lvl="1">
              <a:lnSpc>
                <a:spcPts val="900"/>
              </a:lnSpc>
            </a:pPr>
            <a:r>
              <a:rPr lang="en-US" sz="2000" b="1" dirty="0" smtClean="0"/>
              <a:t>Enormous regional variations within the US </a:t>
            </a:r>
          </a:p>
          <a:p>
            <a:pPr>
              <a:lnSpc>
                <a:spcPts val="900"/>
              </a:lnSpc>
            </a:pPr>
            <a:r>
              <a:rPr lang="en-US" b="1" dirty="0" smtClean="0"/>
              <a:t>Large-Scale, Untapped Reservoirs of Risk</a:t>
            </a:r>
          </a:p>
          <a:p>
            <a:pPr lvl="1">
              <a:lnSpc>
                <a:spcPts val="900"/>
              </a:lnSpc>
            </a:pPr>
            <a:r>
              <a:rPr lang="en-US" sz="2000" b="1" dirty="0" smtClean="0"/>
              <a:t>Only 50-60% of US cat losses are insured</a:t>
            </a:r>
          </a:p>
          <a:p>
            <a:pPr lvl="1">
              <a:lnSpc>
                <a:spcPts val="900"/>
              </a:lnSpc>
            </a:pPr>
            <a:r>
              <a:rPr lang="en-US" sz="2000" b="1" dirty="0" smtClean="0"/>
              <a:t>Property residual market depopulation</a:t>
            </a:r>
          </a:p>
          <a:p>
            <a:pPr lvl="1">
              <a:lnSpc>
                <a:spcPts val="900"/>
              </a:lnSpc>
            </a:pPr>
            <a:r>
              <a:rPr lang="en-US" sz="2000" b="1" dirty="0" smtClean="0"/>
              <a:t>Flood post-NFIP reform (BW-12)</a:t>
            </a:r>
          </a:p>
          <a:p>
            <a:pPr lvl="1">
              <a:lnSpc>
                <a:spcPts val="900"/>
              </a:lnSpc>
            </a:pPr>
            <a:r>
              <a:rPr lang="en-US" sz="2000" b="1" dirty="0" smtClean="0"/>
              <a:t>Business interruption/Supply chain disruption &amp; similar products</a:t>
            </a:r>
            <a:endParaRPr lang="en-US" b="1" dirty="0" smtClean="0"/>
          </a:p>
          <a:p>
            <a:pPr>
              <a:lnSpc>
                <a:spcPts val="900"/>
              </a:lnSpc>
            </a:pPr>
            <a:r>
              <a:rPr lang="en-US" b="1" dirty="0" smtClean="0"/>
              <a:t>Tapering of Prior-Year Reserve Releases</a:t>
            </a:r>
          </a:p>
          <a:p>
            <a:pPr lvl="1">
              <a:lnSpc>
                <a:spcPts val="900"/>
              </a:lnSpc>
            </a:pPr>
            <a:r>
              <a:rPr lang="en-US" sz="2000" b="1" dirty="0" smtClean="0"/>
              <a:t>The well will eventually run dry—adding to pricing pressure</a:t>
            </a:r>
          </a:p>
          <a:p>
            <a:pPr lvl="1">
              <a:lnSpc>
                <a:spcPts val="900"/>
              </a:lnSpc>
            </a:pPr>
            <a:r>
              <a:rPr lang="en-US" sz="2000" b="1" dirty="0" smtClean="0"/>
              <a:t>What do the woes of Tower tell us?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922051">
                                            <p:txEl>
                                              <p:pRg st="10" end="10"/>
                                            </p:txEl>
                                          </p:spTgt>
                                        </p:tgtEl>
                                        <p:attrNameLst>
                                          <p:attrName>style.visibility</p:attrName>
                                        </p:attrNameLst>
                                      </p:cBhvr>
                                      <p:to>
                                        <p:strVal val="visible"/>
                                      </p:to>
                                    </p:set>
                                    <p:animEffect transition="in" filter="wipe(left)">
                                      <p:cBhvr>
                                        <p:cTn id="43" dur="500"/>
                                        <p:tgtEl>
                                          <p:spTgt spid="1922051">
                                            <p:txEl>
                                              <p:pRg st="10" end="10"/>
                                            </p:tx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922051">
                                            <p:txEl>
                                              <p:pRg st="11" end="11"/>
                                            </p:txEl>
                                          </p:spTgt>
                                        </p:tgtEl>
                                        <p:attrNameLst>
                                          <p:attrName>style.visibility</p:attrName>
                                        </p:attrNameLst>
                                      </p:cBhvr>
                                      <p:to>
                                        <p:strVal val="visible"/>
                                      </p:to>
                                    </p:set>
                                    <p:animEffect transition="in" filter="wipe(left)">
                                      <p:cBhvr>
                                        <p:cTn id="46" dur="500"/>
                                        <p:tgtEl>
                                          <p:spTgt spid="1922051">
                                            <p:txEl>
                                              <p:pRg st="11" end="11"/>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922051">
                                            <p:txEl>
                                              <p:pRg st="12" end="12"/>
                                            </p:txEl>
                                          </p:spTgt>
                                        </p:tgtEl>
                                        <p:attrNameLst>
                                          <p:attrName>style.visibility</p:attrName>
                                        </p:attrNameLst>
                                      </p:cBhvr>
                                      <p:to>
                                        <p:strVal val="visible"/>
                                      </p:to>
                                    </p:set>
                                    <p:animEffect transition="in" filter="wipe(left)">
                                      <p:cBhvr>
                                        <p:cTn id="49" dur="500"/>
                                        <p:tgtEl>
                                          <p:spTgt spid="1922051">
                                            <p:txEl>
                                              <p:pRg st="12" end="12"/>
                                            </p:txEl>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922051">
                                            <p:txEl>
                                              <p:pRg st="13" end="13"/>
                                            </p:txEl>
                                          </p:spTgt>
                                        </p:tgtEl>
                                        <p:attrNameLst>
                                          <p:attrName>style.visibility</p:attrName>
                                        </p:attrNameLst>
                                      </p:cBhvr>
                                      <p:to>
                                        <p:strVal val="visible"/>
                                      </p:to>
                                    </p:set>
                                    <p:animEffect transition="in" filter="wipe(left)">
                                      <p:cBhvr>
                                        <p:cTn id="52" dur="500"/>
                                        <p:tgtEl>
                                          <p:spTgt spid="1922051">
                                            <p:txEl>
                                              <p:pRg st="13" end="13"/>
                                            </p:tx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922051">
                                            <p:txEl>
                                              <p:pRg st="14" end="14"/>
                                            </p:txEl>
                                          </p:spTgt>
                                        </p:tgtEl>
                                        <p:attrNameLst>
                                          <p:attrName>style.visibility</p:attrName>
                                        </p:attrNameLst>
                                      </p:cBhvr>
                                      <p:to>
                                        <p:strVal val="visible"/>
                                      </p:to>
                                    </p:set>
                                    <p:animEffect transition="in" filter="wipe(left)">
                                      <p:cBhvr>
                                        <p:cTn id="55" dur="500"/>
                                        <p:tgtEl>
                                          <p:spTgt spid="1922051">
                                            <p:txEl>
                                              <p:pRg st="14" end="1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922051">
                                            <p:txEl>
                                              <p:pRg st="15" end="15"/>
                                            </p:txEl>
                                          </p:spTgt>
                                        </p:tgtEl>
                                        <p:attrNameLst>
                                          <p:attrName>style.visibility</p:attrName>
                                        </p:attrNameLst>
                                      </p:cBhvr>
                                      <p:to>
                                        <p:strVal val="visible"/>
                                      </p:to>
                                    </p:set>
                                    <p:animEffect transition="in" filter="wipe(left)">
                                      <p:cBhvr>
                                        <p:cTn id="60" dur="500"/>
                                        <p:tgtEl>
                                          <p:spTgt spid="1922051">
                                            <p:txEl>
                                              <p:pRg st="15" end="15"/>
                                            </p:tx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922051">
                                            <p:txEl>
                                              <p:pRg st="16" end="16"/>
                                            </p:txEl>
                                          </p:spTgt>
                                        </p:tgtEl>
                                        <p:attrNameLst>
                                          <p:attrName>style.visibility</p:attrName>
                                        </p:attrNameLst>
                                      </p:cBhvr>
                                      <p:to>
                                        <p:strVal val="visible"/>
                                      </p:to>
                                    </p:set>
                                    <p:animEffect transition="in" filter="wipe(left)">
                                      <p:cBhvr>
                                        <p:cTn id="63" dur="500"/>
                                        <p:tgtEl>
                                          <p:spTgt spid="1922051">
                                            <p:txEl>
                                              <p:pRg st="16" end="16"/>
                                            </p:txEl>
                                          </p:spTgt>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922051">
                                            <p:txEl>
                                              <p:pRg st="17" end="17"/>
                                            </p:txEl>
                                          </p:spTgt>
                                        </p:tgtEl>
                                        <p:attrNameLst>
                                          <p:attrName>style.visibility</p:attrName>
                                        </p:attrNameLst>
                                      </p:cBhvr>
                                      <p:to>
                                        <p:strVal val="visible"/>
                                      </p:to>
                                    </p:set>
                                    <p:animEffect transition="in" filter="wipe(left)">
                                      <p:cBhvr>
                                        <p:cTn id="66" dur="500"/>
                                        <p:tgtEl>
                                          <p:spTgt spid="1922051">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30</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22634498"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213555" y="1211980"/>
            <a:ext cx="1873250" cy="762000"/>
          </a:xfrm>
          <a:prstGeom prst="wedgeRectCallout">
            <a:avLst>
              <a:gd name="adj1" fmla="val 120151"/>
              <a:gd name="adj2" fmla="val 2187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31</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2006-2013:Q2*</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22635522" name="Chart" r:id="rId4" imgW="8801152" imgH="3990968"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Non-current loans (those past due 90 days or more or in nonaccrual status) are </a:t>
            </a:r>
            <a:r>
              <a:rPr lang="en-US" b="1" dirty="0" smtClean="0">
                <a:solidFill>
                  <a:schemeClr val="bg1"/>
                </a:solidFill>
              </a:rPr>
              <a:t>nearly back </a:t>
            </a:r>
            <a:r>
              <a:rPr lang="en-US" b="1" dirty="0">
                <a:solidFill>
                  <a:schemeClr val="bg1"/>
                </a:solidFill>
              </a:rPr>
              <a:t>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9/8/2013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CONSTRUCTION INDUSTRY OVERVIEW &amp; OUTLOOK</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32</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The Construction Sector Is Critical to the Economy and the P/C Insurance Industry</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33</a:t>
            </a:fld>
            <a:endParaRPr lang="en-US" sz="900"/>
          </a:p>
        </p:txBody>
      </p:sp>
      <p:sp>
        <p:nvSpPr>
          <p:cNvPr id="50182" name="Rectangle 2"/>
          <p:cNvSpPr>
            <a:spLocks noGrp="1" noChangeArrowheads="1"/>
          </p:cNvSpPr>
          <p:nvPr>
            <p:ph type="title" idx="4294967295"/>
          </p:nvPr>
        </p:nvSpPr>
        <p:spPr>
          <a:xfrm>
            <a:off x="190298" y="90488"/>
            <a:ext cx="7587021" cy="860425"/>
          </a:xfrm>
        </p:spPr>
        <p:txBody>
          <a:bodyPr/>
          <a:lstStyle/>
          <a:p>
            <a:r>
              <a:rPr lang="en-US" dirty="0" smtClean="0"/>
              <a:t>Value of New Private Construction: Residential &amp; Nonresidential, 2003-2013*</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184867" y="1873767"/>
          <a:ext cx="8537575" cy="3832412"/>
        </p:xfrm>
        <a:graphic>
          <a:graphicData uri="http://schemas.openxmlformats.org/presentationml/2006/ole">
            <p:oleObj spid="_x0000_s25399298"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665812"/>
            <a:ext cx="7812741" cy="70549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Moving in a Positive Direction though Remains Well Below Pre-Crisis Peak; Residential Dominates</a:t>
            </a:r>
            <a:endParaRPr lang="en-US" b="1" dirty="0">
              <a:solidFill>
                <a:srgbClr val="FFFFFF"/>
              </a:solidFill>
            </a:endParaRPr>
          </a:p>
        </p:txBody>
      </p:sp>
      <p:sp>
        <p:nvSpPr>
          <p:cNvPr id="26" name="TextBox 10"/>
          <p:cNvSpPr txBox="1">
            <a:spLocks noChangeArrowheads="1"/>
          </p:cNvSpPr>
          <p:nvPr/>
        </p:nvSpPr>
        <p:spPr bwMode="auto">
          <a:xfrm>
            <a:off x="2828572" y="3707033"/>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$298.1</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2835801" y="2683755"/>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$613.7</a:t>
            </a:r>
            <a:endParaRPr lang="en-US" sz="1400" b="1" dirty="0">
              <a:solidFill>
                <a:schemeClr val="accent3"/>
              </a:solidFill>
            </a:endParaRPr>
          </a:p>
        </p:txBody>
      </p:sp>
      <p:sp>
        <p:nvSpPr>
          <p:cNvPr id="39" name="AutoShape 8"/>
          <p:cNvSpPr>
            <a:spLocks noChangeArrowheads="1"/>
          </p:cNvSpPr>
          <p:nvPr/>
        </p:nvSpPr>
        <p:spPr bwMode="blackWhite">
          <a:xfrm>
            <a:off x="2113935" y="1356852"/>
            <a:ext cx="2281083" cy="589935"/>
          </a:xfrm>
          <a:prstGeom prst="wedgeRectCallout">
            <a:avLst>
              <a:gd name="adj1" fmla="val 4489"/>
              <a:gd name="adj2" fmla="val 11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New Construction peaks at $911.8. in 2006</a:t>
            </a:r>
            <a:endParaRPr lang="en-US" sz="1400" b="1" dirty="0">
              <a:solidFill>
                <a:schemeClr val="bg1"/>
              </a:solidFill>
            </a:endParaRPr>
          </a:p>
        </p:txBody>
      </p:sp>
      <p:sp>
        <p:nvSpPr>
          <p:cNvPr id="36" name="AutoShape 8"/>
          <p:cNvSpPr>
            <a:spLocks noChangeArrowheads="1"/>
          </p:cNvSpPr>
          <p:nvPr/>
        </p:nvSpPr>
        <p:spPr bwMode="blackWhite">
          <a:xfrm>
            <a:off x="4984955" y="1773423"/>
            <a:ext cx="1734093" cy="1089211"/>
          </a:xfrm>
          <a:prstGeom prst="wedgeRectCallout">
            <a:avLst>
              <a:gd name="adj1" fmla="val 22956"/>
              <a:gd name="adj2" fmla="val 11149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Trough in 2010 at $500.6B, after plunging 55.1% ($411.2B)</a:t>
            </a:r>
            <a:endParaRPr lang="en-US" sz="1600" b="1" dirty="0">
              <a:solidFill>
                <a:schemeClr val="bg1"/>
              </a:solidFill>
            </a:endParaRPr>
          </a:p>
        </p:txBody>
      </p:sp>
      <p:sp>
        <p:nvSpPr>
          <p:cNvPr id="45" name="AutoShape 8"/>
          <p:cNvSpPr>
            <a:spLocks noChangeArrowheads="1"/>
          </p:cNvSpPr>
          <p:nvPr/>
        </p:nvSpPr>
        <p:spPr bwMode="blackWhite">
          <a:xfrm>
            <a:off x="6935334" y="1071716"/>
            <a:ext cx="2041518" cy="1631298"/>
          </a:xfrm>
          <a:prstGeom prst="wedgeRectCallout">
            <a:avLst>
              <a:gd name="adj1" fmla="val 23036"/>
              <a:gd name="adj2" fmla="val 8359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2013: Value of new </a:t>
            </a:r>
            <a:r>
              <a:rPr lang="en-US" sz="1600" b="1" dirty="0" err="1" smtClean="0">
                <a:solidFill>
                  <a:schemeClr val="bg1"/>
                </a:solidFill>
              </a:rPr>
              <a:t>pvt</a:t>
            </a:r>
            <a:r>
              <a:rPr lang="en-US" sz="1600" b="1" dirty="0" smtClean="0">
                <a:solidFill>
                  <a:schemeClr val="bg1"/>
                </a:solidFill>
              </a:rPr>
              <a:t>. construction hits $622.8B, up 24% from the 2010 trough but still 32% below 2006 peak </a:t>
            </a:r>
            <a:endParaRPr lang="en-US" sz="1600" b="1" dirty="0">
              <a:solidFill>
                <a:schemeClr val="bg1"/>
              </a:solidFill>
            </a:endParaRP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
        <p:nvSpPr>
          <p:cNvPr id="20" name="TextBox 10"/>
          <p:cNvSpPr txBox="1">
            <a:spLocks noChangeArrowheads="1"/>
          </p:cNvSpPr>
          <p:nvPr/>
        </p:nvSpPr>
        <p:spPr bwMode="auto">
          <a:xfrm>
            <a:off x="5819891" y="3848877"/>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$261.8</a:t>
            </a:r>
            <a:endParaRPr lang="en-US" sz="1400" b="1" dirty="0">
              <a:solidFill>
                <a:schemeClr val="accent3"/>
              </a:solidFill>
            </a:endParaRPr>
          </a:p>
        </p:txBody>
      </p:sp>
      <p:sp>
        <p:nvSpPr>
          <p:cNvPr id="21" name="TextBox 10"/>
          <p:cNvSpPr txBox="1">
            <a:spLocks noChangeArrowheads="1"/>
          </p:cNvSpPr>
          <p:nvPr/>
        </p:nvSpPr>
        <p:spPr bwMode="auto">
          <a:xfrm>
            <a:off x="5792998" y="4685344"/>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$238.8</a:t>
            </a:r>
            <a:endParaRPr lang="en-US" sz="1400" b="1" dirty="0">
              <a:solidFill>
                <a:schemeClr val="accent3"/>
              </a:solidFill>
            </a:endParaRPr>
          </a:p>
        </p:txBody>
      </p:sp>
      <p:sp>
        <p:nvSpPr>
          <p:cNvPr id="22" name="TextBox 10"/>
          <p:cNvSpPr txBox="1">
            <a:spLocks noChangeArrowheads="1"/>
          </p:cNvSpPr>
          <p:nvPr/>
        </p:nvSpPr>
        <p:spPr bwMode="auto">
          <a:xfrm>
            <a:off x="8284496" y="3548992"/>
            <a:ext cx="889000" cy="307777"/>
          </a:xfrm>
          <a:prstGeom prst="rect">
            <a:avLst/>
          </a:prstGeom>
          <a:noFill/>
          <a:ln w="9525">
            <a:noFill/>
            <a:miter lim="800000"/>
            <a:headEnd/>
            <a:tailEnd/>
          </a:ln>
        </p:spPr>
        <p:txBody>
          <a:bodyPr>
            <a:spAutoFit/>
          </a:bodyPr>
          <a:lstStyle/>
          <a:p>
            <a:pPr algn="ctr"/>
            <a:r>
              <a:rPr lang="en-US" sz="1400" b="1" dirty="0" smtClean="0"/>
              <a:t>$332.1</a:t>
            </a:r>
            <a:endParaRPr lang="en-US" sz="1400" b="1" dirty="0"/>
          </a:p>
        </p:txBody>
      </p:sp>
      <p:sp>
        <p:nvSpPr>
          <p:cNvPr id="23" name="TextBox 10"/>
          <p:cNvSpPr txBox="1">
            <a:spLocks noChangeArrowheads="1"/>
          </p:cNvSpPr>
          <p:nvPr/>
        </p:nvSpPr>
        <p:spPr bwMode="auto">
          <a:xfrm>
            <a:off x="8289414" y="4664954"/>
            <a:ext cx="889000" cy="307777"/>
          </a:xfrm>
          <a:prstGeom prst="rect">
            <a:avLst/>
          </a:prstGeom>
          <a:noFill/>
          <a:ln w="9525">
            <a:noFill/>
            <a:miter lim="800000"/>
            <a:headEnd/>
            <a:tailEnd/>
          </a:ln>
        </p:spPr>
        <p:txBody>
          <a:bodyPr>
            <a:spAutoFit/>
          </a:bodyPr>
          <a:lstStyle/>
          <a:p>
            <a:pPr algn="ctr"/>
            <a:r>
              <a:rPr lang="en-US" sz="1400" b="1" dirty="0" smtClean="0"/>
              <a:t>$290.8</a:t>
            </a:r>
            <a:endParaRPr lang="en-US" sz="1400" b="1" dirty="0"/>
          </a:p>
        </p:txBody>
      </p:sp>
      <p:sp>
        <p:nvSpPr>
          <p:cNvPr id="24"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34</a:t>
            </a:fld>
            <a:endParaRPr lang="en-US"/>
          </a:p>
        </p:txBody>
      </p:sp>
      <p:graphicFrame>
        <p:nvGraphicFramePr>
          <p:cNvPr id="1936387" name="Object 3"/>
          <p:cNvGraphicFramePr>
            <a:graphicFrameLocks noChangeAspect="1"/>
          </p:cNvGraphicFramePr>
          <p:nvPr/>
        </p:nvGraphicFramePr>
        <p:xfrm>
          <a:off x="381000" y="1831256"/>
          <a:ext cx="8296275" cy="3752850"/>
        </p:xfrm>
        <a:graphic>
          <a:graphicData uri="http://schemas.openxmlformats.org/presentationml/2006/ole">
            <p:oleObj spid="_x0000_s25400322" name="Chart" r:id="rId4" imgW="8296363" imgH="3762334" progId="MSGraph.Chart.8">
              <p:embed followColorScheme="full"/>
            </p:oleObj>
          </a:graphicData>
        </a:graphic>
      </p:graphicFrame>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545394"/>
            <a:ext cx="8220075" cy="875071"/>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Government Construction Spending Peaked in 2009, Helped by Stimulus Spending, but Continues to Contract As State/Local Governments Grapple with Deficits and Federal Sequestration Takes Hold</a:t>
            </a:r>
            <a:endParaRPr lang="en-US" b="1" dirty="0">
              <a:solidFill>
                <a:srgbClr val="FFFFFF"/>
              </a:solidFill>
            </a:endParaRPr>
          </a:p>
        </p:txBody>
      </p:sp>
      <p:sp>
        <p:nvSpPr>
          <p:cNvPr id="11" name="Rectangle 2"/>
          <p:cNvSpPr txBox="1">
            <a:spLocks noChangeArrowheads="1"/>
          </p:cNvSpPr>
          <p:nvPr/>
        </p:nvSpPr>
        <p:spPr bwMode="black">
          <a:xfrm>
            <a:off x="141137" y="49160"/>
            <a:ext cx="7587021"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Value of New Federal,</a:t>
            </a:r>
            <a:r>
              <a:rPr kumimoji="0" lang="en-US" sz="3000" b="1" i="0" u="none" strike="noStrike" kern="0" cap="none" spc="0" normalizeH="0" noProof="0" dirty="0" smtClean="0">
                <a:ln>
                  <a:noFill/>
                </a:ln>
                <a:solidFill>
                  <a:srgbClr val="225A7A"/>
                </a:solidFill>
                <a:effectLst/>
                <a:uLnTx/>
                <a:uFillTx/>
                <a:latin typeface="Arial" charset="0"/>
                <a:ea typeface="+mj-ea"/>
                <a:cs typeface="+mj-cs"/>
              </a:rPr>
              <a:t> State and Local Government </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 Construction: 2003-2013*</a:t>
            </a:r>
          </a:p>
        </p:txBody>
      </p:sp>
      <p:sp>
        <p:nvSpPr>
          <p:cNvPr id="12"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AutoShape 8"/>
          <p:cNvSpPr>
            <a:spLocks noChangeArrowheads="1"/>
          </p:cNvSpPr>
          <p:nvPr/>
        </p:nvSpPr>
        <p:spPr bwMode="blackWhite">
          <a:xfrm>
            <a:off x="1661653" y="1111045"/>
            <a:ext cx="1950402" cy="1141989"/>
          </a:xfrm>
          <a:prstGeom prst="wedgeRectCallout">
            <a:avLst>
              <a:gd name="adj1" fmla="val 135219"/>
              <a:gd name="adj2" fmla="val 394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Construction across all levels of government peaked at $314.9B in 2009</a:t>
            </a:r>
            <a:endParaRPr lang="en-US" sz="1600" b="1" dirty="0">
              <a:solidFill>
                <a:schemeClr val="bg1"/>
              </a:solidFill>
            </a:endParaRPr>
          </a:p>
        </p:txBody>
      </p:sp>
      <p:sp>
        <p:nvSpPr>
          <p:cNvPr id="14" name="AutoShape 8"/>
          <p:cNvSpPr>
            <a:spLocks noChangeArrowheads="1"/>
          </p:cNvSpPr>
          <p:nvPr/>
        </p:nvSpPr>
        <p:spPr bwMode="blackWhite">
          <a:xfrm>
            <a:off x="6105833" y="1091380"/>
            <a:ext cx="2810726" cy="1019086"/>
          </a:xfrm>
          <a:prstGeom prst="wedgeRectCallout">
            <a:avLst>
              <a:gd name="adj1" fmla="val 27495"/>
              <a:gd name="adj2" fmla="val 9025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u="sng" dirty="0" smtClean="0">
                <a:solidFill>
                  <a:schemeClr val="bg1"/>
                </a:solidFill>
              </a:rPr>
              <a:t>Austerity Reigns</a:t>
            </a:r>
            <a:r>
              <a:rPr lang="en-US" sz="1600" b="1" dirty="0" smtClean="0">
                <a:solidFill>
                  <a:schemeClr val="bg1"/>
                </a:solidFill>
              </a:rPr>
              <a:t> </a:t>
            </a:r>
          </a:p>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Govt. construction is still shrinking, down $53.8B or 17.1% since 2009 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35</a:t>
            </a:fld>
            <a:endParaRPr lang="en-US"/>
          </a:p>
        </p:txBody>
      </p:sp>
      <p:sp>
        <p:nvSpPr>
          <p:cNvPr id="1989634" name="Rectangle 2"/>
          <p:cNvSpPr>
            <a:spLocks noGrp="1" noChangeArrowheads="1"/>
          </p:cNvSpPr>
          <p:nvPr>
            <p:ph type="title"/>
          </p:nvPr>
        </p:nvSpPr>
        <p:spPr/>
        <p:txBody>
          <a:bodyPr/>
          <a:lstStyle/>
          <a:p>
            <a:r>
              <a:rPr lang="en-US" dirty="0" smtClean="0"/>
              <a:t>New Home Inventories and Rental Vacancy Rates, 2003-2013*</a:t>
            </a:r>
          </a:p>
        </p:txBody>
      </p:sp>
      <p:graphicFrame>
        <p:nvGraphicFramePr>
          <p:cNvPr id="1989635" name="Object 3"/>
          <p:cNvGraphicFramePr>
            <a:graphicFrameLocks/>
          </p:cNvGraphicFramePr>
          <p:nvPr>
            <p:ph type="chart" idx="4294967295"/>
          </p:nvPr>
        </p:nvGraphicFramePr>
        <p:xfrm>
          <a:off x="300038" y="1620838"/>
          <a:ext cx="8542337" cy="4511675"/>
        </p:xfrm>
        <a:graphic>
          <a:graphicData uri="http://schemas.openxmlformats.org/presentationml/2006/ole">
            <p:oleObj spid="_x0000_s25401346" name="Chart" r:id="rId4" imgW="8601126" imgH="454352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989639" name="AutoShape 7"/>
          <p:cNvSpPr>
            <a:spLocks noChangeArrowheads="1"/>
          </p:cNvSpPr>
          <p:nvPr/>
        </p:nvSpPr>
        <p:spPr bwMode="blackWhite">
          <a:xfrm>
            <a:off x="1652229" y="4675239"/>
            <a:ext cx="3347475" cy="845164"/>
          </a:xfrm>
          <a:prstGeom prst="wedgeRectCallout">
            <a:avLst>
              <a:gd name="adj1" fmla="val 121823"/>
              <a:gd name="adj2" fmla="val -17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Low new home inventories and falling vacancy rates bode well for residential construction</a:t>
            </a:r>
            <a:endParaRPr lang="en-US" sz="1600" b="1" dirty="0">
              <a:solidFill>
                <a:schemeClr val="bg1"/>
              </a:solidFill>
            </a:endParaRPr>
          </a:p>
        </p:txBody>
      </p:sp>
      <p:sp>
        <p:nvSpPr>
          <p:cNvPr id="10" name="Rectangle 5"/>
          <p:cNvSpPr>
            <a:spLocks noChangeArrowheads="1"/>
          </p:cNvSpPr>
          <p:nvPr/>
        </p:nvSpPr>
        <p:spPr bwMode="auto">
          <a:xfrm>
            <a:off x="0" y="6449415"/>
            <a:ext cx="75692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36</a:t>
            </a:fld>
            <a:endParaRPr lang="en-US" smtClean="0"/>
          </a:p>
        </p:txBody>
      </p:sp>
      <p:sp>
        <p:nvSpPr>
          <p:cNvPr id="66566" name="Rectangle 11"/>
          <p:cNvSpPr>
            <a:spLocks noGrp="1" noChangeArrowheads="1"/>
          </p:cNvSpPr>
          <p:nvPr>
            <p:ph type="title"/>
          </p:nvPr>
        </p:nvSpPr>
        <p:spPr/>
        <p:txBody>
          <a:bodyPr/>
          <a:lstStyle/>
          <a:p>
            <a:r>
              <a:rPr lang="en-US" dirty="0" smtClean="0"/>
              <a:t>Change from Peak in New Construction Expenditures to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2370"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700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Despite Recent Improvements, Construction Activity (and Employment) Remains Far Below Pre-Crisis Peaks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Change (%)</a:t>
            </a:r>
            <a:endParaRPr lang="en-US" sz="1600" b="1" dirty="0">
              <a:solidFill>
                <a:srgbClr val="225A7A"/>
              </a:solidFill>
            </a:endParaRPr>
          </a:p>
        </p:txBody>
      </p:sp>
      <p:sp>
        <p:nvSpPr>
          <p:cNvPr id="12" name="Rectangle 5"/>
          <p:cNvSpPr>
            <a:spLocks noChangeArrowheads="1"/>
          </p:cNvSpPr>
          <p:nvPr/>
        </p:nvSpPr>
        <p:spPr bwMode="auto">
          <a:xfrm>
            <a:off x="0" y="6263210"/>
            <a:ext cx="75692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 Year in parentheses is the year of peak expenditure.</a:t>
            </a:r>
          </a:p>
          <a:p>
            <a:pPr eaLnBrk="0" hangingPunct="0">
              <a:lnSpc>
                <a:spcPct val="85000"/>
              </a:lnSpc>
              <a:spcBef>
                <a:spcPct val="25000"/>
              </a:spcBef>
              <a:buClr>
                <a:schemeClr val="accent2"/>
              </a:buClr>
              <a:buFont typeface="Wingdings" pitchFamily="2" charset="2"/>
              <a:buNone/>
            </a:pPr>
            <a:r>
              <a:rPr lang="en-US" sz="1100" dirty="0" smtClean="0"/>
              <a:t>*2013 figure is a seasonally adjusted annual rate as of June.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US Department of Commerce; Insurance Information Institute. </a:t>
            </a:r>
            <a:endParaRPr lang="en-US" sz="1100" dirty="0"/>
          </a:p>
        </p:txBody>
      </p:sp>
      <p:sp>
        <p:nvSpPr>
          <p:cNvPr id="13" name="Rectangle 3"/>
          <p:cNvSpPr>
            <a:spLocks noChangeArrowheads="1"/>
          </p:cNvSpPr>
          <p:nvPr/>
        </p:nvSpPr>
        <p:spPr bwMode="black">
          <a:xfrm>
            <a:off x="1343696" y="1460090"/>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Residential</a:t>
            </a:r>
            <a:endParaRPr lang="en-US" sz="2400" b="1" u="sng" dirty="0">
              <a:solidFill>
                <a:srgbClr val="225A7A"/>
              </a:solidFill>
            </a:endParaRPr>
          </a:p>
        </p:txBody>
      </p:sp>
      <p:sp>
        <p:nvSpPr>
          <p:cNvPr id="14" name="Rectangle 3"/>
          <p:cNvSpPr>
            <a:spLocks noChangeArrowheads="1"/>
          </p:cNvSpPr>
          <p:nvPr/>
        </p:nvSpPr>
        <p:spPr bwMode="black">
          <a:xfrm>
            <a:off x="3678850" y="1465008"/>
            <a:ext cx="3508507" cy="335747"/>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Nonresidential</a:t>
            </a:r>
            <a:endParaRPr lang="en-US" sz="2400" b="1" u="sng" dirty="0">
              <a:solidFill>
                <a:srgbClr val="225A7A"/>
              </a:solidFill>
            </a:endParaRPr>
          </a:p>
        </p:txBody>
      </p:sp>
      <p:sp>
        <p:nvSpPr>
          <p:cNvPr id="15" name="Rectangle 3"/>
          <p:cNvSpPr>
            <a:spLocks noChangeArrowheads="1"/>
          </p:cNvSpPr>
          <p:nvPr/>
        </p:nvSpPr>
        <p:spPr bwMode="black">
          <a:xfrm>
            <a:off x="7831389" y="1460092"/>
            <a:ext cx="1474839"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Govt.</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37</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August 2013 vs. October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33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51425" y="3887856"/>
            <a:ext cx="2656417" cy="914398"/>
          </a:xfrm>
          <a:prstGeom prst="wedgeRectCallout">
            <a:avLst>
              <a:gd name="adj1" fmla="val 52894"/>
              <a:gd name="adj2" fmla="val -1102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now up in the residential and nonresidential  segments</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+6.6%</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+2.3%</a:t>
            </a:r>
            <a:endParaRPr lang="en-US" sz="2400" b="1" u="sng" dirty="0">
              <a:solidFill>
                <a:srgbClr val="225A7A"/>
              </a:solidFill>
            </a:endParaRPr>
          </a:p>
        </p:txBody>
      </p:sp>
      <p:sp>
        <p:nvSpPr>
          <p:cNvPr id="12" name="AutoShape 9"/>
          <p:cNvSpPr>
            <a:spLocks noChangeArrowheads="1"/>
          </p:cNvSpPr>
          <p:nvPr/>
        </p:nvSpPr>
        <p:spPr bwMode="blackWhite">
          <a:xfrm>
            <a:off x="5039573" y="2202710"/>
            <a:ext cx="2030261" cy="914398"/>
          </a:xfrm>
          <a:prstGeom prst="wedgeRectCallout">
            <a:avLst>
              <a:gd name="adj1" fmla="val 27901"/>
              <a:gd name="adj2" fmla="val 1326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38</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4418"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Weakened in the First Half of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3931920" y="1111045"/>
            <a:ext cx="4799126" cy="1573161"/>
          </a:xfrm>
          <a:prstGeom prst="wedgeRectCallout">
            <a:avLst>
              <a:gd name="adj1" fmla="val -62232"/>
              <a:gd name="adj2" fmla="val 2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Power and Transportation segments, Private sector construction activity remains mixed after plunging during the “Great Recession.”  Most segments expanded in 2012 but weakened in the first half of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39</a:t>
            </a:fld>
            <a:endParaRPr lang="en-US" smtClean="0"/>
          </a:p>
        </p:txBody>
      </p:sp>
      <p:sp>
        <p:nvSpPr>
          <p:cNvPr id="66566" name="Rectangle 11"/>
          <p:cNvSpPr>
            <a:spLocks noGrp="1" noChangeArrowheads="1"/>
          </p:cNvSpPr>
          <p:nvPr>
            <p:ph type="title"/>
          </p:nvPr>
        </p:nvSpPr>
        <p:spPr/>
        <p:txBody>
          <a:bodyPr/>
          <a:lstStyle/>
          <a:p>
            <a:r>
              <a:rPr lang="en-US" sz="2800" dirty="0" smtClean="0"/>
              <a:t>Private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5442"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in Some Segments, Including the Key Residential Construction Sector, But Down in Others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6037006" y="1071716"/>
            <a:ext cx="2939847" cy="1469923"/>
          </a:xfrm>
          <a:prstGeom prst="wedgeRectCallout">
            <a:avLst>
              <a:gd name="adj1" fmla="val -60831"/>
              <a:gd name="adj2" fmla="val 6650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Shopping mall, drug store and warehouse construction are among the strongest nonresidential segments</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4</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908215"/>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So Far, So Good:</a:t>
            </a:r>
          </a:p>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latin typeface="Arial" charset="0"/>
                <a:cs typeface="Arial" charset="0"/>
              </a:rPr>
              <a:t>Profit </a:t>
            </a:r>
            <a:r>
              <a:rPr lang="en-US" sz="4000" b="1" dirty="0">
                <a:solidFill>
                  <a:srgbClr val="225A7A"/>
                </a:solidFill>
                <a:latin typeface="Arial" charset="0"/>
                <a:cs typeface="Arial" charset="0"/>
              </a:rPr>
              <a:t>Recovery </a:t>
            </a:r>
            <a:r>
              <a:rPr lang="en-US" sz="4000" b="1" dirty="0" smtClean="0">
                <a:solidFill>
                  <a:srgbClr val="225A7A"/>
                </a:solidFill>
              </a:rPr>
              <a:t>in 2013 After High CAT Losses in 2011-12</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4</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40</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Aug. 2013 vs. Aug.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5406466"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41</a:t>
            </a:fld>
            <a:endParaRPr lang="en-US" smtClean="0"/>
          </a:p>
        </p:txBody>
      </p:sp>
      <p:sp>
        <p:nvSpPr>
          <p:cNvPr id="66566" name="Rectangle 11"/>
          <p:cNvSpPr>
            <a:spLocks noGrp="1" noChangeArrowheads="1"/>
          </p:cNvSpPr>
          <p:nvPr>
            <p:ph type="title"/>
          </p:nvPr>
        </p:nvSpPr>
        <p:spPr/>
        <p:txBody>
          <a:bodyPr/>
          <a:lstStyle/>
          <a:p>
            <a:r>
              <a:rPr lang="en-US" sz="2800" dirty="0" smtClean="0"/>
              <a:t>Public Construction by Segment/Project Type,  Aug. 2013 vs. Aug.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25407490" name="Chart" r:id="rId4" imgW="8534451" imgH="3771782" progId="MSGraph.Chart.8">
              <p:embed followColorScheme="full"/>
            </p:oleObj>
          </a:graphicData>
        </a:graphic>
      </p:graphicFrame>
      <p:sp>
        <p:nvSpPr>
          <p:cNvPr id="1926150" name="Rectangle 6"/>
          <p:cNvSpPr>
            <a:spLocks noChangeArrowheads="1"/>
          </p:cNvSpPr>
          <p:nvPr/>
        </p:nvSpPr>
        <p:spPr bwMode="blackWhite">
          <a:xfrm>
            <a:off x="461963" y="5722374"/>
            <a:ext cx="8220075" cy="66592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Most </a:t>
            </a:r>
            <a:r>
              <a:rPr lang="en-US" b="1" dirty="0" err="1" smtClean="0">
                <a:solidFill>
                  <a:srgbClr val="FFFFFF"/>
                </a:solidFill>
              </a:rPr>
              <a:t>Segements</a:t>
            </a:r>
            <a:r>
              <a:rPr lang="en-US" b="1" dirty="0" smtClean="0">
                <a:solidFill>
                  <a:srgbClr val="FFFFFF"/>
                </a:solidFill>
              </a:rPr>
              <a:t> as Governments Grapple with Budget Deficits and Pension Shortfalls</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784555" y="1071717"/>
            <a:ext cx="3126659" cy="1071716"/>
          </a:xfrm>
          <a:prstGeom prst="wedgeRectCallout">
            <a:avLst>
              <a:gd name="adj1" fmla="val -72152"/>
              <a:gd name="adj2" fmla="val 999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It could be years before public sector construction activity recovers. Federal spending is </a:t>
            </a:r>
            <a:r>
              <a:rPr lang="en-US" b="1" dirty="0" err="1" smtClean="0">
                <a:solidFill>
                  <a:schemeClr val="bg1"/>
                </a:solidFill>
              </a:rPr>
              <a:t>cratering</a:t>
            </a:r>
            <a:r>
              <a:rPr lang="en-US" b="1" dirty="0" smtClean="0">
                <a:solidFill>
                  <a:schemeClr val="bg1"/>
                </a:solidFill>
              </a:rPr>
              <a:t>.</a:t>
            </a:r>
            <a:endParaRPr lang="en-US"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42</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2010—October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23036930" name="Chart" r:id="rId5" imgW="8343967" imgH="4381555" progId="MSGraph.Chart.8">
              <p:embed followColorScheme="full"/>
            </p:oleObj>
          </a:graphicData>
        </a:graphic>
      </p:graphicFrame>
      <p:sp>
        <p:nvSpPr>
          <p:cNvPr id="8" name="AutoShape 7"/>
          <p:cNvSpPr>
            <a:spLocks noChangeArrowheads="1"/>
          </p:cNvSpPr>
          <p:nvPr/>
        </p:nvSpPr>
        <p:spPr bwMode="blackWhite">
          <a:xfrm>
            <a:off x="2074608" y="1307691"/>
            <a:ext cx="4129545" cy="1582995"/>
          </a:xfrm>
          <a:prstGeom prst="wedgeRectCallout">
            <a:avLst>
              <a:gd name="adj1" fmla="val 99424"/>
              <a:gd name="adj2" fmla="val -25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and is up modestly in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43</a:t>
            </a:fld>
            <a:endParaRPr lang="en-US" sz="900"/>
          </a:p>
        </p:txBody>
      </p:sp>
      <p:sp>
        <p:nvSpPr>
          <p:cNvPr id="31750" name="Rectangle 7"/>
          <p:cNvSpPr>
            <a:spLocks noGrp="1" noChangeArrowheads="1"/>
          </p:cNvSpPr>
          <p:nvPr>
            <p:ph type="title" idx="4294967295"/>
          </p:nvPr>
        </p:nvSpPr>
        <p:spPr>
          <a:xfrm>
            <a:off x="565150" y="127974"/>
            <a:ext cx="7102475" cy="860425"/>
          </a:xfrm>
        </p:spPr>
        <p:txBody>
          <a:bodyPr/>
          <a:lstStyle/>
          <a:p>
            <a:r>
              <a:rPr lang="en-US" dirty="0" smtClean="0"/>
              <a:t>Construction Employment, </a:t>
            </a:r>
            <a:br>
              <a:rPr lang="en-US" dirty="0" smtClean="0"/>
            </a:br>
            <a:r>
              <a:rPr lang="en-US" dirty="0" smtClean="0"/>
              <a:t>Jan. 2003–October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23037954"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8080264"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43</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13357"/>
              <a:gd name="adj2" fmla="val 16916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Oct. 2013 totaled 5.834 million, an increase of 399,000 jobs or 7.3%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44</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5411586"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44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2263961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November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45 of the 47 months from Jan. 2010 through November 2013.  Recovery second half of 2013 stems largely from better economic outlooks for Europe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814917"/>
            <a:ext cx="3551610" cy="757084"/>
          </a:xfrm>
          <a:prstGeom prst="wedgeRectCallout">
            <a:avLst>
              <a:gd name="adj1" fmla="val 102262"/>
              <a:gd name="adj2" fmla="val -599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expanded in November with its highest reading since early 2011</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45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46</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22640642" name="Chart" r:id="rId4" imgW="8286645" imgH="401013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46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47</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22641666" name="Chart" r:id="rId4" imgW="8534451" imgH="377178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49348" y="1912236"/>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September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+3.1%</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+0.4%</a:t>
            </a:r>
            <a:endParaRPr lang="en-US" sz="2400" b="1" u="sng"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22642690" name="Chart" r:id="rId5" imgW="8153294" imgH="5372218"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48</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457381" y="1387901"/>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78.1% </a:t>
            </a:r>
            <a:r>
              <a:rPr lang="en-US" sz="1200" b="1" dirty="0"/>
              <a:t>of industrial capacity in </a:t>
            </a:r>
            <a:r>
              <a:rPr lang="en-US" sz="1200" b="1" dirty="0" smtClean="0"/>
              <a:t>Oct.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673220"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48</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49</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2010—October 2013</a:t>
            </a:r>
            <a:r>
              <a:rPr lang="en-US" dirty="0" smtClean="0"/>
              <a:t>*</a:t>
            </a:r>
          </a:p>
        </p:txBody>
      </p:sp>
      <p:graphicFrame>
        <p:nvGraphicFramePr>
          <p:cNvPr id="11266" name="Object 8"/>
          <p:cNvGraphicFramePr>
            <a:graphicFrameLocks noChangeAspect="1"/>
          </p:cNvGraphicFramePr>
          <p:nvPr/>
        </p:nvGraphicFramePr>
        <p:xfrm>
          <a:off x="207963" y="1702619"/>
          <a:ext cx="8502650" cy="4467225"/>
        </p:xfrm>
        <a:graphic>
          <a:graphicData uri="http://schemas.openxmlformats.org/presentationml/2006/ole">
            <p:oleObj spid="_x0000_s22643714" name="Chart" r:id="rId4" imgW="8343967" imgH="4381555" progId="MSGraph.Chart.8">
              <p:embed followColorScheme="full"/>
            </p:oleObj>
          </a:graphicData>
        </a:graphic>
      </p:graphicFrame>
      <p:sp>
        <p:nvSpPr>
          <p:cNvPr id="8" name="AutoShape 7"/>
          <p:cNvSpPr>
            <a:spLocks noChangeArrowheads="1"/>
          </p:cNvSpPr>
          <p:nvPr/>
        </p:nvSpPr>
        <p:spPr bwMode="blackWhite">
          <a:xfrm>
            <a:off x="1569816" y="1071717"/>
            <a:ext cx="4575345" cy="1555226"/>
          </a:xfrm>
          <a:prstGeom prst="wedgeRectCallout">
            <a:avLst>
              <a:gd name="adj1" fmla="val 100961"/>
              <a:gd name="adj2" fmla="val 3934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525,000 or 4.6%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1991–2013:H1 ($ Millions)</a:t>
            </a:r>
          </a:p>
        </p:txBody>
      </p:sp>
      <p:sp>
        <p:nvSpPr>
          <p:cNvPr id="8196" name="Text Box 5"/>
          <p:cNvSpPr txBox="1">
            <a:spLocks noChangeArrowheads="1"/>
          </p:cNvSpPr>
          <p:nvPr/>
        </p:nvSpPr>
        <p:spPr bwMode="auto">
          <a:xfrm>
            <a:off x="1051543" y="1138238"/>
            <a:ext cx="2414330" cy="2033506"/>
          </a:xfrm>
          <a:prstGeom prst="rect">
            <a:avLst/>
          </a:prstGeom>
          <a:solidFill>
            <a:schemeClr val="bg1"/>
          </a:solidFill>
          <a:ln w="9525">
            <a:noFill/>
            <a:miter lim="800000"/>
            <a:headEnd/>
            <a:tailEnd/>
          </a:ln>
        </p:spPr>
        <p:txBody>
          <a:bodyPr wrap="square"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2011 ROAS</a:t>
            </a:r>
            <a:r>
              <a:rPr lang="en-US" sz="1300" baseline="30000" dirty="0">
                <a:solidFill>
                  <a:srgbClr val="000000"/>
                </a:solidFill>
              </a:rPr>
              <a:t>1</a:t>
            </a:r>
            <a:r>
              <a:rPr lang="en-US" sz="1300" dirty="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dirty="0">
                <a:solidFill>
                  <a:srgbClr val="000000"/>
                </a:solidFill>
              </a:rPr>
              <a:t>2012 ROAS</a:t>
            </a:r>
            <a:r>
              <a:rPr lang="en-US" sz="1300" baseline="30000" dirty="0">
                <a:solidFill>
                  <a:srgbClr val="000000"/>
                </a:solidFill>
              </a:rPr>
              <a:t>1</a:t>
            </a:r>
            <a:r>
              <a:rPr lang="en-US" sz="1300" dirty="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dirty="0" smtClean="0">
                <a:solidFill>
                  <a:srgbClr val="000000"/>
                </a:solidFill>
              </a:rPr>
              <a:t>2013:H1 </a:t>
            </a:r>
            <a:r>
              <a:rPr lang="en-US" sz="1300" dirty="0">
                <a:solidFill>
                  <a:srgbClr val="000000"/>
                </a:solidFill>
              </a:rPr>
              <a:t>ROAS</a:t>
            </a:r>
            <a:r>
              <a:rPr lang="en-US" sz="1300" baseline="30000" dirty="0">
                <a:solidFill>
                  <a:srgbClr val="000000"/>
                </a:solidFill>
              </a:rPr>
              <a:t>1</a:t>
            </a:r>
            <a:r>
              <a:rPr lang="en-US" sz="1300" dirty="0">
                <a:solidFill>
                  <a:srgbClr val="000000"/>
                </a:solidFill>
              </a:rPr>
              <a:t> = </a:t>
            </a:r>
            <a:r>
              <a:rPr lang="en-US" sz="1300" dirty="0" smtClean="0">
                <a:solidFill>
                  <a:srgbClr val="000000"/>
                </a:solidFill>
              </a:rPr>
              <a:t>8.2%</a:t>
            </a:r>
            <a:endParaRPr lang="en-US" sz="1300" dirty="0">
              <a:solidFill>
                <a:srgbClr val="000000"/>
              </a:solidFill>
            </a:endParaRP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Arial" charset="0"/>
              <a:buChar char="•"/>
            </a:pPr>
            <a:r>
              <a:rPr lang="en-US" sz="1100" dirty="0" smtClean="0">
                <a:solidFill>
                  <a:srgbClr val="000000"/>
                </a:solidFill>
              </a:rPr>
              <a:t>ROE </a:t>
            </a:r>
            <a:r>
              <a:rPr lang="en-US" sz="1100" dirty="0">
                <a:solidFill>
                  <a:srgbClr val="000000"/>
                </a:solidFill>
              </a:rPr>
              <a:t>figures are GAAP; </a:t>
            </a:r>
            <a:r>
              <a:rPr lang="en-US" sz="1100" baseline="30000" dirty="0">
                <a:solidFill>
                  <a:srgbClr val="000000"/>
                </a:solidFill>
              </a:rPr>
              <a:t>1</a:t>
            </a:r>
            <a:r>
              <a:rPr lang="en-US" sz="1100" dirty="0">
                <a:solidFill>
                  <a:srgbClr val="000000"/>
                </a:solidFill>
              </a:rPr>
              <a:t>Return on avg. surplus.  Excluding Mortgage &amp; Financial Guaranty insurers yields a </a:t>
            </a:r>
            <a:r>
              <a:rPr lang="en-US" sz="1100" dirty="0" smtClean="0">
                <a:solidFill>
                  <a:srgbClr val="000000"/>
                </a:solidFill>
              </a:rPr>
              <a:t>8.5% ROAS in 2013:H1, 6.2</a:t>
            </a:r>
            <a:r>
              <a:rPr lang="en-US" sz="1100" dirty="0">
                <a:solidFill>
                  <a:srgbClr val="000000"/>
                </a:solidFill>
              </a:rPr>
              <a:t>% ROAS in 2012, 4.7% ROAS for 2011, 7.6% for 2010 and 7.4% for 2009.</a:t>
            </a:r>
          </a:p>
          <a:p>
            <a:pPr eaLnBrk="0" hangingPunct="0">
              <a:lnSpc>
                <a:spcPct val="85000"/>
              </a:lnSpc>
              <a:spcBef>
                <a:spcPct val="25000"/>
              </a:spcBef>
              <a:buClr>
                <a:srgbClr val="FF6801"/>
              </a:buClr>
            </a:pPr>
            <a:r>
              <a:rPr lang="en-US" sz="1100" dirty="0" smtClean="0">
                <a:solidFill>
                  <a:srgbClr val="000000"/>
                </a:solidFill>
              </a:rPr>
              <a:t>Sources</a:t>
            </a:r>
            <a:r>
              <a:rPr lang="en-US" sz="1100" dirty="0">
                <a:solidFill>
                  <a:srgbClr val="000000"/>
                </a:solidFill>
              </a:rPr>
              <a:t>: A.M. Best, ISO, Insurance Information Institute</a:t>
            </a:r>
          </a:p>
        </p:txBody>
      </p:sp>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18816003" name="Chart" r:id="rId4" imgW="8715392" imgH="5057822" progId="MSGraph.Chart.8">
              <p:embed followColorScheme="full"/>
            </p:oleObj>
          </a:graphicData>
        </a:graphic>
      </p:graphicFrame>
      <p:sp>
        <p:nvSpPr>
          <p:cNvPr id="10" name="AutoShape 9"/>
          <p:cNvSpPr>
            <a:spLocks noChangeArrowheads="1"/>
          </p:cNvSpPr>
          <p:nvPr/>
        </p:nvSpPr>
        <p:spPr bwMode="blackWhite">
          <a:xfrm>
            <a:off x="7384025" y="1407090"/>
            <a:ext cx="1612491" cy="942820"/>
          </a:xfrm>
          <a:prstGeom prst="wedgeRectCallout">
            <a:avLst>
              <a:gd name="adj1" fmla="val 29850"/>
              <a:gd name="adj2" fmla="val 13191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(+42%) from  2012:H1 $17.2B</a:t>
            </a:r>
            <a:endParaRPr lang="en-US" sz="14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September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This trend is likely to continue into 2014.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347884"/>
            <a:ext cx="2831250" cy="1264457"/>
          </a:xfrm>
          <a:prstGeom prst="wedgeRectCallout">
            <a:avLst>
              <a:gd name="adj1" fmla="val 100313"/>
              <a:gd name="adj2" fmla="val -406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was hurt by the uncertainty in Washington, but remains resilient</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51</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1960" imgH="3952907"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1980-2013*</a:t>
            </a:r>
          </a:p>
        </p:txBody>
      </p:sp>
      <p:sp>
        <p:nvSpPr>
          <p:cNvPr id="71687" name="Rectangle 4"/>
          <p:cNvSpPr>
            <a:spLocks noChangeArrowheads="1"/>
          </p:cNvSpPr>
          <p:nvPr/>
        </p:nvSpPr>
        <p:spPr bwMode="auto">
          <a:xfrm>
            <a:off x="0" y="6160631"/>
            <a:ext cx="8601075" cy="756361"/>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r>
            <a:r>
              <a:rPr lang="en-US" sz="1100" dirty="0" smtClean="0"/>
              <a:t>(1980-2012) at </a:t>
            </a:r>
            <a:r>
              <a:rPr lang="en-US" sz="1100" dirty="0" smtClean="0">
                <a:hlinkClick r:id="rId5"/>
              </a:rPr>
              <a:t>http://www.abiworld.org/AM/AMTemplate.cfm?Section=Home&amp;TEMPLATE=/CM/ContentDisplay.cfm&amp;CONTENTID=61633</a:t>
            </a:r>
            <a:r>
              <a:rPr lang="en-US" sz="1100" dirty="0" smtClean="0"/>
              <a:t>; *2013 for the year ending 9/30/13 form United States Courts at </a:t>
            </a:r>
            <a:r>
              <a:rPr lang="en-US" sz="1100" dirty="0" smtClean="0">
                <a:hlinkClick r:id="rId6"/>
              </a:rPr>
              <a:t>http://news.uscourts.gov</a:t>
            </a:r>
            <a:r>
              <a:rPr lang="en-US" sz="1100" dirty="0" smtClean="0"/>
              <a:t>; </a:t>
            </a:r>
            <a:r>
              <a:rPr lang="en-US" sz="1100" dirty="0"/>
              <a:t>Insurance Information </a:t>
            </a:r>
            <a:r>
              <a:rPr lang="en-US" sz="1100" dirty="0" smtClean="0"/>
              <a:t>Institute.</a:t>
            </a:r>
            <a:endParaRPr lang="en-US" sz="1100" dirty="0"/>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644876" y="4050890"/>
            <a:ext cx="3431459" cy="1072228"/>
          </a:xfrm>
          <a:prstGeom prst="wedgeRectCallout">
            <a:avLst>
              <a:gd name="adj1" fmla="val 119601"/>
              <a:gd name="adj2" fmla="val 233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bankruptcies totaled 34,892, for the year ending 9/30 down 12.1% from 2012—the fourth consecutive year of decline.  Business bankruptcies more than tripled during the financial crisis.</a:t>
            </a:r>
            <a:endParaRPr lang="en-US" sz="1400" b="1" i="1" dirty="0">
              <a:solidFill>
                <a:schemeClr val="bg1"/>
              </a:solidFill>
              <a:cs typeface="+mn-cs"/>
            </a:endParaRPr>
          </a:p>
        </p:txBody>
      </p:sp>
      <p:grpSp>
        <p:nvGrpSpPr>
          <p:cNvPr id="2" name="Group 7"/>
          <p:cNvGrpSpPr>
            <a:grpSpLocks/>
          </p:cNvGrpSpPr>
          <p:nvPr/>
        </p:nvGrpSpPr>
        <p:grpSpPr bwMode="auto">
          <a:xfrm>
            <a:off x="5249918"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52</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2012:Q4*</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Dec. 30, 2012 </a:t>
            </a:r>
            <a:r>
              <a:rPr lang="en-US" sz="1100" dirty="0"/>
              <a:t>are the latest available as of </a:t>
            </a:r>
            <a:r>
              <a:rPr lang="en-US" sz="1100" dirty="0" smtClean="0"/>
              <a:t>Nov.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2.8% in 2012 to 769,000 following a 2.2% gain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52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October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53</a:t>
            </a:fld>
            <a:endParaRPr lang="en-US"/>
          </a:p>
        </p:txBody>
      </p:sp>
      <p:pic>
        <p:nvPicPr>
          <p:cNvPr id="26191874"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63501" y="1428673"/>
            <a:ext cx="8800280" cy="4873083"/>
          </a:xfrm>
          <a:prstGeom prst="rect">
            <a:avLst/>
          </a:prstGeom>
          <a:noFill/>
        </p:spPr>
      </p:pic>
      <p:sp>
        <p:nvSpPr>
          <p:cNvPr id="12" name="AutoShape 5"/>
          <p:cNvSpPr>
            <a:spLocks noChangeArrowheads="1"/>
          </p:cNvSpPr>
          <p:nvPr/>
        </p:nvSpPr>
        <p:spPr bwMode="blackWhite">
          <a:xfrm>
            <a:off x="5852795" y="1799306"/>
            <a:ext cx="3261709" cy="1445341"/>
          </a:xfrm>
          <a:prstGeom prst="wedgeRectCallout">
            <a:avLst>
              <a:gd name="adj1" fmla="val 21120"/>
              <a:gd name="adj2" fmla="val 10163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 Confidence today is basically where it was when the crisis began in Dec. 2007.</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54</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55</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55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56</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22646786" name="Chart" r:id="rId4" imgW="7096206" imgH="4876890" progId="MSGraph.Chart.8">
              <p:embed followColorScheme="full"/>
            </p:oleObj>
          </a:graphicData>
        </a:graphic>
      </p:graphicFrame>
      <p:sp>
        <p:nvSpPr>
          <p:cNvPr id="7072775" name="AutoShape 7"/>
          <p:cNvSpPr>
            <a:spLocks noChangeArrowheads="1"/>
          </p:cNvSpPr>
          <p:nvPr/>
        </p:nvSpPr>
        <p:spPr bwMode="blackWhite">
          <a:xfrm>
            <a:off x="7064477" y="2714625"/>
            <a:ext cx="1884261" cy="3140485"/>
          </a:xfrm>
          <a:prstGeom prst="wedgeRectCallout">
            <a:avLst>
              <a:gd name="adj1" fmla="val -60275"/>
              <a:gd name="adj2" fmla="val -92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7.3% </a:t>
            </a:r>
            <a:r>
              <a:rPr lang="en-US" sz="1400" b="1" dirty="0">
                <a:cs typeface="+mn-cs"/>
              </a:rPr>
              <a:t>in </a:t>
            </a:r>
            <a:r>
              <a:rPr lang="en-US" sz="1400" b="1" dirty="0" smtClean="0">
                <a:cs typeface="+mn-cs"/>
              </a:rPr>
              <a:t>Oct. 2013—close to its lowest level in five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4714"/>
              <a:gd name="adj2" fmla="val 347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13.8% </a:t>
            </a:r>
            <a:r>
              <a:rPr lang="en-US" sz="1400" b="1" dirty="0">
                <a:solidFill>
                  <a:schemeClr val="bg1"/>
                </a:solidFill>
                <a:cs typeface="+mn-cs"/>
              </a:rPr>
              <a:t>in </a:t>
            </a:r>
            <a:r>
              <a:rPr lang="en-US" sz="1400" b="1" dirty="0" smtClean="0">
                <a:solidFill>
                  <a:schemeClr val="bg1"/>
                </a:solidFill>
                <a:cs typeface="+mn-cs"/>
              </a:rPr>
              <a:t>Oct.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October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6054"/>
              <a:gd name="adj2" fmla="val 1886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4634"/>
              <a:gd name="adj2" fmla="val 23971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56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2264781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October 2013 (Thousands, Seasonally Adjusted)</a:t>
            </a:r>
            <a:endParaRPr lang="en-US" sz="1600" b="1" dirty="0">
              <a:solidFill>
                <a:srgbClr val="225A7A"/>
              </a:solidFill>
            </a:endParaRP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Statistics: </a:t>
            </a:r>
            <a:r>
              <a:rPr lang="en-US" sz="1100" dirty="0">
                <a:hlinkClick r:id="rId5"/>
              </a:rPr>
              <a:t>http://www.bls.gov/ces/home.htm</a:t>
            </a:r>
            <a:r>
              <a:rPr lang="en-US" sz="1100" dirty="0"/>
              <a:t>; Insurance Information Institute</a:t>
            </a:r>
          </a:p>
        </p:txBody>
      </p:sp>
      <p:sp>
        <p:nvSpPr>
          <p:cNvPr id="12" name="AutoShape 5"/>
          <p:cNvSpPr>
            <a:spLocks noChangeArrowheads="1"/>
          </p:cNvSpPr>
          <p:nvPr/>
        </p:nvSpPr>
        <p:spPr bwMode="blackWhite">
          <a:xfrm>
            <a:off x="1015006" y="4061686"/>
            <a:ext cx="2013329" cy="841375"/>
          </a:xfrm>
          <a:prstGeom prst="wedgeRectCallout">
            <a:avLst>
              <a:gd name="adj1" fmla="val 54362"/>
              <a:gd name="adj2" fmla="val -197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5210"/>
              <a:gd name="adj2" fmla="val -1068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212,000 </a:t>
            </a:r>
            <a:r>
              <a:rPr lang="en-US" sz="1400" b="1" dirty="0">
                <a:cs typeface="+mn-cs"/>
              </a:rPr>
              <a:t>private sector jobs were created in </a:t>
            </a:r>
            <a:r>
              <a:rPr lang="en-US" sz="1400" b="1" dirty="0" smtClean="0">
                <a:cs typeface="+mn-cs"/>
              </a:rPr>
              <a:t>October</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13" name="Text Box 17"/>
          <p:cNvSpPr txBox="1">
            <a:spLocks noChangeArrowheads="1"/>
          </p:cNvSpPr>
          <p:nvPr/>
        </p:nvSpPr>
        <p:spPr bwMode="auto">
          <a:xfrm>
            <a:off x="4847301" y="3736258"/>
            <a:ext cx="1897627" cy="1169551"/>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2013 YTD: 1.875 Mill</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226488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530496"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80440" y="1358025"/>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Oct. 2013 totaled 923,000.</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58</a:t>
            </a:fld>
            <a:endParaRPr lang="en-US"/>
          </a:p>
        </p:txBody>
      </p:sp>
      <p:cxnSp>
        <p:nvCxnSpPr>
          <p:cNvPr id="13" name="Straight Connector 12"/>
          <p:cNvCxnSpPr/>
          <p:nvPr/>
        </p:nvCxnSpPr>
        <p:spPr>
          <a:xfrm flipV="1">
            <a:off x="1033590" y="2418744"/>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3" presetClass="entr" presetSubtype="16"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22649858"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2010—October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October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5364"/>
              <a:gd name="adj2" fmla="val -9297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Oct. 2013 totaled 7.80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$750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7.80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2013:H1*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2011-13 figures are estimates </a:t>
            </a:r>
            <a:r>
              <a:rPr lang="en-US" sz="1200" b="1" dirty="0">
                <a:solidFill>
                  <a:srgbClr val="000000"/>
                </a:solidFill>
                <a:latin typeface="Arial" charset="0"/>
                <a:cs typeface="Arial" charset="0"/>
              </a:rPr>
              <a:t>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2013:H1 8.5%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67504"/>
          <a:ext cx="8775700" cy="4087813"/>
        </p:xfrm>
        <a:graphic>
          <a:graphicData uri="http://schemas.openxmlformats.org/presentationml/2006/ole">
            <p:oleObj spid="_x0000_s25412610" name="Chart" r:id="rId4" imgW="8581960" imgH="4114867"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2010—Oct.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259175"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Oct.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Oct. 2013 totaled 617,000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60</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857135" y="1091387"/>
            <a:ext cx="3578940"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7.80 million jobs, though losses may now be stabilizing. </a:t>
            </a:r>
          </a:p>
        </p:txBody>
      </p:sp>
      <p:sp>
        <p:nvSpPr>
          <p:cNvPr id="12" name="AutoShape 5"/>
          <p:cNvSpPr>
            <a:spLocks noChangeArrowheads="1"/>
          </p:cNvSpPr>
          <p:nvPr/>
        </p:nvSpPr>
        <p:spPr bwMode="blackWhite">
          <a:xfrm>
            <a:off x="757096" y="3859822"/>
            <a:ext cx="1661653" cy="1066800"/>
          </a:xfrm>
          <a:prstGeom prst="wedgeRectCallout">
            <a:avLst>
              <a:gd name="adj1" fmla="val -5817"/>
              <a:gd name="adj2" fmla="val -111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61</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2010—Oct.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25413634" name="Chart" r:id="rId4" imgW="8439161" imgH="432433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510115"/>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406,000 from Jan. 2010 through Oct. 2013, accounting for 66%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20878"/>
            <a:ext cx="4434287" cy="1096292"/>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but is recovering while Federal employment is down by 4.0% and deteriorating</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ACA70338-2F2F-4761-B3F7-AFB20ACA2D09}" type="slidenum">
              <a:rPr lang="en-US" smtClean="0"/>
              <a:pPr/>
              <a:t>62</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t>Unemployment Rates by State, August 2013:</a:t>
            </a:r>
            <a:br>
              <a:rPr lang="en-US" sz="2600" smtClean="0"/>
            </a:br>
            <a:r>
              <a:rPr lang="en-US" sz="2600" smtClean="0"/>
              <a:t>Highest 25 States*</a:t>
            </a:r>
          </a:p>
        </p:txBody>
      </p:sp>
      <p:graphicFrame>
        <p:nvGraphicFramePr>
          <p:cNvPr id="1026" name="Object 3"/>
          <p:cNvGraphicFramePr>
            <a:graphicFrameLocks noChangeAspect="1"/>
          </p:cNvGraphicFramePr>
          <p:nvPr>
            <p:ph idx="4294967295"/>
          </p:nvPr>
        </p:nvGraphicFramePr>
        <p:xfrm>
          <a:off x="9525" y="1200150"/>
          <a:ext cx="9144000" cy="5410200"/>
        </p:xfrm>
        <a:graphic>
          <a:graphicData uri="http://schemas.openxmlformats.org/presentationml/2006/ole">
            <p:oleObj spid="_x0000_s23042050" name="Chart" r:id="rId4" imgW="8820048" imgH="4572135"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August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4953000" y="1157288"/>
            <a:ext cx="3581400" cy="1357312"/>
          </a:xfrm>
          <a:prstGeom prst="wedgeRectCallout">
            <a:avLst>
              <a:gd name="adj1" fmla="val -73263"/>
              <a:gd name="adj2" fmla="val 43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31A9652E-7F41-4B81-8050-2B41890FD541}" type="slidenum">
              <a:rPr lang="en-US" smtClean="0"/>
              <a:pPr/>
              <a:t>63</a:t>
            </a:fld>
            <a:endParaRPr lang="en-US" smtClean="0"/>
          </a:p>
        </p:txBody>
      </p:sp>
      <p:graphicFrame>
        <p:nvGraphicFramePr>
          <p:cNvPr id="2050" name="Object 3"/>
          <p:cNvGraphicFramePr>
            <a:graphicFrameLocks noChangeAspect="1"/>
          </p:cNvGraphicFramePr>
          <p:nvPr>
            <p:ph idx="4294967295"/>
          </p:nvPr>
        </p:nvGraphicFramePr>
        <p:xfrm>
          <a:off x="0" y="1792288"/>
          <a:ext cx="9144000" cy="4754562"/>
        </p:xfrm>
        <a:graphic>
          <a:graphicData uri="http://schemas.openxmlformats.org/presentationml/2006/ole">
            <p:oleObj spid="_x0000_s23043074" name="Chart" r:id="rId4" imgW="8810600" imgH="4581583"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August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August 2013, seasonally adjusted.</a:t>
            </a:r>
          </a:p>
          <a:p>
            <a:r>
              <a:rPr lang="en-US" sz="1100"/>
              <a:t>Sources:  US Bureau of Labor Statistics; Insurance Information Institute.	</a:t>
            </a:r>
          </a:p>
        </p:txBody>
      </p:sp>
      <p:sp>
        <p:nvSpPr>
          <p:cNvPr id="7" name="AutoShape 6"/>
          <p:cNvSpPr>
            <a:spLocks noChangeArrowheads="1"/>
          </p:cNvSpPr>
          <p:nvPr/>
        </p:nvSpPr>
        <p:spPr bwMode="blackWhite">
          <a:xfrm>
            <a:off x="5067300" y="1255713"/>
            <a:ext cx="3495675" cy="1287462"/>
          </a:xfrm>
          <a:prstGeom prst="wedgeRectCallout">
            <a:avLst>
              <a:gd name="adj1" fmla="val -86809"/>
              <a:gd name="adj2" fmla="val -518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400" b="1" dirty="0">
                <a:solidFill>
                  <a:schemeClr val="bg1"/>
                </a:solidFill>
              </a:rPr>
              <a:t>In August, 18 states and the District of Columbia had over-the-month unemployment rate increases, 17 states had decreases, and 15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64</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2010—Oct.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691345"/>
          <a:ext cx="8500499" cy="4838700"/>
        </p:xfrm>
        <a:graphic>
          <a:graphicData uri="http://schemas.openxmlformats.org/presentationml/2006/ole">
            <p:oleObj spid="_x0000_s25414658" name="Chart" r:id="rId5" imgW="8343872" imgH="4381562" progId="MSGraph.Chart.8">
              <p:embed followColorScheme="full"/>
            </p:oleObj>
          </a:graphicData>
        </a:graphic>
      </p:graphicFrame>
      <p:sp>
        <p:nvSpPr>
          <p:cNvPr id="8" name="AutoShape 7"/>
          <p:cNvSpPr>
            <a:spLocks noChangeArrowheads="1"/>
          </p:cNvSpPr>
          <p:nvPr/>
        </p:nvSpPr>
        <p:spPr bwMode="blackWhite">
          <a:xfrm>
            <a:off x="1671479" y="1199539"/>
            <a:ext cx="3991902" cy="1691146"/>
          </a:xfrm>
          <a:prstGeom prst="wedgeRectCallout">
            <a:avLst>
              <a:gd name="adj1" fmla="val 114467"/>
              <a:gd name="adj2" fmla="val 1065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27.0%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07444" y="3758569"/>
            <a:ext cx="2792660" cy="1863162"/>
          </a:xfrm>
          <a:prstGeom prst="rect">
            <a:avLst/>
          </a:prstGeom>
          <a:ln w="19050">
            <a:solidFill>
              <a:schemeClr val="accent1"/>
            </a:solidFill>
          </a:ln>
        </p:spPr>
      </p:pic>
      <p:sp>
        <p:nvSpPr>
          <p:cNvPr id="11" name="AutoShape 7"/>
          <p:cNvSpPr>
            <a:spLocks noChangeArrowheads="1"/>
          </p:cNvSpPr>
          <p:nvPr/>
        </p:nvSpPr>
        <p:spPr bwMode="blackWhite">
          <a:xfrm>
            <a:off x="7329949" y="1120880"/>
            <a:ext cx="1283115" cy="722672"/>
          </a:xfrm>
          <a:prstGeom prst="wedgeRectCallout">
            <a:avLst>
              <a:gd name="adj1" fmla="val 43234"/>
              <a:gd name="adj2" fmla="val 9288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Highest since Aug. 1987</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Object 3"/>
          <p:cNvGraphicFramePr>
            <a:graphicFrameLocks/>
          </p:cNvGraphicFramePr>
          <p:nvPr/>
        </p:nvGraphicFramePr>
        <p:xfrm>
          <a:off x="206472" y="1474841"/>
          <a:ext cx="8701088" cy="4904198"/>
        </p:xfrm>
        <a:graphic>
          <a:graphicData uri="http://schemas.openxmlformats.org/presentationml/2006/ole">
            <p:oleObj spid="_x0000_s26454018" name="Chart" r:id="rId4" imgW="8715311" imgH="5057745" progId="MSGraph.Chart.8">
              <p:embed followColorScheme="full"/>
            </p:oleObj>
          </a:graphicData>
        </a:graphic>
      </p:graphicFrame>
      <p:sp>
        <p:nvSpPr>
          <p:cNvPr id="10" name="AutoShape 9"/>
          <p:cNvSpPr>
            <a:spLocks noChangeArrowheads="1"/>
          </p:cNvSpPr>
          <p:nvPr/>
        </p:nvSpPr>
        <p:spPr bwMode="blackWhite">
          <a:xfrm>
            <a:off x="4336027" y="3362632"/>
            <a:ext cx="2359742" cy="1637071"/>
          </a:xfrm>
          <a:prstGeom prst="wedgeRectCallout">
            <a:avLst>
              <a:gd name="adj1" fmla="val 131176"/>
              <a:gd name="adj2" fmla="val -76768"/>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b="1" dirty="0" smtClean="0">
                <a:solidFill>
                  <a:srgbClr val="FFFFFF"/>
                </a:solidFill>
              </a:rPr>
              <a:t>Employment in the software publishing industry now exceeds its dot com bubble peak</a:t>
            </a:r>
            <a:endParaRPr lang="en-US" b="1" dirty="0">
              <a:solidFill>
                <a:srgbClr val="FFFFFF"/>
              </a:solidFill>
            </a:endParaRPr>
          </a:p>
        </p:txBody>
      </p:sp>
      <p:sp>
        <p:nvSpPr>
          <p:cNvPr id="7" name="Rectangle 7"/>
          <p:cNvSpPr txBox="1">
            <a:spLocks noChangeArrowheads="1"/>
          </p:cNvSpPr>
          <p:nvPr/>
        </p:nvSpPr>
        <p:spPr bwMode="black">
          <a:xfrm>
            <a:off x="318118" y="102933"/>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lang="en-US" sz="3200" b="1" kern="0" dirty="0" smtClean="0">
                <a:solidFill>
                  <a:srgbClr val="225A7A"/>
                </a:solidFill>
                <a:ea typeface="+mj-ea"/>
                <a:cs typeface="+mj-cs"/>
              </a:rPr>
              <a:t>Software Publishing</a:t>
            </a: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 Employment,</a:t>
            </a:r>
            <a:b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br>
            <a:r>
              <a:rPr kumimoji="0" lang="en-US" sz="3200" b="1" i="0" u="none" strike="noStrike" kern="0" cap="none" spc="0" normalizeH="0" baseline="0" noProof="0" dirty="0" smtClean="0">
                <a:ln>
                  <a:noFill/>
                </a:ln>
                <a:solidFill>
                  <a:srgbClr val="225A7A"/>
                </a:solidFill>
                <a:effectLst/>
                <a:uLnTx/>
                <a:uFillTx/>
                <a:latin typeface="Arial" charset="0"/>
                <a:ea typeface="+mj-ea"/>
                <a:cs typeface="+mj-cs"/>
              </a:rPr>
              <a:t>1990—2013</a:t>
            </a: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a:t>
            </a:r>
          </a:p>
        </p:txBody>
      </p:sp>
      <p:sp>
        <p:nvSpPr>
          <p:cNvPr id="8"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year-end values. 2013 figure is as of October.</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a:t>
            </a:r>
            <a:r>
              <a:rPr lang="en-US" sz="1100" dirty="0"/>
              <a:t>Insurance Information </a:t>
            </a:r>
            <a:r>
              <a:rPr lang="en-US" sz="1100" dirty="0" smtClean="0"/>
              <a:t>Institute.</a:t>
            </a:r>
            <a:endParaRPr lang="en-US" sz="1100" dirty="0"/>
          </a:p>
        </p:txBody>
      </p:sp>
      <p:sp>
        <p:nvSpPr>
          <p:cNvPr id="9" name="AutoShape 7"/>
          <p:cNvSpPr>
            <a:spLocks noChangeArrowheads="1"/>
          </p:cNvSpPr>
          <p:nvPr/>
        </p:nvSpPr>
        <p:spPr bwMode="blackWhite">
          <a:xfrm>
            <a:off x="2359743" y="1268361"/>
            <a:ext cx="1283115" cy="870158"/>
          </a:xfrm>
          <a:prstGeom prst="wedgeRectCallout">
            <a:avLst>
              <a:gd name="adj1" fmla="val 89211"/>
              <a:gd name="adj2" fmla="val 5584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Dot Com Bubble Peak</a:t>
            </a:r>
            <a:endParaRPr lang="en-US" sz="16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10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66</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20675" y="1844675"/>
          <a:ext cx="8553450" cy="4440238"/>
        </p:xfrm>
        <a:graphic>
          <a:graphicData uri="http://schemas.openxmlformats.org/presentationml/2006/ole">
            <p:oleObj spid="_x0000_s23044098" name="Chart" r:id="rId4" imgW="8239041" imgH="4276724"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(10/13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6.5%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67</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68</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2005–2013:Q2</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20599810" name="Chart" r:id="rId5" imgW="8343872" imgH="4381562"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62411"/>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043950" y="1214370"/>
            <a:ext cx="2328908" cy="1091293"/>
          </a:xfrm>
          <a:prstGeom prst="wedgeRectCallout">
            <a:avLst>
              <a:gd name="adj1" fmla="val 107862"/>
              <a:gd name="adj2" fmla="val -5593"/>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2013:Q2) </a:t>
            </a:r>
            <a:r>
              <a:rPr lang="en-US" b="1" dirty="0">
                <a:solidFill>
                  <a:schemeClr val="bg1"/>
                </a:solidFill>
              </a:rPr>
              <a:t>was </a:t>
            </a:r>
            <a:r>
              <a:rPr lang="en-US" b="1" dirty="0" smtClean="0">
                <a:solidFill>
                  <a:schemeClr val="bg1"/>
                </a:solidFill>
              </a:rPr>
              <a:t>$7.09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553938" y="4228788"/>
            <a:ext cx="2419350" cy="876300"/>
          </a:xfrm>
          <a:prstGeom prst="wedgeRectCallout">
            <a:avLst>
              <a:gd name="adj1" fmla="val 62921"/>
              <a:gd name="adj2" fmla="val -11012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13.4%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68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69</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2013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2013:H1 combined ratio including M&amp;FG insurers is 97.9; 2012 =103.2, 2011 =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024" imgH="393386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043955" y="4026309"/>
            <a:ext cx="1651820" cy="680362"/>
          </a:xfrm>
          <a:prstGeom prst="wedgeRectCallout">
            <a:avLst>
              <a:gd name="adj1" fmla="val 115228"/>
              <a:gd name="adj2" fmla="val -1528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Low CATs are improving ROEs in 2013</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70</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70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71</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2645299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72</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41" imgH="3552904"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8/31/13. Includes $9.7B for 2013:H1 (PCS) and $1.2B I.I.I. estimate for the period 7/1 – 8/31/13.</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Well Below 2011 and </a:t>
            </a:r>
            <a:r>
              <a:rPr lang="en-US" sz="2000" b="1" smtClean="0">
                <a:solidFill>
                  <a:srgbClr val="FFFFFF"/>
                </a:solidFill>
              </a:rPr>
              <a:t>2012 YTD Totals</a:t>
            </a:r>
            <a:r>
              <a:rPr lang="en-US" sz="2000" b="1" dirty="0" smtClean="0">
                <a:solidFill>
                  <a:srgbClr val="FFFFFF"/>
                </a:solidFill>
              </a:rPr>
              <a:t>.</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110968"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$ 2012)</a:t>
            </a:r>
            <a:endParaRPr lang="en-US" sz="1600" b="1" dirty="0">
              <a:solidFill>
                <a:srgbClr val="225A7A"/>
              </a:solidFill>
            </a:endParaRP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72</a:t>
            </a:fld>
            <a:endParaRPr lang="en-US"/>
          </a:p>
        </p:txBody>
      </p:sp>
      <p:pic>
        <p:nvPicPr>
          <p:cNvPr id="14" name="Picture 13" descr="Hartwig Med Center no logo.JPG"/>
          <p:cNvPicPr>
            <a:picLocks noChangeAspect="1"/>
          </p:cNvPicPr>
          <p:nvPr/>
        </p:nvPicPr>
        <p:blipFill>
          <a:blip r:embed="rId5" cstate="email"/>
          <a:stretch>
            <a:fillRect/>
          </a:stretch>
        </p:blipFill>
        <p:spPr>
          <a:xfrm>
            <a:off x="2094271" y="1120785"/>
            <a:ext cx="2285999" cy="171449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74</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June 2013*</a:t>
            </a:r>
            <a:br>
              <a:rPr lang="en-US" dirty="0" smtClean="0">
                <a:solidFill>
                  <a:srgbClr val="28688C"/>
                </a:solidFill>
              </a:rPr>
            </a:br>
            <a:r>
              <a:rPr lang="en-US" sz="1800" dirty="0" smtClean="0">
                <a:solidFill>
                  <a:srgbClr val="28688C"/>
                </a:solidFill>
              </a:rPr>
              <a:t>Number of Events (Annual Totals 1980 – June 2013*)</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75</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2"/>
          <p:cNvPicPr>
            <a:picLocks noChangeAspect="1" noChangeArrowheads="1"/>
          </p:cNvPicPr>
          <p:nvPr>
            <p:custDataLst>
              <p:tags r:id="rId1"/>
            </p:custDataLst>
          </p:nvPr>
        </p:nvPicPr>
        <p:blipFill>
          <a:blip r:embed="rId3" cstate="email"/>
          <a:srcRect l="2099" t="5876"/>
          <a:stretch>
            <a:fillRect/>
          </a:stretch>
        </p:blipFill>
        <p:spPr bwMode="auto">
          <a:xfrm>
            <a:off x="412341" y="1209766"/>
            <a:ext cx="8208590" cy="4608165"/>
          </a:xfrm>
          <a:prstGeom prst="rect">
            <a:avLst/>
          </a:prstGeom>
          <a:noFill/>
          <a:ln w="9525">
            <a:noFill/>
            <a:miter lim="800000"/>
            <a:headEnd/>
            <a:tailEnd/>
          </a:ln>
          <a:effectLst/>
        </p:spPr>
      </p:pic>
      <p:sp>
        <p:nvSpPr>
          <p:cNvPr id="25" name="AutoShape 7"/>
          <p:cNvSpPr>
            <a:spLocks noChangeArrowheads="1"/>
          </p:cNvSpPr>
          <p:nvPr/>
        </p:nvSpPr>
        <p:spPr bwMode="blackWhite">
          <a:xfrm>
            <a:off x="4247535" y="1755058"/>
            <a:ext cx="3048415" cy="1206887"/>
          </a:xfrm>
          <a:prstGeom prst="wedgeRectCallout">
            <a:avLst>
              <a:gd name="adj1" fmla="val 83214"/>
              <a:gd name="adj2" fmla="val 22383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68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first half of 2013</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1980–2013 </a:t>
            </a:r>
            <a:r>
              <a:rPr lang="de-DE" sz="2400" kern="1200" dirty="0" smtClean="0">
                <a:solidFill>
                  <a:srgbClr val="28688C"/>
                </a:solidFill>
                <a:latin typeface="Arial"/>
                <a:ea typeface="Arial Unicode MS"/>
                <a:cs typeface="Arial"/>
              </a:rPr>
              <a:t>(Jan.-June Only)</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76</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15" name="Picture 14"/>
          <p:cNvPicPr>
            <a:picLocks noChangeAspect="1" noChangeArrowheads="1"/>
          </p:cNvPicPr>
          <p:nvPr>
            <p:custDataLst>
              <p:tags r:id="rId1"/>
            </p:custDataLst>
          </p:nvPr>
        </p:nvPicPr>
        <p:blipFill>
          <a:blip r:embed="rId3" cstate="email"/>
          <a:srcRect/>
          <a:stretch>
            <a:fillRect/>
          </a:stretch>
        </p:blipFill>
        <p:spPr bwMode="auto">
          <a:xfrm>
            <a:off x="0" y="1433073"/>
            <a:ext cx="8596313" cy="4876800"/>
          </a:xfrm>
          <a:prstGeom prst="rect">
            <a:avLst/>
          </a:prstGeom>
          <a:noFill/>
          <a:ln w="9525">
            <a:noFill/>
            <a:miter lim="800000"/>
            <a:headEnd/>
            <a:tailEnd/>
          </a:ln>
          <a:effectLst/>
        </p:spPr>
      </p:pic>
      <p:sp>
        <p:nvSpPr>
          <p:cNvPr id="18" name="AutoShape 7"/>
          <p:cNvSpPr>
            <a:spLocks noChangeArrowheads="1"/>
          </p:cNvSpPr>
          <p:nvPr/>
        </p:nvSpPr>
        <p:spPr bwMode="blackWhite">
          <a:xfrm>
            <a:off x="811413" y="1680108"/>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First Half 2013 losses were running below 2011 and 2012 but were consistent with the </a:t>
            </a:r>
            <a:r>
              <a:rPr lang="en-US" b="1" dirty="0" smtClean="0">
                <a:solidFill>
                  <a:srgbClr val="FFFFFF"/>
                </a:solidFill>
              </a:rPr>
              <a:t>decade prior. </a:t>
            </a:r>
            <a:r>
              <a:rPr lang="en-US" b="1" dirty="0" smtClean="0">
                <a:solidFill>
                  <a:srgbClr val="FFFFFF"/>
                </a:solidFill>
                <a:latin typeface="Arial" charset="0"/>
                <a:cs typeface="Arial" charset="0"/>
              </a:rPr>
              <a:t>Approximately 57% of the overall cost of catastrophes in the US was covered by insurance in 2013:H1</a:t>
            </a:r>
            <a:endParaRPr lang="en-US" b="1" dirty="0">
              <a:solidFill>
                <a:srgbClr val="FFFFFF"/>
              </a:solidFill>
              <a:latin typeface="Arial" charset="0"/>
              <a:cs typeface="Arial" charset="0"/>
            </a:endParaRPr>
          </a:p>
        </p:txBody>
      </p:sp>
      <p:sp>
        <p:nvSpPr>
          <p:cNvPr id="19" name="AutoShape 7"/>
          <p:cNvSpPr>
            <a:spLocks noChangeArrowheads="1"/>
          </p:cNvSpPr>
          <p:nvPr/>
        </p:nvSpPr>
        <p:spPr bwMode="blackWhite">
          <a:xfrm>
            <a:off x="6740012" y="1563329"/>
            <a:ext cx="2192242" cy="1386865"/>
          </a:xfrm>
          <a:prstGeom prst="wedgeRectCallout">
            <a:avLst>
              <a:gd name="adj1" fmla="val 27357"/>
              <a:gd name="adj2" fmla="val 21647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First Half</a:t>
            </a:r>
            <a:r>
              <a:rPr lang="en-US" b="1" u="sng" dirty="0" smtClean="0">
                <a:solidFill>
                  <a:srgbClr val="FFFFFF"/>
                </a:solidFill>
                <a:latin typeface="Arial" pitchFamily="34" charset="0"/>
                <a:cs typeface="Arial" pitchFamily="34" charset="0"/>
              </a:rPr>
              <a:t>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$13.8B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$7.9B</a:t>
            </a:r>
            <a:endParaRPr lang="en-US" b="1" dirty="0">
              <a:solidFill>
                <a:srgbClr val="FFFFFF"/>
              </a:solidFill>
              <a:latin typeface="Arial" pitchFamily="34" charset="0"/>
              <a:cs typeface="Arial" pitchFamily="34" charset="0"/>
            </a:endParaRPr>
          </a:p>
        </p:txBody>
      </p:sp>
      <p:sp>
        <p:nvSpPr>
          <p:cNvPr id="20" name="AutoShape 7"/>
          <p:cNvSpPr>
            <a:spLocks noChangeArrowheads="1"/>
          </p:cNvSpPr>
          <p:nvPr/>
        </p:nvSpPr>
        <p:spPr bwMode="blackWhite">
          <a:xfrm>
            <a:off x="4139381" y="1755058"/>
            <a:ext cx="2300749" cy="1617407"/>
          </a:xfrm>
          <a:prstGeom prst="wedgeRectCallout">
            <a:avLst>
              <a:gd name="adj1" fmla="val 108427"/>
              <a:gd name="adj2" fmla="val 7741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Indicates a great deal of losses are uninsured (~40%-50% in the US) = Growth Opportunity</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1700"/>
                            </p:stCondLst>
                            <p:childTnLst>
                              <p:par>
                                <p:cTn id="14" presetID="22" presetClass="entr" presetSubtype="2" fill="hold" grpId="0" nodeType="afterEffect">
                                  <p:stCondLst>
                                    <p:cond delay="700"/>
                                  </p:stCondLst>
                                  <p:childTnLst>
                                    <p:set>
                                      <p:cBhvr>
                                        <p:cTn id="15" dur="1" fill="hold">
                                          <p:stCondLst>
                                            <p:cond delay="0"/>
                                          </p:stCondLst>
                                        </p:cTn>
                                        <p:tgtEl>
                                          <p:spTgt spid="20"/>
                                        </p:tgtEl>
                                        <p:attrNameLst>
                                          <p:attrName>style.visibility</p:attrName>
                                        </p:attrNameLst>
                                      </p:cBhvr>
                                      <p:to>
                                        <p:strVal val="visible"/>
                                      </p:to>
                                    </p:set>
                                    <p:animEffect transition="in" filter="wipe(right)">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77</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24673282"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87931" y="356061"/>
            <a:ext cx="7831956" cy="719137"/>
          </a:xfrm>
        </p:spPr>
        <p:txBody>
          <a:bodyPr/>
          <a:lstStyle/>
          <a:p>
            <a:r>
              <a:rPr lang="en-US" dirty="0" smtClean="0">
                <a:solidFill>
                  <a:srgbClr val="28688C"/>
                </a:solidFill>
              </a:rPr>
              <a:t>Natural Disasters Worldwide,</a:t>
            </a:r>
            <a:br>
              <a:rPr lang="en-US" dirty="0" smtClean="0">
                <a:solidFill>
                  <a:srgbClr val="28688C"/>
                </a:solidFill>
              </a:rPr>
            </a:br>
            <a:r>
              <a:rPr lang="en-US" dirty="0" smtClean="0">
                <a:solidFill>
                  <a:srgbClr val="28688C"/>
                </a:solidFill>
              </a:rPr>
              <a:t>1980 – 2013* (</a:t>
            </a:r>
            <a:r>
              <a:rPr lang="en-US" sz="1800" dirty="0" smtClean="0">
                <a:solidFill>
                  <a:srgbClr val="28688C"/>
                </a:solidFill>
              </a:rPr>
              <a:t>Number of Events)</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r>
              <a:rPr lang="en-US" sz="1000" dirty="0" smtClean="0">
                <a:solidFill>
                  <a:schemeClr val="accent4">
                    <a:lumMod val="75000"/>
                  </a:schemeClr>
                </a:solidFill>
                <a:cs typeface="+mn-cs"/>
              </a:rPr>
              <a:t>*Through June 30, 2013.</a:t>
            </a: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78</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4" name="Picture 4"/>
          <p:cNvPicPr>
            <a:picLocks noChangeAspect="1" noChangeArrowheads="1"/>
          </p:cNvPicPr>
          <p:nvPr/>
        </p:nvPicPr>
        <p:blipFill>
          <a:blip r:embed="rId2" cstate="email"/>
          <a:srcRect/>
          <a:stretch>
            <a:fillRect/>
          </a:stretch>
        </p:blipFill>
        <p:spPr bwMode="auto">
          <a:xfrm>
            <a:off x="0" y="936483"/>
            <a:ext cx="8715375" cy="4895850"/>
          </a:xfrm>
          <a:prstGeom prst="rect">
            <a:avLst/>
          </a:prstGeom>
          <a:noFill/>
          <a:ln w="9525">
            <a:noFill/>
            <a:miter lim="800000"/>
            <a:headEnd/>
            <a:tailEnd/>
          </a:ln>
          <a:effectLst/>
        </p:spPr>
      </p:pic>
      <p:sp>
        <p:nvSpPr>
          <p:cNvPr id="25" name="Text Box 13"/>
          <p:cNvSpPr txBox="1">
            <a:spLocks noChangeArrowheads="1"/>
          </p:cNvSpPr>
          <p:nvPr/>
        </p:nvSpPr>
        <p:spPr bwMode="auto">
          <a:xfrm rot="-5400000">
            <a:off x="-288640" y="3234689"/>
            <a:ext cx="960437" cy="339725"/>
          </a:xfrm>
          <a:prstGeom prst="rect">
            <a:avLst/>
          </a:prstGeom>
          <a:noFill/>
          <a:ln w="9525">
            <a:noFill/>
            <a:miter lim="800000"/>
            <a:headEnd/>
            <a:tailEnd/>
          </a:ln>
        </p:spPr>
        <p:txBody>
          <a:bodyPr wrap="none">
            <a:spAutoFit/>
          </a:bodyPr>
          <a:lstStyle/>
          <a:p>
            <a:r>
              <a:rPr lang="en-GB" sz="1600" b="1" dirty="0">
                <a:solidFill>
                  <a:srgbClr val="2B7299"/>
                </a:solidFill>
              </a:rPr>
              <a:t>Number</a:t>
            </a:r>
          </a:p>
        </p:txBody>
      </p:sp>
      <p:sp>
        <p:nvSpPr>
          <p:cNvPr id="26" name="AutoShape 7"/>
          <p:cNvSpPr>
            <a:spLocks noChangeArrowheads="1"/>
          </p:cNvSpPr>
          <p:nvPr/>
        </p:nvSpPr>
        <p:spPr bwMode="blackWhite">
          <a:xfrm>
            <a:off x="2433484" y="1342103"/>
            <a:ext cx="3299137" cy="1206887"/>
          </a:xfrm>
          <a:prstGeom prst="wedgeRectCallout">
            <a:avLst>
              <a:gd name="adj1" fmla="val 127250"/>
              <a:gd name="adj2" fmla="val 16518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460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globally in the first half of 2013 and 905 for full-year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Worldwide, 1980–2013*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79</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06364"/>
            <a:ext cx="2895600" cy="553998"/>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smtClean="0">
                <a:solidFill>
                  <a:schemeClr val="accent4">
                    <a:lumMod val="75000"/>
                  </a:schemeClr>
                </a:solidFill>
              </a:rPr>
              <a:t>*Through June 30, 2013.</a:t>
            </a:r>
          </a:p>
          <a:p>
            <a:pPr>
              <a:defRPr/>
            </a:pPr>
            <a:r>
              <a:rPr lang="en-US" sz="1000" dirty="0" smtClean="0">
                <a:solidFill>
                  <a:schemeClr val="accent4">
                    <a:lumMod val="75000"/>
                  </a:schemeClr>
                </a:solidFill>
              </a:rPr>
              <a:t>Source</a:t>
            </a:r>
            <a:r>
              <a:rPr lang="en-US" sz="1000" dirty="0">
                <a:solidFill>
                  <a:schemeClr val="accent4">
                    <a:lumMod val="75000"/>
                  </a:schemeClr>
                </a:solidFill>
              </a:rPr>
              <a:t>: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2" name="Picture 3"/>
          <p:cNvPicPr>
            <a:picLocks noChangeAspect="1" noChangeArrowheads="1"/>
          </p:cNvPicPr>
          <p:nvPr/>
        </p:nvPicPr>
        <p:blipFill>
          <a:blip r:embed="rId2" cstate="email"/>
          <a:srcRect/>
          <a:stretch>
            <a:fillRect/>
          </a:stretch>
        </p:blipFill>
        <p:spPr bwMode="auto">
          <a:xfrm>
            <a:off x="143197" y="1360512"/>
            <a:ext cx="9000803" cy="4876800"/>
          </a:xfrm>
          <a:prstGeom prst="rect">
            <a:avLst/>
          </a:prstGeom>
          <a:noFill/>
          <a:ln w="9525">
            <a:noFill/>
            <a:miter lim="800000"/>
            <a:headEnd/>
            <a:tailEnd/>
          </a:ln>
          <a:effectLst/>
        </p:spPr>
      </p:pic>
      <p:sp>
        <p:nvSpPr>
          <p:cNvPr id="26" name="AutoShape 7"/>
          <p:cNvSpPr>
            <a:spLocks noChangeArrowheads="1"/>
          </p:cNvSpPr>
          <p:nvPr/>
        </p:nvSpPr>
        <p:spPr bwMode="blackWhite">
          <a:xfrm>
            <a:off x="5619134" y="1379339"/>
            <a:ext cx="2192242" cy="1290638"/>
          </a:xfrm>
          <a:prstGeom prst="wedgeRectCallout">
            <a:avLst>
              <a:gd name="adj1" fmla="val 74001"/>
              <a:gd name="adj2" fmla="val 6287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
        <p:nvSpPr>
          <p:cNvPr id="27" name="AutoShape 7"/>
          <p:cNvSpPr>
            <a:spLocks noChangeArrowheads="1"/>
          </p:cNvSpPr>
          <p:nvPr/>
        </p:nvSpPr>
        <p:spPr bwMode="blackWhite">
          <a:xfrm>
            <a:off x="1209609" y="3008671"/>
            <a:ext cx="2596292" cy="1430594"/>
          </a:xfrm>
          <a:prstGeom prst="wedgeRectCallout">
            <a:avLst>
              <a:gd name="adj1" fmla="val 85338"/>
              <a:gd name="adj2" fmla="val 96442"/>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rPr>
              <a:t>There is a clear upward trend in both insured and overall losses over the past 30+ years</a:t>
            </a:r>
            <a:endParaRPr lang="en-US" b="1" dirty="0">
              <a:solidFill>
                <a:srgbClr val="FFFFFF"/>
              </a:solidFill>
              <a:latin typeface="Arial" charset="0"/>
              <a:cs typeface="Arial" charset="0"/>
            </a:endParaRPr>
          </a:p>
        </p:txBody>
      </p:sp>
      <p:sp>
        <p:nvSpPr>
          <p:cNvPr id="28" name="AutoShape 7"/>
          <p:cNvSpPr>
            <a:spLocks noChangeArrowheads="1"/>
          </p:cNvSpPr>
          <p:nvPr/>
        </p:nvSpPr>
        <p:spPr bwMode="blackWhite">
          <a:xfrm>
            <a:off x="4783392" y="2844345"/>
            <a:ext cx="2590802" cy="1290638"/>
          </a:xfrm>
          <a:prstGeom prst="wedgeRectCallout">
            <a:avLst>
              <a:gd name="adj1" fmla="val 103189"/>
              <a:gd name="adj2" fmla="val 1462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2013: 1</a:t>
            </a:r>
            <a:r>
              <a:rPr lang="en-US" b="1" u="sng" baseline="30000" dirty="0" smtClean="0">
                <a:solidFill>
                  <a:srgbClr val="FFFFFF"/>
                </a:solidFill>
                <a:latin typeface="Arial" pitchFamily="34" charset="0"/>
                <a:cs typeface="Arial" pitchFamily="34" charset="0"/>
              </a:rPr>
              <a:t>st</a:t>
            </a:r>
            <a:r>
              <a:rPr lang="en-US" b="1" u="sng" dirty="0" smtClean="0">
                <a:solidFill>
                  <a:srgbClr val="FFFFFF"/>
                </a:solidFill>
                <a:latin typeface="Arial" pitchFamily="34" charset="0"/>
                <a:cs typeface="Arial" pitchFamily="34" charset="0"/>
              </a:rPr>
              <a:t> Half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$45B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$13B</a:t>
            </a:r>
            <a:endParaRPr lang="en-US" b="1" dirty="0">
              <a:solidFill>
                <a:srgbClr val="FFFFFF"/>
              </a:solidFill>
              <a:latin typeface="Arial" pitchFamily="34" charset="0"/>
              <a:cs typeface="Arial" pitchFamily="34" charset="0"/>
            </a:endParaRPr>
          </a:p>
        </p:txBody>
      </p:sp>
      <p:sp>
        <p:nvSpPr>
          <p:cNvPr id="29" name="Rechteck 17"/>
          <p:cNvSpPr/>
          <p:nvPr/>
        </p:nvSpPr>
        <p:spPr>
          <a:xfrm>
            <a:off x="8856896" y="5333786"/>
            <a:ext cx="90000" cy="396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18"/>
          <p:cNvSpPr/>
          <p:nvPr/>
        </p:nvSpPr>
        <p:spPr>
          <a:xfrm>
            <a:off x="8856896" y="5739776"/>
            <a:ext cx="9000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700"/>
                            </p:stCondLst>
                            <p:childTnLst>
                              <p:par>
                                <p:cTn id="14" presetID="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8</a:t>
            </a:fld>
            <a:endParaRPr lang="en-US" smtClean="0"/>
          </a:p>
        </p:txBody>
      </p:sp>
      <p:sp>
        <p:nvSpPr>
          <p:cNvPr id="52230" name="Rectangle 2"/>
          <p:cNvSpPr>
            <a:spLocks noGrp="1" noChangeArrowheads="1"/>
          </p:cNvSpPr>
          <p:nvPr>
            <p:ph type="title"/>
          </p:nvPr>
        </p:nvSpPr>
        <p:spPr/>
        <p:txBody>
          <a:bodyPr/>
          <a:lstStyle/>
          <a:p>
            <a:r>
              <a:rPr lang="en-US" dirty="0" smtClean="0"/>
              <a:t>ROE: Property/Casualty Insurance vs. Fortune 500, 1987–2013E*</a:t>
            </a:r>
          </a:p>
        </p:txBody>
      </p:sp>
      <p:sp>
        <p:nvSpPr>
          <p:cNvPr id="52231" name="Rectangle 3"/>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Excludes Mortgage &amp; Financial Guarantee in 2008 </a:t>
            </a:r>
            <a:r>
              <a:rPr lang="en-US" sz="1100" dirty="0" smtClean="0"/>
              <a:t>– 2013E.  2013 P/C ROE is through 2013:Q2.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474788"/>
          <a:ext cx="8569325" cy="4579937"/>
        </p:xfrm>
        <a:graphic>
          <a:graphicData uri="http://schemas.openxmlformats.org/presentationml/2006/ole">
            <p:oleObj spid="_x0000_s21259266" name="Chart" r:id="rId4" imgW="8601024" imgH="4610130" progId="MSGraph.Chart.8">
              <p:embed followColorScheme="full"/>
            </p:oleObj>
          </a:graphicData>
        </a:graphic>
      </p:graphicFrame>
      <p:sp>
        <p:nvSpPr>
          <p:cNvPr id="52232" name="Rectangle 5"/>
          <p:cNvSpPr>
            <a:spLocks noChangeArrowheads="1"/>
          </p:cNvSpPr>
          <p:nvPr/>
        </p:nvSpPr>
        <p:spPr bwMode="blackWhite">
          <a:xfrm>
            <a:off x="1666875" y="1377950"/>
            <a:ext cx="3900488" cy="7286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P/C Profitability Is Both by </a:t>
            </a:r>
            <a:br>
              <a:rPr lang="en-US" b="1" dirty="0">
                <a:solidFill>
                  <a:srgbClr val="FFFFFF"/>
                </a:solidFill>
              </a:rPr>
            </a:br>
            <a:r>
              <a:rPr lang="en-US" b="1" dirty="0">
                <a:solidFill>
                  <a:srgbClr val="FFFFFF"/>
                </a:solidFill>
              </a:rPr>
              <a:t> Cyclicality and Ordinary </a:t>
            </a:r>
            <a:r>
              <a:rPr lang="en-US" b="1" dirty="0" smtClean="0">
                <a:solidFill>
                  <a:srgbClr val="FFFFFF"/>
                </a:solidFill>
              </a:rPr>
              <a:t>Volatility</a:t>
            </a:r>
            <a:endParaRPr lang="pt-BR" b="1" dirty="0">
              <a:solidFill>
                <a:srgbClr val="FFFFFF"/>
              </a:solidFill>
            </a:endParaRPr>
          </a:p>
        </p:txBody>
      </p:sp>
      <p:sp>
        <p:nvSpPr>
          <p:cNvPr id="2026503" name="Oval 7"/>
          <p:cNvSpPr>
            <a:spLocks noChangeArrowheads="1"/>
          </p:cNvSpPr>
          <p:nvPr/>
        </p:nvSpPr>
        <p:spPr bwMode="auto">
          <a:xfrm>
            <a:off x="1790218" y="3138300"/>
            <a:ext cx="307975" cy="533400"/>
          </a:xfrm>
          <a:prstGeom prst="ellipse">
            <a:avLst/>
          </a:prstGeom>
          <a:noFill/>
          <a:ln w="38100">
            <a:solidFill>
              <a:srgbClr val="FF6801"/>
            </a:solidFill>
            <a:round/>
            <a:headEnd/>
            <a:tailEnd/>
          </a:ln>
        </p:spPr>
        <p:txBody>
          <a:bodyPr wrap="none" anchor="ctr"/>
          <a:lstStyle/>
          <a:p>
            <a:endParaRPr lang="en-US"/>
          </a:p>
        </p:txBody>
      </p:sp>
      <p:sp>
        <p:nvSpPr>
          <p:cNvPr id="2026504" name="AutoShape 8"/>
          <p:cNvSpPr>
            <a:spLocks noChangeArrowheads="1"/>
          </p:cNvSpPr>
          <p:nvPr/>
        </p:nvSpPr>
        <p:spPr bwMode="blackWhite">
          <a:xfrm>
            <a:off x="1074551" y="3851995"/>
            <a:ext cx="754062" cy="292100"/>
          </a:xfrm>
          <a:prstGeom prst="wedgeRectCallout">
            <a:avLst>
              <a:gd name="adj1" fmla="val 46112"/>
              <a:gd name="adj2" fmla="val -12334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Hugo</a:t>
            </a:r>
          </a:p>
        </p:txBody>
      </p:sp>
      <p:sp>
        <p:nvSpPr>
          <p:cNvPr id="2026506" name="Oval 10"/>
          <p:cNvSpPr>
            <a:spLocks noChangeArrowheads="1"/>
          </p:cNvSpPr>
          <p:nvPr/>
        </p:nvSpPr>
        <p:spPr bwMode="auto">
          <a:xfrm>
            <a:off x="2362986" y="3784106"/>
            <a:ext cx="307975" cy="533400"/>
          </a:xfrm>
          <a:prstGeom prst="ellipse">
            <a:avLst/>
          </a:prstGeom>
          <a:noFill/>
          <a:ln w="38100">
            <a:solidFill>
              <a:srgbClr val="FF6801"/>
            </a:solidFill>
            <a:round/>
            <a:headEnd/>
            <a:tailEnd/>
          </a:ln>
        </p:spPr>
        <p:txBody>
          <a:bodyPr wrap="none" anchor="ctr"/>
          <a:lstStyle/>
          <a:p>
            <a:endParaRPr lang="en-US"/>
          </a:p>
        </p:txBody>
      </p:sp>
      <p:sp>
        <p:nvSpPr>
          <p:cNvPr id="2026507" name="AutoShape 11"/>
          <p:cNvSpPr>
            <a:spLocks noChangeArrowheads="1"/>
          </p:cNvSpPr>
          <p:nvPr/>
        </p:nvSpPr>
        <p:spPr bwMode="blackWhite">
          <a:xfrm>
            <a:off x="1169333" y="4463503"/>
            <a:ext cx="1085850" cy="292100"/>
          </a:xfrm>
          <a:prstGeom prst="wedgeRectCallout">
            <a:avLst>
              <a:gd name="adj1" fmla="val 56262"/>
              <a:gd name="adj2" fmla="val -1380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Andrew</a:t>
            </a:r>
          </a:p>
        </p:txBody>
      </p:sp>
      <p:sp>
        <p:nvSpPr>
          <p:cNvPr id="2026509" name="Oval 13"/>
          <p:cNvSpPr>
            <a:spLocks noChangeArrowheads="1"/>
          </p:cNvSpPr>
          <p:nvPr/>
        </p:nvSpPr>
        <p:spPr bwMode="auto">
          <a:xfrm>
            <a:off x="2958885" y="3654985"/>
            <a:ext cx="307975" cy="533400"/>
          </a:xfrm>
          <a:prstGeom prst="ellipse">
            <a:avLst/>
          </a:prstGeom>
          <a:noFill/>
          <a:ln w="38100">
            <a:solidFill>
              <a:srgbClr val="FF6801"/>
            </a:solidFill>
            <a:round/>
            <a:headEnd/>
            <a:tailEnd/>
          </a:ln>
        </p:spPr>
        <p:txBody>
          <a:bodyPr wrap="none" anchor="ctr"/>
          <a:lstStyle/>
          <a:p>
            <a:endParaRPr lang="en-US"/>
          </a:p>
        </p:txBody>
      </p:sp>
      <p:sp>
        <p:nvSpPr>
          <p:cNvPr id="2026510" name="AutoShape 14"/>
          <p:cNvSpPr>
            <a:spLocks noChangeArrowheads="1"/>
          </p:cNvSpPr>
          <p:nvPr/>
        </p:nvSpPr>
        <p:spPr bwMode="blackWhite">
          <a:xfrm>
            <a:off x="2295070" y="4781363"/>
            <a:ext cx="1162050" cy="292100"/>
          </a:xfrm>
          <a:prstGeom prst="wedgeRectCallout">
            <a:avLst>
              <a:gd name="adj1" fmla="val 22112"/>
              <a:gd name="adj2" fmla="val -23277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Northridge</a:t>
            </a:r>
          </a:p>
        </p:txBody>
      </p:sp>
      <p:sp>
        <p:nvSpPr>
          <p:cNvPr id="2026512" name="Oval 16"/>
          <p:cNvSpPr>
            <a:spLocks noChangeArrowheads="1"/>
          </p:cNvSpPr>
          <p:nvPr/>
        </p:nvSpPr>
        <p:spPr bwMode="auto">
          <a:xfrm>
            <a:off x="3835024" y="2756114"/>
            <a:ext cx="307975" cy="533400"/>
          </a:xfrm>
          <a:prstGeom prst="ellipse">
            <a:avLst/>
          </a:prstGeom>
          <a:noFill/>
          <a:ln w="38100">
            <a:solidFill>
              <a:srgbClr val="FF6801"/>
            </a:solidFill>
            <a:round/>
            <a:headEnd/>
            <a:tailEnd/>
          </a:ln>
        </p:spPr>
        <p:txBody>
          <a:bodyPr wrap="none" anchor="ctr"/>
          <a:lstStyle/>
          <a:p>
            <a:endParaRPr lang="en-US"/>
          </a:p>
        </p:txBody>
      </p:sp>
      <p:sp>
        <p:nvSpPr>
          <p:cNvPr id="2026513" name="AutoShape 17"/>
          <p:cNvSpPr>
            <a:spLocks noChangeArrowheads="1"/>
          </p:cNvSpPr>
          <p:nvPr/>
        </p:nvSpPr>
        <p:spPr bwMode="blackWhite">
          <a:xfrm>
            <a:off x="3431077" y="3996711"/>
            <a:ext cx="1265424" cy="711200"/>
          </a:xfrm>
          <a:prstGeom prst="wedgeRectCallout">
            <a:avLst>
              <a:gd name="adj1" fmla="val -8362"/>
              <a:gd name="adj2" fmla="val -14313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Lowest CAT Losses in </a:t>
            </a:r>
            <a:br>
              <a:rPr lang="en-US" sz="1400" b="1">
                <a:solidFill>
                  <a:schemeClr val="bg1"/>
                </a:solidFill>
              </a:rPr>
            </a:br>
            <a:r>
              <a:rPr lang="en-US" sz="1400" b="1">
                <a:solidFill>
                  <a:schemeClr val="bg1"/>
                </a:solidFill>
              </a:rPr>
              <a:t>15 Years</a:t>
            </a:r>
          </a:p>
        </p:txBody>
      </p:sp>
      <p:sp>
        <p:nvSpPr>
          <p:cNvPr id="2026515" name="Oval 19"/>
          <p:cNvSpPr>
            <a:spLocks noChangeArrowheads="1"/>
          </p:cNvSpPr>
          <p:nvPr/>
        </p:nvSpPr>
        <p:spPr bwMode="auto">
          <a:xfrm>
            <a:off x="4994857" y="4652869"/>
            <a:ext cx="307975" cy="533400"/>
          </a:xfrm>
          <a:prstGeom prst="ellipse">
            <a:avLst/>
          </a:prstGeom>
          <a:noFill/>
          <a:ln w="38100">
            <a:solidFill>
              <a:srgbClr val="FF6801"/>
            </a:solidFill>
            <a:round/>
            <a:headEnd/>
            <a:tailEnd/>
          </a:ln>
        </p:spPr>
        <p:txBody>
          <a:bodyPr wrap="none" anchor="ctr"/>
          <a:lstStyle/>
          <a:p>
            <a:endParaRPr lang="en-US"/>
          </a:p>
        </p:txBody>
      </p:sp>
      <p:sp>
        <p:nvSpPr>
          <p:cNvPr id="2026516" name="AutoShape 20"/>
          <p:cNvSpPr>
            <a:spLocks noChangeArrowheads="1"/>
          </p:cNvSpPr>
          <p:nvPr/>
        </p:nvSpPr>
        <p:spPr bwMode="blackWhite">
          <a:xfrm>
            <a:off x="4621314" y="3447957"/>
            <a:ext cx="958850" cy="292100"/>
          </a:xfrm>
          <a:prstGeom prst="wedgeRectCallout">
            <a:avLst>
              <a:gd name="adj1" fmla="val 4546"/>
              <a:gd name="adj2" fmla="val 3493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Sept. 11</a:t>
            </a:r>
          </a:p>
        </p:txBody>
      </p:sp>
      <p:sp>
        <p:nvSpPr>
          <p:cNvPr id="2026518" name="Oval 22"/>
          <p:cNvSpPr>
            <a:spLocks noChangeArrowheads="1"/>
          </p:cNvSpPr>
          <p:nvPr/>
        </p:nvSpPr>
        <p:spPr bwMode="auto">
          <a:xfrm>
            <a:off x="6207640" y="3037728"/>
            <a:ext cx="307975" cy="533400"/>
          </a:xfrm>
          <a:prstGeom prst="ellipse">
            <a:avLst/>
          </a:prstGeom>
          <a:noFill/>
          <a:ln w="38100">
            <a:solidFill>
              <a:srgbClr val="FF6801"/>
            </a:solidFill>
            <a:round/>
            <a:headEnd/>
            <a:tailEnd/>
          </a:ln>
        </p:spPr>
        <p:txBody>
          <a:bodyPr wrap="none" anchor="ctr"/>
          <a:lstStyle/>
          <a:p>
            <a:endParaRPr lang="en-US"/>
          </a:p>
        </p:txBody>
      </p:sp>
      <p:sp>
        <p:nvSpPr>
          <p:cNvPr id="2026519" name="AutoShape 23"/>
          <p:cNvSpPr>
            <a:spLocks noChangeArrowheads="1"/>
          </p:cNvSpPr>
          <p:nvPr/>
        </p:nvSpPr>
        <p:spPr bwMode="blackWhite">
          <a:xfrm>
            <a:off x="5729556" y="1792031"/>
            <a:ext cx="1174750" cy="508000"/>
          </a:xfrm>
          <a:prstGeom prst="wedgeRectCallout">
            <a:avLst>
              <a:gd name="adj1" fmla="val -171"/>
              <a:gd name="adj2" fmla="val 18594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Katrina, Rita, Wilma</a:t>
            </a:r>
          </a:p>
        </p:txBody>
      </p:sp>
      <p:sp>
        <p:nvSpPr>
          <p:cNvPr id="2026521" name="Oval 25"/>
          <p:cNvSpPr>
            <a:spLocks noChangeArrowheads="1"/>
          </p:cNvSpPr>
          <p:nvPr/>
        </p:nvSpPr>
        <p:spPr bwMode="auto">
          <a:xfrm>
            <a:off x="5872984" y="3059420"/>
            <a:ext cx="307975" cy="533400"/>
          </a:xfrm>
          <a:prstGeom prst="ellipse">
            <a:avLst/>
          </a:prstGeom>
          <a:noFill/>
          <a:ln w="38100">
            <a:solidFill>
              <a:srgbClr val="FF6801"/>
            </a:solidFill>
            <a:round/>
            <a:headEnd/>
            <a:tailEnd/>
          </a:ln>
        </p:spPr>
        <p:txBody>
          <a:bodyPr wrap="none" anchor="ctr"/>
          <a:lstStyle/>
          <a:p>
            <a:endParaRPr lang="en-US"/>
          </a:p>
        </p:txBody>
      </p:sp>
      <p:sp>
        <p:nvSpPr>
          <p:cNvPr id="2026522" name="AutoShape 26"/>
          <p:cNvSpPr>
            <a:spLocks noChangeArrowheads="1"/>
          </p:cNvSpPr>
          <p:nvPr/>
        </p:nvSpPr>
        <p:spPr bwMode="blackWhite">
          <a:xfrm>
            <a:off x="5619598" y="4113372"/>
            <a:ext cx="1314450" cy="292100"/>
          </a:xfrm>
          <a:prstGeom prst="wedgeRectCallout">
            <a:avLst>
              <a:gd name="adj1" fmla="val -19685"/>
              <a:gd name="adj2" fmla="val -20489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4 Hurricanes</a:t>
            </a:r>
          </a:p>
        </p:txBody>
      </p:sp>
      <p:sp>
        <p:nvSpPr>
          <p:cNvPr id="2026524" name="Oval 28"/>
          <p:cNvSpPr>
            <a:spLocks noChangeArrowheads="1"/>
          </p:cNvSpPr>
          <p:nvPr/>
        </p:nvSpPr>
        <p:spPr bwMode="auto">
          <a:xfrm>
            <a:off x="7033645" y="3835400"/>
            <a:ext cx="307975" cy="533400"/>
          </a:xfrm>
          <a:prstGeom prst="ellipse">
            <a:avLst/>
          </a:prstGeom>
          <a:noFill/>
          <a:ln w="38100">
            <a:solidFill>
              <a:srgbClr val="FF6801"/>
            </a:solidFill>
            <a:round/>
            <a:headEnd/>
            <a:tailEnd/>
          </a:ln>
        </p:spPr>
        <p:txBody>
          <a:bodyPr wrap="none" anchor="ctr"/>
          <a:lstStyle/>
          <a:p>
            <a:endParaRPr lang="en-US"/>
          </a:p>
        </p:txBody>
      </p:sp>
      <p:sp>
        <p:nvSpPr>
          <p:cNvPr id="2026525" name="AutoShape 29"/>
          <p:cNvSpPr>
            <a:spLocks noChangeArrowheads="1"/>
          </p:cNvSpPr>
          <p:nvPr/>
        </p:nvSpPr>
        <p:spPr bwMode="blackWhite">
          <a:xfrm>
            <a:off x="6205268" y="4805269"/>
            <a:ext cx="1152525" cy="546100"/>
          </a:xfrm>
          <a:prstGeom prst="wedgeRectCallout">
            <a:avLst>
              <a:gd name="adj1" fmla="val 30937"/>
              <a:gd name="adj2" fmla="val -127653"/>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t>Financial Crisis*</a:t>
            </a:r>
          </a:p>
        </p:txBody>
      </p:sp>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26" name="AutoShape 26"/>
          <p:cNvSpPr>
            <a:spLocks noChangeArrowheads="1"/>
          </p:cNvSpPr>
          <p:nvPr/>
        </p:nvSpPr>
        <p:spPr bwMode="blackWhite">
          <a:xfrm>
            <a:off x="7610171" y="4640826"/>
            <a:ext cx="1098599" cy="678425"/>
          </a:xfrm>
          <a:prstGeom prst="wedgeRectCallout">
            <a:avLst>
              <a:gd name="adj1" fmla="val -12179"/>
              <a:gd name="adj2" fmla="val -9456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Record Tornado Losses</a:t>
            </a:r>
            <a:endParaRPr lang="en-US" sz="1400" b="1" dirty="0">
              <a:solidFill>
                <a:schemeClr val="bg1"/>
              </a:solidFill>
            </a:endParaRPr>
          </a:p>
        </p:txBody>
      </p:sp>
      <p:sp>
        <p:nvSpPr>
          <p:cNvPr id="27" name="Oval 28"/>
          <p:cNvSpPr>
            <a:spLocks noChangeArrowheads="1"/>
          </p:cNvSpPr>
          <p:nvPr/>
        </p:nvSpPr>
        <p:spPr bwMode="auto">
          <a:xfrm>
            <a:off x="7913632" y="3771490"/>
            <a:ext cx="307975" cy="533400"/>
          </a:xfrm>
          <a:prstGeom prst="ellipse">
            <a:avLst/>
          </a:prstGeom>
          <a:noFill/>
          <a:ln w="38100">
            <a:solidFill>
              <a:srgbClr val="FF6801"/>
            </a:solidFill>
            <a:round/>
            <a:headEnd/>
            <a:tailEnd/>
          </a:ln>
        </p:spPr>
        <p:txBody>
          <a:bodyPr wrap="none" anchor="ctr"/>
          <a:lstStyle/>
          <a:p>
            <a:endParaRPr lang="en-US"/>
          </a:p>
        </p:txBody>
      </p:sp>
      <p:sp>
        <p:nvSpPr>
          <p:cNvPr id="28" name="Oval 28"/>
          <p:cNvSpPr>
            <a:spLocks noChangeArrowheads="1"/>
          </p:cNvSpPr>
          <p:nvPr/>
        </p:nvSpPr>
        <p:spPr bwMode="auto">
          <a:xfrm>
            <a:off x="8213512" y="3569938"/>
            <a:ext cx="307975" cy="533400"/>
          </a:xfrm>
          <a:prstGeom prst="ellipse">
            <a:avLst/>
          </a:prstGeom>
          <a:noFill/>
          <a:ln w="38100">
            <a:solidFill>
              <a:srgbClr val="FF6801"/>
            </a:solidFill>
            <a:round/>
            <a:headEnd/>
            <a:tailEnd/>
          </a:ln>
        </p:spPr>
        <p:txBody>
          <a:bodyPr wrap="none" anchor="ctr"/>
          <a:lstStyle/>
          <a:p>
            <a:endParaRPr lang="en-US"/>
          </a:p>
        </p:txBody>
      </p:sp>
      <p:sp>
        <p:nvSpPr>
          <p:cNvPr id="29" name="AutoShape 26"/>
          <p:cNvSpPr>
            <a:spLocks noChangeArrowheads="1"/>
          </p:cNvSpPr>
          <p:nvPr/>
        </p:nvSpPr>
        <p:spPr bwMode="blackWhite">
          <a:xfrm>
            <a:off x="7846153" y="3048000"/>
            <a:ext cx="766915" cy="329380"/>
          </a:xfrm>
          <a:prstGeom prst="wedgeRectCallout">
            <a:avLst>
              <a:gd name="adj1" fmla="val 11377"/>
              <a:gd name="adj2" fmla="val 986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Sandy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par>
                          <p:cTn id="13" fill="hold">
                            <p:stCondLst>
                              <p:cond delay="1700"/>
                            </p:stCondLst>
                            <p:childTnLst>
                              <p:par>
                                <p:cTn id="14" presetID="10" presetClass="entr" presetSubtype="0" fill="hold" grpId="0" nodeType="afterEffect">
                                  <p:stCondLst>
                                    <p:cond delay="700"/>
                                  </p:stCondLst>
                                  <p:childTnLst>
                                    <p:set>
                                      <p:cBhvr>
                                        <p:cTn id="15" dur="1" fill="hold">
                                          <p:stCondLst>
                                            <p:cond delay="0"/>
                                          </p:stCondLst>
                                        </p:cTn>
                                        <p:tgtEl>
                                          <p:spTgt spid="2026503"/>
                                        </p:tgtEl>
                                        <p:attrNameLst>
                                          <p:attrName>style.visibility</p:attrName>
                                        </p:attrNameLst>
                                      </p:cBhvr>
                                      <p:to>
                                        <p:strVal val="visible"/>
                                      </p:to>
                                    </p:set>
                                    <p:animEffect transition="in" filter="fade">
                                      <p:cBhvr>
                                        <p:cTn id="16" dur="1000"/>
                                        <p:tgtEl>
                                          <p:spTgt spid="2026503"/>
                                        </p:tgtEl>
                                      </p:cBhvr>
                                    </p:animEffect>
                                  </p:childTnLst>
                                </p:cTn>
                              </p:par>
                            </p:childTnLst>
                          </p:cTn>
                        </p:par>
                        <p:par>
                          <p:cTn id="17" fill="hold">
                            <p:stCondLst>
                              <p:cond delay="3400"/>
                            </p:stCondLst>
                            <p:childTnLst>
                              <p:par>
                                <p:cTn id="18" presetID="22" presetClass="entr" presetSubtype="1" fill="hold" grpId="0" nodeType="afterEffect">
                                  <p:stCondLst>
                                    <p:cond delay="0"/>
                                  </p:stCondLst>
                                  <p:childTnLst>
                                    <p:set>
                                      <p:cBhvr>
                                        <p:cTn id="19" dur="1" fill="hold">
                                          <p:stCondLst>
                                            <p:cond delay="0"/>
                                          </p:stCondLst>
                                        </p:cTn>
                                        <p:tgtEl>
                                          <p:spTgt spid="2026504"/>
                                        </p:tgtEl>
                                        <p:attrNameLst>
                                          <p:attrName>style.visibility</p:attrName>
                                        </p:attrNameLst>
                                      </p:cBhvr>
                                      <p:to>
                                        <p:strVal val="visible"/>
                                      </p:to>
                                    </p:set>
                                    <p:animEffect transition="in" filter="wipe(up)">
                                      <p:cBhvr>
                                        <p:cTn id="20" dur="500"/>
                                        <p:tgtEl>
                                          <p:spTgt spid="2026504"/>
                                        </p:tgtEl>
                                      </p:cBhvr>
                                    </p:animEffect>
                                  </p:childTnLst>
                                </p:cTn>
                              </p:par>
                            </p:childTnLst>
                          </p:cTn>
                        </p:par>
                        <p:par>
                          <p:cTn id="21" fill="hold">
                            <p:stCondLst>
                              <p:cond delay="3900"/>
                            </p:stCondLst>
                            <p:childTnLst>
                              <p:par>
                                <p:cTn id="22" presetID="10" presetClass="entr" presetSubtype="0" fill="hold" grpId="0" nodeType="afterEffect">
                                  <p:stCondLst>
                                    <p:cond delay="700"/>
                                  </p:stCondLst>
                                  <p:childTnLst>
                                    <p:set>
                                      <p:cBhvr>
                                        <p:cTn id="23" dur="1" fill="hold">
                                          <p:stCondLst>
                                            <p:cond delay="0"/>
                                          </p:stCondLst>
                                        </p:cTn>
                                        <p:tgtEl>
                                          <p:spTgt spid="2026506"/>
                                        </p:tgtEl>
                                        <p:attrNameLst>
                                          <p:attrName>style.visibility</p:attrName>
                                        </p:attrNameLst>
                                      </p:cBhvr>
                                      <p:to>
                                        <p:strVal val="visible"/>
                                      </p:to>
                                    </p:set>
                                    <p:animEffect transition="in" filter="fade">
                                      <p:cBhvr>
                                        <p:cTn id="24" dur="1000"/>
                                        <p:tgtEl>
                                          <p:spTgt spid="2026506"/>
                                        </p:tgtEl>
                                      </p:cBhvr>
                                    </p:animEffect>
                                  </p:childTnLst>
                                </p:cTn>
                              </p:par>
                            </p:childTnLst>
                          </p:cTn>
                        </p:par>
                        <p:par>
                          <p:cTn id="25" fill="hold">
                            <p:stCondLst>
                              <p:cond delay="5600"/>
                            </p:stCondLst>
                            <p:childTnLst>
                              <p:par>
                                <p:cTn id="26" presetID="22" presetClass="entr" presetSubtype="1" fill="hold" grpId="0" nodeType="afterEffect">
                                  <p:stCondLst>
                                    <p:cond delay="0"/>
                                  </p:stCondLst>
                                  <p:childTnLst>
                                    <p:set>
                                      <p:cBhvr>
                                        <p:cTn id="27" dur="1" fill="hold">
                                          <p:stCondLst>
                                            <p:cond delay="0"/>
                                          </p:stCondLst>
                                        </p:cTn>
                                        <p:tgtEl>
                                          <p:spTgt spid="2026507"/>
                                        </p:tgtEl>
                                        <p:attrNameLst>
                                          <p:attrName>style.visibility</p:attrName>
                                        </p:attrNameLst>
                                      </p:cBhvr>
                                      <p:to>
                                        <p:strVal val="visible"/>
                                      </p:to>
                                    </p:set>
                                    <p:animEffect transition="in" filter="wipe(up)">
                                      <p:cBhvr>
                                        <p:cTn id="28" dur="500"/>
                                        <p:tgtEl>
                                          <p:spTgt spid="2026507"/>
                                        </p:tgtEl>
                                      </p:cBhvr>
                                    </p:animEffect>
                                  </p:childTnLst>
                                </p:cTn>
                              </p:par>
                            </p:childTnLst>
                          </p:cTn>
                        </p:par>
                        <p:par>
                          <p:cTn id="29" fill="hold">
                            <p:stCondLst>
                              <p:cond delay="6100"/>
                            </p:stCondLst>
                            <p:childTnLst>
                              <p:par>
                                <p:cTn id="30" presetID="10" presetClass="entr" presetSubtype="0" fill="hold" grpId="0" nodeType="afterEffect">
                                  <p:stCondLst>
                                    <p:cond delay="700"/>
                                  </p:stCondLst>
                                  <p:childTnLst>
                                    <p:set>
                                      <p:cBhvr>
                                        <p:cTn id="31" dur="1" fill="hold">
                                          <p:stCondLst>
                                            <p:cond delay="0"/>
                                          </p:stCondLst>
                                        </p:cTn>
                                        <p:tgtEl>
                                          <p:spTgt spid="2026509"/>
                                        </p:tgtEl>
                                        <p:attrNameLst>
                                          <p:attrName>style.visibility</p:attrName>
                                        </p:attrNameLst>
                                      </p:cBhvr>
                                      <p:to>
                                        <p:strVal val="visible"/>
                                      </p:to>
                                    </p:set>
                                    <p:animEffect transition="in" filter="fade">
                                      <p:cBhvr>
                                        <p:cTn id="32" dur="1000"/>
                                        <p:tgtEl>
                                          <p:spTgt spid="2026509"/>
                                        </p:tgtEl>
                                      </p:cBhvr>
                                    </p:animEffect>
                                  </p:childTnLst>
                                </p:cTn>
                              </p:par>
                            </p:childTnLst>
                          </p:cTn>
                        </p:par>
                        <p:par>
                          <p:cTn id="33" fill="hold">
                            <p:stCondLst>
                              <p:cond delay="7800"/>
                            </p:stCondLst>
                            <p:childTnLst>
                              <p:par>
                                <p:cTn id="34" presetID="22" presetClass="entr" presetSubtype="1" fill="hold" grpId="0" nodeType="afterEffect">
                                  <p:stCondLst>
                                    <p:cond delay="0"/>
                                  </p:stCondLst>
                                  <p:childTnLst>
                                    <p:set>
                                      <p:cBhvr>
                                        <p:cTn id="35" dur="1" fill="hold">
                                          <p:stCondLst>
                                            <p:cond delay="0"/>
                                          </p:stCondLst>
                                        </p:cTn>
                                        <p:tgtEl>
                                          <p:spTgt spid="2026510"/>
                                        </p:tgtEl>
                                        <p:attrNameLst>
                                          <p:attrName>style.visibility</p:attrName>
                                        </p:attrNameLst>
                                      </p:cBhvr>
                                      <p:to>
                                        <p:strVal val="visible"/>
                                      </p:to>
                                    </p:set>
                                    <p:animEffect transition="in" filter="wipe(up)">
                                      <p:cBhvr>
                                        <p:cTn id="36" dur="500"/>
                                        <p:tgtEl>
                                          <p:spTgt spid="2026510"/>
                                        </p:tgtEl>
                                      </p:cBhvr>
                                    </p:animEffect>
                                  </p:childTnLst>
                                </p:cTn>
                              </p:par>
                            </p:childTnLst>
                          </p:cTn>
                        </p:par>
                        <p:par>
                          <p:cTn id="37" fill="hold">
                            <p:stCondLst>
                              <p:cond delay="8300"/>
                            </p:stCondLst>
                            <p:childTnLst>
                              <p:par>
                                <p:cTn id="38" presetID="10" presetClass="entr" presetSubtype="0" fill="hold" grpId="0" nodeType="afterEffect">
                                  <p:stCondLst>
                                    <p:cond delay="700"/>
                                  </p:stCondLst>
                                  <p:childTnLst>
                                    <p:set>
                                      <p:cBhvr>
                                        <p:cTn id="39" dur="1" fill="hold">
                                          <p:stCondLst>
                                            <p:cond delay="0"/>
                                          </p:stCondLst>
                                        </p:cTn>
                                        <p:tgtEl>
                                          <p:spTgt spid="2026512"/>
                                        </p:tgtEl>
                                        <p:attrNameLst>
                                          <p:attrName>style.visibility</p:attrName>
                                        </p:attrNameLst>
                                      </p:cBhvr>
                                      <p:to>
                                        <p:strVal val="visible"/>
                                      </p:to>
                                    </p:set>
                                    <p:animEffect transition="in" filter="fade">
                                      <p:cBhvr>
                                        <p:cTn id="40" dur="1000"/>
                                        <p:tgtEl>
                                          <p:spTgt spid="2026512"/>
                                        </p:tgtEl>
                                      </p:cBhvr>
                                    </p:animEffect>
                                  </p:childTnLst>
                                </p:cTn>
                              </p:par>
                            </p:childTnLst>
                          </p:cTn>
                        </p:par>
                        <p:par>
                          <p:cTn id="41" fill="hold">
                            <p:stCondLst>
                              <p:cond delay="10000"/>
                            </p:stCondLst>
                            <p:childTnLst>
                              <p:par>
                                <p:cTn id="42" presetID="22" presetClass="entr" presetSubtype="1" fill="hold" grpId="0" nodeType="afterEffect">
                                  <p:stCondLst>
                                    <p:cond delay="0"/>
                                  </p:stCondLst>
                                  <p:childTnLst>
                                    <p:set>
                                      <p:cBhvr>
                                        <p:cTn id="43" dur="1" fill="hold">
                                          <p:stCondLst>
                                            <p:cond delay="0"/>
                                          </p:stCondLst>
                                        </p:cTn>
                                        <p:tgtEl>
                                          <p:spTgt spid="2026513"/>
                                        </p:tgtEl>
                                        <p:attrNameLst>
                                          <p:attrName>style.visibility</p:attrName>
                                        </p:attrNameLst>
                                      </p:cBhvr>
                                      <p:to>
                                        <p:strVal val="visible"/>
                                      </p:to>
                                    </p:set>
                                    <p:animEffect transition="in" filter="wipe(up)">
                                      <p:cBhvr>
                                        <p:cTn id="44" dur="500"/>
                                        <p:tgtEl>
                                          <p:spTgt spid="2026513"/>
                                        </p:tgtEl>
                                      </p:cBhvr>
                                    </p:animEffect>
                                  </p:childTnLst>
                                </p:cTn>
                              </p:par>
                            </p:childTnLst>
                          </p:cTn>
                        </p:par>
                        <p:par>
                          <p:cTn id="45" fill="hold">
                            <p:stCondLst>
                              <p:cond delay="10500"/>
                            </p:stCondLst>
                            <p:childTnLst>
                              <p:par>
                                <p:cTn id="46" presetID="10" presetClass="entr" presetSubtype="0" fill="hold" grpId="0" nodeType="afterEffect">
                                  <p:stCondLst>
                                    <p:cond delay="700"/>
                                  </p:stCondLst>
                                  <p:childTnLst>
                                    <p:set>
                                      <p:cBhvr>
                                        <p:cTn id="47" dur="1" fill="hold">
                                          <p:stCondLst>
                                            <p:cond delay="0"/>
                                          </p:stCondLst>
                                        </p:cTn>
                                        <p:tgtEl>
                                          <p:spTgt spid="2026515"/>
                                        </p:tgtEl>
                                        <p:attrNameLst>
                                          <p:attrName>style.visibility</p:attrName>
                                        </p:attrNameLst>
                                      </p:cBhvr>
                                      <p:to>
                                        <p:strVal val="visible"/>
                                      </p:to>
                                    </p:set>
                                    <p:animEffect transition="in" filter="fade">
                                      <p:cBhvr>
                                        <p:cTn id="48" dur="1000"/>
                                        <p:tgtEl>
                                          <p:spTgt spid="2026515"/>
                                        </p:tgtEl>
                                      </p:cBhvr>
                                    </p:animEffect>
                                  </p:childTnLst>
                                </p:cTn>
                              </p:par>
                            </p:childTnLst>
                          </p:cTn>
                        </p:par>
                        <p:par>
                          <p:cTn id="49" fill="hold">
                            <p:stCondLst>
                              <p:cond delay="12200"/>
                            </p:stCondLst>
                            <p:childTnLst>
                              <p:par>
                                <p:cTn id="50" presetID="22" presetClass="entr" presetSubtype="4" fill="hold" grpId="0" nodeType="afterEffect">
                                  <p:stCondLst>
                                    <p:cond delay="0"/>
                                  </p:stCondLst>
                                  <p:childTnLst>
                                    <p:set>
                                      <p:cBhvr>
                                        <p:cTn id="51" dur="1" fill="hold">
                                          <p:stCondLst>
                                            <p:cond delay="0"/>
                                          </p:stCondLst>
                                        </p:cTn>
                                        <p:tgtEl>
                                          <p:spTgt spid="2026516"/>
                                        </p:tgtEl>
                                        <p:attrNameLst>
                                          <p:attrName>style.visibility</p:attrName>
                                        </p:attrNameLst>
                                      </p:cBhvr>
                                      <p:to>
                                        <p:strVal val="visible"/>
                                      </p:to>
                                    </p:set>
                                    <p:animEffect transition="in" filter="wipe(down)">
                                      <p:cBhvr>
                                        <p:cTn id="52" dur="500"/>
                                        <p:tgtEl>
                                          <p:spTgt spid="2026516"/>
                                        </p:tgtEl>
                                      </p:cBhvr>
                                    </p:animEffect>
                                  </p:childTnLst>
                                </p:cTn>
                              </p:par>
                            </p:childTnLst>
                          </p:cTn>
                        </p:par>
                        <p:par>
                          <p:cTn id="53" fill="hold">
                            <p:stCondLst>
                              <p:cond delay="12700"/>
                            </p:stCondLst>
                            <p:childTnLst>
                              <p:par>
                                <p:cTn id="54" presetID="10" presetClass="entr" presetSubtype="0" fill="hold" grpId="0" nodeType="afterEffect">
                                  <p:stCondLst>
                                    <p:cond delay="700"/>
                                  </p:stCondLst>
                                  <p:childTnLst>
                                    <p:set>
                                      <p:cBhvr>
                                        <p:cTn id="55" dur="1" fill="hold">
                                          <p:stCondLst>
                                            <p:cond delay="0"/>
                                          </p:stCondLst>
                                        </p:cTn>
                                        <p:tgtEl>
                                          <p:spTgt spid="2026521"/>
                                        </p:tgtEl>
                                        <p:attrNameLst>
                                          <p:attrName>style.visibility</p:attrName>
                                        </p:attrNameLst>
                                      </p:cBhvr>
                                      <p:to>
                                        <p:strVal val="visible"/>
                                      </p:to>
                                    </p:set>
                                    <p:animEffect transition="in" filter="fade">
                                      <p:cBhvr>
                                        <p:cTn id="56" dur="1000"/>
                                        <p:tgtEl>
                                          <p:spTgt spid="2026521"/>
                                        </p:tgtEl>
                                      </p:cBhvr>
                                    </p:animEffect>
                                  </p:childTnLst>
                                </p:cTn>
                              </p:par>
                            </p:childTnLst>
                          </p:cTn>
                        </p:par>
                        <p:par>
                          <p:cTn id="57" fill="hold">
                            <p:stCondLst>
                              <p:cond delay="14400"/>
                            </p:stCondLst>
                            <p:childTnLst>
                              <p:par>
                                <p:cTn id="58" presetID="22" presetClass="entr" presetSubtype="1" fill="hold" grpId="0" nodeType="afterEffect">
                                  <p:stCondLst>
                                    <p:cond delay="0"/>
                                  </p:stCondLst>
                                  <p:childTnLst>
                                    <p:set>
                                      <p:cBhvr>
                                        <p:cTn id="59" dur="1" fill="hold">
                                          <p:stCondLst>
                                            <p:cond delay="0"/>
                                          </p:stCondLst>
                                        </p:cTn>
                                        <p:tgtEl>
                                          <p:spTgt spid="2026522"/>
                                        </p:tgtEl>
                                        <p:attrNameLst>
                                          <p:attrName>style.visibility</p:attrName>
                                        </p:attrNameLst>
                                      </p:cBhvr>
                                      <p:to>
                                        <p:strVal val="visible"/>
                                      </p:to>
                                    </p:set>
                                    <p:animEffect transition="in" filter="wipe(up)">
                                      <p:cBhvr>
                                        <p:cTn id="60" dur="500"/>
                                        <p:tgtEl>
                                          <p:spTgt spid="2026522"/>
                                        </p:tgtEl>
                                      </p:cBhvr>
                                    </p:animEffect>
                                  </p:childTnLst>
                                </p:cTn>
                              </p:par>
                            </p:childTnLst>
                          </p:cTn>
                        </p:par>
                        <p:par>
                          <p:cTn id="61" fill="hold">
                            <p:stCondLst>
                              <p:cond delay="14900"/>
                            </p:stCondLst>
                            <p:childTnLst>
                              <p:par>
                                <p:cTn id="62" presetID="10" presetClass="entr" presetSubtype="0" fill="hold" grpId="0" nodeType="afterEffect">
                                  <p:stCondLst>
                                    <p:cond delay="700"/>
                                  </p:stCondLst>
                                  <p:childTnLst>
                                    <p:set>
                                      <p:cBhvr>
                                        <p:cTn id="63" dur="1" fill="hold">
                                          <p:stCondLst>
                                            <p:cond delay="0"/>
                                          </p:stCondLst>
                                        </p:cTn>
                                        <p:tgtEl>
                                          <p:spTgt spid="2026518"/>
                                        </p:tgtEl>
                                        <p:attrNameLst>
                                          <p:attrName>style.visibility</p:attrName>
                                        </p:attrNameLst>
                                      </p:cBhvr>
                                      <p:to>
                                        <p:strVal val="visible"/>
                                      </p:to>
                                    </p:set>
                                    <p:animEffect transition="in" filter="fade">
                                      <p:cBhvr>
                                        <p:cTn id="64" dur="1000"/>
                                        <p:tgtEl>
                                          <p:spTgt spid="2026518"/>
                                        </p:tgtEl>
                                      </p:cBhvr>
                                    </p:animEffect>
                                  </p:childTnLst>
                                </p:cTn>
                              </p:par>
                            </p:childTnLst>
                          </p:cTn>
                        </p:par>
                        <p:par>
                          <p:cTn id="65" fill="hold">
                            <p:stCondLst>
                              <p:cond delay="16600"/>
                            </p:stCondLst>
                            <p:childTnLst>
                              <p:par>
                                <p:cTn id="66" presetID="22" presetClass="entr" presetSubtype="4" fill="hold" grpId="0" nodeType="afterEffect">
                                  <p:stCondLst>
                                    <p:cond delay="0"/>
                                  </p:stCondLst>
                                  <p:childTnLst>
                                    <p:set>
                                      <p:cBhvr>
                                        <p:cTn id="67" dur="1" fill="hold">
                                          <p:stCondLst>
                                            <p:cond delay="0"/>
                                          </p:stCondLst>
                                        </p:cTn>
                                        <p:tgtEl>
                                          <p:spTgt spid="2026519"/>
                                        </p:tgtEl>
                                        <p:attrNameLst>
                                          <p:attrName>style.visibility</p:attrName>
                                        </p:attrNameLst>
                                      </p:cBhvr>
                                      <p:to>
                                        <p:strVal val="visible"/>
                                      </p:to>
                                    </p:set>
                                    <p:animEffect transition="in" filter="wipe(down)">
                                      <p:cBhvr>
                                        <p:cTn id="68" dur="500"/>
                                        <p:tgtEl>
                                          <p:spTgt spid="2026519"/>
                                        </p:tgtEl>
                                      </p:cBhvr>
                                    </p:animEffect>
                                  </p:childTnLst>
                                </p:cTn>
                              </p:par>
                            </p:childTnLst>
                          </p:cTn>
                        </p:par>
                        <p:par>
                          <p:cTn id="69" fill="hold">
                            <p:stCondLst>
                              <p:cond delay="17100"/>
                            </p:stCondLst>
                            <p:childTnLst>
                              <p:par>
                                <p:cTn id="70" presetID="10" presetClass="entr" presetSubtype="0" fill="hold" grpId="0" nodeType="afterEffect">
                                  <p:stCondLst>
                                    <p:cond delay="700"/>
                                  </p:stCondLst>
                                  <p:childTnLst>
                                    <p:set>
                                      <p:cBhvr>
                                        <p:cTn id="71" dur="1" fill="hold">
                                          <p:stCondLst>
                                            <p:cond delay="0"/>
                                          </p:stCondLst>
                                        </p:cTn>
                                        <p:tgtEl>
                                          <p:spTgt spid="2026524"/>
                                        </p:tgtEl>
                                        <p:attrNameLst>
                                          <p:attrName>style.visibility</p:attrName>
                                        </p:attrNameLst>
                                      </p:cBhvr>
                                      <p:to>
                                        <p:strVal val="visible"/>
                                      </p:to>
                                    </p:set>
                                    <p:animEffect transition="in" filter="fade">
                                      <p:cBhvr>
                                        <p:cTn id="72" dur="1000"/>
                                        <p:tgtEl>
                                          <p:spTgt spid="2026524"/>
                                        </p:tgtEl>
                                      </p:cBhvr>
                                    </p:animEffect>
                                  </p:childTnLst>
                                </p:cTn>
                              </p:par>
                            </p:childTnLst>
                          </p:cTn>
                        </p:par>
                        <p:par>
                          <p:cTn id="73" fill="hold">
                            <p:stCondLst>
                              <p:cond delay="18800"/>
                            </p:stCondLst>
                            <p:childTnLst>
                              <p:par>
                                <p:cTn id="74" presetID="22" presetClass="entr" presetSubtype="1" fill="hold" grpId="0" nodeType="afterEffect">
                                  <p:stCondLst>
                                    <p:cond delay="0"/>
                                  </p:stCondLst>
                                  <p:childTnLst>
                                    <p:set>
                                      <p:cBhvr>
                                        <p:cTn id="75" dur="1" fill="hold">
                                          <p:stCondLst>
                                            <p:cond delay="0"/>
                                          </p:stCondLst>
                                        </p:cTn>
                                        <p:tgtEl>
                                          <p:spTgt spid="2026525"/>
                                        </p:tgtEl>
                                        <p:attrNameLst>
                                          <p:attrName>style.visibility</p:attrName>
                                        </p:attrNameLst>
                                      </p:cBhvr>
                                      <p:to>
                                        <p:strVal val="visible"/>
                                      </p:to>
                                    </p:set>
                                    <p:animEffect transition="in" filter="wipe(up)">
                                      <p:cBhvr>
                                        <p:cTn id="76" dur="500"/>
                                        <p:tgtEl>
                                          <p:spTgt spid="2026525"/>
                                        </p:tgtEl>
                                      </p:cBhvr>
                                    </p:animEffect>
                                  </p:childTnLst>
                                </p:cTn>
                              </p:par>
                            </p:childTnLst>
                          </p:cTn>
                        </p:par>
                        <p:par>
                          <p:cTn id="77" fill="hold">
                            <p:stCondLst>
                              <p:cond delay="19300"/>
                            </p:stCondLst>
                            <p:childTnLst>
                              <p:par>
                                <p:cTn id="78" presetID="22" presetClass="entr" presetSubtype="1"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wipe(up)">
                                      <p:cBhvr>
                                        <p:cTn id="80" dur="500"/>
                                        <p:tgtEl>
                                          <p:spTgt spid="26"/>
                                        </p:tgtEl>
                                      </p:cBhvr>
                                    </p:animEffect>
                                  </p:childTnLst>
                                </p:cTn>
                              </p:par>
                            </p:childTnLst>
                          </p:cTn>
                        </p:par>
                        <p:par>
                          <p:cTn id="81" fill="hold">
                            <p:stCondLst>
                              <p:cond delay="19800"/>
                            </p:stCondLst>
                            <p:childTnLst>
                              <p:par>
                                <p:cTn id="82" presetID="10" presetClass="entr" presetSubtype="0" fill="hold" grpId="0" nodeType="afterEffect">
                                  <p:stCondLst>
                                    <p:cond delay="70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childTnLst>
                                </p:cTn>
                              </p:par>
                            </p:childTnLst>
                          </p:cTn>
                        </p:par>
                        <p:par>
                          <p:cTn id="85" fill="hold">
                            <p:stCondLst>
                              <p:cond delay="21500"/>
                            </p:stCondLst>
                            <p:childTnLst>
                              <p:par>
                                <p:cTn id="86" presetID="10" presetClass="entr" presetSubtype="0" fill="hold" grpId="0" nodeType="afterEffect">
                                  <p:stCondLst>
                                    <p:cond delay="70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000"/>
                                        <p:tgtEl>
                                          <p:spTgt spid="28"/>
                                        </p:tgtEl>
                                      </p:cBhvr>
                                    </p:animEffect>
                                  </p:childTnLst>
                                </p:cTn>
                              </p:par>
                            </p:childTnLst>
                          </p:cTn>
                        </p:par>
                        <p:par>
                          <p:cTn id="89" fill="hold">
                            <p:stCondLst>
                              <p:cond delay="23200"/>
                            </p:stCondLst>
                            <p:childTnLst>
                              <p:par>
                                <p:cTn id="90" presetID="22" presetClass="entr" presetSubtype="1"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wipe(up)">
                                      <p:cBhvr>
                                        <p:cTn id="9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P spid="2026503" grpId="0" animBg="1"/>
      <p:bldP spid="2026504" grpId="0" animBg="1"/>
      <p:bldP spid="2026506" grpId="0" animBg="1"/>
      <p:bldP spid="2026507" grpId="0" animBg="1"/>
      <p:bldP spid="2026509" grpId="0" animBg="1"/>
      <p:bldP spid="2026510" grpId="0" animBg="1"/>
      <p:bldP spid="2026512" grpId="0" animBg="1"/>
      <p:bldP spid="2026513" grpId="0" animBg="1"/>
      <p:bldP spid="2026515" grpId="0" animBg="1"/>
      <p:bldP spid="2026516" grpId="0" animBg="1"/>
      <p:bldP spid="2026518" grpId="0" animBg="1"/>
      <p:bldP spid="2026519" grpId="0" animBg="1"/>
      <p:bldP spid="2026521" grpId="0" animBg="1"/>
      <p:bldP spid="2026522" grpId="0" animBg="1"/>
      <p:bldP spid="2026524" grpId="0" animBg="1"/>
      <p:bldP spid="2026525" grpId="0" animBg="1"/>
      <p:bldP spid="26" grpId="0" animBg="1"/>
      <p:bldP spid="27" grpId="0" animBg="1"/>
      <p:bldP spid="28" grpId="0" animBg="1"/>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80</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69873" y="1431924"/>
          <a:ext cx="8564564" cy="4936380"/>
        </p:xfrm>
        <a:graphic>
          <a:graphicData uri="http://schemas.openxmlformats.org/drawingml/2006/table">
            <a:tbl>
              <a:tblPr>
                <a:effectLst/>
              </a:tblPr>
              <a:tblGrid>
                <a:gridCol w="1831525"/>
                <a:gridCol w="1239803"/>
                <a:gridCol w="1239803"/>
                <a:gridCol w="2125374"/>
                <a:gridCol w="2128059"/>
              </a:tblGrid>
              <a:tr h="63822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July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66541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Severe</a:t>
                      </a:r>
                      <a:br>
                        <a:rPr kumimoji="0" lang="en-US" sz="1600" b="1" i="0" u="none" strike="noStrike" cap="none" normalizeH="0" baseline="0" dirty="0" smtClean="0">
                          <a:ln>
                            <a:noFill/>
                          </a:ln>
                          <a:solidFill>
                            <a:schemeClr val="tx1">
                              <a:lumMod val="85000"/>
                              <a:lumOff val="15000"/>
                            </a:schemeClr>
                          </a:solidFill>
                          <a:effectLst/>
                          <a:latin typeface="Arial" charset="0"/>
                        </a:rPr>
                      </a:br>
                      <a:r>
                        <a:rPr kumimoji="0" lang="en-US" sz="1600" b="1" i="0" u="none" strike="noStrike" cap="none" normalizeH="0" baseline="0" dirty="0" smtClean="0">
                          <a:ln>
                            <a:noFill/>
                          </a:ln>
                          <a:solidFill>
                            <a:schemeClr val="tx1">
                              <a:lumMod val="85000"/>
                              <a:lumOff val="15000"/>
                            </a:schemeClr>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66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10,180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kern="1200" cap="none" normalizeH="0" baseline="0" dirty="0" smtClean="0">
                          <a:ln>
                            <a:noFill/>
                          </a:ln>
                          <a:solidFill>
                            <a:schemeClr val="tx1">
                              <a:lumMod val="85000"/>
                              <a:lumOff val="15000"/>
                            </a:schemeClr>
                          </a:solidFill>
                          <a:effectLst/>
                          <a:latin typeface="Arial" charset="0"/>
                          <a:ea typeface="+mn-ea"/>
                          <a:cs typeface="+mn-cs"/>
                        </a:rPr>
                        <a:t>6,325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609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17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2,434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1,255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500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Earthquake &amp; Geophysical</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15236">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Minor</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8098">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Wildfire, Heat, &amp; 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11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23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lumMod val="85000"/>
                              <a:lumOff val="15000"/>
                            </a:schemeClr>
                          </a:solidFill>
                          <a:effectLst/>
                          <a:latin typeface="Arial" charset="0"/>
                        </a:rPr>
                        <a:t>700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lumMod val="85000"/>
                              <a:lumOff val="15000"/>
                            </a:schemeClr>
                          </a:solidFill>
                          <a:effectLst/>
                          <a:latin typeface="Arial" charset="0"/>
                        </a:rPr>
                        <a:t>365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92815">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lumMod val="85000"/>
                              <a:lumOff val="15000"/>
                            </a:schemeClr>
                          </a:solidFill>
                          <a:effectLst/>
                          <a:latin typeface="Arial" charset="0"/>
                        </a:rPr>
                        <a:t>68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116</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13,814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lumMod val="85000"/>
                              <a:lumOff val="15000"/>
                            </a:schemeClr>
                          </a:solidFill>
                          <a:effectLst/>
                          <a:latin typeface="Arial" charset="0"/>
                        </a:rPr>
                        <a:t>7,945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20000"/>
                        <a:lumOff val="80000"/>
                      </a:schemeClr>
                    </a:solidFill>
                  </a:tcPr>
                </a:tc>
              </a:tr>
            </a:tbl>
          </a:graphicData>
        </a:graphic>
      </p:graphicFrame>
      <p:sp>
        <p:nvSpPr>
          <p:cNvPr id="7" name="TextBox 6"/>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81</a:t>
            </a:fld>
            <a:endParaRPr lang="en-US" sz="1000" dirty="0">
              <a:solidFill>
                <a:schemeClr val="accent4">
                  <a:lumMod val="75000"/>
                </a:schemeClr>
              </a:solidFill>
              <a:latin typeface="+mn-lt"/>
            </a:endParaRPr>
          </a:p>
        </p:txBody>
      </p:sp>
      <p:sp>
        <p:nvSpPr>
          <p:cNvPr id="9" name="Rectangle 3"/>
          <p:cNvSpPr>
            <a:spLocks noChangeArrowheads="1"/>
          </p:cNvSpPr>
          <p:nvPr/>
        </p:nvSpPr>
        <p:spPr bwMode="auto">
          <a:xfrm>
            <a:off x="0" y="6554581"/>
            <a:ext cx="2895599" cy="246221"/>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NatCatSERVICE</a:t>
            </a:r>
            <a:endParaRPr lang="en-US" sz="1000" dirty="0">
              <a:solidFill>
                <a:schemeClr val="accent4">
                  <a:lumMod val="75000"/>
                </a:schemeClr>
              </a:solidFill>
              <a:latin typeface="Arial" charset="0"/>
              <a:cs typeface="Arial" charset="0"/>
            </a:endParaRPr>
          </a:p>
        </p:txBody>
      </p:sp>
      <p:sp>
        <p:nvSpPr>
          <p:cNvPr id="11"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First Half 2013</a:t>
            </a:r>
            <a:endParaRPr lang="en-US" dirty="0">
              <a:solidFill>
                <a:srgbClr val="225A7A"/>
              </a:solidFill>
            </a:endParaRPr>
          </a:p>
        </p:txBody>
      </p:sp>
    </p:spTree>
    <p:custDataLst>
      <p:tags r:id="rId1"/>
    </p:custData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82</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83</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84</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2012</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t>
            </a:r>
            <a:r>
              <a:rPr lang="en-US" sz="1600" b="1" dirty="0" smtClean="0">
                <a:solidFill>
                  <a:srgbClr val="225A7A"/>
                </a:solidFill>
              </a:rPr>
              <a:t>2012, </a:t>
            </a:r>
            <a:r>
              <a:rPr lang="en-US" sz="1600" b="1" dirty="0">
                <a:solidFill>
                  <a:srgbClr val="225A7A"/>
                </a:solidFill>
              </a:rPr>
              <a:t>$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48898" name="Chart" r:id="rId4" imgW="8525003" imgH="4857725" progId="MSGraph.Chart.8">
              <p:embed followColorScheme="full"/>
            </p:oleObj>
          </a:graphicData>
        </a:graphic>
      </p:graphicFrame>
      <p:sp>
        <p:nvSpPr>
          <p:cNvPr id="2073607" name="Text Box 5"/>
          <p:cNvSpPr txBox="1">
            <a:spLocks noChangeArrowheads="1"/>
          </p:cNvSpPr>
          <p:nvPr/>
        </p:nvSpPr>
        <p:spPr bwMode="blackWhite">
          <a:xfrm>
            <a:off x="3171825" y="3709851"/>
            <a:ext cx="5378450" cy="1286012"/>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In </a:t>
            </a:r>
            <a:r>
              <a:rPr lang="en-US" sz="1600" b="1" dirty="0" smtClean="0">
                <a:solidFill>
                  <a:srgbClr val="FFFFFF"/>
                </a:solidFill>
              </a:rPr>
              <a:t>2012, New York </a:t>
            </a:r>
            <a:r>
              <a:rPr lang="en-US" sz="1600" b="1" dirty="0">
                <a:solidFill>
                  <a:srgbClr val="FFFFFF"/>
                </a:solidFill>
              </a:rPr>
              <a:t>Ranked as the #1 Most </a:t>
            </a:r>
            <a:br>
              <a:rPr lang="en-US" sz="1600" b="1" dirty="0">
                <a:solidFill>
                  <a:srgbClr val="FFFFFF"/>
                </a:solidFill>
              </a:rPr>
            </a:br>
            <a:r>
              <a:rPr lang="en-US" sz="1600" b="1" dirty="0">
                <a:solidFill>
                  <a:srgbClr val="FFFFFF"/>
                </a:solidFill>
              </a:rPr>
              <a:t>Exposed State to Hurricane Loss, </a:t>
            </a:r>
            <a:r>
              <a:rPr lang="en-US" sz="1600" b="1" dirty="0" smtClean="0">
                <a:solidFill>
                  <a:srgbClr val="FFFFFF"/>
                </a:solidFill>
              </a:rPr>
              <a:t>Overtaking Florida with $2.862 Trillion. </a:t>
            </a:r>
            <a:r>
              <a:rPr lang="en-US" sz="1600" b="1" dirty="0">
                <a:solidFill>
                  <a:srgbClr val="FFFFFF"/>
                </a:solidFill>
              </a:rPr>
              <a:t>Texas is very exposed too, and ranked #3 with </a:t>
            </a:r>
            <a:r>
              <a:rPr lang="en-US" sz="1600" b="1" dirty="0" smtClean="0">
                <a:solidFill>
                  <a:srgbClr val="FFFFFF"/>
                </a:solidFill>
              </a:rPr>
              <a:t>$1.175 Trillion</a:t>
            </a:r>
            <a:r>
              <a:rPr lang="en-US" sz="1600" b="1" dirty="0">
                <a:solidFill>
                  <a:srgbClr val="FFFFFF"/>
                </a:solidFill>
              </a:rPr>
              <a:t/>
            </a:r>
            <a:br>
              <a:rPr lang="en-US" sz="1600" b="1" dirty="0">
                <a:solidFill>
                  <a:srgbClr val="FFFFFF"/>
                </a:solidFill>
              </a:rPr>
            </a:br>
            <a:r>
              <a:rPr lang="en-US" sz="1600" b="1" dirty="0">
                <a:solidFill>
                  <a:srgbClr val="FFFFFF"/>
                </a:solidFill>
              </a:rPr>
              <a:t>in insured coastal exposure</a:t>
            </a:r>
          </a:p>
        </p:txBody>
      </p:sp>
      <p:sp>
        <p:nvSpPr>
          <p:cNvPr id="2073608" name="Text Box 5"/>
          <p:cNvSpPr txBox="1">
            <a:spLocks noChangeArrowheads="1"/>
          </p:cNvSpPr>
          <p:nvPr/>
        </p:nvSpPr>
        <p:spPr bwMode="blackWhite">
          <a:xfrm>
            <a:off x="3171825" y="5118100"/>
            <a:ext cx="5378450" cy="707934"/>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a:solidFill>
                  <a:srgbClr val="FFFFFF"/>
                </a:solidFill>
              </a:rPr>
              <a:t>The Insured Value of All Coastal Property </a:t>
            </a:r>
            <a:r>
              <a:rPr lang="en-US" sz="1600" b="1" dirty="0" smtClean="0">
                <a:solidFill>
                  <a:srgbClr val="FFFFFF"/>
                </a:solidFill>
              </a:rPr>
              <a:t>Was $10.6 Trillion in 2012 , Up 20% from </a:t>
            </a:r>
            <a:r>
              <a:rPr lang="en-US" sz="1600" b="1" dirty="0">
                <a:solidFill>
                  <a:srgbClr val="FFFFFF"/>
                </a:solidFill>
              </a:rPr>
              <a:t>$8.9 Trillion in </a:t>
            </a:r>
            <a:r>
              <a:rPr lang="en-US" sz="1600" b="1" dirty="0" smtClean="0">
                <a:solidFill>
                  <a:srgbClr val="FFFFFF"/>
                </a:solidFill>
              </a:rPr>
              <a:t>2007 and Up 48% </a:t>
            </a:r>
            <a:r>
              <a:rPr lang="en-US" sz="1600" b="1" dirty="0">
                <a:solidFill>
                  <a:srgbClr val="FFFFFF"/>
                </a:solidFill>
              </a:rPr>
              <a:t>from $7.2 Trillion in 2004 </a:t>
            </a:r>
          </a:p>
        </p:txBody>
      </p:sp>
      <p:sp>
        <p:nvSpPr>
          <p:cNvPr id="11" name="AutoShape 7"/>
          <p:cNvSpPr>
            <a:spLocks noChangeArrowheads="1"/>
          </p:cNvSpPr>
          <p:nvPr/>
        </p:nvSpPr>
        <p:spPr bwMode="blackWhite">
          <a:xfrm>
            <a:off x="5287900" y="2271251"/>
            <a:ext cx="3266165" cy="1291615"/>
          </a:xfrm>
          <a:prstGeom prst="wedgeRectCallout">
            <a:avLst>
              <a:gd name="adj1" fmla="val -49063"/>
              <a:gd name="adj2" fmla="val -752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The value of insured coastal exposure in NY is now highest in the US for the first time.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P spid="11"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85</a:t>
            </a:fld>
            <a:endParaRPr lang="en-US" smtClean="0"/>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2013:H1</a:t>
            </a:r>
            <a:endParaRPr lang="en-US" b="1" dirty="0">
              <a:solidFill>
                <a:schemeClr val="bg1"/>
              </a:solidFill>
              <a:cs typeface="+mn-cs"/>
            </a:endParaRPr>
          </a:p>
        </p:txBody>
      </p:sp>
      <p:graphicFrame>
        <p:nvGraphicFramePr>
          <p:cNvPr id="24038403" name="Object 3"/>
          <p:cNvGraphicFramePr>
            <a:graphicFrameLocks noChangeAspect="1"/>
          </p:cNvGraphicFramePr>
          <p:nvPr/>
        </p:nvGraphicFramePr>
        <p:xfrm>
          <a:off x="130504" y="99020"/>
          <a:ext cx="8880763" cy="6530381"/>
        </p:xfrm>
        <a:graphic>
          <a:graphicData uri="http://schemas.openxmlformats.org/presentationml/2006/ole">
            <p:oleObj spid="_x0000_s24049666" name="Slide" r:id="rId4" imgW="4210744" imgH="3156199" progId="PowerPoint.Slide.12">
              <p:embed/>
            </p:oleObj>
          </a:graphicData>
        </a:graphic>
      </p:graphicFrame>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86</a:t>
            </a:fld>
            <a:endParaRPr lang="en-US" smtClean="0"/>
          </a:p>
        </p:txBody>
      </p:sp>
      <p:sp>
        <p:nvSpPr>
          <p:cNvPr id="240476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047619" name="Object 3"/>
          <p:cNvGraphicFramePr>
            <a:graphicFrameLocks noChangeAspect="1"/>
          </p:cNvGraphicFramePr>
          <p:nvPr/>
        </p:nvGraphicFramePr>
        <p:xfrm>
          <a:off x="263525" y="200025"/>
          <a:ext cx="8607425" cy="6453188"/>
        </p:xfrm>
        <a:graphic>
          <a:graphicData uri="http://schemas.openxmlformats.org/presentationml/2006/ole">
            <p:oleObj spid="_x0000_s24050690" name="Slide" r:id="rId4" imgW="3544809" imgH="2657946" progId="PowerPoint.Slide.12">
              <p:embed/>
            </p:oleObj>
          </a:graphicData>
        </a:graphic>
      </p:graphicFrame>
    </p:spTree>
  </p:cSld>
  <p:clrMapOvr>
    <a:masterClrMapping/>
  </p:clrMapOvr>
  <p:transition>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custDataLst>
              <p:tags r:id="rId2"/>
            </p:custDataLst>
          </p:nvPr>
        </p:nvPicPr>
        <p:blipFill>
          <a:blip r:embed="rId5" cstate="email"/>
          <a:srcRect/>
          <a:stretch>
            <a:fillRect/>
          </a:stretch>
        </p:blipFill>
        <p:spPr bwMode="auto">
          <a:xfrm>
            <a:off x="107504" y="1524670"/>
            <a:ext cx="8715375" cy="4647214"/>
          </a:xfrm>
          <a:prstGeom prst="rect">
            <a:avLst/>
          </a:prstGeom>
          <a:noFill/>
          <a:ln w="9525">
            <a:noFill/>
            <a:miter lim="800000"/>
            <a:headEnd/>
            <a:tailEnd/>
          </a:ln>
          <a:effectLst/>
        </p:spPr>
      </p:pic>
      <p:sp>
        <p:nvSpPr>
          <p:cNvPr id="50" name="Rechteck 49"/>
          <p:cNvSpPr/>
          <p:nvPr/>
        </p:nvSpPr>
        <p:spPr>
          <a:xfrm>
            <a:off x="302088" y="1197262"/>
            <a:ext cx="1080000" cy="369332"/>
          </a:xfrm>
          <a:prstGeom prst="rect">
            <a:avLst/>
          </a:prstGeom>
        </p:spPr>
        <p:txBody>
          <a:bodyPr>
            <a:spAutoFit/>
          </a:bodyPr>
          <a:lstStyle/>
          <a:p>
            <a:r>
              <a:rPr lang="de-DE" b="1" dirty="0" err="1" smtClean="0">
                <a:solidFill>
                  <a:srgbClr val="225A7A"/>
                </a:solidFill>
              </a:rPr>
              <a:t>Number</a:t>
            </a:r>
            <a:endParaRPr lang="de-DE" b="1" dirty="0">
              <a:solidFill>
                <a:srgbClr val="225A7A"/>
              </a:solidFill>
            </a:endParaRPr>
          </a:p>
        </p:txBody>
      </p:sp>
      <p:sp>
        <p:nvSpPr>
          <p:cNvPr id="22" name="Titel 11"/>
          <p:cNvSpPr>
            <a:spLocks noGrp="1"/>
          </p:cNvSpPr>
          <p:nvPr>
            <p:ph type="title"/>
          </p:nvPr>
        </p:nvSpPr>
        <p:spPr>
          <a:xfrm>
            <a:off x="323850" y="252413"/>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400" dirty="0" smtClean="0">
                <a:solidFill>
                  <a:srgbClr val="225A7A"/>
                </a:solidFill>
              </a:rPr>
              <a:t/>
            </a:r>
            <a:br>
              <a:rPr lang="en-US" sz="2400" dirty="0" smtClean="0">
                <a:solidFill>
                  <a:srgbClr val="225A7A"/>
                </a:solidFill>
              </a:rPr>
            </a:br>
            <a:r>
              <a:rPr lang="en-US" sz="2000" dirty="0" smtClean="0">
                <a:solidFill>
                  <a:srgbClr val="225A7A"/>
                </a:solidFill>
              </a:rPr>
              <a:t>Number of events 1980 – 2012 and First Half 2013 </a:t>
            </a:r>
            <a:endParaRPr lang="en-US" sz="2000" dirty="0">
              <a:solidFill>
                <a:srgbClr val="225A7A"/>
              </a:solidFill>
            </a:endParaRPr>
          </a:p>
        </p:txBody>
      </p:sp>
      <p:sp>
        <p:nvSpPr>
          <p:cNvPr id="10"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2" name="Rechteck 1"/>
          <p:cNvSpPr/>
          <p:nvPr/>
        </p:nvSpPr>
        <p:spPr>
          <a:xfrm>
            <a:off x="8432800" y="4970608"/>
            <a:ext cx="241300" cy="838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Box 12"/>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87</a:t>
            </a:fld>
            <a:endParaRPr lang="en-US" sz="1000" dirty="0">
              <a:solidFill>
                <a:schemeClr val="accent4">
                  <a:lumMod val="75000"/>
                </a:schemeClr>
              </a:solidFill>
              <a:latin typeface="+mn-lt"/>
            </a:endParaRPr>
          </a:p>
        </p:txBody>
      </p:sp>
      <p:sp>
        <p:nvSpPr>
          <p:cNvPr id="11"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12"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frequency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June 30, 2013</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88</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14" name="Picture 5" descr="image002"/>
          <p:cNvPicPr>
            <a:picLocks noChangeAspect="1" noChangeArrowheads="1"/>
          </p:cNvPicPr>
          <p:nvPr>
            <p:custDataLst>
              <p:tags r:id="rId1"/>
            </p:custDataLst>
          </p:nvPr>
        </p:nvPicPr>
        <p:blipFill>
          <a:blip r:embed="rId4" cstate="email"/>
          <a:srcRect/>
          <a:stretch>
            <a:fillRect/>
          </a:stretch>
        </p:blipFill>
        <p:spPr bwMode="auto">
          <a:xfrm>
            <a:off x="85300" y="1435305"/>
            <a:ext cx="8763732" cy="4818011"/>
          </a:xfrm>
          <a:prstGeom prst="rect">
            <a:avLst/>
          </a:prstGeom>
          <a:noFill/>
          <a:ln w="9525">
            <a:noFill/>
            <a:miter lim="800000"/>
            <a:headEnd/>
            <a:tailEnd/>
          </a:ln>
        </p:spPr>
      </p:pic>
      <p:sp>
        <p:nvSpPr>
          <p:cNvPr id="16" name="Text Box 17"/>
          <p:cNvSpPr txBox="1">
            <a:spLocks noChangeArrowheads="1"/>
          </p:cNvSpPr>
          <p:nvPr/>
        </p:nvSpPr>
        <p:spPr bwMode="auto">
          <a:xfrm>
            <a:off x="941721" y="2504161"/>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7" name="Text Box 17"/>
          <p:cNvSpPr txBox="1">
            <a:spLocks noChangeArrowheads="1"/>
          </p:cNvSpPr>
          <p:nvPr/>
        </p:nvSpPr>
        <p:spPr bwMode="auto">
          <a:xfrm>
            <a:off x="3647762" y="1258298"/>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9" name="AutoShape 7"/>
          <p:cNvSpPr>
            <a:spLocks noChangeArrowheads="1"/>
          </p:cNvSpPr>
          <p:nvPr/>
        </p:nvSpPr>
        <p:spPr bwMode="blackWhite">
          <a:xfrm>
            <a:off x="3721510" y="2831690"/>
            <a:ext cx="3531191" cy="1371600"/>
          </a:xfrm>
          <a:prstGeom prst="wedgeRectCallout">
            <a:avLst>
              <a:gd name="adj1" fmla="val 87613"/>
              <a:gd name="adj2" fmla="val 11977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1</a:t>
            </a:r>
            <a:r>
              <a:rPr lang="en-US" b="1" baseline="30000" dirty="0" smtClean="0">
                <a:solidFill>
                  <a:srgbClr val="FFFFFF"/>
                </a:solidFill>
                <a:latin typeface="Arial" pitchFamily="34" charset="0"/>
                <a:cs typeface="Arial" pitchFamily="34" charset="0"/>
              </a:rPr>
              <a:t>st</a:t>
            </a:r>
            <a:r>
              <a:rPr lang="en-US" b="1" dirty="0" smtClean="0">
                <a:solidFill>
                  <a:srgbClr val="FFFFFF"/>
                </a:solidFill>
                <a:latin typeface="Arial" pitchFamily="34" charset="0"/>
                <a:cs typeface="Arial" pitchFamily="34" charset="0"/>
              </a:rPr>
              <a:t> Half 2013 thunderstorm losses total $6.325B; The system that included the EF-5 tornado in Moore, OK, accounted for  $1.575B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 name="Titel 11"/>
          <p:cNvSpPr>
            <a:spLocks noGrp="1"/>
          </p:cNvSpPr>
          <p:nvPr>
            <p:ph type="title"/>
          </p:nvPr>
        </p:nvSpPr>
        <p:spPr>
          <a:xfrm>
            <a:off x="323850" y="147480"/>
            <a:ext cx="7446300" cy="722067"/>
          </a:xfrm>
        </p:spPr>
        <p:txBody>
          <a:bodyPr>
            <a:noAutofit/>
          </a:bodyPr>
          <a:lstStyle/>
          <a:p>
            <a:r>
              <a:rPr lang="en-US" dirty="0" smtClean="0">
                <a:solidFill>
                  <a:srgbClr val="225A7A"/>
                </a:solidFill>
                <a:ea typeface="Arial"/>
                <a:cs typeface="Times New Roman"/>
              </a:rPr>
              <a:t>Convective Loss Events </a:t>
            </a:r>
            <a:r>
              <a:rPr lang="en-US" dirty="0" smtClean="0">
                <a:solidFill>
                  <a:srgbClr val="225A7A"/>
                </a:solidFill>
              </a:rPr>
              <a:t>in the U.S. </a:t>
            </a:r>
            <a:r>
              <a:rPr lang="en-US" sz="2800" dirty="0" smtClean="0">
                <a:solidFill>
                  <a:srgbClr val="225A7A"/>
                </a:solidFill>
              </a:rPr>
              <a:t/>
            </a:r>
            <a:br>
              <a:rPr lang="en-US" sz="2800" dirty="0" smtClean="0">
                <a:solidFill>
                  <a:srgbClr val="225A7A"/>
                </a:solidFill>
              </a:rPr>
            </a:br>
            <a:r>
              <a:rPr lang="en-US" sz="1800" dirty="0" smtClean="0">
                <a:solidFill>
                  <a:srgbClr val="225A7A"/>
                </a:solidFill>
              </a:rPr>
              <a:t>Overall and insured losses 1980 – 2012 and First Half 2013 </a:t>
            </a:r>
            <a:endParaRPr lang="en-US" sz="1800" dirty="0">
              <a:solidFill>
                <a:srgbClr val="225A7A"/>
              </a:solidFill>
            </a:endParaRPr>
          </a:p>
        </p:txBody>
      </p:sp>
      <p:grpSp>
        <p:nvGrpSpPr>
          <p:cNvPr id="2" name="Gruppieren 12"/>
          <p:cNvGrpSpPr>
            <a:grpSpLocks/>
          </p:cNvGrpSpPr>
          <p:nvPr>
            <p:custDataLst>
              <p:tags r:id="rId2"/>
            </p:custDataLst>
          </p:nvPr>
        </p:nvGrpSpPr>
        <p:grpSpPr bwMode="auto">
          <a:xfrm>
            <a:off x="1406699" y="6073089"/>
            <a:ext cx="6325306" cy="437963"/>
            <a:chOff x="1766229" y="5197116"/>
            <a:chExt cx="4588250" cy="439426"/>
          </a:xfrm>
          <a:effectLst/>
        </p:grpSpPr>
        <p:sp>
          <p:nvSpPr>
            <p:cNvPr id="14" name="Textfeld 25"/>
            <p:cNvSpPr txBox="1">
              <a:spLocks noChangeArrowheads="1"/>
            </p:cNvSpPr>
            <p:nvPr/>
          </p:nvSpPr>
          <p:spPr bwMode="auto">
            <a:xfrm>
              <a:off x="1908810" y="5197116"/>
              <a:ext cx="1669994" cy="262484"/>
            </a:xfrm>
            <a:prstGeom prst="rect">
              <a:avLst/>
            </a:prstGeom>
            <a:noFill/>
            <a:ln w="9525">
              <a:noFill/>
              <a:miter lim="800000"/>
              <a:headEnd/>
              <a:tailEnd/>
            </a:ln>
          </p:spPr>
          <p:txBody>
            <a:bodyPr wrap="none">
              <a:spAutoFit/>
            </a:bodyPr>
            <a:lstStyle/>
            <a:p>
              <a:r>
                <a:rPr lang="de-DE" sz="1100" b="1" dirty="0" smtClean="0"/>
                <a:t>Overall </a:t>
              </a:r>
              <a:r>
                <a:rPr lang="de-DE" sz="1100" b="1" dirty="0" err="1" smtClean="0"/>
                <a:t>losses</a:t>
              </a:r>
              <a:r>
                <a:rPr lang="de-DE" sz="1100" b="1" dirty="0" smtClean="0"/>
                <a:t> </a:t>
              </a:r>
              <a:r>
                <a:rPr lang="de-DE" sz="1100" b="1" dirty="0"/>
                <a:t>(in </a:t>
              </a:r>
              <a:r>
                <a:rPr lang="de-DE" sz="1100" b="1" dirty="0" smtClean="0"/>
                <a:t>2012 </a:t>
              </a:r>
              <a:r>
                <a:rPr lang="de-DE" sz="1100" b="1" dirty="0" err="1" smtClean="0"/>
                <a:t>values</a:t>
              </a:r>
              <a:r>
                <a:rPr lang="de-DE" sz="1100" b="1" dirty="0" smtClean="0"/>
                <a:t>)  </a:t>
              </a:r>
              <a:endParaRPr lang="de-DE" sz="1100" b="1" dirty="0"/>
            </a:p>
          </p:txBody>
        </p:sp>
        <p:sp>
          <p:nvSpPr>
            <p:cNvPr id="15" name="Textfeld 26"/>
            <p:cNvSpPr txBox="1">
              <a:spLocks noChangeArrowheads="1"/>
            </p:cNvSpPr>
            <p:nvPr/>
          </p:nvSpPr>
          <p:spPr bwMode="auto">
            <a:xfrm>
              <a:off x="4728671" y="5197121"/>
              <a:ext cx="1625808" cy="254764"/>
            </a:xfrm>
            <a:prstGeom prst="rect">
              <a:avLst/>
            </a:prstGeom>
            <a:noFill/>
            <a:ln w="9525">
              <a:noFill/>
              <a:miter lim="800000"/>
              <a:headEnd/>
              <a:tailEnd/>
            </a:ln>
          </p:spPr>
          <p:txBody>
            <a:bodyPr wrap="none">
              <a:spAutoFit/>
            </a:bodyPr>
            <a:lstStyle/>
            <a:p>
              <a:r>
                <a:rPr lang="de-DE" sz="1050" b="1" dirty="0" err="1" smtClean="0"/>
                <a:t>Insured</a:t>
              </a:r>
              <a:r>
                <a:rPr lang="de-DE" sz="1050" b="1" dirty="0" smtClean="0"/>
                <a:t> </a:t>
              </a:r>
              <a:r>
                <a:rPr lang="de-DE" sz="1050" b="1" dirty="0" err="1" smtClean="0"/>
                <a:t>losses</a:t>
              </a:r>
              <a:r>
                <a:rPr lang="de-DE" sz="1050" b="1" dirty="0" smtClean="0"/>
                <a:t> (in 2012 </a:t>
              </a:r>
              <a:r>
                <a:rPr lang="de-DE" sz="1050" b="1" dirty="0" err="1" smtClean="0"/>
                <a:t>values</a:t>
              </a:r>
              <a:r>
                <a:rPr lang="de-DE" sz="1050" b="1" dirty="0" smtClean="0"/>
                <a:t>)  </a:t>
              </a:r>
              <a:endParaRPr lang="de-DE" sz="1050" b="1" dirty="0"/>
            </a:p>
          </p:txBody>
        </p:sp>
        <p:sp>
          <p:nvSpPr>
            <p:cNvPr id="16" name="Rechteck 30"/>
            <p:cNvSpPr>
              <a:spLocks noChangeArrowheads="1"/>
            </p:cNvSpPr>
            <p:nvPr/>
          </p:nvSpPr>
          <p:spPr bwMode="auto">
            <a:xfrm>
              <a:off x="1766229" y="5265976"/>
              <a:ext cx="92220" cy="370566"/>
            </a:xfrm>
            <a:prstGeom prst="rect">
              <a:avLst/>
            </a:prstGeom>
            <a:solidFill>
              <a:srgbClr val="92D050"/>
            </a:solidFill>
            <a:ln w="9525" algn="ctr">
              <a:noFill/>
              <a:round/>
              <a:headEnd/>
              <a:tailEnd/>
            </a:ln>
          </p:spPr>
          <p:txBody>
            <a:bodyPr wrap="square">
              <a:spAutoFit/>
            </a:bodyPr>
            <a:lstStyle/>
            <a:p>
              <a:pPr marL="266700" indent="-265113"/>
              <a:endParaRPr lang="de-DE"/>
            </a:p>
          </p:txBody>
        </p:sp>
        <p:sp>
          <p:nvSpPr>
            <p:cNvPr id="17" name="Rechteck 31"/>
            <p:cNvSpPr>
              <a:spLocks noChangeArrowheads="1"/>
            </p:cNvSpPr>
            <p:nvPr/>
          </p:nvSpPr>
          <p:spPr bwMode="auto">
            <a:xfrm>
              <a:off x="4609400" y="5265959"/>
              <a:ext cx="104455" cy="144481"/>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8" name="Rechteck 17"/>
          <p:cNvSpPr/>
          <p:nvPr/>
        </p:nvSpPr>
        <p:spPr>
          <a:xfrm>
            <a:off x="338599" y="1284850"/>
            <a:ext cx="1372214" cy="369332"/>
          </a:xfrm>
          <a:prstGeom prst="rect">
            <a:avLst/>
          </a:prstGeom>
        </p:spPr>
        <p:txBody>
          <a:bodyPr wrap="square">
            <a:spAutoFit/>
          </a:bodyPr>
          <a:lstStyle/>
          <a:p>
            <a:r>
              <a:rPr lang="en-US" b="1" dirty="0" smtClean="0">
                <a:solidFill>
                  <a:srgbClr val="225A7A"/>
                </a:solidFill>
              </a:rPr>
              <a:t>(Bill.</a:t>
            </a:r>
            <a:r>
              <a:rPr lang="de-DE" b="1" dirty="0" smtClean="0">
                <a:solidFill>
                  <a:srgbClr val="225A7A"/>
                </a:solidFill>
              </a:rPr>
              <a:t> US$)</a:t>
            </a:r>
            <a:endParaRPr lang="de-DE" b="1" dirty="0">
              <a:solidFill>
                <a:srgbClr val="225A7A"/>
              </a:solidFill>
            </a:endParaRPr>
          </a:p>
        </p:txBody>
      </p:sp>
      <p:sp>
        <p:nvSpPr>
          <p:cNvPr id="20" name="Text Box 34"/>
          <p:cNvSpPr txBox="1">
            <a:spLocks noChangeArrowheads="1"/>
          </p:cNvSpPr>
          <p:nvPr/>
        </p:nvSpPr>
        <p:spPr bwMode="auto">
          <a:xfrm>
            <a:off x="723207" y="5802593"/>
            <a:ext cx="6477693" cy="246221"/>
          </a:xfrm>
          <a:prstGeom prst="rect">
            <a:avLst/>
          </a:prstGeom>
          <a:noFill/>
          <a:ln w="9525">
            <a:noFill/>
            <a:miter lim="800000"/>
            <a:headEnd/>
            <a:tailEnd/>
          </a:ln>
        </p:spPr>
        <p:txBody>
          <a:bodyPr wrap="square">
            <a:spAutoFit/>
          </a:bodyPr>
          <a:lstStyle/>
          <a:p>
            <a:pPr>
              <a:lnSpc>
                <a:spcPct val="100000"/>
              </a:lnSpc>
            </a:pPr>
            <a:r>
              <a:rPr lang="en-GB" sz="1000" dirty="0" smtClean="0">
                <a:solidFill>
                  <a:schemeClr val="tx2"/>
                </a:solidFill>
              </a:rPr>
              <a:t>Analysis contains: straight-line winds, tornadoes, hail, heavy precipitation, flash floods, lightning.</a:t>
            </a:r>
            <a:endParaRPr lang="en-GB" sz="1000" dirty="0">
              <a:solidFill>
                <a:schemeClr val="tx2"/>
              </a:solidFill>
            </a:endParaRPr>
          </a:p>
        </p:txBody>
      </p:sp>
      <p:pic>
        <p:nvPicPr>
          <p:cNvPr id="1026" name="Picture 2"/>
          <p:cNvPicPr>
            <a:picLocks noChangeAspect="1" noChangeArrowheads="1"/>
          </p:cNvPicPr>
          <p:nvPr>
            <p:custDataLst>
              <p:tags r:id="rId3"/>
            </p:custDataLst>
          </p:nvPr>
        </p:nvPicPr>
        <p:blipFill>
          <a:blip r:embed="rId6" cstate="email"/>
          <a:srcRect/>
          <a:stretch>
            <a:fillRect/>
          </a:stretch>
        </p:blipFill>
        <p:spPr bwMode="auto">
          <a:xfrm>
            <a:off x="0" y="1499254"/>
            <a:ext cx="8677275" cy="4574627"/>
          </a:xfrm>
          <a:prstGeom prst="rect">
            <a:avLst/>
          </a:prstGeom>
          <a:noFill/>
          <a:ln w="9525">
            <a:noFill/>
            <a:miter lim="800000"/>
            <a:headEnd/>
            <a:tailEnd/>
          </a:ln>
          <a:effectLst/>
        </p:spPr>
      </p:pic>
      <p:sp>
        <p:nvSpPr>
          <p:cNvPr id="23" name="Rechteck 22"/>
          <p:cNvSpPr/>
          <p:nvPr/>
        </p:nvSpPr>
        <p:spPr>
          <a:xfrm>
            <a:off x="8370212" y="4697772"/>
            <a:ext cx="86400" cy="64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p:cNvSpPr/>
          <p:nvPr/>
        </p:nvSpPr>
        <p:spPr>
          <a:xfrm>
            <a:off x="8384960" y="5336820"/>
            <a:ext cx="86400" cy="392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8283272" y="4968942"/>
            <a:ext cx="241300" cy="736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Box 25"/>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89</a:t>
            </a:fld>
            <a:endParaRPr lang="en-US" sz="1000" dirty="0">
              <a:solidFill>
                <a:schemeClr val="accent4">
                  <a:lumMod val="75000"/>
                </a:schemeClr>
              </a:solidFill>
              <a:latin typeface="+mn-lt"/>
            </a:endParaRPr>
          </a:p>
        </p:txBody>
      </p:sp>
      <p:sp>
        <p:nvSpPr>
          <p:cNvPr id="21" name="Text Box 49"/>
          <p:cNvSpPr txBox="1">
            <a:spLocks noChangeArrowheads="1"/>
          </p:cNvSpPr>
          <p:nvPr/>
        </p:nvSpPr>
        <p:spPr bwMode="auto">
          <a:xfrm>
            <a:off x="71107" y="663892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Geo Risks Research, NatCatSERVICE – As at July 2013  </a:t>
            </a:r>
            <a:endParaRPr lang="en-US" sz="900" dirty="0">
              <a:solidFill>
                <a:schemeClr val="accent4">
                  <a:lumMod val="75000"/>
                </a:schemeClr>
              </a:solidFill>
            </a:endParaRPr>
          </a:p>
        </p:txBody>
      </p:sp>
      <p:sp>
        <p:nvSpPr>
          <p:cNvPr id="19" name="Text Box 17"/>
          <p:cNvSpPr txBox="1">
            <a:spLocks noChangeArrowheads="1"/>
          </p:cNvSpPr>
          <p:nvPr/>
        </p:nvSpPr>
        <p:spPr bwMode="auto">
          <a:xfrm>
            <a:off x="1192443" y="1987960"/>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latin typeface="Arial" pitchFamily="34" charset="0"/>
                <a:cs typeface="Arial" pitchFamily="34" charset="0"/>
              </a:rPr>
              <a:t>Convective events are those caused by straight-line winds, tornadoes, hail, heavy precipitation, flash floods and lightning</a:t>
            </a:r>
            <a:endParaRPr lang="en-US" b="1" dirty="0">
              <a:solidFill>
                <a:schemeClr val="bg1"/>
              </a:solidFill>
              <a:latin typeface="Arial" pitchFamily="34" charset="0"/>
              <a:cs typeface="Arial" pitchFamily="34" charset="0"/>
            </a:endParaRPr>
          </a:p>
        </p:txBody>
      </p:sp>
      <p:sp>
        <p:nvSpPr>
          <p:cNvPr id="28" name="AutoShape 7"/>
          <p:cNvSpPr>
            <a:spLocks noChangeArrowheads="1"/>
          </p:cNvSpPr>
          <p:nvPr/>
        </p:nvSpPr>
        <p:spPr bwMode="blackWhite">
          <a:xfrm>
            <a:off x="4104966" y="1474839"/>
            <a:ext cx="2841523" cy="1371600"/>
          </a:xfrm>
          <a:prstGeom prst="wedgeRectCallout">
            <a:avLst>
              <a:gd name="adj1" fmla="val 71004"/>
              <a:gd name="adj2" fmla="val 91818"/>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The insured and total economic cost of convective events has rising tremendously over the past 30+ years</a:t>
            </a:r>
            <a:endParaRPr lang="en-US" b="1" dirty="0">
              <a:solidFill>
                <a:srgbClr val="FFFFFF"/>
              </a:solidFill>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2227" name="Rectangle 105"/>
          <p:cNvSpPr>
            <a:spLocks noGrp="1" noChangeArrowheads="1"/>
          </p:cNvSpPr>
          <p:nvPr>
            <p:ph type="dt" sz="quarter" idx="10"/>
          </p:nvPr>
        </p:nvSpPr>
        <p:spPr>
          <a:noFill/>
        </p:spPr>
        <p:txBody>
          <a:bodyPr/>
          <a:lstStyle/>
          <a:p>
            <a:r>
              <a:rPr lang="en-US" smtClean="0"/>
              <a:t>12/01/09 - 9pm</a:t>
            </a:r>
          </a:p>
        </p:txBody>
      </p:sp>
      <p:sp>
        <p:nvSpPr>
          <p:cNvPr id="522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52229" name="Rectangle 110"/>
          <p:cNvSpPr>
            <a:spLocks noGrp="1" noChangeArrowheads="1"/>
          </p:cNvSpPr>
          <p:nvPr>
            <p:ph type="sldNum" sz="quarter" idx="12"/>
          </p:nvPr>
        </p:nvSpPr>
        <p:spPr>
          <a:noFill/>
        </p:spPr>
        <p:txBody>
          <a:bodyPr/>
          <a:lstStyle/>
          <a:p>
            <a:fld id="{985FD483-3650-4448-BB2E-67A90540A8FD}" type="slidenum">
              <a:rPr lang="en-US" smtClean="0"/>
              <a:pPr/>
              <a:t>9</a:t>
            </a:fld>
            <a:endParaRPr lang="en-US" smtClean="0"/>
          </a:p>
        </p:txBody>
      </p:sp>
      <p:sp>
        <p:nvSpPr>
          <p:cNvPr id="52230" name="Rectangle 2"/>
          <p:cNvSpPr>
            <a:spLocks noGrp="1" noChangeArrowheads="1"/>
          </p:cNvSpPr>
          <p:nvPr>
            <p:ph type="title"/>
          </p:nvPr>
        </p:nvSpPr>
        <p:spPr/>
        <p:txBody>
          <a:bodyPr/>
          <a:lstStyle/>
          <a:p>
            <a:r>
              <a:rPr lang="en-US" dirty="0" smtClean="0"/>
              <a:t>ROE: ROEs by Industry vs. Fortune 500, 1987–2012*</a:t>
            </a:r>
          </a:p>
        </p:txBody>
      </p:sp>
      <p:sp>
        <p:nvSpPr>
          <p:cNvPr id="52231" name="Rectangle 3"/>
          <p:cNvSpPr>
            <a:spLocks noChangeArrowheads="1"/>
          </p:cNvSpPr>
          <p:nvPr/>
        </p:nvSpPr>
        <p:spPr bwMode="auto">
          <a:xfrm>
            <a:off x="0" y="6414802"/>
            <a:ext cx="7569200" cy="443198"/>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dirty="0"/>
              <a:t>* 	</a:t>
            </a:r>
            <a:r>
              <a:rPr lang="en-US" sz="1100" dirty="0" smtClean="0"/>
              <a:t>All figures are GAAP.</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	Sources: ISO, </a:t>
            </a:r>
            <a:r>
              <a:rPr lang="en-US" sz="1100" i="1" dirty="0" smtClean="0"/>
              <a:t>Fortune</a:t>
            </a:r>
            <a:r>
              <a:rPr lang="en-US" sz="1100" dirty="0" smtClean="0"/>
              <a:t>; Insurance Information Institute.</a:t>
            </a:r>
            <a:endParaRPr lang="en-US" sz="1100" dirty="0"/>
          </a:p>
        </p:txBody>
      </p:sp>
      <p:graphicFrame>
        <p:nvGraphicFramePr>
          <p:cNvPr id="2026500" name="Object 2"/>
          <p:cNvGraphicFramePr>
            <a:graphicFrameLocks/>
          </p:cNvGraphicFramePr>
          <p:nvPr/>
        </p:nvGraphicFramePr>
        <p:xfrm>
          <a:off x="304800" y="1828740"/>
          <a:ext cx="8569325" cy="4579937"/>
        </p:xfrm>
        <a:graphic>
          <a:graphicData uri="http://schemas.openxmlformats.org/presentationml/2006/ole">
            <p:oleObj spid="_x0000_s21260290" name="Chart" r:id="rId4" imgW="8601024" imgH="4610130" progId="MSGraph.Chart.8">
              <p:embed followColorScheme="full"/>
            </p:oleObj>
          </a:graphicData>
        </a:graphic>
      </p:graphicFrame>
      <p:sp>
        <p:nvSpPr>
          <p:cNvPr id="52249" name="Rectangle 31"/>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9" name="Text Box 17"/>
          <p:cNvSpPr txBox="1">
            <a:spLocks noChangeArrowheads="1"/>
          </p:cNvSpPr>
          <p:nvPr/>
        </p:nvSpPr>
        <p:spPr bwMode="auto">
          <a:xfrm>
            <a:off x="5867683" y="1061882"/>
            <a:ext cx="3276317" cy="1569660"/>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600" b="1" u="sng" dirty="0" smtClean="0">
                <a:solidFill>
                  <a:schemeClr val="bg1"/>
                </a:solidFill>
              </a:rPr>
              <a:t>Average: 1987-2012</a:t>
            </a:r>
          </a:p>
          <a:p>
            <a:pPr algn="ctr">
              <a:defRPr/>
            </a:pPr>
            <a:r>
              <a:rPr lang="en-US" sz="1600" b="1" dirty="0" smtClean="0">
                <a:solidFill>
                  <a:schemeClr val="bg1"/>
                </a:solidFill>
              </a:rPr>
              <a:t>Diversified </a:t>
            </a:r>
            <a:r>
              <a:rPr lang="en-US" sz="1600" b="1" dirty="0" err="1" smtClean="0">
                <a:solidFill>
                  <a:schemeClr val="bg1"/>
                </a:solidFill>
              </a:rPr>
              <a:t>Finl</a:t>
            </a:r>
            <a:r>
              <a:rPr lang="en-US" sz="1600" b="1" dirty="0" smtClean="0">
                <a:solidFill>
                  <a:schemeClr val="bg1"/>
                </a:solidFill>
              </a:rPr>
              <a:t>: 	15.0%   Commercial Banks: 13.1%      All Industries (F500): 13.4% Life/Health Insurance: 8.8%  P/C Insurance: 7.6%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700"/>
                                  </p:stCondLst>
                                  <p:childTnLst>
                                    <p:set>
                                      <p:cBhvr>
                                        <p:cTn id="6" dur="1" fill="hold">
                                          <p:stCondLst>
                                            <p:cond delay="0"/>
                                          </p:stCondLst>
                                        </p:cTn>
                                        <p:tgtEl>
                                          <p:spTgt spid="2026500">
                                            <p:oleChartEl type="series" lvl="1"/>
                                          </p:spTgt>
                                        </p:tgtEl>
                                        <p:attrNameLst>
                                          <p:attrName>style.visibility</p:attrName>
                                        </p:attrNameLst>
                                      </p:cBhvr>
                                      <p:to>
                                        <p:strVal val="visible"/>
                                      </p:to>
                                    </p:set>
                                    <p:animEffect transition="in" filter="wipe(left)">
                                      <p:cBhvr>
                                        <p:cTn id="7" dur="1000"/>
                                        <p:tgtEl>
                                          <p:spTgt spid="2026500">
                                            <p:oleChartEl type="series" lvl="1"/>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700"/>
                                  </p:stCondLst>
                                  <p:childTnLst>
                                    <p:set>
                                      <p:cBhvr>
                                        <p:cTn id="11" dur="1" fill="hold">
                                          <p:stCondLst>
                                            <p:cond delay="0"/>
                                          </p:stCondLst>
                                        </p:cTn>
                                        <p:tgtEl>
                                          <p:spTgt spid="2026500">
                                            <p:oleChartEl type="series" lvl="2"/>
                                          </p:spTgt>
                                        </p:tgtEl>
                                        <p:attrNameLst>
                                          <p:attrName>style.visibility</p:attrName>
                                        </p:attrNameLst>
                                      </p:cBhvr>
                                      <p:to>
                                        <p:strVal val="visible"/>
                                      </p:to>
                                    </p:set>
                                    <p:animEffect transition="in" filter="wipe(left)">
                                      <p:cBhvr>
                                        <p:cTn id="12" dur="1000"/>
                                        <p:tgtEl>
                                          <p:spTgt spid="2026500">
                                            <p:oleChartEl type="series" lvl="2"/>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700"/>
                                  </p:stCondLst>
                                  <p:childTnLst>
                                    <p:set>
                                      <p:cBhvr>
                                        <p:cTn id="16" dur="1" fill="hold">
                                          <p:stCondLst>
                                            <p:cond delay="0"/>
                                          </p:stCondLst>
                                        </p:cTn>
                                        <p:tgtEl>
                                          <p:spTgt spid="2026500">
                                            <p:oleChartEl type="series" lvl="3"/>
                                          </p:spTgt>
                                        </p:tgtEl>
                                        <p:attrNameLst>
                                          <p:attrName>style.visibility</p:attrName>
                                        </p:attrNameLst>
                                      </p:cBhvr>
                                      <p:to>
                                        <p:strVal val="visible"/>
                                      </p:to>
                                    </p:set>
                                    <p:animEffect transition="in" filter="wipe(left)">
                                      <p:cBhvr>
                                        <p:cTn id="17" dur="1000"/>
                                        <p:tgtEl>
                                          <p:spTgt spid="2026500">
                                            <p:oleChartEl type="series" lvl="3"/>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700"/>
                                  </p:stCondLst>
                                  <p:childTnLst>
                                    <p:set>
                                      <p:cBhvr>
                                        <p:cTn id="21" dur="1" fill="hold">
                                          <p:stCondLst>
                                            <p:cond delay="0"/>
                                          </p:stCondLst>
                                        </p:cTn>
                                        <p:tgtEl>
                                          <p:spTgt spid="2026500">
                                            <p:oleChartEl type="series" lvl="4"/>
                                          </p:spTgt>
                                        </p:tgtEl>
                                        <p:attrNameLst>
                                          <p:attrName>style.visibility</p:attrName>
                                        </p:attrNameLst>
                                      </p:cBhvr>
                                      <p:to>
                                        <p:strVal val="visible"/>
                                      </p:to>
                                    </p:set>
                                    <p:animEffect transition="in" filter="wipe(left)">
                                      <p:cBhvr>
                                        <p:cTn id="22" dur="1000"/>
                                        <p:tgtEl>
                                          <p:spTgt spid="2026500">
                                            <p:oleChartEl type="series" lvl="4"/>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700"/>
                                  </p:stCondLst>
                                  <p:childTnLst>
                                    <p:set>
                                      <p:cBhvr>
                                        <p:cTn id="26" dur="1" fill="hold">
                                          <p:stCondLst>
                                            <p:cond delay="0"/>
                                          </p:stCondLst>
                                        </p:cTn>
                                        <p:tgtEl>
                                          <p:spTgt spid="2026500">
                                            <p:oleChartEl type="series" lvl="5"/>
                                          </p:spTgt>
                                        </p:tgtEl>
                                        <p:attrNameLst>
                                          <p:attrName>style.visibility</p:attrName>
                                        </p:attrNameLst>
                                      </p:cBhvr>
                                      <p:to>
                                        <p:strVal val="visible"/>
                                      </p:to>
                                    </p:set>
                                    <p:animEffect transition="in" filter="wipe(left)">
                                      <p:cBhvr>
                                        <p:cTn id="27" dur="1000"/>
                                        <p:tgtEl>
                                          <p:spTgt spid="2026500">
                                            <p:oleChartEl type="series" lvl="5"/>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26500" grpId="0" bld="series" animBg="0"/>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4244" y="160641"/>
            <a:ext cx="7624916" cy="720000"/>
          </a:xfrm>
        </p:spPr>
        <p:txBody>
          <a:bodyPr>
            <a:noAutofit/>
          </a:bodyPr>
          <a:lstStyle/>
          <a:p>
            <a:r>
              <a:rPr lang="de-DE" dirty="0" smtClean="0">
                <a:solidFill>
                  <a:srgbClr val="225A7A"/>
                </a:solidFill>
              </a:rPr>
              <a:t>New Research Suggests Increase in Convective Activity Is Costly for Insurers</a:t>
            </a:r>
            <a:endParaRPr lang="de-DE" dirty="0">
              <a:solidFill>
                <a:srgbClr val="225A7A"/>
              </a:solidFill>
            </a:endParaRPr>
          </a:p>
        </p:txBody>
      </p:sp>
      <p:sp>
        <p:nvSpPr>
          <p:cNvPr id="8" name="Textfeld 7"/>
          <p:cNvSpPr txBox="1"/>
          <p:nvPr/>
        </p:nvSpPr>
        <p:spPr>
          <a:xfrm>
            <a:off x="147480" y="1341101"/>
            <a:ext cx="8475490" cy="4708981"/>
          </a:xfrm>
          <a:prstGeom prst="rect">
            <a:avLst/>
          </a:prstGeom>
          <a:noFill/>
          <a:effectLst/>
        </p:spPr>
        <p:txBody>
          <a:bodyPr wrap="square" rtlCol="0">
            <a:spAutoFit/>
          </a:bodyPr>
          <a:lstStyle/>
          <a:p>
            <a:pPr>
              <a:spcAft>
                <a:spcPts val="600"/>
              </a:spcAft>
              <a:buFont typeface="Arial" pitchFamily="34" charset="0"/>
              <a:buChar char="•"/>
            </a:pPr>
            <a:r>
              <a:rPr lang="en-US" b="0" dirty="0" smtClean="0">
                <a:solidFill>
                  <a:schemeClr val="tx1">
                    <a:lumMod val="75000"/>
                    <a:lumOff val="25000"/>
                  </a:schemeClr>
                </a:solidFill>
              </a:rPr>
              <a:t> </a:t>
            </a:r>
            <a:r>
              <a:rPr lang="en-US" b="1" dirty="0" smtClean="0">
                <a:solidFill>
                  <a:schemeClr val="tx1">
                    <a:lumMod val="75000"/>
                    <a:lumOff val="25000"/>
                  </a:schemeClr>
                </a:solidFill>
              </a:rPr>
              <a:t>Study examines convective (hail, tornado, </a:t>
            </a:r>
            <a:r>
              <a:rPr lang="en-US" b="1" dirty="0" err="1" smtClean="0">
                <a:solidFill>
                  <a:schemeClr val="tx1">
                    <a:lumMod val="75000"/>
                    <a:lumOff val="25000"/>
                  </a:schemeClr>
                </a:solidFill>
              </a:rPr>
              <a:t>thundersquall</a:t>
            </a:r>
            <a:r>
              <a:rPr lang="en-US" b="1" dirty="0" smtClean="0">
                <a:solidFill>
                  <a:schemeClr val="tx1">
                    <a:lumMod val="75000"/>
                    <a:lumOff val="25000"/>
                  </a:schemeClr>
                </a:solidFill>
              </a:rPr>
              <a:t> and heavy rainfall) events in the US with losses exceeding US$ 250m in the period 1970–2009 (80% of all losses)</a:t>
            </a:r>
          </a:p>
          <a:p>
            <a:pPr>
              <a:spcAft>
                <a:spcPts val="600"/>
              </a:spcAft>
              <a:buFont typeface="Arial" pitchFamily="34" charset="0"/>
              <a:buChar char="•"/>
            </a:pPr>
            <a:r>
              <a:rPr lang="en-US" b="1" dirty="0" smtClean="0">
                <a:solidFill>
                  <a:schemeClr val="tx1">
                    <a:lumMod val="75000"/>
                    <a:lumOff val="25000"/>
                  </a:schemeClr>
                </a:solidFill>
              </a:rPr>
              <a:t> Past losses are normalized (i.e., adjusted) to currently exposed values</a:t>
            </a:r>
          </a:p>
          <a:p>
            <a:pPr>
              <a:spcAft>
                <a:spcPts val="600"/>
              </a:spcAft>
              <a:buFont typeface="Arial" pitchFamily="34" charset="0"/>
              <a:buChar char="•"/>
            </a:pPr>
            <a:r>
              <a:rPr lang="en-US" b="1" dirty="0" smtClean="0">
                <a:solidFill>
                  <a:schemeClr val="tx1">
                    <a:lumMod val="75000"/>
                    <a:lumOff val="25000"/>
                  </a:schemeClr>
                </a:solidFill>
              </a:rPr>
              <a:t> After normalization there are still increases of losses </a:t>
            </a:r>
          </a:p>
          <a:p>
            <a:pPr>
              <a:spcAft>
                <a:spcPts val="600"/>
              </a:spcAft>
              <a:buFont typeface="Arial" pitchFamily="34" charset="0"/>
              <a:buChar char="•"/>
            </a:pPr>
            <a:r>
              <a:rPr lang="en-US" b="1" dirty="0" smtClean="0">
                <a:solidFill>
                  <a:schemeClr val="tx1">
                    <a:lumMod val="75000"/>
                    <a:lumOff val="25000"/>
                  </a:schemeClr>
                </a:solidFill>
              </a:rPr>
              <a:t> Increases are correlated with </a:t>
            </a:r>
            <a:br>
              <a:rPr lang="en-US" b="1" dirty="0" smtClean="0">
                <a:solidFill>
                  <a:schemeClr val="tx1">
                    <a:lumMod val="75000"/>
                    <a:lumOff val="25000"/>
                  </a:schemeClr>
                </a:solidFill>
              </a:rPr>
            </a:br>
            <a:r>
              <a:rPr lang="en-US" b="1" dirty="0" smtClean="0">
                <a:solidFill>
                  <a:schemeClr val="tx1">
                    <a:lumMod val="75000"/>
                    <a:lumOff val="25000"/>
                  </a:schemeClr>
                </a:solidFill>
              </a:rPr>
              <a:t>  the increase in the meteorological </a:t>
            </a:r>
            <a:br>
              <a:rPr lang="en-US" b="1" dirty="0" smtClean="0">
                <a:solidFill>
                  <a:schemeClr val="tx1">
                    <a:lumMod val="75000"/>
                    <a:lumOff val="25000"/>
                  </a:schemeClr>
                </a:solidFill>
              </a:rPr>
            </a:br>
            <a:r>
              <a:rPr lang="en-US" b="1" dirty="0" smtClean="0">
                <a:solidFill>
                  <a:schemeClr val="tx1">
                    <a:lumMod val="75000"/>
                    <a:lumOff val="25000"/>
                  </a:schemeClr>
                </a:solidFill>
              </a:rPr>
              <a:t>  potential for severe thunderstorms </a:t>
            </a:r>
            <a:br>
              <a:rPr lang="en-US" b="1" dirty="0" smtClean="0">
                <a:solidFill>
                  <a:schemeClr val="tx1">
                    <a:lumMod val="75000"/>
                    <a:lumOff val="25000"/>
                  </a:schemeClr>
                </a:solidFill>
              </a:rPr>
            </a:br>
            <a:r>
              <a:rPr lang="en-US" b="1" dirty="0" smtClean="0">
                <a:solidFill>
                  <a:schemeClr val="tx1">
                    <a:lumMod val="75000"/>
                    <a:lumOff val="25000"/>
                  </a:schemeClr>
                </a:solidFill>
              </a:rPr>
              <a:t>  and its variability </a:t>
            </a:r>
            <a:br>
              <a:rPr lang="en-US" b="1" dirty="0" smtClean="0">
                <a:solidFill>
                  <a:schemeClr val="tx1">
                    <a:lumMod val="75000"/>
                    <a:lumOff val="25000"/>
                  </a:schemeClr>
                </a:solidFill>
              </a:rPr>
            </a:br>
            <a:endParaRPr lang="en-US" b="1" dirty="0" smtClean="0">
              <a:solidFill>
                <a:schemeClr val="tx1">
                  <a:lumMod val="75000"/>
                  <a:lumOff val="25000"/>
                </a:schemeClr>
              </a:solidFill>
            </a:endParaRPr>
          </a:p>
          <a:p>
            <a:pPr>
              <a:spcAft>
                <a:spcPts val="600"/>
              </a:spcAft>
            </a:pPr>
            <a:r>
              <a:rPr lang="en-US" b="1" i="1" dirty="0" smtClean="0">
                <a:solidFill>
                  <a:schemeClr val="tx1">
                    <a:lumMod val="75000"/>
                    <a:lumOff val="25000"/>
                  </a:schemeClr>
                </a:solidFill>
              </a:rPr>
              <a:t>For the first time research shows </a:t>
            </a:r>
            <a:br>
              <a:rPr lang="en-US" b="1" i="1" dirty="0" smtClean="0">
                <a:solidFill>
                  <a:schemeClr val="tx1">
                    <a:lumMod val="75000"/>
                    <a:lumOff val="25000"/>
                  </a:schemeClr>
                </a:solidFill>
              </a:rPr>
            </a:br>
            <a:r>
              <a:rPr lang="en-US" b="1" i="1" dirty="0" smtClean="0">
                <a:solidFill>
                  <a:schemeClr val="tx1">
                    <a:lumMod val="75000"/>
                    <a:lumOff val="25000"/>
                  </a:schemeClr>
                </a:solidFill>
              </a:rPr>
              <a:t>that climatic changes have already </a:t>
            </a:r>
            <a:br>
              <a:rPr lang="en-US" b="1" i="1" dirty="0" smtClean="0">
                <a:solidFill>
                  <a:schemeClr val="tx1">
                    <a:lumMod val="75000"/>
                    <a:lumOff val="25000"/>
                  </a:schemeClr>
                </a:solidFill>
              </a:rPr>
            </a:br>
            <a:r>
              <a:rPr lang="en-US" b="1" i="1" dirty="0" smtClean="0">
                <a:solidFill>
                  <a:schemeClr val="tx1">
                    <a:lumMod val="75000"/>
                    <a:lumOff val="25000"/>
                  </a:schemeClr>
                </a:solidFill>
              </a:rPr>
              <a:t>influenced US thunderstorm losses</a:t>
            </a:r>
            <a:r>
              <a:rPr lang="en-US" b="1" dirty="0" smtClean="0">
                <a:solidFill>
                  <a:schemeClr val="tx1">
                    <a:lumMod val="75000"/>
                    <a:lumOff val="25000"/>
                  </a:schemeClr>
                </a:solidFill>
              </a:rPr>
              <a:t> </a:t>
            </a:r>
          </a:p>
          <a:p>
            <a:pPr>
              <a:spcAft>
                <a:spcPts val="600"/>
              </a:spcAft>
              <a:buFont typeface="Arial" pitchFamily="34" charset="0"/>
              <a:buChar char="•"/>
            </a:pPr>
            <a:endParaRPr lang="en-US" b="0" dirty="0" smtClean="0">
              <a:solidFill>
                <a:schemeClr val="tx1">
                  <a:lumMod val="75000"/>
                  <a:lumOff val="25000"/>
                </a:schemeClr>
              </a:solidFill>
            </a:endParaRPr>
          </a:p>
          <a:p>
            <a:pPr>
              <a:spcAft>
                <a:spcPts val="600"/>
              </a:spcAft>
              <a:buFont typeface="Arial" pitchFamily="34" charset="0"/>
              <a:buChar char="•"/>
            </a:pPr>
            <a:endParaRPr lang="de-DE" b="0" dirty="0" err="1" smtClean="0">
              <a:solidFill>
                <a:schemeClr val="tx1">
                  <a:lumMod val="75000"/>
                  <a:lumOff val="25000"/>
                </a:schemeClr>
              </a:solidFill>
            </a:endParaRPr>
          </a:p>
        </p:txBody>
      </p:sp>
      <p:pic>
        <p:nvPicPr>
          <p:cNvPr id="47106" name="Picture 2"/>
          <p:cNvPicPr>
            <a:picLocks noChangeAspect="1" noChangeArrowheads="1"/>
          </p:cNvPicPr>
          <p:nvPr>
            <p:custDataLst>
              <p:tags r:id="rId2"/>
            </p:custDataLst>
          </p:nvPr>
        </p:nvPicPr>
        <p:blipFill>
          <a:blip r:embed="rId5" cstate="email"/>
          <a:srcRect/>
          <a:stretch>
            <a:fillRect/>
          </a:stretch>
        </p:blipFill>
        <p:spPr bwMode="auto">
          <a:xfrm>
            <a:off x="4438150" y="2944885"/>
            <a:ext cx="4585342" cy="3420092"/>
          </a:xfrm>
          <a:prstGeom prst="rect">
            <a:avLst/>
          </a:prstGeom>
          <a:noFill/>
          <a:ln w="9525">
            <a:noFill/>
            <a:miter lim="800000"/>
            <a:headEnd/>
            <a:tailEnd/>
          </a:ln>
        </p:spPr>
      </p:pic>
      <p:sp>
        <p:nvSpPr>
          <p:cNvPr id="5" name="TextBox 4"/>
          <p:cNvSpPr txBox="1"/>
          <p:nvPr/>
        </p:nvSpPr>
        <p:spPr>
          <a:xfrm>
            <a:off x="8414658" y="6553437"/>
            <a:ext cx="685800" cy="246221"/>
          </a:xfrm>
          <a:prstGeom prst="rect">
            <a:avLst/>
          </a:prstGeom>
          <a:noFill/>
        </p:spPr>
        <p:txBody>
          <a:bodyPr wrap="square" rtlCol="0">
            <a:spAutoFit/>
          </a:bodyPr>
          <a:lstStyle/>
          <a:p>
            <a:pPr algn="r"/>
            <a:fld id="{09D5B349-258F-4228-B765-8A08036DA0B9}" type="slidenum">
              <a:rPr lang="en-US" sz="1000" smtClean="0">
                <a:solidFill>
                  <a:schemeClr val="accent4">
                    <a:lumMod val="75000"/>
                  </a:schemeClr>
                </a:solidFill>
                <a:latin typeface="+mn-lt"/>
              </a:rPr>
              <a:pPr algn="r"/>
              <a:t>90</a:t>
            </a:fld>
            <a:endParaRPr lang="en-US" sz="1000" dirty="0">
              <a:solidFill>
                <a:schemeClr val="accent4">
                  <a:lumMod val="75000"/>
                </a:schemeClr>
              </a:solidFill>
              <a:latin typeface="+mn-lt"/>
            </a:endParaRPr>
          </a:p>
        </p:txBody>
      </p:sp>
      <p:sp>
        <p:nvSpPr>
          <p:cNvPr id="9" name="PPTShape_0"/>
          <p:cNvSpPr txBox="1">
            <a:spLocks noChangeArrowheads="1"/>
          </p:cNvSpPr>
          <p:nvPr/>
        </p:nvSpPr>
        <p:spPr bwMode="auto">
          <a:xfrm>
            <a:off x="0" y="6454030"/>
            <a:ext cx="5942012" cy="2769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research paper, Marhc 18, 2013: </a:t>
            </a:r>
            <a:r>
              <a:rPr lang="de-DE" sz="900" i="1" dirty="0" smtClean="0">
                <a:solidFill>
                  <a:schemeClr val="accent4">
                    <a:lumMod val="75000"/>
                  </a:schemeClr>
                </a:solidFill>
              </a:rPr>
              <a:t>Rising Variability in Thunderstorm-Related U.S. Losses as a Reflection of Changes in Large-Scale Thunderstorm Forcing</a:t>
            </a:r>
            <a:r>
              <a:rPr lang="de-DE" sz="900" dirty="0" smtClean="0">
                <a:solidFill>
                  <a:schemeClr val="accent4">
                    <a:lumMod val="75000"/>
                  </a:schemeClr>
                </a:solidFill>
              </a:rPr>
              <a:t>.</a:t>
            </a:r>
            <a:endParaRPr lang="en-US" sz="900" dirty="0">
              <a:solidFill>
                <a:schemeClr val="accent4">
                  <a:lumMod val="75000"/>
                </a:schemeClr>
              </a:solidFill>
            </a:endParaRPr>
          </a:p>
        </p:txBody>
      </p:sp>
    </p:spTree>
    <p:custDataLst>
      <p:tags r:id="rId1"/>
    </p:custData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1209369" y="4445764"/>
            <a:ext cx="7020232"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Became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2164224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92</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21643266"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93</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21644290"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94</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95</a:t>
            </a:fld>
            <a:endParaRPr lang="en-US" smtClean="0"/>
          </a:p>
        </p:txBody>
      </p:sp>
      <p:sp>
        <p:nvSpPr>
          <p:cNvPr id="115718" name="Rectangle 10"/>
          <p:cNvSpPr>
            <a:spLocks noGrp="1" noChangeArrowheads="1"/>
          </p:cNvSpPr>
          <p:nvPr>
            <p:ph type="title"/>
          </p:nvPr>
        </p:nvSpPr>
        <p:spPr/>
        <p:txBody>
          <a:bodyPr/>
          <a:lstStyle/>
          <a:p>
            <a:r>
              <a:rPr lang="en-US" dirty="0" smtClean="0"/>
              <a:t>Total Value of Insured Coastal Exposure in 2007</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(2007, $ Billions)</a:t>
            </a:r>
          </a:p>
        </p:txBody>
      </p:sp>
      <p:sp>
        <p:nvSpPr>
          <p:cNvPr id="115720" name="Rectangle 4"/>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AIR Worldwide</a:t>
            </a:r>
          </a:p>
        </p:txBody>
      </p:sp>
      <p:graphicFrame>
        <p:nvGraphicFramePr>
          <p:cNvPr id="115714" name="Object 5"/>
          <p:cNvGraphicFramePr>
            <a:graphicFrameLocks noChangeAspect="1"/>
          </p:cNvGraphicFramePr>
          <p:nvPr/>
        </p:nvGraphicFramePr>
        <p:xfrm>
          <a:off x="333939" y="1367350"/>
          <a:ext cx="8447087" cy="4789487"/>
        </p:xfrm>
        <a:graphic>
          <a:graphicData uri="http://schemas.openxmlformats.org/presentationml/2006/ole">
            <p:oleObj spid="_x0000_s20049922" name="Chart" r:id="rId4" imgW="8534451" imgH="4848277" progId="MSGraph.Chart.8">
              <p:embed followColorScheme="full"/>
            </p:oleObj>
          </a:graphicData>
        </a:graphic>
      </p:graphicFrame>
      <p:sp>
        <p:nvSpPr>
          <p:cNvPr id="2073607" name="Text Box 5"/>
          <p:cNvSpPr txBox="1">
            <a:spLocks noChangeArrowheads="1"/>
          </p:cNvSpPr>
          <p:nvPr/>
        </p:nvSpPr>
        <p:spPr bwMode="blackWhite">
          <a:xfrm>
            <a:off x="3171825" y="3876675"/>
            <a:ext cx="5378450" cy="1119188"/>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In 2007, Florida Still Ranked as the #1 Most </a:t>
            </a:r>
            <a:br>
              <a:rPr lang="en-US" sz="1600" b="1">
                <a:solidFill>
                  <a:srgbClr val="FFFFFF"/>
                </a:solidFill>
              </a:rPr>
            </a:br>
            <a:r>
              <a:rPr lang="en-US" sz="1600" b="1">
                <a:solidFill>
                  <a:srgbClr val="FFFFFF"/>
                </a:solidFill>
              </a:rPr>
              <a:t>Exposed State to Hurricane Loss, with </a:t>
            </a:r>
            <a:br>
              <a:rPr lang="en-US" sz="1600" b="1">
                <a:solidFill>
                  <a:srgbClr val="FFFFFF"/>
                </a:solidFill>
              </a:rPr>
            </a:br>
            <a:r>
              <a:rPr lang="en-US" sz="1600" b="1">
                <a:solidFill>
                  <a:srgbClr val="FFFFFF"/>
                </a:solidFill>
              </a:rPr>
              <a:t>$2.459 Trillion Exposure, but Texas is very exposed too, and ranked #3 with $895B </a:t>
            </a:r>
            <a:br>
              <a:rPr lang="en-US" sz="1600" b="1">
                <a:solidFill>
                  <a:srgbClr val="FFFFFF"/>
                </a:solidFill>
              </a:rPr>
            </a:br>
            <a:r>
              <a:rPr lang="en-US" sz="1600" b="1">
                <a:solidFill>
                  <a:srgbClr val="FFFFFF"/>
                </a:solidFill>
              </a:rPr>
              <a:t>in insured coastal exposure</a:t>
            </a:r>
          </a:p>
        </p:txBody>
      </p:sp>
      <p:sp>
        <p:nvSpPr>
          <p:cNvPr id="2073608" name="Text Box 5"/>
          <p:cNvSpPr txBox="1">
            <a:spLocks noChangeArrowheads="1"/>
          </p:cNvSpPr>
          <p:nvPr/>
        </p:nvSpPr>
        <p:spPr bwMode="blackWhite">
          <a:xfrm>
            <a:off x="3171825" y="5118100"/>
            <a:ext cx="5378450" cy="669925"/>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a:solidFill>
                  <a:srgbClr val="FFFFFF"/>
                </a:solidFill>
              </a:rPr>
              <a:t>The Insured Value of All Coastal Property Was $8.9 Trillion in 2007, Up 24% from $7.2 Trillion in 2004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7"/>
                                        </p:tgtEl>
                                        <p:attrNameLst>
                                          <p:attrName>style.visibility</p:attrName>
                                        </p:attrNameLst>
                                      </p:cBhvr>
                                      <p:to>
                                        <p:strVal val="visible"/>
                                      </p:to>
                                    </p:set>
                                    <p:anim calcmode="lin" valueType="num">
                                      <p:cBhvr>
                                        <p:cTn id="7" dur="500" fill="hold"/>
                                        <p:tgtEl>
                                          <p:spTgt spid="2073607"/>
                                        </p:tgtEl>
                                        <p:attrNameLst>
                                          <p:attrName>ppt_w</p:attrName>
                                        </p:attrNameLst>
                                      </p:cBhvr>
                                      <p:tavLst>
                                        <p:tav tm="0">
                                          <p:val>
                                            <p:fltVal val="0"/>
                                          </p:val>
                                        </p:tav>
                                        <p:tav tm="100000">
                                          <p:val>
                                            <p:strVal val="#ppt_w"/>
                                          </p:val>
                                        </p:tav>
                                      </p:tavLst>
                                    </p:anim>
                                    <p:anim calcmode="lin" valueType="num">
                                      <p:cBhvr>
                                        <p:cTn id="8" dur="500" fill="hold"/>
                                        <p:tgtEl>
                                          <p:spTgt spid="2073607"/>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3" presetClass="entr" presetSubtype="16" fill="hold" grpId="0" nodeType="afterEffect">
                                  <p:stCondLst>
                                    <p:cond delay="700"/>
                                  </p:stCondLst>
                                  <p:childTnLst>
                                    <p:set>
                                      <p:cBhvr>
                                        <p:cTn id="11" dur="1" fill="hold">
                                          <p:stCondLst>
                                            <p:cond delay="0"/>
                                          </p:stCondLst>
                                        </p:cTn>
                                        <p:tgtEl>
                                          <p:spTgt spid="2073608"/>
                                        </p:tgtEl>
                                        <p:attrNameLst>
                                          <p:attrName>style.visibility</p:attrName>
                                        </p:attrNameLst>
                                      </p:cBhvr>
                                      <p:to>
                                        <p:strVal val="visible"/>
                                      </p:to>
                                    </p:set>
                                    <p:anim calcmode="lin" valueType="num">
                                      <p:cBhvr>
                                        <p:cTn id="12" dur="500" fill="hold"/>
                                        <p:tgtEl>
                                          <p:spTgt spid="2073608"/>
                                        </p:tgtEl>
                                        <p:attrNameLst>
                                          <p:attrName>ppt_w</p:attrName>
                                        </p:attrNameLst>
                                      </p:cBhvr>
                                      <p:tavLst>
                                        <p:tav tm="0">
                                          <p:val>
                                            <p:fltVal val="0"/>
                                          </p:val>
                                        </p:tav>
                                        <p:tav tm="100000">
                                          <p:val>
                                            <p:strVal val="#ppt_w"/>
                                          </p:val>
                                        </p:tav>
                                      </p:tavLst>
                                    </p:anim>
                                    <p:anim calcmode="lin" valueType="num">
                                      <p:cBhvr>
                                        <p:cTn id="13" dur="500" fill="hold"/>
                                        <p:tgtEl>
                                          <p:spTgt spid="20736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7" grpId="0" animBg="1"/>
      <p:bldP spid="2073608" grpId="0" animBg="1"/>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5715" name="Rectangle 105"/>
          <p:cNvSpPr>
            <a:spLocks noGrp="1" noChangeArrowheads="1"/>
          </p:cNvSpPr>
          <p:nvPr>
            <p:ph type="dt" sz="quarter" idx="10"/>
          </p:nvPr>
        </p:nvSpPr>
        <p:spPr>
          <a:noFill/>
        </p:spPr>
        <p:txBody>
          <a:bodyPr/>
          <a:lstStyle/>
          <a:p>
            <a:r>
              <a:rPr lang="en-US" smtClean="0"/>
              <a:t>12/01/09 - 9pm</a:t>
            </a:r>
          </a:p>
        </p:txBody>
      </p:sp>
      <p:sp>
        <p:nvSpPr>
          <p:cNvPr id="11571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5717" name="Rectangle 110"/>
          <p:cNvSpPr>
            <a:spLocks noGrp="1" noChangeArrowheads="1"/>
          </p:cNvSpPr>
          <p:nvPr>
            <p:ph type="sldNum" sz="quarter" idx="12"/>
          </p:nvPr>
        </p:nvSpPr>
        <p:spPr>
          <a:noFill/>
        </p:spPr>
        <p:txBody>
          <a:bodyPr/>
          <a:lstStyle/>
          <a:p>
            <a:fld id="{696AF8F7-4BFA-4F4B-B0E8-375BF5966073}" type="slidenum">
              <a:rPr lang="en-US" smtClean="0"/>
              <a:pPr/>
              <a:t>96</a:t>
            </a:fld>
            <a:endParaRPr lang="en-US" smtClean="0"/>
          </a:p>
        </p:txBody>
      </p:sp>
      <p:sp>
        <p:nvSpPr>
          <p:cNvPr id="115718" name="Rectangle 10"/>
          <p:cNvSpPr>
            <a:spLocks noGrp="1" noChangeArrowheads="1"/>
          </p:cNvSpPr>
          <p:nvPr>
            <p:ph type="title"/>
          </p:nvPr>
        </p:nvSpPr>
        <p:spPr/>
        <p:txBody>
          <a:bodyPr/>
          <a:lstStyle/>
          <a:p>
            <a:r>
              <a:rPr lang="en-US" dirty="0" smtClean="0"/>
              <a:t>Total Potential Home Value Exposure to Storm Surge Risk in 2013*</a:t>
            </a:r>
          </a:p>
        </p:txBody>
      </p:sp>
      <p:sp>
        <p:nvSpPr>
          <p:cNvPr id="115719" name="Rectangle 3"/>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a:t>
            </a:r>
            <a:r>
              <a:rPr lang="en-US" sz="1600" b="1" dirty="0">
                <a:solidFill>
                  <a:srgbClr val="225A7A"/>
                </a:solidFill>
              </a:rPr>
              <a:t>Billions)</a:t>
            </a:r>
          </a:p>
        </p:txBody>
      </p:sp>
      <p:sp>
        <p:nvSpPr>
          <p:cNvPr id="115720" name="Rectangle 4"/>
          <p:cNvSpPr>
            <a:spLocks noChangeArrowheads="1"/>
          </p:cNvSpPr>
          <p:nvPr/>
        </p:nvSpPr>
        <p:spPr bwMode="auto">
          <a:xfrm>
            <a:off x="0" y="6203205"/>
            <a:ext cx="7569200" cy="65479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*Insured and uninsured  property.  Based on estimated property values as of April 2013.</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i="1" dirty="0" smtClean="0"/>
              <a:t>Storm Surge Report 2013, </a:t>
            </a:r>
            <a:r>
              <a:rPr lang="en-US" sz="1100" dirty="0" err="1" smtClean="0"/>
              <a:t>CoreLogic</a:t>
            </a:r>
            <a:r>
              <a:rPr lang="en-US" sz="1100" dirty="0" smtClean="0"/>
              <a:t>. </a:t>
            </a:r>
            <a:endParaRPr lang="en-US" sz="1100" dirty="0"/>
          </a:p>
        </p:txBody>
      </p:sp>
      <p:graphicFrame>
        <p:nvGraphicFramePr>
          <p:cNvPr id="115714" name="Object 5"/>
          <p:cNvGraphicFramePr>
            <a:graphicFrameLocks noChangeAspect="1"/>
          </p:cNvGraphicFramePr>
          <p:nvPr/>
        </p:nvGraphicFramePr>
        <p:xfrm>
          <a:off x="265113" y="1554163"/>
          <a:ext cx="8447087" cy="4789487"/>
        </p:xfrm>
        <a:graphic>
          <a:graphicData uri="http://schemas.openxmlformats.org/presentationml/2006/ole">
            <p:oleObj spid="_x0000_s20050946" name="Chart" r:id="rId4" imgW="8543899" imgH="4848277" progId="MSGraph.Chart.8">
              <p:embed followColorScheme="full"/>
            </p:oleObj>
          </a:graphicData>
        </a:graphic>
      </p:graphicFrame>
      <p:sp>
        <p:nvSpPr>
          <p:cNvPr id="2073608" name="Text Box 5"/>
          <p:cNvSpPr txBox="1">
            <a:spLocks noChangeArrowheads="1"/>
          </p:cNvSpPr>
          <p:nvPr/>
        </p:nvSpPr>
        <p:spPr bwMode="blackWhite">
          <a:xfrm>
            <a:off x="3250202" y="4127863"/>
            <a:ext cx="5378450" cy="1240971"/>
          </a:xfrm>
          <a:prstGeom prst="rect">
            <a:avLst/>
          </a:prstGeom>
          <a:gradFill rotWithShape="1">
            <a:gsLst>
              <a:gs pos="0">
                <a:srgbClr val="FF6801"/>
              </a:gs>
              <a:gs pos="100000">
                <a:srgbClr val="DC5A01"/>
              </a:gs>
            </a:gsLst>
            <a:lin ang="5400000" scaled="1"/>
          </a:gradFill>
          <a:ln w="12700" algn="ctr">
            <a:solidFill>
              <a:srgbClr val="FF6801"/>
            </a:solidFill>
            <a:miter lim="800000"/>
            <a:headEnd type="none" w="sm" len="sm"/>
            <a:tailEnd type="none" w="sm" len="sm"/>
          </a:ln>
        </p:spPr>
        <p:txBody>
          <a:bodyPr lIns="45720" rIns="45720" anchor="ctr"/>
          <a:lstStyle/>
          <a:p>
            <a:pPr algn="ctr">
              <a:lnSpc>
                <a:spcPct val="95000"/>
              </a:lnSpc>
              <a:spcBef>
                <a:spcPct val="25000"/>
              </a:spcBef>
            </a:pPr>
            <a:r>
              <a:rPr lang="en-US" sz="1600" b="1" dirty="0" smtClean="0">
                <a:solidFill>
                  <a:srgbClr val="FFFFFF"/>
                </a:solidFill>
              </a:rPr>
              <a:t>The Value </a:t>
            </a:r>
            <a:r>
              <a:rPr lang="en-US" sz="1600" b="1" dirty="0">
                <a:solidFill>
                  <a:srgbClr val="FFFFFF"/>
                </a:solidFill>
              </a:rPr>
              <a:t>of </a:t>
            </a:r>
            <a:r>
              <a:rPr lang="en-US" sz="1600" b="1" dirty="0" smtClean="0">
                <a:solidFill>
                  <a:srgbClr val="FFFFFF"/>
                </a:solidFill>
              </a:rPr>
              <a:t>Homes Exposed to Storm Surge was $1.147 Trillion in 2013.*  Only a fraction of this is insured, hence the huge demand for federal aid following major coastal flooding events.</a:t>
            </a:r>
            <a:endParaRPr lang="en-US" sz="1600" b="1" dirty="0">
              <a:solidFill>
                <a:srgbClr val="FFFFFF"/>
              </a:solidFill>
            </a:endParaRPr>
          </a:p>
        </p:txBody>
      </p:sp>
      <p:sp>
        <p:nvSpPr>
          <p:cNvPr id="10" name="AutoShape 7"/>
          <p:cNvSpPr>
            <a:spLocks noChangeArrowheads="1"/>
          </p:cNvSpPr>
          <p:nvPr/>
        </p:nvSpPr>
        <p:spPr bwMode="blackWhite">
          <a:xfrm>
            <a:off x="4963436" y="2684206"/>
            <a:ext cx="3561132" cy="1129383"/>
          </a:xfrm>
          <a:prstGeom prst="wedgeRectCallout">
            <a:avLst>
              <a:gd name="adj1" fmla="val -25729"/>
              <a:gd name="adj2" fmla="val -1197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Florida is by the state most vulnerable to storm surge.</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3608"/>
                                        </p:tgtEl>
                                        <p:attrNameLst>
                                          <p:attrName>style.visibility</p:attrName>
                                        </p:attrNameLst>
                                      </p:cBhvr>
                                      <p:to>
                                        <p:strVal val="visible"/>
                                      </p:to>
                                    </p:set>
                                    <p:anim calcmode="lin" valueType="num">
                                      <p:cBhvr>
                                        <p:cTn id="7" dur="500" fill="hold"/>
                                        <p:tgtEl>
                                          <p:spTgt spid="2073608"/>
                                        </p:tgtEl>
                                        <p:attrNameLst>
                                          <p:attrName>ppt_w</p:attrName>
                                        </p:attrNameLst>
                                      </p:cBhvr>
                                      <p:tavLst>
                                        <p:tav tm="0">
                                          <p:val>
                                            <p:fltVal val="0"/>
                                          </p:val>
                                        </p:tav>
                                        <p:tav tm="100000">
                                          <p:val>
                                            <p:strVal val="#ppt_w"/>
                                          </p:val>
                                        </p:tav>
                                      </p:tavLst>
                                    </p:anim>
                                    <p:anim calcmode="lin" valueType="num">
                                      <p:cBhvr>
                                        <p:cTn id="8" dur="500" fill="hold"/>
                                        <p:tgtEl>
                                          <p:spTgt spid="2073608"/>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3608"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97</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98</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99</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TITLE_TAG" val="Convective loss events in the U.S. "/>
  <p:tag name="ARTICULATE_SLIDE_GUID" val="1d3adc11-9676-4908-8f6b-96365722e2d3"/>
  <p:tag name="ARTICULATE_SLIDE_NAV" val="43"/>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mKvw6upY_files\slide0001_image001.emz"/>
</p:tagLst>
</file>

<file path=ppt/tags/tag13.xml><?xml version="1.0" encoding="utf-8"?>
<p:tagLst xmlns:a="http://schemas.openxmlformats.org/drawingml/2006/main" xmlns:r="http://schemas.openxmlformats.org/officeDocument/2006/relationships" xmlns:p="http://schemas.openxmlformats.org/presentationml/2006/main">
  <p:tag name="ARTICULATE_TITLE_TAG" val="Major Results Convective Storm Study"/>
  <p:tag name="ARTICULATE_SLIDE_GUID" val="431b2361-b2c4-4f74-9695-45951566cbce"/>
  <p:tag name="ARTICULATE_SLIDE_NAV" val="45"/>
  <p:tag name="ARTICULATE_SLIDE_PAUSE" val="0"/>
  <p:tag name="ARTICULATE_NAV_LEVEL" val="3"/>
  <p:tag name="ARTICULATE_SLIDE_PRESENTER" val="Dr. Peter Höppe"/>
  <p:tag name="ARTICULATE_SLIDE_PRESENTER_GUID" val="5CF581FA24A7"/>
  <p:tag name="ARTICULATE_PLAYLIST_ID" val="-1"/>
  <p:tag name="ARTICULATE_LOCK_SLIDE" val="0"/>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6sCjLv5I_files\slide0001_image001.png"/>
</p:tagLst>
</file>

<file path=ppt/tags/tag15.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iF8nkDK_files\slide0001_image001.emz"/>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9a0d12d1-30ae-4c34-adac-1cb8505fb5fd"/>
  <p:tag name="ARTICULATE_SLIDE_NAV" val="7"/>
  <p:tag name="ARTICULATE_SLIDE_PAUSE" val="0"/>
  <p:tag name="ARTICULATE_NAV_LEVEL" val="2"/>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TITLE_TAG" val="Convective loss events in the U.S."/>
  <p:tag name="ARTICULATE_SLIDE_GUID" val="f54c3187-8a18-4ebd-81d2-07f81e6240c4"/>
  <p:tag name="ARTICULATE_SLIDE_NAV" val="42"/>
  <p:tag name="ARTICULATE_SLIDE_PAUSE" val="0"/>
  <p:tag name="ARTICULATE_NAV_LEVEL" val="2"/>
  <p:tag name="ARTICULATE_SLIDE_PRESENTER" val="Dr. Peter Höppe"/>
  <p:tag name="ARTICULATE_SLIDE_PRESENTER_GUID" val="5CF581FA24A7"/>
  <p:tag name="ARTICULATE_PLAYLIST_ID" val="-1"/>
  <p:tag name="ARTICULATE_LOCK_SLIDE" val="0"/>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etzATWDa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UWmuu9Pi_files\slide0001_image001.gif"/>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011 AIS">
    <a:dk1>
      <a:sysClr val="windowText" lastClr="000000"/>
    </a:dk1>
    <a:lt1>
      <a:sysClr val="window" lastClr="FFFFFF"/>
    </a:lt1>
    <a:dk2>
      <a:srgbClr val="7F7F7F"/>
    </a:dk2>
    <a:lt2>
      <a:srgbClr val="FFFFFF"/>
    </a:lt2>
    <a:accent1>
      <a:srgbClr val="0F5173"/>
    </a:accent1>
    <a:accent2>
      <a:srgbClr val="00A454"/>
    </a:accent2>
    <a:accent3>
      <a:srgbClr val="2DC8FF"/>
    </a:accent3>
    <a:accent4>
      <a:srgbClr val="CCFF33"/>
    </a:accent4>
    <a:accent5>
      <a:srgbClr val="AB73D5"/>
    </a:accent5>
    <a:accent6>
      <a:srgbClr val="FFC000"/>
    </a:accent6>
    <a:hlink>
      <a:srgbClr val="8DC765"/>
    </a:hlink>
    <a:folHlink>
      <a:srgbClr val="AA8A1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187353</TotalTime>
  <Words>20601</Words>
  <Application>Microsoft Office PowerPoint</Application>
  <PresentationFormat>On-screen Show (4:3)</PresentationFormat>
  <Paragraphs>2713</Paragraphs>
  <Slides>267</Slides>
  <Notes>236</Notes>
  <HiddenSlides>157</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267</vt:i4>
      </vt:variant>
    </vt:vector>
  </HeadingPairs>
  <TitlesOfParts>
    <vt:vector size="271" baseType="lpstr">
      <vt:lpstr>Default Design</vt:lpstr>
      <vt:lpstr>Chart</vt:lpstr>
      <vt:lpstr>Slide</vt:lpstr>
      <vt:lpstr>Worksheet</vt:lpstr>
      <vt:lpstr>Overview &amp; Outlook for the      P/C Insurance Industry: Trends, Challenges and Opportunities </vt:lpstr>
      <vt:lpstr>Presentation Outline </vt:lpstr>
      <vt:lpstr>Observations on Growth: 2014 &amp; Beyond</vt:lpstr>
      <vt:lpstr>Slide 4</vt:lpstr>
      <vt:lpstr>P/C Net Income After Taxes 1991–2013:H1 ($ Millions)</vt:lpstr>
      <vt:lpstr>Profitability Peaks &amp; Troughs in the P/C Insurance Industry, 1975 – 2013:H1*</vt:lpstr>
      <vt:lpstr>A 100 Combined Ratio Isn’t What It Once Was: Investment Impact on ROEs</vt:lpstr>
      <vt:lpstr>ROE: Property/Casualty Insurance vs. Fortune 500, 1987–2013E*</vt:lpstr>
      <vt:lpstr>ROE: ROEs by Industry vs. Fortune 500, 1987–2012*</vt:lpstr>
      <vt:lpstr>RNW All Lines by State, 2002-2011 Average: Highest 25 States</vt:lpstr>
      <vt:lpstr>Slide 11</vt:lpstr>
      <vt:lpstr>The Strength of the Economy Will Influence P/C Insurer Growth Opportunities</vt:lpstr>
      <vt:lpstr>US Real GDP Growth*</vt:lpstr>
      <vt:lpstr>Real GDP by State Percent Change, 2012: Highest 25 States</vt:lpstr>
      <vt:lpstr>Slide 15</vt:lpstr>
      <vt:lpstr>Slide 16</vt:lpstr>
      <vt:lpstr>Defense and Non-Defense Federal Spending        as a Share of State GDP: Top 10 States*</vt:lpstr>
      <vt:lpstr>Slide 18</vt:lpstr>
      <vt:lpstr>Slide 19</vt:lpstr>
      <vt:lpstr>Auto/Light Truck Sales, 1999-2019F</vt:lpstr>
      <vt:lpstr>Personal Auto Insurance Direct Written Premiums vs. Recently-Registered Cars</vt:lpstr>
      <vt:lpstr>Average Age of Vehicles on the Road, 2006—2013</vt:lpstr>
      <vt:lpstr>Monthly Change* in Auto Insurance Prices, 1991–2013*</vt:lpstr>
      <vt:lpstr>Monthly Change* in Auto Insurance Prices, January 2005 - September 2013</vt:lpstr>
      <vt:lpstr>Average Expenditures on Auto Insurance</vt:lpstr>
      <vt:lpstr>New Private Housing Starts, 1990-2019F</vt:lpstr>
      <vt:lpstr>Average Premium for Home Insurance Policies**</vt:lpstr>
      <vt:lpstr>Interest Rate on Convention 30-Year Mortgages: Headed Back Up, 1990–2013*</vt:lpstr>
      <vt:lpstr>Slide 29</vt:lpstr>
      <vt:lpstr>Commercial &amp; Industrial Loans Outstanding at FDIC-Insured Banks, Quarterly, 2006-2013*</vt:lpstr>
      <vt:lpstr>Percent of Non-Current Commercial &amp; Industrial Loans Outstanding at FDIC-Insured Banks, Quarterly, 2006-2013:Q2*</vt:lpstr>
      <vt:lpstr>CONSTRUCTION INDUSTRY OVERVIEW &amp; OUTLOOK</vt:lpstr>
      <vt:lpstr>Value of New Private Construction: Residential &amp; Nonresidential, 2003-2013*</vt:lpstr>
      <vt:lpstr>Slide 34</vt:lpstr>
      <vt:lpstr>New Home Inventories and Rental Vacancy Rates, 2003-2013*</vt:lpstr>
      <vt:lpstr>Change from Peak in New Construction Expenditures to 2013*</vt:lpstr>
      <vt:lpstr>Value of Construction Put in Place,   August 2013 vs. October 2012*</vt:lpstr>
      <vt:lpstr>Value of Private Construction Put in Place, by Segment,  Aug. 2013 vs. Aug. 2012*</vt:lpstr>
      <vt:lpstr>Private Construction by Segment/Project Type,  Aug. 2013 vs. Aug. 2012*</vt:lpstr>
      <vt:lpstr>Value of Public Construction Put in Place, by Segment,  Aug. 2013 vs. Aug. 2012*</vt:lpstr>
      <vt:lpstr>Public Construction by Segment/Project Type,  Aug. 2013 vs. Aug. 2012*</vt:lpstr>
      <vt:lpstr>Construction Employment, Jan. 2010—October 2013*</vt:lpstr>
      <vt:lpstr>Construction Employment,  Jan. 2003–October 2013 </vt:lpstr>
      <vt:lpstr>Nonfarm Payroll (Wages and Salaries): Quarterly, 2005–2013:Q2</vt:lpstr>
      <vt:lpstr>Slide 45</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2010—October 2013*</vt:lpstr>
      <vt:lpstr>Slide 50</vt:lpstr>
      <vt:lpstr>Business Bankruptcy Filings, 1980-2013*</vt:lpstr>
      <vt:lpstr>Private Sector Business Starts,  1993:Q2 – 2012:Q4*</vt:lpstr>
      <vt:lpstr>Slide 53</vt:lpstr>
      <vt:lpstr>12 Industries for the Next 10 Years: Insurance Solutions Needed</vt:lpstr>
      <vt:lpstr>Slide 55</vt:lpstr>
      <vt:lpstr>Unemployment and Underemployment Rates: Stubbornly High, But Falling</vt:lpstr>
      <vt:lpstr>Slide 57</vt:lpstr>
      <vt:lpstr>Slide 58</vt:lpstr>
      <vt:lpstr>Slide 59</vt:lpstr>
      <vt:lpstr>Slide 60</vt:lpstr>
      <vt:lpstr>Net Change in Government Employment: Jan. 2010—Oct. 2013*</vt:lpstr>
      <vt:lpstr>Unemployment Rates by State, August 2013: Highest 25 States*</vt:lpstr>
      <vt:lpstr>Slide 63</vt:lpstr>
      <vt:lpstr>Oil &amp; Gas Extraction Employment, Jan. 2010—Oct. 2013*</vt:lpstr>
      <vt:lpstr>Slide 65</vt:lpstr>
      <vt:lpstr>US Unemployment Rate Forecast</vt:lpstr>
      <vt:lpstr>US Unemployment Rate Forecasts</vt:lpstr>
      <vt:lpstr>Nonfarm Payroll (Wages and Salaries): Quarterly, 2005–2013:Q2</vt:lpstr>
      <vt:lpstr>Payroll vs. Workers Comp Net Written Premiums, 1990-2012E</vt:lpstr>
      <vt:lpstr>Slide 70</vt:lpstr>
      <vt:lpstr>Combined Ratio Points Associated with Catastrophe Losses: 1960 – 2012*</vt:lpstr>
      <vt:lpstr>U.S. Insured Catastrophe Losses</vt:lpstr>
      <vt:lpstr>Top 16 Most Costly Disasters in U.S. History</vt:lpstr>
      <vt:lpstr>Top 16 Most Costly World Insurance Losses, 1970-2012*</vt:lpstr>
      <vt:lpstr>Natural Disasters in the United States, 1980 – June 2013* Number of Events (Annual Totals 1980 – June 2013*) </vt:lpstr>
      <vt:lpstr>Losses Due to Natural Disasters in the US, 1980–2013 (Jan.-June Only)</vt:lpstr>
      <vt:lpstr>Slide 77</vt:lpstr>
      <vt:lpstr>Natural Disasters Worldwide, 1980 – 2013* (Number of Events) </vt:lpstr>
      <vt:lpstr>Losses Due to Natural Disasters Worldwide, 1980–2013* (Overall &amp; Insured Losses)</vt:lpstr>
      <vt:lpstr>Natural Disaster Losses in the United States: 2012</vt:lpstr>
      <vt:lpstr>Natural Disaster Losses in the United States: First Half 2013</vt:lpstr>
      <vt:lpstr>Significant Natural Catastrophes, 2012 (Events with $1 billion economic loss and/or 50 fatalities)</vt:lpstr>
      <vt:lpstr>Top 12 Most Costly Hurricanes in U.S. History</vt:lpstr>
      <vt:lpstr>Total Value of Insured Coastal Exposure in 2012</vt:lpstr>
      <vt:lpstr>Slide 85</vt:lpstr>
      <vt:lpstr>Slide 86</vt:lpstr>
      <vt:lpstr>Convective Loss Events in the U.S.  Number of events 1980 – 2012 and First Half 2013 </vt:lpstr>
      <vt:lpstr>U.S. Thunderstorm Loss Trends, 1980 – June 30, 2013</vt:lpstr>
      <vt:lpstr>Convective Loss Events in the U.S.  Overall and insured losses 1980 – 2012 and First Half 2013 </vt:lpstr>
      <vt:lpstr>New Research Suggests Increase in Convective Activity Is Costly for Insurers</vt:lpstr>
      <vt:lpstr>Hurricane Sandy Summary</vt:lpstr>
      <vt:lpstr>Hurricane Sandy: Claim Payments to Policyholders, by  State</vt:lpstr>
      <vt:lpstr>Slide 93</vt:lpstr>
      <vt:lpstr>Slide 94</vt:lpstr>
      <vt:lpstr>Total Value of Insured Coastal Exposure in 2007</vt:lpstr>
      <vt:lpstr>Total Potential Home Value Exposure to Storm Surge Risk in 2013*</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102</vt:lpstr>
      <vt:lpstr>Number of Federal Disaster Declarations, 1953-2013*</vt:lpstr>
      <vt:lpstr>Federal Disasters Declarations by State,  1953 – 2013: Highest 25 States*</vt:lpstr>
      <vt:lpstr>Federal Disasters Declarations by State,  1953 – 2013: Lowest 25 States*</vt:lpstr>
      <vt:lpstr>Slide 106</vt:lpstr>
      <vt:lpstr>Location of Tornado Reports: Through December 1, 2013</vt:lpstr>
      <vt:lpstr>U.S. Tornado Count, 2005-2013* </vt:lpstr>
      <vt:lpstr>Location of Large Hail Reports: Through December 1, 2013</vt:lpstr>
      <vt:lpstr>Location of High Wind Reports: Through December 1, 2013</vt:lpstr>
      <vt:lpstr>Severe Weather Reports: Through December 1, 2013</vt:lpstr>
      <vt:lpstr>Severe Weather Reports in Texas: Through December 1, 2013</vt:lpstr>
      <vt:lpstr>Terrorism Update</vt:lpstr>
      <vt:lpstr>Terrorism Risk Insurance Program</vt:lpstr>
      <vt:lpstr>Terrorism Risk Insurance Program</vt:lpstr>
      <vt:lpstr>Loss Distribution by Type of Insurance from Sept. 11 Terrorist Attack ($ 2011)</vt:lpstr>
      <vt:lpstr>TRIA Outlook </vt:lpstr>
      <vt:lpstr>I.I.I. TRIA Testimony Before US Senate Banking Committee (Sept. 25, 2013)</vt:lpstr>
      <vt:lpstr>Terrorism Insurance Take-up Rates, By Year, 2003-2012</vt:lpstr>
      <vt:lpstr>Pyramid of Taxpayer Protection: Strong, Stable, Sound and Secure</vt:lpstr>
      <vt:lpstr>Summary of Terrorism Risk Insurance Program Extension Bills Introduced in 2013</vt:lpstr>
      <vt:lpstr>Terrorist Risk Index</vt:lpstr>
      <vt:lpstr>Terrorism Violates Traditional Requirements for Insurability</vt:lpstr>
      <vt:lpstr>Slide 124</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132</vt:lpstr>
      <vt:lpstr>Direct Premiums Written: Total P/C Percent Change by State, 2007-2012*</vt:lpstr>
      <vt:lpstr>Direct Premiums Written: Total P/C Percent Change by State, 2007-2012*</vt:lpstr>
      <vt:lpstr>Direct Premiums Written: PP Auto Percent Change by State, 2007-2012*</vt:lpstr>
      <vt:lpstr>Direct Premiums Written: PP Auto Percent Change by State, 2007-2012*</vt:lpstr>
      <vt:lpstr>Advertising Expenditures by P/C Insurance Industry, 1999-2012</vt:lpstr>
      <vt:lpstr>Direct Premiums Written: Homeowners Percent Change by State, 2007-2012*</vt:lpstr>
      <vt:lpstr>Direct Premiums Written: Homeowners Percent Change by State, 2007-2012*</vt:lpstr>
      <vt:lpstr>Direct Premiums Written: Comm. Lines Percent Change by State, 2007-2012*</vt:lpstr>
      <vt:lpstr>Direct Premiums Written: Comm. Lines Percent Change by State, 2007-2012*</vt:lpstr>
      <vt:lpstr>Direct Premiums Written: Workers’ Comp Percent Change by State, 2007-2012*</vt:lpstr>
      <vt:lpstr>Direct Premiums Written: Worker’s Comp Percent Change by State, 2007-2012*</vt:lpstr>
      <vt:lpstr>Slide 144</vt:lpstr>
      <vt:lpstr>All P/C Lines Distribution Channels, Direct vs. Independent Agents</vt:lpstr>
      <vt:lpstr>Commercial P/C Distribution Channels, Direct vs. Independent Agents</vt:lpstr>
      <vt:lpstr>Personal Lines Distribution Channels, Direct vs. Independent Agents</vt:lpstr>
      <vt:lpstr>The BIG Question: Where Is the Market Heading?</vt:lpstr>
      <vt:lpstr>INVESTMENTS:  THE NEW REALITY</vt:lpstr>
      <vt:lpstr>Property/Casualty Insurance Industry Investment Income: 2000–2013*1</vt:lpstr>
      <vt:lpstr>P/C Insurer Net Realized  Capital Gains/Losses, 1990-2013:H1</vt:lpstr>
      <vt:lpstr>Property/Casualty Insurance Industry Investment Gain: 1994–2013:H11</vt:lpstr>
      <vt:lpstr>Slide 153</vt:lpstr>
      <vt:lpstr>P/C Industry Investment Gains, Inflation-Adjusted: 1994–20121</vt:lpstr>
      <vt:lpstr>U.S. 10-Year Treasury Note Yields: A Long Downward Trend, 1990–2013*</vt:lpstr>
      <vt:lpstr>U.S. Treasury Security Yields: A Long Downward Trend, 1990–2013*</vt:lpstr>
      <vt:lpstr>Treasury Yield Curves:   Pre-Crisis (July 2007) vs. July 2013 </vt:lpstr>
      <vt:lpstr>Average Maturity of Bonds Held by US  P/C Insurers, 2006—2011*</vt:lpstr>
      <vt:lpstr>Distribution of Bond Maturities, P/C Insurance Industry, 2003-2012</vt:lpstr>
      <vt:lpstr>Bonds Rated NAIC Quality Category 3-6 as a Percent of Total Bonds, 2003–2012</vt:lpstr>
      <vt:lpstr>Insurance Industry Fair Value as a Percent of Par History, by Bond Type,  2002–2012</vt:lpstr>
      <vt:lpstr>As Yields (Blue) Sank, Fair Value as a Percent of Par (Orange) Rose,  2002–2012</vt:lpstr>
      <vt:lpstr>1. UNDERWRITING</vt:lpstr>
      <vt:lpstr>P/C Insurance Industry  Combined Ratio, 2001–2013:H1*</vt:lpstr>
      <vt:lpstr>Number of Years with Underwriting Profits by Decade, 1920s–2010s </vt:lpstr>
      <vt:lpstr>Underwriting Gain (Loss) 1975–2013:H1*</vt:lpstr>
      <vt:lpstr>Combined Ratios by Predominant Business Segment, 2013:H1 vs. 2012:H1*</vt:lpstr>
      <vt:lpstr>P/C Reserve Development, 1992–2015E</vt:lpstr>
      <vt:lpstr>Slide 169</vt:lpstr>
      <vt:lpstr>Questionable Claims, Top 10 Loss States, All Lines: 2010–2012</vt:lpstr>
      <vt:lpstr>Total Number of Questionable Claims by State,  2012: Highest 25 States</vt:lpstr>
      <vt:lpstr>Slide 172</vt:lpstr>
      <vt:lpstr>Total Number of Questionable Claims by State,  per 100K Persons, 2012: Highest 25 States</vt:lpstr>
      <vt:lpstr>Total Number of Questionable Claims by State,  per 100K Persons, 2012: Lowest 25 States</vt:lpstr>
      <vt:lpstr>Slide 175</vt:lpstr>
      <vt:lpstr>Slide 176</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Slide 182</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Change in Price Paid for Medical Professional Services in WC, 2002-2012*</vt:lpstr>
      <vt:lpstr>WC Medical Severity Generally Outpaces the Medical CPI Rate</vt:lpstr>
      <vt:lpstr>Slide 199</vt:lpstr>
      <vt:lpstr>Workers Compensation Lost-Time  Claim Frequency Declined in 2012  Lost-Time Claims</vt:lpstr>
      <vt:lpstr>WC Indemnity Severity vs. Wage Inflation, 1995 -2012p</vt:lpstr>
      <vt:lpstr>Workers Compensation Premium:  Second Consecutive Year of Increase  Net Written Premium</vt:lpstr>
      <vt:lpstr>2012 Workers Compensation Direct Written Premium Growth, by State*</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2013:Q2</vt:lpstr>
      <vt:lpstr>2. SURPLUS/CAPITAL/CAPACITY</vt:lpstr>
      <vt:lpstr>Policyholder Surplus,  2006:Q4–2013:Q2</vt:lpstr>
      <vt:lpstr>US Policyholder Surplus: 1975–2013*</vt:lpstr>
      <vt:lpstr>U.S. INSURANCE MERGERS AND ACQUISITIONS, 2002-2012 (1)</vt:lpstr>
      <vt:lpstr>Slide 214</vt:lpstr>
      <vt:lpstr>Global Reinsurer Capital, 2007-2013:H1*</vt:lpstr>
      <vt:lpstr>Long-Term Evolution of Shareholders’ Funds for        the Guy Carpenter Global Reinsurance Composite  </vt:lpstr>
      <vt:lpstr>Alternative Capacity as a Percentage of Global Property Catastrophe Reinsurance Limit</vt:lpstr>
      <vt:lpstr>Slide 218</vt:lpstr>
      <vt:lpstr>Alternative Capacity Development,  2001—2013:H1</vt:lpstr>
      <vt:lpstr>Non-Traditional Property Catastrophe Limits by Type, YE 2012 vs. YE 2015E</vt:lpstr>
      <vt:lpstr>Catastrophe Bonds: Issuance and Outstanding, 1997- 2013*</vt:lpstr>
      <vt:lpstr>CATASTROPHE BONDS, ANNUAL RISK CAPITAL ISSUED, 2002-2012</vt:lpstr>
      <vt:lpstr>CATASTROPHE BONDS, RISK CAPITAL OUTSTANDING, 2002-2012</vt:lpstr>
      <vt:lpstr>Catastrophe Bond Issuances,  First Half 2013</vt:lpstr>
      <vt:lpstr>Sidecar Transactions (Post-Sandy) and Hedge Fund-Backed Reinsurers</vt:lpstr>
      <vt:lpstr>(Re) Insurers Investing in Insurance  Linked Securities (ILS) Fund Managers</vt:lpstr>
      <vt:lpstr>Alternative Reinsurance Capital Summary</vt:lpstr>
      <vt:lpstr>Alternative Reinsurance Capital Summary (continued)</vt:lpstr>
      <vt:lpstr>Alternative Reinsurance Capital Summary (continued)</vt:lpstr>
      <vt:lpstr>Questions Arising from Influence of Alternative Capital</vt:lpstr>
      <vt:lpstr>Reinsurer Share of Recent Significant Market Losses</vt:lpstr>
      <vt:lpstr>Regional Property Catastrophe Rate on Line Index, 1990—2013 (as of January 1)</vt:lpstr>
      <vt:lpstr>Alternative Capital: Important Definitions</vt:lpstr>
      <vt:lpstr>4.  RENEWED PRICING DISCIPLINE</vt:lpstr>
      <vt:lpstr>Net Premium Growth: Annual Change,  1971—2013:H1</vt:lpstr>
      <vt:lpstr>Growth in Direct Written Premium by Line, 2013-2015F*</vt:lpstr>
      <vt:lpstr>P/C Net Premiums Written: % Change, Quarter vs. Year-Prior Quarter</vt:lpstr>
      <vt:lpstr>Growth in Net Written Premium by Segment, 2013:H1 vs. 2012:H1*</vt:lpstr>
      <vt:lpstr>Average Commercial Rate Change, All Lines, (1Q:2004–3Q:2013)</vt:lpstr>
      <vt:lpstr>Change in Commercial Rate Renewals, by Account Size: 1999:Q4 to 2013:Q2</vt:lpstr>
      <vt:lpstr>Cumulative Qtrly. Commercial Rate Changes, by Account Size: 1999:Q4 to 2013:Q2</vt:lpstr>
      <vt:lpstr>Cumulative Qtrly. Commercial Rate Changes, by Line: 1999:Q4 to 2013:Q2</vt:lpstr>
      <vt:lpstr>Workers Comp. Quarterly Rate Changes, by Line: 2000:Q1 to 2013:Q2</vt:lpstr>
      <vt:lpstr>Change in Commercial Rate Renewals, by Line: 2013:Q3</vt:lpstr>
      <vt:lpstr>CLIPS: Change in Written Price Level: All Lines, 2010:Q2 – 2012:Q4</vt:lpstr>
      <vt:lpstr>Workers Comp Rate Changes, 2008:Q4 – 2013:Q3</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2012/2013</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267</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cp:lastModifiedBy>
  <cp:revision>3722</cp:revision>
  <dcterms:modified xsi:type="dcterms:W3CDTF">2013-12-04T21:58:03Z</dcterms:modified>
</cp:coreProperties>
</file>