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heme/themeOverride1.xml" ContentType="application/vnd.openxmlformats-officedocument.themeOverr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tags/tag2.xml" ContentType="application/vnd.openxmlformats-officedocument.presentationml.tags+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tags/tag3.xml" ContentType="application/vnd.openxmlformats-officedocument.presentationml.tags+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Default Extension="wav" ContentType="audio/wav"/>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charts/chart2.xml" ContentType="application/vnd.openxmlformats-officedocument.drawingml.chart+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Default Extension="vml" ContentType="application/vnd.openxmlformats-officedocument.vmlDrawing"/>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Default Extension="xls" ContentType="application/vnd.ms-exce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60"/>
  </p:notesMasterIdLst>
  <p:handoutMasterIdLst>
    <p:handoutMasterId r:id="rId161"/>
  </p:handoutMasterIdLst>
  <p:sldIdLst>
    <p:sldId id="3517" r:id="rId2"/>
    <p:sldId id="3433" r:id="rId3"/>
    <p:sldId id="3312" r:id="rId4"/>
    <p:sldId id="3584" r:id="rId5"/>
    <p:sldId id="3585" r:id="rId6"/>
    <p:sldId id="3457" r:id="rId7"/>
    <p:sldId id="3548" r:id="rId8"/>
    <p:sldId id="3416" r:id="rId9"/>
    <p:sldId id="3590" r:id="rId10"/>
    <p:sldId id="3556" r:id="rId11"/>
    <p:sldId id="3467" r:id="rId12"/>
    <p:sldId id="3127" r:id="rId13"/>
    <p:sldId id="3128" r:id="rId14"/>
    <p:sldId id="3277" r:id="rId15"/>
    <p:sldId id="3561" r:id="rId16"/>
    <p:sldId id="2934" r:id="rId17"/>
    <p:sldId id="3601" r:id="rId18"/>
    <p:sldId id="3315" r:id="rId19"/>
    <p:sldId id="3316" r:id="rId20"/>
    <p:sldId id="3317" r:id="rId21"/>
    <p:sldId id="3468" r:id="rId22"/>
    <p:sldId id="3462" r:id="rId23"/>
    <p:sldId id="3600" r:id="rId24"/>
    <p:sldId id="3586" r:id="rId25"/>
    <p:sldId id="3587" r:id="rId26"/>
    <p:sldId id="3464" r:id="rId27"/>
    <p:sldId id="3603" r:id="rId28"/>
    <p:sldId id="3629" r:id="rId29"/>
    <p:sldId id="3604" r:id="rId30"/>
    <p:sldId id="3605" r:id="rId31"/>
    <p:sldId id="3482" r:id="rId32"/>
    <p:sldId id="3318" r:id="rId33"/>
    <p:sldId id="3319" r:id="rId34"/>
    <p:sldId id="3320" r:id="rId35"/>
    <p:sldId id="3526" r:id="rId36"/>
    <p:sldId id="3322" r:id="rId37"/>
    <p:sldId id="3628" r:id="rId38"/>
    <p:sldId id="3630" r:id="rId39"/>
    <p:sldId id="3465" r:id="rId40"/>
    <p:sldId id="3578" r:id="rId41"/>
    <p:sldId id="3610" r:id="rId42"/>
    <p:sldId id="3617" r:id="rId43"/>
    <p:sldId id="3622" r:id="rId44"/>
    <p:sldId id="3619" r:id="rId45"/>
    <p:sldId id="3620" r:id="rId46"/>
    <p:sldId id="3621" r:id="rId47"/>
    <p:sldId id="3612" r:id="rId48"/>
    <p:sldId id="3614" r:id="rId49"/>
    <p:sldId id="2680" r:id="rId50"/>
    <p:sldId id="3337" r:id="rId51"/>
    <p:sldId id="3554" r:id="rId52"/>
    <p:sldId id="3555" r:id="rId53"/>
    <p:sldId id="3340" r:id="rId54"/>
    <p:sldId id="3341" r:id="rId55"/>
    <p:sldId id="3342" r:id="rId56"/>
    <p:sldId id="3343" r:id="rId57"/>
    <p:sldId id="3283" r:id="rId58"/>
    <p:sldId id="3527" r:id="rId59"/>
    <p:sldId id="2949" r:id="rId60"/>
    <p:sldId id="2660" r:id="rId61"/>
    <p:sldId id="3557" r:id="rId62"/>
    <p:sldId id="3560" r:id="rId63"/>
    <p:sldId id="3594" r:id="rId64"/>
    <p:sldId id="3558" r:id="rId65"/>
    <p:sldId id="3593" r:id="rId66"/>
    <p:sldId id="3598" r:id="rId67"/>
    <p:sldId id="3559" r:id="rId68"/>
    <p:sldId id="3596" r:id="rId69"/>
    <p:sldId id="3597" r:id="rId70"/>
    <p:sldId id="2773" r:id="rId71"/>
    <p:sldId id="2670" r:id="rId72"/>
    <p:sldId id="3244" r:id="rId73"/>
    <p:sldId id="3285" r:id="rId74"/>
    <p:sldId id="3432" r:id="rId75"/>
    <p:sldId id="3595" r:id="rId76"/>
    <p:sldId id="3522" r:id="rId77"/>
    <p:sldId id="3523" r:id="rId78"/>
    <p:sldId id="3524" r:id="rId79"/>
    <p:sldId id="3525" r:id="rId80"/>
    <p:sldId id="3631" r:id="rId81"/>
    <p:sldId id="3632" r:id="rId82"/>
    <p:sldId id="1687" r:id="rId83"/>
    <p:sldId id="3365" r:id="rId84"/>
    <p:sldId id="3366" r:id="rId85"/>
    <p:sldId id="3367" r:id="rId86"/>
    <p:sldId id="3589" r:id="rId87"/>
    <p:sldId id="2331" r:id="rId88"/>
    <p:sldId id="2432" r:id="rId89"/>
    <p:sldId id="2658" r:id="rId90"/>
    <p:sldId id="2642" r:id="rId91"/>
    <p:sldId id="3015" r:id="rId92"/>
    <p:sldId id="2643" r:id="rId93"/>
    <p:sldId id="2336" r:id="rId94"/>
    <p:sldId id="3096" r:id="rId95"/>
    <p:sldId id="3389" r:id="rId96"/>
    <p:sldId id="3388" r:id="rId97"/>
    <p:sldId id="3633" r:id="rId98"/>
    <p:sldId id="3383" r:id="rId99"/>
    <p:sldId id="3553" r:id="rId100"/>
    <p:sldId id="3562" r:id="rId101"/>
    <p:sldId id="3563" r:id="rId102"/>
    <p:sldId id="3571" r:id="rId103"/>
    <p:sldId id="3572" r:id="rId104"/>
    <p:sldId id="3573" r:id="rId105"/>
    <p:sldId id="3415" r:id="rId106"/>
    <p:sldId id="2849" r:id="rId107"/>
    <p:sldId id="3568" r:id="rId108"/>
    <p:sldId id="3569" r:id="rId109"/>
    <p:sldId id="3570" r:id="rId110"/>
    <p:sldId id="2185" r:id="rId111"/>
    <p:sldId id="3016" r:id="rId112"/>
    <p:sldId id="3368" r:id="rId113"/>
    <p:sldId id="3369" r:id="rId114"/>
    <p:sldId id="3370" r:id="rId115"/>
    <p:sldId id="3330" r:id="rId116"/>
    <p:sldId id="3331" r:id="rId117"/>
    <p:sldId id="3332" r:id="rId118"/>
    <p:sldId id="3333" r:id="rId119"/>
    <p:sldId id="3334" r:id="rId120"/>
    <p:sldId id="3335" r:id="rId121"/>
    <p:sldId id="3336" r:id="rId122"/>
    <p:sldId id="3469" r:id="rId123"/>
    <p:sldId id="3269" r:id="rId124"/>
    <p:sldId id="3515" r:id="rId125"/>
    <p:sldId id="3516" r:id="rId126"/>
    <p:sldId id="3265" r:id="rId127"/>
    <p:sldId id="3266" r:id="rId128"/>
    <p:sldId id="3302" r:id="rId129"/>
    <p:sldId id="3546" r:id="rId130"/>
    <p:sldId id="3550" r:id="rId131"/>
    <p:sldId id="3511" r:id="rId132"/>
    <p:sldId id="3540" r:id="rId133"/>
    <p:sldId id="3513" r:id="rId134"/>
    <p:sldId id="1693" r:id="rId135"/>
    <p:sldId id="3364" r:id="rId136"/>
    <p:sldId id="2882" r:id="rId137"/>
    <p:sldId id="2881" r:id="rId138"/>
    <p:sldId id="3530" r:id="rId139"/>
    <p:sldId id="3471" r:id="rId140"/>
    <p:sldId id="3592" r:id="rId141"/>
    <p:sldId id="1618" r:id="rId142"/>
    <p:sldId id="3390" r:id="rId143"/>
    <p:sldId id="2291" r:id="rId144"/>
    <p:sldId id="3109" r:id="rId145"/>
    <p:sldId id="3105" r:id="rId146"/>
    <p:sldId id="3106" r:id="rId147"/>
    <p:sldId id="3107" r:id="rId148"/>
    <p:sldId id="3108" r:id="rId149"/>
    <p:sldId id="2174" r:id="rId150"/>
    <p:sldId id="2638" r:id="rId151"/>
    <p:sldId id="3425" r:id="rId152"/>
    <p:sldId id="1445" r:id="rId153"/>
    <p:sldId id="1450" r:id="rId154"/>
    <p:sldId id="2652" r:id="rId155"/>
    <p:sldId id="2655" r:id="rId156"/>
    <p:sldId id="3228" r:id="rId157"/>
    <p:sldId id="2710" r:id="rId158"/>
    <p:sldId id="1136" r:id="rId159"/>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7299"/>
    <a:srgbClr val="3691C4"/>
    <a:srgbClr val="3333CC"/>
    <a:srgbClr val="28688C"/>
    <a:srgbClr val="225A7A"/>
    <a:srgbClr val="E5F1F7"/>
    <a:srgbClr val="4B9FCD"/>
    <a:srgbClr val="D0DCE2"/>
    <a:srgbClr val="C9D6D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90" d="100"/>
          <a:sy n="90" d="100"/>
        </p:scale>
        <p:origin x="-342" y="-108"/>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94" d="100"/>
          <a:sy n="94" d="100"/>
        </p:scale>
        <p:origin x="-2898" y="-90"/>
      </p:cViewPr>
      <p:guideLst>
        <p:guide orient="horz" pos="2924"/>
        <p:guide pos="2205"/>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notesMaster" Target="notesMasters/notesMaster1.xml"/><Relationship Id="rId16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Sheet1!$B$1</c:f>
              <c:strCache>
                <c:ptCount val="1"/>
                <c:pt idx="0">
                  <c:v>Private Carriers ($ B)</c:v>
                </c:pt>
              </c:strCache>
            </c:strRef>
          </c:tx>
          <c:spPr>
            <a:solidFill>
              <a:srgbClr val="28688C"/>
            </a:solidFill>
          </c:spPr>
          <c:dPt>
            <c:idx val="19"/>
            <c:spPr>
              <a:solidFill>
                <a:srgbClr val="28688C"/>
              </a:solidFill>
              <a:ln>
                <a:solidFill>
                  <a:srgbClr val="3E7BB8"/>
                </a:solidFill>
              </a:ln>
            </c:spPr>
          </c:dPt>
          <c:dPt>
            <c:idx val="21"/>
            <c:spPr>
              <a:solidFill>
                <a:srgbClr val="2B7299"/>
              </a:solidFill>
            </c:spPr>
          </c:dPt>
          <c:dPt>
            <c:idx val="22"/>
            <c:spPr>
              <a:solidFill>
                <a:srgbClr val="00B0F0"/>
              </a:solidFill>
            </c:spPr>
          </c:dPt>
          <c:dLbls>
            <c:numFmt formatCode="#,##0.0" sourceLinked="0"/>
            <c:txPr>
              <a:bodyPr rot="0" vert="horz"/>
              <a:lstStyle/>
              <a:p>
                <a:pPr>
                  <a:defRPr sz="1094" b="1" i="0" baseline="0">
                    <a:solidFill>
                      <a:schemeClr val="bg1"/>
                    </a:solidFill>
                    <a:latin typeface="Arial" pitchFamily="34" charset="0"/>
                  </a:defRPr>
                </a:pPr>
                <a:endParaRPr lang="en-US"/>
              </a:p>
            </c:txPr>
            <c:showVal val="1"/>
          </c:dLbls>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Sheet1!$B$2:$B$24</c:f>
              <c:numCache>
                <c:formatCode>0.000</c:formatCode>
                <c:ptCount val="23"/>
                <c:pt idx="0">
                  <c:v>30.99635512100005</c:v>
                </c:pt>
                <c:pt idx="1">
                  <c:v>31.316294560999999</c:v>
                </c:pt>
                <c:pt idx="2">
                  <c:v>29.753761604000001</c:v>
                </c:pt>
                <c:pt idx="3">
                  <c:v>30.505050416000035</c:v>
                </c:pt>
                <c:pt idx="4">
                  <c:v>29.07738612800005</c:v>
                </c:pt>
                <c:pt idx="5">
                  <c:v>26.321967000000051</c:v>
                </c:pt>
                <c:pt idx="6">
                  <c:v>25.202254229000001</c:v>
                </c:pt>
                <c:pt idx="7">
                  <c:v>24.183790124000001</c:v>
                </c:pt>
                <c:pt idx="8">
                  <c:v>23.294640042999944</c:v>
                </c:pt>
                <c:pt idx="9">
                  <c:v>22.30464687099991</c:v>
                </c:pt>
                <c:pt idx="10">
                  <c:v>24.956931406999999</c:v>
                </c:pt>
                <c:pt idx="11">
                  <c:v>26.133928442000066</c:v>
                </c:pt>
                <c:pt idx="12">
                  <c:v>29.249614615000002</c:v>
                </c:pt>
                <c:pt idx="13">
                  <c:v>31.117596655999996</c:v>
                </c:pt>
                <c:pt idx="14">
                  <c:v>34.662006891000011</c:v>
                </c:pt>
                <c:pt idx="15">
                  <c:v>37.784561175999997</c:v>
                </c:pt>
                <c:pt idx="16">
                  <c:v>38.611554640000001</c:v>
                </c:pt>
                <c:pt idx="17">
                  <c:v>37.587669666999908</c:v>
                </c:pt>
                <c:pt idx="18">
                  <c:v>33.755330208000117</c:v>
                </c:pt>
                <c:pt idx="19">
                  <c:v>30.3</c:v>
                </c:pt>
                <c:pt idx="20">
                  <c:v>29.9</c:v>
                </c:pt>
                <c:pt idx="21">
                  <c:v>32.300000000000004</c:v>
                </c:pt>
                <c:pt idx="22">
                  <c:v>35.200000000000003</c:v>
                </c:pt>
              </c:numCache>
            </c:numRef>
          </c:val>
        </c:ser>
        <c:ser>
          <c:idx val="2"/>
          <c:order val="1"/>
          <c:tx>
            <c:strRef>
              <c:f>Sheet1!$C$1</c:f>
              <c:strCache>
                <c:ptCount val="1"/>
                <c:pt idx="0">
                  <c:v>State Funds ($ B)</c:v>
                </c:pt>
              </c:strCache>
            </c:strRef>
          </c:tx>
          <c:spPr>
            <a:solidFill>
              <a:schemeClr val="accent6"/>
            </a:solidFill>
          </c:spPr>
          <c:dPt>
            <c:idx val="19"/>
            <c:spPr>
              <a:solidFill>
                <a:schemeClr val="accent6"/>
              </a:solidFill>
              <a:ln>
                <a:solidFill>
                  <a:schemeClr val="accent2"/>
                </a:solidFill>
              </a:ln>
            </c:spPr>
          </c:dPt>
          <c:dPt>
            <c:idx val="22"/>
            <c:spPr>
              <a:solidFill>
                <a:schemeClr val="accent6">
                  <a:lumMod val="60000"/>
                  <a:lumOff val="40000"/>
                </a:schemeClr>
              </a:solidFill>
            </c:spPr>
          </c:dPt>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Sheet1!$C$2:$C$24</c:f>
              <c:numCache>
                <c:formatCode>General</c:formatCode>
                <c:ptCount val="23"/>
                <c:pt idx="6" formatCode="0.000">
                  <c:v>2.9784999999999977</c:v>
                </c:pt>
                <c:pt idx="7" formatCode="0.000">
                  <c:v>2.6816056490000002</c:v>
                </c:pt>
                <c:pt idx="8" formatCode="0.000">
                  <c:v>2.644896573</c:v>
                </c:pt>
                <c:pt idx="9" formatCode="0.000">
                  <c:v>2.7023846020000053</c:v>
                </c:pt>
                <c:pt idx="10" formatCode="0.000">
                  <c:v>3.6824865690000004</c:v>
                </c:pt>
                <c:pt idx="11" formatCode="0.000">
                  <c:v>6.0117218489999891</c:v>
                </c:pt>
                <c:pt idx="12" formatCode="0.000">
                  <c:v>8.4210921709999997</c:v>
                </c:pt>
                <c:pt idx="13" formatCode="0.000">
                  <c:v>11.156217815000023</c:v>
                </c:pt>
                <c:pt idx="14" formatCode="0.000">
                  <c:v>11.819045131000006</c:v>
                </c:pt>
                <c:pt idx="15" formatCode="0.000">
                  <c:v>10.065000000000021</c:v>
                </c:pt>
                <c:pt idx="16" formatCode="0.000">
                  <c:v>7.8433660380000001</c:v>
                </c:pt>
                <c:pt idx="17" formatCode="0.000">
                  <c:v>6.7283254809999997</c:v>
                </c:pt>
                <c:pt idx="18" formatCode="0.000">
                  <c:v>5.5453181000000002</c:v>
                </c:pt>
                <c:pt idx="19" formatCode="0.000">
                  <c:v>4.3</c:v>
                </c:pt>
                <c:pt idx="20" formatCode="0.000">
                  <c:v>3.9</c:v>
                </c:pt>
                <c:pt idx="21" formatCode="0.000">
                  <c:v>4.0999999999999996</c:v>
                </c:pt>
                <c:pt idx="22" formatCode="0.000">
                  <c:v>4.4000000000000004</c:v>
                </c:pt>
              </c:numCache>
            </c:numRef>
          </c:val>
        </c:ser>
        <c:gapWidth val="20"/>
        <c:overlap val="100"/>
        <c:axId val="142927360"/>
        <c:axId val="142928896"/>
      </c:barChart>
      <c:lineChart>
        <c:grouping val="standard"/>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
            <c:numFmt formatCode="#,##0.0" sourceLinked="0"/>
            <c:txPr>
              <a:bodyPr/>
              <a:lstStyle/>
              <a:p>
                <a:pPr>
                  <a:defRPr sz="1200" b="1">
                    <a:latin typeface="Arial" pitchFamily="34" charset="0"/>
                    <a:cs typeface="Arial" pitchFamily="34" charset="0"/>
                  </a:defRPr>
                </a:pPr>
                <a:endParaRPr lang="en-US"/>
              </a:p>
            </c:txPr>
            <c:dLblPos val="t"/>
            <c:showVal val="1"/>
          </c:dLbls>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Sheet1!$D$2:$D$24</c:f>
              <c:numCache>
                <c:formatCode>0.000</c:formatCode>
                <c:ptCount val="23"/>
                <c:pt idx="0">
                  <c:v>30.99635512100005</c:v>
                </c:pt>
                <c:pt idx="1">
                  <c:v>31.316294560999999</c:v>
                </c:pt>
                <c:pt idx="2">
                  <c:v>29.753761604000001</c:v>
                </c:pt>
                <c:pt idx="3">
                  <c:v>30.505050416000035</c:v>
                </c:pt>
                <c:pt idx="4">
                  <c:v>29.07738612800005</c:v>
                </c:pt>
                <c:pt idx="5">
                  <c:v>26.321967000000051</c:v>
                </c:pt>
                <c:pt idx="6">
                  <c:v>28.180754229000001</c:v>
                </c:pt>
                <c:pt idx="7">
                  <c:v>26.865395773000003</c:v>
                </c:pt>
                <c:pt idx="8">
                  <c:v>25.939536616000002</c:v>
                </c:pt>
                <c:pt idx="9">
                  <c:v>25.007031472999987</c:v>
                </c:pt>
                <c:pt idx="10">
                  <c:v>28.639417975999987</c:v>
                </c:pt>
                <c:pt idx="11">
                  <c:v>32.145650291000003</c:v>
                </c:pt>
                <c:pt idx="12">
                  <c:v>37.670706786000011</c:v>
                </c:pt>
                <c:pt idx="13">
                  <c:v>42.273814470999994</c:v>
                </c:pt>
                <c:pt idx="14">
                  <c:v>46.481052022</c:v>
                </c:pt>
                <c:pt idx="15">
                  <c:v>47.849561175999995</c:v>
                </c:pt>
                <c:pt idx="16">
                  <c:v>46.454920677999944</c:v>
                </c:pt>
                <c:pt idx="17">
                  <c:v>44.315995148000013</c:v>
                </c:pt>
                <c:pt idx="18">
                  <c:v>39.300648308</c:v>
                </c:pt>
                <c:pt idx="19">
                  <c:v>34.6</c:v>
                </c:pt>
                <c:pt idx="20">
                  <c:v>33.800000000000004</c:v>
                </c:pt>
                <c:pt idx="21">
                  <c:v>36.4</c:v>
                </c:pt>
                <c:pt idx="22">
                  <c:v>39.6</c:v>
                </c:pt>
              </c:numCache>
            </c:numRef>
          </c:val>
        </c:ser>
        <c:ser>
          <c:idx val="1"/>
          <c:order val="3"/>
          <c:tx>
            <c:strRef>
              <c:f>Sheet1!$E$1</c:f>
              <c:strCache>
                <c:ptCount val="1"/>
                <c:pt idx="0">
                  <c:v>AVG</c:v>
                </c:pt>
              </c:strCache>
            </c:strRef>
          </c:tx>
          <c:spPr>
            <a:ln w="28024">
              <a:noFill/>
            </a:ln>
          </c:spPr>
          <c:marker>
            <c:symbol val="none"/>
          </c:marker>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Sheet1!$E$2:$E$24</c:f>
              <c:numCache>
                <c:formatCode>0.000</c:formatCode>
                <c:ptCount val="23"/>
                <c:pt idx="0">
                  <c:v>29.621833333333289</c:v>
                </c:pt>
                <c:pt idx="1">
                  <c:v>29.621833333333289</c:v>
                </c:pt>
                <c:pt idx="2">
                  <c:v>29.621833333333289</c:v>
                </c:pt>
                <c:pt idx="3">
                  <c:v>29.621833333333289</c:v>
                </c:pt>
                <c:pt idx="4">
                  <c:v>29.621833333333289</c:v>
                </c:pt>
                <c:pt idx="5">
                  <c:v>29.621833333333289</c:v>
                </c:pt>
                <c:pt idx="6">
                  <c:v>29.621833333333289</c:v>
                </c:pt>
                <c:pt idx="7">
                  <c:v>29.621833333333289</c:v>
                </c:pt>
                <c:pt idx="8">
                  <c:v>29.621833333333289</c:v>
                </c:pt>
                <c:pt idx="9">
                  <c:v>29.621833333333289</c:v>
                </c:pt>
                <c:pt idx="10">
                  <c:v>29.621833333333289</c:v>
                </c:pt>
                <c:pt idx="11">
                  <c:v>29.621833333333289</c:v>
                </c:pt>
                <c:pt idx="12">
                  <c:v>29.621833333333289</c:v>
                </c:pt>
                <c:pt idx="13">
                  <c:v>29.621833333333289</c:v>
                </c:pt>
                <c:pt idx="14">
                  <c:v>29.621833333333289</c:v>
                </c:pt>
                <c:pt idx="15">
                  <c:v>29.621833333333289</c:v>
                </c:pt>
                <c:pt idx="16">
                  <c:v>29.621833333333289</c:v>
                </c:pt>
                <c:pt idx="17">
                  <c:v>29.621833333333289</c:v>
                </c:pt>
                <c:pt idx="18">
                  <c:v>29.621833333333289</c:v>
                </c:pt>
                <c:pt idx="19">
                  <c:v>29.622</c:v>
                </c:pt>
                <c:pt idx="20">
                  <c:v>29.622</c:v>
                </c:pt>
                <c:pt idx="21">
                  <c:v>29.622</c:v>
                </c:pt>
                <c:pt idx="22">
                  <c:v>29.622</c:v>
                </c:pt>
              </c:numCache>
            </c:numRef>
          </c:val>
        </c:ser>
        <c:marker val="1"/>
        <c:axId val="142927360"/>
        <c:axId val="142928896"/>
      </c:lineChart>
      <c:catAx>
        <c:axId val="142927360"/>
        <c:scaling>
          <c:orientation val="minMax"/>
        </c:scaling>
        <c:axPos val="b"/>
        <c:numFmt formatCode="General" sourceLinked="1"/>
        <c:maj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142928896"/>
        <c:crosses val="autoZero"/>
        <c:lblAlgn val="ctr"/>
        <c:lblOffset val="100"/>
        <c:tickLblSkip val="1"/>
      </c:catAx>
      <c:valAx>
        <c:axId val="142928896"/>
        <c:scaling>
          <c:orientation val="minMax"/>
          <c:max val="50"/>
          <c:min val="0"/>
        </c:scaling>
        <c:axPos val="l"/>
        <c:numFmt formatCode="0" sourceLinked="0"/>
        <c:maj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142927360"/>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38E-2"/>
          <c:w val="0.29913829315438434"/>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chart>
  <c:txPr>
    <a:bodyPr/>
    <a:lstStyle/>
    <a:p>
      <a:pPr>
        <a:defRPr sz="176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6.1105217140832474E-2"/>
          <c:y val="3.4098667589344517E-2"/>
          <c:w val="0.93040188886645558"/>
          <c:h val="0.86296741032373581"/>
        </c:manualLayout>
      </c:layout>
      <c:barChart>
        <c:barDir val="col"/>
        <c:grouping val="clustered"/>
        <c:ser>
          <c:idx val="0"/>
          <c:order val="0"/>
          <c:tx>
            <c:strRef>
              <c:f>Chart!$B$1</c:f>
              <c:strCache>
                <c:ptCount val="1"/>
                <c:pt idx="0">
                  <c:v>Indicated</c:v>
                </c:pt>
              </c:strCache>
            </c:strRef>
          </c:tx>
          <c:spPr>
            <a:ln w="6350">
              <a:solidFill>
                <a:srgbClr val="0F5173"/>
              </a:solidFill>
            </a:ln>
          </c:spPr>
          <c:dPt>
            <c:idx val="19"/>
            <c:spPr>
              <a:solidFill>
                <a:srgbClr val="0F5173"/>
              </a:solidFill>
              <a:ln w="6350">
                <a:solidFill>
                  <a:srgbClr val="0F5173"/>
                </a:solidFill>
              </a:ln>
            </c:spPr>
          </c:dPt>
          <c:dLbls>
            <c:dLbl>
              <c:idx val="19"/>
              <c:numFmt formatCode="#,##0" sourceLinked="0"/>
              <c:spPr/>
              <c:txPr>
                <a:bodyPr/>
                <a:lstStyle/>
                <a:p>
                  <a:pPr>
                    <a:defRPr sz="1200" b="1">
                      <a:latin typeface="Arial" pitchFamily="34" charset="0"/>
                      <a:cs typeface="Arial" pitchFamily="34" charset="0"/>
                    </a:defRPr>
                  </a:pPr>
                  <a:endParaRPr lang="en-US"/>
                </a:p>
              </c:txPr>
            </c:dLbl>
            <c:dLbl>
              <c:idx val="20"/>
              <c:numFmt formatCode="#,##0" sourceLinked="0"/>
              <c:spPr/>
              <c:txPr>
                <a:bodyPr/>
                <a:lstStyle/>
                <a:p>
                  <a:pPr>
                    <a:defRPr sz="1200" b="1">
                      <a:latin typeface="Arial" pitchFamily="34" charset="0"/>
                      <a:cs typeface="Arial" pitchFamily="34" charset="0"/>
                    </a:defRPr>
                  </a:pPr>
                  <a:endParaRPr lang="en-US"/>
                </a:p>
              </c:txPr>
            </c:dLbl>
            <c:numFmt formatCode="#,##0.0" sourceLinked="0"/>
            <c:txPr>
              <a:bodyPr/>
              <a:lstStyle/>
              <a:p>
                <a:pPr>
                  <a:defRPr sz="1200" b="1">
                    <a:latin typeface="Arial" pitchFamily="34" charset="0"/>
                    <a:cs typeface="Arial" pitchFamily="34" charset="0"/>
                  </a:defRPr>
                </a:pPr>
                <a:endParaRPr lang="en-US"/>
              </a:p>
            </c:txPr>
            <c:showVal val="1"/>
          </c:dLbls>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Chart!$B$2:$B$23</c:f>
              <c:numCache>
                <c:formatCode>General</c:formatCode>
                <c:ptCount val="22"/>
                <c:pt idx="0">
                  <c:v>-4.2</c:v>
                </c:pt>
                <c:pt idx="1">
                  <c:v>-4.3999999999999995</c:v>
                </c:pt>
                <c:pt idx="2">
                  <c:v>-9.2000000000000011</c:v>
                </c:pt>
                <c:pt idx="3">
                  <c:v>0.3000000000000001</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-2.1999999999999997</c:v>
                </c:pt>
                <c:pt idx="17">
                  <c:v>-4.3</c:v>
                </c:pt>
                <c:pt idx="18">
                  <c:v>-5.7</c:v>
                </c:pt>
                <c:pt idx="19">
                  <c:v>10.8</c:v>
                </c:pt>
                <c:pt idx="20">
                  <c:v>-3.9</c:v>
                </c:pt>
                <c:pt idx="21">
                  <c:v>-5</c:v>
                </c:pt>
              </c:numCache>
            </c:numRef>
          </c:val>
        </c:ser>
        <c:gapWidth val="80"/>
        <c:axId val="144811136"/>
        <c:axId val="144812672"/>
      </c:barChart>
      <c:barChart>
        <c:barDir val="col"/>
        <c:grouping val="stacked"/>
        <c:ser>
          <c:idx val="1"/>
          <c:order val="1"/>
          <c:tx>
            <c:strRef>
              <c:f>Chart!$C$1</c:f>
              <c:strCache>
                <c:ptCount val="1"/>
                <c:pt idx="0">
                  <c:v>Adjusted</c:v>
                </c:pt>
              </c:strCache>
            </c:strRef>
          </c:tx>
          <c:spPr>
            <a:solidFill>
              <a:srgbClr val="0F5173">
                <a:lumMod val="20000"/>
                <a:lumOff val="80000"/>
              </a:srgbClr>
            </a:solidFill>
            <a:ln w="6350">
              <a:solidFill>
                <a:srgbClr val="0F5173"/>
              </a:solidFill>
            </a:ln>
          </c:spPr>
          <c:dLbls>
            <c:dLbl>
              <c:idx val="20"/>
              <c:layout>
                <c:manualLayout>
                  <c:x val="0"/>
                  <c:y val="-2.6729031600871201E-3"/>
                </c:manualLayout>
              </c:layout>
              <c:showVal val="1"/>
            </c:dLbl>
            <c:txPr>
              <a:bodyPr/>
              <a:lstStyle/>
              <a:p>
                <a:pPr>
                  <a:defRPr sz="1200" b="1">
                    <a:latin typeface="Arial" pitchFamily="34" charset="0"/>
                    <a:cs typeface="Arial" pitchFamily="34" charset="0"/>
                  </a:defRPr>
                </a:pPr>
                <a:endParaRPr lang="en-US"/>
              </a:p>
            </c:txPr>
            <c:showVal val="1"/>
          </c:dLbls>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Chart!$C$2:$C$23</c:f>
              <c:numCache>
                <c:formatCode>General</c:formatCode>
                <c:ptCount val="22"/>
                <c:pt idx="19">
                  <c:v>3.8</c:v>
                </c:pt>
                <c:pt idx="20">
                  <c:v>-0.9</c:v>
                </c:pt>
              </c:numCache>
            </c:numRef>
          </c:val>
        </c:ser>
        <c:gapWidth val="80"/>
        <c:axId val="144820096"/>
        <c:axId val="144818560"/>
      </c:barChart>
      <c:lineChart>
        <c:grouping val="standard"/>
        <c:ser>
          <c:idx val="2"/>
          <c:order val="2"/>
          <c:tx>
            <c:strRef>
              <c:f>Chart!$D$1</c:f>
              <c:strCache>
                <c:ptCount val="1"/>
                <c:pt idx="0">
                  <c:v>Label Indicated</c:v>
                </c:pt>
              </c:strCache>
            </c:strRef>
          </c:tx>
          <c:spPr>
            <a:ln>
              <a:noFill/>
              <a:prstDash val="lgDash"/>
            </a:ln>
          </c:spPr>
          <c:marker>
            <c:symbol val="none"/>
          </c:marker>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Chart!$D$2:$D$23</c:f>
              <c:numCache>
                <c:formatCode>General</c:formatCode>
                <c:ptCount val="22"/>
                <c:pt idx="0">
                  <c:v>-4.2</c:v>
                </c:pt>
                <c:pt idx="1">
                  <c:v>-4.3999999999999995</c:v>
                </c:pt>
                <c:pt idx="2">
                  <c:v>-9.2000000000000011</c:v>
                </c:pt>
                <c:pt idx="3">
                  <c:v>0.3000000000000001</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c:v>
                </c:pt>
                <c:pt idx="17">
                  <c:v>-4.1000000000000005</c:v>
                </c:pt>
                <c:pt idx="18">
                  <c:v>-5.5</c:v>
                </c:pt>
                <c:pt idx="19">
                  <c:v>9</c:v>
                </c:pt>
              </c:numCache>
            </c:numRef>
          </c:val>
        </c:ser>
        <c:ser>
          <c:idx val="3"/>
          <c:order val="3"/>
          <c:tx>
            <c:strRef>
              <c:f>Chart!$E$1</c:f>
              <c:strCache>
                <c:ptCount val="1"/>
                <c:pt idx="0">
                  <c:v>Label Adjusted</c:v>
                </c:pt>
              </c:strCache>
            </c:strRef>
          </c:tx>
          <c:spPr>
            <a:ln w="28575">
              <a:noFill/>
            </a:ln>
          </c:spPr>
          <c:marker>
            <c:symbol val="none"/>
          </c:marker>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Chart!$E$2:$E$23</c:f>
              <c:numCache>
                <c:formatCode>General</c:formatCode>
                <c:ptCount val="22"/>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numCache>
            </c:numRef>
          </c:val>
        </c:ser>
        <c:marker val="1"/>
        <c:axId val="144811136"/>
        <c:axId val="144812672"/>
      </c:lineChart>
      <c:catAx>
        <c:axId val="144811136"/>
        <c:scaling>
          <c:orientation val="minMax"/>
        </c:scaling>
        <c:axPos val="b"/>
        <c:numFmt formatCode="General" sourceLinked="1"/>
        <c:maj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44812672"/>
        <c:crosses val="autoZero"/>
        <c:lblAlgn val="ctr"/>
        <c:lblOffset val="100"/>
        <c:tickLblSkip val="1"/>
      </c:catAx>
      <c:valAx>
        <c:axId val="144812672"/>
        <c:scaling>
          <c:orientation val="minMax"/>
          <c:max val="12"/>
          <c:min val="-10"/>
        </c:scaling>
        <c:axPos val="l"/>
        <c:numFmt formatCode="General" sourceLinked="1"/>
        <c:maj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44811136"/>
        <c:crosses val="autoZero"/>
        <c:crossBetween val="between"/>
        <c:majorUnit val="2"/>
      </c:valAx>
      <c:valAx>
        <c:axId val="144818560"/>
        <c:scaling>
          <c:orientation val="minMax"/>
          <c:max val="12"/>
          <c:min val="-10"/>
        </c:scaling>
        <c:axPos val="r"/>
        <c:numFmt formatCode="General" sourceLinked="1"/>
        <c:majorTickMark val="none"/>
        <c:tickLblPos val="none"/>
        <c:spPr>
          <a:ln>
            <a:noFill/>
          </a:ln>
        </c:spPr>
        <c:crossAx val="144820096"/>
        <c:crosses val="max"/>
        <c:crossBetween val="between"/>
        <c:majorUnit val="2"/>
      </c:valAx>
      <c:catAx>
        <c:axId val="144820096"/>
        <c:scaling>
          <c:orientation val="minMax"/>
        </c:scaling>
        <c:axPos val="t"/>
        <c:numFmt formatCode="General" sourceLinked="1"/>
        <c:majorTickMark val="none"/>
        <c:tickLblPos val="none"/>
        <c:spPr>
          <a:ln>
            <a:noFill/>
          </a:ln>
        </c:spPr>
        <c:crossAx val="144818560"/>
        <c:crosses val="max"/>
        <c:auto val="1"/>
        <c:lblAlgn val="ctr"/>
        <c:lblOffset val="100"/>
      </c:catAx>
    </c:plotArea>
    <c:legend>
      <c:legendPos val="r"/>
      <c:layout>
        <c:manualLayout>
          <c:xMode val="edge"/>
          <c:yMode val="edge"/>
          <c:x val="0.72894654193866759"/>
          <c:y val="0.27944814574562732"/>
          <c:w val="0.18040336741124294"/>
          <c:h val="0.11766840335731193"/>
        </c:manualLayout>
      </c:layout>
      <c:txPr>
        <a:bodyPr/>
        <a:lstStyle/>
        <a:p>
          <a:pPr>
            <a:defRPr sz="1600">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1105166341386817E-2"/>
          <c:y val="3.9444444444444449E-2"/>
          <c:w val="0.93040188886645558"/>
          <c:h val="0.81018963254596055"/>
        </c:manualLayout>
      </c:layout>
      <c:barChart>
        <c:barDir val="col"/>
        <c:grouping val="stacked"/>
        <c:ser>
          <c:idx val="0"/>
          <c:order val="0"/>
          <c:tx>
            <c:strRef>
              <c:f>Chart!$B$1</c:f>
              <c:strCache>
                <c:ptCount val="1"/>
                <c:pt idx="0">
                  <c:v>Rate/Loss Cost Departure</c:v>
                </c:pt>
              </c:strCache>
            </c:strRef>
          </c:tx>
          <c:spPr>
            <a:ln w="6350">
              <a:solidFill>
                <a:srgbClr val="0F5173"/>
              </a:solidFill>
            </a:ln>
          </c:spPr>
          <c:dPt>
            <c:idx val="20"/>
            <c:spPr>
              <a:solidFill>
                <a:schemeClr val="accent1">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Chart!$B$2:$B$22</c:f>
              <c:numCache>
                <c:formatCode>0.0</c:formatCode>
                <c:ptCount val="21"/>
                <c:pt idx="0">
                  <c:v>-2.1775707317073807</c:v>
                </c:pt>
                <c:pt idx="1">
                  <c:v>-2.7683063829787256</c:v>
                </c:pt>
                <c:pt idx="2">
                  <c:v>-2.6728744186046534</c:v>
                </c:pt>
                <c:pt idx="3">
                  <c:v>-2.8619169811320782</c:v>
                </c:pt>
                <c:pt idx="4">
                  <c:v>-2.8512463768115968</c:v>
                </c:pt>
                <c:pt idx="5">
                  <c:v>-4.3826635514018824</c:v>
                </c:pt>
                <c:pt idx="6">
                  <c:v>-7.5144244897958945</c:v>
                </c:pt>
                <c:pt idx="7">
                  <c:v>-10.362668341708552</c:v>
                </c:pt>
                <c:pt idx="8">
                  <c:v>-9.7909823232323188</c:v>
                </c:pt>
                <c:pt idx="9">
                  <c:v>-8.9255615853658536</c:v>
                </c:pt>
                <c:pt idx="10">
                  <c:v>-6.5196383928572024</c:v>
                </c:pt>
                <c:pt idx="11">
                  <c:v>0.39867826086957586</c:v>
                </c:pt>
                <c:pt idx="12">
                  <c:v>1.4883870967741839</c:v>
                </c:pt>
                <c:pt idx="13">
                  <c:v>4.6413234374999925</c:v>
                </c:pt>
                <c:pt idx="14">
                  <c:v>4.4189999999999925</c:v>
                </c:pt>
                <c:pt idx="15">
                  <c:v>3.1412906666666691</c:v>
                </c:pt>
                <c:pt idx="16">
                  <c:v>2.552602298850577</c:v>
                </c:pt>
                <c:pt idx="17">
                  <c:v>1.3834831460674168</c:v>
                </c:pt>
                <c:pt idx="18">
                  <c:v>0.89273793103447263</c:v>
                </c:pt>
                <c:pt idx="19">
                  <c:v>0.69548539325841663</c:v>
                </c:pt>
                <c:pt idx="20">
                  <c:v>0.89273793103447263</c:v>
                </c:pt>
              </c:numCache>
            </c:numRef>
          </c:val>
        </c:ser>
        <c:ser>
          <c:idx val="1"/>
          <c:order val="1"/>
          <c:tx>
            <c:strRef>
              <c:f>Chart!$C$1</c:f>
              <c:strCache>
                <c:ptCount val="1"/>
                <c:pt idx="0">
                  <c:v>Schedule Rating</c:v>
                </c:pt>
              </c:strCache>
            </c:strRef>
          </c:tx>
          <c:spPr>
            <a:ln w="6350">
              <a:solidFill>
                <a:srgbClr val="0F5173"/>
              </a:solidFill>
            </a:ln>
          </c:spPr>
          <c:dPt>
            <c:idx val="20"/>
            <c:spPr>
              <a:solidFill>
                <a:schemeClr val="accent2">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Chart!$C$2:$C$22</c:f>
              <c:numCache>
                <c:formatCode>0.0</c:formatCode>
                <c:ptCount val="21"/>
                <c:pt idx="0">
                  <c:v>-1.8806292682926689</c:v>
                </c:pt>
                <c:pt idx="1">
                  <c:v>-1.8784936170212778</c:v>
                </c:pt>
                <c:pt idx="2">
                  <c:v>-1.5839255813953499</c:v>
                </c:pt>
                <c:pt idx="3">
                  <c:v>-2.3684830188679666</c:v>
                </c:pt>
                <c:pt idx="4">
                  <c:v>-3.9327536231883555</c:v>
                </c:pt>
                <c:pt idx="5">
                  <c:v>-6.0383364485981383</c:v>
                </c:pt>
                <c:pt idx="6">
                  <c:v>-6.6473755102040775</c:v>
                </c:pt>
                <c:pt idx="7">
                  <c:v>-8.5563316582914553</c:v>
                </c:pt>
                <c:pt idx="8">
                  <c:v>-9.0305176767676745</c:v>
                </c:pt>
                <c:pt idx="9">
                  <c:v>-6.8141384146341428</c:v>
                </c:pt>
                <c:pt idx="10">
                  <c:v>-4.3788616071428734</c:v>
                </c:pt>
                <c:pt idx="11">
                  <c:v>-1.9062782608695681</c:v>
                </c:pt>
                <c:pt idx="12">
                  <c:v>-1.6123870967741951</c:v>
                </c:pt>
                <c:pt idx="13">
                  <c:v>-1.7212234374999726</c:v>
                </c:pt>
                <c:pt idx="14">
                  <c:v>-3.0540000000000025</c:v>
                </c:pt>
                <c:pt idx="15">
                  <c:v>-4.3788906666666705</c:v>
                </c:pt>
                <c:pt idx="16">
                  <c:v>-6.2112022988505924</c:v>
                </c:pt>
                <c:pt idx="17">
                  <c:v>-7.5884831460674045</c:v>
                </c:pt>
                <c:pt idx="18">
                  <c:v>-7.8629379310343896</c:v>
                </c:pt>
                <c:pt idx="19">
                  <c:v>-8.2528853932584223</c:v>
                </c:pt>
                <c:pt idx="20">
                  <c:v>-7.8629379310343896</c:v>
                </c:pt>
              </c:numCache>
            </c:numRef>
          </c:val>
        </c:ser>
        <c:ser>
          <c:idx val="2"/>
          <c:order val="2"/>
          <c:tx>
            <c:strRef>
              <c:f>Chart!$D$1</c:f>
              <c:strCache>
                <c:ptCount val="1"/>
                <c:pt idx="0">
                  <c:v>Dividends</c:v>
                </c:pt>
              </c:strCache>
            </c:strRef>
          </c:tx>
          <c:spPr>
            <a:solidFill>
              <a:schemeClr val="tx2">
                <a:lumMod val="60000"/>
                <a:lumOff val="40000"/>
              </a:schemeClr>
            </a:solidFill>
            <a:ln w="6350">
              <a:solidFill>
                <a:srgbClr val="0F5173"/>
              </a:solidFill>
            </a:ln>
          </c:spPr>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Chart!$D$2:$D$22</c:f>
              <c:numCache>
                <c:formatCode>0.0</c:formatCode>
                <c:ptCount val="21"/>
                <c:pt idx="0">
                  <c:v>-3</c:v>
                </c:pt>
                <c:pt idx="1">
                  <c:v>-2.8000000000000003</c:v>
                </c:pt>
                <c:pt idx="2">
                  <c:v>-2.8000000000000003</c:v>
                </c:pt>
                <c:pt idx="3">
                  <c:v>-3.3000000000000003</c:v>
                </c:pt>
                <c:pt idx="4">
                  <c:v>-3.6999999999999997</c:v>
                </c:pt>
                <c:pt idx="5">
                  <c:v>-4.2</c:v>
                </c:pt>
                <c:pt idx="6">
                  <c:v>-3.5000000000000004</c:v>
                </c:pt>
                <c:pt idx="7">
                  <c:v>-3.6999999999999997</c:v>
                </c:pt>
                <c:pt idx="8">
                  <c:v>-4.3999999999999995</c:v>
                </c:pt>
                <c:pt idx="9">
                  <c:v>-3.5000000000000004</c:v>
                </c:pt>
                <c:pt idx="10">
                  <c:v>-3.4000000000000004</c:v>
                </c:pt>
                <c:pt idx="11">
                  <c:v>-2.5</c:v>
                </c:pt>
                <c:pt idx="12">
                  <c:v>-1.6</c:v>
                </c:pt>
                <c:pt idx="13">
                  <c:v>-0.8</c:v>
                </c:pt>
                <c:pt idx="14">
                  <c:v>-0.70000000000000062</c:v>
                </c:pt>
                <c:pt idx="15">
                  <c:v>-1</c:v>
                </c:pt>
                <c:pt idx="16">
                  <c:v>-1</c:v>
                </c:pt>
                <c:pt idx="17">
                  <c:v>-1.2</c:v>
                </c:pt>
                <c:pt idx="18">
                  <c:v>-1.3</c:v>
                </c:pt>
                <c:pt idx="19">
                  <c:v>-1.0999999999999797</c:v>
                </c:pt>
                <c:pt idx="20">
                  <c:v>-1</c:v>
                </c:pt>
              </c:numCache>
            </c:numRef>
          </c:val>
        </c:ser>
        <c:gapWidth val="70"/>
        <c:overlap val="100"/>
        <c:axId val="145917056"/>
        <c:axId val="145918592"/>
      </c:barChart>
      <c:lineChart>
        <c:grouping val="standard"/>
        <c:ser>
          <c:idx val="3"/>
          <c:order val="3"/>
          <c:tx>
            <c:strRef>
              <c:f>Chart!$E$1</c:f>
              <c:strCache>
                <c:ptCount val="1"/>
                <c:pt idx="0">
                  <c:v> </c:v>
                </c:pt>
              </c:strCache>
            </c:strRef>
          </c:tx>
          <c:spPr>
            <a:ln>
              <a:noFill/>
            </a:ln>
          </c:spPr>
          <c:marker>
            <c:symbol val="none"/>
          </c:marker>
          <c:dLbls>
            <c:dLbl>
              <c:idx val="12"/>
              <c:layout>
                <c:manualLayout>
                  <c:x val="-2.4396244739397787E-2"/>
                  <c:y val="5.3682646286861223E-2"/>
                </c:manualLayout>
              </c:layout>
              <c:dLblPos val="r"/>
              <c:showVal val="1"/>
            </c:dLbl>
            <c:dLbl>
              <c:idx val="13"/>
              <c:layout>
                <c:manualLayout>
                  <c:x val="-2.1809672625496799E-2"/>
                  <c:y val="-8.0643430600586694E-2"/>
                </c:manualLayout>
              </c:layout>
              <c:dLblPos val="r"/>
              <c:showVal val="1"/>
            </c:dLbl>
            <c:dLbl>
              <c:idx val="14"/>
              <c:layout>
                <c:manualLayout>
                  <c:x val="-2.1809672625496799E-2"/>
                  <c:y val="-0.103180098811178"/>
                </c:manualLayout>
              </c:layout>
              <c:dLblPos val="r"/>
              <c:showVal val="1"/>
            </c:dLbl>
            <c:dLbl>
              <c:idx val="15"/>
              <c:layout>
                <c:manualLayout>
                  <c:x val="-2.5691162188411071E-2"/>
                  <c:y val="9.2898139570788948E-2"/>
                </c:manualLayout>
              </c:layout>
              <c:dLblPos val="r"/>
              <c:showVal val="1"/>
            </c:dLbl>
            <c:dLbl>
              <c:idx val="16"/>
              <c:layout>
                <c:manualLayout>
                  <c:x val="-2.4396244739397787E-2"/>
                  <c:y val="7.5741469816272972E-2"/>
                </c:manualLayout>
              </c:layout>
              <c:dLblPos val="r"/>
              <c:showVal val="1"/>
            </c:dLbl>
            <c:dLbl>
              <c:idx val="17"/>
              <c:layout>
                <c:manualLayout>
                  <c:x val="-2.4396244739397947E-2"/>
                  <c:y val="5.3682646286861223E-2"/>
                </c:manualLayout>
              </c:layout>
              <c:dLblPos val="r"/>
              <c:showVal val="1"/>
            </c:dLbl>
            <c:dLbl>
              <c:idx val="18"/>
              <c:layout>
                <c:manualLayout>
                  <c:x val="-2.4396244739397787E-2"/>
                  <c:y val="3.8976763933920022E-2"/>
                </c:manualLayout>
              </c:layout>
              <c:dLblPos val="r"/>
              <c:showVal val="1"/>
            </c:dLbl>
            <c:dLbl>
              <c:idx val="19"/>
              <c:layout>
                <c:manualLayout>
                  <c:x val="-2.4396244739397787E-2"/>
                  <c:y val="4.3878724718233814E-2"/>
                </c:manualLayout>
              </c:layout>
              <c:dLblPos val="r"/>
              <c:showVal val="1"/>
            </c:dLbl>
            <c:dLbl>
              <c:idx val="20"/>
              <c:tx>
                <c:rich>
                  <a:bodyPr/>
                  <a:lstStyle/>
                  <a:p>
                    <a:pPr>
                      <a:defRPr sz="1400" b="1" baseline="0">
                        <a:latin typeface="Arial" pitchFamily="34" charset="0"/>
                        <a:cs typeface="Arial" pitchFamily="34" charset="0"/>
                      </a:defRPr>
                    </a:pPr>
                    <a:r>
                      <a:rPr lang="en-US" dirty="0"/>
                      <a:t>-</a:t>
                    </a:r>
                    <a:r>
                      <a:rPr lang="en-US" dirty="0" smtClean="0"/>
                      <a:t>8.0</a:t>
                    </a:r>
                    <a:endParaRPr lang="en-US" dirty="0"/>
                  </a:p>
                </c:rich>
              </c:tx>
              <c:numFmt formatCode="#,##0" sourceLinked="0"/>
              <c:spPr/>
              <c:dLblPos val="b"/>
              <c:showVal val="1"/>
            </c:dLbl>
            <c:numFmt formatCode="#,##0.0" sourceLinked="0"/>
            <c:txPr>
              <a:bodyPr/>
              <a:lstStyle/>
              <a:p>
                <a:pPr>
                  <a:defRPr sz="1200" b="1" baseline="0">
                    <a:latin typeface="Arial" pitchFamily="34" charset="0"/>
                    <a:cs typeface="Arial" pitchFamily="34" charset="0"/>
                  </a:defRPr>
                </a:pPr>
                <a:endParaRPr lang="en-US"/>
              </a:p>
            </c:txPr>
            <c:dLblPos val="b"/>
            <c:showVal val="1"/>
          </c:dLbls>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Chart!$E$2:$E$22</c:f>
              <c:numCache>
                <c:formatCode>0.0</c:formatCode>
                <c:ptCount val="21"/>
                <c:pt idx="0">
                  <c:v>-7.0582000000000003</c:v>
                </c:pt>
                <c:pt idx="1">
                  <c:v>-7.4468000000000094</c:v>
                </c:pt>
                <c:pt idx="2">
                  <c:v>-7.0568000000000044</c:v>
                </c:pt>
                <c:pt idx="3">
                  <c:v>-8.530400000000002</c:v>
                </c:pt>
                <c:pt idx="4">
                  <c:v>-10.484000000000002</c:v>
                </c:pt>
                <c:pt idx="5">
                  <c:v>-14.621000000000015</c:v>
                </c:pt>
                <c:pt idx="6">
                  <c:v>-17.661799999999989</c:v>
                </c:pt>
                <c:pt idx="7">
                  <c:v>-22.618999999999996</c:v>
                </c:pt>
                <c:pt idx="8">
                  <c:v>-23.221499999999889</c:v>
                </c:pt>
                <c:pt idx="9">
                  <c:v>-19.239699999999889</c:v>
                </c:pt>
                <c:pt idx="10">
                  <c:v>-14.298500000000001</c:v>
                </c:pt>
                <c:pt idx="11">
                  <c:v>-4.0075999999999965</c:v>
                </c:pt>
                <c:pt idx="12">
                  <c:v>-1.7240000000000131</c:v>
                </c:pt>
                <c:pt idx="13">
                  <c:v>2.1200999999999808</c:v>
                </c:pt>
                <c:pt idx="14">
                  <c:v>0.66500000000000403</c:v>
                </c:pt>
                <c:pt idx="15">
                  <c:v>-2.2376000000000054</c:v>
                </c:pt>
                <c:pt idx="16">
                  <c:v>-4.6586000000000007</c:v>
                </c:pt>
                <c:pt idx="17">
                  <c:v>-7.4049999999999905</c:v>
                </c:pt>
                <c:pt idx="18">
                  <c:v>-8.2702000000000009</c:v>
                </c:pt>
                <c:pt idx="19">
                  <c:v>-8.6574000000000026</c:v>
                </c:pt>
                <c:pt idx="20">
                  <c:v>-7.970200000000081</c:v>
                </c:pt>
              </c:numCache>
            </c:numRef>
          </c:val>
        </c:ser>
        <c:marker val="1"/>
        <c:axId val="145930112"/>
        <c:axId val="145928576"/>
      </c:lineChart>
      <c:catAx>
        <c:axId val="145917056"/>
        <c:scaling>
          <c:orientation val="minMax"/>
        </c:scaling>
        <c:axPos val="b"/>
        <c:numFmt formatCode="General" sourceLinked="1"/>
        <c:maj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45918592"/>
        <c:crosses val="autoZero"/>
        <c:lblAlgn val="ctr"/>
        <c:lblOffset val="300"/>
        <c:tickLblSkip val="1"/>
      </c:catAx>
      <c:valAx>
        <c:axId val="145918592"/>
        <c:scaling>
          <c:orientation val="minMax"/>
          <c:max val="10"/>
          <c:min val="-25"/>
        </c:scaling>
        <c:axPos val="l"/>
        <c:numFmt formatCode="0" sourceLinked="0"/>
        <c:maj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45917056"/>
        <c:crosses val="autoZero"/>
        <c:crossBetween val="between"/>
        <c:majorUnit val="5"/>
      </c:valAx>
      <c:valAx>
        <c:axId val="145928576"/>
        <c:scaling>
          <c:orientation val="minMax"/>
          <c:max val="10"/>
          <c:min val="-25"/>
        </c:scaling>
        <c:axPos val="r"/>
        <c:numFmt formatCode="0.0" sourceLinked="1"/>
        <c:majorTickMark val="none"/>
        <c:tickLblPos val="none"/>
        <c:spPr>
          <a:ln>
            <a:noFill/>
          </a:ln>
        </c:spPr>
        <c:crossAx val="145930112"/>
        <c:crosses val="max"/>
        <c:crossBetween val="between"/>
        <c:majorUnit val="5"/>
      </c:valAx>
      <c:catAx>
        <c:axId val="145930112"/>
        <c:scaling>
          <c:orientation val="minMax"/>
        </c:scaling>
        <c:delete val="1"/>
        <c:axPos val="b"/>
        <c:numFmt formatCode="General" sourceLinked="1"/>
        <c:tickLblPos val="none"/>
        <c:crossAx val="145928576"/>
        <c:crosses val="autoZero"/>
        <c:lblAlgn val="ctr"/>
        <c:lblOffset val="100"/>
      </c:catAx>
    </c:plotArea>
    <c:legend>
      <c:legendPos val="b"/>
      <c:layout>
        <c:manualLayout>
          <c:xMode val="edge"/>
          <c:yMode val="edge"/>
          <c:x val="6.7691522534042314E-2"/>
          <c:y val="3.4813210848644652E-2"/>
          <c:w val="0.28352995939610132"/>
          <c:h val="0.17912117235345582"/>
        </c:manualLayout>
      </c:layout>
      <c:txPr>
        <a:bodyPr/>
        <a:lstStyle/>
        <a:p>
          <a:pPr>
            <a:defRPr sz="1400" b="1">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29.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25.emf"/></Relationships>
</file>

<file path=ppt/drawings/drawing1.xml><?xml version="1.0" encoding="utf-8"?>
<c:userShapes xmlns:c="http://schemas.openxmlformats.org/drawingml/2006/chart">
  <cdr:relSizeAnchor xmlns:cdr="http://schemas.openxmlformats.org/drawingml/2006/chartDrawing">
    <cdr:from>
      <cdr:x>0.60772</cdr:x>
      <cdr:y>0.71313</cdr:y>
    </cdr:from>
    <cdr:to>
      <cdr:x>0.87617</cdr:x>
      <cdr:y>0.90226</cdr:y>
    </cdr:to>
    <cdr:sp macro="" textlink="">
      <cdr:nvSpPr>
        <cdr:cNvPr id="2" name="AutoShape 38"/>
        <cdr:cNvSpPr>
          <a:spLocks xmlns:a="http://schemas.openxmlformats.org/drawingml/2006/main" noChangeArrowheads="1"/>
        </cdr:cNvSpPr>
      </cdr:nvSpPr>
      <cdr:spPr bwMode="blackWhite">
        <a:xfrm xmlns:a="http://schemas.openxmlformats.org/drawingml/2006/main">
          <a:off x="5442155" y="3073656"/>
          <a:ext cx="2403987" cy="815156"/>
        </a:xfrm>
        <a:prstGeom xmlns:a="http://schemas.openxmlformats.org/drawingml/2006/main" prst="wedgeRectCallout">
          <a:avLst>
            <a:gd name="adj1" fmla="val 80056"/>
            <a:gd name="adj2" fmla="val -16111"/>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+9.0% in 2012, the best since 2005</a:t>
          </a:r>
          <a:endParaRPr lang="en-US" sz="1400" b="1" dirty="0">
            <a:solidFill>
              <a:srgbClr val="FFFFFF"/>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6/17/2013</a:t>
            </a:fld>
            <a:endParaRPr lang="en-US"/>
          </a:p>
        </p:txBody>
      </p:sp>
      <p:sp>
        <p:nvSpPr>
          <p:cNvPr id="229380" name="Rectangle 1028"/>
          <p:cNvSpPr>
            <a:spLocks noGrp="1" noChangeArrowheads="1"/>
          </p:cNvSpPr>
          <p:nvPr>
            <p:ph type="ftr" sz="quarter" idx="2"/>
          </p:nvPr>
        </p:nvSpPr>
        <p:spPr bwMode="auto">
          <a:xfrm>
            <a:off x="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0025" y="581025"/>
            <a:ext cx="4056063" cy="3041650"/>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1500" y="3819525"/>
            <a:ext cx="5856288" cy="514826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48013" y="9037638"/>
            <a:ext cx="704850" cy="244475"/>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111</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148013" y="9034464"/>
            <a:ext cx="704850" cy="247650"/>
          </a:xfrm>
        </p:spPr>
        <p:txBody>
          <a:bodyPr/>
          <a:lstStyle/>
          <a:p>
            <a:pPr defTabSz="928531">
              <a:defRPr/>
            </a:pPr>
            <a:fld id="{997B1A37-7284-48D3-AB21-085E11E2C639}" type="slidenum">
              <a:rPr lang="en-US" smtClean="0">
                <a:solidFill>
                  <a:srgbClr val="000000"/>
                </a:solidFill>
              </a:rPr>
              <a:pPr defTabSz="928531">
                <a:defRPr/>
              </a:pPr>
              <a:t>112</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113</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114</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115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116</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117</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118</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119</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120</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463"/>
            <a:ext cx="704850" cy="247650"/>
          </a:xfrm>
        </p:spPr>
        <p:txBody>
          <a:bodyPr/>
          <a:lstStyle/>
          <a:p>
            <a:pPr>
              <a:defRPr/>
            </a:pPr>
            <a:fld id="{922E83D1-EE4F-414B-BA5F-15D01CA178D1}" type="slidenum">
              <a:rPr lang="en-US" smtClean="0"/>
              <a:pPr>
                <a:defRPr/>
              </a:pPr>
              <a:t>11</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123</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124</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125</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126</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127</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128</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sldNum" sz="quarter" idx="5"/>
          </p:nvPr>
        </p:nvSpPr>
        <p:spPr>
          <a:noFill/>
        </p:spPr>
        <p:txBody>
          <a:bodyPr/>
          <a:lstStyle/>
          <a:p>
            <a:fld id="{7E96528B-1495-4529-95AD-39D4E56FDBAB}" type="slidenum">
              <a:rPr lang="en-US" smtClean="0"/>
              <a:pPr/>
              <a:t>129</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0" y="9034803"/>
            <a:ext cx="703573" cy="247312"/>
          </a:xfrm>
          <a:prstGeom prst="rect">
            <a:avLst/>
          </a:prstGeom>
          <a:noFill/>
          <a:ln w="9525">
            <a:noFill/>
            <a:miter lim="800000"/>
            <a:headEnd/>
            <a:tailEnd/>
          </a:ln>
        </p:spPr>
        <p:txBody>
          <a:bodyPr lIns="45882" tIns="46494" rIns="45882" bIns="46494" anchor="b">
            <a:spAutoFit/>
          </a:bodyPr>
          <a:lstStyle/>
          <a:p>
            <a:pPr algn="ctr" defTabSz="928787"/>
            <a:fld id="{0D384969-57EF-47F2-8E1F-3213D4760988}" type="slidenum">
              <a:rPr lang="en-US" sz="1000"/>
              <a:pPr algn="ctr" defTabSz="928787"/>
              <a:t>130</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12</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134</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136</a:t>
            </a:fld>
            <a:endParaRPr lang="en-US" sz="1000"/>
          </a:p>
        </p:txBody>
      </p:sp>
      <p:sp>
        <p:nvSpPr>
          <p:cNvPr id="94211" name="Rectangle 2"/>
          <p:cNvSpPr>
            <a:spLocks noGrp="1" noRot="1" noChangeAspect="1" noChangeArrowheads="1" noTextEdit="1"/>
          </p:cNvSpPr>
          <p:nvPr>
            <p:ph type="sldImg"/>
          </p:nvPr>
        </p:nvSpPr>
        <p:spPr>
          <a:xfrm>
            <a:off x="1470025" y="581025"/>
            <a:ext cx="4056063" cy="3041650"/>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138</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139</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sldNum" sz="quarter" idx="5"/>
          </p:nvPr>
        </p:nvSpPr>
        <p:spPr>
          <a:xfrm>
            <a:off x="3148013" y="9034319"/>
            <a:ext cx="704850" cy="247794"/>
          </a:xfrm>
        </p:spPr>
        <p:txBody>
          <a:bodyPr/>
          <a:lstStyle/>
          <a:p>
            <a:pPr>
              <a:defRPr/>
            </a:pPr>
            <a:fld id="{E19C0DC3-26A5-407B-8D6A-47AD70A3790E}" type="slidenum">
              <a:rPr lang="en-US" smtClean="0"/>
              <a:pPr>
                <a:defRPr/>
              </a:pPr>
              <a:t>140</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146425" y="9034463"/>
            <a:ext cx="708025" cy="247650"/>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141</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148013" y="9034463"/>
            <a:ext cx="704850" cy="247650"/>
          </a:xfrm>
        </p:spPr>
        <p:txBody>
          <a:bodyPr/>
          <a:lstStyle/>
          <a:p>
            <a:pPr>
              <a:defRPr/>
            </a:pPr>
            <a:fld id="{7FF981F9-8331-43C1-8622-D2EDB409ECCC}" type="slidenum">
              <a:rPr lang="en-US" smtClean="0"/>
              <a:pPr>
                <a:defRPr/>
              </a:pPr>
              <a:t>142</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sldNum" sz="quarter" idx="5"/>
          </p:nvPr>
        </p:nvSpPr>
        <p:spPr/>
        <p:txBody>
          <a:bodyPr/>
          <a:lstStyle/>
          <a:p>
            <a:pPr>
              <a:defRPr/>
            </a:pPr>
            <a:fld id="{09A4B87A-6B35-42ED-94E4-E42FBCA0FC60}" type="slidenum">
              <a:rPr lang="en-US" smtClean="0"/>
              <a:pPr>
                <a:defRPr/>
              </a:pPr>
              <a:t>143</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D20C7C8D-0074-4941-8AE0-563E09955F80}" type="slidenum">
              <a:rPr lang="en-US" sz="1000"/>
              <a:pPr algn="ctr" defTabSz="930275"/>
              <a:t>13</a:t>
            </a:fld>
            <a:endParaRPr lang="en-US" sz="100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sldNum" sz="quarter" idx="5"/>
          </p:nvPr>
        </p:nvSpPr>
        <p:spPr/>
        <p:txBody>
          <a:bodyPr/>
          <a:lstStyle/>
          <a:p>
            <a:pPr>
              <a:defRPr/>
            </a:pPr>
            <a:fld id="{536E58DB-D0D6-49D5-951D-181A46E522BB}" type="slidenum">
              <a:rPr lang="en-US" smtClean="0"/>
              <a:pPr>
                <a:defRPr/>
              </a:pPr>
              <a:t>145</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146</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6431A3C4-953E-479E-AB9F-C945280D9038}" type="slidenum">
              <a:rPr lang="en-US" smtClean="0"/>
              <a:pPr>
                <a:defRPr/>
              </a:pPr>
              <a:t>147</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148</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149</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150</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xfrm>
            <a:off x="3148013" y="9034464"/>
            <a:ext cx="704850" cy="247650"/>
          </a:xfrm>
          <a:noFill/>
        </p:spPr>
        <p:txBody>
          <a:bodyPr/>
          <a:lstStyle/>
          <a:p>
            <a:fld id="{79DFC9C8-330E-49F1-BC1C-7C93036D49B8}" type="slidenum">
              <a:rPr lang="en-US" smtClean="0">
                <a:cs typeface="Arial" charset="0"/>
              </a:rPr>
              <a:pPr/>
              <a:t>151</a:t>
            </a:fld>
            <a:endParaRPr lang="en-US" smtClean="0">
              <a:cs typeface="Arial"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152</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153</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154</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155</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157</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158</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16</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17</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18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19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2</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20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148013" y="9034463"/>
            <a:ext cx="704850" cy="247650"/>
          </a:xfrm>
        </p:spPr>
        <p:txBody>
          <a:bodyPr/>
          <a:lstStyle/>
          <a:p>
            <a:pPr>
              <a:defRPr/>
            </a:pPr>
            <a:fld id="{B70BCC09-4ABA-4E3E-8ED2-5282800C71F0}" type="slidenum">
              <a:rPr lang="en-US" smtClean="0"/>
              <a:pPr>
                <a:defRPr/>
              </a:pPr>
              <a:t>21</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22</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23</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24</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25</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463"/>
            <a:ext cx="704850" cy="247650"/>
          </a:xfrm>
        </p:spPr>
        <p:txBody>
          <a:bodyPr/>
          <a:lstStyle/>
          <a:p>
            <a:pPr>
              <a:defRPr/>
            </a:pPr>
            <a:fld id="{68564937-103A-4744-BFB7-016B6CBD0795}" type="slidenum">
              <a:rPr lang="en-US" smtClean="0"/>
              <a:pPr>
                <a:defRPr/>
              </a:pPr>
              <a:t>26</a:t>
            </a:fld>
            <a:endParaRPr lang="en-US"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463"/>
            <a:ext cx="704850" cy="247650"/>
          </a:xfrm>
        </p:spPr>
        <p:txBody>
          <a:bodyPr/>
          <a:lstStyle/>
          <a:p>
            <a:pPr>
              <a:defRPr/>
            </a:pPr>
            <a:fld id="{B2A273B8-4229-4DDB-A170-29D1C53BF517}" type="slidenum">
              <a:rPr lang="en-US" smtClean="0"/>
              <a:pPr>
                <a:defRPr/>
              </a:pPr>
              <a:t>27</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28</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29</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30</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31</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2" tIns="46494" rIns="45882" bIns="46494" anchor="b">
            <a:spAutoFit/>
          </a:bodyPr>
          <a:lstStyle/>
          <a:p>
            <a:pPr algn="ctr" defTabSz="930275"/>
            <a:fld id="{159FE8EA-C6CA-4B7C-A2A0-C1C179F36AEA}" type="slidenum">
              <a:rPr lang="en-US" sz="1000"/>
              <a:pPr algn="ctr" defTabSz="930275"/>
              <a:t>33</a:t>
            </a:fld>
            <a:endParaRPr lang="en-US" sz="1000"/>
          </a:p>
        </p:txBody>
      </p:sp>
      <p:sp>
        <p:nvSpPr>
          <p:cNvPr id="80899"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defRPr/>
            </a:pP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34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35</a:t>
            </a:fld>
            <a:endParaRPr lang="en-US" sz="10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36</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37</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39</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30532359-0848-4907-AD08-97107569C8AF}" type="slidenum">
              <a:rPr lang="en-US" smtClean="0"/>
              <a:pPr defTabSz="928787"/>
              <a:t>4</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41</a:t>
            </a:fld>
            <a:endParaRPr lang="en-US" sz="1000"/>
          </a:p>
        </p:txBody>
      </p:sp>
      <p:sp>
        <p:nvSpPr>
          <p:cNvPr id="97283" name="Rectangle 2"/>
          <p:cNvSpPr>
            <a:spLocks noGrp="1" noRot="1" noChangeAspect="1" noChangeArrowheads="1" noTextEdit="1"/>
          </p:cNvSpPr>
          <p:nvPr>
            <p:ph type="sldImg"/>
          </p:nvPr>
        </p:nvSpPr>
        <p:spPr>
          <a:xfrm>
            <a:off x="1136650" y="685800"/>
            <a:ext cx="4672013" cy="3505200"/>
          </a:xfrm>
          <a:ln/>
        </p:spPr>
      </p:sp>
      <p:sp>
        <p:nvSpPr>
          <p:cNvPr id="97284"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1863"/>
            <a:fld id="{656F2DA5-2A16-4F02-B835-037A87D5F1E8}" type="slidenum">
              <a:rPr lang="en-US" sz="1000"/>
              <a:pPr algn="ctr" defTabSz="931863"/>
              <a:t>42</a:t>
            </a:fld>
            <a:endParaRPr lang="en-US" sz="1000"/>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43</a:t>
            </a:fld>
            <a:endParaRPr lang="en-US" sz="1000"/>
          </a:p>
        </p:txBody>
      </p:sp>
      <p:sp>
        <p:nvSpPr>
          <p:cNvPr id="97283" name="Rectangle 2"/>
          <p:cNvSpPr>
            <a:spLocks noGrp="1" noRot="1" noChangeAspect="1" noChangeArrowheads="1" noTextEdit="1"/>
          </p:cNvSpPr>
          <p:nvPr>
            <p:ph type="sldImg"/>
          </p:nvPr>
        </p:nvSpPr>
        <p:spPr>
          <a:xfrm>
            <a:off x="1136650" y="685800"/>
            <a:ext cx="4672013" cy="3505200"/>
          </a:xfrm>
          <a:ln/>
        </p:spPr>
      </p:sp>
      <p:sp>
        <p:nvSpPr>
          <p:cNvPr id="97284"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44</a:t>
            </a:fld>
            <a:endParaRPr lang="en-US" sz="1000"/>
          </a:p>
        </p:txBody>
      </p:sp>
      <p:sp>
        <p:nvSpPr>
          <p:cNvPr id="97283" name="Rectangle 2"/>
          <p:cNvSpPr>
            <a:spLocks noGrp="1" noRot="1" noChangeAspect="1" noChangeArrowheads="1" noTextEdit="1"/>
          </p:cNvSpPr>
          <p:nvPr>
            <p:ph type="sldImg"/>
          </p:nvPr>
        </p:nvSpPr>
        <p:spPr>
          <a:xfrm>
            <a:off x="1136650" y="685800"/>
            <a:ext cx="4672013" cy="3505200"/>
          </a:xfrm>
          <a:ln/>
        </p:spPr>
      </p:sp>
      <p:sp>
        <p:nvSpPr>
          <p:cNvPr id="97284"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45</a:t>
            </a:fld>
            <a:endParaRPr lang="en-US" sz="1000"/>
          </a:p>
        </p:txBody>
      </p:sp>
      <p:sp>
        <p:nvSpPr>
          <p:cNvPr id="97283" name="Rectangle 2"/>
          <p:cNvSpPr>
            <a:spLocks noGrp="1" noRot="1" noChangeAspect="1" noChangeArrowheads="1" noTextEdit="1"/>
          </p:cNvSpPr>
          <p:nvPr>
            <p:ph type="sldImg"/>
          </p:nvPr>
        </p:nvSpPr>
        <p:spPr>
          <a:xfrm>
            <a:off x="1136650" y="685800"/>
            <a:ext cx="4672013" cy="3505200"/>
          </a:xfrm>
          <a:ln/>
        </p:spPr>
      </p:sp>
      <p:sp>
        <p:nvSpPr>
          <p:cNvPr id="97284"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49</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7" tIns="46499" rIns="45887" bIns="46499" anchor="b">
            <a:spAutoFit/>
          </a:bodyPr>
          <a:lstStyle/>
          <a:p>
            <a:pPr algn="ctr" defTabSz="930275"/>
            <a:fld id="{8A9D9E5E-FFD0-4C26-9FBA-DF28A7728F06}" type="slidenum">
              <a:rPr lang="en-US" sz="1000"/>
              <a:pPr algn="ctr" defTabSz="930275"/>
              <a:t>50</a:t>
            </a:fld>
            <a:endParaRPr lang="en-US" sz="100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7F492213-749A-4562-933F-AA4DF79272F8}" type="slidenum">
              <a:rPr lang="en-US" smtClean="0">
                <a:latin typeface="Arial" pitchFamily="34" charset="0"/>
              </a:rPr>
              <a:pPr defTabSz="928787"/>
              <a:t>51</a:t>
            </a:fld>
            <a:endParaRPr lang="en-US" dirty="0" smtClean="0">
              <a:latin typeface="Arial" pitchFamily="34" charset="0"/>
            </a:endParaRPr>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B915D8EE-2337-4894-B362-B404E516FA05}" type="slidenum">
              <a:rPr lang="en-US" smtClean="0">
                <a:latin typeface="Arial" pitchFamily="34" charset="0"/>
              </a:rPr>
              <a:pPr defTabSz="928787"/>
              <a:t>52</a:t>
            </a:fld>
            <a:endParaRPr lang="en-US" dirty="0" smtClean="0">
              <a:latin typeface="Arial" pitchFamily="34" charset="0"/>
            </a:endParaRPr>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5363ED84-0AC9-4C9B-ACEC-9A440EC97352}" type="slidenum">
              <a:rPr lang="en-US" smtClean="0"/>
              <a:pPr defTabSz="928787"/>
              <a:t>5</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57</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58</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59</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60</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63</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65</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67</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9402814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70</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71</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76</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4F53A191-94D2-46FB-8B8F-870A0FB3F315}" type="slidenum">
              <a:rPr lang="en-US" smtClean="0">
                <a:latin typeface="Arial" pitchFamily="34" charset="0"/>
              </a:rPr>
              <a:pPr defTabSz="928787"/>
              <a:t>7</a:t>
            </a:fld>
            <a:endParaRPr lang="en-US" dirty="0" smtClean="0">
              <a:latin typeface="Arial" pitchFamily="34" charset="0"/>
            </a:endParaRPr>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latin typeface="Arial"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148013" y="9034464"/>
            <a:ext cx="704850" cy="247650"/>
          </a:xfrm>
          <a:prstGeom prst="rect">
            <a:avLst/>
          </a:prstGeom>
          <a:noFill/>
          <a:ln w="9525">
            <a:noFill/>
            <a:miter lim="800000"/>
            <a:headEnd/>
            <a:tailEnd/>
          </a:ln>
        </p:spPr>
        <p:txBody>
          <a:bodyPr lIns="45874" tIns="46487" rIns="45874" bIns="46487" anchor="b">
            <a:spAutoFit/>
          </a:bodyPr>
          <a:lstStyle/>
          <a:p>
            <a:pPr algn="ctr" defTabSz="930117"/>
            <a:fld id="{10D51B6F-E5CE-42ED-829B-9910A1E4B827}" type="slidenum">
              <a:rPr lang="en-US" sz="1000">
                <a:solidFill>
                  <a:srgbClr val="000000"/>
                </a:solidFill>
              </a:rPr>
              <a:pPr algn="ctr" defTabSz="930117"/>
              <a:t>81</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82</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148013" y="9034463"/>
            <a:ext cx="704850" cy="247650"/>
          </a:xfrm>
        </p:spPr>
        <p:txBody>
          <a:bodyPr/>
          <a:lstStyle/>
          <a:p>
            <a:pPr defTabSz="928626">
              <a:defRPr/>
            </a:pPr>
            <a:fld id="{5858BD08-603D-48F8-9A20-C039EB7A66EE}" type="slidenum">
              <a:rPr lang="en-US" smtClean="0">
                <a:solidFill>
                  <a:srgbClr val="000000"/>
                </a:solidFill>
              </a:rPr>
              <a:pPr defTabSz="928626">
                <a:defRPr/>
              </a:pPr>
              <a:t>83</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85</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sldNum" sz="quarter" idx="5"/>
          </p:nvPr>
        </p:nvSpPr>
        <p:spPr/>
        <p:txBody>
          <a:bodyPr/>
          <a:lstStyle/>
          <a:p>
            <a:pPr>
              <a:defRPr/>
            </a:pPr>
            <a:fld id="{7BA0F53B-08EA-4073-80AE-4E886F043ACC}" type="slidenum">
              <a:rPr lang="en-US" smtClean="0"/>
              <a:pPr>
                <a:defRPr/>
              </a:pPr>
              <a:t>86</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87</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94</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914" tIns="46527" rIns="45914" bIns="46527" anchor="b">
            <a:spAutoFit/>
          </a:bodyPr>
          <a:lstStyle/>
          <a:p>
            <a:pPr algn="ctr"/>
            <a:fld id="{ECB28993-AF64-42C9-8474-B3CB83825417}" type="slidenum">
              <a:rPr lang="en-US" sz="1000">
                <a:solidFill>
                  <a:srgbClr val="000000"/>
                </a:solidFill>
                <a:latin typeface="Times New Roman" pitchFamily="18" charset="0"/>
              </a:rPr>
              <a:pPr algn="ctr"/>
              <a:t>95</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96</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98</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148013" y="9034463"/>
            <a:ext cx="704850" cy="247650"/>
          </a:xfrm>
        </p:spPr>
        <p:txBody>
          <a:bodyPr/>
          <a:lstStyle/>
          <a:p>
            <a:pPr>
              <a:defRPr/>
            </a:pPr>
            <a:fld id="{7FF981F9-8331-43C1-8622-D2EDB409ECCC}" type="slidenum">
              <a:rPr lang="en-US" smtClean="0"/>
              <a:pPr>
                <a:defRPr/>
              </a:pPr>
              <a:t>9</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0947"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102</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103</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104</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148013" y="9034463"/>
            <a:ext cx="704850" cy="247650"/>
          </a:xfrm>
        </p:spPr>
        <p:txBody>
          <a:bodyPr/>
          <a:lstStyle/>
          <a:p>
            <a:pPr>
              <a:defRPr/>
            </a:pPr>
            <a:fld id="{ECA2118D-97E9-47A6-8843-4A77375CEADF}" type="slidenum">
              <a:rPr lang="en-US" smtClean="0">
                <a:solidFill>
                  <a:srgbClr val="000000"/>
                </a:solidFill>
              </a:rPr>
              <a:pPr>
                <a:defRPr/>
              </a:pPr>
              <a:t>105</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106</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4" y="9034320"/>
            <a:ext cx="704850" cy="247794"/>
          </a:xfrm>
        </p:spPr>
        <p:txBody>
          <a:bodyPr/>
          <a:lstStyle/>
          <a:p>
            <a:pPr>
              <a:defRPr/>
            </a:pPr>
            <a:fld id="{13477895-592F-4D1B-9D08-B8F915A07ED7}" type="slidenum">
              <a:rPr lang="en-US" smtClean="0">
                <a:solidFill>
                  <a:srgbClr val="000000"/>
                </a:solidFill>
              </a:rPr>
              <a:pPr>
                <a:defRPr/>
              </a:pPr>
              <a:t>108</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77925" y="696913"/>
            <a:ext cx="4643438" cy="3481387"/>
          </a:xfrm>
          <a:ln w="12700"/>
        </p:spPr>
      </p:sp>
      <p:sp>
        <p:nvSpPr>
          <p:cNvPr id="217092" name="Notes Placeholder 2"/>
          <p:cNvSpPr>
            <a:spLocks noGrp="1"/>
          </p:cNvSpPr>
          <p:nvPr>
            <p:ph type="body" idx="1"/>
          </p:nvPr>
        </p:nvSpPr>
        <p:spPr>
          <a:xfrm>
            <a:off x="700090" y="4410076"/>
            <a:ext cx="5597525" cy="4176712"/>
          </a:xfrm>
          <a:noFill/>
          <a:ln/>
        </p:spPr>
        <p:txBody>
          <a:bodyPr lIns="90712" tIns="45356" rIns="90712" bIns="45356"/>
          <a:lstStyle/>
          <a:p>
            <a:endParaRPr lang="en-US" dirty="0"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4" y="9034320"/>
            <a:ext cx="704850" cy="247794"/>
          </a:xfrm>
        </p:spPr>
        <p:txBody>
          <a:bodyPr/>
          <a:lstStyle/>
          <a:p>
            <a:pPr>
              <a:defRPr/>
            </a:pPr>
            <a:fld id="{CA22429F-497C-4787-B0C5-F4E8A801F656}" type="slidenum">
              <a:rPr lang="en-US" smtClean="0">
                <a:solidFill>
                  <a:srgbClr val="000000"/>
                </a:solidFill>
              </a:rPr>
              <a:pPr>
                <a:defRPr/>
              </a:pPr>
              <a:t>109</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77925" y="696913"/>
            <a:ext cx="4643438" cy="3481387"/>
          </a:xfrm>
          <a:ln w="12700"/>
        </p:spPr>
      </p:sp>
      <p:sp>
        <p:nvSpPr>
          <p:cNvPr id="218116" name="Notes Placeholder 2"/>
          <p:cNvSpPr>
            <a:spLocks noGrp="1"/>
          </p:cNvSpPr>
          <p:nvPr>
            <p:ph type="body" idx="1"/>
          </p:nvPr>
        </p:nvSpPr>
        <p:spPr>
          <a:xfrm>
            <a:off x="700090" y="4410076"/>
            <a:ext cx="5597525" cy="4176712"/>
          </a:xfrm>
          <a:noFill/>
          <a:ln/>
        </p:spPr>
        <p:txBody>
          <a:bodyPr lIns="90712" tIns="45356" rIns="90712" bIns="45356"/>
          <a:lstStyle/>
          <a:p>
            <a:endParaRPr lang="en-US" dirty="0"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2B874BA-7C20-4EC0-9559-D2292A54BB51}" type="slidenum">
              <a:rPr lang="en-US" smtClean="0"/>
              <a:pPr>
                <a:defRPr/>
              </a:pPr>
              <a:t>110</a:t>
            </a:fld>
            <a:endParaRPr lang="en-US" smtClean="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5"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6"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100.xml.rels><?xml version="1.0" encoding="UTF-8" standalone="yes"?>
<Relationships xmlns="http://schemas.openxmlformats.org/package/2006/relationships"><Relationship Id="rId2" Type="http://schemas.openxmlformats.org/officeDocument/2006/relationships/hyperlink" Target="http://tropical.atmos.colostate.edu/forecasts/2013/apr2013/apr2013.pdf"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vmlDrawing" Target="../drawings/vmlDrawing75.vml"/><Relationship Id="rId4" Type="http://schemas.openxmlformats.org/officeDocument/2006/relationships/oleObject" Target="../embeddings/oleObject73.bin"/></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6.xml"/><Relationship Id="rId1" Type="http://schemas.openxmlformats.org/officeDocument/2006/relationships/vmlDrawing" Target="../drawings/vmlDrawing76.vml"/><Relationship Id="rId4" Type="http://schemas.openxmlformats.org/officeDocument/2006/relationships/oleObject" Target="../embeddings/oleObject74.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vmlDrawing" Target="../drawings/vmlDrawing77.vml"/><Relationship Id="rId4" Type="http://schemas.openxmlformats.org/officeDocument/2006/relationships/oleObject" Target="../embeddings/oleObject75.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vmlDrawing" Target="../drawings/vmlDrawing78.vml"/><Relationship Id="rId4" Type="http://schemas.openxmlformats.org/officeDocument/2006/relationships/oleObject" Target="../embeddings/oleObject76.bin"/></Relationships>
</file>

<file path=ppt/slides/_rels/slide10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xml"/><Relationship Id="rId1" Type="http://schemas.openxmlformats.org/officeDocument/2006/relationships/vmlDrawing" Target="../drawings/vmlDrawing79.vml"/><Relationship Id="rId5" Type="http://schemas.openxmlformats.org/officeDocument/2006/relationships/hyperlink" Target="http://www.fema.gov/disasters" TargetMode="External"/><Relationship Id="rId4" Type="http://schemas.openxmlformats.org/officeDocument/2006/relationships/oleObject" Target="../embeddings/oleObject77.bin"/></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7.xml"/><Relationship Id="rId1" Type="http://schemas.openxmlformats.org/officeDocument/2006/relationships/vmlDrawing" Target="../drawings/vmlDrawing80.vml"/><Relationship Id="rId5" Type="http://schemas.openxmlformats.org/officeDocument/2006/relationships/hyperlink" Target="http://www.fema.gov/news/disaster_totals_annual.fema" TargetMode="External"/><Relationship Id="rId4" Type="http://schemas.openxmlformats.org/officeDocument/2006/relationships/oleObject" Target="../embeddings/oleObject78.bin"/></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7.xml"/><Relationship Id="rId1" Type="http://schemas.openxmlformats.org/officeDocument/2006/relationships/vmlDrawing" Target="../drawings/vmlDrawing81.vml"/><Relationship Id="rId5" Type="http://schemas.openxmlformats.org/officeDocument/2006/relationships/hyperlink" Target="http://www.fema.gov/news/disaster_totals_annual.fema" TargetMode="External"/><Relationship Id="rId4" Type="http://schemas.openxmlformats.org/officeDocument/2006/relationships/oleObject" Target="../embeddings/oleObject79.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1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vmlDrawing" Target="../drawings/vmlDrawing82.vml"/><Relationship Id="rId4" Type="http://schemas.openxmlformats.org/officeDocument/2006/relationships/oleObject" Target="../embeddings/oleObject80.bin"/></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6.xml"/><Relationship Id="rId1" Type="http://schemas.openxmlformats.org/officeDocument/2006/relationships/vmlDrawing" Target="../drawings/vmlDrawing83.vml"/><Relationship Id="rId4" Type="http://schemas.openxmlformats.org/officeDocument/2006/relationships/oleObject" Target="../embeddings/oleObject81.bin"/></Relationships>
</file>

<file path=ppt/slides/_rels/slide1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vmlDrawing" Target="../drawings/vmlDrawing84.vml"/><Relationship Id="rId5" Type="http://schemas.openxmlformats.org/officeDocument/2006/relationships/oleObject" Target="../embeddings/oleObject82.bin"/><Relationship Id="rId4" Type="http://schemas.openxmlformats.org/officeDocument/2006/relationships/notesSlide" Target="../notesSlides/notesSlide102.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6.xml"/><Relationship Id="rId1" Type="http://schemas.openxmlformats.org/officeDocument/2006/relationships/vmlDrawing" Target="../drawings/vmlDrawing85.vml"/><Relationship Id="rId4" Type="http://schemas.openxmlformats.org/officeDocument/2006/relationships/oleObject" Target="../embeddings/oleObject83.bin"/></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6.xml"/><Relationship Id="rId1" Type="http://schemas.openxmlformats.org/officeDocument/2006/relationships/vmlDrawing" Target="../drawings/vmlDrawing86.vml"/><Relationship Id="rId4" Type="http://schemas.openxmlformats.org/officeDocument/2006/relationships/oleObject" Target="../embeddings/oleObject84.bin"/></Relationships>
</file>

<file path=ppt/slides/_rels/slide11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05.xml"/><Relationship Id="rId1" Type="http://schemas.openxmlformats.org/officeDocument/2006/relationships/slideLayout" Target="../slideLayouts/slideLayout6.xml"/><Relationship Id="rId4" Type="http://schemas.openxmlformats.org/officeDocument/2006/relationships/image" Target="../media/image107.png"/></Relationships>
</file>

<file path=ppt/slides/_rels/slide11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06.xml"/><Relationship Id="rId1" Type="http://schemas.openxmlformats.org/officeDocument/2006/relationships/slideLayout" Target="../slideLayouts/slideLayout6.xml"/><Relationship Id="rId4" Type="http://schemas.openxmlformats.org/officeDocument/2006/relationships/image" Target="../media/image107.png"/></Relationships>
</file>

<file path=ppt/slides/_rels/slide11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hyperlink" Target="http://www.abiworld.org/AM/AMTemplate.cfm?Section=Home&amp;TEMPLATE=/CM/ContentDisplay.cfm&amp;CONTENTID=61633" TargetMode="External"/><Relationship Id="rId4" Type="http://schemas.openxmlformats.org/officeDocument/2006/relationships/oleObject" Target="../embeddings/oleObject8.bin"/></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6.xml"/><Relationship Id="rId1" Type="http://schemas.openxmlformats.org/officeDocument/2006/relationships/vmlDrawing" Target="../drawings/vmlDrawing87.vml"/><Relationship Id="rId4" Type="http://schemas.openxmlformats.org/officeDocument/2006/relationships/oleObject" Target="../embeddings/oleObject85.bin"/></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7.xml"/><Relationship Id="rId1" Type="http://schemas.openxmlformats.org/officeDocument/2006/relationships/vmlDrawing" Target="../drawings/vmlDrawing88.vml"/><Relationship Id="rId4" Type="http://schemas.openxmlformats.org/officeDocument/2006/relationships/oleObject" Target="../embeddings/oleObject86.bin"/></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7.xml"/><Relationship Id="rId1" Type="http://schemas.openxmlformats.org/officeDocument/2006/relationships/vmlDrawing" Target="../drawings/vmlDrawing89.vml"/><Relationship Id="rId4" Type="http://schemas.openxmlformats.org/officeDocument/2006/relationships/oleObject" Target="../embeddings/oleObject87.bin"/></Relationships>
</file>

<file path=ppt/slides/_rels/slide1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7.xml"/><Relationship Id="rId1" Type="http://schemas.openxmlformats.org/officeDocument/2006/relationships/vmlDrawing" Target="../drawings/vmlDrawing90.vml"/><Relationship Id="rId4" Type="http://schemas.openxmlformats.org/officeDocument/2006/relationships/oleObject" Target="../embeddings/oleObject88.bin"/></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7.xml"/><Relationship Id="rId1" Type="http://schemas.openxmlformats.org/officeDocument/2006/relationships/vmlDrawing" Target="../drawings/vmlDrawing91.vml"/><Relationship Id="rId4" Type="http://schemas.openxmlformats.org/officeDocument/2006/relationships/oleObject" Target="../embeddings/oleObject89.bin"/></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7.xml"/><Relationship Id="rId1" Type="http://schemas.openxmlformats.org/officeDocument/2006/relationships/vmlDrawing" Target="../drawings/vmlDrawing92.vml"/><Relationship Id="rId4" Type="http://schemas.openxmlformats.org/officeDocument/2006/relationships/oleObject" Target="../embeddings/oleObject90.bin"/></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7.xml"/><Relationship Id="rId1" Type="http://schemas.openxmlformats.org/officeDocument/2006/relationships/vmlDrawing" Target="../drawings/vmlDrawing93.vml"/><Relationship Id="rId4" Type="http://schemas.openxmlformats.org/officeDocument/2006/relationships/oleObject" Target="../embeddings/oleObject91.bin"/></Relationships>
</file>

<file path=ppt/slides/_rels/slide1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hyperlink" Target="http://www.bls.gov/news.release/cewbd.t08.htm" TargetMode="External"/><Relationship Id="rId4" Type="http://schemas.openxmlformats.org/officeDocument/2006/relationships/oleObject" Target="../embeddings/oleObject9.bin"/></Relationships>
</file>

<file path=ppt/slides/_rels/slide130.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12.xml"/><Relationship Id="rId1" Type="http://schemas.openxmlformats.org/officeDocument/2006/relationships/vmlDrawing" Target="../drawings/vmlDrawing94.v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7.xml"/><Relationship Id="rId1" Type="http://schemas.openxmlformats.org/officeDocument/2006/relationships/vmlDrawing" Target="../drawings/vmlDrawing95.vml"/><Relationship Id="rId4" Type="http://schemas.openxmlformats.org/officeDocument/2006/relationships/oleObject" Target="../embeddings/oleObject93.bin"/></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7.xml"/><Relationship Id="rId1" Type="http://schemas.openxmlformats.org/officeDocument/2006/relationships/vmlDrawing" Target="../drawings/vmlDrawing96.vml"/><Relationship Id="rId4" Type="http://schemas.openxmlformats.org/officeDocument/2006/relationships/oleObject" Target="../embeddings/oleObject94.bin"/></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7.xml"/><Relationship Id="rId1" Type="http://schemas.openxmlformats.org/officeDocument/2006/relationships/vmlDrawing" Target="../drawings/vmlDrawing97.vml"/><Relationship Id="rId4" Type="http://schemas.openxmlformats.org/officeDocument/2006/relationships/oleObject" Target="../embeddings/oleObject95.bin"/></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7.xml"/><Relationship Id="rId1" Type="http://schemas.openxmlformats.org/officeDocument/2006/relationships/vmlDrawing" Target="../drawings/vmlDrawing98.vml"/><Relationship Id="rId5" Type="http://schemas.openxmlformats.org/officeDocument/2006/relationships/oleObject" Target="../embeddings/oleObject96.bin"/><Relationship Id="rId4" Type="http://schemas.openxmlformats.org/officeDocument/2006/relationships/hyperlink" Target="http://www.federalreserve.gov/releases/h15/data.htm" TargetMode="Externa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7.xml"/><Relationship Id="rId1" Type="http://schemas.openxmlformats.org/officeDocument/2006/relationships/vmlDrawing" Target="../drawings/vmlDrawing99.vml"/><Relationship Id="rId4" Type="http://schemas.openxmlformats.org/officeDocument/2006/relationships/oleObject" Target="../embeddings/oleObject97.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hyperlink" Target="http://www.ism.ws/ismreport/nonmfgrob.cfm" TargetMode="External"/><Relationship Id="rId4" Type="http://schemas.openxmlformats.org/officeDocument/2006/relationships/oleObject" Target="../embeddings/oleObject10.bin"/></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6.xml"/><Relationship Id="rId1" Type="http://schemas.openxmlformats.org/officeDocument/2006/relationships/vmlDrawing" Target="../drawings/vmlDrawing100.vml"/><Relationship Id="rId4" Type="http://schemas.openxmlformats.org/officeDocument/2006/relationships/oleObject" Target="../embeddings/oleObject98.bin"/></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7.xml"/><Relationship Id="rId1" Type="http://schemas.openxmlformats.org/officeDocument/2006/relationships/vmlDrawing" Target="../drawings/vmlDrawing101.vml"/><Relationship Id="rId4" Type="http://schemas.openxmlformats.org/officeDocument/2006/relationships/oleObject" Target="../embeddings/oleObject99.bin"/></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6.xml"/><Relationship Id="rId1" Type="http://schemas.openxmlformats.org/officeDocument/2006/relationships/vmlDrawing" Target="../drawings/vmlDrawing102.vml"/><Relationship Id="rId4" Type="http://schemas.openxmlformats.org/officeDocument/2006/relationships/oleObject" Target="../embeddings/oleObject100.bin"/></Relationships>
</file>

<file path=ppt/slides/_rels/slide1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6.xml"/><Relationship Id="rId1" Type="http://schemas.openxmlformats.org/officeDocument/2006/relationships/vmlDrawing" Target="../drawings/vmlDrawing103.vml"/><Relationship Id="rId4" Type="http://schemas.openxmlformats.org/officeDocument/2006/relationships/oleObject" Target="../embeddings/oleObject101.bin"/></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6.xml"/><Relationship Id="rId1" Type="http://schemas.openxmlformats.org/officeDocument/2006/relationships/vmlDrawing" Target="../drawings/vmlDrawing104.vml"/><Relationship Id="rId4" Type="http://schemas.openxmlformats.org/officeDocument/2006/relationships/oleObject" Target="../embeddings/oleObject102.bin"/></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6.xml"/><Relationship Id="rId1" Type="http://schemas.openxmlformats.org/officeDocument/2006/relationships/vmlDrawing" Target="../drawings/vmlDrawing105.vml"/><Relationship Id="rId4" Type="http://schemas.openxmlformats.org/officeDocument/2006/relationships/oleObject" Target="../embeddings/oleObject103.bin"/></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6.xml"/><Relationship Id="rId1" Type="http://schemas.openxmlformats.org/officeDocument/2006/relationships/vmlDrawing" Target="../drawings/vmlDrawing106.vml"/><Relationship Id="rId4" Type="http://schemas.openxmlformats.org/officeDocument/2006/relationships/oleObject" Target="../embeddings/oleObject104.bin"/></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7.xml"/><Relationship Id="rId1" Type="http://schemas.openxmlformats.org/officeDocument/2006/relationships/vmlDrawing" Target="../drawings/vmlDrawing107.vml"/><Relationship Id="rId4" Type="http://schemas.openxmlformats.org/officeDocument/2006/relationships/oleObject" Target="../embeddings/oleObject105.bin"/></Relationships>
</file>

<file path=ppt/slides/_rels/slide1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6.gif"/></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7.xml"/><Relationship Id="rId1" Type="http://schemas.openxmlformats.org/officeDocument/2006/relationships/vmlDrawing" Target="../drawings/vmlDrawing108.vml"/><Relationship Id="rId4" Type="http://schemas.openxmlformats.org/officeDocument/2006/relationships/oleObject" Target="../embeddings/oleObject106.bin"/></Relationships>
</file>

<file path=ppt/slides/_rels/slide151.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137.xml"/><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6.xml"/><Relationship Id="rId1" Type="http://schemas.openxmlformats.org/officeDocument/2006/relationships/vmlDrawing" Target="../drawings/vmlDrawing109.vml"/><Relationship Id="rId4" Type="http://schemas.openxmlformats.org/officeDocument/2006/relationships/oleObject" Target="../embeddings/oleObject107.bin"/></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7.xml"/><Relationship Id="rId1" Type="http://schemas.openxmlformats.org/officeDocument/2006/relationships/vmlDrawing" Target="../drawings/vmlDrawing110.vml"/><Relationship Id="rId4" Type="http://schemas.openxmlformats.org/officeDocument/2006/relationships/oleObject" Target="../embeddings/oleObject108.bin"/></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7.xml"/><Relationship Id="rId1" Type="http://schemas.openxmlformats.org/officeDocument/2006/relationships/vmlDrawing" Target="../drawings/vmlDrawing111.vml"/><Relationship Id="rId4" Type="http://schemas.openxmlformats.org/officeDocument/2006/relationships/oleObject" Target="../embeddings/oleObject109.bin"/></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4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oleObject" Target="../embeddings/oleObject15.bin"/><Relationship Id="rId4" Type="http://schemas.openxmlformats.org/officeDocument/2006/relationships/hyperlink" Target="http://data.bls.gov/"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oleObject" Target="../embeddings/oleObject17.bin"/><Relationship Id="rId4" Type="http://schemas.openxmlformats.org/officeDocument/2006/relationships/hyperlink" Target="http://data.bls.gov/"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oleObject" Target="../embeddings/oleObject18.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hyperlink" Target="http://www2.fdic.gov/qbp/" TargetMode="External"/><Relationship Id="rId4" Type="http://schemas.openxmlformats.org/officeDocument/2006/relationships/oleObject" Target="../embeddings/oleObject19.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hyperlink" Target="http://www2.fdic.gov/qbp/" TargetMode="External"/><Relationship Id="rId4" Type="http://schemas.openxmlformats.org/officeDocument/2006/relationships/oleObject" Target="../embeddings/oleObject20.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oleObject" Target="../embeddings/oleObject21.bin"/><Relationship Id="rId4" Type="http://schemas.openxmlformats.org/officeDocument/2006/relationships/hyperlink" Target="http://www.federalreserve.gov/releases/h15/data.htm" TargetMode="Externa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22.vml"/><Relationship Id="rId6" Type="http://schemas.openxmlformats.org/officeDocument/2006/relationships/hyperlink" Target="http://www.federalreserve.gov/releases/h15/data.htm" TargetMode="External"/><Relationship Id="rId5" Type="http://schemas.openxmlformats.org/officeDocument/2006/relationships/oleObject" Target="../embeddings/oleObject22.bin"/><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oleObject" Target="../embeddings/oleObject23.bin"/><Relationship Id="rId4" Type="http://schemas.openxmlformats.org/officeDocument/2006/relationships/hyperlink" Target="http://research.stlouisfed.org/fred2/series/WASCUR"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24.vml"/><Relationship Id="rId5" Type="http://schemas.openxmlformats.org/officeDocument/2006/relationships/hyperlink" Target="http://www.ism.ws/ismreport/mfgrob.cfm" TargetMode="External"/><Relationship Id="rId4" Type="http://schemas.openxmlformats.org/officeDocument/2006/relationships/oleObject" Target="../embeddings/oleObject24.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hyperlink" Target="http://www.census.gov/manufacturing/m3/" TargetMode="External"/><Relationship Id="rId4" Type="http://schemas.openxmlformats.org/officeDocument/2006/relationships/oleObject" Target="../embeddings/oleObject25.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hyperlink" Target="http://www.census.gov/manufacturing/m3/" TargetMode="External"/><Relationship Id="rId4" Type="http://schemas.openxmlformats.org/officeDocument/2006/relationships/oleObject" Target="../embeddings/oleObject26.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hyperlink" Target="http://www.federalreserve.gov/releases/g17/Current/default.htm" TargetMode="External"/><Relationship Id="rId5" Type="http://schemas.openxmlformats.org/officeDocument/2006/relationships/oleObject" Target="../embeddings/oleObject27.bin"/><Relationship Id="rId4" Type="http://schemas.openxmlformats.org/officeDocument/2006/relationships/audio" Target="../media/audio1.wav"/></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hyperlink" Target="http://data.bls.gov/" TargetMode="External"/><Relationship Id="rId4" Type="http://schemas.openxmlformats.org/officeDocument/2006/relationships/oleObject" Target="../embeddings/oleObject28.bin"/></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oleObject" Target="../embeddings/oleObject29.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37.jpeg"/><Relationship Id="rId5" Type="http://schemas.openxmlformats.org/officeDocument/2006/relationships/oleObject" Target="../embeddings/oleObject30.bin"/><Relationship Id="rId4" Type="http://schemas.openxmlformats.org/officeDocument/2006/relationships/hyperlink" Target="http://data.bls.gov/"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6.xml"/><Relationship Id="rId1" Type="http://schemas.openxmlformats.org/officeDocument/2006/relationships/vmlDrawing" Target="../drawings/vmlDrawing31.v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32.vml"/><Relationship Id="rId4" Type="http://schemas.openxmlformats.org/officeDocument/2006/relationships/oleObject" Target="../embeddings/oleObject32.bin"/></Relationships>
</file>

<file path=ppt/slides/_rels/slide43.xml.rels><?xml version="1.0" encoding="UTF-8" standalone="yes"?>
<Relationships xmlns="http://schemas.openxmlformats.org/package/2006/relationships"><Relationship Id="rId3" Type="http://schemas.openxmlformats.org/officeDocument/2006/relationships/hyperlink" Target="http://www.eia.gov/todayinenergy/detail.cfm?id=7090"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6.xml"/><Relationship Id="rId1" Type="http://schemas.openxmlformats.org/officeDocument/2006/relationships/vmlDrawing" Target="../drawings/vmlDrawing33.v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34.vml"/><Relationship Id="rId4" Type="http://schemas.openxmlformats.org/officeDocument/2006/relationships/oleObject" Target="../embeddings/oleObject34.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2.xml"/><Relationship Id="rId1" Type="http://schemas.openxmlformats.org/officeDocument/2006/relationships/vmlDrawing" Target="../drawings/vmlDrawing35.vml"/></Relationships>
</file>

<file path=ppt/slides/_rels/slide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36.vml"/><Relationship Id="rId4" Type="http://schemas.openxmlformats.org/officeDocument/2006/relationships/oleObject" Target="../embeddings/oleObject36.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37.vml"/><Relationship Id="rId4" Type="http://schemas.openxmlformats.org/officeDocument/2006/relationships/oleObject" Target="../embeddings/oleObject37.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38.vml"/><Relationship Id="rId4" Type="http://schemas.openxmlformats.org/officeDocument/2006/relationships/oleObject" Target="../embeddings/oleObject38.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vmlDrawing" Target="../drawings/vmlDrawing39.vml"/><Relationship Id="rId5" Type="http://schemas.openxmlformats.org/officeDocument/2006/relationships/hyperlink" Target="http://www.bls.gov/ces/home.htm" TargetMode="External"/><Relationship Id="rId4" Type="http://schemas.openxmlformats.org/officeDocument/2006/relationships/oleObject" Target="../embeddings/oleObject39.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40.vml"/><Relationship Id="rId5" Type="http://schemas.openxmlformats.org/officeDocument/2006/relationships/hyperlink" Target="http://www.bls.gov/ces/home.htm" TargetMode="External"/><Relationship Id="rId4" Type="http://schemas.openxmlformats.org/officeDocument/2006/relationships/oleObject" Target="../embeddings/oleObject40.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41.vml"/><Relationship Id="rId5" Type="http://schemas.openxmlformats.org/officeDocument/2006/relationships/hyperlink" Target="http://www.bls.gov/ces/home.htm" TargetMode="External"/><Relationship Id="rId4" Type="http://schemas.openxmlformats.org/officeDocument/2006/relationships/oleObject" Target="../embeddings/oleObject41.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42.vml"/><Relationship Id="rId5" Type="http://schemas.openxmlformats.org/officeDocument/2006/relationships/hyperlink" Target="http://www.bls.gov/data/" TargetMode="External"/><Relationship Id="rId4" Type="http://schemas.openxmlformats.org/officeDocument/2006/relationships/oleObject" Target="../embeddings/oleObject42.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vmlDrawing" Target="../drawings/vmlDrawing43.vml"/><Relationship Id="rId4" Type="http://schemas.openxmlformats.org/officeDocument/2006/relationships/oleObject" Target="../embeddings/oleObject43.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44.vml"/><Relationship Id="rId5" Type="http://schemas.openxmlformats.org/officeDocument/2006/relationships/oleObject" Target="../embeddings/oleObject44.bin"/><Relationship Id="rId4" Type="http://schemas.openxmlformats.org/officeDocument/2006/relationships/hyperlink" Target="http://research.stlouisfed.org/fred2/series/WASCUR" TargetMode="Externa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hyperlink" Target="http://research.stlouisfed.org/fred2/series/WASCUR" TargetMode="External"/><Relationship Id="rId4" Type="http://schemas.openxmlformats.org/officeDocument/2006/relationships/oleObject" Target="../embeddings/oleObject45.bin"/></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46.vml"/><Relationship Id="rId4" Type="http://schemas.openxmlformats.org/officeDocument/2006/relationships/oleObject" Target="../embeddings/oleObject46.bin"/></Relationships>
</file>

<file path=ppt/slides/_rels/slide6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47.vml"/><Relationship Id="rId4" Type="http://schemas.openxmlformats.org/officeDocument/2006/relationships/oleObject" Target="../embeddings/Microsoft_Office_Excel_97-2003_Worksheet1.xls"/></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vmlDrawing" Target="../drawings/vmlDrawing48.vml"/><Relationship Id="rId4" Type="http://schemas.openxmlformats.org/officeDocument/2006/relationships/oleObject" Target="../embeddings/oleObject47.bin"/></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49.v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vmlDrawing" Target="../drawings/vmlDrawing50.vml"/><Relationship Id="rId4" Type="http://schemas.openxmlformats.org/officeDocument/2006/relationships/oleObject" Target="../embeddings/oleObject49.bin"/></Relationships>
</file>

<file path=ppt/slides/_rels/slide6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6.xml"/><Relationship Id="rId1" Type="http://schemas.openxmlformats.org/officeDocument/2006/relationships/vmlDrawing" Target="../drawings/vmlDrawing51.v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vmlDrawing" Target="../drawings/vmlDrawing52.vml"/><Relationship Id="rId5" Type="http://schemas.openxmlformats.org/officeDocument/2006/relationships/oleObject" Target="../embeddings/oleObject51.bin"/><Relationship Id="rId4" Type="http://schemas.openxmlformats.org/officeDocument/2006/relationships/hyperlink" Target="http://research.stlouisfed.org/fred2/series/WASCUR" TargetMode="Externa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vmlDrawing" Target="../drawings/vmlDrawing53.vml"/><Relationship Id="rId5" Type="http://schemas.openxmlformats.org/officeDocument/2006/relationships/hyperlink" Target="http://research.stlouisfed.org/fred2/series/WASCUR" TargetMode="External"/><Relationship Id="rId4" Type="http://schemas.openxmlformats.org/officeDocument/2006/relationships/oleObject" Target="../embeddings/oleObject52.bin"/></Relationships>
</file>

<file path=ppt/slides/_rels/slide72.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54.vml"/></Relationships>
</file>

<file path=ppt/slides/_rels/slide7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vmlDrawing" Target="../drawings/vmlDrawing55.vml"/><Relationship Id="rId4" Type="http://schemas.openxmlformats.org/officeDocument/2006/relationships/oleObject" Target="../embeddings/oleObject53.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56.vml"/><Relationship Id="rId4" Type="http://schemas.openxmlformats.org/officeDocument/2006/relationships/oleObject" Target="../embeddings/oleObject54.bin"/></Relationships>
</file>

<file path=ppt/slides/_rels/slide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vmlDrawing" Target="../drawings/vmlDrawing57.vml"/><Relationship Id="rId4" Type="http://schemas.openxmlformats.org/officeDocument/2006/relationships/oleObject" Target="../embeddings/oleObject55.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vmlDrawing" Target="../drawings/vmlDrawing58.vml"/><Relationship Id="rId4" Type="http://schemas.openxmlformats.org/officeDocument/2006/relationships/oleObject" Target="../embeddings/oleObject56.bin"/></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6.xml"/><Relationship Id="rId1" Type="http://schemas.openxmlformats.org/officeDocument/2006/relationships/vmlDrawing" Target="../drawings/vmlDrawing59.vml"/></Relationships>
</file>

<file path=ppt/slides/_rels/slide8.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vmlDrawing" Target="../drawings/vmlDrawing60.vml"/><Relationship Id="rId4" Type="http://schemas.openxmlformats.org/officeDocument/2006/relationships/oleObject" Target="../embeddings/oleObject58.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vmlDrawing" Target="../drawings/vmlDrawing61.vml"/><Relationship Id="rId4" Type="http://schemas.openxmlformats.org/officeDocument/2006/relationships/oleObject" Target="../embeddings/oleObject59.bin"/></Relationships>
</file>

<file path=ppt/slides/_rels/slide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vmlDrawing" Target="../drawings/vmlDrawing62.vml"/><Relationship Id="rId4" Type="http://schemas.openxmlformats.org/officeDocument/2006/relationships/oleObject" Target="../embeddings/oleObject60.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vmlDrawing" Target="../drawings/vmlDrawing63.vml"/><Relationship Id="rId4" Type="http://schemas.openxmlformats.org/officeDocument/2006/relationships/oleObject" Target="../embeddings/oleObject61.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64.vml"/><Relationship Id="rId4" Type="http://schemas.openxmlformats.org/officeDocument/2006/relationships/oleObject" Target="../embeddings/oleObject62.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vmlDrawing" Target="../drawings/vmlDrawing65.vml"/><Relationship Id="rId4" Type="http://schemas.openxmlformats.org/officeDocument/2006/relationships/oleObject" Target="../embeddings/oleObject63.bin"/></Relationships>
</file>

<file path=ppt/slides/_rels/slide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12.xml"/><Relationship Id="rId1" Type="http://schemas.openxmlformats.org/officeDocument/2006/relationships/vmlDrawing" Target="../drawings/vmlDrawing66.v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vmlDrawing" Target="../drawings/vmlDrawing67.vml"/><Relationship Id="rId4" Type="http://schemas.openxmlformats.org/officeDocument/2006/relationships/oleObject" Target="../embeddings/oleObject6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vmlDrawing" Target="../drawings/vmlDrawing68.vml"/><Relationship Id="rId4" Type="http://schemas.openxmlformats.org/officeDocument/2006/relationships/oleObject" Target="../embeddings/oleObject66.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6.xml"/><Relationship Id="rId1" Type="http://schemas.openxmlformats.org/officeDocument/2006/relationships/vmlDrawing" Target="../drawings/vmlDrawing69.vml"/><Relationship Id="rId4" Type="http://schemas.openxmlformats.org/officeDocument/2006/relationships/oleObject" Target="../embeddings/oleObject67.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6.xml"/><Relationship Id="rId1" Type="http://schemas.openxmlformats.org/officeDocument/2006/relationships/vmlDrawing" Target="../drawings/vmlDrawing70.vml"/><Relationship Id="rId4" Type="http://schemas.openxmlformats.org/officeDocument/2006/relationships/oleObject" Target="../embeddings/oleObject68.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vmlDrawing" Target="../drawings/vmlDrawing71.vml"/><Relationship Id="rId4" Type="http://schemas.openxmlformats.org/officeDocument/2006/relationships/oleObject" Target="../embeddings/oleObject69.bin"/></Relationships>
</file>

<file path=ppt/slides/_rels/slide9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vmlDrawing" Target="../drawings/vmlDrawing72.vml"/><Relationship Id="rId4" Type="http://schemas.openxmlformats.org/officeDocument/2006/relationships/oleObject" Target="../embeddings/oleObject70.bin"/></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6.xml"/><Relationship Id="rId1" Type="http://schemas.openxmlformats.org/officeDocument/2006/relationships/vmlDrawing" Target="../drawings/vmlDrawing73.vml"/><Relationship Id="rId4" Type="http://schemas.openxmlformats.org/officeDocument/2006/relationships/oleObject" Target="../embeddings/oleObject71.bin"/></Relationships>
</file>

<file path=ppt/slides/_rels/slide97.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image" Target="../media/image85.jpeg"/><Relationship Id="rId7" Type="http://schemas.openxmlformats.org/officeDocument/2006/relationships/image" Target="../media/image89.jpeg"/><Relationship Id="rId2" Type="http://schemas.openxmlformats.org/officeDocument/2006/relationships/notesSlide" Target="../notesSlides/notesSlide88.xml"/><Relationship Id="rId1" Type="http://schemas.openxmlformats.org/officeDocument/2006/relationships/slideLayout" Target="../slideLayouts/slideLayout13.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 Id="rId9" Type="http://schemas.openxmlformats.org/officeDocument/2006/relationships/image" Target="../media/image91.jpe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vmlDrawing" Target="../drawings/vmlDrawing74.vml"/><Relationship Id="rId4" Type="http://schemas.openxmlformats.org/officeDocument/2006/relationships/oleObject" Target="../embeddings/oleObject72.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9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222706"/>
            <a:ext cx="9104313" cy="2289858"/>
          </a:xfrm>
          <a:ln/>
        </p:spPr>
        <p:txBody>
          <a:bodyPr/>
          <a:lstStyle/>
          <a:p>
            <a:r>
              <a:rPr lang="en-US" sz="4400" dirty="0" smtClean="0"/>
              <a:t>Construction, Manufacturing and Oil &amp; Gas Industries and the P/C Insurance Industry:</a:t>
            </a:r>
            <a:r>
              <a:rPr lang="en-US" sz="3600" i="1" dirty="0" smtClean="0"/>
              <a:t>  </a:t>
            </a:r>
            <a:br>
              <a:rPr lang="en-US" sz="3600" i="1" dirty="0" smtClean="0"/>
            </a:br>
            <a:r>
              <a:rPr lang="en-US" sz="3600" i="1" dirty="0" smtClean="0"/>
              <a:t>Trends, Challenges &amp; Opportunities</a:t>
            </a:r>
            <a:endParaRPr lang="en-US" sz="4400" i="1" dirty="0">
              <a:solidFill>
                <a:srgbClr val="C00000"/>
              </a:solidFill>
            </a:endParaRPr>
          </a:p>
        </p:txBody>
      </p:sp>
      <p:sp>
        <p:nvSpPr>
          <p:cNvPr id="94211" name="Rectangle 3"/>
          <p:cNvSpPr>
            <a:spLocks noGrp="1" noChangeArrowheads="1"/>
          </p:cNvSpPr>
          <p:nvPr>
            <p:ph type="subTitle" idx="1"/>
          </p:nvPr>
        </p:nvSpPr>
        <p:spPr>
          <a:xfrm>
            <a:off x="-90435" y="4577286"/>
            <a:ext cx="9234435" cy="1341906"/>
          </a:xfrm>
        </p:spPr>
        <p:txBody>
          <a:bodyPr/>
          <a:lstStyle/>
          <a:p>
            <a:pPr>
              <a:lnSpc>
                <a:spcPct val="80000"/>
              </a:lnSpc>
            </a:pPr>
            <a:r>
              <a:rPr lang="en-US" sz="2800" dirty="0" smtClean="0"/>
              <a:t>Insurance Information Institute</a:t>
            </a:r>
          </a:p>
          <a:p>
            <a:pPr>
              <a:lnSpc>
                <a:spcPct val="80000"/>
              </a:lnSpc>
            </a:pPr>
            <a:r>
              <a:rPr lang="en-US" sz="2800" dirty="0" smtClean="0"/>
              <a:t>June 12, 2013</a:t>
            </a:r>
          </a:p>
          <a:p>
            <a:pPr>
              <a:lnSpc>
                <a:spcPct val="80000"/>
              </a:lnSpc>
            </a:pPr>
            <a:r>
              <a:rPr lang="en-US" sz="2800" i="1" dirty="0" smtClean="0">
                <a:solidFill>
                  <a:srgbClr val="C00000"/>
                </a:solidFill>
              </a:rPr>
              <a:t>Download at www.iii.org/presentations</a:t>
            </a:r>
            <a:endParaRPr lang="en-US" sz="2800" i="1" dirty="0">
              <a:solidFill>
                <a:srgbClr val="C00000"/>
              </a:solidFill>
            </a:endParaRP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79388" y="1377336"/>
          <a:ext cx="8775700" cy="4087813"/>
        </p:xfrm>
        <a:graphic>
          <a:graphicData uri="http://schemas.openxmlformats.org/presentationml/2006/ole">
            <p:oleObj spid="_x0000_s18621442"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May 2013</a:t>
            </a:r>
            <a:endParaRPr lang="en-US" sz="1600" b="1" dirty="0">
              <a:solidFill>
                <a:srgbClr val="225A7A"/>
              </a:solidFill>
            </a:endParaRPr>
          </a:p>
        </p:txBody>
      </p:sp>
      <p:sp>
        <p:nvSpPr>
          <p:cNvPr id="10" name="Rectangle 7"/>
          <p:cNvSpPr>
            <a:spLocks noChangeArrowheads="1"/>
          </p:cNvSpPr>
          <p:nvPr/>
        </p:nvSpPr>
        <p:spPr bwMode="blackWhite">
          <a:xfrm>
            <a:off x="510988" y="5562600"/>
            <a:ext cx="7975787"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has been low for years amid high unemployment, falling home prices and other factors adversely impact consumers, but improved substantially in late 2011 and in 2012</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5294671" y="3441291"/>
            <a:ext cx="3347884" cy="1244375"/>
          </a:xfrm>
          <a:prstGeom prst="wedgeRectCallout">
            <a:avLst>
              <a:gd name="adj1" fmla="val 53108"/>
              <a:gd name="adj2" fmla="val -82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has remained fairly strong despite tax hike, federal budget concerns.  May’s reading was the highest since July 2007</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4322" name="Rectangle 2"/>
          <p:cNvSpPr>
            <a:spLocks noGrp="1" noChangeArrowheads="1"/>
          </p:cNvSpPr>
          <p:nvPr>
            <p:ph type="title"/>
          </p:nvPr>
        </p:nvSpPr>
        <p:spPr>
          <a:xfrm>
            <a:off x="191740" y="-41784"/>
            <a:ext cx="8295968" cy="1143000"/>
          </a:xfrm>
        </p:spPr>
        <p:txBody>
          <a:bodyPr/>
          <a:lstStyle/>
          <a:p>
            <a:r>
              <a:rPr lang="en-US" dirty="0"/>
              <a:t>Outlook for </a:t>
            </a:r>
            <a:r>
              <a:rPr lang="en-US" dirty="0" smtClean="0"/>
              <a:t>2013 </a:t>
            </a:r>
            <a:r>
              <a:rPr lang="en-US" dirty="0"/>
              <a:t>Hurricane Season: </a:t>
            </a:r>
            <a:r>
              <a:rPr lang="en-US" dirty="0" smtClean="0"/>
              <a:t/>
            </a:r>
            <a:br>
              <a:rPr lang="en-US" dirty="0" smtClean="0"/>
            </a:br>
            <a:r>
              <a:rPr lang="en-US" dirty="0" smtClean="0"/>
              <a:t>75</a:t>
            </a:r>
            <a:r>
              <a:rPr lang="en-US" b="1" dirty="0" smtClean="0"/>
              <a:t>% </a:t>
            </a:r>
            <a:r>
              <a:rPr lang="en-US" b="1" dirty="0"/>
              <a:t>Worse Than Average</a:t>
            </a:r>
          </a:p>
        </p:txBody>
      </p:sp>
      <p:graphicFrame>
        <p:nvGraphicFramePr>
          <p:cNvPr id="7224323" name="Group 3"/>
          <p:cNvGraphicFramePr>
            <a:graphicFrameLocks noGrp="1"/>
          </p:cNvGraphicFramePr>
          <p:nvPr>
            <p:ph idx="1"/>
          </p:nvPr>
        </p:nvGraphicFramePr>
        <p:xfrm>
          <a:off x="309716" y="1281428"/>
          <a:ext cx="8347586" cy="4766376"/>
        </p:xfrm>
        <a:graphic>
          <a:graphicData uri="http://schemas.openxmlformats.org/drawingml/2006/table">
            <a:tbl>
              <a:tblPr/>
              <a:tblGrid>
                <a:gridCol w="5195947"/>
                <a:gridCol w="1788768"/>
                <a:gridCol w="1362871"/>
              </a:tblGrid>
              <a:tr h="65246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bg1"/>
                          </a:solidFill>
                          <a:effectLst/>
                          <a:latin typeface="Arial" pitchFamily="34" charset="0"/>
                          <a:cs typeface="Arial" pitchFamily="34" charset="0"/>
                        </a:rPr>
                        <a:t>Forecast Parameter</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Median</a:t>
                      </a:r>
                    </a:p>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(1981-2010)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2013F</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9053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Named Storms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12.0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18</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04825">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Named Storm Days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60.1</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95</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4291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Hurricanes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6.5</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572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Hurricane Days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21.3</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40</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4768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Major Hurricanes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4</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4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Major Hurricane Days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3.9</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4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Accumulated Cyclone Energy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92.0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165</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4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Net Tropical Cyclone Activity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103%</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175%</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r>
            </a:tbl>
          </a:graphicData>
        </a:graphic>
      </p:graphicFrame>
      <p:sp>
        <p:nvSpPr>
          <p:cNvPr id="7224375" name="Text Box 55"/>
          <p:cNvSpPr txBox="1">
            <a:spLocks noChangeArrowheads="1"/>
          </p:cNvSpPr>
          <p:nvPr/>
        </p:nvSpPr>
        <p:spPr bwMode="auto">
          <a:xfrm>
            <a:off x="73740" y="6272831"/>
            <a:ext cx="8915400" cy="523862"/>
          </a:xfrm>
          <a:prstGeom prst="rect">
            <a:avLst/>
          </a:prstGeom>
          <a:noFill/>
          <a:ln w="9525">
            <a:noFill/>
            <a:miter lim="800000"/>
            <a:headEnd/>
            <a:tailEnd/>
          </a:ln>
          <a:effectLst/>
        </p:spPr>
        <p:txBody>
          <a:bodyPr lIns="92075" tIns="46038" rIns="92075" bIns="46038">
            <a:spAutoFit/>
          </a:bodyPr>
          <a:lstStyle/>
          <a:p>
            <a:r>
              <a:rPr lang="en-US" sz="1400" dirty="0" smtClean="0">
                <a:latin typeface="Arial" pitchFamily="34" charset="0"/>
              </a:rPr>
              <a:t>Source</a:t>
            </a:r>
            <a:r>
              <a:rPr lang="en-US" sz="1400" dirty="0">
                <a:latin typeface="Arial" pitchFamily="34" charset="0"/>
              </a:rPr>
              <a:t>: Philip </a:t>
            </a:r>
            <a:r>
              <a:rPr lang="en-US" sz="1400" dirty="0" err="1">
                <a:latin typeface="Arial" pitchFamily="34" charset="0"/>
              </a:rPr>
              <a:t>Klotzbach</a:t>
            </a:r>
            <a:r>
              <a:rPr lang="en-US" sz="1400" dirty="0">
                <a:latin typeface="Arial" pitchFamily="34" charset="0"/>
              </a:rPr>
              <a:t> and Dr. William Gray, Colorado State University, April </a:t>
            </a:r>
            <a:r>
              <a:rPr lang="en-US" sz="1400" dirty="0" smtClean="0">
                <a:latin typeface="Arial" pitchFamily="34" charset="0"/>
              </a:rPr>
              <a:t>10, 2013, accessed at </a:t>
            </a:r>
            <a:r>
              <a:rPr lang="en-US" sz="1400" dirty="0" smtClean="0">
                <a:latin typeface="Arial" pitchFamily="34" charset="0"/>
                <a:hlinkClick r:id="rId2"/>
              </a:rPr>
              <a:t>http://tropical.atmos.colostate.edu/forecasts/2013/apr2013/apr2013.pdf</a:t>
            </a:r>
            <a:r>
              <a:rPr lang="en-US" sz="1400" dirty="0" smtClean="0">
                <a:latin typeface="Arial" pitchFamily="34" charset="0"/>
              </a:rPr>
              <a:t> ; Insurance Information Institute..</a:t>
            </a:r>
            <a:endParaRPr lang="en-US" sz="1000" b="1" dirty="0">
              <a:latin typeface="Arial" pitchFamily="34" charset="0"/>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5346" name="Rectangle 2"/>
          <p:cNvSpPr>
            <a:spLocks noGrp="1" noChangeArrowheads="1"/>
          </p:cNvSpPr>
          <p:nvPr>
            <p:ph type="title"/>
          </p:nvPr>
        </p:nvSpPr>
        <p:spPr>
          <a:xfrm>
            <a:off x="176988" y="-29496"/>
            <a:ext cx="7543800" cy="1143000"/>
          </a:xfrm>
        </p:spPr>
        <p:txBody>
          <a:bodyPr/>
          <a:lstStyle/>
          <a:p>
            <a:r>
              <a:rPr lang="en-US" dirty="0"/>
              <a:t>Landfall Probabilities </a:t>
            </a:r>
            <a:r>
              <a:rPr lang="en-US" dirty="0" smtClean="0"/>
              <a:t>for 2013 </a:t>
            </a:r>
            <a:r>
              <a:rPr lang="en-US" dirty="0"/>
              <a:t>Hurricane Season:</a:t>
            </a:r>
            <a:r>
              <a:rPr lang="en-US" b="1" dirty="0"/>
              <a:t> Above Average</a:t>
            </a:r>
          </a:p>
        </p:txBody>
      </p:sp>
      <p:graphicFrame>
        <p:nvGraphicFramePr>
          <p:cNvPr id="7225375" name="Group 31"/>
          <p:cNvGraphicFramePr>
            <a:graphicFrameLocks noGrp="1"/>
          </p:cNvGraphicFramePr>
          <p:nvPr>
            <p:ph idx="1"/>
          </p:nvPr>
        </p:nvGraphicFramePr>
        <p:xfrm>
          <a:off x="459651" y="1496654"/>
          <a:ext cx="8077200" cy="3709103"/>
        </p:xfrm>
        <a:graphic>
          <a:graphicData uri="http://schemas.openxmlformats.org/drawingml/2006/table">
            <a:tbl>
              <a:tblPr/>
              <a:tblGrid>
                <a:gridCol w="4572000"/>
                <a:gridCol w="2058988"/>
                <a:gridCol w="1446212"/>
              </a:tblGrid>
              <a:tr h="65246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Average*</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2013F</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9053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Entire US East &amp; Gulf Coasts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52%</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72%</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04825">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US East Coast Including Florida Peninsula</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31%</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48%</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4291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Gulf Coast from Florida Panhandle to Brownsville</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30%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47%</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572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Caribbean </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42%</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61%</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7225373" name="Text Box 29"/>
          <p:cNvSpPr txBox="1">
            <a:spLocks noChangeArrowheads="1"/>
          </p:cNvSpPr>
          <p:nvPr/>
        </p:nvSpPr>
        <p:spPr bwMode="auto">
          <a:xfrm>
            <a:off x="73740" y="6228587"/>
            <a:ext cx="8915400" cy="523862"/>
          </a:xfrm>
          <a:prstGeom prst="rect">
            <a:avLst/>
          </a:prstGeom>
          <a:noFill/>
          <a:ln w="9525">
            <a:noFill/>
            <a:miter lim="800000"/>
            <a:headEnd/>
            <a:tailEnd/>
          </a:ln>
          <a:effectLst/>
        </p:spPr>
        <p:txBody>
          <a:bodyPr lIns="92075" tIns="46038" rIns="92075" bIns="46038">
            <a:spAutoFit/>
          </a:bodyPr>
          <a:lstStyle/>
          <a:p>
            <a:r>
              <a:rPr lang="en-US" sz="1400" dirty="0">
                <a:latin typeface="Arial" pitchFamily="34" charset="0"/>
              </a:rPr>
              <a:t>*Average over the past century.</a:t>
            </a:r>
          </a:p>
          <a:p>
            <a:r>
              <a:rPr lang="en-US" sz="1400" dirty="0">
                <a:latin typeface="Arial" pitchFamily="34" charset="0"/>
              </a:rPr>
              <a:t>Source: Philip </a:t>
            </a:r>
            <a:r>
              <a:rPr lang="en-US" sz="1400" dirty="0" err="1">
                <a:latin typeface="Arial" pitchFamily="34" charset="0"/>
              </a:rPr>
              <a:t>Klotzbach</a:t>
            </a:r>
            <a:r>
              <a:rPr lang="en-US" sz="1400" dirty="0">
                <a:latin typeface="Arial" pitchFamily="34" charset="0"/>
              </a:rPr>
              <a:t> and Dr. William Gray, Colorado State University, April </a:t>
            </a:r>
            <a:r>
              <a:rPr lang="en-US" sz="1400" dirty="0" smtClean="0">
                <a:latin typeface="Arial" pitchFamily="34" charset="0"/>
              </a:rPr>
              <a:t>10, 2013.</a:t>
            </a:r>
            <a:endParaRPr lang="en-US" sz="1000" b="1" dirty="0">
              <a:latin typeface="Arial" pitchFamily="34" charset="0"/>
            </a:endParaRP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102</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p:oleObj spid="_x0000_s18822146" name="Chart" r:id="rId4" imgW="8534451" imgH="4857725" progId="MSGraph.Chart.8">
              <p:embed followColorScheme="full"/>
            </p:oleObj>
          </a:graphicData>
        </a:graphic>
      </p:graphicFrame>
      <p:sp>
        <p:nvSpPr>
          <p:cNvPr id="2073606" name="AutoShape 6"/>
          <p:cNvSpPr>
            <a:spLocks noChangeArrowheads="1"/>
          </p:cNvSpPr>
          <p:nvPr/>
        </p:nvSpPr>
        <p:spPr bwMode="blackWhite">
          <a:xfrm>
            <a:off x="6583680" y="2468880"/>
            <a:ext cx="2187665" cy="1150756"/>
          </a:xfrm>
          <a:prstGeom prst="wedgeRectCallout">
            <a:avLst>
              <a:gd name="adj1" fmla="val 20354"/>
              <a:gd name="adj2" fmla="val -9719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$2.923 Trillion </a:t>
            </a:r>
            <a:r>
              <a:rPr lang="en-US" b="1" dirty="0">
                <a:solidFill>
                  <a:schemeClr val="bg1"/>
                </a:solidFill>
              </a:rPr>
              <a:t>Insured Coastal Exposure in </a:t>
            </a:r>
            <a:r>
              <a:rPr lang="en-US" b="1" dirty="0" smtClean="0">
                <a:solidFill>
                  <a:schemeClr val="bg1"/>
                </a:solidFill>
              </a:rPr>
              <a:t>New York in 2012</a:t>
            </a:r>
            <a:endParaRPr lang="en-US" b="1" dirty="0">
              <a:solidFill>
                <a:schemeClr val="bg1"/>
              </a:solidFill>
            </a:endParaRPr>
          </a:p>
        </p:txBody>
      </p:sp>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073606"/>
                                        </p:tgtEl>
                                        <p:attrNameLst>
                                          <p:attrName>style.visibility</p:attrName>
                                        </p:attrNameLst>
                                      </p:cBhvr>
                                      <p:to>
                                        <p:strVal val="visible"/>
                                      </p:to>
                                    </p:set>
                                    <p:animEffect transition="in" filter="wipe(up)">
                                      <p:cBhvr>
                                        <p:cTn id="7" dur="500"/>
                                        <p:tgtEl>
                                          <p:spTgt spid="2073606"/>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2073607"/>
                                        </p:tgtEl>
                                        <p:attrNameLst>
                                          <p:attrName>style.visibility</p:attrName>
                                        </p:attrNameLst>
                                      </p:cBhvr>
                                      <p:to>
                                        <p:strVal val="visible"/>
                                      </p:to>
                                    </p:set>
                                    <p:anim calcmode="lin" valueType="num">
                                      <p:cBhvr>
                                        <p:cTn id="11" dur="500" fill="hold"/>
                                        <p:tgtEl>
                                          <p:spTgt spid="2073607"/>
                                        </p:tgtEl>
                                        <p:attrNameLst>
                                          <p:attrName>ppt_w</p:attrName>
                                        </p:attrNameLst>
                                      </p:cBhvr>
                                      <p:tavLst>
                                        <p:tav tm="0">
                                          <p:val>
                                            <p:fltVal val="0"/>
                                          </p:val>
                                        </p:tav>
                                        <p:tav tm="100000">
                                          <p:val>
                                            <p:strVal val="#ppt_w"/>
                                          </p:val>
                                        </p:tav>
                                      </p:tavLst>
                                    </p:anim>
                                    <p:anim calcmode="lin" valueType="num">
                                      <p:cBhvr>
                                        <p:cTn id="12" dur="500" fill="hold"/>
                                        <p:tgtEl>
                                          <p:spTgt spid="2073607"/>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3" presetClass="entr" presetSubtype="16" fill="hold" grpId="0" nodeType="afterEffect">
                                  <p:stCondLst>
                                    <p:cond delay="700"/>
                                  </p:stCondLst>
                                  <p:childTnLst>
                                    <p:set>
                                      <p:cBhvr>
                                        <p:cTn id="15" dur="1" fill="hold">
                                          <p:stCondLst>
                                            <p:cond delay="0"/>
                                          </p:stCondLst>
                                        </p:cTn>
                                        <p:tgtEl>
                                          <p:spTgt spid="2073608"/>
                                        </p:tgtEl>
                                        <p:attrNameLst>
                                          <p:attrName>style.visibility</p:attrName>
                                        </p:attrNameLst>
                                      </p:cBhvr>
                                      <p:to>
                                        <p:strVal val="visible"/>
                                      </p:to>
                                    </p:set>
                                    <p:anim calcmode="lin" valueType="num">
                                      <p:cBhvr>
                                        <p:cTn id="16" dur="500" fill="hold"/>
                                        <p:tgtEl>
                                          <p:spTgt spid="2073608"/>
                                        </p:tgtEl>
                                        <p:attrNameLst>
                                          <p:attrName>ppt_w</p:attrName>
                                        </p:attrNameLst>
                                      </p:cBhvr>
                                      <p:tavLst>
                                        <p:tav tm="0">
                                          <p:val>
                                            <p:fltVal val="0"/>
                                          </p:val>
                                        </p:tav>
                                        <p:tav tm="100000">
                                          <p:val>
                                            <p:strVal val="#ppt_w"/>
                                          </p:val>
                                        </p:tav>
                                      </p:tavLst>
                                    </p:anim>
                                    <p:anim calcmode="lin" valueType="num">
                                      <p:cBhvr>
                                        <p:cTn id="17"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6" grpId="0" animBg="1"/>
      <p:bldP spid="2073607" grpId="0" animBg="1"/>
      <p:bldP spid="2073608"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103</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2007</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(2007, $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p:oleObj spid="_x0000_s18823170" name="Chart" r:id="rId4" imgW="8534451" imgH="4848277" progId="MSGraph.Chart.8">
              <p:embed followColorScheme="full"/>
            </p:oleObj>
          </a:graphicData>
        </a:graphic>
      </p:graphicFrame>
      <p:sp>
        <p:nvSpPr>
          <p:cNvPr id="2073607" name="Text Box 5"/>
          <p:cNvSpPr txBox="1">
            <a:spLocks noChangeArrowheads="1"/>
          </p:cNvSpPr>
          <p:nvPr/>
        </p:nvSpPr>
        <p:spPr bwMode="blackWhite">
          <a:xfrm>
            <a:off x="3171825" y="3876675"/>
            <a:ext cx="5378450" cy="1119188"/>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In 2007, Florida Still Ranked as the #1 Most </a:t>
            </a:r>
            <a:br>
              <a:rPr lang="en-US" sz="1600" b="1">
                <a:solidFill>
                  <a:srgbClr val="FFFFFF"/>
                </a:solidFill>
              </a:rPr>
            </a:br>
            <a:r>
              <a:rPr lang="en-US" sz="1600" b="1">
                <a:solidFill>
                  <a:srgbClr val="FFFFFF"/>
                </a:solidFill>
              </a:rPr>
              <a:t>Exposed State to Hurricane Loss, with </a:t>
            </a:r>
            <a:br>
              <a:rPr lang="en-US" sz="1600" b="1">
                <a:solidFill>
                  <a:srgbClr val="FFFFFF"/>
                </a:solidFill>
              </a:rPr>
            </a:br>
            <a:r>
              <a:rPr lang="en-US" sz="1600" b="1">
                <a:solidFill>
                  <a:srgbClr val="FFFFFF"/>
                </a:solidFill>
              </a:rPr>
              <a:t>$2.459 Trillion Exposure, but Texas is very exposed too, and ranked #3 with $895B </a:t>
            </a:r>
            <a:br>
              <a:rPr lang="en-US" sz="1600" b="1">
                <a:solidFill>
                  <a:srgbClr val="FFFFFF"/>
                </a:solidFill>
              </a:rPr>
            </a:br>
            <a:r>
              <a:rPr lang="en-US" sz="1600" b="1">
                <a:solidFill>
                  <a:srgbClr val="FFFFFF"/>
                </a:solidFill>
              </a:rPr>
              <a:t>in insured coastal exposure</a:t>
            </a:r>
          </a:p>
        </p:txBody>
      </p:sp>
      <p:sp>
        <p:nvSpPr>
          <p:cNvPr id="2073608" name="Text Box 5"/>
          <p:cNvSpPr txBox="1">
            <a:spLocks noChangeArrowheads="1"/>
          </p:cNvSpPr>
          <p:nvPr/>
        </p:nvSpPr>
        <p:spPr bwMode="blackWhite">
          <a:xfrm>
            <a:off x="3171825" y="5118100"/>
            <a:ext cx="5378450" cy="66992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The Insured Value of All Coastal Property Was $8.9 Trillion in 2007, Up 24% from $7.2 Trillion in 2004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104</a:t>
            </a:fld>
            <a:endParaRPr lang="en-US" smtClean="0"/>
          </a:p>
        </p:txBody>
      </p:sp>
      <p:sp>
        <p:nvSpPr>
          <p:cNvPr id="115718" name="Rectangle 10"/>
          <p:cNvSpPr>
            <a:spLocks noGrp="1" noChangeArrowheads="1"/>
          </p:cNvSpPr>
          <p:nvPr>
            <p:ph type="title"/>
          </p:nvPr>
        </p:nvSpPr>
        <p:spPr/>
        <p:txBody>
          <a:bodyPr/>
          <a:lstStyle/>
          <a:p>
            <a:r>
              <a:rPr lang="en-US" dirty="0" smtClean="0"/>
              <a:t>Total Potential Home Value Exposure to Storm Surge Risk in 2013*</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a:t>
            </a:r>
            <a:r>
              <a:rPr lang="en-US" sz="1600" b="1" dirty="0">
                <a:solidFill>
                  <a:srgbClr val="225A7A"/>
                </a:solidFill>
              </a:rPr>
              <a:t>Billions)</a:t>
            </a:r>
          </a:p>
        </p:txBody>
      </p:sp>
      <p:sp>
        <p:nvSpPr>
          <p:cNvPr id="115720"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*Insured and uninsured  property.  Based on estimated property values as of April 2013.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Storm Surge Report 2013, </a:t>
            </a:r>
            <a:r>
              <a:rPr lang="en-US" sz="1100" dirty="0" err="1" smtClean="0"/>
              <a:t>CoreLogic</a:t>
            </a:r>
            <a:r>
              <a:rPr lang="en-US" sz="1100" dirty="0" smtClean="0"/>
              <a:t>. </a:t>
            </a:r>
            <a:endParaRPr lang="en-US" sz="1100" dirty="0"/>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p:oleObj spid="_x0000_s18824194" name="Chart" r:id="rId4" imgW="8543899" imgH="4857725" progId="MSGraph.Chart.8">
              <p:embed followColorScheme="full"/>
            </p:oleObj>
          </a:graphicData>
        </a:graphic>
      </p:graphicFrame>
      <p:sp>
        <p:nvSpPr>
          <p:cNvPr id="2073606" name="AutoShape 6"/>
          <p:cNvSpPr>
            <a:spLocks noChangeArrowheads="1"/>
          </p:cNvSpPr>
          <p:nvPr/>
        </p:nvSpPr>
        <p:spPr bwMode="blackWhite">
          <a:xfrm>
            <a:off x="6021978" y="2468880"/>
            <a:ext cx="2749368" cy="1150756"/>
          </a:xfrm>
          <a:prstGeom prst="wedgeRectCallout">
            <a:avLst>
              <a:gd name="adj1" fmla="val 20829"/>
              <a:gd name="adj2" fmla="val -903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Nearly $400 billion in home value is exposed to storm surge in FL</a:t>
            </a:r>
            <a:endParaRPr lang="en-US" b="1" dirty="0">
              <a:solidFill>
                <a:schemeClr val="bg1"/>
              </a:solidFill>
            </a:endParaRPr>
          </a:p>
        </p:txBody>
      </p:sp>
      <p:sp>
        <p:nvSpPr>
          <p:cNvPr id="2073608" name="Text Box 5"/>
          <p:cNvSpPr txBox="1">
            <a:spLocks noChangeArrowheads="1"/>
          </p:cNvSpPr>
          <p:nvPr/>
        </p:nvSpPr>
        <p:spPr bwMode="blackWhite">
          <a:xfrm>
            <a:off x="3250202" y="4127863"/>
            <a:ext cx="5378450" cy="1240971"/>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smtClean="0">
                <a:solidFill>
                  <a:srgbClr val="FFFFFF"/>
                </a:solidFill>
              </a:rPr>
              <a:t>The Value </a:t>
            </a:r>
            <a:r>
              <a:rPr lang="en-US" sz="1600" b="1" dirty="0">
                <a:solidFill>
                  <a:srgbClr val="FFFFFF"/>
                </a:solidFill>
              </a:rPr>
              <a:t>of </a:t>
            </a:r>
            <a:r>
              <a:rPr lang="en-US" sz="1600" b="1" dirty="0" smtClean="0">
                <a:solidFill>
                  <a:srgbClr val="FFFFFF"/>
                </a:solidFill>
              </a:rPr>
              <a:t>Homes Exposed to Storm Surge was $1.147 Trillion in 2013.*  Only a fraction of this is insured, hence the huge demand for federal aid following major coastal flooding events.</a:t>
            </a:r>
            <a:endParaRPr lang="en-US" sz="160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073606"/>
                                        </p:tgtEl>
                                        <p:attrNameLst>
                                          <p:attrName>style.visibility</p:attrName>
                                        </p:attrNameLst>
                                      </p:cBhvr>
                                      <p:to>
                                        <p:strVal val="visible"/>
                                      </p:to>
                                    </p:set>
                                    <p:animEffect transition="in" filter="wipe(up)">
                                      <p:cBhvr>
                                        <p:cTn id="7" dur="500"/>
                                        <p:tgtEl>
                                          <p:spTgt spid="2073606"/>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2073608"/>
                                        </p:tgtEl>
                                        <p:attrNameLst>
                                          <p:attrName>style.visibility</p:attrName>
                                        </p:attrNameLst>
                                      </p:cBhvr>
                                      <p:to>
                                        <p:strVal val="visible"/>
                                      </p:to>
                                    </p:set>
                                    <p:anim calcmode="lin" valueType="num">
                                      <p:cBhvr>
                                        <p:cTn id="11" dur="500" fill="hold"/>
                                        <p:tgtEl>
                                          <p:spTgt spid="2073608"/>
                                        </p:tgtEl>
                                        <p:attrNameLst>
                                          <p:attrName>ppt_w</p:attrName>
                                        </p:attrNameLst>
                                      </p:cBhvr>
                                      <p:tavLst>
                                        <p:tav tm="0">
                                          <p:val>
                                            <p:fltVal val="0"/>
                                          </p:val>
                                        </p:tav>
                                        <p:tav tm="100000">
                                          <p:val>
                                            <p:strVal val="#ppt_w"/>
                                          </p:val>
                                        </p:tav>
                                      </p:tavLst>
                                    </p:anim>
                                    <p:anim calcmode="lin" valueType="num">
                                      <p:cBhvr>
                                        <p:cTn id="12"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6" grpId="0" animBg="1"/>
      <p:bldP spid="2073608"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105</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2012*</a:t>
            </a:r>
          </a:p>
        </p:txBody>
      </p:sp>
      <p:sp>
        <p:nvSpPr>
          <p:cNvPr id="32775" name="Rectangle 3"/>
          <p:cNvSpPr>
            <a:spLocks noChangeArrowheads="1"/>
          </p:cNvSpPr>
          <p:nvPr/>
        </p:nvSpPr>
        <p:spPr bwMode="auto">
          <a:xfrm>
            <a:off x="0" y="6289975"/>
            <a:ext cx="8888413" cy="6124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p:oleObj spid="_x0000_s15199234" name="Chart" r:id="rId4" imgW="8572512" imgH="3743439" progId="MSGraph.Chart.8">
              <p:embed followColorScheme="full"/>
            </p:oleObj>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7.20*</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106</a:t>
            </a:fld>
            <a:endParaRPr lang="en-US" sz="900">
              <a:solidFill>
                <a:schemeClr val="bg1"/>
              </a:solidFill>
            </a:endParaRPr>
          </a:p>
        </p:txBody>
      </p:sp>
      <p:pic>
        <p:nvPicPr>
          <p:cNvPr id="96260"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1953-2013</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106</a:t>
            </a:fld>
            <a:endParaRPr lang="en-US"/>
          </a:p>
        </p:txBody>
      </p:sp>
      <p:sp>
        <p:nvSpPr>
          <p:cNvPr id="10" name="Rectangle 8"/>
          <p:cNvSpPr>
            <a:spLocks noChangeArrowheads="1"/>
          </p:cNvSpPr>
          <p:nvPr/>
        </p:nvSpPr>
        <p:spPr bwMode="auto">
          <a:xfrm>
            <a:off x="516198" y="4259302"/>
            <a:ext cx="8008373" cy="2086725"/>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Despite 13 Sandy Declarations, Fewer Disasters Were Declared in 2012 than the Record Number of Declarations in 2010 and 2011</a:t>
            </a:r>
            <a:endParaRPr lang="en-US" sz="3600" b="1" dirty="0">
              <a:solidFill>
                <a:srgbClr val="225A7A"/>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Disaster Declarations, 1953-2013*</a:t>
            </a:r>
          </a:p>
        </p:txBody>
      </p:sp>
      <p:graphicFrame>
        <p:nvGraphicFramePr>
          <p:cNvPr id="34818" name="Object 3"/>
          <p:cNvGraphicFramePr>
            <a:graphicFrameLocks/>
          </p:cNvGraphicFramePr>
          <p:nvPr>
            <p:ph idx="4294967295"/>
          </p:nvPr>
        </p:nvGraphicFramePr>
        <p:xfrm>
          <a:off x="191371" y="1300623"/>
          <a:ext cx="8566150" cy="4068763"/>
        </p:xfrm>
        <a:graphic>
          <a:graphicData uri="http://schemas.openxmlformats.org/presentationml/2006/ole">
            <p:oleObj spid="_x0000_s18819074" name="Chart" r:id="rId4" imgW="8581960" imgH="4076807" progId="MSGraph.Chart.8">
              <p:embed followColorScheme="full"/>
            </p:oleObj>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June 4</a:t>
            </a:r>
            <a:r>
              <a:rPr lang="en-US" sz="1100" dirty="0" smtClean="0">
                <a:solidFill>
                  <a:srgbClr val="000000"/>
                </a:solidFill>
                <a:latin typeface="Arial" charset="0"/>
                <a:cs typeface="Arial" charset="0"/>
              </a:rPr>
              <a:t>, 2013.</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5"/>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  Hurricane Sandy Produced </a:t>
            </a:r>
            <a:r>
              <a:rPr lang="en-US" b="1" dirty="0" smtClean="0">
                <a:solidFill>
                  <a:srgbClr val="FFFFFF"/>
                </a:solidFill>
              </a:rPr>
              <a:t>13</a:t>
            </a:r>
            <a:r>
              <a:rPr lang="en-US" b="1" dirty="0" smtClean="0">
                <a:solidFill>
                  <a:srgbClr val="FFFFFF"/>
                </a:solidFill>
                <a:latin typeface="Arial" charset="0"/>
                <a:cs typeface="Arial" charset="0"/>
              </a:rPr>
              <a:t> Declarations in 2012/13.</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013075" y="1250576"/>
            <a:ext cx="3240241" cy="1452283"/>
          </a:xfrm>
          <a:prstGeom prst="wedgeRectCallout">
            <a:avLst>
              <a:gd name="adj1" fmla="val 105782"/>
              <a:gd name="adj2" fmla="val 1422"/>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0645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2,112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1953-2012,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707626" y="4208931"/>
            <a:ext cx="2403987" cy="739588"/>
          </a:xfrm>
          <a:prstGeom prst="wedgeRectCallout">
            <a:avLst>
              <a:gd name="adj1" fmla="val 65412"/>
              <a:gd name="adj2" fmla="val -43889"/>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47 </a:t>
            </a:r>
            <a:r>
              <a:rPr lang="en-US" sz="1600" b="1" dirty="0" smtClean="0">
                <a:solidFill>
                  <a:srgbClr val="FFFFFF"/>
                </a:solidFill>
                <a:latin typeface="Arial" charset="0"/>
                <a:cs typeface="Arial" charset="0"/>
              </a:rPr>
              <a:t>federal disasters were declared in 2012</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107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108</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2013: Highest 25 States*</a:t>
            </a:r>
          </a:p>
        </p:txBody>
      </p:sp>
      <p:graphicFrame>
        <p:nvGraphicFramePr>
          <p:cNvPr id="35842" name="Object 3"/>
          <p:cNvGraphicFramePr>
            <a:graphicFrameLocks noChangeAspect="1"/>
          </p:cNvGraphicFramePr>
          <p:nvPr>
            <p:ph idx="4294967295"/>
          </p:nvPr>
        </p:nvGraphicFramePr>
        <p:xfrm>
          <a:off x="9525" y="1820658"/>
          <a:ext cx="9134475" cy="4749800"/>
        </p:xfrm>
        <a:graphic>
          <a:graphicData uri="http://schemas.openxmlformats.org/presentationml/2006/ole">
            <p:oleObj spid="_x0000_s18820098" name="Chart" r:id="rId4" imgW="8810600" imgH="4581583" progId="MSGraph.Chart.8">
              <p:embed followColorScheme="full"/>
            </p:oleObj>
          </a:graphicData>
        </a:graphic>
      </p:graphicFrame>
      <p:sp>
        <p:nvSpPr>
          <p:cNvPr id="6" name="AutoShape 7"/>
          <p:cNvSpPr>
            <a:spLocks noChangeArrowheads="1"/>
          </p:cNvSpPr>
          <p:nvPr/>
        </p:nvSpPr>
        <p:spPr bwMode="blackWhite">
          <a:xfrm>
            <a:off x="3348318" y="1116666"/>
            <a:ext cx="2232211" cy="1922369"/>
          </a:xfrm>
          <a:prstGeom prst="wedgeRectCallout">
            <a:avLst>
              <a:gd name="adj1" fmla="val -131821"/>
              <a:gd name="adj2" fmla="val 159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Texas has had the highest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June 4, 2013</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5"/>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109</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2013: Lowest 25 States*</a:t>
            </a:r>
          </a:p>
        </p:txBody>
      </p:sp>
      <p:graphicFrame>
        <p:nvGraphicFramePr>
          <p:cNvPr id="36866" name="Object 3"/>
          <p:cNvGraphicFramePr>
            <a:graphicFrameLocks noChangeAspect="1"/>
          </p:cNvGraphicFramePr>
          <p:nvPr>
            <p:ph idx="4294967295"/>
          </p:nvPr>
        </p:nvGraphicFramePr>
        <p:xfrm>
          <a:off x="4763" y="1776413"/>
          <a:ext cx="9134475" cy="4749800"/>
        </p:xfrm>
        <a:graphic>
          <a:graphicData uri="http://schemas.openxmlformats.org/presentationml/2006/ole">
            <p:oleObj spid="_x0000_s18821122" name="Chart" r:id="rId4" imgW="8810600" imgH="4581583" progId="MSGraph.Chart.8">
              <p:embed followColorScheme="full"/>
            </p:oleObj>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June 4, 2013</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5"/>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11</a:t>
            </a:fld>
            <a:endParaRPr lang="en-US" smtClean="0"/>
          </a:p>
        </p:txBody>
      </p:sp>
      <p:graphicFrame>
        <p:nvGraphicFramePr>
          <p:cNvPr id="39938" name="Object 11"/>
          <p:cNvGraphicFramePr>
            <a:graphicFrameLocks noChangeAspect="1"/>
          </p:cNvGraphicFramePr>
          <p:nvPr/>
        </p:nvGraphicFramePr>
        <p:xfrm>
          <a:off x="363538" y="1285875"/>
          <a:ext cx="8188325" cy="4330700"/>
        </p:xfrm>
        <a:graphic>
          <a:graphicData uri="http://schemas.openxmlformats.org/presentationml/2006/ole">
            <p:oleObj spid="_x0000_s16030722" name="Chart" r:id="rId4" imgW="7829584" imgH="3848214" progId="MSGraph.Chart.8">
              <p:embed followColorScheme="full"/>
            </p:oleObj>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1999-2019F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(5/13 and 3/13); </a:t>
            </a:r>
            <a:r>
              <a:rPr lang="en-US" sz="1100" dirty="0"/>
              <a:t>Insurance Information Institute.</a:t>
            </a:r>
          </a:p>
        </p:txBody>
      </p:sp>
      <p:sp>
        <p:nvSpPr>
          <p:cNvPr id="2079750" name="Rectangle 6"/>
          <p:cNvSpPr>
            <a:spLocks noChangeArrowheads="1"/>
          </p:cNvSpPr>
          <p:nvPr/>
        </p:nvSpPr>
        <p:spPr bwMode="blackWhite">
          <a:xfrm>
            <a:off x="511175" y="5514975"/>
            <a:ext cx="8175625" cy="8366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Car/Light Truck Sales Will Continue to Recover from the 2009 Low Point, Bolstering the Auto Insurer Growth and the Manufacturing </a:t>
            </a:r>
            <a:r>
              <a:rPr lang="en-US" b="1" dirty="0" smtClean="0">
                <a:solidFill>
                  <a:srgbClr val="FFFFFF"/>
                </a:solidFill>
              </a:rPr>
              <a:t>Sector Along With Workers Comp Exposures</a:t>
            </a:r>
            <a:endParaRPr lang="en-US" b="1" dirty="0">
              <a:solidFill>
                <a:srgbClr val="FFFFFF"/>
              </a:solidFill>
            </a:endParaRPr>
          </a:p>
        </p:txBody>
      </p:sp>
      <p:sp>
        <p:nvSpPr>
          <p:cNvPr id="2079751" name="AutoShape 7"/>
          <p:cNvSpPr>
            <a:spLocks noChangeArrowheads="1"/>
          </p:cNvSpPr>
          <p:nvPr/>
        </p:nvSpPr>
        <p:spPr bwMode="blackWhite">
          <a:xfrm>
            <a:off x="1000125" y="3249561"/>
            <a:ext cx="2949575" cy="1356135"/>
          </a:xfrm>
          <a:prstGeom prst="wedgeRectCallout">
            <a:avLst>
              <a:gd name="adj1" fmla="val 73360"/>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2013-14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966730" y="1081548"/>
            <a:ext cx="2689710" cy="1140631"/>
          </a:xfrm>
          <a:prstGeom prst="wedgeRectCallout">
            <a:avLst>
              <a:gd name="adj1" fmla="val 30105"/>
              <a:gd name="adj2" fmla="val 720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2013 </a:t>
            </a:r>
            <a:r>
              <a:rPr lang="en-US" sz="1600" b="1" dirty="0">
                <a:solidFill>
                  <a:schemeClr val="bg1"/>
                </a:solidFill>
              </a:rPr>
              <a:t>and beyond</a:t>
            </a:r>
          </a:p>
        </p:txBody>
      </p:sp>
      <p:sp>
        <p:nvSpPr>
          <p:cNvPr id="11" name="AutoShape 7"/>
          <p:cNvSpPr>
            <a:spLocks noChangeArrowheads="1"/>
          </p:cNvSpPr>
          <p:nvPr/>
        </p:nvSpPr>
        <p:spPr bwMode="blackWhite">
          <a:xfrm>
            <a:off x="6105830" y="3642850"/>
            <a:ext cx="2934929" cy="1103627"/>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Truck purchases by contractors are especially strong</a:t>
            </a:r>
            <a:endParaRPr lang="en-US" sz="2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3" presetClass="entr" presetSubtype="16" fill="hold" grpId="0" nodeType="afterEffect">
                                  <p:stCondLst>
                                    <p:cond delay="700"/>
                                  </p:stCondLst>
                                  <p:childTnLst>
                                    <p:set>
                                      <p:cBhvr>
                                        <p:cTn id="14" dur="1" fill="hold">
                                          <p:stCondLst>
                                            <p:cond delay="0"/>
                                          </p:stCondLst>
                                        </p:cTn>
                                        <p:tgtEl>
                                          <p:spTgt spid="2079750"/>
                                        </p:tgtEl>
                                        <p:attrNameLst>
                                          <p:attrName>style.visibility</p:attrName>
                                        </p:attrNameLst>
                                      </p:cBhvr>
                                      <p:to>
                                        <p:strVal val="visible"/>
                                      </p:to>
                                    </p:set>
                                    <p:anim calcmode="lin" valueType="num">
                                      <p:cBhvr>
                                        <p:cTn id="15" dur="500" fill="hold"/>
                                        <p:tgtEl>
                                          <p:spTgt spid="2079750"/>
                                        </p:tgtEl>
                                        <p:attrNameLst>
                                          <p:attrName>ppt_w</p:attrName>
                                        </p:attrNameLst>
                                      </p:cBhvr>
                                      <p:tavLst>
                                        <p:tav tm="0">
                                          <p:val>
                                            <p:fltVal val="0"/>
                                          </p:val>
                                        </p:tav>
                                        <p:tav tm="100000">
                                          <p:val>
                                            <p:strVal val="#ppt_w"/>
                                          </p:val>
                                        </p:tav>
                                      </p:tavLst>
                                    </p:anim>
                                    <p:anim calcmode="lin" valueType="num">
                                      <p:cBhvr>
                                        <p:cTn id="16" dur="500" fill="hold"/>
                                        <p:tgtEl>
                                          <p:spTgt spid="2079750"/>
                                        </p:tgtEl>
                                        <p:attrNameLst>
                                          <p:attrName>ppt_h</p:attrName>
                                        </p:attrNameLst>
                                      </p:cBhvr>
                                      <p:tavLst>
                                        <p:tav tm="0">
                                          <p:val>
                                            <p:fltVal val="0"/>
                                          </p:val>
                                        </p:tav>
                                        <p:tav tm="100000">
                                          <p:val>
                                            <p:strVal val="#ppt_h"/>
                                          </p:val>
                                        </p:tav>
                                      </p:tavLst>
                                    </p:anim>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1" grpId="0" animBg="1"/>
      <p:bldP spid="2079752" grpId="0" animBg="1"/>
      <p:bldP spid="11"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RENEWED PRICING DISCIPLINE</a:t>
            </a:r>
          </a:p>
        </p:txBody>
      </p:sp>
      <p:sp>
        <p:nvSpPr>
          <p:cNvPr id="13926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926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0DF5528-D873-4B97-B06C-DF790C142467}" type="slidenum">
              <a:rPr lang="en-US" sz="900">
                <a:solidFill>
                  <a:schemeClr val="bg1"/>
                </a:solidFill>
              </a:rPr>
              <a:pPr algn="r" eaLnBrk="0" hangingPunct="0">
                <a:lnSpc>
                  <a:spcPct val="85000"/>
                </a:lnSpc>
                <a:spcBef>
                  <a:spcPct val="20000"/>
                </a:spcBef>
              </a:pPr>
              <a:t>110</a:t>
            </a:fld>
            <a:endParaRPr lang="en-US" sz="900">
              <a:solidFill>
                <a:schemeClr val="bg1"/>
              </a:solidFill>
            </a:endParaRPr>
          </a:p>
        </p:txBody>
      </p:sp>
      <p:pic>
        <p:nvPicPr>
          <p:cNvPr id="139269"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7513" y="4322763"/>
            <a:ext cx="8061325" cy="120015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Evidence </a:t>
            </a:r>
            <a:r>
              <a:rPr lang="en-US" sz="4000" b="1" dirty="0">
                <a:solidFill>
                  <a:srgbClr val="225A7A"/>
                </a:solidFill>
              </a:rPr>
              <a:t>of a Broad and Sustained Shift in </a:t>
            </a:r>
            <a:r>
              <a:rPr lang="en-US" sz="4000" b="1" dirty="0" smtClean="0">
                <a:solidFill>
                  <a:srgbClr val="225A7A"/>
                </a:solidFill>
              </a:rPr>
              <a:t>Pricing</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111</a:t>
            </a:fld>
            <a:endParaRPr lang="en-US" smtClean="0"/>
          </a:p>
        </p:txBody>
      </p:sp>
      <p:sp>
        <p:nvSpPr>
          <p:cNvPr id="1030" name="Rectangle 2"/>
          <p:cNvSpPr>
            <a:spLocks noGrp="1" noChangeArrowheads="1"/>
          </p:cNvSpPr>
          <p:nvPr>
            <p:ph type="title"/>
          </p:nvPr>
        </p:nvSpPr>
        <p:spPr/>
        <p:txBody>
          <a:bodyPr/>
          <a:lstStyle/>
          <a:p>
            <a:r>
              <a:rPr lang="en-US" dirty="0" smtClean="0"/>
              <a:t>Distribution of Direct Premiums Written by Segment/Line, 2010</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research.</a:t>
            </a:r>
          </a:p>
        </p:txBody>
      </p:sp>
      <p:sp>
        <p:nvSpPr>
          <p:cNvPr id="2102276" name="Rectangle 4"/>
          <p:cNvSpPr>
            <a:spLocks noChangeArrowheads="1"/>
          </p:cNvSpPr>
          <p:nvPr/>
        </p:nvSpPr>
        <p:spPr bwMode="blackWhite">
          <a:xfrm>
            <a:off x="449263" y="1587500"/>
            <a:ext cx="3641725" cy="45974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a:t>Personal/Commercial lines split has been about 50/50 for many years; Personal </a:t>
            </a:r>
            <a:r>
              <a:rPr lang="en-US" dirty="0" smtClean="0"/>
              <a:t>Lines </a:t>
            </a:r>
            <a:r>
              <a:rPr lang="en-US" dirty="0"/>
              <a:t>overtook Commercial Lines in 2010</a:t>
            </a:r>
          </a:p>
          <a:p>
            <a:pPr marL="227013" indent="-227013" eaLnBrk="0" hangingPunct="0">
              <a:lnSpc>
                <a:spcPct val="90000"/>
              </a:lnSpc>
              <a:spcBef>
                <a:spcPct val="75000"/>
              </a:spcBef>
              <a:buClr>
                <a:schemeClr val="accent2"/>
              </a:buClr>
              <a:buFont typeface="Wingdings" pitchFamily="2" charset="2"/>
              <a:buChar char="n"/>
            </a:pPr>
            <a:r>
              <a:rPr lang="en-US" dirty="0"/>
              <a:t>Pvt. Passenger Auto is by far the largest line of insurance and is currently the most important source of industry profits</a:t>
            </a:r>
          </a:p>
          <a:p>
            <a:pPr marL="227013" indent="-227013" eaLnBrk="0" hangingPunct="0">
              <a:lnSpc>
                <a:spcPct val="90000"/>
              </a:lnSpc>
              <a:spcBef>
                <a:spcPct val="75000"/>
              </a:spcBef>
              <a:buClr>
                <a:schemeClr val="accent2"/>
              </a:buClr>
              <a:buFont typeface="Wingdings" pitchFamily="2" charset="2"/>
              <a:buChar char="n"/>
            </a:pPr>
            <a:r>
              <a:rPr lang="en-US" dirty="0"/>
              <a:t>Billions of additional dollars in homeowners insurance premiums are written by state-run residual market plans</a:t>
            </a:r>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Distribution Facts</a:t>
            </a:r>
          </a:p>
        </p:txBody>
      </p:sp>
      <p:graphicFrame>
        <p:nvGraphicFramePr>
          <p:cNvPr id="1026" name="Object 6"/>
          <p:cNvGraphicFramePr>
            <a:graphicFrameLocks/>
          </p:cNvGraphicFramePr>
          <p:nvPr/>
        </p:nvGraphicFramePr>
        <p:xfrm>
          <a:off x="5241925" y="2185988"/>
          <a:ext cx="3308350" cy="3265487"/>
        </p:xfrm>
        <a:graphic>
          <a:graphicData uri="http://schemas.openxmlformats.org/presentationml/2006/ole">
            <p:oleObj spid="_x0000_s9020418" name="Chart" r:id="rId4" imgW="3285990" imgH="3248111" progId="MSGraph.Chart.8">
              <p:embed followColorScheme="full"/>
            </p:oleObj>
          </a:graphicData>
        </a:graphic>
      </p:graphicFrame>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226.8B/49%</a:t>
            </a:r>
            <a:endParaRPr lang="en-US" sz="1400" b="1" dirty="0">
              <a:solidFill>
                <a:schemeClr val="bg1"/>
              </a:solidFill>
            </a:endParaRPr>
          </a:p>
        </p:txBody>
      </p:sp>
      <p:sp>
        <p:nvSpPr>
          <p:cNvPr id="1035" name="Rectangle 10"/>
          <p:cNvSpPr>
            <a:spLocks noChangeArrowheads="1"/>
          </p:cNvSpPr>
          <p:nvPr/>
        </p:nvSpPr>
        <p:spPr bwMode="black">
          <a:xfrm>
            <a:off x="5362575" y="1701800"/>
            <a:ext cx="3187700" cy="247650"/>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dirty="0" smtClean="0">
                <a:solidFill>
                  <a:srgbClr val="225A7A"/>
                </a:solidFill>
              </a:rPr>
              <a:t>2010</a:t>
            </a:r>
            <a:endParaRPr lang="en-US" b="1" dirty="0">
              <a:solidFill>
                <a:srgbClr val="225A7A"/>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165.0B/36%</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68.2B/15%</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112</a:t>
            </a:fld>
            <a:endParaRPr lang="en-US" smtClean="0">
              <a:solidFill>
                <a:srgbClr val="000000"/>
              </a:solidFill>
            </a:endParaRPr>
          </a:p>
        </p:txBody>
      </p:sp>
      <p:sp>
        <p:nvSpPr>
          <p:cNvPr id="54278" name="Rectangle 6"/>
          <p:cNvSpPr>
            <a:spLocks noChangeArrowheads="1"/>
          </p:cNvSpPr>
          <p:nvPr/>
        </p:nvSpPr>
        <p:spPr bwMode="auto">
          <a:xfrm>
            <a:off x="1685925" y="1836738"/>
            <a:ext cx="708025"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79" name="Rectangle 15"/>
          <p:cNvSpPr>
            <a:spLocks noChangeArrowheads="1"/>
          </p:cNvSpPr>
          <p:nvPr/>
        </p:nvSpPr>
        <p:spPr bwMode="auto">
          <a:xfrm>
            <a:off x="3365500" y="1836738"/>
            <a:ext cx="709613"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80" name="Rectangle 16"/>
          <p:cNvSpPr>
            <a:spLocks noChangeArrowheads="1"/>
          </p:cNvSpPr>
          <p:nvPr/>
        </p:nvSpPr>
        <p:spPr bwMode="auto">
          <a:xfrm>
            <a:off x="6462713" y="1836738"/>
            <a:ext cx="744537"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aphicFrame>
        <p:nvGraphicFramePr>
          <p:cNvPr id="54274" name="Object 2"/>
          <p:cNvGraphicFramePr>
            <a:graphicFrameLocks/>
          </p:cNvGraphicFramePr>
          <p:nvPr/>
        </p:nvGraphicFramePr>
        <p:xfrm>
          <a:off x="316250" y="1735138"/>
          <a:ext cx="8683625" cy="4532312"/>
        </p:xfrm>
        <a:graphic>
          <a:graphicData uri="http://schemas.openxmlformats.org/presentationml/2006/ole">
            <p:oleObj spid="_x0000_s14590978" name="Chart" r:id="rId4" imgW="8601126" imgH="4533804" progId="MSGraph.Chart.8">
              <p:embed followColorScheme="full"/>
            </p:oleObj>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Net Premium Growth: Annual Change, </a:t>
            </a:r>
            <a:br>
              <a:rPr lang="en-US" dirty="0" smtClean="0"/>
            </a:br>
            <a:r>
              <a:rPr lang="en-US" dirty="0" smtClean="0"/>
              <a:t>1971—2012</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t>
            </a:r>
          </a:p>
        </p:txBody>
      </p:sp>
      <p:sp>
        <p:nvSpPr>
          <p:cNvPr id="54283" name="Text Box 10"/>
          <p:cNvSpPr txBox="1">
            <a:spLocks noChangeArrowheads="1"/>
          </p:cNvSpPr>
          <p:nvPr/>
        </p:nvSpPr>
        <p:spPr bwMode="auto">
          <a:xfrm>
            <a:off x="144938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1975-78</a:t>
            </a:r>
          </a:p>
        </p:txBody>
      </p:sp>
      <p:sp>
        <p:nvSpPr>
          <p:cNvPr id="54284" name="Text Box 11"/>
          <p:cNvSpPr txBox="1">
            <a:spLocks noChangeArrowheads="1"/>
          </p:cNvSpPr>
          <p:nvPr/>
        </p:nvSpPr>
        <p:spPr bwMode="auto">
          <a:xfrm>
            <a:off x="317023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1984-87</a:t>
            </a:r>
          </a:p>
        </p:txBody>
      </p:sp>
      <p:sp>
        <p:nvSpPr>
          <p:cNvPr id="54285" name="Text Box 12"/>
          <p:cNvSpPr txBox="1">
            <a:spLocks noChangeArrowheads="1"/>
          </p:cNvSpPr>
          <p:nvPr/>
        </p:nvSpPr>
        <p:spPr bwMode="auto">
          <a:xfrm>
            <a:off x="6308725"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2000-03</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Shaded areas denote “hard market” periods</a:t>
            </a: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(historical and forecast), ISO, Insurance Information Institute.</a:t>
            </a:r>
          </a:p>
        </p:txBody>
      </p:sp>
      <p:sp>
        <p:nvSpPr>
          <p:cNvPr id="2034702" name="AutoShape 14"/>
          <p:cNvSpPr>
            <a:spLocks noChangeArrowheads="1"/>
          </p:cNvSpPr>
          <p:nvPr/>
        </p:nvSpPr>
        <p:spPr bwMode="blackWhite">
          <a:xfrm>
            <a:off x="5451475" y="1925638"/>
            <a:ext cx="2711450" cy="1046162"/>
          </a:xfrm>
          <a:prstGeom prst="wedgeRectCallout">
            <a:avLst>
              <a:gd name="adj1" fmla="val 45208"/>
              <a:gd name="adj2" fmla="val 256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8001000" y="3039129"/>
            <a:ext cx="1062225" cy="1103312"/>
          </a:xfrm>
          <a:prstGeom prst="wedgeRectCallout">
            <a:avLst>
              <a:gd name="adj1" fmla="val 20102"/>
              <a:gd name="adj2" fmla="val 983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2012 </a:t>
            </a:r>
            <a:r>
              <a:rPr lang="en-US" sz="1400" b="1" dirty="0">
                <a:solidFill>
                  <a:srgbClr val="FFFFFF"/>
                </a:solidFill>
                <a:latin typeface="Arial" pitchFamily="34" charset="0"/>
                <a:cs typeface="Arial" charset="0"/>
              </a:rPr>
              <a:t>growth was </a:t>
            </a:r>
            <a:r>
              <a:rPr lang="en-US" sz="1400" b="1" dirty="0" smtClean="0">
                <a:solidFill>
                  <a:srgbClr val="FFFFFF"/>
                </a:solidFill>
                <a:latin typeface="Arial" pitchFamily="34" charset="0"/>
                <a:cs typeface="Arial" charset="0"/>
              </a:rPr>
              <a:t>+</a:t>
            </a:r>
            <a:r>
              <a:rPr lang="en-US" sz="1400" b="1" dirty="0" smtClean="0">
                <a:solidFill>
                  <a:srgbClr val="FFFFFF"/>
                </a:solidFill>
                <a:latin typeface="Arial" pitchFamily="34" charset="0"/>
              </a:rPr>
              <a:t>4.3</a:t>
            </a:r>
            <a:r>
              <a:rPr lang="en-US" sz="1400" b="1" dirty="0" smtClean="0">
                <a:solidFill>
                  <a:srgbClr val="FFFFFF"/>
                </a:solidFill>
                <a:latin typeface="Arial" pitchFamily="34" charset="0"/>
                <a:cs typeface="Arial" charset="0"/>
              </a:rPr>
              <a:t>%</a:t>
            </a:r>
            <a:endParaRPr lang="en-US" sz="1600" b="1" dirty="0">
              <a:solidFill>
                <a:srgbClr val="FFFFFF"/>
              </a:solidFill>
              <a:latin typeface="Arial" pitchFamily="34"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113</a:t>
            </a:fld>
            <a:endParaRPr lang="en-US" sz="900" smtClean="0">
              <a:solidFill>
                <a:srgbClr val="000000"/>
              </a:solidFill>
              <a:latin typeface="Arial" charset="0"/>
              <a:cs typeface="Arial" charset="0"/>
            </a:endParaRPr>
          </a:p>
        </p:txBody>
      </p:sp>
      <p:sp>
        <p:nvSpPr>
          <p:cNvPr id="8198" name="Rectangle 2"/>
          <p:cNvSpPr>
            <a:spLocks noGrp="1" noChangeArrowheads="1"/>
          </p:cNvSpPr>
          <p:nvPr>
            <p:ph type="title" idx="4294967295"/>
          </p:nvPr>
        </p:nvSpPr>
        <p:spPr>
          <a:xfrm>
            <a:off x="218639" y="0"/>
            <a:ext cx="7559675" cy="1003300"/>
          </a:xfrm>
        </p:spPr>
        <p:txBody>
          <a:bodyPr/>
          <a:lstStyle/>
          <a:p>
            <a:r>
              <a:rPr lang="en-US" smtClean="0"/>
              <a:t>P/C Net Premiums Written: % Change, Quarter vs. Year-Prior Quarter</a:t>
            </a:r>
          </a:p>
        </p:txBody>
      </p:sp>
      <p:sp>
        <p:nvSpPr>
          <p:cNvPr id="8199" name="Rectangle 4"/>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smtClean="0">
                <a:solidFill>
                  <a:srgbClr val="000000"/>
                </a:solidFill>
                <a:latin typeface="Arial" charset="0"/>
                <a:cs typeface="Arial" charset="0"/>
              </a:rPr>
              <a:t>Sources: ISO, Insurance Information Institute. </a:t>
            </a:r>
          </a:p>
        </p:txBody>
      </p:sp>
      <p:sp>
        <p:nvSpPr>
          <p:cNvPr id="1938437" name="Rectangle 5"/>
          <p:cNvSpPr>
            <a:spLocks noChangeArrowheads="1"/>
          </p:cNvSpPr>
          <p:nvPr/>
        </p:nvSpPr>
        <p:spPr bwMode="blackWhite">
          <a:xfrm>
            <a:off x="444500" y="567055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Sustained Growth in </a:t>
            </a:r>
            <a:r>
              <a:rPr lang="en-US" sz="2000" b="1" dirty="0" smtClean="0">
                <a:solidFill>
                  <a:srgbClr val="FFFFFF"/>
                </a:solidFill>
                <a:latin typeface="Arial" charset="0"/>
                <a:cs typeface="Arial" charset="0"/>
              </a:rPr>
              <a:t> Written Premiums</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(vs. the same quarter, prior year) Will Continue through 2013</a:t>
            </a: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p:oleObj spid="_x0000_s14592002" name="Chart" r:id="rId5" imgW="8296363" imgH="3762334" progId="MSGraph.Chart.8">
              <p:embed followColorScheme="full"/>
            </p:oleObj>
          </a:graphicData>
        </a:graphic>
      </p:graphicFrame>
      <p:sp>
        <p:nvSpPr>
          <p:cNvPr id="9" name="AutoShape 14"/>
          <p:cNvSpPr>
            <a:spLocks noChangeArrowheads="1"/>
          </p:cNvSpPr>
          <p:nvPr/>
        </p:nvSpPr>
        <p:spPr bwMode="blackWhite">
          <a:xfrm>
            <a:off x="5823257" y="1281881"/>
            <a:ext cx="2495550" cy="1181100"/>
          </a:xfrm>
          <a:prstGeom prst="wedgeRectCallout">
            <a:avLst>
              <a:gd name="adj1" fmla="val 58151"/>
              <a:gd name="adj2" fmla="val 799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Premium growth in Q3 2012 was up 5.1% over Q3 2011, the strongest growth since Q4 2006</a:t>
            </a:r>
            <a:endParaRPr lang="en-US" sz="1600" b="1" dirty="0" smtClean="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114</a:t>
            </a:fld>
            <a:endParaRPr lang="en-US" smtClean="0"/>
          </a:p>
        </p:txBody>
      </p:sp>
      <p:sp>
        <p:nvSpPr>
          <p:cNvPr id="51206" name="Rectangle 2"/>
          <p:cNvSpPr>
            <a:spLocks noGrp="1" noChangeArrowheads="1"/>
          </p:cNvSpPr>
          <p:nvPr>
            <p:ph type="title"/>
          </p:nvPr>
        </p:nvSpPr>
        <p:spPr/>
        <p:txBody>
          <a:bodyPr/>
          <a:lstStyle/>
          <a:p>
            <a:r>
              <a:rPr lang="en-US" dirty="0" smtClean="0"/>
              <a:t>Growth in Net Written Premium by Segment, 2012 vs. 2011*</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nvGraphicFramePr>
        <p:xfrm>
          <a:off x="253130" y="1800022"/>
          <a:ext cx="8493125" cy="4343400"/>
        </p:xfrm>
        <a:graphic>
          <a:graphicData uri="http://schemas.openxmlformats.org/presentationml/2006/ole">
            <p:oleObj spid="_x0000_s14593026" name="Chart" r:id="rId4" imgW="8439161" imgH="4324336" progId="MSGraph.Chart.8">
              <p:embed followColorScheme="full"/>
            </p:oleObj>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cSld>
  <p:clrMapOvr>
    <a:masterClrMapping/>
  </p:clrMapOvr>
  <p:transition>
    <p:wipe dir="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115</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(1Q:2004–1Q:2013)</a:t>
            </a:r>
          </a:p>
        </p:txBody>
      </p:sp>
      <p:graphicFrame>
        <p:nvGraphicFramePr>
          <p:cNvPr id="7200771" name="Object 2"/>
          <p:cNvGraphicFramePr>
            <a:graphicFrameLocks noGrp="1" noChangeAspect="1"/>
          </p:cNvGraphicFramePr>
          <p:nvPr>
            <p:ph type="chart" idx="4294967295"/>
            <p:extLst>
              <p:ext uri="{D42A27DB-BD31-4B8C-83A1-F6EECF244321}">
                <p14:modId xmlns="" xmlns:p14="http://schemas.microsoft.com/office/powerpoint/2010/main" val="2967979953"/>
              </p:ext>
            </p:extLst>
          </p:nvPr>
        </p:nvGraphicFramePr>
        <p:xfrm>
          <a:off x="44244" y="1633077"/>
          <a:ext cx="8699500" cy="4843463"/>
        </p:xfrm>
        <a:graphic>
          <a:graphicData uri="http://schemas.openxmlformats.org/presentationml/2006/ole">
            <p:oleObj spid="_x0000_s14331906" name="Chart" r:id="rId4" imgW="8572512" imgH="4772156" progId="MSGraph.Chart.8">
              <p:embed followColorScheme="full"/>
            </p:oleObj>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397254" y="5182508"/>
            <a:ext cx="1879600" cy="419100"/>
          </a:xfrm>
          <a:prstGeom prst="wedgeRectCallout">
            <a:avLst>
              <a:gd name="adj1" fmla="val 22377"/>
              <a:gd name="adj2" fmla="val -327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3229897" y="1210796"/>
            <a:ext cx="3018437" cy="927100"/>
          </a:xfrm>
          <a:prstGeom prst="wedgeRectCallout">
            <a:avLst>
              <a:gd name="adj1" fmla="val 120901"/>
              <a:gd name="adj2" fmla="val 2430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Q1:2013 was positive for the 8</a:t>
            </a:r>
            <a:r>
              <a:rPr lang="en-US" sz="1400" b="1" baseline="30000" dirty="0" smtClean="0">
                <a:solidFill>
                  <a:schemeClr val="bg1"/>
                </a:solidFill>
              </a:rPr>
              <a:t>th</a:t>
            </a:r>
            <a:r>
              <a:rPr lang="en-US" sz="1400" b="1" dirty="0" smtClean="0">
                <a:solidFill>
                  <a:schemeClr val="bg1"/>
                </a:solidFill>
              </a:rPr>
              <a:t> consecutive quarter. Gains are likely to continue through 2013.</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6836934" y="4361653"/>
            <a:ext cx="1951038" cy="1075297"/>
          </a:xfrm>
          <a:prstGeom prst="wedgeRectCallout">
            <a:avLst>
              <a:gd name="adj1" fmla="val -32562"/>
              <a:gd name="adj2" fmla="val -1525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116</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2013:Q1</a:t>
            </a:r>
          </a:p>
        </p:txBody>
      </p:sp>
      <p:sp>
        <p:nvSpPr>
          <p:cNvPr id="140294" name="Rectangle 4"/>
          <p:cNvSpPr>
            <a:spLocks noChangeArrowheads="1"/>
          </p:cNvSpPr>
          <p:nvPr/>
        </p:nvSpPr>
        <p:spPr bwMode="auto">
          <a:xfrm>
            <a:off x="-188913" y="6475390"/>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324459"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13904"/>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17684481" name="Picture 1"/>
          <p:cNvPicPr>
            <a:picLocks noChangeAspect="1" noChangeArrowheads="1"/>
          </p:cNvPicPr>
          <p:nvPr/>
        </p:nvPicPr>
        <p:blipFill>
          <a:blip r:embed="rId3" cstate="email"/>
          <a:srcRect/>
          <a:stretch>
            <a:fillRect/>
          </a:stretch>
        </p:blipFill>
        <p:spPr bwMode="auto">
          <a:xfrm>
            <a:off x="146873" y="1348115"/>
            <a:ext cx="8820145" cy="5153763"/>
          </a:xfrm>
          <a:prstGeom prst="rect">
            <a:avLst/>
          </a:prstGeom>
          <a:noFill/>
          <a:ln w="9525">
            <a:noFill/>
            <a:miter lim="800000"/>
            <a:headEnd/>
            <a:tailEnd/>
          </a:ln>
        </p:spPr>
      </p:pic>
      <p:sp>
        <p:nvSpPr>
          <p:cNvPr id="16" name="AutoShape 6"/>
          <p:cNvSpPr>
            <a:spLocks noChangeArrowheads="1"/>
          </p:cNvSpPr>
          <p:nvPr/>
        </p:nvSpPr>
        <p:spPr bwMode="blackWhite">
          <a:xfrm>
            <a:off x="6190433" y="1445342"/>
            <a:ext cx="2658599" cy="1571261"/>
          </a:xfrm>
          <a:prstGeom prst="wedgeRectCallout">
            <a:avLst>
              <a:gd name="adj1" fmla="val 43480"/>
              <a:gd name="adj2" fmla="val 1069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increase in nearly 8 years; Q1:2013 renewals were up 5.2%, the largest increase since late 2003; Some insurers posted stronger numbers.</a:t>
            </a:r>
            <a:endParaRPr lang="en-US" sz="1400" b="1" dirty="0">
              <a:solidFill>
                <a:schemeClr val="bg1"/>
              </a:solidFill>
              <a:latin typeface="Arial" pitchFamily="34" charset="0"/>
              <a:cs typeface="+mn-cs"/>
            </a:endParaRPr>
          </a:p>
        </p:txBody>
      </p:sp>
      <p:sp>
        <p:nvSpPr>
          <p:cNvPr id="17" name="AutoShape 6"/>
          <p:cNvSpPr>
            <a:spLocks noChangeArrowheads="1"/>
          </p:cNvSpPr>
          <p:nvPr/>
        </p:nvSpPr>
        <p:spPr bwMode="blackWhite">
          <a:xfrm>
            <a:off x="4746602" y="3451824"/>
            <a:ext cx="1395269" cy="658813"/>
          </a:xfrm>
          <a:prstGeom prst="wedgeRectCallout">
            <a:avLst>
              <a:gd name="adj1" fmla="val -44068"/>
              <a:gd name="adj2" fmla="val 9883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
        <p:nvSpPr>
          <p:cNvPr id="21" name="AutoShape 6"/>
          <p:cNvSpPr>
            <a:spLocks noChangeArrowheads="1"/>
          </p:cNvSpPr>
          <p:nvPr/>
        </p:nvSpPr>
        <p:spPr bwMode="blackWhite">
          <a:xfrm>
            <a:off x="2862311" y="2348800"/>
            <a:ext cx="1771650" cy="1104900"/>
          </a:xfrm>
          <a:prstGeom prst="wedgeRectCallout">
            <a:avLst>
              <a:gd name="adj1" fmla="val -15517"/>
              <a:gd name="adj2" fmla="val 1478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24" name="AutoShape 7"/>
          <p:cNvSpPr>
            <a:spLocks noChangeArrowheads="1"/>
          </p:cNvSpPr>
          <p:nvPr/>
        </p:nvSpPr>
        <p:spPr bwMode="blackWhite">
          <a:xfrm>
            <a:off x="2662869" y="1451180"/>
            <a:ext cx="1819275" cy="666750"/>
          </a:xfrm>
          <a:prstGeom prst="wedgeRectCallout">
            <a:avLst>
              <a:gd name="adj1" fmla="val -86711"/>
              <a:gd name="adj2" fmla="val 2589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26" name="AutoShape 7"/>
          <p:cNvSpPr>
            <a:spLocks noChangeArrowheads="1"/>
          </p:cNvSpPr>
          <p:nvPr/>
        </p:nvSpPr>
        <p:spPr bwMode="blackWhite">
          <a:xfrm>
            <a:off x="1460090" y="5365340"/>
            <a:ext cx="1924050" cy="666750"/>
          </a:xfrm>
          <a:prstGeom prst="wedgeRectCallout">
            <a:avLst>
              <a:gd name="adj1" fmla="val 153465"/>
              <a:gd name="adj2" fmla="val 1594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pic>
        <p:nvPicPr>
          <p:cNvPr id="17684482" name="Picture 2"/>
          <p:cNvPicPr>
            <a:picLocks noChangeAspect="1" noChangeArrowheads="1"/>
          </p:cNvPicPr>
          <p:nvPr/>
        </p:nvPicPr>
        <p:blipFill>
          <a:blip r:embed="rId4" cstate="email"/>
          <a:srcRect/>
          <a:stretch>
            <a:fillRect/>
          </a:stretch>
        </p:blipFill>
        <p:spPr bwMode="auto">
          <a:xfrm>
            <a:off x="5119073" y="5899509"/>
            <a:ext cx="3743325" cy="1619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par>
                          <p:cTn id="16" fill="hold">
                            <p:stCondLst>
                              <p:cond delay="4500"/>
                            </p:stCondLst>
                            <p:childTnLst>
                              <p:par>
                                <p:cTn id="17" presetID="22" presetClass="entr" presetSubtype="4" fill="hold" grpId="0" nodeType="afterEffect">
                                  <p:stCondLst>
                                    <p:cond delay="70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p:stCondLst>
                              <p:cond delay="5700"/>
                            </p:stCondLst>
                            <p:childTnLst>
                              <p:par>
                                <p:cTn id="21" presetID="22" presetClass="entr" presetSubtype="4" fill="hold" grpId="0" nodeType="afterEffect">
                                  <p:stCondLst>
                                    <p:cond delay="70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1" grpId="0" animBg="1"/>
      <p:bldP spid="24" grpId="0" animBg="1"/>
      <p:bldP spid="26" grpId="0" animBg="1"/>
    </p:bld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117</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Account Size: 1999:Q4 to 2013:Q1</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17682433" name="Picture 1"/>
          <p:cNvPicPr>
            <a:picLocks noChangeAspect="1" noChangeArrowheads="1"/>
          </p:cNvPicPr>
          <p:nvPr/>
        </p:nvPicPr>
        <p:blipFill>
          <a:blip r:embed="rId3" cstate="email"/>
          <a:srcRect/>
          <a:stretch>
            <a:fillRect/>
          </a:stretch>
        </p:blipFill>
        <p:spPr bwMode="auto">
          <a:xfrm>
            <a:off x="182973" y="1210111"/>
            <a:ext cx="8769297" cy="5043206"/>
          </a:xfrm>
          <a:prstGeom prst="rect">
            <a:avLst/>
          </a:prstGeom>
          <a:noFill/>
          <a:ln w="9525">
            <a:noFill/>
            <a:miter lim="800000"/>
            <a:headEnd/>
            <a:tailEnd/>
          </a:ln>
        </p:spPr>
      </p:pic>
      <p:sp>
        <p:nvSpPr>
          <p:cNvPr id="12" name="AutoShape 6"/>
          <p:cNvSpPr>
            <a:spLocks noChangeArrowheads="1"/>
          </p:cNvSpPr>
          <p:nvPr/>
        </p:nvSpPr>
        <p:spPr bwMode="blackWhite">
          <a:xfrm>
            <a:off x="5889522" y="1292943"/>
            <a:ext cx="2890684" cy="1509990"/>
          </a:xfrm>
          <a:prstGeom prst="wedgeRectCallout">
            <a:avLst>
              <a:gd name="adj1" fmla="val 39564"/>
              <a:gd name="adj2" fmla="val 16188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Despite 8 consecutive quarters of gains (Q4:2012 =  5.0%), pricing </a:t>
            </a:r>
            <a:r>
              <a:rPr lang="en-US" sz="1400" b="1" dirty="0">
                <a:solidFill>
                  <a:schemeClr val="bg1"/>
                </a:solidFill>
                <a:latin typeface="Arial" pitchFamily="34" charset="0"/>
              </a:rPr>
              <a:t>today is where is was in </a:t>
            </a:r>
            <a:r>
              <a:rPr lang="en-US" sz="1400" b="1" dirty="0" smtClean="0">
                <a:solidFill>
                  <a:schemeClr val="bg1"/>
                </a:solidFill>
                <a:latin typeface="Arial" pitchFamily="34" charset="0"/>
              </a:rPr>
              <a:t>mid-2001 </a:t>
            </a:r>
            <a:r>
              <a:rPr lang="en-US" sz="1400" b="1" dirty="0">
                <a:solidFill>
                  <a:schemeClr val="bg1"/>
                </a:solidFill>
                <a:latin typeface="Arial" pitchFamily="34" charset="0"/>
              </a:rPr>
              <a:t>(pre-9/11</a:t>
            </a:r>
            <a:r>
              <a:rPr lang="en-US" sz="1400" b="1" dirty="0" smtClean="0">
                <a:solidFill>
                  <a:schemeClr val="bg1"/>
                </a:solidFill>
                <a:latin typeface="Arial" pitchFamily="34" charset="0"/>
              </a:rPr>
              <a:t>), suggesting additional rate need going forward, esp. in light of record low interest rates</a:t>
            </a:r>
            <a:endParaRPr lang="en-US" sz="1400" b="1" dirty="0">
              <a:solidFill>
                <a:schemeClr val="bg1"/>
              </a:solidFill>
              <a:latin typeface="Arial" pitchFamily="34" charset="0"/>
            </a:endParaRPr>
          </a:p>
        </p:txBody>
      </p:sp>
      <p:cxnSp>
        <p:nvCxnSpPr>
          <p:cNvPr id="13" name="Straight Connector 12"/>
          <p:cNvCxnSpPr/>
          <p:nvPr/>
        </p:nvCxnSpPr>
        <p:spPr>
          <a:xfrm flipV="1">
            <a:off x="398616" y="4660502"/>
            <a:ext cx="8553660" cy="1373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17682434" name="Picture 2"/>
          <p:cNvPicPr>
            <a:picLocks noChangeAspect="1" noChangeArrowheads="1"/>
          </p:cNvPicPr>
          <p:nvPr/>
        </p:nvPicPr>
        <p:blipFill>
          <a:blip r:embed="rId4" cstate="email"/>
          <a:srcRect/>
          <a:stretch>
            <a:fillRect/>
          </a:stretch>
        </p:blipFill>
        <p:spPr bwMode="auto">
          <a:xfrm>
            <a:off x="2818325" y="6282967"/>
            <a:ext cx="3743325" cy="1619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118</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Line: 1999:Q4 to 2013:Q1</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0" name="Rectangle 4"/>
          <p:cNvSpPr>
            <a:spLocks noChangeArrowheads="1"/>
          </p:cNvSpPr>
          <p:nvPr/>
        </p:nvSpPr>
        <p:spPr bwMode="auto">
          <a:xfrm>
            <a:off x="-191727"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17680385" name="Picture 1"/>
          <p:cNvPicPr>
            <a:picLocks noChangeAspect="1" noChangeArrowheads="1"/>
          </p:cNvPicPr>
          <p:nvPr/>
        </p:nvPicPr>
        <p:blipFill>
          <a:blip r:embed="rId3" cstate="email"/>
          <a:srcRect/>
          <a:stretch>
            <a:fillRect/>
          </a:stretch>
        </p:blipFill>
        <p:spPr bwMode="auto">
          <a:xfrm>
            <a:off x="0" y="1474839"/>
            <a:ext cx="8967019" cy="4929188"/>
          </a:xfrm>
          <a:prstGeom prst="rect">
            <a:avLst/>
          </a:prstGeom>
          <a:noFill/>
          <a:ln w="9525">
            <a:noFill/>
            <a:miter lim="800000"/>
            <a:headEnd/>
            <a:tailEnd/>
          </a:ln>
        </p:spPr>
      </p:pic>
      <p:sp>
        <p:nvSpPr>
          <p:cNvPr id="15" name="AutoShape 6"/>
          <p:cNvSpPr>
            <a:spLocks noChangeArrowheads="1"/>
          </p:cNvSpPr>
          <p:nvPr/>
        </p:nvSpPr>
        <p:spPr bwMode="blackWhite">
          <a:xfrm>
            <a:off x="3067665" y="4665410"/>
            <a:ext cx="3028335" cy="688258"/>
          </a:xfrm>
          <a:prstGeom prst="wedgeRectCallout">
            <a:avLst>
              <a:gd name="adj1" fmla="val 123895"/>
              <a:gd name="adj2" fmla="val -1198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WC rate levels are rising and are now back to where they were in late 2008 and shortly after 9/11</a:t>
            </a:r>
            <a:endParaRPr lang="en-US" sz="1400" b="1" dirty="0">
              <a:solidFill>
                <a:schemeClr val="bg1"/>
              </a:solidFill>
              <a:latin typeface="Arial" pitchFamily="34" charset="0"/>
            </a:endParaRPr>
          </a:p>
        </p:txBody>
      </p:sp>
      <p:cxnSp>
        <p:nvCxnSpPr>
          <p:cNvPr id="16" name="Straight Connector 15"/>
          <p:cNvCxnSpPr/>
          <p:nvPr/>
        </p:nvCxnSpPr>
        <p:spPr>
          <a:xfrm flipV="1">
            <a:off x="398206" y="3991901"/>
            <a:ext cx="8568808" cy="4915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119</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Quarterly Rate Changes, by Line: 2000:Q1 to 2013:Q1</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9" name="Rectangle 4"/>
          <p:cNvSpPr>
            <a:spLocks noChangeArrowheads="1"/>
          </p:cNvSpPr>
          <p:nvPr/>
        </p:nvSpPr>
        <p:spPr bwMode="auto">
          <a:xfrm>
            <a:off x="-206475" y="6449163"/>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17678337" name="Picture 1"/>
          <p:cNvPicPr>
            <a:picLocks noChangeAspect="1" noChangeArrowheads="1"/>
          </p:cNvPicPr>
          <p:nvPr/>
        </p:nvPicPr>
        <p:blipFill>
          <a:blip r:embed="rId3" cstate="email"/>
          <a:srcRect/>
          <a:stretch>
            <a:fillRect/>
          </a:stretch>
        </p:blipFill>
        <p:spPr bwMode="auto">
          <a:xfrm>
            <a:off x="217232" y="1326146"/>
            <a:ext cx="8705544" cy="5060673"/>
          </a:xfrm>
          <a:prstGeom prst="rect">
            <a:avLst/>
          </a:prstGeom>
          <a:noFill/>
          <a:ln w="9525">
            <a:noFill/>
            <a:miter lim="800000"/>
            <a:headEnd/>
            <a:tailEnd/>
          </a:ln>
        </p:spPr>
      </p:pic>
      <p:sp>
        <p:nvSpPr>
          <p:cNvPr id="11" name="AutoShape 6"/>
          <p:cNvSpPr>
            <a:spLocks noChangeArrowheads="1"/>
          </p:cNvSpPr>
          <p:nvPr/>
        </p:nvSpPr>
        <p:spPr bwMode="blackWhite">
          <a:xfrm>
            <a:off x="3588774" y="2389238"/>
            <a:ext cx="2212255" cy="840658"/>
          </a:xfrm>
          <a:prstGeom prst="wedgeRectCallout">
            <a:avLst>
              <a:gd name="adj1" fmla="val 125966"/>
              <a:gd name="adj2" fmla="val 104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rPr>
              <a:t>Most accounts are now renewing upwards</a:t>
            </a:r>
            <a:endParaRPr lang="en-US" sz="1600" b="1" dirty="0">
              <a:solidFill>
                <a:schemeClr val="bg1"/>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12</a:t>
            </a:fld>
            <a:endParaRPr lang="en-US" sz="900"/>
          </a:p>
        </p:txBody>
      </p:sp>
      <p:graphicFrame>
        <p:nvGraphicFramePr>
          <p:cNvPr id="71682" name="Object 3"/>
          <p:cNvGraphicFramePr>
            <a:graphicFrameLocks/>
          </p:cNvGraphicFramePr>
          <p:nvPr/>
        </p:nvGraphicFramePr>
        <p:xfrm>
          <a:off x="277159" y="1408128"/>
          <a:ext cx="8585200" cy="4367213"/>
        </p:xfrm>
        <a:graphic>
          <a:graphicData uri="http://schemas.openxmlformats.org/presentationml/2006/ole">
            <p:oleObj spid="_x0000_s11316226" name="Chart" r:id="rId4" imgW="8582143" imgH="3952775" progId="MSGraph.Chart.8">
              <p:embed followColorScheme="full"/>
            </p:oleObj>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1980-2012:Q3</a:t>
            </a:r>
          </a:p>
        </p:txBody>
      </p:sp>
      <p:sp>
        <p:nvSpPr>
          <p:cNvPr id="71687" name="Rectangle 4"/>
          <p:cNvSpPr>
            <a:spLocks noChangeArrowheads="1"/>
          </p:cNvSpPr>
          <p:nvPr/>
        </p:nvSpPr>
        <p:spPr bwMode="auto">
          <a:xfrm>
            <a:off x="0" y="6161342"/>
            <a:ext cx="8601075" cy="7556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t>
            </a:r>
            <a:r>
              <a:rPr lang="en-US" sz="1100" dirty="0">
                <a:hlinkClick r:id="rId5"/>
              </a:rPr>
              <a:t>http://www.abiworld.org/AM/AMTemplate.cfm?Section=Home&amp;TEMPLATE=/</a:t>
            </a:r>
            <a:r>
              <a:rPr lang="en-US" sz="1100" dirty="0" smtClean="0">
                <a:hlinkClick r:id="rId5"/>
              </a:rPr>
              <a:t>CM/ContentDisplay.cfm&amp;CONTENTID=61633</a:t>
            </a:r>
            <a:r>
              <a:rPr lang="en-US" sz="1100" dirty="0" smtClean="0"/>
              <a:t>;  </a:t>
            </a:r>
            <a:r>
              <a:rPr lang="en-US" sz="1100" dirty="0"/>
              <a:t>Insurance Information Institute</a:t>
            </a:r>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246526" y="3864077"/>
            <a:ext cx="4313331" cy="1072228"/>
          </a:xfrm>
          <a:prstGeom prst="wedgeRectCallout">
            <a:avLst>
              <a:gd name="adj1" fmla="val 94386"/>
              <a:gd name="adj2" fmla="val 416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2011 </a:t>
            </a:r>
            <a:r>
              <a:rPr lang="en-US" sz="1400" b="1" dirty="0">
                <a:solidFill>
                  <a:schemeClr val="bg1"/>
                </a:solidFill>
              </a:rPr>
              <a:t>bankruptcies totaled </a:t>
            </a:r>
            <a:r>
              <a:rPr lang="en-US" sz="1400" b="1" dirty="0" smtClean="0">
                <a:solidFill>
                  <a:schemeClr val="bg1"/>
                </a:solidFill>
              </a:rPr>
              <a:t>47,806, </a:t>
            </a:r>
            <a:r>
              <a:rPr lang="en-US" sz="1400" b="1" dirty="0">
                <a:solidFill>
                  <a:schemeClr val="bg1"/>
                </a:solidFill>
              </a:rPr>
              <a:t>down </a:t>
            </a:r>
            <a:r>
              <a:rPr lang="en-US" sz="1400" b="1" dirty="0" smtClean="0">
                <a:solidFill>
                  <a:schemeClr val="bg1"/>
                </a:solidFill>
              </a:rPr>
              <a:t>15.1% </a:t>
            </a:r>
            <a:r>
              <a:rPr lang="en-US" sz="1400" b="1" dirty="0">
                <a:solidFill>
                  <a:schemeClr val="bg1"/>
                </a:solidFill>
              </a:rPr>
              <a:t>from </a:t>
            </a:r>
            <a:r>
              <a:rPr lang="en-US" sz="1400" b="1" dirty="0" smtClean="0">
                <a:solidFill>
                  <a:schemeClr val="bg1"/>
                </a:solidFill>
              </a:rPr>
              <a:t>56,282 </a:t>
            </a:r>
            <a:r>
              <a:rPr lang="en-US" sz="1400" b="1" dirty="0">
                <a:solidFill>
                  <a:schemeClr val="bg1"/>
                </a:solidFill>
              </a:rPr>
              <a:t>in </a:t>
            </a:r>
            <a:r>
              <a:rPr lang="en-US" sz="1400" b="1" dirty="0" smtClean="0">
                <a:solidFill>
                  <a:schemeClr val="bg1"/>
                </a:solidFill>
              </a:rPr>
              <a:t>2010—the second consecutive year of decline.  Business bankruptcies more than tripled during the financial crisis. Through Q3:2012, filings were down 15.8% vs. Q3:2011</a:t>
            </a:r>
            <a:endParaRPr lang="en-US" sz="1400" b="1" i="1" dirty="0">
              <a:solidFill>
                <a:schemeClr val="bg1"/>
              </a:solidFill>
              <a:cs typeface="+mn-cs"/>
            </a:endParaRPr>
          </a:p>
        </p:txBody>
      </p:sp>
      <p:grpSp>
        <p:nvGrpSpPr>
          <p:cNvPr id="2" name="Group 7"/>
          <p:cNvGrpSpPr>
            <a:grpSpLocks/>
          </p:cNvGrpSpPr>
          <p:nvPr/>
        </p:nvGrpSpPr>
        <p:grpSpPr bwMode="auto">
          <a:xfrm>
            <a:off x="5441642" y="1105514"/>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120</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2013:Q1</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103242" y="5338919"/>
            <a:ext cx="8922774"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Renewed </a:t>
            </a:r>
            <a:r>
              <a:rPr lang="en-US" b="1" dirty="0" smtClean="0">
                <a:solidFill>
                  <a:srgbClr val="FFFFFF"/>
                </a:solidFill>
                <a:latin typeface="Arial" charset="0"/>
                <a:cs typeface="Arial" charset="0"/>
              </a:rPr>
              <a:t>Uniformly Upward </a:t>
            </a:r>
            <a:r>
              <a:rPr lang="en-US" b="1" dirty="0">
                <a:solidFill>
                  <a:srgbClr val="FFFFFF"/>
                </a:solidFill>
                <a:latin typeface="Arial" charset="0"/>
                <a:cs typeface="Arial" charset="0"/>
              </a:rPr>
              <a:t>in </a:t>
            </a:r>
            <a:r>
              <a:rPr lang="en-US" b="1" dirty="0" smtClean="0">
                <a:solidFill>
                  <a:srgbClr val="FFFFFF"/>
                </a:solidFill>
                <a:latin typeface="Arial" charset="0"/>
                <a:cs typeface="Arial" charset="0"/>
              </a:rPr>
              <a:t>Q1:2013 for the 8th Consecutive Quarter; Property Lines &amp; </a:t>
            </a:r>
            <a:r>
              <a:rPr lang="en-US" b="1" dirty="0">
                <a:solidFill>
                  <a:srgbClr val="FFFFFF"/>
                </a:solidFill>
                <a:latin typeface="Arial" charset="0"/>
                <a:cs typeface="Arial" charset="0"/>
              </a:rPr>
              <a:t>Workers </a:t>
            </a:r>
            <a:r>
              <a:rPr lang="en-US" b="1" dirty="0" smtClean="0">
                <a:solidFill>
                  <a:srgbClr val="FFFFFF"/>
                </a:solidFill>
                <a:latin typeface="Arial" charset="0"/>
                <a:cs typeface="Arial" charset="0"/>
              </a:rPr>
              <a:t>Comp Leading the Way; Cat Losses and Low Interest Rates Provide Momentum Going Forward</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nvGraphicFramePr>
        <p:xfrm>
          <a:off x="407988" y="1585816"/>
          <a:ext cx="8296275" cy="3752850"/>
        </p:xfrm>
        <a:graphic>
          <a:graphicData uri="http://schemas.openxmlformats.org/presentationml/2006/ole">
            <p:oleObj spid="_x0000_s14332930" name="Chart" r:id="rId4" imgW="8305811" imgH="3762334" progId="MSGraph.Chart.8">
              <p:embed followColorScheme="full"/>
            </p:oleObj>
          </a:graphicData>
        </a:graphic>
      </p:graphicFrame>
      <p:sp>
        <p:nvSpPr>
          <p:cNvPr id="10" name="AutoShape 8"/>
          <p:cNvSpPr>
            <a:spLocks noChangeArrowheads="1"/>
          </p:cNvSpPr>
          <p:nvPr/>
        </p:nvSpPr>
        <p:spPr bwMode="blackWhite">
          <a:xfrm>
            <a:off x="3908322" y="1122307"/>
            <a:ext cx="2624779" cy="1276910"/>
          </a:xfrm>
          <a:prstGeom prst="wedgeRectCallout">
            <a:avLst>
              <a:gd name="adj1" fmla="val 104202"/>
              <a:gd name="adj2" fmla="val 140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Workers Comp rate increases are large than any other line, followed by Property lines</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CLIPS: Change in Written Price Level:</a:t>
            </a:r>
            <a:br>
              <a:rPr lang="en-US" dirty="0" smtClean="0"/>
            </a:br>
            <a:r>
              <a:rPr lang="en-US" dirty="0" smtClean="0"/>
              <a:t>All Lines, 2010:Q2 – 2012:Q4</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Towers Watson; </a:t>
            </a:r>
            <a:r>
              <a:rPr lang="en-US" sz="1100" dirty="0"/>
              <a:t>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14333954" name="Chart" r:id="rId4" imgW="8581960" imgH="4219602" progId="MSGraph.Chart.8">
              <p:embed followColorScheme="full"/>
            </p:oleObj>
          </a:graphicData>
        </a:graphic>
      </p:graphicFrame>
      <p:sp>
        <p:nvSpPr>
          <p:cNvPr id="225286" name="AutoShape 6"/>
          <p:cNvSpPr>
            <a:spLocks noChangeArrowheads="1"/>
          </p:cNvSpPr>
          <p:nvPr/>
        </p:nvSpPr>
        <p:spPr bwMode="blackWhite">
          <a:xfrm>
            <a:off x="3743978" y="1395159"/>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Rate changes have been positive for 8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0" y="6164078"/>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Towers Watson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2013:Q1</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16275458" name="Chart" r:id="rId4" imgW="8581960" imgH="4219602" progId="MSGraph.Chart.8">
              <p:embed followColorScheme="full"/>
            </p:oleObj>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7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123</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Premium Growth Rates Vary Tremendously by State</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124</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17814530"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367157"/>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*Data are preliminary as of 5/1/13 and do not yet fully reflect the impact of state-run pools and plans. </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125</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4763" y="1792288"/>
          <a:ext cx="9132887" cy="4719637"/>
        </p:xfrm>
        <a:graphic>
          <a:graphicData uri="http://schemas.openxmlformats.org/presentationml/2006/ole">
            <p:oleObj spid="_x0000_s17815554" name="Chart" r:id="rId4" imgW="8810600" imgH="4552970"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27000" y="6367157"/>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*Data are preliminary as of 5/1/13 and do not yet fully reflect the impact of state-run pools and plans. </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LC.; Insurance Information Institute.		</a:t>
            </a:r>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126</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2006-2011*</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13367298"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8" name="AutoShape 14"/>
          <p:cNvSpPr>
            <a:spLocks noChangeArrowheads="1"/>
          </p:cNvSpPr>
          <p:nvPr/>
        </p:nvSpPr>
        <p:spPr bwMode="blackWhite">
          <a:xfrm>
            <a:off x="2875987" y="2087256"/>
            <a:ext cx="3235325" cy="1230312"/>
          </a:xfrm>
          <a:prstGeom prst="wedgeRectCallout">
            <a:avLst>
              <a:gd name="adj1" fmla="val -86157"/>
              <a:gd name="adj2" fmla="val 265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Only </a:t>
            </a:r>
            <a:r>
              <a:rPr lang="en-US" b="1" dirty="0" smtClean="0">
                <a:solidFill>
                  <a:schemeClr val="bg1"/>
                </a:solidFill>
              </a:rPr>
              <a:t>12 </a:t>
            </a:r>
            <a:r>
              <a:rPr lang="en-US" b="1" dirty="0">
                <a:solidFill>
                  <a:schemeClr val="bg1"/>
                </a:solidFill>
              </a:rPr>
              <a:t>states showed </a:t>
            </a:r>
            <a:r>
              <a:rPr lang="en-US" b="1" dirty="0" smtClean="0">
                <a:solidFill>
                  <a:schemeClr val="bg1"/>
                </a:solidFill>
              </a:rPr>
              <a:t>any commercial lines growth 2006 </a:t>
            </a:r>
            <a:r>
              <a:rPr lang="en-US" b="1" dirty="0">
                <a:solidFill>
                  <a:schemeClr val="bg1"/>
                </a:solidFill>
              </a:rPr>
              <a:t>and </a:t>
            </a:r>
            <a:r>
              <a:rPr lang="en-US" b="1" dirty="0" smtClean="0">
                <a:solidFill>
                  <a:schemeClr val="bg1"/>
                </a:solidFill>
              </a:rPr>
              <a:t>2011</a:t>
            </a:r>
            <a:endParaRPr lang="en-US"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127</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2006-2011*</a:t>
            </a:r>
          </a:p>
        </p:txBody>
      </p:sp>
      <p:graphicFrame>
        <p:nvGraphicFramePr>
          <p:cNvPr id="84994" name="Object 3"/>
          <p:cNvGraphicFramePr>
            <a:graphicFrameLocks noChangeAspect="1"/>
          </p:cNvGraphicFramePr>
          <p:nvPr>
            <p:ph idx="4294967295"/>
          </p:nvPr>
        </p:nvGraphicFramePr>
        <p:xfrm>
          <a:off x="0" y="1787525"/>
          <a:ext cx="9144000" cy="4730750"/>
        </p:xfrm>
        <a:graphic>
          <a:graphicData uri="http://schemas.openxmlformats.org/presentationml/2006/ole">
            <p:oleObj spid="_x0000_s13368322" name="Chart" r:id="rId4" imgW="8820049" imgH="456257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 name="AutoShape 14"/>
          <p:cNvSpPr>
            <a:spLocks noChangeArrowheads="1"/>
          </p:cNvSpPr>
          <p:nvPr/>
        </p:nvSpPr>
        <p:spPr bwMode="blackWhite">
          <a:xfrm>
            <a:off x="1457325" y="4138613"/>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Terrorism Update</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128</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501448" y="4195043"/>
            <a:ext cx="8185355" cy="208057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Boston Marathon Bombings Underscore the Need for Extension of the Terrorism Risk Insurance Program</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1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7282" name="Rectangle 105"/>
          <p:cNvSpPr>
            <a:spLocks noGrp="1" noChangeArrowheads="1"/>
          </p:cNvSpPr>
          <p:nvPr>
            <p:ph type="dt" sz="quarter" idx="10"/>
          </p:nvPr>
        </p:nvSpPr>
        <p:spPr>
          <a:noFill/>
        </p:spPr>
        <p:txBody>
          <a:bodyPr/>
          <a:lstStyle/>
          <a:p>
            <a:r>
              <a:rPr lang="en-US" smtClean="0"/>
              <a:t>12/01/09 - 9pm</a:t>
            </a:r>
          </a:p>
        </p:txBody>
      </p:sp>
      <p:sp>
        <p:nvSpPr>
          <p:cNvPr id="9728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97284" name="Rectangle 110"/>
          <p:cNvSpPr>
            <a:spLocks noGrp="1" noChangeArrowheads="1"/>
          </p:cNvSpPr>
          <p:nvPr>
            <p:ph type="sldNum" sz="quarter" idx="12"/>
          </p:nvPr>
        </p:nvSpPr>
        <p:spPr>
          <a:noFill/>
        </p:spPr>
        <p:txBody>
          <a:bodyPr/>
          <a:lstStyle/>
          <a:p>
            <a:fld id="{137FB000-2E2B-4BDB-975C-B9C3E40A0F71}" type="slidenum">
              <a:rPr lang="en-US" smtClean="0"/>
              <a:pPr/>
              <a:t>129</a:t>
            </a:fld>
            <a:endParaRPr lang="en-US" smtClean="0"/>
          </a:p>
        </p:txBody>
      </p:sp>
      <p:sp>
        <p:nvSpPr>
          <p:cNvPr id="97285" name="Rectangle 2"/>
          <p:cNvSpPr>
            <a:spLocks noGrp="1" noChangeArrowheads="1"/>
          </p:cNvSpPr>
          <p:nvPr>
            <p:ph type="title"/>
          </p:nvPr>
        </p:nvSpPr>
        <p:spPr>
          <a:xfrm>
            <a:off x="76200" y="28575"/>
            <a:ext cx="7667625" cy="860425"/>
          </a:xfrm>
        </p:spPr>
        <p:txBody>
          <a:bodyPr/>
          <a:lstStyle/>
          <a:p>
            <a:r>
              <a:rPr lang="en-US" dirty="0" smtClean="0"/>
              <a:t>Global Terrorist Attacks and Deaths, 2004-2011</a:t>
            </a:r>
          </a:p>
        </p:txBody>
      </p:sp>
      <p:sp>
        <p:nvSpPr>
          <p:cNvPr id="9" name="Text Box 5"/>
          <p:cNvSpPr txBox="1">
            <a:spLocks noChangeArrowheads="1"/>
          </p:cNvSpPr>
          <p:nvPr/>
        </p:nvSpPr>
        <p:spPr bwMode="auto">
          <a:xfrm>
            <a:off x="-137648" y="6483705"/>
            <a:ext cx="8724900" cy="408573"/>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900" dirty="0" smtClean="0"/>
              <a:t> </a:t>
            </a:r>
            <a:endParaRPr lang="en-US" sz="900" dirty="0"/>
          </a:p>
          <a:p>
            <a:pPr eaLnBrk="0" hangingPunct="0">
              <a:lnSpc>
                <a:spcPct val="85000"/>
              </a:lnSpc>
              <a:spcBef>
                <a:spcPct val="25000"/>
              </a:spcBef>
              <a:buClr>
                <a:schemeClr val="accent2"/>
              </a:buClr>
              <a:buFont typeface="Wingdings" pitchFamily="2" charset="2"/>
              <a:buNone/>
            </a:pPr>
            <a:r>
              <a:rPr lang="en-US" sz="900" dirty="0"/>
              <a:t>Sources: </a:t>
            </a:r>
            <a:r>
              <a:rPr lang="en-US" sz="900" dirty="0" smtClean="0"/>
              <a:t> National Counterterrorism Center, </a:t>
            </a:r>
            <a:r>
              <a:rPr lang="en-US" sz="900" i="1" dirty="0" smtClean="0"/>
              <a:t>2011 Report on Terrorism;</a:t>
            </a:r>
            <a:r>
              <a:rPr lang="en-US" sz="900" dirty="0" smtClean="0"/>
              <a:t> Guy Carpenter; Insurance </a:t>
            </a:r>
            <a:r>
              <a:rPr lang="en-US" sz="900" dirty="0"/>
              <a:t>Information </a:t>
            </a:r>
            <a:r>
              <a:rPr lang="en-US" sz="900" dirty="0" smtClean="0"/>
              <a:t>Institute.</a:t>
            </a:r>
            <a:endParaRPr lang="en-US" sz="900" dirty="0"/>
          </a:p>
        </p:txBody>
      </p:sp>
      <p:pic>
        <p:nvPicPr>
          <p:cNvPr id="11961346" name="Picture 2"/>
          <p:cNvPicPr>
            <a:picLocks noChangeAspect="1" noChangeArrowheads="1"/>
          </p:cNvPicPr>
          <p:nvPr/>
        </p:nvPicPr>
        <p:blipFill>
          <a:blip r:embed="rId3" cstate="email"/>
          <a:srcRect/>
          <a:stretch>
            <a:fillRect/>
          </a:stretch>
        </p:blipFill>
        <p:spPr bwMode="auto">
          <a:xfrm>
            <a:off x="74139" y="1309817"/>
            <a:ext cx="7970107" cy="4758894"/>
          </a:xfrm>
          <a:prstGeom prst="rect">
            <a:avLst/>
          </a:prstGeom>
          <a:noFill/>
          <a:ln w="9525">
            <a:noFill/>
            <a:miter lim="800000"/>
            <a:headEnd/>
            <a:tailEnd/>
          </a:ln>
        </p:spPr>
      </p:pic>
      <p:sp>
        <p:nvSpPr>
          <p:cNvPr id="12" name="AutoShape 13"/>
          <p:cNvSpPr>
            <a:spLocks noChangeArrowheads="1"/>
          </p:cNvSpPr>
          <p:nvPr/>
        </p:nvSpPr>
        <p:spPr bwMode="blackWhite">
          <a:xfrm>
            <a:off x="5634681" y="1062680"/>
            <a:ext cx="2372497" cy="1655807"/>
          </a:xfrm>
          <a:prstGeom prst="wedgeRectCallout">
            <a:avLst>
              <a:gd name="adj1" fmla="val 64331"/>
              <a:gd name="adj2" fmla="val 582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number of terrorist attacks globally fell by 11.7% in 2011 while the number of deaths dropped by 5.0%</a:t>
            </a:r>
            <a:endParaRPr lang="en-US" sz="1600" b="1" dirty="0">
              <a:solidFill>
                <a:schemeClr val="bg1"/>
              </a:solidFill>
            </a:endParaRPr>
          </a:p>
        </p:txBody>
      </p:sp>
      <p:sp>
        <p:nvSpPr>
          <p:cNvPr id="13" name="TextBox 12"/>
          <p:cNvSpPr txBox="1"/>
          <p:nvPr/>
        </p:nvSpPr>
        <p:spPr>
          <a:xfrm>
            <a:off x="7970104" y="5338121"/>
            <a:ext cx="827903" cy="276999"/>
          </a:xfrm>
          <a:prstGeom prst="rect">
            <a:avLst/>
          </a:prstGeom>
          <a:noFill/>
        </p:spPr>
        <p:txBody>
          <a:bodyPr wrap="square" rtlCol="0">
            <a:spAutoFit/>
          </a:bodyPr>
          <a:lstStyle/>
          <a:p>
            <a:pPr algn="ctr"/>
            <a:r>
              <a:rPr lang="en-US" sz="1200" b="1" dirty="0" smtClean="0"/>
              <a:t>2011</a:t>
            </a:r>
            <a:endParaRPr lang="en-US" sz="1200" b="1" dirty="0"/>
          </a:p>
        </p:txBody>
      </p:sp>
      <p:sp>
        <p:nvSpPr>
          <p:cNvPr id="15" name="Rectangle 14"/>
          <p:cNvSpPr/>
          <p:nvPr/>
        </p:nvSpPr>
        <p:spPr>
          <a:xfrm>
            <a:off x="8344942" y="3422822"/>
            <a:ext cx="280074" cy="184527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056614" y="3657600"/>
            <a:ext cx="284197" cy="160637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6200000">
            <a:off x="7751801" y="3204526"/>
            <a:ext cx="827903" cy="276999"/>
          </a:xfrm>
          <a:prstGeom prst="rect">
            <a:avLst/>
          </a:prstGeom>
          <a:noFill/>
        </p:spPr>
        <p:txBody>
          <a:bodyPr wrap="square" rtlCol="0">
            <a:spAutoFit/>
          </a:bodyPr>
          <a:lstStyle/>
          <a:p>
            <a:pPr algn="ctr"/>
            <a:r>
              <a:rPr lang="en-US" sz="1200" b="1" dirty="0" smtClean="0"/>
              <a:t>10,283</a:t>
            </a:r>
            <a:endParaRPr lang="en-US" sz="1200" b="1" dirty="0"/>
          </a:p>
        </p:txBody>
      </p:sp>
      <p:sp>
        <p:nvSpPr>
          <p:cNvPr id="18" name="TextBox 17"/>
          <p:cNvSpPr txBox="1"/>
          <p:nvPr/>
        </p:nvSpPr>
        <p:spPr>
          <a:xfrm rot="16200000">
            <a:off x="8052485" y="2986216"/>
            <a:ext cx="827903" cy="276999"/>
          </a:xfrm>
          <a:prstGeom prst="rect">
            <a:avLst/>
          </a:prstGeom>
          <a:noFill/>
        </p:spPr>
        <p:txBody>
          <a:bodyPr wrap="square" rtlCol="0">
            <a:spAutoFit/>
          </a:bodyPr>
          <a:lstStyle/>
          <a:p>
            <a:pPr algn="ctr"/>
            <a:r>
              <a:rPr lang="en-US" sz="1200" b="1" dirty="0" smtClean="0"/>
              <a:t>12,533</a:t>
            </a:r>
            <a:endParaRPr lang="en-US" sz="1200" b="1" dirty="0"/>
          </a:p>
        </p:txBody>
      </p:sp>
      <p:sp>
        <p:nvSpPr>
          <p:cNvPr id="19" name="TextBox 18"/>
          <p:cNvSpPr txBox="1"/>
          <p:nvPr/>
        </p:nvSpPr>
        <p:spPr>
          <a:xfrm rot="16200000">
            <a:off x="6965069" y="3122143"/>
            <a:ext cx="827903" cy="276999"/>
          </a:xfrm>
          <a:prstGeom prst="rect">
            <a:avLst/>
          </a:prstGeom>
          <a:noFill/>
        </p:spPr>
        <p:txBody>
          <a:bodyPr wrap="square" rtlCol="0">
            <a:spAutoFit/>
          </a:bodyPr>
          <a:lstStyle/>
          <a:p>
            <a:pPr algn="ctr"/>
            <a:r>
              <a:rPr lang="en-US" sz="1200" b="1" dirty="0" smtClean="0"/>
              <a:t>11,641</a:t>
            </a:r>
            <a:endParaRPr lang="en-US" sz="1200" b="1" dirty="0"/>
          </a:p>
        </p:txBody>
      </p:sp>
      <p:sp>
        <p:nvSpPr>
          <p:cNvPr id="20" name="TextBox 19"/>
          <p:cNvSpPr txBox="1"/>
          <p:nvPr/>
        </p:nvSpPr>
        <p:spPr>
          <a:xfrm rot="16200000">
            <a:off x="7253396" y="2891476"/>
            <a:ext cx="827903" cy="276999"/>
          </a:xfrm>
          <a:prstGeom prst="rect">
            <a:avLst/>
          </a:prstGeom>
          <a:noFill/>
        </p:spPr>
        <p:txBody>
          <a:bodyPr wrap="square" rtlCol="0">
            <a:spAutoFit/>
          </a:bodyPr>
          <a:lstStyle/>
          <a:p>
            <a:pPr algn="ctr"/>
            <a:r>
              <a:rPr lang="en-US" sz="1200" b="1" dirty="0" smtClean="0"/>
              <a:t>13,193</a:t>
            </a:r>
            <a:endParaRPr lang="en-US" sz="12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27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27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DE8C7ADC-6D8B-4E56-A788-BDB2FE360861}" type="slidenum">
              <a:rPr lang="en-US" sz="900"/>
              <a:pPr algn="r" eaLnBrk="0" hangingPunct="0">
                <a:lnSpc>
                  <a:spcPct val="85000"/>
                </a:lnSpc>
                <a:spcBef>
                  <a:spcPct val="20000"/>
                </a:spcBef>
              </a:pPr>
              <a:t>13</a:t>
            </a:fld>
            <a:endParaRPr lang="en-US" sz="900"/>
          </a:p>
        </p:txBody>
      </p:sp>
      <p:sp>
        <p:nvSpPr>
          <p:cNvPr id="72710" name="Rectangle 2"/>
          <p:cNvSpPr>
            <a:spLocks noGrp="1" noChangeArrowheads="1"/>
          </p:cNvSpPr>
          <p:nvPr>
            <p:ph type="title" idx="4294967295"/>
          </p:nvPr>
        </p:nvSpPr>
        <p:spPr/>
        <p:txBody>
          <a:bodyPr/>
          <a:lstStyle/>
          <a:p>
            <a:r>
              <a:rPr lang="en-US" dirty="0" smtClean="0"/>
              <a:t>Private Sector Business Starts,</a:t>
            </a:r>
            <a:br>
              <a:rPr lang="en-US" dirty="0" smtClean="0"/>
            </a:br>
            <a:r>
              <a:rPr lang="en-US" dirty="0" smtClean="0"/>
              <a:t> 1993:Q2 – 2012:Q3*</a:t>
            </a:r>
          </a:p>
        </p:txBody>
      </p:sp>
      <p:graphicFrame>
        <p:nvGraphicFramePr>
          <p:cNvPr id="72706" name="Object 3"/>
          <p:cNvGraphicFramePr>
            <a:graphicFrameLocks/>
          </p:cNvGraphicFramePr>
          <p:nvPr>
            <p:ph idx="4294967295"/>
          </p:nvPr>
        </p:nvGraphicFramePr>
        <p:xfrm>
          <a:off x="251209" y="1516063"/>
          <a:ext cx="8651491" cy="3983037"/>
        </p:xfrm>
        <a:graphic>
          <a:graphicData uri="http://schemas.openxmlformats.org/presentationml/2006/ole">
            <p:oleObj spid="_x0000_s11317250" name="Chart" r:id="rId4" imgW="8582143" imgH="3981414" progId="MSGraph.Chart.8">
              <p:embed followColorScheme="full"/>
            </p:oleObj>
          </a:graphicData>
        </a:graphic>
      </p:graphicFrame>
      <p:sp>
        <p:nvSpPr>
          <p:cNvPr id="2127876" name="Rectangle 4"/>
          <p:cNvSpPr>
            <a:spLocks noChangeArrowheads="1"/>
          </p:cNvSpPr>
          <p:nvPr/>
        </p:nvSpPr>
        <p:spPr bwMode="blackWhite">
          <a:xfrm>
            <a:off x="874059" y="5537200"/>
            <a:ext cx="7664823" cy="8098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Business Starts Were Down Nearly 20% in the Recession, </a:t>
            </a:r>
            <a:br>
              <a:rPr lang="en-US" b="1" dirty="0">
                <a:solidFill>
                  <a:srgbClr val="FFFFFF"/>
                </a:solidFill>
              </a:rPr>
            </a:br>
            <a:r>
              <a:rPr lang="en-US" b="1" dirty="0">
                <a:solidFill>
                  <a:srgbClr val="FFFFFF"/>
                </a:solidFill>
              </a:rPr>
              <a:t>Holding Back Most Types of Commercial Insurance </a:t>
            </a:r>
            <a:r>
              <a:rPr lang="en-US" b="1" dirty="0" smtClean="0">
                <a:solidFill>
                  <a:srgbClr val="FFFFFF"/>
                </a:solidFill>
              </a:rPr>
              <a:t>Exposure, But Are Recovering Slowly</a:t>
            </a:r>
            <a:endParaRPr lang="en-US" b="1" dirty="0">
              <a:solidFill>
                <a:srgbClr val="FFFFFF"/>
              </a:solidFill>
            </a:endParaRPr>
          </a:p>
        </p:txBody>
      </p:sp>
      <p:sp>
        <p:nvSpPr>
          <p:cNvPr id="72712" name="Rectangle 5"/>
          <p:cNvSpPr>
            <a:spLocks noChangeArrowheads="1"/>
          </p:cNvSpPr>
          <p:nvPr/>
        </p:nvSpPr>
        <p:spPr bwMode="auto">
          <a:xfrm>
            <a:off x="-255494" y="6416304"/>
            <a:ext cx="9399494"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Data through </a:t>
            </a:r>
            <a:r>
              <a:rPr lang="en-US" sz="1100" dirty="0" smtClean="0"/>
              <a:t>Sep. 30, 2012 </a:t>
            </a:r>
            <a:r>
              <a:rPr lang="en-US" sz="1100" dirty="0"/>
              <a:t>are the latest available as of </a:t>
            </a:r>
            <a:r>
              <a:rPr lang="en-US" sz="1100" dirty="0" smtClean="0"/>
              <a:t>May 13, 2013; </a:t>
            </a:r>
            <a:r>
              <a:rPr lang="en-US" sz="1100" dirty="0"/>
              <a:t>Seasonally </a:t>
            </a:r>
            <a:r>
              <a:rPr lang="en-US" sz="1100" dirty="0" smtClean="0"/>
              <a:t>adjusted.  </a:t>
            </a:r>
            <a:endParaRPr lang="en-US" sz="1100" dirty="0"/>
          </a:p>
          <a:p>
            <a:pPr eaLnBrk="0" hangingPunct="0">
              <a:lnSpc>
                <a:spcPct val="85000"/>
              </a:lnSpc>
              <a:spcBef>
                <a:spcPct val="25000"/>
              </a:spcBef>
              <a:buClr>
                <a:schemeClr val="accent2"/>
              </a:buClr>
              <a:buFont typeface="Wingdings" pitchFamily="2" charset="2"/>
              <a:buNone/>
            </a:pPr>
            <a:r>
              <a:rPr lang="en-US" sz="1100" dirty="0"/>
              <a:t>Source: Bureau of Labor Statistics, </a:t>
            </a:r>
            <a:r>
              <a:rPr lang="en-US" sz="1100" dirty="0">
                <a:hlinkClick r:id="rId5"/>
              </a:rPr>
              <a:t>http://www.bls.gov/news.release/cewbd.t08.htm</a:t>
            </a:r>
            <a:r>
              <a:rPr lang="en-US" sz="1100" dirty="0"/>
              <a:t>.  </a:t>
            </a:r>
          </a:p>
        </p:txBody>
      </p:sp>
      <p:sp>
        <p:nvSpPr>
          <p:cNvPr id="72713" name="Rectangle 6"/>
          <p:cNvSpPr>
            <a:spLocks noChangeArrowheads="1"/>
          </p:cNvSpPr>
          <p:nvPr/>
        </p:nvSpPr>
        <p:spPr bwMode="black">
          <a:xfrm>
            <a:off x="3222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2127879" name="AutoShape 7"/>
          <p:cNvSpPr>
            <a:spLocks noChangeArrowheads="1"/>
          </p:cNvSpPr>
          <p:nvPr/>
        </p:nvSpPr>
        <p:spPr bwMode="blackWhite">
          <a:xfrm>
            <a:off x="2270927" y="3697793"/>
            <a:ext cx="4410092" cy="1228167"/>
          </a:xfrm>
          <a:prstGeom prst="wedgeRectCallout">
            <a:avLst>
              <a:gd name="adj1" fmla="val 94209"/>
              <a:gd name="adj2" fmla="val 262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Business starts were up an estimated 2.8% in 2012 to 769,000 following a 2.2% to 748,000 in 2011. Start-ups could accelerate in 2013.</a:t>
            </a:r>
            <a:endParaRPr lang="en-US" b="1" dirty="0">
              <a:solidFill>
                <a:schemeClr val="bg1"/>
              </a:solidFill>
              <a:cs typeface="+mn-cs"/>
            </a:endParaRPr>
          </a:p>
        </p:txBody>
      </p:sp>
      <p:sp>
        <p:nvSpPr>
          <p:cNvPr id="11" name="AutoShape 7"/>
          <p:cNvSpPr>
            <a:spLocks noChangeArrowheads="1"/>
          </p:cNvSpPr>
          <p:nvPr/>
        </p:nvSpPr>
        <p:spPr bwMode="blackWhite">
          <a:xfrm>
            <a:off x="7311843" y="1123915"/>
            <a:ext cx="1440272" cy="137812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200" b="1" u="sng" dirty="0">
                <a:solidFill>
                  <a:schemeClr val="bg1"/>
                </a:solidFill>
                <a:cs typeface="+mn-cs"/>
              </a:rPr>
              <a:t>Business Starts</a:t>
            </a:r>
            <a:r>
              <a:rPr lang="en-US" sz="1200" b="1" dirty="0">
                <a:solidFill>
                  <a:schemeClr val="bg1"/>
                </a:solidFill>
                <a:cs typeface="+mn-cs"/>
              </a:rPr>
              <a:t/>
            </a:r>
            <a:br>
              <a:rPr lang="en-US" sz="1200" b="1" dirty="0">
                <a:solidFill>
                  <a:schemeClr val="bg1"/>
                </a:solidFill>
                <a:cs typeface="+mn-cs"/>
              </a:rPr>
            </a:br>
            <a:r>
              <a:rPr lang="en-US" sz="1200" b="1" dirty="0">
                <a:solidFill>
                  <a:schemeClr val="bg1"/>
                </a:solidFill>
                <a:cs typeface="+mn-cs"/>
              </a:rPr>
              <a:t>2006:  872,000</a:t>
            </a:r>
            <a:br>
              <a:rPr lang="en-US" sz="1200" b="1" dirty="0">
                <a:solidFill>
                  <a:schemeClr val="bg1"/>
                </a:solidFill>
                <a:cs typeface="+mn-cs"/>
              </a:rPr>
            </a:br>
            <a:r>
              <a:rPr lang="en-US" sz="1200" b="1" dirty="0">
                <a:solidFill>
                  <a:schemeClr val="bg1"/>
                </a:solidFill>
                <a:cs typeface="+mn-cs"/>
              </a:rPr>
              <a:t>2007:  843,000</a:t>
            </a:r>
            <a:br>
              <a:rPr lang="en-US" sz="1200" b="1" dirty="0">
                <a:solidFill>
                  <a:schemeClr val="bg1"/>
                </a:solidFill>
                <a:cs typeface="+mn-cs"/>
              </a:rPr>
            </a:br>
            <a:r>
              <a:rPr lang="en-US" sz="1200" b="1" dirty="0">
                <a:solidFill>
                  <a:schemeClr val="bg1"/>
                </a:solidFill>
                <a:cs typeface="+mn-cs"/>
              </a:rPr>
              <a:t>2008:  790,000</a:t>
            </a:r>
            <a:br>
              <a:rPr lang="en-US" sz="1200" b="1" dirty="0">
                <a:solidFill>
                  <a:schemeClr val="bg1"/>
                </a:solidFill>
                <a:cs typeface="+mn-cs"/>
              </a:rPr>
            </a:br>
            <a:r>
              <a:rPr lang="en-US" sz="1200" b="1" dirty="0">
                <a:solidFill>
                  <a:schemeClr val="bg1"/>
                </a:solidFill>
                <a:cs typeface="+mn-cs"/>
              </a:rPr>
              <a:t>2009:  </a:t>
            </a:r>
            <a:r>
              <a:rPr lang="en-US" sz="1200" b="1" dirty="0" smtClean="0">
                <a:solidFill>
                  <a:schemeClr val="bg1"/>
                </a:solidFill>
                <a:cs typeface="+mn-cs"/>
              </a:rPr>
              <a:t>697,000   2010:  742,000   2011:  748,000 2012E: 769,000*</a:t>
            </a: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7879"/>
                                        </p:tgtEl>
                                        <p:attrNameLst>
                                          <p:attrName>style.visibility</p:attrName>
                                        </p:attrNameLst>
                                      </p:cBhvr>
                                      <p:to>
                                        <p:strVal val="visible"/>
                                      </p:to>
                                    </p:set>
                                    <p:animEffect transition="in" filter="wipe(right)">
                                      <p:cBhvr>
                                        <p:cTn id="7" dur="500"/>
                                        <p:tgtEl>
                                          <p:spTgt spid="2127879"/>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2127876"/>
                                        </p:tgtEl>
                                        <p:attrNameLst>
                                          <p:attrName>style.visibility</p:attrName>
                                        </p:attrNameLst>
                                      </p:cBhvr>
                                      <p:to>
                                        <p:strVal val="visible"/>
                                      </p:to>
                                    </p:set>
                                    <p:anim calcmode="lin" valueType="num">
                                      <p:cBhvr>
                                        <p:cTn id="11" dur="500" fill="hold"/>
                                        <p:tgtEl>
                                          <p:spTgt spid="2127876"/>
                                        </p:tgtEl>
                                        <p:attrNameLst>
                                          <p:attrName>ppt_w</p:attrName>
                                        </p:attrNameLst>
                                      </p:cBhvr>
                                      <p:tavLst>
                                        <p:tav tm="0">
                                          <p:val>
                                            <p:fltVal val="0"/>
                                          </p:val>
                                        </p:tav>
                                        <p:tav tm="100000">
                                          <p:val>
                                            <p:strVal val="#ppt_w"/>
                                          </p:val>
                                        </p:tav>
                                      </p:tavLst>
                                    </p:anim>
                                    <p:anim calcmode="lin" valueType="num">
                                      <p:cBhvr>
                                        <p:cTn id="12" dur="500" fill="hold"/>
                                        <p:tgtEl>
                                          <p:spTgt spid="2127876"/>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2127879" grpId="0" animBg="1"/>
      <p:bldP spid="11" grpId="0" animBg="1"/>
    </p:bldLst>
  </p:timing>
</p:sld>
</file>

<file path=ppt/slides/slide1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130</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Boston Marathon Bombing Should Help Focus Attention in Congress on TRIA</a:t>
            </a:r>
          </a:p>
          <a:p>
            <a:pPr lvl="1">
              <a:lnSpc>
                <a:spcPts val="2200"/>
              </a:lnSpc>
            </a:pPr>
            <a:r>
              <a:rPr lang="en-US" sz="2000" b="1" dirty="0" smtClean="0"/>
              <a:t>Act expires 12/31/14</a:t>
            </a:r>
          </a:p>
          <a:p>
            <a:pPr lvl="1">
              <a:lnSpc>
                <a:spcPts val="2200"/>
              </a:lnSpc>
            </a:pPr>
            <a:r>
              <a:rPr lang="en-US" sz="2000" b="1" dirty="0" smtClean="0"/>
              <a:t>Numerous headwinds</a:t>
            </a:r>
          </a:p>
          <a:p>
            <a:pPr>
              <a:lnSpc>
                <a:spcPts val="2200"/>
              </a:lnSpc>
            </a:pPr>
            <a:r>
              <a:rPr lang="en-US" b="1" dirty="0" smtClean="0"/>
              <a:t>Exclusionary Language Will				                Be Inserted for Renewals 		                      Occurring After 1/1/14</a:t>
            </a:r>
          </a:p>
          <a:p>
            <a:pPr>
              <a:lnSpc>
                <a:spcPts val="2200"/>
              </a:lnSpc>
            </a:pPr>
            <a:r>
              <a:rPr lang="en-US" b="1" dirty="0" smtClean="0"/>
              <a:t>Boston Marathon Issues</a:t>
            </a:r>
          </a:p>
          <a:p>
            <a:pPr lvl="1">
              <a:lnSpc>
                <a:spcPts val="2200"/>
              </a:lnSpc>
            </a:pPr>
            <a:r>
              <a:rPr lang="en-US" sz="2000" b="1" dirty="0" smtClean="0"/>
              <a:t>Property and BI losses not large but could breach $5 mill threshold for certification under TRIPRA</a:t>
            </a:r>
          </a:p>
          <a:p>
            <a:pPr lvl="1">
              <a:lnSpc>
                <a:spcPts val="2200"/>
              </a:lnSpc>
            </a:pPr>
            <a:r>
              <a:rPr lang="en-US" sz="2000" b="1" dirty="0" smtClean="0"/>
              <a:t>Certification issue is generating press; No deadline to certify</a:t>
            </a:r>
          </a:p>
          <a:p>
            <a:pPr lvl="1">
              <a:lnSpc>
                <a:spcPts val="2200"/>
              </a:lnSpc>
            </a:pPr>
            <a:r>
              <a:rPr lang="en-US" sz="2000" b="1" dirty="0" smtClean="0"/>
              <a:t>Disincentive to certify?</a:t>
            </a:r>
          </a:p>
          <a:p>
            <a:pPr lvl="1">
              <a:lnSpc>
                <a:spcPts val="2200"/>
              </a:lnSpc>
            </a:pPr>
            <a:r>
              <a:rPr lang="en-US" sz="2000" b="1" dirty="0" smtClean="0"/>
              <a:t> Few of the impacted business had terror coverage</a:t>
            </a:r>
          </a:p>
          <a:p>
            <a:pPr lvl="1">
              <a:lnSpc>
                <a:spcPts val="2200"/>
              </a:lnSpc>
            </a:pPr>
            <a:r>
              <a:rPr lang="en-US" sz="2000" b="1" dirty="0" smtClean="0"/>
              <a:t>Longer-term: Litigation issues (e.g., race organizers)</a:t>
            </a:r>
          </a:p>
        </p:txBody>
      </p:sp>
      <p:pic>
        <p:nvPicPr>
          <p:cNvPr id="8" name="Picture 2" descr="https://encrypted-tbn2.gstatic.com/images?q=tbn:ANd9GcQfqqhtgVzWHg55s3CP8jWjGvO9LFIe3JLBHB3WNJuck3beKU4k_w"/>
          <p:cNvPicPr>
            <a:picLocks noChangeAspect="1" noChangeArrowheads="1"/>
          </p:cNvPicPr>
          <p:nvPr/>
        </p:nvPicPr>
        <p:blipFill>
          <a:blip r:embed="rId3" cstate="email"/>
          <a:srcRect/>
          <a:stretch>
            <a:fillRect/>
          </a:stretch>
        </p:blipFill>
        <p:spPr bwMode="auto">
          <a:xfrm>
            <a:off x="4699407" y="1410755"/>
            <a:ext cx="3962813" cy="295687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22051">
                                            <p:txEl>
                                              <p:pRg st="9" end="9"/>
                                            </p:txEl>
                                          </p:spTgt>
                                        </p:tgtEl>
                                        <p:attrNameLst>
                                          <p:attrName>style.visibility</p:attrName>
                                        </p:attrNameLst>
                                      </p:cBhvr>
                                      <p:to>
                                        <p:strVal val="visible"/>
                                      </p:to>
                                    </p:set>
                                    <p:animEffect transition="in" filter="wipe(left)">
                                      <p:cBhvr>
                                        <p:cTn id="38"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39554" name="Object 2"/>
          <p:cNvGraphicFramePr>
            <a:graphicFrameLocks noChangeAspect="1"/>
          </p:cNvGraphicFramePr>
          <p:nvPr>
            <p:ph type="chart" idx="1"/>
          </p:nvPr>
        </p:nvGraphicFramePr>
        <p:xfrm>
          <a:off x="439738" y="1034844"/>
          <a:ext cx="8458200" cy="4832350"/>
        </p:xfrm>
        <a:graphic>
          <a:graphicData uri="http://schemas.openxmlformats.org/presentationml/2006/ole">
            <p:oleObj spid="_x0000_s17543170" name="Chart" r:id="rId3" imgW="8486671" imgH="4848277" progId="MSGraph.Chart.8">
              <p:embed followColorScheme="full"/>
            </p:oleObj>
          </a:graphicData>
        </a:graphic>
      </p:graphicFrame>
      <p:sp>
        <p:nvSpPr>
          <p:cNvPr id="2839555" name="Text Box 3"/>
          <p:cNvSpPr txBox="1">
            <a:spLocks noChangeArrowheads="1"/>
          </p:cNvSpPr>
          <p:nvPr/>
        </p:nvSpPr>
        <p:spPr bwMode="auto">
          <a:xfrm>
            <a:off x="0" y="5373129"/>
            <a:ext cx="9061450" cy="1477970"/>
          </a:xfrm>
          <a:prstGeom prst="rect">
            <a:avLst/>
          </a:prstGeom>
          <a:noFill/>
          <a:ln w="9525">
            <a:noFill/>
            <a:miter lim="800000"/>
            <a:headEnd/>
            <a:tailEnd/>
          </a:ln>
          <a:effectLst/>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dirty="0">
                <a:solidFill>
                  <a:srgbClr val="C00000"/>
                </a:solidFill>
              </a:rPr>
              <a:t>Total Insured Losses Estimate: </a:t>
            </a:r>
            <a:r>
              <a:rPr lang="en-US" sz="3200" b="1" dirty="0" smtClean="0">
                <a:solidFill>
                  <a:srgbClr val="C00000"/>
                </a:solidFill>
              </a:rPr>
              <a:t>$40.0B**</a:t>
            </a:r>
            <a:endParaRPr lang="en-US" sz="3200" b="1" dirty="0">
              <a:solidFill>
                <a:srgbClr val="C00000"/>
              </a:solidFill>
            </a:endParaRPr>
          </a:p>
          <a:p>
            <a:pPr>
              <a:lnSpc>
                <a:spcPct val="90000"/>
              </a:lnSpc>
              <a:spcBef>
                <a:spcPct val="50000"/>
              </a:spcBef>
              <a:buClr>
                <a:srgbClr val="FF3300"/>
              </a:buClr>
              <a:buFont typeface="Wingdings" pitchFamily="2" charset="2"/>
              <a:buNone/>
            </a:pPr>
            <a:r>
              <a:rPr lang="en-US" sz="1200" dirty="0" smtClean="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dirty="0" smtClean="0"/>
              <a:t>**$32.5 billion in 2001 dollars.</a:t>
            </a:r>
            <a:endParaRPr lang="en-US" sz="1200" dirty="0"/>
          </a:p>
          <a:p>
            <a:pPr>
              <a:lnSpc>
                <a:spcPct val="90000"/>
              </a:lnSpc>
              <a:spcBef>
                <a:spcPct val="50000"/>
              </a:spcBef>
              <a:buClr>
                <a:srgbClr val="FF3300"/>
              </a:buClr>
              <a:buFont typeface="Wingdings" pitchFamily="2" charset="2"/>
              <a:buNone/>
            </a:pPr>
            <a:r>
              <a:rPr lang="en-US" sz="1200" dirty="0"/>
              <a:t>Source: Insurance Information </a:t>
            </a:r>
            <a:r>
              <a:rPr lang="en-US" sz="1200" dirty="0" smtClean="0"/>
              <a:t>Institute.</a:t>
            </a:r>
            <a:endParaRPr lang="en-US" sz="1200" dirty="0"/>
          </a:p>
        </p:txBody>
      </p:sp>
      <p:sp>
        <p:nvSpPr>
          <p:cNvPr id="2839556" name="Rectangle 4"/>
          <p:cNvSpPr>
            <a:spLocks noGrp="1" noChangeArrowheads="1"/>
          </p:cNvSpPr>
          <p:nvPr>
            <p:ph type="title"/>
          </p:nvPr>
        </p:nvSpPr>
        <p:spPr>
          <a:xfrm>
            <a:off x="117987" y="273312"/>
            <a:ext cx="8558981" cy="609600"/>
          </a:xfrm>
          <a:noFill/>
          <a:ln/>
        </p:spPr>
        <p:txBody>
          <a:bodyPr/>
          <a:lstStyle/>
          <a:p>
            <a:pPr>
              <a:lnSpc>
                <a:spcPct val="80000"/>
              </a:lnSpc>
            </a:pPr>
            <a:r>
              <a:rPr lang="en-US" sz="2800" dirty="0"/>
              <a:t>Loss Distribution by Type of </a:t>
            </a:r>
            <a:r>
              <a:rPr lang="en-US" sz="2800" dirty="0" smtClean="0"/>
              <a:t>Insurance</a:t>
            </a:r>
            <a:br>
              <a:rPr lang="en-US" sz="2800" dirty="0" smtClean="0"/>
            </a:br>
            <a:r>
              <a:rPr lang="en-US" sz="2800" dirty="0" smtClean="0"/>
              <a:t>from Sept. </a:t>
            </a:r>
            <a:r>
              <a:rPr lang="en-US" sz="2800" dirty="0"/>
              <a:t>11 Terrorist Attack ($ </a:t>
            </a:r>
            <a:r>
              <a:rPr lang="en-US" sz="2800" dirty="0" smtClean="0"/>
              <a:t>2011)</a:t>
            </a:r>
            <a:endParaRPr lang="en-US" sz="2800" i="0" dirty="0">
              <a:solidFill>
                <a:srgbClr val="FF3300"/>
              </a:solidFill>
            </a:endParaRPr>
          </a:p>
        </p:txBody>
      </p:sp>
      <p:sp>
        <p:nvSpPr>
          <p:cNvPr id="5" name="Rectangle 2"/>
          <p:cNvSpPr>
            <a:spLocks noChangeArrowheads="1"/>
          </p:cNvSpPr>
          <p:nvPr/>
        </p:nvSpPr>
        <p:spPr bwMode="black">
          <a:xfrm>
            <a:off x="259175" y="1030854"/>
            <a:ext cx="8534400" cy="3323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 Billions)</a:t>
            </a:r>
            <a:endParaRPr lang="en-US" sz="2400" b="1" dirty="0">
              <a:solidFill>
                <a:srgbClr val="225A7A"/>
              </a:solidFill>
            </a:endParaRPr>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210060" y="24714"/>
            <a:ext cx="7620000" cy="1143000"/>
          </a:xfrm>
        </p:spPr>
        <p:txBody>
          <a:bodyPr/>
          <a:lstStyle/>
          <a:p>
            <a:r>
              <a:rPr lang="en-US" dirty="0" smtClean="0"/>
              <a:t>Terrorism </a:t>
            </a:r>
            <a:r>
              <a:rPr lang="en-US" dirty="0"/>
              <a:t>Violates Traditional Requirements for Insurability</a:t>
            </a:r>
          </a:p>
        </p:txBody>
      </p:sp>
      <p:graphicFrame>
        <p:nvGraphicFramePr>
          <p:cNvPr id="2821123" name="Group 3"/>
          <p:cNvGraphicFramePr>
            <a:graphicFrameLocks noGrp="1"/>
          </p:cNvGraphicFramePr>
          <p:nvPr>
            <p:ph idx="1"/>
          </p:nvPr>
        </p:nvGraphicFramePr>
        <p:xfrm>
          <a:off x="265670" y="1283831"/>
          <a:ext cx="8686800" cy="5121912"/>
        </p:xfrm>
        <a:graphic>
          <a:graphicData uri="http://schemas.openxmlformats.org/drawingml/2006/table">
            <a:tbl>
              <a:tblPr/>
              <a:tblGrid>
                <a:gridCol w="2230395"/>
                <a:gridCol w="3611605"/>
                <a:gridCol w="2844800"/>
              </a:tblGrid>
              <a:tr h="4572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1828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Frequency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Insurance requires large number of observations to develop predictive rate-making models (an actuarial concept known as credibility)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Very few data points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 modeling still in infancy, untested.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Inconsistent  assessment of threat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25146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Severity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Maximum possible/ probable loss must be at least estimable in order to minimize “risk of ruin” (insurer cannot run an unreasonable risk of insolvency though assumption of the risk)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Potential loss is virtually unbounded.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can easily exceed insurer capital resources for paying claims.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Extreme risk in workers compensation and statute forbids exclusions.</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a:latin typeface="Arial" charset="0"/>
              </a:rPr>
              <a:t>Source:  Insurance Information Institute</a:t>
            </a:r>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22146" name="Group 2"/>
          <p:cNvGraphicFramePr>
            <a:graphicFrameLocks noGrp="1"/>
          </p:cNvGraphicFramePr>
          <p:nvPr>
            <p:ph idx="1"/>
          </p:nvPr>
        </p:nvGraphicFramePr>
        <p:xfrm>
          <a:off x="98856" y="1144800"/>
          <a:ext cx="8915400" cy="5518788"/>
        </p:xfrm>
        <a:graphic>
          <a:graphicData uri="http://schemas.openxmlformats.org/drawingml/2006/table">
            <a:tbl>
              <a:tblPr/>
              <a:tblGrid>
                <a:gridCol w="2082114"/>
                <a:gridCol w="2870886"/>
                <a:gridCol w="3962400"/>
              </a:tblGrid>
              <a:tr h="35718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3968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Diversifiable Risk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Must be able to spread/distribute risk across large number of risks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“Law of Large Numbers” helps makes losses manageable and less volatile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likely highly concentrated geographically or by industry (e.g., WTC, power plants)</a:t>
                      </a:r>
                    </a:p>
                    <a:p>
                      <a:pPr marL="0" marR="0" lvl="0" indent="0" algn="l" defTabSz="914400" rtl="0" eaLnBrk="0" fontAlgn="base" latinLnBrk="0" hangingPunct="0">
                        <a:lnSpc>
                          <a:spcPct val="80000"/>
                        </a:lnSpc>
                        <a:spcBef>
                          <a:spcPct val="0"/>
                        </a:spcBef>
                        <a:spcAft>
                          <a:spcPct val="0"/>
                        </a:spcAft>
                        <a:buClrTx/>
                        <a:buSzTx/>
                        <a:buFont typeface="Symbol" pitchFamily="18" charset="2"/>
                        <a:buNone/>
                        <a:tabLst>
                          <a:tab pos="228600"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7016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Random Loss Distribution/Fortuity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Probability of loss occurring must be purely random and fortuitous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Events are individually unpredictable in terms of time, location and magnitude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Terrorism attacks are planned, coordinated and deliberate acts of destruction</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Dynamic target shifting from “hardened targets” to “soft targets”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Terrorist adjust tactics to circumvent new security measures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Actions of US and foreign </a:t>
                      </a:r>
                      <a:r>
                        <a:rPr kumimoji="0" lang="en-US" sz="2000" b="0" i="0" u="none" strike="noStrike" cap="none" normalizeH="0" baseline="0" dirty="0" err="1" smtClean="0">
                          <a:ln>
                            <a:noFill/>
                          </a:ln>
                          <a:solidFill>
                            <a:schemeClr val="tx1"/>
                          </a:solidFill>
                          <a:effectLst/>
                          <a:latin typeface="Arial" pitchFamily="34" charset="0"/>
                          <a:cs typeface="Arial" pitchFamily="34" charset="0"/>
                        </a:rPr>
                        <a:t>govts</a:t>
                      </a:r>
                      <a:r>
                        <a:rPr kumimoji="0" lang="en-US" sz="2000" b="0" i="0" u="none" strike="noStrike" cap="none" normalizeH="0" baseline="0" dirty="0" smtClean="0">
                          <a:ln>
                            <a:noFill/>
                          </a:ln>
                          <a:solidFill>
                            <a:schemeClr val="tx1"/>
                          </a:solidFill>
                          <a:effectLst/>
                          <a:latin typeface="Arial" pitchFamily="34" charset="0"/>
                          <a:cs typeface="Arial" pitchFamily="34" charset="0"/>
                        </a:rPr>
                        <a:t>. may affect likelihood, nature and timing of attack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2165" name="Text Box 21"/>
          <p:cNvSpPr txBox="1">
            <a:spLocks noChangeArrowheads="1"/>
          </p:cNvSpPr>
          <p:nvPr/>
        </p:nvSpPr>
        <p:spPr bwMode="auto">
          <a:xfrm>
            <a:off x="189471" y="6318421"/>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dirty="0">
                <a:latin typeface="Arial" charset="0"/>
              </a:rPr>
              <a:t>Source:  </a:t>
            </a:r>
            <a:r>
              <a:rPr lang="en-US" sz="1400" dirty="0" smtClean="0">
                <a:latin typeface="Arial" charset="0"/>
              </a:rPr>
              <a:t>Insurance</a:t>
            </a:r>
          </a:p>
          <a:p>
            <a:pPr marL="681038" indent="-681038">
              <a:lnSpc>
                <a:spcPct val="75000"/>
              </a:lnSpc>
              <a:spcBef>
                <a:spcPct val="0"/>
              </a:spcBef>
              <a:buClrTx/>
            </a:pPr>
            <a:r>
              <a:rPr lang="en-US" sz="1400" dirty="0" smtClean="0">
                <a:latin typeface="Arial" charset="0"/>
              </a:rPr>
              <a:t> </a:t>
            </a:r>
            <a:r>
              <a:rPr lang="en-US" sz="1400" dirty="0">
                <a:latin typeface="Arial" charset="0"/>
              </a:rPr>
              <a:t>Information Institute</a:t>
            </a:r>
          </a:p>
        </p:txBody>
      </p:sp>
      <p:sp>
        <p:nvSpPr>
          <p:cNvPr id="6" name="Rectangle 2"/>
          <p:cNvSpPr txBox="1">
            <a:spLocks noChangeArrowheads="1"/>
          </p:cNvSpPr>
          <p:nvPr/>
        </p:nvSpPr>
        <p:spPr bwMode="black">
          <a:xfrm>
            <a:off x="0" y="0"/>
            <a:ext cx="7620000"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Terrorism Violates Traditional Requirements for Insurability (cont’d)</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134</a:t>
            </a:fld>
            <a:endParaRPr lang="en-US" sz="900">
              <a:solidFill>
                <a:schemeClr val="bg1"/>
              </a:solidFill>
            </a:endParaRPr>
          </a:p>
        </p:txBody>
      </p:sp>
      <p:pic>
        <p:nvPicPr>
          <p:cNvPr id="14336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2000–2012</a:t>
            </a:r>
            <a:r>
              <a:rPr lang="en-US" baseline="30000" dirty="0" smtClean="0"/>
              <a:t>1</a:t>
            </a:r>
          </a:p>
        </p:txBody>
      </p:sp>
      <p:graphicFrame>
        <p:nvGraphicFramePr>
          <p:cNvPr id="58370" name="Object 3"/>
          <p:cNvGraphicFramePr>
            <a:graphicFrameLocks/>
          </p:cNvGraphicFramePr>
          <p:nvPr/>
        </p:nvGraphicFramePr>
        <p:xfrm>
          <a:off x="225893" y="1518584"/>
          <a:ext cx="8451850" cy="3663950"/>
        </p:xfrm>
        <a:graphic>
          <a:graphicData uri="http://schemas.openxmlformats.org/presentationml/2006/ole">
            <p:oleObj spid="_x0000_s14585858" name="Chart" r:id="rId4" imgW="8429714" imgH="3638435"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Fell in 2012 Due to Persistently Low Interest Rates, Putting Additional Pressure on (Re) Insurance Pricing</a:t>
            </a:r>
            <a:endParaRPr lang="en-US"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a:t>
            </a:r>
            <a:r>
              <a:rPr lang="en-US" sz="1100" dirty="0" smtClean="0"/>
              <a:t>interest and </a:t>
            </a:r>
            <a:r>
              <a:rPr lang="en-US" sz="1100" dirty="0"/>
              <a:t>stock </a:t>
            </a:r>
            <a:r>
              <a:rPr lang="en-US" sz="1100" dirty="0" smtClean="0"/>
              <a:t>dividends..</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4267202" y="3490452"/>
            <a:ext cx="3271540" cy="1022554"/>
          </a:xfrm>
          <a:prstGeom prst="wedgeRectCallout">
            <a:avLst>
              <a:gd name="adj1" fmla="val 70573"/>
              <a:gd name="adj2" fmla="val -343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in 2012 were running 13% below their 2007 pre-crisis peak</a:t>
            </a:r>
            <a:endParaRPr lang="en-US"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136</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1990-2012</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nvGraphicFramePr>
        <p:xfrm>
          <a:off x="304800" y="1152525"/>
          <a:ext cx="8582025" cy="4572000"/>
        </p:xfrm>
        <a:graphic>
          <a:graphicData uri="http://schemas.openxmlformats.org/presentationml/2006/ole">
            <p:oleObj spid="_x0000_s7349250" name="Chart" r:id="rId4" imgW="8581960" imgH="4162376" progId="MSGraph.Chart.8">
              <p:embed followColorScheme="full"/>
            </p:oleObj>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2011 and 2012 Following Two Years of Realized Losses During the Financial Crisis.  Realized </a:t>
            </a:r>
            <a:r>
              <a:rPr lang="en-US" b="1" dirty="0">
                <a:solidFill>
                  <a:srgbClr val="FFFFFF"/>
                </a:solidFill>
              </a:rPr>
              <a:t>Capital Losses Were the 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359146" y="1941256"/>
            <a:ext cx="406774" cy="2143125"/>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5206181" y="1054672"/>
            <a:ext cx="3351934" cy="734799"/>
          </a:xfrm>
          <a:prstGeom prst="wedgeRectCallout">
            <a:avLst>
              <a:gd name="adj1" fmla="val 41251"/>
              <a:gd name="adj2" fmla="val 755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in  2012 were down 12% from 2011</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1994–2012</a:t>
            </a:r>
            <a:r>
              <a:rPr lang="en-US" baseline="30000" dirty="0" smtClean="0"/>
              <a:t>1</a:t>
            </a:r>
          </a:p>
        </p:txBody>
      </p:sp>
      <p:graphicFrame>
        <p:nvGraphicFramePr>
          <p:cNvPr id="58370" name="Object 3"/>
          <p:cNvGraphicFramePr>
            <a:graphicFrameLocks/>
          </p:cNvGraphicFramePr>
          <p:nvPr/>
        </p:nvGraphicFramePr>
        <p:xfrm>
          <a:off x="360363" y="1558925"/>
          <a:ext cx="8451850" cy="3663950"/>
        </p:xfrm>
        <a:graphic>
          <a:graphicData uri="http://schemas.openxmlformats.org/presentationml/2006/ole">
            <p:oleObj spid="_x0000_s7348226" name="Chart" r:id="rId4" imgW="8429714" imgH="3638435"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Gains Are Slipping in 2012 as Low Interest Rates Reduce Investment Income and Lower Realized Investment Gains; </a:t>
            </a:r>
            <a:r>
              <a:rPr lang="en-US" b="1" dirty="0">
                <a:solidFill>
                  <a:srgbClr val="FFFFFF"/>
                </a:solidFill>
              </a:rPr>
              <a:t>The Financial Crisis Caused Investment Gains to Fall by 50% in 2008</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647768" y="3716594"/>
            <a:ext cx="3021973" cy="976429"/>
          </a:xfrm>
          <a:prstGeom prst="wedgeRectCallout">
            <a:avLst>
              <a:gd name="adj1" fmla="val 103776"/>
              <a:gd name="adj2" fmla="val -1869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2012 are running approximately 16% below their pre-crisis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138</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U.S. 10-Year Treasury Note Yields:</a:t>
            </a:r>
            <a:br>
              <a:rPr lang="en-US" dirty="0" smtClean="0"/>
            </a:br>
            <a:r>
              <a:rPr lang="en-US" dirty="0" smtClean="0"/>
              <a:t>A Long Downward Trend, 1990–2013*</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May 2013.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p:oleObj spid="_x0000_s18081794" name="Chart" r:id="rId5" imgW="8343872" imgH="4381562" progId="MSGraph.Chart.8">
              <p:embed followColorScheme="full"/>
            </p:oleObj>
          </a:graphicData>
        </a:graphic>
      </p:graphicFrame>
      <p:sp>
        <p:nvSpPr>
          <p:cNvPr id="9" name="AutoShape 38"/>
          <p:cNvSpPr>
            <a:spLocks noChangeArrowheads="1"/>
          </p:cNvSpPr>
          <p:nvPr/>
        </p:nvSpPr>
        <p:spPr bwMode="blackWhite">
          <a:xfrm>
            <a:off x="1181100" y="4191000"/>
            <a:ext cx="2876550" cy="809625"/>
          </a:xfrm>
          <a:prstGeom prst="wedgeRectCallout">
            <a:avLst>
              <a:gd name="adj1" fmla="val 76476"/>
              <a:gd name="adj2" fmla="val -1373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a:t>
            </a:r>
            <a:r>
              <a:rPr lang="en-US" sz="1400" b="1" dirty="0" smtClean="0">
                <a:solidFill>
                  <a:schemeClr val="bg1"/>
                </a:solidFill>
              </a:rPr>
              <a:t>for a full decade</a:t>
            </a:r>
            <a:r>
              <a:rPr lang="en-US" sz="1400" b="1" dirty="0">
                <a:solidFill>
                  <a:schemeClr val="bg1"/>
                </a:solidFill>
              </a:rPr>
              <a:t>. </a:t>
            </a:r>
          </a:p>
        </p:txBody>
      </p:sp>
      <p:sp>
        <p:nvSpPr>
          <p:cNvPr id="10" name="Oval 8"/>
          <p:cNvSpPr>
            <a:spLocks noChangeArrowheads="1"/>
          </p:cNvSpPr>
          <p:nvPr/>
        </p:nvSpPr>
        <p:spPr bwMode="auto">
          <a:xfrm rot="-5400000">
            <a:off x="7330869" y="3527320"/>
            <a:ext cx="1704975" cy="176212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6223819" y="1685925"/>
            <a:ext cx="2634431" cy="942975"/>
          </a:xfrm>
          <a:prstGeom prst="wedgeRectCallout">
            <a:avLst>
              <a:gd name="adj1" fmla="val 41568"/>
              <a:gd name="adj2" fmla="val 26788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recently plunged to all time record lows but are now up slightly</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138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3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139</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Maturity of Bonds Held by US  P/C Insurers, 2006—2011*</a:t>
            </a:r>
          </a:p>
        </p:txBody>
      </p:sp>
      <p:graphicFrame>
        <p:nvGraphicFramePr>
          <p:cNvPr id="39938" name="Object 3"/>
          <p:cNvGraphicFramePr>
            <a:graphicFrameLocks noChangeAspect="1"/>
          </p:cNvGraphicFramePr>
          <p:nvPr/>
        </p:nvGraphicFramePr>
        <p:xfrm>
          <a:off x="258548" y="2190923"/>
          <a:ext cx="8445500" cy="3497262"/>
        </p:xfrm>
        <a:graphic>
          <a:graphicData uri="http://schemas.openxmlformats.org/presentationml/2006/ole">
            <p:oleObj spid="_x0000_s16277506" name="Chart" r:id="rId4" imgW="8543899" imgH="3533700" progId="MSGraph.Chart.8">
              <p:embed followColorScheme="full"/>
            </p:oleObj>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*Year-end figures. Latest available.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a:t>
            </a:r>
            <a:r>
              <a:rPr lang="en-US" sz="1100" dirty="0" smtClean="0"/>
              <a:t>calculations based on A.M. Best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Maturity (Years)</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Falling Average Maturity (and Duration) of the P/C Industry’s Bond Portfolio is Contributing </a:t>
            </a:r>
            <a:r>
              <a:rPr lang="en-US" b="1" smtClean="0">
                <a:solidFill>
                  <a:srgbClr val="FFFFFF"/>
                </a:solidFill>
              </a:rPr>
              <a:t>to the </a:t>
            </a:r>
            <a:r>
              <a:rPr lang="en-US" b="1" dirty="0" smtClean="0">
                <a:solidFill>
                  <a:srgbClr val="FFFFFF"/>
                </a:solidFill>
              </a:rPr>
              <a:t>Drop in Investment Income Along With Lower Yields</a:t>
            </a:r>
            <a:endParaRPr lang="en-US" b="1" dirty="0">
              <a:solidFill>
                <a:srgbClr val="FFFFFF"/>
              </a:solidFill>
            </a:endParaRPr>
          </a:p>
        </p:txBody>
      </p:sp>
      <p:sp>
        <p:nvSpPr>
          <p:cNvPr id="11" name="AutoShape 8"/>
          <p:cNvSpPr>
            <a:spLocks noChangeArrowheads="1"/>
          </p:cNvSpPr>
          <p:nvPr/>
        </p:nvSpPr>
        <p:spPr bwMode="blackWhite">
          <a:xfrm>
            <a:off x="5240592" y="1972238"/>
            <a:ext cx="2703871" cy="820270"/>
          </a:xfrm>
          <a:prstGeom prst="wedgeRectCallout">
            <a:avLst>
              <a:gd name="adj1" fmla="val 49830"/>
              <a:gd name="adj2" fmla="val 1128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The average bond maturity is down by a full year between 2007 and 2011</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139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79388" y="1397000"/>
          <a:ext cx="8775700" cy="4087813"/>
        </p:xfrm>
        <a:graphic>
          <a:graphicData uri="http://schemas.openxmlformats.org/presentationml/2006/ole">
            <p:oleObj spid="_x0000_s13583362"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Non-Manufacturing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May 2013</a:t>
            </a:r>
            <a:endParaRPr lang="en-US" sz="1600" b="1" dirty="0">
              <a:solidFill>
                <a:srgbClr val="225A7A"/>
              </a:solidFill>
            </a:endParaRPr>
          </a:p>
        </p:txBody>
      </p:sp>
      <p:sp>
        <p:nvSpPr>
          <p:cNvPr id="10" name="Rectangle 7"/>
          <p:cNvSpPr>
            <a:spLocks noChangeArrowheads="1"/>
          </p:cNvSpPr>
          <p:nvPr/>
        </p:nvSpPr>
        <p:spPr bwMode="blackWhite">
          <a:xfrm>
            <a:off x="860239" y="5562600"/>
            <a:ext cx="7544174"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Non-manufacturing industries have been expanding and adding jobs.  The question is whether this will continue. </a:t>
            </a:r>
            <a:endParaRPr lang="en-US" b="1" dirty="0">
              <a:solidFill>
                <a:srgbClr val="FFFFFF"/>
              </a:solidFill>
            </a:endParaRPr>
          </a:p>
        </p:txBody>
      </p:sp>
      <p:sp>
        <p:nvSpPr>
          <p:cNvPr id="74758" name="Rectangle 6"/>
          <p:cNvSpPr>
            <a:spLocks noChangeArrowheads="1"/>
          </p:cNvSpPr>
          <p:nvPr/>
        </p:nvSpPr>
        <p:spPr bwMode="auto">
          <a:xfrm>
            <a:off x="-201613" y="6615303"/>
            <a:ext cx="894220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5"/>
              </a:rPr>
              <a:t>http://www.ism.ws/ismreport/nonmfgrob.cfm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473679" y="3597556"/>
            <a:ext cx="2831250" cy="1014785"/>
          </a:xfrm>
          <a:prstGeom prst="wedgeRectCallout">
            <a:avLst>
              <a:gd name="adj1" fmla="val 96667"/>
              <a:gd name="adj2" fmla="val -418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non-manufacturers is stable and remains expansionary in 2013</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485" name="Rectangle 110"/>
          <p:cNvSpPr>
            <a:spLocks noGrp="1" noChangeArrowheads="1"/>
          </p:cNvSpPr>
          <p:nvPr>
            <p:ph type="sldNum" sz="quarter" idx="12"/>
          </p:nvPr>
        </p:nvSpPr>
        <p:spPr/>
        <p:txBody>
          <a:bodyPr/>
          <a:lstStyle/>
          <a:p>
            <a:pPr>
              <a:defRPr/>
            </a:pPr>
            <a:fld id="{948EE135-D23A-42DA-875D-322432557C48}" type="slidenum">
              <a:rPr lang="en-US" smtClean="0"/>
              <a:pPr>
                <a:defRPr/>
              </a:pPr>
              <a:t>140</a:t>
            </a:fld>
            <a:endParaRPr lang="en-US" smtClean="0"/>
          </a:p>
        </p:txBody>
      </p:sp>
      <p:sp>
        <p:nvSpPr>
          <p:cNvPr id="10246" name="Rectangle 2"/>
          <p:cNvSpPr>
            <a:spLocks noGrp="1" noChangeArrowheads="1"/>
          </p:cNvSpPr>
          <p:nvPr>
            <p:ph type="title"/>
          </p:nvPr>
        </p:nvSpPr>
        <p:spPr>
          <a:xfrm>
            <a:off x="612775" y="157163"/>
            <a:ext cx="7064375" cy="860425"/>
          </a:xfrm>
        </p:spPr>
        <p:txBody>
          <a:bodyPr/>
          <a:lstStyle/>
          <a:p>
            <a:r>
              <a:rPr lang="en-US" smtClean="0"/>
              <a:t>Distribution of Bond Maturities,</a:t>
            </a:r>
            <a:br>
              <a:rPr lang="en-US" smtClean="0"/>
            </a:br>
            <a:r>
              <a:rPr lang="en-US" smtClean="0"/>
              <a:t>P/C Insurance Industry, 2003-2012</a:t>
            </a:r>
            <a:endParaRPr lang="en-US" sz="2000" smtClean="0"/>
          </a:p>
        </p:txBody>
      </p:sp>
      <p:graphicFrame>
        <p:nvGraphicFramePr>
          <p:cNvPr id="2050" name="Object 3"/>
          <p:cNvGraphicFramePr>
            <a:graphicFrameLocks noChangeAspect="1"/>
          </p:cNvGraphicFramePr>
          <p:nvPr/>
        </p:nvGraphicFramePr>
        <p:xfrm>
          <a:off x="160338" y="1039813"/>
          <a:ext cx="8713787" cy="4478337"/>
        </p:xfrm>
        <a:graphic>
          <a:graphicData uri="http://schemas.openxmlformats.org/presentationml/2006/ole">
            <p:oleObj spid="_x0000_s19322882" name="Chart" r:id="rId4" imgW="8686697" imgH="4467131" progId="MSGraph.Chart.8">
              <p:embed followColorScheme="full"/>
            </p:oleObj>
          </a:graphicData>
        </a:graphic>
      </p:graphicFrame>
      <p:sp>
        <p:nvSpPr>
          <p:cNvPr id="10247"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SNL Financial; Insurance Information Institute. </a:t>
            </a:r>
          </a:p>
        </p:txBody>
      </p:sp>
      <p:sp>
        <p:nvSpPr>
          <p:cNvPr id="10248"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50">
                                            <p:oleChartEl type="gridLegend"/>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0">
                                            <p:oleChartEl type="series" lvl="1"/>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0">
                                            <p:oleChartEl type="series" lvl="2"/>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0">
                                            <p:oleChartEl type="series" lvl="3"/>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0">
                                            <p:oleChartEl type="series" lvl="4"/>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0">
                                            <p:oleChartEl type="series" lvl="5"/>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141</a:t>
            </a:fld>
            <a:endParaRPr lang="en-US" sz="900"/>
          </a:p>
        </p:txBody>
      </p:sp>
      <p:graphicFrame>
        <p:nvGraphicFramePr>
          <p:cNvPr id="60418" name="Object 3"/>
          <p:cNvGraphicFramePr>
            <a:graphicFrameLocks/>
          </p:cNvGraphicFramePr>
          <p:nvPr/>
        </p:nvGraphicFramePr>
        <p:xfrm>
          <a:off x="304800" y="1447800"/>
          <a:ext cx="8623300" cy="3771900"/>
        </p:xfrm>
        <a:graphic>
          <a:graphicData uri="http://schemas.openxmlformats.org/presentationml/2006/ole">
            <p:oleObj spid="_x0000_s60418" name="Chart" r:id="rId4" imgW="8620022" imgH="3771782" progId="MSGraph.Chart.8">
              <p:embed followColorScheme="full"/>
            </p:oleObj>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141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142</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1990–2014F</a:t>
            </a:r>
          </a:p>
        </p:txBody>
      </p:sp>
      <p:graphicFrame>
        <p:nvGraphicFramePr>
          <p:cNvPr id="35842" name="Object 3"/>
          <p:cNvGraphicFramePr>
            <a:graphicFrameLocks noChangeAspect="1"/>
          </p:cNvGraphicFramePr>
          <p:nvPr/>
        </p:nvGraphicFramePr>
        <p:xfrm>
          <a:off x="161925" y="1639888"/>
          <a:ext cx="8659813" cy="4008437"/>
        </p:xfrm>
        <a:graphic>
          <a:graphicData uri="http://schemas.openxmlformats.org/presentationml/2006/ole">
            <p:oleObj spid="_x0000_s14964738" name="Chart" r:id="rId4" imgW="8286784" imgH="3819575" progId="MSGraph.Chart.8">
              <p:embed followColorScheme="full"/>
            </p:oleObj>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5/13 </a:t>
            </a:r>
            <a:r>
              <a:rPr lang="en-US" sz="1100" dirty="0"/>
              <a:t>(forecasts). </a:t>
            </a:r>
          </a:p>
        </p:txBody>
      </p:sp>
      <p:sp>
        <p:nvSpPr>
          <p:cNvPr id="1965061" name="Rectangle 5"/>
          <p:cNvSpPr>
            <a:spLocks noChangeArrowheads="1"/>
          </p:cNvSpPr>
          <p:nvPr/>
        </p:nvSpPr>
        <p:spPr bwMode="blackWhite">
          <a:xfrm>
            <a:off x="304800" y="5495925"/>
            <a:ext cx="8524875"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slack in the U.S. economy suggests that </a:t>
            </a:r>
            <a:r>
              <a:rPr lang="en-US" b="1" dirty="0" smtClean="0">
                <a:solidFill>
                  <a:srgbClr val="FFFFFF"/>
                </a:solidFill>
              </a:rPr>
              <a:t>inflationary pressures should remain subdued for an extended period of times.  Energy, health care and </a:t>
            </a:r>
            <a:r>
              <a:rPr lang="en-US" b="1" smtClean="0">
                <a:solidFill>
                  <a:srgbClr val="FFFFFF"/>
                </a:solidFill>
              </a:rPr>
              <a:t>commodity prices, </a:t>
            </a:r>
            <a:r>
              <a:rPr lang="en-US" b="1" dirty="0">
                <a:solidFill>
                  <a:srgbClr val="FFFFFF"/>
                </a:solidFill>
              </a:rPr>
              <a:t>plus U.S. debt burden, remain longer-run concerns</a:t>
            </a: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26268"/>
              <a:gd name="adj2" fmla="val 71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334864" y="1155700"/>
            <a:ext cx="1620223" cy="1600200"/>
          </a:xfrm>
          <a:prstGeom prst="wedgeRectCallout">
            <a:avLst>
              <a:gd name="adj1" fmla="val 3228"/>
              <a:gd name="adj2" fmla="val 9645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remain quite low, allowing the Fed to continue its QE3 program</a:t>
            </a:r>
            <a:endParaRPr lang="en-US" sz="1400" b="1" dirty="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14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Financial Strength &amp; Underwriting</a:t>
            </a:r>
          </a:p>
        </p:txBody>
      </p:sp>
      <p:sp>
        <p:nvSpPr>
          <p:cNvPr id="13107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107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559A6B3-2962-496D-B940-099DE038E5CD}" type="slidenum">
              <a:rPr lang="en-US" sz="900">
                <a:solidFill>
                  <a:schemeClr val="bg1"/>
                </a:solidFill>
              </a:rPr>
              <a:pPr algn="r" eaLnBrk="0" hangingPunct="0">
                <a:lnSpc>
                  <a:spcPct val="85000"/>
                </a:lnSpc>
                <a:spcBef>
                  <a:spcPct val="20000"/>
                </a:spcBef>
              </a:pPr>
              <a:t>143</a:t>
            </a:fld>
            <a:endParaRPr lang="en-US" sz="900">
              <a:solidFill>
                <a:schemeClr val="bg1"/>
              </a:solidFill>
            </a:endParaRPr>
          </a:p>
        </p:txBody>
      </p:sp>
      <p:pic>
        <p:nvPicPr>
          <p:cNvPr id="13107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4262" name="Rectangle 6"/>
          <p:cNvSpPr>
            <a:spLocks noChangeArrowheads="1"/>
          </p:cNvSpPr>
          <p:nvPr/>
        </p:nvSpPr>
        <p:spPr bwMode="auto">
          <a:xfrm>
            <a:off x="363538" y="4324350"/>
            <a:ext cx="8416925" cy="167163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a:solidFill>
                  <a:srgbClr val="225A7A"/>
                </a:solidFill>
              </a:rPr>
              <a:t>Cyclical Pattern is P-C Impairment History is Directly Tied to Underwriting, Reserving &amp; Pricing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P/C Insurer Impairments, 1969–2012</a:t>
            </a:r>
          </a:p>
        </p:txBody>
      </p:sp>
      <p:graphicFrame>
        <p:nvGraphicFramePr>
          <p:cNvPr id="41986" name="Object 3"/>
          <p:cNvGraphicFramePr>
            <a:graphicFrameLocks/>
          </p:cNvGraphicFramePr>
          <p:nvPr>
            <p:ph idx="4294967295"/>
          </p:nvPr>
        </p:nvGraphicFramePr>
        <p:xfrm>
          <a:off x="344488" y="1544543"/>
          <a:ext cx="8566150" cy="4087813"/>
        </p:xfrm>
        <a:graphic>
          <a:graphicData uri="http://schemas.openxmlformats.org/presentationml/2006/ole">
            <p:oleObj spid="_x0000_s11190274" name="Chart" r:id="rId4" imgW="8581960" imgH="4095702" progId="MSGraph.Chart.8">
              <p:embed followColorScheme="full"/>
            </p:oleObj>
          </a:graphicData>
        </a:graphic>
      </p:graphicFrame>
      <p:sp>
        <p:nvSpPr>
          <p:cNvPr id="41988" name="Rectangle 4"/>
          <p:cNvSpPr>
            <a:spLocks noChangeArrowheads="1"/>
          </p:cNvSpPr>
          <p:nvPr/>
        </p:nvSpPr>
        <p:spPr bwMode="auto">
          <a:xfrm>
            <a:off x="-1" y="6299500"/>
            <a:ext cx="8760543" cy="61247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A.M. Best Special Report “</a:t>
            </a:r>
            <a:r>
              <a:rPr lang="en-US" sz="1100" dirty="0" smtClean="0">
                <a:solidFill>
                  <a:srgbClr val="000000"/>
                </a:solidFill>
                <a:latin typeface="Arial" charset="0"/>
                <a:cs typeface="Arial" charset="0"/>
              </a:rPr>
              <a:t>1969-2011 </a:t>
            </a:r>
            <a:r>
              <a:rPr lang="en-US" sz="1100" dirty="0">
                <a:solidFill>
                  <a:srgbClr val="000000"/>
                </a:solidFill>
                <a:latin typeface="Arial" charset="0"/>
                <a:cs typeface="Arial" charset="0"/>
              </a:rPr>
              <a:t>Impairment Review,” </a:t>
            </a:r>
            <a:r>
              <a:rPr lang="en-US" sz="1100" dirty="0" smtClean="0">
                <a:solidFill>
                  <a:srgbClr val="000000"/>
                </a:solidFill>
                <a:latin typeface="Arial" charset="0"/>
                <a:cs typeface="Arial" charset="0"/>
              </a:rPr>
              <a:t>June 2012 and March 6, 2013 update; </a:t>
            </a:r>
            <a:r>
              <a:rPr lang="en-US" sz="1100" dirty="0">
                <a:solidFill>
                  <a:srgbClr val="000000"/>
                </a:solidFill>
                <a:latin typeface="Arial" charset="0"/>
                <a:cs typeface="Arial" charset="0"/>
              </a:rPr>
              <a:t>Insurance </a:t>
            </a:r>
            <a:r>
              <a:rPr lang="en-US" sz="1100" dirty="0" smtClean="0">
                <a:solidFill>
                  <a:srgbClr val="000000"/>
                </a:solidFill>
                <a:latin typeface="Arial" charset="0"/>
                <a:cs typeface="Arial" charset="0"/>
              </a:rPr>
              <a:t>Info. </a:t>
            </a:r>
            <a:r>
              <a:rPr lang="en-US" sz="1100" dirty="0">
                <a:solidFill>
                  <a:srgbClr val="000000"/>
                </a:solidFill>
                <a:latin typeface="Arial" charset="0"/>
                <a:cs typeface="Arial" charset="0"/>
              </a:rPr>
              <a:t>Institute.</a:t>
            </a:r>
          </a:p>
        </p:txBody>
      </p:sp>
      <p:sp>
        <p:nvSpPr>
          <p:cNvPr id="321541" name="Rectangle 5"/>
          <p:cNvSpPr>
            <a:spLocks noChangeArrowheads="1"/>
          </p:cNvSpPr>
          <p:nvPr/>
        </p:nvSpPr>
        <p:spPr bwMode="blackWhite">
          <a:xfrm>
            <a:off x="363538" y="5772150"/>
            <a:ext cx="843756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The Number of Impairments Varies Significantly Over the P/C Insurance Cycle, With Peaks Occurring Well into Hard Markets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144</a:t>
            </a:fld>
            <a:endParaRPr lang="en-US"/>
          </a:p>
        </p:txBody>
      </p:sp>
      <p:sp>
        <p:nvSpPr>
          <p:cNvPr id="10" name="AutoShape 8"/>
          <p:cNvSpPr>
            <a:spLocks noChangeArrowheads="1"/>
          </p:cNvSpPr>
          <p:nvPr/>
        </p:nvSpPr>
        <p:spPr bwMode="blackWhite">
          <a:xfrm>
            <a:off x="5530645" y="1254481"/>
            <a:ext cx="3436373" cy="820270"/>
          </a:xfrm>
          <a:prstGeom prst="wedgeRectCallout">
            <a:avLst>
              <a:gd name="adj1" fmla="val 46404"/>
              <a:gd name="adj2" fmla="val 2171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Impairments among P/C insurers remain infrequent</a:t>
            </a:r>
            <a:endParaRPr lang="en-US" b="1" i="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p:txBody>
          <a:bodyPr/>
          <a:lstStyle/>
          <a:p>
            <a:pPr>
              <a:defRPr/>
            </a:pPr>
            <a:r>
              <a:rPr lang="en-US" smtClean="0"/>
              <a:t>12/01/09 - 9pm</a:t>
            </a:r>
          </a:p>
        </p:txBody>
      </p:sp>
      <p:sp>
        <p:nvSpPr>
          <p:cNvPr id="38917" name="Rectangle 110"/>
          <p:cNvSpPr>
            <a:spLocks noGrp="1" noChangeArrowheads="1"/>
          </p:cNvSpPr>
          <p:nvPr>
            <p:ph type="sldNum" sz="quarter" idx="12"/>
          </p:nvPr>
        </p:nvSpPr>
        <p:spPr/>
        <p:txBody>
          <a:bodyPr/>
          <a:lstStyle/>
          <a:p>
            <a:pPr>
              <a:defRPr/>
            </a:pPr>
            <a:fld id="{34A4E70F-F896-4192-9E64-A60DCD6173D5}" type="slidenum">
              <a:rPr lang="en-US" smtClean="0"/>
              <a:pPr>
                <a:defRPr/>
              </a:pPr>
              <a:t>145</a:t>
            </a:fld>
            <a:endParaRPr lang="en-US" smtClean="0"/>
          </a:p>
        </p:txBody>
      </p:sp>
      <p:sp>
        <p:nvSpPr>
          <p:cNvPr id="43014" name="Rectangle 2"/>
          <p:cNvSpPr>
            <a:spLocks noGrp="1" noChangeArrowheads="1"/>
          </p:cNvSpPr>
          <p:nvPr>
            <p:ph type="title"/>
          </p:nvPr>
        </p:nvSpPr>
        <p:spPr/>
        <p:txBody>
          <a:bodyPr/>
          <a:lstStyle/>
          <a:p>
            <a:r>
              <a:rPr lang="en-US" dirty="0" smtClean="0"/>
              <a:t>P/C Insurer Impairment Frequency vs. Combined Ratio, 1969-2011</a:t>
            </a:r>
          </a:p>
        </p:txBody>
      </p:sp>
      <p:graphicFrame>
        <p:nvGraphicFramePr>
          <p:cNvPr id="1997827" name="Object 2"/>
          <p:cNvGraphicFramePr>
            <a:graphicFrameLocks/>
          </p:cNvGraphicFramePr>
          <p:nvPr>
            <p:ph idx="4294967295"/>
          </p:nvPr>
        </p:nvGraphicFramePr>
        <p:xfrm>
          <a:off x="190500" y="1162050"/>
          <a:ext cx="8826500" cy="4341813"/>
        </p:xfrm>
        <a:graphic>
          <a:graphicData uri="http://schemas.openxmlformats.org/presentationml/2006/ole">
            <p:oleObj spid="_x0000_s11186178" name="Chart" r:id="rId4" imgW="8829766" imgH="4343501" progId="MSGraph.Chart.8">
              <p:embed followColorScheme="full"/>
            </p:oleObj>
          </a:graphicData>
        </a:graphic>
      </p:graphicFrame>
      <p:sp>
        <p:nvSpPr>
          <p:cNvPr id="6793222" name="Line 6"/>
          <p:cNvSpPr>
            <a:spLocks noChangeShapeType="1"/>
          </p:cNvSpPr>
          <p:nvPr/>
        </p:nvSpPr>
        <p:spPr bwMode="ltGray">
          <a:xfrm flipH="1">
            <a:off x="1103313" y="3513978"/>
            <a:ext cx="6989762" cy="0"/>
          </a:xfrm>
          <a:prstGeom prst="line">
            <a:avLst/>
          </a:prstGeom>
          <a:noFill/>
          <a:ln w="38100">
            <a:solidFill>
              <a:schemeClr val="hlink"/>
            </a:solidFill>
            <a:round/>
            <a:headEnd type="none" w="sm" len="sm"/>
            <a:tailEnd type="none" w="sm" len="sm"/>
          </a:ln>
        </p:spPr>
        <p:txBody>
          <a:bodyPr lIns="92075" tIns="46038" rIns="92075" bIns="46038">
            <a:spAutoFit/>
          </a:bodyPr>
          <a:lstStyle/>
          <a:p>
            <a:endParaRPr lang="en-US"/>
          </a:p>
        </p:txBody>
      </p:sp>
      <p:sp>
        <p:nvSpPr>
          <p:cNvPr id="43016" name="Rectangle 6"/>
          <p:cNvSpPr>
            <a:spLocks noChangeArrowheads="1"/>
          </p:cNvSpPr>
          <p:nvPr/>
        </p:nvSpPr>
        <p:spPr bwMode="auto">
          <a:xfrm>
            <a:off x="-161925" y="6632575"/>
            <a:ext cx="8248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 Best; Insurance Information Institute</a:t>
            </a:r>
          </a:p>
        </p:txBody>
      </p:sp>
      <p:sp>
        <p:nvSpPr>
          <p:cNvPr id="1997832" name="AutoShape 8"/>
          <p:cNvSpPr>
            <a:spLocks noChangeArrowheads="1"/>
          </p:cNvSpPr>
          <p:nvPr/>
        </p:nvSpPr>
        <p:spPr bwMode="blackWhite">
          <a:xfrm>
            <a:off x="2670175" y="4389438"/>
            <a:ext cx="4727575" cy="563562"/>
          </a:xfrm>
          <a:prstGeom prst="wedgeRectCallout">
            <a:avLst>
              <a:gd name="adj1" fmla="val 59518"/>
              <a:gd name="adj2" fmla="val -511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2011 </a:t>
            </a:r>
            <a:r>
              <a:rPr lang="en-US" sz="1200" b="1" dirty="0">
                <a:solidFill>
                  <a:schemeClr val="bg1"/>
                </a:solidFill>
                <a:cs typeface="+mn-cs"/>
              </a:rPr>
              <a:t>impairment rate was </a:t>
            </a:r>
            <a:r>
              <a:rPr lang="en-US" sz="1200" b="1" dirty="0" smtClean="0">
                <a:solidFill>
                  <a:schemeClr val="bg1"/>
                </a:solidFill>
                <a:cs typeface="+mn-cs"/>
              </a:rPr>
              <a:t>0.91%, up </a:t>
            </a:r>
            <a:r>
              <a:rPr lang="en-US" sz="1200" b="1" dirty="0">
                <a:solidFill>
                  <a:schemeClr val="bg1"/>
                </a:solidFill>
                <a:cs typeface="+mn-cs"/>
              </a:rPr>
              <a:t>from </a:t>
            </a:r>
            <a:r>
              <a:rPr lang="en-US" sz="1200" b="1" dirty="0" smtClean="0">
                <a:solidFill>
                  <a:schemeClr val="bg1"/>
                </a:solidFill>
                <a:cs typeface="+mn-cs"/>
              </a:rPr>
              <a:t>0.67% </a:t>
            </a:r>
            <a:r>
              <a:rPr lang="en-US" sz="1200" b="1" dirty="0">
                <a:solidFill>
                  <a:schemeClr val="bg1"/>
                </a:solidFill>
                <a:cs typeface="+mn-cs"/>
              </a:rPr>
              <a:t>in </a:t>
            </a:r>
            <a:r>
              <a:rPr lang="en-US" sz="1200" b="1" dirty="0" smtClean="0">
                <a:solidFill>
                  <a:schemeClr val="bg1"/>
                </a:solidFill>
                <a:cs typeface="+mn-cs"/>
              </a:rPr>
              <a:t>2010; the rate </a:t>
            </a:r>
            <a:r>
              <a:rPr lang="en-US" sz="1200" b="1" dirty="0">
                <a:solidFill>
                  <a:schemeClr val="bg1"/>
                </a:solidFill>
                <a:cs typeface="+mn-cs"/>
              </a:rPr>
              <a:t>is </a:t>
            </a:r>
            <a:r>
              <a:rPr lang="en-US" sz="1200" b="1" dirty="0" smtClean="0">
                <a:solidFill>
                  <a:schemeClr val="bg1"/>
                </a:solidFill>
                <a:cs typeface="+mn-cs"/>
              </a:rPr>
              <a:t>slightly higher than the 0.82% </a:t>
            </a:r>
            <a:r>
              <a:rPr lang="en-US" sz="1200" b="1" dirty="0">
                <a:solidFill>
                  <a:schemeClr val="bg1"/>
                </a:solidFill>
                <a:cs typeface="+mn-cs"/>
              </a:rPr>
              <a:t>average since 1969</a:t>
            </a:r>
          </a:p>
        </p:txBody>
      </p:sp>
      <p:sp>
        <p:nvSpPr>
          <p:cNvPr id="1997833" name="Rectangle 9"/>
          <p:cNvSpPr>
            <a:spLocks noChangeArrowheads="1"/>
          </p:cNvSpPr>
          <p:nvPr/>
        </p:nvSpPr>
        <p:spPr bwMode="blackWhite">
          <a:xfrm>
            <a:off x="354013" y="5405718"/>
            <a:ext cx="8437562" cy="1143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Impairment Rates Are Highly Correlated With Underwriting Performance and Reached Record Lows in </a:t>
            </a:r>
            <a:r>
              <a:rPr lang="en-US" b="1" dirty="0" smtClean="0">
                <a:solidFill>
                  <a:srgbClr val="FFFFFF"/>
                </a:solidFill>
              </a:rPr>
              <a:t>2007; Recent Increase Was Associated Primarily With Mortgage and Financial Guaranty Insurers and Not Representative of the Industry Overall</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97827">
                                            <p:oleChartEl type="series" lvl="1"/>
                                          </p:spTgt>
                                        </p:tgtEl>
                                        <p:attrNameLst>
                                          <p:attrName>style.visibility</p:attrName>
                                        </p:attrNameLst>
                                      </p:cBhvr>
                                      <p:to>
                                        <p:strVal val="visible"/>
                                      </p:to>
                                    </p:set>
                                    <p:animEffect transition="in" filter="wipe(left)">
                                      <p:cBhvr>
                                        <p:cTn id="7" dur="1000"/>
                                        <p:tgtEl>
                                          <p:spTgt spid="199782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97827">
                                            <p:oleChartEl type="series" lvl="2"/>
                                          </p:spTgt>
                                        </p:tgtEl>
                                        <p:attrNameLst>
                                          <p:attrName>style.visibility</p:attrName>
                                        </p:attrNameLst>
                                      </p:cBhvr>
                                      <p:to>
                                        <p:strVal val="visible"/>
                                      </p:to>
                                    </p:set>
                                    <p:animEffect transition="in" filter="wipe(left)">
                                      <p:cBhvr>
                                        <p:cTn id="11" dur="1000"/>
                                        <p:tgtEl>
                                          <p:spTgt spid="1997827">
                                            <p:oleChartEl type="series" lvl="2"/>
                                          </p:spTgt>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6793222"/>
                                        </p:tgtEl>
                                        <p:attrNameLst>
                                          <p:attrName>style.visibility</p:attrName>
                                        </p:attrNameLst>
                                      </p:cBhvr>
                                      <p:to>
                                        <p:strVal val="visible"/>
                                      </p:to>
                                    </p:set>
                                    <p:animEffect transition="in" filter="fade">
                                      <p:cBhvr>
                                        <p:cTn id="15" dur="1000"/>
                                        <p:tgtEl>
                                          <p:spTgt spid="6793222"/>
                                        </p:tgtEl>
                                      </p:cBhvr>
                                    </p:animEffect>
                                  </p:childTnLst>
                                </p:cTn>
                              </p:par>
                            </p:childTnLst>
                          </p:cTn>
                        </p:par>
                        <p:par>
                          <p:cTn id="16" fill="hold">
                            <p:stCondLst>
                              <p:cond delay="4500"/>
                            </p:stCondLst>
                            <p:childTnLst>
                              <p:par>
                                <p:cTn id="17" presetID="22" presetClass="entr" presetSubtype="2" fill="hold" grpId="0" nodeType="afterEffect">
                                  <p:stCondLst>
                                    <p:cond delay="700"/>
                                  </p:stCondLst>
                                  <p:childTnLst>
                                    <p:set>
                                      <p:cBhvr>
                                        <p:cTn id="18" dur="1" fill="hold">
                                          <p:stCondLst>
                                            <p:cond delay="0"/>
                                          </p:stCondLst>
                                        </p:cTn>
                                        <p:tgtEl>
                                          <p:spTgt spid="1997832"/>
                                        </p:tgtEl>
                                        <p:attrNameLst>
                                          <p:attrName>style.visibility</p:attrName>
                                        </p:attrNameLst>
                                      </p:cBhvr>
                                      <p:to>
                                        <p:strVal val="visible"/>
                                      </p:to>
                                    </p:set>
                                    <p:animEffect transition="in" filter="wipe(right)">
                                      <p:cBhvr>
                                        <p:cTn id="19" dur="500"/>
                                        <p:tgtEl>
                                          <p:spTgt spid="1997832"/>
                                        </p:tgtEl>
                                      </p:cBhvr>
                                    </p:animEffect>
                                  </p:childTnLst>
                                </p:cTn>
                              </p:par>
                            </p:childTnLst>
                          </p:cTn>
                        </p:par>
                        <p:par>
                          <p:cTn id="20" fill="hold">
                            <p:stCondLst>
                              <p:cond delay="5700"/>
                            </p:stCondLst>
                            <p:childTnLst>
                              <p:par>
                                <p:cTn id="21" presetID="23" presetClass="entr" presetSubtype="16" fill="hold" grpId="0" nodeType="afterEffect">
                                  <p:stCondLst>
                                    <p:cond delay="700"/>
                                  </p:stCondLst>
                                  <p:childTnLst>
                                    <p:set>
                                      <p:cBhvr>
                                        <p:cTn id="22" dur="1" fill="hold">
                                          <p:stCondLst>
                                            <p:cond delay="0"/>
                                          </p:stCondLst>
                                        </p:cTn>
                                        <p:tgtEl>
                                          <p:spTgt spid="1997833"/>
                                        </p:tgtEl>
                                        <p:attrNameLst>
                                          <p:attrName>style.visibility</p:attrName>
                                        </p:attrNameLst>
                                      </p:cBhvr>
                                      <p:to>
                                        <p:strVal val="visible"/>
                                      </p:to>
                                    </p:set>
                                    <p:anim calcmode="lin" valueType="num">
                                      <p:cBhvr>
                                        <p:cTn id="23" dur="500" fill="hold"/>
                                        <p:tgtEl>
                                          <p:spTgt spid="1997833"/>
                                        </p:tgtEl>
                                        <p:attrNameLst>
                                          <p:attrName>ppt_w</p:attrName>
                                        </p:attrNameLst>
                                      </p:cBhvr>
                                      <p:tavLst>
                                        <p:tav tm="0">
                                          <p:val>
                                            <p:fltVal val="0"/>
                                          </p:val>
                                        </p:tav>
                                        <p:tav tm="100000">
                                          <p:val>
                                            <p:strVal val="#ppt_w"/>
                                          </p:val>
                                        </p:tav>
                                      </p:tavLst>
                                    </p:anim>
                                    <p:anim calcmode="lin" valueType="num">
                                      <p:cBhvr>
                                        <p:cTn id="24" dur="500" fill="hold"/>
                                        <p:tgtEl>
                                          <p:spTgt spid="19978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97827" grpId="0" bld="series"/>
      <p:bldP spid="6793222" grpId="0" animBg="1"/>
      <p:bldP spid="1997832" grpId="0" animBg="1"/>
      <p:bldP spid="1997833" grpId="0" animBg="1"/>
    </p:bld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146</a:t>
            </a:fld>
            <a:endParaRPr lang="en-US" smtClean="0"/>
          </a:p>
        </p:txBody>
      </p:sp>
      <p:sp>
        <p:nvSpPr>
          <p:cNvPr id="44038" name="Freeform 2"/>
          <p:cNvSpPr>
            <a:spLocks/>
          </p:cNvSpPr>
          <p:nvPr/>
        </p:nvSpPr>
        <p:spPr bwMode="gray">
          <a:xfrm>
            <a:off x="4343400" y="23431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smtClean="0"/>
              <a:t>Reasons for US P/C Insurer Impairments, 1969–2010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p:oleObj spid="_x0000_s11187202" name="Chart" r:id="rId4" imgW="4486147" imgH="3695661" progId="MSGraph.Chart.8">
              <p:embed followColorScheme="full"/>
            </p:oleObj>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Historically, Deficient Loss Reserves and Inadequate Pricing Are</a:t>
            </a:r>
            <a:br>
              <a:rPr lang="en-US" b="1">
                <a:solidFill>
                  <a:srgbClr val="FFFFFF"/>
                </a:solidFill>
              </a:rPr>
            </a:br>
            <a:r>
              <a:rPr lang="en-US" b="1">
                <a:solidFill>
                  <a:srgbClr val="FFFFFF"/>
                </a:solidFill>
              </a:rPr>
              <a:t>By Far the Leading Cause of P-C Insurer Impairments. </a:t>
            </a:r>
            <a:br>
              <a:rPr lang="en-US" b="1">
                <a:solidFill>
                  <a:srgbClr val="FFFFFF"/>
                </a:solidFill>
              </a:rPr>
            </a:br>
            <a:r>
              <a:rPr lang="en-US" b="1">
                <a:solidFill>
                  <a:srgbClr val="FFFFFF"/>
                </a:solidFill>
              </a:rPr>
              <a:t>Investment and Catastrophe Losses Play a Much Smaller Role</a:t>
            </a:r>
          </a:p>
        </p:txBody>
      </p:sp>
      <p:sp>
        <p:nvSpPr>
          <p:cNvPr id="44042" name="Rectangle 7"/>
          <p:cNvSpPr>
            <a:spLocks noChangeArrowheads="1"/>
          </p:cNvSpPr>
          <p:nvPr/>
        </p:nvSpPr>
        <p:spPr bwMode="gray">
          <a:xfrm>
            <a:off x="6543675" y="36782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Deficient Loss Reserves/</a:t>
            </a:r>
            <a:br>
              <a:rPr lang="en-US" sz="1400"/>
            </a:br>
            <a:r>
              <a:rPr lang="en-US" sz="1400"/>
              <a:t>Inadequate Pricing</a:t>
            </a:r>
          </a:p>
        </p:txBody>
      </p:sp>
      <p:sp>
        <p:nvSpPr>
          <p:cNvPr id="44043" name="Rectangle 8"/>
          <p:cNvSpPr>
            <a:spLocks noChangeArrowheads="1"/>
          </p:cNvSpPr>
          <p:nvPr/>
        </p:nvSpPr>
        <p:spPr bwMode="gray">
          <a:xfrm>
            <a:off x="4581525" y="2265363"/>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Reinsurance Failure</a:t>
            </a:r>
          </a:p>
        </p:txBody>
      </p:sp>
      <p:sp>
        <p:nvSpPr>
          <p:cNvPr id="44044" name="Rectangle 9"/>
          <p:cNvSpPr>
            <a:spLocks noChangeArrowheads="1"/>
          </p:cNvSpPr>
          <p:nvPr/>
        </p:nvSpPr>
        <p:spPr bwMode="gray">
          <a:xfrm>
            <a:off x="5172075" y="6084888"/>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Rapid Growth</a:t>
            </a:r>
          </a:p>
        </p:txBody>
      </p:sp>
      <p:sp>
        <p:nvSpPr>
          <p:cNvPr id="44045" name="Rectangle 10"/>
          <p:cNvSpPr>
            <a:spLocks noChangeArrowheads="1"/>
          </p:cNvSpPr>
          <p:nvPr/>
        </p:nvSpPr>
        <p:spPr bwMode="gray">
          <a:xfrm>
            <a:off x="2238375" y="5980113"/>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Alleged Fraud</a:t>
            </a:r>
          </a:p>
        </p:txBody>
      </p:sp>
      <p:sp>
        <p:nvSpPr>
          <p:cNvPr id="44046" name="Rectangle 11"/>
          <p:cNvSpPr>
            <a:spLocks noChangeArrowheads="1"/>
          </p:cNvSpPr>
          <p:nvPr/>
        </p:nvSpPr>
        <p:spPr bwMode="gray">
          <a:xfrm>
            <a:off x="1238250" y="5418138"/>
            <a:ext cx="18319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Catastrophe Losses</a:t>
            </a:r>
          </a:p>
        </p:txBody>
      </p:sp>
      <p:sp>
        <p:nvSpPr>
          <p:cNvPr id="44047" name="Rectangle 12"/>
          <p:cNvSpPr>
            <a:spLocks noChangeArrowheads="1"/>
          </p:cNvSpPr>
          <p:nvPr/>
        </p:nvSpPr>
        <p:spPr bwMode="gray">
          <a:xfrm>
            <a:off x="1123950" y="4598988"/>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Affiliate Impairment</a:t>
            </a:r>
          </a:p>
        </p:txBody>
      </p:sp>
      <p:sp>
        <p:nvSpPr>
          <p:cNvPr id="44048" name="Rectangle 13"/>
          <p:cNvSpPr>
            <a:spLocks noChangeArrowheads="1"/>
          </p:cNvSpPr>
          <p:nvPr/>
        </p:nvSpPr>
        <p:spPr bwMode="gray">
          <a:xfrm>
            <a:off x="390525" y="3524250"/>
            <a:ext cx="2095500" cy="341313"/>
          </a:xfrm>
          <a:prstGeom prst="rect">
            <a:avLst/>
          </a:prstGeom>
          <a:noFill/>
          <a:ln w="9525">
            <a:noFill/>
            <a:miter lim="800000"/>
            <a:headEnd/>
            <a:tailEnd/>
          </a:ln>
        </p:spPr>
        <p:txBody>
          <a:bodyPr lIns="0" tIns="0" rIns="0" bIns="0" anchor="ctr">
            <a:spAutoFit/>
          </a:bodyPr>
          <a:lstStyle/>
          <a:p>
            <a:pPr algn="ctr">
              <a:lnSpc>
                <a:spcPct val="85000"/>
              </a:lnSpc>
            </a:pPr>
            <a:r>
              <a:rPr lang="en-US" sz="1400"/>
              <a:t>Investment Problems </a:t>
            </a:r>
            <a:r>
              <a:rPr lang="en-US" sz="1200" i="1"/>
              <a:t>(Overstatement of Assets)</a:t>
            </a:r>
            <a:endParaRPr lang="en-US" sz="1400" i="1"/>
          </a:p>
        </p:txBody>
      </p:sp>
      <p:sp>
        <p:nvSpPr>
          <p:cNvPr id="44049" name="Rectangle 14"/>
          <p:cNvSpPr>
            <a:spLocks noChangeArrowheads="1"/>
          </p:cNvSpPr>
          <p:nvPr/>
        </p:nvSpPr>
        <p:spPr bwMode="gray">
          <a:xfrm>
            <a:off x="2428875" y="2908300"/>
            <a:ext cx="784225" cy="180975"/>
          </a:xfrm>
          <a:prstGeom prst="rect">
            <a:avLst/>
          </a:prstGeom>
          <a:noFill/>
          <a:ln w="9525">
            <a:noFill/>
            <a:miter lim="800000"/>
            <a:headEnd/>
            <a:tailEnd/>
          </a:ln>
        </p:spPr>
        <p:txBody>
          <a:bodyPr lIns="0" tIns="0" rIns="0" bIns="0" anchor="ctr">
            <a:spAutoFit/>
          </a:bodyPr>
          <a:lstStyle/>
          <a:p>
            <a:pPr algn="r">
              <a:lnSpc>
                <a:spcPct val="85000"/>
              </a:lnSpc>
            </a:pPr>
            <a:r>
              <a:rPr lang="en-US" sz="1400"/>
              <a:t>Misc.</a:t>
            </a:r>
          </a:p>
        </p:txBody>
      </p:sp>
      <p:sp>
        <p:nvSpPr>
          <p:cNvPr id="44050" name="Rectangle 15"/>
          <p:cNvSpPr>
            <a:spLocks noChangeArrowheads="1"/>
          </p:cNvSpPr>
          <p:nvPr/>
        </p:nvSpPr>
        <p:spPr bwMode="gray">
          <a:xfrm>
            <a:off x="1685925" y="2465388"/>
            <a:ext cx="20986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Sig. Change in Business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2393E801-D6EF-44F0-98DF-DDAA14B6F4FA}" type="slidenum">
              <a:rPr lang="en-US" smtClean="0"/>
              <a:pPr>
                <a:defRPr/>
              </a:pPr>
              <a:t>147</a:t>
            </a:fld>
            <a:endParaRPr lang="en-US" smtClean="0"/>
          </a:p>
        </p:txBody>
      </p:sp>
      <p:sp>
        <p:nvSpPr>
          <p:cNvPr id="45062" name="Freeform 2"/>
          <p:cNvSpPr>
            <a:spLocks/>
          </p:cNvSpPr>
          <p:nvPr/>
        </p:nvSpPr>
        <p:spPr bwMode="gray">
          <a:xfrm>
            <a:off x="4424363" y="23304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5063" name="Rectangle 3"/>
          <p:cNvSpPr>
            <a:spLocks noGrp="1" noChangeArrowheads="1"/>
          </p:cNvSpPr>
          <p:nvPr>
            <p:ph type="title"/>
          </p:nvPr>
        </p:nvSpPr>
        <p:spPr/>
        <p:txBody>
          <a:bodyPr/>
          <a:lstStyle/>
          <a:p>
            <a:r>
              <a:rPr lang="en-US" smtClean="0"/>
              <a:t>Top 10 Lines of Business for US P/C Impaired Insurers, 2000–2010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p:oleObj spid="_x0000_s11188226" name="Chart" r:id="rId4" imgW="4486147" imgH="3695661" progId="MSGraph.Chart.8">
              <p:embed followColorScheme="full"/>
            </p:oleObj>
          </a:graphicData>
        </a:graphic>
      </p:graphicFrame>
      <p:sp>
        <p:nvSpPr>
          <p:cNvPr id="45064"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6762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Workers Comp and Pvt. Passenger Auto Account for Nearly Half of the Premium Volume of Impaired Insurers Over the Past Decade</a:t>
            </a:r>
          </a:p>
        </p:txBody>
      </p:sp>
      <p:sp>
        <p:nvSpPr>
          <p:cNvPr id="45066" name="Rectangle 7"/>
          <p:cNvSpPr>
            <a:spLocks noChangeArrowheads="1"/>
          </p:cNvSpPr>
          <p:nvPr/>
        </p:nvSpPr>
        <p:spPr bwMode="gray">
          <a:xfrm>
            <a:off x="6221413" y="3136900"/>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Workers Comp</a:t>
            </a:r>
          </a:p>
        </p:txBody>
      </p:sp>
      <p:sp>
        <p:nvSpPr>
          <p:cNvPr id="45067" name="Rectangle 8"/>
          <p:cNvSpPr>
            <a:spLocks noChangeArrowheads="1"/>
          </p:cNvSpPr>
          <p:nvPr/>
        </p:nvSpPr>
        <p:spPr bwMode="gray">
          <a:xfrm>
            <a:off x="4635500" y="226377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a:t>Financial Guaranty</a:t>
            </a:r>
          </a:p>
        </p:txBody>
      </p:sp>
      <p:sp>
        <p:nvSpPr>
          <p:cNvPr id="45068" name="Rectangle 9"/>
          <p:cNvSpPr>
            <a:spLocks noChangeArrowheads="1"/>
          </p:cNvSpPr>
          <p:nvPr/>
        </p:nvSpPr>
        <p:spPr bwMode="gray">
          <a:xfrm>
            <a:off x="6408738" y="5075238"/>
            <a:ext cx="1793875" cy="182562"/>
          </a:xfrm>
          <a:prstGeom prst="rect">
            <a:avLst/>
          </a:prstGeom>
          <a:noFill/>
          <a:ln w="9525">
            <a:noFill/>
            <a:miter lim="800000"/>
            <a:headEnd/>
            <a:tailEnd/>
          </a:ln>
        </p:spPr>
        <p:txBody>
          <a:bodyPr lIns="0" tIns="0" rIns="0" bIns="0" anchor="ctr">
            <a:spAutoFit/>
          </a:bodyPr>
          <a:lstStyle/>
          <a:p>
            <a:pPr>
              <a:lnSpc>
                <a:spcPct val="85000"/>
              </a:lnSpc>
            </a:pPr>
            <a:r>
              <a:rPr lang="en-US" sz="1400"/>
              <a:t>Pvt. Passenger Auto</a:t>
            </a:r>
          </a:p>
        </p:txBody>
      </p:sp>
      <p:sp>
        <p:nvSpPr>
          <p:cNvPr id="45069" name="Rectangle 10"/>
          <p:cNvSpPr>
            <a:spLocks noChangeArrowheads="1"/>
          </p:cNvSpPr>
          <p:nvPr/>
        </p:nvSpPr>
        <p:spPr bwMode="gray">
          <a:xfrm>
            <a:off x="2506663" y="6153150"/>
            <a:ext cx="1593850" cy="184150"/>
          </a:xfrm>
          <a:prstGeom prst="rect">
            <a:avLst/>
          </a:prstGeom>
          <a:noFill/>
          <a:ln w="9525">
            <a:noFill/>
            <a:miter lim="800000"/>
            <a:headEnd/>
            <a:tailEnd/>
          </a:ln>
        </p:spPr>
        <p:txBody>
          <a:bodyPr lIns="0" tIns="0" rIns="0" bIns="0" anchor="ctr">
            <a:spAutoFit/>
          </a:bodyPr>
          <a:lstStyle/>
          <a:p>
            <a:pPr algn="r">
              <a:lnSpc>
                <a:spcPct val="85000"/>
              </a:lnSpc>
            </a:pPr>
            <a:r>
              <a:rPr lang="en-US" sz="1400"/>
              <a:t>Homeowners</a:t>
            </a:r>
          </a:p>
        </p:txBody>
      </p:sp>
      <p:sp>
        <p:nvSpPr>
          <p:cNvPr id="45070" name="Rectangle 11"/>
          <p:cNvSpPr>
            <a:spLocks noChangeArrowheads="1"/>
          </p:cNvSpPr>
          <p:nvPr/>
        </p:nvSpPr>
        <p:spPr bwMode="gray">
          <a:xfrm>
            <a:off x="1265238" y="5564188"/>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Multiperil</a:t>
            </a:r>
          </a:p>
        </p:txBody>
      </p:sp>
      <p:sp>
        <p:nvSpPr>
          <p:cNvPr id="45071" name="Rectangle 12"/>
          <p:cNvSpPr>
            <a:spLocks noChangeArrowheads="1"/>
          </p:cNvSpPr>
          <p:nvPr/>
        </p:nvSpPr>
        <p:spPr bwMode="gray">
          <a:xfrm>
            <a:off x="685800" y="4597400"/>
            <a:ext cx="2032000"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Auto Liability</a:t>
            </a:r>
          </a:p>
        </p:txBody>
      </p:sp>
      <p:sp>
        <p:nvSpPr>
          <p:cNvPr id="45072" name="Rectangle 13"/>
          <p:cNvSpPr>
            <a:spLocks noChangeArrowheads="1"/>
          </p:cNvSpPr>
          <p:nvPr/>
        </p:nvSpPr>
        <p:spPr bwMode="gray">
          <a:xfrm>
            <a:off x="390525" y="360362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a:t>Other Liability</a:t>
            </a:r>
            <a:endParaRPr lang="en-US" sz="1400" i="1"/>
          </a:p>
        </p:txBody>
      </p:sp>
      <p:sp>
        <p:nvSpPr>
          <p:cNvPr id="45073" name="Rectangle 14"/>
          <p:cNvSpPr>
            <a:spLocks noChangeArrowheads="1"/>
          </p:cNvSpPr>
          <p:nvPr/>
        </p:nvSpPr>
        <p:spPr bwMode="gray">
          <a:xfrm>
            <a:off x="2227263" y="2960688"/>
            <a:ext cx="784225" cy="184150"/>
          </a:xfrm>
          <a:prstGeom prst="rect">
            <a:avLst/>
          </a:prstGeom>
          <a:noFill/>
          <a:ln w="9525">
            <a:noFill/>
            <a:miter lim="800000"/>
            <a:headEnd/>
            <a:tailEnd/>
          </a:ln>
        </p:spPr>
        <p:txBody>
          <a:bodyPr lIns="0" tIns="0" rIns="0" bIns="0" anchor="ctr">
            <a:spAutoFit/>
          </a:bodyPr>
          <a:lstStyle/>
          <a:p>
            <a:pPr algn="r">
              <a:lnSpc>
                <a:spcPct val="85000"/>
              </a:lnSpc>
            </a:pPr>
            <a:r>
              <a:rPr lang="en-US" sz="1400"/>
              <a:t>Med Mal</a:t>
            </a:r>
          </a:p>
        </p:txBody>
      </p:sp>
      <p:sp>
        <p:nvSpPr>
          <p:cNvPr id="45074" name="Rectangle 15"/>
          <p:cNvSpPr>
            <a:spLocks noChangeArrowheads="1"/>
          </p:cNvSpPr>
          <p:nvPr/>
        </p:nvSpPr>
        <p:spPr bwMode="gray">
          <a:xfrm>
            <a:off x="2662238" y="2617788"/>
            <a:ext cx="933450" cy="182562"/>
          </a:xfrm>
          <a:prstGeom prst="rect">
            <a:avLst/>
          </a:prstGeom>
          <a:noFill/>
          <a:ln w="9525">
            <a:noFill/>
            <a:miter lim="800000"/>
            <a:headEnd/>
            <a:tailEnd/>
          </a:ln>
        </p:spPr>
        <p:txBody>
          <a:bodyPr lIns="0" tIns="0" rIns="0" bIns="0" anchor="ctr">
            <a:spAutoFit/>
          </a:bodyPr>
          <a:lstStyle/>
          <a:p>
            <a:pPr algn="r">
              <a:lnSpc>
                <a:spcPct val="85000"/>
              </a:lnSpc>
            </a:pPr>
            <a:r>
              <a:rPr lang="en-US" sz="1400"/>
              <a:t>Surety</a:t>
            </a:r>
          </a:p>
        </p:txBody>
      </p:sp>
      <p:sp>
        <p:nvSpPr>
          <p:cNvPr id="45075" name="Rectangle 15"/>
          <p:cNvSpPr>
            <a:spLocks noChangeArrowheads="1"/>
          </p:cNvSpPr>
          <p:nvPr/>
        </p:nvSpPr>
        <p:spPr bwMode="gray">
          <a:xfrm>
            <a:off x="3190875" y="2392363"/>
            <a:ext cx="935038" cy="184150"/>
          </a:xfrm>
          <a:prstGeom prst="rect">
            <a:avLst/>
          </a:prstGeom>
          <a:noFill/>
          <a:ln w="9525">
            <a:noFill/>
            <a:miter lim="800000"/>
            <a:headEnd/>
            <a:tailEnd/>
          </a:ln>
        </p:spPr>
        <p:txBody>
          <a:bodyPr lIns="0" tIns="0" rIns="0" bIns="0" anchor="ctr">
            <a:spAutoFit/>
          </a:bodyPr>
          <a:lstStyle/>
          <a:p>
            <a:pPr algn="r">
              <a:lnSpc>
                <a:spcPct val="85000"/>
              </a:lnSpc>
            </a:pPr>
            <a:r>
              <a:rPr lang="en-US" sz="1400"/>
              <a:t>Title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4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148</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Number of Recessions Endured by P/C Insurers, by Number of Years in Operation</a:t>
            </a:r>
          </a:p>
        </p:txBody>
      </p:sp>
      <p:graphicFrame>
        <p:nvGraphicFramePr>
          <p:cNvPr id="39938" name="Object 3"/>
          <p:cNvGraphicFramePr>
            <a:graphicFrameLocks noChangeAspect="1"/>
          </p:cNvGraphicFramePr>
          <p:nvPr/>
        </p:nvGraphicFramePr>
        <p:xfrm>
          <a:off x="268381" y="1787804"/>
          <a:ext cx="8445500" cy="3497262"/>
        </p:xfrm>
        <a:graphic>
          <a:graphicData uri="http://schemas.openxmlformats.org/presentationml/2006/ole">
            <p:oleObj spid="_x0000_s11189250" name="Chart" r:id="rId4" imgW="8543899" imgH="3533700" progId="MSGraph.Chart.8">
              <p:embed followColorScheme="full"/>
            </p:oleObj>
          </a:graphicData>
        </a:graphic>
      </p:graphicFrame>
      <p:sp>
        <p:nvSpPr>
          <p:cNvPr id="39943" name="Rectangle 4"/>
          <p:cNvSpPr>
            <a:spLocks noChangeArrowheads="1"/>
          </p:cNvSpPr>
          <p:nvPr/>
        </p:nvSpPr>
        <p:spPr bwMode="auto">
          <a:xfrm>
            <a:off x="0" y="6632765"/>
            <a:ext cx="7616825" cy="28238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research from </a:t>
            </a:r>
            <a:r>
              <a:rPr lang="en-US" sz="1100" dirty="0" smtClean="0"/>
              <a:t>National Bureau of Economic Research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Number of </a:t>
            </a:r>
            <a:r>
              <a:rPr lang="en-US" sz="1600" b="1" dirty="0" smtClean="0">
                <a:solidFill>
                  <a:srgbClr val="225A7A"/>
                </a:solidFill>
              </a:rPr>
              <a:t>Recessions Since 1860</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Many US Insurers Are Close to a Century Old or Older</a:t>
            </a:r>
            <a:endParaRPr lang="en-US" b="1" dirty="0">
              <a:solidFill>
                <a:srgbClr val="FFFFFF"/>
              </a:solidFill>
            </a:endParaRPr>
          </a:p>
        </p:txBody>
      </p:sp>
      <p:sp>
        <p:nvSpPr>
          <p:cNvPr id="10" name="Rectangle 5"/>
          <p:cNvSpPr>
            <a:spLocks noChangeArrowheads="1"/>
          </p:cNvSpPr>
          <p:nvPr/>
        </p:nvSpPr>
        <p:spPr bwMode="black">
          <a:xfrm>
            <a:off x="3135687" y="5015752"/>
            <a:ext cx="3144090"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a:solidFill>
                  <a:srgbClr val="225A7A"/>
                </a:solidFill>
              </a:rPr>
              <a:t>Number of </a:t>
            </a:r>
            <a:r>
              <a:rPr lang="en-US" sz="1600" b="1" dirty="0" smtClean="0">
                <a:solidFill>
                  <a:srgbClr val="225A7A"/>
                </a:solidFill>
              </a:rPr>
              <a:t>Years in Operation</a:t>
            </a:r>
            <a:endParaRPr lang="en-US" sz="1600" b="1" dirty="0">
              <a:solidFill>
                <a:srgbClr val="225A7A"/>
              </a:solidFill>
            </a:endParaRPr>
          </a:p>
        </p:txBody>
      </p:sp>
      <p:sp>
        <p:nvSpPr>
          <p:cNvPr id="11" name="AutoShape 8"/>
          <p:cNvSpPr>
            <a:spLocks noChangeArrowheads="1"/>
          </p:cNvSpPr>
          <p:nvPr/>
        </p:nvSpPr>
        <p:spPr bwMode="blackWhite">
          <a:xfrm>
            <a:off x="1372159" y="1667437"/>
            <a:ext cx="4114240" cy="820270"/>
          </a:xfrm>
          <a:prstGeom prst="wedgeRectCallout">
            <a:avLst>
              <a:gd name="adj1" fmla="val 54558"/>
              <a:gd name="adj2" fmla="val 732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Insurers are true survivors—not just of natural catastrophes but also economic ones</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148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4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149</a:t>
            </a:fld>
            <a:endParaRPr lang="en-US" sz="900">
              <a:solidFill>
                <a:schemeClr val="bg1"/>
              </a:solidFill>
            </a:endParaRPr>
          </a:p>
        </p:txBody>
      </p:sp>
      <p:pic>
        <p:nvPicPr>
          <p:cNvPr id="133124"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3.  REINSURANCE MARKET CONDITIONS</a:t>
            </a:r>
          </a:p>
        </p:txBody>
      </p:sp>
      <p:sp>
        <p:nvSpPr>
          <p:cNvPr id="2152456" name="Rectangle 8"/>
          <p:cNvSpPr>
            <a:spLocks noChangeArrowheads="1"/>
          </p:cNvSpPr>
          <p:nvPr/>
        </p:nvSpPr>
        <p:spPr bwMode="auto">
          <a:xfrm>
            <a:off x="1109663" y="3757613"/>
            <a:ext cx="6623050"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Record </a:t>
            </a:r>
            <a:r>
              <a:rPr lang="en-US" sz="4000" b="1" dirty="0">
                <a:solidFill>
                  <a:srgbClr val="225A7A"/>
                </a:solidFill>
              </a:rPr>
              <a:t>Global Catastrophes </a:t>
            </a:r>
            <a:r>
              <a:rPr lang="en-US" sz="4000" b="1" dirty="0" smtClean="0">
                <a:solidFill>
                  <a:srgbClr val="225A7A"/>
                </a:solidFill>
              </a:rPr>
              <a:t>Activity is Pressuring Pricing</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NFIB Small Business Optimism Index</a:t>
            </a:r>
          </a:p>
        </p:txBody>
      </p:sp>
      <p:sp>
        <p:nvSpPr>
          <p:cNvPr id="74756" name="Rectangle 8"/>
          <p:cNvSpPr>
            <a:spLocks noChangeArrowheads="1"/>
          </p:cNvSpPr>
          <p:nvPr/>
        </p:nvSpPr>
        <p:spPr bwMode="black">
          <a:xfrm>
            <a:off x="347663" y="11313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1985 </a:t>
            </a:r>
            <a:r>
              <a:rPr lang="en-US" sz="1600" b="1" dirty="0">
                <a:solidFill>
                  <a:srgbClr val="225A7A"/>
                </a:solidFill>
              </a:rPr>
              <a:t>through </a:t>
            </a:r>
            <a:r>
              <a:rPr lang="en-US" sz="1600" b="1" dirty="0" smtClean="0">
                <a:solidFill>
                  <a:srgbClr val="225A7A"/>
                </a:solidFill>
              </a:rPr>
              <a:t>April 2013</a:t>
            </a:r>
            <a:endParaRPr lang="en-US" sz="1600" b="1" dirty="0">
              <a:solidFill>
                <a:srgbClr val="225A7A"/>
              </a:solidFill>
            </a:endParaRP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National Federation of Independent Business at </a:t>
            </a:r>
            <a:r>
              <a:rPr lang="en-US" sz="1050" dirty="0" smtClean="0">
                <a:hlinkClick r:id="rId3"/>
              </a:rPr>
              <a:t>http://www.advisorperspectives.com/dshort/charts/indicators/Sentiment.html?NFIB-optimism-index.gif</a:t>
            </a:r>
            <a:r>
              <a:rPr lang="en-US" sz="1050" dirty="0" smtClean="0"/>
              <a:t> ; </a:t>
            </a:r>
            <a:r>
              <a:rPr lang="en-US" sz="1050" dirty="0"/>
              <a:t>Insurance Information </a:t>
            </a:r>
            <a:r>
              <a:rPr lang="en-US" sz="1050" dirty="0" smtClean="0"/>
              <a:t>Institute.</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15</a:t>
            </a:fld>
            <a:endParaRPr lang="en-US"/>
          </a:p>
        </p:txBody>
      </p:sp>
      <p:pic>
        <p:nvPicPr>
          <p:cNvPr id="18021378" name="Picture 2" descr="http://www.advisorperspectives.com/dshort/charts/indicators/NFIB-optimism-index.gif"/>
          <p:cNvPicPr>
            <a:picLocks noChangeAspect="1" noChangeArrowheads="1"/>
          </p:cNvPicPr>
          <p:nvPr/>
        </p:nvPicPr>
        <p:blipFill>
          <a:blip r:embed="rId4" cstate="email"/>
          <a:srcRect/>
          <a:stretch>
            <a:fillRect/>
          </a:stretch>
        </p:blipFill>
        <p:spPr bwMode="auto">
          <a:xfrm>
            <a:off x="88489" y="1460090"/>
            <a:ext cx="8731046" cy="4978193"/>
          </a:xfrm>
          <a:prstGeom prst="rect">
            <a:avLst/>
          </a:prstGeom>
          <a:noFill/>
        </p:spPr>
      </p:pic>
      <p:sp>
        <p:nvSpPr>
          <p:cNvPr id="10" name="AutoShape 5"/>
          <p:cNvSpPr>
            <a:spLocks noChangeArrowheads="1"/>
          </p:cNvSpPr>
          <p:nvPr/>
        </p:nvSpPr>
        <p:spPr bwMode="blackWhite">
          <a:xfrm>
            <a:off x="4586747" y="2025445"/>
            <a:ext cx="3846730" cy="786582"/>
          </a:xfrm>
          <a:prstGeom prst="wedgeRectCallout">
            <a:avLst>
              <a:gd name="adj1" fmla="val 39154"/>
              <a:gd name="adj2" fmla="val 24790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Small business optimism is off crisis lows but still suffering from economic and regulatory uncertainty</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150</a:t>
            </a:fld>
            <a:endParaRPr lang="en-US" sz="900"/>
          </a:p>
        </p:txBody>
      </p:sp>
      <p:sp>
        <p:nvSpPr>
          <p:cNvPr id="50182" name="Rectangle 2"/>
          <p:cNvSpPr>
            <a:spLocks noGrp="1" noChangeArrowheads="1"/>
          </p:cNvSpPr>
          <p:nvPr>
            <p:ph type="title" idx="4294967295"/>
          </p:nvPr>
        </p:nvSpPr>
        <p:spPr/>
        <p:txBody>
          <a:bodyPr/>
          <a:lstStyle/>
          <a:p>
            <a:r>
              <a:rPr lang="en-US" dirty="0" smtClean="0"/>
              <a:t>Reinsurer Share of Recent Significant Market Losses</a:t>
            </a:r>
          </a:p>
        </p:txBody>
      </p:sp>
      <p:sp>
        <p:nvSpPr>
          <p:cNvPr id="50183" name="Rectangle 4"/>
          <p:cNvSpPr>
            <a:spLocks noChangeArrowheads="1"/>
          </p:cNvSpPr>
          <p:nvPr/>
        </p:nvSpPr>
        <p:spPr bwMode="auto">
          <a:xfrm>
            <a:off x="-171451" y="6255050"/>
            <a:ext cx="6478121"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Insurance </a:t>
            </a:r>
            <a:r>
              <a:rPr lang="en-US" sz="1100" dirty="0"/>
              <a:t>Information </a:t>
            </a:r>
            <a:r>
              <a:rPr lang="en-US" sz="1100" dirty="0" smtClean="0"/>
              <a:t>Institute from reinsurance share percentages provided in RAA, ABIR and CEA press release, Jan. 13, 2011.</a:t>
            </a:r>
            <a:endParaRPr lang="en-US" sz="1100" dirty="0"/>
          </a:p>
        </p:txBody>
      </p:sp>
      <p:sp>
        <p:nvSpPr>
          <p:cNvPr id="50184" name="Rectangle 4"/>
          <p:cNvSpPr>
            <a:spLocks noChangeArrowheads="1"/>
          </p:cNvSpPr>
          <p:nvPr/>
        </p:nvSpPr>
        <p:spPr bwMode="black">
          <a:xfrm>
            <a:off x="215154" y="1116106"/>
            <a:ext cx="2030506"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2011 Dollars</a:t>
            </a:r>
            <a:endParaRPr lang="en-US" sz="1600" b="1" dirty="0">
              <a:solidFill>
                <a:srgbClr val="225A7A"/>
              </a:solidFill>
            </a:endParaRPr>
          </a:p>
        </p:txBody>
      </p:sp>
      <p:graphicFrame>
        <p:nvGraphicFramePr>
          <p:cNvPr id="50178" name="Object 3"/>
          <p:cNvGraphicFramePr>
            <a:graphicFrameLocks/>
          </p:cNvGraphicFramePr>
          <p:nvPr/>
        </p:nvGraphicFramePr>
        <p:xfrm>
          <a:off x="196289" y="1627094"/>
          <a:ext cx="8537575" cy="3832412"/>
        </p:xfrm>
        <a:graphic>
          <a:graphicData uri="http://schemas.openxmlformats.org/presentationml/2006/ole">
            <p:oleObj spid="_x0000_s4243458" name="Chart" r:id="rId4" imgW="8772538" imgH="3305067" progId="MSGraph.Chart.8">
              <p:embed followColorScheme="full"/>
            </p:oleObj>
          </a:graphicData>
        </a:graphic>
      </p:graphicFrame>
      <p:sp>
        <p:nvSpPr>
          <p:cNvPr id="16" name="AutoShape 8"/>
          <p:cNvSpPr>
            <a:spLocks noChangeArrowheads="1"/>
          </p:cNvSpPr>
          <p:nvPr/>
        </p:nvSpPr>
        <p:spPr bwMode="blackWhite">
          <a:xfrm>
            <a:off x="2272553" y="1116105"/>
            <a:ext cx="1909482" cy="779930"/>
          </a:xfrm>
          <a:prstGeom prst="wedgeRectCallout">
            <a:avLst>
              <a:gd name="adj1" fmla="val -62203"/>
              <a:gd name="adj2" fmla="val 9089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40% Reinsurance share of total insured loss</a:t>
            </a:r>
            <a:endParaRPr lang="en-US" sz="1600" b="1" dirty="0">
              <a:solidFill>
                <a:schemeClr val="bg1"/>
              </a:solidFill>
            </a:endParaRPr>
          </a:p>
        </p:txBody>
      </p:sp>
      <p:sp>
        <p:nvSpPr>
          <p:cNvPr id="10" name="Rectangle 5"/>
          <p:cNvSpPr>
            <a:spLocks noChangeArrowheads="1"/>
          </p:cNvSpPr>
          <p:nvPr/>
        </p:nvSpPr>
        <p:spPr bwMode="blackWhite">
          <a:xfrm>
            <a:off x="470647" y="5576888"/>
            <a:ext cx="8390965" cy="6397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Reinsurers Paid a High Proportion of Insured Losses Arising from Major Catastrophic Events Around the World in Recent Years</a:t>
            </a:r>
            <a:endParaRPr lang="en-US" sz="2000" b="1" dirty="0">
              <a:solidFill>
                <a:srgbClr val="FFFFFF"/>
              </a:solidFill>
            </a:endParaRPr>
          </a:p>
        </p:txBody>
      </p:sp>
      <p:sp>
        <p:nvSpPr>
          <p:cNvPr id="18" name="TextBox 10"/>
          <p:cNvSpPr txBox="1">
            <a:spLocks noChangeArrowheads="1"/>
          </p:cNvSpPr>
          <p:nvPr/>
        </p:nvSpPr>
        <p:spPr bwMode="auto">
          <a:xfrm>
            <a:off x="5823338" y="3964257"/>
            <a:ext cx="889000" cy="307777"/>
          </a:xfrm>
          <a:prstGeom prst="rect">
            <a:avLst/>
          </a:prstGeom>
          <a:noFill/>
          <a:ln w="9525">
            <a:noFill/>
            <a:miter lim="800000"/>
            <a:headEnd/>
            <a:tailEnd/>
          </a:ln>
        </p:spPr>
        <p:txBody>
          <a:bodyPr>
            <a:spAutoFit/>
          </a:bodyPr>
          <a:lstStyle/>
          <a:p>
            <a:pPr algn="ctr"/>
            <a:r>
              <a:rPr lang="en-US" sz="1400" b="1" dirty="0" smtClean="0">
                <a:solidFill>
                  <a:srgbClr val="FFC000"/>
                </a:solidFill>
              </a:rPr>
              <a:t>$0.4</a:t>
            </a:r>
            <a:endParaRPr lang="en-US" sz="1400" b="1" dirty="0">
              <a:solidFill>
                <a:srgbClr val="FFC000"/>
              </a:solidFill>
            </a:endParaRPr>
          </a:p>
        </p:txBody>
      </p:sp>
      <p:sp>
        <p:nvSpPr>
          <p:cNvPr id="21" name="TextBox 10"/>
          <p:cNvSpPr txBox="1">
            <a:spLocks noChangeArrowheads="1"/>
          </p:cNvSpPr>
          <p:nvPr/>
        </p:nvSpPr>
        <p:spPr bwMode="auto">
          <a:xfrm>
            <a:off x="4223146" y="377600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$4.0</a:t>
            </a:r>
            <a:endParaRPr lang="en-US" sz="1400" b="1" dirty="0">
              <a:solidFill>
                <a:srgbClr val="003366"/>
              </a:solidFill>
            </a:endParaRPr>
          </a:p>
        </p:txBody>
      </p:sp>
      <p:sp>
        <p:nvSpPr>
          <p:cNvPr id="25" name="TextBox 10"/>
          <p:cNvSpPr txBox="1">
            <a:spLocks noChangeArrowheads="1"/>
          </p:cNvSpPr>
          <p:nvPr/>
        </p:nvSpPr>
        <p:spPr bwMode="auto">
          <a:xfrm>
            <a:off x="1094475" y="3323285"/>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$22.5</a:t>
            </a:r>
            <a:endParaRPr lang="en-US" sz="1400" b="1" dirty="0">
              <a:solidFill>
                <a:srgbClr val="003366"/>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28" name="TextBox 10"/>
          <p:cNvSpPr txBox="1">
            <a:spLocks noChangeArrowheads="1"/>
          </p:cNvSpPr>
          <p:nvPr/>
        </p:nvSpPr>
        <p:spPr bwMode="auto">
          <a:xfrm>
            <a:off x="2618469" y="3771519"/>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$3.5</a:t>
            </a:r>
            <a:endParaRPr lang="en-US" sz="1400" b="1" dirty="0">
              <a:solidFill>
                <a:srgbClr val="003366"/>
              </a:solidFill>
            </a:endParaRPr>
          </a:p>
        </p:txBody>
      </p:sp>
      <p:sp>
        <p:nvSpPr>
          <p:cNvPr id="29" name="TextBox 10"/>
          <p:cNvSpPr txBox="1">
            <a:spLocks noChangeArrowheads="1"/>
          </p:cNvSpPr>
          <p:nvPr/>
        </p:nvSpPr>
        <p:spPr bwMode="auto">
          <a:xfrm>
            <a:off x="1076547" y="1611038"/>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$37.5</a:t>
            </a:r>
            <a:endParaRPr lang="en-US" sz="2000" b="1" dirty="0">
              <a:solidFill>
                <a:srgbClr val="225A7A"/>
              </a:solidFill>
            </a:endParaRPr>
          </a:p>
        </p:txBody>
      </p:sp>
      <p:sp>
        <p:nvSpPr>
          <p:cNvPr id="30" name="TextBox 10"/>
          <p:cNvSpPr txBox="1">
            <a:spLocks noChangeArrowheads="1"/>
          </p:cNvSpPr>
          <p:nvPr/>
        </p:nvSpPr>
        <p:spPr bwMode="auto">
          <a:xfrm>
            <a:off x="2654329" y="28929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$13.0</a:t>
            </a:r>
            <a:endParaRPr lang="en-US" sz="2000" b="1" dirty="0">
              <a:solidFill>
                <a:srgbClr val="225A7A"/>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2" name="TextBox 10"/>
          <p:cNvSpPr txBox="1">
            <a:spLocks noChangeArrowheads="1"/>
          </p:cNvSpPr>
          <p:nvPr/>
        </p:nvSpPr>
        <p:spPr bwMode="auto">
          <a:xfrm>
            <a:off x="4205223" y="3031939"/>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$10.0</a:t>
            </a:r>
            <a:endParaRPr lang="en-US" sz="2000" b="1" dirty="0">
              <a:solidFill>
                <a:srgbClr val="225A7A"/>
              </a:solidFill>
            </a:endParaRPr>
          </a:p>
        </p:txBody>
      </p:sp>
      <p:sp>
        <p:nvSpPr>
          <p:cNvPr id="33" name="TextBox 10"/>
          <p:cNvSpPr txBox="1">
            <a:spLocks noChangeArrowheads="1"/>
          </p:cNvSpPr>
          <p:nvPr/>
        </p:nvSpPr>
        <p:spPr bwMode="auto">
          <a:xfrm>
            <a:off x="5800951" y="3619121"/>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$7.9</a:t>
            </a:r>
            <a:endParaRPr lang="en-US" sz="1400" b="1" dirty="0">
              <a:solidFill>
                <a:schemeClr val="accent3"/>
              </a:solidFill>
            </a:endParaRPr>
          </a:p>
        </p:txBody>
      </p:sp>
      <p:sp>
        <p:nvSpPr>
          <p:cNvPr id="34" name="TextBox 10"/>
          <p:cNvSpPr txBox="1">
            <a:spLocks noChangeArrowheads="1"/>
          </p:cNvSpPr>
          <p:nvPr/>
        </p:nvSpPr>
        <p:spPr bwMode="auto">
          <a:xfrm>
            <a:off x="5756118" y="31977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$8.3</a:t>
            </a:r>
            <a:endParaRPr lang="en-US" sz="2000" b="1" dirty="0">
              <a:solidFill>
                <a:srgbClr val="225A7A"/>
              </a:solidFill>
            </a:endParaRPr>
          </a:p>
        </p:txBody>
      </p:sp>
      <p:sp>
        <p:nvSpPr>
          <p:cNvPr id="35" name="TextBox 10"/>
          <p:cNvSpPr txBox="1">
            <a:spLocks noChangeArrowheads="1"/>
          </p:cNvSpPr>
          <p:nvPr/>
        </p:nvSpPr>
        <p:spPr bwMode="auto">
          <a:xfrm>
            <a:off x="7367495" y="3646010"/>
            <a:ext cx="889000" cy="307777"/>
          </a:xfrm>
          <a:prstGeom prst="rect">
            <a:avLst/>
          </a:prstGeom>
          <a:noFill/>
          <a:ln w="9525">
            <a:noFill/>
            <a:miter lim="800000"/>
            <a:headEnd/>
            <a:tailEnd/>
          </a:ln>
        </p:spPr>
        <p:txBody>
          <a:bodyPr>
            <a:spAutoFit/>
          </a:bodyPr>
          <a:lstStyle/>
          <a:p>
            <a:pPr algn="ctr"/>
            <a:r>
              <a:rPr lang="en-US" sz="1400" b="1" dirty="0" smtClean="0">
                <a:solidFill>
                  <a:schemeClr val="bg1"/>
                </a:solidFill>
              </a:rPr>
              <a:t>$2.2</a:t>
            </a:r>
            <a:endParaRPr lang="en-US" sz="1400" b="1" dirty="0">
              <a:solidFill>
                <a:schemeClr val="bg1"/>
              </a:solidFill>
            </a:endParaRPr>
          </a:p>
        </p:txBody>
      </p:sp>
      <p:sp>
        <p:nvSpPr>
          <p:cNvPr id="37" name="TextBox 10"/>
          <p:cNvSpPr txBox="1">
            <a:spLocks noChangeArrowheads="1"/>
          </p:cNvSpPr>
          <p:nvPr/>
        </p:nvSpPr>
        <p:spPr bwMode="auto">
          <a:xfrm>
            <a:off x="7367494" y="379393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$2.8</a:t>
            </a:r>
            <a:endParaRPr lang="en-US" sz="1400" b="1" dirty="0">
              <a:solidFill>
                <a:srgbClr val="003366"/>
              </a:solidFill>
            </a:endParaRPr>
          </a:p>
        </p:txBody>
      </p:sp>
      <p:sp>
        <p:nvSpPr>
          <p:cNvPr id="38" name="TextBox 10"/>
          <p:cNvSpPr txBox="1">
            <a:spLocks noChangeArrowheads="1"/>
          </p:cNvSpPr>
          <p:nvPr/>
        </p:nvSpPr>
        <p:spPr bwMode="auto">
          <a:xfrm>
            <a:off x="7280112" y="3363632"/>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$5.0</a:t>
            </a:r>
            <a:endParaRPr lang="en-US" sz="2000" b="1" dirty="0">
              <a:solidFill>
                <a:srgbClr val="225A7A"/>
              </a:solidFill>
            </a:endParaRPr>
          </a:p>
        </p:txBody>
      </p:sp>
      <p:sp>
        <p:nvSpPr>
          <p:cNvPr id="39" name="AutoShape 8"/>
          <p:cNvSpPr>
            <a:spLocks noChangeArrowheads="1"/>
          </p:cNvSpPr>
          <p:nvPr/>
        </p:nvSpPr>
        <p:spPr bwMode="blackWhite">
          <a:xfrm>
            <a:off x="3500717" y="24339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73%</a:t>
            </a:r>
            <a:endParaRPr lang="en-US" sz="1600" b="1" dirty="0">
              <a:solidFill>
                <a:schemeClr val="bg1"/>
              </a:solidFill>
            </a:endParaRPr>
          </a:p>
        </p:txBody>
      </p:sp>
      <p:sp>
        <p:nvSpPr>
          <p:cNvPr id="40" name="AutoShape 8"/>
          <p:cNvSpPr>
            <a:spLocks noChangeArrowheads="1"/>
          </p:cNvSpPr>
          <p:nvPr/>
        </p:nvSpPr>
        <p:spPr bwMode="blackWhite">
          <a:xfrm>
            <a:off x="4997817" y="25863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60%</a:t>
            </a:r>
            <a:endParaRPr lang="en-US" sz="1600" b="1" dirty="0">
              <a:solidFill>
                <a:schemeClr val="bg1"/>
              </a:solidFill>
            </a:endParaRPr>
          </a:p>
        </p:txBody>
      </p:sp>
      <p:sp>
        <p:nvSpPr>
          <p:cNvPr id="41" name="AutoShape 8"/>
          <p:cNvSpPr>
            <a:spLocks noChangeArrowheads="1"/>
          </p:cNvSpPr>
          <p:nvPr/>
        </p:nvSpPr>
        <p:spPr bwMode="blackWhite">
          <a:xfrm>
            <a:off x="6508364" y="27387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95%</a:t>
            </a:r>
            <a:endParaRPr lang="en-US" sz="1600" b="1" dirty="0">
              <a:solidFill>
                <a:schemeClr val="bg1"/>
              </a:solidFill>
            </a:endParaRPr>
          </a:p>
        </p:txBody>
      </p:sp>
      <p:sp>
        <p:nvSpPr>
          <p:cNvPr id="42" name="AutoShape 8"/>
          <p:cNvSpPr>
            <a:spLocks noChangeArrowheads="1"/>
          </p:cNvSpPr>
          <p:nvPr/>
        </p:nvSpPr>
        <p:spPr bwMode="blackWhite">
          <a:xfrm>
            <a:off x="8139934" y="28911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44%</a:t>
            </a:r>
            <a:endParaRPr lang="en-US" sz="1600" b="1" dirty="0">
              <a:solidFill>
                <a:schemeClr val="bg1"/>
              </a:solidFill>
            </a:endParaRPr>
          </a:p>
        </p:txBody>
      </p:sp>
      <p:sp>
        <p:nvSpPr>
          <p:cNvPr id="36" name="Date Placeholder 35"/>
          <p:cNvSpPr>
            <a:spLocks noGrp="1"/>
          </p:cNvSpPr>
          <p:nvPr>
            <p:ph type="dt" sz="half" idx="10"/>
          </p:nvPr>
        </p:nvSpPr>
        <p:spPr/>
        <p:txBody>
          <a:bodyPr/>
          <a:lstStyle/>
          <a:p>
            <a:pPr>
              <a:defRPr/>
            </a:pPr>
            <a:r>
              <a:rPr lang="en-US" smtClean="0"/>
              <a:t>12/01/09 - 9pm</a:t>
            </a:r>
            <a:endParaRPr lang="en-US"/>
          </a:p>
        </p:txBody>
      </p:sp>
      <p:sp>
        <p:nvSpPr>
          <p:cNvPr id="43" name="Slide Number Placeholder 42"/>
          <p:cNvSpPr>
            <a:spLocks noGrp="1"/>
          </p:cNvSpPr>
          <p:nvPr>
            <p:ph type="sldNum" sz="quarter" idx="12"/>
          </p:nvPr>
        </p:nvSpPr>
        <p:spPr/>
        <p:txBody>
          <a:bodyPr/>
          <a:lstStyle/>
          <a:p>
            <a:pPr>
              <a:defRPr/>
            </a:pPr>
            <a:fld id="{79649112-2361-4913-9798-B6AEBB59A8D4}" type="slidenum">
              <a:rPr lang="en-US" smtClean="0"/>
              <a:pPr>
                <a:defRPr/>
              </a:pPr>
              <a:t>150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39" grpId="0" animBg="1"/>
      <p:bldP spid="40" grpId="0" animBg="1"/>
      <p:bldP spid="41" grpId="0" animBg="1"/>
      <p:bldP spid="42" grpId="0" animBg="1"/>
    </p:bld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a:noFill/>
        </p:spPr>
        <p:txBody>
          <a:bodyPr/>
          <a:lstStyle/>
          <a:p>
            <a:r>
              <a:rPr lang="en-US" smtClean="0"/>
              <a:t>12/01/09 - 9pm</a:t>
            </a:r>
          </a:p>
        </p:txBody>
      </p:sp>
      <p:sp>
        <p:nvSpPr>
          <p:cNvPr id="38917" name="Rectangle 110"/>
          <p:cNvSpPr>
            <a:spLocks noGrp="1" noChangeArrowheads="1"/>
          </p:cNvSpPr>
          <p:nvPr>
            <p:ph type="sldNum" sz="quarter" idx="12"/>
          </p:nvPr>
        </p:nvSpPr>
        <p:spPr>
          <a:noFill/>
        </p:spPr>
        <p:txBody>
          <a:bodyPr/>
          <a:lstStyle/>
          <a:p>
            <a:fld id="{7FCD726C-816C-46F6-8026-1BFE50752EB9}" type="slidenum">
              <a:rPr lang="en-US" smtClean="0">
                <a:cs typeface="Arial" charset="0"/>
              </a:rPr>
              <a:pPr/>
              <a:t>151</a:t>
            </a:fld>
            <a:endParaRPr lang="en-US" smtClean="0">
              <a:cs typeface="Arial" charset="0"/>
            </a:endParaRPr>
          </a:p>
        </p:txBody>
      </p:sp>
      <p:sp>
        <p:nvSpPr>
          <p:cNvPr id="38918" name="Rectangle 2"/>
          <p:cNvSpPr>
            <a:spLocks noGrp="1" noChangeArrowheads="1"/>
          </p:cNvSpPr>
          <p:nvPr>
            <p:ph type="title"/>
          </p:nvPr>
        </p:nvSpPr>
        <p:spPr>
          <a:xfrm>
            <a:off x="57150" y="90488"/>
            <a:ext cx="7924800" cy="860425"/>
          </a:xfrm>
        </p:spPr>
        <p:txBody>
          <a:bodyPr/>
          <a:lstStyle/>
          <a:p>
            <a:r>
              <a:rPr lang="en-US" sz="2800" dirty="0" smtClean="0"/>
              <a:t>Regional Property Catastrophe Rate on Line Index, 1990—2013 (as of January 1)</a:t>
            </a:r>
          </a:p>
        </p:txBody>
      </p:sp>
      <p:sp>
        <p:nvSpPr>
          <p:cNvPr id="38919"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endParaRPr lang="en-US" sz="1600" b="1" dirty="0">
              <a:solidFill>
                <a:srgbClr val="225A7A"/>
              </a:solidFill>
            </a:endParaRPr>
          </a:p>
        </p:txBody>
      </p:sp>
      <p:sp>
        <p:nvSpPr>
          <p:cNvPr id="38920" name="Rectangle 5"/>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Guy Carpenter; </a:t>
            </a:r>
            <a:r>
              <a:rPr lang="en-US" sz="1100" dirty="0"/>
              <a:t>Insurance Information </a:t>
            </a:r>
            <a:r>
              <a:rPr lang="en-US" sz="1100" dirty="0" smtClean="0"/>
              <a:t>Institute. </a:t>
            </a:r>
            <a:endParaRPr lang="en-US" sz="1100" dirty="0"/>
          </a:p>
        </p:txBody>
      </p:sp>
      <p:pic>
        <p:nvPicPr>
          <p:cNvPr id="15627270" name="Picture 6" descr="http://www.gccapitalideas.com/wp-content/uploads/2013/01/2013-jan-regional-rol-2013gcci.jpg"/>
          <p:cNvPicPr>
            <a:picLocks noChangeAspect="1" noChangeArrowheads="1"/>
          </p:cNvPicPr>
          <p:nvPr/>
        </p:nvPicPr>
        <p:blipFill>
          <a:blip r:embed="rId3" cstate="email"/>
          <a:srcRect/>
          <a:stretch>
            <a:fillRect/>
          </a:stretch>
        </p:blipFill>
        <p:spPr bwMode="auto">
          <a:xfrm>
            <a:off x="225730" y="1386348"/>
            <a:ext cx="8631671" cy="5024116"/>
          </a:xfrm>
          <a:prstGeom prst="rect">
            <a:avLst/>
          </a:prstGeom>
          <a:noFill/>
        </p:spPr>
      </p:pic>
      <p:sp>
        <p:nvSpPr>
          <p:cNvPr id="11" name="AutoShape 7"/>
          <p:cNvSpPr>
            <a:spLocks noChangeArrowheads="1"/>
          </p:cNvSpPr>
          <p:nvPr/>
        </p:nvSpPr>
        <p:spPr bwMode="blackWhite">
          <a:xfrm>
            <a:off x="6710512" y="1135623"/>
            <a:ext cx="2129914" cy="1327356"/>
          </a:xfrm>
          <a:prstGeom prst="wedgeRectCallout">
            <a:avLst>
              <a:gd name="adj1" fmla="val 37940"/>
              <a:gd name="adj2" fmla="val 669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Property-Cat reinsurance pricing was up in the US as of 1/1/13 but was down in Europe/UK</a:t>
            </a:r>
            <a:endParaRPr lang="en-US" sz="1600" b="1" dirty="0">
              <a:solidFill>
                <a:schemeClr val="bg1"/>
              </a:solidFill>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152</a:t>
            </a:fld>
            <a:endParaRPr lang="en-US" sz="900">
              <a:solidFill>
                <a:schemeClr val="bg1"/>
              </a:solidFill>
            </a:endParaRPr>
          </a:p>
        </p:txBody>
      </p:sp>
      <p:pic>
        <p:nvPicPr>
          <p:cNvPr id="144389"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a:solidFill>
                  <a:srgbClr val="225A7A"/>
                </a:solidFill>
              </a:rPr>
              <a:t>Is the Tort Pendulum</a:t>
            </a:r>
            <a:br>
              <a:rPr lang="en-US" sz="3800" b="1">
                <a:solidFill>
                  <a:srgbClr val="225A7A"/>
                </a:solidFill>
              </a:rPr>
            </a:br>
            <a:r>
              <a:rPr lang="en-US" sz="3800" b="1">
                <a:solidFill>
                  <a:srgbClr val="225A7A"/>
                </a:solidFill>
              </a:rPr>
              <a:t>Swinging 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153</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p:cNvGraphicFramePr>
          <p:nvPr>
            <p:ph type="chart" idx="4294967295"/>
          </p:nvPr>
        </p:nvGraphicFramePr>
        <p:xfrm>
          <a:off x="166688" y="1627188"/>
          <a:ext cx="8731250" cy="4532312"/>
        </p:xfrm>
        <a:graphic>
          <a:graphicData uri="http://schemas.openxmlformats.org/presentationml/2006/ole">
            <p:oleObj spid="_x0000_s61442" name="Chart" r:id="rId4" imgW="8715311" imgH="4524357" progId="MSGraph.Chart.8">
              <p:embed followColorScheme="full"/>
            </p:oleObj>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154</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p:oleObj spid="_x0000_s4454402"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154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155</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p:oleObj spid="_x0000_s4457474"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155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1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156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157</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2011</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2"/>
          <p:cNvGrpSpPr>
            <a:grpSpLocks/>
          </p:cNvGrpSpPr>
          <p:nvPr/>
        </p:nvGrpSpPr>
        <p:grpSpPr bwMode="auto">
          <a:xfrm>
            <a:off x="7526338" y="5519738"/>
            <a:ext cx="212725" cy="212725"/>
            <a:chOff x="3300" y="3702"/>
            <a:chExt cx="162" cy="162"/>
          </a:xfrm>
        </p:grpSpPr>
        <p:sp>
          <p:nvSpPr>
            <p:cNvPr id="146471" name="Oval 73"/>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4" name="AutoShape 74"/>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8"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5" name="Line 86"/>
          <p:cNvSpPr>
            <a:spLocks noChangeShapeType="1"/>
          </p:cNvSpPr>
          <p:nvPr/>
        </p:nvSpPr>
        <p:spPr bwMode="auto">
          <a:xfrm flipV="1">
            <a:off x="7640638" y="5738813"/>
            <a:ext cx="0" cy="334962"/>
          </a:xfrm>
          <a:prstGeom prst="line">
            <a:avLst/>
          </a:prstGeom>
          <a:noFill/>
          <a:ln w="28575">
            <a:solidFill>
              <a:schemeClr val="tx1"/>
            </a:solidFill>
            <a:round/>
            <a:headEnd/>
            <a:tailEnd type="triangle" w="lg" len="med"/>
          </a:ln>
        </p:spPr>
        <p:txBody>
          <a:bodyPr/>
          <a:lstStyle/>
          <a:p>
            <a:endParaRPr lang="en-US"/>
          </a:p>
        </p:txBody>
      </p:sp>
      <p:sp>
        <p:nvSpPr>
          <p:cNvPr id="1991767" name="Rectangle 87"/>
          <p:cNvSpPr>
            <a:spLocks noChangeArrowheads="1"/>
          </p:cNvSpPr>
          <p:nvPr/>
        </p:nvSpPr>
        <p:spPr bwMode="blackWhite">
          <a:xfrm>
            <a:off x="7261225" y="5992813"/>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South Florida</a:t>
            </a:r>
            <a:endParaRPr lang="en-US" sz="1400" b="1">
              <a:solidFill>
                <a:schemeClr val="bg1"/>
              </a:solidFill>
            </a:endParaRPr>
          </a:p>
        </p:txBody>
      </p:sp>
      <p:sp>
        <p:nvSpPr>
          <p:cNvPr id="146447" name="Freeform 88"/>
          <p:cNvSpPr>
            <a:spLocks/>
          </p:cNvSpPr>
          <p:nvPr/>
        </p:nvSpPr>
        <p:spPr bwMode="auto">
          <a:xfrm>
            <a:off x="7891463" y="1838325"/>
            <a:ext cx="631825" cy="1317625"/>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 St. Clair and McLean counties</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New York</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Albany and NYC</a:t>
            </a:r>
            <a:endParaRPr lang="en-US" sz="1400" b="1" dirty="0">
              <a:solidFill>
                <a:schemeClr val="bg1"/>
              </a:solidFill>
            </a:endParaRPr>
          </a:p>
        </p:txBody>
      </p:sp>
      <p:grpSp>
        <p:nvGrpSpPr>
          <p:cNvPr id="9"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392"/>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Eastern District of Texas</a:t>
              </a:r>
            </a:p>
            <a:p>
              <a:pPr marL="228600" indent="-228600" eaLnBrk="0" hangingPunct="0">
                <a:lnSpc>
                  <a:spcPct val="90000"/>
                </a:lnSpc>
                <a:spcBef>
                  <a:spcPct val="25000"/>
                </a:spcBef>
                <a:buClr>
                  <a:schemeClr val="accent2"/>
                </a:buClr>
                <a:buFont typeface="Wingdings" pitchFamily="2" charset="2"/>
                <a:buChar char="n"/>
              </a:pPr>
              <a:r>
                <a:rPr lang="en-US" sz="1500" dirty="0" smtClean="0"/>
                <a:t>Cook County, IL</a:t>
              </a:r>
            </a:p>
            <a:p>
              <a:pPr marL="228600" indent="-228600" eaLnBrk="0" hangingPunct="0">
                <a:lnSpc>
                  <a:spcPct val="90000"/>
                </a:lnSpc>
                <a:spcBef>
                  <a:spcPct val="25000"/>
                </a:spcBef>
                <a:buClr>
                  <a:schemeClr val="accent2"/>
                </a:buClr>
                <a:buFont typeface="Wingdings" pitchFamily="2" charset="2"/>
                <a:buChar char="n"/>
              </a:pPr>
              <a:r>
                <a:rPr lang="en-US" sz="1500" dirty="0" smtClean="0"/>
                <a:t>Southern NJ</a:t>
              </a:r>
            </a:p>
            <a:p>
              <a:pPr marL="228600" indent="-228600" eaLnBrk="0" hangingPunct="0">
                <a:lnSpc>
                  <a:spcPct val="90000"/>
                </a:lnSpc>
                <a:spcBef>
                  <a:spcPct val="25000"/>
                </a:spcBef>
                <a:buClr>
                  <a:schemeClr val="accent2"/>
                </a:buClr>
                <a:buFont typeface="Wingdings" pitchFamily="2" charset="2"/>
                <a:buChar char="n"/>
              </a:pPr>
              <a:r>
                <a:rPr lang="en-US" sz="1500" dirty="0" smtClean="0"/>
                <a:t>Franklin County, AL</a:t>
              </a:r>
            </a:p>
            <a:p>
              <a:pPr marL="228600" indent="-228600" eaLnBrk="0" hangingPunct="0">
                <a:lnSpc>
                  <a:spcPct val="90000"/>
                </a:lnSpc>
                <a:spcBef>
                  <a:spcPct val="25000"/>
                </a:spcBef>
                <a:buClr>
                  <a:schemeClr val="accent2"/>
                </a:buClr>
                <a:buFont typeface="Wingdings" pitchFamily="2" charset="2"/>
                <a:buChar char="n"/>
              </a:pPr>
              <a:r>
                <a:rPr lang="en-US" sz="1500" dirty="0" smtClean="0"/>
                <a:t>Smith County, MS</a:t>
              </a:r>
            </a:p>
            <a:p>
              <a:pPr marL="228600" indent="-228600" eaLnBrk="0" hangingPunct="0">
                <a:lnSpc>
                  <a:spcPct val="90000"/>
                </a:lnSpc>
                <a:spcBef>
                  <a:spcPct val="25000"/>
                </a:spcBef>
                <a:buClr>
                  <a:schemeClr val="accent2"/>
                </a:buClr>
                <a:buFont typeface="Wingdings" pitchFamily="2" charset="2"/>
                <a:buChar char="n"/>
              </a:pPr>
              <a:r>
                <a:rPr lang="en-US" sz="1500" dirty="0" smtClean="0"/>
                <a:t>Louisiana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551"/>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a:t>MI 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AK Supreme Court</a:t>
              </a:r>
              <a:endParaRPr lang="en-US" sz="1500" dirty="0"/>
            </a:p>
            <a:p>
              <a:pPr marL="228600" indent="-228600" eaLnBrk="0" hangingPunct="0">
                <a:lnSpc>
                  <a:spcPct val="90000"/>
                </a:lnSpc>
                <a:spcBef>
                  <a:spcPct val="25000"/>
                </a:spcBef>
                <a:buClr>
                  <a:schemeClr val="accent2"/>
                </a:buClr>
                <a:buFont typeface="Wingdings" pitchFamily="2" charset="2"/>
                <a:buChar char="n"/>
              </a:pPr>
              <a:r>
                <a:rPr lang="en-US" sz="1500" dirty="0" smtClean="0"/>
                <a:t>MO </a:t>
              </a:r>
              <a:r>
                <a:rPr lang="en-US" sz="1500" dirty="0"/>
                <a:t>Supreme Court</a:t>
              </a:r>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7553325" y="1263650"/>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Philadelphia</a:t>
            </a:r>
          </a:p>
        </p:txBody>
      </p:sp>
      <p:grpSp>
        <p:nvGrpSpPr>
          <p:cNvPr id="10" name="Group 63"/>
          <p:cNvGrpSpPr>
            <a:grpSpLocks/>
          </p:cNvGrpSpPr>
          <p:nvPr/>
        </p:nvGrpSpPr>
        <p:grpSpPr bwMode="auto">
          <a:xfrm>
            <a:off x="7699375" y="3089275"/>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11" name="Group 63"/>
          <p:cNvGrpSpPr>
            <a:grpSpLocks/>
          </p:cNvGrpSpPr>
          <p:nvPr/>
        </p:nvGrpSpPr>
        <p:grpSpPr bwMode="auto">
          <a:xfrm>
            <a:off x="2874308" y="3646394"/>
            <a:ext cx="212725" cy="212725"/>
            <a:chOff x="3300" y="3702"/>
            <a:chExt cx="162" cy="162"/>
          </a:xfrm>
        </p:grpSpPr>
        <p:sp>
          <p:nvSpPr>
            <p:cNvPr id="104"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0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06" name="Line 96"/>
          <p:cNvSpPr>
            <a:spLocks noChangeShapeType="1"/>
          </p:cNvSpPr>
          <p:nvPr/>
        </p:nvSpPr>
        <p:spPr bwMode="auto">
          <a:xfrm flipH="1" flipV="1">
            <a:off x="3028947" y="3924296"/>
            <a:ext cx="45719" cy="942978"/>
          </a:xfrm>
          <a:prstGeom prst="line">
            <a:avLst/>
          </a:prstGeom>
          <a:noFill/>
          <a:ln w="28575">
            <a:solidFill>
              <a:schemeClr val="tx1"/>
            </a:solidFill>
            <a:round/>
            <a:headEnd/>
            <a:tailEnd type="triangle" w="lg" len="med"/>
          </a:ln>
        </p:spPr>
        <p:txBody>
          <a:bodyPr/>
          <a:lstStyle/>
          <a:p>
            <a:endParaRPr lang="en-US"/>
          </a:p>
        </p:txBody>
      </p:sp>
      <p:sp>
        <p:nvSpPr>
          <p:cNvPr id="107" name="Rectangle 97"/>
          <p:cNvSpPr>
            <a:spLocks noChangeArrowheads="1"/>
          </p:cNvSpPr>
          <p:nvPr/>
        </p:nvSpPr>
        <p:spPr bwMode="blackWhite">
          <a:xfrm>
            <a:off x="2706688" y="4919663"/>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Nevada</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Clark County</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C00000"/>
                </a:solidFill>
              </a:rPr>
              <a:t>Download at </a:t>
            </a:r>
            <a:r>
              <a:rPr lang="en-US" sz="3600" b="1" i="1" dirty="0" smtClean="0">
                <a:solidFill>
                  <a:srgbClr val="C0000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158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16</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(Rail, Marine, </a:t>
            </a:r>
            <a:r>
              <a:rPr lang="en-US" sz="2000" b="1" dirty="0" smtClean="0">
                <a:solidFill>
                  <a:schemeClr val="bg1"/>
                </a:solidFill>
                <a:cs typeface="+mn-cs"/>
              </a:rPr>
              <a:t>Trucking, Pipelines)</a:t>
            </a:r>
            <a:endParaRPr lang="en-US" sz="20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17</a:t>
            </a:fld>
            <a:endParaRPr lang="en-US" sz="900">
              <a:solidFill>
                <a:schemeClr val="bg1"/>
              </a:solidFill>
            </a:endParaRPr>
          </a:p>
        </p:txBody>
      </p:sp>
      <p:pic>
        <p:nvPicPr>
          <p:cNvPr id="130053"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18</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April 2013 vs. April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4050306"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Is Entirely in the Private Sector as State/Local Government Budget Woes Continue</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081569" y="3797424"/>
            <a:ext cx="2656417" cy="914398"/>
          </a:xfrm>
          <a:prstGeom prst="wedgeRectCallout">
            <a:avLst>
              <a:gd name="adj1" fmla="val 54785"/>
              <a:gd name="adj2" fmla="val -904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the residential segment but down in nonresidential </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+9.0%</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-5.1%</a:t>
            </a:r>
            <a:endParaRPr lang="en-US" sz="2400" b="1" u="sng" dirty="0">
              <a:solidFill>
                <a:srgbClr val="225A7A"/>
              </a:solidFill>
            </a:endParaRPr>
          </a:p>
        </p:txBody>
      </p:sp>
      <p:sp>
        <p:nvSpPr>
          <p:cNvPr id="12" name="AutoShape 9"/>
          <p:cNvSpPr>
            <a:spLocks noChangeArrowheads="1"/>
          </p:cNvSpPr>
          <p:nvPr/>
        </p:nvSpPr>
        <p:spPr bwMode="blackWhite">
          <a:xfrm>
            <a:off x="4838606" y="2031888"/>
            <a:ext cx="2030261" cy="914398"/>
          </a:xfrm>
          <a:prstGeom prst="wedgeRectCallout">
            <a:avLst>
              <a:gd name="adj1" fmla="val 34335"/>
              <a:gd name="adj2" fmla="val 1183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remains depressed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19</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Apr. 2013 vs. Apr. 2012*</a:t>
            </a:r>
          </a:p>
        </p:txBody>
      </p:sp>
      <p:graphicFrame>
        <p:nvGraphicFramePr>
          <p:cNvPr id="66562" name="Object 4"/>
          <p:cNvGraphicFramePr>
            <a:graphicFrameLocks noChangeAspect="1"/>
          </p:cNvGraphicFramePr>
          <p:nvPr/>
        </p:nvGraphicFramePr>
        <p:xfrm>
          <a:off x="0" y="1830023"/>
          <a:ext cx="8867775" cy="3771900"/>
        </p:xfrm>
        <a:graphic>
          <a:graphicData uri="http://schemas.openxmlformats.org/presentationml/2006/ole">
            <p:oleObj spid="_x0000_s14051330"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a:t>
            </a:r>
            <a:r>
              <a:rPr lang="en-US" b="1" dirty="0" err="1" smtClean="0">
                <a:solidFill>
                  <a:srgbClr val="FFFFFF"/>
                </a:solidFill>
              </a:rPr>
              <a:t>inSome</a:t>
            </a:r>
            <a:r>
              <a:rPr lang="en-US" b="1" dirty="0" smtClean="0">
                <a:solidFill>
                  <a:srgbClr val="FFFFFF"/>
                </a:solidFill>
              </a:rPr>
              <a:t>  Segments, Including the Key Residential Construction Sector, But Weakening in Early 2013</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4159043" y="1111045"/>
            <a:ext cx="4793225" cy="1573161"/>
          </a:xfrm>
          <a:prstGeom prst="wedgeRectCallout">
            <a:avLst>
              <a:gd name="adj1" fmla="val -57639"/>
              <a:gd name="adj2" fmla="val 253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Residential Construction, Lodging, Office, and Manufacturing industries, Private sector construction activity is mixed up across many segments after plunging during the “Great Recession.”  Most segments expanded in 2012 but weakened in early 2013. </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51528" y="2039989"/>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Strength of the U.S.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05781" y="4558482"/>
            <a:ext cx="8189259" cy="1077218"/>
          </a:xfrm>
          <a:prstGeom prst="rect">
            <a:avLst/>
          </a:prstGeom>
          <a:noFill/>
          <a:ln w="9525">
            <a:noFill/>
            <a:miter lim="800000"/>
            <a:headEnd/>
            <a:tailEnd/>
          </a:ln>
        </p:spPr>
        <p:txBody>
          <a:bodyPr wrap="square">
            <a:spAutoFit/>
          </a:bodyPr>
          <a:lstStyle/>
          <a:p>
            <a:pPr algn="ctr"/>
            <a:r>
              <a:rPr lang="en-US" sz="3200" b="1" dirty="0" smtClean="0">
                <a:solidFill>
                  <a:srgbClr val="2B7299"/>
                </a:solidFill>
              </a:rPr>
              <a:t>U.S. Growth Will Expand Insurer Exposure Base Across Most Lines</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20</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Apr. 2013 vs. Apr.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4052354"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Many Segments as State and Local Budgets Remain Under Stress; Improvement Possible in 2014.</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288023" y="1291664"/>
            <a:ext cx="3716596" cy="914398"/>
          </a:xfrm>
          <a:prstGeom prst="wedgeRectCallout">
            <a:avLst>
              <a:gd name="adj1" fmla="val -1287"/>
              <a:gd name="adj2" fmla="val 1122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most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6985820" y="1189701"/>
            <a:ext cx="2040192" cy="816080"/>
          </a:xfrm>
          <a:prstGeom prst="wedgeRectCallout">
            <a:avLst>
              <a:gd name="adj1" fmla="val -58721"/>
              <a:gd name="adj2" fmla="val 8445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Transportation and Power projects lead public sector construction</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21</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nvGraphicFramePr>
        <p:xfrm>
          <a:off x="216566" y="1122824"/>
          <a:ext cx="8656637" cy="4314825"/>
        </p:xfrm>
        <a:graphic>
          <a:graphicData uri="http://schemas.openxmlformats.org/presentationml/2006/ole">
            <p:oleObj spid="_x0000_s16031746" name="Chart" r:id="rId4" imgW="7839024" imgH="4095701" progId="MSGraph.Chart.8">
              <p:embed followColorScheme="full"/>
            </p:oleObj>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(6/13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216310" y="5513388"/>
            <a:ext cx="868956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Starting to See Meaningful Exposure Growth for the First Time Since 2005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4782"/>
              <a:gd name="adj2" fmla="val 452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525729" y="1111045"/>
            <a:ext cx="3195483" cy="1101213"/>
          </a:xfrm>
          <a:prstGeom prst="wedgeRectCallout">
            <a:avLst>
              <a:gd name="adj1" fmla="val -3749"/>
              <a:gd name="adj2" fmla="val 13385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are stimulating new home construction for the first time in years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22</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Construction Employment,</a:t>
            </a:r>
            <a:br>
              <a:rPr lang="en-US" sz="3200" dirty="0" smtClean="0"/>
            </a:br>
            <a:r>
              <a:rPr lang="en-US" sz="3200" dirty="0" smtClean="0"/>
              <a:t>Jan. 2010—May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45808" y="1327560"/>
          <a:ext cx="8500499" cy="4838700"/>
        </p:xfrm>
        <a:graphic>
          <a:graphicData uri="http://schemas.openxmlformats.org/presentationml/2006/ole">
            <p:oleObj spid="_x0000_s15775746" name="Chart" r:id="rId5" imgW="8343967" imgH="4381555" progId="MSGraph.Chart.8">
              <p:embed followColorScheme="full"/>
            </p:oleObj>
          </a:graphicData>
        </a:graphic>
      </p:graphicFrame>
      <p:sp>
        <p:nvSpPr>
          <p:cNvPr id="8" name="AutoShape 7"/>
          <p:cNvSpPr>
            <a:spLocks noChangeArrowheads="1"/>
          </p:cNvSpPr>
          <p:nvPr/>
        </p:nvSpPr>
        <p:spPr bwMode="blackWhite">
          <a:xfrm>
            <a:off x="2123768" y="1307691"/>
            <a:ext cx="4129545" cy="1582995"/>
          </a:xfrm>
          <a:prstGeom prst="wedgeRectCallout">
            <a:avLst>
              <a:gd name="adj1" fmla="val 88710"/>
              <a:gd name="adj2" fmla="val -72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Construction  employment growth accelerated in the second half of 2012.  Continued growth in this key sector is possible through 2013.  Construction is a key driver of workers comp exposure growth.</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23</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Construction Employment, </a:t>
            </a:r>
            <a:br>
              <a:rPr lang="en-US" dirty="0" smtClean="0"/>
            </a:br>
            <a:r>
              <a:rPr lang="en-US" dirty="0" smtClean="0"/>
              <a:t>Jan. 2003–May 2013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nvGraphicFramePr>
        <p:xfrm>
          <a:off x="463550" y="1248694"/>
          <a:ext cx="8404225" cy="4666226"/>
        </p:xfrm>
        <a:graphic>
          <a:graphicData uri="http://schemas.openxmlformats.org/presentationml/2006/ole">
            <p:oleObj spid="_x0000_s19531778" name="Chart" r:id="rId4" imgW="8343967" imgH="4381555" progId="MSGraph.Chart.8">
              <p:embed followColorScheme="full"/>
            </p:oleObj>
          </a:graphicData>
        </a:graphic>
      </p:graphicFrame>
      <p:sp>
        <p:nvSpPr>
          <p:cNvPr id="9" name="AutoShape 38"/>
          <p:cNvSpPr>
            <a:spLocks noChangeArrowheads="1"/>
          </p:cNvSpPr>
          <p:nvPr/>
        </p:nvSpPr>
        <p:spPr bwMode="blackWhite">
          <a:xfrm>
            <a:off x="1219200" y="4191000"/>
            <a:ext cx="2838450" cy="809625"/>
          </a:xfrm>
          <a:prstGeom prst="wedgeRectCallout">
            <a:avLst>
              <a:gd name="adj1" fmla="val 79894"/>
              <a:gd name="adj2" fmla="val -14340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5400000">
            <a:off x="7913120" y="3971002"/>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Could Be a Growth Leader in 2013 and 2014 as the Housing Market and Private Investment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5725141" y="2487561"/>
            <a:ext cx="1570394" cy="1626011"/>
          </a:xfrm>
          <a:prstGeom prst="wedgeRectCallout">
            <a:avLst>
              <a:gd name="adj1" fmla="val 15634"/>
              <a:gd name="adj2" fmla="val 880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23</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6690"/>
              <a:gd name="adj2" fmla="val 1810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May 2013 totaled 5.804 million, an increase of 369,000 jobs or 6.8% from the Jan. 2011 trough</a:t>
            </a:r>
            <a:endParaRPr lang="en-US" sz="12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24</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Logging Employment,</a:t>
            </a:r>
            <a:br>
              <a:rPr lang="en-US" sz="3200" dirty="0" smtClean="0"/>
            </a:br>
            <a:r>
              <a:rPr lang="en-US" sz="3200" dirty="0" smtClean="0"/>
              <a:t>Jan. 2010—May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45808" y="1460292"/>
          <a:ext cx="8500499" cy="4838700"/>
        </p:xfrm>
        <a:graphic>
          <a:graphicData uri="http://schemas.openxmlformats.org/presentationml/2006/ole">
            <p:oleObj spid="_x0000_s19316738" name="Chart" r:id="rId5" imgW="8343872" imgH="4381562" progId="MSGraph.Chart.8">
              <p:embed followColorScheme="full"/>
            </p:oleObj>
          </a:graphicData>
        </a:graphic>
      </p:graphicFrame>
      <p:sp>
        <p:nvSpPr>
          <p:cNvPr id="8" name="AutoShape 7"/>
          <p:cNvSpPr>
            <a:spLocks noChangeArrowheads="1"/>
          </p:cNvSpPr>
          <p:nvPr/>
        </p:nvSpPr>
        <p:spPr bwMode="blackWhite">
          <a:xfrm>
            <a:off x="2109019" y="1174956"/>
            <a:ext cx="5206181" cy="1582992"/>
          </a:xfrm>
          <a:prstGeom prst="wedgeRectCallout">
            <a:avLst>
              <a:gd name="adj1" fmla="val 73816"/>
              <a:gd name="adj2" fmla="val 546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Mining employment has been somewhat volatile but is up from its 2010/2011 lows.  Home construction activity in the US, wood pellet demand from Europe and pulp demand from Asia should help this sector</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25</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Logging Employment, </a:t>
            </a:r>
            <a:br>
              <a:rPr lang="en-US" dirty="0" smtClean="0"/>
            </a:br>
            <a:r>
              <a:rPr lang="en-US" dirty="0" smtClean="0"/>
              <a:t>Jan. 2003–May 2013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nvGraphicFramePr>
        <p:xfrm>
          <a:off x="463550" y="1248694"/>
          <a:ext cx="8404225" cy="4666226"/>
        </p:xfrm>
        <a:graphic>
          <a:graphicData uri="http://schemas.openxmlformats.org/presentationml/2006/ole">
            <p:oleObj spid="_x0000_s19317762" name="Chart" r:id="rId4" imgW="8343872" imgH="4381562" progId="MSGraph.Chart.8">
              <p:embed followColorScheme="full"/>
            </p:oleObj>
          </a:graphicData>
        </a:graphic>
      </p:graphicFrame>
      <p:sp>
        <p:nvSpPr>
          <p:cNvPr id="9" name="AutoShape 38"/>
          <p:cNvSpPr>
            <a:spLocks noChangeArrowheads="1"/>
          </p:cNvSpPr>
          <p:nvPr/>
        </p:nvSpPr>
        <p:spPr bwMode="blackWhite">
          <a:xfrm>
            <a:off x="953729" y="4058264"/>
            <a:ext cx="2838450" cy="809625"/>
          </a:xfrm>
          <a:prstGeom prst="wedgeRectCallout">
            <a:avLst>
              <a:gd name="adj1" fmla="val 89247"/>
              <a:gd name="adj2" fmla="val -250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at least 15,000 logging jobs</a:t>
            </a:r>
            <a:endParaRPr lang="en-US" sz="1400" b="1" dirty="0">
              <a:solidFill>
                <a:schemeClr val="bg1"/>
              </a:solidFill>
            </a:endParaRPr>
          </a:p>
        </p:txBody>
      </p:sp>
      <p:sp>
        <p:nvSpPr>
          <p:cNvPr id="10" name="Oval 8"/>
          <p:cNvSpPr>
            <a:spLocks noChangeArrowheads="1"/>
          </p:cNvSpPr>
          <p:nvPr/>
        </p:nvSpPr>
        <p:spPr bwMode="auto">
          <a:xfrm rot="-5400000">
            <a:off x="7972114" y="4265969"/>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176982" y="5834519"/>
            <a:ext cx="8863781"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Logging Sector Is Benefitting from Residential Home Construction, Renewable Energy Regulations in Europe (encourage wood burning) and some Asian pulp demand</a:t>
            </a:r>
            <a:endParaRPr lang="en-US" sz="1600" b="1" dirty="0">
              <a:solidFill>
                <a:schemeClr val="bg1"/>
              </a:solidFill>
            </a:endParaRPr>
          </a:p>
        </p:txBody>
      </p:sp>
      <p:sp>
        <p:nvSpPr>
          <p:cNvPr id="11" name="AutoShape 38"/>
          <p:cNvSpPr>
            <a:spLocks noChangeArrowheads="1"/>
          </p:cNvSpPr>
          <p:nvPr/>
        </p:nvSpPr>
        <p:spPr bwMode="blackWhite">
          <a:xfrm>
            <a:off x="5636651" y="2802194"/>
            <a:ext cx="1570394" cy="1355624"/>
          </a:xfrm>
          <a:prstGeom prst="wedgeRectCallout">
            <a:avLst>
              <a:gd name="adj1" fmla="val 9999"/>
              <a:gd name="adj2" fmla="val 9765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Logging employment troughed at 47,700 in Dec. 2010</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25</a:t>
            </a:fld>
            <a:endParaRPr lang="en-US"/>
          </a:p>
        </p:txBody>
      </p:sp>
      <p:sp>
        <p:nvSpPr>
          <p:cNvPr id="14" name="AutoShape 38"/>
          <p:cNvSpPr>
            <a:spLocks noChangeArrowheads="1"/>
          </p:cNvSpPr>
          <p:nvPr/>
        </p:nvSpPr>
        <p:spPr bwMode="blackWhite">
          <a:xfrm>
            <a:off x="2642726" y="1155292"/>
            <a:ext cx="1427828" cy="1027469"/>
          </a:xfrm>
          <a:prstGeom prst="wedgeRectCallout">
            <a:avLst>
              <a:gd name="adj1" fmla="val -164955"/>
              <a:gd name="adj2" fmla="val 150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Logging employment peaked at about 71,000 in early 2003</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6754761" y="1292943"/>
            <a:ext cx="2153264" cy="1243780"/>
          </a:xfrm>
          <a:prstGeom prst="wedgeRectCallout">
            <a:avLst>
              <a:gd name="adj1" fmla="val 17801"/>
              <a:gd name="adj2" fmla="val 1739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Logging employment as of May 2013 totaled 51,000, an increase of 3,300 jobs or 6.9% from the Dec. 2010 trough</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65BCA406-9D62-4B91-B0E8-FD3FE97E4534}" type="slidenum">
              <a:rPr lang="en-US" smtClean="0"/>
              <a:pPr>
                <a:defRPr/>
              </a:pPr>
              <a:t>26</a:t>
            </a:fld>
            <a:endParaRPr lang="en-US" smtClean="0"/>
          </a:p>
        </p:txBody>
      </p:sp>
      <p:sp>
        <p:nvSpPr>
          <p:cNvPr id="1030" name="Rectangle 2"/>
          <p:cNvSpPr>
            <a:spLocks noGrp="1" noChangeArrowheads="1"/>
          </p:cNvSpPr>
          <p:nvPr>
            <p:ph type="title"/>
          </p:nvPr>
        </p:nvSpPr>
        <p:spPr>
          <a:xfrm>
            <a:off x="58992" y="99092"/>
            <a:ext cx="7919884" cy="860425"/>
          </a:xfrm>
        </p:spPr>
        <p:txBody>
          <a:bodyPr/>
          <a:lstStyle/>
          <a:p>
            <a:r>
              <a:rPr lang="en-US" sz="2800" dirty="0" smtClean="0">
                <a:latin typeface="Arial" pitchFamily="34" charset="0"/>
              </a:rPr>
              <a:t>Commercial &amp; Industrial Loans Outstanding</a:t>
            </a:r>
            <a:br>
              <a:rPr lang="en-US" sz="2800" dirty="0" smtClean="0">
                <a:latin typeface="Arial" pitchFamily="34" charset="0"/>
              </a:rPr>
            </a:br>
            <a:r>
              <a:rPr lang="en-US" sz="2800" dirty="0" smtClean="0">
                <a:latin typeface="Arial" pitchFamily="34" charset="0"/>
              </a:rPr>
              <a:t>at FDIC-Insured Banks, </a:t>
            </a:r>
            <a:r>
              <a:rPr lang="en-US" sz="2400" dirty="0" smtClean="0">
                <a:latin typeface="Arial" pitchFamily="34" charset="0"/>
              </a:rPr>
              <a:t>Quarterly, 2006-2012:Q4*</a:t>
            </a:r>
          </a:p>
        </p:txBody>
      </p:sp>
      <p:graphicFrame>
        <p:nvGraphicFramePr>
          <p:cNvPr id="1026" name="Object 3"/>
          <p:cNvGraphicFramePr>
            <a:graphicFrameLocks/>
          </p:cNvGraphicFramePr>
          <p:nvPr/>
        </p:nvGraphicFramePr>
        <p:xfrm>
          <a:off x="165100" y="1309688"/>
          <a:ext cx="8667750" cy="4248150"/>
        </p:xfrm>
        <a:graphic>
          <a:graphicData uri="http://schemas.openxmlformats.org/presentationml/2006/ole">
            <p:oleObj spid="_x0000_s15777794" name="Chart" r:id="rId4" imgW="8801167" imgH="3990871" progId="MSGraph.Chart.8">
              <p:embed followColorScheme="full"/>
            </p:oleObj>
          </a:graphicData>
        </a:graphic>
      </p:graphicFrame>
      <p:sp>
        <p:nvSpPr>
          <p:cNvPr id="2036740" name="Rectangle 4"/>
          <p:cNvSpPr>
            <a:spLocks noChangeArrowheads="1"/>
          </p:cNvSpPr>
          <p:nvPr/>
        </p:nvSpPr>
        <p:spPr bwMode="blackWhite">
          <a:xfrm>
            <a:off x="363538" y="5591175"/>
            <a:ext cx="8442325" cy="809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Outstanding </a:t>
            </a:r>
            <a:r>
              <a:rPr lang="en-US" b="1" dirty="0" smtClean="0">
                <a:solidFill>
                  <a:schemeClr val="bg1"/>
                </a:solidFill>
              </a:rPr>
              <a:t>Commercial Loan Volume Has Been Growing </a:t>
            </a:r>
            <a:r>
              <a:rPr lang="en-US" b="1" dirty="0">
                <a:solidFill>
                  <a:schemeClr val="bg1"/>
                </a:solidFill>
              </a:rPr>
              <a:t>for </a:t>
            </a:r>
            <a:r>
              <a:rPr lang="en-US" b="1" dirty="0" smtClean="0">
                <a:solidFill>
                  <a:schemeClr val="bg1"/>
                </a:solidFill>
              </a:rPr>
              <a:t>Over Two Years and Is Now Nearly Back </a:t>
            </a:r>
            <a:r>
              <a:rPr lang="en-US" b="1" dirty="0">
                <a:solidFill>
                  <a:schemeClr val="bg1"/>
                </a:solidFill>
              </a:rPr>
              <a:t>to </a:t>
            </a:r>
            <a:r>
              <a:rPr lang="en-US" b="1" dirty="0" smtClean="0">
                <a:solidFill>
                  <a:schemeClr val="bg1"/>
                </a:solidFill>
              </a:rPr>
              <a:t>Early Recession Levels.  Bodes Very Well for the Creation of Current and Future Commercial Insurance Exposures</a:t>
            </a:r>
            <a:endParaRPr lang="en-US" b="1" dirty="0">
              <a:solidFill>
                <a:schemeClr val="bg1"/>
              </a:solidFill>
            </a:endParaRPr>
          </a:p>
        </p:txBody>
      </p:sp>
      <p:sp>
        <p:nvSpPr>
          <p:cNvPr id="1032" name="Rectangle 5"/>
          <p:cNvSpPr>
            <a:spLocks noChangeArrowheads="1"/>
          </p:cNvSpPr>
          <p:nvPr/>
        </p:nvSpPr>
        <p:spPr bwMode="auto">
          <a:xfrm>
            <a:off x="0" y="6288956"/>
            <a:ext cx="7569200" cy="59554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5/13/2013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5"/>
              </a:rPr>
              <a:t>http://www2.fdic.gov/qbp/</a:t>
            </a:r>
            <a:r>
              <a:rPr lang="en-US" sz="1100" dirty="0"/>
              <a:t> </a:t>
            </a:r>
            <a:r>
              <a:rPr lang="en-US" sz="1100" dirty="0" smtClean="0"/>
              <a:t>(Balance Sheet </a:t>
            </a:r>
            <a:r>
              <a:rPr lang="en-US" sz="1100" dirty="0"/>
              <a:t>spreadsheet); Insurance Information Institute.</a:t>
            </a:r>
          </a:p>
        </p:txBody>
      </p:sp>
      <p:sp>
        <p:nvSpPr>
          <p:cNvPr id="1033" name="TextBox 9"/>
          <p:cNvSpPr txBox="1">
            <a:spLocks noChangeArrowheads="1"/>
          </p:cNvSpPr>
          <p:nvPr/>
        </p:nvSpPr>
        <p:spPr bwMode="auto">
          <a:xfrm>
            <a:off x="204788" y="1109663"/>
            <a:ext cx="1073150" cy="307975"/>
          </a:xfrm>
          <a:prstGeom prst="rect">
            <a:avLst/>
          </a:prstGeom>
          <a:noFill/>
          <a:ln w="9525">
            <a:noFill/>
            <a:miter lim="800000"/>
            <a:headEnd/>
            <a:tailEnd/>
          </a:ln>
        </p:spPr>
        <p:txBody>
          <a:bodyPr>
            <a:spAutoFit/>
          </a:bodyPr>
          <a:lstStyle/>
          <a:p>
            <a:r>
              <a:rPr lang="en-US" sz="1400"/>
              <a:t>$Trillions</a:t>
            </a:r>
          </a:p>
        </p:txBody>
      </p:sp>
      <p:sp>
        <p:nvSpPr>
          <p:cNvPr id="10" name="AutoShape 9"/>
          <p:cNvSpPr>
            <a:spLocks noChangeArrowheads="1"/>
          </p:cNvSpPr>
          <p:nvPr/>
        </p:nvSpPr>
        <p:spPr bwMode="blackWhite">
          <a:xfrm>
            <a:off x="1853385" y="3705482"/>
            <a:ext cx="2684207" cy="914398"/>
          </a:xfrm>
          <a:prstGeom prst="wedgeRectCallout">
            <a:avLst>
              <a:gd name="adj1" fmla="val 49036"/>
              <a:gd name="adj2" fmla="val -1098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Commercial lending plunged by 21.2% ($330B) during the financial crisis and ensuing period of tight credit</a:t>
            </a:r>
            <a:endParaRPr lang="en-US" sz="1400" b="1" dirty="0">
              <a:solidFill>
                <a:schemeClr val="bg1"/>
              </a:solidFill>
            </a:endParaRPr>
          </a:p>
        </p:txBody>
      </p:sp>
      <p:sp>
        <p:nvSpPr>
          <p:cNvPr id="11" name="AutoShape 9"/>
          <p:cNvSpPr>
            <a:spLocks noChangeArrowheads="1"/>
          </p:cNvSpPr>
          <p:nvPr/>
        </p:nvSpPr>
        <p:spPr bwMode="blackWhite">
          <a:xfrm>
            <a:off x="4866968" y="1237588"/>
            <a:ext cx="2556387" cy="914398"/>
          </a:xfrm>
          <a:prstGeom prst="wedgeRectCallout">
            <a:avLst>
              <a:gd name="adj1" fmla="val 89512"/>
              <a:gd name="adj2" fmla="val -1356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Commercial lending activity is exceeds pre-crisis levels (+29.1% or $340B above mid-2010 trough)</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18B1CA88-8F7A-41EC-829D-0068F6E3E345}" type="slidenum">
              <a:rPr lang="en-US" smtClean="0"/>
              <a:pPr>
                <a:defRPr/>
              </a:pPr>
              <a:t>27</a:t>
            </a:fld>
            <a:endParaRPr lang="en-US" smtClean="0"/>
          </a:p>
        </p:txBody>
      </p:sp>
      <p:sp>
        <p:nvSpPr>
          <p:cNvPr id="2054" name="Rectangle 2"/>
          <p:cNvSpPr>
            <a:spLocks noGrp="1" noChangeArrowheads="1"/>
          </p:cNvSpPr>
          <p:nvPr>
            <p:ph type="title"/>
          </p:nvPr>
        </p:nvSpPr>
        <p:spPr>
          <a:xfrm>
            <a:off x="298450" y="128588"/>
            <a:ext cx="7400925" cy="860425"/>
          </a:xfrm>
        </p:spPr>
        <p:txBody>
          <a:bodyPr/>
          <a:lstStyle/>
          <a:p>
            <a:r>
              <a:rPr lang="en-US" sz="2400" dirty="0" smtClean="0"/>
              <a:t>Percent of Non-current Commercial &amp; Industrial Loans Outstanding at FDIC-Insured Banks,</a:t>
            </a:r>
            <a:br>
              <a:rPr lang="en-US" sz="2400" dirty="0" smtClean="0"/>
            </a:br>
            <a:r>
              <a:rPr lang="en-US" sz="1600" dirty="0" smtClean="0"/>
              <a:t>Quarterly, 2006-2012:Q4*</a:t>
            </a:r>
          </a:p>
        </p:txBody>
      </p:sp>
      <p:graphicFrame>
        <p:nvGraphicFramePr>
          <p:cNvPr id="2050" name="Object 3"/>
          <p:cNvGraphicFramePr>
            <a:graphicFrameLocks/>
          </p:cNvGraphicFramePr>
          <p:nvPr/>
        </p:nvGraphicFramePr>
        <p:xfrm>
          <a:off x="165100" y="1309688"/>
          <a:ext cx="8667750" cy="4248150"/>
        </p:xfrm>
        <a:graphic>
          <a:graphicData uri="http://schemas.openxmlformats.org/presentationml/2006/ole">
            <p:oleObj spid="_x0000_s19533826" name="Chart" r:id="rId4" imgW="8801152" imgH="3990968" progId="MSGraph.Chart.8">
              <p:embed followColorScheme="full"/>
            </p:oleObj>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Non-current loans (those past due 90 days or more or in nonaccrual status) are back to early-recession levels, fueling bank willingness to lend.</a:t>
            </a:r>
          </a:p>
        </p:txBody>
      </p:sp>
      <p:sp>
        <p:nvSpPr>
          <p:cNvPr id="2056"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3/18/2013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5"/>
              </a:rPr>
              <a:t>http://www2.fdic.gov/qbp/</a:t>
            </a:r>
            <a:r>
              <a:rPr lang="en-US" sz="1100" dirty="0"/>
              <a:t> (Loan Performance spreadsheet); Insurance Information Institute.</a:t>
            </a:r>
          </a:p>
        </p:txBody>
      </p:sp>
      <p:sp>
        <p:nvSpPr>
          <p:cNvPr id="10" name="AutoShape 5"/>
          <p:cNvSpPr>
            <a:spLocks noChangeArrowheads="1"/>
          </p:cNvSpPr>
          <p:nvPr/>
        </p:nvSpPr>
        <p:spPr bwMode="blackWhite">
          <a:xfrm>
            <a:off x="6263148" y="1084263"/>
            <a:ext cx="2587165" cy="949325"/>
          </a:xfrm>
          <a:prstGeom prst="wedgeRectCallout">
            <a:avLst>
              <a:gd name="adj1" fmla="val 39650"/>
              <a:gd name="adj2" fmla="val 191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Almost back to “normal” levels of noncurrent industrial &amp; commercial loans</a:t>
            </a:r>
          </a:p>
        </p:txBody>
      </p:sp>
      <p:sp>
        <p:nvSpPr>
          <p:cNvPr id="11" name="Rectangle 7"/>
          <p:cNvSpPr>
            <a:spLocks noChangeArrowheads="1"/>
          </p:cNvSpPr>
          <p:nvPr/>
        </p:nvSpPr>
        <p:spPr bwMode="grayWhite">
          <a:xfrm>
            <a:off x="2965450" y="1271588"/>
            <a:ext cx="1747838" cy="4257675"/>
          </a:xfrm>
          <a:prstGeom prst="rect">
            <a:avLst/>
          </a:prstGeom>
          <a:noFill/>
          <a:ln w="28575">
            <a:solidFill>
              <a:schemeClr val="folHlink"/>
            </a:solidFill>
            <a:miter lim="800000"/>
            <a:headEnd/>
            <a:tailEnd/>
          </a:ln>
        </p:spPr>
        <p:txBody>
          <a:bodyPr wrap="none" anchor="ctr"/>
          <a:lstStyle/>
          <a:p>
            <a:endParaRPr lang="en-US"/>
          </a:p>
        </p:txBody>
      </p:sp>
      <p:sp>
        <p:nvSpPr>
          <p:cNvPr id="2059" name="TextBox 11"/>
          <p:cNvSpPr txBox="1">
            <a:spLocks noChangeArrowheads="1"/>
          </p:cNvSpPr>
          <p:nvPr/>
        </p:nvSpPr>
        <p:spPr bwMode="auto">
          <a:xfrm>
            <a:off x="3044825" y="1233488"/>
            <a:ext cx="1571625" cy="369887"/>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28</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 30-Year Mortgages: Headed Back Up, 1990–2013*</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June 2013 (as of June 6).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p:oleObj spid="_x0000_s19548162" name="Chart" r:id="rId5" imgW="8343872" imgH="4381562" progId="MSGraph.Chart.8">
              <p:embed followColorScheme="full"/>
            </p:oleObj>
          </a:graphicData>
        </a:graphic>
      </p:graphicFrame>
      <p:sp>
        <p:nvSpPr>
          <p:cNvPr id="9" name="AutoShape 38"/>
          <p:cNvSpPr>
            <a:spLocks noChangeArrowheads="1"/>
          </p:cNvSpPr>
          <p:nvPr/>
        </p:nvSpPr>
        <p:spPr bwMode="blackWhite">
          <a:xfrm>
            <a:off x="3054144" y="4073013"/>
            <a:ext cx="3066435" cy="809625"/>
          </a:xfrm>
          <a:prstGeom prst="wedgeRectCallout">
            <a:avLst>
              <a:gd name="adj1" fmla="val 82729"/>
              <a:gd name="adj2" fmla="val -1264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five years</a:t>
            </a:r>
            <a:endParaRPr lang="en-US" sz="1400" b="1" dirty="0">
              <a:solidFill>
                <a:schemeClr val="bg1"/>
              </a:solidFill>
            </a:endParaRPr>
          </a:p>
        </p:txBody>
      </p:sp>
      <p:sp>
        <p:nvSpPr>
          <p:cNvPr id="10" name="Oval 8"/>
          <p:cNvSpPr>
            <a:spLocks noChangeArrowheads="1"/>
          </p:cNvSpPr>
          <p:nvPr/>
        </p:nvSpPr>
        <p:spPr bwMode="auto">
          <a:xfrm rot="-5400000">
            <a:off x="8217771" y="3749010"/>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692877" y="1420454"/>
            <a:ext cx="3091631" cy="1190011"/>
          </a:xfrm>
          <a:prstGeom prst="wedgeRectCallout">
            <a:avLst>
              <a:gd name="adj1" fmla="val 40614"/>
              <a:gd name="adj2" fmla="val 14767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plunged to all time record lows in early 2013 but are now rising as the Fed considers tapering its QE program</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29</a:t>
            </a:fld>
            <a:endParaRPr lang="en-US" sz="900" smtClean="0">
              <a:solidFill>
                <a:srgbClr val="000000"/>
              </a:solidFill>
              <a:latin typeface="Arial" charset="0"/>
              <a:cs typeface="Arial" charset="0"/>
            </a:endParaRPr>
          </a:p>
        </p:txBody>
      </p:sp>
      <p:sp>
        <p:nvSpPr>
          <p:cNvPr id="1938437" name="Rectangle 5"/>
          <p:cNvSpPr>
            <a:spLocks noChangeArrowheads="1"/>
          </p:cNvSpPr>
          <p:nvPr/>
        </p:nvSpPr>
        <p:spPr bwMode="blackWhite">
          <a:xfrm>
            <a:off x="503494" y="5567311"/>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Mortgage Interest Rates Will Rise as Expectations Over the Fed’s Tapering of QE3 Persist; Still Low by Historical Standards</a:t>
            </a:r>
            <a:endParaRPr lang="en-US" sz="2000" b="1" dirty="0" smtClean="0">
              <a:solidFill>
                <a:srgbClr val="FFFFFF"/>
              </a:solidFill>
              <a:latin typeface="Arial" charset="0"/>
              <a:cs typeface="Arial" charset="0"/>
            </a:endParaRP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p:oleObj spid="_x0000_s19534850" name="Chart" r:id="rId5" imgW="8296363" imgH="3762334" progId="MSGraph.Chart.8">
              <p:embed followColorScheme="full"/>
            </p:oleObj>
          </a:graphicData>
        </a:graphic>
      </p:graphicFrame>
      <p:sp>
        <p:nvSpPr>
          <p:cNvPr id="9" name="AutoShape 14"/>
          <p:cNvSpPr>
            <a:spLocks noChangeArrowheads="1"/>
          </p:cNvSpPr>
          <p:nvPr/>
        </p:nvSpPr>
        <p:spPr bwMode="blackWhite">
          <a:xfrm>
            <a:off x="4616245" y="1208139"/>
            <a:ext cx="2714420" cy="1181100"/>
          </a:xfrm>
          <a:prstGeom prst="wedgeRectCallout">
            <a:avLst>
              <a:gd name="adj1" fmla="val 81790"/>
              <a:gd name="adj2" fmla="val -1998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b="1" dirty="0" smtClean="0">
                <a:solidFill>
                  <a:srgbClr val="FFFFFF"/>
                </a:solidFill>
              </a:rPr>
              <a:t>30-year mortgage rates are up nearly 60 basis points since early May</a:t>
            </a:r>
            <a:endParaRPr lang="en-US" b="1" dirty="0" smtClean="0">
              <a:solidFill>
                <a:srgbClr val="FFFFFF"/>
              </a:solidFill>
              <a:latin typeface="Arial" charset="0"/>
              <a:cs typeface="Arial" charset="0"/>
            </a:endParaRPr>
          </a:p>
        </p:txBody>
      </p:sp>
      <p:sp>
        <p:nvSpPr>
          <p:cNvPr id="10" name="Rectangle 7"/>
          <p:cNvSpPr txBox="1">
            <a:spLocks noChangeArrowheads="1"/>
          </p:cNvSpPr>
          <p:nvPr/>
        </p:nvSpPr>
        <p:spPr bwMode="black">
          <a:xfrm>
            <a:off x="117983" y="103394"/>
            <a:ext cx="7831397"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30-Year Mortgages in 2013 Are Rising: What</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Will Be the Impact </a:t>
            </a:r>
            <a:r>
              <a:rPr lang="en-US" sz="3000" b="1" kern="0" dirty="0" smtClean="0">
                <a:solidFill>
                  <a:srgbClr val="225A7A"/>
                </a:solidFill>
                <a:ea typeface="+mj-ea"/>
                <a:cs typeface="+mj-cs"/>
              </a:rPr>
              <a:t>on Construction?</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*Weekly through June 6, 2013.</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6"/>
              </a:rPr>
              <a:t>http://</a:t>
            </a:r>
            <a:r>
              <a:rPr lang="en-US" sz="1100" smtClean="0">
                <a:hlinkClick r:id="rId6"/>
              </a:rPr>
              <a:t>www.federalreserve.gov/releases/h15/data.htm</a:t>
            </a:r>
            <a:r>
              <a:rPr lang="en-US" sz="1100" smtClean="0"/>
              <a:t>.;  </a:t>
            </a:r>
            <a:r>
              <a:rPr lang="en-US" sz="1100" dirty="0"/>
              <a:t>Insurance Information Institutes.</a:t>
            </a:r>
          </a:p>
        </p:txBody>
      </p:sp>
    </p:spTree>
    <p:custDataLst>
      <p:tags r:id="rId2"/>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6/13; </a:t>
            </a:r>
            <a:r>
              <a:rPr lang="en-US" sz="1100" dirty="0"/>
              <a:t>Insurance Information Institute.</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4047234" name="Chart" r:id="rId4" imgW="8534400" imgH="3772022" progId="MSGraph.Chart.8">
              <p:embed followColorScheme="full"/>
            </p:oleObj>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Demand for Insurance Continues To Be Impacted by Sluggish Economic Conditions, but the Benefits of Even Slow Growth Will Compound and Gradually Benefit 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40511" y="3267636"/>
            <a:ext cx="2102689" cy="1415116"/>
          </a:xfrm>
          <a:prstGeom prst="wedgeRectCallout">
            <a:avLst>
              <a:gd name="adj1" fmla="val 56719"/>
              <a:gd name="adj2" fmla="val -645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459258" y="1090613"/>
            <a:ext cx="1980008" cy="900419"/>
          </a:xfrm>
          <a:prstGeom prst="wedgeRectCallout">
            <a:avLst>
              <a:gd name="adj1" fmla="val 14732"/>
              <a:gd name="adj2" fmla="val 15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6238563" y="3598601"/>
            <a:ext cx="2153266" cy="1091381"/>
          </a:xfrm>
          <a:prstGeom prst="wedgeRectCallout">
            <a:avLst>
              <a:gd name="adj1" fmla="val 6151"/>
              <a:gd name="adj2" fmla="val -905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2013 is expected to see   uneven growth, then gradually accelerate throughout the year and into 2014</a:t>
            </a:r>
            <a:endParaRPr lang="en-US" sz="1400" b="1" dirty="0">
              <a:solidFill>
                <a:schemeClr val="bg1"/>
              </a:solidFill>
            </a:endParaRPr>
          </a:p>
        </p:txBody>
      </p:sp>
      <p:sp>
        <p:nvSpPr>
          <p:cNvPr id="15" name="Rectangle 7"/>
          <p:cNvSpPr>
            <a:spLocks noChangeArrowheads="1"/>
          </p:cNvSpPr>
          <p:nvPr/>
        </p:nvSpPr>
        <p:spPr bwMode="grayWhite">
          <a:xfrm>
            <a:off x="3274142" y="2951163"/>
            <a:ext cx="929148" cy="1804987"/>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MANUFACTURING SECTOR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30</a:t>
            </a:fld>
            <a:endParaRPr lang="en-US" sz="900">
              <a:solidFill>
                <a:schemeClr val="bg1"/>
              </a:solidFill>
            </a:endParaRPr>
          </a:p>
        </p:txBody>
      </p:sp>
      <p:pic>
        <p:nvPicPr>
          <p:cNvPr id="130053"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2962" y="4086788"/>
            <a:ext cx="8257612" cy="230832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Manufacturing Sector Could See a Resurgence Benefitting the US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31</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2005–2013:Q1</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86785"/>
          <a:ext cx="8536081" cy="4838700"/>
        </p:xfrm>
        <a:graphic>
          <a:graphicData uri="http://schemas.openxmlformats.org/presentationml/2006/ole">
            <p:oleObj spid="_x0000_s16985090" name="Chart" r:id="rId5" imgW="8343967" imgH="4381555" progId="MSGraph.Chart.8">
              <p:embed followColorScheme="full"/>
            </p:oleObj>
          </a:graphicData>
        </a:graphic>
      </p:graphicFrame>
      <p:sp>
        <p:nvSpPr>
          <p:cNvPr id="10" name="AutoShape 14"/>
          <p:cNvSpPr>
            <a:spLocks noChangeArrowheads="1"/>
          </p:cNvSpPr>
          <p:nvPr/>
        </p:nvSpPr>
        <p:spPr bwMode="blackWhite">
          <a:xfrm>
            <a:off x="1430594" y="2220756"/>
            <a:ext cx="2182456" cy="611188"/>
          </a:xfrm>
          <a:prstGeom prst="wedgeRectCallout">
            <a:avLst>
              <a:gd name="adj1" fmla="val 70520"/>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132438" y="1489673"/>
            <a:ext cx="2328908" cy="1091293"/>
          </a:xfrm>
          <a:prstGeom prst="wedgeRectCallout">
            <a:avLst>
              <a:gd name="adj1" fmla="val 97729"/>
              <a:gd name="adj2" fmla="val -9197"/>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2013:Q4) </a:t>
            </a:r>
            <a:r>
              <a:rPr lang="en-US" b="1" dirty="0">
                <a:solidFill>
                  <a:schemeClr val="bg1"/>
                </a:solidFill>
              </a:rPr>
              <a:t>was </a:t>
            </a:r>
            <a:r>
              <a:rPr lang="en-US" b="1" dirty="0" smtClean="0">
                <a:solidFill>
                  <a:schemeClr val="bg1"/>
                </a:solidFill>
              </a:rPr>
              <a:t>$7.01 trillion</a:t>
            </a:r>
            <a:r>
              <a:rPr lang="en-US" b="1" dirty="0">
                <a:solidFill>
                  <a:schemeClr val="bg1"/>
                </a:solidFill>
              </a:rPr>
              <a:t>, a new </a:t>
            </a:r>
            <a:r>
              <a:rPr lang="en-US" b="1" dirty="0" smtClean="0">
                <a:solidFill>
                  <a:schemeClr val="bg1"/>
                </a:solidFill>
              </a:rPr>
              <a:t>peak--$762B above 2009 trough</a:t>
            </a:r>
            <a:endParaRPr lang="en-US" b="1" dirty="0">
              <a:solidFill>
                <a:schemeClr val="bg1"/>
              </a:solidFill>
            </a:endParaRPr>
          </a:p>
        </p:txBody>
      </p:sp>
      <p:sp>
        <p:nvSpPr>
          <p:cNvPr id="12" name="AutoShape 14"/>
          <p:cNvSpPr>
            <a:spLocks noChangeArrowheads="1"/>
          </p:cNvSpPr>
          <p:nvPr/>
        </p:nvSpPr>
        <p:spPr bwMode="blackWhite">
          <a:xfrm>
            <a:off x="2632594" y="4228788"/>
            <a:ext cx="2419350" cy="876300"/>
          </a:xfrm>
          <a:prstGeom prst="wedgeRectCallout">
            <a:avLst>
              <a:gd name="adj1" fmla="val 74707"/>
              <a:gd name="adj2" fmla="val -11686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12.2% above their 2009 trough and up 2.7%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31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03236" y="1397000"/>
          <a:ext cx="8775700" cy="4087813"/>
        </p:xfrm>
        <a:graphic>
          <a:graphicData uri="http://schemas.openxmlformats.org/presentationml/2006/ole">
            <p:oleObj spid="_x0000_s14053378"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May 2013</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39 of the 41 months from Jan. 2010 through May 2013.  Recent weakness stems largely from woes in Europe and a Slowdown in China.</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5"/>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3175819" y="3942735"/>
            <a:ext cx="3551610" cy="629265"/>
          </a:xfrm>
          <a:prstGeom prst="wedgeRectCallout">
            <a:avLst>
              <a:gd name="adj1" fmla="val 97556"/>
              <a:gd name="adj2" fmla="val -2876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contracted in May, albeit modestly</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32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15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15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E24857-1607-4C84-A737-1A1C81FA0E9F}" type="slidenum">
              <a:rPr lang="en-US" sz="900"/>
              <a:pPr algn="r" eaLnBrk="0" hangingPunct="0">
                <a:lnSpc>
                  <a:spcPct val="85000"/>
                </a:lnSpc>
                <a:spcBef>
                  <a:spcPct val="20000"/>
                </a:spcBef>
              </a:pPr>
              <a:t>33</a:t>
            </a:fld>
            <a:endParaRPr lang="en-US" sz="900"/>
          </a:p>
        </p:txBody>
      </p:sp>
      <p:graphicFrame>
        <p:nvGraphicFramePr>
          <p:cNvPr id="21506" name="Object 3"/>
          <p:cNvGraphicFramePr>
            <a:graphicFrameLocks/>
          </p:cNvGraphicFramePr>
          <p:nvPr/>
        </p:nvGraphicFramePr>
        <p:xfrm>
          <a:off x="336177" y="1047750"/>
          <a:ext cx="8598274" cy="4343400"/>
        </p:xfrm>
        <a:graphic>
          <a:graphicData uri="http://schemas.openxmlformats.org/presentationml/2006/ole">
            <p:oleObj spid="_x0000_s14054402" name="Chart" r:id="rId4" imgW="8286645" imgH="4010133" progId="MSGraph.Chart.8">
              <p:embed followColorScheme="full"/>
            </p:oleObj>
          </a:graphicData>
        </a:graphic>
      </p:graphicFrame>
      <p:sp>
        <p:nvSpPr>
          <p:cNvPr id="21510" name="Rectangle 2"/>
          <p:cNvSpPr>
            <a:spLocks noGrp="1" noChangeArrowheads="1"/>
          </p:cNvSpPr>
          <p:nvPr>
            <p:ph type="title" idx="4294967295"/>
          </p:nvPr>
        </p:nvSpPr>
        <p:spPr>
          <a:xfrm>
            <a:off x="523875" y="131950"/>
            <a:ext cx="7219950" cy="860425"/>
          </a:xfrm>
        </p:spPr>
        <p:txBody>
          <a:bodyPr/>
          <a:lstStyle/>
          <a:p>
            <a:r>
              <a:rPr lang="en-US" dirty="0" smtClean="0"/>
              <a:t>Dollar Value* of Manufacturers’ Shipments </a:t>
            </a:r>
            <a:r>
              <a:rPr lang="en-US" sz="2000" dirty="0" smtClean="0"/>
              <a:t>Monthly, Jan. 1992—Apr. 2013</a:t>
            </a:r>
          </a:p>
        </p:txBody>
      </p:sp>
      <p:sp>
        <p:nvSpPr>
          <p:cNvPr id="21511"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5"/>
              </a:rPr>
              <a:t>http://www.census.gov/manufacturing/m3/</a:t>
            </a:r>
            <a:r>
              <a:rPr lang="en-US" sz="1100" dirty="0" smtClean="0"/>
              <a:t> </a:t>
            </a:r>
            <a:endParaRPr lang="en-US" sz="1100" dirty="0"/>
          </a:p>
        </p:txBody>
      </p:sp>
      <p:sp>
        <p:nvSpPr>
          <p:cNvPr id="2129925" name="Rectangle 5"/>
          <p:cNvSpPr>
            <a:spLocks noChangeArrowheads="1"/>
          </p:cNvSpPr>
          <p:nvPr/>
        </p:nvSpPr>
        <p:spPr bwMode="blackWhite">
          <a:xfrm>
            <a:off x="140778" y="5366678"/>
            <a:ext cx="8885238" cy="100853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chemeClr val="bg1"/>
                </a:solidFill>
              </a:rPr>
              <a:t>Monthly shipments </a:t>
            </a:r>
            <a:r>
              <a:rPr lang="en-US" sz="1600" b="1" dirty="0" smtClean="0">
                <a:solidFill>
                  <a:schemeClr val="bg1"/>
                </a:solidFill>
              </a:rPr>
              <a:t>in Feb. 2013  exceeded their pre-crisis (July 2008) peak. </a:t>
            </a:r>
            <a:r>
              <a:rPr lang="en-US" sz="1600" b="1" dirty="0">
                <a:solidFill>
                  <a:schemeClr val="bg1"/>
                </a:solidFill>
              </a:rPr>
              <a:t>Trough in May 2009. Growth from trough to </a:t>
            </a:r>
            <a:r>
              <a:rPr lang="en-US" sz="1600" b="1" dirty="0" smtClean="0">
                <a:solidFill>
                  <a:schemeClr val="bg1"/>
                </a:solidFill>
              </a:rPr>
              <a:t>Apr. 2013 </a:t>
            </a:r>
            <a:r>
              <a:rPr lang="en-US" sz="1600" b="1" dirty="0">
                <a:solidFill>
                  <a:schemeClr val="bg1"/>
                </a:solidFill>
              </a:rPr>
              <a:t>was </a:t>
            </a:r>
            <a:r>
              <a:rPr lang="en-US" sz="1600" b="1" dirty="0" smtClean="0">
                <a:solidFill>
                  <a:schemeClr val="bg1"/>
                </a:solidFill>
              </a:rPr>
              <a:t>34%.  Manufacturing is an energy intensive activity and growth leads to gains in many commercial exposures: WC, Commercial Auto, Marine, Property and Various Liability Coverages</a:t>
            </a:r>
            <a:endParaRPr lang="en-US" sz="1600" b="1" dirty="0">
              <a:solidFill>
                <a:srgbClr val="FFFFFF"/>
              </a:solidFill>
            </a:endParaRPr>
          </a:p>
        </p:txBody>
      </p:sp>
      <p:sp>
        <p:nvSpPr>
          <p:cNvPr id="10" name="AutoShape 5"/>
          <p:cNvSpPr>
            <a:spLocks noChangeArrowheads="1"/>
          </p:cNvSpPr>
          <p:nvPr/>
        </p:nvSpPr>
        <p:spPr bwMode="blackWhite">
          <a:xfrm>
            <a:off x="2056245" y="1130709"/>
            <a:ext cx="3837176" cy="1504336"/>
          </a:xfrm>
          <a:prstGeom prst="wedgeRectCallout">
            <a:avLst>
              <a:gd name="adj1" fmla="val 121792"/>
              <a:gd name="adj2" fmla="val -2303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value of Manufacturing Shipments in Apr. 2013 were up 34% to $478.7B from its May 2009 trough.  March figure is now  2.2% below its previous record high in Feb. 2013. Modest weakening in recent months.</a:t>
            </a:r>
            <a:endParaRPr lang="en-US" sz="1600" b="1" dirty="0">
              <a:solidFill>
                <a:schemeClr val="bg1"/>
              </a:solidFill>
            </a:endParaRPr>
          </a:p>
        </p:txBody>
      </p:sp>
      <p:sp>
        <p:nvSpPr>
          <p:cNvPr id="11" name="Rectangle 8"/>
          <p:cNvSpPr>
            <a:spLocks noChangeArrowheads="1"/>
          </p:cNvSpPr>
          <p:nvPr/>
        </p:nvSpPr>
        <p:spPr bwMode="black">
          <a:xfrm>
            <a:off x="347663" y="111946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33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34</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2013 vs.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4055426" name="Chart" r:id="rId4" imgW="8534451" imgH="3771782" progId="MSGraph.Chart.8">
              <p:embed followColorScheme="full"/>
            </p:oleObj>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Expanding—Albeit More Slowly—Across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5594733" y="1821800"/>
            <a:ext cx="2411972" cy="914398"/>
          </a:xfrm>
          <a:prstGeom prst="wedgeRectCallout">
            <a:avLst>
              <a:gd name="adj1" fmla="val -87328"/>
              <a:gd name="adj2" fmla="val -615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was especially strong in 2012 but weakened in 2013</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April 2013 to the same period in 2012.</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5"/>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+2.5%</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-0.3%</a:t>
            </a:r>
            <a:endParaRPr lang="en-US" sz="2400" b="1" u="sng" dirty="0">
              <a:solidFill>
                <a:srgbClr val="225A7A"/>
              </a:solidFill>
            </a:endParaRPr>
          </a:p>
        </p:txBody>
      </p:sp>
      <p:sp>
        <p:nvSpPr>
          <p:cNvPr id="12" name="AutoShape 7"/>
          <p:cNvSpPr>
            <a:spLocks noChangeArrowheads="1"/>
          </p:cNvSpPr>
          <p:nvPr/>
        </p:nvSpPr>
        <p:spPr bwMode="blackWhite">
          <a:xfrm>
            <a:off x="2831688" y="1814052"/>
            <a:ext cx="2064775" cy="922905"/>
          </a:xfrm>
          <a:prstGeom prst="wedgeRectCallout">
            <a:avLst>
              <a:gd name="adj1" fmla="val -7998"/>
              <a:gd name="adj2" fmla="val 6314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Construction machinery is up 35.4% YTD</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65847" y="1457325"/>
          <a:ext cx="8839200" cy="5083175"/>
        </p:xfrm>
        <a:graphic>
          <a:graphicData uri="http://schemas.openxmlformats.org/presentationml/2006/ole">
            <p:oleObj spid="_x0000_s18077698" name="Chart" r:id="rId5" imgW="8153294" imgH="5372218" progId="MSGraph.Chart.8">
              <p:embed followColorScheme="full"/>
            </p:oleObj>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6"/>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35</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2101384" y="1822637"/>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5400000">
            <a:off x="4604861" y="1432145"/>
            <a:ext cx="504850" cy="15537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9785"/>
              <a:gd name="adj2" fmla="val 16807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2094089" name="AutoShape 38"/>
          <p:cNvSpPr>
            <a:spLocks noChangeArrowheads="1"/>
          </p:cNvSpPr>
          <p:nvPr/>
        </p:nvSpPr>
        <p:spPr bwMode="blackWhite">
          <a:xfrm>
            <a:off x="2414157" y="3526021"/>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
        <p:nvSpPr>
          <p:cNvPr id="69647" name="AutoShape 5"/>
          <p:cNvSpPr>
            <a:spLocks noChangeArrowheads="1"/>
          </p:cNvSpPr>
          <p:nvPr/>
        </p:nvSpPr>
        <p:spPr bwMode="auto">
          <a:xfrm>
            <a:off x="6390970" y="1111048"/>
            <a:ext cx="2416380" cy="806242"/>
          </a:xfrm>
          <a:prstGeom prst="wedgeRectCallout">
            <a:avLst>
              <a:gd name="adj1" fmla="val 45588"/>
              <a:gd name="adj2" fmla="val 136874"/>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77.8% </a:t>
            </a:r>
            <a:r>
              <a:rPr lang="en-US" sz="1200" b="1" dirty="0"/>
              <a:t>of industrial capacity in </a:t>
            </a:r>
            <a:r>
              <a:rPr lang="en-US" sz="1200" b="1" dirty="0" smtClean="0"/>
              <a:t>Apr. 2013, well above </a:t>
            </a:r>
            <a:r>
              <a:rPr lang="en-US" sz="1200" b="1" dirty="0"/>
              <a:t>the June 2009 low of </a:t>
            </a:r>
            <a:r>
              <a:rPr lang="en-US" sz="1200" b="1" dirty="0" smtClean="0"/>
              <a:t>66.9% but is still below pre-recession levels.</a:t>
            </a:r>
            <a:endParaRPr lang="en-US" sz="1200" b="1" dirty="0"/>
          </a:p>
        </p:txBody>
      </p:sp>
      <p:sp>
        <p:nvSpPr>
          <p:cNvPr id="69648" name="AutoShape 5"/>
          <p:cNvSpPr>
            <a:spLocks noChangeArrowheads="1"/>
          </p:cNvSpPr>
          <p:nvPr/>
        </p:nvSpPr>
        <p:spPr bwMode="auto">
          <a:xfrm>
            <a:off x="3425642" y="5258361"/>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69649" name="Rectangle 8"/>
          <p:cNvSpPr>
            <a:spLocks noChangeArrowheads="1"/>
          </p:cNvSpPr>
          <p:nvPr/>
        </p:nvSpPr>
        <p:spPr bwMode="auto">
          <a:xfrm>
            <a:off x="5805952" y="2066206"/>
            <a:ext cx="1126194" cy="3803652"/>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April 2013</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35</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380546">
                                            <p:oleChartEl type="series" lvl="1"/>
                                          </p:spTgt>
                                        </p:tgtEl>
                                        <p:attrNameLst>
                                          <p:attrName>style.visibility</p:attrName>
                                        </p:attrNameLst>
                                      </p:cBhvr>
                                      <p:to>
                                        <p:strVal val="visible"/>
                                      </p:to>
                                    </p:set>
                                    <p:animEffect transition="in" filter="wipe(left)">
                                      <p:cBhvr>
                                        <p:cTn id="12" dur="500"/>
                                        <p:tgtEl>
                                          <p:spTgt spid="6380546">
                                            <p:oleChartEl type="series" lvl="1"/>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PROJCTOR.WAV"/>
                                        </p:tgtEl>
                                      </p:cMediaNode>
                                    </p:audio>
                                  </p:sub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6380548"/>
                                        </p:tgtEl>
                                        <p:attrNameLst>
                                          <p:attrName>style.visibility</p:attrName>
                                        </p:attrNameLst>
                                      </p:cBhvr>
                                      <p:to>
                                        <p:strVal val="visible"/>
                                      </p:to>
                                    </p:set>
                                    <p:animEffect transition="in" filter="blinds(horizontal)">
                                      <p:cBhvr>
                                        <p:cTn id="16" dur="500"/>
                                        <p:tgtEl>
                                          <p:spTgt spid="6380548"/>
                                        </p:tgtEl>
                                      </p:cBhvr>
                                    </p:animEffect>
                                  </p:childTnLst>
                                </p:cTn>
                              </p:par>
                            </p:childTnLst>
                          </p:cTn>
                        </p:par>
                        <p:par>
                          <p:cTn id="17" fill="hold">
                            <p:stCondLst>
                              <p:cond delay="1500"/>
                            </p:stCondLst>
                            <p:childTnLst>
                              <p:par>
                                <p:cTn id="18" presetID="17" presetClass="entr" presetSubtype="4" fill="hold" grpId="0" nodeType="afterEffect">
                                  <p:stCondLst>
                                    <p:cond delay="1000"/>
                                  </p:stCondLst>
                                  <p:childTnLst>
                                    <p:set>
                                      <p:cBhvr>
                                        <p:cTn id="19" dur="1" fill="hold">
                                          <p:stCondLst>
                                            <p:cond delay="0"/>
                                          </p:stCondLst>
                                        </p:cTn>
                                        <p:tgtEl>
                                          <p:spTgt spid="375816"/>
                                        </p:tgtEl>
                                        <p:attrNameLst>
                                          <p:attrName>style.visibility</p:attrName>
                                        </p:attrNameLst>
                                      </p:cBhvr>
                                      <p:to>
                                        <p:strVal val="visible"/>
                                      </p:to>
                                    </p:set>
                                    <p:anim calcmode="lin" valueType="num">
                                      <p:cBhvr>
                                        <p:cTn id="20" dur="500" fill="hold"/>
                                        <p:tgtEl>
                                          <p:spTgt spid="375816"/>
                                        </p:tgtEl>
                                        <p:attrNameLst>
                                          <p:attrName>ppt_x</p:attrName>
                                        </p:attrNameLst>
                                      </p:cBhvr>
                                      <p:tavLst>
                                        <p:tav tm="0">
                                          <p:val>
                                            <p:strVal val="#ppt_x"/>
                                          </p:val>
                                        </p:tav>
                                        <p:tav tm="100000">
                                          <p:val>
                                            <p:strVal val="#ppt_x"/>
                                          </p:val>
                                        </p:tav>
                                      </p:tavLst>
                                    </p:anim>
                                    <p:anim calcmode="lin" valueType="num">
                                      <p:cBhvr>
                                        <p:cTn id="21" dur="500" fill="hold"/>
                                        <p:tgtEl>
                                          <p:spTgt spid="375816"/>
                                        </p:tgtEl>
                                        <p:attrNameLst>
                                          <p:attrName>ppt_y</p:attrName>
                                        </p:attrNameLst>
                                      </p:cBhvr>
                                      <p:tavLst>
                                        <p:tav tm="0">
                                          <p:val>
                                            <p:strVal val="#ppt_y+#ppt_h/2"/>
                                          </p:val>
                                        </p:tav>
                                        <p:tav tm="100000">
                                          <p:val>
                                            <p:strVal val="#ppt_y"/>
                                          </p:val>
                                        </p:tav>
                                      </p:tavLst>
                                    </p:anim>
                                    <p:anim calcmode="lin" valueType="num">
                                      <p:cBhvr>
                                        <p:cTn id="22" dur="500" fill="hold"/>
                                        <p:tgtEl>
                                          <p:spTgt spid="375816"/>
                                        </p:tgtEl>
                                        <p:attrNameLst>
                                          <p:attrName>ppt_w</p:attrName>
                                        </p:attrNameLst>
                                      </p:cBhvr>
                                      <p:tavLst>
                                        <p:tav tm="0">
                                          <p:val>
                                            <p:strVal val="#ppt_w"/>
                                          </p:val>
                                        </p:tav>
                                        <p:tav tm="100000">
                                          <p:val>
                                            <p:strVal val="#ppt_w"/>
                                          </p:val>
                                        </p:tav>
                                      </p:tavLst>
                                    </p:anim>
                                    <p:anim calcmode="lin" valueType="num">
                                      <p:cBhvr>
                                        <p:cTn id="23" dur="500" fill="hold"/>
                                        <p:tgtEl>
                                          <p:spTgt spid="375816"/>
                                        </p:tgtEl>
                                        <p:attrNameLst>
                                          <p:attrName>ppt_h</p:attrName>
                                        </p:attrNameLst>
                                      </p:cBhvr>
                                      <p:tavLst>
                                        <p:tav tm="0">
                                          <p:val>
                                            <p:fltVal val="0"/>
                                          </p:val>
                                        </p:tav>
                                        <p:tav tm="100000">
                                          <p:val>
                                            <p:strVal val="#ppt_h"/>
                                          </p:val>
                                        </p:tav>
                                      </p:tavLst>
                                    </p:anim>
                                  </p:childTnLst>
                                </p:cTn>
                              </p:par>
                            </p:childTnLst>
                          </p:cTn>
                        </p:par>
                        <p:par>
                          <p:cTn id="24" fill="hold">
                            <p:stCondLst>
                              <p:cond delay="3000"/>
                            </p:stCondLst>
                            <p:childTnLst>
                              <p:par>
                                <p:cTn id="25" presetID="22" presetClass="entr" presetSubtype="8" fill="hold" grpId="0" nodeType="afterEffect">
                                  <p:stCondLst>
                                    <p:cond delay="500"/>
                                  </p:stCondLst>
                                  <p:childTnLst>
                                    <p:set>
                                      <p:cBhvr>
                                        <p:cTn id="26" dur="1" fill="hold">
                                          <p:stCondLst>
                                            <p:cond delay="0"/>
                                          </p:stCondLst>
                                        </p:cTn>
                                        <p:tgtEl>
                                          <p:spTgt spid="2094089"/>
                                        </p:tgtEl>
                                        <p:attrNameLst>
                                          <p:attrName>style.visibility</p:attrName>
                                        </p:attrNameLst>
                                      </p:cBhvr>
                                      <p:to>
                                        <p:strVal val="visible"/>
                                      </p:to>
                                    </p:set>
                                    <p:animEffect transition="in" filter="wipe(left)">
                                      <p:cBhvr>
                                        <p:cTn id="27" dur="500"/>
                                        <p:tgtEl>
                                          <p:spTgt spid="209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animBg="0"/>
      <p:bldP spid="6380547" grpId="0" autoUpdateAnimBg="0"/>
      <p:bldP spid="6380548" grpId="0" autoUpdateAnimBg="0"/>
      <p:bldP spid="375816" grpId="0" animBg="1"/>
      <p:bldP spid="209408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36</a:t>
            </a:fld>
            <a:endParaRPr lang="en-US" sz="900"/>
          </a:p>
        </p:txBody>
      </p:sp>
      <p:sp>
        <p:nvSpPr>
          <p:cNvPr id="11270" name="Rectangle 7"/>
          <p:cNvSpPr>
            <a:spLocks noGrp="1" noChangeArrowheads="1"/>
          </p:cNvSpPr>
          <p:nvPr>
            <p:ph type="title" idx="4294967295"/>
          </p:nvPr>
        </p:nvSpPr>
        <p:spPr>
          <a:xfrm>
            <a:off x="450850" y="93101"/>
            <a:ext cx="7400925" cy="860425"/>
          </a:xfrm>
        </p:spPr>
        <p:txBody>
          <a:bodyPr/>
          <a:lstStyle/>
          <a:p>
            <a:r>
              <a:rPr lang="en-US" sz="3200" dirty="0" smtClean="0"/>
              <a:t>Manufacturing Employment,</a:t>
            </a:r>
            <a:br>
              <a:rPr lang="en-US" sz="3200" dirty="0" smtClean="0"/>
            </a:br>
            <a:r>
              <a:rPr lang="en-US" sz="3200" dirty="0" smtClean="0"/>
              <a:t>Jan. 2010—May 2013</a:t>
            </a:r>
            <a:r>
              <a:rPr lang="en-US" dirty="0" smtClean="0"/>
              <a:t>*</a:t>
            </a:r>
          </a:p>
        </p:txBody>
      </p:sp>
      <p:graphicFrame>
        <p:nvGraphicFramePr>
          <p:cNvPr id="11266" name="Object 8"/>
          <p:cNvGraphicFramePr>
            <a:graphicFrameLocks noChangeAspect="1"/>
          </p:cNvGraphicFramePr>
          <p:nvPr/>
        </p:nvGraphicFramePr>
        <p:xfrm>
          <a:off x="211394" y="1548785"/>
          <a:ext cx="8500499" cy="4838700"/>
        </p:xfrm>
        <a:graphic>
          <a:graphicData uri="http://schemas.openxmlformats.org/presentationml/2006/ole">
            <p:oleObj spid="_x0000_s14057474" name="Chart" r:id="rId4" imgW="8343967" imgH="4381555" progId="MSGraph.Chart.8">
              <p:embed followColorScheme="full"/>
            </p:oleObj>
          </a:graphicData>
        </a:graphic>
      </p:graphicFrame>
      <p:sp>
        <p:nvSpPr>
          <p:cNvPr id="8" name="AutoShape 7"/>
          <p:cNvSpPr>
            <a:spLocks noChangeArrowheads="1"/>
          </p:cNvSpPr>
          <p:nvPr/>
        </p:nvSpPr>
        <p:spPr bwMode="blackWhite">
          <a:xfrm>
            <a:off x="1717300" y="1091382"/>
            <a:ext cx="4575345" cy="1555226"/>
          </a:xfrm>
          <a:prstGeom prst="wedgeRectCallout">
            <a:avLst>
              <a:gd name="adj1" fmla="val 95589"/>
              <a:gd name="adj2" fmla="val 355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Manufacturing employment is up by more than 500,000 or 4.4% since Jan. 2010—a surprising source of strength in the economy. The sector has weakened recently as US corporations remains cautious and Europe, China slow.</a:t>
            </a:r>
            <a:endParaRPr lang="en-US" b="1" dirty="0">
              <a:solidFill>
                <a:schemeClr val="bg1"/>
              </a:solidFill>
              <a:latin typeface="Arial" pitchFamily="34" charset="0"/>
            </a:endParaRPr>
          </a:p>
        </p:txBody>
      </p:sp>
      <p:sp>
        <p:nvSpPr>
          <p:cNvPr id="1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5"/>
              </a:rPr>
              <a:t>http://data.bls.gov</a:t>
            </a:r>
            <a:r>
              <a:rPr lang="en-US" sz="1100" dirty="0" smtClean="0"/>
              <a:t>; Insurance Information Institute.</a:t>
            </a:r>
            <a:endParaRPr lang="en-US" sz="1100" dirty="0"/>
          </a:p>
        </p:txBody>
      </p:sp>
      <p:sp>
        <p:nvSpPr>
          <p:cNvPr id="13"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ENERGY SECTOR: OIL &amp; GAS INDUSTRY FUTURE IS BRIGHT</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37</a:t>
            </a:fld>
            <a:endParaRPr lang="en-US" sz="900">
              <a:solidFill>
                <a:schemeClr val="bg1"/>
              </a:solidFill>
            </a:endParaRPr>
          </a:p>
        </p:txBody>
      </p:sp>
      <p:pic>
        <p:nvPicPr>
          <p:cNvPr id="130053"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2962" y="4086788"/>
            <a:ext cx="8257612"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US Is Becoming an Energy Powerhouse; Domestic Demand and Exports Are Key</a:t>
            </a:r>
          </a:p>
          <a:p>
            <a:pPr marL="292100" indent="-292100" algn="ctr" eaLnBrk="0" hangingPunct="0">
              <a:lnSpc>
                <a:spcPct val="90000"/>
              </a:lnSpc>
              <a:spcBef>
                <a:spcPct val="25000"/>
              </a:spcBef>
              <a:buClr>
                <a:schemeClr val="accent2"/>
              </a:buClr>
              <a:buFont typeface="Wingdings" pitchFamily="2" charset="2"/>
              <a:buNone/>
            </a:pPr>
            <a:r>
              <a:rPr lang="en-US" sz="4000" b="1" i="1" dirty="0" smtClean="0">
                <a:solidFill>
                  <a:srgbClr val="FF0000"/>
                </a:solidFill>
              </a:rPr>
              <a:t>Need Infrastructure Investment</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US Oil &amp; Gas Extraction: Value of Output: 2000–2012E</a:t>
            </a:r>
            <a:endParaRPr lang="en-US" baseline="30000" dirty="0" smtClean="0"/>
          </a:p>
        </p:txBody>
      </p:sp>
      <p:graphicFrame>
        <p:nvGraphicFramePr>
          <p:cNvPr id="58370" name="Object 3"/>
          <p:cNvGraphicFramePr>
            <a:graphicFrameLocks/>
          </p:cNvGraphicFramePr>
          <p:nvPr/>
        </p:nvGraphicFramePr>
        <p:xfrm>
          <a:off x="309716" y="2138517"/>
          <a:ext cx="8568813" cy="3943670"/>
        </p:xfrm>
        <a:graphic>
          <a:graphicData uri="http://schemas.openxmlformats.org/presentationml/2006/ole">
            <p:oleObj spid="_x0000_s19549186" name="Chart" r:id="rId4" imgW="8429714" imgH="3638435" progId="MSGraph.Chart.8">
              <p:embed followColorScheme="full"/>
            </p:oleObj>
          </a:graphicData>
        </a:graphic>
      </p:graphicFrame>
      <p:sp>
        <p:nvSpPr>
          <p:cNvPr id="58373" name="Rectangle 5"/>
          <p:cNvSpPr>
            <a:spLocks noChangeArrowheads="1"/>
          </p:cNvSpPr>
          <p:nvPr/>
        </p:nvSpPr>
        <p:spPr bwMode="auto">
          <a:xfrm>
            <a:off x="-1" y="6606839"/>
            <a:ext cx="8915401" cy="290849"/>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a:t>
            </a:r>
            <a:r>
              <a:rPr lang="en-US" sz="1100" dirty="0" smtClean="0"/>
              <a:t> U.S. Bureau of Economic Analysis (2000-2011); Insurance </a:t>
            </a:r>
            <a:r>
              <a:rPr lang="en-US" sz="1100" dirty="0"/>
              <a:t>Information </a:t>
            </a:r>
            <a:r>
              <a:rPr lang="en-US" sz="1100" dirty="0" smtClean="0"/>
              <a:t>Institute (2012E).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996812" y="4257367"/>
            <a:ext cx="3718910" cy="1022554"/>
          </a:xfrm>
          <a:prstGeom prst="wedgeRectCallout">
            <a:avLst>
              <a:gd name="adj1" fmla="val 70573"/>
              <a:gd name="adj2" fmla="val -343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The contribution of oil &amp; gas extraction to the US economy is now at record high levels</a:t>
            </a:r>
            <a:endParaRPr lang="en-US" b="1" dirty="0">
              <a:solidFill>
                <a:schemeClr val="bg1"/>
              </a:solidFill>
              <a:latin typeface="Arial" pitchFamily="34" charset="0"/>
              <a:cs typeface="+mn-cs"/>
            </a:endParaRPr>
          </a:p>
        </p:txBody>
      </p:sp>
      <p:sp>
        <p:nvSpPr>
          <p:cNvPr id="9" name="AutoShape 6"/>
          <p:cNvSpPr>
            <a:spLocks noChangeArrowheads="1"/>
          </p:cNvSpPr>
          <p:nvPr/>
        </p:nvSpPr>
        <p:spPr bwMode="blackWhite">
          <a:xfrm>
            <a:off x="2713709" y="1378512"/>
            <a:ext cx="2418735" cy="1305694"/>
          </a:xfrm>
          <a:prstGeom prst="wedgeRectCallout">
            <a:avLst>
              <a:gd name="adj1" fmla="val 190152"/>
              <a:gd name="adj2" fmla="val -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Value of oil and gas activity in the US economy is up an estimated 82% or $150 billion since 2009</a:t>
            </a:r>
            <a:endParaRPr lang="en-US" sz="1600" b="1" dirty="0">
              <a:solidFill>
                <a:schemeClr val="bg1"/>
              </a:solidFill>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1200"/>
                            </p:stCondLst>
                            <p:childTnLst>
                              <p:par>
                                <p:cTn id="9" presetID="22" presetClass="entr" presetSubtype="8"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39</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2010—May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21226" y="1563529"/>
          <a:ext cx="8500499" cy="4838700"/>
        </p:xfrm>
        <a:graphic>
          <a:graphicData uri="http://schemas.openxmlformats.org/presentationml/2006/ole">
            <p:oleObj spid="_x0000_s15778818" name="Chart" r:id="rId5" imgW="8343872" imgH="4381562" progId="MSGraph.Chart.8">
              <p:embed followColorScheme="full"/>
            </p:oleObj>
          </a:graphicData>
        </a:graphic>
      </p:graphicFrame>
      <p:sp>
        <p:nvSpPr>
          <p:cNvPr id="8" name="AutoShape 7"/>
          <p:cNvSpPr>
            <a:spLocks noChangeArrowheads="1"/>
          </p:cNvSpPr>
          <p:nvPr/>
        </p:nvSpPr>
        <p:spPr bwMode="blackWhite">
          <a:xfrm>
            <a:off x="963558" y="1494504"/>
            <a:ext cx="2974264" cy="2118849"/>
          </a:xfrm>
          <a:prstGeom prst="wedgeRectCallout">
            <a:avLst>
              <a:gd name="adj1" fmla="val 193640"/>
              <a:gd name="adj2" fmla="val -38439"/>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23.9%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6" cstate="email"/>
          <a:stretch>
            <a:fillRect/>
          </a:stretch>
        </p:blipFill>
        <p:spPr>
          <a:xfrm>
            <a:off x="5466436" y="3576677"/>
            <a:ext cx="2792660" cy="1863162"/>
          </a:xfrm>
          <a:prstGeom prst="rect">
            <a:avLst/>
          </a:prstGeom>
          <a:ln w="19050">
            <a:solidFill>
              <a:schemeClr val="accent1"/>
            </a:solid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4</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2012:</a:t>
            </a:r>
            <a:br>
              <a:rPr lang="en-US" dirty="0" smtClean="0"/>
            </a:br>
            <a:r>
              <a:rPr lang="en-US" dirty="0" smtClean="0"/>
              <a:t>Highest 25 States</a:t>
            </a:r>
          </a:p>
        </p:txBody>
      </p:sp>
      <p:graphicFrame>
        <p:nvGraphicFramePr>
          <p:cNvPr id="1026" name="Object 3"/>
          <p:cNvGraphicFramePr>
            <a:graphicFrameLocks noChangeAspect="1"/>
          </p:cNvGraphicFramePr>
          <p:nvPr>
            <p:ph idx="4294967295"/>
          </p:nvPr>
        </p:nvGraphicFramePr>
        <p:xfrm>
          <a:off x="9525" y="1200150"/>
          <a:ext cx="9144000" cy="5410200"/>
        </p:xfrm>
        <a:graphic>
          <a:graphicData uri="http://schemas.openxmlformats.org/presentationml/2006/ole">
            <p:oleObj spid="_x0000_s19118082" name="Chart" r:id="rId4" imgW="8820049" imgH="4572034" progId="MSGraph.Chart.8">
              <p:embed followColorScheme="full"/>
            </p:oleObj>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a:p>
          <a:p>
            <a:pPr eaLnBrk="0" hangingPunct="0">
              <a:lnSpc>
                <a:spcPct val="70000"/>
              </a:lnSpc>
              <a:spcBef>
                <a:spcPct val="50000"/>
              </a:spcBef>
              <a:buClr>
                <a:srgbClr val="FF3300"/>
              </a:buClr>
              <a:buFont typeface="Wingdings" pitchFamily="2" charset="2"/>
              <a:buNone/>
            </a:pPr>
            <a:r>
              <a:rPr lang="en-US" sz="1100"/>
              <a:t>Sources:  US Bureau of Labor Statistics;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2012—by far</a:t>
            </a:r>
            <a:endParaRPr lang="en-US" sz="1400" b="1" dirty="0">
              <a:solidFill>
                <a:schemeClr val="bg1"/>
              </a:solidFill>
            </a:endParaRPr>
          </a:p>
        </p:txBody>
      </p:sp>
      <p:sp>
        <p:nvSpPr>
          <p:cNvPr id="7" name="AutoShape 7"/>
          <p:cNvSpPr>
            <a:spLocks noChangeArrowheads="1"/>
          </p:cNvSpPr>
          <p:nvPr/>
        </p:nvSpPr>
        <p:spPr bwMode="blackWhite">
          <a:xfrm>
            <a:off x="4208203" y="2821858"/>
            <a:ext cx="3755926" cy="1108541"/>
          </a:xfrm>
          <a:prstGeom prst="wedgeRectCallout">
            <a:avLst>
              <a:gd name="adj1" fmla="val -101008"/>
              <a:gd name="adj2" fmla="val 812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10 states experienced growth in excess of 3%, which is what we would see nationally in a more typical recovery</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nvGraphicFramePr>
        <p:xfrm>
          <a:off x="58738" y="1549400"/>
          <a:ext cx="8932862" cy="5451475"/>
        </p:xfrm>
        <a:graphic>
          <a:graphicData uri="http://schemas.openxmlformats.org/presentationml/2006/ole">
            <p:oleObj spid="_x0000_s18828290" name="Chart" r:id="rId3" imgW="8201074" imgH="5391113" progId="MSGraph.Chart.8">
              <p:embed followColorScheme="full"/>
            </p:oleObj>
          </a:graphicData>
        </a:graphic>
      </p:graphicFrame>
      <p:sp>
        <p:nvSpPr>
          <p:cNvPr id="7292931" name="Rectangle 3"/>
          <p:cNvSpPr>
            <a:spLocks noGrp="1" noChangeArrowheads="1"/>
          </p:cNvSpPr>
          <p:nvPr>
            <p:ph type="title"/>
          </p:nvPr>
        </p:nvSpPr>
        <p:spPr>
          <a:xfrm>
            <a:off x="238125" y="9525"/>
            <a:ext cx="7542213" cy="838200"/>
          </a:xfrm>
        </p:spPr>
        <p:txBody>
          <a:bodyPr/>
          <a:lstStyle/>
          <a:p>
            <a:r>
              <a:rPr lang="en-US" smtClean="0"/>
              <a:t>World Primary Energy Consumption</a:t>
            </a:r>
            <a:r>
              <a:rPr lang="en-US" sz="3200" smtClean="0"/>
              <a:t>, 1990-2030P</a:t>
            </a:r>
            <a:endParaRPr lang="en-US" smtClean="0"/>
          </a:p>
        </p:txBody>
      </p:sp>
      <p:sp>
        <p:nvSpPr>
          <p:cNvPr id="25604" name="Text Box 4"/>
          <p:cNvSpPr txBox="1">
            <a:spLocks noChangeArrowheads="1"/>
          </p:cNvSpPr>
          <p:nvPr/>
        </p:nvSpPr>
        <p:spPr bwMode="auto">
          <a:xfrm>
            <a:off x="76200" y="6473825"/>
            <a:ext cx="8763000" cy="277813"/>
          </a:xfrm>
          <a:prstGeom prst="rect">
            <a:avLst/>
          </a:prstGeom>
          <a:noFill/>
          <a:ln w="9525">
            <a:noFill/>
            <a:miter lim="800000"/>
            <a:headEnd/>
            <a:tailEnd/>
          </a:ln>
        </p:spPr>
        <p:txBody>
          <a:bodyPr lIns="92075" tIns="46038" rIns="92075" bIns="46038">
            <a:spAutoFit/>
          </a:bodyPr>
          <a:lstStyle/>
          <a:p>
            <a:r>
              <a:rPr lang="en-US" sz="1200"/>
              <a:t>Source: Energy Information Administration, </a:t>
            </a:r>
            <a:r>
              <a:rPr lang="en-US" sz="1200" i="1"/>
              <a:t>2009 International Energy Outlook</a:t>
            </a:r>
            <a:r>
              <a:rPr lang="en-US" sz="1200"/>
              <a:t>, Insurance Information Institute.</a:t>
            </a:r>
          </a:p>
        </p:txBody>
      </p:sp>
      <p:sp>
        <p:nvSpPr>
          <p:cNvPr id="7292933" name="Text Box 5"/>
          <p:cNvSpPr txBox="1">
            <a:spLocks noChangeArrowheads="1"/>
          </p:cNvSpPr>
          <p:nvPr/>
        </p:nvSpPr>
        <p:spPr bwMode="auto">
          <a:xfrm>
            <a:off x="1312769" y="4433047"/>
            <a:ext cx="3609975" cy="1323975"/>
          </a:xfrm>
          <a:prstGeom prst="rect">
            <a:avLst/>
          </a:prstGeom>
          <a:solidFill>
            <a:schemeClr val="bg1"/>
          </a:solidFill>
          <a:ln w="9525">
            <a:solidFill>
              <a:srgbClr val="FF0000"/>
            </a:solidFill>
            <a:miter lim="800000"/>
            <a:headEnd/>
            <a:tailEnd/>
          </a:ln>
        </p:spPr>
        <p:txBody>
          <a:bodyPr lIns="92075" tIns="46038" rIns="92075" bIns="46038">
            <a:spAutoFit/>
          </a:bodyPr>
          <a:lstStyle/>
          <a:p>
            <a:pPr algn="ctr">
              <a:lnSpc>
                <a:spcPct val="80000"/>
              </a:lnSpc>
            </a:pPr>
            <a:r>
              <a:rPr lang="en-US" sz="2000" b="1" dirty="0">
                <a:solidFill>
                  <a:srgbClr val="0033CC"/>
                </a:solidFill>
              </a:rPr>
              <a:t>Between 2006 and 2030, energy consumption in projected to increase annually by 1.5% worldwide but only 0.5% in the US</a:t>
            </a:r>
          </a:p>
        </p:txBody>
      </p:sp>
      <p:sp>
        <p:nvSpPr>
          <p:cNvPr id="25606" name="Text Box 3"/>
          <p:cNvSpPr txBox="1">
            <a:spLocks noChangeArrowheads="1"/>
          </p:cNvSpPr>
          <p:nvPr/>
        </p:nvSpPr>
        <p:spPr bwMode="auto">
          <a:xfrm>
            <a:off x="1981200" y="1381125"/>
            <a:ext cx="4570413" cy="523875"/>
          </a:xfrm>
          <a:prstGeom prst="rect">
            <a:avLst/>
          </a:prstGeom>
          <a:noFill/>
          <a:ln w="9525">
            <a:noFill/>
            <a:miter lim="800000"/>
            <a:headEnd/>
            <a:tailEnd/>
          </a:ln>
        </p:spPr>
        <p:txBody>
          <a:bodyPr lIns="92075" tIns="46038" rIns="92075" bIns="46038">
            <a:spAutoFit/>
          </a:bodyPr>
          <a:lstStyle/>
          <a:p>
            <a:pPr algn="ctr"/>
            <a:r>
              <a:rPr lang="en-US" sz="2800" b="1"/>
              <a:t>Quadrillion BTUs</a:t>
            </a:r>
          </a:p>
        </p:txBody>
      </p:sp>
      <p:sp>
        <p:nvSpPr>
          <p:cNvPr id="8" name="AutoShape 9"/>
          <p:cNvSpPr>
            <a:spLocks noChangeArrowheads="1"/>
          </p:cNvSpPr>
          <p:nvPr/>
        </p:nvSpPr>
        <p:spPr bwMode="auto">
          <a:xfrm>
            <a:off x="5457825" y="3810000"/>
            <a:ext cx="3190875" cy="1733550"/>
          </a:xfrm>
          <a:prstGeom prst="wedgeRectCallout">
            <a:avLst>
              <a:gd name="adj1" fmla="val 34213"/>
              <a:gd name="adj2" fmla="val -103926"/>
            </a:avLst>
          </a:prstGeom>
          <a:solidFill>
            <a:srgbClr val="FFFF00"/>
          </a:solidFill>
          <a:ln w="9525">
            <a:solidFill>
              <a:schemeClr val="tx1"/>
            </a:solidFill>
            <a:miter lim="800000"/>
            <a:headEnd/>
            <a:tailEnd/>
          </a:ln>
        </p:spPr>
        <p:txBody>
          <a:bodyPr lIns="92075" tIns="46038" rIns="92075" bIns="46038"/>
          <a:lstStyle/>
          <a:p>
            <a:pPr algn="ctr">
              <a:lnSpc>
                <a:spcPct val="90000"/>
              </a:lnSpc>
            </a:pPr>
            <a:r>
              <a:rPr lang="en-US" sz="2000" b="1"/>
              <a:t>Global energy consumption is expected to increase by 33.4% between 2010 and 2030 but by only 12% in the US</a:t>
            </a:r>
            <a:endParaRPr lang="en-US" sz="1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292930">
                                            <p:oleChartEl type="series" lvl="1"/>
                                          </p:spTgt>
                                        </p:tgtEl>
                                        <p:attrNameLst>
                                          <p:attrName>style.visibility</p:attrName>
                                        </p:attrNameLst>
                                      </p:cBhvr>
                                      <p:to>
                                        <p:strVal val="visible"/>
                                      </p:to>
                                    </p:set>
                                    <p:animEffect transition="in" filter="wipe(left)">
                                      <p:cBhvr>
                                        <p:cTn id="12" dur="500"/>
                                        <p:tgtEl>
                                          <p:spTgt spid="7292930">
                                            <p:oleChartEl type="series" lvl="1"/>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292933"/>
                                        </p:tgtEl>
                                        <p:attrNameLst>
                                          <p:attrName>style.visibility</p:attrName>
                                        </p:attrNameLst>
                                      </p:cBhvr>
                                      <p:to>
                                        <p:strVal val="visible"/>
                                      </p:to>
                                    </p:set>
                                    <p:animEffect transition="in" filter="fade">
                                      <p:cBhvr>
                                        <p:cTn id="15" dur="2000"/>
                                        <p:tgtEl>
                                          <p:spTgt spid="7292933"/>
                                        </p:tgtEl>
                                      </p:cBhvr>
                                    </p:animEffect>
                                  </p:childTnLst>
                                </p:cTn>
                              </p:par>
                            </p:childTnLst>
                          </p:cTn>
                        </p:par>
                        <p:par>
                          <p:cTn id="16" fill="hold">
                            <p:stCondLst>
                              <p:cond delay="2500"/>
                            </p:stCondLst>
                            <p:childTnLst>
                              <p:par>
                                <p:cTn id="17" presetID="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292933"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41</a:t>
            </a:fld>
            <a:endParaRPr lang="en-US" sz="900"/>
          </a:p>
        </p:txBody>
      </p:sp>
      <p:sp>
        <p:nvSpPr>
          <p:cNvPr id="437250" name="Rectangle 2"/>
          <p:cNvSpPr>
            <a:spLocks noGrp="1" noChangeArrowheads="1"/>
          </p:cNvSpPr>
          <p:nvPr>
            <p:ph type="title" idx="4294967295"/>
          </p:nvPr>
        </p:nvSpPr>
        <p:spPr>
          <a:xfrm>
            <a:off x="-13448" y="337110"/>
            <a:ext cx="8243047" cy="581025"/>
          </a:xfrm>
        </p:spPr>
        <p:txBody>
          <a:bodyPr lIns="92075" tIns="46038" rIns="92075" bIns="46038" anchor="b"/>
          <a:lstStyle/>
          <a:p>
            <a:pPr>
              <a:lnSpc>
                <a:spcPct val="85000"/>
              </a:lnSpc>
            </a:pPr>
            <a:r>
              <a:rPr lang="en-US" dirty="0" smtClean="0"/>
              <a:t>World Energy Consumption by Fuel,</a:t>
            </a:r>
            <a:br>
              <a:rPr lang="en-US" dirty="0" smtClean="0"/>
            </a:br>
            <a:r>
              <a:rPr lang="en-US" dirty="0" smtClean="0"/>
              <a:t>1990—2035F</a:t>
            </a:r>
            <a:endParaRPr lang="en-US" dirty="0" smtClean="0">
              <a:solidFill>
                <a:srgbClr val="28688C"/>
              </a:solidFill>
            </a:endParaRPr>
          </a:p>
        </p:txBody>
      </p:sp>
      <p:sp>
        <p:nvSpPr>
          <p:cNvPr id="9" name="Text Box 5"/>
          <p:cNvSpPr txBox="1">
            <a:spLocks noChangeArrowheads="1"/>
          </p:cNvSpPr>
          <p:nvPr/>
        </p:nvSpPr>
        <p:spPr bwMode="auto">
          <a:xfrm>
            <a:off x="13447" y="6462855"/>
            <a:ext cx="8242300" cy="262252"/>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 US Energy Information Administration, </a:t>
            </a:r>
            <a:r>
              <a:rPr lang="en-US" sz="1100" i="1" dirty="0" smtClean="0"/>
              <a:t>International Energy Outlook 2011;</a:t>
            </a:r>
            <a:r>
              <a:rPr lang="en-US" sz="1100" dirty="0" smtClean="0"/>
              <a:t> Insurance Information Institute.</a:t>
            </a:r>
            <a:endParaRPr lang="en-US" sz="1100" dirty="0"/>
          </a:p>
        </p:txBody>
      </p:sp>
      <p:pic>
        <p:nvPicPr>
          <p:cNvPr id="13843458" name="Picture 2"/>
          <p:cNvPicPr>
            <a:picLocks noChangeAspect="1" noChangeArrowheads="1"/>
          </p:cNvPicPr>
          <p:nvPr/>
        </p:nvPicPr>
        <p:blipFill>
          <a:blip r:embed="rId3" cstate="email"/>
          <a:srcRect/>
          <a:stretch>
            <a:fillRect/>
          </a:stretch>
        </p:blipFill>
        <p:spPr bwMode="auto">
          <a:xfrm>
            <a:off x="221226" y="1238865"/>
            <a:ext cx="7919884" cy="5176681"/>
          </a:xfrm>
          <a:prstGeom prst="rect">
            <a:avLst/>
          </a:prstGeom>
          <a:noFill/>
          <a:ln w="9525">
            <a:noFill/>
            <a:miter lim="800000"/>
            <a:headEnd/>
            <a:tailEnd/>
          </a:ln>
        </p:spPr>
      </p:pic>
      <p:sp>
        <p:nvSpPr>
          <p:cNvPr id="11" name="AutoShape 13"/>
          <p:cNvSpPr>
            <a:spLocks noChangeArrowheads="1"/>
          </p:cNvSpPr>
          <p:nvPr/>
        </p:nvSpPr>
        <p:spPr bwMode="blackWhite">
          <a:xfrm>
            <a:off x="7211962" y="4291781"/>
            <a:ext cx="1887794" cy="1563330"/>
          </a:xfrm>
          <a:prstGeom prst="wedgeRectCallout">
            <a:avLst>
              <a:gd name="adj1" fmla="val -62071"/>
              <a:gd name="adj2" fmla="val -642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err="1" smtClean="0">
                <a:solidFill>
                  <a:schemeClr val="bg1"/>
                </a:solidFill>
              </a:rPr>
              <a:t>Renewables</a:t>
            </a:r>
            <a:r>
              <a:rPr lang="en-US" sz="1600" b="1" dirty="0" smtClean="0">
                <a:solidFill>
                  <a:schemeClr val="bg1"/>
                </a:solidFill>
              </a:rPr>
              <a:t> will account for 14% of global energy consumption by 2035, up from 20% in 2008</a:t>
            </a:r>
            <a:endParaRPr lang="en-US" sz="16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EE4D684-34DF-4D80-8DB2-F1677C8D8F43}" type="slidenum">
              <a:rPr lang="en-US" sz="900"/>
              <a:pPr algn="r" eaLnBrk="0" hangingPunct="0">
                <a:lnSpc>
                  <a:spcPct val="85000"/>
                </a:lnSpc>
                <a:spcBef>
                  <a:spcPct val="20000"/>
                </a:spcBef>
              </a:pPr>
              <a:t>42</a:t>
            </a:fld>
            <a:endParaRPr lang="en-US" sz="900"/>
          </a:p>
        </p:txBody>
      </p:sp>
      <p:sp>
        <p:nvSpPr>
          <p:cNvPr id="32774" name="Rectangle 2"/>
          <p:cNvSpPr>
            <a:spLocks noGrp="1" noChangeArrowheads="1"/>
          </p:cNvSpPr>
          <p:nvPr>
            <p:ph type="title" idx="4294967295"/>
          </p:nvPr>
        </p:nvSpPr>
        <p:spPr/>
        <p:txBody>
          <a:bodyPr/>
          <a:lstStyle/>
          <a:p>
            <a:r>
              <a:rPr lang="en-US" sz="2600" dirty="0" smtClean="0"/>
              <a:t>US Electric Power Generation by Fuel Source, 2010-2035F (Billions of Kilowatt Hours)</a:t>
            </a:r>
          </a:p>
        </p:txBody>
      </p:sp>
      <p:graphicFrame>
        <p:nvGraphicFramePr>
          <p:cNvPr id="32770" name="Object 3"/>
          <p:cNvGraphicFramePr>
            <a:graphicFrameLocks noChangeAspect="1"/>
          </p:cNvGraphicFramePr>
          <p:nvPr/>
        </p:nvGraphicFramePr>
        <p:xfrm>
          <a:off x="190500" y="1076325"/>
          <a:ext cx="8420100" cy="5222875"/>
        </p:xfrm>
        <a:graphic>
          <a:graphicData uri="http://schemas.openxmlformats.org/presentationml/2006/ole">
            <p:oleObj spid="_x0000_s19542018" name="Chart" r:id="rId4" imgW="8419996" imgH="4733825" progId="MSGraph.Chart.8">
              <p:embed followColorScheme="full"/>
            </p:oleObj>
          </a:graphicData>
        </a:graphic>
      </p:graphicFrame>
      <p:sp>
        <p:nvSpPr>
          <p:cNvPr id="32775" name="Rectangle 4"/>
          <p:cNvSpPr>
            <a:spLocks noChangeArrowheads="1"/>
          </p:cNvSpPr>
          <p:nvPr/>
        </p:nvSpPr>
        <p:spPr bwMode="auto">
          <a:xfrm>
            <a:off x="0" y="6575425"/>
            <a:ext cx="8121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US Energy Information Administration, </a:t>
            </a:r>
            <a:r>
              <a:rPr lang="en-US" sz="1100" i="1" dirty="0" smtClean="0"/>
              <a:t>Annual Energy Outlook 2012, </a:t>
            </a:r>
            <a:r>
              <a:rPr lang="en-US" sz="1100" dirty="0" smtClean="0"/>
              <a:t>Appendix A7. </a:t>
            </a:r>
            <a:endParaRPr lang="en-US" sz="1100" dirty="0"/>
          </a:p>
        </p:txBody>
      </p:sp>
      <p:sp>
        <p:nvSpPr>
          <p:cNvPr id="11" name="Rectangle 5"/>
          <p:cNvSpPr>
            <a:spLocks noChangeArrowheads="1"/>
          </p:cNvSpPr>
          <p:nvPr/>
        </p:nvSpPr>
        <p:spPr bwMode="blackWhite">
          <a:xfrm>
            <a:off x="373063" y="5924550"/>
            <a:ext cx="8437562" cy="581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Demand for Electricity Is Expected to Grow at a 0.6% Annual Rate Through 2035.  </a:t>
            </a:r>
            <a:r>
              <a:rPr lang="en-US" sz="1600" b="1" dirty="0" err="1" smtClean="0">
                <a:solidFill>
                  <a:srgbClr val="FFFFFF"/>
                </a:solidFill>
              </a:rPr>
              <a:t>Renewables</a:t>
            </a:r>
            <a:r>
              <a:rPr lang="en-US" sz="1600" b="1" dirty="0" smtClean="0">
                <a:solidFill>
                  <a:srgbClr val="FFFFFF"/>
                </a:solidFill>
              </a:rPr>
              <a:t> and Natural Gas Will Account for an Increasing Share of Fuel Source</a:t>
            </a:r>
            <a:endParaRPr lang="en-US" sz="1600" b="1" dirty="0">
              <a:solidFill>
                <a:srgbClr val="FFFFFF"/>
              </a:solidFill>
            </a:endParaRPr>
          </a:p>
        </p:txBody>
      </p:sp>
      <p:sp>
        <p:nvSpPr>
          <p:cNvPr id="9" name="TextBox 8"/>
          <p:cNvSpPr txBox="1"/>
          <p:nvPr/>
        </p:nvSpPr>
        <p:spPr>
          <a:xfrm>
            <a:off x="1169894" y="2245659"/>
            <a:ext cx="806823" cy="369332"/>
          </a:xfrm>
          <a:prstGeom prst="rect">
            <a:avLst/>
          </a:prstGeom>
          <a:noFill/>
        </p:spPr>
        <p:txBody>
          <a:bodyPr wrap="square" rtlCol="0">
            <a:spAutoFit/>
          </a:bodyPr>
          <a:lstStyle/>
          <a:p>
            <a:r>
              <a:rPr lang="en-US" b="1" dirty="0" smtClean="0"/>
              <a:t>3,806</a:t>
            </a:r>
            <a:endParaRPr lang="en-US" b="1" dirty="0"/>
          </a:p>
        </p:txBody>
      </p:sp>
      <p:sp>
        <p:nvSpPr>
          <p:cNvPr id="10" name="TextBox 9"/>
          <p:cNvSpPr txBox="1"/>
          <p:nvPr/>
        </p:nvSpPr>
        <p:spPr>
          <a:xfrm>
            <a:off x="2438395" y="2250142"/>
            <a:ext cx="806823" cy="369332"/>
          </a:xfrm>
          <a:prstGeom prst="rect">
            <a:avLst/>
          </a:prstGeom>
          <a:noFill/>
        </p:spPr>
        <p:txBody>
          <a:bodyPr wrap="square" rtlCol="0">
            <a:spAutoFit/>
          </a:bodyPr>
          <a:lstStyle/>
          <a:p>
            <a:r>
              <a:rPr lang="en-US" b="1" dirty="0" smtClean="0"/>
              <a:t>3,796</a:t>
            </a:r>
            <a:endParaRPr lang="en-US" b="1" dirty="0"/>
          </a:p>
        </p:txBody>
      </p:sp>
      <p:sp>
        <p:nvSpPr>
          <p:cNvPr id="12" name="TextBox 11"/>
          <p:cNvSpPr txBox="1"/>
          <p:nvPr/>
        </p:nvSpPr>
        <p:spPr>
          <a:xfrm>
            <a:off x="3733790" y="2214284"/>
            <a:ext cx="806823" cy="369332"/>
          </a:xfrm>
          <a:prstGeom prst="rect">
            <a:avLst/>
          </a:prstGeom>
          <a:noFill/>
        </p:spPr>
        <p:txBody>
          <a:bodyPr wrap="square" rtlCol="0">
            <a:spAutoFit/>
          </a:bodyPr>
          <a:lstStyle/>
          <a:p>
            <a:r>
              <a:rPr lang="en-US" b="1" dirty="0" smtClean="0"/>
              <a:t>3,937</a:t>
            </a:r>
            <a:endParaRPr lang="en-US" b="1" dirty="0"/>
          </a:p>
        </p:txBody>
      </p:sp>
      <p:sp>
        <p:nvSpPr>
          <p:cNvPr id="13" name="TextBox 12"/>
          <p:cNvSpPr txBox="1"/>
          <p:nvPr/>
        </p:nvSpPr>
        <p:spPr>
          <a:xfrm>
            <a:off x="5015743" y="2084296"/>
            <a:ext cx="806823" cy="369332"/>
          </a:xfrm>
          <a:prstGeom prst="rect">
            <a:avLst/>
          </a:prstGeom>
          <a:noFill/>
        </p:spPr>
        <p:txBody>
          <a:bodyPr wrap="square" rtlCol="0">
            <a:spAutoFit/>
          </a:bodyPr>
          <a:lstStyle/>
          <a:p>
            <a:r>
              <a:rPr lang="en-US" b="1" dirty="0" smtClean="0"/>
              <a:t>4,118</a:t>
            </a:r>
            <a:endParaRPr lang="en-US" b="1" dirty="0"/>
          </a:p>
        </p:txBody>
      </p:sp>
      <p:sp>
        <p:nvSpPr>
          <p:cNvPr id="14" name="TextBox 13"/>
          <p:cNvSpPr txBox="1"/>
          <p:nvPr/>
        </p:nvSpPr>
        <p:spPr>
          <a:xfrm>
            <a:off x="6257350" y="2021544"/>
            <a:ext cx="806823" cy="369332"/>
          </a:xfrm>
          <a:prstGeom prst="rect">
            <a:avLst/>
          </a:prstGeom>
          <a:noFill/>
        </p:spPr>
        <p:txBody>
          <a:bodyPr wrap="square" rtlCol="0">
            <a:spAutoFit/>
          </a:bodyPr>
          <a:lstStyle/>
          <a:p>
            <a:r>
              <a:rPr lang="en-US" b="1" dirty="0" smtClean="0"/>
              <a:t>4,279</a:t>
            </a:r>
            <a:endParaRPr lang="en-US" b="1" dirty="0"/>
          </a:p>
        </p:txBody>
      </p:sp>
      <p:sp>
        <p:nvSpPr>
          <p:cNvPr id="15" name="TextBox 14"/>
          <p:cNvSpPr txBox="1"/>
          <p:nvPr/>
        </p:nvSpPr>
        <p:spPr>
          <a:xfrm>
            <a:off x="7566192" y="1931898"/>
            <a:ext cx="806823" cy="369332"/>
          </a:xfrm>
          <a:prstGeom prst="rect">
            <a:avLst/>
          </a:prstGeom>
          <a:noFill/>
        </p:spPr>
        <p:txBody>
          <a:bodyPr wrap="square" rtlCol="0">
            <a:spAutoFit/>
          </a:bodyPr>
          <a:lstStyle/>
          <a:p>
            <a:r>
              <a:rPr lang="en-US" b="1" dirty="0" smtClean="0"/>
              <a:t>4,427</a:t>
            </a:r>
            <a:endParaRPr lang="en-US"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43</a:t>
            </a:fld>
            <a:endParaRPr lang="en-US" sz="900"/>
          </a:p>
        </p:txBody>
      </p:sp>
      <p:sp>
        <p:nvSpPr>
          <p:cNvPr id="437250" name="Rectangle 2"/>
          <p:cNvSpPr>
            <a:spLocks noGrp="1" noChangeArrowheads="1"/>
          </p:cNvSpPr>
          <p:nvPr>
            <p:ph type="title" idx="4294967295"/>
          </p:nvPr>
        </p:nvSpPr>
        <p:spPr>
          <a:xfrm>
            <a:off x="-13448" y="337110"/>
            <a:ext cx="8243047" cy="581025"/>
          </a:xfrm>
        </p:spPr>
        <p:txBody>
          <a:bodyPr lIns="92075" tIns="46038" rIns="92075" bIns="46038" anchor="b"/>
          <a:lstStyle/>
          <a:p>
            <a:pPr>
              <a:lnSpc>
                <a:spcPct val="85000"/>
              </a:lnSpc>
            </a:pPr>
            <a:r>
              <a:rPr lang="en-US" sz="2800" dirty="0" smtClean="0"/>
              <a:t>U.S. Annual Share of Fossil Fired Electric Power Generation, 1950-2012*</a:t>
            </a:r>
            <a:endParaRPr lang="en-US" sz="2800" dirty="0" smtClean="0">
              <a:solidFill>
                <a:srgbClr val="28688C"/>
              </a:solidFill>
            </a:endParaRPr>
          </a:p>
        </p:txBody>
      </p:sp>
      <p:sp>
        <p:nvSpPr>
          <p:cNvPr id="9" name="Text Box 5"/>
          <p:cNvSpPr txBox="1">
            <a:spLocks noChangeArrowheads="1"/>
          </p:cNvSpPr>
          <p:nvPr/>
        </p:nvSpPr>
        <p:spPr bwMode="auto">
          <a:xfrm>
            <a:off x="13446" y="6462855"/>
            <a:ext cx="8754035" cy="262252"/>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 US Energy Information Administration, </a:t>
            </a:r>
            <a:r>
              <a:rPr lang="en-US" sz="1100" dirty="0" smtClean="0">
                <a:hlinkClick r:id="rId3"/>
              </a:rPr>
              <a:t>http://www.eia.gov/todayinenergy/detail.cfm?id=7090#</a:t>
            </a:r>
            <a:r>
              <a:rPr lang="en-US" sz="1100" dirty="0" smtClean="0"/>
              <a:t> ; Insurance Information Institute.</a:t>
            </a:r>
            <a:endParaRPr lang="en-US" sz="1100" dirty="0"/>
          </a:p>
        </p:txBody>
      </p:sp>
      <p:pic>
        <p:nvPicPr>
          <p:cNvPr id="6746114" name="Picture 2" descr="graph of Annual share of fossil-fired electric power generation, 1950-2012 (January-March 2012), as described in the article text"/>
          <p:cNvPicPr>
            <a:picLocks noChangeAspect="1" noChangeArrowheads="1"/>
          </p:cNvPicPr>
          <p:nvPr/>
        </p:nvPicPr>
        <p:blipFill>
          <a:blip r:embed="rId4" cstate="email"/>
          <a:srcRect/>
          <a:stretch>
            <a:fillRect/>
          </a:stretch>
        </p:blipFill>
        <p:spPr bwMode="auto">
          <a:xfrm>
            <a:off x="328612" y="1275813"/>
            <a:ext cx="6247000" cy="4960542"/>
          </a:xfrm>
          <a:prstGeom prst="rect">
            <a:avLst/>
          </a:prstGeom>
          <a:noFill/>
        </p:spPr>
      </p:pic>
      <p:sp>
        <p:nvSpPr>
          <p:cNvPr id="13" name="AutoShape 13"/>
          <p:cNvSpPr>
            <a:spLocks noChangeArrowheads="1"/>
          </p:cNvSpPr>
          <p:nvPr/>
        </p:nvSpPr>
        <p:spPr bwMode="blackWhite">
          <a:xfrm>
            <a:off x="6615952" y="1855694"/>
            <a:ext cx="2017060" cy="2783541"/>
          </a:xfrm>
          <a:prstGeom prst="wedgeRectCallout">
            <a:avLst>
              <a:gd name="adj1" fmla="val -69688"/>
              <a:gd name="adj2" fmla="val -219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Natural gas share of fossil fired generation has more than tripled to 45% in 2012 from less than 15% in 1988. Coal’s share is down significantly and Petroleum’s share is approaching zero</a:t>
            </a:r>
            <a:endParaRPr lang="en-US" sz="16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44</a:t>
            </a:fld>
            <a:endParaRPr lang="en-US" sz="900"/>
          </a:p>
        </p:txBody>
      </p:sp>
      <p:sp>
        <p:nvSpPr>
          <p:cNvPr id="437250" name="Rectangle 2"/>
          <p:cNvSpPr>
            <a:spLocks noGrp="1" noChangeArrowheads="1"/>
          </p:cNvSpPr>
          <p:nvPr>
            <p:ph type="title" idx="4294967295"/>
          </p:nvPr>
        </p:nvSpPr>
        <p:spPr>
          <a:xfrm>
            <a:off x="-13448" y="337110"/>
            <a:ext cx="8243047" cy="581025"/>
          </a:xfrm>
        </p:spPr>
        <p:txBody>
          <a:bodyPr lIns="92075" tIns="46038" rIns="92075" bIns="46038" anchor="b"/>
          <a:lstStyle/>
          <a:p>
            <a:pPr>
              <a:lnSpc>
                <a:spcPct val="85000"/>
              </a:lnSpc>
            </a:pPr>
            <a:r>
              <a:rPr lang="en-US" sz="2800" dirty="0" smtClean="0"/>
              <a:t>US Natural Gas Production and Non-Hydro Renewable Electricity Generation, 1990-2035P</a:t>
            </a:r>
            <a:endParaRPr lang="en-US" sz="2800" dirty="0" smtClean="0">
              <a:solidFill>
                <a:srgbClr val="28688C"/>
              </a:solidFill>
            </a:endParaRPr>
          </a:p>
        </p:txBody>
      </p:sp>
      <p:sp>
        <p:nvSpPr>
          <p:cNvPr id="9" name="Text Box 5"/>
          <p:cNvSpPr txBox="1">
            <a:spLocks noChangeArrowheads="1"/>
          </p:cNvSpPr>
          <p:nvPr/>
        </p:nvSpPr>
        <p:spPr bwMode="auto">
          <a:xfrm>
            <a:off x="13447" y="6462855"/>
            <a:ext cx="8242300" cy="262252"/>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 US Energy Information Administration, </a:t>
            </a:r>
            <a:r>
              <a:rPr lang="en-US" sz="1100" i="1" dirty="0" smtClean="0"/>
              <a:t>Annual Energy Outlook 2011</a:t>
            </a:r>
            <a:r>
              <a:rPr lang="en-US" sz="1100" dirty="0" smtClean="0"/>
              <a:t>; Insurance Information Institute.</a:t>
            </a:r>
            <a:endParaRPr lang="en-US" sz="1100" dirty="0"/>
          </a:p>
        </p:txBody>
      </p:sp>
      <p:pic>
        <p:nvPicPr>
          <p:cNvPr id="2886658" name="Picture 2"/>
          <p:cNvPicPr>
            <a:picLocks noChangeAspect="1" noChangeArrowheads="1"/>
          </p:cNvPicPr>
          <p:nvPr/>
        </p:nvPicPr>
        <p:blipFill>
          <a:blip r:embed="rId3" cstate="email"/>
          <a:srcRect/>
          <a:stretch>
            <a:fillRect/>
          </a:stretch>
        </p:blipFill>
        <p:spPr bwMode="auto">
          <a:xfrm>
            <a:off x="197670" y="2191873"/>
            <a:ext cx="8838754" cy="3296770"/>
          </a:xfrm>
          <a:prstGeom prst="rect">
            <a:avLst/>
          </a:prstGeom>
          <a:noFill/>
          <a:ln w="9525">
            <a:noFill/>
            <a:miter lim="800000"/>
            <a:headEnd/>
            <a:tailEnd/>
          </a:ln>
        </p:spPr>
      </p:pic>
      <p:sp>
        <p:nvSpPr>
          <p:cNvPr id="11" name="AutoShape 13"/>
          <p:cNvSpPr>
            <a:spLocks noChangeArrowheads="1"/>
          </p:cNvSpPr>
          <p:nvPr/>
        </p:nvSpPr>
        <p:spPr bwMode="blackWhite">
          <a:xfrm>
            <a:off x="1842246" y="1169894"/>
            <a:ext cx="2528049" cy="833718"/>
          </a:xfrm>
          <a:prstGeom prst="wedgeRectCallout">
            <a:avLst>
              <a:gd name="adj1" fmla="val 44720"/>
              <a:gd name="adj2" fmla="val 12745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Shale gas production is expected to grow rapidly in the US</a:t>
            </a:r>
            <a:endParaRPr lang="en-US" sz="1600" b="1" dirty="0">
              <a:solidFill>
                <a:schemeClr val="bg1"/>
              </a:solidFill>
            </a:endParaRPr>
          </a:p>
        </p:txBody>
      </p:sp>
      <p:sp>
        <p:nvSpPr>
          <p:cNvPr id="12" name="AutoShape 13"/>
          <p:cNvSpPr>
            <a:spLocks noChangeArrowheads="1"/>
          </p:cNvSpPr>
          <p:nvPr/>
        </p:nvSpPr>
        <p:spPr bwMode="blackWhite">
          <a:xfrm>
            <a:off x="5849472" y="1093694"/>
            <a:ext cx="3056966" cy="833718"/>
          </a:xfrm>
          <a:prstGeom prst="wedgeRectCallout">
            <a:avLst>
              <a:gd name="adj1" fmla="val 45784"/>
              <a:gd name="adj2" fmla="val 10325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Wind is expected to account for the majority of renewable electricity generation</a:t>
            </a:r>
            <a:endParaRPr lang="en-US" sz="1600" b="1" dirty="0">
              <a:solidFill>
                <a:schemeClr val="bg1"/>
              </a:solidFill>
            </a:endParaRPr>
          </a:p>
        </p:txBody>
      </p:sp>
      <p:sp>
        <p:nvSpPr>
          <p:cNvPr id="10" name="AutoShape 13"/>
          <p:cNvSpPr>
            <a:spLocks noChangeArrowheads="1"/>
          </p:cNvSpPr>
          <p:nvPr/>
        </p:nvSpPr>
        <p:spPr bwMode="blackWhite">
          <a:xfrm>
            <a:off x="4119283" y="5544670"/>
            <a:ext cx="2528049" cy="990600"/>
          </a:xfrm>
          <a:prstGeom prst="wedgeRectCallout">
            <a:avLst>
              <a:gd name="adj1" fmla="val -51556"/>
              <a:gd name="adj2" fmla="val -190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Tight gas production involves controversial hydraulic fracturing (</a:t>
            </a:r>
            <a:r>
              <a:rPr lang="en-US" sz="1600" b="1" dirty="0" err="1" smtClean="0">
                <a:solidFill>
                  <a:schemeClr val="bg1"/>
                </a:solidFill>
              </a:rPr>
              <a:t>fracking</a:t>
            </a:r>
            <a:r>
              <a:rPr lang="en-US" sz="1600" b="1" dirty="0" smtClean="0">
                <a:solidFill>
                  <a:schemeClr val="bg1"/>
                </a:solidFill>
              </a:rPr>
              <a:t>) techniques</a:t>
            </a:r>
            <a:endParaRPr lang="en-US" sz="16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1500"/>
                            </p:stCondLst>
                            <p:childTnLst>
                              <p:par>
                                <p:cTn id="13" presetID="22" presetClass="entr" presetSubtype="2" fill="hold" grpId="0" nodeType="after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2500"/>
                            </p:stCondLst>
                            <p:childTnLst>
                              <p:par>
                                <p:cTn id="17" presetID="22" presetClass="entr" presetSubtype="2" fill="hold" grpId="0" nodeType="after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P spid="12"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45</a:t>
            </a:fld>
            <a:endParaRPr lang="en-US" sz="900"/>
          </a:p>
        </p:txBody>
      </p:sp>
      <p:sp>
        <p:nvSpPr>
          <p:cNvPr id="437250" name="Rectangle 2"/>
          <p:cNvSpPr>
            <a:spLocks noGrp="1" noChangeArrowheads="1"/>
          </p:cNvSpPr>
          <p:nvPr>
            <p:ph type="title" idx="4294967295"/>
          </p:nvPr>
        </p:nvSpPr>
        <p:spPr>
          <a:xfrm>
            <a:off x="-13448" y="337110"/>
            <a:ext cx="8243047" cy="581025"/>
          </a:xfrm>
        </p:spPr>
        <p:txBody>
          <a:bodyPr lIns="92075" tIns="46038" rIns="92075" bIns="46038" anchor="b"/>
          <a:lstStyle/>
          <a:p>
            <a:pPr>
              <a:lnSpc>
                <a:spcPct val="85000"/>
              </a:lnSpc>
            </a:pPr>
            <a:r>
              <a:rPr lang="en-US" sz="2800" dirty="0" smtClean="0"/>
              <a:t>Distribution of Major Shale Deposits: 5.76 Tr. Cu. Ft. in 48 Shale Basins in 32 Countries</a:t>
            </a:r>
            <a:endParaRPr lang="en-US" sz="2800" dirty="0" smtClean="0">
              <a:solidFill>
                <a:srgbClr val="28688C"/>
              </a:solidFill>
            </a:endParaRPr>
          </a:p>
        </p:txBody>
      </p:sp>
      <p:sp>
        <p:nvSpPr>
          <p:cNvPr id="9" name="Text Box 5"/>
          <p:cNvSpPr txBox="1">
            <a:spLocks noChangeArrowheads="1"/>
          </p:cNvSpPr>
          <p:nvPr/>
        </p:nvSpPr>
        <p:spPr bwMode="auto">
          <a:xfrm>
            <a:off x="13447" y="6462855"/>
            <a:ext cx="8242300" cy="262252"/>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 US Energy Information Administration; Insurance Information Institute.</a:t>
            </a:r>
            <a:endParaRPr lang="en-US" sz="1100" dirty="0"/>
          </a:p>
        </p:txBody>
      </p:sp>
      <p:pic>
        <p:nvPicPr>
          <p:cNvPr id="13841410" name="Picture 2"/>
          <p:cNvPicPr>
            <a:picLocks noChangeAspect="1" noChangeArrowheads="1"/>
          </p:cNvPicPr>
          <p:nvPr/>
        </p:nvPicPr>
        <p:blipFill>
          <a:blip r:embed="rId3" cstate="email"/>
          <a:srcRect/>
          <a:stretch>
            <a:fillRect/>
          </a:stretch>
        </p:blipFill>
        <p:spPr bwMode="auto">
          <a:xfrm>
            <a:off x="216124" y="1326548"/>
            <a:ext cx="8028716" cy="5003768"/>
          </a:xfrm>
          <a:prstGeom prst="rect">
            <a:avLst/>
          </a:prstGeom>
          <a:noFill/>
          <a:ln w="9525">
            <a:noFill/>
            <a:miter lim="800000"/>
            <a:headEnd/>
            <a:tailEnd/>
          </a:ln>
        </p:spPr>
      </p:pic>
      <p:sp>
        <p:nvSpPr>
          <p:cNvPr id="13" name="AutoShape 13"/>
          <p:cNvSpPr>
            <a:spLocks noChangeArrowheads="1"/>
          </p:cNvSpPr>
          <p:nvPr/>
        </p:nvSpPr>
        <p:spPr bwMode="blackWhite">
          <a:xfrm>
            <a:off x="5458639" y="1526806"/>
            <a:ext cx="2800458" cy="833718"/>
          </a:xfrm>
          <a:prstGeom prst="wedgeRectCallout">
            <a:avLst>
              <a:gd name="adj1" fmla="val -56978"/>
              <a:gd name="adj2" fmla="val 50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Europe and S. America also have large deposits</a:t>
            </a:r>
            <a:endParaRPr lang="en-US" sz="1600" b="1" dirty="0">
              <a:solidFill>
                <a:schemeClr val="bg1"/>
              </a:solidFill>
            </a:endParaRPr>
          </a:p>
        </p:txBody>
      </p:sp>
      <p:sp>
        <p:nvSpPr>
          <p:cNvPr id="14" name="AutoShape 13"/>
          <p:cNvSpPr>
            <a:spLocks noChangeArrowheads="1"/>
          </p:cNvSpPr>
          <p:nvPr/>
        </p:nvSpPr>
        <p:spPr bwMode="blackWhite">
          <a:xfrm>
            <a:off x="3377381" y="5279923"/>
            <a:ext cx="3362632" cy="958646"/>
          </a:xfrm>
          <a:prstGeom prst="wedgeRectCallout">
            <a:avLst>
              <a:gd name="adj1" fmla="val -64714"/>
              <a:gd name="adj2" fmla="val -26918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Initial assessments reveal 5.76 trillion cu. ft. of shale gas worldwide, including 1.069 trillion cu. Ft. in North America</a:t>
            </a:r>
            <a:endParaRPr lang="en-US" sz="16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par>
                          <p:cTn id="12" fill="hold">
                            <p:stCondLst>
                              <p:cond delay="1500"/>
                            </p:stCondLst>
                            <p:childTnLst>
                              <p:par>
                                <p:cTn id="13" presetID="22" presetClass="entr" presetSubtype="2" fill="hold" grpId="0" nodeType="after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3"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nvGraphicFramePr>
        <p:xfrm>
          <a:off x="58738" y="1623140"/>
          <a:ext cx="8932862" cy="5451475"/>
        </p:xfrm>
        <a:graphic>
          <a:graphicData uri="http://schemas.openxmlformats.org/presentationml/2006/ole">
            <p:oleObj spid="_x0000_s19544066" name="Chart" r:id="rId3" imgW="8201074" imgH="5391113" progId="MSGraph.Chart.8">
              <p:embed followColorScheme="full"/>
            </p:oleObj>
          </a:graphicData>
        </a:graphic>
      </p:graphicFrame>
      <p:sp>
        <p:nvSpPr>
          <p:cNvPr id="7292931" name="Rectangle 3"/>
          <p:cNvSpPr>
            <a:spLocks noGrp="1" noChangeArrowheads="1"/>
          </p:cNvSpPr>
          <p:nvPr>
            <p:ph type="title"/>
          </p:nvPr>
        </p:nvSpPr>
        <p:spPr>
          <a:xfrm>
            <a:off x="197784" y="76760"/>
            <a:ext cx="7542213" cy="838200"/>
          </a:xfrm>
        </p:spPr>
        <p:txBody>
          <a:bodyPr/>
          <a:lstStyle/>
          <a:p>
            <a:r>
              <a:rPr lang="en-US" dirty="0" smtClean="0"/>
              <a:t>Technically Recoverable Shale Gas Deposits, by Region</a:t>
            </a:r>
          </a:p>
        </p:txBody>
      </p:sp>
      <p:sp>
        <p:nvSpPr>
          <p:cNvPr id="25606" name="Text Box 3"/>
          <p:cNvSpPr txBox="1">
            <a:spLocks noChangeArrowheads="1"/>
          </p:cNvSpPr>
          <p:nvPr/>
        </p:nvSpPr>
        <p:spPr bwMode="auto">
          <a:xfrm>
            <a:off x="94129" y="1340784"/>
            <a:ext cx="4570413" cy="400752"/>
          </a:xfrm>
          <a:prstGeom prst="rect">
            <a:avLst/>
          </a:prstGeom>
          <a:noFill/>
          <a:ln w="9525">
            <a:noFill/>
            <a:miter lim="800000"/>
            <a:headEnd/>
            <a:tailEnd/>
          </a:ln>
        </p:spPr>
        <p:txBody>
          <a:bodyPr lIns="92075" tIns="46038" rIns="92075" bIns="46038">
            <a:spAutoFit/>
          </a:bodyPr>
          <a:lstStyle/>
          <a:p>
            <a:r>
              <a:rPr lang="en-US" sz="2000" b="1" dirty="0" smtClean="0">
                <a:solidFill>
                  <a:srgbClr val="225A7A"/>
                </a:solidFill>
              </a:rPr>
              <a:t>Trillion Cubic Ft.tts</a:t>
            </a:r>
            <a:endParaRPr lang="en-US" sz="2000" b="1" dirty="0">
              <a:solidFill>
                <a:srgbClr val="225A7A"/>
              </a:solidFill>
            </a:endParaRPr>
          </a:p>
        </p:txBody>
      </p:sp>
      <p:sp>
        <p:nvSpPr>
          <p:cNvPr id="7" name="AutoShape 13"/>
          <p:cNvSpPr>
            <a:spLocks noChangeArrowheads="1"/>
          </p:cNvSpPr>
          <p:nvPr/>
        </p:nvSpPr>
        <p:spPr bwMode="blackWhite">
          <a:xfrm>
            <a:off x="2869427" y="1106998"/>
            <a:ext cx="3236405" cy="1591957"/>
          </a:xfrm>
          <a:prstGeom prst="wedgeRectCallout">
            <a:avLst>
              <a:gd name="adj1" fmla="val 32023"/>
              <a:gd name="adj2" fmla="val 582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North America has 1,069 trillion cu. ft. of technically recoverable shale gas recources—18.6% of the global total</a:t>
            </a:r>
            <a:endParaRPr lang="en-US" b="1" dirty="0">
              <a:solidFill>
                <a:schemeClr val="bg1"/>
              </a:solidFill>
            </a:endParaRPr>
          </a:p>
        </p:txBody>
      </p:sp>
      <p:sp>
        <p:nvSpPr>
          <p:cNvPr id="8" name="Text Box 5"/>
          <p:cNvSpPr txBox="1">
            <a:spLocks noChangeArrowheads="1"/>
          </p:cNvSpPr>
          <p:nvPr/>
        </p:nvSpPr>
        <p:spPr bwMode="auto">
          <a:xfrm>
            <a:off x="13447" y="6462855"/>
            <a:ext cx="8242300" cy="262252"/>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 US Energy Information Administration; Insurance Information Institute.</a:t>
            </a:r>
            <a:endParaRPr lang="en-US" sz="1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292930">
                                            <p:oleChartEl type="series" lvl="1"/>
                                          </p:spTgt>
                                        </p:tgtEl>
                                        <p:attrNameLst>
                                          <p:attrName>style.visibility</p:attrName>
                                        </p:attrNameLst>
                                      </p:cBhvr>
                                      <p:to>
                                        <p:strVal val="visible"/>
                                      </p:to>
                                    </p:set>
                                    <p:animEffect transition="in" filter="wipe(left)">
                                      <p:cBhvr>
                                        <p:cTn id="12" dur="500"/>
                                        <p:tgtEl>
                                          <p:spTgt spid="7292930">
                                            <p:oleChartEl type="series" lvl="1"/>
                                          </p:spTgt>
                                        </p:tgtEl>
                                      </p:cBhvr>
                                    </p:animEffect>
                                  </p:childTnLst>
                                </p:cTn>
                              </p:par>
                            </p:childTnLst>
                          </p:cTn>
                        </p:par>
                        <p:par>
                          <p:cTn id="13" fill="hold">
                            <p:stCondLst>
                              <p:cond delay="1000"/>
                            </p:stCondLst>
                            <p:childTnLst>
                              <p:par>
                                <p:cTn id="14" presetID="22" presetClass="entr" presetSubtype="2" fill="hold" grpId="0" nodeType="after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98450" y="90488"/>
            <a:ext cx="7550150" cy="860425"/>
          </a:xfrm>
        </p:spPr>
        <p:txBody>
          <a:bodyPr/>
          <a:lstStyle/>
          <a:p>
            <a:r>
              <a:rPr lang="en-US" dirty="0" smtClean="0"/>
              <a:t>Global Oil Consumption and Price, </a:t>
            </a:r>
            <a:br>
              <a:rPr lang="en-US" dirty="0" smtClean="0"/>
            </a:br>
            <a:r>
              <a:rPr lang="en-US" dirty="0" smtClean="0"/>
              <a:t>2008 – 2035F</a:t>
            </a:r>
          </a:p>
        </p:txBody>
      </p:sp>
      <p:sp>
        <p:nvSpPr>
          <p:cNvPr id="2052" name="Rectangle 3"/>
          <p:cNvSpPr>
            <a:spLocks noChangeArrowheads="1"/>
          </p:cNvSpPr>
          <p:nvPr/>
        </p:nvSpPr>
        <p:spPr bwMode="black">
          <a:xfrm>
            <a:off x="347662" y="1266825"/>
            <a:ext cx="8594631"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Millions of Barrels per Day  																																	</a:t>
            </a:r>
            <a:r>
              <a:rPr lang="en-US" sz="1600" b="1" dirty="0" smtClean="0">
                <a:solidFill>
                  <a:srgbClr val="FF0000"/>
                </a:solidFill>
              </a:rPr>
              <a:t>Nominal Price/BBL</a:t>
            </a:r>
            <a:endParaRPr lang="en-US" sz="1600" b="1" dirty="0">
              <a:solidFill>
                <a:srgbClr val="FF0000"/>
              </a:solidFill>
            </a:endParaRPr>
          </a:p>
        </p:txBody>
      </p:sp>
      <p:sp>
        <p:nvSpPr>
          <p:cNvPr id="2053" name="Rectangle 4"/>
          <p:cNvSpPr>
            <a:spLocks noChangeArrowheads="1"/>
          </p:cNvSpPr>
          <p:nvPr/>
        </p:nvSpPr>
        <p:spPr bwMode="auto">
          <a:xfrm>
            <a:off x="0" y="6414802"/>
            <a:ext cx="86360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	Source: </a:t>
            </a:r>
            <a:r>
              <a:rPr lang="en-US" sz="1100" dirty="0" smtClean="0"/>
              <a:t>US Energy Information Administration; Insurance </a:t>
            </a:r>
            <a:r>
              <a:rPr lang="en-US" sz="1100" dirty="0"/>
              <a:t>Information </a:t>
            </a:r>
            <a:r>
              <a:rPr lang="en-US" sz="1100" dirty="0" smtClean="0"/>
              <a:t>Institute</a:t>
            </a:r>
            <a:endParaRPr lang="en-US" sz="1100" dirty="0"/>
          </a:p>
        </p:txBody>
      </p:sp>
      <p:graphicFrame>
        <p:nvGraphicFramePr>
          <p:cNvPr id="2050" name="Object 2"/>
          <p:cNvGraphicFramePr>
            <a:graphicFrameLocks/>
          </p:cNvGraphicFramePr>
          <p:nvPr/>
        </p:nvGraphicFramePr>
        <p:xfrm>
          <a:off x="295275" y="1546225"/>
          <a:ext cx="8620125" cy="3940175"/>
        </p:xfrm>
        <a:graphic>
          <a:graphicData uri="http://schemas.openxmlformats.org/presentationml/2006/ole">
            <p:oleObj spid="_x0000_s19539970" name="Chart" r:id="rId4" imgW="8601126" imgH="3933742" progId="MSGraph.Chart.8">
              <p:embed followColorScheme="full"/>
            </p:oleObj>
          </a:graphicData>
        </a:graphic>
      </p:graphicFrame>
      <p:sp>
        <p:nvSpPr>
          <p:cNvPr id="307206" name="Rectangle 6"/>
          <p:cNvSpPr>
            <a:spLocks noChangeArrowheads="1"/>
          </p:cNvSpPr>
          <p:nvPr/>
        </p:nvSpPr>
        <p:spPr bwMode="blackWhite">
          <a:xfrm>
            <a:off x="414338" y="5647952"/>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Oil Will Become Relatively More Expensive Over Time, With Price Increases Outstripping Income Growth in Many Parts of the World</a:t>
            </a:r>
            <a:endParaRPr lang="en-US" b="1" dirty="0">
              <a:solidFill>
                <a:srgbClr val="FFFFFF"/>
              </a:solidFill>
            </a:endParaRPr>
          </a:p>
        </p:txBody>
      </p:sp>
      <p:sp>
        <p:nvSpPr>
          <p:cNvPr id="8" name="AutoShape 13"/>
          <p:cNvSpPr>
            <a:spLocks noChangeArrowheads="1"/>
          </p:cNvSpPr>
          <p:nvPr/>
        </p:nvSpPr>
        <p:spPr bwMode="blackWhite">
          <a:xfrm>
            <a:off x="3186952" y="1143003"/>
            <a:ext cx="2729755" cy="551328"/>
          </a:xfrm>
          <a:prstGeom prst="wedgeRectCallout">
            <a:avLst>
              <a:gd name="adj1" fmla="val 75611"/>
              <a:gd name="adj2" fmla="val 526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rPr>
              <a:t>The nominal price of oil is expected to rise by 2.8% per year on average through 2035</a:t>
            </a:r>
            <a:endParaRPr lang="en-US" sz="1200" b="1" i="1" dirty="0">
              <a:solidFill>
                <a:schemeClr val="bg1"/>
              </a:solidFill>
            </a:endParaRPr>
          </a:p>
        </p:txBody>
      </p:sp>
      <p:sp>
        <p:nvSpPr>
          <p:cNvPr id="9" name="AutoShape 13"/>
          <p:cNvSpPr>
            <a:spLocks noChangeArrowheads="1"/>
          </p:cNvSpPr>
          <p:nvPr/>
        </p:nvSpPr>
        <p:spPr bwMode="blackWhite">
          <a:xfrm>
            <a:off x="5342964" y="3671048"/>
            <a:ext cx="2846295" cy="717178"/>
          </a:xfrm>
          <a:prstGeom prst="wedgeRectCallout">
            <a:avLst>
              <a:gd name="adj1" fmla="val -75465"/>
              <a:gd name="adj2" fmla="val -278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Global oil consumption is expected to rise by 1.1% per year on average through 2035</a:t>
            </a:r>
            <a:endParaRPr lang="en-US" sz="1400" b="1" i="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8"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407987" y="1546693"/>
          <a:ext cx="8736013" cy="5099050"/>
        </p:xfrm>
        <a:graphic>
          <a:graphicData uri="http://schemas.openxmlformats.org/presentationml/2006/ole">
            <p:oleObj spid="_x0000_s19540994" name="Chart" r:id="rId3" imgW="8610574" imgH="4905503" progId="MSGraph.Chart.8">
              <p:embed followColorScheme="full"/>
            </p:oleObj>
          </a:graphicData>
        </a:graphic>
      </p:graphicFrame>
      <p:sp>
        <p:nvSpPr>
          <p:cNvPr id="29699" name="Text Box 6"/>
          <p:cNvSpPr txBox="1">
            <a:spLocks noChangeArrowheads="1"/>
          </p:cNvSpPr>
          <p:nvPr/>
        </p:nvSpPr>
        <p:spPr bwMode="blackWhite">
          <a:xfrm>
            <a:off x="161831" y="1069136"/>
            <a:ext cx="3388193" cy="140512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Projected energy infrastructure investment through 2035 total $38 trillion; Implies substantial incurrence of risk.</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dirty="0" smtClean="0">
                <a:solidFill>
                  <a:srgbClr val="28688C"/>
                </a:solidFill>
                <a:latin typeface="Arial"/>
                <a:ea typeface="Arial Unicode MS"/>
                <a:cs typeface="Arial"/>
              </a:rPr>
              <a:t>Cumulative Projected Investment in Global Energy Infrastructure,</a:t>
            </a:r>
            <a:r>
              <a:rPr lang="en-US" sz="2400" b="1" dirty="0" smtClean="0">
                <a:solidFill>
                  <a:srgbClr val="28688C"/>
                </a:solidFill>
                <a:latin typeface="Arial"/>
                <a:ea typeface="Arial Unicode MS"/>
                <a:cs typeface="Arial"/>
              </a:rPr>
              <a:t> 2011-2035</a:t>
            </a:r>
            <a:r>
              <a:rPr lang="en-US" b="1" dirty="0" smtClean="0">
                <a:solidFill>
                  <a:srgbClr val="28688C"/>
                </a:solidFill>
                <a:latin typeface="Arial"/>
                <a:ea typeface="Arial Unicode MS"/>
                <a:cs typeface="Arial"/>
              </a:rPr>
              <a:t> ($ Trill.)</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543596"/>
            <a:ext cx="8242300" cy="246221"/>
          </a:xfrm>
          <a:prstGeom prst="rect">
            <a:avLst/>
          </a:prstGeom>
          <a:noFill/>
          <a:ln w="9525" algn="ctr">
            <a:noFill/>
            <a:miter lim="800000"/>
            <a:headEnd/>
            <a:tailEnd/>
          </a:ln>
        </p:spPr>
        <p:txBody>
          <a:bodyPr anchor="ctr">
            <a:spAutoFit/>
          </a:bodyPr>
          <a:lstStyle/>
          <a:p>
            <a:pPr>
              <a:defRPr/>
            </a:pPr>
            <a:r>
              <a:rPr lang="en-US" sz="1000" dirty="0">
                <a:solidFill>
                  <a:schemeClr val="accent4">
                    <a:lumMod val="75000"/>
                  </a:schemeClr>
                </a:solidFill>
                <a:cs typeface="+mn-cs"/>
              </a:rPr>
              <a:t>Source: </a:t>
            </a:r>
            <a:r>
              <a:rPr lang="en-US" sz="1000" dirty="0" smtClean="0">
                <a:solidFill>
                  <a:schemeClr val="accent4">
                    <a:lumMod val="75000"/>
                  </a:schemeClr>
                </a:solidFill>
                <a:cs typeface="+mn-cs"/>
              </a:rPr>
              <a:t>International Energy Agency, </a:t>
            </a:r>
            <a:r>
              <a:rPr lang="en-US" sz="1000" i="1" dirty="0" smtClean="0">
                <a:solidFill>
                  <a:schemeClr val="accent4">
                    <a:lumMod val="75000"/>
                  </a:schemeClr>
                </a:solidFill>
                <a:cs typeface="+mn-cs"/>
              </a:rPr>
              <a:t>World Energy Outlook 2011.</a:t>
            </a:r>
            <a:endParaRPr lang="en-US" sz="1000" i="1" dirty="0">
              <a:solidFill>
                <a:schemeClr val="accent4">
                  <a:lumMod val="75000"/>
                </a:schemeClr>
              </a:solidFill>
              <a:cs typeface="+mn-cs"/>
            </a:endParaRPr>
          </a:p>
        </p:txBody>
      </p:sp>
    </p:spTree>
  </p:cSld>
  <p:clrMapOvr>
    <a:masterClrMapping/>
  </p:clrMapOvr>
  <p:transition>
    <p:wipe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49</a:t>
            </a:fld>
            <a:endParaRPr lang="en-US" sz="900">
              <a:solidFill>
                <a:schemeClr val="bg1"/>
              </a:solidFill>
            </a:endParaRPr>
          </a:p>
        </p:txBody>
      </p:sp>
      <p:pic>
        <p:nvPicPr>
          <p:cNvPr id="15462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a:solidFill>
                  <a:srgbClr val="225A7A"/>
                </a:solidFill>
              </a:rPr>
              <a:t>Massive Job Losses Sapped the Economy and Commercial/Personal  Lines Exposure, But Trend is Improving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5</a:t>
            </a:fld>
            <a:endParaRPr lang="en-US" smtClean="0"/>
          </a:p>
        </p:txBody>
      </p:sp>
      <p:graphicFrame>
        <p:nvGraphicFramePr>
          <p:cNvPr id="2050" name="Object 3"/>
          <p:cNvGraphicFramePr>
            <a:graphicFrameLocks noChangeAspect="1"/>
          </p:cNvGraphicFramePr>
          <p:nvPr>
            <p:ph idx="4294967295"/>
          </p:nvPr>
        </p:nvGraphicFramePr>
        <p:xfrm>
          <a:off x="0" y="1465263"/>
          <a:ext cx="9144000" cy="5410200"/>
        </p:xfrm>
        <a:graphic>
          <a:graphicData uri="http://schemas.openxmlformats.org/presentationml/2006/ole">
            <p:oleObj spid="_x0000_s19119106" name="Chart" r:id="rId4" imgW="8820049" imgH="4572034"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Real GDP by State Percent Change, 2012: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Sources:  US Bureau of Labor Statistics; Insurance Information Institute.	</a:t>
            </a:r>
          </a:p>
        </p:txBody>
      </p:sp>
      <p:sp>
        <p:nvSpPr>
          <p:cNvPr id="6" name="AutoShape 10"/>
          <p:cNvSpPr>
            <a:spLocks noChangeArrowheads="1"/>
          </p:cNvSpPr>
          <p:nvPr/>
        </p:nvSpPr>
        <p:spPr bwMode="blackWhite">
          <a:xfrm>
            <a:off x="7069392" y="2722768"/>
            <a:ext cx="1705899" cy="900419"/>
          </a:xfrm>
          <a:prstGeom prst="wedgeRectCallout">
            <a:avLst>
              <a:gd name="adj1" fmla="val 36581"/>
              <a:gd name="adj2" fmla="val 1922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Connecticut was the only state to shrink in 2012</a:t>
            </a:r>
            <a:endParaRPr lang="en-US" sz="1400" b="1" dirty="0">
              <a:solidFill>
                <a:schemeClr val="bg1"/>
              </a:solidFill>
            </a:endParaRPr>
          </a:p>
        </p:txBody>
      </p:sp>
      <p:sp>
        <p:nvSpPr>
          <p:cNvPr id="7" name="AutoShape 7"/>
          <p:cNvSpPr>
            <a:spLocks noChangeArrowheads="1"/>
          </p:cNvSpPr>
          <p:nvPr/>
        </p:nvSpPr>
        <p:spPr bwMode="blackWhite">
          <a:xfrm>
            <a:off x="4286865" y="1376516"/>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8 states (and DC) were still below 1% in 2012</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096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096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8E26AED-119F-4456-85F5-92CA4B421A3F}" type="slidenum">
              <a:rPr lang="en-US" sz="900"/>
              <a:pPr algn="r" eaLnBrk="0" hangingPunct="0">
                <a:lnSpc>
                  <a:spcPct val="85000"/>
                </a:lnSpc>
                <a:spcBef>
                  <a:spcPct val="20000"/>
                </a:spcBef>
              </a:pPr>
              <a:t>50</a:t>
            </a:fld>
            <a:endParaRPr lang="en-US" sz="900"/>
          </a:p>
        </p:txBody>
      </p:sp>
      <p:sp>
        <p:nvSpPr>
          <p:cNvPr id="40966" name="Rectangle 2"/>
          <p:cNvSpPr>
            <a:spLocks noGrp="1" noChangeArrowheads="1"/>
          </p:cNvSpPr>
          <p:nvPr>
            <p:ph type="title" idx="4294967295"/>
          </p:nvPr>
        </p:nvSpPr>
        <p:spPr>
          <a:xfrm>
            <a:off x="142875" y="0"/>
            <a:ext cx="7524750" cy="989013"/>
          </a:xfrm>
        </p:spPr>
        <p:txBody>
          <a:bodyPr/>
          <a:lstStyle/>
          <a:p>
            <a:r>
              <a:rPr lang="en-US" sz="2800" dirty="0" smtClean="0"/>
              <a:t>Unemployment and Underemployment Rates: Stubbornly High in 2012, But Falling</a:t>
            </a:r>
          </a:p>
        </p:txBody>
      </p:sp>
      <p:graphicFrame>
        <p:nvGraphicFramePr>
          <p:cNvPr id="40962" name="Object 2"/>
          <p:cNvGraphicFramePr>
            <a:graphicFrameLocks/>
          </p:cNvGraphicFramePr>
          <p:nvPr>
            <p:ph idx="4294967295"/>
          </p:nvPr>
        </p:nvGraphicFramePr>
        <p:xfrm>
          <a:off x="0" y="1201738"/>
          <a:ext cx="7081837" cy="4867275"/>
        </p:xfrm>
        <a:graphic>
          <a:graphicData uri="http://schemas.openxmlformats.org/presentationml/2006/ole">
            <p:oleObj spid="_x0000_s14334978" name="Chart" r:id="rId4" imgW="7096206" imgH="4876890" progId="MSGraph.Chart.8">
              <p:embed followColorScheme="full"/>
            </p:oleObj>
          </a:graphicData>
        </a:graphic>
      </p:graphicFrame>
      <p:sp>
        <p:nvSpPr>
          <p:cNvPr id="7072775" name="AutoShape 7"/>
          <p:cNvSpPr>
            <a:spLocks noChangeArrowheads="1"/>
          </p:cNvSpPr>
          <p:nvPr/>
        </p:nvSpPr>
        <p:spPr bwMode="blackWhite">
          <a:xfrm>
            <a:off x="7256206" y="2714625"/>
            <a:ext cx="1692532" cy="3140485"/>
          </a:xfrm>
          <a:prstGeom prst="wedgeRectCallout">
            <a:avLst>
              <a:gd name="adj1" fmla="val -64971"/>
              <a:gd name="adj2" fmla="val -1486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stood </a:t>
            </a:r>
            <a:r>
              <a:rPr lang="en-US" sz="1400" b="1" dirty="0" smtClean="0">
                <a:cs typeface="+mn-cs"/>
              </a:rPr>
              <a:t>at 7.6% </a:t>
            </a:r>
            <a:r>
              <a:rPr lang="en-US" sz="1400" b="1" dirty="0">
                <a:cs typeface="+mn-cs"/>
              </a:rPr>
              <a:t>in </a:t>
            </a:r>
            <a:r>
              <a:rPr lang="en-US" sz="1400" b="1" dirty="0" smtClean="0">
                <a:cs typeface="+mn-cs"/>
              </a:rPr>
              <a:t>May 2013—nealry its lowest level in 4 years.</a:t>
            </a:r>
            <a:endParaRPr lang="en-US" sz="1400" b="1" dirty="0">
              <a:cs typeface="+mn-cs"/>
            </a:endParaRPr>
          </a:p>
          <a:p>
            <a:pPr algn="ctr" eaLnBrk="0" hangingPunct="0">
              <a:lnSpc>
                <a:spcPct val="90000"/>
              </a:lnSpc>
              <a:spcBef>
                <a:spcPct val="50000"/>
              </a:spcBef>
              <a:buClr>
                <a:schemeClr val="bg1"/>
              </a:buClr>
              <a:buFont typeface="Wingdings" pitchFamily="2" charset="2"/>
              <a:buNone/>
              <a:defRPr/>
            </a:pPr>
            <a:r>
              <a:rPr lang="en-US" sz="1400" b="1" dirty="0">
                <a:cs typeface="+mn-cs"/>
              </a:rPr>
              <a:t>Unemployment peaked at 10.1% in October 2009, highest monthly rate since 1983.</a:t>
            </a:r>
          </a:p>
          <a:p>
            <a:pPr algn="ctr" eaLnBrk="0" hangingPunct="0">
              <a:lnSpc>
                <a:spcPct val="90000"/>
              </a:lnSpc>
              <a:spcBef>
                <a:spcPct val="50000"/>
              </a:spcBef>
              <a:buClr>
                <a:schemeClr val="bg1"/>
              </a:buClr>
              <a:buFont typeface="Wingdings" pitchFamily="2" charset="2"/>
              <a:buNone/>
              <a:defRPr/>
            </a:pPr>
            <a:r>
              <a:rPr lang="en-US" sz="1400" b="1" dirty="0">
                <a:cs typeface="+mn-cs"/>
              </a:rPr>
              <a:t>Peak rate in the last 30 years: 10.8% in November - December 1982</a:t>
            </a:r>
          </a:p>
        </p:txBody>
      </p:sp>
      <p:sp>
        <p:nvSpPr>
          <p:cNvPr id="40968"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Insurance Information Institute.</a:t>
            </a:r>
          </a:p>
        </p:txBody>
      </p:sp>
      <p:sp>
        <p:nvSpPr>
          <p:cNvPr id="2094089" name="AutoShape 38"/>
          <p:cNvSpPr>
            <a:spLocks noChangeArrowheads="1"/>
          </p:cNvSpPr>
          <p:nvPr/>
        </p:nvSpPr>
        <p:spPr bwMode="blackWhite">
          <a:xfrm>
            <a:off x="7280275" y="1152525"/>
            <a:ext cx="1639888" cy="1562100"/>
          </a:xfrm>
          <a:prstGeom prst="wedgeRectCallout">
            <a:avLst>
              <a:gd name="adj1" fmla="val -71716"/>
              <a:gd name="adj2" fmla="val 164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13.8% </a:t>
            </a:r>
            <a:r>
              <a:rPr lang="en-US" sz="1400" b="1" dirty="0">
                <a:solidFill>
                  <a:schemeClr val="bg1"/>
                </a:solidFill>
                <a:cs typeface="+mn-cs"/>
              </a:rPr>
              <a:t>in </a:t>
            </a:r>
            <a:r>
              <a:rPr lang="en-US" sz="1400" b="1" dirty="0" smtClean="0">
                <a:solidFill>
                  <a:schemeClr val="bg1"/>
                </a:solidFill>
                <a:cs typeface="+mn-cs"/>
              </a:rPr>
              <a:t>May 2013</a:t>
            </a:r>
            <a:endParaRPr lang="en-US" sz="1400" b="1" dirty="0">
              <a:solidFill>
                <a:schemeClr val="bg1"/>
              </a:solidFill>
              <a:cs typeface="+mn-cs"/>
            </a:endParaRPr>
          </a:p>
        </p:txBody>
      </p:sp>
      <p:sp>
        <p:nvSpPr>
          <p:cNvPr id="40970" name="Rectangle 11"/>
          <p:cNvSpPr>
            <a:spLocks noChangeArrowheads="1"/>
          </p:cNvSpPr>
          <p:nvPr/>
        </p:nvSpPr>
        <p:spPr bwMode="black">
          <a:xfrm>
            <a:off x="223838" y="102870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May 2013, </a:t>
            </a:r>
            <a:r>
              <a:rPr lang="en-US" sz="1600" b="1" dirty="0">
                <a:solidFill>
                  <a:srgbClr val="225A7A"/>
                </a:solidFill>
              </a:rPr>
              <a:t>Seasonally Adjusted (%)</a:t>
            </a:r>
          </a:p>
        </p:txBody>
      </p:sp>
      <p:sp>
        <p:nvSpPr>
          <p:cNvPr id="2" name="AutoShape 38"/>
          <p:cNvSpPr>
            <a:spLocks noChangeArrowheads="1"/>
          </p:cNvSpPr>
          <p:nvPr/>
        </p:nvSpPr>
        <p:spPr bwMode="blackWhite">
          <a:xfrm>
            <a:off x="628914" y="1981200"/>
            <a:ext cx="1271588" cy="942975"/>
          </a:xfrm>
          <a:prstGeom prst="wedgeRectCallout">
            <a:avLst>
              <a:gd name="adj1" fmla="val 10178"/>
              <a:gd name="adj2" fmla="val 2101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Recession ended in November 2001 </a:t>
            </a:r>
          </a:p>
        </p:txBody>
      </p:sp>
      <p:sp>
        <p:nvSpPr>
          <p:cNvPr id="3" name="AutoShape 38"/>
          <p:cNvSpPr>
            <a:spLocks noChangeArrowheads="1"/>
          </p:cNvSpPr>
          <p:nvPr/>
        </p:nvSpPr>
        <p:spPr bwMode="blackWhite">
          <a:xfrm>
            <a:off x="1967990" y="2009775"/>
            <a:ext cx="1550988" cy="923925"/>
          </a:xfrm>
          <a:prstGeom prst="wedgeRectCallout">
            <a:avLst>
              <a:gd name="adj1" fmla="val -34152"/>
              <a:gd name="adj2" fmla="val 18649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Unemployment kept rising for 19 more months</a:t>
            </a:r>
          </a:p>
        </p:txBody>
      </p:sp>
      <p:sp>
        <p:nvSpPr>
          <p:cNvPr id="4" name="AutoShape 38"/>
          <p:cNvSpPr>
            <a:spLocks noChangeArrowheads="1"/>
          </p:cNvSpPr>
          <p:nvPr/>
        </p:nvSpPr>
        <p:spPr bwMode="blackWhite">
          <a:xfrm>
            <a:off x="3555022" y="2028825"/>
            <a:ext cx="1343025" cy="914400"/>
          </a:xfrm>
          <a:prstGeom prst="wedgeRectCallout">
            <a:avLst>
              <a:gd name="adj1" fmla="val 7811"/>
              <a:gd name="adj2" fmla="val 2268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Recession began in December 2007</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Stubbornly high unemployment and </a:t>
            </a:r>
            <a:r>
              <a:rPr lang="en-US" b="1" dirty="0" smtClean="0">
                <a:solidFill>
                  <a:srgbClr val="FFFFFF"/>
                </a:solidFill>
              </a:rPr>
              <a:t>underemployment constrain </a:t>
            </a:r>
            <a:r>
              <a:rPr lang="en-US" b="1" dirty="0">
                <a:solidFill>
                  <a:srgbClr val="FFFFFF"/>
                </a:solidFill>
              </a:rPr>
              <a:t>overall economic </a:t>
            </a:r>
            <a:r>
              <a:rPr lang="en-US" b="1" dirty="0" smtClean="0">
                <a:solidFill>
                  <a:srgbClr val="FFFFFF"/>
                </a:solidFill>
              </a:rPr>
              <a:t>growth, but the job market is now clearly improving</a:t>
            </a:r>
            <a:endParaRPr lang="en-US" b="1" dirty="0">
              <a:solidFill>
                <a:srgbClr val="FFFFFF"/>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50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3000"/>
                            </p:stCondLst>
                            <p:childTnLst>
                              <p:par>
                                <p:cTn id="17" presetID="22" presetClass="entr" presetSubtype="8"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4000"/>
                            </p:stCondLst>
                            <p:childTnLst>
                              <p:par>
                                <p:cTn id="21" presetID="22" presetClass="entr" presetSubtype="8" fill="hold" grpId="0"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5000"/>
                            </p:stCondLst>
                            <p:childTnLst>
                              <p:par>
                                <p:cTn id="25" presetID="23" presetClass="entr" presetSubtype="16" fill="hold" grpId="0" nodeType="afterEffect">
                                  <p:stCondLst>
                                    <p:cond delay="10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2" grpId="0" animBg="1"/>
      <p:bldP spid="3" grpId="0" animBg="1"/>
      <p:bldP spid="4" grpId="0" animBg="1"/>
      <p:bldP spid="1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A0AB935-4E21-491F-9D94-1E869B42BCF0}" type="slidenum">
              <a:rPr lang="en-US" smtClean="0">
                <a:latin typeface="Arial" pitchFamily="34" charset="0"/>
              </a:rPr>
              <a:pPr/>
              <a:t>51</a:t>
            </a:fld>
            <a:endParaRPr lang="en-US" smtClean="0">
              <a:latin typeface="Arial" pitchFamily="34" charset="0"/>
            </a:endParaRPr>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latin typeface="Arial" pitchFamily="34" charset="0"/>
              </a:rPr>
              <a:t>Unemployment Rates by State, April 2013:</a:t>
            </a:r>
            <a:br>
              <a:rPr lang="en-US" sz="2600" smtClean="0">
                <a:latin typeface="Arial" pitchFamily="34" charset="0"/>
              </a:rPr>
            </a:br>
            <a:r>
              <a:rPr lang="en-US" sz="2600" smtClean="0">
                <a:latin typeface="Arial" pitchFamily="34" charset="0"/>
              </a:rPr>
              <a:t>Highest 25 States*</a:t>
            </a:r>
          </a:p>
        </p:txBody>
      </p:sp>
      <p:graphicFrame>
        <p:nvGraphicFramePr>
          <p:cNvPr id="1026" name="Object 3"/>
          <p:cNvGraphicFramePr>
            <a:graphicFrameLocks noChangeAspect="1"/>
          </p:cNvGraphicFramePr>
          <p:nvPr>
            <p:ph idx="4294967295"/>
          </p:nvPr>
        </p:nvGraphicFramePr>
        <p:xfrm>
          <a:off x="9525" y="1733647"/>
          <a:ext cx="9144000" cy="4754563"/>
        </p:xfrm>
        <a:graphic>
          <a:graphicData uri="http://schemas.openxmlformats.org/presentationml/2006/ole">
            <p:oleObj spid="_x0000_s18618370" name="Chart" r:id="rId4" imgW="8810600" imgH="4581583" progId="MSGraph.Chart.8">
              <p:embed followColorScheme="full"/>
            </p:oleObj>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*Provisional figures for April 2013, seasonally adjusted.</a:t>
            </a:r>
          </a:p>
          <a:p>
            <a:pPr eaLnBrk="0" hangingPunct="0">
              <a:lnSpc>
                <a:spcPct val="70000"/>
              </a:lnSpc>
              <a:spcBef>
                <a:spcPct val="50000"/>
              </a:spcBef>
              <a:buClr>
                <a:srgbClr val="FF3300"/>
              </a:buClr>
              <a:buFont typeface="Wingdings" pitchFamily="2" charset="2"/>
              <a:buNone/>
            </a:pPr>
            <a:r>
              <a:rPr lang="en-US" sz="1100"/>
              <a:t>Sources:  US Bureau of Labor Statistics; Insurance Information Institute.		</a:t>
            </a:r>
          </a:p>
        </p:txBody>
      </p:sp>
      <p:sp>
        <p:nvSpPr>
          <p:cNvPr id="2173958" name="AutoShape 6"/>
          <p:cNvSpPr>
            <a:spLocks noChangeArrowheads="1"/>
          </p:cNvSpPr>
          <p:nvPr/>
        </p:nvSpPr>
        <p:spPr bwMode="blackWhite">
          <a:xfrm>
            <a:off x="5176683" y="1157288"/>
            <a:ext cx="3465871" cy="1674402"/>
          </a:xfrm>
          <a:prstGeom prst="wedgeRectCallout">
            <a:avLst>
              <a:gd name="adj1" fmla="val -103476"/>
              <a:gd name="adj2" fmla="val 377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latin typeface="Arial" charset="0"/>
              </a:rPr>
              <a:t>In April, 40 states and the District of Columbia had over-the-month unemployment rate decreases, 3 states had increases, and 7 states had no change.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95117B1A-E305-4BAF-98B5-57D811EEFDAC}" type="slidenum">
              <a:rPr lang="en-US" smtClean="0">
                <a:latin typeface="Arial" pitchFamily="34" charset="0"/>
              </a:rPr>
              <a:pPr/>
              <a:t>52</a:t>
            </a:fld>
            <a:endParaRPr lang="en-US" smtClean="0">
              <a:latin typeface="Arial" pitchFamily="34" charset="0"/>
            </a:endParaRPr>
          </a:p>
        </p:txBody>
      </p:sp>
      <p:graphicFrame>
        <p:nvGraphicFramePr>
          <p:cNvPr id="2050" name="Object 3"/>
          <p:cNvGraphicFramePr>
            <a:graphicFrameLocks noChangeAspect="1"/>
          </p:cNvGraphicFramePr>
          <p:nvPr>
            <p:ph idx="4294967295"/>
          </p:nvPr>
        </p:nvGraphicFramePr>
        <p:xfrm>
          <a:off x="0" y="1524255"/>
          <a:ext cx="9144000" cy="5410200"/>
        </p:xfrm>
        <a:graphic>
          <a:graphicData uri="http://schemas.openxmlformats.org/presentationml/2006/ole">
            <p:oleObj spid="_x0000_s18619394" name="Chart" r:id="rId4" imgW="8820048" imgH="4572135"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Unemployment Rates by State, April 2013: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r>
              <a:rPr lang="en-US" sz="1100"/>
              <a:t>*Provisional figures for April 2013, seasonally adjusted.</a:t>
            </a:r>
          </a:p>
          <a:p>
            <a:r>
              <a:rPr lang="en-US" sz="1100"/>
              <a:t>Sources:  US Bureau of Labor Statistics; Insurance Information Institute.	</a:t>
            </a:r>
          </a:p>
        </p:txBody>
      </p:sp>
      <p:sp>
        <p:nvSpPr>
          <p:cNvPr id="8" name="AutoShape 6"/>
          <p:cNvSpPr>
            <a:spLocks noChangeArrowheads="1"/>
          </p:cNvSpPr>
          <p:nvPr/>
        </p:nvSpPr>
        <p:spPr bwMode="blackWhite">
          <a:xfrm>
            <a:off x="5383161" y="1113042"/>
            <a:ext cx="3421625" cy="1821886"/>
          </a:xfrm>
          <a:prstGeom prst="wedgeRectCallout">
            <a:avLst>
              <a:gd name="adj1" fmla="val -103476"/>
              <a:gd name="adj2" fmla="val 377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latin typeface="Arial" charset="0"/>
              </a:rPr>
              <a:t>In April, 40 states and the District of Columbia had over-the-month unemployment rate decreases, 3 states had increases, and 7 states had no change.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79388" y="1397000"/>
          <a:ext cx="8775700" cy="4087813"/>
        </p:xfrm>
        <a:graphic>
          <a:graphicData uri="http://schemas.openxmlformats.org/presentationml/2006/ole">
            <p:oleObj spid="_x0000_s14338050"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May 2013 (Thousands</a:t>
            </a:r>
            <a:r>
              <a:rPr lang="en-US" sz="1600" b="1" dirty="0">
                <a:solidFill>
                  <a:srgbClr val="225A7A"/>
                </a:solidFill>
              </a:rPr>
              <a:t>)</a:t>
            </a: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6.90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2" name="AutoShape 5"/>
          <p:cNvSpPr>
            <a:spLocks noChangeArrowheads="1"/>
          </p:cNvSpPr>
          <p:nvPr/>
        </p:nvSpPr>
        <p:spPr bwMode="blackWhite">
          <a:xfrm>
            <a:off x="1015006" y="3943702"/>
            <a:ext cx="2082156" cy="841375"/>
          </a:xfrm>
          <a:prstGeom prst="wedgeRectCallout">
            <a:avLst>
              <a:gd name="adj1" fmla="val 57781"/>
              <a:gd name="adj2" fmla="val -68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Monthly Losses in   Dec. 08–Mar. 09 Were the Largest in the </a:t>
            </a:r>
            <a:br>
              <a:rPr lang="en-US" sz="1400" b="1" dirty="0">
                <a:solidFill>
                  <a:schemeClr val="bg1"/>
                </a:solidFill>
              </a:rPr>
            </a:br>
            <a:r>
              <a:rPr lang="en-US" sz="1400" b="1" dirty="0">
                <a:solidFill>
                  <a:schemeClr val="bg1"/>
                </a:solidFill>
              </a:rPr>
              <a:t>Post-WW II Period</a:t>
            </a:r>
          </a:p>
        </p:txBody>
      </p:sp>
      <p:sp>
        <p:nvSpPr>
          <p:cNvPr id="14" name="AutoShape 7"/>
          <p:cNvSpPr>
            <a:spLocks noChangeArrowheads="1"/>
          </p:cNvSpPr>
          <p:nvPr/>
        </p:nvSpPr>
        <p:spPr bwMode="blackWhite">
          <a:xfrm>
            <a:off x="6931742" y="3124355"/>
            <a:ext cx="1927072" cy="936368"/>
          </a:xfrm>
          <a:prstGeom prst="wedgeRectCallout">
            <a:avLst>
              <a:gd name="adj1" fmla="val 44190"/>
              <a:gd name="adj2" fmla="val -1110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178,000 </a:t>
            </a:r>
            <a:r>
              <a:rPr lang="en-US" sz="1400" b="1" dirty="0">
                <a:cs typeface="+mn-cs"/>
              </a:rPr>
              <a:t>private sector jobs were created in </a:t>
            </a:r>
            <a:r>
              <a:rPr lang="en-US" sz="1400" b="1" dirty="0" smtClean="0">
                <a:cs typeface="+mn-cs"/>
              </a:rPr>
              <a:t>May</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53</a:t>
            </a:fld>
            <a:endParaRPr lang="en-US"/>
          </a:p>
        </p:txBody>
      </p:sp>
      <p:sp>
        <p:nvSpPr>
          <p:cNvPr id="13" name="Text Box 17"/>
          <p:cNvSpPr txBox="1">
            <a:spLocks noChangeArrowheads="1"/>
          </p:cNvSpPr>
          <p:nvPr/>
        </p:nvSpPr>
        <p:spPr bwMode="auto">
          <a:xfrm>
            <a:off x="4847302" y="3736258"/>
            <a:ext cx="1818968" cy="95410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p>
          <a:p>
            <a:pPr algn="ctr">
              <a:defRPr/>
            </a:pPr>
            <a:r>
              <a:rPr lang="en-US" sz="1400" b="1" dirty="0" smtClean="0">
                <a:solidFill>
                  <a:schemeClr val="bg1"/>
                </a:solidFill>
              </a:rPr>
              <a:t>2012: 2.247 Mill</a:t>
            </a:r>
          </a:p>
          <a:p>
            <a:pPr algn="ctr">
              <a:defRPr/>
            </a:pPr>
            <a:r>
              <a:rPr lang="en-US" sz="1400" b="1" dirty="0" smtClean="0">
                <a:solidFill>
                  <a:schemeClr val="bg1"/>
                </a:solidFill>
              </a:rPr>
              <a:t>2011: 2.420 Mill</a:t>
            </a:r>
          </a:p>
          <a:p>
            <a:pPr algn="ctr">
              <a:defRPr/>
            </a:pPr>
            <a:r>
              <a:rPr lang="en-US" sz="1400" b="1" dirty="0" smtClean="0">
                <a:solidFill>
                  <a:schemeClr val="bg1"/>
                </a:solidFill>
              </a:rPr>
              <a:t>2010: 1.235 Mill</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17987" y="1397000"/>
          <a:ext cx="8837101" cy="4087813"/>
        </p:xfrm>
        <a:graphic>
          <a:graphicData uri="http://schemas.openxmlformats.org/presentationml/2006/ole">
            <p:oleObj spid="_x0000_s14339074"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Employment: Dec. 2007—May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December 2007 </a:t>
            </a:r>
            <a:r>
              <a:rPr lang="en-US" sz="1600" b="1" dirty="0">
                <a:solidFill>
                  <a:srgbClr val="225A7A"/>
                </a:solidFill>
              </a:rPr>
              <a:t>through </a:t>
            </a:r>
            <a:r>
              <a:rPr lang="en-US" sz="1600" b="1" dirty="0" smtClean="0">
                <a:solidFill>
                  <a:srgbClr val="225A7A"/>
                </a:solidFill>
              </a:rPr>
              <a:t>May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2" name="AutoShape 5"/>
          <p:cNvSpPr>
            <a:spLocks noChangeArrowheads="1"/>
          </p:cNvSpPr>
          <p:nvPr/>
        </p:nvSpPr>
        <p:spPr bwMode="blackWhite">
          <a:xfrm>
            <a:off x="3766464" y="2925098"/>
            <a:ext cx="2197100" cy="727586"/>
          </a:xfrm>
          <a:prstGeom prst="wedgeRectCallout">
            <a:avLst>
              <a:gd name="adj1" fmla="val -33408"/>
              <a:gd name="adj2" fmla="val 16719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Cumulative job losses peaked at 8.765 million in February 2010</a:t>
            </a:r>
            <a:endParaRPr lang="en-US" sz="1400" b="1" dirty="0">
              <a:solidFill>
                <a:schemeClr val="bg1"/>
              </a:solidFill>
            </a:endParaRPr>
          </a:p>
        </p:txBody>
      </p:sp>
      <p:sp>
        <p:nvSpPr>
          <p:cNvPr id="14" name="AutoShape 7"/>
          <p:cNvSpPr>
            <a:spLocks noChangeArrowheads="1"/>
          </p:cNvSpPr>
          <p:nvPr/>
        </p:nvSpPr>
        <p:spPr bwMode="blackWhite">
          <a:xfrm>
            <a:off x="6136196" y="1328529"/>
            <a:ext cx="2151531" cy="685800"/>
          </a:xfrm>
          <a:prstGeom prst="wedgeRectCallout">
            <a:avLst>
              <a:gd name="adj1" fmla="val 70268"/>
              <a:gd name="adj2" fmla="val 5963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Cumulative job losses as of </a:t>
            </a:r>
            <a:r>
              <a:rPr lang="en-US" sz="1400" b="1" dirty="0" smtClean="0"/>
              <a:t>May</a:t>
            </a:r>
            <a:r>
              <a:rPr lang="en-US" sz="1400" b="1" dirty="0" smtClean="0">
                <a:cs typeface="+mn-cs"/>
              </a:rPr>
              <a:t> 2013 totaled 1.826 million</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54</a:t>
            </a:fld>
            <a:endParaRPr lang="en-US"/>
          </a:p>
        </p:txBody>
      </p:sp>
      <p:cxnSp>
        <p:nvCxnSpPr>
          <p:cNvPr id="13" name="Straight Connector 12"/>
          <p:cNvCxnSpPr/>
          <p:nvPr/>
        </p:nvCxnSpPr>
        <p:spPr>
          <a:xfrm flipV="1">
            <a:off x="969682" y="2689124"/>
            <a:ext cx="7830189" cy="127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AutoShape 7"/>
          <p:cNvSpPr>
            <a:spLocks noChangeArrowheads="1"/>
          </p:cNvSpPr>
          <p:nvPr/>
        </p:nvSpPr>
        <p:spPr bwMode="blackWhite">
          <a:xfrm>
            <a:off x="974698" y="3500284"/>
            <a:ext cx="1458788" cy="1454450"/>
          </a:xfrm>
          <a:prstGeom prst="wedgeRectCallout">
            <a:avLst>
              <a:gd name="adj1" fmla="val 54255"/>
              <a:gd name="adj2" fmla="val -4034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All of the jobs “lost” since President Obama took office in Jan. 2009 have been recouped</a:t>
            </a:r>
            <a:endParaRPr lang="en-US" sz="1400" b="1" dirty="0">
              <a:cs typeface="+mn-cs"/>
            </a:endParaRPr>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6.90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500"/>
                            </p:stCondLst>
                            <p:childTnLst>
                              <p:par>
                                <p:cTn id="13" presetID="22" presetClass="entr" presetSubtype="2" fill="hold" grpId="0"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2500"/>
                            </p:stCondLst>
                            <p:childTnLst>
                              <p:par>
                                <p:cTn id="17" presetID="23" presetClass="entr" presetSubtype="16" fill="hold" grpId="0" nodeType="after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0" y="1438736"/>
          <a:ext cx="8748713" cy="4194175"/>
        </p:xfrm>
        <a:graphic>
          <a:graphicData uri="http://schemas.openxmlformats.org/presentationml/2006/ole">
            <p:oleObj spid="_x0000_s14340098" name="Chart" r:id="rId4" imgW="8581960" imgH="4114867" progId="MSGraph.Chart.8">
              <p:embed followColorScheme="full"/>
            </p:oleObj>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Sector Employment: Jan. 2010—May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May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4" name="AutoShape 7"/>
          <p:cNvSpPr>
            <a:spLocks noChangeArrowheads="1"/>
          </p:cNvSpPr>
          <p:nvPr/>
        </p:nvSpPr>
        <p:spPr bwMode="blackWhite">
          <a:xfrm>
            <a:off x="5531511" y="3403129"/>
            <a:ext cx="2521107" cy="1006640"/>
          </a:xfrm>
          <a:prstGeom prst="wedgeRectCallout">
            <a:avLst>
              <a:gd name="adj1" fmla="val 65364"/>
              <a:gd name="adj2" fmla="val -929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gains through May 2013 totaled 6.90 million</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55</a:t>
            </a:fld>
            <a:endParaRPr lang="en-US"/>
          </a:p>
        </p:txBody>
      </p:sp>
      <p:sp>
        <p:nvSpPr>
          <p:cNvPr id="18" name="Text Box 17"/>
          <p:cNvSpPr txBox="1">
            <a:spLocks noChangeArrowheads="1"/>
          </p:cNvSpPr>
          <p:nvPr/>
        </p:nvSpPr>
        <p:spPr bwMode="auto">
          <a:xfrm>
            <a:off x="1266191" y="1622325"/>
            <a:ext cx="3276317" cy="120032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Job gains and pay increases have added more than $600 billion to payrolls since Jan. 2010</a:t>
            </a:r>
          </a:p>
        </p:txBody>
      </p:sp>
      <p:sp>
        <p:nvSpPr>
          <p:cNvPr id="13" name="Rectangle 7"/>
          <p:cNvSpPr>
            <a:spLocks noChangeArrowheads="1"/>
          </p:cNvSpPr>
          <p:nvPr/>
        </p:nvSpPr>
        <p:spPr bwMode="blackWhite">
          <a:xfrm>
            <a:off x="806450" y="5606844"/>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6.90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18384" y="1382252"/>
          <a:ext cx="8775700" cy="4087813"/>
        </p:xfrm>
        <a:graphic>
          <a:graphicData uri="http://schemas.openxmlformats.org/presentationml/2006/ole">
            <p:oleObj spid="_x0000_s14341122" name="Chart" r:id="rId4" imgW="8581960" imgH="4114867" progId="MSGraph.Chart.8">
              <p:embed followColorScheme="full"/>
            </p:oleObj>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a:t>
            </a:r>
            <a:r>
              <a:rPr lang="en-US" sz="3000" b="1" kern="0" dirty="0" smtClean="0">
                <a:solidFill>
                  <a:srgbClr val="225A7A"/>
                </a:solidFill>
                <a:ea typeface="+mj-ea"/>
                <a:cs typeface="+mj-cs"/>
              </a:rPr>
              <a:t>Government Employment: Jan. 2010—May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May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a:t>
            </a:r>
            <a:r>
              <a:rPr lang="en-US" sz="1100" dirty="0" smtClean="0"/>
              <a:t>Statistics </a:t>
            </a:r>
            <a:r>
              <a:rPr lang="en-US" sz="1100" dirty="0" smtClean="0">
                <a:hlinkClick r:id="rId5"/>
              </a:rPr>
              <a:t>http://www.bls.gov/data/#employment</a:t>
            </a:r>
            <a:r>
              <a:rPr lang="en-US" sz="1100" dirty="0" smtClean="0"/>
              <a:t>; </a:t>
            </a:r>
            <a:r>
              <a:rPr lang="en-US" sz="1100" dirty="0"/>
              <a:t>Insurance Information Institute</a:t>
            </a:r>
          </a:p>
        </p:txBody>
      </p:sp>
      <p:sp>
        <p:nvSpPr>
          <p:cNvPr id="14" name="AutoShape 7"/>
          <p:cNvSpPr>
            <a:spLocks noChangeArrowheads="1"/>
          </p:cNvSpPr>
          <p:nvPr/>
        </p:nvSpPr>
        <p:spPr bwMode="blackWhite">
          <a:xfrm>
            <a:off x="5545407" y="3185657"/>
            <a:ext cx="2492478" cy="899651"/>
          </a:xfrm>
          <a:prstGeom prst="wedgeRectCallout">
            <a:avLst>
              <a:gd name="adj1" fmla="val 65693"/>
              <a:gd name="adj2" fmla="val 4625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a:t>
            </a:r>
            <a:r>
              <a:rPr lang="en-US" b="1" i="1" dirty="0" smtClean="0">
                <a:cs typeface="+mn-cs"/>
              </a:rPr>
              <a:t>losses</a:t>
            </a:r>
            <a:r>
              <a:rPr lang="en-US" b="1" dirty="0" smtClean="0">
                <a:cs typeface="+mn-cs"/>
              </a:rPr>
              <a:t> through May 2013 totaled 632,000</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56</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Governments at All Levels are Under Severe Fiscal Strain As Tax Receipts Plunged and Pension Obligations Soared During the Financial Crisis: Sequestration Will Add to this Toll</a:t>
            </a:r>
            <a:endParaRPr lang="en-US" b="1" dirty="0">
              <a:solidFill>
                <a:srgbClr val="FFFFFF"/>
              </a:solidFill>
            </a:endParaRPr>
          </a:p>
        </p:txBody>
      </p:sp>
      <p:sp>
        <p:nvSpPr>
          <p:cNvPr id="18" name="Text Box 17"/>
          <p:cNvSpPr txBox="1">
            <a:spLocks noChangeArrowheads="1"/>
          </p:cNvSpPr>
          <p:nvPr/>
        </p:nvSpPr>
        <p:spPr bwMode="auto">
          <a:xfrm>
            <a:off x="4935789" y="1091387"/>
            <a:ext cx="3500286"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Government at all levels has shed more than 630,000 jobs since Jan. 2010 even as private employers created 6.90 million jobs, though losses may now be ending. </a:t>
            </a:r>
          </a:p>
        </p:txBody>
      </p:sp>
      <p:sp>
        <p:nvSpPr>
          <p:cNvPr id="12" name="AutoShape 5"/>
          <p:cNvSpPr>
            <a:spLocks noChangeArrowheads="1"/>
          </p:cNvSpPr>
          <p:nvPr/>
        </p:nvSpPr>
        <p:spPr bwMode="blackWhite">
          <a:xfrm>
            <a:off x="757096" y="3756586"/>
            <a:ext cx="1661653" cy="1066800"/>
          </a:xfrm>
          <a:prstGeom prst="wedgeRectCallout">
            <a:avLst>
              <a:gd name="adj1" fmla="val 4834"/>
              <a:gd name="adj2" fmla="val -909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Temporary Census hiring distorted 2010 figures</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57</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ChangeAspect="1"/>
          </p:cNvGraphicFramePr>
          <p:nvPr>
            <p:ph type="chart" idx="4294967295"/>
          </p:nvPr>
        </p:nvGraphicFramePr>
        <p:xfrm>
          <a:off x="315913" y="1844675"/>
          <a:ext cx="8562975" cy="4440238"/>
        </p:xfrm>
        <a:graphic>
          <a:graphicData uri="http://schemas.openxmlformats.org/presentationml/2006/ole">
            <p:oleObj spid="_x0000_s13588482" name="Chart" r:id="rId4" imgW="8248583" imgH="4276828" progId="MSGraph.Chart.8">
              <p:embed followColorScheme="full"/>
            </p:oleObj>
          </a:graphicData>
        </a:graphic>
      </p:graphicFrame>
      <p:sp>
        <p:nvSpPr>
          <p:cNvPr id="7073797" name="AutoShape 5"/>
          <p:cNvSpPr>
            <a:spLocks noChangeArrowheads="1"/>
          </p:cNvSpPr>
          <p:nvPr/>
        </p:nvSpPr>
        <p:spPr bwMode="blackWhite">
          <a:xfrm>
            <a:off x="1063714" y="1481803"/>
            <a:ext cx="1664738" cy="2485514"/>
          </a:xfrm>
          <a:prstGeom prst="wedgeRectCallout">
            <a:avLst>
              <a:gd name="adj1" fmla="val 103657"/>
              <a:gd name="adj2" fmla="val -256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workers comp’s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(6/13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2398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2014:Q4F</a:t>
            </a:r>
            <a:r>
              <a:rPr lang="en-US" sz="1600" b="1" dirty="0">
                <a:solidFill>
                  <a:srgbClr val="225A7A"/>
                </a:solidFill>
              </a:rPr>
              <a:t>*</a:t>
            </a:r>
          </a:p>
        </p:txBody>
      </p:sp>
      <p:sp>
        <p:nvSpPr>
          <p:cNvPr id="12" name="AutoShape 7"/>
          <p:cNvSpPr>
            <a:spLocks noChangeArrowheads="1"/>
          </p:cNvSpPr>
          <p:nvPr/>
        </p:nvSpPr>
        <p:spPr bwMode="blackWhite">
          <a:xfrm>
            <a:off x="3710520" y="3905501"/>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slightly downwards. Optimistic scenarios put the unemployment as low as 6.5% by Q4 of </a:t>
            </a:r>
            <a:r>
              <a:rPr lang="en-US" sz="1400" b="1" i="1" u="sng" dirty="0" smtClean="0">
                <a:cs typeface="+mn-cs"/>
              </a:rPr>
              <a:t>next</a:t>
            </a:r>
            <a:r>
              <a:rPr lang="en-US" sz="1400" b="1" i="1" dirty="0" smtClean="0">
                <a:cs typeface="+mn-cs"/>
              </a:rPr>
              <a:t> </a:t>
            </a:r>
            <a:r>
              <a:rPr lang="en-US" sz="1400" b="1" dirty="0" smtClean="0">
                <a:cs typeface="+mn-cs"/>
              </a:rPr>
              <a:t>year.</a:t>
            </a:r>
            <a:endParaRPr lang="en-US" sz="1400" b="1" dirty="0">
              <a:cs typeface="+mn-cs"/>
            </a:endParaRPr>
          </a:p>
        </p:txBody>
      </p:sp>
      <p:sp>
        <p:nvSpPr>
          <p:cNvPr id="13" name="AutoShape 5"/>
          <p:cNvSpPr>
            <a:spLocks noChangeArrowheads="1"/>
          </p:cNvSpPr>
          <p:nvPr/>
        </p:nvSpPr>
        <p:spPr bwMode="blackWhite">
          <a:xfrm>
            <a:off x="6450678" y="1534495"/>
            <a:ext cx="2178050" cy="1066800"/>
          </a:xfrm>
          <a:prstGeom prst="wedgeRectCallout">
            <a:avLst>
              <a:gd name="adj1" fmla="val 20519"/>
              <a:gd name="adj2" fmla="val 1025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slightly downwards </a:t>
            </a:r>
            <a:r>
              <a:rPr lang="en-US" sz="1600" b="1" dirty="0">
                <a:solidFill>
                  <a:schemeClr val="bg1"/>
                </a:solidFill>
                <a:cs typeface="+mn-cs"/>
              </a:rPr>
              <a:t>for </a:t>
            </a:r>
            <a:r>
              <a:rPr lang="en-US" sz="1600" b="1" dirty="0" smtClean="0">
                <a:solidFill>
                  <a:schemeClr val="bg1"/>
                </a:solidFill>
                <a:cs typeface="+mn-cs"/>
              </a:rPr>
              <a:t>2013/14</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58</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2005–2013:Q1</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86785"/>
          <a:ext cx="8536081" cy="4838700"/>
        </p:xfrm>
        <a:graphic>
          <a:graphicData uri="http://schemas.openxmlformats.org/presentationml/2006/ole">
            <p:oleObj spid="_x0000_s18078722" name="Chart" r:id="rId5" imgW="8343967" imgH="4381555" progId="MSGraph.Chart.8">
              <p:embed followColorScheme="full"/>
            </p:oleObj>
          </a:graphicData>
        </a:graphic>
      </p:graphicFrame>
      <p:sp>
        <p:nvSpPr>
          <p:cNvPr id="10" name="AutoShape 14"/>
          <p:cNvSpPr>
            <a:spLocks noChangeArrowheads="1"/>
          </p:cNvSpPr>
          <p:nvPr/>
        </p:nvSpPr>
        <p:spPr bwMode="blackWhite">
          <a:xfrm>
            <a:off x="1430594" y="2220756"/>
            <a:ext cx="2182456" cy="611188"/>
          </a:xfrm>
          <a:prstGeom prst="wedgeRectCallout">
            <a:avLst>
              <a:gd name="adj1" fmla="val 70520"/>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132438" y="1489673"/>
            <a:ext cx="2328908" cy="1091293"/>
          </a:xfrm>
          <a:prstGeom prst="wedgeRectCallout">
            <a:avLst>
              <a:gd name="adj1" fmla="val 97729"/>
              <a:gd name="adj2" fmla="val -9197"/>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2013:Q4) </a:t>
            </a:r>
            <a:r>
              <a:rPr lang="en-US" b="1" dirty="0">
                <a:solidFill>
                  <a:schemeClr val="bg1"/>
                </a:solidFill>
              </a:rPr>
              <a:t>was </a:t>
            </a:r>
            <a:r>
              <a:rPr lang="en-US" b="1" dirty="0" smtClean="0">
                <a:solidFill>
                  <a:schemeClr val="bg1"/>
                </a:solidFill>
              </a:rPr>
              <a:t>$7.01 trillion</a:t>
            </a:r>
            <a:r>
              <a:rPr lang="en-US" b="1" dirty="0">
                <a:solidFill>
                  <a:schemeClr val="bg1"/>
                </a:solidFill>
              </a:rPr>
              <a:t>, a new </a:t>
            </a:r>
            <a:r>
              <a:rPr lang="en-US" b="1" dirty="0" smtClean="0">
                <a:solidFill>
                  <a:schemeClr val="bg1"/>
                </a:solidFill>
              </a:rPr>
              <a:t>peak--$762B above 2009 trough</a:t>
            </a:r>
            <a:endParaRPr lang="en-US" b="1" dirty="0">
              <a:solidFill>
                <a:schemeClr val="bg1"/>
              </a:solidFill>
            </a:endParaRPr>
          </a:p>
        </p:txBody>
      </p:sp>
      <p:sp>
        <p:nvSpPr>
          <p:cNvPr id="12" name="AutoShape 14"/>
          <p:cNvSpPr>
            <a:spLocks noChangeArrowheads="1"/>
          </p:cNvSpPr>
          <p:nvPr/>
        </p:nvSpPr>
        <p:spPr bwMode="blackWhite">
          <a:xfrm>
            <a:off x="2632594" y="4228788"/>
            <a:ext cx="2419350" cy="876300"/>
          </a:xfrm>
          <a:prstGeom prst="wedgeRectCallout">
            <a:avLst>
              <a:gd name="adj1" fmla="val 74707"/>
              <a:gd name="adj2" fmla="val -11686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12.2% above their 2009 trough and up 2.7%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58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nvGraphicFramePr>
        <p:xfrm>
          <a:off x="444500" y="1336263"/>
          <a:ext cx="8401050" cy="4191000"/>
        </p:xfrm>
        <a:graphic>
          <a:graphicData uri="http://schemas.openxmlformats.org/presentationml/2006/ole">
            <p:oleObj spid="_x0000_s7619586" name="Chart" r:id="rId4" imgW="8401100" imgH="3581479" progId="MSGraph.Chart.8">
              <p:embed followColorScheme="full"/>
            </p:oleObj>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59</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1990-2012E</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2012 are I.I.I</a:t>
            </a:r>
            <a:r>
              <a:rPr lang="en-US" sz="1100" dirty="0"/>
              <a:t>. </a:t>
            </a:r>
            <a:r>
              <a:rPr lang="en-US" sz="1100" dirty="0" smtClean="0"/>
              <a:t>estimate based YTD 2012 </a:t>
            </a:r>
            <a:r>
              <a:rPr lang="en-US" sz="1100" dirty="0" err="1" smtClean="0"/>
              <a:t>actuals</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5"/>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a:t>
            </a:r>
            <a:r>
              <a:rPr lang="en-US" b="1" dirty="0">
                <a:solidFill>
                  <a:srgbClr val="FFFFFF"/>
                </a:solidFill>
              </a:rPr>
              <a:t>I</a:t>
            </a:r>
            <a:r>
              <a:rPr lang="en-US" b="1" dirty="0" smtClean="0">
                <a:solidFill>
                  <a:srgbClr val="FFFFFF"/>
                </a:solidFill>
              </a:rPr>
              <a:t>ncreases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2012;  +7.9% Growth in 2011 Was the First Gain Since 2005</a:t>
            </a:r>
            <a:endParaRPr lang="en-US" b="1" dirty="0">
              <a:solidFill>
                <a:srgbClr val="FFFFFF"/>
              </a:solidFill>
            </a:endParaRPr>
          </a:p>
        </p:txBody>
      </p:sp>
      <p:sp>
        <p:nvSpPr>
          <p:cNvPr id="14346" name="Text Box 7"/>
          <p:cNvSpPr txBox="1">
            <a:spLocks noChangeArrowheads="1"/>
          </p:cNvSpPr>
          <p:nvPr/>
        </p:nvSpPr>
        <p:spPr bwMode="auto">
          <a:xfrm>
            <a:off x="1298575"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7/90-3/91</a:t>
            </a:r>
          </a:p>
        </p:txBody>
      </p:sp>
      <p:sp>
        <p:nvSpPr>
          <p:cNvPr id="14347" name="Text Box 10"/>
          <p:cNvSpPr txBox="1">
            <a:spLocks noChangeArrowheads="1"/>
          </p:cNvSpPr>
          <p:nvPr/>
        </p:nvSpPr>
        <p:spPr bwMode="auto">
          <a:xfrm>
            <a:off x="4450029"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89063"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693632"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686053"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513666"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956437" y="3459678"/>
            <a:ext cx="1882775" cy="1366837"/>
          </a:xfrm>
          <a:prstGeom prst="wedgeRectCallout">
            <a:avLst>
              <a:gd name="adj1" fmla="val 80187"/>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
        <p:nvSpPr>
          <p:cNvPr id="19" name="AutoShape 7"/>
          <p:cNvSpPr>
            <a:spLocks noChangeArrowheads="1"/>
          </p:cNvSpPr>
          <p:nvPr/>
        </p:nvSpPr>
        <p:spPr bwMode="blackWhite">
          <a:xfrm>
            <a:off x="6961251" y="2330249"/>
            <a:ext cx="1061877" cy="722672"/>
          </a:xfrm>
          <a:prstGeom prst="wedgeRectCallout">
            <a:avLst>
              <a:gd name="adj1" fmla="val 54296"/>
              <a:gd name="adj2" fmla="val 724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+9% in 2012E</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11817">
                                            <p:oleChartEl type="series" lvl="1"/>
                                          </p:spTgt>
                                        </p:tgtEl>
                                        <p:attrNameLst>
                                          <p:attrName>style.visibility</p:attrName>
                                        </p:attrNameLst>
                                      </p:cBhvr>
                                      <p:to>
                                        <p:strVal val="visible"/>
                                      </p:to>
                                    </p:set>
                                    <p:animEffect transition="in" filter="wipe(left)">
                                      <p:cBhvr>
                                        <p:cTn id="7" dur="1000"/>
                                        <p:tgtEl>
                                          <p:spTgt spid="191181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oleChartEl type="series" lvl="2"/>
                                          </p:spTgt>
                                        </p:tgtEl>
                                        <p:attrNameLst>
                                          <p:attrName>style.visibility</p:attrName>
                                        </p:attrNameLst>
                                      </p:cBhvr>
                                      <p:to>
                                        <p:strVal val="visible"/>
                                      </p:to>
                                    </p:set>
                                    <p:animEffect transition="in" filter="wipe(left)">
                                      <p:cBhvr>
                                        <p:cTn id="11" dur="1000"/>
                                        <p:tgtEl>
                                          <p:spTgt spid="1911817">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6500"/>
                            </p:stCondLst>
                            <p:childTnLst>
                              <p:par>
                                <p:cTn id="26" presetID="22" presetClass="entr" presetSubtype="4" fill="hold" grpId="0" nodeType="afterEffect">
                                  <p:stCondLst>
                                    <p:cond delay="70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44250" y="73025"/>
            <a:ext cx="7875639"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Federal Spending as a Share of State GDP: Vulnerability to Sequestration Varies</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176976"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smtClean="0"/>
              <a:t>Pew Center on the States (2012)  </a:t>
            </a:r>
            <a:r>
              <a:rPr lang="en-US" sz="1050" i="1" dirty="0" smtClean="0"/>
              <a:t>Impact of the Fiscal Cliff on the States</a:t>
            </a:r>
            <a:r>
              <a:rPr lang="en-US" sz="1050" dirty="0" smtClean="0"/>
              <a:t>; Wells Fargo; Insurance </a:t>
            </a:r>
            <a:r>
              <a:rPr lang="en-US" sz="1050" dirty="0"/>
              <a:t>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6</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15753218" name="Picture 2"/>
          <p:cNvPicPr>
            <a:picLocks noChangeAspect="1" noChangeArrowheads="1"/>
          </p:cNvPicPr>
          <p:nvPr/>
        </p:nvPicPr>
        <p:blipFill>
          <a:blip r:embed="rId3" cstate="email"/>
          <a:srcRect/>
          <a:stretch>
            <a:fillRect/>
          </a:stretch>
        </p:blipFill>
        <p:spPr bwMode="auto">
          <a:xfrm>
            <a:off x="-1" y="1392854"/>
            <a:ext cx="8731045" cy="4950790"/>
          </a:xfrm>
          <a:prstGeom prst="rect">
            <a:avLst/>
          </a:prstGeom>
          <a:noFill/>
          <a:ln w="9525">
            <a:noFill/>
            <a:miter lim="800000"/>
            <a:headEnd/>
            <a:tailEnd/>
          </a:ln>
        </p:spPr>
      </p:pic>
      <p:sp>
        <p:nvSpPr>
          <p:cNvPr id="10" name="AutoShape 6"/>
          <p:cNvSpPr>
            <a:spLocks noChangeArrowheads="1"/>
          </p:cNvSpPr>
          <p:nvPr/>
        </p:nvSpPr>
        <p:spPr bwMode="blackWhite">
          <a:xfrm>
            <a:off x="4557252" y="1029466"/>
            <a:ext cx="2866102" cy="961563"/>
          </a:xfrm>
          <a:prstGeom prst="wedgeRectCallout">
            <a:avLst>
              <a:gd name="adj1" fmla="val 49355"/>
              <a:gd name="adj2" fmla="val 1180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Many northern states have relatively little exposure to sequester cuts</a:t>
            </a:r>
            <a:endParaRPr lang="en-US" sz="1600" b="1" dirty="0">
              <a:solidFill>
                <a:schemeClr val="bg1"/>
              </a:solidFill>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60</a:t>
            </a:fld>
            <a:endParaRPr lang="en-US" sz="900">
              <a:solidFill>
                <a:schemeClr val="bg1"/>
              </a:solidFill>
            </a:endParaRPr>
          </a:p>
        </p:txBody>
      </p:sp>
      <p:pic>
        <p:nvPicPr>
          <p:cNvPr id="11571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142240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a:solidFill>
                  <a:srgbClr val="225A7A"/>
                </a:solidFill>
              </a:rPr>
              <a:t>The Weak Economy and Soft Market Have Made the Workers Comp Operating Increasingly Challenging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1994–2012P</a:t>
            </a:r>
            <a:endParaRPr lang="en-US" baseline="30000" dirty="0" smtClean="0"/>
          </a:p>
        </p:txBody>
      </p:sp>
      <p:graphicFrame>
        <p:nvGraphicFramePr>
          <p:cNvPr id="53250" name="Object 3"/>
          <p:cNvGraphicFramePr>
            <a:graphicFrameLocks/>
          </p:cNvGraphicFramePr>
          <p:nvPr/>
        </p:nvGraphicFramePr>
        <p:xfrm>
          <a:off x="337933" y="1371600"/>
          <a:ext cx="8451850" cy="3879850"/>
        </p:xfrm>
        <a:graphic>
          <a:graphicData uri="http://schemas.openxmlformats.org/presentationml/2006/ole">
            <p:oleObj spid="_x0000_s18622466" name="Chart" r:id="rId4" imgW="8419996" imgH="3657600" progId="MSGraph.Chart.8">
              <p:embed followColorScheme="full"/>
            </p:oleObj>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(2010-2012P)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61</a:t>
            </a:fld>
            <a:endParaRPr lang="en-US"/>
          </a:p>
        </p:txBody>
      </p:sp>
      <p:sp>
        <p:nvSpPr>
          <p:cNvPr id="8" name="AutoShape 13"/>
          <p:cNvSpPr>
            <a:spLocks noChangeArrowheads="1"/>
          </p:cNvSpPr>
          <p:nvPr/>
        </p:nvSpPr>
        <p:spPr bwMode="blackWhite">
          <a:xfrm>
            <a:off x="4676913" y="1189704"/>
            <a:ext cx="2539963" cy="985820"/>
          </a:xfrm>
          <a:prstGeom prst="wedgeRectCallout">
            <a:avLst>
              <a:gd name="adj1" fmla="val 89980"/>
              <a:gd name="adj2" fmla="val 13310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showed a better-than-expected improvement for private carriers in 2012</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Second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62</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77887"/>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1990–20102p Private </a:t>
            </a:r>
            <a:r>
              <a:rPr lang="en-US" sz="1000" dirty="0"/>
              <a:t>Carriers, </a:t>
            </a:r>
            <a:r>
              <a:rPr lang="en-US" sz="1000" dirty="0" smtClean="0"/>
              <a:t>Annual Statement Data, NCCI.</a:t>
            </a:r>
            <a:endParaRPr lang="en-US" sz="1000" dirty="0"/>
          </a:p>
          <a:p>
            <a:pPr eaLnBrk="0" hangingPunct="0">
              <a:tabLst>
                <a:tab pos="512763" algn="l"/>
              </a:tabLst>
            </a:pPr>
            <a:r>
              <a:rPr lang="en-US" sz="1000" dirty="0"/>
              <a:t>	</a:t>
            </a:r>
            <a:r>
              <a:rPr lang="en-US" sz="1000" dirty="0" smtClean="0"/>
              <a:t>1996–2012p </a:t>
            </a:r>
            <a:r>
              <a:rPr lang="en-US" sz="1000" dirty="0"/>
              <a:t>State Funds: AZ, CA, CO, HI, ID, KY, LA, MD, MO, MT, NM, OK, OR, RI, TX, UT Annual Statements</a:t>
            </a:r>
          </a:p>
          <a:p>
            <a:pPr eaLnBrk="0" hangingPunct="0">
              <a:tabLst>
                <a:tab pos="512763" algn="l"/>
              </a:tabLst>
            </a:pPr>
            <a:r>
              <a:rPr lang="en-US" sz="1000" dirty="0"/>
              <a:t>State Funds available for 1996 and subsequent</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63</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2012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2012 Growth = +9%</a:t>
            </a:r>
            <a:endParaRPr lang="en-US" sz="1600" b="1" dirty="0">
              <a:solidFill>
                <a:srgbClr val="225A7A"/>
              </a:solidFill>
            </a:endParaRPr>
          </a:p>
        </p:txBody>
      </p:sp>
      <p:pic>
        <p:nvPicPr>
          <p:cNvPr id="19524610" name="Picture 2"/>
          <p:cNvPicPr>
            <a:picLocks noChangeAspect="1" noChangeArrowheads="1"/>
          </p:cNvPicPr>
          <p:nvPr/>
        </p:nvPicPr>
        <p:blipFill>
          <a:blip r:embed="rId3" cstate="email"/>
          <a:srcRect/>
          <a:stretch>
            <a:fillRect/>
          </a:stretch>
        </p:blipFill>
        <p:spPr bwMode="auto">
          <a:xfrm>
            <a:off x="233368" y="1858183"/>
            <a:ext cx="8832591" cy="4665671"/>
          </a:xfrm>
          <a:prstGeom prst="rect">
            <a:avLst/>
          </a:prstGeom>
          <a:noFill/>
          <a:ln w="9525">
            <a:noFill/>
            <a:miter lim="800000"/>
            <a:headEnd/>
            <a:tailEnd/>
          </a:ln>
        </p:spPr>
      </p:pic>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sp>
        <p:nvSpPr>
          <p:cNvPr id="15"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growth in excess of 5% in 2012</a:t>
            </a:r>
            <a:endParaRPr lang="en-US" b="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2012</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64</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87591"/>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nvGraphicFramePr>
        <p:xfrm>
          <a:off x="0" y="1552780"/>
          <a:ext cx="8898194" cy="4651375"/>
        </p:xfrm>
        <a:graphic>
          <a:graphicData uri="http://schemas.openxmlformats.org/presentationml/2006/ole">
            <p:oleObj spid="_x0000_s18623490" name="Worksheet" r:id="rId4" imgW="8763135" imgH="4829248" progId="Excel.Sheet.8">
              <p:embed/>
            </p:oleObj>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2012p</a:t>
            </a:r>
            <a:r>
              <a:rPr lang="en-US" sz="1000" dirty="0"/>
              <a:t>: Preliminary based on data valued as of </a:t>
            </a:r>
            <a:r>
              <a:rPr lang="en-US" sz="1000" dirty="0" smtClean="0"/>
              <a:t>12/31/2012.</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616155" y="3174847"/>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252%</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1991-2012p</a:t>
            </a:r>
            <a:r>
              <a:rPr lang="en-US" sz="2000" b="1" dirty="0">
                <a:solidFill>
                  <a:srgbClr val="3333FF"/>
                </a:solidFill>
              </a:rPr>
              <a:t>)</a:t>
            </a:r>
          </a:p>
        </p:txBody>
      </p:sp>
      <p:sp>
        <p:nvSpPr>
          <p:cNvPr id="11" name="Text Box 4"/>
          <p:cNvSpPr txBox="1">
            <a:spLocks noChangeArrowheads="1"/>
          </p:cNvSpPr>
          <p:nvPr/>
        </p:nvSpPr>
        <p:spPr bwMode="auto">
          <a:xfrm>
            <a:off x="684162" y="2206420"/>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dirty="0"/>
              <a:t>Annual Change 1991–1993:	</a:t>
            </a:r>
            <a:r>
              <a:rPr lang="en-US" sz="1400" b="1" dirty="0"/>
              <a:t>+1.9%</a:t>
            </a:r>
          </a:p>
          <a:p>
            <a:pPr eaLnBrk="0" hangingPunct="0">
              <a:tabLst>
                <a:tab pos="2459038" algn="l"/>
              </a:tabLst>
            </a:pPr>
            <a:r>
              <a:rPr lang="en-US" sz="1400" dirty="0"/>
              <a:t>Annual Change 1994–2001:	</a:t>
            </a:r>
            <a:r>
              <a:rPr lang="en-US" sz="1400" b="1" dirty="0"/>
              <a:t>+8.9%</a:t>
            </a:r>
          </a:p>
          <a:p>
            <a:pPr eaLnBrk="0" hangingPunct="0">
              <a:tabLst>
                <a:tab pos="2459038" algn="l"/>
              </a:tabLst>
            </a:pPr>
            <a:r>
              <a:rPr lang="en-US" sz="1400" dirty="0"/>
              <a:t>Annual Change </a:t>
            </a:r>
            <a:r>
              <a:rPr lang="en-US" sz="1400" dirty="0" smtClean="0"/>
              <a:t>2002–2011:</a:t>
            </a:r>
            <a:r>
              <a:rPr lang="en-US" sz="1400" dirty="0"/>
              <a:t>	</a:t>
            </a:r>
            <a:r>
              <a:rPr lang="en-US" sz="1400" b="1" dirty="0" smtClean="0"/>
              <a:t>+5.7%</a:t>
            </a:r>
            <a:endParaRPr lang="en-US" sz="1400" b="1" dirty="0"/>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65</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Change in Price Paid for Medical Professional Services in WC, 2002-2012*</a:t>
            </a:r>
          </a:p>
        </p:txBody>
      </p:sp>
      <p:graphicFrame>
        <p:nvGraphicFramePr>
          <p:cNvPr id="83970" name="Object 3"/>
          <p:cNvGraphicFramePr>
            <a:graphicFrameLocks noChangeAspect="1"/>
          </p:cNvGraphicFramePr>
          <p:nvPr>
            <p:ph idx="4294967295"/>
          </p:nvPr>
        </p:nvGraphicFramePr>
        <p:xfrm>
          <a:off x="4763" y="1807545"/>
          <a:ext cx="9132887" cy="4719637"/>
        </p:xfrm>
        <a:graphic>
          <a:graphicData uri="http://schemas.openxmlformats.org/presentationml/2006/ole">
            <p:oleObj spid="_x0000_s19523586"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367157"/>
            <a:ext cx="9017000" cy="53559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*Data are preliminary as of 6/30/12.</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 Sources</a:t>
            </a:r>
            <a:r>
              <a:rPr lang="en-US" sz="1100" dirty="0">
                <a:solidFill>
                  <a:srgbClr val="000000"/>
                </a:solidFill>
              </a:rPr>
              <a:t>:  </a:t>
            </a:r>
            <a:r>
              <a:rPr lang="en-US" sz="1100" dirty="0" smtClean="0">
                <a:solidFill>
                  <a:srgbClr val="000000"/>
                </a:solidFill>
              </a:rPr>
              <a:t>Workers Compensation Research Institute, </a:t>
            </a:r>
            <a:r>
              <a:rPr lang="en-US" sz="1100" i="1" dirty="0" smtClean="0">
                <a:solidFill>
                  <a:srgbClr val="000000"/>
                </a:solidFill>
              </a:rPr>
              <a:t>WCRI Medical Price Index for Workers Compensation, 5</a:t>
            </a:r>
            <a:r>
              <a:rPr lang="en-US" sz="1100" i="1" baseline="30000" dirty="0" smtClean="0">
                <a:solidFill>
                  <a:srgbClr val="000000"/>
                </a:solidFill>
              </a:rPr>
              <a:t>th</a:t>
            </a:r>
            <a:r>
              <a:rPr lang="en-US" sz="1100" i="1" dirty="0" smtClean="0">
                <a:solidFill>
                  <a:srgbClr val="000000"/>
                </a:solidFill>
              </a:rPr>
              <a:t> Edition</a:t>
            </a:r>
            <a:r>
              <a:rPr lang="en-US" sz="1100" dirty="0" smtClean="0">
                <a:solidFill>
                  <a:srgbClr val="000000"/>
                </a:solidFill>
              </a:rPr>
              <a:t>; Ins. Info. </a:t>
            </a:r>
            <a:r>
              <a:rPr lang="en-US" sz="1100" dirty="0">
                <a:solidFill>
                  <a:srgbClr val="000000"/>
                </a:solidFill>
              </a:rPr>
              <a:t>Institute.		</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4542505" y="1460090"/>
            <a:ext cx="3446064" cy="1518650"/>
          </a:xfrm>
          <a:prstGeom prst="wedgeRectCallout">
            <a:avLst>
              <a:gd name="adj1" fmla="val 56684"/>
              <a:gd name="adj2" fmla="val 930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States in GOLD had no fee schedule in 2012.  These generally saw larger increases in WC medical costs over the past decade.</a:t>
            </a:r>
            <a:endParaRPr lang="en-US" b="1" dirty="0">
              <a:solidFill>
                <a:schemeClr val="bg1"/>
              </a:solidFill>
              <a:latin typeface="Arial" pitchFamily="34" charset="0"/>
              <a:cs typeface="+mn-cs"/>
            </a:endParaRPr>
          </a:p>
        </p:txBody>
      </p:sp>
      <p:sp>
        <p:nvSpPr>
          <p:cNvPr id="10" name="Text Box 17"/>
          <p:cNvSpPr txBox="1">
            <a:spLocks noChangeArrowheads="1"/>
          </p:cNvSpPr>
          <p:nvPr/>
        </p:nvSpPr>
        <p:spPr bwMode="auto">
          <a:xfrm>
            <a:off x="1273272" y="1568013"/>
            <a:ext cx="3018509"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Increases in WC med costs varied enormously over the past decade from a high of 56% in Wisconsin to a low of 2% in North Carolina</a:t>
            </a:r>
            <a:endParaRPr lang="en-US" b="1" dirty="0">
              <a:solidFill>
                <a:schemeClr val="bg1"/>
              </a:solidFill>
              <a:latin typeface="Arial" pitchFamily="34" charset="0"/>
              <a:cs typeface="Arial" pitchFamily="34" charset="0"/>
            </a:endParaRPr>
          </a:p>
        </p:txBody>
      </p:sp>
      <p:sp>
        <p:nvSpPr>
          <p:cNvPr id="11" name="Text Box 3"/>
          <p:cNvSpPr txBox="1">
            <a:spLocks noChangeArrowheads="1"/>
          </p:cNvSpPr>
          <p:nvPr/>
        </p:nvSpPr>
        <p:spPr bwMode="auto">
          <a:xfrm>
            <a:off x="526510" y="1572445"/>
            <a:ext cx="412292" cy="400110"/>
          </a:xfrm>
          <a:prstGeom prst="rect">
            <a:avLst/>
          </a:prstGeom>
          <a:noFill/>
          <a:ln w="9525">
            <a:noFill/>
            <a:miter lim="800000"/>
            <a:headEnd/>
            <a:tailEnd/>
          </a:ln>
        </p:spPr>
        <p:txBody>
          <a:bodyPr wrap="none">
            <a:spAutoFit/>
          </a:bodyPr>
          <a:lstStyle/>
          <a:p>
            <a:pPr algn="ctr"/>
            <a:r>
              <a:rPr lang="en-US" sz="2000" b="1" dirty="0" smtClean="0">
                <a:solidFill>
                  <a:schemeClr val="accent1"/>
                </a:solidFill>
              </a:rPr>
              <a:t>%</a:t>
            </a:r>
            <a:endParaRPr lang="en-US" sz="2000" b="1" dirty="0">
              <a:solidFill>
                <a:schemeClr val="accen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nvGraphicFramePr>
        <p:xfrm>
          <a:off x="0" y="1162050"/>
          <a:ext cx="8977313" cy="5695950"/>
        </p:xfrm>
        <a:graphic>
          <a:graphicData uri="http://schemas.openxmlformats.org/presentationml/2006/ole">
            <p:oleObj spid="_x0000_s19528706" name="Chart" r:id="rId3" imgW="8658353" imgH="5505565" progId="MSGraph.Chart.8">
              <p:embed followColorScheme="full"/>
            </p:oleObj>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form 1995 through </a:t>
            </a:r>
            <a:r>
              <a:rPr lang="en-US" sz="1600" b="1" dirty="0" smtClean="0">
                <a:solidFill>
                  <a:schemeClr val="bg1"/>
                </a:solidFill>
              </a:rPr>
              <a:t>2011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(6.8% </a:t>
            </a:r>
            <a:r>
              <a:rPr lang="en-US" sz="1600" b="1" dirty="0">
                <a:solidFill>
                  <a:schemeClr val="bg1"/>
                </a:solidFill>
              </a:rPr>
              <a:t>vs. </a:t>
            </a:r>
            <a:r>
              <a:rPr lang="en-US" sz="1600" b="1" dirty="0" smtClean="0">
                <a:solidFill>
                  <a:schemeClr val="bg1"/>
                </a:solidFill>
              </a:rPr>
              <a:t>3.8%), but the gap is narrowing. </a:t>
            </a:r>
            <a:endParaRPr lang="en-US" sz="16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nvGraphicFramePr>
        <p:xfrm>
          <a:off x="179388" y="1946275"/>
          <a:ext cx="8832850" cy="4151313"/>
        </p:xfrm>
        <a:graphic>
          <a:graphicData uri="http://schemas.openxmlformats.org/presentationml/2006/ole">
            <p:oleObj spid="_x0000_s18624514" name="Chart" r:id="rId4" imgW="8439161" imgH="4076807" progId="MSGraph.Chart.8">
              <p:embed followColorScheme="full"/>
            </p:oleObj>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dirty="0">
                <a:solidFill>
                  <a:schemeClr val="accent1"/>
                </a:solidFill>
              </a:rPr>
              <a:t>Indemnity</a:t>
            </a:r>
          </a:p>
          <a:p>
            <a:pPr algn="ctr"/>
            <a:r>
              <a:rPr lang="en-US" sz="1400" b="1" dirty="0">
                <a:solidFill>
                  <a:schemeClr val="accent1"/>
                </a:solidFill>
              </a:rPr>
              <a:t>Claim Cost ($ 000s)</a:t>
            </a:r>
          </a:p>
        </p:txBody>
      </p:sp>
      <p:sp>
        <p:nvSpPr>
          <p:cNvPr id="1946628" name="Text Box 4"/>
          <p:cNvSpPr txBox="1">
            <a:spLocks noChangeArrowheads="1"/>
          </p:cNvSpPr>
          <p:nvPr/>
        </p:nvSpPr>
        <p:spPr bwMode="auto">
          <a:xfrm>
            <a:off x="860425" y="2820988"/>
            <a:ext cx="3106738" cy="738187"/>
          </a:xfrm>
          <a:prstGeom prst="rect">
            <a:avLst/>
          </a:prstGeom>
          <a:noFill/>
          <a:ln w="0">
            <a:noFill/>
            <a:miter lim="800000"/>
            <a:headEnd/>
            <a:tailEnd/>
          </a:ln>
        </p:spPr>
        <p:txBody>
          <a:bodyPr>
            <a:spAutoFit/>
          </a:bodyPr>
          <a:lstStyle/>
          <a:p>
            <a:pPr>
              <a:tabLst>
                <a:tab pos="2628900" algn="dec"/>
              </a:tabLst>
            </a:pPr>
            <a:r>
              <a:rPr lang="en-US" sz="1400" dirty="0"/>
              <a:t>Annual Change 1991–1993:	</a:t>
            </a:r>
            <a:r>
              <a:rPr lang="en-US" sz="1400" b="1" dirty="0"/>
              <a:t>-1.7%</a:t>
            </a:r>
          </a:p>
          <a:p>
            <a:pPr>
              <a:tabLst>
                <a:tab pos="2628900" algn="dec"/>
              </a:tabLst>
            </a:pPr>
            <a:r>
              <a:rPr lang="en-US" sz="1400" dirty="0"/>
              <a:t>Annual Change 1994–2001:	</a:t>
            </a:r>
            <a:r>
              <a:rPr lang="en-US" sz="1400" b="1" dirty="0"/>
              <a:t>+7.3%</a:t>
            </a:r>
          </a:p>
          <a:p>
            <a:pPr>
              <a:tabLst>
                <a:tab pos="2628900" algn="dec"/>
              </a:tabLst>
            </a:pPr>
            <a:r>
              <a:rPr lang="en-US" sz="1400" dirty="0"/>
              <a:t>Annual Change </a:t>
            </a:r>
            <a:r>
              <a:rPr lang="en-US" sz="1400" dirty="0" smtClean="0"/>
              <a:t>2002–2011:</a:t>
            </a:r>
            <a:r>
              <a:rPr lang="en-US" sz="1400" dirty="0"/>
              <a:t>	</a:t>
            </a:r>
            <a:r>
              <a:rPr lang="en-US" sz="1400" b="1" dirty="0"/>
              <a:t>+</a:t>
            </a:r>
            <a:r>
              <a:rPr lang="en-US" sz="1400" b="1" dirty="0" smtClean="0"/>
              <a:t>3.2%</a:t>
            </a:r>
            <a:endParaRPr lang="en-US" sz="1400" b="1" dirty="0"/>
          </a:p>
        </p:txBody>
      </p:sp>
      <p:sp>
        <p:nvSpPr>
          <p:cNvPr id="1946630" name="Text Box 7"/>
          <p:cNvSpPr txBox="1">
            <a:spLocks noChangeArrowheads="1"/>
          </p:cNvSpPr>
          <p:nvPr/>
        </p:nvSpPr>
        <p:spPr bwMode="auto">
          <a:xfrm>
            <a:off x="3808413" y="597217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Small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2012</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714625" y="1568450"/>
            <a:ext cx="3386138" cy="1069975"/>
          </a:xfrm>
          <a:prstGeom prst="wedgeRectCallout">
            <a:avLst>
              <a:gd name="adj1" fmla="val 118441"/>
              <a:gd name="adj2" fmla="val 125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1% in 2012 to $22,400</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12"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2012p</a:t>
            </a:r>
            <a:r>
              <a:rPr lang="en-US" sz="1000" dirty="0"/>
              <a:t>: Preliminary based on data valued as of </a:t>
            </a:r>
            <a:r>
              <a:rPr lang="en-US" sz="1000" dirty="0" smtClean="0"/>
              <a:t>12/31/2012.</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2012</a:t>
            </a:r>
            <a:r>
              <a:rPr lang="en-US" sz="800" dirty="0"/>
              <a:t/>
            </a:r>
            <a:br>
              <a:rPr lang="en-US" sz="800" dirty="0"/>
            </a:br>
            <a:r>
              <a:rPr lang="en-US" sz="800" dirty="0"/>
              <a:t/>
            </a:r>
            <a:br>
              <a:rPr lang="en-US" sz="800" dirty="0"/>
            </a:br>
            <a:r>
              <a:rPr lang="en-US" sz="1600" dirty="0">
                <a:solidFill>
                  <a:schemeClr val="tx1"/>
                </a:solidFill>
                <a:latin typeface="Arial" pitchFamily="34" charset="0"/>
              </a:rPr>
              <a:t>Lost-Time Claims</a:t>
            </a: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68</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925205494"/>
              </p:ext>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840504"/>
            <a:ext cx="8213725" cy="1169507"/>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2012p</a:t>
            </a:r>
            <a:r>
              <a:rPr lang="en-US" sz="1000" dirty="0">
                <a:latin typeface="Arial" charset="0"/>
                <a:cs typeface="Arial" charset="0"/>
              </a:rPr>
              <a:t>: Preliminary based on data valued as of </a:t>
            </a:r>
            <a:r>
              <a:rPr lang="en-US" sz="1000" dirty="0" smtClean="0">
                <a:latin typeface="Arial" charset="0"/>
                <a:cs typeface="Arial" charset="0"/>
              </a:rPr>
              <a:t>12/31/2012</a:t>
            </a:r>
            <a:endParaRPr lang="en-US" sz="1000" dirty="0">
              <a:latin typeface="Arial" charset="0"/>
              <a:cs typeface="Arial" charset="0"/>
            </a:endParaRPr>
          </a:p>
          <a:p>
            <a:pPr>
              <a:tabLst>
                <a:tab pos="515695" algn="l"/>
              </a:tabLst>
            </a:pPr>
            <a:r>
              <a:rPr lang="en-US" sz="1000" dirty="0" smtClean="0">
                <a:latin typeface="Arial" charset="0"/>
                <a:cs typeface="Arial" charset="0"/>
              </a:rPr>
              <a:t>1991–2011: </a:t>
            </a:r>
            <a:r>
              <a:rPr lang="en-US" sz="1000" dirty="0">
                <a:latin typeface="Arial" charset="0"/>
                <a:cs typeface="Arial" charset="0"/>
              </a:rPr>
              <a:t>Based on data through </a:t>
            </a:r>
            <a:r>
              <a:rPr lang="en-US" sz="1000" dirty="0" smtClean="0">
                <a:latin typeface="Arial" charset="0"/>
                <a:cs typeface="Arial" charset="0"/>
              </a:rPr>
              <a:t>12/31/2011, </a:t>
            </a:r>
            <a:r>
              <a:rPr lang="en-US" sz="1000" dirty="0">
                <a:latin typeface="Arial" charset="0"/>
                <a:cs typeface="Arial" charset="0"/>
              </a:rPr>
              <a:t>developed to ultimate</a:t>
            </a:r>
          </a:p>
          <a:p>
            <a:pPr>
              <a:tabLst>
                <a:tab pos="515695" algn="l"/>
              </a:tabLst>
            </a:pPr>
            <a:r>
              <a:rPr lang="en-US" sz="1000" dirty="0">
                <a:latin typeface="Arial" charset="0"/>
                <a:cs typeface="Arial" charset="0"/>
              </a:rPr>
              <a:t>Based on the states where NCCI provides ratemaking services, including state funds; excludes high deductible </a:t>
            </a:r>
            <a:r>
              <a:rPr lang="en-US" sz="1000" dirty="0" smtClean="0">
                <a:latin typeface="Arial" charset="0"/>
                <a:cs typeface="Arial" charset="0"/>
              </a:rPr>
              <a:t>policies</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p>
          <a:p>
            <a:pPr>
              <a:tabLst>
                <a:tab pos="515695" algn="l"/>
              </a:tabLst>
            </a:pPr>
            <a:r>
              <a:rPr lang="en-US" sz="1000" dirty="0" smtClean="0"/>
              <a:t>Source: NCCI.</a:t>
            </a:r>
            <a:endParaRPr lang="en-US" sz="1000" dirty="0">
              <a:latin typeface="Arial" charset="0"/>
              <a:cs typeface="Arial" charset="0"/>
            </a:endParaRPr>
          </a:p>
        </p:txBody>
      </p:sp>
      <p:sp>
        <p:nvSpPr>
          <p:cNvPr id="10" name="Text Box 3"/>
          <p:cNvSpPr txBox="1">
            <a:spLocks noChangeArrowheads="1"/>
          </p:cNvSpPr>
          <p:nvPr/>
        </p:nvSpPr>
        <p:spPr bwMode="auto">
          <a:xfrm>
            <a:off x="4403655" y="168336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55.4%</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1991–2011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xmlns="" val="41697987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nvGraphicFramePr>
        <p:xfrm>
          <a:off x="0" y="1066800"/>
          <a:ext cx="8915400" cy="5657850"/>
        </p:xfrm>
        <a:graphic>
          <a:graphicData uri="http://schemas.openxmlformats.org/presentationml/2006/ole">
            <p:oleObj spid="_x0000_s19527682" name="Chart" r:id="rId3" imgW="8658353" imgH="5505565" progId="MSGraph.Chart.8">
              <p:embed followColorScheme="full"/>
            </p:oleObj>
          </a:graphicData>
        </a:graphic>
      </p:graphicFrame>
      <p:sp>
        <p:nvSpPr>
          <p:cNvPr id="61443" name="Rectangle 3"/>
          <p:cNvSpPr>
            <a:spLocks noGrp="1" noChangeArrowheads="1"/>
          </p:cNvSpPr>
          <p:nvPr>
            <p:ph type="title"/>
          </p:nvPr>
        </p:nvSpPr>
        <p:spPr>
          <a:xfrm>
            <a:off x="57150" y="0"/>
            <a:ext cx="8050213" cy="1143000"/>
          </a:xfrm>
        </p:spPr>
        <p:txBody>
          <a:bodyPr/>
          <a:lstStyle/>
          <a:p>
            <a:r>
              <a:rPr lang="en-US" dirty="0" smtClean="0"/>
              <a:t>WC Indemnity Severity vs. Wage Inflation, 1995 -2012p</a:t>
            </a:r>
            <a:endParaRPr lang="en-US" sz="3600" dirty="0" smtClean="0"/>
          </a:p>
        </p:txBody>
      </p:sp>
      <p:sp>
        <p:nvSpPr>
          <p:cNvPr id="61444" name="Text Box 4"/>
          <p:cNvSpPr txBox="1">
            <a:spLocks noChangeArrowheads="1"/>
          </p:cNvSpPr>
          <p:nvPr/>
        </p:nvSpPr>
        <p:spPr bwMode="auto">
          <a:xfrm>
            <a:off x="76200" y="6284913"/>
            <a:ext cx="8901113" cy="549275"/>
          </a:xfrm>
          <a:prstGeom prst="rect">
            <a:avLst/>
          </a:prstGeom>
          <a:noFill/>
          <a:ln w="0">
            <a:noFill/>
            <a:miter lim="800000"/>
            <a:headEnd/>
            <a:tailEnd/>
          </a:ln>
        </p:spPr>
        <p:txBody>
          <a:bodyPr>
            <a:spAutoFit/>
          </a:bodyPr>
          <a:lstStyle/>
          <a:p>
            <a:r>
              <a:rPr lang="en-US" sz="1000" dirty="0" smtClean="0"/>
              <a:t>2011p</a:t>
            </a:r>
            <a:r>
              <a:rPr lang="en-US" sz="1000" dirty="0"/>
              <a:t>: Preliminary based on data valued as of </a:t>
            </a:r>
            <a:r>
              <a:rPr lang="en-US" sz="1000" dirty="0" smtClean="0"/>
              <a:t>12/31/2011; 1991-2010: </a:t>
            </a:r>
            <a:r>
              <a:rPr lang="en-US" sz="1000" dirty="0"/>
              <a:t>Based on data through </a:t>
            </a:r>
            <a:r>
              <a:rPr lang="en-US" sz="1000" dirty="0" smtClean="0"/>
              <a:t>12/31/2010, </a:t>
            </a:r>
            <a:r>
              <a:rPr lang="en-US" sz="1000" dirty="0"/>
              <a:t>developed to ultimate. Based on the states where NCCI provides ratemaking services. Excludes the effects of deductible policies.  CPS = Current Population Survey.</a:t>
            </a:r>
          </a:p>
          <a:p>
            <a:r>
              <a:rPr lang="en-US" sz="1000" dirty="0"/>
              <a:t>Source: NCCI</a:t>
            </a:r>
          </a:p>
        </p:txBody>
      </p:sp>
      <p:sp>
        <p:nvSpPr>
          <p:cNvPr id="6" name="AutoShape 6"/>
          <p:cNvSpPr>
            <a:spLocks noChangeArrowheads="1"/>
          </p:cNvSpPr>
          <p:nvPr/>
        </p:nvSpPr>
        <p:spPr bwMode="blackWhite">
          <a:xfrm>
            <a:off x="4591665" y="4840288"/>
            <a:ext cx="2281083" cy="928687"/>
          </a:xfrm>
          <a:prstGeom prst="wedgeRectCallout">
            <a:avLst>
              <a:gd name="adj1" fmla="val 110607"/>
              <a:gd name="adj2" fmla="val -782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indemnity severity </a:t>
            </a:r>
            <a:r>
              <a:rPr lang="en-US" sz="1600" b="1" dirty="0" smtClean="0">
                <a:solidFill>
                  <a:schemeClr val="bg1"/>
                </a:solidFill>
              </a:rPr>
              <a:t>turned positive again in 2011</a:t>
            </a:r>
            <a:endParaRPr lang="en-US" sz="1600" b="1" dirty="0">
              <a:solidFill>
                <a:schemeClr val="bg1"/>
              </a:solidFill>
            </a:endParaRPr>
          </a:p>
        </p:txBody>
      </p:sp>
      <p:sp>
        <p:nvSpPr>
          <p:cNvPr id="61446" name="Text Box 4"/>
          <p:cNvSpPr txBox="1">
            <a:spLocks noChangeArrowheads="1"/>
          </p:cNvSpPr>
          <p:nvPr/>
        </p:nvSpPr>
        <p:spPr bwMode="auto">
          <a:xfrm>
            <a:off x="833438" y="4775200"/>
            <a:ext cx="3106737" cy="738188"/>
          </a:xfrm>
          <a:prstGeom prst="rect">
            <a:avLst/>
          </a:prstGeom>
          <a:solidFill>
            <a:schemeClr val="bg1"/>
          </a:solidFill>
          <a:ln w="0">
            <a:noFill/>
            <a:miter lim="800000"/>
            <a:headEnd/>
            <a:tailEnd/>
          </a:ln>
        </p:spPr>
        <p:txBody>
          <a:bodyPr>
            <a:spAutoFit/>
          </a:bodyPr>
          <a:lstStyle/>
          <a:p>
            <a:pPr>
              <a:tabLst>
                <a:tab pos="2628900" algn="dec"/>
              </a:tabLst>
            </a:pPr>
            <a:r>
              <a:rPr lang="en-US" sz="1400" dirty="0"/>
              <a:t>Annual Change 1991–1993:	</a:t>
            </a:r>
            <a:r>
              <a:rPr lang="en-US" sz="1400" dirty="0" smtClean="0"/>
              <a:t>-1.7%</a:t>
            </a:r>
            <a:endParaRPr lang="en-US" sz="1400" dirty="0"/>
          </a:p>
          <a:p>
            <a:pPr>
              <a:tabLst>
                <a:tab pos="2628900" algn="dec"/>
              </a:tabLst>
            </a:pPr>
            <a:r>
              <a:rPr lang="en-US" sz="1400" dirty="0"/>
              <a:t>Annual Change 1994–2001:	</a:t>
            </a:r>
            <a:r>
              <a:rPr lang="en-US" sz="1400" dirty="0" smtClean="0"/>
              <a:t>+7.3%</a:t>
            </a:r>
            <a:endParaRPr lang="en-US" sz="1400" dirty="0"/>
          </a:p>
          <a:p>
            <a:pPr>
              <a:tabLst>
                <a:tab pos="2628900" algn="dec"/>
              </a:tabLst>
            </a:pPr>
            <a:r>
              <a:rPr lang="en-US" sz="1400" dirty="0"/>
              <a:t>Annual Change </a:t>
            </a:r>
            <a:r>
              <a:rPr lang="en-US" sz="1400" dirty="0" smtClean="0"/>
              <a:t>2002–2011:</a:t>
            </a:r>
            <a:r>
              <a:rPr lang="en-US" sz="1400" dirty="0"/>
              <a:t>	</a:t>
            </a:r>
            <a:r>
              <a:rPr lang="en-US" sz="1400" dirty="0" smtClean="0"/>
              <a:t>+3.2%</a:t>
            </a:r>
            <a:endParaRPr lang="en-US" sz="1400" dirty="0"/>
          </a:p>
        </p:txBody>
      </p:sp>
      <p:sp>
        <p:nvSpPr>
          <p:cNvPr id="7" name="AutoShape 6"/>
          <p:cNvSpPr>
            <a:spLocks noChangeArrowheads="1"/>
          </p:cNvSpPr>
          <p:nvPr/>
        </p:nvSpPr>
        <p:spPr bwMode="blackWhite">
          <a:xfrm>
            <a:off x="4365523" y="1691148"/>
            <a:ext cx="2015614" cy="94881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Indemnity severities usually outpace wage gains</a:t>
            </a:r>
            <a:endParaRPr lang="en-US" sz="16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6B4A20F6-91D8-4339-87D8-CFCAAAD28962}" type="slidenum">
              <a:rPr lang="en-US" smtClean="0">
                <a:latin typeface="Arial" pitchFamily="34" charset="0"/>
              </a:rPr>
              <a:pPr/>
              <a:t>7</a:t>
            </a:fld>
            <a:endParaRPr lang="en-US" smtClean="0">
              <a:latin typeface="Arial" pitchFamily="34" charset="0"/>
            </a:endParaRPr>
          </a:p>
        </p:txBody>
      </p:sp>
      <p:sp>
        <p:nvSpPr>
          <p:cNvPr id="1028" name="Rectangle 2"/>
          <p:cNvSpPr>
            <a:spLocks noGrp="1" noChangeArrowheads="1"/>
          </p:cNvSpPr>
          <p:nvPr>
            <p:ph type="title" idx="4294967295"/>
          </p:nvPr>
        </p:nvSpPr>
        <p:spPr>
          <a:xfrm>
            <a:off x="0" y="-1"/>
            <a:ext cx="8686800" cy="1019175"/>
          </a:xfrm>
        </p:spPr>
        <p:txBody>
          <a:bodyPr lIns="92075" tIns="46038" rIns="92075" bIns="46038" anchor="b"/>
          <a:lstStyle/>
          <a:p>
            <a:r>
              <a:rPr lang="en-US" sz="2800" dirty="0" smtClean="0">
                <a:latin typeface="Arial" pitchFamily="34" charset="0"/>
              </a:rPr>
              <a:t>Defense and Non-Defense Federal Spending        as a Share of State GDP: Top 10 States*</a:t>
            </a:r>
          </a:p>
        </p:txBody>
      </p:sp>
      <p:graphicFrame>
        <p:nvGraphicFramePr>
          <p:cNvPr id="1026" name="Object 3"/>
          <p:cNvGraphicFramePr>
            <a:graphicFrameLocks noChangeAspect="1"/>
          </p:cNvGraphicFramePr>
          <p:nvPr>
            <p:ph idx="4294967295"/>
          </p:nvPr>
        </p:nvGraphicFramePr>
        <p:xfrm>
          <a:off x="0" y="1291210"/>
          <a:ext cx="9144000" cy="4754563"/>
        </p:xfrm>
        <a:graphic>
          <a:graphicData uri="http://schemas.openxmlformats.org/presentationml/2006/ole">
            <p:oleObj spid="_x0000_s18438146" name="Chart" r:id="rId4" imgW="8810600" imgH="4581583" progId="MSGraph.Chart.8">
              <p:embed followColorScheme="full"/>
            </p:oleObj>
          </a:graphicData>
        </a:graphic>
      </p:graphicFrame>
      <p:sp>
        <p:nvSpPr>
          <p:cNvPr id="2173958" name="AutoShape 6"/>
          <p:cNvSpPr>
            <a:spLocks noChangeArrowheads="1"/>
          </p:cNvSpPr>
          <p:nvPr/>
        </p:nvSpPr>
        <p:spPr bwMode="blackWhite">
          <a:xfrm>
            <a:off x="2330251" y="1629235"/>
            <a:ext cx="2418735" cy="1143461"/>
          </a:xfrm>
          <a:prstGeom prst="wedgeRectCallout">
            <a:avLst>
              <a:gd name="adj1" fmla="val -75092"/>
              <a:gd name="adj2" fmla="val 180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Federal defense spending accounts for approximately 10%+ of GDP in 5 states</a:t>
            </a:r>
            <a:endParaRPr lang="en-US" sz="1600" b="1" dirty="0">
              <a:solidFill>
                <a:schemeClr val="bg1"/>
              </a:solidFill>
              <a:latin typeface="Arial" charset="0"/>
            </a:endParaRPr>
          </a:p>
        </p:txBody>
      </p:sp>
      <p:sp>
        <p:nvSpPr>
          <p:cNvPr id="7" name="Rectangle 6"/>
          <p:cNvSpPr>
            <a:spLocks noChangeArrowheads="1"/>
          </p:cNvSpPr>
          <p:nvPr/>
        </p:nvSpPr>
        <p:spPr bwMode="auto">
          <a:xfrm>
            <a:off x="-176976"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smtClean="0"/>
              <a:t>*As of 2010.</a:t>
            </a:r>
          </a:p>
          <a:p>
            <a:pPr eaLnBrk="0" hangingPunct="0">
              <a:lnSpc>
                <a:spcPct val="85000"/>
              </a:lnSpc>
              <a:spcBef>
                <a:spcPct val="25000"/>
              </a:spcBef>
              <a:buClr>
                <a:schemeClr val="accent2"/>
              </a:buClr>
              <a:buFont typeface="Wingdings" pitchFamily="2" charset="2"/>
              <a:buNone/>
              <a:defRPr/>
            </a:pPr>
            <a:r>
              <a:rPr lang="en-US" sz="1050" dirty="0" smtClean="0"/>
              <a:t>Sources</a:t>
            </a:r>
            <a:r>
              <a:rPr lang="en-US" sz="1050" dirty="0"/>
              <a:t>: </a:t>
            </a:r>
            <a:r>
              <a:rPr lang="en-US" sz="1050" dirty="0" smtClean="0"/>
              <a:t>Pew Center on the States (2012)  </a:t>
            </a:r>
            <a:r>
              <a:rPr lang="en-US" sz="1050" i="1" dirty="0" smtClean="0"/>
              <a:t>Impact of the Fiscal Cliff on the States</a:t>
            </a:r>
            <a:r>
              <a:rPr lang="en-US" sz="1050" dirty="0" smtClean="0"/>
              <a:t>; Wells Fargo Securities; Insurance </a:t>
            </a:r>
            <a:r>
              <a:rPr lang="en-US" sz="1050" dirty="0"/>
              <a:t>Information Institute.</a:t>
            </a:r>
          </a:p>
        </p:txBody>
      </p:sp>
      <p:sp>
        <p:nvSpPr>
          <p:cNvPr id="8" name="TextBox 7"/>
          <p:cNvSpPr txBox="1"/>
          <p:nvPr/>
        </p:nvSpPr>
        <p:spPr>
          <a:xfrm>
            <a:off x="1769807" y="1135626"/>
            <a:ext cx="2868093" cy="461665"/>
          </a:xfrm>
          <a:prstGeom prst="rect">
            <a:avLst/>
          </a:prstGeom>
          <a:noFill/>
        </p:spPr>
        <p:txBody>
          <a:bodyPr wrap="none" rtlCol="0">
            <a:spAutoFit/>
          </a:bodyPr>
          <a:lstStyle/>
          <a:p>
            <a:r>
              <a:rPr lang="en-US" sz="2400" b="1" u="sng" dirty="0" smtClean="0"/>
              <a:t>Defense Spending</a:t>
            </a:r>
            <a:endParaRPr lang="en-US" b="1" u="sng" dirty="0"/>
          </a:p>
        </p:txBody>
      </p:sp>
      <p:sp>
        <p:nvSpPr>
          <p:cNvPr id="9" name="TextBox 8"/>
          <p:cNvSpPr txBox="1"/>
          <p:nvPr/>
        </p:nvSpPr>
        <p:spPr>
          <a:xfrm>
            <a:off x="5343807" y="1155293"/>
            <a:ext cx="3568606" cy="461665"/>
          </a:xfrm>
          <a:prstGeom prst="rect">
            <a:avLst/>
          </a:prstGeom>
          <a:noFill/>
        </p:spPr>
        <p:txBody>
          <a:bodyPr wrap="none" rtlCol="0">
            <a:spAutoFit/>
          </a:bodyPr>
          <a:lstStyle/>
          <a:p>
            <a:r>
              <a:rPr lang="en-US" sz="2400" b="1" u="sng" dirty="0" smtClean="0"/>
              <a:t>Non-Defense Spending</a:t>
            </a:r>
            <a:endParaRPr lang="en-US" b="1" u="sng" dirty="0"/>
          </a:p>
        </p:txBody>
      </p:sp>
      <p:sp>
        <p:nvSpPr>
          <p:cNvPr id="10" name="AutoShape 6"/>
          <p:cNvSpPr>
            <a:spLocks noChangeArrowheads="1"/>
          </p:cNvSpPr>
          <p:nvPr/>
        </p:nvSpPr>
        <p:spPr bwMode="blackWhite">
          <a:xfrm>
            <a:off x="6875204" y="1973366"/>
            <a:ext cx="2140976" cy="1357312"/>
          </a:xfrm>
          <a:prstGeom prst="wedgeRectCallout">
            <a:avLst>
              <a:gd name="adj1" fmla="val -73952"/>
              <a:gd name="adj2" fmla="val 91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Federal non-defense spending accounts for 10%+ of GDP in 3 states</a:t>
            </a:r>
            <a:endParaRPr lang="en-US" sz="1600" b="1" dirty="0">
              <a:solidFill>
                <a:schemeClr val="bg1"/>
              </a:solidFill>
              <a:latin typeface="Arial" charset="0"/>
            </a:endParaRPr>
          </a:p>
        </p:txBody>
      </p:sp>
      <p:sp>
        <p:nvSpPr>
          <p:cNvPr id="11" name="Rectangle 7"/>
          <p:cNvSpPr>
            <a:spLocks noChangeArrowheads="1"/>
          </p:cNvSpPr>
          <p:nvPr/>
        </p:nvSpPr>
        <p:spPr bwMode="blackWhite">
          <a:xfrm>
            <a:off x="510988" y="5692877"/>
            <a:ext cx="8323296" cy="64892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Sequestration Could Adversely Impact Commercial Insurance Exposures Directly at Defense Contractors and Indirectly in Impacted Communities</a:t>
            </a:r>
            <a:endParaRPr lang="en-US"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P spid="10" grpId="0" animBg="1"/>
      <p:bldP spid="11"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70</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2005–2011:Q4</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57288"/>
          <a:ext cx="8536081" cy="4838700"/>
        </p:xfrm>
        <a:graphic>
          <a:graphicData uri="http://schemas.openxmlformats.org/presentationml/2006/ole">
            <p:oleObj spid="_x0000_s6288386" name="Chart" r:id="rId5" imgW="8343872" imgH="4381562" progId="MSGraph.Chart.8">
              <p:embed followColorScheme="full"/>
            </p:oleObj>
          </a:graphicData>
        </a:graphic>
      </p:graphicFrame>
      <p:sp>
        <p:nvSpPr>
          <p:cNvPr id="10" name="AutoShape 14"/>
          <p:cNvSpPr>
            <a:spLocks noChangeArrowheads="1"/>
          </p:cNvSpPr>
          <p:nvPr/>
        </p:nvSpPr>
        <p:spPr bwMode="blackWhite">
          <a:xfrm>
            <a:off x="1990725" y="1158875"/>
            <a:ext cx="1828800" cy="611188"/>
          </a:xfrm>
          <a:prstGeom prst="wedgeRectCallout">
            <a:avLst>
              <a:gd name="adj1" fmla="val 80657"/>
              <a:gd name="adj2" fmla="val 442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Peak 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982821" y="1135716"/>
            <a:ext cx="1714500" cy="733425"/>
          </a:xfrm>
          <a:prstGeom prst="wedgeRectCallout">
            <a:avLst>
              <a:gd name="adj1" fmla="val 103639"/>
              <a:gd name="adj2" fmla="val 1252"/>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Latest (</a:t>
            </a:r>
            <a:r>
              <a:rPr lang="en-US" sz="1400" b="1" dirty="0" smtClean="0">
                <a:solidFill>
                  <a:schemeClr val="bg1"/>
                </a:solidFill>
              </a:rPr>
              <a:t>2011:Q4) </a:t>
            </a:r>
            <a:r>
              <a:rPr lang="en-US" sz="1400" b="1" dirty="0">
                <a:solidFill>
                  <a:schemeClr val="bg1"/>
                </a:solidFill>
              </a:rPr>
              <a:t>was $</a:t>
            </a:r>
            <a:r>
              <a:rPr lang="en-US" sz="1400" b="1" dirty="0" smtClean="0">
                <a:solidFill>
                  <a:schemeClr val="bg1"/>
                </a:solidFill>
              </a:rPr>
              <a:t>6.71 trillion</a:t>
            </a:r>
            <a:r>
              <a:rPr lang="en-US" sz="1400" b="1" dirty="0">
                <a:solidFill>
                  <a:schemeClr val="bg1"/>
                </a:solidFill>
              </a:rPr>
              <a:t>, a new peak</a:t>
            </a:r>
          </a:p>
        </p:txBody>
      </p:sp>
      <p:sp>
        <p:nvSpPr>
          <p:cNvPr id="12" name="AutoShape 14"/>
          <p:cNvSpPr>
            <a:spLocks noChangeArrowheads="1"/>
          </p:cNvSpPr>
          <p:nvPr/>
        </p:nvSpPr>
        <p:spPr bwMode="blackWhite">
          <a:xfrm>
            <a:off x="2971800" y="3933826"/>
            <a:ext cx="2419350" cy="876300"/>
          </a:xfrm>
          <a:prstGeom prst="wedgeRectCallout">
            <a:avLst>
              <a:gd name="adj1" fmla="val 82023"/>
              <a:gd name="adj2" fmla="val -15557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4" name="AutoShape 14"/>
          <p:cNvSpPr>
            <a:spLocks noChangeArrowheads="1"/>
          </p:cNvSpPr>
          <p:nvPr/>
        </p:nvSpPr>
        <p:spPr bwMode="blackWhite">
          <a:xfrm>
            <a:off x="6705040" y="3906277"/>
            <a:ext cx="1990725" cy="884237"/>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u="sng" dirty="0">
                <a:solidFill>
                  <a:schemeClr val="bg1"/>
                </a:solidFill>
              </a:rPr>
              <a:t>Growth rates in 2011</a:t>
            </a:r>
            <a:br>
              <a:rPr lang="en-US" sz="1400" b="1" u="sng" dirty="0">
                <a:solidFill>
                  <a:schemeClr val="bg1"/>
                </a:solidFill>
              </a:rPr>
            </a:br>
            <a:r>
              <a:rPr lang="en-US" sz="1400" b="1" dirty="0">
                <a:solidFill>
                  <a:schemeClr val="bg1"/>
                </a:solidFill>
              </a:rPr>
              <a:t>Q2 over Q1: 0.6%</a:t>
            </a:r>
            <a:br>
              <a:rPr lang="en-US" sz="1400" b="1" dirty="0">
                <a:solidFill>
                  <a:schemeClr val="bg1"/>
                </a:solidFill>
              </a:rPr>
            </a:br>
            <a:r>
              <a:rPr lang="en-US" sz="1400" b="1" dirty="0">
                <a:solidFill>
                  <a:schemeClr val="bg1"/>
                </a:solidFill>
              </a:rPr>
              <a:t>Q3 over Q2: 0.4</a:t>
            </a:r>
            <a:r>
              <a:rPr lang="en-US" sz="1400" b="1" dirty="0" smtClean="0">
                <a:solidFill>
                  <a:schemeClr val="bg1"/>
                </a:solidFill>
              </a:rPr>
              <a:t>%</a:t>
            </a:r>
            <a:r>
              <a:rPr lang="en-US" sz="1400" b="1" dirty="0">
                <a:solidFill>
                  <a:schemeClr val="bg1"/>
                </a:solidFill>
              </a:rPr>
              <a:t> </a:t>
            </a:r>
            <a:r>
              <a:rPr lang="en-US" sz="1400" b="1" dirty="0" smtClean="0">
                <a:solidFill>
                  <a:schemeClr val="bg1"/>
                </a:solidFill>
              </a:rPr>
              <a:t>  </a:t>
            </a:r>
            <a:r>
              <a:rPr lang="en-US" sz="1400" b="1" i="1" dirty="0" smtClean="0">
                <a:solidFill>
                  <a:srgbClr val="FF0000"/>
                </a:solidFill>
              </a:rPr>
              <a:t>Q4 over Q3: 1.0%</a:t>
            </a:r>
          </a:p>
        </p:txBody>
      </p:sp>
      <p:sp>
        <p:nvSpPr>
          <p:cNvPr id="13" name="AutoShape 14"/>
          <p:cNvSpPr>
            <a:spLocks noChangeArrowheads="1"/>
          </p:cNvSpPr>
          <p:nvPr/>
        </p:nvSpPr>
        <p:spPr bwMode="blackWhite">
          <a:xfrm>
            <a:off x="6926357" y="2849097"/>
            <a:ext cx="1827679" cy="876300"/>
          </a:xfrm>
          <a:prstGeom prst="wedgeRectCallout">
            <a:avLst>
              <a:gd name="adj1" fmla="val -11237"/>
              <a:gd name="adj2" fmla="val 669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Pace of payroll growth is accelerating</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70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nodeType="afterGroup">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par>
                          <p:cTn id="20" fill="hold">
                            <p:stCondLst>
                              <p:cond delay="6000"/>
                            </p:stCondLst>
                            <p:childTnLst>
                              <p:par>
                                <p:cTn id="21" presetID="22" presetClass="entr" presetSubtype="2" fill="hold" grpId="0" nodeType="afterEffect">
                                  <p:stCondLst>
                                    <p:cond delay="100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3"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nvGraphicFramePr>
        <p:xfrm>
          <a:off x="444500" y="1247775"/>
          <a:ext cx="8401050" cy="4191000"/>
        </p:xfrm>
        <a:graphic>
          <a:graphicData uri="http://schemas.openxmlformats.org/presentationml/2006/ole">
            <p:oleObj spid="_x0000_s4468738" name="Chart" r:id="rId4" imgW="8401100" imgH="3581479" progId="MSGraph.Chart.8">
              <p:embed followColorScheme="full"/>
            </p:oleObj>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71</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smtClean="0"/>
              <a:t>Payroll vs. Workers Comp Net Written Premiums, 1990-2011</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*Private employment;  Shaded areas indicate recessions. Payroll and WC premiums for 2011 is I.I.I. estimate</a:t>
            </a:r>
          </a:p>
          <a:p>
            <a:pPr eaLnBrk="0" hangingPunct="0">
              <a:lnSpc>
                <a:spcPct val="85000"/>
              </a:lnSpc>
              <a:spcBef>
                <a:spcPct val="25000"/>
              </a:spcBef>
              <a:buClr>
                <a:schemeClr val="accent2"/>
              </a:buClr>
              <a:buFont typeface="Wingdings" pitchFamily="2" charset="2"/>
              <a:buNone/>
            </a:pPr>
            <a:r>
              <a:rPr lang="en-US" sz="1100"/>
              <a:t>Sources: NBER (recessions); Federal Reserve Bank of St. Louis at </a:t>
            </a:r>
            <a:r>
              <a:rPr lang="en-US" sz="1100">
                <a:hlinkClick r:id="rId5"/>
              </a:rPr>
              <a:t>http://research.stlouisfed.org/fred2/series/WASCUR</a:t>
            </a:r>
            <a:r>
              <a:rPr lang="en-US" sz="110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Resumption of payroll growth and rate increases suggests WC NWP will grow again in 2012</a:t>
            </a:r>
          </a:p>
        </p:txBody>
      </p:sp>
      <p:sp>
        <p:nvSpPr>
          <p:cNvPr id="14346" name="Text Box 7"/>
          <p:cNvSpPr txBox="1">
            <a:spLocks noChangeArrowheads="1"/>
          </p:cNvSpPr>
          <p:nvPr/>
        </p:nvSpPr>
        <p:spPr bwMode="auto">
          <a:xfrm>
            <a:off x="1298575"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7/90-3/91</a:t>
            </a:r>
          </a:p>
        </p:txBody>
      </p:sp>
      <p:sp>
        <p:nvSpPr>
          <p:cNvPr id="14347" name="Text Box 10"/>
          <p:cNvSpPr txBox="1">
            <a:spLocks noChangeArrowheads="1"/>
          </p:cNvSpPr>
          <p:nvPr/>
        </p:nvSpPr>
        <p:spPr bwMode="auto">
          <a:xfrm>
            <a:off x="4848225"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3/01-11/01</a:t>
            </a:r>
          </a:p>
        </p:txBody>
      </p:sp>
      <p:sp>
        <p:nvSpPr>
          <p:cNvPr id="14348" name="Rectangle 16"/>
          <p:cNvSpPr>
            <a:spLocks noChangeArrowheads="1"/>
          </p:cNvSpPr>
          <p:nvPr/>
        </p:nvSpPr>
        <p:spPr bwMode="auto">
          <a:xfrm>
            <a:off x="1389063" y="2084388"/>
            <a:ext cx="255587"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5018088" y="2093913"/>
            <a:ext cx="150812"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7261225" y="2132013"/>
            <a:ext cx="503238"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7118350" y="1758950"/>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81699"/>
              <a:gd name="adj2" fmla="val -66255"/>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5354638" y="3341688"/>
            <a:ext cx="1882775" cy="1366837"/>
          </a:xfrm>
          <a:prstGeom prst="wedgeRectCallout">
            <a:avLst>
              <a:gd name="adj1" fmla="val 73921"/>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net premiums written were down $14B or 29.3% to $33.8B in 2010 after peaking at $47.8B in 2005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11817">
                                            <p:oleChartEl type="series" lvl="1"/>
                                          </p:spTgt>
                                        </p:tgtEl>
                                        <p:attrNameLst>
                                          <p:attrName>style.visibility</p:attrName>
                                        </p:attrNameLst>
                                      </p:cBhvr>
                                      <p:to>
                                        <p:strVal val="visible"/>
                                      </p:to>
                                    </p:set>
                                    <p:animEffect transition="in" filter="wipe(left)">
                                      <p:cBhvr>
                                        <p:cTn id="7" dur="1000"/>
                                        <p:tgtEl>
                                          <p:spTgt spid="191181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oleChartEl type="series" lvl="2"/>
                                          </p:spTgt>
                                        </p:tgtEl>
                                        <p:attrNameLst>
                                          <p:attrName>style.visibility</p:attrName>
                                        </p:attrNameLst>
                                      </p:cBhvr>
                                      <p:to>
                                        <p:strVal val="visible"/>
                                      </p:to>
                                    </p:set>
                                    <p:animEffect transition="in" filter="wipe(left)">
                                      <p:cBhvr>
                                        <p:cTn id="11" dur="1000"/>
                                        <p:tgtEl>
                                          <p:spTgt spid="1911817">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a:xfrm>
            <a:off x="457200" y="161925"/>
            <a:ext cx="8229600" cy="687388"/>
          </a:xfrm>
        </p:spPr>
        <p:txBody>
          <a:bodyPr/>
          <a:lstStyle/>
          <a:p>
            <a:r>
              <a:rPr lang="en-US" smtClean="0">
                <a:cs typeface="Arial" charset="0"/>
              </a:rPr>
              <a:t>Average Approved Bureau</a:t>
            </a:r>
            <a:br>
              <a:rPr lang="en-US" smtClean="0">
                <a:cs typeface="Arial" charset="0"/>
              </a:rPr>
            </a:br>
            <a:r>
              <a:rPr lang="en-US" smtClean="0">
                <a:cs typeface="Arial" charset="0"/>
              </a:rPr>
              <a:t>Rates/Loss Costs</a:t>
            </a:r>
            <a:endParaRPr lang="en-US" sz="1600" smtClean="0">
              <a:solidFill>
                <a:schemeClr val="tx1"/>
              </a:solidFill>
              <a:cs typeface="Arial" charset="0"/>
            </a:endParaRPr>
          </a:p>
        </p:txBody>
      </p:sp>
      <p:graphicFrame>
        <p:nvGraphicFramePr>
          <p:cNvPr id="40962" name="Content Placeholder 4"/>
          <p:cNvGraphicFramePr>
            <a:graphicFrameLocks noGrp="1"/>
          </p:cNvGraphicFramePr>
          <p:nvPr>
            <p:ph idx="1"/>
          </p:nvPr>
        </p:nvGraphicFramePr>
        <p:xfrm>
          <a:off x="111125" y="1589088"/>
          <a:ext cx="8675688" cy="4686300"/>
        </p:xfrm>
        <a:graphic>
          <a:graphicData uri="http://schemas.openxmlformats.org/presentationml/2006/ole">
            <p:oleObj spid="_x0000_s12872706" name="Worksheet" r:id="rId3" imgW="8781986" imgH="4743543" progId="Excel.Sheet.8">
              <p:embed/>
            </p:oleObj>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72</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dirty="0" smtClean="0"/>
              <a:t>Percent (%)</a:t>
            </a:r>
            <a:endParaRPr lang="en-US" sz="1400" b="1" dirty="0"/>
          </a:p>
        </p:txBody>
      </p:sp>
      <p:sp>
        <p:nvSpPr>
          <p:cNvPr id="40966" name="Text Box 4"/>
          <p:cNvSpPr txBox="1">
            <a:spLocks noChangeArrowheads="1"/>
          </p:cNvSpPr>
          <p:nvPr/>
        </p:nvSpPr>
        <p:spPr bwMode="auto">
          <a:xfrm>
            <a:off x="3887073" y="5632958"/>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234950"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a:t>Cumulative</a:t>
            </a:r>
          </a:p>
          <a:p>
            <a:pPr algn="ctr" eaLnBrk="0" hangingPunct="0">
              <a:lnSpc>
                <a:spcPct val="80000"/>
              </a:lnSpc>
              <a:spcBef>
                <a:spcPct val="20000"/>
              </a:spcBef>
            </a:pPr>
            <a:r>
              <a:rPr lang="en-US" sz="1400" b="1"/>
              <a:t>1990–1993</a:t>
            </a:r>
          </a:p>
          <a:p>
            <a:pPr algn="ctr" eaLnBrk="0" hangingPunct="0">
              <a:lnSpc>
                <a:spcPct val="80000"/>
              </a:lnSpc>
              <a:spcBef>
                <a:spcPct val="50000"/>
              </a:spcBef>
            </a:pPr>
            <a:r>
              <a:rPr lang="en-US" sz="1400" b="1"/>
              <a:t>+36.3%</a:t>
            </a:r>
          </a:p>
        </p:txBody>
      </p:sp>
      <p:sp>
        <p:nvSpPr>
          <p:cNvPr id="40969" name="AutoShape 20"/>
          <p:cNvSpPr>
            <a:spLocks/>
          </p:cNvSpPr>
          <p:nvPr/>
        </p:nvSpPr>
        <p:spPr bwMode="auto">
          <a:xfrm rot="16200000" flipV="1">
            <a:off x="1142436" y="3716235"/>
            <a:ext cx="338137" cy="1309892"/>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3309744" y="1855788"/>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556467" y="1891506"/>
            <a:ext cx="363538" cy="1393825"/>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6507528" y="2382896"/>
            <a:ext cx="270387" cy="2583820"/>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5513961" y="2950037"/>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a:t>-</a:t>
            </a:r>
            <a:r>
              <a:rPr lang="en-US" sz="1400" b="1" dirty="0" smtClean="0"/>
              <a:t>25.9%</a:t>
            </a:r>
            <a:endParaRPr lang="en-US" sz="1400" b="1" dirty="0"/>
          </a:p>
        </p:txBody>
      </p:sp>
      <p:sp>
        <p:nvSpPr>
          <p:cNvPr id="40974" name="AutoShape 24"/>
          <p:cNvSpPr>
            <a:spLocks/>
          </p:cNvSpPr>
          <p:nvPr/>
        </p:nvSpPr>
        <p:spPr bwMode="auto">
          <a:xfrm rot="5400000">
            <a:off x="2848081" y="2764507"/>
            <a:ext cx="285132" cy="1805853"/>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1962413" y="2908300"/>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213987"/>
            <a:ext cx="8678862" cy="553998"/>
          </a:xfrm>
          <a:prstGeom prst="rect">
            <a:avLst/>
          </a:prstGeom>
          <a:noFill/>
          <a:ln w="0">
            <a:noFill/>
            <a:miter lim="800000"/>
            <a:headEnd/>
            <a:tailEnd/>
          </a:ln>
        </p:spPr>
        <p:txBody>
          <a:bodyPr wrap="square">
            <a:spAutoFit/>
          </a:bodyPr>
          <a:lstStyle/>
          <a:p>
            <a:r>
              <a:rPr lang="en-US" sz="1000" dirty="0"/>
              <a:t>*States approved through </a:t>
            </a:r>
            <a:r>
              <a:rPr lang="en-US" sz="1000" dirty="0" smtClean="0"/>
              <a:t>4/15/123</a:t>
            </a:r>
            <a:endParaRPr lang="en-US" sz="1000" dirty="0"/>
          </a:p>
          <a:p>
            <a:r>
              <a:rPr lang="en-US" sz="1000" dirty="0"/>
              <a:t>Note: Countrywide approved changes in advisory rates, loss costs and assigned risk rates as filed by applicable rating organization.</a:t>
            </a:r>
          </a:p>
          <a:p>
            <a:r>
              <a:rPr lang="en-US" sz="1000" dirty="0"/>
              <a:t>Source: NCCI.</a:t>
            </a:r>
          </a:p>
        </p:txBody>
      </p:sp>
      <p:sp>
        <p:nvSpPr>
          <p:cNvPr id="40977" name="Text Box 8"/>
          <p:cNvSpPr txBox="1">
            <a:spLocks noChangeArrowheads="1"/>
          </p:cNvSpPr>
          <p:nvPr/>
        </p:nvSpPr>
        <p:spPr bwMode="auto">
          <a:xfrm>
            <a:off x="1654175" y="1196975"/>
            <a:ext cx="6226175" cy="307975"/>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400" b="1"/>
              <a:t>History of Average WC Bureau Rate/Loss Cost Level Changes</a:t>
            </a: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5899663" y="1764889"/>
            <a:ext cx="1828492" cy="1032386"/>
          </a:xfrm>
          <a:prstGeom prst="wedgeRectCallout">
            <a:avLst>
              <a:gd name="adj1" fmla="val 60180"/>
              <a:gd name="adj2" fmla="val 4843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2012 experienced the largest increase since 2003</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0298" y="247800"/>
            <a:ext cx="7400925" cy="860425"/>
          </a:xfrm>
        </p:spPr>
        <p:txBody>
          <a:bodyPr/>
          <a:lstStyle/>
          <a:p>
            <a:r>
              <a:rPr lang="en-US" dirty="0" smtClean="0"/>
              <a:t>Impact of Discounting on Workers Compensation Premium</a:t>
            </a:r>
            <a:r>
              <a:rPr lang="en-US" sz="800" dirty="0"/>
              <a:t/>
            </a:r>
            <a:br>
              <a:rPr lang="en-US" sz="800" dirty="0"/>
            </a:br>
            <a:r>
              <a:rPr lang="en-US" sz="800" dirty="0"/>
              <a:t/>
            </a:r>
            <a:br>
              <a:rPr lang="en-US" sz="800" dirty="0"/>
            </a:br>
            <a:r>
              <a:rPr lang="en-US" sz="1600" dirty="0">
                <a:solidFill>
                  <a:schemeClr val="tx1"/>
                </a:solidFill>
                <a:latin typeface="Arial" pitchFamily="34" charset="0"/>
              </a:rPr>
              <a:t>NCCI States—Private Carriers</a:t>
            </a:r>
          </a:p>
        </p:txBody>
      </p:sp>
      <p:sp>
        <p:nvSpPr>
          <p:cNvPr id="4" name="Slide Number Placeholder 3"/>
          <p:cNvSpPr>
            <a:spLocks noGrp="1"/>
          </p:cNvSpPr>
          <p:nvPr>
            <p:ph type="sldNum" sz="quarter" idx="4294967295"/>
          </p:nvPr>
        </p:nvSpPr>
        <p:spPr>
          <a:xfrm>
            <a:off x="8490691" y="6421072"/>
            <a:ext cx="457200" cy="274320"/>
          </a:xfrm>
          <a:prstGeom prst="rect">
            <a:avLst/>
          </a:prstGeom>
        </p:spPr>
        <p:txBody>
          <a:bodyPr/>
          <a:lstStyle/>
          <a:p>
            <a:fld id="{92DC2852-4524-4D94-B636-4315D37E8450}" type="slidenum">
              <a:rPr lang="en-US" smtClean="0"/>
              <a:pPr/>
              <a:t>73</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306125831"/>
              </p:ext>
            </p:extLst>
          </p:nvPr>
        </p:nvGraphicFramePr>
        <p:xfrm>
          <a:off x="0" y="1494409"/>
          <a:ext cx="8915977"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4"/>
          <p:cNvSpPr txBox="1">
            <a:spLocks noChangeArrowheads="1"/>
          </p:cNvSpPr>
          <p:nvPr/>
        </p:nvSpPr>
        <p:spPr bwMode="auto">
          <a:xfrm>
            <a:off x="3808414" y="5819778"/>
            <a:ext cx="1275583" cy="276954"/>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Policy Year</a:t>
            </a:r>
          </a:p>
        </p:txBody>
      </p:sp>
      <p:sp>
        <p:nvSpPr>
          <p:cNvPr id="9" name="Text Box 5"/>
          <p:cNvSpPr txBox="1">
            <a:spLocks noChangeArrowheads="1"/>
          </p:cNvSpPr>
          <p:nvPr/>
        </p:nvSpPr>
        <p:spPr bwMode="auto">
          <a:xfrm>
            <a:off x="284152" y="5746237"/>
            <a:ext cx="8213725" cy="1015618"/>
          </a:xfrm>
          <a:prstGeom prst="rect">
            <a:avLst/>
          </a:prstGeom>
          <a:noFill/>
          <a:ln w="0">
            <a:noFill/>
            <a:miter lim="800000"/>
            <a:headEnd/>
            <a:tailEnd/>
          </a:ln>
          <a:effectLst/>
        </p:spPr>
        <p:txBody>
          <a:bodyPr lIns="91397" tIns="45698" rIns="91397" bIns="45698">
            <a:spAutoFit/>
          </a:bodyPr>
          <a:lstStyle/>
          <a:p>
            <a:pPr>
              <a:tabLst>
                <a:tab pos="515695" algn="l"/>
              </a:tabLst>
            </a:pPr>
            <a:r>
              <a:rPr lang="en-US" sz="1000" dirty="0">
                <a:latin typeface="Arial" charset="0"/>
              </a:rPr>
              <a:t>p Preliminary</a:t>
            </a:r>
            <a:br>
              <a:rPr lang="en-US" sz="1000" dirty="0">
                <a:latin typeface="Arial" charset="0"/>
              </a:rPr>
            </a:br>
            <a:endParaRPr lang="en-US" sz="1000" dirty="0">
              <a:latin typeface="Arial" charset="0"/>
            </a:endParaRPr>
          </a:p>
          <a:p>
            <a:pPr>
              <a:tabLst>
                <a:tab pos="515695" algn="l"/>
              </a:tabLst>
            </a:pPr>
            <a:r>
              <a:rPr lang="en-US" sz="1000" dirty="0">
                <a:latin typeface="Arial" charset="0"/>
              </a:rPr>
              <a:t>Dividend ratios are based on calendar year statistics</a:t>
            </a:r>
          </a:p>
          <a:p>
            <a:pPr>
              <a:tabLst>
                <a:tab pos="515695" algn="l"/>
              </a:tabLst>
            </a:pPr>
            <a:r>
              <a:rPr lang="en-US" sz="1000" dirty="0">
                <a:latin typeface="Arial" charset="0"/>
              </a:rPr>
              <a:t>NCCI benchmark level does not include an underwriting contingency provision</a:t>
            </a:r>
          </a:p>
          <a:p>
            <a:pPr>
              <a:tabLst>
                <a:tab pos="515695" algn="l"/>
              </a:tabLst>
            </a:pPr>
            <a:r>
              <a:rPr lang="en-US" sz="1000" dirty="0">
                <a:latin typeface="Arial" charset="0"/>
              </a:rPr>
              <a:t>Based on data through 12/31/2011 for the states where NCCI provides ratemaking services</a:t>
            </a:r>
          </a:p>
          <a:p>
            <a:pPr>
              <a:tabLst>
                <a:tab pos="515695" algn="l"/>
              </a:tabLst>
            </a:pPr>
            <a:r>
              <a:rPr lang="en-US" sz="1000" dirty="0" smtClean="0">
                <a:latin typeface="Arial" charset="0"/>
              </a:rPr>
              <a:t>Source: NCCI.</a:t>
            </a:r>
            <a:endParaRPr lang="en-US" sz="1000" dirty="0">
              <a:latin typeface="Arial" charset="0"/>
            </a:endParaRPr>
          </a:p>
        </p:txBody>
      </p:sp>
      <p:sp>
        <p:nvSpPr>
          <p:cNvPr id="10" name="Text Box 8"/>
          <p:cNvSpPr txBox="1">
            <a:spLocks noChangeArrowheads="1"/>
          </p:cNvSpPr>
          <p:nvPr/>
        </p:nvSpPr>
        <p:spPr bwMode="auto">
          <a:xfrm>
            <a:off x="0" y="1240281"/>
            <a:ext cx="1485900" cy="307777"/>
          </a:xfrm>
          <a:prstGeom prst="rect">
            <a:avLst/>
          </a:prstGeom>
          <a:noFill/>
          <a:ln w="9525">
            <a:noFill/>
            <a:miter lim="800000"/>
            <a:headEnd/>
            <a:tailEnd/>
          </a:ln>
          <a:effectLst/>
        </p:spPr>
        <p:txBody>
          <a:bodyPr lIns="91397" tIns="45698" rIns="91397" bIns="45698">
            <a:spAutoFit/>
          </a:bodyPr>
          <a:lstStyle/>
          <a:p>
            <a:pPr>
              <a:spcBef>
                <a:spcPts val="440"/>
              </a:spcBef>
            </a:pPr>
            <a:r>
              <a:rPr lang="en-US" sz="1400" b="1" dirty="0">
                <a:solidFill>
                  <a:srgbClr val="225A7A"/>
                </a:solidFill>
                <a:latin typeface="Arial" charset="0"/>
              </a:rPr>
              <a:t>Percent</a:t>
            </a:r>
          </a:p>
        </p:txBody>
      </p:sp>
    </p:spTree>
    <p:extLst>
      <p:ext uri="{BB962C8B-B14F-4D97-AF65-F5344CB8AC3E}">
        <p14:creationId xmlns:p14="http://schemas.microsoft.com/office/powerpoint/2010/main" xmlns="" val="3780564821"/>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2013:Q1</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15550466" name="Chart" r:id="rId4" imgW="8581960" imgH="4219602" progId="MSGraph.Chart.8">
              <p:embed followColorScheme="full"/>
            </p:oleObj>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8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298449" y="90488"/>
            <a:ext cx="7916403" cy="860425"/>
          </a:xfrm>
        </p:spPr>
        <p:txBody>
          <a:bodyPr/>
          <a:lstStyle/>
          <a:p>
            <a:r>
              <a:rPr lang="en-US" dirty="0" smtClean="0"/>
              <a:t>Workers Comp Combined Ratio to</a:t>
            </a:r>
            <a:br>
              <a:rPr lang="en-US" dirty="0" smtClean="0"/>
            </a:br>
            <a:r>
              <a:rPr lang="en-US" dirty="0" smtClean="0"/>
              <a:t>Achieve Selected Cost of Capital in 2012</a:t>
            </a:r>
            <a:endParaRPr lang="en-US" baseline="30000" dirty="0" smtClean="0"/>
          </a:p>
        </p:txBody>
      </p:sp>
      <p:graphicFrame>
        <p:nvGraphicFramePr>
          <p:cNvPr id="50178" name="Object 3"/>
          <p:cNvGraphicFramePr>
            <a:graphicFrameLocks/>
          </p:cNvGraphicFramePr>
          <p:nvPr/>
        </p:nvGraphicFramePr>
        <p:xfrm>
          <a:off x="191729" y="1961529"/>
          <a:ext cx="8775289" cy="4306529"/>
        </p:xfrm>
        <a:graphic>
          <a:graphicData uri="http://schemas.openxmlformats.org/presentationml/2006/ole">
            <p:oleObj spid="_x0000_s19525634" name="Chart" r:id="rId4" imgW="8419996" imgH="3657600" progId="MSGraph.Chart.8">
              <p:embed followColorScheme="full"/>
            </p:oleObj>
          </a:graphicData>
        </a:graphic>
      </p:graphicFrame>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NCCI;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75</a:t>
            </a:fld>
            <a:endParaRPr lang="en-US"/>
          </a:p>
        </p:txBody>
      </p:sp>
      <p:sp>
        <p:nvSpPr>
          <p:cNvPr id="8" name="Text Box 17"/>
          <p:cNvSpPr txBox="1">
            <a:spLocks noChangeArrowheads="1"/>
          </p:cNvSpPr>
          <p:nvPr/>
        </p:nvSpPr>
        <p:spPr bwMode="auto">
          <a:xfrm>
            <a:off x="4734232" y="1818735"/>
            <a:ext cx="3510117"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WC insurers need to run combined ratios below 100 to earn their cost of capital.</a:t>
            </a:r>
          </a:p>
          <a:p>
            <a:pPr algn="ctr">
              <a:defRPr/>
            </a:pPr>
            <a:endParaRPr lang="en-US" b="1" dirty="0" smtClean="0">
              <a:solidFill>
                <a:schemeClr val="bg1"/>
              </a:solidFill>
              <a:latin typeface="Arial" pitchFamily="34" charset="0"/>
              <a:cs typeface="Arial" pitchFamily="34" charset="0"/>
            </a:endParaRPr>
          </a:p>
          <a:p>
            <a:pPr algn="ctr">
              <a:defRPr/>
            </a:pPr>
            <a:r>
              <a:rPr lang="en-US" b="1" dirty="0" smtClean="0">
                <a:solidFill>
                  <a:schemeClr val="bg1"/>
                </a:solidFill>
                <a:latin typeface="Arial" pitchFamily="34" charset="0"/>
                <a:cs typeface="Arial" pitchFamily="34" charset="0"/>
              </a:rPr>
              <a:t>2012 private carrier combined ratio was 109.</a:t>
            </a:r>
            <a:endParaRPr lang="en-US" b="1" dirty="0">
              <a:solidFill>
                <a:schemeClr val="bg1"/>
              </a:solidFill>
              <a:latin typeface="Arial" pitchFamily="34" charset="0"/>
              <a:cs typeface="Arial" pitchFamily="34" charset="0"/>
            </a:endParaRPr>
          </a:p>
        </p:txBody>
      </p:sp>
      <p:sp>
        <p:nvSpPr>
          <p:cNvPr id="9" name="Rectangle 7"/>
          <p:cNvSpPr>
            <a:spLocks noChangeArrowheads="1"/>
          </p:cNvSpPr>
          <p:nvPr/>
        </p:nvSpPr>
        <p:spPr bwMode="black">
          <a:xfrm>
            <a:off x="391908" y="1237325"/>
            <a:ext cx="8221662"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Private Carriers</a:t>
            </a:r>
            <a:endParaRPr lang="en-US" sz="2000" b="1" dirty="0">
              <a:solidFill>
                <a:srgbClr val="225A7A"/>
              </a:solidFill>
            </a:endParaRPr>
          </a:p>
        </p:txBody>
      </p:sp>
    </p:spTree>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76</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Insurance Industry Financial Overview</a:t>
            </a:r>
          </a:p>
        </p:txBody>
      </p:sp>
      <p:sp>
        <p:nvSpPr>
          <p:cNvPr id="2152456" name="Rectangle 8"/>
          <p:cNvSpPr>
            <a:spLocks noChangeArrowheads="1"/>
          </p:cNvSpPr>
          <p:nvPr/>
        </p:nvSpPr>
        <p:spPr bwMode="auto">
          <a:xfrm>
            <a:off x="820271" y="4160838"/>
            <a:ext cx="7396069"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a:solidFill>
                  <a:srgbClr val="225A7A"/>
                </a:solidFill>
                <a:latin typeface="Arial" charset="0"/>
                <a:cs typeface="Arial" charset="0"/>
              </a:rPr>
              <a:t>Profit Recovery </a:t>
            </a:r>
            <a:r>
              <a:rPr lang="en-US" sz="4000" b="1" dirty="0" smtClean="0">
                <a:solidFill>
                  <a:srgbClr val="225A7A"/>
                </a:solidFill>
              </a:rPr>
              <a:t>in 2012 After High CAT Losses; Ultimate Impact of Sandy Still Unclear</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228600" y="90488"/>
            <a:ext cx="7400925" cy="860425"/>
          </a:xfrm>
        </p:spPr>
        <p:txBody>
          <a:bodyPr/>
          <a:lstStyle/>
          <a:p>
            <a:r>
              <a:rPr lang="en-US" dirty="0" smtClean="0"/>
              <a:t>P/C Net Income After Taxes</a:t>
            </a:r>
            <a:br>
              <a:rPr lang="en-US" dirty="0" smtClean="0"/>
            </a:br>
            <a:r>
              <a:rPr lang="en-US" dirty="0" smtClean="0"/>
              <a:t>1991–2012 ($ Millions)</a:t>
            </a:r>
          </a:p>
        </p:txBody>
      </p:sp>
      <p:graphicFrame>
        <p:nvGraphicFramePr>
          <p:cNvPr id="6832131" name="Object 3"/>
          <p:cNvGraphicFramePr>
            <a:graphicFrameLocks/>
          </p:cNvGraphicFramePr>
          <p:nvPr>
            <p:ph type="chart" idx="4294967295"/>
          </p:nvPr>
        </p:nvGraphicFramePr>
        <p:xfrm>
          <a:off x="206375" y="1314450"/>
          <a:ext cx="8701088" cy="5049838"/>
        </p:xfrm>
        <a:graphic>
          <a:graphicData uri="http://schemas.openxmlformats.org/presentationml/2006/ole">
            <p:oleObj spid="_x0000_s17966082" name="Chart" r:id="rId4" imgW="8715311" imgH="5057745" progId="MSGraph.Chart.8">
              <p:embed followColorScheme="full"/>
            </p:oleObj>
          </a:graphicData>
        </a:graphic>
      </p:graphicFrame>
      <p:sp>
        <p:nvSpPr>
          <p:cNvPr id="1028" name="Text Box 5"/>
          <p:cNvSpPr txBox="1">
            <a:spLocks noChangeArrowheads="1"/>
          </p:cNvSpPr>
          <p:nvPr/>
        </p:nvSpPr>
        <p:spPr bwMode="auto">
          <a:xfrm>
            <a:off x="1104901" y="1306980"/>
            <a:ext cx="2159409" cy="1813446"/>
          </a:xfrm>
          <a:prstGeom prst="rect">
            <a:avLst/>
          </a:prstGeom>
          <a:solidFill>
            <a:schemeClr val="bg1"/>
          </a:solidFill>
          <a:ln w="9525">
            <a:noFill/>
            <a:miter lim="800000"/>
            <a:headEnd/>
            <a:tailEnd/>
          </a:ln>
        </p:spPr>
        <p:txBody>
          <a:bodyPr wrap="square" lIns="92075" tIns="46038" rIns="92075" bIns="46038">
            <a:spAutoFit/>
          </a:bodyPr>
          <a:lstStyle/>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2005 ROE*= 9.6%</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2006 ROE = 12.7%</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2007 ROE = 10.9%</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2008 ROE = </a:t>
            </a:r>
            <a:r>
              <a:rPr lang="en-US" sz="1300" dirty="0" smtClean="0">
                <a:solidFill>
                  <a:srgbClr val="000000"/>
                </a:solidFill>
                <a:latin typeface="Arial" charset="0"/>
                <a:cs typeface="Arial" charset="0"/>
              </a:rPr>
              <a:t>0.1%</a:t>
            </a:r>
            <a:endParaRPr lang="en-US" sz="1300" dirty="0">
              <a:solidFill>
                <a:srgbClr val="000000"/>
              </a:solidFill>
              <a:latin typeface="Arial" charset="0"/>
              <a:cs typeface="Arial" charset="0"/>
            </a:endParaRP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2009 </a:t>
            </a:r>
            <a:r>
              <a:rPr lang="en-US" sz="1300" dirty="0" smtClean="0">
                <a:solidFill>
                  <a:srgbClr val="000000"/>
                </a:solidFill>
                <a:latin typeface="Arial" charset="0"/>
                <a:cs typeface="Arial" charset="0"/>
              </a:rPr>
              <a:t>ROE </a:t>
            </a:r>
            <a:r>
              <a:rPr lang="en-US" sz="1300" dirty="0">
                <a:solidFill>
                  <a:srgbClr val="000000"/>
                </a:solidFill>
                <a:latin typeface="Arial" charset="0"/>
                <a:cs typeface="Arial" charset="0"/>
              </a:rPr>
              <a:t>= </a:t>
            </a:r>
            <a:r>
              <a:rPr lang="en-US" sz="1300" dirty="0" smtClean="0">
                <a:solidFill>
                  <a:srgbClr val="000000"/>
                </a:solidFill>
                <a:latin typeface="Arial" charset="0"/>
                <a:cs typeface="Arial" charset="0"/>
              </a:rPr>
              <a:t>5.0%</a:t>
            </a:r>
            <a:endParaRPr lang="en-US" sz="1300" dirty="0">
              <a:solidFill>
                <a:srgbClr val="000000"/>
              </a:solidFill>
              <a:latin typeface="Arial" charset="0"/>
              <a:cs typeface="Arial" charset="0"/>
            </a:endParaRP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2010 </a:t>
            </a:r>
            <a:r>
              <a:rPr lang="en-US" sz="1300" dirty="0" smtClean="0">
                <a:solidFill>
                  <a:srgbClr val="000000"/>
                </a:solidFill>
                <a:latin typeface="Arial" charset="0"/>
                <a:cs typeface="Arial" charset="0"/>
              </a:rPr>
              <a:t>ROE </a:t>
            </a:r>
            <a:r>
              <a:rPr lang="en-US" sz="1300" dirty="0">
                <a:solidFill>
                  <a:srgbClr val="000000"/>
                </a:solidFill>
                <a:latin typeface="Arial" charset="0"/>
                <a:cs typeface="Arial" charset="0"/>
              </a:rPr>
              <a:t>= </a:t>
            </a:r>
            <a:r>
              <a:rPr lang="en-US" sz="1300" dirty="0" smtClean="0">
                <a:solidFill>
                  <a:srgbClr val="000000"/>
                </a:solidFill>
                <a:cs typeface="Arial" charset="0"/>
              </a:rPr>
              <a:t>6</a:t>
            </a:r>
            <a:r>
              <a:rPr lang="en-US" sz="1300" dirty="0" smtClean="0">
                <a:solidFill>
                  <a:srgbClr val="000000"/>
                </a:solidFill>
                <a:latin typeface="Arial" charset="0"/>
                <a:cs typeface="Arial" charset="0"/>
              </a:rPr>
              <a:t>.6%</a:t>
            </a:r>
            <a:endParaRPr lang="en-US" sz="1300" dirty="0">
              <a:solidFill>
                <a:srgbClr val="000000"/>
              </a:solidFill>
              <a:latin typeface="Arial" charset="0"/>
              <a:cs typeface="Arial" charset="0"/>
            </a:endParaRP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smtClean="0">
                <a:solidFill>
                  <a:srgbClr val="000000"/>
                </a:solidFill>
                <a:latin typeface="Arial" charset="0"/>
                <a:cs typeface="Arial" charset="0"/>
              </a:rPr>
              <a:t>2011 ROAS</a:t>
            </a:r>
            <a:r>
              <a:rPr lang="en-US" sz="1300" baseline="30000" dirty="0" smtClean="0">
                <a:solidFill>
                  <a:srgbClr val="000000"/>
                </a:solidFill>
                <a:latin typeface="Arial" charset="0"/>
                <a:cs typeface="Arial" charset="0"/>
              </a:rPr>
              <a:t>1</a:t>
            </a:r>
            <a:r>
              <a:rPr lang="en-US" sz="1300" dirty="0" smtClean="0">
                <a:solidFill>
                  <a:srgbClr val="000000"/>
                </a:solidFill>
                <a:latin typeface="Arial" charset="0"/>
                <a:cs typeface="Arial" charset="0"/>
              </a:rPr>
              <a:t> </a:t>
            </a:r>
            <a:r>
              <a:rPr lang="en-US" sz="1300" dirty="0">
                <a:solidFill>
                  <a:srgbClr val="000000"/>
                </a:solidFill>
                <a:latin typeface="Arial" charset="0"/>
                <a:cs typeface="Arial" charset="0"/>
              </a:rPr>
              <a:t>= </a:t>
            </a:r>
            <a:r>
              <a:rPr lang="en-US" sz="1300" dirty="0" smtClean="0">
                <a:solidFill>
                  <a:srgbClr val="000000"/>
                </a:solidFill>
                <a:latin typeface="Arial" charset="0"/>
                <a:cs typeface="Arial" charset="0"/>
              </a:rPr>
              <a:t>3.5%</a:t>
            </a:r>
          </a:p>
          <a:p>
            <a:pPr marL="198438" indent="-198438" eaLnBrk="0" hangingPunct="0">
              <a:lnSpc>
                <a:spcPct val="90000"/>
              </a:lnSpc>
              <a:spcBef>
                <a:spcPct val="20000"/>
              </a:spcBef>
              <a:buClr>
                <a:srgbClr val="FF6801"/>
              </a:buClr>
              <a:buFont typeface="Wingdings" pitchFamily="2" charset="2"/>
              <a:buChar char="n"/>
            </a:pPr>
            <a:r>
              <a:rPr lang="en-US" sz="1300" dirty="0" smtClean="0">
                <a:solidFill>
                  <a:srgbClr val="000000"/>
                </a:solidFill>
              </a:rPr>
              <a:t>2012 ROAS</a:t>
            </a:r>
            <a:r>
              <a:rPr lang="en-US" sz="1300" baseline="30000" dirty="0" smtClean="0">
                <a:solidFill>
                  <a:srgbClr val="000000"/>
                </a:solidFill>
              </a:rPr>
              <a:t>1</a:t>
            </a:r>
            <a:r>
              <a:rPr lang="en-US" sz="1300" dirty="0" smtClean="0">
                <a:solidFill>
                  <a:srgbClr val="000000"/>
                </a:solidFill>
              </a:rPr>
              <a:t> = 5.9%</a:t>
            </a:r>
            <a:endParaRPr lang="en-US" sz="1300" dirty="0">
              <a:solidFill>
                <a:srgbClr val="000000"/>
              </a:solidFill>
              <a:latin typeface="Arial" charset="0"/>
              <a:cs typeface="Arial" charset="0"/>
            </a:endParaRPr>
          </a:p>
        </p:txBody>
      </p:sp>
      <p:sp>
        <p:nvSpPr>
          <p:cNvPr id="9" name="AutoShape 6"/>
          <p:cNvSpPr>
            <a:spLocks noChangeArrowheads="1"/>
          </p:cNvSpPr>
          <p:nvPr/>
        </p:nvSpPr>
        <p:spPr bwMode="blackWhite">
          <a:xfrm>
            <a:off x="3224982" y="1188116"/>
            <a:ext cx="2526890" cy="1063471"/>
          </a:xfrm>
          <a:prstGeom prst="wedgeRectCallout">
            <a:avLst>
              <a:gd name="adj1" fmla="val 160911"/>
              <a:gd name="adj2" fmla="val 302311"/>
            </a:avLst>
          </a:prstGeom>
          <a:gradFill rotWithShape="1">
            <a:gsLst>
              <a:gs pos="0">
                <a:schemeClr val="accent1">
                  <a:alpha val="45000"/>
                </a:schemeClr>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P-C Industry </a:t>
            </a:r>
            <a:r>
              <a:rPr lang="en-US" sz="1400" b="1" dirty="0" smtClean="0">
                <a:solidFill>
                  <a:srgbClr val="FFFFFF"/>
                </a:solidFill>
                <a:latin typeface="Arial" charset="0"/>
                <a:cs typeface="Arial" charset="0"/>
              </a:rPr>
              <a:t>2012:Q3 profits wer</a:t>
            </a:r>
            <a:r>
              <a:rPr lang="en-US" sz="1400" b="1" dirty="0" smtClean="0">
                <a:solidFill>
                  <a:srgbClr val="FFFFFF"/>
                </a:solidFill>
              </a:rPr>
              <a:t>e up 222% from 2011:Q3,</a:t>
            </a:r>
            <a:r>
              <a:rPr lang="en-US" sz="1400" b="1" dirty="0" smtClean="0">
                <a:solidFill>
                  <a:srgbClr val="FFFFFF"/>
                </a:solidFill>
                <a:latin typeface="Arial" charset="0"/>
                <a:cs typeface="Arial" charset="0"/>
              </a:rPr>
              <a:t> due primarily to </a:t>
            </a:r>
            <a:r>
              <a:rPr lang="en-US" sz="1400" b="1" dirty="0" smtClean="0">
                <a:solidFill>
                  <a:srgbClr val="FFFFFF"/>
                </a:solidFill>
              </a:rPr>
              <a:t>lower</a:t>
            </a:r>
            <a:r>
              <a:rPr lang="en-US" sz="1400" b="1" dirty="0" smtClean="0">
                <a:solidFill>
                  <a:srgbClr val="FFFFFF"/>
                </a:solidFill>
                <a:latin typeface="Arial" charset="0"/>
                <a:cs typeface="Arial" charset="0"/>
              </a:rPr>
              <a:t> catastrophe losses</a:t>
            </a:r>
            <a:endParaRPr lang="en-US" sz="1400" b="1" dirty="0">
              <a:solidFill>
                <a:srgbClr val="FFFFFF"/>
              </a:solidFill>
              <a:latin typeface="Arial" charset="0"/>
              <a:cs typeface="Arial" charset="0"/>
            </a:endParaRPr>
          </a:p>
        </p:txBody>
      </p:sp>
      <p:sp>
        <p:nvSpPr>
          <p:cNvPr id="1030"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ROE figures are GAAP; </a:t>
            </a:r>
            <a:r>
              <a:rPr lang="en-US" sz="1100" baseline="30000" dirty="0">
                <a:solidFill>
                  <a:srgbClr val="000000"/>
                </a:solidFill>
                <a:latin typeface="Arial" charset="0"/>
                <a:cs typeface="Arial" charset="0"/>
              </a:rPr>
              <a:t>1</a:t>
            </a:r>
            <a:r>
              <a:rPr lang="en-US" sz="1100" dirty="0">
                <a:solidFill>
                  <a:srgbClr val="000000"/>
                </a:solidFill>
                <a:latin typeface="Arial" charset="0"/>
                <a:cs typeface="Arial" charset="0"/>
              </a:rPr>
              <a:t>Return on avg. surplus.  Excluding Mortgage &amp; Financial Guaranty insurers yields a </a:t>
            </a:r>
            <a:r>
              <a:rPr lang="en-US" sz="1100" dirty="0" smtClean="0">
                <a:solidFill>
                  <a:srgbClr val="000000"/>
                </a:solidFill>
                <a:latin typeface="Arial" charset="0"/>
                <a:cs typeface="Arial" charset="0"/>
              </a:rPr>
              <a:t>6.2% ROAS in 2012, 4.7% </a:t>
            </a:r>
            <a:r>
              <a:rPr lang="en-US" sz="1100" dirty="0">
                <a:solidFill>
                  <a:srgbClr val="000000"/>
                </a:solidFill>
                <a:latin typeface="Arial" charset="0"/>
                <a:cs typeface="Arial" charset="0"/>
              </a:rPr>
              <a:t>ROAS for </a:t>
            </a:r>
            <a:r>
              <a:rPr lang="en-US" sz="1100" dirty="0" smtClean="0">
                <a:solidFill>
                  <a:srgbClr val="000000"/>
                </a:solidFill>
                <a:latin typeface="Arial" charset="0"/>
                <a:cs typeface="Arial" charset="0"/>
              </a:rPr>
              <a:t>2011, 7.6% </a:t>
            </a:r>
            <a:r>
              <a:rPr lang="en-US" sz="1100" dirty="0">
                <a:solidFill>
                  <a:srgbClr val="000000"/>
                </a:solidFill>
                <a:latin typeface="Arial" charset="0"/>
                <a:cs typeface="Arial" charset="0"/>
              </a:rPr>
              <a:t>for 2010 and 7.4% for 2009.</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ISO, Insurance Information Institute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2012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 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2012 combined ratio including M&amp;FG insurers is 103.2, 2011 combined ratio including M&amp;FG insurers is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ISO data.</a:t>
            </a:r>
          </a:p>
        </p:txBody>
      </p:sp>
      <p:graphicFrame>
        <p:nvGraphicFramePr>
          <p:cNvPr id="2050" name="Object 2"/>
          <p:cNvGraphicFramePr>
            <a:graphicFrameLocks/>
          </p:cNvGraphicFramePr>
          <p:nvPr/>
        </p:nvGraphicFramePr>
        <p:xfrm>
          <a:off x="292100" y="1549400"/>
          <a:ext cx="8597900" cy="3937000"/>
        </p:xfrm>
        <a:graphic>
          <a:graphicData uri="http://schemas.openxmlformats.org/presentationml/2006/ole">
            <p:oleObj spid="_x0000_s17967106" name="Chart" r:id="rId4" imgW="8601126" imgH="3933742" progId="MSGraph.Chart.8">
              <p:embed followColorScheme="full"/>
            </p:oleObj>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848131" y="1182781"/>
            <a:ext cx="5261547"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403170" y="3878826"/>
            <a:ext cx="1779295" cy="813097"/>
          </a:xfrm>
          <a:prstGeom prst="wedgeRectCallout">
            <a:avLst>
              <a:gd name="adj1" fmla="val 83847"/>
              <a:gd name="adj2" fmla="val 497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Catastrophes and lower investment income pulled down ROE in 2012</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9496" y="1192306"/>
          <a:ext cx="8915400" cy="5889625"/>
        </p:xfrm>
        <a:graphic>
          <a:graphicData uri="http://schemas.openxmlformats.org/presentationml/2006/ole">
            <p:oleObj spid="_x0000_s17968130" name="Chart" r:id="rId3" imgW="8258301" imgH="5515013" progId="MSGraph.Chart.8">
              <p:embed followColorScheme="full"/>
            </p:oleObj>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Profitability Peaks &amp; Troughs in the P/C Insurance Industry, 1975 – 2013F*</a:t>
            </a:r>
          </a:p>
        </p:txBody>
      </p:sp>
      <p:sp>
        <p:nvSpPr>
          <p:cNvPr id="5547012" name="Rectangle 4"/>
          <p:cNvSpPr>
            <a:spLocks noChangeArrowheads="1"/>
          </p:cNvSpPr>
          <p:nvPr/>
        </p:nvSpPr>
        <p:spPr bwMode="auto">
          <a:xfrm>
            <a:off x="0" y="6165850"/>
            <a:ext cx="9144000" cy="646113"/>
          </a:xfrm>
          <a:prstGeom prst="rect">
            <a:avLst/>
          </a:prstGeom>
          <a:noFill/>
          <a:ln w="9525">
            <a:noFill/>
            <a:miter lim="800000"/>
            <a:headEnd/>
            <a:tailEnd/>
          </a:ln>
        </p:spPr>
        <p:txBody>
          <a:bodyPr lIns="92075" tIns="46038" rIns="92075" bIns="46038">
            <a:spAutoFit/>
          </a:bodyPr>
          <a:lstStyle/>
          <a:p>
            <a:pPr fontAlgn="base">
              <a:spcBef>
                <a:spcPct val="0"/>
              </a:spcBef>
              <a:spcAft>
                <a:spcPct val="0"/>
              </a:spcAft>
            </a:pPr>
            <a:r>
              <a:rPr lang="en-US" sz="1200" b="1" dirty="0">
                <a:solidFill>
                  <a:srgbClr val="000000"/>
                </a:solidFill>
                <a:latin typeface="Arial" charset="0"/>
                <a:cs typeface="Arial" charset="0"/>
              </a:rPr>
              <a:t>*Profitability =  P/C insurer </a:t>
            </a:r>
            <a:r>
              <a:rPr lang="en-US" sz="1200" b="1" dirty="0" smtClean="0">
                <a:solidFill>
                  <a:srgbClr val="000000"/>
                </a:solidFill>
                <a:latin typeface="Arial" charset="0"/>
                <a:cs typeface="Arial" charset="0"/>
              </a:rPr>
              <a:t>ROEs. </a:t>
            </a:r>
            <a:r>
              <a:rPr lang="en-US" sz="1200" b="1" dirty="0">
                <a:solidFill>
                  <a:srgbClr val="000000"/>
                </a:solidFill>
                <a:latin typeface="Arial" charset="0"/>
                <a:cs typeface="Arial" charset="0"/>
              </a:rPr>
              <a:t>2011 figure is an estimate based on </a:t>
            </a:r>
            <a:r>
              <a:rPr lang="en-US" sz="1200" b="1" dirty="0" smtClean="0">
                <a:solidFill>
                  <a:srgbClr val="000000"/>
                </a:solidFill>
                <a:latin typeface="Arial" charset="0"/>
                <a:cs typeface="Arial" charset="0"/>
              </a:rPr>
              <a:t>ROAS data</a:t>
            </a:r>
            <a:r>
              <a:rPr lang="en-US" sz="1200" b="1" dirty="0">
                <a:solidFill>
                  <a:srgbClr val="000000"/>
                </a:solidFill>
                <a:latin typeface="Arial" charset="0"/>
                <a:cs typeface="Arial" charset="0"/>
              </a:rPr>
              <a:t>.  Note:  Data for </a:t>
            </a:r>
            <a:r>
              <a:rPr lang="en-US" sz="1200" b="1" dirty="0" smtClean="0">
                <a:solidFill>
                  <a:srgbClr val="000000"/>
                </a:solidFill>
                <a:latin typeface="Arial" charset="0"/>
                <a:cs typeface="Arial" charset="0"/>
              </a:rPr>
              <a:t>2008-2013 </a:t>
            </a:r>
            <a:r>
              <a:rPr lang="en-US" sz="1200" b="1" dirty="0">
                <a:solidFill>
                  <a:srgbClr val="000000"/>
                </a:solidFill>
                <a:latin typeface="Arial" charset="0"/>
                <a:cs typeface="Arial" charset="0"/>
              </a:rPr>
              <a:t>exclude mortgage and financial guaranty insurers</a:t>
            </a:r>
            <a:r>
              <a:rPr lang="en-US" sz="1200" b="1" dirty="0" smtClean="0">
                <a:solidFill>
                  <a:srgbClr val="000000"/>
                </a:solidFill>
                <a:latin typeface="Arial" charset="0"/>
                <a:cs typeface="Arial" charset="0"/>
              </a:rPr>
              <a:t>.  </a:t>
            </a:r>
            <a:r>
              <a:rPr lang="en-US" sz="1200" b="1" dirty="0" smtClean="0">
                <a:solidFill>
                  <a:srgbClr val="000000"/>
                </a:solidFill>
              </a:rPr>
              <a:t>2012:Q3 ROA</a:t>
            </a:r>
            <a:r>
              <a:rPr lang="en-US" sz="1200" b="1" dirty="0" smtClean="0">
                <a:solidFill>
                  <a:srgbClr val="000000"/>
                </a:solidFill>
                <a:latin typeface="Arial" charset="0"/>
                <a:cs typeface="Arial" charset="0"/>
              </a:rPr>
              <a:t>S = 6.2% including M&amp;FG.</a:t>
            </a:r>
            <a:endParaRPr lang="en-US" sz="1200" b="1" dirty="0">
              <a:solidFill>
                <a:srgbClr val="000000"/>
              </a:solidFill>
              <a:latin typeface="Arial" charset="0"/>
              <a:cs typeface="Arial" charset="0"/>
            </a:endParaRPr>
          </a:p>
          <a:p>
            <a:pPr fontAlgn="base">
              <a:spcBef>
                <a:spcPct val="0"/>
              </a:spcBef>
              <a:spcAft>
                <a:spcPct val="0"/>
              </a:spcAft>
            </a:pPr>
            <a:r>
              <a:rPr lang="en-US" sz="1200" b="1" dirty="0">
                <a:solidFill>
                  <a:srgbClr val="000000"/>
                </a:solidFill>
                <a:latin typeface="Arial" charset="0"/>
                <a:cs typeface="Arial" charset="0"/>
              </a:rPr>
              <a:t>Source:  Insurance Information Institute; NAIC, ISO, A.M. Best.</a:t>
            </a:r>
          </a:p>
        </p:txBody>
      </p:sp>
      <p:sp>
        <p:nvSpPr>
          <p:cNvPr id="5547013" name="Oval 5"/>
          <p:cNvSpPr>
            <a:spLocks noChangeArrowheads="1"/>
          </p:cNvSpPr>
          <p:nvPr/>
        </p:nvSpPr>
        <p:spPr bwMode="auto">
          <a:xfrm>
            <a:off x="1145101" y="2084388"/>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5" name="AutoShape 7"/>
          <p:cNvSpPr>
            <a:spLocks noChangeArrowheads="1"/>
          </p:cNvSpPr>
          <p:nvPr/>
        </p:nvSpPr>
        <p:spPr bwMode="auto">
          <a:xfrm>
            <a:off x="1762125" y="1587500"/>
            <a:ext cx="1425575" cy="381000"/>
          </a:xfrm>
          <a:prstGeom prst="wedgeRectCallout">
            <a:avLst>
              <a:gd name="adj1" fmla="val -71569"/>
              <a:gd name="adj2" fmla="val 7125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1977:19.0%</a:t>
            </a:r>
            <a:endParaRPr lang="en-US" sz="1200">
              <a:solidFill>
                <a:srgbClr val="000000"/>
              </a:solidFill>
              <a:latin typeface="Arial" charset="0"/>
              <a:cs typeface="Arial" charset="0"/>
            </a:endParaRPr>
          </a:p>
        </p:txBody>
      </p:sp>
      <p:sp>
        <p:nvSpPr>
          <p:cNvPr id="5547016" name="Oval 8"/>
          <p:cNvSpPr>
            <a:spLocks noChangeArrowheads="1"/>
          </p:cNvSpPr>
          <p:nvPr/>
        </p:nvSpPr>
        <p:spPr bwMode="auto">
          <a:xfrm>
            <a:off x="3169628" y="2286000"/>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7" name="Oval 9"/>
          <p:cNvSpPr>
            <a:spLocks noChangeArrowheads="1"/>
          </p:cNvSpPr>
          <p:nvPr/>
        </p:nvSpPr>
        <p:spPr bwMode="auto">
          <a:xfrm>
            <a:off x="5222524" y="3094345"/>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8" name="Oval 10"/>
          <p:cNvSpPr>
            <a:spLocks noChangeArrowheads="1"/>
          </p:cNvSpPr>
          <p:nvPr/>
        </p:nvSpPr>
        <p:spPr bwMode="auto">
          <a:xfrm>
            <a:off x="7062428" y="2897788"/>
            <a:ext cx="303213"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9" name="AutoShape 11"/>
          <p:cNvSpPr>
            <a:spLocks noChangeArrowheads="1"/>
          </p:cNvSpPr>
          <p:nvPr/>
        </p:nvSpPr>
        <p:spPr bwMode="auto">
          <a:xfrm>
            <a:off x="3825059" y="1619864"/>
            <a:ext cx="1479550" cy="381000"/>
          </a:xfrm>
          <a:prstGeom prst="wedgeRectCallout">
            <a:avLst>
              <a:gd name="adj1" fmla="val -71569"/>
              <a:gd name="adj2" fmla="val 11750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1987:17.3%</a:t>
            </a:r>
            <a:endParaRPr lang="en-US" sz="1200">
              <a:solidFill>
                <a:srgbClr val="000000"/>
              </a:solidFill>
              <a:latin typeface="Arial" charset="0"/>
              <a:cs typeface="Arial" charset="0"/>
            </a:endParaRPr>
          </a:p>
        </p:txBody>
      </p:sp>
      <p:sp>
        <p:nvSpPr>
          <p:cNvPr id="5547020" name="AutoShape 12"/>
          <p:cNvSpPr>
            <a:spLocks noChangeArrowheads="1"/>
          </p:cNvSpPr>
          <p:nvPr/>
        </p:nvSpPr>
        <p:spPr bwMode="auto">
          <a:xfrm>
            <a:off x="4369467" y="2214563"/>
            <a:ext cx="1677987" cy="381000"/>
          </a:xfrm>
          <a:prstGeom prst="wedgeRectCallout">
            <a:avLst>
              <a:gd name="adj1" fmla="val 17047"/>
              <a:gd name="adj2" fmla="val 170659"/>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1997:11.6%</a:t>
            </a:r>
            <a:endParaRPr lang="en-US" sz="1200">
              <a:solidFill>
                <a:srgbClr val="000000"/>
              </a:solidFill>
              <a:latin typeface="Arial" charset="0"/>
              <a:cs typeface="Arial" charset="0"/>
            </a:endParaRPr>
          </a:p>
        </p:txBody>
      </p:sp>
      <p:sp>
        <p:nvSpPr>
          <p:cNvPr id="5547021" name="AutoShape 13"/>
          <p:cNvSpPr>
            <a:spLocks noChangeArrowheads="1"/>
          </p:cNvSpPr>
          <p:nvPr/>
        </p:nvSpPr>
        <p:spPr bwMode="auto">
          <a:xfrm>
            <a:off x="6520120" y="2020581"/>
            <a:ext cx="1422400" cy="381000"/>
          </a:xfrm>
          <a:prstGeom prst="wedgeRectCallout">
            <a:avLst>
              <a:gd name="adj1" fmla="val 11108"/>
              <a:gd name="adj2" fmla="val 173456"/>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000000"/>
                </a:solidFill>
                <a:latin typeface="Arial" charset="0"/>
                <a:cs typeface="Arial" charset="0"/>
              </a:rPr>
              <a:t>2006:12.7%</a:t>
            </a:r>
            <a:endParaRPr lang="en-US" sz="1200" dirty="0">
              <a:solidFill>
                <a:srgbClr val="000000"/>
              </a:solidFill>
              <a:latin typeface="Arial" charset="0"/>
              <a:cs typeface="Arial" charset="0"/>
            </a:endParaRPr>
          </a:p>
        </p:txBody>
      </p:sp>
      <p:sp>
        <p:nvSpPr>
          <p:cNvPr id="5547022" name="Rectangle 14"/>
          <p:cNvSpPr>
            <a:spLocks noChangeArrowheads="1"/>
          </p:cNvSpPr>
          <p:nvPr/>
        </p:nvSpPr>
        <p:spPr bwMode="auto">
          <a:xfrm>
            <a:off x="762000" y="4572000"/>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546815" y="4616656"/>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4" name="Rectangle 16"/>
          <p:cNvSpPr>
            <a:spLocks noChangeArrowheads="1"/>
          </p:cNvSpPr>
          <p:nvPr/>
        </p:nvSpPr>
        <p:spPr bwMode="auto">
          <a:xfrm>
            <a:off x="4182198" y="4250404"/>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5" name="Rectangle 17"/>
          <p:cNvSpPr>
            <a:spLocks noChangeArrowheads="1"/>
          </p:cNvSpPr>
          <p:nvPr/>
        </p:nvSpPr>
        <p:spPr bwMode="auto">
          <a:xfrm>
            <a:off x="6013818" y="4992639"/>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6" name="AutoShape 18"/>
          <p:cNvSpPr>
            <a:spLocks noChangeArrowheads="1"/>
          </p:cNvSpPr>
          <p:nvPr/>
        </p:nvSpPr>
        <p:spPr bwMode="auto">
          <a:xfrm>
            <a:off x="2890022" y="5351463"/>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1984: 1.8%</a:t>
            </a:r>
            <a:endParaRPr lang="en-US" sz="1200">
              <a:solidFill>
                <a:srgbClr val="000000"/>
              </a:solidFill>
              <a:latin typeface="Arial" charset="0"/>
              <a:cs typeface="Arial" charset="0"/>
            </a:endParaRPr>
          </a:p>
        </p:txBody>
      </p:sp>
      <p:sp>
        <p:nvSpPr>
          <p:cNvPr id="5547027" name="AutoShape 19"/>
          <p:cNvSpPr>
            <a:spLocks noChangeArrowheads="1"/>
          </p:cNvSpPr>
          <p:nvPr/>
        </p:nvSpPr>
        <p:spPr bwMode="auto">
          <a:xfrm>
            <a:off x="4574052" y="5338763"/>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1992: 4.5%</a:t>
            </a:r>
            <a:endParaRPr lang="en-US" sz="1200">
              <a:solidFill>
                <a:srgbClr val="000000"/>
              </a:solidFill>
              <a:latin typeface="Arial" charset="0"/>
              <a:cs typeface="Arial" charset="0"/>
            </a:endParaRPr>
          </a:p>
        </p:txBody>
      </p:sp>
      <p:sp>
        <p:nvSpPr>
          <p:cNvPr id="5547028" name="AutoShape 20"/>
          <p:cNvSpPr>
            <a:spLocks noChangeArrowheads="1"/>
          </p:cNvSpPr>
          <p:nvPr/>
        </p:nvSpPr>
        <p:spPr bwMode="auto">
          <a:xfrm>
            <a:off x="6663311" y="5324475"/>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2001: -1.2%</a:t>
            </a:r>
            <a:endParaRPr lang="en-US" sz="1200" dirty="0">
              <a:solidFill>
                <a:srgbClr val="000000"/>
              </a:solidFill>
              <a:latin typeface="Arial" charset="0"/>
              <a:cs typeface="Arial" charset="0"/>
            </a:endParaRPr>
          </a:p>
        </p:txBody>
      </p:sp>
      <p:sp>
        <p:nvSpPr>
          <p:cNvPr id="5547029" name="AutoShape 21"/>
          <p:cNvSpPr>
            <a:spLocks noChangeArrowheads="1"/>
          </p:cNvSpPr>
          <p:nvPr/>
        </p:nvSpPr>
        <p:spPr bwMode="auto">
          <a:xfrm rot="511939">
            <a:off x="1550971" y="2055975"/>
            <a:ext cx="1603197" cy="612775"/>
          </a:xfrm>
          <a:prstGeom prst="rightArrow">
            <a:avLst>
              <a:gd name="adj1" fmla="val 50000"/>
              <a:gd name="adj2" fmla="val 93113"/>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0" name="AutoShape 22"/>
          <p:cNvSpPr>
            <a:spLocks noChangeArrowheads="1"/>
          </p:cNvSpPr>
          <p:nvPr/>
        </p:nvSpPr>
        <p:spPr bwMode="auto">
          <a:xfrm rot="937132">
            <a:off x="3583836" y="2652227"/>
            <a:ext cx="1711988" cy="612775"/>
          </a:xfrm>
          <a:prstGeom prst="rightArrow">
            <a:avLst>
              <a:gd name="adj1" fmla="val 50000"/>
              <a:gd name="adj2" fmla="val 92991"/>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1" name="AutoShape 23"/>
          <p:cNvSpPr>
            <a:spLocks noChangeArrowheads="1"/>
          </p:cNvSpPr>
          <p:nvPr/>
        </p:nvSpPr>
        <p:spPr bwMode="auto">
          <a:xfrm>
            <a:off x="5585908" y="2874963"/>
            <a:ext cx="1449073" cy="612775"/>
          </a:xfrm>
          <a:prstGeom prst="rightArrow">
            <a:avLst>
              <a:gd name="adj1" fmla="val 50000"/>
              <a:gd name="adj2" fmla="val 83048"/>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latin typeface="Arial" charset="0"/>
                <a:cs typeface="Arial" charset="0"/>
              </a:rPr>
              <a:t>9 Years</a:t>
            </a:r>
            <a:endParaRPr lang="en-US" sz="1400" b="1" dirty="0">
              <a:solidFill>
                <a:srgbClr val="FFFFFF"/>
              </a:solidFill>
              <a:latin typeface="Arial" charset="0"/>
              <a:cs typeface="Arial" charset="0"/>
            </a:endParaRPr>
          </a:p>
        </p:txBody>
      </p:sp>
      <p:sp>
        <p:nvSpPr>
          <p:cNvPr id="25" name="Oval 10"/>
          <p:cNvSpPr>
            <a:spLocks noChangeArrowheads="1"/>
          </p:cNvSpPr>
          <p:nvPr/>
        </p:nvSpPr>
        <p:spPr bwMode="auto">
          <a:xfrm>
            <a:off x="8014772" y="4074860"/>
            <a:ext cx="244325" cy="609600"/>
          </a:xfrm>
          <a:prstGeom prst="ellipse">
            <a:avLst/>
          </a:prstGeom>
          <a:noFill/>
          <a:ln w="38100">
            <a:solidFill>
              <a:srgbClr val="2B7299"/>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26" name="AutoShape 13"/>
          <p:cNvSpPr>
            <a:spLocks noChangeArrowheads="1"/>
          </p:cNvSpPr>
          <p:nvPr/>
        </p:nvSpPr>
        <p:spPr bwMode="auto">
          <a:xfrm>
            <a:off x="6784257" y="4499168"/>
            <a:ext cx="942171" cy="668338"/>
          </a:xfrm>
          <a:prstGeom prst="wedgeRectCallout">
            <a:avLst>
              <a:gd name="adj1" fmla="val 73582"/>
              <a:gd name="adj2" fmla="val -42706"/>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2012: 5.9%</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5621338" y="1117600"/>
            <a:ext cx="3254375" cy="646113"/>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a:solidFill>
                  <a:srgbClr val="FFFFFF"/>
                </a:solidFill>
                <a:latin typeface="Arial" charset="0"/>
                <a:cs typeface="Arial" charset="0"/>
              </a:rPr>
              <a:t>History suggests next ROE peak will be in 2016-2017</a:t>
            </a: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ROE</a:t>
            </a:r>
          </a:p>
        </p:txBody>
      </p:sp>
      <p:sp>
        <p:nvSpPr>
          <p:cNvPr id="28" name="AutoShape 6"/>
          <p:cNvSpPr>
            <a:spLocks noChangeArrowheads="1"/>
          </p:cNvSpPr>
          <p:nvPr/>
        </p:nvSpPr>
        <p:spPr bwMode="auto">
          <a:xfrm>
            <a:off x="941388" y="5316538"/>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1975: 2.4%</a:t>
            </a:r>
            <a:endParaRPr lang="en-US" sz="1200">
              <a:solidFill>
                <a:srgbClr val="000000"/>
              </a:solidFill>
              <a:latin typeface="Arial" charset="0"/>
              <a:cs typeface="Arial" charset="0"/>
            </a:endParaRPr>
          </a:p>
        </p:txBody>
      </p:sp>
      <p:sp>
        <p:nvSpPr>
          <p:cNvPr id="29" name="AutoShape 8"/>
          <p:cNvSpPr>
            <a:spLocks noChangeArrowheads="1"/>
          </p:cNvSpPr>
          <p:nvPr/>
        </p:nvSpPr>
        <p:spPr bwMode="blackWhite">
          <a:xfrm>
            <a:off x="7954297" y="2934368"/>
            <a:ext cx="1189703" cy="659324"/>
          </a:xfrm>
          <a:prstGeom prst="wedgeRectCallout">
            <a:avLst>
              <a:gd name="adj1" fmla="val 10087"/>
              <a:gd name="adj2" fmla="val 10055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2013F: 6.2%</a:t>
            </a:r>
            <a:endParaRPr lang="en-US" b="1" dirty="0">
              <a:solidFill>
                <a:srgbClr val="FFFFFF"/>
              </a:solidFill>
              <a:latin typeface="Arial" pitchFamily="34" charset="0"/>
              <a:cs typeface="Arial" pitchFamily="34" charset="0"/>
            </a:endParaRPr>
          </a:p>
        </p:txBody>
      </p:sp>
      <p:sp>
        <p:nvSpPr>
          <p:cNvPr id="30" name="Oval 10"/>
          <p:cNvSpPr>
            <a:spLocks noChangeArrowheads="1"/>
          </p:cNvSpPr>
          <p:nvPr/>
        </p:nvSpPr>
        <p:spPr bwMode="auto">
          <a:xfrm>
            <a:off x="8476880" y="3833980"/>
            <a:ext cx="303213" cy="609600"/>
          </a:xfrm>
          <a:prstGeom prst="ellipse">
            <a:avLst/>
          </a:prstGeom>
          <a:noFill/>
          <a:ln w="38100">
            <a:solidFill>
              <a:srgbClr val="FFC0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547011"/>
                                        </p:tgtEl>
                                        <p:attrNameLst>
                                          <p:attrName>style.visibility</p:attrName>
                                        </p:attrNameLst>
                                      </p:cBhvr>
                                      <p:to>
                                        <p:strVal val="visible"/>
                                      </p:to>
                                    </p:set>
                                    <p:anim calcmode="lin" valueType="num">
                                      <p:cBhvr additive="base">
                                        <p:cTn id="7" dur="500" fill="hold"/>
                                        <p:tgtEl>
                                          <p:spTgt spid="5547011"/>
                                        </p:tgtEl>
                                        <p:attrNameLst>
                                          <p:attrName>ppt_x</p:attrName>
                                        </p:attrNameLst>
                                      </p:cBhvr>
                                      <p:tavLst>
                                        <p:tav tm="0">
                                          <p:val>
                                            <p:strVal val="#ppt_x"/>
                                          </p:val>
                                        </p:tav>
                                        <p:tav tm="100000">
                                          <p:val>
                                            <p:strVal val="#ppt_x"/>
                                          </p:val>
                                        </p:tav>
                                      </p:tavLst>
                                    </p:anim>
                                    <p:anim calcmode="lin" valueType="num">
                                      <p:cBhvr additive="base">
                                        <p:cTn id="8" dur="500" fill="hold"/>
                                        <p:tgtEl>
                                          <p:spTgt spid="55470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547012"/>
                                        </p:tgtEl>
                                        <p:attrNameLst>
                                          <p:attrName>style.visibility</p:attrName>
                                        </p:attrNameLst>
                                      </p:cBhvr>
                                      <p:to>
                                        <p:strVal val="visible"/>
                                      </p:to>
                                    </p:set>
                                    <p:anim calcmode="lin" valueType="num">
                                      <p:cBhvr additive="base">
                                        <p:cTn id="12" dur="500" fill="hold"/>
                                        <p:tgtEl>
                                          <p:spTgt spid="5547012"/>
                                        </p:tgtEl>
                                        <p:attrNameLst>
                                          <p:attrName>ppt_x</p:attrName>
                                        </p:attrNameLst>
                                      </p:cBhvr>
                                      <p:tavLst>
                                        <p:tav tm="0">
                                          <p:val>
                                            <p:strVal val="1+#ppt_w/2"/>
                                          </p:val>
                                        </p:tav>
                                        <p:tav tm="100000">
                                          <p:val>
                                            <p:strVal val="#ppt_x"/>
                                          </p:val>
                                        </p:tav>
                                      </p:tavLst>
                                    </p:anim>
                                    <p:anim calcmode="lin" valueType="num">
                                      <p:cBhvr additive="base">
                                        <p:cTn id="13" dur="500" fill="hold"/>
                                        <p:tgtEl>
                                          <p:spTgt spid="55470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7" presetClass="entr" presetSubtype="4" fill="hold" grpId="0" nodeType="afterEffect">
                                  <p:stCondLst>
                                    <p:cond delay="1000"/>
                                  </p:stCondLst>
                                  <p:childTnLst>
                                    <p:set>
                                      <p:cBhvr>
                                        <p:cTn id="16" dur="1" fill="hold">
                                          <p:stCondLst>
                                            <p:cond delay="0"/>
                                          </p:stCondLst>
                                        </p:cTn>
                                        <p:tgtEl>
                                          <p:spTgt spid="5547013"/>
                                        </p:tgtEl>
                                        <p:attrNameLst>
                                          <p:attrName>style.visibility</p:attrName>
                                        </p:attrNameLst>
                                      </p:cBhvr>
                                      <p:to>
                                        <p:strVal val="visible"/>
                                      </p:to>
                                    </p:set>
                                    <p:anim calcmode="lin" valueType="num">
                                      <p:cBhvr>
                                        <p:cTn id="17" dur="500" fill="hold"/>
                                        <p:tgtEl>
                                          <p:spTgt spid="5547013"/>
                                        </p:tgtEl>
                                        <p:attrNameLst>
                                          <p:attrName>ppt_x</p:attrName>
                                        </p:attrNameLst>
                                      </p:cBhvr>
                                      <p:tavLst>
                                        <p:tav tm="0">
                                          <p:val>
                                            <p:strVal val="#ppt_x"/>
                                          </p:val>
                                        </p:tav>
                                        <p:tav tm="100000">
                                          <p:val>
                                            <p:strVal val="#ppt_x"/>
                                          </p:val>
                                        </p:tav>
                                      </p:tavLst>
                                    </p:anim>
                                    <p:anim calcmode="lin" valueType="num">
                                      <p:cBhvr>
                                        <p:cTn id="18" dur="500" fill="hold"/>
                                        <p:tgtEl>
                                          <p:spTgt spid="5547013"/>
                                        </p:tgtEl>
                                        <p:attrNameLst>
                                          <p:attrName>ppt_y</p:attrName>
                                        </p:attrNameLst>
                                      </p:cBhvr>
                                      <p:tavLst>
                                        <p:tav tm="0">
                                          <p:val>
                                            <p:strVal val="#ppt_y+#ppt_h/2"/>
                                          </p:val>
                                        </p:tav>
                                        <p:tav tm="100000">
                                          <p:val>
                                            <p:strVal val="#ppt_y"/>
                                          </p:val>
                                        </p:tav>
                                      </p:tavLst>
                                    </p:anim>
                                    <p:anim calcmode="lin" valueType="num">
                                      <p:cBhvr>
                                        <p:cTn id="19" dur="500" fill="hold"/>
                                        <p:tgtEl>
                                          <p:spTgt spid="5547013"/>
                                        </p:tgtEl>
                                        <p:attrNameLst>
                                          <p:attrName>ppt_w</p:attrName>
                                        </p:attrNameLst>
                                      </p:cBhvr>
                                      <p:tavLst>
                                        <p:tav tm="0">
                                          <p:val>
                                            <p:strVal val="#ppt_w"/>
                                          </p:val>
                                        </p:tav>
                                        <p:tav tm="100000">
                                          <p:val>
                                            <p:strVal val="#ppt_w"/>
                                          </p:val>
                                        </p:tav>
                                      </p:tavLst>
                                    </p:anim>
                                    <p:anim calcmode="lin" valueType="num">
                                      <p:cBhvr>
                                        <p:cTn id="20" dur="500" fill="hold"/>
                                        <p:tgtEl>
                                          <p:spTgt spid="5547013"/>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5547015"/>
                                        </p:tgtEl>
                                        <p:attrNameLst>
                                          <p:attrName>style.visibility</p:attrName>
                                        </p:attrNameLst>
                                      </p:cBhvr>
                                      <p:to>
                                        <p:strVal val="visible"/>
                                      </p:to>
                                    </p:set>
                                    <p:anim calcmode="lin" valueType="num">
                                      <p:cBhvr additive="base">
                                        <p:cTn id="24" dur="500" fill="hold"/>
                                        <p:tgtEl>
                                          <p:spTgt spid="5547015"/>
                                        </p:tgtEl>
                                        <p:attrNameLst>
                                          <p:attrName>ppt_x</p:attrName>
                                        </p:attrNameLst>
                                      </p:cBhvr>
                                      <p:tavLst>
                                        <p:tav tm="0">
                                          <p:val>
                                            <p:strVal val="0-#ppt_w/2"/>
                                          </p:val>
                                        </p:tav>
                                        <p:tav tm="100000">
                                          <p:val>
                                            <p:strVal val="#ppt_x"/>
                                          </p:val>
                                        </p:tav>
                                      </p:tavLst>
                                    </p:anim>
                                    <p:anim calcmode="lin" valueType="num">
                                      <p:cBhvr additive="base">
                                        <p:cTn id="25" dur="500" fill="hold"/>
                                        <p:tgtEl>
                                          <p:spTgt spid="5547015"/>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7" presetClass="entr" presetSubtype="4" fill="hold" grpId="0" nodeType="afterEffect">
                                  <p:stCondLst>
                                    <p:cond delay="0"/>
                                  </p:stCondLst>
                                  <p:childTnLst>
                                    <p:set>
                                      <p:cBhvr>
                                        <p:cTn id="28" dur="1" fill="hold">
                                          <p:stCondLst>
                                            <p:cond delay="0"/>
                                          </p:stCondLst>
                                        </p:cTn>
                                        <p:tgtEl>
                                          <p:spTgt spid="5547016"/>
                                        </p:tgtEl>
                                        <p:attrNameLst>
                                          <p:attrName>style.visibility</p:attrName>
                                        </p:attrNameLst>
                                      </p:cBhvr>
                                      <p:to>
                                        <p:strVal val="visible"/>
                                      </p:to>
                                    </p:set>
                                    <p:anim calcmode="lin" valueType="num">
                                      <p:cBhvr>
                                        <p:cTn id="29" dur="500" fill="hold"/>
                                        <p:tgtEl>
                                          <p:spTgt spid="5547016"/>
                                        </p:tgtEl>
                                        <p:attrNameLst>
                                          <p:attrName>ppt_x</p:attrName>
                                        </p:attrNameLst>
                                      </p:cBhvr>
                                      <p:tavLst>
                                        <p:tav tm="0">
                                          <p:val>
                                            <p:strVal val="#ppt_x"/>
                                          </p:val>
                                        </p:tav>
                                        <p:tav tm="100000">
                                          <p:val>
                                            <p:strVal val="#ppt_x"/>
                                          </p:val>
                                        </p:tav>
                                      </p:tavLst>
                                    </p:anim>
                                    <p:anim calcmode="lin" valueType="num">
                                      <p:cBhvr>
                                        <p:cTn id="30" dur="500" fill="hold"/>
                                        <p:tgtEl>
                                          <p:spTgt spid="5547016"/>
                                        </p:tgtEl>
                                        <p:attrNameLst>
                                          <p:attrName>ppt_y</p:attrName>
                                        </p:attrNameLst>
                                      </p:cBhvr>
                                      <p:tavLst>
                                        <p:tav tm="0">
                                          <p:val>
                                            <p:strVal val="#ppt_y+#ppt_h/2"/>
                                          </p:val>
                                        </p:tav>
                                        <p:tav tm="100000">
                                          <p:val>
                                            <p:strVal val="#ppt_y"/>
                                          </p:val>
                                        </p:tav>
                                      </p:tavLst>
                                    </p:anim>
                                    <p:anim calcmode="lin" valueType="num">
                                      <p:cBhvr>
                                        <p:cTn id="31" dur="500" fill="hold"/>
                                        <p:tgtEl>
                                          <p:spTgt spid="5547016"/>
                                        </p:tgtEl>
                                        <p:attrNameLst>
                                          <p:attrName>ppt_w</p:attrName>
                                        </p:attrNameLst>
                                      </p:cBhvr>
                                      <p:tavLst>
                                        <p:tav tm="0">
                                          <p:val>
                                            <p:strVal val="#ppt_w"/>
                                          </p:val>
                                        </p:tav>
                                        <p:tav tm="100000">
                                          <p:val>
                                            <p:strVal val="#ppt_w"/>
                                          </p:val>
                                        </p:tav>
                                      </p:tavLst>
                                    </p:anim>
                                    <p:anim calcmode="lin" valueType="num">
                                      <p:cBhvr>
                                        <p:cTn id="32" dur="500" fill="hold"/>
                                        <p:tgtEl>
                                          <p:spTgt spid="5547016"/>
                                        </p:tgtEl>
                                        <p:attrNameLst>
                                          <p:attrName>ppt_h</p:attrName>
                                        </p:attrNameLst>
                                      </p:cBhvr>
                                      <p:tavLst>
                                        <p:tav tm="0">
                                          <p:val>
                                            <p:fltVal val="0"/>
                                          </p:val>
                                        </p:tav>
                                        <p:tav tm="100000">
                                          <p:val>
                                            <p:strVal val="#ppt_h"/>
                                          </p:val>
                                        </p:tav>
                                      </p:tavLst>
                                    </p:anim>
                                  </p:childTnLst>
                                </p:cTn>
                              </p:par>
                            </p:childTnLst>
                          </p:cTn>
                        </p:par>
                        <p:par>
                          <p:cTn id="33" fill="hold">
                            <p:stCondLst>
                              <p:cond delay="3500"/>
                            </p:stCondLst>
                            <p:childTnLst>
                              <p:par>
                                <p:cTn id="34" presetID="2" presetClass="entr" presetSubtype="8" fill="hold" grpId="0" nodeType="afterEffect">
                                  <p:stCondLst>
                                    <p:cond delay="0"/>
                                  </p:stCondLst>
                                  <p:childTnLst>
                                    <p:set>
                                      <p:cBhvr>
                                        <p:cTn id="35" dur="1" fill="hold">
                                          <p:stCondLst>
                                            <p:cond delay="0"/>
                                          </p:stCondLst>
                                        </p:cTn>
                                        <p:tgtEl>
                                          <p:spTgt spid="5547019"/>
                                        </p:tgtEl>
                                        <p:attrNameLst>
                                          <p:attrName>style.visibility</p:attrName>
                                        </p:attrNameLst>
                                      </p:cBhvr>
                                      <p:to>
                                        <p:strVal val="visible"/>
                                      </p:to>
                                    </p:set>
                                    <p:anim calcmode="lin" valueType="num">
                                      <p:cBhvr additive="base">
                                        <p:cTn id="36" dur="500" fill="hold"/>
                                        <p:tgtEl>
                                          <p:spTgt spid="5547019"/>
                                        </p:tgtEl>
                                        <p:attrNameLst>
                                          <p:attrName>ppt_x</p:attrName>
                                        </p:attrNameLst>
                                      </p:cBhvr>
                                      <p:tavLst>
                                        <p:tav tm="0">
                                          <p:val>
                                            <p:strVal val="0-#ppt_w/2"/>
                                          </p:val>
                                        </p:tav>
                                        <p:tav tm="100000">
                                          <p:val>
                                            <p:strVal val="#ppt_x"/>
                                          </p:val>
                                        </p:tav>
                                      </p:tavLst>
                                    </p:anim>
                                    <p:anim calcmode="lin" valueType="num">
                                      <p:cBhvr additive="base">
                                        <p:cTn id="37" dur="500" fill="hold"/>
                                        <p:tgtEl>
                                          <p:spTgt spid="5547019"/>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17" presetClass="entr" presetSubtype="4" fill="hold" grpId="0" nodeType="afterEffect">
                                  <p:stCondLst>
                                    <p:cond delay="0"/>
                                  </p:stCondLst>
                                  <p:childTnLst>
                                    <p:set>
                                      <p:cBhvr>
                                        <p:cTn id="40" dur="1" fill="hold">
                                          <p:stCondLst>
                                            <p:cond delay="0"/>
                                          </p:stCondLst>
                                        </p:cTn>
                                        <p:tgtEl>
                                          <p:spTgt spid="5547017"/>
                                        </p:tgtEl>
                                        <p:attrNameLst>
                                          <p:attrName>style.visibility</p:attrName>
                                        </p:attrNameLst>
                                      </p:cBhvr>
                                      <p:to>
                                        <p:strVal val="visible"/>
                                      </p:to>
                                    </p:set>
                                    <p:anim calcmode="lin" valueType="num">
                                      <p:cBhvr>
                                        <p:cTn id="41" dur="500" fill="hold"/>
                                        <p:tgtEl>
                                          <p:spTgt spid="5547017"/>
                                        </p:tgtEl>
                                        <p:attrNameLst>
                                          <p:attrName>ppt_x</p:attrName>
                                        </p:attrNameLst>
                                      </p:cBhvr>
                                      <p:tavLst>
                                        <p:tav tm="0">
                                          <p:val>
                                            <p:strVal val="#ppt_x"/>
                                          </p:val>
                                        </p:tav>
                                        <p:tav tm="100000">
                                          <p:val>
                                            <p:strVal val="#ppt_x"/>
                                          </p:val>
                                        </p:tav>
                                      </p:tavLst>
                                    </p:anim>
                                    <p:anim calcmode="lin" valueType="num">
                                      <p:cBhvr>
                                        <p:cTn id="42" dur="500" fill="hold"/>
                                        <p:tgtEl>
                                          <p:spTgt spid="5547017"/>
                                        </p:tgtEl>
                                        <p:attrNameLst>
                                          <p:attrName>ppt_y</p:attrName>
                                        </p:attrNameLst>
                                      </p:cBhvr>
                                      <p:tavLst>
                                        <p:tav tm="0">
                                          <p:val>
                                            <p:strVal val="#ppt_y+#ppt_h/2"/>
                                          </p:val>
                                        </p:tav>
                                        <p:tav tm="100000">
                                          <p:val>
                                            <p:strVal val="#ppt_y"/>
                                          </p:val>
                                        </p:tav>
                                      </p:tavLst>
                                    </p:anim>
                                    <p:anim calcmode="lin" valueType="num">
                                      <p:cBhvr>
                                        <p:cTn id="43" dur="500" fill="hold"/>
                                        <p:tgtEl>
                                          <p:spTgt spid="5547017"/>
                                        </p:tgtEl>
                                        <p:attrNameLst>
                                          <p:attrName>ppt_w</p:attrName>
                                        </p:attrNameLst>
                                      </p:cBhvr>
                                      <p:tavLst>
                                        <p:tav tm="0">
                                          <p:val>
                                            <p:strVal val="#ppt_w"/>
                                          </p:val>
                                        </p:tav>
                                        <p:tav tm="100000">
                                          <p:val>
                                            <p:strVal val="#ppt_w"/>
                                          </p:val>
                                        </p:tav>
                                      </p:tavLst>
                                    </p:anim>
                                    <p:anim calcmode="lin" valueType="num">
                                      <p:cBhvr>
                                        <p:cTn id="44" dur="500" fill="hold"/>
                                        <p:tgtEl>
                                          <p:spTgt spid="5547017"/>
                                        </p:tgtEl>
                                        <p:attrNameLst>
                                          <p:attrName>ppt_h</p:attrName>
                                        </p:attrNameLst>
                                      </p:cBhvr>
                                      <p:tavLst>
                                        <p:tav tm="0">
                                          <p:val>
                                            <p:fltVal val="0"/>
                                          </p:val>
                                        </p:tav>
                                        <p:tav tm="100000">
                                          <p:val>
                                            <p:strVal val="#ppt_h"/>
                                          </p:val>
                                        </p:tav>
                                      </p:tavLst>
                                    </p:anim>
                                  </p:childTnLst>
                                </p:cTn>
                              </p:par>
                            </p:childTnLst>
                          </p:cTn>
                        </p:par>
                        <p:par>
                          <p:cTn id="45" fill="hold">
                            <p:stCondLst>
                              <p:cond delay="4500"/>
                            </p:stCondLst>
                            <p:childTnLst>
                              <p:par>
                                <p:cTn id="46" presetID="2" presetClass="entr" presetSubtype="8" fill="hold" grpId="0" nodeType="afterEffect">
                                  <p:stCondLst>
                                    <p:cond delay="0"/>
                                  </p:stCondLst>
                                  <p:childTnLst>
                                    <p:set>
                                      <p:cBhvr>
                                        <p:cTn id="47" dur="1" fill="hold">
                                          <p:stCondLst>
                                            <p:cond delay="0"/>
                                          </p:stCondLst>
                                        </p:cTn>
                                        <p:tgtEl>
                                          <p:spTgt spid="5547020"/>
                                        </p:tgtEl>
                                        <p:attrNameLst>
                                          <p:attrName>style.visibility</p:attrName>
                                        </p:attrNameLst>
                                      </p:cBhvr>
                                      <p:to>
                                        <p:strVal val="visible"/>
                                      </p:to>
                                    </p:set>
                                    <p:anim calcmode="lin" valueType="num">
                                      <p:cBhvr additive="base">
                                        <p:cTn id="48" dur="500" fill="hold"/>
                                        <p:tgtEl>
                                          <p:spTgt spid="5547020"/>
                                        </p:tgtEl>
                                        <p:attrNameLst>
                                          <p:attrName>ppt_x</p:attrName>
                                        </p:attrNameLst>
                                      </p:cBhvr>
                                      <p:tavLst>
                                        <p:tav tm="0">
                                          <p:val>
                                            <p:strVal val="0-#ppt_w/2"/>
                                          </p:val>
                                        </p:tav>
                                        <p:tav tm="100000">
                                          <p:val>
                                            <p:strVal val="#ppt_x"/>
                                          </p:val>
                                        </p:tav>
                                      </p:tavLst>
                                    </p:anim>
                                    <p:anim calcmode="lin" valueType="num">
                                      <p:cBhvr additive="base">
                                        <p:cTn id="49" dur="500" fill="hold"/>
                                        <p:tgtEl>
                                          <p:spTgt spid="5547020"/>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7" presetClass="entr" presetSubtype="4" fill="hold" grpId="0" nodeType="afterEffect">
                                  <p:stCondLst>
                                    <p:cond delay="0"/>
                                  </p:stCondLst>
                                  <p:childTnLst>
                                    <p:set>
                                      <p:cBhvr>
                                        <p:cTn id="52" dur="1" fill="hold">
                                          <p:stCondLst>
                                            <p:cond delay="0"/>
                                          </p:stCondLst>
                                        </p:cTn>
                                        <p:tgtEl>
                                          <p:spTgt spid="5547018"/>
                                        </p:tgtEl>
                                        <p:attrNameLst>
                                          <p:attrName>style.visibility</p:attrName>
                                        </p:attrNameLst>
                                      </p:cBhvr>
                                      <p:to>
                                        <p:strVal val="visible"/>
                                      </p:to>
                                    </p:set>
                                    <p:anim calcmode="lin" valueType="num">
                                      <p:cBhvr>
                                        <p:cTn id="53" dur="500" fill="hold"/>
                                        <p:tgtEl>
                                          <p:spTgt spid="5547018"/>
                                        </p:tgtEl>
                                        <p:attrNameLst>
                                          <p:attrName>ppt_x</p:attrName>
                                        </p:attrNameLst>
                                      </p:cBhvr>
                                      <p:tavLst>
                                        <p:tav tm="0">
                                          <p:val>
                                            <p:strVal val="#ppt_x"/>
                                          </p:val>
                                        </p:tav>
                                        <p:tav tm="100000">
                                          <p:val>
                                            <p:strVal val="#ppt_x"/>
                                          </p:val>
                                        </p:tav>
                                      </p:tavLst>
                                    </p:anim>
                                    <p:anim calcmode="lin" valueType="num">
                                      <p:cBhvr>
                                        <p:cTn id="54" dur="500" fill="hold"/>
                                        <p:tgtEl>
                                          <p:spTgt spid="5547018"/>
                                        </p:tgtEl>
                                        <p:attrNameLst>
                                          <p:attrName>ppt_y</p:attrName>
                                        </p:attrNameLst>
                                      </p:cBhvr>
                                      <p:tavLst>
                                        <p:tav tm="0">
                                          <p:val>
                                            <p:strVal val="#ppt_y+#ppt_h/2"/>
                                          </p:val>
                                        </p:tav>
                                        <p:tav tm="100000">
                                          <p:val>
                                            <p:strVal val="#ppt_y"/>
                                          </p:val>
                                        </p:tav>
                                      </p:tavLst>
                                    </p:anim>
                                    <p:anim calcmode="lin" valueType="num">
                                      <p:cBhvr>
                                        <p:cTn id="55" dur="500" fill="hold"/>
                                        <p:tgtEl>
                                          <p:spTgt spid="5547018"/>
                                        </p:tgtEl>
                                        <p:attrNameLst>
                                          <p:attrName>ppt_w</p:attrName>
                                        </p:attrNameLst>
                                      </p:cBhvr>
                                      <p:tavLst>
                                        <p:tav tm="0">
                                          <p:val>
                                            <p:strVal val="#ppt_w"/>
                                          </p:val>
                                        </p:tav>
                                        <p:tav tm="100000">
                                          <p:val>
                                            <p:strVal val="#ppt_w"/>
                                          </p:val>
                                        </p:tav>
                                      </p:tavLst>
                                    </p:anim>
                                    <p:anim calcmode="lin" valueType="num">
                                      <p:cBhvr>
                                        <p:cTn id="56" dur="500" fill="hold"/>
                                        <p:tgtEl>
                                          <p:spTgt spid="5547018"/>
                                        </p:tgtEl>
                                        <p:attrNameLst>
                                          <p:attrName>ppt_h</p:attrName>
                                        </p:attrNameLst>
                                      </p:cBhvr>
                                      <p:tavLst>
                                        <p:tav tm="0">
                                          <p:val>
                                            <p:fltVal val="0"/>
                                          </p:val>
                                        </p:tav>
                                        <p:tav tm="100000">
                                          <p:val>
                                            <p:strVal val="#ppt_h"/>
                                          </p:val>
                                        </p:tav>
                                      </p:tavLst>
                                    </p:anim>
                                  </p:childTnLst>
                                </p:cTn>
                              </p:par>
                            </p:childTnLst>
                          </p:cTn>
                        </p:par>
                        <p:par>
                          <p:cTn id="57" fill="hold">
                            <p:stCondLst>
                              <p:cond delay="5500"/>
                            </p:stCondLst>
                            <p:childTnLst>
                              <p:par>
                                <p:cTn id="58" presetID="2" presetClass="entr" presetSubtype="8" fill="hold" grpId="0" nodeType="afterEffect">
                                  <p:stCondLst>
                                    <p:cond delay="0"/>
                                  </p:stCondLst>
                                  <p:childTnLst>
                                    <p:set>
                                      <p:cBhvr>
                                        <p:cTn id="59" dur="1" fill="hold">
                                          <p:stCondLst>
                                            <p:cond delay="0"/>
                                          </p:stCondLst>
                                        </p:cTn>
                                        <p:tgtEl>
                                          <p:spTgt spid="5547021"/>
                                        </p:tgtEl>
                                        <p:attrNameLst>
                                          <p:attrName>style.visibility</p:attrName>
                                        </p:attrNameLst>
                                      </p:cBhvr>
                                      <p:to>
                                        <p:strVal val="visible"/>
                                      </p:to>
                                    </p:set>
                                    <p:anim calcmode="lin" valueType="num">
                                      <p:cBhvr additive="base">
                                        <p:cTn id="60" dur="500" fill="hold"/>
                                        <p:tgtEl>
                                          <p:spTgt spid="5547021"/>
                                        </p:tgtEl>
                                        <p:attrNameLst>
                                          <p:attrName>ppt_x</p:attrName>
                                        </p:attrNameLst>
                                      </p:cBhvr>
                                      <p:tavLst>
                                        <p:tav tm="0">
                                          <p:val>
                                            <p:strVal val="0-#ppt_w/2"/>
                                          </p:val>
                                        </p:tav>
                                        <p:tav tm="100000">
                                          <p:val>
                                            <p:strVal val="#ppt_x"/>
                                          </p:val>
                                        </p:tav>
                                      </p:tavLst>
                                    </p:anim>
                                    <p:anim calcmode="lin" valueType="num">
                                      <p:cBhvr additive="base">
                                        <p:cTn id="61" dur="500" fill="hold"/>
                                        <p:tgtEl>
                                          <p:spTgt spid="554702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547022"/>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5547023"/>
                                        </p:tgtEl>
                                        <p:attrNameLst>
                                          <p:attrName>style.visibility</p:attrName>
                                        </p:attrNameLst>
                                      </p:cBhvr>
                                      <p:to>
                                        <p:strVal val="visible"/>
                                      </p:to>
                                    </p:set>
                                  </p:childTnLst>
                                </p:cTn>
                              </p:par>
                            </p:childTnLst>
                          </p:cTn>
                        </p:par>
                        <p:par>
                          <p:cTn id="69" fill="hold">
                            <p:stCondLst>
                              <p:cond delay="0"/>
                            </p:stCondLst>
                            <p:childTnLst>
                              <p:par>
                                <p:cTn id="70" presetID="2" presetClass="entr" presetSubtype="8" fill="hold" grpId="0" nodeType="afterEffect">
                                  <p:stCondLst>
                                    <p:cond delay="0"/>
                                  </p:stCondLst>
                                  <p:childTnLst>
                                    <p:set>
                                      <p:cBhvr>
                                        <p:cTn id="71" dur="1" fill="hold">
                                          <p:stCondLst>
                                            <p:cond delay="0"/>
                                          </p:stCondLst>
                                        </p:cTn>
                                        <p:tgtEl>
                                          <p:spTgt spid="5547026"/>
                                        </p:tgtEl>
                                        <p:attrNameLst>
                                          <p:attrName>style.visibility</p:attrName>
                                        </p:attrNameLst>
                                      </p:cBhvr>
                                      <p:to>
                                        <p:strVal val="visible"/>
                                      </p:to>
                                    </p:set>
                                    <p:anim calcmode="lin" valueType="num">
                                      <p:cBhvr additive="base">
                                        <p:cTn id="72" dur="500" fill="hold"/>
                                        <p:tgtEl>
                                          <p:spTgt spid="5547026"/>
                                        </p:tgtEl>
                                        <p:attrNameLst>
                                          <p:attrName>ppt_x</p:attrName>
                                        </p:attrNameLst>
                                      </p:cBhvr>
                                      <p:tavLst>
                                        <p:tav tm="0">
                                          <p:val>
                                            <p:strVal val="0-#ppt_w/2"/>
                                          </p:val>
                                        </p:tav>
                                        <p:tav tm="100000">
                                          <p:val>
                                            <p:strVal val="#ppt_x"/>
                                          </p:val>
                                        </p:tav>
                                      </p:tavLst>
                                    </p:anim>
                                    <p:anim calcmode="lin" valueType="num">
                                      <p:cBhvr additive="base">
                                        <p:cTn id="73" dur="500" fill="hold"/>
                                        <p:tgtEl>
                                          <p:spTgt spid="5547026"/>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 presetClass="entr" presetSubtype="0" fill="hold" grpId="0" nodeType="afterEffect">
                                  <p:stCondLst>
                                    <p:cond delay="0"/>
                                  </p:stCondLst>
                                  <p:childTnLst>
                                    <p:set>
                                      <p:cBhvr>
                                        <p:cTn id="76" dur="1" fill="hold">
                                          <p:stCondLst>
                                            <p:cond delay="0"/>
                                          </p:stCondLst>
                                        </p:cTn>
                                        <p:tgtEl>
                                          <p:spTgt spid="5547024"/>
                                        </p:tgtEl>
                                        <p:attrNameLst>
                                          <p:attrName>style.visibility</p:attrName>
                                        </p:attrNameLst>
                                      </p:cBhvr>
                                      <p:to>
                                        <p:strVal val="visible"/>
                                      </p:to>
                                    </p:set>
                                  </p:childTnLst>
                                </p:cTn>
                              </p:par>
                            </p:childTnLst>
                          </p:cTn>
                        </p:par>
                        <p:par>
                          <p:cTn id="77" fill="hold">
                            <p:stCondLst>
                              <p:cond delay="500"/>
                            </p:stCondLst>
                            <p:childTnLst>
                              <p:par>
                                <p:cTn id="78" presetID="2" presetClass="entr" presetSubtype="8" fill="hold" grpId="0" nodeType="afterEffect">
                                  <p:stCondLst>
                                    <p:cond delay="0"/>
                                  </p:stCondLst>
                                  <p:childTnLst>
                                    <p:set>
                                      <p:cBhvr>
                                        <p:cTn id="79" dur="1" fill="hold">
                                          <p:stCondLst>
                                            <p:cond delay="0"/>
                                          </p:stCondLst>
                                        </p:cTn>
                                        <p:tgtEl>
                                          <p:spTgt spid="5547027"/>
                                        </p:tgtEl>
                                        <p:attrNameLst>
                                          <p:attrName>style.visibility</p:attrName>
                                        </p:attrNameLst>
                                      </p:cBhvr>
                                      <p:to>
                                        <p:strVal val="visible"/>
                                      </p:to>
                                    </p:set>
                                    <p:anim calcmode="lin" valueType="num">
                                      <p:cBhvr additive="base">
                                        <p:cTn id="80" dur="500" fill="hold"/>
                                        <p:tgtEl>
                                          <p:spTgt spid="5547027"/>
                                        </p:tgtEl>
                                        <p:attrNameLst>
                                          <p:attrName>ppt_x</p:attrName>
                                        </p:attrNameLst>
                                      </p:cBhvr>
                                      <p:tavLst>
                                        <p:tav tm="0">
                                          <p:val>
                                            <p:strVal val="0-#ppt_w/2"/>
                                          </p:val>
                                        </p:tav>
                                        <p:tav tm="100000">
                                          <p:val>
                                            <p:strVal val="#ppt_x"/>
                                          </p:val>
                                        </p:tav>
                                      </p:tavLst>
                                    </p:anim>
                                    <p:anim calcmode="lin" valueType="num">
                                      <p:cBhvr additive="base">
                                        <p:cTn id="81" dur="500" fill="hold"/>
                                        <p:tgtEl>
                                          <p:spTgt spid="5547027"/>
                                        </p:tgtEl>
                                        <p:attrNameLst>
                                          <p:attrName>ppt_y</p:attrName>
                                        </p:attrNameLst>
                                      </p:cBhvr>
                                      <p:tavLst>
                                        <p:tav tm="0">
                                          <p:val>
                                            <p:strVal val="#ppt_y"/>
                                          </p:val>
                                        </p:tav>
                                        <p:tav tm="100000">
                                          <p:val>
                                            <p:strVal val="#ppt_y"/>
                                          </p:val>
                                        </p:tav>
                                      </p:tavLst>
                                    </p:anim>
                                  </p:childTnLst>
                                </p:cTn>
                              </p:par>
                            </p:childTnLst>
                          </p:cTn>
                        </p:par>
                        <p:par>
                          <p:cTn id="82" fill="hold">
                            <p:stCondLst>
                              <p:cond delay="1000"/>
                            </p:stCondLst>
                            <p:childTnLst>
                              <p:par>
                                <p:cTn id="83" presetID="1" presetClass="entr" presetSubtype="0" fill="hold" grpId="0" nodeType="afterEffect">
                                  <p:stCondLst>
                                    <p:cond delay="0"/>
                                  </p:stCondLst>
                                  <p:childTnLst>
                                    <p:set>
                                      <p:cBhvr>
                                        <p:cTn id="84" dur="1" fill="hold">
                                          <p:stCondLst>
                                            <p:cond delay="0"/>
                                          </p:stCondLst>
                                        </p:cTn>
                                        <p:tgtEl>
                                          <p:spTgt spid="5547025"/>
                                        </p:tgtEl>
                                        <p:attrNameLst>
                                          <p:attrName>style.visibility</p:attrName>
                                        </p:attrNameLst>
                                      </p:cBhvr>
                                      <p:to>
                                        <p:strVal val="visible"/>
                                      </p:to>
                                    </p:set>
                                  </p:childTnLst>
                                </p:cTn>
                              </p:par>
                            </p:childTnLst>
                          </p:cTn>
                        </p:par>
                        <p:par>
                          <p:cTn id="85" fill="hold">
                            <p:stCondLst>
                              <p:cond delay="1000"/>
                            </p:stCondLst>
                            <p:childTnLst>
                              <p:par>
                                <p:cTn id="86" presetID="2" presetClass="entr" presetSubtype="8" fill="hold" grpId="0" nodeType="afterEffect">
                                  <p:stCondLst>
                                    <p:cond delay="1000"/>
                                  </p:stCondLst>
                                  <p:childTnLst>
                                    <p:set>
                                      <p:cBhvr>
                                        <p:cTn id="87" dur="1" fill="hold">
                                          <p:stCondLst>
                                            <p:cond delay="0"/>
                                          </p:stCondLst>
                                        </p:cTn>
                                        <p:tgtEl>
                                          <p:spTgt spid="5547028"/>
                                        </p:tgtEl>
                                        <p:attrNameLst>
                                          <p:attrName>style.visibility</p:attrName>
                                        </p:attrNameLst>
                                      </p:cBhvr>
                                      <p:to>
                                        <p:strVal val="visible"/>
                                      </p:to>
                                    </p:set>
                                    <p:anim calcmode="lin" valueType="num">
                                      <p:cBhvr additive="base">
                                        <p:cTn id="88" dur="500" fill="hold"/>
                                        <p:tgtEl>
                                          <p:spTgt spid="5547028"/>
                                        </p:tgtEl>
                                        <p:attrNameLst>
                                          <p:attrName>ppt_x</p:attrName>
                                        </p:attrNameLst>
                                      </p:cBhvr>
                                      <p:tavLst>
                                        <p:tav tm="0">
                                          <p:val>
                                            <p:strVal val="0-#ppt_w/2"/>
                                          </p:val>
                                        </p:tav>
                                        <p:tav tm="100000">
                                          <p:val>
                                            <p:strVal val="#ppt_x"/>
                                          </p:val>
                                        </p:tav>
                                      </p:tavLst>
                                    </p:anim>
                                    <p:anim calcmode="lin" valueType="num">
                                      <p:cBhvr additive="base">
                                        <p:cTn id="89" dur="500" fill="hold"/>
                                        <p:tgtEl>
                                          <p:spTgt spid="5547028"/>
                                        </p:tgtEl>
                                        <p:attrNameLst>
                                          <p:attrName>ppt_y</p:attrName>
                                        </p:attrNameLst>
                                      </p:cBhvr>
                                      <p:tavLst>
                                        <p:tav tm="0">
                                          <p:val>
                                            <p:strVal val="#ppt_y"/>
                                          </p:val>
                                        </p:tav>
                                        <p:tav tm="100000">
                                          <p:val>
                                            <p:strVal val="#ppt_y"/>
                                          </p:val>
                                        </p:tav>
                                      </p:tavLst>
                                    </p:anim>
                                  </p:childTnLst>
                                </p:cTn>
                              </p:par>
                            </p:childTnLst>
                          </p:cTn>
                        </p:par>
                        <p:par>
                          <p:cTn id="90" fill="hold">
                            <p:stCondLst>
                              <p:cond delay="2500"/>
                            </p:stCondLst>
                            <p:childTnLst>
                              <p:par>
                                <p:cTn id="91" presetID="2" presetClass="entr" presetSubtype="4" fill="hold" grpId="0" nodeType="afterEffect">
                                  <p:stCondLst>
                                    <p:cond delay="0"/>
                                  </p:stCondLst>
                                  <p:childTnLst>
                                    <p:set>
                                      <p:cBhvr>
                                        <p:cTn id="92" dur="1" fill="hold">
                                          <p:stCondLst>
                                            <p:cond delay="0"/>
                                          </p:stCondLst>
                                        </p:cTn>
                                        <p:tgtEl>
                                          <p:spTgt spid="5547029"/>
                                        </p:tgtEl>
                                        <p:attrNameLst>
                                          <p:attrName>style.visibility</p:attrName>
                                        </p:attrNameLst>
                                      </p:cBhvr>
                                      <p:to>
                                        <p:strVal val="visible"/>
                                      </p:to>
                                    </p:set>
                                    <p:anim calcmode="lin" valueType="num">
                                      <p:cBhvr additive="base">
                                        <p:cTn id="93" dur="500" fill="hold"/>
                                        <p:tgtEl>
                                          <p:spTgt spid="5547029"/>
                                        </p:tgtEl>
                                        <p:attrNameLst>
                                          <p:attrName>ppt_x</p:attrName>
                                        </p:attrNameLst>
                                      </p:cBhvr>
                                      <p:tavLst>
                                        <p:tav tm="0">
                                          <p:val>
                                            <p:strVal val="#ppt_x"/>
                                          </p:val>
                                        </p:tav>
                                        <p:tav tm="100000">
                                          <p:val>
                                            <p:strVal val="#ppt_x"/>
                                          </p:val>
                                        </p:tav>
                                      </p:tavLst>
                                    </p:anim>
                                    <p:anim calcmode="lin" valueType="num">
                                      <p:cBhvr additive="base">
                                        <p:cTn id="94" dur="500" fill="hold"/>
                                        <p:tgtEl>
                                          <p:spTgt spid="5547029"/>
                                        </p:tgtEl>
                                        <p:attrNameLst>
                                          <p:attrName>ppt_y</p:attrName>
                                        </p:attrNameLst>
                                      </p:cBhvr>
                                      <p:tavLst>
                                        <p:tav tm="0">
                                          <p:val>
                                            <p:strVal val="1+#ppt_h/2"/>
                                          </p:val>
                                        </p:tav>
                                        <p:tav tm="100000">
                                          <p:val>
                                            <p:strVal val="#ppt_y"/>
                                          </p:val>
                                        </p:tav>
                                      </p:tavLst>
                                    </p:anim>
                                  </p:childTnLst>
                                </p:cTn>
                              </p:par>
                            </p:childTnLst>
                          </p:cTn>
                        </p:par>
                        <p:par>
                          <p:cTn id="95" fill="hold">
                            <p:stCondLst>
                              <p:cond delay="3000"/>
                            </p:stCondLst>
                            <p:childTnLst>
                              <p:par>
                                <p:cTn id="96" presetID="2" presetClass="entr" presetSubtype="4" fill="hold" grpId="0" nodeType="afterEffect">
                                  <p:stCondLst>
                                    <p:cond delay="0"/>
                                  </p:stCondLst>
                                  <p:childTnLst>
                                    <p:set>
                                      <p:cBhvr>
                                        <p:cTn id="97" dur="1" fill="hold">
                                          <p:stCondLst>
                                            <p:cond delay="0"/>
                                          </p:stCondLst>
                                        </p:cTn>
                                        <p:tgtEl>
                                          <p:spTgt spid="5547030"/>
                                        </p:tgtEl>
                                        <p:attrNameLst>
                                          <p:attrName>style.visibility</p:attrName>
                                        </p:attrNameLst>
                                      </p:cBhvr>
                                      <p:to>
                                        <p:strVal val="visible"/>
                                      </p:to>
                                    </p:set>
                                    <p:anim calcmode="lin" valueType="num">
                                      <p:cBhvr additive="base">
                                        <p:cTn id="98" dur="500" fill="hold"/>
                                        <p:tgtEl>
                                          <p:spTgt spid="5547030"/>
                                        </p:tgtEl>
                                        <p:attrNameLst>
                                          <p:attrName>ppt_x</p:attrName>
                                        </p:attrNameLst>
                                      </p:cBhvr>
                                      <p:tavLst>
                                        <p:tav tm="0">
                                          <p:val>
                                            <p:strVal val="#ppt_x"/>
                                          </p:val>
                                        </p:tav>
                                        <p:tav tm="100000">
                                          <p:val>
                                            <p:strVal val="#ppt_x"/>
                                          </p:val>
                                        </p:tav>
                                      </p:tavLst>
                                    </p:anim>
                                    <p:anim calcmode="lin" valueType="num">
                                      <p:cBhvr additive="base">
                                        <p:cTn id="99" dur="500" fill="hold"/>
                                        <p:tgtEl>
                                          <p:spTgt spid="5547030"/>
                                        </p:tgtEl>
                                        <p:attrNameLst>
                                          <p:attrName>ppt_y</p:attrName>
                                        </p:attrNameLst>
                                      </p:cBhvr>
                                      <p:tavLst>
                                        <p:tav tm="0">
                                          <p:val>
                                            <p:strVal val="1+#ppt_h/2"/>
                                          </p:val>
                                        </p:tav>
                                        <p:tav tm="100000">
                                          <p:val>
                                            <p:strVal val="#ppt_y"/>
                                          </p:val>
                                        </p:tav>
                                      </p:tavLst>
                                    </p:anim>
                                  </p:childTnLst>
                                </p:cTn>
                              </p:par>
                            </p:childTnLst>
                          </p:cTn>
                        </p:par>
                        <p:par>
                          <p:cTn id="100" fill="hold">
                            <p:stCondLst>
                              <p:cond delay="3500"/>
                            </p:stCondLst>
                            <p:childTnLst>
                              <p:par>
                                <p:cTn id="101" presetID="2" presetClass="entr" presetSubtype="4" fill="hold" grpId="0" nodeType="afterEffect">
                                  <p:stCondLst>
                                    <p:cond delay="0"/>
                                  </p:stCondLst>
                                  <p:childTnLst>
                                    <p:set>
                                      <p:cBhvr>
                                        <p:cTn id="102" dur="1" fill="hold">
                                          <p:stCondLst>
                                            <p:cond delay="0"/>
                                          </p:stCondLst>
                                        </p:cTn>
                                        <p:tgtEl>
                                          <p:spTgt spid="5547031"/>
                                        </p:tgtEl>
                                        <p:attrNameLst>
                                          <p:attrName>style.visibility</p:attrName>
                                        </p:attrNameLst>
                                      </p:cBhvr>
                                      <p:to>
                                        <p:strVal val="visible"/>
                                      </p:to>
                                    </p:set>
                                    <p:anim calcmode="lin" valueType="num">
                                      <p:cBhvr additive="base">
                                        <p:cTn id="103" dur="500" fill="hold"/>
                                        <p:tgtEl>
                                          <p:spTgt spid="5547031"/>
                                        </p:tgtEl>
                                        <p:attrNameLst>
                                          <p:attrName>ppt_x</p:attrName>
                                        </p:attrNameLst>
                                      </p:cBhvr>
                                      <p:tavLst>
                                        <p:tav tm="0">
                                          <p:val>
                                            <p:strVal val="#ppt_x"/>
                                          </p:val>
                                        </p:tav>
                                        <p:tav tm="100000">
                                          <p:val>
                                            <p:strVal val="#ppt_x"/>
                                          </p:val>
                                        </p:tav>
                                      </p:tavLst>
                                    </p:anim>
                                    <p:anim calcmode="lin" valueType="num">
                                      <p:cBhvr additive="base">
                                        <p:cTn id="104" dur="500" fill="hold"/>
                                        <p:tgtEl>
                                          <p:spTgt spid="5547031"/>
                                        </p:tgtEl>
                                        <p:attrNameLst>
                                          <p:attrName>ppt_y</p:attrName>
                                        </p:attrNameLst>
                                      </p:cBhvr>
                                      <p:tavLst>
                                        <p:tav tm="0">
                                          <p:val>
                                            <p:strVal val="1+#ppt_h/2"/>
                                          </p:val>
                                        </p:tav>
                                        <p:tav tm="100000">
                                          <p:val>
                                            <p:strVal val="#ppt_y"/>
                                          </p:val>
                                        </p:tav>
                                      </p:tavLst>
                                    </p:anim>
                                  </p:childTnLst>
                                </p:cTn>
                              </p:par>
                            </p:childTnLst>
                          </p:cTn>
                        </p:par>
                        <p:par>
                          <p:cTn id="105" fill="hold">
                            <p:stCondLst>
                              <p:cond delay="4000"/>
                            </p:stCondLst>
                            <p:childTnLst>
                              <p:par>
                                <p:cTn id="106" presetID="17" presetClass="entr" presetSubtype="4"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 calcmode="lin" valueType="num">
                                      <p:cBhvr>
                                        <p:cTn id="108" dur="500" fill="hold"/>
                                        <p:tgtEl>
                                          <p:spTgt spid="25"/>
                                        </p:tgtEl>
                                        <p:attrNameLst>
                                          <p:attrName>ppt_x</p:attrName>
                                        </p:attrNameLst>
                                      </p:cBhvr>
                                      <p:tavLst>
                                        <p:tav tm="0">
                                          <p:val>
                                            <p:strVal val="#ppt_x"/>
                                          </p:val>
                                        </p:tav>
                                        <p:tav tm="100000">
                                          <p:val>
                                            <p:strVal val="#ppt_x"/>
                                          </p:val>
                                        </p:tav>
                                      </p:tavLst>
                                    </p:anim>
                                    <p:anim calcmode="lin" valueType="num">
                                      <p:cBhvr>
                                        <p:cTn id="109" dur="500" fill="hold"/>
                                        <p:tgtEl>
                                          <p:spTgt spid="25"/>
                                        </p:tgtEl>
                                        <p:attrNameLst>
                                          <p:attrName>ppt_y</p:attrName>
                                        </p:attrNameLst>
                                      </p:cBhvr>
                                      <p:tavLst>
                                        <p:tav tm="0">
                                          <p:val>
                                            <p:strVal val="#ppt_y+#ppt_h/2"/>
                                          </p:val>
                                        </p:tav>
                                        <p:tav tm="100000">
                                          <p:val>
                                            <p:strVal val="#ppt_y"/>
                                          </p:val>
                                        </p:tav>
                                      </p:tavLst>
                                    </p:anim>
                                    <p:anim calcmode="lin" valueType="num">
                                      <p:cBhvr>
                                        <p:cTn id="110" dur="500" fill="hold"/>
                                        <p:tgtEl>
                                          <p:spTgt spid="25"/>
                                        </p:tgtEl>
                                        <p:attrNameLst>
                                          <p:attrName>ppt_w</p:attrName>
                                        </p:attrNameLst>
                                      </p:cBhvr>
                                      <p:tavLst>
                                        <p:tav tm="0">
                                          <p:val>
                                            <p:strVal val="#ppt_w"/>
                                          </p:val>
                                        </p:tav>
                                        <p:tav tm="100000">
                                          <p:val>
                                            <p:strVal val="#ppt_w"/>
                                          </p:val>
                                        </p:tav>
                                      </p:tavLst>
                                    </p:anim>
                                    <p:anim calcmode="lin" valueType="num">
                                      <p:cBhvr>
                                        <p:cTn id="111" dur="500" fill="hold"/>
                                        <p:tgtEl>
                                          <p:spTgt spid="25"/>
                                        </p:tgtEl>
                                        <p:attrNameLst>
                                          <p:attrName>ppt_h</p:attrName>
                                        </p:attrNameLst>
                                      </p:cBhvr>
                                      <p:tavLst>
                                        <p:tav tm="0">
                                          <p:val>
                                            <p:fltVal val="0"/>
                                          </p:val>
                                        </p:tav>
                                        <p:tav tm="100000">
                                          <p:val>
                                            <p:strVal val="#ppt_h"/>
                                          </p:val>
                                        </p:tav>
                                      </p:tavLst>
                                    </p:anim>
                                  </p:childTnLst>
                                </p:cTn>
                              </p:par>
                            </p:childTnLst>
                          </p:cTn>
                        </p:par>
                        <p:par>
                          <p:cTn id="112" fill="hold">
                            <p:stCondLst>
                              <p:cond delay="4500"/>
                            </p:stCondLst>
                            <p:childTnLst>
                              <p:par>
                                <p:cTn id="113" presetID="2" presetClass="entr" presetSubtype="8" fill="hold" grpId="0" nodeType="after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fill="hold"/>
                                        <p:tgtEl>
                                          <p:spTgt spid="26"/>
                                        </p:tgtEl>
                                        <p:attrNameLst>
                                          <p:attrName>ppt_x</p:attrName>
                                        </p:attrNameLst>
                                      </p:cBhvr>
                                      <p:tavLst>
                                        <p:tav tm="0">
                                          <p:val>
                                            <p:strVal val="0-#ppt_w/2"/>
                                          </p:val>
                                        </p:tav>
                                        <p:tav tm="100000">
                                          <p:val>
                                            <p:strVal val="#ppt_x"/>
                                          </p:val>
                                        </p:tav>
                                      </p:tavLst>
                                    </p:anim>
                                    <p:anim calcmode="lin" valueType="num">
                                      <p:cBhvr additive="base">
                                        <p:cTn id="116" dur="500" fill="hold"/>
                                        <p:tgtEl>
                                          <p:spTgt spid="26"/>
                                        </p:tgtEl>
                                        <p:attrNameLst>
                                          <p:attrName>ppt_y</p:attrName>
                                        </p:attrNameLst>
                                      </p:cBhvr>
                                      <p:tavLst>
                                        <p:tav tm="0">
                                          <p:val>
                                            <p:strVal val="#ppt_y"/>
                                          </p:val>
                                        </p:tav>
                                        <p:tav tm="100000">
                                          <p:val>
                                            <p:strVal val="#ppt_y"/>
                                          </p:val>
                                        </p:tav>
                                      </p:tavLst>
                                    </p:anim>
                                  </p:childTnLst>
                                </p:cTn>
                              </p:par>
                            </p:childTnLst>
                          </p:cTn>
                        </p:par>
                        <p:par>
                          <p:cTn id="117" fill="hold">
                            <p:stCondLst>
                              <p:cond delay="5000"/>
                            </p:stCondLst>
                            <p:childTnLst>
                              <p:par>
                                <p:cTn id="118" presetID="2" presetClass="entr" presetSubtype="8" fill="hold" grpId="0" nodeType="afterEffect">
                                  <p:stCondLst>
                                    <p:cond delay="1000"/>
                                  </p:stCondLst>
                                  <p:childTnLst>
                                    <p:set>
                                      <p:cBhvr>
                                        <p:cTn id="119" dur="1" fill="hold">
                                          <p:stCondLst>
                                            <p:cond delay="0"/>
                                          </p:stCondLst>
                                        </p:cTn>
                                        <p:tgtEl>
                                          <p:spTgt spid="28"/>
                                        </p:tgtEl>
                                        <p:attrNameLst>
                                          <p:attrName>style.visibility</p:attrName>
                                        </p:attrNameLst>
                                      </p:cBhvr>
                                      <p:to>
                                        <p:strVal val="visible"/>
                                      </p:to>
                                    </p:set>
                                    <p:anim calcmode="lin" valueType="num">
                                      <p:cBhvr additive="base">
                                        <p:cTn id="120" dur="500" fill="hold"/>
                                        <p:tgtEl>
                                          <p:spTgt spid="28"/>
                                        </p:tgtEl>
                                        <p:attrNameLst>
                                          <p:attrName>ppt_x</p:attrName>
                                        </p:attrNameLst>
                                      </p:cBhvr>
                                      <p:tavLst>
                                        <p:tav tm="0">
                                          <p:val>
                                            <p:strVal val="0-#ppt_w/2"/>
                                          </p:val>
                                        </p:tav>
                                        <p:tav tm="100000">
                                          <p:val>
                                            <p:strVal val="#ppt_x"/>
                                          </p:val>
                                        </p:tav>
                                      </p:tavLst>
                                    </p:anim>
                                    <p:anim calcmode="lin" valueType="num">
                                      <p:cBhvr additive="base">
                                        <p:cTn id="121" dur="500" fill="hold"/>
                                        <p:tgtEl>
                                          <p:spTgt spid="28"/>
                                        </p:tgtEl>
                                        <p:attrNameLst>
                                          <p:attrName>ppt_y</p:attrName>
                                        </p:attrNameLst>
                                      </p:cBhvr>
                                      <p:tavLst>
                                        <p:tav tm="0">
                                          <p:val>
                                            <p:strVal val="#ppt_y"/>
                                          </p:val>
                                        </p:tav>
                                        <p:tav tm="100000">
                                          <p:val>
                                            <p:strVal val="#ppt_y"/>
                                          </p:val>
                                        </p:tav>
                                      </p:tavLst>
                                    </p:anim>
                                  </p:childTnLst>
                                </p:cTn>
                              </p:par>
                            </p:childTnLst>
                          </p:cTn>
                        </p:par>
                        <p:par>
                          <p:cTn id="122" fill="hold">
                            <p:stCondLst>
                              <p:cond delay="6500"/>
                            </p:stCondLst>
                            <p:childTnLst>
                              <p:par>
                                <p:cTn id="123" presetID="22" presetClass="entr" presetSubtype="4" fill="hold" grpId="0" nodeType="afterEffect">
                                  <p:stCondLst>
                                    <p:cond delay="700"/>
                                  </p:stCondLst>
                                  <p:childTnLst>
                                    <p:set>
                                      <p:cBhvr>
                                        <p:cTn id="124" dur="1" fill="hold">
                                          <p:stCondLst>
                                            <p:cond delay="0"/>
                                          </p:stCondLst>
                                        </p:cTn>
                                        <p:tgtEl>
                                          <p:spTgt spid="29"/>
                                        </p:tgtEl>
                                        <p:attrNameLst>
                                          <p:attrName>style.visibility</p:attrName>
                                        </p:attrNameLst>
                                      </p:cBhvr>
                                      <p:to>
                                        <p:strVal val="visible"/>
                                      </p:to>
                                    </p:set>
                                    <p:animEffect transition="in" filter="wipe(down)">
                                      <p:cBhvr>
                                        <p:cTn id="125" dur="500"/>
                                        <p:tgtEl>
                                          <p:spTgt spid="29"/>
                                        </p:tgtEl>
                                      </p:cBhvr>
                                    </p:animEffect>
                                  </p:childTnLst>
                                </p:cTn>
                              </p:par>
                            </p:childTnLst>
                          </p:cTn>
                        </p:par>
                        <p:par>
                          <p:cTn id="126" fill="hold">
                            <p:stCondLst>
                              <p:cond delay="7700"/>
                            </p:stCondLst>
                            <p:childTnLst>
                              <p:par>
                                <p:cTn id="127" presetID="17" presetClass="entr" presetSubtype="4" fill="hold" grpId="0" nodeType="afterEffect">
                                  <p:stCondLst>
                                    <p:cond delay="0"/>
                                  </p:stCondLst>
                                  <p:childTnLst>
                                    <p:set>
                                      <p:cBhvr>
                                        <p:cTn id="128" dur="1" fill="hold">
                                          <p:stCondLst>
                                            <p:cond delay="0"/>
                                          </p:stCondLst>
                                        </p:cTn>
                                        <p:tgtEl>
                                          <p:spTgt spid="30"/>
                                        </p:tgtEl>
                                        <p:attrNameLst>
                                          <p:attrName>style.visibility</p:attrName>
                                        </p:attrNameLst>
                                      </p:cBhvr>
                                      <p:to>
                                        <p:strVal val="visible"/>
                                      </p:to>
                                    </p:set>
                                    <p:anim calcmode="lin" valueType="num">
                                      <p:cBhvr>
                                        <p:cTn id="129" dur="500" fill="hold"/>
                                        <p:tgtEl>
                                          <p:spTgt spid="30"/>
                                        </p:tgtEl>
                                        <p:attrNameLst>
                                          <p:attrName>ppt_x</p:attrName>
                                        </p:attrNameLst>
                                      </p:cBhvr>
                                      <p:tavLst>
                                        <p:tav tm="0">
                                          <p:val>
                                            <p:strVal val="#ppt_x"/>
                                          </p:val>
                                        </p:tav>
                                        <p:tav tm="100000">
                                          <p:val>
                                            <p:strVal val="#ppt_x"/>
                                          </p:val>
                                        </p:tav>
                                      </p:tavLst>
                                    </p:anim>
                                    <p:anim calcmode="lin" valueType="num">
                                      <p:cBhvr>
                                        <p:cTn id="130" dur="500" fill="hold"/>
                                        <p:tgtEl>
                                          <p:spTgt spid="30"/>
                                        </p:tgtEl>
                                        <p:attrNameLst>
                                          <p:attrName>ppt_y</p:attrName>
                                        </p:attrNameLst>
                                      </p:cBhvr>
                                      <p:tavLst>
                                        <p:tav tm="0">
                                          <p:val>
                                            <p:strVal val="#ppt_y+#ppt_h/2"/>
                                          </p:val>
                                        </p:tav>
                                        <p:tav tm="100000">
                                          <p:val>
                                            <p:strVal val="#ppt_y"/>
                                          </p:val>
                                        </p:tav>
                                      </p:tavLst>
                                    </p:anim>
                                    <p:anim calcmode="lin" valueType="num">
                                      <p:cBhvr>
                                        <p:cTn id="131" dur="500" fill="hold"/>
                                        <p:tgtEl>
                                          <p:spTgt spid="30"/>
                                        </p:tgtEl>
                                        <p:attrNameLst>
                                          <p:attrName>ppt_w</p:attrName>
                                        </p:attrNameLst>
                                      </p:cBhvr>
                                      <p:tavLst>
                                        <p:tav tm="0">
                                          <p:val>
                                            <p:strVal val="#ppt_w"/>
                                          </p:val>
                                        </p:tav>
                                        <p:tav tm="100000">
                                          <p:val>
                                            <p:strVal val="#ppt_w"/>
                                          </p:val>
                                        </p:tav>
                                      </p:tavLst>
                                    </p:anim>
                                    <p:anim calcmode="lin" valueType="num">
                                      <p:cBhvr>
                                        <p:cTn id="132"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7011" grpId="0" autoUpdateAnimBg="0"/>
      <p:bldP spid="5547012" grpId="0" autoUpdateAnimBg="0"/>
      <p:bldP spid="5547013" grpId="0" animBg="1"/>
      <p:bldP spid="5547015" grpId="0" animBg="1" autoUpdateAnimBg="0"/>
      <p:bldP spid="5547016" grpId="0" animBg="1"/>
      <p:bldP spid="5547017" grpId="0" animBg="1"/>
      <p:bldP spid="5547018" grpId="0" animBg="1"/>
      <p:bldP spid="5547019" grpId="0" animBg="1" autoUpdateAnimBg="0"/>
      <p:bldP spid="5547020" grpId="0" animBg="1" autoUpdateAnimBg="0"/>
      <p:bldP spid="5547021" grpId="0" animBg="1" autoUpdateAnimBg="0"/>
      <p:bldP spid="5547022" grpId="0" animBg="1"/>
      <p:bldP spid="5547023" grpId="0" animBg="1"/>
      <p:bldP spid="5547024" grpId="0" animBg="1"/>
      <p:bldP spid="5547025" grpId="0" animBg="1"/>
      <p:bldP spid="5547026" grpId="0" animBg="1" autoUpdateAnimBg="0"/>
      <p:bldP spid="5547027" grpId="0" animBg="1" autoUpdateAnimBg="0"/>
      <p:bldP spid="5547028" grpId="0" animBg="1" autoUpdateAnimBg="0"/>
      <p:bldP spid="5547029" grpId="0" animBg="1"/>
      <p:bldP spid="5547030" grpId="0" animBg="1"/>
      <p:bldP spid="5547031" grpId="0" animBg="1"/>
      <p:bldP spid="25" grpId="0" animBg="1"/>
      <p:bldP spid="26" grpId="0" animBg="1" autoUpdateAnimBg="0"/>
      <p:bldP spid="28" grpId="0" animBg="1" autoUpdateAnimBg="0"/>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2013:Q2</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8</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16771074" name="Picture 2" descr="http://www.philadelphiafed.org/research-and-data/regional-economy/indexes/leading/charts/2013/LeadingIndexes0113.jpg"/>
          <p:cNvPicPr>
            <a:picLocks noChangeAspect="1" noChangeArrowheads="1"/>
          </p:cNvPicPr>
          <p:nvPr/>
        </p:nvPicPr>
        <p:blipFill>
          <a:blip r:embed="rId4" cstate="email"/>
          <a:srcRect/>
          <a:stretch>
            <a:fillRect/>
          </a:stretch>
        </p:blipFill>
        <p:spPr bwMode="auto">
          <a:xfrm>
            <a:off x="116246" y="1119058"/>
            <a:ext cx="6717173" cy="5183419"/>
          </a:xfrm>
          <a:prstGeom prst="rect">
            <a:avLst/>
          </a:prstGeom>
          <a:noFill/>
        </p:spPr>
      </p:pic>
      <p:sp>
        <p:nvSpPr>
          <p:cNvPr id="14" name="AutoShape 8"/>
          <p:cNvSpPr>
            <a:spLocks noChangeArrowheads="1"/>
          </p:cNvSpPr>
          <p:nvPr/>
        </p:nvSpPr>
        <p:spPr bwMode="blackWhite">
          <a:xfrm>
            <a:off x="6764594" y="2448232"/>
            <a:ext cx="2251587" cy="1917291"/>
          </a:xfrm>
          <a:prstGeom prst="wedgeRectCallout">
            <a:avLst>
              <a:gd name="adj1" fmla="val -60238"/>
              <a:gd name="adj2" fmla="val -3209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New England is relatively strong, suggesting future strength in the creation of insurable exposures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38113" y="1498600"/>
          <a:ext cx="8655050" cy="4200525"/>
        </p:xfrm>
        <a:graphic>
          <a:graphicData uri="http://schemas.openxmlformats.org/presentationml/2006/ole">
            <p:oleObj spid="_x0000_s19550210" name="Chart" r:id="rId4" imgW="8610574" imgH="4181541" progId="MSGraph.Chart.8">
              <p:embed followColorScheme="full"/>
            </p:oleObj>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1975–2012*</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9/30/12.</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775586"/>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0.80:$</a:t>
            </a:r>
            <a:r>
              <a:rPr lang="en-US" b="1" dirty="0">
                <a:solidFill>
                  <a:srgbClr val="FFFFFF"/>
                </a:solidFill>
              </a:rPr>
              <a:t>1 as of</a:t>
            </a:r>
            <a:br>
              <a:rPr lang="en-US" b="1" dirty="0">
                <a:solidFill>
                  <a:srgbClr val="FFFFFF"/>
                </a:solidFill>
              </a:rPr>
            </a:br>
            <a:r>
              <a:rPr lang="en-US" b="1" dirty="0" smtClean="0">
                <a:solidFill>
                  <a:srgbClr val="FFFFFF"/>
                </a:solidFill>
              </a:rPr>
              <a:t>9/30/12, </a:t>
            </a:r>
            <a:r>
              <a:rPr lang="en-US" b="1" dirty="0">
                <a:solidFill>
                  <a:srgbClr val="FFFFFF"/>
                </a:solidFill>
              </a:rPr>
              <a:t>A 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514475" y="1473200"/>
            <a:ext cx="5165725" cy="1435100"/>
          </a:xfrm>
          <a:prstGeom prst="wedgeRectCallout">
            <a:avLst>
              <a:gd name="adj1" fmla="val 85327"/>
              <a:gd name="adj2" fmla="val -848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9/30/12 </a:t>
            </a:r>
            <a:r>
              <a:rPr lang="en-US" sz="1600" b="1" dirty="0">
                <a:solidFill>
                  <a:schemeClr val="bg1"/>
                </a:solidFill>
              </a:rPr>
              <a:t>was </a:t>
            </a:r>
            <a:r>
              <a:rPr lang="en-US" sz="1600" b="1" dirty="0" smtClean="0">
                <a:solidFill>
                  <a:schemeClr val="bg1"/>
                </a:solidFill>
              </a:rPr>
              <a:t>a record $583.5, up 6.0% from $550.3 of 12/31/11, but still up 33.5% ($146.4B) from the crisis trough of </a:t>
            </a:r>
            <a:r>
              <a:rPr lang="en-US" sz="1600" b="1" dirty="0">
                <a:solidFill>
                  <a:schemeClr val="bg1"/>
                </a:solidFill>
              </a:rPr>
              <a:t>$437.1B </a:t>
            </a:r>
            <a:r>
              <a:rPr lang="en-US" sz="1600" b="1" dirty="0" smtClean="0">
                <a:solidFill>
                  <a:schemeClr val="bg1"/>
                </a:solidFill>
              </a:rPr>
              <a:t>at </a:t>
            </a:r>
            <a:r>
              <a:rPr lang="en-US" sz="1600" b="1" dirty="0">
                <a:solidFill>
                  <a:schemeClr val="bg1"/>
                </a:solidFill>
              </a:rPr>
              <a:t>3/31/09. </a:t>
            </a:r>
            <a:r>
              <a:rPr lang="en-US" sz="1600" b="1" dirty="0" smtClean="0">
                <a:solidFill>
                  <a:schemeClr val="bg1"/>
                </a:solidFill>
              </a:rPr>
              <a:t>Pre-crisis </a:t>
            </a:r>
            <a:r>
              <a:rPr lang="en-US" sz="1600" b="1" dirty="0">
                <a:solidFill>
                  <a:schemeClr val="bg1"/>
                </a:solidFill>
              </a:rPr>
              <a:t>peak was $521.8 as of 9/30/07. Surplus as of </a:t>
            </a:r>
            <a:r>
              <a:rPr lang="en-US" sz="1600" b="1" dirty="0" smtClean="0">
                <a:solidFill>
                  <a:schemeClr val="bg1"/>
                </a:solidFill>
              </a:rPr>
              <a:t>9/30/12 </a:t>
            </a:r>
            <a:r>
              <a:rPr lang="en-US" sz="1600" b="1" dirty="0">
                <a:solidFill>
                  <a:schemeClr val="bg1"/>
                </a:solidFill>
              </a:rPr>
              <a:t>was </a:t>
            </a:r>
            <a:r>
              <a:rPr lang="en-US" sz="1600" b="1" dirty="0" smtClean="0">
                <a:solidFill>
                  <a:schemeClr val="bg1"/>
                </a:solidFill>
              </a:rPr>
              <a:t>11.8% </a:t>
            </a:r>
            <a:r>
              <a:rPr lang="en-US" sz="1600" b="1" dirty="0">
                <a:solidFill>
                  <a:schemeClr val="bg1"/>
                </a:solidFill>
              </a:rPr>
              <a:t>above 2007 </a:t>
            </a:r>
            <a:r>
              <a:rPr lang="en-US" sz="1600" b="1" dirty="0" smtClean="0">
                <a:solidFill>
                  <a:schemeClr val="bg1"/>
                </a:solidFill>
              </a:rPr>
              <a:t>peak.</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380546">
                                            <p:oleChartEl type="series" lvl="1"/>
                                          </p:spTgt>
                                        </p:tgtEl>
                                        <p:attrNameLst>
                                          <p:attrName>style.visibility</p:attrName>
                                        </p:attrNameLst>
                                      </p:cBhvr>
                                      <p:to>
                                        <p:strVal val="visible"/>
                                      </p:to>
                                    </p:set>
                                    <p:animEffect transition="in" filter="wipe(left)">
                                      <p:cBhvr>
                                        <p:cTn id="7" dur="1000"/>
                                        <p:tgtEl>
                                          <p:spTgt spid="6380546">
                                            <p:oleChartEl type="series" lvl="1"/>
                                          </p:spTgt>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81</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19620" y="90488"/>
            <a:ext cx="7400925" cy="860425"/>
          </a:xfrm>
        </p:spPr>
        <p:txBody>
          <a:bodyPr/>
          <a:lstStyle/>
          <a:p>
            <a:r>
              <a:rPr lang="en-US" dirty="0" smtClean="0"/>
              <a:t>Policyholder Surplus, </a:t>
            </a:r>
            <a:br>
              <a:rPr lang="en-US" dirty="0" smtClean="0"/>
            </a:br>
            <a:r>
              <a:rPr lang="en-US" dirty="0" smtClean="0"/>
              <a:t>2006:Q4–2012:Q4</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Rectangle 4"/>
          <p:cNvSpPr>
            <a:spLocks noChangeArrowheads="1"/>
          </p:cNvSpPr>
          <p:nvPr/>
        </p:nvSpPr>
        <p:spPr bwMode="black">
          <a:xfrm>
            <a:off x="40341" y="1292225"/>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nvGraphicFramePr>
        <p:xfrm>
          <a:off x="120650" y="1667529"/>
          <a:ext cx="8915400" cy="3362325"/>
        </p:xfrm>
        <a:graphic>
          <a:graphicData uri="http://schemas.openxmlformats.org/presentationml/2006/ole">
            <p:oleObj spid="_x0000_s19551234" name="Chart" r:id="rId4" imgW="8772538" imgH="3305067" progId="MSGraph.Chart.8">
              <p:embed followColorScheme="full"/>
            </p:oleObj>
          </a:graphicData>
        </a:graphic>
      </p:graphicFrame>
      <p:sp>
        <p:nvSpPr>
          <p:cNvPr id="7200776" name="AutoShape 8"/>
          <p:cNvSpPr>
            <a:spLocks noChangeArrowheads="1"/>
          </p:cNvSpPr>
          <p:nvPr/>
        </p:nvSpPr>
        <p:spPr bwMode="blackWhite">
          <a:xfrm>
            <a:off x="2018321" y="1219613"/>
            <a:ext cx="2563812" cy="568325"/>
          </a:xfrm>
          <a:prstGeom prst="wedgeRectCallout">
            <a:avLst>
              <a:gd name="adj1" fmla="val -51726"/>
              <a:gd name="adj2" fmla="val 20188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AutoShape 8"/>
          <p:cNvSpPr>
            <a:spLocks noChangeArrowheads="1"/>
          </p:cNvSpPr>
          <p:nvPr/>
        </p:nvSpPr>
        <p:spPr bwMode="blackWhite">
          <a:xfrm>
            <a:off x="5782236" y="3469340"/>
            <a:ext cx="2568389" cy="1075765"/>
          </a:xfrm>
          <a:prstGeom prst="wedgeRectCallout">
            <a:avLst>
              <a:gd name="adj1" fmla="val 64708"/>
              <a:gd name="adj2" fmla="val -104673"/>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12/31/12 was </a:t>
            </a:r>
            <a:r>
              <a:rPr lang="en-US" sz="1400" b="1" dirty="0" smtClean="0">
                <a:solidFill>
                  <a:srgbClr val="000000"/>
                </a:solidFill>
              </a:rPr>
              <a:t>up</a:t>
            </a:r>
            <a:r>
              <a:rPr lang="en-US" sz="1400" b="1" dirty="0" smtClean="0">
                <a:solidFill>
                  <a:srgbClr val="000000"/>
                </a:solidFill>
                <a:latin typeface="Arial" charset="0"/>
                <a:cs typeface="Arial" charset="0"/>
              </a:rPr>
              <a:t> $16.2B or 2.8% from the previous record high of $570.7B set as of 3/31/12.</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71245" y="5369642"/>
            <a:ext cx="3112729" cy="954107"/>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a:solidFill>
                  <a:srgbClr val="000000"/>
                </a:solidFill>
                <a:latin typeface="Arial" charset="0"/>
                <a:cs typeface="Arial" charset="0"/>
              </a:rPr>
              <a:t>*Includes $22.5B of paid-in capital from a holding company parent for one insurer’s investment in a non-insurance business in early 2010.</a:t>
            </a:r>
          </a:p>
        </p:txBody>
      </p:sp>
      <p:sp>
        <p:nvSpPr>
          <p:cNvPr id="18" name="AutoShape 7"/>
          <p:cNvSpPr>
            <a:spLocks noChangeArrowheads="1"/>
          </p:cNvSpPr>
          <p:nvPr/>
        </p:nvSpPr>
        <p:spPr bwMode="blackWhite">
          <a:xfrm>
            <a:off x="859021" y="3687097"/>
            <a:ext cx="2208644" cy="97339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300" b="1" dirty="0">
                <a:solidFill>
                  <a:srgbClr val="FFFFFF"/>
                </a:solidFill>
                <a:latin typeface="Arial" charset="0"/>
                <a:cs typeface="Arial" charset="0"/>
              </a:rPr>
              <a:t>The Industry now has $1 of surplus for every $</a:t>
            </a:r>
            <a:r>
              <a:rPr lang="en-US" sz="1300" b="1" dirty="0" smtClean="0">
                <a:solidFill>
                  <a:srgbClr val="FFFFFF"/>
                </a:solidFill>
                <a:latin typeface="Arial" charset="0"/>
                <a:cs typeface="Arial" charset="0"/>
              </a:rPr>
              <a:t>0.80 </a:t>
            </a:r>
            <a:r>
              <a:rPr lang="en-US" sz="1300" b="1" dirty="0">
                <a:solidFill>
                  <a:srgbClr val="FFFFFF"/>
                </a:solidFill>
                <a:latin typeface="Arial" charset="0"/>
                <a:cs typeface="Arial" charset="0"/>
              </a:rPr>
              <a:t>of </a:t>
            </a:r>
            <a:r>
              <a:rPr lang="en-US" sz="1300" b="1" dirty="0" smtClean="0">
                <a:solidFill>
                  <a:srgbClr val="FFFFFF"/>
                </a:solidFill>
                <a:latin typeface="Arial" charset="0"/>
                <a:cs typeface="Arial" charset="0"/>
              </a:rPr>
              <a:t>NPW, close to the </a:t>
            </a:r>
            <a:r>
              <a:rPr lang="en-US" sz="1300" b="1" dirty="0">
                <a:solidFill>
                  <a:srgbClr val="FFFFFF"/>
                </a:solidFill>
                <a:latin typeface="Arial" charset="0"/>
                <a:cs typeface="Arial" charset="0"/>
              </a:rPr>
              <a:t>strongest claims-paying status in its history.</a:t>
            </a:r>
          </a:p>
        </p:txBody>
      </p:sp>
      <p:sp>
        <p:nvSpPr>
          <p:cNvPr id="19" name="AutoShape 8"/>
          <p:cNvSpPr>
            <a:spLocks noChangeArrowheads="1"/>
          </p:cNvSpPr>
          <p:nvPr/>
        </p:nvSpPr>
        <p:spPr bwMode="blackWhite">
          <a:xfrm>
            <a:off x="5641518" y="1077046"/>
            <a:ext cx="2563812" cy="568325"/>
          </a:xfrm>
          <a:prstGeom prst="wedgeRectCallout">
            <a:avLst>
              <a:gd name="adj1" fmla="val 13087"/>
              <a:gd name="adj2" fmla="val 1499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270087"/>
            <a:ext cx="5449819" cy="125627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The P/C Insurance Industry Both Entered and Emerged from the 2012 Hurricane Season Very Strong Financially.  </a:t>
            </a:r>
            <a:endParaRPr lang="en-US" sz="20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UNDERWRITING</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82</a:t>
            </a:fld>
            <a:endParaRPr lang="en-US" sz="900">
              <a:solidFill>
                <a:schemeClr val="bg1"/>
              </a:solidFill>
            </a:endParaRPr>
          </a:p>
        </p:txBody>
      </p:sp>
      <p:pic>
        <p:nvPicPr>
          <p:cNvPr id="130053"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Underwriting Losses in 2011 and 2012 Were Impacted by High Catastrophe Losses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83</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2001–2012*</a:t>
            </a:r>
          </a:p>
        </p:txBody>
      </p:sp>
      <p:sp>
        <p:nvSpPr>
          <p:cNvPr id="37895" name="Rectangle 3"/>
          <p:cNvSpPr>
            <a:spLocks noChangeArrowheads="1"/>
          </p:cNvSpPr>
          <p:nvPr/>
        </p:nvSpPr>
        <p:spPr bwMode="auto">
          <a:xfrm>
            <a:off x="-50240" y="6439514"/>
            <a:ext cx="8915400" cy="438582"/>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2012.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nvGraphicFramePr>
        <p:xfrm>
          <a:off x="174625" y="2743200"/>
          <a:ext cx="8577263" cy="3614738"/>
        </p:xfrm>
        <a:graphic>
          <a:graphicData uri="http://schemas.openxmlformats.org/presentationml/2006/ole">
            <p:oleObj spid="_x0000_s14586882" name="Chart" r:id="rId4" imgW="8534451" imgH="3628987" progId="MSGraph.Chart.8">
              <p:embed followColorScheme="full"/>
            </p:oleObj>
          </a:graphicData>
        </a:graphic>
      </p:graphicFrame>
      <p:sp>
        <p:nvSpPr>
          <p:cNvPr id="4451334" name="AutoShape 6"/>
          <p:cNvSpPr>
            <a:spLocks noChangeArrowheads="1"/>
          </p:cNvSpPr>
          <p:nvPr/>
        </p:nvSpPr>
        <p:spPr bwMode="blackWhite">
          <a:xfrm>
            <a:off x="3811692" y="3208861"/>
            <a:ext cx="1406525" cy="895350"/>
          </a:xfrm>
          <a:prstGeom prst="wedgeRectCallout">
            <a:avLst>
              <a:gd name="adj1" fmla="val -4599"/>
              <a:gd name="adj2" fmla="val 199853"/>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5043575" y="1435606"/>
            <a:ext cx="1198563" cy="1228725"/>
          </a:xfrm>
          <a:prstGeom prst="wedgeRectCallout">
            <a:avLst>
              <a:gd name="adj1" fmla="val -34368"/>
              <a:gd name="adj2" fmla="val 267044"/>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403475" y="1370013"/>
            <a:ext cx="1709738" cy="895350"/>
          </a:xfrm>
          <a:prstGeom prst="wedgeRectCallout">
            <a:avLst>
              <a:gd name="adj1" fmla="val 25223"/>
              <a:gd name="adj2" fmla="val 317941"/>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6214423" y="1595642"/>
            <a:ext cx="1116013" cy="1206500"/>
          </a:xfrm>
          <a:prstGeom prst="wedgeRectCallout">
            <a:avLst>
              <a:gd name="adj1" fmla="val -22370"/>
              <a:gd name="adj2" fmla="val 238120"/>
            </a:avLst>
          </a:prstGeom>
          <a:solidFill>
            <a:srgbClr val="FF00FF"/>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AutoShape 9"/>
          <p:cNvSpPr>
            <a:spLocks noChangeArrowheads="1"/>
          </p:cNvSpPr>
          <p:nvPr/>
        </p:nvSpPr>
        <p:spPr bwMode="blackWhite">
          <a:xfrm>
            <a:off x="6787365" y="2916788"/>
            <a:ext cx="1038225" cy="1119188"/>
          </a:xfrm>
          <a:prstGeom prst="wedgeRectCallout">
            <a:avLst>
              <a:gd name="adj1" fmla="val -24274"/>
              <a:gd name="adj2" fmla="val 106624"/>
            </a:avLst>
          </a:prstGeom>
          <a:solidFill>
            <a:srgbClr val="0070C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AutoShape 9"/>
          <p:cNvSpPr>
            <a:spLocks noChangeArrowheads="1"/>
          </p:cNvSpPr>
          <p:nvPr/>
        </p:nvSpPr>
        <p:spPr bwMode="blackWhite">
          <a:xfrm>
            <a:off x="7388798" y="1152605"/>
            <a:ext cx="1101725" cy="1654175"/>
          </a:xfrm>
          <a:prstGeom prst="wedgeRectCallout">
            <a:avLst>
              <a:gd name="adj1" fmla="val 993"/>
              <a:gd name="adj2" fmla="val 127710"/>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AutoShape 9"/>
          <p:cNvSpPr>
            <a:spLocks noChangeArrowheads="1"/>
          </p:cNvSpPr>
          <p:nvPr/>
        </p:nvSpPr>
        <p:spPr bwMode="blackWhite">
          <a:xfrm>
            <a:off x="5425692" y="3607585"/>
            <a:ext cx="1316038" cy="571500"/>
          </a:xfrm>
          <a:prstGeom prst="wedgeRectCallout">
            <a:avLst>
              <a:gd name="adj1" fmla="val -21832"/>
              <a:gd name="adj2" fmla="val 118708"/>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AutoShape 9"/>
          <p:cNvSpPr>
            <a:spLocks noChangeArrowheads="1"/>
          </p:cNvSpPr>
          <p:nvPr/>
        </p:nvSpPr>
        <p:spPr bwMode="blackWhite">
          <a:xfrm>
            <a:off x="8158611" y="3259394"/>
            <a:ext cx="915740" cy="1031253"/>
          </a:xfrm>
          <a:prstGeom prst="wedgeRectCallout">
            <a:avLst>
              <a:gd name="adj1" fmla="val -23076"/>
              <a:gd name="adj2" fmla="val 69996"/>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Lower</a:t>
            </a:r>
            <a:r>
              <a:rPr lang="en-US" sz="1400" b="1" dirty="0" smtClean="0">
                <a:solidFill>
                  <a:srgbClr val="FFFFFF"/>
                </a:solidFill>
                <a:latin typeface="Arial" charset="0"/>
                <a:cs typeface="Arial" charset="0"/>
              </a:rPr>
              <a:t> </a:t>
            </a:r>
            <a:r>
              <a:rPr lang="en-US" sz="1400" b="1" dirty="0">
                <a:solidFill>
                  <a:srgbClr val="FFFFFF"/>
                </a:solidFill>
                <a:latin typeface="Arial" charset="0"/>
                <a:cs typeface="Arial" charset="0"/>
              </a:rPr>
              <a:t>CAT </a:t>
            </a:r>
            <a:r>
              <a:rPr lang="en-US" sz="1400" b="1" dirty="0" smtClean="0">
                <a:solidFill>
                  <a:srgbClr val="FFFFFF"/>
                </a:solidFill>
                <a:latin typeface="Arial" charset="0"/>
                <a:cs typeface="Arial" charset="0"/>
              </a:rPr>
              <a:t>Losses Before Sandy</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4"/>
                                        </p:tgtEl>
                                        <p:attrNameLst>
                                          <p:attrName>style.visibility</p:attrName>
                                        </p:attrNameLst>
                                      </p:cBhvr>
                                      <p:to>
                                        <p:strVal val="visible"/>
                                      </p:to>
                                    </p:set>
                                    <p:animEffect transition="in" filter="wipe(down)">
                                      <p:cBhvr>
                                        <p:cTn id="15" dur="500"/>
                                        <p:tgtEl>
                                          <p:spTgt spid="4451334"/>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4451336"/>
                                        </p:tgtEl>
                                        <p:attrNameLst>
                                          <p:attrName>style.visibility</p:attrName>
                                        </p:attrNameLst>
                                      </p:cBhvr>
                                      <p:to>
                                        <p:strVal val="visible"/>
                                      </p:to>
                                    </p:set>
                                    <p:animEffect transition="in" filter="wipe(down)">
                                      <p:cBhvr>
                                        <p:cTn id="19" dur="500"/>
                                        <p:tgtEl>
                                          <p:spTgt spid="4451336"/>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4" grpId="0" animBg="1"/>
      <p:bldP spid="4451335" grpId="0" animBg="1"/>
      <p:bldP spid="4451336" grpId="0" animBg="1"/>
      <p:bldP spid="13" grpId="0" animBg="1"/>
      <p:bldP spid="3" grpId="0" animBg="1"/>
      <p:bldP spid="14" grpId="0" animBg="1"/>
      <p:bldP spid="15" grpId="0" animBg="1"/>
      <p:bldP spid="16" grpId="0" animBg="1"/>
      <p:bldP spid="1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a:xfrm>
            <a:off x="219620" y="90488"/>
            <a:ext cx="7400925" cy="860425"/>
          </a:xfrm>
        </p:spPr>
        <p:txBody>
          <a:bodyPr/>
          <a:lstStyle/>
          <a:p>
            <a:r>
              <a:rPr lang="en-US" dirty="0" smtClean="0"/>
              <a:t>Underwriting Gain (Loss)</a:t>
            </a:r>
            <a:br>
              <a:rPr lang="en-US" dirty="0" smtClean="0"/>
            </a:br>
            <a:r>
              <a:rPr lang="en-US" dirty="0" smtClean="0"/>
              <a:t>1975–2012*</a:t>
            </a:r>
          </a:p>
        </p:txBody>
      </p:sp>
      <p:sp>
        <p:nvSpPr>
          <p:cNvPr id="38916" name="Rectangle 3"/>
          <p:cNvSpPr>
            <a:spLocks noChangeArrowheads="1"/>
          </p:cNvSpPr>
          <p:nvPr/>
        </p:nvSpPr>
        <p:spPr bwMode="auto">
          <a:xfrm>
            <a:off x="0" y="6389410"/>
            <a:ext cx="75692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Includes mortgage and financial guaranty insurers in all </a:t>
            </a:r>
            <a:r>
              <a:rPr lang="en-US" sz="1100" dirty="0" smtClean="0">
                <a:solidFill>
                  <a:srgbClr val="000000"/>
                </a:solidFill>
                <a:latin typeface="Arial" charset="0"/>
                <a:cs typeface="Arial" charset="0"/>
              </a:rPr>
              <a:t>years.</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ISO; Insurance Information Institute.</a:t>
            </a:r>
          </a:p>
        </p:txBody>
      </p:sp>
      <p:sp>
        <p:nvSpPr>
          <p:cNvPr id="254980" name="Rectangle 4"/>
          <p:cNvSpPr>
            <a:spLocks noChangeArrowheads="1"/>
          </p:cNvSpPr>
          <p:nvPr/>
        </p:nvSpPr>
        <p:spPr bwMode="blackWhite">
          <a:xfrm>
            <a:off x="342900" y="5518150"/>
            <a:ext cx="8458200" cy="6715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Large Underwriting Losses Are </a:t>
            </a:r>
            <a:r>
              <a:rPr lang="en-US" b="1" i="1">
                <a:solidFill>
                  <a:srgbClr val="FFFFFF"/>
                </a:solidFill>
                <a:latin typeface="Arial" charset="0"/>
                <a:cs typeface="Arial" charset="0"/>
              </a:rPr>
              <a:t>NOT</a:t>
            </a:r>
            <a:r>
              <a:rPr lang="en-US" b="1">
                <a:solidFill>
                  <a:srgbClr val="FFFFFF"/>
                </a:solidFill>
                <a:latin typeface="Arial" charset="0"/>
                <a:cs typeface="Arial" charset="0"/>
              </a:rPr>
              <a:t> Sustainable </a:t>
            </a:r>
            <a:br>
              <a:rPr lang="en-US" b="1">
                <a:solidFill>
                  <a:srgbClr val="FFFFFF"/>
                </a:solidFill>
                <a:latin typeface="Arial" charset="0"/>
                <a:cs typeface="Arial" charset="0"/>
              </a:rPr>
            </a:br>
            <a:r>
              <a:rPr lang="en-US" b="1">
                <a:solidFill>
                  <a:srgbClr val="FFFFFF"/>
                </a:solidFill>
                <a:latin typeface="Arial" charset="0"/>
                <a:cs typeface="Arial" charset="0"/>
              </a:rPr>
              <a:t>in Current Investment Environment</a:t>
            </a:r>
          </a:p>
        </p:txBody>
      </p:sp>
      <p:graphicFrame>
        <p:nvGraphicFramePr>
          <p:cNvPr id="38914" name="Object 5"/>
          <p:cNvGraphicFramePr>
            <a:graphicFrameLocks noChangeAspect="1"/>
          </p:cNvGraphicFramePr>
          <p:nvPr/>
        </p:nvGraphicFramePr>
        <p:xfrm>
          <a:off x="352425" y="1300163"/>
          <a:ext cx="8478838" cy="4167187"/>
        </p:xfrm>
        <a:graphic>
          <a:graphicData uri="http://schemas.openxmlformats.org/presentationml/2006/ole">
            <p:oleObj spid="_x0000_s14587906" name="Chart" r:id="rId4" imgW="8581960" imgH="4219602" progId="MSGraph.Chart.8">
              <p:embed followColorScheme="full"/>
            </p:oleObj>
          </a:graphicData>
        </a:graphic>
      </p:graphicFrame>
      <p:sp>
        <p:nvSpPr>
          <p:cNvPr id="254983" name="AutoShape 7"/>
          <p:cNvSpPr>
            <a:spLocks noChangeArrowheads="1"/>
          </p:cNvSpPr>
          <p:nvPr/>
        </p:nvSpPr>
        <p:spPr bwMode="blackWhite">
          <a:xfrm>
            <a:off x="1962150" y="1397000"/>
            <a:ext cx="1836738" cy="1016000"/>
          </a:xfrm>
          <a:prstGeom prst="wedgeRectCallout">
            <a:avLst>
              <a:gd name="adj1" fmla="val 242999"/>
              <a:gd name="adj2" fmla="val 683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Cumulative underwriting deficit from 1975 through </a:t>
            </a:r>
            <a:r>
              <a:rPr lang="en-US" sz="1400" b="1" dirty="0" smtClean="0">
                <a:solidFill>
                  <a:srgbClr val="FFFFFF"/>
                </a:solidFill>
                <a:latin typeface="Arial" charset="0"/>
                <a:cs typeface="Arial" charset="0"/>
              </a:rPr>
              <a:t>2012 </a:t>
            </a:r>
            <a:r>
              <a:rPr lang="en-US" sz="1400" b="1" dirty="0">
                <a:solidFill>
                  <a:srgbClr val="FFFFFF"/>
                </a:solidFill>
                <a:latin typeface="Arial" charset="0"/>
                <a:cs typeface="Arial" charset="0"/>
              </a:rPr>
              <a:t>is </a:t>
            </a:r>
            <a:r>
              <a:rPr lang="en-US" sz="1400" b="1" dirty="0" smtClean="0">
                <a:solidFill>
                  <a:srgbClr val="FFFFFF"/>
                </a:solidFill>
                <a:latin typeface="Arial" charset="0"/>
                <a:cs typeface="Arial" charset="0"/>
              </a:rPr>
              <a:t>$510B</a:t>
            </a:r>
            <a:endParaRPr lang="en-US" sz="1400" b="1" dirty="0">
              <a:solidFill>
                <a:srgbClr val="FFFFFF"/>
              </a:solidFill>
              <a:latin typeface="Arial" charset="0"/>
              <a:cs typeface="Arial" charset="0"/>
            </a:endParaRPr>
          </a:p>
        </p:txBody>
      </p:sp>
      <p:sp>
        <p:nvSpPr>
          <p:cNvPr id="38920" name="Rectangle 8"/>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 Billions)</a:t>
            </a:r>
          </a:p>
        </p:txBody>
      </p:sp>
      <p:sp>
        <p:nvSpPr>
          <p:cNvPr id="9" name="AutoShape 7"/>
          <p:cNvSpPr>
            <a:spLocks noChangeArrowheads="1"/>
          </p:cNvSpPr>
          <p:nvPr/>
        </p:nvSpPr>
        <p:spPr bwMode="blackWhite">
          <a:xfrm>
            <a:off x="7639665" y="1327355"/>
            <a:ext cx="1356493" cy="1071717"/>
          </a:xfrm>
          <a:prstGeom prst="wedgeRectCallout">
            <a:avLst>
              <a:gd name="adj1" fmla="val 15918"/>
              <a:gd name="adj2" fmla="val 9886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Underwriting losses </a:t>
            </a:r>
            <a:r>
              <a:rPr lang="en-US" sz="1400" b="1" dirty="0" smtClean="0">
                <a:solidFill>
                  <a:srgbClr val="FFFFFF"/>
                </a:solidFill>
                <a:latin typeface="Arial" charset="0"/>
                <a:cs typeface="Arial" charset="0"/>
              </a:rPr>
              <a:t>in 2012 </a:t>
            </a:r>
            <a:r>
              <a:rPr lang="en-US" sz="1400" b="1" dirty="0" smtClean="0">
                <a:solidFill>
                  <a:srgbClr val="FFFFFF"/>
                </a:solidFill>
                <a:cs typeface="Arial" charset="0"/>
              </a:rPr>
              <a:t>totaled</a:t>
            </a:r>
            <a:r>
              <a:rPr lang="en-US" sz="1400" b="1" dirty="0" smtClean="0">
                <a:solidFill>
                  <a:srgbClr val="FFFFFF"/>
                </a:solidFill>
                <a:latin typeface="Arial" charset="0"/>
                <a:cs typeface="Arial" charset="0"/>
              </a:rPr>
              <a:t> $16.7B</a:t>
            </a:r>
            <a:endParaRPr lang="en-US" sz="1400" b="1" dirty="0">
              <a:solidFill>
                <a:srgbClr val="FFFFFF"/>
              </a:solidFill>
              <a:latin typeface="Arial" charset="0"/>
              <a:cs typeface="Arial" charset="0"/>
            </a:endParaRPr>
          </a:p>
        </p:txBody>
      </p:sp>
      <p:sp>
        <p:nvSpPr>
          <p:cNvPr id="10" name="AutoShape 7"/>
          <p:cNvSpPr>
            <a:spLocks noChangeArrowheads="1"/>
          </p:cNvSpPr>
          <p:nvPr/>
        </p:nvSpPr>
        <p:spPr bwMode="blackWhite">
          <a:xfrm>
            <a:off x="6656439" y="3903405"/>
            <a:ext cx="1493224" cy="1120878"/>
          </a:xfrm>
          <a:prstGeom prst="wedgeRectCallout">
            <a:avLst>
              <a:gd name="adj1" fmla="val 57824"/>
              <a:gd name="adj2" fmla="val -390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High cat losses in 2011 led to the highest underwriting loss since 2002</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54983"/>
                                        </p:tgtEl>
                                        <p:attrNameLst>
                                          <p:attrName>style.visibility</p:attrName>
                                        </p:attrNameLst>
                                      </p:cBhvr>
                                      <p:to>
                                        <p:strVal val="visible"/>
                                      </p:to>
                                    </p:set>
                                    <p:animEffect transition="in" filter="wipe(up)">
                                      <p:cBhvr>
                                        <p:cTn id="7" dur="500"/>
                                        <p:tgtEl>
                                          <p:spTgt spid="254983"/>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54980"/>
                                        </p:tgtEl>
                                        <p:attrNameLst>
                                          <p:attrName>style.visibility</p:attrName>
                                        </p:attrNameLst>
                                      </p:cBhvr>
                                      <p:to>
                                        <p:strVal val="visible"/>
                                      </p:to>
                                    </p:set>
                                    <p:anim calcmode="lin" valueType="num">
                                      <p:cBhvr>
                                        <p:cTn id="11" dur="500" fill="hold"/>
                                        <p:tgtEl>
                                          <p:spTgt spid="254980"/>
                                        </p:tgtEl>
                                        <p:attrNameLst>
                                          <p:attrName>ppt_w</p:attrName>
                                        </p:attrNameLst>
                                      </p:cBhvr>
                                      <p:tavLst>
                                        <p:tav tm="0">
                                          <p:val>
                                            <p:fltVal val="0"/>
                                          </p:val>
                                        </p:tav>
                                        <p:tav tm="100000">
                                          <p:val>
                                            <p:strVal val="#ppt_w"/>
                                          </p:val>
                                        </p:tav>
                                      </p:tavLst>
                                    </p:anim>
                                    <p:anim calcmode="lin" valueType="num">
                                      <p:cBhvr>
                                        <p:cTn id="12" dur="500" fill="hold"/>
                                        <p:tgtEl>
                                          <p:spTgt spid="254980"/>
                                        </p:tgtEl>
                                        <p:attrNameLst>
                                          <p:attrName>ppt_h</p:attrName>
                                        </p:attrNameLst>
                                      </p:cBhvr>
                                      <p:tavLst>
                                        <p:tav tm="0">
                                          <p:val>
                                            <p:fltVal val="0"/>
                                          </p:val>
                                        </p:tav>
                                        <p:tav tm="100000">
                                          <p:val>
                                            <p:strVal val="#ppt_h"/>
                                          </p:val>
                                        </p:tav>
                                      </p:tavLst>
                                    </p:anim>
                                    <p:animEffect transition="in" filter="fade">
                                      <p:cBhvr>
                                        <p:cTn id="13" dur="500"/>
                                        <p:tgtEl>
                                          <p:spTgt spid="254980"/>
                                        </p:tgtEl>
                                      </p:cBhvr>
                                    </p:animEffect>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3600"/>
                            </p:stCondLst>
                            <p:childTnLst>
                              <p:par>
                                <p:cTn id="19" presetID="22" presetClass="entr" presetSubtype="1" fill="hold" grpId="0" nodeType="afterEffect">
                                  <p:stCondLst>
                                    <p:cond delay="70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83" grpId="0" animBg="1"/>
      <p:bldP spid="9" grpId="0" animBg="1"/>
      <p:bldP spid="10"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85</a:t>
            </a:fld>
            <a:endParaRPr lang="en-US" smtClean="0"/>
          </a:p>
        </p:txBody>
      </p:sp>
      <p:sp>
        <p:nvSpPr>
          <p:cNvPr id="51206" name="Rectangle 2"/>
          <p:cNvSpPr>
            <a:spLocks noGrp="1" noChangeArrowheads="1"/>
          </p:cNvSpPr>
          <p:nvPr>
            <p:ph type="title"/>
          </p:nvPr>
        </p:nvSpPr>
        <p:spPr>
          <a:xfrm>
            <a:off x="150970" y="90488"/>
            <a:ext cx="7577189" cy="860425"/>
          </a:xfrm>
        </p:spPr>
        <p:txBody>
          <a:bodyPr/>
          <a:lstStyle/>
          <a:p>
            <a:r>
              <a:rPr lang="en-US" sz="2800" dirty="0" smtClean="0"/>
              <a:t>Combined Ratios by Predominant Business Segment, 2012 vs. 2011*</a:t>
            </a:r>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nvGraphicFramePr>
        <p:xfrm>
          <a:off x="331788" y="2144151"/>
          <a:ext cx="8493125" cy="4343400"/>
        </p:xfrm>
        <a:graphic>
          <a:graphicData uri="http://schemas.openxmlformats.org/presentationml/2006/ole">
            <p:oleObj spid="_x0000_s14588930" name="Chart" r:id="rId4" imgW="8458327" imgH="4333784" progId="MSGraph.Chart.8">
              <p:embed followColorScheme="full"/>
            </p:oleObj>
          </a:graphicData>
        </a:graphic>
      </p:graphicFrame>
      <p:sp>
        <p:nvSpPr>
          <p:cNvPr id="51209" name="Rectangle 7"/>
          <p:cNvSpPr>
            <a:spLocks noChangeArrowheads="1"/>
          </p:cNvSpPr>
          <p:nvPr/>
        </p:nvSpPr>
        <p:spPr bwMode="black">
          <a:xfrm>
            <a:off x="347663" y="177781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2012, Despite Sandy</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5"/>
          <p:cNvSpPr>
            <a:spLocks noGrp="1" noChangeArrowheads="1"/>
          </p:cNvSpPr>
          <p:nvPr>
            <p:ph type="dt" sz="quarter" idx="10"/>
          </p:nvPr>
        </p:nvSpPr>
        <p:spPr/>
        <p:txBody>
          <a:bodyPr/>
          <a:lstStyle/>
          <a:p>
            <a:pPr>
              <a:defRPr/>
            </a:pPr>
            <a:r>
              <a:rPr lang="en-US" smtClean="0"/>
              <a:t>12/01/09 - 9pm</a:t>
            </a:r>
          </a:p>
        </p:txBody>
      </p:sp>
      <p:sp>
        <p:nvSpPr>
          <p:cNvPr id="26629" name="Rectangle 110"/>
          <p:cNvSpPr>
            <a:spLocks noGrp="1" noChangeArrowheads="1"/>
          </p:cNvSpPr>
          <p:nvPr>
            <p:ph type="sldNum" sz="quarter" idx="12"/>
          </p:nvPr>
        </p:nvSpPr>
        <p:spPr/>
        <p:txBody>
          <a:bodyPr/>
          <a:lstStyle/>
          <a:p>
            <a:pPr>
              <a:defRPr/>
            </a:pPr>
            <a:fld id="{5B3AF996-08F5-4A6D-8486-5760B8BCF5DE}" type="slidenum">
              <a:rPr lang="en-US" smtClean="0"/>
              <a:pPr>
                <a:defRPr/>
              </a:pPr>
              <a:t>86</a:t>
            </a:fld>
            <a:endParaRPr lang="en-US" smtClean="0"/>
          </a:p>
        </p:txBody>
      </p:sp>
      <p:graphicFrame>
        <p:nvGraphicFramePr>
          <p:cNvPr id="40962" name="Object 2"/>
          <p:cNvGraphicFramePr>
            <a:graphicFrameLocks noChangeAspect="1"/>
          </p:cNvGraphicFramePr>
          <p:nvPr/>
        </p:nvGraphicFramePr>
        <p:xfrm>
          <a:off x="188913" y="1281113"/>
          <a:ext cx="8597900" cy="3924300"/>
        </p:xfrm>
        <a:graphic>
          <a:graphicData uri="http://schemas.openxmlformats.org/presentationml/2006/ole">
            <p:oleObj spid="_x0000_s19319810" name="Chart" r:id="rId4" imgW="8601126" imgH="3933742" progId="MSGraph.Chart.8">
              <p:embed followColorScheme="full"/>
            </p:oleObj>
          </a:graphicData>
        </a:graphic>
      </p:graphicFrame>
      <p:sp>
        <p:nvSpPr>
          <p:cNvPr id="40966" name="Rectangle 3"/>
          <p:cNvSpPr>
            <a:spLocks noGrp="1" noChangeArrowheads="1"/>
          </p:cNvSpPr>
          <p:nvPr>
            <p:ph type="title"/>
          </p:nvPr>
        </p:nvSpPr>
        <p:spPr/>
        <p:txBody>
          <a:bodyPr/>
          <a:lstStyle/>
          <a:p>
            <a:r>
              <a:rPr lang="en-US" dirty="0" smtClean="0"/>
              <a:t>P/C Reserve Development, 1992–2015E</a:t>
            </a:r>
          </a:p>
        </p:txBody>
      </p:sp>
      <p:sp>
        <p:nvSpPr>
          <p:cNvPr id="40968" name="Rectangle 7"/>
          <p:cNvSpPr>
            <a:spLocks noChangeArrowheads="1"/>
          </p:cNvSpPr>
          <p:nvPr/>
        </p:nvSpPr>
        <p:spPr bwMode="auto">
          <a:xfrm>
            <a:off x="0" y="6107113"/>
            <a:ext cx="8636000" cy="75088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2005 reserve development excludes a $6 billion loss portfolio transfer between American Re and Munich Re. Including this transaction, total prior year adverse development in 2005 was $7 billion. The data from 2000 and subsequent years excludes development from financial guaranty and mortgage insurance. </a:t>
            </a:r>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A.M</a:t>
            </a:r>
            <a:r>
              <a:rPr lang="en-US" sz="1100" dirty="0"/>
              <a:t>. </a:t>
            </a:r>
            <a:r>
              <a:rPr lang="en-US" sz="1100" dirty="0" smtClean="0"/>
              <a:t>Best, ISO, Barclays Research (estimates).  </a:t>
            </a:r>
            <a:endParaRPr lang="en-US" sz="1100" dirty="0"/>
          </a:p>
        </p:txBody>
      </p:sp>
    </p:spTree>
  </p:cSld>
  <p:clrMapOvr>
    <a:masterClrMapping/>
  </p:clrMapOvr>
  <p:transition>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87</a:t>
            </a:fld>
            <a:endParaRPr lang="en-US" sz="900">
              <a:solidFill>
                <a:schemeClr val="bg1"/>
              </a:solidFill>
            </a:endParaRPr>
          </a:p>
        </p:txBody>
      </p:sp>
      <p:pic>
        <p:nvPicPr>
          <p:cNvPr id="145412" name="Picture 4"/>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Performance by </a:t>
            </a:r>
            <a:r>
              <a:rPr lang="en-US" sz="4000" b="1" dirty="0" smtClean="0">
                <a:solidFill>
                  <a:srgbClr val="FFFFFF"/>
                </a:solidFill>
              </a:rPr>
              <a:t>Segment</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87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ChangeAspect="1"/>
          </p:cNvGraphicFramePr>
          <p:nvPr>
            <p:ph type="chart" idx="1"/>
          </p:nvPr>
        </p:nvGraphicFramePr>
        <p:xfrm>
          <a:off x="193675" y="1619250"/>
          <a:ext cx="8791575" cy="4892675"/>
        </p:xfrm>
        <a:graphic>
          <a:graphicData uri="http://schemas.openxmlformats.org/presentationml/2006/ole">
            <p:oleObj spid="_x0000_s2070530" name="Chart" r:id="rId3" imgW="8353320" imgH="4648256" progId="MSGraph.Chart.8">
              <p:embed followColorScheme="full"/>
            </p:oleObj>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(1990-2011); Conning (2012-2015F) </a:t>
            </a:r>
            <a:r>
              <a:rPr lang="en-US" sz="1200" dirty="0"/>
              <a:t>Insurance Information Institute</a:t>
            </a:r>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1990-2015F*</a:t>
            </a:r>
            <a:endParaRPr lang="en-US" dirty="0"/>
          </a:p>
        </p:txBody>
      </p:sp>
      <p:sp>
        <p:nvSpPr>
          <p:cNvPr id="5" name="AutoShape 13"/>
          <p:cNvSpPr>
            <a:spLocks noChangeArrowheads="1"/>
          </p:cNvSpPr>
          <p:nvPr/>
        </p:nvSpPr>
        <p:spPr bwMode="blackWhite">
          <a:xfrm>
            <a:off x="5715001" y="1312607"/>
            <a:ext cx="2635623" cy="1624925"/>
          </a:xfrm>
          <a:prstGeom prst="wedgeRectCallout">
            <a:avLst>
              <a:gd name="adj1" fmla="val 37004"/>
              <a:gd name="adj2" fmla="val 114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is expected to improve as improvement in pricing environment persists</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88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p:oleObj spid="_x0000_s4458498" name="Chart" r:id="rId4" imgW="8419996" imgH="3657600" progId="MSGraph.Chart.8">
              <p:embed followColorScheme="full"/>
            </p:oleObj>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as Rate Gains Outpace Any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89</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1990-2012E);Conning (2012-2015F);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9</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1990–2014F</a:t>
            </a:r>
          </a:p>
        </p:txBody>
      </p:sp>
      <p:graphicFrame>
        <p:nvGraphicFramePr>
          <p:cNvPr id="35842" name="Object 3"/>
          <p:cNvGraphicFramePr>
            <a:graphicFrameLocks noChangeAspect="1"/>
          </p:cNvGraphicFramePr>
          <p:nvPr/>
        </p:nvGraphicFramePr>
        <p:xfrm>
          <a:off x="161925" y="1639888"/>
          <a:ext cx="8659813" cy="4008437"/>
        </p:xfrm>
        <a:graphic>
          <a:graphicData uri="http://schemas.openxmlformats.org/presentationml/2006/ole">
            <p:oleObj spid="_x0000_s19320834" name="Chart" r:id="rId4" imgW="8286645" imgH="3819560" progId="MSGraph.Chart.8">
              <p:embed followColorScheme="full"/>
            </p:oleObj>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6/13 </a:t>
            </a:r>
            <a:r>
              <a:rPr lang="en-US" sz="1100" dirty="0"/>
              <a:t>(forecasts). </a:t>
            </a:r>
          </a:p>
        </p:txBody>
      </p:sp>
      <p:sp>
        <p:nvSpPr>
          <p:cNvPr id="1965061" name="Rectangle 5"/>
          <p:cNvSpPr>
            <a:spLocks noChangeArrowheads="1"/>
          </p:cNvSpPr>
          <p:nvPr/>
        </p:nvSpPr>
        <p:spPr bwMode="blackWhite">
          <a:xfrm>
            <a:off x="304800" y="5495925"/>
            <a:ext cx="8524875"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slack in the U.S. economy suggests that </a:t>
            </a:r>
            <a:r>
              <a:rPr lang="en-US" b="1" dirty="0" smtClean="0">
                <a:solidFill>
                  <a:srgbClr val="FFFFFF"/>
                </a:solidFill>
              </a:rPr>
              <a:t>inflationary pressures should remain subdued for an extended period of times.  Energy, health care and </a:t>
            </a:r>
            <a:r>
              <a:rPr lang="en-US" b="1" smtClean="0">
                <a:solidFill>
                  <a:srgbClr val="FFFFFF"/>
                </a:solidFill>
              </a:rPr>
              <a:t>commodity prices, </a:t>
            </a:r>
            <a:r>
              <a:rPr lang="en-US" b="1" dirty="0">
                <a:solidFill>
                  <a:srgbClr val="FFFFFF"/>
                </a:solidFill>
              </a:rPr>
              <a:t>plus U.S. debt burden, remain longer-run concerns</a:t>
            </a: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26268"/>
              <a:gd name="adj2" fmla="val 71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334864" y="1155700"/>
            <a:ext cx="1620223" cy="1600200"/>
          </a:xfrm>
          <a:prstGeom prst="wedgeRectCallout">
            <a:avLst>
              <a:gd name="adj1" fmla="val 3228"/>
              <a:gd name="adj2" fmla="val 9645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remain quite low, allowing the Fed to continue its QE3 program</a:t>
            </a:r>
            <a:endParaRPr lang="en-US" sz="1400" b="1" dirty="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p:oleObj spid="_x0000_s4444162" name="Chart" r:id="rId4" imgW="8419996" imgH="3657600" progId="MSGraph.Chart.8">
              <p:embed followColorScheme="full"/>
            </p:oleObj>
          </a:graphicData>
        </a:graphic>
      </p:graphicFrame>
      <p:sp>
        <p:nvSpPr>
          <p:cNvPr id="242692" name="Rectangle 4"/>
          <p:cNvSpPr>
            <a:spLocks noChangeArrowheads="1"/>
          </p:cNvSpPr>
          <p:nvPr/>
        </p:nvSpPr>
        <p:spPr bwMode="blackWhite">
          <a:xfrm>
            <a:off x="442448" y="5302043"/>
            <a:ext cx="8170606"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Improve in 2013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110103"/>
            <a:ext cx="8554065" cy="747897"/>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*2012-2013 figures are A.M. Best estimate/forecast for the </a:t>
            </a:r>
            <a:r>
              <a:rPr lang="en-US" sz="1100" dirty="0"/>
              <a:t>combined liability and non-liability components</a:t>
            </a:r>
            <a:r>
              <a:rPr lang="en-US" sz="1100" dirty="0" smtClean="0"/>
              <a:t>.  Same for Conning 2014-2015F figures.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90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p:oleObj spid="_x0000_s9019394" name="Chart" r:id="rId4" imgW="8419996" imgH="3657600" progId="MSGraph.Chart.8">
              <p:embed followColorScheme="full"/>
            </p:oleObj>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91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dirty="0" smtClean="0"/>
              <a:t>Inland Marine Combined Ratio:       1999–2015F</a:t>
            </a:r>
            <a:endParaRPr lang="en-US" baseline="30000" dirty="0" smtClean="0"/>
          </a:p>
        </p:txBody>
      </p:sp>
      <p:graphicFrame>
        <p:nvGraphicFramePr>
          <p:cNvPr id="52226" name="Object 3"/>
          <p:cNvGraphicFramePr>
            <a:graphicFrameLocks/>
          </p:cNvGraphicFramePr>
          <p:nvPr/>
        </p:nvGraphicFramePr>
        <p:xfrm>
          <a:off x="293688" y="1587500"/>
          <a:ext cx="8451850" cy="3663950"/>
        </p:xfrm>
        <a:graphic>
          <a:graphicData uri="http://schemas.openxmlformats.org/presentationml/2006/ole">
            <p:oleObj spid="_x0000_s4445186" name="Chart" r:id="rId4" imgW="8429714" imgH="3638435" progId="MSGraph.Chart.8">
              <p:embed followColorScheme="full"/>
            </p:oleObj>
          </a:graphicData>
        </a:graphic>
      </p:graphicFrame>
      <p:sp>
        <p:nvSpPr>
          <p:cNvPr id="242692" name="Rectangle 4"/>
          <p:cNvSpPr>
            <a:spLocks noChangeArrowheads="1"/>
          </p:cNvSpPr>
          <p:nvPr/>
        </p:nvSpPr>
        <p:spPr bwMode="blackWhite">
          <a:xfrm>
            <a:off x="927847" y="5392271"/>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Inland Marine is Expected to Remain Among the Most Profitable of All Lines</a:t>
            </a:r>
          </a:p>
        </p:txBody>
      </p:sp>
      <p:sp>
        <p:nvSpPr>
          <p:cNvPr id="52229"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(1999-2011); Conning (2012-2015F)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92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Other &amp; Products Liability Combined Ratio: 1991–2013F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p:oleObj spid="_x0000_s646146" name="Chart" r:id="rId4" imgW="8419996" imgH="3657600" progId="MSGraph.Chart.8">
              <p:embed followColorScheme="full"/>
            </p:oleObj>
          </a:graphicData>
        </a:graphic>
      </p:graphicFrame>
      <p:sp>
        <p:nvSpPr>
          <p:cNvPr id="242692" name="Rectangle 4"/>
          <p:cNvSpPr>
            <a:spLocks noChangeArrowheads="1"/>
          </p:cNvSpPr>
          <p:nvPr/>
        </p:nvSpPr>
        <p:spPr bwMode="blackWhite">
          <a:xfrm>
            <a:off x="1385046" y="5299262"/>
            <a:ext cx="6808134"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Liability Lines Have Performed Better in the Post-Tort Reform Era (~2005), but There Has Been Some Deterioration in Recent Years</a:t>
            </a:r>
            <a:endParaRPr lang="en-US" sz="2400" b="1" dirty="0">
              <a:solidFill>
                <a:srgbClr val="FFFFFF"/>
              </a:solidFill>
            </a:endParaRPr>
          </a:p>
        </p:txBody>
      </p:sp>
      <p:sp>
        <p:nvSpPr>
          <p:cNvPr id="53253"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 </a:t>
            </a:r>
            <a:r>
              <a:rPr lang="en-US" sz="1100" dirty="0"/>
              <a:t>Insurance 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93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94</a:t>
            </a:fld>
            <a:endParaRPr lang="en-US" sz="900">
              <a:solidFill>
                <a:schemeClr val="bg1"/>
              </a:solidFill>
            </a:endParaRPr>
          </a:p>
        </p:txBody>
      </p:sp>
      <p:pic>
        <p:nvPicPr>
          <p:cNvPr id="96260"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Insured Catastrophe Loss Update</a:t>
            </a:r>
          </a:p>
        </p:txBody>
      </p:sp>
      <p:sp>
        <p:nvSpPr>
          <p:cNvPr id="7" name="TextBox 5"/>
          <p:cNvSpPr txBox="1">
            <a:spLocks noChangeArrowheads="1"/>
          </p:cNvSpPr>
          <p:nvPr/>
        </p:nvSpPr>
        <p:spPr bwMode="auto">
          <a:xfrm>
            <a:off x="578224" y="4397375"/>
            <a:ext cx="8014447" cy="2062103"/>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2012 Catastrophe Losses Were Close to “Average” Until Sandy Hit</a:t>
            </a:r>
            <a:endParaRPr lang="en-US" sz="3200" b="1" dirty="0" smtClean="0">
              <a:solidFill>
                <a:srgbClr val="C00000"/>
              </a:solidFill>
            </a:endParaRPr>
          </a:p>
          <a:p>
            <a:pPr algn="ctr"/>
            <a:r>
              <a:rPr lang="en-US" sz="3200" b="1" i="1" dirty="0" smtClean="0">
                <a:solidFill>
                  <a:srgbClr val="C00000"/>
                </a:solidFill>
              </a:rPr>
              <a:t>2011 Was the 5</a:t>
            </a:r>
            <a:r>
              <a:rPr lang="en-US" sz="3200" b="1" i="1" baseline="30000" dirty="0" smtClean="0">
                <a:solidFill>
                  <a:srgbClr val="C00000"/>
                </a:solidFill>
              </a:rPr>
              <a:t>th</a:t>
            </a:r>
            <a:r>
              <a:rPr lang="en-US" sz="3200" b="1" i="1" dirty="0" smtClean="0">
                <a:solidFill>
                  <a:srgbClr val="C00000"/>
                </a:solidFill>
              </a:rPr>
              <a:t> Most </a:t>
            </a:r>
            <a:r>
              <a:rPr lang="en-US" sz="3200" b="1" i="1" dirty="0">
                <a:solidFill>
                  <a:srgbClr val="C00000"/>
                </a:solidFill>
              </a:rPr>
              <a:t>Expensive </a:t>
            </a:r>
            <a:r>
              <a:rPr lang="en-US" sz="3200" b="1" i="1" dirty="0" smtClean="0">
                <a:solidFill>
                  <a:srgbClr val="C00000"/>
                </a:solidFill>
              </a:rPr>
              <a:t>     Year </a:t>
            </a:r>
            <a:r>
              <a:rPr lang="en-US" sz="3200" b="1" i="1" dirty="0">
                <a:solidFill>
                  <a:srgbClr val="C00000"/>
                </a:solidFill>
              </a:rPr>
              <a:t>on Record</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94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95</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nvGraphicFramePr>
        <p:xfrm>
          <a:off x="215900" y="1368425"/>
          <a:ext cx="8686800" cy="3475038"/>
        </p:xfrm>
        <a:graphic>
          <a:graphicData uri="http://schemas.openxmlformats.org/presentationml/2006/ole">
            <p:oleObj spid="_x0000_s14963714" name="Chart" r:id="rId4" imgW="8543899" imgH="3552866" progId="MSGraph.Chart.8">
              <p:embed followColorScheme="full"/>
            </p:oleObj>
          </a:graphicData>
        </a:graphic>
      </p:graphicFrame>
      <p:sp>
        <p:nvSpPr>
          <p:cNvPr id="1929222" name="Rectangle 3"/>
          <p:cNvSpPr>
            <a:spLocks noGrp="1" noChangeArrowheads="1"/>
          </p:cNvSpPr>
          <p:nvPr>
            <p:ph type="title" idx="4294967295"/>
          </p:nvPr>
        </p:nvSpPr>
        <p:spPr/>
        <p:txBody>
          <a:bodyPr/>
          <a:lstStyle/>
          <a:p>
            <a:r>
              <a:rPr lang="en-US" smtClean="0"/>
              <a:t>US Insured Catastrophe Losses</a:t>
            </a:r>
          </a:p>
        </p:txBody>
      </p:sp>
      <p:sp>
        <p:nvSpPr>
          <p:cNvPr id="1929223" name="Rectangle 4"/>
          <p:cNvSpPr>
            <a:spLocks noChangeArrowheads="1"/>
          </p:cNvSpPr>
          <p:nvPr/>
        </p:nvSpPr>
        <p:spPr bwMode="auto">
          <a:xfrm>
            <a:off x="0" y="5686425"/>
            <a:ext cx="8394700" cy="1171575"/>
          </a:xfrm>
          <a:prstGeom prst="rect">
            <a:avLst/>
          </a:prstGeom>
          <a:noFill/>
          <a:ln w="9525" algn="ctr">
            <a:noFill/>
            <a:miter lim="800000"/>
            <a:headEnd/>
            <a:tailEnd/>
          </a:ln>
        </p:spPr>
        <p:txBody>
          <a:bodyPr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10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10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10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10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10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57084"/>
            <a:ext cx="6778939" cy="1089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2012 Was the 3</a:t>
            </a:r>
            <a:r>
              <a:rPr lang="en-US" sz="2000" b="1" baseline="30000" dirty="0" smtClean="0">
                <a:solidFill>
                  <a:srgbClr val="FFFFFF"/>
                </a:solidFill>
              </a:rPr>
              <a:t>rd</a:t>
            </a:r>
            <a:r>
              <a:rPr lang="en-US" sz="2000" b="1" dirty="0" smtClean="0">
                <a:solidFill>
                  <a:srgbClr val="FFFFFF"/>
                </a:solidFill>
              </a:rPr>
              <a:t> Highest Year on Record for Insured Losses in US History on An Inflation-Adjusted Basis.  </a:t>
            </a:r>
            <a:r>
              <a:rPr lang="en-US" sz="2000" b="1" dirty="0">
                <a:solidFill>
                  <a:srgbClr val="FFFFFF"/>
                </a:solidFill>
              </a:rPr>
              <a:t>2011 </a:t>
            </a:r>
            <a:r>
              <a:rPr lang="en-US" sz="2000" b="1" dirty="0" smtClean="0">
                <a:solidFill>
                  <a:srgbClr val="FFFFFF"/>
                </a:solidFill>
              </a:rPr>
              <a:t>Losses Were </a:t>
            </a:r>
            <a:r>
              <a:rPr lang="en-US" sz="2000" b="1" dirty="0">
                <a:solidFill>
                  <a:srgbClr val="FFFFFF"/>
                </a:solidFill>
              </a:rPr>
              <a:t>the </a:t>
            </a:r>
            <a:r>
              <a:rPr lang="en-US" sz="2000" b="1" dirty="0" smtClean="0">
                <a:solidFill>
                  <a:srgbClr val="FFFFFF"/>
                </a:solidFill>
              </a:rPr>
              <a:t>6</a:t>
            </a:r>
            <a:r>
              <a:rPr lang="en-US" sz="2000" b="1" baseline="30000" dirty="0" smtClean="0">
                <a:solidFill>
                  <a:srgbClr val="FFFFFF"/>
                </a:solidFill>
              </a:rPr>
              <a:t>th</a:t>
            </a:r>
            <a:r>
              <a:rPr lang="en-US" sz="2000" b="1" dirty="0" smtClean="0">
                <a:solidFill>
                  <a:srgbClr val="FFFFFF"/>
                </a:solidFill>
              </a:rPr>
              <a:t> Highest.</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37296"/>
              <a:gd name="adj2" fmla="val 7096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likely the third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4918307"/>
            <a:ext cx="1717675" cy="1004887"/>
          </a:xfrm>
          <a:prstGeom prst="wedgeRectCallout">
            <a:avLst>
              <a:gd name="adj1" fmla="val 16476"/>
              <a:gd name="adj2" fmla="val -6718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latin typeface="Arial" pitchFamily="34" charset="0"/>
                <a:cs typeface="Arial" pitchFamily="34" charset="0"/>
              </a:rPr>
              <a:t>Record Tornado Losses Caused 2011 CAT Losses to Surge</a:t>
            </a:r>
          </a:p>
        </p:txBody>
      </p:sp>
      <p:sp>
        <p:nvSpPr>
          <p:cNvPr id="1929227" name="Rectangle 9"/>
          <p:cNvSpPr>
            <a:spLocks noChangeArrowheads="1"/>
          </p:cNvSpPr>
          <p:nvPr/>
        </p:nvSpPr>
        <p:spPr bwMode="black">
          <a:xfrm>
            <a:off x="302692"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2012 </a:t>
            </a:r>
            <a:r>
              <a:rPr lang="en-US" sz="1600" b="1" dirty="0">
                <a:solidFill>
                  <a:srgbClr val="225A7A"/>
                </a:solidFill>
              </a:rPr>
              <a:t>Dollars)</a:t>
            </a: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95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96</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nvGraphicFramePr>
        <p:xfrm>
          <a:off x="40341" y="2176463"/>
          <a:ext cx="8964613" cy="3348037"/>
        </p:xfrm>
        <a:graphic>
          <a:graphicData uri="http://schemas.openxmlformats.org/presentationml/2006/ole">
            <p:oleObj spid="_x0000_s14962690" name="Chart" r:id="rId4" imgW="8419996" imgH="3371740" progId="MSGraph.Chart.8">
              <p:embed followColorScheme="full"/>
            </p:oleObj>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6797"/>
              <a:gd name="adj2" fmla="val 714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Hurricane Sandy could become the 4</a:t>
            </a:r>
            <a:r>
              <a:rPr lang="en-US" sz="2400" b="1" baseline="30000" dirty="0" smtClean="0">
                <a:solidFill>
                  <a:srgbClr val="FFFFFF"/>
                </a:solidFill>
              </a:rPr>
              <a:t>th</a:t>
            </a:r>
            <a:r>
              <a:rPr lang="en-US" sz="2400" b="1" dirty="0" smtClean="0">
                <a:solidFill>
                  <a:srgbClr val="FFFFFF"/>
                </a:solidFill>
              </a:rPr>
              <a:t> or 5</a:t>
            </a:r>
            <a:r>
              <a:rPr lang="en-US" sz="2400" b="1" baseline="30000" dirty="0" smtClean="0">
                <a:solidFill>
                  <a:srgbClr val="FFFFFF"/>
                </a:solidFill>
              </a:rPr>
              <a:t>th</a:t>
            </a:r>
            <a:r>
              <a:rPr lang="en-US" sz="2400" b="1" dirty="0" smtClean="0">
                <a:solidFill>
                  <a:srgbClr val="FFFFFF"/>
                </a:solidFill>
              </a:rPr>
              <a:t> </a:t>
            </a:r>
            <a:r>
              <a:rPr lang="en-US" sz="2400" b="1" dirty="0" smtClean="0">
                <a:solidFill>
                  <a:srgbClr val="FFFFFF"/>
                </a:solidFill>
                <a:latin typeface="Arial" charset="0"/>
                <a:cs typeface="Arial" charset="0"/>
              </a:rPr>
              <a:t>costliest </a:t>
            </a:r>
            <a:r>
              <a:rPr lang="en-US" sz="2400" b="1" dirty="0">
                <a:solidFill>
                  <a:srgbClr val="FFFFFF"/>
                </a:solidFill>
                <a:latin typeface="Arial" charset="0"/>
                <a:cs typeface="Arial" charset="0"/>
              </a:rPr>
              <a:t>event in US insurance history</a:t>
            </a:r>
          </a:p>
        </p:txBody>
      </p:sp>
      <p:sp>
        <p:nvSpPr>
          <p:cNvPr id="10" name="AutoShape 7"/>
          <p:cNvSpPr>
            <a:spLocks noChangeArrowheads="1"/>
          </p:cNvSpPr>
          <p:nvPr/>
        </p:nvSpPr>
        <p:spPr bwMode="blackWhite">
          <a:xfrm>
            <a:off x="479927" y="5367130"/>
            <a:ext cx="3738112" cy="879943"/>
          </a:xfrm>
          <a:prstGeom prst="wedgeRectCallout">
            <a:avLst>
              <a:gd name="adj1" fmla="val -38733"/>
              <a:gd name="adj2" fmla="val -802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expense hurricane in US history in 2011</a:t>
            </a:r>
            <a:endParaRPr lang="en-US" sz="20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24817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4/12/13.</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4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9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3400"/>
                            </p:stCondLst>
                            <p:childTnLst>
                              <p:par>
                                <p:cTn id="21" presetID="23" presetClass="entr" presetSubtype="16" fill="hold" grpId="0" nodeType="afterEffect">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P spid="11" grpId="0" animBg="1"/>
      <p:bldP spid="12" grpId="0" animBg="1"/>
      <p:bldP spid="14"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1920" y="74930"/>
            <a:ext cx="7513320" cy="719138"/>
          </a:xfrm>
        </p:spPr>
        <p:txBody>
          <a:bodyPr/>
          <a:lstStyle/>
          <a:p>
            <a:pPr>
              <a:defRPr/>
            </a:pPr>
            <a:r>
              <a:rPr lang="en-US" kern="1200" dirty="0" smtClean="0">
                <a:solidFill>
                  <a:srgbClr val="28688C"/>
                </a:solidFill>
                <a:latin typeface="Arial"/>
                <a:ea typeface="Arial Unicode MS"/>
                <a:cs typeface="Arial"/>
              </a:rPr>
              <a:t>Scenes from My Visit to Moore, Oklahoma, Tornado: High Claim Severity</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97</a:t>
            </a:fld>
            <a:endParaRPr lang="en-US" sz="1000" dirty="0">
              <a:solidFill>
                <a:srgbClr val="000000">
                  <a:lumMod val="75000"/>
                </a:srgbClr>
              </a:solidFill>
              <a:cs typeface="Arial" charset="0"/>
            </a:endParaRPr>
          </a:p>
        </p:txBody>
      </p:sp>
      <p:pic>
        <p:nvPicPr>
          <p:cNvPr id="11" name="Picture 10" descr="photo 11.JPG"/>
          <p:cNvPicPr>
            <a:picLocks noChangeAspect="1"/>
          </p:cNvPicPr>
          <p:nvPr/>
        </p:nvPicPr>
        <p:blipFill>
          <a:blip r:embed="rId3" cstate="email"/>
          <a:stretch>
            <a:fillRect/>
          </a:stretch>
        </p:blipFill>
        <p:spPr>
          <a:xfrm>
            <a:off x="6664960" y="4922520"/>
            <a:ext cx="2479040" cy="1859280"/>
          </a:xfrm>
          <a:prstGeom prst="rect">
            <a:avLst/>
          </a:prstGeom>
        </p:spPr>
      </p:pic>
      <p:pic>
        <p:nvPicPr>
          <p:cNvPr id="16" name="Picture 15" descr="photo 6.JPG"/>
          <p:cNvPicPr>
            <a:picLocks noChangeAspect="1"/>
          </p:cNvPicPr>
          <p:nvPr/>
        </p:nvPicPr>
        <p:blipFill>
          <a:blip r:embed="rId4" cstate="email"/>
          <a:stretch>
            <a:fillRect/>
          </a:stretch>
        </p:blipFill>
        <p:spPr>
          <a:xfrm rot="5400000">
            <a:off x="7017098" y="3400467"/>
            <a:ext cx="1681808" cy="1261356"/>
          </a:xfrm>
          <a:prstGeom prst="rect">
            <a:avLst/>
          </a:prstGeom>
        </p:spPr>
      </p:pic>
      <p:pic>
        <p:nvPicPr>
          <p:cNvPr id="23" name="Picture 22" descr="photo 9.JPG"/>
          <p:cNvPicPr>
            <a:picLocks noChangeAspect="1"/>
          </p:cNvPicPr>
          <p:nvPr/>
        </p:nvPicPr>
        <p:blipFill>
          <a:blip r:embed="rId5" cstate="email"/>
          <a:stretch>
            <a:fillRect/>
          </a:stretch>
        </p:blipFill>
        <p:spPr>
          <a:xfrm>
            <a:off x="91440" y="4251960"/>
            <a:ext cx="3373120" cy="2529840"/>
          </a:xfrm>
          <a:prstGeom prst="rect">
            <a:avLst/>
          </a:prstGeom>
        </p:spPr>
      </p:pic>
      <p:pic>
        <p:nvPicPr>
          <p:cNvPr id="25" name="Picture 24" descr="photo 12.JPG"/>
          <p:cNvPicPr>
            <a:picLocks noChangeAspect="1"/>
          </p:cNvPicPr>
          <p:nvPr/>
        </p:nvPicPr>
        <p:blipFill>
          <a:blip r:embed="rId6" cstate="email"/>
          <a:stretch>
            <a:fillRect/>
          </a:stretch>
        </p:blipFill>
        <p:spPr>
          <a:xfrm>
            <a:off x="6074368" y="990600"/>
            <a:ext cx="2886752" cy="2165064"/>
          </a:xfrm>
          <a:prstGeom prst="rect">
            <a:avLst/>
          </a:prstGeom>
        </p:spPr>
      </p:pic>
      <p:pic>
        <p:nvPicPr>
          <p:cNvPr id="26" name="Picture 25" descr="photo 7.JPG"/>
          <p:cNvPicPr>
            <a:picLocks noChangeAspect="1"/>
          </p:cNvPicPr>
          <p:nvPr/>
        </p:nvPicPr>
        <p:blipFill>
          <a:blip r:embed="rId7" cstate="email"/>
          <a:stretch>
            <a:fillRect/>
          </a:stretch>
        </p:blipFill>
        <p:spPr>
          <a:xfrm>
            <a:off x="3479637" y="4385187"/>
            <a:ext cx="3195483" cy="2396613"/>
          </a:xfrm>
          <a:prstGeom prst="rect">
            <a:avLst/>
          </a:prstGeom>
        </p:spPr>
      </p:pic>
      <p:pic>
        <p:nvPicPr>
          <p:cNvPr id="27" name="Picture 26" descr="photo 19.JPG"/>
          <p:cNvPicPr>
            <a:picLocks noChangeAspect="1"/>
          </p:cNvPicPr>
          <p:nvPr/>
        </p:nvPicPr>
        <p:blipFill>
          <a:blip r:embed="rId8" cstate="email"/>
          <a:stretch>
            <a:fillRect/>
          </a:stretch>
        </p:blipFill>
        <p:spPr>
          <a:xfrm rot="5400000">
            <a:off x="-393329" y="1517648"/>
            <a:ext cx="3179338" cy="2270760"/>
          </a:xfrm>
          <a:prstGeom prst="rect">
            <a:avLst/>
          </a:prstGeom>
        </p:spPr>
      </p:pic>
      <p:pic>
        <p:nvPicPr>
          <p:cNvPr id="29" name="Picture 28" descr="photo 15.JPG"/>
          <p:cNvPicPr>
            <a:picLocks noChangeAspect="1"/>
          </p:cNvPicPr>
          <p:nvPr/>
        </p:nvPicPr>
        <p:blipFill>
          <a:blip r:embed="rId9" cstate="email"/>
          <a:stretch>
            <a:fillRect/>
          </a:stretch>
        </p:blipFill>
        <p:spPr>
          <a:xfrm>
            <a:off x="2374326" y="1206910"/>
            <a:ext cx="3877187" cy="2907890"/>
          </a:xfrm>
          <a:prstGeom prst="rect">
            <a:avLst/>
          </a:prstGeom>
        </p:spPr>
      </p:pic>
      <p:sp>
        <p:nvSpPr>
          <p:cNvPr id="30" name="AutoShape 7"/>
          <p:cNvSpPr>
            <a:spLocks noChangeArrowheads="1"/>
          </p:cNvSpPr>
          <p:nvPr/>
        </p:nvSpPr>
        <p:spPr bwMode="blackWhite">
          <a:xfrm>
            <a:off x="0" y="1112520"/>
            <a:ext cx="3139440" cy="648930"/>
          </a:xfrm>
          <a:prstGeom prst="wedgeRectCallout">
            <a:avLst>
              <a:gd name="adj1" fmla="val 54353"/>
              <a:gd name="adj2" fmla="val 1119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Me with OK Insurance Commissioner John Doak</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30"/>
                                        </p:tgtEl>
                                        <p:attrNameLst>
                                          <p:attrName>style.visibility</p:attrName>
                                        </p:attrNameLst>
                                      </p:cBhvr>
                                      <p:to>
                                        <p:strVal val="visible"/>
                                      </p:to>
                                    </p:set>
                                    <p:animEffect transition="in" filter="wipe(right)">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98</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Hurricanes</a:t>
            </a:r>
            <a:br>
              <a:rPr lang="en-US" dirty="0" smtClean="0"/>
            </a:br>
            <a:r>
              <a:rPr lang="en-US" dirty="0" smtClean="0"/>
              <a:t>in U.S. History</a:t>
            </a:r>
          </a:p>
        </p:txBody>
      </p:sp>
      <p:sp>
        <p:nvSpPr>
          <p:cNvPr id="31751" name="Rectangle 3"/>
          <p:cNvSpPr>
            <a:spLocks noChangeArrowheads="1"/>
          </p:cNvSpPr>
          <p:nvPr/>
        </p:nvSpPr>
        <p:spPr bwMode="black">
          <a:xfrm>
            <a:off x="117984"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a:t>
            </a:r>
            <a:r>
              <a:rPr lang="en-US" sz="1100" dirty="0" smtClean="0">
                <a:solidFill>
                  <a:srgbClr val="000000"/>
                </a:solidFill>
              </a:rPr>
              <a:t>4/12/13</a:t>
            </a:r>
            <a:r>
              <a:rPr lang="en-US" sz="1100" dirty="0" smtClean="0">
                <a:solidFill>
                  <a:srgbClr val="000000"/>
                </a:solidFill>
                <a:latin typeface="Arial" charset="0"/>
                <a:cs typeface="Arial" charset="0"/>
              </a:rPr>
              <a:t>.</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179387" y="2928631"/>
          <a:ext cx="8964613" cy="3348037"/>
        </p:xfrm>
        <a:graphic>
          <a:graphicData uri="http://schemas.openxmlformats.org/presentationml/2006/ole">
            <p:oleObj spid="_x0000_s14958594" name="Chart" r:id="rId4" imgW="8419996" imgH="3371740" progId="MSGraph.Chart.8">
              <p:embed followColorScheme="full"/>
            </p:oleObj>
          </a:graphicData>
        </a:graphic>
      </p:graphicFrame>
      <p:sp>
        <p:nvSpPr>
          <p:cNvPr id="2067463" name="AutoShape 7"/>
          <p:cNvSpPr>
            <a:spLocks noChangeArrowheads="1"/>
          </p:cNvSpPr>
          <p:nvPr/>
        </p:nvSpPr>
        <p:spPr bwMode="blackWhite">
          <a:xfrm>
            <a:off x="4807975" y="2787445"/>
            <a:ext cx="3229896" cy="1224115"/>
          </a:xfrm>
          <a:prstGeom prst="wedgeRectCallout">
            <a:avLst>
              <a:gd name="adj1" fmla="val 25955"/>
              <a:gd name="adj2" fmla="val 85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became the 3</a:t>
            </a:r>
            <a:r>
              <a:rPr lang="en-US" sz="2000" b="1" baseline="30000" dirty="0" smtClean="0">
                <a:solidFill>
                  <a:srgbClr val="FFFFFF"/>
                </a:solidFill>
              </a:rPr>
              <a:t>rd</a:t>
            </a:r>
            <a:r>
              <a:rPr lang="en-US" sz="2000" b="1" dirty="0" smtClean="0">
                <a:solidFill>
                  <a:srgbClr val="FFFFFF"/>
                </a:solidFill>
              </a:rPr>
              <a:t> </a:t>
            </a:r>
            <a:r>
              <a:rPr lang="en-US" sz="2000" b="1" dirty="0" smtClean="0">
                <a:solidFill>
                  <a:srgbClr val="FFFFFF"/>
                </a:solidFill>
                <a:latin typeface="Arial" charset="0"/>
                <a:cs typeface="Arial" charset="0"/>
              </a:rPr>
              <a:t>costliest </a:t>
            </a:r>
            <a:r>
              <a:rPr lang="en-US" sz="2000" b="1" dirty="0" smtClean="0">
                <a:solidFill>
                  <a:srgbClr val="FFFFFF"/>
                </a:solidFill>
              </a:rPr>
              <a:t>hurricane</a:t>
            </a:r>
            <a:r>
              <a:rPr lang="en-US" sz="2000" b="1" dirty="0" smtClean="0">
                <a:solidFill>
                  <a:srgbClr val="FFFFFF"/>
                </a:solidFill>
                <a:latin typeface="Arial" charset="0"/>
                <a:cs typeface="Arial" charset="0"/>
              </a:rPr>
              <a:t> </a:t>
            </a:r>
            <a:r>
              <a:rPr lang="en-US" sz="2000" b="1" dirty="0">
                <a:solidFill>
                  <a:srgbClr val="FFFFFF"/>
                </a:solidFill>
                <a:latin typeface="Arial" charset="0"/>
                <a:cs typeface="Arial" charset="0"/>
              </a:rPr>
              <a:t>in US insurance history</a:t>
            </a:r>
          </a:p>
        </p:txBody>
      </p:sp>
      <p:sp>
        <p:nvSpPr>
          <p:cNvPr id="10" name="AutoShape 7"/>
          <p:cNvSpPr>
            <a:spLocks noChangeArrowheads="1"/>
          </p:cNvSpPr>
          <p:nvPr/>
        </p:nvSpPr>
        <p:spPr bwMode="blackWhite">
          <a:xfrm>
            <a:off x="730649" y="3377380"/>
            <a:ext cx="2853209" cy="1291615"/>
          </a:xfrm>
          <a:prstGeom prst="wedgeRectCallout">
            <a:avLst>
              <a:gd name="adj1" fmla="val -42284"/>
              <a:gd name="adj2" fmla="val 82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expensive hurricane in US history in 2011</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870156" y="1710813"/>
            <a:ext cx="7772400"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10 of the 12 most costly hurricanes in insurance history occurred over the past 9 years (2004—2012)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11150" y="209550"/>
            <a:ext cx="6840538" cy="720725"/>
          </a:xfrm>
        </p:spPr>
        <p:txBody>
          <a:bodyPr/>
          <a:lstStyle/>
          <a:p>
            <a:pPr>
              <a:defRPr/>
            </a:pPr>
            <a:r>
              <a:rPr lang="en-US" kern="1200" dirty="0" smtClean="0">
                <a:solidFill>
                  <a:srgbClr val="28688C"/>
                </a:solidFill>
                <a:latin typeface="Arial"/>
                <a:ea typeface="Arial Unicode MS"/>
                <a:cs typeface="Arial"/>
              </a:rPr>
              <a:t>U.S. Thunderstorm Loss Trends, </a:t>
            </a:r>
            <a:r>
              <a:rPr lang="en-US" dirty="0" smtClean="0">
                <a:solidFill>
                  <a:srgbClr val="28688C"/>
                </a:solidFill>
              </a:rPr>
              <a:t>1980 – 2012</a:t>
            </a:r>
            <a:endParaRPr lang="en-US" sz="2400" dirty="0">
              <a:solidFill>
                <a:srgbClr val="28688C"/>
              </a:solidFill>
            </a:endParaRPr>
          </a:p>
        </p:txBody>
      </p:sp>
      <p:sp>
        <p:nvSpPr>
          <p:cNvPr id="13" name="TextBox 12"/>
          <p:cNvSpPr txBox="1"/>
          <p:nvPr/>
        </p:nvSpPr>
        <p:spPr>
          <a:xfrm>
            <a:off x="8415338" y="6551613"/>
            <a:ext cx="685800" cy="274637"/>
          </a:xfrm>
          <a:prstGeom prst="rect">
            <a:avLst/>
          </a:prstGeom>
          <a:noFill/>
        </p:spPr>
        <p:txBody>
          <a:bodyPr anchor="ctr"/>
          <a:lstStyle/>
          <a:p>
            <a:pPr algn="r">
              <a:defRPr/>
            </a:pPr>
            <a:fld id="{8D0801B0-B425-4BBD-988E-B9240017401C}" type="slidenum">
              <a:rPr lang="en-US" sz="1000">
                <a:solidFill>
                  <a:schemeClr val="accent4">
                    <a:lumMod val="75000"/>
                  </a:schemeClr>
                </a:solidFill>
                <a:latin typeface="+mn-lt"/>
                <a:cs typeface="+mn-cs"/>
              </a:rPr>
              <a:pPr algn="r">
                <a:defRPr/>
              </a:pPr>
              <a:t>99</a:t>
            </a:fld>
            <a:endParaRPr lang="en-US" sz="1000" dirty="0">
              <a:solidFill>
                <a:schemeClr val="accent4">
                  <a:lumMod val="75000"/>
                </a:schemeClr>
              </a:solidFill>
              <a:latin typeface="+mn-lt"/>
              <a:cs typeface="+mn-cs"/>
            </a:endParaRPr>
          </a:p>
        </p:txBody>
      </p:sp>
      <p:sp>
        <p:nvSpPr>
          <p:cNvPr id="21" name="Rectangle 3"/>
          <p:cNvSpPr>
            <a:spLocks noChangeArrowheads="1"/>
          </p:cNvSpPr>
          <p:nvPr/>
        </p:nvSpPr>
        <p:spPr bwMode="auto">
          <a:xfrm>
            <a:off x="26988" y="6396038"/>
            <a:ext cx="42672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cs typeface="+mn-cs"/>
            </a:endParaRPr>
          </a:p>
          <a:p>
            <a:pPr>
              <a:defRPr/>
            </a:pPr>
            <a:r>
              <a:rPr lang="en-US" sz="1000" dirty="0">
                <a:solidFill>
                  <a:schemeClr val="accent4">
                    <a:lumMod val="75000"/>
                  </a:schemeClr>
                </a:solidFill>
                <a:cs typeface="+mn-cs"/>
              </a:rPr>
              <a:t>Source: Property Claims Service,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i="1" dirty="0">
              <a:solidFill>
                <a:schemeClr val="accent4">
                  <a:lumMod val="75000"/>
                </a:schemeClr>
              </a:solidFill>
              <a:cs typeface="+mn-cs"/>
            </a:endParaRPr>
          </a:p>
        </p:txBody>
      </p:sp>
      <p:pic>
        <p:nvPicPr>
          <p:cNvPr id="9" name="Picture 1"/>
          <p:cNvPicPr>
            <a:picLocks noChangeAspect="1" noChangeArrowheads="1"/>
          </p:cNvPicPr>
          <p:nvPr>
            <p:custDataLst>
              <p:tags r:id="rId1"/>
            </p:custDataLst>
          </p:nvPr>
        </p:nvPicPr>
        <p:blipFill>
          <a:blip r:embed="rId4" cstate="email"/>
          <a:srcRect/>
          <a:stretch>
            <a:fillRect/>
          </a:stretch>
        </p:blipFill>
        <p:spPr bwMode="auto">
          <a:xfrm>
            <a:off x="58992" y="1489587"/>
            <a:ext cx="8962290" cy="4816399"/>
          </a:xfrm>
          <a:prstGeom prst="rect">
            <a:avLst/>
          </a:prstGeom>
          <a:noFill/>
          <a:ln w="9525">
            <a:noFill/>
            <a:miter lim="800000"/>
            <a:headEnd/>
            <a:tailEnd/>
          </a:ln>
        </p:spPr>
      </p:pic>
      <p:sp>
        <p:nvSpPr>
          <p:cNvPr id="10" name="Text Box 17"/>
          <p:cNvSpPr txBox="1">
            <a:spLocks noChangeArrowheads="1"/>
          </p:cNvSpPr>
          <p:nvPr/>
        </p:nvSpPr>
        <p:spPr bwMode="auto">
          <a:xfrm>
            <a:off x="1059708" y="2563156"/>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Average thunderstorm losses are up </a:t>
            </a:r>
            <a:r>
              <a:rPr lang="en-US" b="1" dirty="0" smtClean="0">
                <a:solidFill>
                  <a:schemeClr val="bg1"/>
                </a:solidFill>
                <a:latin typeface="Arial" pitchFamily="34" charset="0"/>
                <a:cs typeface="Arial" pitchFamily="34" charset="0"/>
              </a:rPr>
              <a:t>7 </a:t>
            </a:r>
            <a:r>
              <a:rPr lang="en-US" b="1" dirty="0">
                <a:solidFill>
                  <a:schemeClr val="bg1"/>
                </a:solidFill>
                <a:latin typeface="Arial" pitchFamily="34" charset="0"/>
                <a:cs typeface="Arial" pitchFamily="34" charset="0"/>
              </a:rPr>
              <a:t>fold since the early </a:t>
            </a:r>
            <a:r>
              <a:rPr lang="en-US" b="1" dirty="0" smtClean="0">
                <a:solidFill>
                  <a:schemeClr val="bg1"/>
                </a:solidFill>
                <a:latin typeface="Arial" pitchFamily="34" charset="0"/>
                <a:cs typeface="Arial" pitchFamily="34" charset="0"/>
              </a:rPr>
              <a:t>1980s.  The 5- year running average loss is up sharply.</a:t>
            </a:r>
            <a:endParaRPr lang="en-US" b="1" dirty="0">
              <a:solidFill>
                <a:schemeClr val="bg1"/>
              </a:solidFill>
              <a:latin typeface="Arial" pitchFamily="34" charset="0"/>
              <a:cs typeface="Arial" pitchFamily="34" charset="0"/>
            </a:endParaRPr>
          </a:p>
        </p:txBody>
      </p:sp>
      <p:sp>
        <p:nvSpPr>
          <p:cNvPr id="11" name="Text Box 17"/>
          <p:cNvSpPr txBox="1">
            <a:spLocks noChangeArrowheads="1"/>
          </p:cNvSpPr>
          <p:nvPr/>
        </p:nvSpPr>
        <p:spPr bwMode="auto">
          <a:xfrm>
            <a:off x="3544524" y="1110813"/>
            <a:ext cx="3940175" cy="1477962"/>
          </a:xfrm>
          <a:prstGeom prst="rect">
            <a:avLst/>
          </a:prstGeom>
          <a:solidFill>
            <a:schemeClr val="accent1">
              <a:lumMod val="75000"/>
            </a:schemeClr>
          </a:solidFill>
          <a:ln w="9525" algn="ctr">
            <a:noFill/>
            <a:miter lim="800000"/>
            <a:headEnd/>
            <a:tailEnd/>
          </a:ln>
        </p:spPr>
        <p:txBody>
          <a:bodyPr>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dirty="0" smtClean="0">
                <a:solidFill>
                  <a:schemeClr val="bg1"/>
                </a:solidFill>
                <a:latin typeface="Arial" pitchFamily="34" charset="0"/>
                <a:cs typeface="Arial" pitchFamily="34" charset="0"/>
              </a:rPr>
              <a:t>2008-2012 </a:t>
            </a:r>
            <a:r>
              <a:rPr lang="en-US" b="1" dirty="0">
                <a:solidFill>
                  <a:schemeClr val="bg1"/>
                </a:solidFill>
                <a:latin typeface="Arial" pitchFamily="34" charset="0"/>
                <a:cs typeface="Arial" pitchFamily="34" charset="0"/>
              </a:rPr>
              <a:t>are the most expensive years on record.</a:t>
            </a:r>
          </a:p>
        </p:txBody>
      </p:sp>
      <p:sp>
        <p:nvSpPr>
          <p:cNvPr id="15" name="AutoShape 7"/>
          <p:cNvSpPr>
            <a:spLocks noChangeArrowheads="1"/>
          </p:cNvSpPr>
          <p:nvPr/>
        </p:nvSpPr>
        <p:spPr bwMode="blackWhite">
          <a:xfrm>
            <a:off x="4100052" y="2873672"/>
            <a:ext cx="3531191" cy="975657"/>
          </a:xfrm>
          <a:prstGeom prst="wedgeRectCallout">
            <a:avLst>
              <a:gd name="adj1" fmla="val 83019"/>
              <a:gd name="adj2" fmla="val 62314"/>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Thunderstorm losses </a:t>
            </a:r>
            <a:r>
              <a:rPr lang="en-US" b="1" dirty="0" smtClean="0">
                <a:solidFill>
                  <a:srgbClr val="FFFFFF"/>
                </a:solidFill>
                <a:latin typeface="Arial" pitchFamily="34" charset="0"/>
                <a:cs typeface="Arial" pitchFamily="34" charset="0"/>
              </a:rPr>
              <a:t>in 2012 </a:t>
            </a:r>
            <a:r>
              <a:rPr lang="en-US" b="1" dirty="0">
                <a:solidFill>
                  <a:srgbClr val="FFFFFF"/>
                </a:solidFill>
                <a:latin typeface="Arial" pitchFamily="34" charset="0"/>
                <a:cs typeface="Arial" pitchFamily="34" charset="0"/>
              </a:rPr>
              <a:t>totaled </a:t>
            </a:r>
            <a:r>
              <a:rPr lang="en-US" b="1" dirty="0" smtClean="0">
                <a:solidFill>
                  <a:srgbClr val="FFFFFF"/>
                </a:solidFill>
                <a:latin typeface="Arial" pitchFamily="34" charset="0"/>
                <a:cs typeface="Arial" pitchFamily="34" charset="0"/>
              </a:rPr>
              <a:t>$14.9 billion, the 2</a:t>
            </a:r>
            <a:r>
              <a:rPr lang="en-US" b="1" baseline="30000" dirty="0" smtClean="0">
                <a:solidFill>
                  <a:srgbClr val="FFFFFF"/>
                </a:solidFill>
                <a:latin typeface="Arial" pitchFamily="34" charset="0"/>
                <a:cs typeface="Arial" pitchFamily="34" charset="0"/>
              </a:rPr>
              <a:t>nd</a:t>
            </a:r>
            <a:r>
              <a:rPr lang="en-US" b="1" dirty="0" smtClean="0">
                <a:solidFill>
                  <a:srgbClr val="FFFFFF"/>
                </a:solidFill>
                <a:latin typeface="Arial" pitchFamily="34" charset="0"/>
                <a:cs typeface="Arial" pitchFamily="34" charset="0"/>
              </a:rPr>
              <a:t> highest on record</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NTpkEW0T_files\slide0001_image001.png"/>
</p:tagLst>
</file>

<file path=ppt/tags/tag3.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161830</TotalTime>
  <Words>12027</Words>
  <Application>Microsoft Office PowerPoint</Application>
  <PresentationFormat>On-screen Show (4:3)</PresentationFormat>
  <Paragraphs>1600</Paragraphs>
  <Slides>158</Slides>
  <Notes>143</Notes>
  <HiddenSlides>49</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158</vt:i4>
      </vt:variant>
    </vt:vector>
  </HeadingPairs>
  <TitlesOfParts>
    <vt:vector size="161" baseType="lpstr">
      <vt:lpstr>Default Design</vt:lpstr>
      <vt:lpstr>Chart</vt:lpstr>
      <vt:lpstr>Worksheet</vt:lpstr>
      <vt:lpstr>Construction, Manufacturing and Oil &amp; Gas Industries and the P/C Insurance Industry:   Trends, Challenges &amp; Opportunities</vt:lpstr>
      <vt:lpstr>The Strength of the U.S. Economy Will Influence P/C Insurer Growth Opportunities</vt:lpstr>
      <vt:lpstr>US Real GDP Growth*</vt:lpstr>
      <vt:lpstr>Real GDP by State Percent Change, 2012: Highest 25 States</vt:lpstr>
      <vt:lpstr>Slide 5</vt:lpstr>
      <vt:lpstr>Slide 6</vt:lpstr>
      <vt:lpstr>Defense and Non-Defense Federal Spending        as a Share of State GDP: Top 10 States*</vt:lpstr>
      <vt:lpstr>Slide 8</vt:lpstr>
      <vt:lpstr>Annual Inflation Rates, (CPI-U, %), 1990–2014F</vt:lpstr>
      <vt:lpstr>Slide 10</vt:lpstr>
      <vt:lpstr>Auto/Light Truck Sales, 1999-2019F</vt:lpstr>
      <vt:lpstr>Business Bankruptcy Filings, 1980-2012:Q3</vt:lpstr>
      <vt:lpstr>Private Sector Business Starts,  1993:Q2 – 2012:Q3*</vt:lpstr>
      <vt:lpstr>Slide 14</vt:lpstr>
      <vt:lpstr>Slide 15</vt:lpstr>
      <vt:lpstr>12 Industries for the Next 10 Years: Insurance Solutions Needed</vt:lpstr>
      <vt:lpstr>CONSTRUCTION INDUSTRY OVERVIEW &amp; OUTLOOK</vt:lpstr>
      <vt:lpstr>Value of Construction Put in Place,   April 2013 vs. April 2012*</vt:lpstr>
      <vt:lpstr>Value of Private Construction Put in Place, by Segment,  Apr. 2013 vs. Apr. 2012*</vt:lpstr>
      <vt:lpstr>Value of Public Construction Put in Place, by Segment,  Apr. 2013 vs. Apr. 2012*</vt:lpstr>
      <vt:lpstr>New Private Housing Starts, 1990-2019F</vt:lpstr>
      <vt:lpstr>Construction Employment, Jan. 2010—May 2013*</vt:lpstr>
      <vt:lpstr>Construction Employment,  Jan. 2003–May 2013 </vt:lpstr>
      <vt:lpstr>Logging Employment, Jan. 2010—May 2013*</vt:lpstr>
      <vt:lpstr>Logging Employment,  Jan. 2003–May 2013 </vt:lpstr>
      <vt:lpstr>Commercial &amp; Industrial Loans Outstanding at FDIC-Insured Banks, Quarterly, 2006-2012:Q4*</vt:lpstr>
      <vt:lpstr>Percent of Non-current Commercial &amp; Industrial Loans Outstanding at FDIC-Insured Banks, Quarterly, 2006-2012:Q4*</vt:lpstr>
      <vt:lpstr>Interest Rate on Convention 30-Year Mortgages: Headed Back Up, 1990–2013*</vt:lpstr>
      <vt:lpstr>Slide 29</vt:lpstr>
      <vt:lpstr>MANUFACTURING SECTOR OVERVIEW &amp; OUTLOOK</vt:lpstr>
      <vt:lpstr>Nonfarm Payroll (Wages and Salaries): Quarterly, 2005–2013:Q1</vt:lpstr>
      <vt:lpstr>Slide 32</vt:lpstr>
      <vt:lpstr>Dollar Value* of Manufacturers’ Shipments Monthly, Jan. 1992—Apr. 2013</vt:lpstr>
      <vt:lpstr>Manufacturing Growth for Selected Sectors, 2013 vs. 2013*</vt:lpstr>
      <vt:lpstr>Recovery in Capacity Utilization is a Positive Sign for Commercial Exposures</vt:lpstr>
      <vt:lpstr>Manufacturing Employment, Jan. 2010—May 2013*</vt:lpstr>
      <vt:lpstr>ENERGY SECTOR: OIL &amp; GAS INDUSTRY FUTURE IS BRIGHT</vt:lpstr>
      <vt:lpstr>US Oil &amp; Gas Extraction: Value of Output: 2000–2012E</vt:lpstr>
      <vt:lpstr>Oil &amp; Gas Extraction Employment, Jan. 2010—May 2013*</vt:lpstr>
      <vt:lpstr>World Primary Energy Consumption, 1990-2030P</vt:lpstr>
      <vt:lpstr>World Energy Consumption by Fuel, 1990—2035F</vt:lpstr>
      <vt:lpstr>US Electric Power Generation by Fuel Source, 2010-2035F (Billions of Kilowatt Hours)</vt:lpstr>
      <vt:lpstr>U.S. Annual Share of Fossil Fired Electric Power Generation, 1950-2012*</vt:lpstr>
      <vt:lpstr>US Natural Gas Production and Non-Hydro Renewable Electricity Generation, 1990-2035P</vt:lpstr>
      <vt:lpstr>Distribution of Major Shale Deposits: 5.76 Tr. Cu. Ft. in 48 Shale Basins in 32 Countries</vt:lpstr>
      <vt:lpstr>Technically Recoverable Shale Gas Deposits, by Region</vt:lpstr>
      <vt:lpstr>Global Oil Consumption and Price,  2008 – 2035F</vt:lpstr>
      <vt:lpstr>Slide 48</vt:lpstr>
      <vt:lpstr>Slide 49</vt:lpstr>
      <vt:lpstr>Unemployment and Underemployment Rates: Stubbornly High in 2012, But Falling</vt:lpstr>
      <vt:lpstr>Unemployment Rates by State, April 2013: Highest 25 States*</vt:lpstr>
      <vt:lpstr>Slide 52</vt:lpstr>
      <vt:lpstr>Slide 53</vt:lpstr>
      <vt:lpstr>Slide 54</vt:lpstr>
      <vt:lpstr>Slide 55</vt:lpstr>
      <vt:lpstr>Slide 56</vt:lpstr>
      <vt:lpstr>US Unemployment Rate Forecast</vt:lpstr>
      <vt:lpstr>Nonfarm Payroll (Wages and Salaries): Quarterly, 2005–2013:Q1</vt:lpstr>
      <vt:lpstr>Payroll vs. Workers Comp Net Written Premiums, 1990-2012E</vt:lpstr>
      <vt:lpstr>Workers Compensation   Operating Environment</vt:lpstr>
      <vt:lpstr>Workers Compensation Combined Ratio: 1994–2012P</vt:lpstr>
      <vt:lpstr>Workers Compensation Premium:  Second Consecutive Year of Increase  Net Written Premium</vt:lpstr>
      <vt:lpstr>2012 Workers Compensation Direct Written Premium Growth, by State*</vt:lpstr>
      <vt:lpstr>Workers Compensation Medical Severity Moderate Increase in 2012</vt:lpstr>
      <vt:lpstr>Change in Price Paid for Medical Professional Services in WC, 2002-2012*</vt:lpstr>
      <vt:lpstr>WC Medical Severity Generally Outpaces the Medical CPI Rate</vt:lpstr>
      <vt:lpstr>Slide 67</vt:lpstr>
      <vt:lpstr>Workers Compensation Lost-Time  Claim Frequency Declined in 2012  Lost-Time Claims</vt:lpstr>
      <vt:lpstr>WC Indemnity Severity vs. Wage Inflation, 1995 -2012p</vt:lpstr>
      <vt:lpstr>Nonfarm Payroll (Wages and Salaries): Quarterly, 2005–2011:Q4</vt:lpstr>
      <vt:lpstr>Payroll vs. Workers Comp Net Written Premiums, 1990-2011</vt:lpstr>
      <vt:lpstr>Average Approved Bureau Rates/Loss Costs</vt:lpstr>
      <vt:lpstr>Impact of Discounting on Workers Compensation Premium  NCCI States—Private Carriers</vt:lpstr>
      <vt:lpstr>Workers Comp Rate Changes, 2008:Q4 – 2013:Q1</vt:lpstr>
      <vt:lpstr>Workers Comp Combined Ratio to Achieve Selected Cost of Capital in 2012</vt:lpstr>
      <vt:lpstr>Slide 76</vt:lpstr>
      <vt:lpstr>P/C Net Income After Taxes 1991–2012 ($ Millions)</vt:lpstr>
      <vt:lpstr>A 100 Combined Ratio Isn’t What It Once Was: Investment Impact on ROEs</vt:lpstr>
      <vt:lpstr>Profitability Peaks &amp; Troughs in the P/C Insurance Industry, 1975 – 2013F*</vt:lpstr>
      <vt:lpstr>US Policyholder Surplus: 1975–2012*</vt:lpstr>
      <vt:lpstr>Policyholder Surplus,  2006:Q4–2012:Q4</vt:lpstr>
      <vt:lpstr>UNDERWRITING</vt:lpstr>
      <vt:lpstr>P/C Insurance Industry  Combined Ratio, 2001–2012*</vt:lpstr>
      <vt:lpstr>Underwriting Gain (Loss) 1975–2012*</vt:lpstr>
      <vt:lpstr>Combined Ratios by Predominant Business Segment, 2012 vs. 2011*</vt:lpstr>
      <vt:lpstr>P/C Reserve Development, 1992–2015E</vt:lpstr>
      <vt:lpstr>Slide 87</vt:lpstr>
      <vt:lpstr>Commercial Lines Combined Ratio, 1990-2015F*</vt:lpstr>
      <vt:lpstr>Commercial Auto Combined Ratio: 1993–2015F</vt:lpstr>
      <vt:lpstr>Commercial Multi-Peril Combined Ratio: 1995–2015F</vt:lpstr>
      <vt:lpstr>General Liability Combined Ratio:  2005–2015F</vt:lpstr>
      <vt:lpstr>Inland Marine Combined Ratio:       1999–2015F</vt:lpstr>
      <vt:lpstr>Other &amp; Products Liability Combined Ratio: 1991–2013F</vt:lpstr>
      <vt:lpstr>Slide 94</vt:lpstr>
      <vt:lpstr>US Insured Catastrophe Losses</vt:lpstr>
      <vt:lpstr>Top 16 Most Costly Disasters in U.S. History</vt:lpstr>
      <vt:lpstr>Scenes from My Visit to Moore, Oklahoma, Tornado: High Claim Severity</vt:lpstr>
      <vt:lpstr>Top 12 Most Costly Hurricanes in U.S. History</vt:lpstr>
      <vt:lpstr>U.S. Thunderstorm Loss Trends, 1980 – 2012</vt:lpstr>
      <vt:lpstr>Outlook for 2013 Hurricane Season:  75% Worse Than Average</vt:lpstr>
      <vt:lpstr>Landfall Probabilities for 2013 Hurricane Season: Above Average</vt:lpstr>
      <vt:lpstr>Total Value of Insured Coastal Exposure in 2012</vt:lpstr>
      <vt:lpstr>Total Value of Insured Coastal Exposure in 2007</vt:lpstr>
      <vt:lpstr>Total Potential Home Value Exposure to Storm Surge Risk in 2013*</vt:lpstr>
      <vt:lpstr>Combined Ratio Points Associated with Catastrophe Losses: 1960 – 2012*</vt:lpstr>
      <vt:lpstr>Slide 106</vt:lpstr>
      <vt:lpstr>Number of Federal Disaster Declarations, 1953-2013*</vt:lpstr>
      <vt:lpstr>Federal Disasters Declarations by State,  1953 – 2013: Highest 25 States*</vt:lpstr>
      <vt:lpstr>Federal Disasters Declarations by State,  1953 – 2013: Lowest 25 States*</vt:lpstr>
      <vt:lpstr>RENEWED PRICING DISCIPLINE</vt:lpstr>
      <vt:lpstr>Distribution of Direct Premiums Written by Segment/Line, 2010</vt:lpstr>
      <vt:lpstr>Net Premium Growth: Annual Change,  1971—2012</vt:lpstr>
      <vt:lpstr>P/C Net Premiums Written: % Change, Quarter vs. Year-Prior Quarter</vt:lpstr>
      <vt:lpstr>Growth in Net Written Premium by Segment, 2012 vs. 2011*</vt:lpstr>
      <vt:lpstr>Average Commercial Rate Change, All Lines, (1Q:2004–1Q:2013)</vt:lpstr>
      <vt:lpstr>Change in Commercial Rate Renewals, by Account Size: 1999:Q4 to 2013:Q1</vt:lpstr>
      <vt:lpstr>Cumulative Qtrly. Commercial Rate Changes, by Account Size: 1999:Q4 to 2013:Q1</vt:lpstr>
      <vt:lpstr>Cumulative Qtrly. Commercial Rate Changes, by Line: 1999:Q4 to 2013:Q1</vt:lpstr>
      <vt:lpstr>Workers Comp. Quarterly Rate Changes, by Line: 2000:Q1 to 2013:Q1</vt:lpstr>
      <vt:lpstr>Change in Commercial Rate Renewals, by Line: 2013:Q1</vt:lpstr>
      <vt:lpstr>CLIPS: Change in Written Price Level: All Lines, 2010:Q2 – 2012:Q4</vt:lpstr>
      <vt:lpstr>Workers Comp Rate Changes, 2008:Q4 – 2013:Q1</vt:lpstr>
      <vt:lpstr>Slide 123</vt:lpstr>
      <vt:lpstr>Direct Premiums Written: Total P/C Percent Change by State, 2007-2012*</vt:lpstr>
      <vt:lpstr>Direct Premiums Written: Total P/C Percent Change by State, 2007-2012*</vt:lpstr>
      <vt:lpstr>Direct Premiums Written: Comm. Lines Percent Change by State, 2006-2011*</vt:lpstr>
      <vt:lpstr>Direct Premiums Written: Comm. Lines Percent Change by State, 2006-2011*</vt:lpstr>
      <vt:lpstr>Terrorism Update</vt:lpstr>
      <vt:lpstr>Global Terrorist Attacks and Deaths, 2004-2011</vt:lpstr>
      <vt:lpstr>Terrorism Risk Insurance Program</vt:lpstr>
      <vt:lpstr>Loss Distribution by Type of Insurance from Sept. 11 Terrorist Attack ($ 2011)</vt:lpstr>
      <vt:lpstr>Terrorism Violates Traditional Requirements for Insurability</vt:lpstr>
      <vt:lpstr>Slide 133</vt:lpstr>
      <vt:lpstr>INVESTMENTS:  THE NEW REALITY</vt:lpstr>
      <vt:lpstr>Property/Casualty Insurance Industry Investment Income: 2000–20121</vt:lpstr>
      <vt:lpstr>P/C Insurer Net Realized  Capital Gains/Losses, 1990-2012</vt:lpstr>
      <vt:lpstr>Property/Casualty Insurance Industry Investment Gain: 1994–20121</vt:lpstr>
      <vt:lpstr>U.S. 10-Year Treasury Note Yields: A Long Downward Trend, 1990–2013*</vt:lpstr>
      <vt:lpstr>Average Maturity of Bonds Held by US  P/C Insurers, 2006—2011*</vt:lpstr>
      <vt:lpstr>Distribution of Bond Maturities, P/C Insurance Industry, 2003-2012</vt:lpstr>
      <vt:lpstr>Slide 141</vt:lpstr>
      <vt:lpstr>Annual Inflation Rates, (CPI-U, %), 1990–2014F</vt:lpstr>
      <vt:lpstr>Financial Strength &amp; Underwriting</vt:lpstr>
      <vt:lpstr>P/C Insurer Impairments, 1969–2012</vt:lpstr>
      <vt:lpstr>P/C Insurer Impairment Frequency vs. Combined Ratio, 1969-2011</vt:lpstr>
      <vt:lpstr>Reasons for US P/C Insurer Impairments, 1969–2010</vt:lpstr>
      <vt:lpstr>Top 10 Lines of Business for US P/C Impaired Insurers, 2000–2010</vt:lpstr>
      <vt:lpstr>Number of Recessions Endured by P/C Insurers, by Number of Years in Operation</vt:lpstr>
      <vt:lpstr>Slide 149</vt:lpstr>
      <vt:lpstr>Reinsurer Share of Recent Significant Market Losses</vt:lpstr>
      <vt:lpstr>Regional Property Catastrophe Rate on Line Index, 1990—2013 (as of January 1)</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2011</vt:lpstr>
      <vt:lpstr>Slide 158</vt:lpstr>
    </vt:vector>
  </TitlesOfParts>
  <Company>insurance information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Shorna Lewis</cp:lastModifiedBy>
  <cp:revision>3283</cp:revision>
  <dcterms:modified xsi:type="dcterms:W3CDTF">2013-06-17T18:09:26Z</dcterms:modified>
</cp:coreProperties>
</file>