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ags/tag8.xml" ContentType="application/vnd.openxmlformats-officedocument.presentationml.tags+xml"/>
  <Override PartName="/ppt/slides/slide120.xml" ContentType="application/vnd.openxmlformats-officedocument.presentationml.slide+xml"/>
  <Override PartName="/ppt/slides/slide218.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221.xml" ContentType="application/vnd.openxmlformats-officedocument.presentationml.slide+xml"/>
  <Override PartName="/ppt/notesSlides/notesSlide41.xml" ContentType="application/vnd.openxmlformats-officedocument.presentationml.notesSlide+xml"/>
  <Override PartName="/ppt/tags/tag16.xml" ContentType="application/vnd.openxmlformats-officedocument.presentationml.tags+xml"/>
  <Override PartName="/ppt/notesSlides/notesSlide179.xml" ContentType="application/vnd.openxmlformats-officedocument.presentationml.notesSlide+xml"/>
  <Override PartName="/ppt/slides/slide158.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157.xml" ContentType="application/vnd.openxmlformats-officedocument.presentationml.notesSlide+xml"/>
  <Override PartName="/ppt/slides/slide88.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notesSlides/notesSlide79.xml" ContentType="application/vnd.openxmlformats-officedocument.presentationml.notesSlide+xml"/>
  <Override PartName="/ppt/drawings/drawing3.xml" ContentType="application/vnd.openxmlformats-officedocument.drawingml.chartshapes+xml"/>
  <Override PartName="/ppt/theme/theme2.xml" ContentType="application/vnd.openxmlformats-officedocument.theme+xml"/>
  <Override PartName="/ppt/tags/tag5.xml" ContentType="application/vnd.openxmlformats-officedocument.presentationml.tags+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Default Extension="emf" ContentType="image/x-emf"/>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notesSlides/notesSlide198.xml" ContentType="application/vnd.openxmlformats-officedocument.presentationml.notesSlide+xml"/>
  <Override PartName="/ppt/slides/slide177.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tags/tag13.xml" ContentType="application/vnd.openxmlformats-officedocument.presentationml.tags+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111.xml" ContentType="application/vnd.openxmlformats-officedocument.presentationml.slide+xml"/>
  <Override PartName="/ppt/slides/slide209.xml" ContentType="application/vnd.openxmlformats-officedocument.presentationml.slid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slides/slide223.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tags/tag18.xml" ContentType="application/vnd.openxmlformats-officedocument.presentationml.tags+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notesSlides/notesSlide195.xml" ContentType="application/vnd.openxmlformats-officedocument.presentationml.notesSlide+xml"/>
  <Override PartName="/ppt/notesSlides/notesSlide200.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charts/chart5.xml" ContentType="application/vnd.openxmlformats-officedocument.drawingml.chart+xml"/>
  <Override PartName="/ppt/notesSlides/notesSlide184.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notesSlides/notesSlide126.xml" ContentType="application/vnd.openxmlformats-officedocument.presentationml.notesSlide+xml"/>
  <Override PartName="/ppt/tags/tag21.xml" ContentType="application/vnd.openxmlformats-officedocument.presentationml.tags+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Default Extension="wav" ContentType="audio/wav"/>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notesSlides/notesSlide178.xml" ContentType="application/vnd.openxmlformats-officedocument.presentationml.notesSlide+xml"/>
  <Override PartName="/ppt/notesSlides/notesSlide189.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tags/tag15.xml" ContentType="application/vnd.openxmlformats-officedocument.presentationml.tags+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charts/chart2.xml" ContentType="application/vnd.openxmlformats-officedocument.drawingml.chart+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drawings/drawing2.xml" ContentType="application/vnd.openxmlformats-officedocument.drawingml.chartshape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s/slide214.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97.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tags/tag12.xml" ContentType="application/vnd.openxmlformats-officedocument.presentationml.tags+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tags/tag17.xml" ContentType="application/vnd.openxmlformats-officedocument.presentationml.tags+xml"/>
  <Override PartName="/ppt/notesSlides/notesSlide169.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charts/chart4.xml" ContentType="application/vnd.openxmlformats-officedocument.drawingml.chart+xml"/>
  <Override PartName="/ppt/notesSlides/notesSlide194.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notesSlides/notesSlide199.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slides/slide167.xml" ContentType="application/vnd.openxmlformats-officedocument.presentationml.slide+xml"/>
  <Override PartName="/ppt/tags/tag14.xml" ContentType="application/vnd.openxmlformats-officedocument.presentationml.tags+xml"/>
  <Override PartName="/ppt/notesSlides/notesSlide50.xml" ContentType="application/vnd.openxmlformats-officedocument.presentationml.notesSlide+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charts/chart1.xml" ContentType="application/vnd.openxmlformats-officedocument.drawingml.chart+xml"/>
  <Override PartName="/ppt/notesSlides/notesSlide191.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drawings/drawing1.xml" ContentType="application/vnd.openxmlformats-officedocument.drawingml.chartshapes+xml"/>
  <Override PartName="/ppt/slides/slide53.xml" ContentType="application/vnd.openxmlformats-officedocument.presentationml.slide+xml"/>
  <Default Extension="jpeg" ContentType="image/jpeg"/>
  <Override PartName="/ppt/tags/tag3.xml" ContentType="application/vnd.openxmlformats-officedocument.presentationml.tags+xml"/>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notesSlides/notesSlide44.xml" ContentType="application/vnd.openxmlformats-officedocument.presentationml.notesSlide+xml"/>
  <Override PartName="/ppt/tags/tag19.xml" ContentType="application/vnd.openxmlformats-officedocument.presentationml.tags+xml"/>
  <Override PartName="/ppt/notesSlides/notesSlide9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notesSlides/notesSlide20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tags/tag11.xml" ContentType="application/vnd.openxmlformats-officedocument.presentationml.tags+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07.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87.xml" ContentType="application/vnd.openxmlformats-officedocument.presentationml.notes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122.xml" ContentType="application/vnd.openxmlformats-officedocument.presentationml.slide+xml"/>
  <Override PartName="/ppt/notesSlides/notesSlide87.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25"/>
  </p:notesMasterIdLst>
  <p:handoutMasterIdLst>
    <p:handoutMasterId r:id="rId226"/>
  </p:handoutMasterIdLst>
  <p:sldIdLst>
    <p:sldId id="3491" r:id="rId2"/>
    <p:sldId id="2574" r:id="rId3"/>
    <p:sldId id="3601" r:id="rId4"/>
    <p:sldId id="3348" r:id="rId5"/>
    <p:sldId id="3347" r:id="rId6"/>
    <p:sldId id="3433" r:id="rId7"/>
    <p:sldId id="3602" r:id="rId8"/>
    <p:sldId id="3669" r:id="rId9"/>
    <p:sldId id="3670" r:id="rId10"/>
    <p:sldId id="3457" r:id="rId11"/>
    <p:sldId id="3458" r:id="rId12"/>
    <p:sldId id="3416" r:id="rId13"/>
    <p:sldId id="3603" r:id="rId14"/>
    <p:sldId id="3604" r:id="rId15"/>
    <p:sldId id="3381" r:id="rId16"/>
    <p:sldId id="3247" r:id="rId17"/>
    <p:sldId id="3203" r:id="rId18"/>
    <p:sldId id="3605" r:id="rId19"/>
    <p:sldId id="3481" r:id="rId20"/>
    <p:sldId id="3606" r:id="rId21"/>
    <p:sldId id="3607" r:id="rId22"/>
    <p:sldId id="3523" r:id="rId23"/>
    <p:sldId id="3611" r:id="rId24"/>
    <p:sldId id="3480" r:id="rId25"/>
    <p:sldId id="3608" r:id="rId26"/>
    <p:sldId id="3609" r:id="rId27"/>
    <p:sldId id="3610" r:id="rId28"/>
    <p:sldId id="3612" r:id="rId29"/>
    <p:sldId id="3613" r:id="rId30"/>
    <p:sldId id="3614" r:id="rId31"/>
    <p:sldId id="3615" r:id="rId32"/>
    <p:sldId id="3616" r:id="rId33"/>
    <p:sldId id="3532" r:id="rId34"/>
    <p:sldId id="3533" r:id="rId35"/>
    <p:sldId id="3534" r:id="rId36"/>
    <p:sldId id="3535" r:id="rId37"/>
    <p:sldId id="2934" r:id="rId38"/>
    <p:sldId id="3096" r:id="rId39"/>
    <p:sldId id="3618" r:id="rId40"/>
    <p:sldId id="3688" r:id="rId41"/>
    <p:sldId id="3388" r:id="rId42"/>
    <p:sldId id="3324" r:id="rId43"/>
    <p:sldId id="3700" r:id="rId44"/>
    <p:sldId id="3698" r:id="rId45"/>
    <p:sldId id="3699" r:id="rId46"/>
    <p:sldId id="3431" r:id="rId47"/>
    <p:sldId id="3713" r:id="rId48"/>
    <p:sldId id="3428" r:id="rId49"/>
    <p:sldId id="3715" r:id="rId50"/>
    <p:sldId id="3429" r:id="rId51"/>
    <p:sldId id="3701" r:id="rId52"/>
    <p:sldId id="3716" r:id="rId53"/>
    <p:sldId id="3717" r:id="rId54"/>
    <p:sldId id="3740" r:id="rId55"/>
    <p:sldId id="3741" r:id="rId56"/>
    <p:sldId id="3743" r:id="rId57"/>
    <p:sldId id="3494" r:id="rId58"/>
    <p:sldId id="3492" r:id="rId59"/>
    <p:sldId id="3493" r:id="rId60"/>
    <p:sldId id="3689" r:id="rId61"/>
    <p:sldId id="3690" r:id="rId62"/>
    <p:sldId id="3691" r:id="rId63"/>
    <p:sldId id="3692" r:id="rId64"/>
    <p:sldId id="3693" r:id="rId65"/>
    <p:sldId id="2599" r:id="rId66"/>
    <p:sldId id="2600" r:id="rId67"/>
    <p:sldId id="2965" r:id="rId68"/>
    <p:sldId id="3415" r:id="rId69"/>
    <p:sldId id="3478" r:id="rId70"/>
    <p:sldId id="3702" r:id="rId71"/>
    <p:sldId id="3753" r:id="rId72"/>
    <p:sldId id="3754" r:id="rId73"/>
    <p:sldId id="3755" r:id="rId74"/>
    <p:sldId id="3580" r:id="rId75"/>
    <p:sldId id="3706" r:id="rId76"/>
    <p:sldId id="3710" r:id="rId77"/>
    <p:sldId id="3707" r:id="rId78"/>
    <p:sldId id="3708" r:id="rId79"/>
    <p:sldId id="3744" r:id="rId80"/>
    <p:sldId id="3582" r:id="rId81"/>
    <p:sldId id="3302" r:id="rId82"/>
    <p:sldId id="3625" r:id="rId83"/>
    <p:sldId id="3626" r:id="rId84"/>
    <p:sldId id="3697" r:id="rId85"/>
    <p:sldId id="3558" r:id="rId86"/>
    <p:sldId id="3511" r:id="rId87"/>
    <p:sldId id="3512" r:id="rId88"/>
    <p:sldId id="3513" r:id="rId89"/>
    <p:sldId id="3635" r:id="rId90"/>
    <p:sldId id="3639" r:id="rId91"/>
    <p:sldId id="3641" r:id="rId92"/>
    <p:sldId id="3642" r:id="rId93"/>
    <p:sldId id="3643" r:id="rId94"/>
    <p:sldId id="3645" r:id="rId95"/>
    <p:sldId id="3647" r:id="rId96"/>
    <p:sldId id="3269" r:id="rId97"/>
    <p:sldId id="3515" r:id="rId98"/>
    <p:sldId id="3516" r:id="rId99"/>
    <p:sldId id="3259" r:id="rId100"/>
    <p:sldId id="3260" r:id="rId101"/>
    <p:sldId id="3261" r:id="rId102"/>
    <p:sldId id="3262" r:id="rId103"/>
    <p:sldId id="3263" r:id="rId104"/>
    <p:sldId id="3264" r:id="rId105"/>
    <p:sldId id="3265" r:id="rId106"/>
    <p:sldId id="3266" r:id="rId107"/>
    <p:sldId id="3267" r:id="rId108"/>
    <p:sldId id="3268" r:id="rId109"/>
    <p:sldId id="2680" r:id="rId110"/>
    <p:sldId id="3672" r:id="rId111"/>
    <p:sldId id="3673" r:id="rId112"/>
    <p:sldId id="3674" r:id="rId113"/>
    <p:sldId id="3675" r:id="rId114"/>
    <p:sldId id="3676" r:id="rId115"/>
    <p:sldId id="3544" r:id="rId116"/>
    <p:sldId id="3745" r:id="rId117"/>
    <p:sldId id="3746" r:id="rId118"/>
    <p:sldId id="3547" r:id="rId119"/>
    <p:sldId id="3548" r:id="rId120"/>
    <p:sldId id="3549" r:id="rId121"/>
    <p:sldId id="3752" r:id="rId122"/>
    <p:sldId id="3551" r:id="rId123"/>
    <p:sldId id="3286" r:id="rId124"/>
    <p:sldId id="1693" r:id="rId125"/>
    <p:sldId id="3364" r:id="rId126"/>
    <p:sldId id="2882" r:id="rId127"/>
    <p:sldId id="2881" r:id="rId128"/>
    <p:sldId id="3678" r:id="rId129"/>
    <p:sldId id="3747" r:id="rId130"/>
    <p:sldId id="3748" r:id="rId131"/>
    <p:sldId id="3749" r:id="rId132"/>
    <p:sldId id="3471" r:id="rId133"/>
    <p:sldId id="3634" r:id="rId134"/>
    <p:sldId id="3679" r:id="rId135"/>
    <p:sldId id="3680" r:id="rId136"/>
    <p:sldId id="3681" r:id="rId137"/>
    <p:sldId id="1618" r:id="rId138"/>
    <p:sldId id="3553" r:id="rId139"/>
    <p:sldId id="1687" r:id="rId140"/>
    <p:sldId id="3365" r:id="rId141"/>
    <p:sldId id="3366" r:id="rId142"/>
    <p:sldId id="3367" r:id="rId143"/>
    <p:sldId id="3711" r:id="rId144"/>
    <p:sldId id="1748" r:id="rId145"/>
    <p:sldId id="2291" r:id="rId146"/>
    <p:sldId id="3109" r:id="rId147"/>
    <p:sldId id="3105" r:id="rId148"/>
    <p:sldId id="3106" r:id="rId149"/>
    <p:sldId id="3107" r:id="rId150"/>
    <p:sldId id="3108" r:id="rId151"/>
    <p:sldId id="2331" r:id="rId152"/>
    <p:sldId id="3010" r:id="rId153"/>
    <p:sldId id="3514" r:id="rId154"/>
    <p:sldId id="3013" r:id="rId155"/>
    <p:sldId id="3014" r:id="rId156"/>
    <p:sldId id="2432" r:id="rId157"/>
    <p:sldId id="2658" r:id="rId158"/>
    <p:sldId id="2642" r:id="rId159"/>
    <p:sldId id="3015" r:id="rId160"/>
    <p:sldId id="2643" r:id="rId161"/>
    <p:sldId id="2336" r:id="rId162"/>
    <p:sldId id="2659" r:id="rId163"/>
    <p:sldId id="2660" r:id="rId164"/>
    <p:sldId id="2685" r:id="rId165"/>
    <p:sldId id="3555" r:id="rId166"/>
    <p:sldId id="3684" r:id="rId167"/>
    <p:sldId id="3685" r:id="rId168"/>
    <p:sldId id="3147" r:id="rId169"/>
    <p:sldId id="3686" r:id="rId170"/>
    <p:sldId id="3687" r:id="rId171"/>
    <p:sldId id="3556" r:id="rId172"/>
    <p:sldId id="3682" r:id="rId173"/>
    <p:sldId id="2773" r:id="rId174"/>
    <p:sldId id="2670" r:id="rId175"/>
    <p:sldId id="3244" r:id="rId176"/>
    <p:sldId id="3284" r:id="rId177"/>
    <p:sldId id="3285" r:id="rId178"/>
    <p:sldId id="3683" r:id="rId179"/>
    <p:sldId id="2091" r:id="rId180"/>
    <p:sldId id="3671" r:id="rId181"/>
    <p:sldId id="3351" r:id="rId182"/>
    <p:sldId id="3586" r:id="rId183"/>
    <p:sldId id="2174" r:id="rId184"/>
    <p:sldId id="2638" r:id="rId185"/>
    <p:sldId id="3425" r:id="rId186"/>
    <p:sldId id="3694" r:id="rId187"/>
    <p:sldId id="3695" r:id="rId188"/>
    <p:sldId id="3584" r:id="rId189"/>
    <p:sldId id="3585" r:id="rId190"/>
    <p:sldId id="2185" r:id="rId191"/>
    <p:sldId id="3016" r:id="rId192"/>
    <p:sldId id="3368" r:id="rId193"/>
    <p:sldId id="3369" r:id="rId194"/>
    <p:sldId id="3370" r:id="rId195"/>
    <p:sldId id="3750" r:id="rId196"/>
    <p:sldId id="3331" r:id="rId197"/>
    <p:sldId id="3332" r:id="rId198"/>
    <p:sldId id="3333" r:id="rId199"/>
    <p:sldId id="3334" r:id="rId200"/>
    <p:sldId id="3751" r:id="rId201"/>
    <p:sldId id="3336" r:id="rId202"/>
    <p:sldId id="3469" r:id="rId203"/>
    <p:sldId id="1445" r:id="rId204"/>
    <p:sldId id="1450" r:id="rId205"/>
    <p:sldId id="2652" r:id="rId206"/>
    <p:sldId id="2655" r:id="rId207"/>
    <p:sldId id="3228" r:id="rId208"/>
    <p:sldId id="2710" r:id="rId209"/>
    <p:sldId id="3510" r:id="rId210"/>
    <p:sldId id="3497" r:id="rId211"/>
    <p:sldId id="3498" r:id="rId212"/>
    <p:sldId id="3499" r:id="rId213"/>
    <p:sldId id="3500" r:id="rId214"/>
    <p:sldId id="3501" r:id="rId215"/>
    <p:sldId id="3502" r:id="rId216"/>
    <p:sldId id="3503" r:id="rId217"/>
    <p:sldId id="3504" r:id="rId218"/>
    <p:sldId id="3505" r:id="rId219"/>
    <p:sldId id="3506" r:id="rId220"/>
    <p:sldId id="3507" r:id="rId221"/>
    <p:sldId id="3508" r:id="rId222"/>
    <p:sldId id="3509" r:id="rId223"/>
    <p:sldId id="1136" r:id="rId224"/>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A7A"/>
    <a:srgbClr val="2B7299"/>
    <a:srgbClr val="3691C4"/>
    <a:srgbClr val="3333CC"/>
    <a:srgbClr val="28688C"/>
    <a:srgbClr val="E5F1F7"/>
    <a:srgbClr val="4B9FCD"/>
    <a:srgbClr val="D0DCE2"/>
    <a:srgbClr val="C9D6D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90" d="100"/>
          <a:sy n="90" d="100"/>
        </p:scale>
        <p:origin x="-342" y="-108"/>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snapToGrid="0">
      <p:cViewPr varScale="1">
        <p:scale>
          <a:sx n="94" d="100"/>
          <a:sy n="94" d="100"/>
        </p:scale>
        <p:origin x="-2898" y="-90"/>
      </p:cViewPr>
      <p:guideLst>
        <p:guide orient="horz" pos="2924"/>
        <p:guide pos="2205"/>
      </p:guideLst>
    </p:cSldViewPr>
  </p:notes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presProps" Target="presProps.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theme" Target="theme/theme1.xml"/><Relationship Id="rId19" Type="http://schemas.openxmlformats.org/officeDocument/2006/relationships/slide" Target="slides/slide18.xml"/><Relationship Id="rId224" Type="http://schemas.openxmlformats.org/officeDocument/2006/relationships/slide" Target="slides/slide223.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cheetham\AppData\Local\Microsoft\Windows\Temporary%20Internet%20Files\Content.Outlook\D89LB1ND\Long-Term%20Evolution%20of%20Shareholders%20Funds%201998%20to%201Q2013%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6.1105217140832474E-2"/>
          <c:y val="3.40986675893446E-2"/>
          <c:w val="0.93040188886645558"/>
          <c:h val="0.86296741032373714"/>
        </c:manualLayout>
      </c:layout>
      <c:barChart>
        <c:barDir val="col"/>
        <c:grouping val="clustered"/>
        <c:ser>
          <c:idx val="0"/>
          <c:order val="0"/>
          <c:tx>
            <c:strRef>
              <c:f>Chart!$B$1</c:f>
              <c:strCache>
                <c:ptCount val="1"/>
                <c:pt idx="0">
                  <c:v>Indicated</c:v>
                </c:pt>
              </c:strCache>
            </c:strRef>
          </c:tx>
          <c:spPr>
            <a:ln w="6350">
              <a:solidFill>
                <a:srgbClr val="0F5173"/>
              </a:solidFill>
            </a:ln>
          </c:spPr>
          <c:dPt>
            <c:idx val="19"/>
            <c:spPr>
              <a:solidFill>
                <a:srgbClr val="0F5173"/>
              </a:solidFill>
              <a:ln w="6350">
                <a:solidFill>
                  <a:srgbClr val="0F5173"/>
                </a:solidFill>
              </a:ln>
            </c:spPr>
          </c:dPt>
          <c:dLbls>
            <c:dLbl>
              <c:idx val="19"/>
              <c:numFmt formatCode="#,##0" sourceLinked="0"/>
              <c:spPr/>
              <c:txPr>
                <a:bodyPr/>
                <a:lstStyle/>
                <a:p>
                  <a:pPr>
                    <a:defRPr sz="1200" b="1">
                      <a:latin typeface="Arial" pitchFamily="34" charset="0"/>
                      <a:cs typeface="Arial" pitchFamily="34" charset="0"/>
                    </a:defRPr>
                  </a:pPr>
                  <a:endParaRPr lang="en-US"/>
                </a:p>
              </c:txPr>
            </c:dLbl>
            <c:dLbl>
              <c:idx val="20"/>
              <c:numFmt formatCode="#,##0" sourceLinked="0"/>
              <c:spPr/>
              <c:txPr>
                <a:bodyPr/>
                <a:lstStyle/>
                <a:p>
                  <a:pPr>
                    <a:defRPr sz="1200" b="1">
                      <a:latin typeface="Arial" pitchFamily="34" charset="0"/>
                      <a:cs typeface="Arial" pitchFamily="34" charset="0"/>
                    </a:defRPr>
                  </a:pPr>
                  <a:endParaRPr lang="en-US"/>
                </a:p>
              </c:txPr>
            </c:dLbl>
            <c:numFmt formatCode="#,##0.0" sourceLinked="0"/>
            <c:txPr>
              <a:bodyPr/>
              <a:lstStyle/>
              <a:p>
                <a:pPr>
                  <a:defRPr sz="1200" b="1">
                    <a:latin typeface="Arial" pitchFamily="34" charset="0"/>
                    <a:cs typeface="Arial" pitchFamily="34" charset="0"/>
                  </a:defRPr>
                </a:pPr>
                <a:endParaRPr lang="en-US"/>
              </a:p>
            </c:txPr>
            <c:showVal val="1"/>
          </c:dLbls>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Chart!$B$2:$B$23</c:f>
              <c:numCache>
                <c:formatCode>General</c:formatCode>
                <c:ptCount val="22"/>
                <c:pt idx="0">
                  <c:v>-4.2</c:v>
                </c:pt>
                <c:pt idx="1">
                  <c:v>-4.3999999999999995</c:v>
                </c:pt>
                <c:pt idx="2">
                  <c:v>-9.2000000000000011</c:v>
                </c:pt>
                <c:pt idx="3">
                  <c:v>0.30000000000000032</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-2.1999999999999997</c:v>
                </c:pt>
                <c:pt idx="17">
                  <c:v>-4.3</c:v>
                </c:pt>
                <c:pt idx="18">
                  <c:v>-5.7</c:v>
                </c:pt>
                <c:pt idx="19">
                  <c:v>10.8</c:v>
                </c:pt>
                <c:pt idx="20">
                  <c:v>-3.9</c:v>
                </c:pt>
                <c:pt idx="21">
                  <c:v>-5</c:v>
                </c:pt>
              </c:numCache>
            </c:numRef>
          </c:val>
        </c:ser>
        <c:gapWidth val="80"/>
        <c:axId val="169747584"/>
        <c:axId val="169749120"/>
      </c:barChart>
      <c:barChart>
        <c:barDir val="col"/>
        <c:grouping val="stacked"/>
        <c:ser>
          <c:idx val="1"/>
          <c:order val="1"/>
          <c:tx>
            <c:strRef>
              <c:f>Chart!$C$1</c:f>
              <c:strCache>
                <c:ptCount val="1"/>
                <c:pt idx="0">
                  <c:v>Adjusted</c:v>
                </c:pt>
              </c:strCache>
            </c:strRef>
          </c:tx>
          <c:spPr>
            <a:solidFill>
              <a:srgbClr val="0F5173">
                <a:lumMod val="20000"/>
                <a:lumOff val="80000"/>
              </a:srgbClr>
            </a:solidFill>
            <a:ln w="6350">
              <a:solidFill>
                <a:srgbClr val="0F5173"/>
              </a:solidFill>
            </a:ln>
          </c:spPr>
          <c:dLbls>
            <c:dLbl>
              <c:idx val="20"/>
              <c:layout>
                <c:manualLayout>
                  <c:x val="0"/>
                  <c:y val="-2.6729031600871201E-3"/>
                </c:manualLayout>
              </c:layout>
              <c:showVal val="1"/>
            </c:dLbl>
            <c:txPr>
              <a:bodyPr/>
              <a:lstStyle/>
              <a:p>
                <a:pPr>
                  <a:defRPr sz="1200" b="1">
                    <a:latin typeface="Arial" pitchFamily="34" charset="0"/>
                    <a:cs typeface="Arial" pitchFamily="34" charset="0"/>
                  </a:defRPr>
                </a:pPr>
                <a:endParaRPr lang="en-US"/>
              </a:p>
            </c:txPr>
            <c:showVal val="1"/>
          </c:dLbls>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Chart!$C$2:$C$23</c:f>
              <c:numCache>
                <c:formatCode>General</c:formatCode>
                <c:ptCount val="22"/>
                <c:pt idx="19">
                  <c:v>3.8</c:v>
                </c:pt>
                <c:pt idx="20">
                  <c:v>-0.9</c:v>
                </c:pt>
              </c:numCache>
            </c:numRef>
          </c:val>
        </c:ser>
        <c:gapWidth val="80"/>
        <c:axId val="169891712"/>
        <c:axId val="169890176"/>
      </c:barChart>
      <c:lineChart>
        <c:grouping val="standard"/>
        <c:ser>
          <c:idx val="2"/>
          <c:order val="2"/>
          <c:tx>
            <c:strRef>
              <c:f>Chart!$D$1</c:f>
              <c:strCache>
                <c:ptCount val="1"/>
                <c:pt idx="0">
                  <c:v>Label Indicated</c:v>
                </c:pt>
              </c:strCache>
            </c:strRef>
          </c:tx>
          <c:spPr>
            <a:ln>
              <a:noFill/>
              <a:prstDash val="lgDash"/>
            </a:ln>
          </c:spPr>
          <c:marker>
            <c:symbol val="none"/>
          </c:marker>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Chart!$D$2:$D$23</c:f>
              <c:numCache>
                <c:formatCode>General</c:formatCode>
                <c:ptCount val="22"/>
                <c:pt idx="0">
                  <c:v>-4.2</c:v>
                </c:pt>
                <c:pt idx="1">
                  <c:v>-4.3999999999999995</c:v>
                </c:pt>
                <c:pt idx="2">
                  <c:v>-9.2000000000000011</c:v>
                </c:pt>
                <c:pt idx="3">
                  <c:v>0.30000000000000032</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c:v>
                </c:pt>
                <c:pt idx="17">
                  <c:v>-4.1000000000000005</c:v>
                </c:pt>
                <c:pt idx="18">
                  <c:v>-5.5</c:v>
                </c:pt>
                <c:pt idx="19">
                  <c:v>9</c:v>
                </c:pt>
              </c:numCache>
            </c:numRef>
          </c:val>
        </c:ser>
        <c:ser>
          <c:idx val="3"/>
          <c:order val="3"/>
          <c:tx>
            <c:strRef>
              <c:f>Chart!$E$1</c:f>
              <c:strCache>
                <c:ptCount val="1"/>
                <c:pt idx="0">
                  <c:v>Label Adjusted</c:v>
                </c:pt>
              </c:strCache>
            </c:strRef>
          </c:tx>
          <c:spPr>
            <a:ln w="28575">
              <a:noFill/>
            </a:ln>
          </c:spPr>
          <c:marker>
            <c:symbol val="none"/>
          </c:marker>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Chart!$E$2:$E$23</c:f>
              <c:numCache>
                <c:formatCode>General</c:formatCode>
                <c:ptCount val="22"/>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numCache>
            </c:numRef>
          </c:val>
        </c:ser>
        <c:marker val="1"/>
        <c:axId val="169747584"/>
        <c:axId val="169749120"/>
      </c:lineChart>
      <c:catAx>
        <c:axId val="169747584"/>
        <c:scaling>
          <c:orientation val="minMax"/>
        </c:scaling>
        <c:axPos val="b"/>
        <c:numFmt formatCode="General" sourceLinked="1"/>
        <c:maj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69749120"/>
        <c:crosses val="autoZero"/>
        <c:lblAlgn val="ctr"/>
        <c:lblOffset val="100"/>
        <c:tickLblSkip val="1"/>
      </c:catAx>
      <c:valAx>
        <c:axId val="169749120"/>
        <c:scaling>
          <c:orientation val="minMax"/>
          <c:max val="12"/>
          <c:min val="-10"/>
        </c:scaling>
        <c:axPos val="l"/>
        <c:numFmt formatCode="General" sourceLinked="1"/>
        <c:maj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69747584"/>
        <c:crosses val="autoZero"/>
        <c:crossBetween val="between"/>
        <c:majorUnit val="2"/>
      </c:valAx>
      <c:valAx>
        <c:axId val="169890176"/>
        <c:scaling>
          <c:orientation val="minMax"/>
          <c:max val="12"/>
          <c:min val="-10"/>
        </c:scaling>
        <c:axPos val="r"/>
        <c:numFmt formatCode="General" sourceLinked="1"/>
        <c:majorTickMark val="none"/>
        <c:tickLblPos val="none"/>
        <c:spPr>
          <a:ln>
            <a:noFill/>
          </a:ln>
        </c:spPr>
        <c:crossAx val="169891712"/>
        <c:crosses val="max"/>
        <c:crossBetween val="between"/>
        <c:majorUnit val="2"/>
      </c:valAx>
      <c:catAx>
        <c:axId val="169891712"/>
        <c:scaling>
          <c:orientation val="minMax"/>
        </c:scaling>
        <c:axPos val="t"/>
        <c:numFmt formatCode="General" sourceLinked="1"/>
        <c:majorTickMark val="none"/>
        <c:tickLblPos val="none"/>
        <c:spPr>
          <a:ln>
            <a:noFill/>
          </a:ln>
        </c:spPr>
        <c:crossAx val="169890176"/>
        <c:crosses val="max"/>
        <c:auto val="1"/>
        <c:lblAlgn val="ctr"/>
        <c:lblOffset val="100"/>
      </c:catAx>
    </c:plotArea>
    <c:legend>
      <c:legendPos val="r"/>
      <c:layout>
        <c:manualLayout>
          <c:xMode val="edge"/>
          <c:yMode val="edge"/>
          <c:x val="0.72894654193866759"/>
          <c:y val="0.27944814574562732"/>
          <c:w val="0.18040336741124344"/>
          <c:h val="0.11766840335731193"/>
        </c:manualLayout>
      </c:layout>
      <c:txPr>
        <a:bodyPr/>
        <a:lstStyle/>
        <a:p>
          <a:pPr>
            <a:defRPr sz="1600">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0"/>
          <c:order val="0"/>
          <c:tx>
            <c:strRef>
              <c:f>Sheet1!$B$1</c:f>
              <c:strCache>
                <c:ptCount val="1"/>
                <c:pt idx="0">
                  <c:v>Private Carriers ($ B)</c:v>
                </c:pt>
              </c:strCache>
            </c:strRef>
          </c:tx>
          <c:spPr>
            <a:solidFill>
              <a:srgbClr val="28688C"/>
            </a:solidFill>
          </c:spPr>
          <c:dPt>
            <c:idx val="19"/>
            <c:spPr>
              <a:solidFill>
                <a:srgbClr val="28688C"/>
              </a:solidFill>
              <a:ln>
                <a:solidFill>
                  <a:srgbClr val="3E7BB8"/>
                </a:solidFill>
              </a:ln>
            </c:spPr>
          </c:dPt>
          <c:dPt>
            <c:idx val="21"/>
            <c:spPr>
              <a:solidFill>
                <a:srgbClr val="2B7299"/>
              </a:solidFill>
            </c:spPr>
          </c:dPt>
          <c:dPt>
            <c:idx val="22"/>
            <c:spPr>
              <a:solidFill>
                <a:srgbClr val="00B0F0"/>
              </a:solidFill>
            </c:spPr>
          </c:dPt>
          <c:dLbls>
            <c:numFmt formatCode="#,##0.0" sourceLinked="0"/>
            <c:txPr>
              <a:bodyPr rot="0" vert="horz"/>
              <a:lstStyle/>
              <a:p>
                <a:pPr>
                  <a:defRPr sz="1094" b="1" i="0" baseline="0">
                    <a:solidFill>
                      <a:schemeClr val="bg1"/>
                    </a:solidFill>
                    <a:latin typeface="Arial" pitchFamily="34" charset="0"/>
                  </a:defRPr>
                </a:pPr>
                <a:endParaRPr lang="en-US"/>
              </a:p>
            </c:txPr>
            <c:showVal val="1"/>
          </c:dLbls>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Sheet1!$B$2:$B$24</c:f>
              <c:numCache>
                <c:formatCode>0.000</c:formatCode>
                <c:ptCount val="23"/>
                <c:pt idx="0">
                  <c:v>30.996355121000072</c:v>
                </c:pt>
                <c:pt idx="1">
                  <c:v>31.316294560999999</c:v>
                </c:pt>
                <c:pt idx="2">
                  <c:v>29.753761604000001</c:v>
                </c:pt>
                <c:pt idx="3">
                  <c:v>30.505050416000035</c:v>
                </c:pt>
                <c:pt idx="4">
                  <c:v>29.077386128000072</c:v>
                </c:pt>
                <c:pt idx="5">
                  <c:v>26.321967000000072</c:v>
                </c:pt>
                <c:pt idx="6">
                  <c:v>25.202254229000001</c:v>
                </c:pt>
                <c:pt idx="7">
                  <c:v>24.183790124000001</c:v>
                </c:pt>
                <c:pt idx="8">
                  <c:v>23.294640042999912</c:v>
                </c:pt>
                <c:pt idx="9">
                  <c:v>22.304646870999878</c:v>
                </c:pt>
                <c:pt idx="10">
                  <c:v>24.956931406999999</c:v>
                </c:pt>
                <c:pt idx="11">
                  <c:v>26.133928442000101</c:v>
                </c:pt>
                <c:pt idx="12">
                  <c:v>29.249614615000002</c:v>
                </c:pt>
                <c:pt idx="13">
                  <c:v>31.117596655999996</c:v>
                </c:pt>
                <c:pt idx="14">
                  <c:v>34.662006891000011</c:v>
                </c:pt>
                <c:pt idx="15">
                  <c:v>37.784561175999997</c:v>
                </c:pt>
                <c:pt idx="16">
                  <c:v>38.611554640000001</c:v>
                </c:pt>
                <c:pt idx="17">
                  <c:v>37.587669666999894</c:v>
                </c:pt>
                <c:pt idx="18">
                  <c:v>33.755330208000174</c:v>
                </c:pt>
                <c:pt idx="19">
                  <c:v>30.3</c:v>
                </c:pt>
                <c:pt idx="20">
                  <c:v>29.9</c:v>
                </c:pt>
                <c:pt idx="21">
                  <c:v>32.300000000000004</c:v>
                </c:pt>
                <c:pt idx="22">
                  <c:v>35.200000000000003</c:v>
                </c:pt>
              </c:numCache>
            </c:numRef>
          </c:val>
        </c:ser>
        <c:ser>
          <c:idx val="2"/>
          <c:order val="1"/>
          <c:tx>
            <c:strRef>
              <c:f>Sheet1!$C$1</c:f>
              <c:strCache>
                <c:ptCount val="1"/>
                <c:pt idx="0">
                  <c:v>State Funds ($ B)</c:v>
                </c:pt>
              </c:strCache>
            </c:strRef>
          </c:tx>
          <c:spPr>
            <a:solidFill>
              <a:schemeClr val="accent6"/>
            </a:solidFill>
          </c:spPr>
          <c:dPt>
            <c:idx val="19"/>
            <c:spPr>
              <a:solidFill>
                <a:schemeClr val="accent6"/>
              </a:solidFill>
              <a:ln>
                <a:solidFill>
                  <a:schemeClr val="accent2"/>
                </a:solidFill>
              </a:ln>
            </c:spPr>
          </c:dPt>
          <c:dPt>
            <c:idx val="22"/>
            <c:spPr>
              <a:solidFill>
                <a:schemeClr val="accent6">
                  <a:lumMod val="60000"/>
                  <a:lumOff val="40000"/>
                </a:schemeClr>
              </a:solidFill>
            </c:spPr>
          </c:dPt>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Sheet1!$C$2:$C$24</c:f>
              <c:numCache>
                <c:formatCode>General</c:formatCode>
                <c:ptCount val="23"/>
                <c:pt idx="6" formatCode="0.000">
                  <c:v>2.9784999999999977</c:v>
                </c:pt>
                <c:pt idx="7" formatCode="0.000">
                  <c:v>2.6816056490000002</c:v>
                </c:pt>
                <c:pt idx="8" formatCode="0.000">
                  <c:v>2.644896573</c:v>
                </c:pt>
                <c:pt idx="9" formatCode="0.000">
                  <c:v>2.702384602000008</c:v>
                </c:pt>
                <c:pt idx="10" formatCode="0.000">
                  <c:v>3.6824865690000004</c:v>
                </c:pt>
                <c:pt idx="11" formatCode="0.000">
                  <c:v>6.0117218489999855</c:v>
                </c:pt>
                <c:pt idx="12" formatCode="0.000">
                  <c:v>8.4210921709999997</c:v>
                </c:pt>
                <c:pt idx="13" formatCode="0.000">
                  <c:v>11.156217815000026</c:v>
                </c:pt>
                <c:pt idx="14" formatCode="0.000">
                  <c:v>11.819045131000006</c:v>
                </c:pt>
                <c:pt idx="15" formatCode="0.000">
                  <c:v>10.065000000000024</c:v>
                </c:pt>
                <c:pt idx="16" formatCode="0.000">
                  <c:v>7.8433660380000001</c:v>
                </c:pt>
                <c:pt idx="17" formatCode="0.000">
                  <c:v>6.7283254809999997</c:v>
                </c:pt>
                <c:pt idx="18" formatCode="0.000">
                  <c:v>5.5453181000000002</c:v>
                </c:pt>
                <c:pt idx="19" formatCode="0.000">
                  <c:v>4.3</c:v>
                </c:pt>
                <c:pt idx="20" formatCode="0.000">
                  <c:v>3.9</c:v>
                </c:pt>
                <c:pt idx="21" formatCode="0.000">
                  <c:v>4.0999999999999996</c:v>
                </c:pt>
                <c:pt idx="22" formatCode="0.000">
                  <c:v>4.4000000000000004</c:v>
                </c:pt>
              </c:numCache>
            </c:numRef>
          </c:val>
        </c:ser>
        <c:gapWidth val="20"/>
        <c:overlap val="100"/>
        <c:axId val="169577472"/>
        <c:axId val="169587456"/>
      </c:barChart>
      <c:lineChart>
        <c:grouping val="standard"/>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
            <c:numFmt formatCode="#,##0.0" sourceLinked="0"/>
            <c:txPr>
              <a:bodyPr/>
              <a:lstStyle/>
              <a:p>
                <a:pPr>
                  <a:defRPr sz="1200" b="1">
                    <a:latin typeface="Arial" pitchFamily="34" charset="0"/>
                    <a:cs typeface="Arial" pitchFamily="34" charset="0"/>
                  </a:defRPr>
                </a:pPr>
                <a:endParaRPr lang="en-US"/>
              </a:p>
            </c:txPr>
            <c:dLblPos val="t"/>
            <c:showVal val="1"/>
          </c:dLbls>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Sheet1!$D$2:$D$24</c:f>
              <c:numCache>
                <c:formatCode>0.000</c:formatCode>
                <c:ptCount val="23"/>
                <c:pt idx="0">
                  <c:v>30.996355121000072</c:v>
                </c:pt>
                <c:pt idx="1">
                  <c:v>31.316294560999999</c:v>
                </c:pt>
                <c:pt idx="2">
                  <c:v>29.753761604000001</c:v>
                </c:pt>
                <c:pt idx="3">
                  <c:v>30.505050416000035</c:v>
                </c:pt>
                <c:pt idx="4">
                  <c:v>29.077386128000072</c:v>
                </c:pt>
                <c:pt idx="5">
                  <c:v>26.321967000000072</c:v>
                </c:pt>
                <c:pt idx="6">
                  <c:v>28.180754229000001</c:v>
                </c:pt>
                <c:pt idx="7">
                  <c:v>26.865395773000003</c:v>
                </c:pt>
                <c:pt idx="8">
                  <c:v>25.939536616000002</c:v>
                </c:pt>
                <c:pt idx="9">
                  <c:v>25.007031472999987</c:v>
                </c:pt>
                <c:pt idx="10">
                  <c:v>28.639417975999987</c:v>
                </c:pt>
                <c:pt idx="11">
                  <c:v>32.145650291000003</c:v>
                </c:pt>
                <c:pt idx="12">
                  <c:v>37.670706786000011</c:v>
                </c:pt>
                <c:pt idx="13">
                  <c:v>42.273814470999994</c:v>
                </c:pt>
                <c:pt idx="14">
                  <c:v>46.481052022</c:v>
                </c:pt>
                <c:pt idx="15">
                  <c:v>47.849561175999995</c:v>
                </c:pt>
                <c:pt idx="16">
                  <c:v>46.454920677999944</c:v>
                </c:pt>
                <c:pt idx="17">
                  <c:v>44.315995148000013</c:v>
                </c:pt>
                <c:pt idx="18">
                  <c:v>39.300648308</c:v>
                </c:pt>
                <c:pt idx="19">
                  <c:v>34.6</c:v>
                </c:pt>
                <c:pt idx="20">
                  <c:v>33.800000000000004</c:v>
                </c:pt>
                <c:pt idx="21">
                  <c:v>36.4</c:v>
                </c:pt>
                <c:pt idx="22">
                  <c:v>39.6</c:v>
                </c:pt>
              </c:numCache>
            </c:numRef>
          </c:val>
        </c:ser>
        <c:ser>
          <c:idx val="1"/>
          <c:order val="3"/>
          <c:tx>
            <c:strRef>
              <c:f>Sheet1!$E$1</c:f>
              <c:strCache>
                <c:ptCount val="1"/>
                <c:pt idx="0">
                  <c:v>AVG</c:v>
                </c:pt>
              </c:strCache>
            </c:strRef>
          </c:tx>
          <c:spPr>
            <a:ln w="28024">
              <a:noFill/>
            </a:ln>
          </c:spPr>
          <c:marker>
            <c:symbol val="none"/>
          </c:marker>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Sheet1!$E$2:$E$24</c:f>
              <c:numCache>
                <c:formatCode>0.000</c:formatCode>
                <c:ptCount val="23"/>
                <c:pt idx="0">
                  <c:v>29.621833333333289</c:v>
                </c:pt>
                <c:pt idx="1">
                  <c:v>29.621833333333289</c:v>
                </c:pt>
                <c:pt idx="2">
                  <c:v>29.621833333333289</c:v>
                </c:pt>
                <c:pt idx="3">
                  <c:v>29.621833333333289</c:v>
                </c:pt>
                <c:pt idx="4">
                  <c:v>29.621833333333289</c:v>
                </c:pt>
                <c:pt idx="5">
                  <c:v>29.621833333333289</c:v>
                </c:pt>
                <c:pt idx="6">
                  <c:v>29.621833333333289</c:v>
                </c:pt>
                <c:pt idx="7">
                  <c:v>29.621833333333289</c:v>
                </c:pt>
                <c:pt idx="8">
                  <c:v>29.621833333333289</c:v>
                </c:pt>
                <c:pt idx="9">
                  <c:v>29.621833333333289</c:v>
                </c:pt>
                <c:pt idx="10">
                  <c:v>29.621833333333289</c:v>
                </c:pt>
                <c:pt idx="11">
                  <c:v>29.621833333333289</c:v>
                </c:pt>
                <c:pt idx="12">
                  <c:v>29.621833333333289</c:v>
                </c:pt>
                <c:pt idx="13">
                  <c:v>29.621833333333289</c:v>
                </c:pt>
                <c:pt idx="14">
                  <c:v>29.621833333333289</c:v>
                </c:pt>
                <c:pt idx="15">
                  <c:v>29.621833333333289</c:v>
                </c:pt>
                <c:pt idx="16">
                  <c:v>29.621833333333289</c:v>
                </c:pt>
                <c:pt idx="17">
                  <c:v>29.621833333333289</c:v>
                </c:pt>
                <c:pt idx="18">
                  <c:v>29.621833333333289</c:v>
                </c:pt>
                <c:pt idx="19">
                  <c:v>29.622</c:v>
                </c:pt>
                <c:pt idx="20">
                  <c:v>29.622</c:v>
                </c:pt>
                <c:pt idx="21">
                  <c:v>29.622</c:v>
                </c:pt>
                <c:pt idx="22">
                  <c:v>29.622</c:v>
                </c:pt>
              </c:numCache>
            </c:numRef>
          </c:val>
        </c:ser>
        <c:marker val="1"/>
        <c:axId val="169577472"/>
        <c:axId val="169587456"/>
      </c:lineChart>
      <c:catAx>
        <c:axId val="169577472"/>
        <c:scaling>
          <c:orientation val="minMax"/>
        </c:scaling>
        <c:axPos val="b"/>
        <c:numFmt formatCode="General" sourceLinked="1"/>
        <c:maj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169587456"/>
        <c:crosses val="autoZero"/>
        <c:lblAlgn val="ctr"/>
        <c:lblOffset val="100"/>
        <c:tickLblSkip val="1"/>
      </c:catAx>
      <c:valAx>
        <c:axId val="169587456"/>
        <c:scaling>
          <c:orientation val="minMax"/>
          <c:max val="50"/>
          <c:min val="0"/>
        </c:scaling>
        <c:axPos val="l"/>
        <c:numFmt formatCode="0" sourceLinked="0"/>
        <c:maj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169577472"/>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52E-2"/>
          <c:w val="0.29913829315438467"/>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chart>
  <c:txPr>
    <a:bodyPr/>
    <a:lstStyle/>
    <a:p>
      <a:pPr>
        <a:defRPr sz="176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0104111986001914E-2"/>
          <c:y val="8.0779569892474243E-2"/>
          <c:w val="0.92461811023622043"/>
          <c:h val="0.72275908051821058"/>
        </c:manualLayout>
      </c:layout>
      <c:barChart>
        <c:barDir val="col"/>
        <c:grouping val="clustered"/>
        <c:ser>
          <c:idx val="0"/>
          <c:order val="0"/>
          <c:tx>
            <c:strRef>
              <c:f>Chart!$B$1</c:f>
              <c:strCache>
                <c:ptCount val="1"/>
                <c:pt idx="0">
                  <c:v>Effective Dates 1/1/2012 and Prior</c:v>
                </c:pt>
              </c:strCache>
            </c:strRef>
          </c:tx>
          <c:spPr>
            <a:ln w="6350">
              <a:solidFill>
                <a:srgbClr val="0F5173"/>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Chart!$B$2:$B$39</c:f>
              <c:numCache>
                <c:formatCode>General</c:formatCode>
                <c:ptCount val="38"/>
                <c:pt idx="1">
                  <c:v>-8.1</c:v>
                </c:pt>
                <c:pt idx="2">
                  <c:v>-7.5</c:v>
                </c:pt>
                <c:pt idx="4">
                  <c:v>-3.8</c:v>
                </c:pt>
                <c:pt idx="5">
                  <c:v>-3</c:v>
                </c:pt>
                <c:pt idx="6">
                  <c:v>-1.7</c:v>
                </c:pt>
                <c:pt idx="7">
                  <c:v>-0.5</c:v>
                </c:pt>
                <c:pt idx="12">
                  <c:v>0.60000000000000064</c:v>
                </c:pt>
                <c:pt idx="14">
                  <c:v>1.4</c:v>
                </c:pt>
                <c:pt idx="15">
                  <c:v>1.5</c:v>
                </c:pt>
                <c:pt idx="16">
                  <c:v>1.9000000000000001</c:v>
                </c:pt>
                <c:pt idx="17">
                  <c:v>2.2999999999999998</c:v>
                </c:pt>
                <c:pt idx="18">
                  <c:v>2.7</c:v>
                </c:pt>
                <c:pt idx="20">
                  <c:v>2.9</c:v>
                </c:pt>
                <c:pt idx="21">
                  <c:v>3.5</c:v>
                </c:pt>
                <c:pt idx="22">
                  <c:v>3.6</c:v>
                </c:pt>
                <c:pt idx="23">
                  <c:v>3.7</c:v>
                </c:pt>
                <c:pt idx="25">
                  <c:v>4.4000000000000004</c:v>
                </c:pt>
                <c:pt idx="26">
                  <c:v>4.5</c:v>
                </c:pt>
                <c:pt idx="28">
                  <c:v>5.2</c:v>
                </c:pt>
                <c:pt idx="30">
                  <c:v>6.2</c:v>
                </c:pt>
                <c:pt idx="32">
                  <c:v>6.7</c:v>
                </c:pt>
                <c:pt idx="34">
                  <c:v>7.4</c:v>
                </c:pt>
                <c:pt idx="35">
                  <c:v>8.9</c:v>
                </c:pt>
              </c:numCache>
            </c:numRef>
          </c:val>
        </c:ser>
        <c:ser>
          <c:idx val="1"/>
          <c:order val="1"/>
          <c:tx>
            <c:strRef>
              <c:f>Chart!$C$1</c:f>
              <c:strCache>
                <c:ptCount val="1"/>
                <c:pt idx="0">
                  <c:v>Effective Dates Subsequent to 1/1/2012</c:v>
                </c:pt>
              </c:strCache>
            </c:strRef>
          </c:tx>
          <c:spPr>
            <a:ln w="6350">
              <a:solidFill>
                <a:schemeClr val="accent2"/>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Chart!$C$2:$C$39</c:f>
              <c:numCache>
                <c:formatCode>General</c:formatCode>
                <c:ptCount val="38"/>
                <c:pt idx="0">
                  <c:v>-9.3000000000000007</c:v>
                </c:pt>
                <c:pt idx="3">
                  <c:v>-4.0999999999999996</c:v>
                </c:pt>
                <c:pt idx="8">
                  <c:v>-0.30000000000000032</c:v>
                </c:pt>
                <c:pt idx="9">
                  <c:v>-0.30000000000000032</c:v>
                </c:pt>
                <c:pt idx="10">
                  <c:v>0</c:v>
                </c:pt>
                <c:pt idx="11">
                  <c:v>0.4</c:v>
                </c:pt>
                <c:pt idx="13">
                  <c:v>1</c:v>
                </c:pt>
                <c:pt idx="19">
                  <c:v>2.9</c:v>
                </c:pt>
                <c:pt idx="24">
                  <c:v>4.0999999999999996</c:v>
                </c:pt>
                <c:pt idx="27">
                  <c:v>4.9000000000000004</c:v>
                </c:pt>
                <c:pt idx="29">
                  <c:v>6</c:v>
                </c:pt>
                <c:pt idx="31">
                  <c:v>6.4</c:v>
                </c:pt>
                <c:pt idx="36">
                  <c:v>9.9</c:v>
                </c:pt>
                <c:pt idx="37">
                  <c:v>10.5</c:v>
                </c:pt>
              </c:numCache>
            </c:numRef>
          </c:val>
        </c:ser>
        <c:ser>
          <c:idx val="2"/>
          <c:order val="2"/>
          <c:tx>
            <c:strRef>
              <c:f>Chart!$D$1</c:f>
              <c:strCache>
                <c:ptCount val="1"/>
                <c:pt idx="0">
                  <c:v>Filed and Pending</c:v>
                </c:pt>
              </c:strCache>
            </c:strRef>
          </c:tx>
          <c:spPr>
            <a:ln w="6350">
              <a:solidFill>
                <a:schemeClr val="accent1"/>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Chart!$D$2:$D$39</c:f>
              <c:numCache>
                <c:formatCode>General</c:formatCode>
                <c:ptCount val="38"/>
                <c:pt idx="33">
                  <c:v>7.3</c:v>
                </c:pt>
              </c:numCache>
            </c:numRef>
          </c:val>
        </c:ser>
        <c:gapWidth val="30"/>
        <c:overlap val="100"/>
        <c:axId val="170983424"/>
        <c:axId val="170984960"/>
      </c:barChart>
      <c:lineChart>
        <c:grouping val="standard"/>
        <c:ser>
          <c:idx val="3"/>
          <c:order val="3"/>
          <c:tx>
            <c:strRef>
              <c:f>Chart!$E$1</c:f>
              <c:strCache>
                <c:ptCount val="1"/>
                <c:pt idx="0">
                  <c:v>Labels</c:v>
                </c:pt>
              </c:strCache>
            </c:strRef>
          </c:tx>
          <c:spPr>
            <a:ln>
              <a:noFill/>
            </a:ln>
          </c:spPr>
          <c:marker>
            <c:symbol val="none"/>
          </c:marker>
          <c:dLbls>
            <c:numFmt formatCode="#,##0.0" sourceLinked="0"/>
            <c:txPr>
              <a:bodyPr rot="-5400000" vert="horz"/>
              <a:lstStyle/>
              <a:p>
                <a:pPr>
                  <a:defRPr sz="1200" b="0">
                    <a:latin typeface="Arial" pitchFamily="34" charset="0"/>
                    <a:cs typeface="Arial" pitchFamily="34" charset="0"/>
                  </a:defRPr>
                </a:pPr>
                <a:endParaRPr lang="en-US"/>
              </a:p>
            </c:txPr>
            <c:dLblPos val="b"/>
            <c:showVal val="1"/>
          </c:dLbls>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Chart!$E$2:$E$39</c:f>
              <c:numCache>
                <c:formatCode>General</c:formatCode>
                <c:ptCount val="38"/>
                <c:pt idx="0">
                  <c:v>-9.3000000000000007</c:v>
                </c:pt>
                <c:pt idx="1">
                  <c:v>-8.1</c:v>
                </c:pt>
                <c:pt idx="2">
                  <c:v>-7.5</c:v>
                </c:pt>
                <c:pt idx="3">
                  <c:v>-4.0999999999999996</c:v>
                </c:pt>
                <c:pt idx="4">
                  <c:v>-3.8</c:v>
                </c:pt>
                <c:pt idx="5">
                  <c:v>-3</c:v>
                </c:pt>
                <c:pt idx="6">
                  <c:v>-1.7</c:v>
                </c:pt>
                <c:pt idx="7">
                  <c:v>-0.5</c:v>
                </c:pt>
                <c:pt idx="8">
                  <c:v>-0.30000000000000032</c:v>
                </c:pt>
                <c:pt idx="9">
                  <c:v>-0.30000000000000032</c:v>
                </c:pt>
              </c:numCache>
            </c:numRef>
          </c:val>
        </c:ser>
        <c:ser>
          <c:idx val="4"/>
          <c:order val="4"/>
          <c:tx>
            <c:strRef>
              <c:f>Chart!$F$1</c:f>
              <c:strCache>
                <c:ptCount val="1"/>
                <c:pt idx="0">
                  <c:v>Labels2</c:v>
                </c:pt>
              </c:strCache>
            </c:strRef>
          </c:tx>
          <c:spPr>
            <a:ln>
              <a:noFill/>
            </a:ln>
          </c:spPr>
          <c:marker>
            <c:symbol val="none"/>
          </c:marker>
          <c:dLbls>
            <c:numFmt formatCode="#,##0.0" sourceLinked="0"/>
            <c:txPr>
              <a:bodyPr rot="-5400000" vert="horz"/>
              <a:lstStyle/>
              <a:p>
                <a:pPr>
                  <a:defRPr sz="1200" b="0">
                    <a:latin typeface="Arial" pitchFamily="34" charset="0"/>
                    <a:cs typeface="Arial" pitchFamily="34" charset="0"/>
                  </a:defRPr>
                </a:pPr>
                <a:endParaRPr lang="en-US"/>
              </a:p>
            </c:txPr>
            <c:dLblPos val="t"/>
            <c:showVal val="1"/>
          </c:dLbls>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Chart!$F$2:$F$39</c:f>
              <c:numCache>
                <c:formatCode>General</c:formatCode>
                <c:ptCount val="38"/>
                <c:pt idx="10">
                  <c:v>0</c:v>
                </c:pt>
                <c:pt idx="11">
                  <c:v>0.4</c:v>
                </c:pt>
                <c:pt idx="12">
                  <c:v>0.60000000000000064</c:v>
                </c:pt>
                <c:pt idx="13">
                  <c:v>1</c:v>
                </c:pt>
                <c:pt idx="14">
                  <c:v>1.4</c:v>
                </c:pt>
                <c:pt idx="15">
                  <c:v>1.5</c:v>
                </c:pt>
                <c:pt idx="16">
                  <c:v>1.9000000000000001</c:v>
                </c:pt>
                <c:pt idx="17">
                  <c:v>2.2999999999999998</c:v>
                </c:pt>
                <c:pt idx="18">
                  <c:v>2.7</c:v>
                </c:pt>
                <c:pt idx="19">
                  <c:v>2.9</c:v>
                </c:pt>
                <c:pt idx="20">
                  <c:v>2.9</c:v>
                </c:pt>
                <c:pt idx="21">
                  <c:v>3.5</c:v>
                </c:pt>
                <c:pt idx="22">
                  <c:v>3.6</c:v>
                </c:pt>
                <c:pt idx="23">
                  <c:v>3.7</c:v>
                </c:pt>
                <c:pt idx="24">
                  <c:v>4.0999999999999996</c:v>
                </c:pt>
                <c:pt idx="25">
                  <c:v>4.4000000000000004</c:v>
                </c:pt>
                <c:pt idx="26">
                  <c:v>4.5</c:v>
                </c:pt>
                <c:pt idx="27">
                  <c:v>4.9000000000000004</c:v>
                </c:pt>
                <c:pt idx="28">
                  <c:v>5.2</c:v>
                </c:pt>
                <c:pt idx="29">
                  <c:v>6</c:v>
                </c:pt>
                <c:pt idx="30">
                  <c:v>6.2</c:v>
                </c:pt>
                <c:pt idx="31">
                  <c:v>6.4</c:v>
                </c:pt>
                <c:pt idx="32">
                  <c:v>6.7</c:v>
                </c:pt>
                <c:pt idx="33">
                  <c:v>7.3</c:v>
                </c:pt>
                <c:pt idx="34">
                  <c:v>7.4</c:v>
                </c:pt>
                <c:pt idx="35">
                  <c:v>8.9</c:v>
                </c:pt>
                <c:pt idx="36">
                  <c:v>9.9</c:v>
                </c:pt>
                <c:pt idx="37">
                  <c:v>10.5</c:v>
                </c:pt>
              </c:numCache>
            </c:numRef>
          </c:val>
        </c:ser>
        <c:marker val="1"/>
        <c:axId val="170983424"/>
        <c:axId val="170984960"/>
      </c:lineChart>
      <c:catAx>
        <c:axId val="170983424"/>
        <c:scaling>
          <c:orientation val="minMax"/>
        </c:scaling>
        <c:axPos val="b"/>
        <c:majorTickMark val="none"/>
        <c:tickLblPos val="low"/>
        <c:spPr>
          <a:ln w="28575"/>
        </c:spPr>
        <c:txPr>
          <a:bodyPr rot="0" vert="horz"/>
          <a:lstStyle/>
          <a:p>
            <a:pPr>
              <a:defRPr sz="1100" b="0">
                <a:latin typeface="Arial" pitchFamily="34" charset="0"/>
                <a:cs typeface="Arial" pitchFamily="34" charset="0"/>
              </a:defRPr>
            </a:pPr>
            <a:endParaRPr lang="en-US"/>
          </a:p>
        </c:txPr>
        <c:crossAx val="170984960"/>
        <c:crosses val="autoZero"/>
        <c:auto val="1"/>
        <c:lblAlgn val="ctr"/>
        <c:lblOffset val="100"/>
        <c:tickLblSkip val="1"/>
      </c:catAx>
      <c:valAx>
        <c:axId val="170984960"/>
        <c:scaling>
          <c:orientation val="minMax"/>
          <c:max val="25"/>
          <c:min val="-25"/>
        </c:scaling>
        <c:axPos val="l"/>
        <c:numFmt formatCode="General" sourceLinked="1"/>
        <c:majorTickMark val="none"/>
        <c:tickLblPos val="nextTo"/>
        <c:spPr>
          <a:ln w="28575"/>
        </c:spPr>
        <c:txPr>
          <a:bodyPr/>
          <a:lstStyle/>
          <a:p>
            <a:pPr>
              <a:defRPr sz="1400" b="1">
                <a:latin typeface="Arial" pitchFamily="34" charset="0"/>
                <a:cs typeface="Arial" pitchFamily="34" charset="0"/>
              </a:defRPr>
            </a:pPr>
            <a:endParaRPr lang="en-US"/>
          </a:p>
        </c:txPr>
        <c:crossAx val="170983424"/>
        <c:crosses val="autoZero"/>
        <c:crossBetween val="between"/>
        <c:majorUnit val="5"/>
      </c:valAx>
    </c:plotArea>
    <c:legend>
      <c:legendPos val="b"/>
      <c:legendEntry>
        <c:idx val="3"/>
        <c:delete val="1"/>
      </c:legendEntry>
      <c:legendEntry>
        <c:idx val="4"/>
        <c:delete val="1"/>
      </c:legendEntry>
      <c:layout>
        <c:manualLayout>
          <c:xMode val="edge"/>
          <c:yMode val="edge"/>
          <c:x val="1.5850721784776901E-2"/>
          <c:y val="0.90332634831934056"/>
          <c:w val="0.95471833381938365"/>
          <c:h val="8.3232720909886745E-2"/>
        </c:manualLayout>
      </c:layout>
      <c:txPr>
        <a:bodyPr/>
        <a:lstStyle/>
        <a:p>
          <a:pPr>
            <a:defRPr sz="1400" b="1">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1105166341386817E-2"/>
          <c:y val="3.9444444444444449E-2"/>
          <c:w val="0.93040188886645558"/>
          <c:h val="0.81018963254596121"/>
        </c:manualLayout>
      </c:layout>
      <c:barChart>
        <c:barDir val="col"/>
        <c:grouping val="stacked"/>
        <c:ser>
          <c:idx val="0"/>
          <c:order val="0"/>
          <c:tx>
            <c:strRef>
              <c:f>Chart!$B$1</c:f>
              <c:strCache>
                <c:ptCount val="1"/>
                <c:pt idx="0">
                  <c:v>Rate/Loss Cost Departure</c:v>
                </c:pt>
              </c:strCache>
            </c:strRef>
          </c:tx>
          <c:spPr>
            <a:ln w="6350">
              <a:solidFill>
                <a:srgbClr val="0F5173"/>
              </a:solidFill>
            </a:ln>
          </c:spPr>
          <c:dPt>
            <c:idx val="20"/>
            <c:spPr>
              <a:solidFill>
                <a:schemeClr val="accent1">
                  <a:lumMod val="20000"/>
                  <a:lumOff val="80000"/>
                </a:schemeClr>
              </a:solidFill>
              <a:ln w="6350">
                <a:solidFill>
                  <a:srgbClr val="0F5173"/>
                </a:solidFill>
              </a:ln>
            </c:spPr>
          </c:dPt>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Chart!$B$2:$B$22</c:f>
              <c:numCache>
                <c:formatCode>0.0</c:formatCode>
                <c:ptCount val="21"/>
                <c:pt idx="0">
                  <c:v>-2.1775707317073856</c:v>
                </c:pt>
                <c:pt idx="1">
                  <c:v>-2.7683063829787256</c:v>
                </c:pt>
                <c:pt idx="2">
                  <c:v>-2.6728744186046534</c:v>
                </c:pt>
                <c:pt idx="3">
                  <c:v>-2.8619169811320782</c:v>
                </c:pt>
                <c:pt idx="4">
                  <c:v>-2.8512463768115968</c:v>
                </c:pt>
                <c:pt idx="5">
                  <c:v>-4.3826635514018824</c:v>
                </c:pt>
                <c:pt idx="6">
                  <c:v>-7.5144244897958945</c:v>
                </c:pt>
                <c:pt idx="7">
                  <c:v>-10.362668341708552</c:v>
                </c:pt>
                <c:pt idx="8">
                  <c:v>-9.7909823232323188</c:v>
                </c:pt>
                <c:pt idx="9">
                  <c:v>-8.9255615853658536</c:v>
                </c:pt>
                <c:pt idx="10">
                  <c:v>-6.5196383928572024</c:v>
                </c:pt>
                <c:pt idx="11">
                  <c:v>0.39867826086957658</c:v>
                </c:pt>
                <c:pt idx="12">
                  <c:v>1.4883870967741839</c:v>
                </c:pt>
                <c:pt idx="13">
                  <c:v>4.6413234374999925</c:v>
                </c:pt>
                <c:pt idx="14">
                  <c:v>4.4189999999999925</c:v>
                </c:pt>
                <c:pt idx="15">
                  <c:v>3.1412906666666691</c:v>
                </c:pt>
                <c:pt idx="16">
                  <c:v>2.552602298850577</c:v>
                </c:pt>
                <c:pt idx="17">
                  <c:v>1.3834831460674168</c:v>
                </c:pt>
                <c:pt idx="18">
                  <c:v>0.89273793103447263</c:v>
                </c:pt>
                <c:pt idx="19">
                  <c:v>0.69548539325841663</c:v>
                </c:pt>
                <c:pt idx="20">
                  <c:v>0.89273793103447263</c:v>
                </c:pt>
              </c:numCache>
            </c:numRef>
          </c:val>
        </c:ser>
        <c:ser>
          <c:idx val="1"/>
          <c:order val="1"/>
          <c:tx>
            <c:strRef>
              <c:f>Chart!$C$1</c:f>
              <c:strCache>
                <c:ptCount val="1"/>
                <c:pt idx="0">
                  <c:v>Schedule Rating</c:v>
                </c:pt>
              </c:strCache>
            </c:strRef>
          </c:tx>
          <c:spPr>
            <a:ln w="6350">
              <a:solidFill>
                <a:srgbClr val="0F5173"/>
              </a:solidFill>
            </a:ln>
          </c:spPr>
          <c:dPt>
            <c:idx val="20"/>
            <c:spPr>
              <a:solidFill>
                <a:schemeClr val="accent2">
                  <a:lumMod val="20000"/>
                  <a:lumOff val="80000"/>
                </a:schemeClr>
              </a:solidFill>
              <a:ln w="6350">
                <a:solidFill>
                  <a:srgbClr val="0F5173"/>
                </a:solidFill>
              </a:ln>
            </c:spPr>
          </c:dPt>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Chart!$C$2:$C$22</c:f>
              <c:numCache>
                <c:formatCode>0.0</c:formatCode>
                <c:ptCount val="21"/>
                <c:pt idx="0">
                  <c:v>-1.8806292682926675</c:v>
                </c:pt>
                <c:pt idx="1">
                  <c:v>-1.8784936170212778</c:v>
                </c:pt>
                <c:pt idx="2">
                  <c:v>-1.5839255813953499</c:v>
                </c:pt>
                <c:pt idx="3">
                  <c:v>-2.3684830188679693</c:v>
                </c:pt>
                <c:pt idx="4">
                  <c:v>-3.932753623188352</c:v>
                </c:pt>
                <c:pt idx="5">
                  <c:v>-6.0383364485981383</c:v>
                </c:pt>
                <c:pt idx="6">
                  <c:v>-6.6473755102040775</c:v>
                </c:pt>
                <c:pt idx="7">
                  <c:v>-8.5563316582914553</c:v>
                </c:pt>
                <c:pt idx="8">
                  <c:v>-9.0305176767676745</c:v>
                </c:pt>
                <c:pt idx="9">
                  <c:v>-6.8141384146341428</c:v>
                </c:pt>
                <c:pt idx="10">
                  <c:v>-4.3788616071428734</c:v>
                </c:pt>
                <c:pt idx="11">
                  <c:v>-1.9062782608695681</c:v>
                </c:pt>
                <c:pt idx="12">
                  <c:v>-1.6123870967741951</c:v>
                </c:pt>
                <c:pt idx="13">
                  <c:v>-1.7212234374999702</c:v>
                </c:pt>
                <c:pt idx="14">
                  <c:v>-3.0540000000000025</c:v>
                </c:pt>
                <c:pt idx="15">
                  <c:v>-4.3788906666666705</c:v>
                </c:pt>
                <c:pt idx="16">
                  <c:v>-6.2112022988505924</c:v>
                </c:pt>
                <c:pt idx="17">
                  <c:v>-7.5884831460674045</c:v>
                </c:pt>
                <c:pt idx="18">
                  <c:v>-7.8629379310343843</c:v>
                </c:pt>
                <c:pt idx="19">
                  <c:v>-8.2528853932584223</c:v>
                </c:pt>
                <c:pt idx="20">
                  <c:v>-7.8629379310343843</c:v>
                </c:pt>
              </c:numCache>
            </c:numRef>
          </c:val>
        </c:ser>
        <c:ser>
          <c:idx val="2"/>
          <c:order val="2"/>
          <c:tx>
            <c:strRef>
              <c:f>Chart!$D$1</c:f>
              <c:strCache>
                <c:ptCount val="1"/>
                <c:pt idx="0">
                  <c:v>Dividends</c:v>
                </c:pt>
              </c:strCache>
            </c:strRef>
          </c:tx>
          <c:spPr>
            <a:solidFill>
              <a:schemeClr val="tx2">
                <a:lumMod val="60000"/>
                <a:lumOff val="40000"/>
              </a:schemeClr>
            </a:solidFill>
            <a:ln w="6350">
              <a:solidFill>
                <a:srgbClr val="0F5173"/>
              </a:solidFill>
            </a:ln>
          </c:spPr>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Chart!$D$2:$D$22</c:f>
              <c:numCache>
                <c:formatCode>0.0</c:formatCode>
                <c:ptCount val="21"/>
                <c:pt idx="0">
                  <c:v>-3</c:v>
                </c:pt>
                <c:pt idx="1">
                  <c:v>-2.8000000000000003</c:v>
                </c:pt>
                <c:pt idx="2">
                  <c:v>-2.8000000000000003</c:v>
                </c:pt>
                <c:pt idx="3">
                  <c:v>-3.3000000000000003</c:v>
                </c:pt>
                <c:pt idx="4">
                  <c:v>-3.6999999999999997</c:v>
                </c:pt>
                <c:pt idx="5">
                  <c:v>-4.2</c:v>
                </c:pt>
                <c:pt idx="6">
                  <c:v>-3.5000000000000004</c:v>
                </c:pt>
                <c:pt idx="7">
                  <c:v>-3.6999999999999997</c:v>
                </c:pt>
                <c:pt idx="8">
                  <c:v>-4.3999999999999995</c:v>
                </c:pt>
                <c:pt idx="9">
                  <c:v>-3.5000000000000004</c:v>
                </c:pt>
                <c:pt idx="10">
                  <c:v>-3.4000000000000004</c:v>
                </c:pt>
                <c:pt idx="11">
                  <c:v>-2.5</c:v>
                </c:pt>
                <c:pt idx="12">
                  <c:v>-1.6</c:v>
                </c:pt>
                <c:pt idx="13">
                  <c:v>-0.8</c:v>
                </c:pt>
                <c:pt idx="14">
                  <c:v>-0.70000000000000062</c:v>
                </c:pt>
                <c:pt idx="15">
                  <c:v>-1</c:v>
                </c:pt>
                <c:pt idx="16">
                  <c:v>-1</c:v>
                </c:pt>
                <c:pt idx="17">
                  <c:v>-1.2</c:v>
                </c:pt>
                <c:pt idx="18">
                  <c:v>-1.3</c:v>
                </c:pt>
                <c:pt idx="19">
                  <c:v>-1.0999999999999783</c:v>
                </c:pt>
                <c:pt idx="20">
                  <c:v>-1</c:v>
                </c:pt>
              </c:numCache>
            </c:numRef>
          </c:val>
        </c:ser>
        <c:gapWidth val="70"/>
        <c:overlap val="100"/>
        <c:axId val="171045632"/>
        <c:axId val="171047168"/>
      </c:barChart>
      <c:lineChart>
        <c:grouping val="standard"/>
        <c:ser>
          <c:idx val="3"/>
          <c:order val="3"/>
          <c:tx>
            <c:strRef>
              <c:f>Chart!$E$1</c:f>
              <c:strCache>
                <c:ptCount val="1"/>
                <c:pt idx="0">
                  <c:v> </c:v>
                </c:pt>
              </c:strCache>
            </c:strRef>
          </c:tx>
          <c:spPr>
            <a:ln>
              <a:noFill/>
            </a:ln>
          </c:spPr>
          <c:marker>
            <c:symbol val="none"/>
          </c:marker>
          <c:dLbls>
            <c:dLbl>
              <c:idx val="12"/>
              <c:layout>
                <c:manualLayout>
                  <c:x val="-2.4396244739397787E-2"/>
                  <c:y val="5.3682646286861223E-2"/>
                </c:manualLayout>
              </c:layout>
              <c:dLblPos val="r"/>
              <c:showVal val="1"/>
            </c:dLbl>
            <c:dLbl>
              <c:idx val="13"/>
              <c:layout>
                <c:manualLayout>
                  <c:x val="-2.1809672625496847E-2"/>
                  <c:y val="-8.0643430600586694E-2"/>
                </c:manualLayout>
              </c:layout>
              <c:dLblPos val="r"/>
              <c:showVal val="1"/>
            </c:dLbl>
            <c:dLbl>
              <c:idx val="14"/>
              <c:layout>
                <c:manualLayout>
                  <c:x val="-2.1809672625496847E-2"/>
                  <c:y val="-0.103180098811178"/>
                </c:manualLayout>
              </c:layout>
              <c:dLblPos val="r"/>
              <c:showVal val="1"/>
            </c:dLbl>
            <c:dLbl>
              <c:idx val="15"/>
              <c:layout>
                <c:manualLayout>
                  <c:x val="-2.5691162188411124E-2"/>
                  <c:y val="9.2898139570788948E-2"/>
                </c:manualLayout>
              </c:layout>
              <c:dLblPos val="r"/>
              <c:showVal val="1"/>
            </c:dLbl>
            <c:dLbl>
              <c:idx val="16"/>
              <c:layout>
                <c:manualLayout>
                  <c:x val="-2.4396244739397787E-2"/>
                  <c:y val="7.5741469816272972E-2"/>
                </c:manualLayout>
              </c:layout>
              <c:dLblPos val="r"/>
              <c:showVal val="1"/>
            </c:dLbl>
            <c:dLbl>
              <c:idx val="17"/>
              <c:layout>
                <c:manualLayout>
                  <c:x val="-2.4396244739397947E-2"/>
                  <c:y val="5.3682646286861223E-2"/>
                </c:manualLayout>
              </c:layout>
              <c:dLblPos val="r"/>
              <c:showVal val="1"/>
            </c:dLbl>
            <c:dLbl>
              <c:idx val="18"/>
              <c:layout>
                <c:manualLayout>
                  <c:x val="-2.4396244739397787E-2"/>
                  <c:y val="3.8976763933920022E-2"/>
                </c:manualLayout>
              </c:layout>
              <c:dLblPos val="r"/>
              <c:showVal val="1"/>
            </c:dLbl>
            <c:dLbl>
              <c:idx val="19"/>
              <c:layout>
                <c:manualLayout>
                  <c:x val="-2.4396244739397787E-2"/>
                  <c:y val="4.3878724718233814E-2"/>
                </c:manualLayout>
              </c:layout>
              <c:dLblPos val="r"/>
              <c:showVal val="1"/>
            </c:dLbl>
            <c:dLbl>
              <c:idx val="20"/>
              <c:tx>
                <c:rich>
                  <a:bodyPr/>
                  <a:lstStyle/>
                  <a:p>
                    <a:pPr>
                      <a:defRPr sz="1400" b="1" baseline="0">
                        <a:latin typeface="Arial" pitchFamily="34" charset="0"/>
                        <a:cs typeface="Arial" pitchFamily="34" charset="0"/>
                      </a:defRPr>
                    </a:pPr>
                    <a:r>
                      <a:rPr lang="en-US" dirty="0"/>
                      <a:t>-</a:t>
                    </a:r>
                    <a:r>
                      <a:rPr lang="en-US" dirty="0" smtClean="0"/>
                      <a:t>8.0</a:t>
                    </a:r>
                    <a:endParaRPr lang="en-US" dirty="0"/>
                  </a:p>
                </c:rich>
              </c:tx>
              <c:numFmt formatCode="#,##0" sourceLinked="0"/>
              <c:spPr/>
              <c:dLblPos val="b"/>
              <c:showVal val="1"/>
            </c:dLbl>
            <c:numFmt formatCode="#,##0.0" sourceLinked="0"/>
            <c:txPr>
              <a:bodyPr/>
              <a:lstStyle/>
              <a:p>
                <a:pPr>
                  <a:defRPr sz="1200" b="1" baseline="0">
                    <a:latin typeface="Arial" pitchFamily="34" charset="0"/>
                    <a:cs typeface="Arial" pitchFamily="34" charset="0"/>
                  </a:defRPr>
                </a:pPr>
                <a:endParaRPr lang="en-US"/>
              </a:p>
            </c:txPr>
            <c:dLblPos val="b"/>
            <c:showVal val="1"/>
          </c:dLbls>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Chart!$E$2:$E$22</c:f>
              <c:numCache>
                <c:formatCode>0.0</c:formatCode>
                <c:ptCount val="21"/>
                <c:pt idx="0">
                  <c:v>-7.0582000000000003</c:v>
                </c:pt>
                <c:pt idx="1">
                  <c:v>-7.4468000000000094</c:v>
                </c:pt>
                <c:pt idx="2">
                  <c:v>-7.0568000000000044</c:v>
                </c:pt>
                <c:pt idx="3">
                  <c:v>-8.530400000000002</c:v>
                </c:pt>
                <c:pt idx="4">
                  <c:v>-10.484000000000002</c:v>
                </c:pt>
                <c:pt idx="5">
                  <c:v>-14.621000000000015</c:v>
                </c:pt>
                <c:pt idx="6">
                  <c:v>-17.661799999999989</c:v>
                </c:pt>
                <c:pt idx="7">
                  <c:v>-22.618999999999996</c:v>
                </c:pt>
                <c:pt idx="8">
                  <c:v>-23.221499999999889</c:v>
                </c:pt>
                <c:pt idx="9">
                  <c:v>-19.239699999999889</c:v>
                </c:pt>
                <c:pt idx="10">
                  <c:v>-14.298500000000001</c:v>
                </c:pt>
                <c:pt idx="11">
                  <c:v>-4.0075999999999965</c:v>
                </c:pt>
                <c:pt idx="12">
                  <c:v>-1.7240000000000131</c:v>
                </c:pt>
                <c:pt idx="13">
                  <c:v>2.1200999999999808</c:v>
                </c:pt>
                <c:pt idx="14">
                  <c:v>0.66500000000000492</c:v>
                </c:pt>
                <c:pt idx="15">
                  <c:v>-2.2376000000000054</c:v>
                </c:pt>
                <c:pt idx="16">
                  <c:v>-4.6586000000000007</c:v>
                </c:pt>
                <c:pt idx="17">
                  <c:v>-7.4049999999999905</c:v>
                </c:pt>
                <c:pt idx="18">
                  <c:v>-8.2702000000000009</c:v>
                </c:pt>
                <c:pt idx="19">
                  <c:v>-8.6574000000000026</c:v>
                </c:pt>
                <c:pt idx="20">
                  <c:v>-7.9702000000000872</c:v>
                </c:pt>
              </c:numCache>
            </c:numRef>
          </c:val>
        </c:ser>
        <c:marker val="1"/>
        <c:axId val="171410944"/>
        <c:axId val="171409408"/>
      </c:lineChart>
      <c:catAx>
        <c:axId val="171045632"/>
        <c:scaling>
          <c:orientation val="minMax"/>
        </c:scaling>
        <c:axPos val="b"/>
        <c:numFmt formatCode="General" sourceLinked="1"/>
        <c:maj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71047168"/>
        <c:crosses val="autoZero"/>
        <c:lblAlgn val="ctr"/>
        <c:lblOffset val="300"/>
        <c:tickLblSkip val="1"/>
      </c:catAx>
      <c:valAx>
        <c:axId val="171047168"/>
        <c:scaling>
          <c:orientation val="minMax"/>
          <c:max val="10"/>
          <c:min val="-25"/>
        </c:scaling>
        <c:axPos val="l"/>
        <c:numFmt formatCode="0" sourceLinked="0"/>
        <c:maj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71045632"/>
        <c:crosses val="autoZero"/>
        <c:crossBetween val="between"/>
        <c:majorUnit val="5"/>
      </c:valAx>
      <c:valAx>
        <c:axId val="171409408"/>
        <c:scaling>
          <c:orientation val="minMax"/>
          <c:max val="10"/>
          <c:min val="-25"/>
        </c:scaling>
        <c:axPos val="r"/>
        <c:numFmt formatCode="0.0" sourceLinked="1"/>
        <c:majorTickMark val="none"/>
        <c:tickLblPos val="none"/>
        <c:spPr>
          <a:ln>
            <a:noFill/>
          </a:ln>
        </c:spPr>
        <c:crossAx val="171410944"/>
        <c:crosses val="max"/>
        <c:crossBetween val="between"/>
        <c:majorUnit val="5"/>
      </c:valAx>
      <c:catAx>
        <c:axId val="171410944"/>
        <c:scaling>
          <c:orientation val="minMax"/>
        </c:scaling>
        <c:delete val="1"/>
        <c:axPos val="b"/>
        <c:numFmt formatCode="General" sourceLinked="1"/>
        <c:tickLblPos val="none"/>
        <c:crossAx val="171409408"/>
        <c:crosses val="autoZero"/>
        <c:lblAlgn val="ctr"/>
        <c:lblOffset val="100"/>
      </c:catAx>
    </c:plotArea>
    <c:legend>
      <c:legendPos val="b"/>
      <c:layout>
        <c:manualLayout>
          <c:xMode val="edge"/>
          <c:yMode val="edge"/>
          <c:x val="6.7691522534042314E-2"/>
          <c:y val="3.4813210848644652E-2"/>
          <c:w val="0.28352995939610132"/>
          <c:h val="0.17912117235345582"/>
        </c:manualLayout>
      </c:layout>
      <c:txPr>
        <a:bodyPr/>
        <a:lstStyle/>
        <a:p>
          <a:pPr>
            <a:defRPr sz="1400" b="1">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116214639836689"/>
          <c:y val="8.7833163999661554E-2"/>
          <c:w val="0.85017493924125798"/>
          <c:h val="0.70923913043478781"/>
        </c:manualLayout>
      </c:layout>
      <c:lineChart>
        <c:grouping val="standard"/>
        <c:ser>
          <c:idx val="0"/>
          <c:order val="0"/>
          <c:marker>
            <c:symbol val="none"/>
          </c:marker>
          <c:dPt>
            <c:idx val="14"/>
            <c:spPr>
              <a:ln cmpd="sng"/>
            </c:spPr>
          </c:dPt>
          <c:cat>
            <c:strRef>
              <c:f>Capital!$B$3:$Q$3</c:f>
              <c:strCach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1Q13</c:v>
                </c:pt>
              </c:strCache>
            </c:strRef>
          </c:cat>
          <c:val>
            <c:numRef>
              <c:f>Capital!$B$4:$Q$4</c:f>
              <c:numCache>
                <c:formatCode>General</c:formatCode>
                <c:ptCount val="16"/>
                <c:pt idx="0">
                  <c:v>66.441000000000358</c:v>
                </c:pt>
                <c:pt idx="1">
                  <c:v>71.516999999999996</c:v>
                </c:pt>
                <c:pt idx="2">
                  <c:v>77.315000000000012</c:v>
                </c:pt>
                <c:pt idx="3">
                  <c:v>71.703000000000003</c:v>
                </c:pt>
                <c:pt idx="4">
                  <c:v>76.807000000000002</c:v>
                </c:pt>
                <c:pt idx="5">
                  <c:v>96.551000000000002</c:v>
                </c:pt>
                <c:pt idx="6">
                  <c:v>108.815</c:v>
                </c:pt>
                <c:pt idx="7">
                  <c:v>115.78100000000002</c:v>
                </c:pt>
                <c:pt idx="8">
                  <c:v>142.18900000000002</c:v>
                </c:pt>
                <c:pt idx="9">
                  <c:v>157.04499999999999</c:v>
                </c:pt>
                <c:pt idx="10">
                  <c:v>133.18700000000001</c:v>
                </c:pt>
                <c:pt idx="11">
                  <c:v>168.655</c:v>
                </c:pt>
                <c:pt idx="12">
                  <c:v>173.73899999999998</c:v>
                </c:pt>
                <c:pt idx="13">
                  <c:v>177.24899999999997</c:v>
                </c:pt>
                <c:pt idx="14">
                  <c:v>196.839</c:v>
                </c:pt>
                <c:pt idx="15">
                  <c:v>198.99300000000002</c:v>
                </c:pt>
              </c:numCache>
            </c:numRef>
          </c:val>
        </c:ser>
        <c:marker val="1"/>
        <c:axId val="71926528"/>
        <c:axId val="71928832"/>
      </c:lineChart>
      <c:catAx>
        <c:axId val="71926528"/>
        <c:scaling>
          <c:orientation val="minMax"/>
        </c:scaling>
        <c:axPos val="b"/>
        <c:numFmt formatCode="General" sourceLinked="1"/>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71928832"/>
        <c:crosses val="autoZero"/>
        <c:auto val="1"/>
        <c:lblAlgn val="ctr"/>
        <c:lblOffset val="100"/>
        <c:tickLblSkip val="1"/>
        <c:tickMarkSkip val="1"/>
      </c:catAx>
      <c:valAx>
        <c:axId val="71928832"/>
        <c:scaling>
          <c:orientation val="minMax"/>
          <c:max val="200"/>
          <c:min val="60"/>
        </c:scaling>
        <c:axPos val="l"/>
        <c:majorGridlines>
          <c:spPr>
            <a:ln w="3175">
              <a:solidFill>
                <a:srgbClr val="FFFFFF"/>
              </a:solidFill>
              <a:prstDash val="sysDash"/>
            </a:ln>
          </c:spPr>
        </c:majorGridlines>
        <c:title>
          <c:tx>
            <c:rich>
              <a:bodyPr/>
              <a:lstStyle/>
              <a:p>
                <a:pPr>
                  <a:defRPr sz="1000" b="1" i="0" u="none" strike="noStrike" baseline="0">
                    <a:solidFill>
                      <a:srgbClr val="000000"/>
                    </a:solidFill>
                    <a:latin typeface="Arial"/>
                    <a:ea typeface="Arial"/>
                    <a:cs typeface="Arial"/>
                  </a:defRPr>
                </a:pPr>
                <a:r>
                  <a:rPr lang="en-GB"/>
                  <a:t>USD bn</a:t>
                </a:r>
              </a:p>
            </c:rich>
          </c:tx>
          <c:layout>
            <c:manualLayout>
              <c:xMode val="edge"/>
              <c:yMode val="edge"/>
              <c:x val="2.7874564459930456E-2"/>
              <c:y val="0.40489130434782761"/>
            </c:manualLayout>
          </c:layout>
          <c:spPr>
            <a:noFill/>
            <a:ln w="25400">
              <a:noFill/>
            </a:ln>
          </c:spPr>
        </c:title>
        <c:numFmt formatCode="General" sourceLinked="0"/>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71926528"/>
        <c:crosses val="autoZero"/>
        <c:crossBetween val="between"/>
      </c:valAx>
      <c:spPr>
        <a:solidFill>
          <a:srgbClr val="FFFFFF"/>
        </a:solidFill>
        <a:ln w="12700">
          <a:solidFill>
            <a:srgbClr val="FFFFFF"/>
          </a:solidFill>
          <a:prstDash val="solid"/>
        </a:ln>
      </c:spPr>
    </c:plotArea>
    <c:plotVisOnly val="1"/>
    <c:dispBlanksAs val="gap"/>
  </c:chart>
  <c:spPr>
    <a:solidFill>
      <a:srgbClr val="FFFFFF"/>
    </a:solidFill>
    <a:ln w="9525">
      <a:noFill/>
    </a:ln>
  </c:spPr>
  <c:txPr>
    <a:bodyPr/>
    <a:lstStyle/>
    <a:p>
      <a:pPr>
        <a:defRPr sz="1175" b="0" i="0" u="none" strike="noStrike" baseline="0">
          <a:solidFill>
            <a:srgbClr val="000000"/>
          </a:solidFill>
          <a:latin typeface="Arial"/>
          <a:ea typeface="Arial"/>
          <a:cs typeface="Arial"/>
        </a:defRPr>
      </a:pPr>
      <a:endParaRPr lang="en-US"/>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37.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39.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40.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41.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42.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43.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4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46.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47.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48.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49.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50.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51.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52.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53.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55.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5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57.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58.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59.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60.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61.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62.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65.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66.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67.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6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69.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70.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71.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76.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77.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78.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79.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80.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81.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8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83.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184.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185.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186.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87.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88.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189.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190.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191.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19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19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19.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29.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3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32.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33.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34.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35.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36.emf"/></Relationships>
</file>

<file path=ppt/drawings/drawing1.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0.60772</cdr:x>
      <cdr:y>0.71313</cdr:y>
    </cdr:from>
    <cdr:to>
      <cdr:x>0.87617</cdr:x>
      <cdr:y>0.90226</cdr:y>
    </cdr:to>
    <cdr:sp macro="" textlink="">
      <cdr:nvSpPr>
        <cdr:cNvPr id="2" name="AutoShape 38"/>
        <cdr:cNvSpPr>
          <a:spLocks xmlns:a="http://schemas.openxmlformats.org/drawingml/2006/main" noChangeArrowheads="1"/>
        </cdr:cNvSpPr>
      </cdr:nvSpPr>
      <cdr:spPr bwMode="blackWhite">
        <a:xfrm xmlns:a="http://schemas.openxmlformats.org/drawingml/2006/main">
          <a:off x="5442155" y="3073656"/>
          <a:ext cx="2403987" cy="815156"/>
        </a:xfrm>
        <a:prstGeom xmlns:a="http://schemas.openxmlformats.org/drawingml/2006/main" prst="wedgeRectCallout">
          <a:avLst>
            <a:gd name="adj1" fmla="val 80056"/>
            <a:gd name="adj2" fmla="val -16111"/>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+9.0% in 2012, the best since 2005</a:t>
          </a:r>
          <a:endParaRPr lang="en-US" sz="1400" b="1" dirty="0">
            <a:solidFill>
              <a:srgbClr val="FFFFFF"/>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0.18391</cdr:x>
      <cdr:y>0.24185</cdr:y>
    </cdr:from>
    <cdr:to>
      <cdr:x>0.96341</cdr:x>
      <cdr:y>0.86214</cdr:y>
    </cdr:to>
    <cdr:sp macro="" textlink="">
      <cdr:nvSpPr>
        <cdr:cNvPr id="20" name="Straight Connector 19"/>
        <cdr:cNvSpPr/>
      </cdr:nvSpPr>
      <cdr:spPr>
        <a:xfrm xmlns:a="http://schemas.openxmlformats.org/drawingml/2006/main" flipV="1">
          <a:off x="1005499" y="847725"/>
          <a:ext cx="4261825" cy="2174248"/>
        </a:xfrm>
        <a:prstGeom xmlns:a="http://schemas.openxmlformats.org/drawingml/2006/main" prst="line">
          <a:avLst/>
        </a:prstGeom>
        <a:ln xmlns:a="http://schemas.openxmlformats.org/drawingml/2006/main">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GB"/>
        </a:p>
      </cdr:txBody>
    </cdr:sp>
  </cdr:relSizeAnchor>
  <cdr:relSizeAnchor xmlns:cdr="http://schemas.openxmlformats.org/drawingml/2006/chartDrawing">
    <cdr:from>
      <cdr:x>0.12875</cdr:x>
      <cdr:y>0.77234</cdr:y>
    </cdr:from>
    <cdr:to>
      <cdr:x>0.26803</cdr:x>
      <cdr:y>0.89444</cdr:y>
    </cdr:to>
    <cdr:sp macro="" textlink="">
      <cdr:nvSpPr>
        <cdr:cNvPr id="31745" name="Oval 1"/>
        <cdr:cNvSpPr>
          <a:spLocks xmlns:a="http://schemas.openxmlformats.org/drawingml/2006/main" noChangeArrowheads="1"/>
        </cdr:cNvSpPr>
      </cdr:nvSpPr>
      <cdr:spPr bwMode="auto">
        <a:xfrm xmlns:a="http://schemas.openxmlformats.org/drawingml/2006/main" rot="-1180634">
          <a:off x="703920" y="2707205"/>
          <a:ext cx="761492" cy="427985"/>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0.26182</cdr:x>
      <cdr:y>0.61579</cdr:y>
    </cdr:from>
    <cdr:to>
      <cdr:x>0.55562</cdr:x>
      <cdr:y>0.78775</cdr:y>
    </cdr:to>
    <cdr:sp macro="" textlink="">
      <cdr:nvSpPr>
        <cdr:cNvPr id="31746" name="Oval 2"/>
        <cdr:cNvSpPr>
          <a:spLocks xmlns:a="http://schemas.openxmlformats.org/drawingml/2006/main" noChangeArrowheads="1"/>
        </cdr:cNvSpPr>
      </cdr:nvSpPr>
      <cdr:spPr bwMode="auto">
        <a:xfrm xmlns:a="http://schemas.openxmlformats.org/drawingml/2006/main" rot="-1439875">
          <a:off x="1431479" y="2158462"/>
          <a:ext cx="1606308" cy="602754"/>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0.49664</cdr:x>
      <cdr:y>0.37823</cdr:y>
    </cdr:from>
    <cdr:to>
      <cdr:x>0.67165</cdr:x>
      <cdr:y>0.54436</cdr:y>
    </cdr:to>
    <cdr:sp macro="" textlink="">
      <cdr:nvSpPr>
        <cdr:cNvPr id="31747" name="Oval 3"/>
        <cdr:cNvSpPr>
          <a:spLocks xmlns:a="http://schemas.openxmlformats.org/drawingml/2006/main" noChangeArrowheads="1"/>
        </cdr:cNvSpPr>
      </cdr:nvSpPr>
      <cdr:spPr bwMode="auto">
        <a:xfrm xmlns:a="http://schemas.openxmlformats.org/drawingml/2006/main" rot="-1344112">
          <a:off x="2885618" y="1325786"/>
          <a:ext cx="1016845" cy="582319"/>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0.63485</cdr:x>
      <cdr:y>0.4582</cdr:y>
    </cdr:from>
    <cdr:to>
      <cdr:x>0.74367</cdr:x>
      <cdr:y>0.54795</cdr:y>
    </cdr:to>
    <cdr:sp macro="" textlink="">
      <cdr:nvSpPr>
        <cdr:cNvPr id="31748" name="Oval 4"/>
        <cdr:cNvSpPr>
          <a:spLocks xmlns:a="http://schemas.openxmlformats.org/drawingml/2006/main" noChangeArrowheads="1"/>
        </cdr:cNvSpPr>
      </cdr:nvSpPr>
      <cdr:spPr bwMode="auto">
        <a:xfrm xmlns:a="http://schemas.openxmlformats.org/drawingml/2006/main" rot="-1344112">
          <a:off x="3470973" y="1606089"/>
          <a:ext cx="594958" cy="314591"/>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0.71589</cdr:x>
      <cdr:y>0.21293</cdr:y>
    </cdr:from>
    <cdr:to>
      <cdr:x>0.99783</cdr:x>
      <cdr:y>0.38071</cdr:y>
    </cdr:to>
    <cdr:sp macro="" textlink="">
      <cdr:nvSpPr>
        <cdr:cNvPr id="31749" name="Oval 5"/>
        <cdr:cNvSpPr>
          <a:spLocks xmlns:a="http://schemas.openxmlformats.org/drawingml/2006/main" noChangeArrowheads="1"/>
        </cdr:cNvSpPr>
      </cdr:nvSpPr>
      <cdr:spPr bwMode="auto">
        <a:xfrm xmlns:a="http://schemas.openxmlformats.org/drawingml/2006/main" rot="-1344112">
          <a:off x="3914030" y="746379"/>
          <a:ext cx="1541430" cy="588103"/>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0.21743</cdr:x>
      <cdr:y>0.63686</cdr:y>
    </cdr:from>
    <cdr:to>
      <cdr:x>0.21743</cdr:x>
      <cdr:y>0.74559</cdr:y>
    </cdr:to>
    <cdr:sp macro="" textlink="">
      <cdr:nvSpPr>
        <cdr:cNvPr id="20486" name="Line 6"/>
        <cdr:cNvSpPr>
          <a:spLocks xmlns:a="http://schemas.openxmlformats.org/drawingml/2006/main" noChangeShapeType="1"/>
        </cdr:cNvSpPr>
      </cdr:nvSpPr>
      <cdr:spPr bwMode="auto">
        <a:xfrm xmlns:a="http://schemas.openxmlformats.org/drawingml/2006/main">
          <a:off x="1188785" y="2232335"/>
          <a:ext cx="0" cy="381121"/>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0.18218</cdr:x>
      <cdr:y>0.57443</cdr:y>
    </cdr:from>
    <cdr:to>
      <cdr:x>0.24851</cdr:x>
      <cdr:y>0.60735</cdr:y>
    </cdr:to>
    <cdr:sp macro="" textlink="">
      <cdr:nvSpPr>
        <cdr:cNvPr id="20487" name="Text Box 7"/>
        <cdr:cNvSpPr txBox="1">
          <a:spLocks xmlns:a="http://schemas.openxmlformats.org/drawingml/2006/main" noChangeArrowheads="1"/>
        </cdr:cNvSpPr>
      </cdr:nvSpPr>
      <cdr:spPr bwMode="auto">
        <a:xfrm xmlns:a="http://schemas.openxmlformats.org/drawingml/2006/main">
          <a:off x="1499276" y="2550606"/>
          <a:ext cx="545854"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Soft market</a:t>
          </a:r>
        </a:p>
      </cdr:txBody>
    </cdr:sp>
  </cdr:relSizeAnchor>
  <cdr:relSizeAnchor xmlns:cdr="http://schemas.openxmlformats.org/drawingml/2006/chartDrawing">
    <cdr:from>
      <cdr:x>0.4227</cdr:x>
      <cdr:y>0.46824</cdr:y>
    </cdr:from>
    <cdr:to>
      <cdr:x>0.4227</cdr:x>
      <cdr:y>0.57769</cdr:y>
    </cdr:to>
    <cdr:sp macro="" textlink="">
      <cdr:nvSpPr>
        <cdr:cNvPr id="20488" name="Line 8"/>
        <cdr:cNvSpPr>
          <a:spLocks xmlns:a="http://schemas.openxmlformats.org/drawingml/2006/main" noChangeShapeType="1"/>
        </cdr:cNvSpPr>
      </cdr:nvSpPr>
      <cdr:spPr bwMode="auto">
        <a:xfrm xmlns:a="http://schemas.openxmlformats.org/drawingml/2006/main">
          <a:off x="2311076" y="1641272"/>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0.38625</cdr:x>
      <cdr:y>0.40877</cdr:y>
    </cdr:from>
    <cdr:to>
      <cdr:x>0.45726</cdr:x>
      <cdr:y>0.44169</cdr:y>
    </cdr:to>
    <cdr:sp macro="" textlink="">
      <cdr:nvSpPr>
        <cdr:cNvPr id="20489" name="Text Box 9"/>
        <cdr:cNvSpPr txBox="1">
          <a:spLocks xmlns:a="http://schemas.openxmlformats.org/drawingml/2006/main" noChangeArrowheads="1"/>
        </cdr:cNvSpPr>
      </cdr:nvSpPr>
      <cdr:spPr bwMode="auto">
        <a:xfrm xmlns:a="http://schemas.openxmlformats.org/drawingml/2006/main">
          <a:off x="3178711" y="1815036"/>
          <a:ext cx="58432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a:t>
          </a:r>
        </a:p>
      </cdr:txBody>
    </cdr:sp>
  </cdr:relSizeAnchor>
  <cdr:relSizeAnchor xmlns:cdr="http://schemas.openxmlformats.org/drawingml/2006/chartDrawing">
    <cdr:from>
      <cdr:x>0.59658</cdr:x>
      <cdr:y>0.20307</cdr:y>
    </cdr:from>
    <cdr:to>
      <cdr:x>0.59658</cdr:x>
      <cdr:y>0.31155</cdr:y>
    </cdr:to>
    <cdr:sp macro="" textlink="">
      <cdr:nvSpPr>
        <cdr:cNvPr id="20490" name="Line 10"/>
        <cdr:cNvSpPr>
          <a:spLocks xmlns:a="http://schemas.openxmlformats.org/drawingml/2006/main" noChangeShapeType="1"/>
        </cdr:cNvSpPr>
      </cdr:nvSpPr>
      <cdr:spPr bwMode="auto">
        <a:xfrm xmlns:a="http://schemas.openxmlformats.org/drawingml/2006/main">
          <a:off x="3261699" y="711816"/>
          <a:ext cx="0" cy="3802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0.53</cdr:x>
      <cdr:y>0.13889</cdr:y>
    </cdr:from>
    <cdr:to>
      <cdr:x>0.65554</cdr:x>
      <cdr:y>0.17181</cdr:y>
    </cdr:to>
    <cdr:sp macro="" textlink="">
      <cdr:nvSpPr>
        <cdr:cNvPr id="20491" name="Text Box 11"/>
        <cdr:cNvSpPr txBox="1">
          <a:spLocks xmlns:a="http://schemas.openxmlformats.org/drawingml/2006/main" noChangeArrowheads="1"/>
        </cdr:cNvSpPr>
      </cdr:nvSpPr>
      <cdr:spPr bwMode="auto">
        <a:xfrm xmlns:a="http://schemas.openxmlformats.org/drawingml/2006/main">
          <a:off x="4361676" y="616705"/>
          <a:ext cx="103316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 </a:t>
          </a:r>
          <a:r>
            <a:rPr lang="en-GB" sz="800" b="0" i="0" u="none" strike="noStrike" baseline="0" dirty="0" smtClean="0">
              <a:solidFill>
                <a:srgbClr val="000000"/>
              </a:solidFill>
              <a:latin typeface="Arial"/>
              <a:cs typeface="Arial"/>
            </a:rPr>
            <a:t>softening</a:t>
          </a:r>
          <a:endParaRPr lang="en-GB" sz="800" b="0" i="0" u="none" strike="noStrike" baseline="0" dirty="0">
            <a:solidFill>
              <a:srgbClr val="000000"/>
            </a:solidFill>
            <a:latin typeface="Arial"/>
            <a:cs typeface="Arial"/>
          </a:endParaRPr>
        </a:p>
      </cdr:txBody>
    </cdr:sp>
  </cdr:relSizeAnchor>
  <cdr:relSizeAnchor xmlns:cdr="http://schemas.openxmlformats.org/drawingml/2006/chartDrawing">
    <cdr:from>
      <cdr:x>0.72878</cdr:x>
      <cdr:y>0.53921</cdr:y>
    </cdr:from>
    <cdr:to>
      <cdr:x>0.72878</cdr:x>
      <cdr:y>0.64866</cdr:y>
    </cdr:to>
    <cdr:sp macro="" textlink="">
      <cdr:nvSpPr>
        <cdr:cNvPr id="20492" name="Line 12"/>
        <cdr:cNvSpPr>
          <a:spLocks xmlns:a="http://schemas.openxmlformats.org/drawingml/2006/main" noChangeShapeType="1"/>
        </cdr:cNvSpPr>
      </cdr:nvSpPr>
      <cdr:spPr bwMode="auto">
        <a:xfrm xmlns:a="http://schemas.openxmlformats.org/drawingml/2006/main">
          <a:off x="3984482" y="1890024"/>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0.70296</cdr:x>
      <cdr:y>0.65761</cdr:y>
    </cdr:from>
    <cdr:to>
      <cdr:x>0.75323</cdr:x>
      <cdr:y>0.69565</cdr:y>
    </cdr:to>
    <cdr:sp macro="" textlink="">
      <cdr:nvSpPr>
        <cdr:cNvPr id="20493" name="Text Box 13"/>
        <cdr:cNvSpPr txBox="1">
          <a:spLocks xmlns:a="http://schemas.openxmlformats.org/drawingml/2006/main" noChangeArrowheads="1"/>
        </cdr:cNvSpPr>
      </cdr:nvSpPr>
      <cdr:spPr bwMode="auto">
        <a:xfrm xmlns:a="http://schemas.openxmlformats.org/drawingml/2006/main">
          <a:off x="3843308" y="2305051"/>
          <a:ext cx="274843" cy="1333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Crisis</a:t>
          </a:r>
        </a:p>
      </cdr:txBody>
    </cdr:sp>
  </cdr:relSizeAnchor>
  <cdr:relSizeAnchor xmlns:cdr="http://schemas.openxmlformats.org/drawingml/2006/chartDrawing">
    <cdr:from>
      <cdr:x>0.87283</cdr:x>
      <cdr:y>0.38687</cdr:y>
    </cdr:from>
    <cdr:to>
      <cdr:x>0.87283</cdr:x>
      <cdr:y>0.49632</cdr:y>
    </cdr:to>
    <cdr:sp macro="" textlink="">
      <cdr:nvSpPr>
        <cdr:cNvPr id="15" name="Line 12"/>
        <cdr:cNvSpPr>
          <a:spLocks xmlns:a="http://schemas.openxmlformats.org/drawingml/2006/main" noChangeShapeType="1"/>
        </cdr:cNvSpPr>
      </cdr:nvSpPr>
      <cdr:spPr bwMode="auto">
        <a:xfrm xmlns:a="http://schemas.openxmlformats.org/drawingml/2006/main">
          <a:off x="4772075" y="1356057"/>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0.81759</cdr:x>
      <cdr:y>0.51483</cdr:y>
    </cdr:from>
    <cdr:to>
      <cdr:x>0.94287</cdr:x>
      <cdr:y>0.55277</cdr:y>
    </cdr:to>
    <cdr:sp macro="" textlink="">
      <cdr:nvSpPr>
        <cdr:cNvPr id="31759" name="Text Box 13"/>
        <cdr:cNvSpPr txBox="1">
          <a:spLocks xmlns:a="http://schemas.openxmlformats.org/drawingml/2006/main" noChangeArrowheads="1"/>
        </cdr:cNvSpPr>
      </cdr:nvSpPr>
      <cdr:spPr bwMode="auto">
        <a:xfrm xmlns:a="http://schemas.openxmlformats.org/drawingml/2006/main">
          <a:off x="4470027" y="1804582"/>
          <a:ext cx="684950" cy="1329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18288" tIns="22860" rIns="0" bIns="0" anchor="t" upright="1"/>
        <a:lstStyle xmlns:a="http://schemas.openxmlformats.org/drawingml/2006/main"/>
        <a:p xmlns:a="http://schemas.openxmlformats.org/drawingml/2006/main">
          <a:pPr algn="ctr" rtl="0">
            <a:defRPr sz="1000"/>
          </a:pPr>
          <a:r>
            <a:rPr lang="en-US" sz="800" b="0" i="0" u="none" strike="noStrike" baseline="0" dirty="0">
              <a:solidFill>
                <a:srgbClr val="000000"/>
              </a:solidFill>
              <a:latin typeface="Arial"/>
              <a:cs typeface="Arial"/>
            </a:rPr>
            <a:t>Excess capital</a:t>
          </a:r>
        </a:p>
      </cdr:txBody>
    </cdr:sp>
  </cdr:relSizeAnchor>
  <cdr:relSizeAnchor xmlns:cdr="http://schemas.openxmlformats.org/drawingml/2006/chartDrawing">
    <cdr:from>
      <cdr:x>0.95765</cdr:x>
      <cdr:y>0.22467</cdr:y>
    </cdr:from>
    <cdr:to>
      <cdr:x>0.98934</cdr:x>
      <cdr:y>0.30883</cdr:y>
    </cdr:to>
    <cdr:sp macro="" textlink="">
      <cdr:nvSpPr>
        <cdr:cNvPr id="31762" name="TextBox 22"/>
        <cdr:cNvSpPr txBox="1">
          <a:spLocks xmlns:a="http://schemas.openxmlformats.org/drawingml/2006/main" noChangeArrowheads="1"/>
        </cdr:cNvSpPr>
      </cdr:nvSpPr>
      <cdr:spPr bwMode="auto">
        <a:xfrm xmlns:a="http://schemas.openxmlformats.org/drawingml/2006/main">
          <a:off x="5248104" y="792826"/>
          <a:ext cx="173558" cy="2957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0" bIns="0" anchor="t" upright="1"/>
        <a:lstStyle xmlns:a="http://schemas.openxmlformats.org/drawingml/2006/main"/>
        <a:p xmlns:a="http://schemas.openxmlformats.org/drawingml/2006/main">
          <a:endParaRPr lang="en-GB"/>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8/5/2013</a:t>
            </a:fld>
            <a:endParaRPr lang="en-US"/>
          </a:p>
        </p:txBody>
      </p:sp>
      <p:sp>
        <p:nvSpPr>
          <p:cNvPr id="229380" name="Rectangle 1028"/>
          <p:cNvSpPr>
            <a:spLocks noGrp="1" noChangeArrowheads="1"/>
          </p:cNvSpPr>
          <p:nvPr>
            <p:ph type="ftr" sz="quarter" idx="2"/>
          </p:nvPr>
        </p:nvSpPr>
        <p:spPr bwMode="auto">
          <a:xfrm>
            <a:off x="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240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70025" y="581025"/>
            <a:ext cx="4056063" cy="3041650"/>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1500" y="3819525"/>
            <a:ext cx="5856288" cy="5148263"/>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48013" y="9037638"/>
            <a:ext cx="704850" cy="244475"/>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4F53A191-94D2-46FB-8B8F-870A0FB3F315}" type="slidenum">
              <a:rPr lang="en-US" smtClean="0">
                <a:latin typeface="Arial" pitchFamily="34" charset="0"/>
              </a:rPr>
              <a:pPr defTabSz="928787"/>
              <a:t>11</a:t>
            </a:fld>
            <a:endParaRPr lang="en-US" dirty="0" smtClean="0">
              <a:latin typeface="Arial" pitchFamily="34" charset="0"/>
            </a:endParaRPr>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latin typeface="Arial" pitchFamily="34"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115</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3670AE31-08D4-45AD-9471-79A02B0A266F}" type="slidenum">
              <a:rPr lang="en-US" smtClean="0"/>
              <a:pPr defTabSz="928787"/>
              <a:t>116</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B7BF5537-ED40-4489-9ABB-70F2E28CBBDF}" type="slidenum">
              <a:rPr lang="en-US" smtClean="0"/>
              <a:pPr defTabSz="928787"/>
              <a:t>117</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118</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119</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a:noFill/>
        </p:spPr>
        <p:txBody>
          <a:bodyPr/>
          <a:lstStyle/>
          <a:p>
            <a:fld id="{4235DF62-E68F-4DB6-8DD5-1F40EFEB7612}" type="slidenum">
              <a:rPr lang="en-US" smtClean="0"/>
              <a:pPr/>
              <a:t>120</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121</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48013" y="9034319"/>
            <a:ext cx="704850" cy="247794"/>
          </a:xfrm>
          <a:noFill/>
        </p:spPr>
        <p:txBody>
          <a:bodyPr/>
          <a:lstStyle/>
          <a:p>
            <a:fld id="{E188F4B9-AFA1-4FA4-B0F5-782B95A74519}" type="slidenum">
              <a:rPr lang="en-US" smtClean="0">
                <a:cs typeface="Arial" charset="0"/>
              </a:rPr>
              <a:pPr/>
              <a:t>122</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94D6715D-20C5-4CAF-9327-F535070B0F0A}" type="slidenum">
              <a:rPr lang="en-US" sz="1000"/>
              <a:pPr algn="ctr" defTabSz="930275"/>
              <a:t>123</a:t>
            </a:fld>
            <a:endParaRPr lang="en-US" sz="100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124</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126</a:t>
            </a:fld>
            <a:endParaRPr lang="en-US" sz="1000"/>
          </a:p>
        </p:txBody>
      </p:sp>
      <p:sp>
        <p:nvSpPr>
          <p:cNvPr id="94211" name="Rectangle 2"/>
          <p:cNvSpPr>
            <a:spLocks noGrp="1" noRot="1" noChangeAspect="1" noChangeArrowheads="1" noTextEdit="1"/>
          </p:cNvSpPr>
          <p:nvPr>
            <p:ph type="sldImg"/>
          </p:nvPr>
        </p:nvSpPr>
        <p:spPr>
          <a:xfrm>
            <a:off x="1470025" y="581025"/>
            <a:ext cx="4056063" cy="3041650"/>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129</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150233" y="9034803"/>
            <a:ext cx="700404" cy="247312"/>
          </a:xfrm>
          <a:prstGeom prst="rect">
            <a:avLst/>
          </a:prstGeom>
          <a:noFill/>
          <a:ln w="9525">
            <a:noFill/>
            <a:miter lim="800000"/>
            <a:headEnd/>
            <a:tailEnd/>
          </a:ln>
        </p:spPr>
        <p:txBody>
          <a:bodyPr lIns="45946" tIns="46559" rIns="45946" bIns="46559" anchor="b">
            <a:spAutoFit/>
          </a:bodyPr>
          <a:lstStyle/>
          <a:p>
            <a:pPr algn="ctr" defTabSz="930372"/>
            <a:fld id="{68D79A82-C6A8-435D-975A-0BA087ED921A}" type="slidenum">
              <a:rPr lang="en-US" sz="1000"/>
              <a:pPr algn="ctr" defTabSz="930372"/>
              <a:t>130</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6125" tIns="46125" rIns="46125" bIns="46125"/>
          <a:lstStyle/>
          <a:p>
            <a:endParaRPr lang="en-US" smtClean="0">
              <a:latin typeface="Arial" pitchFamily="34"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131</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132</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sldNum" sz="quarter" idx="5"/>
          </p:nvPr>
        </p:nvSpPr>
        <p:spPr>
          <a:xfrm>
            <a:off x="3148013" y="9034319"/>
            <a:ext cx="704850" cy="247794"/>
          </a:xfrm>
        </p:spPr>
        <p:txBody>
          <a:bodyPr/>
          <a:lstStyle/>
          <a:p>
            <a:pPr>
              <a:defRPr/>
            </a:pPr>
            <a:fld id="{E19C0DC3-26A5-407B-8D6A-47AD70A3790E}" type="slidenum">
              <a:rPr lang="en-US" smtClean="0"/>
              <a:pPr>
                <a:defRPr/>
              </a:pPr>
              <a:t>133</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146425" y="9034463"/>
            <a:ext cx="708025" cy="247650"/>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137</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148013" y="9034463"/>
            <a:ext cx="704850" cy="247650"/>
          </a:xfrm>
        </p:spPr>
        <p:txBody>
          <a:bodyPr/>
          <a:lstStyle/>
          <a:p>
            <a:pPr>
              <a:defRPr/>
            </a:pPr>
            <a:fld id="{7FF981F9-8331-43C1-8622-D2EDB409ECCC}" type="slidenum">
              <a:rPr lang="en-US" smtClean="0"/>
              <a:pPr>
                <a:defRPr/>
              </a:pPr>
              <a:t>138</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139</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148013" y="9034463"/>
            <a:ext cx="704850" cy="247650"/>
          </a:xfrm>
        </p:spPr>
        <p:txBody>
          <a:bodyPr/>
          <a:lstStyle/>
          <a:p>
            <a:pPr defTabSz="928626">
              <a:defRPr/>
            </a:pPr>
            <a:fld id="{5858BD08-603D-48F8-9A20-C039EB7A66EE}" type="slidenum">
              <a:rPr lang="en-US" smtClean="0">
                <a:solidFill>
                  <a:srgbClr val="000000"/>
                </a:solidFill>
              </a:rPr>
              <a:pPr defTabSz="928626">
                <a:defRPr/>
              </a:pPr>
              <a:t>140</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142</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sldNum" sz="quarter" idx="5"/>
          </p:nvPr>
        </p:nvSpPr>
        <p:spPr/>
        <p:txBody>
          <a:bodyPr/>
          <a:lstStyle/>
          <a:p>
            <a:pPr>
              <a:defRPr/>
            </a:pPr>
            <a:fld id="{7BA0F53B-08EA-4073-80AE-4E886F043ACC}" type="slidenum">
              <a:rPr lang="en-US" smtClean="0"/>
              <a:pPr>
                <a:defRPr/>
              </a:pPr>
              <a:t>143</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48013" y="9034463"/>
            <a:ext cx="704850" cy="247650"/>
          </a:xfrm>
        </p:spPr>
        <p:txBody>
          <a:bodyPr/>
          <a:lstStyle/>
          <a:p>
            <a:pPr>
              <a:defRPr/>
            </a:pPr>
            <a:fld id="{922E83D1-EE4F-414B-BA5F-15D01CA178D1}" type="slidenum">
              <a:rPr lang="en-US" smtClean="0"/>
              <a:pPr>
                <a:defRPr/>
              </a:pPr>
              <a:t>14</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144</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type="sldNum" sz="quarter" idx="5"/>
          </p:nvPr>
        </p:nvSpPr>
        <p:spPr/>
        <p:txBody>
          <a:bodyPr/>
          <a:lstStyle/>
          <a:p>
            <a:pPr>
              <a:defRPr/>
            </a:pPr>
            <a:fld id="{09A4B87A-6B35-42ED-94E4-E42FBCA0FC60}" type="slidenum">
              <a:rPr lang="en-US" smtClean="0"/>
              <a:pPr>
                <a:defRPr/>
              </a:pPr>
              <a:t>145</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type="sldNum" sz="quarter" idx="5"/>
          </p:nvPr>
        </p:nvSpPr>
        <p:spPr/>
        <p:txBody>
          <a:bodyPr/>
          <a:lstStyle/>
          <a:p>
            <a:pPr>
              <a:defRPr/>
            </a:pPr>
            <a:fld id="{536E58DB-D0D6-49D5-951D-181A46E522BB}" type="slidenum">
              <a:rPr lang="en-US" smtClean="0"/>
              <a:pPr>
                <a:defRPr/>
              </a:pPr>
              <a:t>147</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CD7F88F9-67A0-4DD5-9BC7-F7DE73C9931D}" type="slidenum">
              <a:rPr lang="en-US" smtClean="0"/>
              <a:pPr>
                <a:defRPr/>
              </a:pPr>
              <a:t>148</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6431A3C4-953E-479E-AB9F-C945280D9038}" type="slidenum">
              <a:rPr lang="en-US" smtClean="0"/>
              <a:pPr>
                <a:defRPr/>
              </a:pPr>
              <a:t>149</a:t>
            </a:fld>
            <a:endParaRPr lang="en-U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150</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151</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48013" y="9034319"/>
            <a:ext cx="704850" cy="247794"/>
          </a:xfrm>
        </p:spPr>
        <p:txBody>
          <a:bodyPr/>
          <a:lstStyle/>
          <a:p>
            <a:pPr>
              <a:defRPr/>
            </a:pPr>
            <a:fld id="{DDEFB222-CE26-4681-BBEB-6CA6CED4556C}" type="slidenum">
              <a:rPr lang="en-US" smtClean="0"/>
              <a:pPr>
                <a:defRPr/>
              </a:pPr>
              <a:t>15</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xfrm>
            <a:off x="3148013" y="9034319"/>
            <a:ext cx="704850" cy="247794"/>
          </a:xfrm>
          <a:noFill/>
        </p:spPr>
        <p:txBody>
          <a:bodyPr/>
          <a:lstStyle/>
          <a:p>
            <a:pPr defTabSz="928787"/>
            <a:fld id="{9A6E5439-9D2A-4CD2-8AB5-D96889696FBF}" type="slidenum">
              <a:rPr lang="en-US" smtClean="0"/>
              <a:pPr defTabSz="928787"/>
              <a:t>154</a:t>
            </a:fld>
            <a:endParaRPr lang="en-US" dirty="0" smtClean="0"/>
          </a:p>
        </p:txBody>
      </p:sp>
      <p:sp>
        <p:nvSpPr>
          <p:cNvPr id="8195" name="Slide Image Placeholder 1"/>
          <p:cNvSpPr>
            <a:spLocks noGrp="1" noRot="1" noChangeAspect="1" noTextEdit="1"/>
          </p:cNvSpPr>
          <p:nvPr>
            <p:ph type="sldImg"/>
          </p:nvPr>
        </p:nvSpPr>
        <p:spPr>
          <a:xfrm>
            <a:off x="1177925" y="696913"/>
            <a:ext cx="4641850" cy="3481387"/>
          </a:xfrm>
          <a:ln w="12700"/>
        </p:spPr>
      </p:sp>
      <p:sp>
        <p:nvSpPr>
          <p:cNvPr id="8196"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xfrm>
            <a:off x="3148013" y="9034319"/>
            <a:ext cx="704850" cy="247794"/>
          </a:xfrm>
          <a:noFill/>
        </p:spPr>
        <p:txBody>
          <a:bodyPr/>
          <a:lstStyle/>
          <a:p>
            <a:pPr defTabSz="928787"/>
            <a:fld id="{0E8A599E-323A-439F-9DB7-C51FF478F99C}" type="slidenum">
              <a:rPr lang="en-US" smtClean="0"/>
              <a:pPr defTabSz="928787"/>
              <a:t>155</a:t>
            </a:fld>
            <a:endParaRPr lang="en-US" dirty="0" smtClean="0"/>
          </a:p>
        </p:txBody>
      </p:sp>
      <p:sp>
        <p:nvSpPr>
          <p:cNvPr id="9219" name="Slide Image Placeholder 1"/>
          <p:cNvSpPr>
            <a:spLocks noGrp="1" noRot="1" noChangeAspect="1" noTextEdit="1"/>
          </p:cNvSpPr>
          <p:nvPr>
            <p:ph type="sldImg"/>
          </p:nvPr>
        </p:nvSpPr>
        <p:spPr>
          <a:xfrm>
            <a:off x="1177925" y="696913"/>
            <a:ext cx="4641850" cy="3481387"/>
          </a:xfrm>
          <a:ln w="12700"/>
        </p:spPr>
      </p:sp>
      <p:sp>
        <p:nvSpPr>
          <p:cNvPr id="9220"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163</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16</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166</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5" name="Rectangle 7"/>
          <p:cNvSpPr txBox="1">
            <a:spLocks noGrp="1" noChangeArrowheads="1"/>
          </p:cNvSpPr>
          <p:nvPr/>
        </p:nvSpPr>
        <p:spPr bwMode="auto">
          <a:xfrm>
            <a:off x="3955222" y="8827125"/>
            <a:ext cx="3042478" cy="456575"/>
          </a:xfrm>
          <a:prstGeom prst="rect">
            <a:avLst/>
          </a:prstGeom>
          <a:noFill/>
          <a:ln w="9525">
            <a:noFill/>
            <a:miter lim="800000"/>
            <a:headEnd/>
            <a:tailEnd/>
          </a:ln>
        </p:spPr>
        <p:txBody>
          <a:bodyPr lIns="91202" tIns="45600" rIns="91202" bIns="45600" anchor="b"/>
          <a:lstStyle/>
          <a:p>
            <a:pPr algn="r" defTabSz="909767"/>
            <a:fld id="{A0D70C00-AB20-4F73-A1A0-D35999B0DF09}" type="slidenum">
              <a:rPr lang="en-US"/>
              <a:pPr algn="r" defTabSz="909767"/>
              <a:t>168</a:t>
            </a:fld>
            <a:endParaRPr lang="en-US" dirty="0"/>
          </a:p>
        </p:txBody>
      </p:sp>
      <p:sp>
        <p:nvSpPr>
          <p:cNvPr id="2141186" name="Rectangle 2"/>
          <p:cNvSpPr>
            <a:spLocks noGrp="1" noRot="1" noChangeAspect="1" noChangeArrowheads="1" noTextEdit="1"/>
          </p:cNvSpPr>
          <p:nvPr>
            <p:ph type="sldImg"/>
          </p:nvPr>
        </p:nvSpPr>
        <p:spPr>
          <a:xfrm>
            <a:off x="1130300" y="692150"/>
            <a:ext cx="4718050" cy="3538538"/>
          </a:xfrm>
          <a:solidFill>
            <a:srgbClr val="FFFFFF"/>
          </a:solidFill>
          <a:ln/>
        </p:spPr>
      </p:sp>
      <p:sp>
        <p:nvSpPr>
          <p:cNvPr id="2141187" name="Rectangle 5"/>
          <p:cNvSpPr>
            <a:spLocks noGrp="1" noChangeArrowheads="1"/>
          </p:cNvSpPr>
          <p:nvPr>
            <p:ph type="body" idx="1"/>
          </p:nvPr>
        </p:nvSpPr>
        <p:spPr>
          <a:xfrm>
            <a:off x="535603" y="4413562"/>
            <a:ext cx="5932833" cy="4185275"/>
          </a:xfrm>
          <a:noFill/>
          <a:ln>
            <a:solidFill>
              <a:srgbClr val="000000"/>
            </a:solidFill>
          </a:ln>
        </p:spPr>
        <p:txBody>
          <a:bodyPr lIns="91202" tIns="45600" rIns="91202" bIns="45600"/>
          <a:lstStyle/>
          <a:p>
            <a:pPr eaLnBrk="1" hangingPunct="1"/>
            <a:r>
              <a:rPr lang="en-US" smtClean="0"/>
              <a:t>Exhibit 11 of Article</a:t>
            </a:r>
          </a:p>
          <a:p>
            <a:pPr eaLnBrk="1" hangingPunct="1"/>
            <a:endParaRPr lang="en-US"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94028142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172</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173</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48013" y="9034319"/>
            <a:ext cx="704850" cy="247794"/>
          </a:xfrm>
          <a:noFill/>
        </p:spPr>
        <p:txBody>
          <a:bodyPr/>
          <a:lstStyle/>
          <a:p>
            <a:fld id="{E188F4B9-AFA1-4FA4-B0F5-782B95A74519}" type="slidenum">
              <a:rPr lang="en-US" smtClean="0">
                <a:cs typeface="Arial" charset="0"/>
              </a:rPr>
              <a:pPr/>
              <a:t>174</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endParaRPr 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endParaRPr 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179</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sldNum" sz="quarter" idx="5"/>
          </p:nvPr>
        </p:nvSpPr>
        <p:spPr>
          <a:xfrm>
            <a:off x="3148013" y="9034463"/>
            <a:ext cx="704850" cy="247650"/>
          </a:xfrm>
          <a:noFill/>
        </p:spPr>
        <p:txBody>
          <a:bodyPr/>
          <a:lstStyle/>
          <a:p>
            <a:fld id="{4B467A6F-CB38-460C-8EC3-8BFEECA8E64B}" type="slidenum">
              <a:rPr lang="en-US" smtClean="0"/>
              <a:pPr/>
              <a:t>17</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148013" y="9034464"/>
            <a:ext cx="704850" cy="247650"/>
          </a:xfrm>
          <a:prstGeom prst="rect">
            <a:avLst/>
          </a:prstGeom>
          <a:noFill/>
          <a:ln w="9525">
            <a:noFill/>
            <a:miter lim="800000"/>
            <a:headEnd/>
            <a:tailEnd/>
          </a:ln>
        </p:spPr>
        <p:txBody>
          <a:bodyPr lIns="45874" tIns="46487" rIns="45874" bIns="46487" anchor="b">
            <a:spAutoFit/>
          </a:bodyPr>
          <a:lstStyle/>
          <a:p>
            <a:pPr algn="ctr" defTabSz="930117"/>
            <a:fld id="{10D51B6F-E5CE-42ED-829B-9910A1E4B827}" type="slidenum">
              <a:rPr lang="en-US" sz="1000">
                <a:solidFill>
                  <a:srgbClr val="000000"/>
                </a:solidFill>
              </a:rPr>
              <a:pPr algn="ctr" defTabSz="930117"/>
              <a:t>181</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FF24AE9-E789-41DF-8009-6DFC36735A5D}" type="slidenum">
              <a:rPr lang="en-US"/>
              <a:pPr/>
              <a:t>182</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183</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184</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sldNum" sz="quarter" idx="5"/>
          </p:nvPr>
        </p:nvSpPr>
        <p:spPr>
          <a:xfrm>
            <a:off x="3148013" y="9034464"/>
            <a:ext cx="704850" cy="247650"/>
          </a:xfrm>
          <a:noFill/>
        </p:spPr>
        <p:txBody>
          <a:bodyPr/>
          <a:lstStyle/>
          <a:p>
            <a:fld id="{79DFC9C8-330E-49F1-BC1C-7C93036D49B8}" type="slidenum">
              <a:rPr lang="en-US" smtClean="0">
                <a:cs typeface="Arial" charset="0"/>
              </a:rPr>
              <a:pPr/>
              <a:t>185</a:t>
            </a:fld>
            <a:endParaRPr lang="en-US" smtClean="0">
              <a:cs typeface="Arial"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148013" y="9034319"/>
            <a:ext cx="704850" cy="247794"/>
          </a:xfrm>
        </p:spPr>
        <p:txBody>
          <a:bodyPr/>
          <a:lstStyle/>
          <a:p>
            <a:pPr>
              <a:defRPr/>
            </a:pPr>
            <a:fld id="{DCE71A6E-EC86-4CBB-BEA9-6ABDE2107F32}" type="slidenum">
              <a:rPr lang="en-US" smtClean="0"/>
              <a:pPr>
                <a:defRPr/>
              </a:pPr>
              <a:t>186</a:t>
            </a:fld>
            <a:endParaRPr lang="en-US" dirty="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188</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189</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2B874BA-7C20-4EC0-9559-D2292A54BB51}" type="slidenum">
              <a:rPr lang="en-US" smtClean="0"/>
              <a:pPr>
                <a:defRPr/>
              </a:pPr>
              <a:t>190</a:t>
            </a:fld>
            <a:endParaRPr lang="en-US" smtClean="0"/>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148013" y="9034463"/>
            <a:ext cx="704850" cy="247650"/>
          </a:xfrm>
        </p:spPr>
        <p:txBody>
          <a:bodyPr/>
          <a:lstStyle/>
          <a:p>
            <a:pPr>
              <a:defRPr/>
            </a:pPr>
            <a:fld id="{B70BCC09-4ABA-4E3E-8ED2-5282800C71F0}" type="slidenum">
              <a:rPr lang="en-US" smtClean="0"/>
              <a:pPr>
                <a:defRPr/>
              </a:pPr>
              <a:t>18</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191</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sldNum" sz="quarter" idx="5"/>
          </p:nvPr>
        </p:nvSpPr>
        <p:spPr>
          <a:xfrm>
            <a:off x="3148013" y="9034464"/>
            <a:ext cx="704850" cy="247650"/>
          </a:xfrm>
        </p:spPr>
        <p:txBody>
          <a:bodyPr/>
          <a:lstStyle/>
          <a:p>
            <a:pPr defTabSz="928531">
              <a:defRPr/>
            </a:pPr>
            <a:fld id="{997B1A37-7284-48D3-AB21-085E11E2C639}" type="slidenum">
              <a:rPr lang="en-US" smtClean="0">
                <a:solidFill>
                  <a:srgbClr val="000000"/>
                </a:solidFill>
              </a:rPr>
              <a:pPr defTabSz="928531">
                <a:defRPr/>
              </a:pPr>
              <a:t>192</a:t>
            </a:fld>
            <a:endParaRPr lang="en-US" dirty="0" smtClean="0">
              <a:solidFill>
                <a:srgbClr val="000000"/>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49603" y="9032877"/>
            <a:ext cx="701675" cy="24923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193</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194</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195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196</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197</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198</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199</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200</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148013" y="9034319"/>
            <a:ext cx="704850" cy="247794"/>
          </a:xfrm>
          <a:noFill/>
        </p:spPr>
        <p:txBody>
          <a:bodyPr/>
          <a:lstStyle/>
          <a:p>
            <a:pPr defTabSz="928908"/>
            <a:fld id="{FFF15467-B734-4D13-B337-6BBFA5D46509}" type="slidenum">
              <a:rPr lang="en-US" smtClean="0">
                <a:latin typeface="Arial" pitchFamily="34" charset="0"/>
              </a:rPr>
              <a:pPr defTabSz="928908"/>
              <a:t>19</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203</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204</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205</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206</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208</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209</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5"/>
          </p:nvPr>
        </p:nvSpPr>
        <p:spPr>
          <a:noFill/>
        </p:spPr>
        <p:txBody>
          <a:bodyPr/>
          <a:lstStyle/>
          <a:p>
            <a:fld id="{FB0B1E2D-9E3B-489B-B028-5CDAC6EDB195}" type="slidenum">
              <a:rPr lang="en-US" smtClean="0">
                <a:latin typeface="Arial" pitchFamily="34" charset="0"/>
              </a:rPr>
              <a:pPr/>
              <a:t>211</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20</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sldNum" sz="quarter" idx="5"/>
          </p:nvPr>
        </p:nvSpPr>
        <p:spPr>
          <a:noFill/>
        </p:spPr>
        <p:txBody>
          <a:bodyPr/>
          <a:lstStyle/>
          <a:p>
            <a:fld id="{9AEDBFB8-A993-49F2-BDC3-A98EEF1C497B}" type="slidenum">
              <a:rPr lang="en-US" smtClean="0">
                <a:latin typeface="Arial" pitchFamily="34" charset="0"/>
              </a:rPr>
              <a:pPr/>
              <a:t>212</a:t>
            </a:fld>
            <a:endParaRPr lang="en-US" smtClean="0">
              <a:latin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FB97D33E-F04E-4B66-9780-44F9F002E345}" type="slidenum">
              <a:rPr lang="en-US" sz="1000"/>
              <a:pPr algn="ctr" defTabSz="930275"/>
              <a:t>213</a:t>
            </a:fld>
            <a:endParaRPr 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sldNum" sz="quarter" idx="5"/>
          </p:nvPr>
        </p:nvSpPr>
        <p:spPr>
          <a:noFill/>
        </p:spPr>
        <p:txBody>
          <a:bodyPr/>
          <a:lstStyle/>
          <a:p>
            <a:fld id="{648FDA02-0B21-4CA1-97F8-44E444114842}" type="slidenum">
              <a:rPr lang="en-US" smtClean="0">
                <a:latin typeface="Arial" pitchFamily="34" charset="0"/>
              </a:rPr>
              <a:pPr/>
              <a:t>214</a:t>
            </a:fld>
            <a:endParaRPr lang="en-US" smtClean="0">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5"/>
          </p:nvPr>
        </p:nvSpPr>
        <p:spPr>
          <a:noFill/>
        </p:spPr>
        <p:txBody>
          <a:bodyPr/>
          <a:lstStyle/>
          <a:p>
            <a:fld id="{425564B7-347F-4A9C-A531-452A992F430D}" type="slidenum">
              <a:rPr lang="en-US" smtClean="0">
                <a:latin typeface="Arial" pitchFamily="34" charset="0"/>
              </a:rPr>
              <a:pPr/>
              <a:t>215</a:t>
            </a:fld>
            <a:endParaRPr lang="en-US" smtClean="0">
              <a:latin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77925" y="696913"/>
            <a:ext cx="4641850" cy="3481387"/>
          </a:xfrm>
          <a:ln w="12700"/>
        </p:spPr>
      </p:sp>
      <p:sp>
        <p:nvSpPr>
          <p:cNvPr id="22531" name="Notes Placeholder 2"/>
          <p:cNvSpPr>
            <a:spLocks noGrp="1"/>
          </p:cNvSpPr>
          <p:nvPr>
            <p:ph type="body" idx="1"/>
          </p:nvPr>
        </p:nvSpPr>
        <p:spPr>
          <a:xfrm>
            <a:off x="700088" y="4410075"/>
            <a:ext cx="5597525" cy="4176713"/>
          </a:xfrm>
          <a:noFill/>
          <a:ln/>
        </p:spPr>
        <p:txBody>
          <a:bodyPr/>
          <a:lstStyle/>
          <a:p>
            <a:pPr marL="0" indent="0"/>
            <a:endParaRPr lang="en-US" smtClean="0">
              <a:latin typeface="Arial" pitchFamily="34" charset="0"/>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27985ABD-9B53-4E2A-B3C0-B1388422CE00}" type="slidenum">
              <a:rPr lang="en-US" sz="1000"/>
              <a:pPr algn="ctr" defTabSz="930275"/>
              <a:t>217</a:t>
            </a:fld>
            <a:endParaRPr lang="en-US" sz="10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ldNum" sz="quarter" idx="5"/>
          </p:nvPr>
        </p:nvSpPr>
        <p:spPr>
          <a:noFill/>
        </p:spPr>
        <p:txBody>
          <a:bodyPr/>
          <a:lstStyle/>
          <a:p>
            <a:fld id="{2901C3E9-54A0-4826-9DC2-5AA80C9A51A5}" type="slidenum">
              <a:rPr lang="en-US" smtClean="0">
                <a:latin typeface="Arial" pitchFamily="34" charset="0"/>
              </a:rPr>
              <a:pPr/>
              <a:t>218</a:t>
            </a:fld>
            <a:endParaRPr lang="en-US" smtClean="0">
              <a:latin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66121B2-AFCC-41A7-9BEE-2DE26DCFEEA2}" type="slidenum">
              <a:rPr lang="en-US" sz="1000"/>
              <a:pPr algn="ctr" defTabSz="930275"/>
              <a:t>219</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E58B533-0B66-4F97-B11D-19ECC9AD04CC}" type="slidenum">
              <a:rPr lang="en-US" sz="1000"/>
              <a:pPr algn="ctr" defTabSz="930275"/>
              <a:t>220</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0308E720-C3F5-487C-BB5A-778C2C754AED}" type="slidenum">
              <a:rPr lang="en-US" sz="1000"/>
              <a:pPr algn="ctr" defTabSz="930275"/>
              <a:t>221</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2</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21</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noFill/>
        </p:spPr>
        <p:txBody>
          <a:bodyPr/>
          <a:lstStyle/>
          <a:p>
            <a:fld id="{8A2867E2-B710-4B16-85A0-57A1F39F6118}" type="slidenum">
              <a:rPr lang="en-US" smtClean="0">
                <a:latin typeface="Arial" pitchFamily="34" charset="0"/>
              </a:rPr>
              <a:pPr/>
              <a:t>222</a:t>
            </a:fld>
            <a:endParaRPr lang="en-US" smtClean="0">
              <a:latin typeface="Arial"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223</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22</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319"/>
            <a:ext cx="704850" cy="247794"/>
          </a:xfrm>
        </p:spPr>
        <p:txBody>
          <a:bodyPr/>
          <a:lstStyle/>
          <a:p>
            <a:pPr>
              <a:defRPr/>
            </a:pPr>
            <a:fld id="{9CA87C76-DB74-48C8-8124-79DAD4A811D1}" type="slidenum">
              <a:rPr lang="en-US" smtClean="0"/>
              <a:pPr>
                <a:defRPr/>
              </a:pPr>
              <a:t>23</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463"/>
            <a:ext cx="704850" cy="247650"/>
          </a:xfrm>
        </p:spPr>
        <p:txBody>
          <a:bodyPr/>
          <a:lstStyle/>
          <a:p>
            <a:pPr>
              <a:defRPr/>
            </a:pPr>
            <a:fld id="{B2A273B8-4229-4DDB-A170-29D1C53BF517}" type="slidenum">
              <a:rPr lang="en-US" smtClean="0"/>
              <a:pPr>
                <a:defRPr/>
              </a:pPr>
              <a:t>24</a:t>
            </a:fld>
            <a:endParaRPr 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25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26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27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2" tIns="46494" rIns="45882" bIns="46494" anchor="b">
            <a:spAutoFit/>
          </a:bodyPr>
          <a:lstStyle/>
          <a:p>
            <a:pPr algn="ctr" defTabSz="930275"/>
            <a:fld id="{159FE8EA-C6CA-4B7C-A2A0-C1C179F36AEA}" type="slidenum">
              <a:rPr lang="en-US" sz="1000"/>
              <a:pPr algn="ctr" defTabSz="930275"/>
              <a:t>29</a:t>
            </a:fld>
            <a:endParaRPr lang="en-US" sz="1000"/>
          </a:p>
        </p:txBody>
      </p:sp>
      <p:sp>
        <p:nvSpPr>
          <p:cNvPr id="80899"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defRPr/>
            </a:pP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30</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31</a:t>
            </a:fld>
            <a:endParaRPr lang="en-US" sz="10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32</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9147EEA4-1C7C-4C10-AE99-ECAAB11F4287}" type="slidenum">
              <a:rPr lang="en-US" sz="1000"/>
              <a:pPr algn="ctr" defTabSz="930275"/>
              <a:t>34</a:t>
            </a:fld>
            <a:endParaRPr lang="en-US" sz="1000"/>
          </a:p>
        </p:txBody>
      </p:sp>
      <p:sp>
        <p:nvSpPr>
          <p:cNvPr id="272387"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buNone/>
              <a:defRPr/>
            </a:pP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D20C7C8D-0074-4941-8AE0-563E09955F80}" type="slidenum">
              <a:rPr lang="en-US" sz="1000"/>
              <a:pPr algn="ctr" defTabSz="930275"/>
              <a:t>35</a:t>
            </a:fld>
            <a:endParaRPr lang="en-US" sz="1000"/>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
          <p:cNvSpPr>
            <a:spLocks noGrp="1" noChangeArrowheads="1"/>
          </p:cNvSpPr>
          <p:nvPr>
            <p:ph type="sldNum" sz="quarter" idx="5"/>
          </p:nvPr>
        </p:nvSpPr>
        <p:spPr/>
        <p:txBody>
          <a:bodyPr/>
          <a:lstStyle/>
          <a:p>
            <a:pPr>
              <a:defRPr/>
            </a:pPr>
            <a:fld id="{C648A442-6509-4029-9674-B030FA2A056F}" type="slidenum">
              <a:rPr lang="en-US" smtClean="0"/>
              <a:pPr>
                <a:defRPr/>
              </a:pPr>
              <a:t>37</a:t>
            </a:fld>
            <a:endParaRPr lang="en-US" smtClean="0"/>
          </a:p>
        </p:txBody>
      </p:sp>
      <p:sp>
        <p:nvSpPr>
          <p:cNvPr id="274435" name="Rectangle 4"/>
          <p:cNvSpPr>
            <a:spLocks noGrp="1" noRot="1" noChangeAspect="1" noChangeArrowheads="1" noTextEdit="1"/>
          </p:cNvSpPr>
          <p:nvPr>
            <p:ph type="sldImg"/>
          </p:nvPr>
        </p:nvSpPr>
        <p:spPr>
          <a:ln/>
        </p:spPr>
      </p:sp>
      <p:sp>
        <p:nvSpPr>
          <p:cNvPr id="274436"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38</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148652" y="9034803"/>
            <a:ext cx="703573" cy="247312"/>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39</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882" tIns="46494" rIns="45882" bIns="46494" anchor="b">
            <a:spAutoFit/>
          </a:bodyPr>
          <a:lstStyle/>
          <a:p>
            <a:pPr algn="ctr" defTabSz="928787"/>
            <a:fld id="{14138CAD-3A22-40B9-ADE2-E9D273E7F01D}" type="slidenum">
              <a:rPr lang="en-US" sz="1000"/>
              <a:pPr algn="ctr" defTabSz="928787"/>
              <a:t>40</a:t>
            </a:fld>
            <a:endParaRPr lang="en-US" sz="1000" dirty="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41</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5" y="9034465"/>
            <a:ext cx="704850" cy="247650"/>
          </a:xfrm>
        </p:spPr>
        <p:txBody>
          <a:bodyPr/>
          <a:lstStyle/>
          <a:p>
            <a:pPr>
              <a:defRPr/>
            </a:pPr>
            <a:fld id="{935D9A84-BDC2-4CC8-AAC8-58F3C8F9656A}" type="slidenum">
              <a:rPr lang="en-US" smtClean="0"/>
              <a:pPr>
                <a:defRPr/>
              </a:pPr>
              <a:t>42</a:t>
            </a:fld>
            <a:endParaRPr lang="en-US" smtClean="0"/>
          </a:p>
        </p:txBody>
      </p:sp>
      <p:sp>
        <p:nvSpPr>
          <p:cNvPr id="190467" name="Rectangle 4"/>
          <p:cNvSpPr>
            <a:spLocks noGrp="1" noRot="1" noChangeAspect="1" noChangeArrowheads="1" noTextEdit="1"/>
          </p:cNvSpPr>
          <p:nvPr>
            <p:ph type="sldImg"/>
          </p:nvPr>
        </p:nvSpPr>
        <p:spPr>
          <a:ln/>
        </p:spPr>
      </p:sp>
      <p:sp>
        <p:nvSpPr>
          <p:cNvPr id="190468"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data from </a:t>
            </a:r>
            <a:r>
              <a:rPr lang="en-US" dirty="0" err="1" smtClean="0"/>
              <a:t>NatCat</a:t>
            </a:r>
            <a:r>
              <a:rPr lang="en-US" dirty="0" smtClean="0"/>
              <a:t> Service</a:t>
            </a:r>
            <a:endParaRPr lang="en-US" dirty="0"/>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48</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49</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50</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210947"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52</a:t>
            </a:fld>
            <a:endParaRPr lang="en-US" noProof="0"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53</a:t>
            </a:fld>
            <a:endParaRPr lang="en-US" noProof="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54</a:t>
            </a:fld>
            <a:endParaRPr lang="en-US" noProof="0"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55</a:t>
            </a:fld>
            <a:endParaRPr lang="en-US" noProof="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6</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148013" y="9034320"/>
            <a:ext cx="704850" cy="247794"/>
          </a:xfrm>
        </p:spPr>
        <p:txBody>
          <a:bodyPr/>
          <a:lstStyle/>
          <a:p>
            <a:fld id="{076349CA-7964-46F8-9AF2-4ABE1A925F7D}" type="slidenum">
              <a:rPr lang="en-US" smtClean="0"/>
              <a:pPr/>
              <a:t>56</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57</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60</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61</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62</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4" y="9034464"/>
            <a:ext cx="704850" cy="247650"/>
          </a:xfrm>
        </p:spPr>
        <p:txBody>
          <a:bodyPr/>
          <a:lstStyle/>
          <a:p>
            <a:pPr>
              <a:defRPr/>
            </a:pPr>
            <a:fld id="{CD8EFDAD-DD28-475D-8809-5E3173A79418}" type="slidenum">
              <a:rPr lang="en-US" smtClean="0"/>
              <a:pPr>
                <a:defRPr/>
              </a:pPr>
              <a:t>65</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4" y="9034464"/>
            <a:ext cx="704850" cy="247650"/>
          </a:xfrm>
        </p:spPr>
        <p:txBody>
          <a:bodyPr/>
          <a:lstStyle/>
          <a:p>
            <a:pPr>
              <a:defRPr/>
            </a:pPr>
            <a:fld id="{CD8EFDAD-DD28-475D-8809-5E3173A79418}" type="slidenum">
              <a:rPr lang="en-US" smtClean="0"/>
              <a:pPr>
                <a:defRPr/>
              </a:pPr>
              <a:t>66</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199683"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148013" y="9034463"/>
            <a:ext cx="704850" cy="247650"/>
          </a:xfrm>
        </p:spPr>
        <p:txBody>
          <a:bodyPr/>
          <a:lstStyle/>
          <a:p>
            <a:pPr>
              <a:defRPr/>
            </a:pPr>
            <a:fld id="{ECA2118D-97E9-47A6-8843-4A77375CEADF}" type="slidenum">
              <a:rPr lang="en-US" smtClean="0">
                <a:solidFill>
                  <a:srgbClr val="000000"/>
                </a:solidFill>
              </a:rPr>
              <a:pPr>
                <a:defRPr/>
              </a:pPr>
              <a:t>68</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148013" y="9034319"/>
            <a:ext cx="704850" cy="247794"/>
          </a:xfrm>
        </p:spPr>
        <p:txBody>
          <a:bodyPr/>
          <a:lstStyle/>
          <a:p>
            <a:pPr>
              <a:defRPr/>
            </a:pPr>
            <a:fld id="{D16B205B-5CAC-4CDE-BC3B-EC6CDB61437F}" type="slidenum">
              <a:rPr lang="en-US" smtClean="0"/>
              <a:pPr>
                <a:defRPr/>
              </a:pPr>
              <a:t>70</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4" y="9034321"/>
            <a:ext cx="704850" cy="247794"/>
          </a:xfrm>
        </p:spPr>
        <p:txBody>
          <a:bodyPr/>
          <a:lstStyle/>
          <a:p>
            <a:pPr>
              <a:defRPr/>
            </a:pPr>
            <a:fld id="{13477895-592F-4D1B-9D08-B8F915A07ED7}" type="slidenum">
              <a:rPr lang="en-US" smtClean="0">
                <a:solidFill>
                  <a:srgbClr val="000000"/>
                </a:solidFill>
              </a:rPr>
              <a:pPr>
                <a:defRPr/>
              </a:pPr>
              <a:t>72</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79513" y="696913"/>
            <a:ext cx="4640262" cy="3481387"/>
          </a:xfrm>
          <a:ln w="12700"/>
        </p:spPr>
      </p:sp>
      <p:sp>
        <p:nvSpPr>
          <p:cNvPr id="217092"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4" y="9034321"/>
            <a:ext cx="704850" cy="247794"/>
          </a:xfrm>
        </p:spPr>
        <p:txBody>
          <a:bodyPr/>
          <a:lstStyle/>
          <a:p>
            <a:pPr>
              <a:defRPr/>
            </a:pPr>
            <a:fld id="{CA22429F-497C-4787-B0C5-F4E8A801F656}" type="slidenum">
              <a:rPr lang="en-US" smtClean="0">
                <a:solidFill>
                  <a:srgbClr val="000000"/>
                </a:solidFill>
              </a:rPr>
              <a:pPr>
                <a:defRPr/>
              </a:pPr>
              <a:t>73</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79513" y="696913"/>
            <a:ext cx="4640262" cy="3481387"/>
          </a:xfrm>
          <a:ln w="12700"/>
        </p:spPr>
      </p:sp>
      <p:sp>
        <p:nvSpPr>
          <p:cNvPr id="218116"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148013" y="9034463"/>
            <a:ext cx="704850" cy="247650"/>
          </a:xfrm>
        </p:spPr>
        <p:txBody>
          <a:bodyPr/>
          <a:lstStyle/>
          <a:p>
            <a:pPr>
              <a:defRPr/>
            </a:pPr>
            <a:fld id="{AED8072F-0E08-458F-BF88-90F48070855D}" type="slidenum">
              <a:rPr lang="en-US"/>
              <a:pPr>
                <a:defRPr/>
              </a:pPr>
              <a:t>74</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30532359-0848-4907-AD08-97107569C8AF}" type="slidenum">
              <a:rPr lang="en-US" smtClean="0"/>
              <a:pPr defTabSz="928787"/>
              <a:t>8</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80B93877-0C9D-4CAD-84B4-15CDCD63F2DF}" type="slidenum">
              <a:rPr lang="en-US" sz="1000"/>
              <a:pPr algn="ctr" defTabSz="930275"/>
              <a:t>81</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82</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83</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sldNum" sz="quarter" idx="5"/>
          </p:nvPr>
        </p:nvSpPr>
        <p:spPr>
          <a:noFill/>
        </p:spPr>
        <p:txBody>
          <a:bodyPr/>
          <a:lstStyle/>
          <a:p>
            <a:fld id="{7E96528B-1495-4529-95AD-39D4E56FDBAB}" type="slidenum">
              <a:rPr lang="en-US" smtClean="0"/>
              <a:pPr/>
              <a:t>85</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1" y="9034464"/>
            <a:ext cx="701675" cy="247650"/>
          </a:xfrm>
          <a:prstGeom prst="rect">
            <a:avLst/>
          </a:prstGeom>
          <a:noFill/>
          <a:ln w="9525">
            <a:noFill/>
            <a:miter lim="800000"/>
            <a:headEnd/>
            <a:tailEnd/>
          </a:ln>
        </p:spPr>
        <p:txBody>
          <a:bodyPr lIns="45951" tIns="46564" rIns="45951" bIns="46564" anchor="b">
            <a:spAutoFit/>
          </a:bodyPr>
          <a:lstStyle/>
          <a:p>
            <a:pPr algn="ctr" defTabSz="930179"/>
            <a:fld id="{80B93877-0C9D-4CAD-84B4-15CDCD63F2DF}" type="slidenum">
              <a:rPr lang="en-US" sz="1000"/>
              <a:pPr algn="ctr" defTabSz="930179"/>
              <a:t>89</a:t>
            </a:fld>
            <a:endParaRPr lang="en-US" sz="1000" dirty="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90</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91</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92</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93</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5363ED84-0AC9-4C9B-ACEC-9A440EC97352}" type="slidenum">
              <a:rPr lang="en-US" smtClean="0"/>
              <a:pPr defTabSz="928787"/>
              <a:t>9</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94</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95</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96</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97</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98</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99</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100</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101</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102</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103</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104</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105</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106</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107</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108</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109</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7" tIns="46499" rIns="45887" bIns="46499" anchor="b">
            <a:spAutoFit/>
          </a:bodyPr>
          <a:lstStyle/>
          <a:p>
            <a:pPr algn="ctr" defTabSz="930275"/>
            <a:fld id="{8A9D9E5E-FFD0-4C26-9FBA-DF28A7728F06}" type="slidenum">
              <a:rPr lang="en-US" sz="1000"/>
              <a:pPr algn="ctr" defTabSz="930275"/>
              <a:t>110</a:t>
            </a:fld>
            <a:endParaRPr lang="en-US" sz="100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ST">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lvl1pPr>
              <a:defRPr>
                <a:solidFill>
                  <a:schemeClr val="tx2"/>
                </a:solidFill>
              </a:defRPr>
            </a:lvl1pPr>
          </a:lstStyle>
          <a:p>
            <a:r>
              <a:rPr lang="de-DE" noProof="0" smtClean="0"/>
              <a:t>Titelmasterformat durch Klicken bearbeiten</a:t>
            </a:r>
            <a:endParaRPr lang="de-DE" noProof="0" dirty="0"/>
          </a:p>
        </p:txBody>
      </p:sp>
      <p:sp>
        <p:nvSpPr>
          <p:cNvPr id="13" name="Foliennummernplatzhalter 12"/>
          <p:cNvSpPr>
            <a:spLocks noGrp="1"/>
          </p:cNvSpPr>
          <p:nvPr>
            <p:ph type="sldNum" sz="quarter" idx="13"/>
          </p:nvPr>
        </p:nvSpPr>
        <p:spPr/>
        <p:txBody>
          <a:bodyPr/>
          <a:lstStyle/>
          <a:p>
            <a:fld id="{D56DB8AA-803C-49D2-90AA-1140CE72DCD7}" type="slidenum">
              <a:rPr lang="de-DE" smtClean="0"/>
              <a:pPr/>
              <a:t>‹#›</a:t>
            </a:fld>
            <a:endParaRPr lang="de-DE" dirty="0"/>
          </a:p>
        </p:txBody>
      </p:sp>
      <p:sp>
        <p:nvSpPr>
          <p:cNvPr id="12" name="Rechteck 11"/>
          <p:cNvSpPr/>
          <p:nvPr userDrawn="1"/>
        </p:nvSpPr>
        <p:spPr>
          <a:xfrm>
            <a:off x="287711" y="1388845"/>
            <a:ext cx="8568952" cy="5029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6"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7"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 id="2147485441" r:id="rId14"/>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7.xml"/><Relationship Id="rId1" Type="http://schemas.openxmlformats.org/officeDocument/2006/relationships/vmlDrawing" Target="../drawings/vmlDrawing55.vml"/><Relationship Id="rId4" Type="http://schemas.openxmlformats.org/officeDocument/2006/relationships/oleObject" Target="../embeddings/oleObject55.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7.xml"/><Relationship Id="rId1" Type="http://schemas.openxmlformats.org/officeDocument/2006/relationships/vmlDrawing" Target="../drawings/vmlDrawing56.vml"/><Relationship Id="rId4" Type="http://schemas.openxmlformats.org/officeDocument/2006/relationships/oleObject" Target="../embeddings/oleObject56.bin"/></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7.xml"/><Relationship Id="rId1" Type="http://schemas.openxmlformats.org/officeDocument/2006/relationships/vmlDrawing" Target="../drawings/vmlDrawing57.vml"/><Relationship Id="rId4" Type="http://schemas.openxmlformats.org/officeDocument/2006/relationships/oleObject" Target="../embeddings/oleObject57.bin"/></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7.xml"/><Relationship Id="rId1" Type="http://schemas.openxmlformats.org/officeDocument/2006/relationships/vmlDrawing" Target="../drawings/vmlDrawing58.vml"/><Relationship Id="rId4" Type="http://schemas.openxmlformats.org/officeDocument/2006/relationships/oleObject" Target="../embeddings/oleObject58.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7.xml"/><Relationship Id="rId1" Type="http://schemas.openxmlformats.org/officeDocument/2006/relationships/vmlDrawing" Target="../drawings/vmlDrawing59.vml"/><Relationship Id="rId4" Type="http://schemas.openxmlformats.org/officeDocument/2006/relationships/oleObject" Target="../embeddings/oleObject59.bin"/></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7.xml"/><Relationship Id="rId1" Type="http://schemas.openxmlformats.org/officeDocument/2006/relationships/vmlDrawing" Target="../drawings/vmlDrawing60.vml"/><Relationship Id="rId4" Type="http://schemas.openxmlformats.org/officeDocument/2006/relationships/oleObject" Target="../embeddings/oleObject60.bin"/></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7.xml"/><Relationship Id="rId1" Type="http://schemas.openxmlformats.org/officeDocument/2006/relationships/vmlDrawing" Target="../drawings/vmlDrawing61.vml"/><Relationship Id="rId4" Type="http://schemas.openxmlformats.org/officeDocument/2006/relationships/oleObject" Target="../embeddings/oleObject61.bin"/></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7.xml"/><Relationship Id="rId1" Type="http://schemas.openxmlformats.org/officeDocument/2006/relationships/vmlDrawing" Target="../drawings/vmlDrawing62.vml"/><Relationship Id="rId4" Type="http://schemas.openxmlformats.org/officeDocument/2006/relationships/oleObject" Target="../embeddings/oleObject62.bin"/></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7.xml"/><Relationship Id="rId1" Type="http://schemas.openxmlformats.org/officeDocument/2006/relationships/vmlDrawing" Target="../drawings/vmlDrawing63.vml"/><Relationship Id="rId4" Type="http://schemas.openxmlformats.org/officeDocument/2006/relationships/oleObject" Target="../embeddings/oleObject63.bin"/></Relationships>
</file>

<file path=ppt/slides/_rels/slide10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7.xml"/><Relationship Id="rId1" Type="http://schemas.openxmlformats.org/officeDocument/2006/relationships/vmlDrawing" Target="../drawings/vmlDrawing64.vml"/><Relationship Id="rId4" Type="http://schemas.openxmlformats.org/officeDocument/2006/relationships/oleObject" Target="../embeddings/oleObject64.bin"/></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6.xml"/><Relationship Id="rId1" Type="http://schemas.openxmlformats.org/officeDocument/2006/relationships/vmlDrawing" Target="../drawings/vmlDrawing65.vml"/><Relationship Id="rId5" Type="http://schemas.openxmlformats.org/officeDocument/2006/relationships/hyperlink" Target="http://www.bls.gov/ces/home.htm" TargetMode="External"/><Relationship Id="rId4" Type="http://schemas.openxmlformats.org/officeDocument/2006/relationships/oleObject" Target="../embeddings/oleObject65.bin"/></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xml"/><Relationship Id="rId1" Type="http://schemas.openxmlformats.org/officeDocument/2006/relationships/vmlDrawing" Target="../drawings/vmlDrawing66.vml"/><Relationship Id="rId5" Type="http://schemas.openxmlformats.org/officeDocument/2006/relationships/hyperlink" Target="http://www.bls.gov/ces/home.htm" TargetMode="External"/><Relationship Id="rId4" Type="http://schemas.openxmlformats.org/officeDocument/2006/relationships/oleObject" Target="../embeddings/oleObject66.bin"/></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6.xml"/><Relationship Id="rId1" Type="http://schemas.openxmlformats.org/officeDocument/2006/relationships/vmlDrawing" Target="../drawings/vmlDrawing67.vml"/><Relationship Id="rId5" Type="http://schemas.openxmlformats.org/officeDocument/2006/relationships/hyperlink" Target="http://www.bls.gov/ces/home.htm" TargetMode="External"/><Relationship Id="rId4" Type="http://schemas.openxmlformats.org/officeDocument/2006/relationships/oleObject" Target="../embeddings/oleObject67.bin"/></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6.xml"/><Relationship Id="rId1" Type="http://schemas.openxmlformats.org/officeDocument/2006/relationships/vmlDrawing" Target="../drawings/vmlDrawing68.vml"/><Relationship Id="rId5" Type="http://schemas.openxmlformats.org/officeDocument/2006/relationships/hyperlink" Target="http://www.bls.gov/data/" TargetMode="External"/><Relationship Id="rId4" Type="http://schemas.openxmlformats.org/officeDocument/2006/relationships/oleObject" Target="../embeddings/oleObject68.bin"/></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6.xml"/><Relationship Id="rId1" Type="http://schemas.openxmlformats.org/officeDocument/2006/relationships/vmlDrawing" Target="../drawings/vmlDrawing69.vml"/><Relationship Id="rId5" Type="http://schemas.openxmlformats.org/officeDocument/2006/relationships/hyperlink" Target="http://www.bls.gov/data/" TargetMode="External"/><Relationship Id="rId4" Type="http://schemas.openxmlformats.org/officeDocument/2006/relationships/oleObject" Target="../embeddings/oleObject69.bin"/></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7.xml"/><Relationship Id="rId1" Type="http://schemas.openxmlformats.org/officeDocument/2006/relationships/vmlDrawing" Target="../drawings/vmlDrawing70.vml"/><Relationship Id="rId4" Type="http://schemas.openxmlformats.org/officeDocument/2006/relationships/oleObject" Target="../embeddings/oleObject70.bin"/></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7.xml"/><Relationship Id="rId1" Type="http://schemas.openxmlformats.org/officeDocument/2006/relationships/vmlDrawing" Target="../drawings/vmlDrawing71.vml"/><Relationship Id="rId4" Type="http://schemas.openxmlformats.org/officeDocument/2006/relationships/oleObject" Target="../embeddings/oleObject71.bin"/></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7.xml"/><Relationship Id="rId1" Type="http://schemas.openxmlformats.org/officeDocument/2006/relationships/vmlDrawing" Target="../drawings/vmlDrawing72.vml"/><Relationship Id="rId6" Type="http://schemas.openxmlformats.org/officeDocument/2006/relationships/image" Target="../media/image109.jpeg"/><Relationship Id="rId5" Type="http://schemas.openxmlformats.org/officeDocument/2006/relationships/oleObject" Target="../embeddings/oleObject72.bin"/><Relationship Id="rId4" Type="http://schemas.openxmlformats.org/officeDocument/2006/relationships/hyperlink" Target="http://data.bls.gov/" TargetMode="Externa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6.xml"/><Relationship Id="rId1" Type="http://schemas.openxmlformats.org/officeDocument/2006/relationships/vmlDrawing" Target="../drawings/vmlDrawing73.vml"/><Relationship Id="rId4" Type="http://schemas.openxmlformats.org/officeDocument/2006/relationships/oleObject" Target="../embeddings/oleObject73.bin"/></Relationships>
</file>

<file path=ppt/slides/_rels/slide12.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6.xml"/><Relationship Id="rId1" Type="http://schemas.openxmlformats.org/officeDocument/2006/relationships/vmlDrawing" Target="../drawings/vmlDrawing74.vml"/><Relationship Id="rId4" Type="http://schemas.openxmlformats.org/officeDocument/2006/relationships/oleObject" Target="../embeddings/oleObject74.bin"/></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7.xml"/><Relationship Id="rId1" Type="http://schemas.openxmlformats.org/officeDocument/2006/relationships/vmlDrawing" Target="../drawings/vmlDrawing75.vml"/><Relationship Id="rId5" Type="http://schemas.openxmlformats.org/officeDocument/2006/relationships/oleObject" Target="../embeddings/oleObject75.bin"/><Relationship Id="rId4" Type="http://schemas.openxmlformats.org/officeDocument/2006/relationships/hyperlink" Target="http://research.stlouisfed.org/fred2/series/WASCUR" TargetMode="Externa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6.xml"/><Relationship Id="rId1" Type="http://schemas.openxmlformats.org/officeDocument/2006/relationships/vmlDrawing" Target="../drawings/vmlDrawing76.vml"/><Relationship Id="rId5" Type="http://schemas.openxmlformats.org/officeDocument/2006/relationships/hyperlink" Target="http://research.stlouisfed.org/fred2/series/WASCUR" TargetMode="External"/><Relationship Id="rId4" Type="http://schemas.openxmlformats.org/officeDocument/2006/relationships/oleObject" Target="../embeddings/oleObject76.bin"/></Relationships>
</file>

<file path=ppt/slides/_rels/slide1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7.xml"/><Relationship Id="rId1" Type="http://schemas.openxmlformats.org/officeDocument/2006/relationships/vmlDrawing" Target="../drawings/vmlDrawing77.vml"/><Relationship Id="rId4" Type="http://schemas.openxmlformats.org/officeDocument/2006/relationships/oleObject" Target="../embeddings/oleObject77.bin"/></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7.xml"/><Relationship Id="rId1" Type="http://schemas.openxmlformats.org/officeDocument/2006/relationships/vmlDrawing" Target="../drawings/vmlDrawing78.vml"/><Relationship Id="rId4" Type="http://schemas.openxmlformats.org/officeDocument/2006/relationships/oleObject" Target="../embeddings/oleObject78.bin"/></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7.xml"/><Relationship Id="rId1" Type="http://schemas.openxmlformats.org/officeDocument/2006/relationships/vmlDrawing" Target="../drawings/vmlDrawing79.vml"/><Relationship Id="rId4" Type="http://schemas.openxmlformats.org/officeDocument/2006/relationships/oleObject" Target="../embeddings/oleObject79.bin"/></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7.xml"/><Relationship Id="rId1" Type="http://schemas.openxmlformats.org/officeDocument/2006/relationships/vmlDrawing" Target="../drawings/vmlDrawing80.vml"/><Relationship Id="rId4" Type="http://schemas.openxmlformats.org/officeDocument/2006/relationships/oleObject" Target="../embeddings/oleObject80.bin"/></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7.xml"/><Relationship Id="rId1" Type="http://schemas.openxmlformats.org/officeDocument/2006/relationships/vmlDrawing" Target="../drawings/vmlDrawing81.vml"/><Relationship Id="rId5" Type="http://schemas.openxmlformats.org/officeDocument/2006/relationships/oleObject" Target="../embeddings/oleObject81.bin"/><Relationship Id="rId4" Type="http://schemas.openxmlformats.org/officeDocument/2006/relationships/hyperlink" Target="http://www.federalreserve.gov/releases/h15/data.htm"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7.xml"/><Relationship Id="rId1" Type="http://schemas.openxmlformats.org/officeDocument/2006/relationships/vmlDrawing" Target="../drawings/vmlDrawing82.vml"/><Relationship Id="rId5" Type="http://schemas.openxmlformats.org/officeDocument/2006/relationships/oleObject" Target="../embeddings/oleObject82.bin"/><Relationship Id="rId4" Type="http://schemas.openxmlformats.org/officeDocument/2006/relationships/hyperlink" Target="http://www.federalreserve.gov/releases/h15/data.htm" TargetMode="Externa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6.xml"/><Relationship Id="rId1" Type="http://schemas.openxmlformats.org/officeDocument/2006/relationships/vmlDrawing" Target="../drawings/vmlDrawing83.vml"/><Relationship Id="rId4" Type="http://schemas.openxmlformats.org/officeDocument/2006/relationships/oleObject" Target="../embeddings/oleObject83.bin"/></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7.xml"/><Relationship Id="rId1" Type="http://schemas.openxmlformats.org/officeDocument/2006/relationships/vmlDrawing" Target="../drawings/vmlDrawing84.vml"/><Relationship Id="rId4" Type="http://schemas.openxmlformats.org/officeDocument/2006/relationships/oleObject" Target="../embeddings/oleObject84.bin"/></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6.xml"/><Relationship Id="rId1" Type="http://schemas.openxmlformats.org/officeDocument/2006/relationships/vmlDrawing" Target="../drawings/vmlDrawing85.vml"/><Relationship Id="rId4" Type="http://schemas.openxmlformats.org/officeDocument/2006/relationships/oleObject" Target="../embeddings/oleObject85.bin"/></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7.xml"/><Relationship Id="rId1" Type="http://schemas.openxmlformats.org/officeDocument/2006/relationships/vmlDrawing" Target="../drawings/vmlDrawing86.vml"/><Relationship Id="rId4" Type="http://schemas.openxmlformats.org/officeDocument/2006/relationships/oleObject" Target="../embeddings/oleObject86.bin"/></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7.xml"/><Relationship Id="rId1" Type="http://schemas.openxmlformats.org/officeDocument/2006/relationships/vmlDrawing" Target="../drawings/vmlDrawing87.vml"/><Relationship Id="rId4" Type="http://schemas.openxmlformats.org/officeDocument/2006/relationships/oleObject" Target="../embeddings/oleObject87.bin"/></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7.xml"/><Relationship Id="rId1" Type="http://schemas.openxmlformats.org/officeDocument/2006/relationships/vmlDrawing" Target="../drawings/vmlDrawing88.vml"/><Relationship Id="rId4" Type="http://schemas.openxmlformats.org/officeDocument/2006/relationships/oleObject" Target="../embeddings/oleObject88.bin"/></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7.xml"/><Relationship Id="rId1" Type="http://schemas.openxmlformats.org/officeDocument/2006/relationships/vmlDrawing" Target="../drawings/vmlDrawing89.vml"/><Relationship Id="rId4" Type="http://schemas.openxmlformats.org/officeDocument/2006/relationships/oleObject" Target="../embeddings/oleObject89.bin"/></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6.xml"/><Relationship Id="rId1" Type="http://schemas.openxmlformats.org/officeDocument/2006/relationships/vmlDrawing" Target="../drawings/vmlDrawing90.vml"/><Relationship Id="rId4" Type="http://schemas.openxmlformats.org/officeDocument/2006/relationships/oleObject" Target="../embeddings/oleObject90.bin"/></Relationships>
</file>

<file path=ppt/slides/_rels/slide1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6.xml"/><Relationship Id="rId1" Type="http://schemas.openxmlformats.org/officeDocument/2006/relationships/vmlDrawing" Target="../drawings/vmlDrawing91.vml"/><Relationship Id="rId4" Type="http://schemas.openxmlformats.org/officeDocument/2006/relationships/oleObject" Target="../embeddings/oleObject91.bin"/></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7.xml"/><Relationship Id="rId1" Type="http://schemas.openxmlformats.org/officeDocument/2006/relationships/vmlDrawing" Target="../drawings/vmlDrawing92.vml"/><Relationship Id="rId4" Type="http://schemas.openxmlformats.org/officeDocument/2006/relationships/oleObject" Target="../embeddings/oleObject92.bin"/></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6.xml"/><Relationship Id="rId1" Type="http://schemas.openxmlformats.org/officeDocument/2006/relationships/vmlDrawing" Target="../drawings/vmlDrawing93.vml"/><Relationship Id="rId4" Type="http://schemas.openxmlformats.org/officeDocument/2006/relationships/oleObject" Target="../embeddings/oleObject93.bin"/></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6.xml"/><Relationship Id="rId1" Type="http://schemas.openxmlformats.org/officeDocument/2006/relationships/vmlDrawing" Target="../drawings/vmlDrawing94.vml"/><Relationship Id="rId4" Type="http://schemas.openxmlformats.org/officeDocument/2006/relationships/oleObject" Target="../embeddings/oleObject94.bin"/></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7.xml"/><Relationship Id="rId1" Type="http://schemas.openxmlformats.org/officeDocument/2006/relationships/vmlDrawing" Target="../drawings/vmlDrawing95.vml"/><Relationship Id="rId4" Type="http://schemas.openxmlformats.org/officeDocument/2006/relationships/oleObject" Target="../embeddings/oleObject95.bin"/></Relationships>
</file>

<file path=ppt/slides/_rels/slide1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6.xml"/><Relationship Id="rId1" Type="http://schemas.openxmlformats.org/officeDocument/2006/relationships/vmlDrawing" Target="../drawings/vmlDrawing96.vml"/><Relationship Id="rId4" Type="http://schemas.openxmlformats.org/officeDocument/2006/relationships/oleObject" Target="../embeddings/oleObject96.bin"/></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6.xml"/><Relationship Id="rId1" Type="http://schemas.openxmlformats.org/officeDocument/2006/relationships/vmlDrawing" Target="../drawings/vmlDrawing97.vml"/><Relationship Id="rId4" Type="http://schemas.openxmlformats.org/officeDocument/2006/relationships/oleObject" Target="../embeddings/oleObject97.bin"/></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6.xml"/><Relationship Id="rId1" Type="http://schemas.openxmlformats.org/officeDocument/2006/relationships/vmlDrawing" Target="../drawings/vmlDrawing98.vml"/><Relationship Id="rId4" Type="http://schemas.openxmlformats.org/officeDocument/2006/relationships/oleObject" Target="../embeddings/oleObject98.bin"/></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6.xml"/><Relationship Id="rId1" Type="http://schemas.openxmlformats.org/officeDocument/2006/relationships/vmlDrawing" Target="../drawings/vmlDrawing99.vml"/><Relationship Id="rId4" Type="http://schemas.openxmlformats.org/officeDocument/2006/relationships/oleObject" Target="../embeddings/oleObject99.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7.xml"/><Relationship Id="rId1" Type="http://schemas.openxmlformats.org/officeDocument/2006/relationships/vmlDrawing" Target="../drawings/vmlDrawing100.vml"/><Relationship Id="rId4" Type="http://schemas.openxmlformats.org/officeDocument/2006/relationships/oleObject" Target="../embeddings/oleObject100.bin"/></Relationships>
</file>

<file path=ppt/slides/_rels/slide1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6.xml"/><Relationship Id="rId1" Type="http://schemas.openxmlformats.org/officeDocument/2006/relationships/vmlDrawing" Target="../drawings/vmlDrawing101.vml"/><Relationship Id="rId4" Type="http://schemas.openxmlformats.org/officeDocument/2006/relationships/oleObject" Target="../embeddings/oleObject101.bin"/></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6.xml"/><Relationship Id="rId1" Type="http://schemas.openxmlformats.org/officeDocument/2006/relationships/vmlDrawing" Target="../drawings/vmlDrawing102.vml"/><Relationship Id="rId4" Type="http://schemas.openxmlformats.org/officeDocument/2006/relationships/oleObject" Target="../embeddings/oleObject102.bin"/></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7.xml"/><Relationship Id="rId1" Type="http://schemas.openxmlformats.org/officeDocument/2006/relationships/vmlDrawing" Target="../drawings/vmlDrawing103.vml"/><Relationship Id="rId4" Type="http://schemas.openxmlformats.org/officeDocument/2006/relationships/oleObject" Target="../embeddings/oleObject103.bin"/></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7.xml"/><Relationship Id="rId1" Type="http://schemas.openxmlformats.org/officeDocument/2006/relationships/vmlDrawing" Target="../drawings/vmlDrawing104.vml"/><Relationship Id="rId4" Type="http://schemas.openxmlformats.org/officeDocument/2006/relationships/oleObject" Target="../embeddings/oleObject104.bin"/></Relationships>
</file>

<file path=ppt/slides/_rels/slide156.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Layout" Target="../slideLayouts/slideLayout12.xml"/><Relationship Id="rId1" Type="http://schemas.openxmlformats.org/officeDocument/2006/relationships/vmlDrawing" Target="../drawings/vmlDrawing105.vml"/></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6.xml"/><Relationship Id="rId1" Type="http://schemas.openxmlformats.org/officeDocument/2006/relationships/vmlDrawing" Target="../drawings/vmlDrawing106.vml"/><Relationship Id="rId4" Type="http://schemas.openxmlformats.org/officeDocument/2006/relationships/oleObject" Target="../embeddings/oleObject106.bin"/></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6.xml"/><Relationship Id="rId1" Type="http://schemas.openxmlformats.org/officeDocument/2006/relationships/vmlDrawing" Target="../drawings/vmlDrawing107.vml"/><Relationship Id="rId4" Type="http://schemas.openxmlformats.org/officeDocument/2006/relationships/oleObject" Target="../embeddings/oleObject107.bin"/></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6.xml"/><Relationship Id="rId1" Type="http://schemas.openxmlformats.org/officeDocument/2006/relationships/vmlDrawing" Target="../drawings/vmlDrawing108.vml"/><Relationship Id="rId4" Type="http://schemas.openxmlformats.org/officeDocument/2006/relationships/oleObject" Target="../embeddings/oleObject108.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6.xml"/><Relationship Id="rId1" Type="http://schemas.openxmlformats.org/officeDocument/2006/relationships/vmlDrawing" Target="../drawings/vmlDrawing109.vml"/><Relationship Id="rId4" Type="http://schemas.openxmlformats.org/officeDocument/2006/relationships/oleObject" Target="../embeddings/oleObject109.bin"/></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6.xml"/><Relationship Id="rId1" Type="http://schemas.openxmlformats.org/officeDocument/2006/relationships/vmlDrawing" Target="../drawings/vmlDrawing110.vml"/><Relationship Id="rId4" Type="http://schemas.openxmlformats.org/officeDocument/2006/relationships/oleObject" Target="../embeddings/oleObject110.bin"/></Relationships>
</file>

<file path=ppt/slides/_rels/slide162.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Layout" Target="../slideLayouts/slideLayout6.xml"/><Relationship Id="rId1" Type="http://schemas.openxmlformats.org/officeDocument/2006/relationships/vmlDrawing" Target="../drawings/vmlDrawing111.vml"/></Relationships>
</file>

<file path=ppt/slides/_rels/slide16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6.xml"/><Relationship Id="rId1" Type="http://schemas.openxmlformats.org/officeDocument/2006/relationships/vmlDrawing" Target="../drawings/vmlDrawing112.vml"/><Relationship Id="rId4" Type="http://schemas.openxmlformats.org/officeDocument/2006/relationships/oleObject" Target="../embeddings/oleObject112.bin"/></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6.xml"/><Relationship Id="rId1" Type="http://schemas.openxmlformats.org/officeDocument/2006/relationships/vmlDrawing" Target="../drawings/vmlDrawing113.vml"/><Relationship Id="rId4" Type="http://schemas.openxmlformats.org/officeDocument/2006/relationships/oleObject" Target="../embeddings/Microsoft_Office_Excel_97-2003_Worksheet1.xls"/></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7.xml"/><Relationship Id="rId1" Type="http://schemas.openxmlformats.org/officeDocument/2006/relationships/vmlDrawing" Target="../drawings/vmlDrawing114.vml"/><Relationship Id="rId4" Type="http://schemas.openxmlformats.org/officeDocument/2006/relationships/oleObject" Target="../embeddings/oleObject113.bin"/></Relationships>
</file>

<file path=ppt/slides/_rels/slide167.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Layout" Target="../slideLayouts/slideLayout7.xml"/><Relationship Id="rId1" Type="http://schemas.openxmlformats.org/officeDocument/2006/relationships/vmlDrawing" Target="../drawings/vmlDrawing115.vml"/></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7.xml"/><Relationship Id="rId1" Type="http://schemas.openxmlformats.org/officeDocument/2006/relationships/vmlDrawing" Target="../drawings/vmlDrawing116.vml"/><Relationship Id="rId4" Type="http://schemas.openxmlformats.org/officeDocument/2006/relationships/oleObject" Target="../embeddings/oleObject115.bin"/></Relationships>
</file>

<file path=ppt/slides/_rels/slide16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s/_rels/slide170.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Layout" Target="../slideLayouts/slideLayout6.xml"/><Relationship Id="rId1" Type="http://schemas.openxmlformats.org/officeDocument/2006/relationships/vmlDrawing" Target="../drawings/vmlDrawing117.vml"/></Relationships>
</file>

<file path=ppt/slides/_rels/slide17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153.xml"/><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7.xml"/><Relationship Id="rId1" Type="http://schemas.openxmlformats.org/officeDocument/2006/relationships/vmlDrawing" Target="../drawings/vmlDrawing118.vml"/><Relationship Id="rId5" Type="http://schemas.openxmlformats.org/officeDocument/2006/relationships/oleObject" Target="../embeddings/oleObject117.bin"/><Relationship Id="rId4" Type="http://schemas.openxmlformats.org/officeDocument/2006/relationships/hyperlink" Target="http://research.stlouisfed.org/fred2/series/WASCUR" TargetMode="External"/></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6.xml"/><Relationship Id="rId1" Type="http://schemas.openxmlformats.org/officeDocument/2006/relationships/vmlDrawing" Target="../drawings/vmlDrawing119.vml"/><Relationship Id="rId5" Type="http://schemas.openxmlformats.org/officeDocument/2006/relationships/hyperlink" Target="http://research.stlouisfed.org/fred2/series/WASCUR" TargetMode="External"/><Relationship Id="rId4" Type="http://schemas.openxmlformats.org/officeDocument/2006/relationships/oleObject" Target="../embeddings/oleObject118.bin"/></Relationships>
</file>

<file path=ppt/slides/_rels/slide175.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120.vml"/></Relationships>
</file>

<file path=ppt/slides/_rels/slide17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6.xml"/><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7.xml"/><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7.xml"/><Relationship Id="rId1" Type="http://schemas.openxmlformats.org/officeDocument/2006/relationships/vmlDrawing" Target="../drawings/vmlDrawing121.vml"/><Relationship Id="rId4" Type="http://schemas.openxmlformats.org/officeDocument/2006/relationships/oleObject" Target="../embeddings/oleObject119.bin"/></Relationships>
</file>

<file path=ppt/slides/_rels/slide17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oleObject" Target="../embeddings/oleObject13.bin"/></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7.xml"/><Relationship Id="rId1" Type="http://schemas.openxmlformats.org/officeDocument/2006/relationships/vmlDrawing" Target="../drawings/vmlDrawing122.vml"/><Relationship Id="rId4" Type="http://schemas.openxmlformats.org/officeDocument/2006/relationships/oleObject" Target="../embeddings/oleObject120.bin"/></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7.xml"/><Relationship Id="rId1" Type="http://schemas.openxmlformats.org/officeDocument/2006/relationships/vmlDrawing" Target="../drawings/vmlDrawing123.vml"/><Relationship Id="rId4" Type="http://schemas.openxmlformats.org/officeDocument/2006/relationships/oleObject" Target="../embeddings/oleObject121.bin"/></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6.xml"/><Relationship Id="rId1" Type="http://schemas.openxmlformats.org/officeDocument/2006/relationships/vmlDrawing" Target="../drawings/vmlDrawing124.vml"/><Relationship Id="rId4" Type="http://schemas.openxmlformats.org/officeDocument/2006/relationships/oleObject" Target="../embeddings/oleObject122.bin"/></Relationships>
</file>

<file path=ppt/slides/_rels/slide18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7.xml"/><Relationship Id="rId1" Type="http://schemas.openxmlformats.org/officeDocument/2006/relationships/vmlDrawing" Target="../drawings/vmlDrawing125.vml"/><Relationship Id="rId4" Type="http://schemas.openxmlformats.org/officeDocument/2006/relationships/oleObject" Target="../embeddings/oleObject123.bin"/></Relationships>
</file>

<file path=ppt/slides/_rels/slide185.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notesSlide" Target="../notesSlides/notesSlide165.xml"/><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3" Type="http://schemas.openxmlformats.org/officeDocument/2006/relationships/image" Target="../media/image164.jpeg"/><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6.xml"/><Relationship Id="rId1" Type="http://schemas.openxmlformats.org/officeDocument/2006/relationships/vmlDrawing" Target="../drawings/vmlDrawing126.vml"/><Relationship Id="rId4" Type="http://schemas.openxmlformats.org/officeDocument/2006/relationships/oleObject" Target="../embeddings/oleObject124.bin"/></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68.xml"/><Relationship Id="rId2" Type="http://schemas.openxmlformats.org/officeDocument/2006/relationships/slideLayout" Target="../slideLayouts/slideLayout6.xml"/><Relationship Id="rId1" Type="http://schemas.openxmlformats.org/officeDocument/2006/relationships/vmlDrawing" Target="../drawings/vmlDrawing127.vml"/><Relationship Id="rId4" Type="http://schemas.openxmlformats.org/officeDocument/2006/relationships/oleObject" Target="../embeddings/oleObject12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oleObject" Target="../embeddings/oleObject14.bin"/></Relationships>
</file>

<file path=ppt/slides/_rels/slide19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2.xml"/><Relationship Id="rId1" Type="http://schemas.openxmlformats.org/officeDocument/2006/relationships/vmlDrawing" Target="../drawings/vmlDrawing128.vml"/><Relationship Id="rId4" Type="http://schemas.openxmlformats.org/officeDocument/2006/relationships/oleObject" Target="../embeddings/oleObject126.bin"/></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171.xml"/><Relationship Id="rId2" Type="http://schemas.openxmlformats.org/officeDocument/2006/relationships/slideLayout" Target="../slideLayouts/slideLayout6.xml"/><Relationship Id="rId1" Type="http://schemas.openxmlformats.org/officeDocument/2006/relationships/vmlDrawing" Target="../drawings/vmlDrawing129.vml"/><Relationship Id="rId4" Type="http://schemas.openxmlformats.org/officeDocument/2006/relationships/oleObject" Target="../embeddings/oleObject127.bin"/></Relationships>
</file>

<file path=ppt/slides/_rels/slide19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1.xml"/><Relationship Id="rId1" Type="http://schemas.openxmlformats.org/officeDocument/2006/relationships/vmlDrawing" Target="../drawings/vmlDrawing130.vml"/><Relationship Id="rId5" Type="http://schemas.openxmlformats.org/officeDocument/2006/relationships/oleObject" Target="../embeddings/oleObject128.bin"/><Relationship Id="rId4" Type="http://schemas.openxmlformats.org/officeDocument/2006/relationships/notesSlide" Target="../notesSlides/notesSlide172.xml"/></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173.xml"/><Relationship Id="rId2" Type="http://schemas.openxmlformats.org/officeDocument/2006/relationships/slideLayout" Target="../slideLayouts/slideLayout6.xml"/><Relationship Id="rId1" Type="http://schemas.openxmlformats.org/officeDocument/2006/relationships/vmlDrawing" Target="../drawings/vmlDrawing131.vml"/><Relationship Id="rId4" Type="http://schemas.openxmlformats.org/officeDocument/2006/relationships/oleObject" Target="../embeddings/oleObject129.bin"/></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174.xml"/><Relationship Id="rId2" Type="http://schemas.openxmlformats.org/officeDocument/2006/relationships/slideLayout" Target="../slideLayouts/slideLayout6.xml"/><Relationship Id="rId1" Type="http://schemas.openxmlformats.org/officeDocument/2006/relationships/vmlDrawing" Target="../drawings/vmlDrawing132.vml"/><Relationship Id="rId4" Type="http://schemas.openxmlformats.org/officeDocument/2006/relationships/oleObject" Target="../embeddings/oleObject130.bin"/></Relationships>
</file>

<file path=ppt/slides/_rels/slide196.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notesSlide" Target="../notesSlides/notesSlide175.xml"/><Relationship Id="rId1" Type="http://schemas.openxmlformats.org/officeDocument/2006/relationships/slideLayout" Target="../slideLayouts/slideLayout6.xml"/></Relationships>
</file>

<file path=ppt/slides/_rels/slide197.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notesSlide" Target="../notesSlides/notesSlide176.xml"/><Relationship Id="rId1" Type="http://schemas.openxmlformats.org/officeDocument/2006/relationships/slideLayout" Target="../slideLayouts/slideLayout6.xml"/></Relationships>
</file>

<file path=ppt/slides/_rels/slide198.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notesSlide" Target="../notesSlides/notesSlide177.xml"/><Relationship Id="rId1" Type="http://schemas.openxmlformats.org/officeDocument/2006/relationships/slideLayout" Target="../slideLayouts/slideLayout6.xml"/></Relationships>
</file>

<file path=ppt/slides/_rels/slide199.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17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oleObject" Target="../embeddings/oleObject15.bin"/><Relationship Id="rId4" Type="http://schemas.openxmlformats.org/officeDocument/2006/relationships/hyperlink" Target="http://data.bls.gov/" TargetMode="External"/></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179.xml"/><Relationship Id="rId2" Type="http://schemas.openxmlformats.org/officeDocument/2006/relationships/slideLayout" Target="../slideLayouts/slideLayout6.xml"/><Relationship Id="rId1" Type="http://schemas.openxmlformats.org/officeDocument/2006/relationships/vmlDrawing" Target="../drawings/vmlDrawing133.vml"/><Relationship Id="rId4" Type="http://schemas.openxmlformats.org/officeDocument/2006/relationships/oleObject" Target="../embeddings/oleObject131.bin"/></Relationships>
</file>

<file path=ppt/slides/_rels/slide201.xml.rels><?xml version="1.0" encoding="UTF-8" standalone="yes"?>
<Relationships xmlns="http://schemas.openxmlformats.org/package/2006/relationships"><Relationship Id="rId3" Type="http://schemas.openxmlformats.org/officeDocument/2006/relationships/notesSlide" Target="../notesSlides/notesSlide180.xml"/><Relationship Id="rId2" Type="http://schemas.openxmlformats.org/officeDocument/2006/relationships/slideLayout" Target="../slideLayouts/slideLayout7.xml"/><Relationship Id="rId1" Type="http://schemas.openxmlformats.org/officeDocument/2006/relationships/vmlDrawing" Target="../drawings/vmlDrawing134.vml"/><Relationship Id="rId4" Type="http://schemas.openxmlformats.org/officeDocument/2006/relationships/oleObject" Target="../embeddings/oleObject132.bin"/></Relationships>
</file>

<file path=ppt/slides/_rels/slide202.xml.rels><?xml version="1.0" encoding="UTF-8" standalone="yes"?>
<Relationships xmlns="http://schemas.openxmlformats.org/package/2006/relationships"><Relationship Id="rId3" Type="http://schemas.openxmlformats.org/officeDocument/2006/relationships/notesSlide" Target="../notesSlides/notesSlide181.xml"/><Relationship Id="rId2" Type="http://schemas.openxmlformats.org/officeDocument/2006/relationships/slideLayout" Target="../slideLayouts/slideLayout7.xml"/><Relationship Id="rId1" Type="http://schemas.openxmlformats.org/officeDocument/2006/relationships/vmlDrawing" Target="../drawings/vmlDrawing135.vml"/><Relationship Id="rId4" Type="http://schemas.openxmlformats.org/officeDocument/2006/relationships/oleObject" Target="../embeddings/oleObject133.bin"/></Relationships>
</file>

<file path=ppt/slides/_rels/slide20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2.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3" Type="http://schemas.openxmlformats.org/officeDocument/2006/relationships/notesSlide" Target="../notesSlides/notesSlide183.xml"/><Relationship Id="rId2" Type="http://schemas.openxmlformats.org/officeDocument/2006/relationships/slideLayout" Target="../slideLayouts/slideLayout6.xml"/><Relationship Id="rId1" Type="http://schemas.openxmlformats.org/officeDocument/2006/relationships/vmlDrawing" Target="../drawings/vmlDrawing136.vml"/><Relationship Id="rId4" Type="http://schemas.openxmlformats.org/officeDocument/2006/relationships/oleObject" Target="../embeddings/oleObject134.bin"/></Relationships>
</file>

<file path=ppt/slides/_rels/slide205.xml.rels><?xml version="1.0" encoding="UTF-8" standalone="yes"?>
<Relationships xmlns="http://schemas.openxmlformats.org/package/2006/relationships"><Relationship Id="rId3" Type="http://schemas.openxmlformats.org/officeDocument/2006/relationships/notesSlide" Target="../notesSlides/notesSlide184.xml"/><Relationship Id="rId2" Type="http://schemas.openxmlformats.org/officeDocument/2006/relationships/slideLayout" Target="../slideLayouts/slideLayout7.xml"/><Relationship Id="rId1" Type="http://schemas.openxmlformats.org/officeDocument/2006/relationships/vmlDrawing" Target="../drawings/vmlDrawing137.vml"/><Relationship Id="rId4" Type="http://schemas.openxmlformats.org/officeDocument/2006/relationships/oleObject" Target="../embeddings/oleObject135.bin"/></Relationships>
</file>

<file path=ppt/slides/_rels/slide206.xml.rels><?xml version="1.0" encoding="UTF-8" standalone="yes"?>
<Relationships xmlns="http://schemas.openxmlformats.org/package/2006/relationships"><Relationship Id="rId3" Type="http://schemas.openxmlformats.org/officeDocument/2006/relationships/notesSlide" Target="../notesSlides/notesSlide185.xml"/><Relationship Id="rId2" Type="http://schemas.openxmlformats.org/officeDocument/2006/relationships/slideLayout" Target="../slideLayouts/slideLayout7.xml"/><Relationship Id="rId1" Type="http://schemas.openxmlformats.org/officeDocument/2006/relationships/vmlDrawing" Target="../drawings/vmlDrawing138.vml"/><Relationship Id="rId4" Type="http://schemas.openxmlformats.org/officeDocument/2006/relationships/oleObject" Target="../embeddings/oleObject136.bin"/></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6.xml"/></Relationships>
</file>

<file path=ppt/slides/_rels/slide20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7.xml"/><Relationship Id="rId1" Type="http://schemas.openxmlformats.org/officeDocument/2006/relationships/slideLayout" Target="../slideLayouts/slideLayout7.xml"/><Relationship Id="rId4" Type="http://schemas.openxmlformats.org/officeDocument/2006/relationships/hyperlink" Target="http://www.iii.org/assets/docs/pdf/paper_CyberRisk_2013.pdf"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oleObject" Target="../embeddings/oleObject16.bin"/></Relationships>
</file>

<file path=ppt/slides/_rels/slide210.xml.rels><?xml version="1.0" encoding="UTF-8" standalone="yes"?>
<Relationships xmlns="http://schemas.openxmlformats.org/package/2006/relationships"><Relationship Id="rId3" Type="http://schemas.openxmlformats.org/officeDocument/2006/relationships/notesSlide" Target="../notesSlides/notesSlide188.xml"/><Relationship Id="rId2" Type="http://schemas.openxmlformats.org/officeDocument/2006/relationships/slideLayout" Target="../slideLayouts/slideLayout6.xml"/><Relationship Id="rId1" Type="http://schemas.openxmlformats.org/officeDocument/2006/relationships/vmlDrawing" Target="../drawings/vmlDrawing139.vml"/><Relationship Id="rId4" Type="http://schemas.openxmlformats.org/officeDocument/2006/relationships/oleObject" Target="../embeddings/oleObject137.bin"/></Relationships>
</file>

<file path=ppt/slides/_rels/slide211.xml.rels><?xml version="1.0" encoding="UTF-8" standalone="yes"?>
<Relationships xmlns="http://schemas.openxmlformats.org/package/2006/relationships"><Relationship Id="rId3" Type="http://schemas.openxmlformats.org/officeDocument/2006/relationships/notesSlide" Target="../notesSlides/notesSlide189.xml"/><Relationship Id="rId2" Type="http://schemas.openxmlformats.org/officeDocument/2006/relationships/slideLayout" Target="../slideLayouts/slideLayout6.xml"/><Relationship Id="rId1" Type="http://schemas.openxmlformats.org/officeDocument/2006/relationships/vmlDrawing" Target="../drawings/vmlDrawing140.vml"/><Relationship Id="rId5" Type="http://schemas.openxmlformats.org/officeDocument/2006/relationships/hyperlink" Target="http://www.idtheftcenter.org/ITRC%20Breach%20Report%202012.pdf" TargetMode="External"/><Relationship Id="rId4" Type="http://schemas.openxmlformats.org/officeDocument/2006/relationships/oleObject" Target="../embeddings/oleObject138.bin"/></Relationships>
</file>

<file path=ppt/slides/_rels/slide212.xml.rels><?xml version="1.0" encoding="UTF-8" standalone="yes"?>
<Relationships xmlns="http://schemas.openxmlformats.org/package/2006/relationships"><Relationship Id="rId3" Type="http://schemas.openxmlformats.org/officeDocument/2006/relationships/notesSlide" Target="../notesSlides/notesSlide190.xml"/><Relationship Id="rId2" Type="http://schemas.openxmlformats.org/officeDocument/2006/relationships/slideLayout" Target="../slideLayouts/slideLayout6.xml"/><Relationship Id="rId1" Type="http://schemas.openxmlformats.org/officeDocument/2006/relationships/vmlDrawing" Target="../drawings/vmlDrawing141.vml"/><Relationship Id="rId5" Type="http://schemas.openxmlformats.org/officeDocument/2006/relationships/hyperlink" Target="http://www.idtheftcenter.org/ITRC%20Breach%20Report%202012.pdf" TargetMode="External"/><Relationship Id="rId4" Type="http://schemas.openxmlformats.org/officeDocument/2006/relationships/oleObject" Target="../embeddings/oleObject139.bin"/></Relationships>
</file>

<file path=ppt/slides/_rels/slide213.xml.rels><?xml version="1.0" encoding="UTF-8" standalone="yes"?>
<Relationships xmlns="http://schemas.openxmlformats.org/package/2006/relationships"><Relationship Id="rId3" Type="http://schemas.openxmlformats.org/officeDocument/2006/relationships/notesSlide" Target="../notesSlides/notesSlide191.xml"/><Relationship Id="rId2" Type="http://schemas.openxmlformats.org/officeDocument/2006/relationships/slideLayout" Target="../slideLayouts/slideLayout7.xml"/><Relationship Id="rId1" Type="http://schemas.openxmlformats.org/officeDocument/2006/relationships/vmlDrawing" Target="../drawings/vmlDrawing142.vml"/><Relationship Id="rId4" Type="http://schemas.openxmlformats.org/officeDocument/2006/relationships/oleObject" Target="../embeddings/oleObject140.bin"/></Relationships>
</file>

<file path=ppt/slides/_rels/slide214.xml.rels><?xml version="1.0" encoding="UTF-8" standalone="yes"?>
<Relationships xmlns="http://schemas.openxmlformats.org/package/2006/relationships"><Relationship Id="rId3" Type="http://schemas.openxmlformats.org/officeDocument/2006/relationships/notesSlide" Target="../notesSlides/notesSlide192.xml"/><Relationship Id="rId2" Type="http://schemas.openxmlformats.org/officeDocument/2006/relationships/slideLayout" Target="../slideLayouts/slideLayout6.xml"/><Relationship Id="rId1" Type="http://schemas.openxmlformats.org/officeDocument/2006/relationships/vmlDrawing" Target="../drawings/vmlDrawing143.vml"/><Relationship Id="rId4" Type="http://schemas.openxmlformats.org/officeDocument/2006/relationships/oleObject" Target="../embeddings/oleObject141.bin"/></Relationships>
</file>

<file path=ppt/slides/_rels/slide215.xml.rels><?xml version="1.0" encoding="UTF-8" standalone="yes"?>
<Relationships xmlns="http://schemas.openxmlformats.org/package/2006/relationships"><Relationship Id="rId3" Type="http://schemas.openxmlformats.org/officeDocument/2006/relationships/notesSlide" Target="../notesSlides/notesSlide193.xml"/><Relationship Id="rId2" Type="http://schemas.openxmlformats.org/officeDocument/2006/relationships/slideLayout" Target="../slideLayouts/slideLayout6.xml"/><Relationship Id="rId1" Type="http://schemas.openxmlformats.org/officeDocument/2006/relationships/vmlDrawing" Target="../drawings/vmlDrawing144.vml"/><Relationship Id="rId4" Type="http://schemas.openxmlformats.org/officeDocument/2006/relationships/oleObject" Target="../embeddings/oleObject142.bin"/></Relationships>
</file>

<file path=ppt/slides/_rels/slide216.xml.rels><?xml version="1.0" encoding="UTF-8" standalone="yes"?>
<Relationships xmlns="http://schemas.openxmlformats.org/package/2006/relationships"><Relationship Id="rId3" Type="http://schemas.openxmlformats.org/officeDocument/2006/relationships/hyperlink" Target="http://www.idtheftcenter.org/ITRC%20Breach%20Report%202012.pdf" TargetMode="External"/><Relationship Id="rId2" Type="http://schemas.openxmlformats.org/officeDocument/2006/relationships/notesSlide" Target="../notesSlides/notesSlide194.xml"/><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3" Type="http://schemas.openxmlformats.org/officeDocument/2006/relationships/notesSlide" Target="../notesSlides/notesSlide195.xml"/><Relationship Id="rId2" Type="http://schemas.openxmlformats.org/officeDocument/2006/relationships/slideLayout" Target="../slideLayouts/slideLayout7.xml"/><Relationship Id="rId1" Type="http://schemas.openxmlformats.org/officeDocument/2006/relationships/vmlDrawing" Target="../drawings/vmlDrawing145.vml"/><Relationship Id="rId4" Type="http://schemas.openxmlformats.org/officeDocument/2006/relationships/oleObject" Target="../embeddings/oleObject143.bin"/></Relationships>
</file>

<file path=ppt/slides/_rels/slide218.xml.rels><?xml version="1.0" encoding="UTF-8" standalone="yes"?>
<Relationships xmlns="http://schemas.openxmlformats.org/package/2006/relationships"><Relationship Id="rId3" Type="http://schemas.openxmlformats.org/officeDocument/2006/relationships/notesSlide" Target="../notesSlides/notesSlide196.xml"/><Relationship Id="rId2" Type="http://schemas.openxmlformats.org/officeDocument/2006/relationships/slideLayout" Target="../slideLayouts/slideLayout6.xml"/><Relationship Id="rId1" Type="http://schemas.openxmlformats.org/officeDocument/2006/relationships/vmlDrawing" Target="../drawings/vmlDrawing146.vml"/><Relationship Id="rId4" Type="http://schemas.openxmlformats.org/officeDocument/2006/relationships/oleObject" Target="../embeddings/oleObject144.bin"/></Relationships>
</file>

<file path=ppt/slides/_rels/slide219.xml.rels><?xml version="1.0" encoding="UTF-8" standalone="yes"?>
<Relationships xmlns="http://schemas.openxmlformats.org/package/2006/relationships"><Relationship Id="rId3" Type="http://schemas.openxmlformats.org/officeDocument/2006/relationships/notesSlide" Target="../notesSlides/notesSlide197.xml"/><Relationship Id="rId2" Type="http://schemas.openxmlformats.org/officeDocument/2006/relationships/slideLayout" Target="../slideLayouts/slideLayout7.xml"/><Relationship Id="rId1" Type="http://schemas.openxmlformats.org/officeDocument/2006/relationships/vmlDrawing" Target="../drawings/vmlDrawing147.vml"/><Relationship Id="rId4" Type="http://schemas.openxmlformats.org/officeDocument/2006/relationships/oleObject" Target="../embeddings/oleObject145.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oleObject" Target="../embeddings/oleObject17.bin"/><Relationship Id="rId4" Type="http://schemas.openxmlformats.org/officeDocument/2006/relationships/hyperlink" Target="http://research.stlouisfed.org/fred2/series/WASCUR" TargetMode="External"/></Relationships>
</file>

<file path=ppt/slides/_rels/slide220.xml.rels><?xml version="1.0" encoding="UTF-8" standalone="yes"?>
<Relationships xmlns="http://schemas.openxmlformats.org/package/2006/relationships"><Relationship Id="rId3" Type="http://schemas.openxmlformats.org/officeDocument/2006/relationships/notesSlide" Target="../notesSlides/notesSlide198.xml"/><Relationship Id="rId2" Type="http://schemas.openxmlformats.org/officeDocument/2006/relationships/slideLayout" Target="../slideLayouts/slideLayout7.xml"/><Relationship Id="rId1" Type="http://schemas.openxmlformats.org/officeDocument/2006/relationships/vmlDrawing" Target="../drawings/vmlDrawing148.vml"/><Relationship Id="rId4" Type="http://schemas.openxmlformats.org/officeDocument/2006/relationships/oleObject" Target="../embeddings/oleObject146.bin"/></Relationships>
</file>

<file path=ppt/slides/_rels/slide221.xml.rels><?xml version="1.0" encoding="UTF-8" standalone="yes"?>
<Relationships xmlns="http://schemas.openxmlformats.org/package/2006/relationships"><Relationship Id="rId3" Type="http://schemas.openxmlformats.org/officeDocument/2006/relationships/notesSlide" Target="../notesSlides/notesSlide199.xml"/><Relationship Id="rId2" Type="http://schemas.openxmlformats.org/officeDocument/2006/relationships/slideLayout" Target="../slideLayouts/slideLayout7.xml"/><Relationship Id="rId1" Type="http://schemas.openxmlformats.org/officeDocument/2006/relationships/vmlDrawing" Target="../drawings/vmlDrawing149.vml"/><Relationship Id="rId4" Type="http://schemas.openxmlformats.org/officeDocument/2006/relationships/oleObject" Target="../embeddings/oleObject147.bin"/></Relationships>
</file>

<file path=ppt/slides/_rels/slide222.xml.rels><?xml version="1.0" encoding="UTF-8" standalone="yes"?>
<Relationships xmlns="http://schemas.openxmlformats.org/package/2006/relationships"><Relationship Id="rId3" Type="http://schemas.openxmlformats.org/officeDocument/2006/relationships/notesSlide" Target="../notesSlides/notesSlide200.xml"/><Relationship Id="rId2" Type="http://schemas.openxmlformats.org/officeDocument/2006/relationships/slideLayout" Target="../slideLayouts/slideLayout6.xml"/><Relationship Id="rId1" Type="http://schemas.openxmlformats.org/officeDocument/2006/relationships/vmlDrawing" Target="../drawings/vmlDrawing150.vml"/><Relationship Id="rId4" Type="http://schemas.openxmlformats.org/officeDocument/2006/relationships/oleObject" Target="../embeddings/oleObject148.bin"/></Relationships>
</file>

<file path=ppt/slides/_rels/slide223.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20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hyperlink" Target="http://www2.fdic.gov/qbp/" TargetMode="External"/><Relationship Id="rId4" Type="http://schemas.openxmlformats.org/officeDocument/2006/relationships/oleObject" Target="../embeddings/oleObject18.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19.vml"/><Relationship Id="rId5" Type="http://schemas.openxmlformats.org/officeDocument/2006/relationships/hyperlink" Target="http://www2.fdic.gov/qbp/" TargetMode="External"/><Relationship Id="rId4" Type="http://schemas.openxmlformats.org/officeDocument/2006/relationships/oleObject" Target="../embeddings/oleObject19.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20.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2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2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hyperlink" Target="http://www.ism.ws/ismreport/mfgrob.cfm" TargetMode="External"/><Relationship Id="rId4" Type="http://schemas.openxmlformats.org/officeDocument/2006/relationships/oleObject" Target="../embeddings/oleObject23.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hyperlink" Target="http://www.census.gov/manufacturing/m3/" TargetMode="External"/><Relationship Id="rId4" Type="http://schemas.openxmlformats.org/officeDocument/2006/relationships/oleObject" Target="../embeddings/oleObject24.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25.vml"/><Relationship Id="rId5" Type="http://schemas.openxmlformats.org/officeDocument/2006/relationships/hyperlink" Target="http://www.census.gov/manufacturing/m3/" TargetMode="External"/><Relationship Id="rId4" Type="http://schemas.openxmlformats.org/officeDocument/2006/relationships/oleObject" Target="../embeddings/oleObject25.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hyperlink" Target="http://www.federalreserve.gov/releases/g17/Current/default.htm" TargetMode="External"/><Relationship Id="rId5" Type="http://schemas.openxmlformats.org/officeDocument/2006/relationships/oleObject" Target="../embeddings/oleObject26.bin"/><Relationship Id="rId4" Type="http://schemas.openxmlformats.org/officeDocument/2006/relationships/audio" Target="../media/audio1.wav"/></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hyperlink" Target="http://data.bls.gov/" TargetMode="External"/><Relationship Id="rId4" Type="http://schemas.openxmlformats.org/officeDocument/2006/relationships/oleObject" Target="../embeddings/oleObject27.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28.vml"/><Relationship Id="rId5" Type="http://schemas.openxmlformats.org/officeDocument/2006/relationships/hyperlink" Target="http://www.ism.ws/ismreport/nonmfgrob.cfm" TargetMode="External"/><Relationship Id="rId4" Type="http://schemas.openxmlformats.org/officeDocument/2006/relationships/oleObject" Target="../embeddings/oleObject28.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hyperlink" Target="http://www.abiworld.org/AM/AMTemplate.cfm?Section=Home&amp;TEMPLATE=/CM/ContentDisplay.cfm&amp;CONTENTID=61633" TargetMode="External"/><Relationship Id="rId4" Type="http://schemas.openxmlformats.org/officeDocument/2006/relationships/oleObject" Target="../embeddings/oleObject29.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hyperlink" Target="http://www.bls.gov/news.release/cewbd.t08.htm" TargetMode="External"/><Relationship Id="rId4" Type="http://schemas.openxmlformats.org/officeDocument/2006/relationships/oleObject" Target="../embeddings/oleObject30.bin"/></Relationships>
</file>

<file path=ppt/slides/_rels/slide36.xml.rels><?xml version="1.0" encoding="UTF-8" standalone="yes"?>
<Relationships xmlns="http://schemas.openxmlformats.org/package/2006/relationships"><Relationship Id="rId3" Type="http://schemas.openxmlformats.org/officeDocument/2006/relationships/hyperlink" Target="http://www.advisorperspectives.com/dshort/charts/indicators/Sentiment.html?NFIB-optimism-index.gif"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6.gi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31.vml"/><Relationship Id="rId4" Type="http://schemas.openxmlformats.org/officeDocument/2006/relationships/oleObject" Target="../embeddings/oleObject31.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32.vml"/><Relationship Id="rId4" Type="http://schemas.openxmlformats.org/officeDocument/2006/relationships/oleObject" Target="../embeddings/oleObject32.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33.vml"/><Relationship Id="rId4" Type="http://schemas.openxmlformats.org/officeDocument/2006/relationships/oleObject" Target="../embeddings/oleObject33.bin"/></Relationships>
</file>

<file path=ppt/slides/_rels/slide4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4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4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50.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51.emf"/><Relationship Id="rId4" Type="http://schemas.openxmlformats.org/officeDocument/2006/relationships/notesSlide" Target="../notesSlides/notesSlide46.xml"/></Relationships>
</file>

<file path=ppt/slides/_rels/slide53.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52.emf"/><Relationship Id="rId5" Type="http://schemas.openxmlformats.org/officeDocument/2006/relationships/notesSlide" Target="../notesSlides/notesSlide47.xml"/><Relationship Id="rId4"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53.png"/><Relationship Id="rId4" Type="http://schemas.openxmlformats.org/officeDocument/2006/relationships/notesSlide" Target="../notesSlides/notesSlide48.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54.jpeg"/><Relationship Id="rId4" Type="http://schemas.openxmlformats.org/officeDocument/2006/relationships/notesSlide" Target="../notesSlides/notesSlide49.xml"/></Relationships>
</file>

<file path=ppt/slides/_rels/slide56.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55.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50.xml"/><Relationship Id="rId5" Type="http://schemas.openxmlformats.org/officeDocument/2006/relationships/slideLayout" Target="../slideLayouts/slideLayout2.xml"/><Relationship Id="rId4" Type="http://schemas.openxmlformats.org/officeDocument/2006/relationships/tags" Target="../tags/tag20.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34.vml"/><Relationship Id="rId4" Type="http://schemas.openxmlformats.org/officeDocument/2006/relationships/oleObject" Target="../embeddings/oleObject34.bin"/></Relationships>
</file>

<file path=ppt/slides/_rels/slide58.xml.rels><?xml version="1.0" encoding="UTF-8" standalone="yes"?>
<Relationships xmlns="http://schemas.openxmlformats.org/package/2006/relationships"><Relationship Id="rId2" Type="http://schemas.openxmlformats.org/officeDocument/2006/relationships/hyperlink" Target="http://tropical.atmos.colostate.edu/forecasts/2013/apr2013/apr2013.pdf"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vmlDrawing" Target="../drawings/vmlDrawing35.vml"/><Relationship Id="rId4" Type="http://schemas.openxmlformats.org/officeDocument/2006/relationships/oleObject" Target="../embeddings/oleObject35.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vmlDrawing" Target="../drawings/vmlDrawing36.vml"/><Relationship Id="rId4" Type="http://schemas.openxmlformats.org/officeDocument/2006/relationships/oleObject" Target="../embeddings/oleObject36.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vmlDrawing" Target="../drawings/vmlDrawing37.vml"/><Relationship Id="rId4" Type="http://schemas.openxmlformats.org/officeDocument/2006/relationships/oleObject" Target="../embeddings/oleObject37.bin"/></Relationships>
</file>

<file path=ppt/slides/_rels/slide6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6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vmlDrawing" Target="../drawings/vmlDrawing38.vml"/><Relationship Id="rId4" Type="http://schemas.openxmlformats.org/officeDocument/2006/relationships/oleObject" Target="../embeddings/oleObject38.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39.vml"/><Relationship Id="rId4" Type="http://schemas.openxmlformats.org/officeDocument/2006/relationships/oleObject" Target="../embeddings/oleObject39.bin"/></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40.vml"/><Relationship Id="rId4" Type="http://schemas.openxmlformats.org/officeDocument/2006/relationships/oleObject" Target="../embeddings/oleObject40.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41.vml"/><Relationship Id="rId4" Type="http://schemas.openxmlformats.org/officeDocument/2006/relationships/oleObject" Target="../embeddings/oleObject4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42.vml"/><Relationship Id="rId5" Type="http://schemas.openxmlformats.org/officeDocument/2006/relationships/hyperlink" Target="http://www.fema.gov/disasters" TargetMode="External"/><Relationship Id="rId4" Type="http://schemas.openxmlformats.org/officeDocument/2006/relationships/oleObject" Target="../embeddings/oleObject42.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vmlDrawing" Target="../drawings/vmlDrawing43.vml"/><Relationship Id="rId5" Type="http://schemas.openxmlformats.org/officeDocument/2006/relationships/hyperlink" Target="http://www.fema.gov/news/disaster_totals_annual.fema" TargetMode="External"/><Relationship Id="rId4" Type="http://schemas.openxmlformats.org/officeDocument/2006/relationships/oleObject" Target="../embeddings/oleObject43.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vmlDrawing" Target="../drawings/vmlDrawing44.vml"/><Relationship Id="rId5" Type="http://schemas.openxmlformats.org/officeDocument/2006/relationships/hyperlink" Target="http://www.fema.gov/news/disaster_totals_annual.fema" TargetMode="External"/><Relationship Id="rId4" Type="http://schemas.openxmlformats.org/officeDocument/2006/relationships/oleObject" Target="../embeddings/oleObject44.bin"/></Relationships>
</file>

<file path=ppt/slides/_rels/slide7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65.xml"/><Relationship Id="rId1" Type="http://schemas.openxmlformats.org/officeDocument/2006/relationships/slideLayout" Target="../slideLayouts/slideLayout13.xml"/><Relationship Id="rId4" Type="http://schemas.openxmlformats.org/officeDocument/2006/relationships/image" Target="../media/image71.gif"/></Relationships>
</file>

<file path=ppt/slides/_rels/slide7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6.xml"/><Relationship Id="rId1" Type="http://schemas.openxmlformats.org/officeDocument/2006/relationships/slideLayout" Target="../slideLayouts/slideLayout13.xml"/><Relationship Id="rId4" Type="http://schemas.openxmlformats.org/officeDocument/2006/relationships/hyperlink" Target="http://www.spc.noaa.gov/wcm/"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67.xml"/><Relationship Id="rId1" Type="http://schemas.openxmlformats.org/officeDocument/2006/relationships/slideLayout" Target="../slideLayouts/slideLayout13.xml"/><Relationship Id="rId4" Type="http://schemas.openxmlformats.org/officeDocument/2006/relationships/image" Target="../media/image73.gif"/></Relationships>
</file>

<file path=ppt/slides/_rels/slide78.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68.xml"/><Relationship Id="rId1" Type="http://schemas.openxmlformats.org/officeDocument/2006/relationships/slideLayout" Target="../slideLayouts/slideLayout13.xml"/><Relationship Id="rId4" Type="http://schemas.openxmlformats.org/officeDocument/2006/relationships/image" Target="../media/image74.gif"/></Relationships>
</file>

<file path=ppt/slides/_rels/slide79.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69.xml"/><Relationship Id="rId1" Type="http://schemas.openxmlformats.org/officeDocument/2006/relationships/slideLayout" Target="../slideLayouts/slideLayout13.xml"/><Relationship Id="rId4" Type="http://schemas.openxmlformats.org/officeDocument/2006/relationships/image" Target="../media/image75.gi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80.xml.rels><?xml version="1.0" encoding="UTF-8" standalone="yes"?>
<Relationships xmlns="http://schemas.openxmlformats.org/package/2006/relationships"><Relationship Id="rId3" Type="http://schemas.openxmlformats.org/officeDocument/2006/relationships/hyperlink" Target="http://www.spc.noaa.gov/climo/online/monthly/2011_annual_summary.html" TargetMode="External"/><Relationship Id="rId2" Type="http://schemas.openxmlformats.org/officeDocument/2006/relationships/notesSlide" Target="../notesSlides/notesSlide70.xml"/><Relationship Id="rId1" Type="http://schemas.openxmlformats.org/officeDocument/2006/relationships/slideLayout" Target="../slideLayouts/slideLayout13.xml"/><Relationship Id="rId4" Type="http://schemas.openxmlformats.org/officeDocument/2006/relationships/image" Target="../media/image76.gif"/></Relationships>
</file>

<file path=ppt/slides/_rels/slide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hyperlink" Target="http://www.iii.org/white_papers/terrorism-risk-a-constant-threat-2013.html"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72.xml"/><Relationship Id="rId1" Type="http://schemas.openxmlformats.org/officeDocument/2006/relationships/slideLayout" Target="../slideLayouts/slideLayout7.xml"/><Relationship Id="rId5" Type="http://schemas.openxmlformats.org/officeDocument/2006/relationships/image" Target="../media/image79.png"/><Relationship Id="rId4" Type="http://schemas.openxmlformats.org/officeDocument/2006/relationships/image" Target="../media/image78.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12.xml"/><Relationship Id="rId1" Type="http://schemas.openxmlformats.org/officeDocument/2006/relationships/vmlDrawing" Target="../drawings/vmlDrawing45.v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vmlDrawing" Target="../drawings/vmlDrawing46.vml"/><Relationship Id="rId4" Type="http://schemas.openxmlformats.org/officeDocument/2006/relationships/oleObject" Target="../embeddings/oleObject46.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vmlDrawing" Target="../drawings/vmlDrawing47.vml"/><Relationship Id="rId4" Type="http://schemas.openxmlformats.org/officeDocument/2006/relationships/oleObject" Target="../embeddings/oleObject47.bin"/></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vmlDrawing" Target="../drawings/vmlDrawing48.vml"/><Relationship Id="rId4" Type="http://schemas.openxmlformats.org/officeDocument/2006/relationships/oleObject" Target="../embeddings/oleObject48.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49.vml"/><Relationship Id="rId4" Type="http://schemas.openxmlformats.org/officeDocument/2006/relationships/oleObject" Target="../embeddings/oleObject49.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6.xml"/><Relationship Id="rId1" Type="http://schemas.openxmlformats.org/officeDocument/2006/relationships/vmlDrawing" Target="../drawings/vmlDrawing50.vml"/><Relationship Id="rId4" Type="http://schemas.openxmlformats.org/officeDocument/2006/relationships/oleObject" Target="../embeddings/oleObject50.bin"/></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6.xml"/><Relationship Id="rId1" Type="http://schemas.openxmlformats.org/officeDocument/2006/relationships/vmlDrawing" Target="../drawings/vmlDrawing51.vml"/><Relationship Id="rId4" Type="http://schemas.openxmlformats.org/officeDocument/2006/relationships/oleObject" Target="../embeddings/oleObject51.bin"/></Relationships>
</file>

<file path=ppt/slides/_rels/slide9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7.xml"/><Relationship Id="rId1" Type="http://schemas.openxmlformats.org/officeDocument/2006/relationships/vmlDrawing" Target="../drawings/vmlDrawing52.vml"/><Relationship Id="rId4" Type="http://schemas.openxmlformats.org/officeDocument/2006/relationships/oleObject" Target="../embeddings/oleObject52.bin"/></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7.xml"/><Relationship Id="rId1" Type="http://schemas.openxmlformats.org/officeDocument/2006/relationships/vmlDrawing" Target="../drawings/vmlDrawing53.vml"/><Relationship Id="rId4" Type="http://schemas.openxmlformats.org/officeDocument/2006/relationships/oleObject" Target="../embeddings/oleObject53.bin"/></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7.xml"/><Relationship Id="rId1" Type="http://schemas.openxmlformats.org/officeDocument/2006/relationships/vmlDrawing" Target="../drawings/vmlDrawing54.vml"/><Relationship Id="rId4" Type="http://schemas.openxmlformats.org/officeDocument/2006/relationships/oleObject" Target="../embeddings/oleObject5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138889"/>
            <a:ext cx="9104313" cy="2185214"/>
          </a:xfrm>
          <a:ln/>
        </p:spPr>
        <p:txBody>
          <a:bodyPr/>
          <a:lstStyle/>
          <a:p>
            <a:r>
              <a:rPr lang="en-US" sz="4400" dirty="0" smtClean="0"/>
              <a:t>Overview &amp; Outlook for the      P/C Insurance Industry:</a:t>
            </a:r>
            <a:br>
              <a:rPr lang="en-US" sz="4400" dirty="0" smtClean="0"/>
            </a:br>
            <a:r>
              <a:rPr lang="en-US" sz="3600" i="1" dirty="0" smtClean="0"/>
              <a:t>Trends, Challenges and Opportunities</a:t>
            </a:r>
            <a:br>
              <a:rPr lang="en-US" sz="3600" i="1" dirty="0" smtClean="0"/>
            </a:br>
            <a:r>
              <a:rPr lang="en-US" sz="3600" i="1" dirty="0" smtClean="0"/>
              <a:t>in 2013 and Beyond</a:t>
            </a:r>
            <a:endParaRPr lang="en-US" sz="3400" i="1" dirty="0">
              <a:solidFill>
                <a:srgbClr val="C00000"/>
              </a:solidFill>
            </a:endParaRPr>
          </a:p>
        </p:txBody>
      </p:sp>
      <p:sp>
        <p:nvSpPr>
          <p:cNvPr id="94211" name="Rectangle 3"/>
          <p:cNvSpPr>
            <a:spLocks noGrp="1" noChangeArrowheads="1"/>
          </p:cNvSpPr>
          <p:nvPr>
            <p:ph type="subTitle" idx="1"/>
          </p:nvPr>
        </p:nvSpPr>
        <p:spPr>
          <a:xfrm>
            <a:off x="191729" y="4253299"/>
            <a:ext cx="8952271" cy="1737399"/>
          </a:xfrm>
        </p:spPr>
        <p:txBody>
          <a:bodyPr/>
          <a:lstStyle/>
          <a:p>
            <a:pPr>
              <a:lnSpc>
                <a:spcPct val="80000"/>
              </a:lnSpc>
            </a:pPr>
            <a:r>
              <a:rPr lang="en-US" dirty="0" smtClean="0"/>
              <a:t>Farm Bureau Actuarial Conference</a:t>
            </a:r>
          </a:p>
          <a:p>
            <a:pPr>
              <a:lnSpc>
                <a:spcPct val="80000"/>
              </a:lnSpc>
            </a:pPr>
            <a:r>
              <a:rPr lang="en-US" dirty="0" smtClean="0"/>
              <a:t>Williamsburg, VA</a:t>
            </a:r>
          </a:p>
          <a:p>
            <a:pPr>
              <a:lnSpc>
                <a:spcPct val="80000"/>
              </a:lnSpc>
            </a:pPr>
            <a:r>
              <a:rPr lang="en-US" sz="2800" dirty="0" smtClean="0"/>
              <a:t>August </a:t>
            </a:r>
            <a:r>
              <a:rPr lang="en-US" sz="2800" dirty="0"/>
              <a:t>5</a:t>
            </a:r>
            <a:r>
              <a:rPr lang="en-US" sz="2800" dirty="0" smtClean="0"/>
              <a:t>, 2013</a:t>
            </a:r>
          </a:p>
          <a:p>
            <a:pPr>
              <a:lnSpc>
                <a:spcPct val="80000"/>
              </a:lnSpc>
            </a:pPr>
            <a:r>
              <a:rPr lang="en-US" sz="2800" i="1" dirty="0" smtClean="0">
                <a:solidFill>
                  <a:srgbClr val="C00000"/>
                </a:solidFill>
              </a:rPr>
              <a:t>Download at www.iii.org/presentations</a:t>
            </a:r>
            <a:endParaRPr lang="en-US" sz="2800" i="1" dirty="0">
              <a:solidFill>
                <a:srgbClr val="C00000"/>
              </a:solidFill>
            </a:endParaRP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44250" y="73025"/>
            <a:ext cx="7875639"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Federal Spending as a Share of State GDP: Vulnerability to Sequestration Varies</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176976"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smtClean="0"/>
              <a:t>Pew Center on the States (2012)  </a:t>
            </a:r>
            <a:r>
              <a:rPr lang="en-US" sz="1050" i="1" dirty="0" smtClean="0"/>
              <a:t>Impact of the Fiscal Cliff on the States</a:t>
            </a:r>
            <a:r>
              <a:rPr lang="en-US" sz="1050" dirty="0" smtClean="0"/>
              <a:t>; Wells Fargo; Insurance </a:t>
            </a:r>
            <a:r>
              <a:rPr lang="en-US" sz="1050" dirty="0"/>
              <a:t>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10</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15753218" name="Picture 2"/>
          <p:cNvPicPr>
            <a:picLocks noChangeAspect="1" noChangeArrowheads="1"/>
          </p:cNvPicPr>
          <p:nvPr/>
        </p:nvPicPr>
        <p:blipFill>
          <a:blip r:embed="rId3" cstate="email"/>
          <a:srcRect/>
          <a:stretch>
            <a:fillRect/>
          </a:stretch>
        </p:blipFill>
        <p:spPr bwMode="auto">
          <a:xfrm>
            <a:off x="-1" y="1510838"/>
            <a:ext cx="8731045" cy="4950790"/>
          </a:xfrm>
          <a:prstGeom prst="rect">
            <a:avLst/>
          </a:prstGeom>
          <a:noFill/>
          <a:ln w="9525">
            <a:noFill/>
            <a:miter lim="800000"/>
            <a:headEnd/>
            <a:tailEnd/>
          </a:ln>
        </p:spPr>
      </p:pic>
      <p:sp>
        <p:nvSpPr>
          <p:cNvPr id="10" name="AutoShape 6"/>
          <p:cNvSpPr>
            <a:spLocks noChangeArrowheads="1"/>
          </p:cNvSpPr>
          <p:nvPr/>
        </p:nvSpPr>
        <p:spPr bwMode="blackWhite">
          <a:xfrm>
            <a:off x="3807539" y="1103206"/>
            <a:ext cx="2755492" cy="961563"/>
          </a:xfrm>
          <a:prstGeom prst="wedgeRectCallout">
            <a:avLst>
              <a:gd name="adj1" fmla="val 60938"/>
              <a:gd name="adj2" fmla="val 1809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Some Mid-Atlantic and Southern state are more vulnerable to the effects of sequestration</a:t>
            </a:r>
            <a:endParaRPr lang="en-US" sz="1600" b="1" dirty="0">
              <a:solidFill>
                <a:schemeClr val="bg1"/>
              </a:solidFill>
              <a:latin typeface="Arial" charset="0"/>
            </a:endParaRPr>
          </a:p>
        </p:txBody>
      </p:sp>
      <p:sp>
        <p:nvSpPr>
          <p:cNvPr id="12" name="Rectangle 8"/>
          <p:cNvSpPr>
            <a:spLocks noChangeArrowheads="1"/>
          </p:cNvSpPr>
          <p:nvPr/>
        </p:nvSpPr>
        <p:spPr bwMode="auto">
          <a:xfrm>
            <a:off x="6435214" y="3505196"/>
            <a:ext cx="1710812" cy="1567323"/>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100</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2006-2011*</a:t>
            </a:r>
          </a:p>
        </p:txBody>
      </p:sp>
      <p:graphicFrame>
        <p:nvGraphicFramePr>
          <p:cNvPr id="84994" name="Object 3"/>
          <p:cNvGraphicFramePr>
            <a:graphicFrameLocks noChangeAspect="1"/>
          </p:cNvGraphicFramePr>
          <p:nvPr>
            <p:ph idx="4294967295"/>
          </p:nvPr>
        </p:nvGraphicFramePr>
        <p:xfrm>
          <a:off x="4763" y="1792288"/>
          <a:ext cx="9132887" cy="4719637"/>
        </p:xfrm>
        <a:graphic>
          <a:graphicData uri="http://schemas.openxmlformats.org/presentationml/2006/ole">
            <p:oleObj spid="_x0000_s13362178" name="Chart" r:id="rId4" imgW="8810608" imgH="4552851"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7" name="AutoShape 14"/>
          <p:cNvSpPr>
            <a:spLocks noChangeArrowheads="1"/>
          </p:cNvSpPr>
          <p:nvPr/>
        </p:nvSpPr>
        <p:spPr bwMode="blackWhite">
          <a:xfrm>
            <a:off x="1496654" y="3922304"/>
            <a:ext cx="3441700" cy="1450975"/>
          </a:xfrm>
          <a:prstGeom prst="wedgeRectCallout">
            <a:avLst>
              <a:gd name="adj1" fmla="val 102138"/>
              <a:gd name="adj2" fmla="val -101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9" name="AutoShape 8"/>
          <p:cNvSpPr>
            <a:spLocks noChangeArrowheads="1"/>
          </p:cNvSpPr>
          <p:nvPr/>
        </p:nvSpPr>
        <p:spPr bwMode="blackWhite">
          <a:xfrm>
            <a:off x="3436718" y="1597742"/>
            <a:ext cx="2000521" cy="1078568"/>
          </a:xfrm>
          <a:prstGeom prst="wedgeRectCallout">
            <a:avLst>
              <a:gd name="adj1" fmla="val -104751"/>
              <a:gd name="adj2" fmla="val 5431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NY’s change in premium growth was similar to the US average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101</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2006-2011*</a:t>
            </a:r>
          </a:p>
        </p:txBody>
      </p:sp>
      <p:graphicFrame>
        <p:nvGraphicFramePr>
          <p:cNvPr id="83970" name="Object 3"/>
          <p:cNvGraphicFramePr>
            <a:graphicFrameLocks noChangeAspect="1"/>
          </p:cNvGraphicFramePr>
          <p:nvPr>
            <p:ph idx="4294967295"/>
          </p:nvPr>
        </p:nvGraphicFramePr>
        <p:xfrm>
          <a:off x="3175" y="1670050"/>
          <a:ext cx="9136063" cy="4730750"/>
        </p:xfrm>
        <a:graphic>
          <a:graphicData uri="http://schemas.openxmlformats.org/presentationml/2006/ole">
            <p:oleObj spid="_x0000_s13363202" name="Chart" r:id="rId4" imgW="8810600" imgH="4562417" progId="MSGraph.Chart.8">
              <p:embed followColorScheme="full"/>
            </p:oleObj>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102</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2006-2011*</a:t>
            </a:r>
          </a:p>
        </p:txBody>
      </p:sp>
      <p:graphicFrame>
        <p:nvGraphicFramePr>
          <p:cNvPr id="84994" name="Object 3"/>
          <p:cNvGraphicFramePr>
            <a:graphicFrameLocks noChangeAspect="1"/>
          </p:cNvGraphicFramePr>
          <p:nvPr>
            <p:ph idx="4294967295"/>
          </p:nvPr>
        </p:nvGraphicFramePr>
        <p:xfrm>
          <a:off x="3175" y="1787525"/>
          <a:ext cx="9136063" cy="4730750"/>
        </p:xfrm>
        <a:graphic>
          <a:graphicData uri="http://schemas.openxmlformats.org/presentationml/2006/ole">
            <p:oleObj spid="_x0000_s13364226" name="Chart" r:id="rId4" imgW="8810600" imgH="456241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7" name="AutoShape 14"/>
          <p:cNvSpPr>
            <a:spLocks noChangeArrowheads="1"/>
          </p:cNvSpPr>
          <p:nvPr/>
        </p:nvSpPr>
        <p:spPr bwMode="blackWhite">
          <a:xfrm>
            <a:off x="1457325" y="4138613"/>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
        <p:nvSpPr>
          <p:cNvPr id="84999" name="Text Box 4"/>
          <p:cNvSpPr txBox="1">
            <a:spLocks noChangeArrowheads="1"/>
          </p:cNvSpPr>
          <p:nvPr/>
        </p:nvSpPr>
        <p:spPr bwMode="auto">
          <a:xfrm>
            <a:off x="127000" y="657410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9" name="AutoShape 8"/>
          <p:cNvSpPr>
            <a:spLocks noChangeArrowheads="1"/>
          </p:cNvSpPr>
          <p:nvPr/>
        </p:nvSpPr>
        <p:spPr bwMode="blackWhite">
          <a:xfrm>
            <a:off x="6401144" y="1194619"/>
            <a:ext cx="2000521" cy="1363705"/>
          </a:xfrm>
          <a:prstGeom prst="wedgeRectCallout">
            <a:avLst>
              <a:gd name="adj1" fmla="val -207962"/>
              <a:gd name="adj2" fmla="val 1129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OR and ID saw sluggish PPA growth in recent years</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103</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2006-2011*</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13365250"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104</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2006-2011*</a:t>
            </a:r>
          </a:p>
        </p:txBody>
      </p:sp>
      <p:graphicFrame>
        <p:nvGraphicFramePr>
          <p:cNvPr id="84994" name="Object 3"/>
          <p:cNvGraphicFramePr>
            <a:graphicFrameLocks noChangeAspect="1"/>
          </p:cNvGraphicFramePr>
          <p:nvPr>
            <p:ph idx="4294967295"/>
          </p:nvPr>
        </p:nvGraphicFramePr>
        <p:xfrm>
          <a:off x="0" y="1787525"/>
          <a:ext cx="9144000" cy="4730750"/>
        </p:xfrm>
        <a:graphic>
          <a:graphicData uri="http://schemas.openxmlformats.org/presentationml/2006/ole">
            <p:oleObj spid="_x0000_s13366274" name="Chart" r:id="rId4" imgW="8820048" imgH="456241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7" name="AutoShape 14"/>
          <p:cNvSpPr>
            <a:spLocks noChangeArrowheads="1"/>
          </p:cNvSpPr>
          <p:nvPr/>
        </p:nvSpPr>
        <p:spPr bwMode="blackWhite">
          <a:xfrm>
            <a:off x="1457325" y="4138613"/>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105</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2006-2011*</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13367298"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8" name="AutoShape 14"/>
          <p:cNvSpPr>
            <a:spLocks noChangeArrowheads="1"/>
          </p:cNvSpPr>
          <p:nvPr/>
        </p:nvSpPr>
        <p:spPr bwMode="blackWhite">
          <a:xfrm>
            <a:off x="2875987" y="2087256"/>
            <a:ext cx="3235325" cy="1230312"/>
          </a:xfrm>
          <a:prstGeom prst="wedgeRectCallout">
            <a:avLst>
              <a:gd name="adj1" fmla="val -86157"/>
              <a:gd name="adj2" fmla="val 265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Only </a:t>
            </a:r>
            <a:r>
              <a:rPr lang="en-US" b="1" dirty="0" smtClean="0">
                <a:solidFill>
                  <a:schemeClr val="bg1"/>
                </a:solidFill>
              </a:rPr>
              <a:t>12 </a:t>
            </a:r>
            <a:r>
              <a:rPr lang="en-US" b="1" dirty="0">
                <a:solidFill>
                  <a:schemeClr val="bg1"/>
                </a:solidFill>
              </a:rPr>
              <a:t>states showed </a:t>
            </a:r>
            <a:r>
              <a:rPr lang="en-US" b="1" dirty="0" smtClean="0">
                <a:solidFill>
                  <a:schemeClr val="bg1"/>
                </a:solidFill>
              </a:rPr>
              <a:t>any commercial lines growth 2006 </a:t>
            </a:r>
            <a:r>
              <a:rPr lang="en-US" b="1" dirty="0">
                <a:solidFill>
                  <a:schemeClr val="bg1"/>
                </a:solidFill>
              </a:rPr>
              <a:t>and </a:t>
            </a:r>
            <a:r>
              <a:rPr lang="en-US" b="1" dirty="0" smtClean="0">
                <a:solidFill>
                  <a:schemeClr val="bg1"/>
                </a:solidFill>
              </a:rPr>
              <a:t>2011</a:t>
            </a:r>
            <a:endParaRPr lang="en-US"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106</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2006-2011*</a:t>
            </a:r>
          </a:p>
        </p:txBody>
      </p:sp>
      <p:graphicFrame>
        <p:nvGraphicFramePr>
          <p:cNvPr id="84994" name="Object 3"/>
          <p:cNvGraphicFramePr>
            <a:graphicFrameLocks noChangeAspect="1"/>
          </p:cNvGraphicFramePr>
          <p:nvPr>
            <p:ph idx="4294967295"/>
          </p:nvPr>
        </p:nvGraphicFramePr>
        <p:xfrm>
          <a:off x="3175" y="1787525"/>
          <a:ext cx="9136063" cy="4730750"/>
        </p:xfrm>
        <a:graphic>
          <a:graphicData uri="http://schemas.openxmlformats.org/presentationml/2006/ole">
            <p:oleObj spid="_x0000_s13368322" name="Chart" r:id="rId4" imgW="8810600" imgH="456241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7" name="AutoShape 14"/>
          <p:cNvSpPr>
            <a:spLocks noChangeArrowheads="1"/>
          </p:cNvSpPr>
          <p:nvPr/>
        </p:nvSpPr>
        <p:spPr bwMode="blackWhite">
          <a:xfrm>
            <a:off x="1457325" y="4138613"/>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107</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2006-2011*</a:t>
            </a:r>
          </a:p>
        </p:txBody>
      </p:sp>
      <p:graphicFrame>
        <p:nvGraphicFramePr>
          <p:cNvPr id="83970" name="Object 3"/>
          <p:cNvGraphicFramePr>
            <a:graphicFrameLocks noChangeAspect="1"/>
          </p:cNvGraphicFramePr>
          <p:nvPr>
            <p:ph idx="4294967295"/>
          </p:nvPr>
        </p:nvGraphicFramePr>
        <p:xfrm>
          <a:off x="0" y="1674813"/>
          <a:ext cx="9144000" cy="4719637"/>
        </p:xfrm>
        <a:graphic>
          <a:graphicData uri="http://schemas.openxmlformats.org/presentationml/2006/ole">
            <p:oleObj spid="_x0000_s13369346" name="Chart" r:id="rId4" imgW="8820049" imgH="4552851" progId="MSGraph.Chart.8">
              <p:embed followColorScheme="full"/>
            </p:oleObj>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108</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2006-2011*</a:t>
            </a:r>
          </a:p>
        </p:txBody>
      </p:sp>
      <p:graphicFrame>
        <p:nvGraphicFramePr>
          <p:cNvPr id="84994" name="Object 3"/>
          <p:cNvGraphicFramePr>
            <a:graphicFrameLocks noChangeAspect="1"/>
          </p:cNvGraphicFramePr>
          <p:nvPr>
            <p:ph idx="4294967295"/>
          </p:nvPr>
        </p:nvGraphicFramePr>
        <p:xfrm>
          <a:off x="0" y="1792288"/>
          <a:ext cx="9144000" cy="4719637"/>
        </p:xfrm>
        <a:graphic>
          <a:graphicData uri="http://schemas.openxmlformats.org/presentationml/2006/ole">
            <p:oleObj spid="_x0000_s13370370" name="Chart" r:id="rId4" imgW="8820049" imgH="4552851"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7" name="AutoShape 14"/>
          <p:cNvSpPr>
            <a:spLocks noChangeArrowheads="1"/>
          </p:cNvSpPr>
          <p:nvPr/>
        </p:nvSpPr>
        <p:spPr bwMode="blackWhite">
          <a:xfrm>
            <a:off x="1457325" y="4138613"/>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109</a:t>
            </a:fld>
            <a:endParaRPr lang="en-US" sz="900">
              <a:solidFill>
                <a:schemeClr val="bg1"/>
              </a:solidFill>
            </a:endParaRPr>
          </a:p>
        </p:txBody>
      </p:sp>
      <p:pic>
        <p:nvPicPr>
          <p:cNvPr id="15462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a:solidFill>
                  <a:srgbClr val="225A7A"/>
                </a:solidFill>
              </a:rPr>
              <a:t>Massive Job Losses Sapped the Economy and Commercial/Personal  Lines Exposure, But Trend is Improving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6B4A20F6-91D8-4339-87D8-CFCAAAD28962}" type="slidenum">
              <a:rPr lang="en-US" smtClean="0">
                <a:latin typeface="Arial" pitchFamily="34" charset="0"/>
              </a:rPr>
              <a:pPr/>
              <a:t>11</a:t>
            </a:fld>
            <a:endParaRPr lang="en-US" smtClean="0">
              <a:latin typeface="Arial" pitchFamily="34" charset="0"/>
            </a:endParaRPr>
          </a:p>
        </p:txBody>
      </p:sp>
      <p:sp>
        <p:nvSpPr>
          <p:cNvPr id="1028" name="Rectangle 2"/>
          <p:cNvSpPr>
            <a:spLocks noGrp="1" noChangeArrowheads="1"/>
          </p:cNvSpPr>
          <p:nvPr>
            <p:ph type="title" idx="4294967295"/>
          </p:nvPr>
        </p:nvSpPr>
        <p:spPr>
          <a:xfrm>
            <a:off x="0" y="-1"/>
            <a:ext cx="8686800" cy="1019175"/>
          </a:xfrm>
        </p:spPr>
        <p:txBody>
          <a:bodyPr lIns="92075" tIns="46038" rIns="92075" bIns="46038" anchor="b"/>
          <a:lstStyle/>
          <a:p>
            <a:r>
              <a:rPr lang="en-US" sz="2800" dirty="0" smtClean="0">
                <a:latin typeface="Arial" pitchFamily="34" charset="0"/>
              </a:rPr>
              <a:t>Defense and Non-Defense Federal Spending        as a Share of State GDP: Top 10 States*</a:t>
            </a:r>
          </a:p>
        </p:txBody>
      </p:sp>
      <p:graphicFrame>
        <p:nvGraphicFramePr>
          <p:cNvPr id="1026" name="Object 3"/>
          <p:cNvGraphicFramePr>
            <a:graphicFrameLocks noChangeAspect="1"/>
          </p:cNvGraphicFramePr>
          <p:nvPr>
            <p:ph idx="4294967295"/>
          </p:nvPr>
        </p:nvGraphicFramePr>
        <p:xfrm>
          <a:off x="0" y="1291210"/>
          <a:ext cx="9144000" cy="4754563"/>
        </p:xfrm>
        <a:graphic>
          <a:graphicData uri="http://schemas.openxmlformats.org/presentationml/2006/ole">
            <p:oleObj spid="_x0000_s15771650" name="Chart" r:id="rId4" imgW="8810600" imgH="4581583" progId="MSGraph.Chart.8">
              <p:embed followColorScheme="full"/>
            </p:oleObj>
          </a:graphicData>
        </a:graphic>
      </p:graphicFrame>
      <p:sp>
        <p:nvSpPr>
          <p:cNvPr id="2173958" name="AutoShape 6"/>
          <p:cNvSpPr>
            <a:spLocks noChangeArrowheads="1"/>
          </p:cNvSpPr>
          <p:nvPr/>
        </p:nvSpPr>
        <p:spPr bwMode="blackWhite">
          <a:xfrm>
            <a:off x="2330251" y="1629235"/>
            <a:ext cx="2418735" cy="1143461"/>
          </a:xfrm>
          <a:prstGeom prst="wedgeRectCallout">
            <a:avLst>
              <a:gd name="adj1" fmla="val -75092"/>
              <a:gd name="adj2" fmla="val 180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Federal defense spending accounts for approximately 10%+ of GDP in 5 states</a:t>
            </a:r>
            <a:endParaRPr lang="en-US" sz="1600" b="1" dirty="0">
              <a:solidFill>
                <a:schemeClr val="bg1"/>
              </a:solidFill>
              <a:latin typeface="Arial" charset="0"/>
            </a:endParaRPr>
          </a:p>
        </p:txBody>
      </p:sp>
      <p:sp>
        <p:nvSpPr>
          <p:cNvPr id="7" name="Rectangle 6"/>
          <p:cNvSpPr>
            <a:spLocks noChangeArrowheads="1"/>
          </p:cNvSpPr>
          <p:nvPr/>
        </p:nvSpPr>
        <p:spPr bwMode="auto">
          <a:xfrm>
            <a:off x="-176976" y="6404414"/>
            <a:ext cx="8942388" cy="453586"/>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smtClean="0"/>
              <a:t>*As of 2010.</a:t>
            </a:r>
          </a:p>
          <a:p>
            <a:pPr eaLnBrk="0" hangingPunct="0">
              <a:lnSpc>
                <a:spcPct val="85000"/>
              </a:lnSpc>
              <a:spcBef>
                <a:spcPct val="25000"/>
              </a:spcBef>
              <a:buClr>
                <a:schemeClr val="accent2"/>
              </a:buClr>
              <a:buFont typeface="Wingdings" pitchFamily="2" charset="2"/>
              <a:buNone/>
              <a:defRPr/>
            </a:pPr>
            <a:r>
              <a:rPr lang="en-US" sz="1050" dirty="0" smtClean="0"/>
              <a:t>Sources</a:t>
            </a:r>
            <a:r>
              <a:rPr lang="en-US" sz="1050" dirty="0"/>
              <a:t>: </a:t>
            </a:r>
            <a:r>
              <a:rPr lang="en-US" sz="1050" dirty="0" smtClean="0"/>
              <a:t>Pew Center on the States (2012)  </a:t>
            </a:r>
            <a:r>
              <a:rPr lang="en-US" sz="1050" i="1" dirty="0" smtClean="0"/>
              <a:t>Impact of the Fiscal Cliff on the States</a:t>
            </a:r>
            <a:r>
              <a:rPr lang="en-US" sz="1050" dirty="0" smtClean="0"/>
              <a:t>; Wells Fargo Securities; Insurance </a:t>
            </a:r>
            <a:r>
              <a:rPr lang="en-US" sz="1050" dirty="0"/>
              <a:t>Information Institute.</a:t>
            </a:r>
          </a:p>
        </p:txBody>
      </p:sp>
      <p:sp>
        <p:nvSpPr>
          <p:cNvPr id="8" name="TextBox 7"/>
          <p:cNvSpPr txBox="1"/>
          <p:nvPr/>
        </p:nvSpPr>
        <p:spPr>
          <a:xfrm>
            <a:off x="1769807" y="1135626"/>
            <a:ext cx="2868093" cy="461665"/>
          </a:xfrm>
          <a:prstGeom prst="rect">
            <a:avLst/>
          </a:prstGeom>
          <a:noFill/>
        </p:spPr>
        <p:txBody>
          <a:bodyPr wrap="none" rtlCol="0">
            <a:spAutoFit/>
          </a:bodyPr>
          <a:lstStyle/>
          <a:p>
            <a:r>
              <a:rPr lang="en-US" sz="2400" b="1" u="sng" dirty="0" smtClean="0"/>
              <a:t>Defense Spending</a:t>
            </a:r>
            <a:endParaRPr lang="en-US" b="1" u="sng" dirty="0"/>
          </a:p>
        </p:txBody>
      </p:sp>
      <p:sp>
        <p:nvSpPr>
          <p:cNvPr id="9" name="TextBox 8"/>
          <p:cNvSpPr txBox="1"/>
          <p:nvPr/>
        </p:nvSpPr>
        <p:spPr>
          <a:xfrm>
            <a:off x="5343807" y="1155293"/>
            <a:ext cx="3568606" cy="461665"/>
          </a:xfrm>
          <a:prstGeom prst="rect">
            <a:avLst/>
          </a:prstGeom>
          <a:noFill/>
        </p:spPr>
        <p:txBody>
          <a:bodyPr wrap="none" rtlCol="0">
            <a:spAutoFit/>
          </a:bodyPr>
          <a:lstStyle/>
          <a:p>
            <a:r>
              <a:rPr lang="en-US" sz="2400" b="1" u="sng" dirty="0" smtClean="0"/>
              <a:t>Non-Defense Spending</a:t>
            </a:r>
            <a:endParaRPr lang="en-US" b="1" u="sng" dirty="0"/>
          </a:p>
        </p:txBody>
      </p:sp>
      <p:sp>
        <p:nvSpPr>
          <p:cNvPr id="10" name="AutoShape 6"/>
          <p:cNvSpPr>
            <a:spLocks noChangeArrowheads="1"/>
          </p:cNvSpPr>
          <p:nvPr/>
        </p:nvSpPr>
        <p:spPr bwMode="blackWhite">
          <a:xfrm>
            <a:off x="6875204" y="1973366"/>
            <a:ext cx="2140976" cy="1357312"/>
          </a:xfrm>
          <a:prstGeom prst="wedgeRectCallout">
            <a:avLst>
              <a:gd name="adj1" fmla="val -73952"/>
              <a:gd name="adj2" fmla="val 91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Federal non-defense spending accounts for 10%+ of GDP in 3 states</a:t>
            </a:r>
            <a:endParaRPr lang="en-US" sz="1600" b="1" dirty="0">
              <a:solidFill>
                <a:schemeClr val="bg1"/>
              </a:solidFill>
              <a:latin typeface="Arial" charset="0"/>
            </a:endParaRPr>
          </a:p>
        </p:txBody>
      </p:sp>
      <p:sp>
        <p:nvSpPr>
          <p:cNvPr id="11" name="Rectangle 7"/>
          <p:cNvSpPr>
            <a:spLocks noChangeArrowheads="1"/>
          </p:cNvSpPr>
          <p:nvPr/>
        </p:nvSpPr>
        <p:spPr bwMode="blackWhite">
          <a:xfrm>
            <a:off x="510988" y="5692877"/>
            <a:ext cx="8323296" cy="64892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Sequestration Could Adversely Impact Commercial Insurance Exposures Directly at Defense Contractors and Indirectly in Impacted Communities</a:t>
            </a:r>
            <a:endParaRPr lang="en-US"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P spid="10" grpId="0" animBg="1"/>
      <p:bldP spid="11"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096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096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8E26AED-119F-4456-85F5-92CA4B421A3F}" type="slidenum">
              <a:rPr lang="en-US" sz="900"/>
              <a:pPr algn="r" eaLnBrk="0" hangingPunct="0">
                <a:lnSpc>
                  <a:spcPct val="85000"/>
                </a:lnSpc>
                <a:spcBef>
                  <a:spcPct val="20000"/>
                </a:spcBef>
              </a:pPr>
              <a:t>110</a:t>
            </a:fld>
            <a:endParaRPr lang="en-US" sz="900"/>
          </a:p>
        </p:txBody>
      </p:sp>
      <p:sp>
        <p:nvSpPr>
          <p:cNvPr id="40966" name="Rectangle 2"/>
          <p:cNvSpPr>
            <a:spLocks noGrp="1" noChangeArrowheads="1"/>
          </p:cNvSpPr>
          <p:nvPr>
            <p:ph type="title" idx="4294967295"/>
          </p:nvPr>
        </p:nvSpPr>
        <p:spPr>
          <a:xfrm>
            <a:off x="142875" y="0"/>
            <a:ext cx="7524750" cy="989013"/>
          </a:xfrm>
        </p:spPr>
        <p:txBody>
          <a:bodyPr/>
          <a:lstStyle/>
          <a:p>
            <a:r>
              <a:rPr lang="en-US" sz="2800" dirty="0" smtClean="0"/>
              <a:t>Unemployment and Underemployment Rates: Stubbornly High, But Falling</a:t>
            </a:r>
          </a:p>
        </p:txBody>
      </p:sp>
      <p:graphicFrame>
        <p:nvGraphicFramePr>
          <p:cNvPr id="40962" name="Object 2"/>
          <p:cNvGraphicFramePr>
            <a:graphicFrameLocks/>
          </p:cNvGraphicFramePr>
          <p:nvPr>
            <p:ph idx="4294967295"/>
          </p:nvPr>
        </p:nvGraphicFramePr>
        <p:xfrm>
          <a:off x="0" y="1201738"/>
          <a:ext cx="7081837" cy="4867275"/>
        </p:xfrm>
        <a:graphic>
          <a:graphicData uri="http://schemas.openxmlformats.org/presentationml/2006/ole">
            <p:oleObj spid="_x0000_s20033538" name="Chart" r:id="rId4" imgW="7096206" imgH="4876890" progId="MSGraph.Chart.8">
              <p:embed followColorScheme="full"/>
            </p:oleObj>
          </a:graphicData>
        </a:graphic>
      </p:graphicFrame>
      <p:sp>
        <p:nvSpPr>
          <p:cNvPr id="7072775" name="AutoShape 7"/>
          <p:cNvSpPr>
            <a:spLocks noChangeArrowheads="1"/>
          </p:cNvSpPr>
          <p:nvPr/>
        </p:nvSpPr>
        <p:spPr bwMode="blackWhite">
          <a:xfrm>
            <a:off x="7064477" y="2714625"/>
            <a:ext cx="1884261" cy="3140485"/>
          </a:xfrm>
          <a:prstGeom prst="wedgeRectCallout">
            <a:avLst>
              <a:gd name="adj1" fmla="val -60275"/>
              <a:gd name="adj2" fmla="val -92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stood </a:t>
            </a:r>
            <a:r>
              <a:rPr lang="en-US" sz="1400" b="1" dirty="0" smtClean="0">
                <a:cs typeface="+mn-cs"/>
              </a:rPr>
              <a:t>at 7.4% </a:t>
            </a:r>
            <a:r>
              <a:rPr lang="en-US" sz="1400" b="1" dirty="0">
                <a:cs typeface="+mn-cs"/>
              </a:rPr>
              <a:t>in </a:t>
            </a:r>
            <a:r>
              <a:rPr lang="en-US" sz="1400" b="1" dirty="0" smtClean="0">
                <a:cs typeface="+mn-cs"/>
              </a:rPr>
              <a:t>July 2013—its lowest level in more than 4 years.</a:t>
            </a:r>
            <a:endParaRPr lang="en-US" sz="1400" b="1" dirty="0">
              <a:cs typeface="+mn-cs"/>
            </a:endParaRPr>
          </a:p>
          <a:p>
            <a:pPr algn="ctr" eaLnBrk="0" hangingPunct="0">
              <a:lnSpc>
                <a:spcPct val="90000"/>
              </a:lnSpc>
              <a:spcBef>
                <a:spcPct val="50000"/>
              </a:spcBef>
              <a:buClr>
                <a:schemeClr val="bg1"/>
              </a:buClr>
              <a:buFont typeface="Wingdings" pitchFamily="2" charset="2"/>
              <a:buNone/>
              <a:defRPr/>
            </a:pPr>
            <a:r>
              <a:rPr lang="en-US" sz="1400" b="1" dirty="0">
                <a:cs typeface="+mn-cs"/>
              </a:rPr>
              <a:t>Unemployment peaked at 10.1% in October 2009, highest monthly rate since 1983.</a:t>
            </a:r>
          </a:p>
          <a:p>
            <a:pPr algn="ctr" eaLnBrk="0" hangingPunct="0">
              <a:lnSpc>
                <a:spcPct val="90000"/>
              </a:lnSpc>
              <a:spcBef>
                <a:spcPct val="50000"/>
              </a:spcBef>
              <a:buClr>
                <a:schemeClr val="bg1"/>
              </a:buClr>
              <a:buFont typeface="Wingdings" pitchFamily="2" charset="2"/>
              <a:buNone/>
              <a:defRPr/>
            </a:pPr>
            <a:r>
              <a:rPr lang="en-US" sz="1400" b="1" dirty="0">
                <a:cs typeface="+mn-cs"/>
              </a:rPr>
              <a:t>Peak rate in the last 30 years: 10.8% in November - December 1982</a:t>
            </a:r>
          </a:p>
        </p:txBody>
      </p:sp>
      <p:sp>
        <p:nvSpPr>
          <p:cNvPr id="40968"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Insurance Information Institute.</a:t>
            </a:r>
          </a:p>
        </p:txBody>
      </p:sp>
      <p:sp>
        <p:nvSpPr>
          <p:cNvPr id="2094089" name="AutoShape 38"/>
          <p:cNvSpPr>
            <a:spLocks noChangeArrowheads="1"/>
          </p:cNvSpPr>
          <p:nvPr/>
        </p:nvSpPr>
        <p:spPr bwMode="blackWhite">
          <a:xfrm>
            <a:off x="7280275" y="1152525"/>
            <a:ext cx="1639888" cy="1562100"/>
          </a:xfrm>
          <a:prstGeom prst="wedgeRectCallout">
            <a:avLst>
              <a:gd name="adj1" fmla="val -71716"/>
              <a:gd name="adj2" fmla="val 164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14.0% </a:t>
            </a:r>
            <a:r>
              <a:rPr lang="en-US" sz="1400" b="1" dirty="0">
                <a:solidFill>
                  <a:schemeClr val="bg1"/>
                </a:solidFill>
                <a:cs typeface="+mn-cs"/>
              </a:rPr>
              <a:t>in </a:t>
            </a:r>
            <a:r>
              <a:rPr lang="en-US" sz="1400" b="1" dirty="0" smtClean="0">
                <a:solidFill>
                  <a:schemeClr val="bg1"/>
                </a:solidFill>
                <a:cs typeface="+mn-cs"/>
              </a:rPr>
              <a:t>July 2013</a:t>
            </a:r>
            <a:endParaRPr lang="en-US" sz="1400" b="1" dirty="0">
              <a:solidFill>
                <a:schemeClr val="bg1"/>
              </a:solidFill>
              <a:cs typeface="+mn-cs"/>
            </a:endParaRPr>
          </a:p>
        </p:txBody>
      </p:sp>
      <p:sp>
        <p:nvSpPr>
          <p:cNvPr id="40970" name="Rectangle 11"/>
          <p:cNvSpPr>
            <a:spLocks noChangeArrowheads="1"/>
          </p:cNvSpPr>
          <p:nvPr/>
        </p:nvSpPr>
        <p:spPr bwMode="black">
          <a:xfrm>
            <a:off x="223838" y="102870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July 2013, </a:t>
            </a:r>
            <a:r>
              <a:rPr lang="en-US" sz="1600" b="1" dirty="0">
                <a:solidFill>
                  <a:srgbClr val="225A7A"/>
                </a:solidFill>
              </a:rPr>
              <a:t>Seasonally Adjusted (%)</a:t>
            </a:r>
          </a:p>
        </p:txBody>
      </p:sp>
      <p:sp>
        <p:nvSpPr>
          <p:cNvPr id="2" name="AutoShape 38"/>
          <p:cNvSpPr>
            <a:spLocks noChangeArrowheads="1"/>
          </p:cNvSpPr>
          <p:nvPr/>
        </p:nvSpPr>
        <p:spPr bwMode="blackWhite">
          <a:xfrm>
            <a:off x="628914" y="1981200"/>
            <a:ext cx="1271588" cy="942975"/>
          </a:xfrm>
          <a:prstGeom prst="wedgeRectCallout">
            <a:avLst>
              <a:gd name="adj1" fmla="val 10178"/>
              <a:gd name="adj2" fmla="val 2101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Recession ended in November 2001 </a:t>
            </a:r>
          </a:p>
        </p:txBody>
      </p:sp>
      <p:sp>
        <p:nvSpPr>
          <p:cNvPr id="3" name="AutoShape 38"/>
          <p:cNvSpPr>
            <a:spLocks noChangeArrowheads="1"/>
          </p:cNvSpPr>
          <p:nvPr/>
        </p:nvSpPr>
        <p:spPr bwMode="blackWhite">
          <a:xfrm>
            <a:off x="1967990" y="2009775"/>
            <a:ext cx="1550988" cy="923925"/>
          </a:xfrm>
          <a:prstGeom prst="wedgeRectCallout">
            <a:avLst>
              <a:gd name="adj1" fmla="val -34152"/>
              <a:gd name="adj2" fmla="val 18649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Unemployment kept rising for 19 more months</a:t>
            </a:r>
          </a:p>
        </p:txBody>
      </p:sp>
      <p:sp>
        <p:nvSpPr>
          <p:cNvPr id="4" name="AutoShape 38"/>
          <p:cNvSpPr>
            <a:spLocks noChangeArrowheads="1"/>
          </p:cNvSpPr>
          <p:nvPr/>
        </p:nvSpPr>
        <p:spPr bwMode="blackWhite">
          <a:xfrm>
            <a:off x="3555022" y="2028825"/>
            <a:ext cx="1343025" cy="914400"/>
          </a:xfrm>
          <a:prstGeom prst="wedgeRectCallout">
            <a:avLst>
              <a:gd name="adj1" fmla="val 7811"/>
              <a:gd name="adj2" fmla="val 2268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Recession began in December 2007</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Stubbornly high unemployment and </a:t>
            </a:r>
            <a:r>
              <a:rPr lang="en-US" b="1" dirty="0" smtClean="0">
                <a:solidFill>
                  <a:srgbClr val="FFFFFF"/>
                </a:solidFill>
              </a:rPr>
              <a:t>underemployment constrain </a:t>
            </a:r>
            <a:r>
              <a:rPr lang="en-US" b="1" dirty="0">
                <a:solidFill>
                  <a:srgbClr val="FFFFFF"/>
                </a:solidFill>
              </a:rPr>
              <a:t>overall economic </a:t>
            </a:r>
            <a:r>
              <a:rPr lang="en-US" b="1" dirty="0" smtClean="0">
                <a:solidFill>
                  <a:srgbClr val="FFFFFF"/>
                </a:solidFill>
              </a:rPr>
              <a:t>growth, but the job market is now clearly improving</a:t>
            </a:r>
            <a:endParaRPr lang="en-US" b="1" dirty="0">
              <a:solidFill>
                <a:srgbClr val="FFFFFF"/>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110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7072775"/>
                                        </p:tgtEl>
                                        <p:attrNameLst>
                                          <p:attrName>style.visibility</p:attrName>
                                        </p:attrNameLst>
                                      </p:cBhvr>
                                      <p:to>
                                        <p:strVal val="visible"/>
                                      </p:to>
                                    </p:set>
                                    <p:animEffect transition="in" filter="wipe(right)">
                                      <p:cBhvr>
                                        <p:cTn id="11" dur="500"/>
                                        <p:tgtEl>
                                          <p:spTgt spid="7072775"/>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3000"/>
                            </p:stCondLst>
                            <p:childTnLst>
                              <p:par>
                                <p:cTn id="17" presetID="22" presetClass="entr" presetSubtype="8"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4000"/>
                            </p:stCondLst>
                            <p:childTnLst>
                              <p:par>
                                <p:cTn id="21" presetID="22" presetClass="entr" presetSubtype="8" fill="hold" grpId="0" nodeType="after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5000"/>
                            </p:stCondLst>
                            <p:childTnLst>
                              <p:par>
                                <p:cTn id="25" presetID="23" presetClass="entr" presetSubtype="16" fill="hold" grpId="0" nodeType="afterEffect">
                                  <p:stCondLst>
                                    <p:cond delay="100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2094089" grpId="0" animBg="1"/>
      <p:bldP spid="2" grpId="0" animBg="1"/>
      <p:bldP spid="3" grpId="0" animBg="1"/>
      <p:bldP spid="4" grpId="0" animBg="1"/>
      <p:bldP spid="14"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79388" y="1397000"/>
          <a:ext cx="8775700" cy="4087813"/>
        </p:xfrm>
        <a:graphic>
          <a:graphicData uri="http://schemas.openxmlformats.org/presentationml/2006/ole">
            <p:oleObj spid="_x0000_s20034562" name="Chart" r:id="rId4" imgW="8581960" imgH="4114867"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July 2013 (Thousands</a:t>
            </a:r>
            <a:r>
              <a:rPr lang="en-US" sz="1600" b="1" dirty="0">
                <a:solidFill>
                  <a:srgbClr val="225A7A"/>
                </a:solidFill>
              </a:rPr>
              <a:t>)</a:t>
            </a: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7.29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2" name="AutoShape 5"/>
          <p:cNvSpPr>
            <a:spLocks noChangeArrowheads="1"/>
          </p:cNvSpPr>
          <p:nvPr/>
        </p:nvSpPr>
        <p:spPr bwMode="blackWhite">
          <a:xfrm>
            <a:off x="1015006" y="3943702"/>
            <a:ext cx="2082156" cy="841375"/>
          </a:xfrm>
          <a:prstGeom prst="wedgeRectCallout">
            <a:avLst>
              <a:gd name="adj1" fmla="val 57781"/>
              <a:gd name="adj2" fmla="val -68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Monthly Losses in   Dec. 08–Mar. 09 Were the Largest in the </a:t>
            </a:r>
            <a:br>
              <a:rPr lang="en-US" sz="1400" b="1" dirty="0">
                <a:solidFill>
                  <a:schemeClr val="bg1"/>
                </a:solidFill>
              </a:rPr>
            </a:br>
            <a:r>
              <a:rPr lang="en-US" sz="1400" b="1" dirty="0">
                <a:solidFill>
                  <a:schemeClr val="bg1"/>
                </a:solidFill>
              </a:rPr>
              <a:t>Post-WW II Period</a:t>
            </a:r>
          </a:p>
        </p:txBody>
      </p:sp>
      <p:sp>
        <p:nvSpPr>
          <p:cNvPr id="14" name="AutoShape 7"/>
          <p:cNvSpPr>
            <a:spLocks noChangeArrowheads="1"/>
          </p:cNvSpPr>
          <p:nvPr/>
        </p:nvSpPr>
        <p:spPr bwMode="blackWhite">
          <a:xfrm>
            <a:off x="6931742" y="3124355"/>
            <a:ext cx="1927072" cy="936368"/>
          </a:xfrm>
          <a:prstGeom prst="wedgeRectCallout">
            <a:avLst>
              <a:gd name="adj1" fmla="val 44190"/>
              <a:gd name="adj2" fmla="val -1110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161,000 </a:t>
            </a:r>
            <a:r>
              <a:rPr lang="en-US" sz="1400" b="1" dirty="0">
                <a:cs typeface="+mn-cs"/>
              </a:rPr>
              <a:t>private sector jobs were created in </a:t>
            </a:r>
            <a:r>
              <a:rPr lang="en-US" sz="1400" b="1" dirty="0" smtClean="0">
                <a:cs typeface="+mn-cs"/>
              </a:rPr>
              <a:t>July</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111</a:t>
            </a:fld>
            <a:endParaRPr lang="en-US"/>
          </a:p>
        </p:txBody>
      </p:sp>
      <p:sp>
        <p:nvSpPr>
          <p:cNvPr id="13" name="Text Box 17"/>
          <p:cNvSpPr txBox="1">
            <a:spLocks noChangeArrowheads="1"/>
          </p:cNvSpPr>
          <p:nvPr/>
        </p:nvSpPr>
        <p:spPr bwMode="auto">
          <a:xfrm>
            <a:off x="4847302" y="3736258"/>
            <a:ext cx="1818968" cy="95410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p>
          <a:p>
            <a:pPr algn="ctr">
              <a:defRPr/>
            </a:pPr>
            <a:r>
              <a:rPr lang="en-US" sz="1400" b="1" dirty="0" smtClean="0">
                <a:solidFill>
                  <a:schemeClr val="bg1"/>
                </a:solidFill>
              </a:rPr>
              <a:t>2012: 2.247 Mill</a:t>
            </a:r>
          </a:p>
          <a:p>
            <a:pPr algn="ctr">
              <a:defRPr/>
            </a:pPr>
            <a:r>
              <a:rPr lang="en-US" sz="1400" b="1" dirty="0" smtClean="0">
                <a:solidFill>
                  <a:schemeClr val="bg1"/>
                </a:solidFill>
              </a:rPr>
              <a:t>2011: 2.420 Mill</a:t>
            </a:r>
          </a:p>
          <a:p>
            <a:pPr algn="ctr">
              <a:defRPr/>
            </a:pPr>
            <a:r>
              <a:rPr lang="en-US" sz="1400" b="1" dirty="0" smtClean="0">
                <a:solidFill>
                  <a:schemeClr val="bg1"/>
                </a:solidFill>
              </a:rPr>
              <a:t>2010: 1.235 Mill</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17987" y="1397000"/>
          <a:ext cx="8837101" cy="4087813"/>
        </p:xfrm>
        <a:graphic>
          <a:graphicData uri="http://schemas.openxmlformats.org/presentationml/2006/ole">
            <p:oleObj spid="_x0000_s20035586" name="Chart" r:id="rId4" imgW="8581960" imgH="4114867"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Employment: Dec. 2007—July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December 2007 </a:t>
            </a:r>
            <a:r>
              <a:rPr lang="en-US" sz="1600" b="1" dirty="0">
                <a:solidFill>
                  <a:srgbClr val="225A7A"/>
                </a:solidFill>
              </a:rPr>
              <a:t>through </a:t>
            </a:r>
            <a:r>
              <a:rPr lang="en-US" sz="1600" b="1" dirty="0" smtClean="0">
                <a:solidFill>
                  <a:srgbClr val="225A7A"/>
                </a:solidFill>
              </a:rPr>
              <a:t>July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2" name="AutoShape 5"/>
          <p:cNvSpPr>
            <a:spLocks noChangeArrowheads="1"/>
          </p:cNvSpPr>
          <p:nvPr/>
        </p:nvSpPr>
        <p:spPr bwMode="blackWhite">
          <a:xfrm>
            <a:off x="3677976" y="2925098"/>
            <a:ext cx="2197100" cy="727586"/>
          </a:xfrm>
          <a:prstGeom prst="wedgeRectCallout">
            <a:avLst>
              <a:gd name="adj1" fmla="val -33408"/>
              <a:gd name="adj2" fmla="val 16719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Cumulative job losses peaked at 8.765 million in February 2010</a:t>
            </a:r>
            <a:endParaRPr lang="en-US" sz="1400" b="1" dirty="0">
              <a:solidFill>
                <a:schemeClr val="bg1"/>
              </a:solidFill>
            </a:endParaRPr>
          </a:p>
        </p:txBody>
      </p:sp>
      <p:sp>
        <p:nvSpPr>
          <p:cNvPr id="14" name="AutoShape 7"/>
          <p:cNvSpPr>
            <a:spLocks noChangeArrowheads="1"/>
          </p:cNvSpPr>
          <p:nvPr/>
        </p:nvSpPr>
        <p:spPr bwMode="blackWhite">
          <a:xfrm>
            <a:off x="6180440" y="1358025"/>
            <a:ext cx="2151531" cy="685800"/>
          </a:xfrm>
          <a:prstGeom prst="wedgeRectCallout">
            <a:avLst>
              <a:gd name="adj1" fmla="val 70268"/>
              <a:gd name="adj2" fmla="val 5963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Cumulative job losses as of </a:t>
            </a:r>
            <a:r>
              <a:rPr lang="en-US" sz="1400" b="1" dirty="0" smtClean="0"/>
              <a:t>July</a:t>
            </a:r>
            <a:r>
              <a:rPr lang="en-US" sz="1400" b="1" dirty="0" smtClean="0">
                <a:cs typeface="+mn-cs"/>
              </a:rPr>
              <a:t> 2013 totaled 1.429 million</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112</a:t>
            </a:fld>
            <a:endParaRPr lang="en-US"/>
          </a:p>
        </p:txBody>
      </p:sp>
      <p:cxnSp>
        <p:nvCxnSpPr>
          <p:cNvPr id="13" name="Straight Connector 12"/>
          <p:cNvCxnSpPr/>
          <p:nvPr/>
        </p:nvCxnSpPr>
        <p:spPr>
          <a:xfrm flipV="1">
            <a:off x="984430" y="2585888"/>
            <a:ext cx="7830189" cy="127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AutoShape 7"/>
          <p:cNvSpPr>
            <a:spLocks noChangeArrowheads="1"/>
          </p:cNvSpPr>
          <p:nvPr/>
        </p:nvSpPr>
        <p:spPr bwMode="blackWhite">
          <a:xfrm>
            <a:off x="945202" y="3515032"/>
            <a:ext cx="1458788" cy="1454450"/>
          </a:xfrm>
          <a:prstGeom prst="wedgeRectCallout">
            <a:avLst>
              <a:gd name="adj1" fmla="val 54255"/>
              <a:gd name="adj2" fmla="val -4034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All of the jobs “lost” since President Obama took office in Jan. 2009 have been recouped</a:t>
            </a:r>
            <a:endParaRPr lang="en-US" sz="1400" b="1" dirty="0">
              <a:cs typeface="+mn-cs"/>
            </a:endParaRPr>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7.29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500"/>
                            </p:stCondLst>
                            <p:childTnLst>
                              <p:par>
                                <p:cTn id="13" presetID="22" presetClass="entr" presetSubtype="2" fill="hold" grpId="0" nodeType="after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p:stCondLst>
                              <p:cond delay="2500"/>
                            </p:stCondLst>
                            <p:childTnLst>
                              <p:par>
                                <p:cTn id="17" presetID="23" presetClass="entr" presetSubtype="16" fill="hold" grpId="0" nodeType="after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5"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0" y="1438736"/>
          <a:ext cx="8748713" cy="4194175"/>
        </p:xfrm>
        <a:graphic>
          <a:graphicData uri="http://schemas.openxmlformats.org/presentationml/2006/ole">
            <p:oleObj spid="_x0000_s20036610" name="Chart" r:id="rId4" imgW="8581960" imgH="4114867" progId="MSGraph.Chart.8">
              <p:embed followColorScheme="full"/>
            </p:oleObj>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Sector Employment: Jan. 2010—July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July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4" name="AutoShape 7"/>
          <p:cNvSpPr>
            <a:spLocks noChangeArrowheads="1"/>
          </p:cNvSpPr>
          <p:nvPr/>
        </p:nvSpPr>
        <p:spPr bwMode="blackWhite">
          <a:xfrm>
            <a:off x="5531511" y="3403129"/>
            <a:ext cx="2521107" cy="1006640"/>
          </a:xfrm>
          <a:prstGeom prst="wedgeRectCallout">
            <a:avLst>
              <a:gd name="adj1" fmla="val 65364"/>
              <a:gd name="adj2" fmla="val -9297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gains through July 2013 totaled 7.29 million</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113</a:t>
            </a:fld>
            <a:endParaRPr lang="en-US"/>
          </a:p>
        </p:txBody>
      </p:sp>
      <p:sp>
        <p:nvSpPr>
          <p:cNvPr id="18" name="Text Box 17"/>
          <p:cNvSpPr txBox="1">
            <a:spLocks noChangeArrowheads="1"/>
          </p:cNvSpPr>
          <p:nvPr/>
        </p:nvSpPr>
        <p:spPr bwMode="auto">
          <a:xfrm>
            <a:off x="1266191" y="1622325"/>
            <a:ext cx="3276317" cy="120032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Job gains and pay increases have added more than $750 billion to payrolls since Jan. 2010</a:t>
            </a:r>
          </a:p>
        </p:txBody>
      </p:sp>
      <p:sp>
        <p:nvSpPr>
          <p:cNvPr id="13" name="Rectangle 7"/>
          <p:cNvSpPr>
            <a:spLocks noChangeArrowheads="1"/>
          </p:cNvSpPr>
          <p:nvPr/>
        </p:nvSpPr>
        <p:spPr bwMode="blackWhite">
          <a:xfrm>
            <a:off x="806450" y="5606844"/>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7.29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18384" y="1382252"/>
          <a:ext cx="8775700" cy="4087813"/>
        </p:xfrm>
        <a:graphic>
          <a:graphicData uri="http://schemas.openxmlformats.org/presentationml/2006/ole">
            <p:oleObj spid="_x0000_s20037634" name="Chart" r:id="rId4" imgW="8581960" imgH="4114867" progId="MSGraph.Chart.8">
              <p:embed followColorScheme="full"/>
            </p:oleObj>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a:t>
            </a:r>
            <a:r>
              <a:rPr lang="en-US" sz="3000" b="1" kern="0" dirty="0" smtClean="0">
                <a:solidFill>
                  <a:srgbClr val="225A7A"/>
                </a:solidFill>
                <a:ea typeface="+mj-ea"/>
                <a:cs typeface="+mj-cs"/>
              </a:rPr>
              <a:t>Government Employment: Jan. 2010—July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July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a:t>
            </a:r>
            <a:r>
              <a:rPr lang="en-US" sz="1100" dirty="0" smtClean="0"/>
              <a:t>Statistics </a:t>
            </a:r>
            <a:r>
              <a:rPr lang="en-US" sz="1100" dirty="0" smtClean="0">
                <a:hlinkClick r:id="rId5"/>
              </a:rPr>
              <a:t>http://www.bls.gov/data/#employment</a:t>
            </a:r>
            <a:r>
              <a:rPr lang="en-US" sz="1100" dirty="0" smtClean="0"/>
              <a:t>; </a:t>
            </a:r>
            <a:r>
              <a:rPr lang="en-US" sz="1100" dirty="0"/>
              <a:t>Insurance Information Institute</a:t>
            </a:r>
          </a:p>
        </p:txBody>
      </p:sp>
      <p:sp>
        <p:nvSpPr>
          <p:cNvPr id="14" name="AutoShape 7"/>
          <p:cNvSpPr>
            <a:spLocks noChangeArrowheads="1"/>
          </p:cNvSpPr>
          <p:nvPr/>
        </p:nvSpPr>
        <p:spPr bwMode="blackWhite">
          <a:xfrm>
            <a:off x="5545407" y="3185657"/>
            <a:ext cx="2492478" cy="899651"/>
          </a:xfrm>
          <a:prstGeom prst="wedgeRectCallout">
            <a:avLst>
              <a:gd name="adj1" fmla="val 65693"/>
              <a:gd name="adj2" fmla="val 4625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a:t>
            </a:r>
            <a:r>
              <a:rPr lang="en-US" b="1" i="1" dirty="0" smtClean="0">
                <a:cs typeface="+mn-cs"/>
              </a:rPr>
              <a:t>losses</a:t>
            </a:r>
            <a:r>
              <a:rPr lang="en-US" b="1" dirty="0" smtClean="0">
                <a:cs typeface="+mn-cs"/>
              </a:rPr>
              <a:t> through June 2013 totaled 628,000</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114</a:t>
            </a:fld>
            <a:endParaRPr lang="en-US"/>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Governments at All Levels are Under Severe Fiscal Strain As Tax Receipts Plunged and Pension Obligations Soared During the Financial Crisis: Sequestration Will Add to this Toll</a:t>
            </a:r>
            <a:endParaRPr lang="en-US" b="1" dirty="0">
              <a:solidFill>
                <a:srgbClr val="FFFFFF"/>
              </a:solidFill>
            </a:endParaRPr>
          </a:p>
        </p:txBody>
      </p:sp>
      <p:sp>
        <p:nvSpPr>
          <p:cNvPr id="18" name="Text Box 17"/>
          <p:cNvSpPr txBox="1">
            <a:spLocks noChangeArrowheads="1"/>
          </p:cNvSpPr>
          <p:nvPr/>
        </p:nvSpPr>
        <p:spPr bwMode="auto">
          <a:xfrm>
            <a:off x="4857135" y="1091387"/>
            <a:ext cx="3578940"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Government at all levels has shed more than 625,000 jobs since Jan. 2010 even as private employers created 7.29 million jobs, though losses may now be stabilizing. </a:t>
            </a:r>
          </a:p>
        </p:txBody>
      </p:sp>
      <p:sp>
        <p:nvSpPr>
          <p:cNvPr id="12" name="AutoShape 5"/>
          <p:cNvSpPr>
            <a:spLocks noChangeArrowheads="1"/>
          </p:cNvSpPr>
          <p:nvPr/>
        </p:nvSpPr>
        <p:spPr bwMode="blackWhite">
          <a:xfrm>
            <a:off x="757096" y="3756586"/>
            <a:ext cx="1661653" cy="1066800"/>
          </a:xfrm>
          <a:prstGeom prst="wedgeRectCallout">
            <a:avLst>
              <a:gd name="adj1" fmla="val 4834"/>
              <a:gd name="adj2" fmla="val -909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Temporary Census hiring distorted 2010 figures</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7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2" grpId="0" animBg="1"/>
    </p:bld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115</a:t>
            </a:fld>
            <a:endParaRPr lang="en-US" smtClean="0"/>
          </a:p>
        </p:txBody>
      </p:sp>
      <p:sp>
        <p:nvSpPr>
          <p:cNvPr id="51206" name="Rectangle 2"/>
          <p:cNvSpPr>
            <a:spLocks noGrp="1" noChangeArrowheads="1"/>
          </p:cNvSpPr>
          <p:nvPr>
            <p:ph type="title"/>
          </p:nvPr>
        </p:nvSpPr>
        <p:spPr/>
        <p:txBody>
          <a:bodyPr/>
          <a:lstStyle/>
          <a:p>
            <a:r>
              <a:rPr lang="en-US" dirty="0" smtClean="0"/>
              <a:t>Net Change in Government Employment: Jan. 2010—July 2013*</a:t>
            </a:r>
          </a:p>
        </p:txBody>
      </p:sp>
      <p:graphicFrame>
        <p:nvGraphicFramePr>
          <p:cNvPr id="51202" name="Object 2"/>
          <p:cNvGraphicFramePr>
            <a:graphicFrameLocks/>
          </p:cNvGraphicFramePr>
          <p:nvPr/>
        </p:nvGraphicFramePr>
        <p:xfrm>
          <a:off x="302291" y="2040907"/>
          <a:ext cx="8493125" cy="4343400"/>
        </p:xfrm>
        <a:graphic>
          <a:graphicData uri="http://schemas.openxmlformats.org/presentationml/2006/ole">
            <p:oleObj spid="_x0000_s17993730" name="Chart" r:id="rId4" imgW="8439161" imgH="4324336" progId="MSGraph.Chart.8">
              <p:embed followColorScheme="full"/>
            </p:oleObj>
          </a:graphicData>
        </a:graphic>
      </p:graphicFrame>
      <p:sp>
        <p:nvSpPr>
          <p:cNvPr id="51209"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0" name="AutoShape 6"/>
          <p:cNvSpPr>
            <a:spLocks noChangeArrowheads="1"/>
          </p:cNvSpPr>
          <p:nvPr/>
        </p:nvSpPr>
        <p:spPr bwMode="blackWhite">
          <a:xfrm>
            <a:off x="5176683" y="3451123"/>
            <a:ext cx="3746090" cy="2123766"/>
          </a:xfrm>
          <a:prstGeom prst="wedgeRectCallout">
            <a:avLst>
              <a:gd name="adj1" fmla="val -74872"/>
              <a:gd name="adj2" fmla="val -376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Local government employment shrank by 421,000 from Jan. 2010 through July 2013, accounting for 67% of all government job losses, negatively impacting WC exposures for those cities and counties that insure privately</a:t>
            </a:r>
            <a:endParaRPr lang="en-US" b="1" dirty="0">
              <a:solidFill>
                <a:schemeClr val="bg1"/>
              </a:solidFill>
              <a:cs typeface="+mn-cs"/>
            </a:endParaRPr>
          </a:p>
        </p:txBody>
      </p:sp>
      <p:sp>
        <p:nvSpPr>
          <p:cNvPr id="11" name="Rectangle 6"/>
          <p:cNvSpPr>
            <a:spLocks noChangeArrowheads="1"/>
          </p:cNvSpPr>
          <p:nvPr/>
        </p:nvSpPr>
        <p:spPr bwMode="auto">
          <a:xfrm>
            <a:off x="-201613" y="642909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*Cumulative change from prior month; Base employment date is Dec. 2009.</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US Bureau of Labor </a:t>
            </a:r>
            <a:r>
              <a:rPr lang="en-US" sz="1100" dirty="0" smtClean="0"/>
              <a:t>Statistics </a:t>
            </a:r>
            <a:r>
              <a:rPr lang="en-US" sz="1100" dirty="0" smtClean="0">
                <a:hlinkClick r:id="rId5"/>
              </a:rPr>
              <a:t>http://www.bls.gov/data/#employment</a:t>
            </a:r>
            <a:r>
              <a:rPr lang="en-US" sz="1100" dirty="0" smtClean="0"/>
              <a:t>; </a:t>
            </a:r>
            <a:r>
              <a:rPr lang="en-US" sz="1100" dirty="0"/>
              <a:t>Insurance Information Institute</a:t>
            </a:r>
          </a:p>
        </p:txBody>
      </p:sp>
      <p:sp>
        <p:nvSpPr>
          <p:cNvPr id="12" name="AutoShape 6"/>
          <p:cNvSpPr>
            <a:spLocks noChangeArrowheads="1"/>
          </p:cNvSpPr>
          <p:nvPr/>
        </p:nvSpPr>
        <p:spPr bwMode="blackWhite">
          <a:xfrm>
            <a:off x="2172989" y="1179870"/>
            <a:ext cx="4434287" cy="1037299"/>
          </a:xfrm>
          <a:prstGeom prst="wedgeRectCallout">
            <a:avLst>
              <a:gd name="adj1" fmla="val 38544"/>
              <a:gd name="adj2" fmla="val 661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State government employment fell by 2.4% since the end of 2009 while Federal employment is down by 2.9%</a:t>
            </a:r>
            <a:endParaRPr lang="en-US"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ECE6021F-8C18-4862-B87A-41E34404669B}" type="slidenum">
              <a:rPr lang="en-US" smtClean="0"/>
              <a:pPr/>
              <a:t>116</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t>Unemployment Rates by State, June 2013:</a:t>
            </a:r>
            <a:br>
              <a:rPr lang="en-US" sz="2600" smtClean="0"/>
            </a:br>
            <a:r>
              <a:rPr lang="en-US" sz="2600" smtClean="0"/>
              <a:t>Highest 25 States*</a:t>
            </a:r>
          </a:p>
        </p:txBody>
      </p:sp>
      <p:graphicFrame>
        <p:nvGraphicFramePr>
          <p:cNvPr id="1026" name="Object 3"/>
          <p:cNvGraphicFramePr>
            <a:graphicFrameLocks noChangeAspect="1"/>
          </p:cNvGraphicFramePr>
          <p:nvPr>
            <p:ph idx="4294967295"/>
          </p:nvPr>
        </p:nvGraphicFramePr>
        <p:xfrm>
          <a:off x="9525" y="1200150"/>
          <a:ext cx="9144000" cy="5410200"/>
        </p:xfrm>
        <a:graphic>
          <a:graphicData uri="http://schemas.openxmlformats.org/presentationml/2006/ole">
            <p:oleObj spid="_x0000_s20464642" name="Chart" r:id="rId4" imgW="8820048" imgH="4572135" progId="MSGraph.Chart.8">
              <p:embed followColorScheme="full"/>
            </p:oleObj>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*Provisional figures for June 2013, seasonally adjusted.</a:t>
            </a:r>
          </a:p>
          <a:p>
            <a:pPr eaLnBrk="0" hangingPunct="0">
              <a:lnSpc>
                <a:spcPct val="70000"/>
              </a:lnSpc>
              <a:spcBef>
                <a:spcPct val="50000"/>
              </a:spcBef>
              <a:buClr>
                <a:srgbClr val="FF3300"/>
              </a:buClr>
              <a:buFont typeface="Wingdings" pitchFamily="2" charset="2"/>
              <a:buNone/>
            </a:pPr>
            <a:r>
              <a:rPr lang="en-US" sz="1100"/>
              <a:t>Sources:  US Bureau of Labor Statistics; Insurance Information Institute.		</a:t>
            </a:r>
          </a:p>
        </p:txBody>
      </p:sp>
      <p:sp>
        <p:nvSpPr>
          <p:cNvPr id="2173958" name="AutoShape 6"/>
          <p:cNvSpPr>
            <a:spLocks noChangeArrowheads="1"/>
          </p:cNvSpPr>
          <p:nvPr/>
        </p:nvSpPr>
        <p:spPr bwMode="blackWhite">
          <a:xfrm>
            <a:off x="4953000" y="1157288"/>
            <a:ext cx="3581400" cy="1357312"/>
          </a:xfrm>
          <a:prstGeom prst="wedgeRectCallout">
            <a:avLst>
              <a:gd name="adj1" fmla="val -73263"/>
              <a:gd name="adj2" fmla="val 438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400" b="1" dirty="0">
                <a:solidFill>
                  <a:schemeClr val="bg1"/>
                </a:solidFill>
              </a:rPr>
              <a:t>In June, 28 states had over-the-month unemployment rate increases, 11 states had decreases, and 11 states and the District of Columbia had no change.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47B5DAD2-8EA9-412E-82AC-FC3433B43D08}" type="slidenum">
              <a:rPr lang="en-US" smtClean="0"/>
              <a:pPr/>
              <a:t>117</a:t>
            </a:fld>
            <a:endParaRPr lang="en-US" smtClean="0"/>
          </a:p>
        </p:txBody>
      </p:sp>
      <p:graphicFrame>
        <p:nvGraphicFramePr>
          <p:cNvPr id="2050" name="Object 3"/>
          <p:cNvGraphicFramePr>
            <a:graphicFrameLocks noChangeAspect="1"/>
          </p:cNvGraphicFramePr>
          <p:nvPr>
            <p:ph idx="4294967295"/>
          </p:nvPr>
        </p:nvGraphicFramePr>
        <p:xfrm>
          <a:off x="0" y="1465263"/>
          <a:ext cx="9144000" cy="5410200"/>
        </p:xfrm>
        <a:graphic>
          <a:graphicData uri="http://schemas.openxmlformats.org/presentationml/2006/ole">
            <p:oleObj spid="_x0000_s20465666" name="Chart" r:id="rId4" imgW="8820048" imgH="4572135"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Unemployment Rates by State, June 2013: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r>
              <a:rPr lang="en-US" sz="1100"/>
              <a:t>*Provisional figures for June 2013, seasonally adjusted.</a:t>
            </a:r>
          </a:p>
          <a:p>
            <a:r>
              <a:rPr lang="en-US" sz="1100"/>
              <a:t>Sources:  US Bureau of Labor Statistics; Insurance Information Institute.	</a:t>
            </a:r>
          </a:p>
        </p:txBody>
      </p:sp>
      <p:sp>
        <p:nvSpPr>
          <p:cNvPr id="7" name="AutoShape 6"/>
          <p:cNvSpPr>
            <a:spLocks noChangeArrowheads="1"/>
          </p:cNvSpPr>
          <p:nvPr/>
        </p:nvSpPr>
        <p:spPr bwMode="blackWhite">
          <a:xfrm>
            <a:off x="5067300" y="1255713"/>
            <a:ext cx="3495675" cy="1287462"/>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400" b="1" dirty="0">
                <a:solidFill>
                  <a:schemeClr val="bg1"/>
                </a:solidFill>
              </a:rPr>
              <a:t>In June, 28 states had over-the-month unemployment rate increases, 11 states had decreases, and 11 states and the District of Columbia had no change.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118</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2010—July 2013</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221226" y="1691345"/>
          <a:ext cx="8500499" cy="4838700"/>
        </p:xfrm>
        <a:graphic>
          <a:graphicData uri="http://schemas.openxmlformats.org/presentationml/2006/ole">
            <p:oleObj spid="_x0000_s17996802" name="Chart" r:id="rId5" imgW="8343967" imgH="4381555" progId="MSGraph.Chart.8">
              <p:embed followColorScheme="full"/>
            </p:oleObj>
          </a:graphicData>
        </a:graphic>
      </p:graphicFrame>
      <p:sp>
        <p:nvSpPr>
          <p:cNvPr id="8" name="AutoShape 7"/>
          <p:cNvSpPr>
            <a:spLocks noChangeArrowheads="1"/>
          </p:cNvSpPr>
          <p:nvPr/>
        </p:nvSpPr>
        <p:spPr bwMode="blackWhite">
          <a:xfrm>
            <a:off x="963557" y="1465009"/>
            <a:ext cx="2871024" cy="2251586"/>
          </a:xfrm>
          <a:prstGeom prst="wedgeRectCallout">
            <a:avLst>
              <a:gd name="adj1" fmla="val 202544"/>
              <a:gd name="adj2" fmla="val -33636"/>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Oil and gas extraction employment is up 24.0% since Jan. 2010 as the energy sector booms.  Domestic energy production is essential to any robust economic recovery in the US.</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6" cstate="email"/>
          <a:stretch>
            <a:fillRect/>
          </a:stretch>
        </p:blipFill>
        <p:spPr>
          <a:xfrm>
            <a:off x="5466436" y="3655333"/>
            <a:ext cx="2792660" cy="1863162"/>
          </a:xfrm>
          <a:prstGeom prst="rect">
            <a:avLst/>
          </a:prstGeom>
          <a:ln w="19050">
            <a:solidFill>
              <a:schemeClr val="accent1"/>
            </a:solid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119</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ChangeAspect="1"/>
          </p:cNvGraphicFramePr>
          <p:nvPr>
            <p:ph type="chart" idx="4294967295"/>
          </p:nvPr>
        </p:nvGraphicFramePr>
        <p:xfrm>
          <a:off x="315913" y="1844675"/>
          <a:ext cx="8562975" cy="4440238"/>
        </p:xfrm>
        <a:graphic>
          <a:graphicData uri="http://schemas.openxmlformats.org/presentationml/2006/ole">
            <p:oleObj spid="_x0000_s17997826" name="Chart" r:id="rId4" imgW="8248751" imgH="4276724" progId="MSGraph.Chart.8">
              <p:embed followColorScheme="full"/>
            </p:oleObj>
          </a:graphicData>
        </a:graphic>
      </p:graphicFrame>
      <p:sp>
        <p:nvSpPr>
          <p:cNvPr id="7073797" name="AutoShape 5"/>
          <p:cNvSpPr>
            <a:spLocks noChangeArrowheads="1"/>
          </p:cNvSpPr>
          <p:nvPr/>
        </p:nvSpPr>
        <p:spPr bwMode="blackWhite">
          <a:xfrm>
            <a:off x="1063714" y="1481803"/>
            <a:ext cx="1664738" cy="2485514"/>
          </a:xfrm>
          <a:prstGeom prst="wedgeRectCallout">
            <a:avLst>
              <a:gd name="adj1" fmla="val 103657"/>
              <a:gd name="adj2" fmla="val -256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workers comp’s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(7/13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2398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2014:Q4F</a:t>
            </a:r>
            <a:r>
              <a:rPr lang="en-US" sz="1600" b="1" dirty="0">
                <a:solidFill>
                  <a:srgbClr val="225A7A"/>
                </a:solidFill>
              </a:rPr>
              <a:t>*</a:t>
            </a:r>
          </a:p>
        </p:txBody>
      </p:sp>
      <p:sp>
        <p:nvSpPr>
          <p:cNvPr id="12" name="AutoShape 7"/>
          <p:cNvSpPr>
            <a:spLocks noChangeArrowheads="1"/>
          </p:cNvSpPr>
          <p:nvPr/>
        </p:nvSpPr>
        <p:spPr bwMode="blackWhite">
          <a:xfrm>
            <a:off x="3710520" y="3905501"/>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slightly downwards. Optimistic scenarios put the unemployment as low as 6.5% by Q4 of </a:t>
            </a:r>
            <a:r>
              <a:rPr lang="en-US" sz="1400" b="1" i="1" u="sng" dirty="0" smtClean="0">
                <a:cs typeface="+mn-cs"/>
              </a:rPr>
              <a:t>next</a:t>
            </a:r>
            <a:r>
              <a:rPr lang="en-US" sz="1400" b="1" i="1" dirty="0" smtClean="0">
                <a:cs typeface="+mn-cs"/>
              </a:rPr>
              <a:t> </a:t>
            </a:r>
            <a:r>
              <a:rPr lang="en-US" sz="1400" b="1" dirty="0" smtClean="0">
                <a:cs typeface="+mn-cs"/>
              </a:rPr>
              <a:t>year.</a:t>
            </a:r>
            <a:endParaRPr lang="en-US" sz="1400" b="1" dirty="0">
              <a:cs typeface="+mn-cs"/>
            </a:endParaRPr>
          </a:p>
        </p:txBody>
      </p:sp>
      <p:sp>
        <p:nvSpPr>
          <p:cNvPr id="13" name="AutoShape 5"/>
          <p:cNvSpPr>
            <a:spLocks noChangeArrowheads="1"/>
          </p:cNvSpPr>
          <p:nvPr/>
        </p:nvSpPr>
        <p:spPr bwMode="blackWhite">
          <a:xfrm>
            <a:off x="6450678" y="1534495"/>
            <a:ext cx="2178050" cy="1066800"/>
          </a:xfrm>
          <a:prstGeom prst="wedgeRectCallout">
            <a:avLst>
              <a:gd name="adj1" fmla="val 20519"/>
              <a:gd name="adj2" fmla="val 1025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slightly downwards </a:t>
            </a:r>
            <a:r>
              <a:rPr lang="en-US" sz="1600" b="1" dirty="0">
                <a:solidFill>
                  <a:schemeClr val="bg1"/>
                </a:solidFill>
                <a:cs typeface="+mn-cs"/>
              </a:rPr>
              <a:t>for </a:t>
            </a:r>
            <a:r>
              <a:rPr lang="en-US" sz="1600" b="1" dirty="0" smtClean="0">
                <a:solidFill>
                  <a:schemeClr val="bg1"/>
                </a:solidFill>
                <a:cs typeface="+mn-cs"/>
              </a:rPr>
              <a:t>2013/14</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State-by-State Leading Indicators</a:t>
            </a:r>
            <a:br>
              <a:rPr lang="en-US" sz="3000" b="1" kern="0" dirty="0">
                <a:solidFill>
                  <a:srgbClr val="225A7A"/>
                </a:solidFill>
                <a:ea typeface="+mj-ea"/>
                <a:cs typeface="+mj-cs"/>
              </a:rPr>
            </a:br>
            <a:r>
              <a:rPr lang="en-US" sz="3000" b="1" kern="0" dirty="0">
                <a:solidFill>
                  <a:srgbClr val="225A7A"/>
                </a:solidFill>
                <a:ea typeface="+mj-ea"/>
                <a:cs typeface="+mj-cs"/>
              </a:rPr>
              <a:t>through </a:t>
            </a:r>
            <a:r>
              <a:rPr lang="en-US" sz="3000" b="1" kern="0" dirty="0" smtClean="0">
                <a:solidFill>
                  <a:srgbClr val="225A7A"/>
                </a:solidFill>
                <a:ea typeface="+mj-ea"/>
                <a:cs typeface="+mj-cs"/>
              </a:rPr>
              <a:t>2013:Q2</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12</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16771074" name="Picture 2" descr="http://www.philadelphiafed.org/research-and-data/regional-economy/indexes/leading/charts/2013/LeadingIndexes0113.jpg"/>
          <p:cNvPicPr>
            <a:picLocks noChangeAspect="1" noChangeArrowheads="1"/>
          </p:cNvPicPr>
          <p:nvPr/>
        </p:nvPicPr>
        <p:blipFill>
          <a:blip r:embed="rId4" cstate="email"/>
          <a:srcRect/>
          <a:stretch>
            <a:fillRect/>
          </a:stretch>
        </p:blipFill>
        <p:spPr bwMode="auto">
          <a:xfrm>
            <a:off x="116246" y="1119058"/>
            <a:ext cx="6717173" cy="5183419"/>
          </a:xfrm>
          <a:prstGeom prst="rect">
            <a:avLst/>
          </a:prstGeom>
          <a:noFill/>
        </p:spPr>
      </p:pic>
      <p:sp>
        <p:nvSpPr>
          <p:cNvPr id="14" name="AutoShape 8"/>
          <p:cNvSpPr>
            <a:spLocks noChangeArrowheads="1"/>
          </p:cNvSpPr>
          <p:nvPr/>
        </p:nvSpPr>
        <p:spPr bwMode="blackWhite">
          <a:xfrm>
            <a:off x="6764594" y="2448232"/>
            <a:ext cx="2251587" cy="1622323"/>
          </a:xfrm>
          <a:prstGeom prst="wedgeRectCallout">
            <a:avLst>
              <a:gd name="adj1" fmla="val -60238"/>
              <a:gd name="adj2" fmla="val -3209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New England is relatively strong, suggesting future strength in the creation of insurable exposures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8675" name="Rectangle 105"/>
          <p:cNvSpPr>
            <a:spLocks noGrp="1" noChangeArrowheads="1"/>
          </p:cNvSpPr>
          <p:nvPr>
            <p:ph type="dt" sz="quarter" idx="10"/>
          </p:nvPr>
        </p:nvSpPr>
        <p:spPr>
          <a:noFill/>
        </p:spPr>
        <p:txBody>
          <a:bodyPr/>
          <a:lstStyle/>
          <a:p>
            <a:r>
              <a:rPr lang="en-US" smtClean="0"/>
              <a:t>12/01/09 - 9pm</a:t>
            </a:r>
          </a:p>
        </p:txBody>
      </p:sp>
      <p:sp>
        <p:nvSpPr>
          <p:cNvPr id="2867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28677" name="Rectangle 110"/>
          <p:cNvSpPr>
            <a:spLocks noGrp="1" noChangeArrowheads="1"/>
          </p:cNvSpPr>
          <p:nvPr>
            <p:ph type="sldNum" sz="quarter" idx="12"/>
          </p:nvPr>
        </p:nvSpPr>
        <p:spPr>
          <a:noFill/>
        </p:spPr>
        <p:txBody>
          <a:bodyPr/>
          <a:lstStyle/>
          <a:p>
            <a:fld id="{ABF1ECF5-B7CD-4985-982B-BFF8C76AA2B8}" type="slidenum">
              <a:rPr lang="en-US" smtClean="0"/>
              <a:pPr/>
              <a:t>120</a:t>
            </a:fld>
            <a:endParaRPr lang="en-US" smtClean="0"/>
          </a:p>
        </p:txBody>
      </p:sp>
      <p:sp>
        <p:nvSpPr>
          <p:cNvPr id="28678" name="Rectangle 2"/>
          <p:cNvSpPr>
            <a:spLocks noGrp="1" noChangeArrowheads="1"/>
          </p:cNvSpPr>
          <p:nvPr>
            <p:ph type="title"/>
          </p:nvPr>
        </p:nvSpPr>
        <p:spPr/>
        <p:txBody>
          <a:bodyPr/>
          <a:lstStyle/>
          <a:p>
            <a:r>
              <a:rPr lang="en-US" smtClean="0"/>
              <a:t>US Unemployment Rate Forecasts</a:t>
            </a:r>
          </a:p>
        </p:txBody>
      </p:sp>
      <p:graphicFrame>
        <p:nvGraphicFramePr>
          <p:cNvPr id="6924291" name="Object 3"/>
          <p:cNvGraphicFramePr>
            <a:graphicFrameLocks/>
          </p:cNvGraphicFramePr>
          <p:nvPr>
            <p:ph type="chart" idx="4294967295"/>
          </p:nvPr>
        </p:nvGraphicFramePr>
        <p:xfrm>
          <a:off x="255588" y="1549400"/>
          <a:ext cx="8518525" cy="3911600"/>
        </p:xfrm>
        <a:graphic>
          <a:graphicData uri="http://schemas.openxmlformats.org/presentationml/2006/ole">
            <p:oleObj spid="_x0000_s17998850" name="Chart" r:id="rId4" imgW="8524959" imgH="3914679" progId="MSGraph.Chart.8">
              <p:embed followColorScheme="full"/>
            </p:oleObj>
          </a:graphicData>
        </a:graphic>
      </p:graphicFrame>
      <p:sp>
        <p:nvSpPr>
          <p:cNvPr id="7073797" name="AutoShape 5"/>
          <p:cNvSpPr>
            <a:spLocks noChangeArrowheads="1"/>
          </p:cNvSpPr>
          <p:nvPr/>
        </p:nvSpPr>
        <p:spPr bwMode="blackWhite">
          <a:xfrm>
            <a:off x="2135236" y="2240078"/>
            <a:ext cx="3978275" cy="690563"/>
          </a:xfrm>
          <a:prstGeom prst="wedgeRectCallout">
            <a:avLst>
              <a:gd name="adj1" fmla="val 73663"/>
              <a:gd name="adj2" fmla="val 726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Unemployment  will remain high even under the most optimistic of scenarios, but forecasts are being revised downwards</a:t>
            </a:r>
          </a:p>
        </p:txBody>
      </p:sp>
      <p:sp>
        <p:nvSpPr>
          <p:cNvPr id="28680"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a:t>
            </a:r>
            <a:r>
              <a:rPr lang="en-US" sz="1100" dirty="0" smtClean="0"/>
              <a:t>Indicators (May 2013); </a:t>
            </a:r>
            <a:r>
              <a:rPr lang="en-US" sz="1100" dirty="0"/>
              <a:t>Insurance Information Institute </a:t>
            </a:r>
          </a:p>
        </p:txBody>
      </p:sp>
      <p:sp>
        <p:nvSpPr>
          <p:cNvPr id="28682"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Quarterly, </a:t>
            </a:r>
            <a:r>
              <a:rPr lang="en-US" sz="1600" b="1" dirty="0" smtClean="0">
                <a:solidFill>
                  <a:srgbClr val="225A7A"/>
                </a:solidFill>
              </a:rPr>
              <a:t>2013:Q1 </a:t>
            </a:r>
            <a:r>
              <a:rPr lang="en-US" sz="1600" b="1" dirty="0">
                <a:solidFill>
                  <a:srgbClr val="225A7A"/>
                </a:solidFill>
              </a:rPr>
              <a:t>to </a:t>
            </a:r>
            <a:r>
              <a:rPr lang="en-US" sz="1600" b="1" dirty="0" smtClean="0">
                <a:solidFill>
                  <a:srgbClr val="225A7A"/>
                </a:solidFill>
              </a:rPr>
              <a:t>2014:Q4</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121</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2005–2013:Q2</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86785"/>
          <a:ext cx="8536081" cy="4838700"/>
        </p:xfrm>
        <a:graphic>
          <a:graphicData uri="http://schemas.openxmlformats.org/presentationml/2006/ole">
            <p:oleObj spid="_x0000_s20599810" name="Chart" r:id="rId5" imgW="8343872" imgH="4381562" progId="MSGraph.Chart.8">
              <p:embed followColorScheme="full"/>
            </p:oleObj>
          </a:graphicData>
        </a:graphic>
      </p:graphicFrame>
      <p:sp>
        <p:nvSpPr>
          <p:cNvPr id="10" name="AutoShape 14"/>
          <p:cNvSpPr>
            <a:spLocks noChangeArrowheads="1"/>
          </p:cNvSpPr>
          <p:nvPr/>
        </p:nvSpPr>
        <p:spPr bwMode="blackWhite">
          <a:xfrm>
            <a:off x="1430594" y="2220756"/>
            <a:ext cx="2182456" cy="611188"/>
          </a:xfrm>
          <a:prstGeom prst="wedgeRectCallout">
            <a:avLst>
              <a:gd name="adj1" fmla="val 62411"/>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043950" y="1214370"/>
            <a:ext cx="2328908" cy="1091293"/>
          </a:xfrm>
          <a:prstGeom prst="wedgeRectCallout">
            <a:avLst>
              <a:gd name="adj1" fmla="val 107862"/>
              <a:gd name="adj2" fmla="val -5593"/>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2013:Q2) </a:t>
            </a:r>
            <a:r>
              <a:rPr lang="en-US" b="1" dirty="0">
                <a:solidFill>
                  <a:schemeClr val="bg1"/>
                </a:solidFill>
              </a:rPr>
              <a:t>was </a:t>
            </a:r>
            <a:r>
              <a:rPr lang="en-US" b="1" dirty="0" smtClean="0">
                <a:solidFill>
                  <a:schemeClr val="bg1"/>
                </a:solidFill>
              </a:rPr>
              <a:t>$7.09 trillion</a:t>
            </a:r>
            <a:r>
              <a:rPr lang="en-US" b="1" dirty="0">
                <a:solidFill>
                  <a:schemeClr val="bg1"/>
                </a:solidFill>
              </a:rPr>
              <a:t>, a new </a:t>
            </a:r>
            <a:r>
              <a:rPr lang="en-US" b="1" dirty="0" smtClean="0">
                <a:solidFill>
                  <a:schemeClr val="bg1"/>
                </a:solidFill>
              </a:rPr>
              <a:t>peak--$762B above 2009 trough</a:t>
            </a:r>
            <a:endParaRPr lang="en-US" b="1" dirty="0">
              <a:solidFill>
                <a:schemeClr val="bg1"/>
              </a:solidFill>
            </a:endParaRPr>
          </a:p>
        </p:txBody>
      </p:sp>
      <p:sp>
        <p:nvSpPr>
          <p:cNvPr id="12" name="AutoShape 14"/>
          <p:cNvSpPr>
            <a:spLocks noChangeArrowheads="1"/>
          </p:cNvSpPr>
          <p:nvPr/>
        </p:nvSpPr>
        <p:spPr bwMode="blackWhite">
          <a:xfrm>
            <a:off x="2553938" y="4228788"/>
            <a:ext cx="2419350" cy="876300"/>
          </a:xfrm>
          <a:prstGeom prst="wedgeRectCallout">
            <a:avLst>
              <a:gd name="adj1" fmla="val 62921"/>
              <a:gd name="adj2" fmla="val -11012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13.4% above their 2009 trough and up 2.7%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121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nvGraphicFramePr>
        <p:xfrm>
          <a:off x="444500" y="1336263"/>
          <a:ext cx="8401050" cy="4191000"/>
        </p:xfrm>
        <a:graphic>
          <a:graphicData uri="http://schemas.openxmlformats.org/presentationml/2006/ole">
            <p:oleObj spid="_x0000_s18000898" name="Chart" r:id="rId4" imgW="8401151" imgH="3581273" progId="MSGraph.Chart.8">
              <p:embed followColorScheme="full"/>
            </p:oleObj>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122</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1990-2012E</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2012 are I.I.I</a:t>
            </a:r>
            <a:r>
              <a:rPr lang="en-US" sz="1100" dirty="0"/>
              <a:t>. </a:t>
            </a:r>
            <a:r>
              <a:rPr lang="en-US" sz="1100" dirty="0" smtClean="0"/>
              <a:t>estimate based YTD 2012 </a:t>
            </a:r>
            <a:r>
              <a:rPr lang="en-US" sz="1100" dirty="0" err="1" smtClean="0"/>
              <a:t>actuals</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5"/>
              </a:rPr>
              <a:t>http://research.stlouisfed.org/fred2/series/WASCUR</a:t>
            </a:r>
            <a:r>
              <a:rPr lang="en-US" sz="1100" dirty="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a:t>
            </a:r>
            <a:r>
              <a:rPr lang="en-US" b="1" dirty="0">
                <a:solidFill>
                  <a:srgbClr val="FFFFFF"/>
                </a:solidFill>
              </a:rPr>
              <a:t>I</a:t>
            </a:r>
            <a:r>
              <a:rPr lang="en-US" b="1" dirty="0" smtClean="0">
                <a:solidFill>
                  <a:srgbClr val="FFFFFF"/>
                </a:solidFill>
              </a:rPr>
              <a:t>ncreases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2012;  +7.9% Growth in 2011 Was the First Gain Since 2005</a:t>
            </a:r>
            <a:endParaRPr lang="en-US" b="1" dirty="0">
              <a:solidFill>
                <a:srgbClr val="FFFFFF"/>
              </a:solidFill>
            </a:endParaRPr>
          </a:p>
        </p:txBody>
      </p:sp>
      <p:sp>
        <p:nvSpPr>
          <p:cNvPr id="14346" name="Text Box 7"/>
          <p:cNvSpPr txBox="1">
            <a:spLocks noChangeArrowheads="1"/>
          </p:cNvSpPr>
          <p:nvPr/>
        </p:nvSpPr>
        <p:spPr bwMode="auto">
          <a:xfrm>
            <a:off x="1298575"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7/90-3/91</a:t>
            </a:r>
          </a:p>
        </p:txBody>
      </p:sp>
      <p:sp>
        <p:nvSpPr>
          <p:cNvPr id="14347" name="Text Box 10"/>
          <p:cNvSpPr txBox="1">
            <a:spLocks noChangeArrowheads="1"/>
          </p:cNvSpPr>
          <p:nvPr/>
        </p:nvSpPr>
        <p:spPr bwMode="auto">
          <a:xfrm>
            <a:off x="4450029"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89063"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693632"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686053"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513666"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59913"/>
              <a:gd name="adj2" fmla="val -5222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4956437" y="3459678"/>
            <a:ext cx="1882775" cy="1366837"/>
          </a:xfrm>
          <a:prstGeom prst="wedgeRectCallout">
            <a:avLst>
              <a:gd name="adj1" fmla="val 80187"/>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
        <p:nvSpPr>
          <p:cNvPr id="19" name="AutoShape 7"/>
          <p:cNvSpPr>
            <a:spLocks noChangeArrowheads="1"/>
          </p:cNvSpPr>
          <p:nvPr/>
        </p:nvSpPr>
        <p:spPr bwMode="blackWhite">
          <a:xfrm>
            <a:off x="6961251" y="2330249"/>
            <a:ext cx="1061877" cy="722672"/>
          </a:xfrm>
          <a:prstGeom prst="wedgeRectCallout">
            <a:avLst>
              <a:gd name="adj1" fmla="val 54296"/>
              <a:gd name="adj2" fmla="val 724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+9% in 2012E</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11817">
                                            <p:oleChartEl type="series" lvl="1"/>
                                          </p:spTgt>
                                        </p:tgtEl>
                                        <p:attrNameLst>
                                          <p:attrName>style.visibility</p:attrName>
                                        </p:attrNameLst>
                                      </p:cBhvr>
                                      <p:to>
                                        <p:strVal val="visible"/>
                                      </p:to>
                                    </p:set>
                                    <p:animEffect transition="in" filter="wipe(left)">
                                      <p:cBhvr>
                                        <p:cTn id="7" dur="1000"/>
                                        <p:tgtEl>
                                          <p:spTgt spid="191181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11817">
                                            <p:oleChartEl type="series" lvl="2"/>
                                          </p:spTgt>
                                        </p:tgtEl>
                                        <p:attrNameLst>
                                          <p:attrName>style.visibility</p:attrName>
                                        </p:attrNameLst>
                                      </p:cBhvr>
                                      <p:to>
                                        <p:strVal val="visible"/>
                                      </p:to>
                                    </p:set>
                                    <p:animEffect transition="in" filter="wipe(left)">
                                      <p:cBhvr>
                                        <p:cTn id="11" dur="1000"/>
                                        <p:tgtEl>
                                          <p:spTgt spid="1911817">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4000"/>
                            </p:stCondLst>
                            <p:childTnLst>
                              <p:par>
                                <p:cTn id="18" presetID="22" presetClass="entr" presetSubtype="2" fill="hold" grpId="0"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par>
                          <p:cTn id="21" fill="hold">
                            <p:stCondLst>
                              <p:cond delay="5500"/>
                            </p:stCondLst>
                            <p:childTnLst>
                              <p:par>
                                <p:cTn id="22" presetID="22" presetClass="entr" presetSubtype="8" fill="hold" grpId="0"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6500"/>
                            </p:stCondLst>
                            <p:childTnLst>
                              <p:par>
                                <p:cTn id="26" presetID="22" presetClass="entr" presetSubtype="4" fill="hold" grpId="0" nodeType="afterEffect">
                                  <p:stCondLst>
                                    <p:cond delay="70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P spid="19"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The BIG Question:</a:t>
            </a:r>
            <a:br>
              <a:rPr lang="en-US" sz="4200" dirty="0" smtClean="0">
                <a:solidFill>
                  <a:schemeClr val="bg1"/>
                </a:solidFill>
              </a:rPr>
            </a:br>
            <a:r>
              <a:rPr lang="en-US" sz="4200" dirty="0" smtClean="0">
                <a:solidFill>
                  <a:schemeClr val="bg1"/>
                </a:solidFill>
              </a:rPr>
              <a:t>Where Is the Market Heading?</a:t>
            </a:r>
          </a:p>
        </p:txBody>
      </p:sp>
      <p:sp>
        <p:nvSpPr>
          <p:cNvPr id="12697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2698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657B434-7756-45A0-BD1A-D97CC23C5CEF}" type="slidenum">
              <a:rPr lang="en-US" sz="900">
                <a:solidFill>
                  <a:schemeClr val="bg1"/>
                </a:solidFill>
              </a:rPr>
              <a:pPr algn="r" eaLnBrk="0" hangingPunct="0">
                <a:lnSpc>
                  <a:spcPct val="85000"/>
                </a:lnSpc>
                <a:spcBef>
                  <a:spcPct val="20000"/>
                </a:spcBef>
              </a:pPr>
              <a:t>123</a:t>
            </a:fld>
            <a:endParaRPr lang="en-US" sz="900">
              <a:solidFill>
                <a:schemeClr val="bg1"/>
              </a:solidFill>
            </a:endParaRPr>
          </a:p>
        </p:txBody>
      </p:sp>
      <p:pic>
        <p:nvPicPr>
          <p:cNvPr id="12698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310584" y="3885334"/>
            <a:ext cx="8458199" cy="1086451"/>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Catastrophes and Other Factors Are Pressuring Insurance Markets</a:t>
            </a:r>
            <a:endParaRPr lang="en-US" sz="38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123</a:t>
            </a:fld>
            <a:endParaRPr lang="en-US"/>
          </a:p>
        </p:txBody>
      </p:sp>
      <p:sp>
        <p:nvSpPr>
          <p:cNvPr id="9" name="Rectangle 6"/>
          <p:cNvSpPr>
            <a:spLocks noChangeArrowheads="1"/>
          </p:cNvSpPr>
          <p:nvPr/>
        </p:nvSpPr>
        <p:spPr bwMode="auto">
          <a:xfrm>
            <a:off x="206477" y="5011108"/>
            <a:ext cx="8672051" cy="1583510"/>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i="1" dirty="0" smtClean="0">
                <a:solidFill>
                  <a:srgbClr val="FF0000"/>
                </a:solidFill>
              </a:rPr>
              <a:t>New Factor: Record Low Interest Rates Are Contributing to Underwriting and Pricing Pressures</a:t>
            </a:r>
            <a:endParaRPr lang="en-US" sz="3800" b="1" i="1" dirty="0">
              <a:solidFill>
                <a:srgbClr val="FF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par>
                                <p:cTn id="11" presetID="16" presetClass="entr" presetSubtype="37" fill="hold" grpId="0" nodeType="withEffect">
                                  <p:stCondLst>
                                    <p:cond delay="300"/>
                                  </p:stCondLst>
                                  <p:childTnLst>
                                    <p:set>
                                      <p:cBhvr>
                                        <p:cTn id="12" dur="1" fill="hold">
                                          <p:stCondLst>
                                            <p:cond delay="0"/>
                                          </p:stCondLst>
                                        </p:cTn>
                                        <p:tgtEl>
                                          <p:spTgt spid="9"/>
                                        </p:tgtEl>
                                        <p:attrNameLst>
                                          <p:attrName>style.visibility</p:attrName>
                                        </p:attrNameLst>
                                      </p:cBhvr>
                                      <p:to>
                                        <p:strVal val="visible"/>
                                      </p:to>
                                    </p:set>
                                    <p:animEffect transition="in" filter="barn(outVertical)">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P spid="9" grpId="0"/>
    </p:bld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124</a:t>
            </a:fld>
            <a:endParaRPr lang="en-US" sz="900">
              <a:solidFill>
                <a:schemeClr val="bg1"/>
              </a:solidFill>
            </a:endParaRPr>
          </a:p>
        </p:txBody>
      </p:sp>
      <p:pic>
        <p:nvPicPr>
          <p:cNvPr id="14336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2000–2013*</a:t>
            </a:r>
            <a:r>
              <a:rPr lang="en-US" baseline="30000" dirty="0" smtClean="0"/>
              <a:t>1</a:t>
            </a:r>
          </a:p>
        </p:txBody>
      </p:sp>
      <p:graphicFrame>
        <p:nvGraphicFramePr>
          <p:cNvPr id="58370" name="Object 3"/>
          <p:cNvGraphicFramePr>
            <a:graphicFrameLocks/>
          </p:cNvGraphicFramePr>
          <p:nvPr/>
        </p:nvGraphicFramePr>
        <p:xfrm>
          <a:off x="225893" y="1518584"/>
          <a:ext cx="8451850" cy="3663950"/>
        </p:xfrm>
        <a:graphic>
          <a:graphicData uri="http://schemas.openxmlformats.org/presentationml/2006/ole">
            <p:oleObj spid="_x0000_s14585858" name="Chart" r:id="rId4" imgW="8429714" imgH="3638435" progId="MSGraph.Chart.8">
              <p:embed followColorScheme="full"/>
            </p:oleObj>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Fell in 2012  and is Falling in 2013 Due to Persistently Low Interest Rates, Putting Additional Pressure on (Re) Insurance Pricing</a:t>
            </a:r>
            <a:endParaRPr lang="en-US" b="1" dirty="0">
              <a:solidFill>
                <a:srgbClr val="FFFFFF"/>
              </a:solidFill>
            </a:endParaRPr>
          </a:p>
        </p:txBody>
      </p:sp>
      <p:sp>
        <p:nvSpPr>
          <p:cNvPr id="58373" name="Rectangle 5"/>
          <p:cNvSpPr>
            <a:spLocks noChangeArrowheads="1"/>
          </p:cNvSpPr>
          <p:nvPr/>
        </p:nvSpPr>
        <p:spPr bwMode="auto">
          <a:xfrm>
            <a:off x="-1" y="6302140"/>
            <a:ext cx="8915401"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a:t>
            </a:r>
          </a:p>
          <a:p>
            <a:pPr marL="133350" indent="-133350" eaLnBrk="0" hangingPunct="0">
              <a:lnSpc>
                <a:spcPct val="90000"/>
              </a:lnSpc>
              <a:buClr>
                <a:schemeClr val="accent2"/>
              </a:buClr>
              <a:tabLst>
                <a:tab pos="112713" algn="r"/>
              </a:tabLst>
            </a:pPr>
            <a:r>
              <a:rPr lang="en-US" sz="1100" dirty="0" smtClean="0"/>
              <a:t>*Estimate based on annualized actual Q1:2013 investment income of $11.385B.</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4267202" y="3490452"/>
            <a:ext cx="3271540" cy="1022554"/>
          </a:xfrm>
          <a:prstGeom prst="wedgeRectCallout">
            <a:avLst>
              <a:gd name="adj1" fmla="val 70573"/>
              <a:gd name="adj2" fmla="val -343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running below their 2007 pre-crisis peak</a:t>
            </a:r>
            <a:endParaRPr lang="en-US"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126</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1990-2013:Q1</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nvGraphicFramePr>
        <p:xfrm>
          <a:off x="304800" y="1152525"/>
          <a:ext cx="8582025" cy="4572000"/>
        </p:xfrm>
        <a:graphic>
          <a:graphicData uri="http://schemas.openxmlformats.org/presentationml/2006/ole">
            <p:oleObj spid="_x0000_s7349250" name="Chart" r:id="rId4" imgW="8581960" imgH="4162376" progId="MSGraph.Chart.8">
              <p:embed followColorScheme="full"/>
            </p:oleObj>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2011 and 2012 Following Two Years of Realized Losses During the Financial Crisis.  Realized </a:t>
            </a:r>
            <a:r>
              <a:rPr lang="en-US" b="1" dirty="0">
                <a:solidFill>
                  <a:srgbClr val="FFFFFF"/>
                </a:solidFill>
              </a:rPr>
              <a:t>Capital Losses Were the 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078934" y="1941256"/>
            <a:ext cx="406774" cy="2143125"/>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5206181" y="1054672"/>
            <a:ext cx="3351934" cy="734799"/>
          </a:xfrm>
          <a:prstGeom prst="wedgeRectCallout">
            <a:avLst>
              <a:gd name="adj1" fmla="val 41251"/>
              <a:gd name="adj2" fmla="val 7557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in  2012 were down 12% from 2011</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1994–2013:Q1</a:t>
            </a:r>
            <a:r>
              <a:rPr lang="en-US" baseline="30000" dirty="0" smtClean="0"/>
              <a:t>1</a:t>
            </a:r>
          </a:p>
        </p:txBody>
      </p:sp>
      <p:graphicFrame>
        <p:nvGraphicFramePr>
          <p:cNvPr id="58370" name="Object 3"/>
          <p:cNvGraphicFramePr>
            <a:graphicFrameLocks/>
          </p:cNvGraphicFramePr>
          <p:nvPr/>
        </p:nvGraphicFramePr>
        <p:xfrm>
          <a:off x="360363" y="1558925"/>
          <a:ext cx="8451850" cy="3663950"/>
        </p:xfrm>
        <a:graphic>
          <a:graphicData uri="http://schemas.openxmlformats.org/presentationml/2006/ole">
            <p:oleObj spid="_x0000_s7348226" name="Chart" r:id="rId4" imgW="8429714" imgH="3638435" progId="MSGraph.Chart.8">
              <p:embed followColorScheme="full"/>
            </p:oleObj>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Gains Are Slipping in 2012 as Low Interest Rates Reduce Investment Income and Lower Realized Investment Gains; </a:t>
            </a:r>
            <a:r>
              <a:rPr lang="en-US" b="1" dirty="0">
                <a:solidFill>
                  <a:srgbClr val="FFFFFF"/>
                </a:solidFill>
              </a:rPr>
              <a:t>The Financial Crisis Caused Investment Gains to Fall by 50% in 2008</a:t>
            </a: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603524" y="3716594"/>
            <a:ext cx="3021973" cy="976429"/>
          </a:xfrm>
          <a:prstGeom prst="wedgeRectCallout">
            <a:avLst>
              <a:gd name="adj1" fmla="val 97920"/>
              <a:gd name="adj2" fmla="val -806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2012 were approximately 16% below their pre-crisis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a:xfrm>
            <a:off x="299357" y="111578"/>
            <a:ext cx="6711950" cy="860425"/>
          </a:xfrm>
        </p:spPr>
        <p:txBody>
          <a:bodyPr/>
          <a:lstStyle/>
          <a:p>
            <a:r>
              <a:rPr lang="en-US" dirty="0" smtClean="0">
                <a:latin typeface="Arial" pitchFamily="34" charset="0"/>
              </a:rPr>
              <a:t>P/C Industry Investment Gains, Inflation-Adjusted: 1994–2012</a:t>
            </a:r>
            <a:r>
              <a:rPr lang="en-US" baseline="30000" dirty="0" smtClean="0">
                <a:latin typeface="Arial" pitchFamily="34" charset="0"/>
              </a:rPr>
              <a:t>1</a:t>
            </a:r>
          </a:p>
        </p:txBody>
      </p:sp>
      <p:graphicFrame>
        <p:nvGraphicFramePr>
          <p:cNvPr id="12290" name="Object 3"/>
          <p:cNvGraphicFramePr>
            <a:graphicFrameLocks/>
          </p:cNvGraphicFramePr>
          <p:nvPr/>
        </p:nvGraphicFramePr>
        <p:xfrm>
          <a:off x="360363" y="1558925"/>
          <a:ext cx="8451850" cy="3663950"/>
        </p:xfrm>
        <a:graphic>
          <a:graphicData uri="http://schemas.openxmlformats.org/presentationml/2006/ole">
            <p:oleObj spid="_x0000_s20040706" name="Chart" r:id="rId4" imgW="8429714" imgH="3638435" progId="MSGraph.Chart.8">
              <p:embed followColorScheme="full"/>
            </p:oleObj>
          </a:graphicData>
        </a:graphic>
      </p:graphicFrame>
      <p:sp>
        <p:nvSpPr>
          <p:cNvPr id="242692" name="Rectangle 4"/>
          <p:cNvSpPr>
            <a:spLocks noChangeArrowheads="1"/>
          </p:cNvSpPr>
          <p:nvPr/>
        </p:nvSpPr>
        <p:spPr bwMode="blackWhite">
          <a:xfrm>
            <a:off x="484188" y="5127625"/>
            <a:ext cx="8283575" cy="11239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Because the Federal Reserve Board aims to keep interest rates exceptionally low until the unemployment rate hits 6.5%—likely at least another year off—maturing bonds will be re-invested at even lower </a:t>
            </a:r>
            <a:r>
              <a:rPr lang="en-US" b="1" dirty="0" smtClean="0">
                <a:solidFill>
                  <a:srgbClr val="FFFFFF"/>
                </a:solidFill>
              </a:rPr>
              <a:t>rates.</a:t>
            </a:r>
            <a:endParaRPr lang="en-US" b="1" dirty="0">
              <a:solidFill>
                <a:srgbClr val="FFFFFF"/>
              </a:solidFill>
            </a:endParaRPr>
          </a:p>
        </p:txBody>
      </p:sp>
      <p:sp>
        <p:nvSpPr>
          <p:cNvPr id="12293" name="Rectangle 5"/>
          <p:cNvSpPr>
            <a:spLocks noChangeArrowheads="1"/>
          </p:cNvSpPr>
          <p:nvPr/>
        </p:nvSpPr>
        <p:spPr bwMode="auto">
          <a:xfrm>
            <a:off x="0" y="6302375"/>
            <a:ext cx="9040813" cy="595313"/>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a:t>1</a:t>
            </a:r>
            <a:r>
              <a:rPr lang="en-US" sz="1100"/>
              <a:t>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a:t>*2005 figure includes special one-time dividend of $3.2B; 2013F figure is I.I.I. estimate for 2013:Q1, annualized.</a:t>
            </a:r>
            <a:br>
              <a:rPr lang="en-US" sz="1100"/>
            </a:br>
            <a:r>
              <a:rPr lang="en-US" sz="1100"/>
              <a:t>Sources: ISO; Insurance Information Institute.</a:t>
            </a:r>
          </a:p>
        </p:txBody>
      </p:sp>
      <p:sp>
        <p:nvSpPr>
          <p:cNvPr id="12294" name="Rectangle 6"/>
          <p:cNvSpPr>
            <a:spLocks noChangeArrowheads="1"/>
          </p:cNvSpPr>
          <p:nvPr/>
        </p:nvSpPr>
        <p:spPr bwMode="black">
          <a:xfrm>
            <a:off x="228600" y="1143000"/>
            <a:ext cx="1371600" cy="4572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 2012 dollars)</a:t>
            </a:r>
          </a:p>
        </p:txBody>
      </p:sp>
      <p:sp>
        <p:nvSpPr>
          <p:cNvPr id="8" name="AutoShape 7"/>
          <p:cNvSpPr>
            <a:spLocks noChangeArrowheads="1"/>
          </p:cNvSpPr>
          <p:nvPr/>
        </p:nvSpPr>
        <p:spPr bwMode="blackWhite">
          <a:xfrm>
            <a:off x="5635625" y="1219200"/>
            <a:ext cx="3243263" cy="806450"/>
          </a:xfrm>
          <a:prstGeom prst="wedgeRectCallout">
            <a:avLst>
              <a:gd name="adj1" fmla="val 40738"/>
              <a:gd name="adj2" fmla="val 2136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cs typeface="+mn-cs"/>
              </a:rPr>
              <a:t>1994-2012 average yearly gain: $60.85B. We haven’t hit that average in the last 5 years.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129</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U.S. 10-Year Treasury Note Yields:</a:t>
            </a:r>
            <a:br>
              <a:rPr lang="en-US" dirty="0" smtClean="0"/>
            </a:br>
            <a:r>
              <a:rPr lang="en-US" dirty="0" smtClean="0"/>
              <a:t>A Long Downward Trend, 1990–2013*</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June  2013.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nvGraphicFramePr>
        <p:xfrm>
          <a:off x="463550" y="977900"/>
          <a:ext cx="8404225" cy="4838700"/>
        </p:xfrm>
        <a:graphic>
          <a:graphicData uri="http://schemas.openxmlformats.org/presentationml/2006/ole">
            <p:oleObj spid="_x0000_s20466690" name="Chart" r:id="rId5" imgW="8343872" imgH="4381562" progId="MSGraph.Chart.8">
              <p:embed followColorScheme="full"/>
            </p:oleObj>
          </a:graphicData>
        </a:graphic>
      </p:graphicFrame>
      <p:sp>
        <p:nvSpPr>
          <p:cNvPr id="9" name="AutoShape 38"/>
          <p:cNvSpPr>
            <a:spLocks noChangeArrowheads="1"/>
          </p:cNvSpPr>
          <p:nvPr/>
        </p:nvSpPr>
        <p:spPr bwMode="blackWhite">
          <a:xfrm>
            <a:off x="1181100" y="4191000"/>
            <a:ext cx="2876550" cy="809625"/>
          </a:xfrm>
          <a:prstGeom prst="wedgeRectCallout">
            <a:avLst>
              <a:gd name="adj1" fmla="val 76476"/>
              <a:gd name="adj2" fmla="val -1373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a:t>
            </a:r>
            <a:r>
              <a:rPr lang="en-US" sz="1400" b="1" dirty="0" smtClean="0">
                <a:solidFill>
                  <a:schemeClr val="bg1"/>
                </a:solidFill>
              </a:rPr>
              <a:t>for a full decade</a:t>
            </a:r>
            <a:r>
              <a:rPr lang="en-US" sz="1400" b="1" dirty="0">
                <a:solidFill>
                  <a:schemeClr val="bg1"/>
                </a:solidFill>
              </a:rPr>
              <a:t>. </a:t>
            </a:r>
          </a:p>
        </p:txBody>
      </p:sp>
      <p:sp>
        <p:nvSpPr>
          <p:cNvPr id="10" name="Oval 8"/>
          <p:cNvSpPr>
            <a:spLocks noChangeArrowheads="1"/>
          </p:cNvSpPr>
          <p:nvPr/>
        </p:nvSpPr>
        <p:spPr bwMode="auto">
          <a:xfrm rot="-5400000">
            <a:off x="7738603" y="4179936"/>
            <a:ext cx="1352547" cy="89781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737123" y="1445343"/>
            <a:ext cx="3121128" cy="1183558"/>
          </a:xfrm>
          <a:prstGeom prst="wedgeRectCallout">
            <a:avLst>
              <a:gd name="adj1" fmla="val 36355"/>
              <a:gd name="adj2" fmla="val 1713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a:t>
            </a:r>
            <a:r>
              <a:rPr lang="en-US" sz="1400" b="1" dirty="0" smtClean="0">
                <a:solidFill>
                  <a:schemeClr val="bg1"/>
                </a:solidFill>
              </a:rPr>
              <a:t>recently plunged to record  modern-era lows and remain low by historical standards </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129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79388" y="1377336"/>
          <a:ext cx="8775700" cy="4087813"/>
        </p:xfrm>
        <a:graphic>
          <a:graphicData uri="http://schemas.openxmlformats.org/presentationml/2006/ole">
            <p:oleObj spid="_x0000_s18819074"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Consumer Sentiment Survey </a:t>
            </a:r>
            <a:r>
              <a:rPr lang="en-US" sz="2400" b="1" i="1" kern="0" dirty="0" smtClean="0">
                <a:solidFill>
                  <a:srgbClr val="225A7A"/>
                </a:solidFill>
                <a:ea typeface="+mj-ea"/>
                <a:cs typeface="+mj-cs"/>
              </a:rPr>
              <a:t>(1966 = 100)</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July 2013</a:t>
            </a:r>
            <a:endParaRPr lang="en-US" sz="1600" b="1" dirty="0">
              <a:solidFill>
                <a:srgbClr val="225A7A"/>
              </a:solidFill>
            </a:endParaRPr>
          </a:p>
        </p:txBody>
      </p:sp>
      <p:sp>
        <p:nvSpPr>
          <p:cNvPr id="10" name="Rectangle 7"/>
          <p:cNvSpPr>
            <a:spLocks noChangeArrowheads="1"/>
          </p:cNvSpPr>
          <p:nvPr/>
        </p:nvSpPr>
        <p:spPr bwMode="blackWhite">
          <a:xfrm>
            <a:off x="510988" y="5562600"/>
            <a:ext cx="7975787"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Consumer confidence has been low for years amid high unemployment, falling home prices and other factors adversely impact consumers, but improved substantially over the past two years</a:t>
            </a:r>
            <a:endParaRPr lang="en-US" b="1" dirty="0">
              <a:solidFill>
                <a:srgbClr val="FFFFFF"/>
              </a:solidFill>
            </a:endParaRPr>
          </a:p>
        </p:txBody>
      </p:sp>
      <p:sp>
        <p:nvSpPr>
          <p:cNvPr id="74758"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University of Michigan; </a:t>
            </a:r>
            <a:r>
              <a:rPr lang="en-US" sz="1100" dirty="0"/>
              <a:t>Insurance Information Institute</a:t>
            </a:r>
          </a:p>
        </p:txBody>
      </p:sp>
      <p:sp>
        <p:nvSpPr>
          <p:cNvPr id="12" name="AutoShape 5"/>
          <p:cNvSpPr>
            <a:spLocks noChangeArrowheads="1"/>
          </p:cNvSpPr>
          <p:nvPr/>
        </p:nvSpPr>
        <p:spPr bwMode="blackWhite">
          <a:xfrm>
            <a:off x="5216015" y="3441291"/>
            <a:ext cx="3347884" cy="1244375"/>
          </a:xfrm>
          <a:prstGeom prst="wedgeRectCallout">
            <a:avLst>
              <a:gd name="adj1" fmla="val 53108"/>
              <a:gd name="adj2" fmla="val -82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consumers has remained fairly strong despite tax hikes, federal budget concerns.  July’s reading was the highest since July 2007</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130</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1990–2013*</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June </a:t>
            </a:r>
            <a:r>
              <a:rPr lang="en-US" sz="1100" dirty="0"/>
              <a:t>2013.</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http://www.federalreserve.gov/releases/h15/data.htm</a:t>
            </a:r>
            <a:r>
              <a:rPr lang="en-US" sz="1100" dirty="0"/>
              <a:t>.  </a:t>
            </a:r>
            <a:br>
              <a:rPr lang="en-US" sz="1100" dirty="0"/>
            </a:b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nvGraphicFramePr>
        <p:xfrm>
          <a:off x="463550" y="977900"/>
          <a:ext cx="8404225" cy="4838700"/>
        </p:xfrm>
        <a:graphic>
          <a:graphicData uri="http://schemas.openxmlformats.org/presentationml/2006/ole">
            <p:oleObj spid="_x0000_s20467714" name="Chart" r:id="rId5" imgW="8343872" imgH="4381562" progId="MSGraph.Chart.8">
              <p:embed followColorScheme="full"/>
            </p:oleObj>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315200" y="1524000"/>
            <a:ext cx="1704975" cy="942975"/>
          </a:xfrm>
          <a:prstGeom prst="wedgeRectCallout">
            <a:avLst>
              <a:gd name="adj1" fmla="val 37111"/>
              <a:gd name="adj2" fmla="val 24442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U.S. Treasury security yields recently plunged to record lows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130</a:t>
            </a:fld>
            <a:endParaRPr lang="en-US"/>
          </a:p>
        </p:txBody>
      </p:sp>
      <p:sp>
        <p:nvSpPr>
          <p:cNvPr id="14" name="Rectangle 7"/>
          <p:cNvSpPr>
            <a:spLocks noChangeArrowheads="1"/>
          </p:cNvSpPr>
          <p:nvPr/>
        </p:nvSpPr>
        <p:spPr bwMode="grayWhite">
          <a:xfrm>
            <a:off x="8229600" y="3657600"/>
            <a:ext cx="685800" cy="1981200"/>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131</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June 2013 </a:t>
            </a:r>
          </a:p>
        </p:txBody>
      </p:sp>
      <p:graphicFrame>
        <p:nvGraphicFramePr>
          <p:cNvPr id="59394" name="Object 3"/>
          <p:cNvGraphicFramePr>
            <a:graphicFrameLocks noChangeAspect="1"/>
          </p:cNvGraphicFramePr>
          <p:nvPr/>
        </p:nvGraphicFramePr>
        <p:xfrm>
          <a:off x="444500" y="1290638"/>
          <a:ext cx="8335963" cy="4262437"/>
        </p:xfrm>
        <a:graphic>
          <a:graphicData uri="http://schemas.openxmlformats.org/presentationml/2006/ole">
            <p:oleObj spid="_x0000_s20468738" name="Chart" r:id="rId4" imgW="8439161" imgH="4314888" progId="MSGraph.Chart.8">
              <p:embed followColorScheme="full"/>
            </p:oleObj>
          </a:graphicData>
        </a:graphic>
      </p:graphicFrame>
      <p:sp>
        <p:nvSpPr>
          <p:cNvPr id="2100228" name="AutoShape 4"/>
          <p:cNvSpPr>
            <a:spLocks noChangeArrowheads="1"/>
          </p:cNvSpPr>
          <p:nvPr/>
        </p:nvSpPr>
        <p:spPr bwMode="blackWhite">
          <a:xfrm>
            <a:off x="1089025" y="2315498"/>
            <a:ext cx="3851685" cy="2109018"/>
          </a:xfrm>
          <a:prstGeom prst="wedgeRectCallout">
            <a:avLst>
              <a:gd name="adj1" fmla="val 13080"/>
              <a:gd name="adj2" fmla="val 63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a:t>
            </a:r>
            <a:r>
              <a:rPr lang="en-US" b="1" dirty="0" smtClean="0">
                <a:solidFill>
                  <a:schemeClr val="bg1"/>
                </a:solidFill>
                <a:cs typeface="+mn-cs"/>
              </a:rPr>
              <a:t>45 </a:t>
            </a:r>
            <a:r>
              <a:rPr lang="en-US" b="1" dirty="0">
                <a:solidFill>
                  <a:schemeClr val="bg1"/>
                </a:solidFill>
                <a:cs typeface="+mn-cs"/>
              </a:rPr>
              <a:t>years. Investment income is falling as a result.  </a:t>
            </a:r>
            <a:r>
              <a:rPr lang="en-US" b="1" dirty="0" smtClean="0">
                <a:solidFill>
                  <a:schemeClr val="bg1"/>
                </a:solidFill>
                <a:cs typeface="+mn-cs"/>
              </a:rPr>
              <a:t>If as Fed I “tapers” rates are unlikely to return to pre-crisis levels anytime soon</a:t>
            </a:r>
            <a:endParaRPr lang="en-US" b="1" dirty="0">
              <a:solidFill>
                <a:schemeClr val="bg1"/>
              </a:solidFill>
              <a:cs typeface="+mn-cs"/>
            </a:endParaRPr>
          </a:p>
        </p:txBody>
      </p:sp>
      <p:sp>
        <p:nvSpPr>
          <p:cNvPr id="2100229" name="Rectangle 5"/>
          <p:cNvSpPr>
            <a:spLocks noChangeArrowheads="1"/>
          </p:cNvSpPr>
          <p:nvPr/>
        </p:nvSpPr>
        <p:spPr bwMode="blackWhite">
          <a:xfrm>
            <a:off x="628650" y="5515897"/>
            <a:ext cx="8070850" cy="94389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Is Actively Signaling that it Is Determined to Keep Rates Low Until Unemployment Drops Below 6.5% or Until Inflation Expectations Exceed 2.5%;  Low Rates Add to Pricing Pressure for Insurers.</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t>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13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132</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Maturity of Bonds Held by US  P/C Insurers, 2006—2011*</a:t>
            </a:r>
          </a:p>
        </p:txBody>
      </p:sp>
      <p:graphicFrame>
        <p:nvGraphicFramePr>
          <p:cNvPr id="39938" name="Object 3"/>
          <p:cNvGraphicFramePr>
            <a:graphicFrameLocks noChangeAspect="1"/>
          </p:cNvGraphicFramePr>
          <p:nvPr/>
        </p:nvGraphicFramePr>
        <p:xfrm>
          <a:off x="258548" y="2190923"/>
          <a:ext cx="8445500" cy="3497262"/>
        </p:xfrm>
        <a:graphic>
          <a:graphicData uri="http://schemas.openxmlformats.org/presentationml/2006/ole">
            <p:oleObj spid="_x0000_s16277506" name="Chart" r:id="rId4" imgW="8543899" imgH="3533700" progId="MSGraph.Chart.8">
              <p:embed followColorScheme="full"/>
            </p:oleObj>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*Year-end figures. Latest available.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Insurance Information Institute </a:t>
            </a:r>
            <a:r>
              <a:rPr lang="en-US" sz="1100" dirty="0" smtClean="0"/>
              <a:t>calculations based on A.M. Best data.</a:t>
            </a:r>
            <a:endParaRPr lang="en-US" sz="1100" dirty="0"/>
          </a:p>
        </p:txBody>
      </p:sp>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Maturity (Years)</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Falling Average Maturity (and Duration) of the P/C Industry’s Bond Portfolio is Contributing </a:t>
            </a:r>
            <a:r>
              <a:rPr lang="en-US" b="1" smtClean="0">
                <a:solidFill>
                  <a:srgbClr val="FFFFFF"/>
                </a:solidFill>
              </a:rPr>
              <a:t>to the </a:t>
            </a:r>
            <a:r>
              <a:rPr lang="en-US" b="1" dirty="0" smtClean="0">
                <a:solidFill>
                  <a:srgbClr val="FFFFFF"/>
                </a:solidFill>
              </a:rPr>
              <a:t>Drop in Investment Income Along With Lower Yields</a:t>
            </a:r>
            <a:endParaRPr lang="en-US" b="1" dirty="0">
              <a:solidFill>
                <a:srgbClr val="FFFFFF"/>
              </a:solidFill>
            </a:endParaRPr>
          </a:p>
        </p:txBody>
      </p:sp>
      <p:sp>
        <p:nvSpPr>
          <p:cNvPr id="11" name="AutoShape 8"/>
          <p:cNvSpPr>
            <a:spLocks noChangeArrowheads="1"/>
          </p:cNvSpPr>
          <p:nvPr/>
        </p:nvSpPr>
        <p:spPr bwMode="blackWhite">
          <a:xfrm>
            <a:off x="5240592" y="1972238"/>
            <a:ext cx="2703871" cy="820270"/>
          </a:xfrm>
          <a:prstGeom prst="wedgeRectCallout">
            <a:avLst>
              <a:gd name="adj1" fmla="val 49830"/>
              <a:gd name="adj2" fmla="val 1128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The average bond maturity is down by a full year between 2007 and 2011</a:t>
            </a:r>
            <a:endParaRPr lang="en-US" sz="14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132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485" name="Rectangle 110"/>
          <p:cNvSpPr>
            <a:spLocks noGrp="1" noChangeArrowheads="1"/>
          </p:cNvSpPr>
          <p:nvPr>
            <p:ph type="sldNum" sz="quarter" idx="12"/>
          </p:nvPr>
        </p:nvSpPr>
        <p:spPr/>
        <p:txBody>
          <a:bodyPr/>
          <a:lstStyle/>
          <a:p>
            <a:pPr>
              <a:defRPr/>
            </a:pPr>
            <a:fld id="{948EE135-D23A-42DA-875D-322432557C48}" type="slidenum">
              <a:rPr lang="en-US" smtClean="0"/>
              <a:pPr>
                <a:defRPr/>
              </a:pPr>
              <a:t>133</a:t>
            </a:fld>
            <a:endParaRPr lang="en-US" smtClean="0"/>
          </a:p>
        </p:txBody>
      </p:sp>
      <p:sp>
        <p:nvSpPr>
          <p:cNvPr id="10246" name="Rectangle 2"/>
          <p:cNvSpPr>
            <a:spLocks noGrp="1" noChangeArrowheads="1"/>
          </p:cNvSpPr>
          <p:nvPr>
            <p:ph type="title"/>
          </p:nvPr>
        </p:nvSpPr>
        <p:spPr>
          <a:xfrm>
            <a:off x="612775" y="157163"/>
            <a:ext cx="7064375" cy="860425"/>
          </a:xfrm>
        </p:spPr>
        <p:txBody>
          <a:bodyPr/>
          <a:lstStyle/>
          <a:p>
            <a:r>
              <a:rPr lang="en-US" smtClean="0"/>
              <a:t>Distribution of Bond Maturities,</a:t>
            </a:r>
            <a:br>
              <a:rPr lang="en-US" smtClean="0"/>
            </a:br>
            <a:r>
              <a:rPr lang="en-US" smtClean="0"/>
              <a:t>P/C Insurance Industry, 2003-2012</a:t>
            </a:r>
            <a:endParaRPr lang="en-US" sz="2000" smtClean="0"/>
          </a:p>
        </p:txBody>
      </p:sp>
      <p:graphicFrame>
        <p:nvGraphicFramePr>
          <p:cNvPr id="2050" name="Object 3"/>
          <p:cNvGraphicFramePr>
            <a:graphicFrameLocks noChangeAspect="1"/>
          </p:cNvGraphicFramePr>
          <p:nvPr/>
        </p:nvGraphicFramePr>
        <p:xfrm>
          <a:off x="160338" y="1039813"/>
          <a:ext cx="8713787" cy="4478337"/>
        </p:xfrm>
        <a:graphic>
          <a:graphicData uri="http://schemas.openxmlformats.org/presentationml/2006/ole">
            <p:oleObj spid="_x0000_s19322882" name="Chart" r:id="rId4" imgW="8686697" imgH="4467131" progId="MSGraph.Chart.8">
              <p:embed followColorScheme="full"/>
            </p:oleObj>
          </a:graphicData>
        </a:graphic>
      </p:graphicFrame>
      <p:sp>
        <p:nvSpPr>
          <p:cNvPr id="10247"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SNL Financial; Insurance Information Institute. </a:t>
            </a:r>
          </a:p>
        </p:txBody>
      </p:sp>
      <p:sp>
        <p:nvSpPr>
          <p:cNvPr id="10248"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50">
                                            <p:oleChartEl type="gridLegend"/>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0">
                                            <p:oleChartEl type="series" lvl="1"/>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0">
                                            <p:oleChartEl type="series" lvl="2"/>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0">
                                            <p:oleChartEl type="series" lvl="3"/>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0">
                                            <p:oleChartEl type="series" lvl="4"/>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0">
                                            <p:oleChartEl type="series" lvl="5"/>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p:txBody>
          <a:bodyPr/>
          <a:lstStyle/>
          <a:p>
            <a:r>
              <a:rPr lang="en-US" smtClean="0">
                <a:latin typeface="Arial" pitchFamily="34" charset="0"/>
              </a:rPr>
              <a:t>Bonds Rated NAIC Quality Category 3-6 as a Percent of Total Bonds, 2003–2012</a:t>
            </a:r>
            <a:endParaRPr lang="en-US" baseline="30000" smtClean="0">
              <a:latin typeface="Arial" pitchFamily="34" charset="0"/>
            </a:endParaRPr>
          </a:p>
        </p:txBody>
      </p:sp>
      <p:graphicFrame>
        <p:nvGraphicFramePr>
          <p:cNvPr id="14338" name="Object 3"/>
          <p:cNvGraphicFramePr>
            <a:graphicFrameLocks/>
          </p:cNvGraphicFramePr>
          <p:nvPr/>
        </p:nvGraphicFramePr>
        <p:xfrm>
          <a:off x="260350" y="1211263"/>
          <a:ext cx="8451850" cy="3663950"/>
        </p:xfrm>
        <a:graphic>
          <a:graphicData uri="http://schemas.openxmlformats.org/presentationml/2006/ole">
            <p:oleObj spid="_x0000_s20041730" name="Chart" r:id="rId4" imgW="8429714" imgH="3638435" progId="MSGraph.Chart.8">
              <p:embed followColorScheme="full"/>
            </p:oleObj>
          </a:graphicData>
        </a:graphic>
      </p:graphicFrame>
      <p:sp>
        <p:nvSpPr>
          <p:cNvPr id="242692" name="Rectangle 4"/>
          <p:cNvSpPr>
            <a:spLocks noChangeArrowheads="1"/>
          </p:cNvSpPr>
          <p:nvPr/>
        </p:nvSpPr>
        <p:spPr bwMode="blackWhite">
          <a:xfrm>
            <a:off x="484188" y="5078413"/>
            <a:ext cx="8283575" cy="11731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There are many ways to capture higher yields on bond portfolios.</a:t>
            </a:r>
            <a:br>
              <a:rPr lang="en-US" b="1">
                <a:solidFill>
                  <a:srgbClr val="FFFFFF"/>
                </a:solidFill>
              </a:rPr>
            </a:br>
            <a:r>
              <a:rPr lang="en-US" b="1">
                <a:solidFill>
                  <a:srgbClr val="FFFFFF"/>
                </a:solidFill>
              </a:rPr>
              <a:t>One is to accept greater risk, as measured by NAIC bond ratings.</a:t>
            </a:r>
            <a:br>
              <a:rPr lang="en-US" b="1">
                <a:solidFill>
                  <a:srgbClr val="FFFFFF"/>
                </a:solidFill>
              </a:rPr>
            </a:br>
            <a:r>
              <a:rPr lang="en-US" b="1">
                <a:solidFill>
                  <a:srgbClr val="FFFFFF"/>
                </a:solidFill>
              </a:rPr>
              <a:t>The ratings range from 1 to 6, with the highest quality rated 1.</a:t>
            </a:r>
            <a:br>
              <a:rPr lang="en-US" b="1">
                <a:solidFill>
                  <a:srgbClr val="FFFFFF"/>
                </a:solidFill>
              </a:rPr>
            </a:br>
            <a:r>
              <a:rPr lang="en-US" b="1">
                <a:solidFill>
                  <a:srgbClr val="FFFFFF"/>
                </a:solidFill>
              </a:rPr>
              <a:t>Even in 2012, over 95% of the industry’s bonds were rated 1 or 2.</a:t>
            </a:r>
          </a:p>
        </p:txBody>
      </p:sp>
      <p:sp>
        <p:nvSpPr>
          <p:cNvPr id="14341" name="Rectangle 5"/>
          <p:cNvSpPr>
            <a:spLocks noChangeArrowheads="1"/>
          </p:cNvSpPr>
          <p:nvPr/>
        </p:nvSpPr>
        <p:spPr bwMode="auto">
          <a:xfrm>
            <a:off x="268288" y="6348413"/>
            <a:ext cx="6132512" cy="2905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SNL Financial; Insurance Information Institute.</a:t>
            </a:r>
          </a:p>
        </p:txBody>
      </p:sp>
      <p:sp>
        <p:nvSpPr>
          <p:cNvPr id="7" name="AutoShape 38"/>
          <p:cNvSpPr>
            <a:spLocks noChangeArrowheads="1"/>
          </p:cNvSpPr>
          <p:nvPr/>
        </p:nvSpPr>
        <p:spPr bwMode="blackWhite">
          <a:xfrm>
            <a:off x="3001963" y="1143000"/>
            <a:ext cx="3227387" cy="1173163"/>
          </a:xfrm>
          <a:prstGeom prst="wedgeRectCallout">
            <a:avLst>
              <a:gd name="adj1" fmla="val 100125"/>
              <a:gd name="adj2" fmla="val 98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From 2006-07 to year-end 2012, the percentage of lower-quality bonds in P/C industry portfolios more than doubled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7" grpId="0" animBg="1"/>
    </p:bld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3" name="Rectangle 2"/>
          <p:cNvSpPr>
            <a:spLocks noGrp="1" noChangeArrowheads="1"/>
          </p:cNvSpPr>
          <p:nvPr>
            <p:ph type="title" idx="4294967295"/>
          </p:nvPr>
        </p:nvSpPr>
        <p:spPr/>
        <p:txBody>
          <a:bodyPr/>
          <a:lstStyle/>
          <a:p>
            <a:r>
              <a:rPr lang="en-US" sz="2700" smtClean="0">
                <a:latin typeface="Arial" pitchFamily="34" charset="0"/>
              </a:rPr>
              <a:t>Insurance Industry Fair Value as a Percent</a:t>
            </a:r>
            <a:br>
              <a:rPr lang="en-US" sz="2700" smtClean="0">
                <a:latin typeface="Arial" pitchFamily="34" charset="0"/>
              </a:rPr>
            </a:br>
            <a:r>
              <a:rPr lang="en-US" sz="2700" smtClean="0">
                <a:latin typeface="Arial" pitchFamily="34" charset="0"/>
              </a:rPr>
              <a:t>of Par History, by Bond Type,  2002–2012</a:t>
            </a:r>
            <a:endParaRPr lang="en-US" sz="2700" baseline="30000" smtClean="0">
              <a:latin typeface="Arial" pitchFamily="34" charset="0"/>
            </a:endParaRPr>
          </a:p>
        </p:txBody>
      </p:sp>
      <p:graphicFrame>
        <p:nvGraphicFramePr>
          <p:cNvPr id="15362" name="Object 3"/>
          <p:cNvGraphicFramePr>
            <a:graphicFrameLocks/>
          </p:cNvGraphicFramePr>
          <p:nvPr/>
        </p:nvGraphicFramePr>
        <p:xfrm>
          <a:off x="717550" y="1198563"/>
          <a:ext cx="8426450" cy="4035425"/>
        </p:xfrm>
        <a:graphic>
          <a:graphicData uri="http://schemas.openxmlformats.org/presentationml/2006/ole">
            <p:oleObj spid="_x0000_s20042754" name="Chart" r:id="rId4" imgW="8429714" imgH="4038476" progId="MSGraph.Chart.8">
              <p:embed followColorScheme="full"/>
            </p:oleObj>
          </a:graphicData>
        </a:graphic>
      </p:graphicFrame>
      <p:sp>
        <p:nvSpPr>
          <p:cNvPr id="242692" name="Rectangle 4"/>
          <p:cNvSpPr>
            <a:spLocks noChangeArrowheads="1"/>
          </p:cNvSpPr>
          <p:nvPr/>
        </p:nvSpPr>
        <p:spPr bwMode="blackWhite">
          <a:xfrm>
            <a:off x="484188" y="5202238"/>
            <a:ext cx="828357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Because the Federal Reserve Board aims to keep interest rates exceptionally low until the “headline” unemployment rate hits 6.5%,</a:t>
            </a:r>
            <a:br>
              <a:rPr lang="en-US" b="1">
                <a:solidFill>
                  <a:srgbClr val="FFFFFF"/>
                </a:solidFill>
              </a:rPr>
            </a:br>
            <a:r>
              <a:rPr lang="en-US" b="1">
                <a:solidFill>
                  <a:srgbClr val="FFFFFF"/>
                </a:solidFill>
              </a:rPr>
              <a:t>maturing bonds will be re-invested at even lower rates.</a:t>
            </a:r>
          </a:p>
        </p:txBody>
      </p:sp>
      <p:sp>
        <p:nvSpPr>
          <p:cNvPr id="15365" name="Rectangle 5"/>
          <p:cNvSpPr>
            <a:spLocks noChangeArrowheads="1"/>
          </p:cNvSpPr>
          <p:nvPr/>
        </p:nvSpPr>
        <p:spPr bwMode="auto">
          <a:xfrm>
            <a:off x="146050" y="6415088"/>
            <a:ext cx="876935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NAIC Capital Markets Special Report 5.21.13 “The Trajectory of Interest Rates and Its Impact on the Market Value of the U.S. Insurance Industry’s Bond Portfolio,” Table 2; Insurance Information Institute.</a:t>
            </a:r>
          </a:p>
        </p:txBody>
      </p:sp>
      <p:sp>
        <p:nvSpPr>
          <p:cNvPr id="6" name="AutoShape 38"/>
          <p:cNvSpPr>
            <a:spLocks noChangeArrowheads="1"/>
          </p:cNvSpPr>
          <p:nvPr/>
        </p:nvSpPr>
        <p:spPr bwMode="blackWhite">
          <a:xfrm>
            <a:off x="3205163" y="1768475"/>
            <a:ext cx="1187450" cy="606425"/>
          </a:xfrm>
          <a:prstGeom prst="wedgeRectCallout">
            <a:avLst>
              <a:gd name="adj1" fmla="val 127926"/>
              <a:gd name="adj2" fmla="val 3762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“flight to safety”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6" grpId="0" animBg="1"/>
    </p:bldLst>
  </p:timing>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Rectangle 2"/>
          <p:cNvSpPr>
            <a:spLocks noGrp="1" noChangeArrowheads="1"/>
          </p:cNvSpPr>
          <p:nvPr>
            <p:ph type="title" idx="4294967295"/>
          </p:nvPr>
        </p:nvSpPr>
        <p:spPr>
          <a:xfrm>
            <a:off x="596900" y="219075"/>
            <a:ext cx="7016750" cy="860425"/>
          </a:xfrm>
        </p:spPr>
        <p:txBody>
          <a:bodyPr/>
          <a:lstStyle/>
          <a:p>
            <a:r>
              <a:rPr lang="en-US" sz="2700" smtClean="0">
                <a:latin typeface="Arial" pitchFamily="34" charset="0"/>
              </a:rPr>
              <a:t>As Yields (Blue) Sank, Fair Value as a Percent of Par (Orange) Rose,  2002–2012</a:t>
            </a:r>
            <a:endParaRPr lang="en-US" sz="2700" baseline="30000" smtClean="0">
              <a:latin typeface="Arial" pitchFamily="34" charset="0"/>
            </a:endParaRPr>
          </a:p>
        </p:txBody>
      </p:sp>
      <p:graphicFrame>
        <p:nvGraphicFramePr>
          <p:cNvPr id="16386" name="Object 3"/>
          <p:cNvGraphicFramePr>
            <a:graphicFrameLocks/>
          </p:cNvGraphicFramePr>
          <p:nvPr/>
        </p:nvGraphicFramePr>
        <p:xfrm>
          <a:off x="717550" y="1198563"/>
          <a:ext cx="8426450" cy="4035425"/>
        </p:xfrm>
        <a:graphic>
          <a:graphicData uri="http://schemas.openxmlformats.org/presentationml/2006/ole">
            <p:oleObj spid="_x0000_s20043778" name="Chart" r:id="rId4" imgW="8429714" imgH="4038476" progId="MSGraph.Chart.8">
              <p:embed followColorScheme="full"/>
            </p:oleObj>
          </a:graphicData>
        </a:graphic>
      </p:graphicFrame>
      <p:sp>
        <p:nvSpPr>
          <p:cNvPr id="242692" name="Rectangle 4"/>
          <p:cNvSpPr>
            <a:spLocks noChangeArrowheads="1"/>
          </p:cNvSpPr>
          <p:nvPr/>
        </p:nvSpPr>
        <p:spPr bwMode="blackWhite">
          <a:xfrm>
            <a:off x="484188" y="5202238"/>
            <a:ext cx="828357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When interest rates rise again, the Fair Value of Insurance Industry bonds will fall. How far and how fast the fall occurs depends on many factors, but the direction of change is clear.</a:t>
            </a:r>
          </a:p>
        </p:txBody>
      </p:sp>
      <p:sp>
        <p:nvSpPr>
          <p:cNvPr id="16389" name="Rectangle 5"/>
          <p:cNvSpPr>
            <a:spLocks noChangeArrowheads="1"/>
          </p:cNvSpPr>
          <p:nvPr/>
        </p:nvSpPr>
        <p:spPr bwMode="auto">
          <a:xfrm>
            <a:off x="146050" y="6415088"/>
            <a:ext cx="876935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NAIC Capital Markets Special Report 5.21.13 “The Trajectory of Interest Rates and Its Impact on the Market Value of the U.S. Insurance Industry’s Bond Portfolio,” Table 2; 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137</a:t>
            </a:fld>
            <a:endParaRPr lang="en-US" sz="900"/>
          </a:p>
        </p:txBody>
      </p:sp>
      <p:graphicFrame>
        <p:nvGraphicFramePr>
          <p:cNvPr id="60418" name="Object 3"/>
          <p:cNvGraphicFramePr>
            <a:graphicFrameLocks/>
          </p:cNvGraphicFramePr>
          <p:nvPr/>
        </p:nvGraphicFramePr>
        <p:xfrm>
          <a:off x="304800" y="1447800"/>
          <a:ext cx="8623300" cy="3771900"/>
        </p:xfrm>
        <a:graphic>
          <a:graphicData uri="http://schemas.openxmlformats.org/presentationml/2006/ole">
            <p:oleObj spid="_x0000_s60418" name="Chart" r:id="rId4" imgW="8620022" imgH="3771782" progId="MSGraph.Chart.8">
              <p:embed followColorScheme="full"/>
            </p:oleObj>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137</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138</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1990–2014F</a:t>
            </a:r>
          </a:p>
        </p:txBody>
      </p:sp>
      <p:graphicFrame>
        <p:nvGraphicFramePr>
          <p:cNvPr id="35842" name="Object 3"/>
          <p:cNvGraphicFramePr>
            <a:graphicFrameLocks noChangeAspect="1"/>
          </p:cNvGraphicFramePr>
          <p:nvPr/>
        </p:nvGraphicFramePr>
        <p:xfrm>
          <a:off x="161925" y="1639888"/>
          <a:ext cx="8659813" cy="4008437"/>
        </p:xfrm>
        <a:graphic>
          <a:graphicData uri="http://schemas.openxmlformats.org/presentationml/2006/ole">
            <p:oleObj spid="_x0000_s18002946" name="Chart" r:id="rId4" imgW="8286784" imgH="3819575" progId="MSGraph.Chart.8">
              <p:embed followColorScheme="full"/>
            </p:oleObj>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5/13 </a:t>
            </a:r>
            <a:r>
              <a:rPr lang="en-US" sz="1100" dirty="0"/>
              <a:t>(forecasts). </a:t>
            </a:r>
          </a:p>
        </p:txBody>
      </p:sp>
      <p:sp>
        <p:nvSpPr>
          <p:cNvPr id="1965061" name="Rectangle 5"/>
          <p:cNvSpPr>
            <a:spLocks noChangeArrowheads="1"/>
          </p:cNvSpPr>
          <p:nvPr/>
        </p:nvSpPr>
        <p:spPr bwMode="blackWhite">
          <a:xfrm>
            <a:off x="304800" y="5495925"/>
            <a:ext cx="8524875"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slack in the U.S. economy suggests that </a:t>
            </a:r>
            <a:r>
              <a:rPr lang="en-US" b="1" dirty="0" smtClean="0">
                <a:solidFill>
                  <a:srgbClr val="FFFFFF"/>
                </a:solidFill>
              </a:rPr>
              <a:t>inflationary pressures should remain subdued for an extended period of times.  Energy, health care and </a:t>
            </a:r>
            <a:r>
              <a:rPr lang="en-US" b="1" smtClean="0">
                <a:solidFill>
                  <a:srgbClr val="FFFFFF"/>
                </a:solidFill>
              </a:rPr>
              <a:t>commodity prices, </a:t>
            </a:r>
            <a:r>
              <a:rPr lang="en-US" b="1" dirty="0">
                <a:solidFill>
                  <a:srgbClr val="FFFFFF"/>
                </a:solidFill>
              </a:rPr>
              <a:t>plus U.S. debt burden, remain longer-run concerns</a:t>
            </a: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26268"/>
              <a:gd name="adj2" fmla="val 71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334864" y="1155700"/>
            <a:ext cx="1620223" cy="1600200"/>
          </a:xfrm>
          <a:prstGeom prst="wedgeRectCallout">
            <a:avLst>
              <a:gd name="adj1" fmla="val 3228"/>
              <a:gd name="adj2" fmla="val 9645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remain quite low, allowing the Fed to continue its QE3 program</a:t>
            </a:r>
            <a:endParaRPr lang="en-US" sz="1400" b="1" dirty="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13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1. UNDERWRITING</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139</a:t>
            </a:fld>
            <a:endParaRPr lang="en-US" sz="900">
              <a:solidFill>
                <a:schemeClr val="bg1"/>
              </a:solidFill>
            </a:endParaRPr>
          </a:p>
        </p:txBody>
      </p:sp>
      <p:pic>
        <p:nvPicPr>
          <p:cNvPr id="130053"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Underwriting Losses in 2011 and 2012 Are Elevated by High Catastrophe Losses</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14</a:t>
            </a:fld>
            <a:endParaRPr lang="en-US" smtClean="0"/>
          </a:p>
        </p:txBody>
      </p:sp>
      <p:graphicFrame>
        <p:nvGraphicFramePr>
          <p:cNvPr id="39938" name="Object 11"/>
          <p:cNvGraphicFramePr>
            <a:graphicFrameLocks noChangeAspect="1"/>
          </p:cNvGraphicFramePr>
          <p:nvPr/>
        </p:nvGraphicFramePr>
        <p:xfrm>
          <a:off x="363538" y="1285875"/>
          <a:ext cx="8188325" cy="4330700"/>
        </p:xfrm>
        <a:graphic>
          <a:graphicData uri="http://schemas.openxmlformats.org/presentationml/2006/ole">
            <p:oleObj spid="_x0000_s18820098" name="Chart" r:id="rId4" imgW="7829584" imgH="3848214" progId="MSGraph.Chart.8">
              <p:embed followColorScheme="full"/>
            </p:oleObj>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1999-2019F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(7/13 and 3/13); </a:t>
            </a:r>
            <a:r>
              <a:rPr lang="en-US" sz="1100" dirty="0"/>
              <a:t>Insurance Information Institute.</a:t>
            </a:r>
          </a:p>
        </p:txBody>
      </p:sp>
      <p:sp>
        <p:nvSpPr>
          <p:cNvPr id="2079750" name="Rectangle 6"/>
          <p:cNvSpPr>
            <a:spLocks noChangeArrowheads="1"/>
          </p:cNvSpPr>
          <p:nvPr/>
        </p:nvSpPr>
        <p:spPr bwMode="blackWhite">
          <a:xfrm>
            <a:off x="511175" y="5514975"/>
            <a:ext cx="8175625" cy="8366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Car/Light Truck Sales Will Continue to Recover from the 2009 Low Point, Bolstering the Auto Insurer Growth and the Manufacturing </a:t>
            </a:r>
            <a:r>
              <a:rPr lang="en-US" b="1" dirty="0" smtClean="0">
                <a:solidFill>
                  <a:srgbClr val="FFFFFF"/>
                </a:solidFill>
              </a:rPr>
              <a:t>Sector Along With Workers Comp Exposures</a:t>
            </a:r>
            <a:endParaRPr lang="en-US" b="1" dirty="0">
              <a:solidFill>
                <a:srgbClr val="FFFFFF"/>
              </a:solidFill>
            </a:endParaRPr>
          </a:p>
        </p:txBody>
      </p:sp>
      <p:sp>
        <p:nvSpPr>
          <p:cNvPr id="2079751" name="AutoShape 7"/>
          <p:cNvSpPr>
            <a:spLocks noChangeArrowheads="1"/>
          </p:cNvSpPr>
          <p:nvPr/>
        </p:nvSpPr>
        <p:spPr bwMode="blackWhite">
          <a:xfrm>
            <a:off x="1000125" y="3249561"/>
            <a:ext cx="2949575" cy="1356135"/>
          </a:xfrm>
          <a:prstGeom prst="wedgeRectCallout">
            <a:avLst>
              <a:gd name="adj1" fmla="val 73360"/>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2013-14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966730" y="1081548"/>
            <a:ext cx="2689710" cy="1140631"/>
          </a:xfrm>
          <a:prstGeom prst="wedgeRectCallout">
            <a:avLst>
              <a:gd name="adj1" fmla="val 30105"/>
              <a:gd name="adj2" fmla="val 720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2013 </a:t>
            </a:r>
            <a:r>
              <a:rPr lang="en-US" sz="1600" b="1" dirty="0">
                <a:solidFill>
                  <a:schemeClr val="bg1"/>
                </a:solidFill>
              </a:rPr>
              <a:t>and beyond</a:t>
            </a:r>
          </a:p>
        </p:txBody>
      </p:sp>
      <p:sp>
        <p:nvSpPr>
          <p:cNvPr id="11" name="AutoShape 7"/>
          <p:cNvSpPr>
            <a:spLocks noChangeArrowheads="1"/>
          </p:cNvSpPr>
          <p:nvPr/>
        </p:nvSpPr>
        <p:spPr bwMode="blackWhite">
          <a:xfrm>
            <a:off x="6105830" y="3642850"/>
            <a:ext cx="2934929" cy="1103627"/>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Truck purchases by contractors are especially strong</a:t>
            </a:r>
            <a:endParaRPr lang="en-US" sz="2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3" presetClass="entr" presetSubtype="16" fill="hold" grpId="0" nodeType="afterEffect">
                                  <p:stCondLst>
                                    <p:cond delay="700"/>
                                  </p:stCondLst>
                                  <p:childTnLst>
                                    <p:set>
                                      <p:cBhvr>
                                        <p:cTn id="14" dur="1" fill="hold">
                                          <p:stCondLst>
                                            <p:cond delay="0"/>
                                          </p:stCondLst>
                                        </p:cTn>
                                        <p:tgtEl>
                                          <p:spTgt spid="2079750"/>
                                        </p:tgtEl>
                                        <p:attrNameLst>
                                          <p:attrName>style.visibility</p:attrName>
                                        </p:attrNameLst>
                                      </p:cBhvr>
                                      <p:to>
                                        <p:strVal val="visible"/>
                                      </p:to>
                                    </p:set>
                                    <p:anim calcmode="lin" valueType="num">
                                      <p:cBhvr>
                                        <p:cTn id="15" dur="500" fill="hold"/>
                                        <p:tgtEl>
                                          <p:spTgt spid="2079750"/>
                                        </p:tgtEl>
                                        <p:attrNameLst>
                                          <p:attrName>ppt_w</p:attrName>
                                        </p:attrNameLst>
                                      </p:cBhvr>
                                      <p:tavLst>
                                        <p:tav tm="0">
                                          <p:val>
                                            <p:fltVal val="0"/>
                                          </p:val>
                                        </p:tav>
                                        <p:tav tm="100000">
                                          <p:val>
                                            <p:strVal val="#ppt_w"/>
                                          </p:val>
                                        </p:tav>
                                      </p:tavLst>
                                    </p:anim>
                                    <p:anim calcmode="lin" valueType="num">
                                      <p:cBhvr>
                                        <p:cTn id="16" dur="500" fill="hold"/>
                                        <p:tgtEl>
                                          <p:spTgt spid="2079750"/>
                                        </p:tgtEl>
                                        <p:attrNameLst>
                                          <p:attrName>ppt_h</p:attrName>
                                        </p:attrNameLst>
                                      </p:cBhvr>
                                      <p:tavLst>
                                        <p:tav tm="0">
                                          <p:val>
                                            <p:fltVal val="0"/>
                                          </p:val>
                                        </p:tav>
                                        <p:tav tm="100000">
                                          <p:val>
                                            <p:strVal val="#ppt_h"/>
                                          </p:val>
                                        </p:tav>
                                      </p:tavLst>
                                    </p:anim>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2079751" grpId="0" animBg="1"/>
      <p:bldP spid="2079752" grpId="0" animBg="1"/>
      <p:bldP spid="11" grpId="0" animBg="1"/>
    </p:bldLst>
  </p:timing>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140</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2001–2013:Q1*</a:t>
            </a:r>
          </a:p>
        </p:txBody>
      </p:sp>
      <p:sp>
        <p:nvSpPr>
          <p:cNvPr id="37895" name="Rectangle 3"/>
          <p:cNvSpPr>
            <a:spLocks noChangeArrowheads="1"/>
          </p:cNvSpPr>
          <p:nvPr/>
        </p:nvSpPr>
        <p:spPr bwMode="auto">
          <a:xfrm>
            <a:off x="-50240" y="6439514"/>
            <a:ext cx="8915400" cy="438582"/>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2012.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nvGraphicFramePr>
        <p:xfrm>
          <a:off x="174625" y="2743200"/>
          <a:ext cx="8577263" cy="3614738"/>
        </p:xfrm>
        <a:graphic>
          <a:graphicData uri="http://schemas.openxmlformats.org/presentationml/2006/ole">
            <p:oleObj spid="_x0000_s14586882" name="Chart" r:id="rId4" imgW="8534451" imgH="3628987" progId="MSGraph.Chart.8">
              <p:embed followColorScheme="full"/>
            </p:oleObj>
          </a:graphicData>
        </a:graphic>
      </p:graphicFrame>
      <p:sp>
        <p:nvSpPr>
          <p:cNvPr id="4451334" name="AutoShape 6"/>
          <p:cNvSpPr>
            <a:spLocks noChangeArrowheads="1"/>
          </p:cNvSpPr>
          <p:nvPr/>
        </p:nvSpPr>
        <p:spPr bwMode="blackWhite">
          <a:xfrm>
            <a:off x="3634716" y="3076129"/>
            <a:ext cx="1406525" cy="895350"/>
          </a:xfrm>
          <a:prstGeom prst="wedgeRectCallout">
            <a:avLst>
              <a:gd name="adj1" fmla="val -17182"/>
              <a:gd name="adj2" fmla="val 185028"/>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4866594" y="1450354"/>
            <a:ext cx="1198563" cy="1228725"/>
          </a:xfrm>
          <a:prstGeom prst="wedgeRectCallout">
            <a:avLst>
              <a:gd name="adj1" fmla="val -20832"/>
              <a:gd name="adj2" fmla="val 189025"/>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4987" y="1370013"/>
            <a:ext cx="1709738" cy="895350"/>
          </a:xfrm>
          <a:prstGeom prst="wedgeRectCallout">
            <a:avLst>
              <a:gd name="adj1" fmla="val 17460"/>
              <a:gd name="adj2" fmla="val 286644"/>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6184926" y="1167938"/>
            <a:ext cx="1116013" cy="1206500"/>
          </a:xfrm>
          <a:prstGeom prst="wedgeRectCallout">
            <a:avLst>
              <a:gd name="adj1" fmla="val -64659"/>
              <a:gd name="adj2" fmla="val 244232"/>
            </a:avLst>
          </a:prstGeom>
          <a:solidFill>
            <a:srgbClr val="FF00FF"/>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AutoShape 9"/>
          <p:cNvSpPr>
            <a:spLocks noChangeArrowheads="1"/>
          </p:cNvSpPr>
          <p:nvPr/>
        </p:nvSpPr>
        <p:spPr bwMode="blackWhite">
          <a:xfrm>
            <a:off x="6507146" y="2739807"/>
            <a:ext cx="1038225" cy="1119188"/>
          </a:xfrm>
          <a:prstGeom prst="wedgeRectCallout">
            <a:avLst>
              <a:gd name="adj1" fmla="val -49844"/>
              <a:gd name="adj2" fmla="val 98717"/>
            </a:avLst>
          </a:prstGeom>
          <a:solidFill>
            <a:srgbClr val="0070C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AutoShape 9"/>
          <p:cNvSpPr>
            <a:spLocks noChangeArrowheads="1"/>
          </p:cNvSpPr>
          <p:nvPr/>
        </p:nvSpPr>
        <p:spPr bwMode="blackWhite">
          <a:xfrm>
            <a:off x="7388798" y="1152605"/>
            <a:ext cx="1101725" cy="1654175"/>
          </a:xfrm>
          <a:prstGeom prst="wedgeRectCallout">
            <a:avLst>
              <a:gd name="adj1" fmla="val 993"/>
              <a:gd name="adj2" fmla="val 127710"/>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AutoShape 9"/>
          <p:cNvSpPr>
            <a:spLocks noChangeArrowheads="1"/>
          </p:cNvSpPr>
          <p:nvPr/>
        </p:nvSpPr>
        <p:spPr bwMode="blackWhite">
          <a:xfrm>
            <a:off x="5278208" y="3460102"/>
            <a:ext cx="1316038" cy="571500"/>
          </a:xfrm>
          <a:prstGeom prst="wedgeRectCallout">
            <a:avLst>
              <a:gd name="adj1" fmla="val -46487"/>
              <a:gd name="adj2" fmla="val 11612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AutoShape 9"/>
          <p:cNvSpPr>
            <a:spLocks noChangeArrowheads="1"/>
          </p:cNvSpPr>
          <p:nvPr/>
        </p:nvSpPr>
        <p:spPr bwMode="blackWhite">
          <a:xfrm>
            <a:off x="8158611" y="3259394"/>
            <a:ext cx="915740" cy="1031253"/>
          </a:xfrm>
          <a:prstGeom prst="wedgeRectCallout">
            <a:avLst>
              <a:gd name="adj1" fmla="val -74613"/>
              <a:gd name="adj2" fmla="val 90018"/>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Lower</a:t>
            </a:r>
            <a:r>
              <a:rPr lang="en-US" sz="1400" b="1" dirty="0" smtClean="0">
                <a:solidFill>
                  <a:srgbClr val="FFFFFF"/>
                </a:solidFill>
                <a:latin typeface="Arial" charset="0"/>
                <a:cs typeface="Arial" charset="0"/>
              </a:rPr>
              <a:t> </a:t>
            </a:r>
            <a:r>
              <a:rPr lang="en-US" sz="1400" b="1" dirty="0">
                <a:solidFill>
                  <a:srgbClr val="FFFFFF"/>
                </a:solidFill>
                <a:latin typeface="Arial" charset="0"/>
                <a:cs typeface="Arial" charset="0"/>
              </a:rPr>
              <a:t>CAT </a:t>
            </a:r>
            <a:r>
              <a:rPr lang="en-US" sz="1400" b="1" dirty="0" smtClean="0">
                <a:solidFill>
                  <a:srgbClr val="FFFFFF"/>
                </a:solidFill>
                <a:latin typeface="Arial" charset="0"/>
                <a:cs typeface="Arial" charset="0"/>
              </a:rPr>
              <a:t>Losses Before Sandy</a:t>
            </a:r>
            <a:endParaRPr lang="en-US" sz="14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4"/>
                                        </p:tgtEl>
                                        <p:attrNameLst>
                                          <p:attrName>style.visibility</p:attrName>
                                        </p:attrNameLst>
                                      </p:cBhvr>
                                      <p:to>
                                        <p:strVal val="visible"/>
                                      </p:to>
                                    </p:set>
                                    <p:animEffect transition="in" filter="wipe(down)">
                                      <p:cBhvr>
                                        <p:cTn id="15" dur="500"/>
                                        <p:tgtEl>
                                          <p:spTgt spid="4451334"/>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4451336"/>
                                        </p:tgtEl>
                                        <p:attrNameLst>
                                          <p:attrName>style.visibility</p:attrName>
                                        </p:attrNameLst>
                                      </p:cBhvr>
                                      <p:to>
                                        <p:strVal val="visible"/>
                                      </p:to>
                                    </p:set>
                                    <p:animEffect transition="in" filter="wipe(down)">
                                      <p:cBhvr>
                                        <p:cTn id="19" dur="500"/>
                                        <p:tgtEl>
                                          <p:spTgt spid="4451336"/>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4" grpId="0" animBg="1"/>
      <p:bldP spid="4451335" grpId="0" animBg="1"/>
      <p:bldP spid="4451336" grpId="0" animBg="1"/>
      <p:bldP spid="13" grpId="0" animBg="1"/>
      <p:bldP spid="3" grpId="0" animBg="1"/>
      <p:bldP spid="14" grpId="0" animBg="1"/>
      <p:bldP spid="15" grpId="0" animBg="1"/>
      <p:bldP spid="16" grpId="0" animBg="1"/>
      <p:bldP spid="17"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idx="4294967295"/>
          </p:nvPr>
        </p:nvSpPr>
        <p:spPr>
          <a:xfrm>
            <a:off x="219620" y="90488"/>
            <a:ext cx="7400925" cy="860425"/>
          </a:xfrm>
        </p:spPr>
        <p:txBody>
          <a:bodyPr/>
          <a:lstStyle/>
          <a:p>
            <a:r>
              <a:rPr lang="en-US" dirty="0" smtClean="0"/>
              <a:t>Underwriting Gain (Loss)</a:t>
            </a:r>
            <a:br>
              <a:rPr lang="en-US" dirty="0" smtClean="0"/>
            </a:br>
            <a:r>
              <a:rPr lang="en-US" dirty="0" smtClean="0"/>
              <a:t>1975–2013:Q1*</a:t>
            </a:r>
          </a:p>
        </p:txBody>
      </p:sp>
      <p:sp>
        <p:nvSpPr>
          <p:cNvPr id="38916" name="Rectangle 3"/>
          <p:cNvSpPr>
            <a:spLocks noChangeArrowheads="1"/>
          </p:cNvSpPr>
          <p:nvPr/>
        </p:nvSpPr>
        <p:spPr bwMode="auto">
          <a:xfrm>
            <a:off x="0" y="6389410"/>
            <a:ext cx="75692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Includes mortgage and financial guaranty insurers in all </a:t>
            </a:r>
            <a:r>
              <a:rPr lang="en-US" sz="1100" dirty="0" smtClean="0">
                <a:solidFill>
                  <a:srgbClr val="000000"/>
                </a:solidFill>
                <a:latin typeface="Arial" charset="0"/>
                <a:cs typeface="Arial" charset="0"/>
              </a:rPr>
              <a:t>years.</a:t>
            </a: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ISO; Insurance Information Institute.</a:t>
            </a:r>
          </a:p>
        </p:txBody>
      </p:sp>
      <p:sp>
        <p:nvSpPr>
          <p:cNvPr id="254980" name="Rectangle 4"/>
          <p:cNvSpPr>
            <a:spLocks noChangeArrowheads="1"/>
          </p:cNvSpPr>
          <p:nvPr/>
        </p:nvSpPr>
        <p:spPr bwMode="blackWhite">
          <a:xfrm>
            <a:off x="342900" y="5518150"/>
            <a:ext cx="8458200" cy="6715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Large Underwriting Losses Are </a:t>
            </a:r>
            <a:r>
              <a:rPr lang="en-US" b="1" i="1">
                <a:solidFill>
                  <a:srgbClr val="FFFFFF"/>
                </a:solidFill>
                <a:latin typeface="Arial" charset="0"/>
                <a:cs typeface="Arial" charset="0"/>
              </a:rPr>
              <a:t>NOT</a:t>
            </a:r>
            <a:r>
              <a:rPr lang="en-US" b="1">
                <a:solidFill>
                  <a:srgbClr val="FFFFFF"/>
                </a:solidFill>
                <a:latin typeface="Arial" charset="0"/>
                <a:cs typeface="Arial" charset="0"/>
              </a:rPr>
              <a:t> Sustainable </a:t>
            </a:r>
            <a:br>
              <a:rPr lang="en-US" b="1">
                <a:solidFill>
                  <a:srgbClr val="FFFFFF"/>
                </a:solidFill>
                <a:latin typeface="Arial" charset="0"/>
                <a:cs typeface="Arial" charset="0"/>
              </a:rPr>
            </a:br>
            <a:r>
              <a:rPr lang="en-US" b="1">
                <a:solidFill>
                  <a:srgbClr val="FFFFFF"/>
                </a:solidFill>
                <a:latin typeface="Arial" charset="0"/>
                <a:cs typeface="Arial" charset="0"/>
              </a:rPr>
              <a:t>in Current Investment Environment</a:t>
            </a:r>
          </a:p>
        </p:txBody>
      </p:sp>
      <p:graphicFrame>
        <p:nvGraphicFramePr>
          <p:cNvPr id="38914" name="Object 5"/>
          <p:cNvGraphicFramePr>
            <a:graphicFrameLocks noChangeAspect="1"/>
          </p:cNvGraphicFramePr>
          <p:nvPr/>
        </p:nvGraphicFramePr>
        <p:xfrm>
          <a:off x="352425" y="1300163"/>
          <a:ext cx="8478838" cy="4167187"/>
        </p:xfrm>
        <a:graphic>
          <a:graphicData uri="http://schemas.openxmlformats.org/presentationml/2006/ole">
            <p:oleObj spid="_x0000_s14587906" name="Chart" r:id="rId4" imgW="8581960" imgH="4219602" progId="MSGraph.Chart.8">
              <p:embed followColorScheme="full"/>
            </p:oleObj>
          </a:graphicData>
        </a:graphic>
      </p:graphicFrame>
      <p:sp>
        <p:nvSpPr>
          <p:cNvPr id="254983" name="AutoShape 7"/>
          <p:cNvSpPr>
            <a:spLocks noChangeArrowheads="1"/>
          </p:cNvSpPr>
          <p:nvPr/>
        </p:nvSpPr>
        <p:spPr bwMode="blackWhite">
          <a:xfrm>
            <a:off x="1962150" y="1397000"/>
            <a:ext cx="1836738" cy="1016000"/>
          </a:xfrm>
          <a:prstGeom prst="wedgeRectCallout">
            <a:avLst>
              <a:gd name="adj1" fmla="val 242999"/>
              <a:gd name="adj2" fmla="val 6831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Cumulative underwriting deficit from 1975 through </a:t>
            </a:r>
            <a:r>
              <a:rPr lang="en-US" sz="1400" b="1" dirty="0" smtClean="0">
                <a:solidFill>
                  <a:srgbClr val="FFFFFF"/>
                </a:solidFill>
                <a:latin typeface="Arial" charset="0"/>
                <a:cs typeface="Arial" charset="0"/>
              </a:rPr>
              <a:t>2012 </a:t>
            </a:r>
            <a:r>
              <a:rPr lang="en-US" sz="1400" b="1" dirty="0">
                <a:solidFill>
                  <a:srgbClr val="FFFFFF"/>
                </a:solidFill>
                <a:latin typeface="Arial" charset="0"/>
                <a:cs typeface="Arial" charset="0"/>
              </a:rPr>
              <a:t>is </a:t>
            </a:r>
            <a:r>
              <a:rPr lang="en-US" sz="1400" b="1" dirty="0" smtClean="0">
                <a:solidFill>
                  <a:srgbClr val="FFFFFF"/>
                </a:solidFill>
                <a:latin typeface="Arial" charset="0"/>
                <a:cs typeface="Arial" charset="0"/>
              </a:rPr>
              <a:t>$510B</a:t>
            </a:r>
            <a:endParaRPr lang="en-US" sz="1400" b="1" dirty="0">
              <a:solidFill>
                <a:srgbClr val="FFFFFF"/>
              </a:solidFill>
              <a:latin typeface="Arial" charset="0"/>
              <a:cs typeface="Arial" charset="0"/>
            </a:endParaRPr>
          </a:p>
        </p:txBody>
      </p:sp>
      <p:sp>
        <p:nvSpPr>
          <p:cNvPr id="38920" name="Rectangle 8"/>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 Billions)</a:t>
            </a:r>
          </a:p>
        </p:txBody>
      </p:sp>
      <p:sp>
        <p:nvSpPr>
          <p:cNvPr id="9" name="AutoShape 7"/>
          <p:cNvSpPr>
            <a:spLocks noChangeArrowheads="1"/>
          </p:cNvSpPr>
          <p:nvPr/>
        </p:nvSpPr>
        <p:spPr bwMode="blackWhite">
          <a:xfrm>
            <a:off x="7462689" y="1327355"/>
            <a:ext cx="1356493" cy="1071717"/>
          </a:xfrm>
          <a:prstGeom prst="wedgeRectCallout">
            <a:avLst>
              <a:gd name="adj1" fmla="val 31139"/>
              <a:gd name="adj2" fmla="val 8097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Underwriting </a:t>
            </a:r>
            <a:r>
              <a:rPr lang="en-US" sz="1400" b="1" dirty="0" smtClean="0">
                <a:solidFill>
                  <a:srgbClr val="FFFFFF"/>
                </a:solidFill>
              </a:rPr>
              <a:t>profit</a:t>
            </a:r>
            <a:r>
              <a:rPr lang="en-US" sz="1400" b="1" dirty="0" smtClean="0">
                <a:solidFill>
                  <a:srgbClr val="FFFFFF"/>
                </a:solidFill>
                <a:latin typeface="Arial" charset="0"/>
                <a:cs typeface="Arial" charset="0"/>
              </a:rPr>
              <a:t> in 2013:Q1 </a:t>
            </a:r>
            <a:r>
              <a:rPr lang="en-US" sz="1400" b="1" dirty="0" smtClean="0">
                <a:solidFill>
                  <a:srgbClr val="FFFFFF"/>
                </a:solidFill>
                <a:cs typeface="Arial" charset="0"/>
              </a:rPr>
              <a:t>totaled</a:t>
            </a:r>
            <a:r>
              <a:rPr lang="en-US" sz="1400" b="1" dirty="0" smtClean="0">
                <a:solidFill>
                  <a:srgbClr val="FFFFFF"/>
                </a:solidFill>
                <a:latin typeface="Arial" charset="0"/>
                <a:cs typeface="Arial" charset="0"/>
              </a:rPr>
              <a:t> $</a:t>
            </a:r>
            <a:r>
              <a:rPr lang="en-US" sz="1400" b="1" dirty="0" smtClean="0">
                <a:solidFill>
                  <a:srgbClr val="FFFFFF"/>
                </a:solidFill>
              </a:rPr>
              <a:t>4.6</a:t>
            </a:r>
            <a:r>
              <a:rPr lang="en-US" sz="1400" b="1" dirty="0" smtClean="0">
                <a:solidFill>
                  <a:srgbClr val="FFFFFF"/>
                </a:solidFill>
                <a:latin typeface="Arial" charset="0"/>
                <a:cs typeface="Arial" charset="0"/>
              </a:rPr>
              <a:t>B</a:t>
            </a:r>
            <a:endParaRPr lang="en-US" sz="1400" b="1" dirty="0">
              <a:solidFill>
                <a:srgbClr val="FFFFFF"/>
              </a:solidFill>
              <a:latin typeface="Arial" charset="0"/>
              <a:cs typeface="Arial" charset="0"/>
            </a:endParaRPr>
          </a:p>
        </p:txBody>
      </p:sp>
      <p:sp>
        <p:nvSpPr>
          <p:cNvPr id="10" name="AutoShape 7"/>
          <p:cNvSpPr>
            <a:spLocks noChangeArrowheads="1"/>
          </p:cNvSpPr>
          <p:nvPr/>
        </p:nvSpPr>
        <p:spPr bwMode="blackWhite">
          <a:xfrm>
            <a:off x="6464715" y="3903405"/>
            <a:ext cx="1493224" cy="1120878"/>
          </a:xfrm>
          <a:prstGeom prst="wedgeRectCallout">
            <a:avLst>
              <a:gd name="adj1" fmla="val 57824"/>
              <a:gd name="adj2" fmla="val -390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High cat losses in 2011 led to the highest underwriting loss since 2002</a:t>
            </a:r>
            <a:endParaRPr lang="en-US" sz="14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54983"/>
                                        </p:tgtEl>
                                        <p:attrNameLst>
                                          <p:attrName>style.visibility</p:attrName>
                                        </p:attrNameLst>
                                      </p:cBhvr>
                                      <p:to>
                                        <p:strVal val="visible"/>
                                      </p:to>
                                    </p:set>
                                    <p:animEffect transition="in" filter="wipe(up)">
                                      <p:cBhvr>
                                        <p:cTn id="7" dur="500"/>
                                        <p:tgtEl>
                                          <p:spTgt spid="254983"/>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54980"/>
                                        </p:tgtEl>
                                        <p:attrNameLst>
                                          <p:attrName>style.visibility</p:attrName>
                                        </p:attrNameLst>
                                      </p:cBhvr>
                                      <p:to>
                                        <p:strVal val="visible"/>
                                      </p:to>
                                    </p:set>
                                    <p:anim calcmode="lin" valueType="num">
                                      <p:cBhvr>
                                        <p:cTn id="11" dur="500" fill="hold"/>
                                        <p:tgtEl>
                                          <p:spTgt spid="254980"/>
                                        </p:tgtEl>
                                        <p:attrNameLst>
                                          <p:attrName>ppt_w</p:attrName>
                                        </p:attrNameLst>
                                      </p:cBhvr>
                                      <p:tavLst>
                                        <p:tav tm="0">
                                          <p:val>
                                            <p:fltVal val="0"/>
                                          </p:val>
                                        </p:tav>
                                        <p:tav tm="100000">
                                          <p:val>
                                            <p:strVal val="#ppt_w"/>
                                          </p:val>
                                        </p:tav>
                                      </p:tavLst>
                                    </p:anim>
                                    <p:anim calcmode="lin" valueType="num">
                                      <p:cBhvr>
                                        <p:cTn id="12" dur="500" fill="hold"/>
                                        <p:tgtEl>
                                          <p:spTgt spid="254980"/>
                                        </p:tgtEl>
                                        <p:attrNameLst>
                                          <p:attrName>ppt_h</p:attrName>
                                        </p:attrNameLst>
                                      </p:cBhvr>
                                      <p:tavLst>
                                        <p:tav tm="0">
                                          <p:val>
                                            <p:fltVal val="0"/>
                                          </p:val>
                                        </p:tav>
                                        <p:tav tm="100000">
                                          <p:val>
                                            <p:strVal val="#ppt_h"/>
                                          </p:val>
                                        </p:tav>
                                      </p:tavLst>
                                    </p:anim>
                                    <p:animEffect transition="in" filter="fade">
                                      <p:cBhvr>
                                        <p:cTn id="13" dur="500"/>
                                        <p:tgtEl>
                                          <p:spTgt spid="254980"/>
                                        </p:tgtEl>
                                      </p:cBhvr>
                                    </p:animEffect>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3600"/>
                            </p:stCondLst>
                            <p:childTnLst>
                              <p:par>
                                <p:cTn id="19" presetID="22" presetClass="entr" presetSubtype="1" fill="hold" grpId="0" nodeType="afterEffect">
                                  <p:stCondLst>
                                    <p:cond delay="70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254983" grpId="0" animBg="1"/>
      <p:bldP spid="9" grpId="0" animBg="1"/>
      <p:bldP spid="10" grpId="0" animBg="1"/>
    </p:bld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142</a:t>
            </a:fld>
            <a:endParaRPr lang="en-US" smtClean="0"/>
          </a:p>
        </p:txBody>
      </p:sp>
      <p:sp>
        <p:nvSpPr>
          <p:cNvPr id="51206" name="Rectangle 2"/>
          <p:cNvSpPr>
            <a:spLocks noGrp="1" noChangeArrowheads="1"/>
          </p:cNvSpPr>
          <p:nvPr>
            <p:ph type="title"/>
          </p:nvPr>
        </p:nvSpPr>
        <p:spPr>
          <a:xfrm>
            <a:off x="150970" y="90488"/>
            <a:ext cx="7577189" cy="860425"/>
          </a:xfrm>
        </p:spPr>
        <p:txBody>
          <a:bodyPr/>
          <a:lstStyle/>
          <a:p>
            <a:r>
              <a:rPr lang="en-US" sz="2800" dirty="0" smtClean="0"/>
              <a:t>Combined Ratios by Predominant Business Segment, 2012 vs. 2011*</a:t>
            </a:r>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nvGraphicFramePr>
        <p:xfrm>
          <a:off x="331788" y="2144151"/>
          <a:ext cx="8493125" cy="4343400"/>
        </p:xfrm>
        <a:graphic>
          <a:graphicData uri="http://schemas.openxmlformats.org/presentationml/2006/ole">
            <p:oleObj spid="_x0000_s14588930" name="Chart" r:id="rId4" imgW="8458327" imgH="4333784" progId="MSGraph.Chart.8">
              <p:embed followColorScheme="full"/>
            </p:oleObj>
          </a:graphicData>
        </a:graphic>
      </p:graphicFrame>
      <p:sp>
        <p:nvSpPr>
          <p:cNvPr id="51209" name="Rectangle 7"/>
          <p:cNvSpPr>
            <a:spLocks noChangeArrowheads="1"/>
          </p:cNvSpPr>
          <p:nvPr/>
        </p:nvSpPr>
        <p:spPr bwMode="black">
          <a:xfrm>
            <a:off x="347663" y="1777811"/>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2012, Despite Sandy</a:t>
            </a:r>
            <a:endParaRPr lang="en-US"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5"/>
          <p:cNvSpPr>
            <a:spLocks noGrp="1" noChangeArrowheads="1"/>
          </p:cNvSpPr>
          <p:nvPr>
            <p:ph type="dt" sz="quarter" idx="10"/>
          </p:nvPr>
        </p:nvSpPr>
        <p:spPr/>
        <p:txBody>
          <a:bodyPr/>
          <a:lstStyle/>
          <a:p>
            <a:pPr>
              <a:defRPr/>
            </a:pPr>
            <a:r>
              <a:rPr lang="en-US" smtClean="0"/>
              <a:t>12/01/09 - 9pm</a:t>
            </a:r>
          </a:p>
        </p:txBody>
      </p:sp>
      <p:sp>
        <p:nvSpPr>
          <p:cNvPr id="26629" name="Rectangle 110"/>
          <p:cNvSpPr>
            <a:spLocks noGrp="1" noChangeArrowheads="1"/>
          </p:cNvSpPr>
          <p:nvPr>
            <p:ph type="sldNum" sz="quarter" idx="12"/>
          </p:nvPr>
        </p:nvSpPr>
        <p:spPr/>
        <p:txBody>
          <a:bodyPr/>
          <a:lstStyle/>
          <a:p>
            <a:pPr>
              <a:defRPr/>
            </a:pPr>
            <a:fld id="{5B3AF996-08F5-4A6D-8486-5760B8BCF5DE}" type="slidenum">
              <a:rPr lang="en-US" smtClean="0"/>
              <a:pPr>
                <a:defRPr/>
              </a:pPr>
              <a:t>143</a:t>
            </a:fld>
            <a:endParaRPr lang="en-US" smtClean="0"/>
          </a:p>
        </p:txBody>
      </p:sp>
      <p:graphicFrame>
        <p:nvGraphicFramePr>
          <p:cNvPr id="40962" name="Object 2"/>
          <p:cNvGraphicFramePr>
            <a:graphicFrameLocks noChangeAspect="1"/>
          </p:cNvGraphicFramePr>
          <p:nvPr/>
        </p:nvGraphicFramePr>
        <p:xfrm>
          <a:off x="188913" y="1281113"/>
          <a:ext cx="8597900" cy="3924300"/>
        </p:xfrm>
        <a:graphic>
          <a:graphicData uri="http://schemas.openxmlformats.org/presentationml/2006/ole">
            <p:oleObj spid="_x0000_s20273154" name="Chart" r:id="rId4" imgW="8601126" imgH="3933742" progId="MSGraph.Chart.8">
              <p:embed followColorScheme="full"/>
            </p:oleObj>
          </a:graphicData>
        </a:graphic>
      </p:graphicFrame>
      <p:sp>
        <p:nvSpPr>
          <p:cNvPr id="40966" name="Rectangle 3"/>
          <p:cNvSpPr>
            <a:spLocks noGrp="1" noChangeArrowheads="1"/>
          </p:cNvSpPr>
          <p:nvPr>
            <p:ph type="title"/>
          </p:nvPr>
        </p:nvSpPr>
        <p:spPr/>
        <p:txBody>
          <a:bodyPr/>
          <a:lstStyle/>
          <a:p>
            <a:r>
              <a:rPr lang="en-US" dirty="0" smtClean="0"/>
              <a:t>P/C Reserve Development, 1992–2015E</a:t>
            </a:r>
          </a:p>
        </p:txBody>
      </p:sp>
      <p:sp>
        <p:nvSpPr>
          <p:cNvPr id="40968" name="Rectangle 7"/>
          <p:cNvSpPr>
            <a:spLocks noChangeArrowheads="1"/>
          </p:cNvSpPr>
          <p:nvPr/>
        </p:nvSpPr>
        <p:spPr bwMode="auto">
          <a:xfrm>
            <a:off x="0" y="6107113"/>
            <a:ext cx="8636000" cy="75088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2005 reserve development excludes a $6 billion loss portfolio transfer between American Re and Munich Re. Including this transaction, total prior year adverse development in 2005 was $7 billion. The data from 2000 and subsequent years excludes development from financial guaranty and mortgage insurance. </a:t>
            </a:r>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A.M</a:t>
            </a:r>
            <a:r>
              <a:rPr lang="en-US" sz="1100" dirty="0"/>
              <a:t>. </a:t>
            </a:r>
            <a:r>
              <a:rPr lang="en-US" sz="1100" dirty="0" smtClean="0"/>
              <a:t>Best, ISO, Barclays Research (estimates).  </a:t>
            </a:r>
            <a:endParaRPr lang="en-US" sz="1100" dirty="0"/>
          </a:p>
        </p:txBody>
      </p:sp>
    </p:spTree>
  </p:cSld>
  <p:clrMapOvr>
    <a:masterClrMapping/>
  </p:clrMapOvr>
  <p:transition>
    <p:wipe dir="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144</a:t>
            </a:fld>
            <a:endParaRPr lang="en-US" sz="900"/>
          </a:p>
        </p:txBody>
      </p:sp>
      <p:sp>
        <p:nvSpPr>
          <p:cNvPr id="39942" name="Rectangle 2"/>
          <p:cNvSpPr>
            <a:spLocks noGrp="1" noChangeArrowheads="1"/>
          </p:cNvSpPr>
          <p:nvPr>
            <p:ph type="title" idx="4294967295"/>
          </p:nvPr>
        </p:nvSpPr>
        <p:spPr/>
        <p:txBody>
          <a:bodyPr/>
          <a:lstStyle/>
          <a:p>
            <a:r>
              <a:rPr lang="en-US" smtClean="0"/>
              <a:t>Number of Years with Underwriting Profits by Decade, 1920s–2010s </a:t>
            </a:r>
          </a:p>
        </p:txBody>
      </p:sp>
      <p:graphicFrame>
        <p:nvGraphicFramePr>
          <p:cNvPr id="39938" name="Object 3"/>
          <p:cNvGraphicFramePr>
            <a:graphicFrameLocks noChangeAspect="1"/>
          </p:cNvGraphicFramePr>
          <p:nvPr/>
        </p:nvGraphicFramePr>
        <p:xfrm>
          <a:off x="301625" y="1416050"/>
          <a:ext cx="8389938" cy="3475038"/>
        </p:xfrm>
        <a:graphic>
          <a:graphicData uri="http://schemas.openxmlformats.org/presentationml/2006/ole">
            <p:oleObj spid="_x0000_s39938" name="Chart" r:id="rId4" imgW="8543899" imgH="3533700" progId="MSGraph.Chart.8">
              <p:embed followColorScheme="full"/>
            </p:oleObj>
          </a:graphicData>
        </a:graphic>
      </p:graphicFrame>
      <p:sp>
        <p:nvSpPr>
          <p:cNvPr id="39943" name="Rectangle 4"/>
          <p:cNvSpPr>
            <a:spLocks noChangeArrowheads="1"/>
          </p:cNvSpPr>
          <p:nvPr/>
        </p:nvSpPr>
        <p:spPr bwMode="auto">
          <a:xfrm>
            <a:off x="0" y="6101046"/>
            <a:ext cx="8767482"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2009 combined ratio </a:t>
            </a:r>
            <a:r>
              <a:rPr lang="en-US" sz="1100" dirty="0" smtClean="0"/>
              <a:t>excl. mort. </a:t>
            </a:r>
            <a:r>
              <a:rPr lang="en-US" sz="1100" dirty="0"/>
              <a:t>and </a:t>
            </a:r>
            <a:r>
              <a:rPr lang="en-US" sz="1100" dirty="0" err="1" smtClean="0"/>
              <a:t>finl</a:t>
            </a:r>
            <a:r>
              <a:rPr lang="en-US" sz="1100" dirty="0" smtClean="0"/>
              <a:t>. guaranty </a:t>
            </a:r>
            <a:r>
              <a:rPr lang="en-US" sz="1100" dirty="0"/>
              <a:t>insurers was 99.3, which would bring the 2000s total to 4 years with an </a:t>
            </a:r>
            <a:r>
              <a:rPr lang="en-US" sz="1100" dirty="0" smtClean="0"/>
              <a:t>u/w </a:t>
            </a:r>
            <a:r>
              <a:rPr lang="en-US" sz="1100" dirty="0"/>
              <a:t>profit.</a:t>
            </a:r>
          </a:p>
          <a:p>
            <a:pPr eaLnBrk="0" hangingPunct="0">
              <a:lnSpc>
                <a:spcPct val="85000"/>
              </a:lnSpc>
              <a:spcBef>
                <a:spcPct val="25000"/>
              </a:spcBef>
              <a:buClr>
                <a:schemeClr val="accent2"/>
              </a:buClr>
              <a:buFont typeface="Wingdings" pitchFamily="2" charset="2"/>
              <a:buNone/>
            </a:pPr>
            <a:r>
              <a:rPr lang="en-US" sz="1100" dirty="0"/>
              <a:t>**Data for the 2010s includes 2010 and 2011.</a:t>
            </a:r>
          </a:p>
          <a:p>
            <a:pPr eaLnBrk="0" hangingPunct="0">
              <a:lnSpc>
                <a:spcPct val="85000"/>
              </a:lnSpc>
              <a:spcBef>
                <a:spcPct val="25000"/>
              </a:spcBef>
              <a:buClr>
                <a:schemeClr val="accent2"/>
              </a:buClr>
              <a:buFont typeface="Wingdings" pitchFamily="2" charset="2"/>
              <a:buNone/>
            </a:pPr>
            <a:r>
              <a:rPr lang="en-US" sz="1100" dirty="0"/>
              <a:t>Note: Data for 1920–1934 based on stock companies only.</a:t>
            </a:r>
          </a:p>
          <a:p>
            <a:pPr eaLnBrk="0" hangingPunct="0">
              <a:lnSpc>
                <a:spcPct val="85000"/>
              </a:lnSpc>
              <a:spcBef>
                <a:spcPct val="25000"/>
              </a:spcBef>
              <a:buClr>
                <a:schemeClr val="accent2"/>
              </a:buClr>
              <a:buFont typeface="Wingdings" pitchFamily="2" charset="2"/>
              <a:buNone/>
            </a:pPr>
            <a:r>
              <a:rPr lang="en-US" sz="1100" dirty="0"/>
              <a:t>Sources: Insurance Information Institute research from A.M. Best Data.</a:t>
            </a:r>
          </a:p>
        </p:txBody>
      </p:sp>
      <p:sp>
        <p:nvSpPr>
          <p:cNvPr id="39944"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Number of Years with Underwriting Profits</a:t>
            </a:r>
          </a:p>
        </p:txBody>
      </p:sp>
      <p:sp>
        <p:nvSpPr>
          <p:cNvPr id="2116614" name="Rectangle 6"/>
          <p:cNvSpPr>
            <a:spLocks noChangeArrowheads="1"/>
          </p:cNvSpPr>
          <p:nvPr/>
        </p:nvSpPr>
        <p:spPr bwMode="blackWhite">
          <a:xfrm>
            <a:off x="342900" y="4886325"/>
            <a:ext cx="8458200" cy="11652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Underwriting Profits Were Common Before the 1980s </a:t>
            </a:r>
            <a:br>
              <a:rPr lang="en-US" b="1" dirty="0">
                <a:solidFill>
                  <a:srgbClr val="FFFFFF"/>
                </a:solidFill>
              </a:rPr>
            </a:br>
            <a:r>
              <a:rPr lang="en-US" b="1" dirty="0">
                <a:solidFill>
                  <a:srgbClr val="FFFFFF"/>
                </a:solidFill>
              </a:rPr>
              <a:t>(40 of the 60 Years Before 1980 Had Combined Ratios Below 100) – </a:t>
            </a:r>
            <a:br>
              <a:rPr lang="en-US" b="1" dirty="0">
                <a:solidFill>
                  <a:srgbClr val="FFFFFF"/>
                </a:solidFill>
              </a:rPr>
            </a:br>
            <a:r>
              <a:rPr lang="en-US" b="1" dirty="0">
                <a:solidFill>
                  <a:srgbClr val="FFFFFF"/>
                </a:solidFill>
              </a:rPr>
              <a:t>But Then They Vanished.  Not a Single Underwriting Profit Was </a:t>
            </a:r>
            <a:br>
              <a:rPr lang="en-US" b="1" dirty="0">
                <a:solidFill>
                  <a:srgbClr val="FFFFFF"/>
                </a:solidFill>
              </a:rPr>
            </a:br>
            <a:r>
              <a:rPr lang="en-US" b="1" dirty="0">
                <a:solidFill>
                  <a:srgbClr val="FFFFFF"/>
                </a:solidFill>
              </a:rPr>
              <a:t>Recorded in the 25 Years from 1979 Through 2003</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144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Lst>
  </p:timing>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4258"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Financial Strength &amp; Underwriting</a:t>
            </a:r>
          </a:p>
        </p:txBody>
      </p:sp>
      <p:sp>
        <p:nvSpPr>
          <p:cNvPr id="13107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107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559A6B3-2962-496D-B940-099DE038E5CD}" type="slidenum">
              <a:rPr lang="en-US" sz="900">
                <a:solidFill>
                  <a:schemeClr val="bg1"/>
                </a:solidFill>
              </a:rPr>
              <a:pPr algn="r" eaLnBrk="0" hangingPunct="0">
                <a:lnSpc>
                  <a:spcPct val="85000"/>
                </a:lnSpc>
                <a:spcBef>
                  <a:spcPct val="20000"/>
                </a:spcBef>
              </a:pPr>
              <a:t>145</a:t>
            </a:fld>
            <a:endParaRPr lang="en-US" sz="900">
              <a:solidFill>
                <a:schemeClr val="bg1"/>
              </a:solidFill>
            </a:endParaRPr>
          </a:p>
        </p:txBody>
      </p:sp>
      <p:pic>
        <p:nvPicPr>
          <p:cNvPr id="13107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4262" name="Rectangle 6"/>
          <p:cNvSpPr>
            <a:spLocks noChangeArrowheads="1"/>
          </p:cNvSpPr>
          <p:nvPr/>
        </p:nvSpPr>
        <p:spPr bwMode="auto">
          <a:xfrm>
            <a:off x="363538" y="4324350"/>
            <a:ext cx="8416925" cy="167163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800" b="1">
                <a:solidFill>
                  <a:srgbClr val="225A7A"/>
                </a:solidFill>
              </a:rPr>
              <a:t>Cyclical Pattern is P-C Impairment History is Directly Tied to Underwriting, Reserving &amp; Pricing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4258"/>
                                        </p:tgtEl>
                                        <p:attrNameLst>
                                          <p:attrName>style.visibility</p:attrName>
                                        </p:attrNameLst>
                                      </p:cBhvr>
                                      <p:to>
                                        <p:strVal val="visible"/>
                                      </p:to>
                                    </p:set>
                                    <p:animEffect transition="in" filter="barn(outVertical)">
                                      <p:cBhvr>
                                        <p:cTn id="7" dur="1000"/>
                                        <p:tgtEl>
                                          <p:spTgt spid="214425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4262"/>
                                        </p:tgtEl>
                                        <p:attrNameLst>
                                          <p:attrName>style.visibility</p:attrName>
                                        </p:attrNameLst>
                                      </p:cBhvr>
                                      <p:to>
                                        <p:strVal val="visible"/>
                                      </p:to>
                                    </p:set>
                                    <p:animEffect transition="in" filter="barn(outVertical)">
                                      <p:cBhvr>
                                        <p:cTn id="10" dur="1000"/>
                                        <p:tgtEl>
                                          <p:spTgt spid="214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258" grpId="0" animBg="1"/>
      <p:bldP spid="2144262"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P/C Insurer Impairments, 1969–2012</a:t>
            </a:r>
          </a:p>
        </p:txBody>
      </p:sp>
      <p:graphicFrame>
        <p:nvGraphicFramePr>
          <p:cNvPr id="41986" name="Object 3"/>
          <p:cNvGraphicFramePr>
            <a:graphicFrameLocks/>
          </p:cNvGraphicFramePr>
          <p:nvPr>
            <p:ph idx="4294967295"/>
          </p:nvPr>
        </p:nvGraphicFramePr>
        <p:xfrm>
          <a:off x="344488" y="1544543"/>
          <a:ext cx="8566150" cy="4087813"/>
        </p:xfrm>
        <a:graphic>
          <a:graphicData uri="http://schemas.openxmlformats.org/presentationml/2006/ole">
            <p:oleObj spid="_x0000_s11190274" name="Chart" r:id="rId4" imgW="8581960" imgH="4095702" progId="MSGraph.Chart.8">
              <p:embed followColorScheme="full"/>
            </p:oleObj>
          </a:graphicData>
        </a:graphic>
      </p:graphicFrame>
      <p:sp>
        <p:nvSpPr>
          <p:cNvPr id="41988" name="Rectangle 4"/>
          <p:cNvSpPr>
            <a:spLocks noChangeArrowheads="1"/>
          </p:cNvSpPr>
          <p:nvPr/>
        </p:nvSpPr>
        <p:spPr bwMode="auto">
          <a:xfrm>
            <a:off x="-1" y="6299500"/>
            <a:ext cx="8760543" cy="61247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A.M. Best Special Report “</a:t>
            </a:r>
            <a:r>
              <a:rPr lang="en-US" sz="1100" dirty="0" smtClean="0">
                <a:solidFill>
                  <a:srgbClr val="000000"/>
                </a:solidFill>
                <a:latin typeface="Arial" charset="0"/>
                <a:cs typeface="Arial" charset="0"/>
              </a:rPr>
              <a:t>1969-2011 </a:t>
            </a:r>
            <a:r>
              <a:rPr lang="en-US" sz="1100" dirty="0">
                <a:solidFill>
                  <a:srgbClr val="000000"/>
                </a:solidFill>
                <a:latin typeface="Arial" charset="0"/>
                <a:cs typeface="Arial" charset="0"/>
              </a:rPr>
              <a:t>Impairment Review,” </a:t>
            </a:r>
            <a:r>
              <a:rPr lang="en-US" sz="1100" dirty="0" smtClean="0">
                <a:solidFill>
                  <a:srgbClr val="000000"/>
                </a:solidFill>
                <a:latin typeface="Arial" charset="0"/>
                <a:cs typeface="Arial" charset="0"/>
              </a:rPr>
              <a:t>June 2012 and March 6, 2013 update; </a:t>
            </a:r>
            <a:r>
              <a:rPr lang="en-US" sz="1100" dirty="0">
                <a:solidFill>
                  <a:srgbClr val="000000"/>
                </a:solidFill>
                <a:latin typeface="Arial" charset="0"/>
                <a:cs typeface="Arial" charset="0"/>
              </a:rPr>
              <a:t>Insurance </a:t>
            </a:r>
            <a:r>
              <a:rPr lang="en-US" sz="1100" dirty="0" smtClean="0">
                <a:solidFill>
                  <a:srgbClr val="000000"/>
                </a:solidFill>
                <a:latin typeface="Arial" charset="0"/>
                <a:cs typeface="Arial" charset="0"/>
              </a:rPr>
              <a:t>Info. </a:t>
            </a:r>
            <a:r>
              <a:rPr lang="en-US" sz="1100" dirty="0">
                <a:solidFill>
                  <a:srgbClr val="000000"/>
                </a:solidFill>
                <a:latin typeface="Arial" charset="0"/>
                <a:cs typeface="Arial" charset="0"/>
              </a:rPr>
              <a:t>Institute.</a:t>
            </a:r>
          </a:p>
        </p:txBody>
      </p:sp>
      <p:sp>
        <p:nvSpPr>
          <p:cNvPr id="321541" name="Rectangle 5"/>
          <p:cNvSpPr>
            <a:spLocks noChangeArrowheads="1"/>
          </p:cNvSpPr>
          <p:nvPr/>
        </p:nvSpPr>
        <p:spPr bwMode="blackWhite">
          <a:xfrm>
            <a:off x="363538" y="5772150"/>
            <a:ext cx="843756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The Number of Impairments Varies Significantly Over the P/C Insurance Cycle, With Peaks Occurring Well into Hard Markets</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146</a:t>
            </a:fld>
            <a:endParaRPr lang="en-US"/>
          </a:p>
        </p:txBody>
      </p:sp>
      <p:sp>
        <p:nvSpPr>
          <p:cNvPr id="10" name="AutoShape 8"/>
          <p:cNvSpPr>
            <a:spLocks noChangeArrowheads="1"/>
          </p:cNvSpPr>
          <p:nvPr/>
        </p:nvSpPr>
        <p:spPr bwMode="blackWhite">
          <a:xfrm>
            <a:off x="5530645" y="1254481"/>
            <a:ext cx="3436373" cy="820270"/>
          </a:xfrm>
          <a:prstGeom prst="wedgeRectCallout">
            <a:avLst>
              <a:gd name="adj1" fmla="val 46404"/>
              <a:gd name="adj2" fmla="val 2171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Impairments among P/C insurers remain infrequent</a:t>
            </a:r>
            <a:endParaRPr lang="en-US" b="1" i="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p:txBody>
          <a:bodyPr/>
          <a:lstStyle/>
          <a:p>
            <a:pPr>
              <a:defRPr/>
            </a:pPr>
            <a:r>
              <a:rPr lang="en-US" smtClean="0"/>
              <a:t>12/01/09 - 9pm</a:t>
            </a:r>
          </a:p>
        </p:txBody>
      </p:sp>
      <p:sp>
        <p:nvSpPr>
          <p:cNvPr id="38917" name="Rectangle 110"/>
          <p:cNvSpPr>
            <a:spLocks noGrp="1" noChangeArrowheads="1"/>
          </p:cNvSpPr>
          <p:nvPr>
            <p:ph type="sldNum" sz="quarter" idx="12"/>
          </p:nvPr>
        </p:nvSpPr>
        <p:spPr/>
        <p:txBody>
          <a:bodyPr/>
          <a:lstStyle/>
          <a:p>
            <a:pPr>
              <a:defRPr/>
            </a:pPr>
            <a:fld id="{34A4E70F-F896-4192-9E64-A60DCD6173D5}" type="slidenum">
              <a:rPr lang="en-US" smtClean="0"/>
              <a:pPr>
                <a:defRPr/>
              </a:pPr>
              <a:t>147</a:t>
            </a:fld>
            <a:endParaRPr lang="en-US" smtClean="0"/>
          </a:p>
        </p:txBody>
      </p:sp>
      <p:sp>
        <p:nvSpPr>
          <p:cNvPr id="43014" name="Rectangle 2"/>
          <p:cNvSpPr>
            <a:spLocks noGrp="1" noChangeArrowheads="1"/>
          </p:cNvSpPr>
          <p:nvPr>
            <p:ph type="title"/>
          </p:nvPr>
        </p:nvSpPr>
        <p:spPr/>
        <p:txBody>
          <a:bodyPr/>
          <a:lstStyle/>
          <a:p>
            <a:r>
              <a:rPr lang="en-US" dirty="0" smtClean="0"/>
              <a:t>P/C Insurer Impairment Frequency vs. Combined Ratio, 1969-2011</a:t>
            </a:r>
          </a:p>
        </p:txBody>
      </p:sp>
      <p:graphicFrame>
        <p:nvGraphicFramePr>
          <p:cNvPr id="1997827" name="Object 2"/>
          <p:cNvGraphicFramePr>
            <a:graphicFrameLocks/>
          </p:cNvGraphicFramePr>
          <p:nvPr>
            <p:ph idx="4294967295"/>
          </p:nvPr>
        </p:nvGraphicFramePr>
        <p:xfrm>
          <a:off x="190500" y="1162050"/>
          <a:ext cx="8826500" cy="4341813"/>
        </p:xfrm>
        <a:graphic>
          <a:graphicData uri="http://schemas.openxmlformats.org/presentationml/2006/ole">
            <p:oleObj spid="_x0000_s11186178" name="Chart" r:id="rId4" imgW="8829766" imgH="4343501" progId="MSGraph.Chart.8">
              <p:embed followColorScheme="full"/>
            </p:oleObj>
          </a:graphicData>
        </a:graphic>
      </p:graphicFrame>
      <p:sp>
        <p:nvSpPr>
          <p:cNvPr id="6793222" name="Line 6"/>
          <p:cNvSpPr>
            <a:spLocks noChangeShapeType="1"/>
          </p:cNvSpPr>
          <p:nvPr/>
        </p:nvSpPr>
        <p:spPr bwMode="ltGray">
          <a:xfrm flipH="1">
            <a:off x="1103313" y="3513978"/>
            <a:ext cx="6989762" cy="0"/>
          </a:xfrm>
          <a:prstGeom prst="line">
            <a:avLst/>
          </a:prstGeom>
          <a:noFill/>
          <a:ln w="38100">
            <a:solidFill>
              <a:schemeClr val="hlink"/>
            </a:solidFill>
            <a:round/>
            <a:headEnd type="none" w="sm" len="sm"/>
            <a:tailEnd type="none" w="sm" len="sm"/>
          </a:ln>
        </p:spPr>
        <p:txBody>
          <a:bodyPr lIns="92075" tIns="46038" rIns="92075" bIns="46038">
            <a:spAutoFit/>
          </a:bodyPr>
          <a:lstStyle/>
          <a:p>
            <a:endParaRPr lang="en-US"/>
          </a:p>
        </p:txBody>
      </p:sp>
      <p:sp>
        <p:nvSpPr>
          <p:cNvPr id="43016" name="Rectangle 6"/>
          <p:cNvSpPr>
            <a:spLocks noChangeArrowheads="1"/>
          </p:cNvSpPr>
          <p:nvPr/>
        </p:nvSpPr>
        <p:spPr bwMode="auto">
          <a:xfrm>
            <a:off x="-161925" y="6632575"/>
            <a:ext cx="824865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 Best; Insurance Information Institute</a:t>
            </a:r>
          </a:p>
        </p:txBody>
      </p:sp>
      <p:sp>
        <p:nvSpPr>
          <p:cNvPr id="1997832" name="AutoShape 8"/>
          <p:cNvSpPr>
            <a:spLocks noChangeArrowheads="1"/>
          </p:cNvSpPr>
          <p:nvPr/>
        </p:nvSpPr>
        <p:spPr bwMode="blackWhite">
          <a:xfrm>
            <a:off x="2670175" y="4389438"/>
            <a:ext cx="4727575" cy="563562"/>
          </a:xfrm>
          <a:prstGeom prst="wedgeRectCallout">
            <a:avLst>
              <a:gd name="adj1" fmla="val 59518"/>
              <a:gd name="adj2" fmla="val -511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2011 </a:t>
            </a:r>
            <a:r>
              <a:rPr lang="en-US" sz="1200" b="1" dirty="0">
                <a:solidFill>
                  <a:schemeClr val="bg1"/>
                </a:solidFill>
                <a:cs typeface="+mn-cs"/>
              </a:rPr>
              <a:t>impairment rate was </a:t>
            </a:r>
            <a:r>
              <a:rPr lang="en-US" sz="1200" b="1" dirty="0" smtClean="0">
                <a:solidFill>
                  <a:schemeClr val="bg1"/>
                </a:solidFill>
                <a:cs typeface="+mn-cs"/>
              </a:rPr>
              <a:t>0.91%, up </a:t>
            </a:r>
            <a:r>
              <a:rPr lang="en-US" sz="1200" b="1" dirty="0">
                <a:solidFill>
                  <a:schemeClr val="bg1"/>
                </a:solidFill>
                <a:cs typeface="+mn-cs"/>
              </a:rPr>
              <a:t>from </a:t>
            </a:r>
            <a:r>
              <a:rPr lang="en-US" sz="1200" b="1" dirty="0" smtClean="0">
                <a:solidFill>
                  <a:schemeClr val="bg1"/>
                </a:solidFill>
                <a:cs typeface="+mn-cs"/>
              </a:rPr>
              <a:t>0.67% </a:t>
            </a:r>
            <a:r>
              <a:rPr lang="en-US" sz="1200" b="1" dirty="0">
                <a:solidFill>
                  <a:schemeClr val="bg1"/>
                </a:solidFill>
                <a:cs typeface="+mn-cs"/>
              </a:rPr>
              <a:t>in </a:t>
            </a:r>
            <a:r>
              <a:rPr lang="en-US" sz="1200" b="1" dirty="0" smtClean="0">
                <a:solidFill>
                  <a:schemeClr val="bg1"/>
                </a:solidFill>
                <a:cs typeface="+mn-cs"/>
              </a:rPr>
              <a:t>2010; the rate </a:t>
            </a:r>
            <a:r>
              <a:rPr lang="en-US" sz="1200" b="1" dirty="0">
                <a:solidFill>
                  <a:schemeClr val="bg1"/>
                </a:solidFill>
                <a:cs typeface="+mn-cs"/>
              </a:rPr>
              <a:t>is </a:t>
            </a:r>
            <a:r>
              <a:rPr lang="en-US" sz="1200" b="1" dirty="0" smtClean="0">
                <a:solidFill>
                  <a:schemeClr val="bg1"/>
                </a:solidFill>
                <a:cs typeface="+mn-cs"/>
              </a:rPr>
              <a:t>slightly higher than the 0.82% </a:t>
            </a:r>
            <a:r>
              <a:rPr lang="en-US" sz="1200" b="1" dirty="0">
                <a:solidFill>
                  <a:schemeClr val="bg1"/>
                </a:solidFill>
                <a:cs typeface="+mn-cs"/>
              </a:rPr>
              <a:t>average since 1969</a:t>
            </a:r>
          </a:p>
        </p:txBody>
      </p:sp>
      <p:sp>
        <p:nvSpPr>
          <p:cNvPr id="1997833" name="Rectangle 9"/>
          <p:cNvSpPr>
            <a:spLocks noChangeArrowheads="1"/>
          </p:cNvSpPr>
          <p:nvPr/>
        </p:nvSpPr>
        <p:spPr bwMode="blackWhite">
          <a:xfrm>
            <a:off x="354013" y="5405718"/>
            <a:ext cx="8437562" cy="1143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Impairment Rates Are Highly Correlated With Underwriting Performance and Reached Record Lows in </a:t>
            </a:r>
            <a:r>
              <a:rPr lang="en-US" b="1" dirty="0" smtClean="0">
                <a:solidFill>
                  <a:srgbClr val="FFFFFF"/>
                </a:solidFill>
              </a:rPr>
              <a:t>2007; Recent Increase Was Associated Primarily With Mortgage and Financial Guaranty Insurers and Not Representative of the Industry Overall</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97827">
                                            <p:oleChartEl type="series" lvl="1"/>
                                          </p:spTgt>
                                        </p:tgtEl>
                                        <p:attrNameLst>
                                          <p:attrName>style.visibility</p:attrName>
                                        </p:attrNameLst>
                                      </p:cBhvr>
                                      <p:to>
                                        <p:strVal val="visible"/>
                                      </p:to>
                                    </p:set>
                                    <p:animEffect transition="in" filter="wipe(left)">
                                      <p:cBhvr>
                                        <p:cTn id="7" dur="1000"/>
                                        <p:tgtEl>
                                          <p:spTgt spid="199782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97827">
                                            <p:oleChartEl type="series" lvl="2"/>
                                          </p:spTgt>
                                        </p:tgtEl>
                                        <p:attrNameLst>
                                          <p:attrName>style.visibility</p:attrName>
                                        </p:attrNameLst>
                                      </p:cBhvr>
                                      <p:to>
                                        <p:strVal val="visible"/>
                                      </p:to>
                                    </p:set>
                                    <p:animEffect transition="in" filter="wipe(left)">
                                      <p:cBhvr>
                                        <p:cTn id="11" dur="1000"/>
                                        <p:tgtEl>
                                          <p:spTgt spid="1997827">
                                            <p:oleChartEl type="series" lvl="2"/>
                                          </p:spTgt>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6793222"/>
                                        </p:tgtEl>
                                        <p:attrNameLst>
                                          <p:attrName>style.visibility</p:attrName>
                                        </p:attrNameLst>
                                      </p:cBhvr>
                                      <p:to>
                                        <p:strVal val="visible"/>
                                      </p:to>
                                    </p:set>
                                    <p:animEffect transition="in" filter="fade">
                                      <p:cBhvr>
                                        <p:cTn id="15" dur="1000"/>
                                        <p:tgtEl>
                                          <p:spTgt spid="6793222"/>
                                        </p:tgtEl>
                                      </p:cBhvr>
                                    </p:animEffect>
                                  </p:childTnLst>
                                </p:cTn>
                              </p:par>
                            </p:childTnLst>
                          </p:cTn>
                        </p:par>
                        <p:par>
                          <p:cTn id="16" fill="hold">
                            <p:stCondLst>
                              <p:cond delay="4500"/>
                            </p:stCondLst>
                            <p:childTnLst>
                              <p:par>
                                <p:cTn id="17" presetID="22" presetClass="entr" presetSubtype="2" fill="hold" grpId="0" nodeType="afterEffect">
                                  <p:stCondLst>
                                    <p:cond delay="700"/>
                                  </p:stCondLst>
                                  <p:childTnLst>
                                    <p:set>
                                      <p:cBhvr>
                                        <p:cTn id="18" dur="1" fill="hold">
                                          <p:stCondLst>
                                            <p:cond delay="0"/>
                                          </p:stCondLst>
                                        </p:cTn>
                                        <p:tgtEl>
                                          <p:spTgt spid="1997832"/>
                                        </p:tgtEl>
                                        <p:attrNameLst>
                                          <p:attrName>style.visibility</p:attrName>
                                        </p:attrNameLst>
                                      </p:cBhvr>
                                      <p:to>
                                        <p:strVal val="visible"/>
                                      </p:to>
                                    </p:set>
                                    <p:animEffect transition="in" filter="wipe(right)">
                                      <p:cBhvr>
                                        <p:cTn id="19" dur="500"/>
                                        <p:tgtEl>
                                          <p:spTgt spid="1997832"/>
                                        </p:tgtEl>
                                      </p:cBhvr>
                                    </p:animEffect>
                                  </p:childTnLst>
                                </p:cTn>
                              </p:par>
                            </p:childTnLst>
                          </p:cTn>
                        </p:par>
                        <p:par>
                          <p:cTn id="20" fill="hold">
                            <p:stCondLst>
                              <p:cond delay="5700"/>
                            </p:stCondLst>
                            <p:childTnLst>
                              <p:par>
                                <p:cTn id="21" presetID="23" presetClass="entr" presetSubtype="16" fill="hold" grpId="0" nodeType="afterEffect">
                                  <p:stCondLst>
                                    <p:cond delay="700"/>
                                  </p:stCondLst>
                                  <p:childTnLst>
                                    <p:set>
                                      <p:cBhvr>
                                        <p:cTn id="22" dur="1" fill="hold">
                                          <p:stCondLst>
                                            <p:cond delay="0"/>
                                          </p:stCondLst>
                                        </p:cTn>
                                        <p:tgtEl>
                                          <p:spTgt spid="1997833"/>
                                        </p:tgtEl>
                                        <p:attrNameLst>
                                          <p:attrName>style.visibility</p:attrName>
                                        </p:attrNameLst>
                                      </p:cBhvr>
                                      <p:to>
                                        <p:strVal val="visible"/>
                                      </p:to>
                                    </p:set>
                                    <p:anim calcmode="lin" valueType="num">
                                      <p:cBhvr>
                                        <p:cTn id="23" dur="500" fill="hold"/>
                                        <p:tgtEl>
                                          <p:spTgt spid="1997833"/>
                                        </p:tgtEl>
                                        <p:attrNameLst>
                                          <p:attrName>ppt_w</p:attrName>
                                        </p:attrNameLst>
                                      </p:cBhvr>
                                      <p:tavLst>
                                        <p:tav tm="0">
                                          <p:val>
                                            <p:fltVal val="0"/>
                                          </p:val>
                                        </p:tav>
                                        <p:tav tm="100000">
                                          <p:val>
                                            <p:strVal val="#ppt_w"/>
                                          </p:val>
                                        </p:tav>
                                      </p:tavLst>
                                    </p:anim>
                                    <p:anim calcmode="lin" valueType="num">
                                      <p:cBhvr>
                                        <p:cTn id="24" dur="500" fill="hold"/>
                                        <p:tgtEl>
                                          <p:spTgt spid="19978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97827" grpId="0" bld="series"/>
      <p:bldP spid="6793222" grpId="0" animBg="1"/>
      <p:bldP spid="1997832" grpId="0" animBg="1"/>
      <p:bldP spid="1997833"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148</a:t>
            </a:fld>
            <a:endParaRPr lang="en-US" smtClean="0"/>
          </a:p>
        </p:txBody>
      </p:sp>
      <p:sp>
        <p:nvSpPr>
          <p:cNvPr id="44038" name="Freeform 2"/>
          <p:cNvSpPr>
            <a:spLocks/>
          </p:cNvSpPr>
          <p:nvPr/>
        </p:nvSpPr>
        <p:spPr bwMode="gray">
          <a:xfrm>
            <a:off x="4343400" y="23431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smtClean="0"/>
              <a:t>Reasons for US P/C Insurer Impairments, 1969–2010</a:t>
            </a:r>
          </a:p>
        </p:txBody>
      </p:sp>
      <p:graphicFrame>
        <p:nvGraphicFramePr>
          <p:cNvPr id="6151176" name="Object 8"/>
          <p:cNvGraphicFramePr>
            <a:graphicFrameLocks noGrp="1"/>
          </p:cNvGraphicFramePr>
          <p:nvPr>
            <p:ph idx="4294967295"/>
          </p:nvPr>
        </p:nvGraphicFramePr>
        <p:xfrm>
          <a:off x="2171700" y="2486025"/>
          <a:ext cx="4486275" cy="3695700"/>
        </p:xfrm>
        <a:graphic>
          <a:graphicData uri="http://schemas.openxmlformats.org/presentationml/2006/ole">
            <p:oleObj spid="_x0000_s11187202" name="Chart" r:id="rId4" imgW="4486147" imgH="3695661" progId="MSGraph.Chart.8">
              <p:embed followColorScheme="full"/>
            </p:oleObj>
          </a:graphicData>
        </a:graphic>
      </p:graphicFrame>
      <p:sp>
        <p:nvSpPr>
          <p:cNvPr id="44040"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A.M. Best: </a:t>
            </a:r>
            <a:r>
              <a:rPr lang="en-US" sz="1100" i="1"/>
              <a:t>1969-2010 Impairment Review</a:t>
            </a:r>
            <a:r>
              <a:rPr lang="en-US" sz="1100"/>
              <a:t>, Special Report, April 2011.  </a:t>
            </a:r>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Historically, Deficient Loss Reserves and Inadequate Pricing Are</a:t>
            </a:r>
            <a:br>
              <a:rPr lang="en-US" b="1">
                <a:solidFill>
                  <a:srgbClr val="FFFFFF"/>
                </a:solidFill>
              </a:rPr>
            </a:br>
            <a:r>
              <a:rPr lang="en-US" b="1">
                <a:solidFill>
                  <a:srgbClr val="FFFFFF"/>
                </a:solidFill>
              </a:rPr>
              <a:t>By Far the Leading Cause of P-C Insurer Impairments. </a:t>
            </a:r>
            <a:br>
              <a:rPr lang="en-US" b="1">
                <a:solidFill>
                  <a:srgbClr val="FFFFFF"/>
                </a:solidFill>
              </a:rPr>
            </a:br>
            <a:r>
              <a:rPr lang="en-US" b="1">
                <a:solidFill>
                  <a:srgbClr val="FFFFFF"/>
                </a:solidFill>
              </a:rPr>
              <a:t>Investment and Catastrophe Losses Play a Much Smaller Role</a:t>
            </a:r>
          </a:p>
        </p:txBody>
      </p:sp>
      <p:sp>
        <p:nvSpPr>
          <p:cNvPr id="44042" name="Rectangle 7"/>
          <p:cNvSpPr>
            <a:spLocks noChangeArrowheads="1"/>
          </p:cNvSpPr>
          <p:nvPr/>
        </p:nvSpPr>
        <p:spPr bwMode="gray">
          <a:xfrm>
            <a:off x="6543675" y="36782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Deficient Loss Reserves/</a:t>
            </a:r>
            <a:br>
              <a:rPr lang="en-US" sz="1400"/>
            </a:br>
            <a:r>
              <a:rPr lang="en-US" sz="1400"/>
              <a:t>Inadequate Pricing</a:t>
            </a:r>
          </a:p>
        </p:txBody>
      </p:sp>
      <p:sp>
        <p:nvSpPr>
          <p:cNvPr id="44043" name="Rectangle 8"/>
          <p:cNvSpPr>
            <a:spLocks noChangeArrowheads="1"/>
          </p:cNvSpPr>
          <p:nvPr/>
        </p:nvSpPr>
        <p:spPr bwMode="gray">
          <a:xfrm>
            <a:off x="4581525" y="2265363"/>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Reinsurance Failure</a:t>
            </a:r>
          </a:p>
        </p:txBody>
      </p:sp>
      <p:sp>
        <p:nvSpPr>
          <p:cNvPr id="44044" name="Rectangle 9"/>
          <p:cNvSpPr>
            <a:spLocks noChangeArrowheads="1"/>
          </p:cNvSpPr>
          <p:nvPr/>
        </p:nvSpPr>
        <p:spPr bwMode="gray">
          <a:xfrm>
            <a:off x="5172075" y="6084888"/>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Rapid Growth</a:t>
            </a:r>
          </a:p>
        </p:txBody>
      </p:sp>
      <p:sp>
        <p:nvSpPr>
          <p:cNvPr id="44045" name="Rectangle 10"/>
          <p:cNvSpPr>
            <a:spLocks noChangeArrowheads="1"/>
          </p:cNvSpPr>
          <p:nvPr/>
        </p:nvSpPr>
        <p:spPr bwMode="gray">
          <a:xfrm>
            <a:off x="2238375" y="5980113"/>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Alleged Fraud</a:t>
            </a:r>
          </a:p>
        </p:txBody>
      </p:sp>
      <p:sp>
        <p:nvSpPr>
          <p:cNvPr id="44046" name="Rectangle 11"/>
          <p:cNvSpPr>
            <a:spLocks noChangeArrowheads="1"/>
          </p:cNvSpPr>
          <p:nvPr/>
        </p:nvSpPr>
        <p:spPr bwMode="gray">
          <a:xfrm>
            <a:off x="1238250" y="5418138"/>
            <a:ext cx="18319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Catastrophe Losses</a:t>
            </a:r>
          </a:p>
        </p:txBody>
      </p:sp>
      <p:sp>
        <p:nvSpPr>
          <p:cNvPr id="44047" name="Rectangle 12"/>
          <p:cNvSpPr>
            <a:spLocks noChangeArrowheads="1"/>
          </p:cNvSpPr>
          <p:nvPr/>
        </p:nvSpPr>
        <p:spPr bwMode="gray">
          <a:xfrm>
            <a:off x="1123950" y="4598988"/>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Affiliate Impairment</a:t>
            </a:r>
          </a:p>
        </p:txBody>
      </p:sp>
      <p:sp>
        <p:nvSpPr>
          <p:cNvPr id="44048" name="Rectangle 13"/>
          <p:cNvSpPr>
            <a:spLocks noChangeArrowheads="1"/>
          </p:cNvSpPr>
          <p:nvPr/>
        </p:nvSpPr>
        <p:spPr bwMode="gray">
          <a:xfrm>
            <a:off x="390525" y="3524250"/>
            <a:ext cx="2095500" cy="341313"/>
          </a:xfrm>
          <a:prstGeom prst="rect">
            <a:avLst/>
          </a:prstGeom>
          <a:noFill/>
          <a:ln w="9525">
            <a:noFill/>
            <a:miter lim="800000"/>
            <a:headEnd/>
            <a:tailEnd/>
          </a:ln>
        </p:spPr>
        <p:txBody>
          <a:bodyPr lIns="0" tIns="0" rIns="0" bIns="0" anchor="ctr">
            <a:spAutoFit/>
          </a:bodyPr>
          <a:lstStyle/>
          <a:p>
            <a:pPr algn="ctr">
              <a:lnSpc>
                <a:spcPct val="85000"/>
              </a:lnSpc>
            </a:pPr>
            <a:r>
              <a:rPr lang="en-US" sz="1400"/>
              <a:t>Investment Problems </a:t>
            </a:r>
            <a:r>
              <a:rPr lang="en-US" sz="1200" i="1"/>
              <a:t>(Overstatement of Assets)</a:t>
            </a:r>
            <a:endParaRPr lang="en-US" sz="1400" i="1"/>
          </a:p>
        </p:txBody>
      </p:sp>
      <p:sp>
        <p:nvSpPr>
          <p:cNvPr id="44049" name="Rectangle 14"/>
          <p:cNvSpPr>
            <a:spLocks noChangeArrowheads="1"/>
          </p:cNvSpPr>
          <p:nvPr/>
        </p:nvSpPr>
        <p:spPr bwMode="gray">
          <a:xfrm>
            <a:off x="2428875" y="2908300"/>
            <a:ext cx="784225" cy="180975"/>
          </a:xfrm>
          <a:prstGeom prst="rect">
            <a:avLst/>
          </a:prstGeom>
          <a:noFill/>
          <a:ln w="9525">
            <a:noFill/>
            <a:miter lim="800000"/>
            <a:headEnd/>
            <a:tailEnd/>
          </a:ln>
        </p:spPr>
        <p:txBody>
          <a:bodyPr lIns="0" tIns="0" rIns="0" bIns="0" anchor="ctr">
            <a:spAutoFit/>
          </a:bodyPr>
          <a:lstStyle/>
          <a:p>
            <a:pPr algn="r">
              <a:lnSpc>
                <a:spcPct val="85000"/>
              </a:lnSpc>
            </a:pPr>
            <a:r>
              <a:rPr lang="en-US" sz="1400"/>
              <a:t>Misc.</a:t>
            </a:r>
          </a:p>
        </p:txBody>
      </p:sp>
      <p:sp>
        <p:nvSpPr>
          <p:cNvPr id="44050" name="Rectangle 15"/>
          <p:cNvSpPr>
            <a:spLocks noChangeArrowheads="1"/>
          </p:cNvSpPr>
          <p:nvPr/>
        </p:nvSpPr>
        <p:spPr bwMode="gray">
          <a:xfrm>
            <a:off x="1685925" y="2465388"/>
            <a:ext cx="20986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Sig. Change in Business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2393E801-D6EF-44F0-98DF-DDAA14B6F4FA}" type="slidenum">
              <a:rPr lang="en-US" smtClean="0"/>
              <a:pPr>
                <a:defRPr/>
              </a:pPr>
              <a:t>149</a:t>
            </a:fld>
            <a:endParaRPr lang="en-US" smtClean="0"/>
          </a:p>
        </p:txBody>
      </p:sp>
      <p:sp>
        <p:nvSpPr>
          <p:cNvPr id="45062" name="Freeform 2"/>
          <p:cNvSpPr>
            <a:spLocks/>
          </p:cNvSpPr>
          <p:nvPr/>
        </p:nvSpPr>
        <p:spPr bwMode="gray">
          <a:xfrm>
            <a:off x="4424363" y="23304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5063" name="Rectangle 3"/>
          <p:cNvSpPr>
            <a:spLocks noGrp="1" noChangeArrowheads="1"/>
          </p:cNvSpPr>
          <p:nvPr>
            <p:ph type="title"/>
          </p:nvPr>
        </p:nvSpPr>
        <p:spPr/>
        <p:txBody>
          <a:bodyPr/>
          <a:lstStyle/>
          <a:p>
            <a:r>
              <a:rPr lang="en-US" smtClean="0"/>
              <a:t>Top 10 Lines of Business for US P/C Impaired Insurers, 2000–2010</a:t>
            </a:r>
          </a:p>
        </p:txBody>
      </p:sp>
      <p:graphicFrame>
        <p:nvGraphicFramePr>
          <p:cNvPr id="6151176" name="Object 8"/>
          <p:cNvGraphicFramePr>
            <a:graphicFrameLocks noGrp="1"/>
          </p:cNvGraphicFramePr>
          <p:nvPr>
            <p:ph idx="4294967295"/>
          </p:nvPr>
        </p:nvGraphicFramePr>
        <p:xfrm>
          <a:off x="2171700" y="2486025"/>
          <a:ext cx="4486275" cy="3695700"/>
        </p:xfrm>
        <a:graphic>
          <a:graphicData uri="http://schemas.openxmlformats.org/presentationml/2006/ole">
            <p:oleObj spid="_x0000_s11188226" name="Chart" r:id="rId4" imgW="4486147" imgH="3695661" progId="MSGraph.Chart.8">
              <p:embed followColorScheme="full"/>
            </p:oleObj>
          </a:graphicData>
        </a:graphic>
      </p:graphicFrame>
      <p:sp>
        <p:nvSpPr>
          <p:cNvPr id="45064"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A.M. Best: </a:t>
            </a:r>
            <a:r>
              <a:rPr lang="en-US" sz="1100" i="1"/>
              <a:t>1969-2010 Impairment Review</a:t>
            </a:r>
            <a:r>
              <a:rPr lang="en-US" sz="1100"/>
              <a:t>, Special Report, April 2011.  </a:t>
            </a:r>
          </a:p>
        </p:txBody>
      </p:sp>
      <p:sp>
        <p:nvSpPr>
          <p:cNvPr id="2006022" name="Rectangle 6"/>
          <p:cNvSpPr>
            <a:spLocks noChangeArrowheads="1"/>
          </p:cNvSpPr>
          <p:nvPr/>
        </p:nvSpPr>
        <p:spPr bwMode="blackWhite">
          <a:xfrm>
            <a:off x="354013" y="1206500"/>
            <a:ext cx="8437562" cy="6762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Workers Comp and Pvt. Passenger Auto Account for Nearly Half of the Premium Volume of Impaired Insurers Over the Past Decade</a:t>
            </a:r>
          </a:p>
        </p:txBody>
      </p:sp>
      <p:sp>
        <p:nvSpPr>
          <p:cNvPr id="45066" name="Rectangle 7"/>
          <p:cNvSpPr>
            <a:spLocks noChangeArrowheads="1"/>
          </p:cNvSpPr>
          <p:nvPr/>
        </p:nvSpPr>
        <p:spPr bwMode="gray">
          <a:xfrm>
            <a:off x="6221413" y="3136900"/>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Workers Comp</a:t>
            </a:r>
          </a:p>
        </p:txBody>
      </p:sp>
      <p:sp>
        <p:nvSpPr>
          <p:cNvPr id="45067" name="Rectangle 8"/>
          <p:cNvSpPr>
            <a:spLocks noChangeArrowheads="1"/>
          </p:cNvSpPr>
          <p:nvPr/>
        </p:nvSpPr>
        <p:spPr bwMode="gray">
          <a:xfrm>
            <a:off x="4635500" y="226377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a:t>Financial Guaranty</a:t>
            </a:r>
          </a:p>
        </p:txBody>
      </p:sp>
      <p:sp>
        <p:nvSpPr>
          <p:cNvPr id="45068" name="Rectangle 9"/>
          <p:cNvSpPr>
            <a:spLocks noChangeArrowheads="1"/>
          </p:cNvSpPr>
          <p:nvPr/>
        </p:nvSpPr>
        <p:spPr bwMode="gray">
          <a:xfrm>
            <a:off x="6408738" y="5075238"/>
            <a:ext cx="1793875" cy="182562"/>
          </a:xfrm>
          <a:prstGeom prst="rect">
            <a:avLst/>
          </a:prstGeom>
          <a:noFill/>
          <a:ln w="9525">
            <a:noFill/>
            <a:miter lim="800000"/>
            <a:headEnd/>
            <a:tailEnd/>
          </a:ln>
        </p:spPr>
        <p:txBody>
          <a:bodyPr lIns="0" tIns="0" rIns="0" bIns="0" anchor="ctr">
            <a:spAutoFit/>
          </a:bodyPr>
          <a:lstStyle/>
          <a:p>
            <a:pPr>
              <a:lnSpc>
                <a:spcPct val="85000"/>
              </a:lnSpc>
            </a:pPr>
            <a:r>
              <a:rPr lang="en-US" sz="1400"/>
              <a:t>Pvt. Passenger Auto</a:t>
            </a:r>
          </a:p>
        </p:txBody>
      </p:sp>
      <p:sp>
        <p:nvSpPr>
          <p:cNvPr id="45069" name="Rectangle 10"/>
          <p:cNvSpPr>
            <a:spLocks noChangeArrowheads="1"/>
          </p:cNvSpPr>
          <p:nvPr/>
        </p:nvSpPr>
        <p:spPr bwMode="gray">
          <a:xfrm>
            <a:off x="2506663" y="6153150"/>
            <a:ext cx="1593850" cy="184150"/>
          </a:xfrm>
          <a:prstGeom prst="rect">
            <a:avLst/>
          </a:prstGeom>
          <a:noFill/>
          <a:ln w="9525">
            <a:noFill/>
            <a:miter lim="800000"/>
            <a:headEnd/>
            <a:tailEnd/>
          </a:ln>
        </p:spPr>
        <p:txBody>
          <a:bodyPr lIns="0" tIns="0" rIns="0" bIns="0" anchor="ctr">
            <a:spAutoFit/>
          </a:bodyPr>
          <a:lstStyle/>
          <a:p>
            <a:pPr algn="r">
              <a:lnSpc>
                <a:spcPct val="85000"/>
              </a:lnSpc>
            </a:pPr>
            <a:r>
              <a:rPr lang="en-US" sz="1400"/>
              <a:t>Homeowners</a:t>
            </a:r>
          </a:p>
        </p:txBody>
      </p:sp>
      <p:sp>
        <p:nvSpPr>
          <p:cNvPr id="45070" name="Rectangle 11"/>
          <p:cNvSpPr>
            <a:spLocks noChangeArrowheads="1"/>
          </p:cNvSpPr>
          <p:nvPr/>
        </p:nvSpPr>
        <p:spPr bwMode="gray">
          <a:xfrm>
            <a:off x="1265238" y="5564188"/>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a:t>Commercial Multiperil</a:t>
            </a:r>
          </a:p>
        </p:txBody>
      </p:sp>
      <p:sp>
        <p:nvSpPr>
          <p:cNvPr id="45071" name="Rectangle 12"/>
          <p:cNvSpPr>
            <a:spLocks noChangeArrowheads="1"/>
          </p:cNvSpPr>
          <p:nvPr/>
        </p:nvSpPr>
        <p:spPr bwMode="gray">
          <a:xfrm>
            <a:off x="685800" y="4597400"/>
            <a:ext cx="2032000" cy="184150"/>
          </a:xfrm>
          <a:prstGeom prst="rect">
            <a:avLst/>
          </a:prstGeom>
          <a:noFill/>
          <a:ln w="9525">
            <a:noFill/>
            <a:miter lim="800000"/>
            <a:headEnd/>
            <a:tailEnd/>
          </a:ln>
        </p:spPr>
        <p:txBody>
          <a:bodyPr lIns="0" tIns="0" rIns="0" bIns="0" anchor="ctr">
            <a:spAutoFit/>
          </a:bodyPr>
          <a:lstStyle/>
          <a:p>
            <a:pPr algn="r">
              <a:lnSpc>
                <a:spcPct val="85000"/>
              </a:lnSpc>
            </a:pPr>
            <a:r>
              <a:rPr lang="en-US" sz="1400"/>
              <a:t>Commercial Auto Liability</a:t>
            </a:r>
          </a:p>
        </p:txBody>
      </p:sp>
      <p:sp>
        <p:nvSpPr>
          <p:cNvPr id="45072" name="Rectangle 13"/>
          <p:cNvSpPr>
            <a:spLocks noChangeArrowheads="1"/>
          </p:cNvSpPr>
          <p:nvPr/>
        </p:nvSpPr>
        <p:spPr bwMode="gray">
          <a:xfrm>
            <a:off x="390525" y="360362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a:t>Other Liability</a:t>
            </a:r>
            <a:endParaRPr lang="en-US" sz="1400" i="1"/>
          </a:p>
        </p:txBody>
      </p:sp>
      <p:sp>
        <p:nvSpPr>
          <p:cNvPr id="45073" name="Rectangle 14"/>
          <p:cNvSpPr>
            <a:spLocks noChangeArrowheads="1"/>
          </p:cNvSpPr>
          <p:nvPr/>
        </p:nvSpPr>
        <p:spPr bwMode="gray">
          <a:xfrm>
            <a:off x="2227263" y="2960688"/>
            <a:ext cx="784225" cy="184150"/>
          </a:xfrm>
          <a:prstGeom prst="rect">
            <a:avLst/>
          </a:prstGeom>
          <a:noFill/>
          <a:ln w="9525">
            <a:noFill/>
            <a:miter lim="800000"/>
            <a:headEnd/>
            <a:tailEnd/>
          </a:ln>
        </p:spPr>
        <p:txBody>
          <a:bodyPr lIns="0" tIns="0" rIns="0" bIns="0" anchor="ctr">
            <a:spAutoFit/>
          </a:bodyPr>
          <a:lstStyle/>
          <a:p>
            <a:pPr algn="r">
              <a:lnSpc>
                <a:spcPct val="85000"/>
              </a:lnSpc>
            </a:pPr>
            <a:r>
              <a:rPr lang="en-US" sz="1400"/>
              <a:t>Med Mal</a:t>
            </a:r>
          </a:p>
        </p:txBody>
      </p:sp>
      <p:sp>
        <p:nvSpPr>
          <p:cNvPr id="45074" name="Rectangle 15"/>
          <p:cNvSpPr>
            <a:spLocks noChangeArrowheads="1"/>
          </p:cNvSpPr>
          <p:nvPr/>
        </p:nvSpPr>
        <p:spPr bwMode="gray">
          <a:xfrm>
            <a:off x="2662238" y="2617788"/>
            <a:ext cx="933450" cy="182562"/>
          </a:xfrm>
          <a:prstGeom prst="rect">
            <a:avLst/>
          </a:prstGeom>
          <a:noFill/>
          <a:ln w="9525">
            <a:noFill/>
            <a:miter lim="800000"/>
            <a:headEnd/>
            <a:tailEnd/>
          </a:ln>
        </p:spPr>
        <p:txBody>
          <a:bodyPr lIns="0" tIns="0" rIns="0" bIns="0" anchor="ctr">
            <a:spAutoFit/>
          </a:bodyPr>
          <a:lstStyle/>
          <a:p>
            <a:pPr algn="r">
              <a:lnSpc>
                <a:spcPct val="85000"/>
              </a:lnSpc>
            </a:pPr>
            <a:r>
              <a:rPr lang="en-US" sz="1400"/>
              <a:t>Surety</a:t>
            </a:r>
          </a:p>
        </p:txBody>
      </p:sp>
      <p:sp>
        <p:nvSpPr>
          <p:cNvPr id="45075" name="Rectangle 15"/>
          <p:cNvSpPr>
            <a:spLocks noChangeArrowheads="1"/>
          </p:cNvSpPr>
          <p:nvPr/>
        </p:nvSpPr>
        <p:spPr bwMode="gray">
          <a:xfrm>
            <a:off x="3190875" y="2392363"/>
            <a:ext cx="935038" cy="184150"/>
          </a:xfrm>
          <a:prstGeom prst="rect">
            <a:avLst/>
          </a:prstGeom>
          <a:noFill/>
          <a:ln w="9525">
            <a:noFill/>
            <a:miter lim="800000"/>
            <a:headEnd/>
            <a:tailEnd/>
          </a:ln>
        </p:spPr>
        <p:txBody>
          <a:bodyPr lIns="0" tIns="0" rIns="0" bIns="0" anchor="ctr">
            <a:spAutoFit/>
          </a:bodyPr>
          <a:lstStyle/>
          <a:p>
            <a:pPr algn="r">
              <a:lnSpc>
                <a:spcPct val="85000"/>
              </a:lnSpc>
            </a:pPr>
            <a:r>
              <a:rPr lang="en-US" sz="1400"/>
              <a:t>Title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p:txBody>
          <a:bodyPr/>
          <a:lstStyle/>
          <a:p>
            <a:pPr>
              <a:defRPr/>
            </a:pPr>
            <a:fld id="{94E045F7-9350-4665-BD66-24DDE1401A5C}" type="slidenum">
              <a:rPr lang="en-US" smtClean="0"/>
              <a:pPr>
                <a:defRPr/>
              </a:pPr>
              <a:t>15</a:t>
            </a:fld>
            <a:endParaRPr lang="en-US" smtClean="0"/>
          </a:p>
        </p:txBody>
      </p:sp>
      <p:graphicFrame>
        <p:nvGraphicFramePr>
          <p:cNvPr id="18434" name="Object 11"/>
          <p:cNvGraphicFramePr>
            <a:graphicFrameLocks noChangeAspect="1"/>
          </p:cNvGraphicFramePr>
          <p:nvPr/>
        </p:nvGraphicFramePr>
        <p:xfrm>
          <a:off x="373063" y="1020763"/>
          <a:ext cx="8188325" cy="4819650"/>
        </p:xfrm>
        <a:graphic>
          <a:graphicData uri="http://schemas.openxmlformats.org/presentationml/2006/ole">
            <p:oleObj spid="_x0000_s14956546" name="Chart" r:id="rId4" imgW="7829584" imgH="3848214" progId="MSGraph.Chart.8">
              <p:embed followColorScheme="full"/>
            </p:oleObj>
          </a:graphicData>
        </a:graphic>
      </p:graphicFrame>
      <p:sp>
        <p:nvSpPr>
          <p:cNvPr id="18437" name="Rectangle 2"/>
          <p:cNvSpPr>
            <a:spLocks noChangeArrowheads="1"/>
          </p:cNvSpPr>
          <p:nvPr/>
        </p:nvSpPr>
        <p:spPr bwMode="black">
          <a:xfrm>
            <a:off x="7731125" y="1346200"/>
            <a:ext cx="1138238"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18438" name="Rectangle 3"/>
          <p:cNvSpPr>
            <a:spLocks noGrp="1" noChangeArrowheads="1"/>
          </p:cNvSpPr>
          <p:nvPr>
            <p:ph type="title"/>
          </p:nvPr>
        </p:nvSpPr>
        <p:spPr>
          <a:xfrm>
            <a:off x="236538" y="114074"/>
            <a:ext cx="7459662" cy="860425"/>
          </a:xfrm>
        </p:spPr>
        <p:txBody>
          <a:bodyPr/>
          <a:lstStyle/>
          <a:p>
            <a:r>
              <a:rPr lang="en-US" dirty="0" smtClean="0"/>
              <a:t>Personal Auto Insurance Direct Written Premiums vs. Recently-Registered Cars</a:t>
            </a:r>
          </a:p>
        </p:txBody>
      </p:sp>
      <p:sp>
        <p:nvSpPr>
          <p:cNvPr id="18439" name="Rectangle 5"/>
          <p:cNvSpPr>
            <a:spLocks noChangeArrowheads="1"/>
          </p:cNvSpPr>
          <p:nvPr/>
        </p:nvSpPr>
        <p:spPr bwMode="auto">
          <a:xfrm>
            <a:off x="0" y="6435725"/>
            <a:ext cx="8404225" cy="42703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AIPSO Facts (various issues); SNL Financial; Conning Research &amp; Consulting, </a:t>
            </a:r>
            <a:r>
              <a:rPr lang="en-US" sz="1100" i="1"/>
              <a:t>Property-Casualty Forecast and Analysis</a:t>
            </a:r>
            <a:r>
              <a:rPr lang="en-US" sz="1100"/>
              <a:t>, First Quarter 2012; Insurance Information Institute.</a:t>
            </a:r>
          </a:p>
        </p:txBody>
      </p:sp>
      <p:sp>
        <p:nvSpPr>
          <p:cNvPr id="2079750" name="Rectangle 6"/>
          <p:cNvSpPr>
            <a:spLocks noChangeArrowheads="1"/>
          </p:cNvSpPr>
          <p:nvPr/>
        </p:nvSpPr>
        <p:spPr bwMode="blackWhite">
          <a:xfrm>
            <a:off x="481013" y="5600700"/>
            <a:ext cx="8175625" cy="7511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PP DWP, flat from 2004-2009, is rising again.</a:t>
            </a:r>
            <a:br>
              <a:rPr lang="en-US" b="1" dirty="0">
                <a:solidFill>
                  <a:srgbClr val="FFFFFF"/>
                </a:solidFill>
              </a:rPr>
            </a:br>
            <a:r>
              <a:rPr lang="en-US" b="1" dirty="0">
                <a:solidFill>
                  <a:srgbClr val="FFFFFF"/>
                </a:solidFill>
              </a:rPr>
              <a:t>Conning forecasts growth at 3.5% in 2013 and 4.0% in 2014.</a:t>
            </a:r>
          </a:p>
        </p:txBody>
      </p:sp>
      <p:sp>
        <p:nvSpPr>
          <p:cNvPr id="9" name="AutoShape 7"/>
          <p:cNvSpPr>
            <a:spLocks noChangeArrowheads="1"/>
          </p:cNvSpPr>
          <p:nvPr/>
        </p:nvSpPr>
        <p:spPr bwMode="blackWhite">
          <a:xfrm>
            <a:off x="2573338" y="3559629"/>
            <a:ext cx="1682750" cy="1444171"/>
          </a:xfrm>
          <a:prstGeom prst="wedgeRectCallout">
            <a:avLst>
              <a:gd name="adj1" fmla="val 121259"/>
              <a:gd name="adj2" fmla="val 255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Average age of registered cars rose as fewer new cars were bought (and insured</a:t>
            </a:r>
            <a:r>
              <a:rPr lang="en-US" sz="1400" b="1" dirty="0" smtClean="0">
                <a:solidFill>
                  <a:schemeClr val="bg1"/>
                </a:solidFill>
              </a:rPr>
              <a:t>) </a:t>
            </a:r>
            <a:endParaRPr lang="en-US" sz="1400" b="1" dirty="0">
              <a:solidFill>
                <a:schemeClr val="bg1"/>
              </a:solidFill>
            </a:endParaRPr>
          </a:p>
        </p:txBody>
      </p:sp>
      <p:sp>
        <p:nvSpPr>
          <p:cNvPr id="10" name="AutoShape 7"/>
          <p:cNvSpPr>
            <a:spLocks noChangeArrowheads="1"/>
          </p:cNvSpPr>
          <p:nvPr/>
        </p:nvSpPr>
        <p:spPr bwMode="blackWhite">
          <a:xfrm>
            <a:off x="1031875" y="2130880"/>
            <a:ext cx="1270454" cy="1600200"/>
          </a:xfrm>
          <a:prstGeom prst="wedgeRectCallout">
            <a:avLst>
              <a:gd name="adj1" fmla="val 134065"/>
              <a:gd name="adj2" fmla="val 9051"/>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In 2004-07 no growth in PP DWP despite strong new car/truck </a:t>
            </a:r>
            <a:r>
              <a:rPr lang="en-US" sz="1400" b="1" dirty="0" smtClean="0">
                <a:solidFill>
                  <a:schemeClr val="bg1"/>
                </a:solidFill>
              </a:rPr>
              <a:t>sales</a:t>
            </a:r>
            <a:endParaRPr lang="en-US" sz="1400" b="1" dirty="0">
              <a:solidFill>
                <a:schemeClr val="bg1"/>
              </a:solidFill>
            </a:endParaRPr>
          </a:p>
        </p:txBody>
      </p:sp>
      <p:sp>
        <p:nvSpPr>
          <p:cNvPr id="11" name="AutoShape 7"/>
          <p:cNvSpPr>
            <a:spLocks noChangeArrowheads="1"/>
          </p:cNvSpPr>
          <p:nvPr/>
        </p:nvSpPr>
        <p:spPr bwMode="blackWhite">
          <a:xfrm>
            <a:off x="5438548" y="3208565"/>
            <a:ext cx="1449387" cy="922564"/>
          </a:xfrm>
          <a:prstGeom prst="wedgeRectCallout">
            <a:avLst>
              <a:gd name="adj1" fmla="val 87958"/>
              <a:gd name="adj2" fmla="val 348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car/truck sales grow to 14-15M/year</a:t>
            </a:r>
          </a:p>
        </p:txBody>
      </p:sp>
      <p:sp>
        <p:nvSpPr>
          <p:cNvPr id="12" name="AutoShape 7"/>
          <p:cNvSpPr>
            <a:spLocks noChangeArrowheads="1"/>
          </p:cNvSpPr>
          <p:nvPr/>
        </p:nvSpPr>
        <p:spPr bwMode="blackWhite">
          <a:xfrm>
            <a:off x="4497388" y="1494064"/>
            <a:ext cx="1481137" cy="1469571"/>
          </a:xfrm>
          <a:prstGeom prst="wedgeRectCallout">
            <a:avLst>
              <a:gd name="adj1" fmla="val 140708"/>
              <a:gd name="adj2" fmla="val -3588"/>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4%/yr growth forecast for PP DWP from recovering new car/truck </a:t>
            </a:r>
            <a:r>
              <a:rPr lang="en-US" sz="1400" b="1" dirty="0" smtClean="0">
                <a:solidFill>
                  <a:schemeClr val="bg1"/>
                </a:solidFill>
              </a:rPr>
              <a:t>sales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9750"/>
                                        </p:tgtEl>
                                        <p:attrNameLst>
                                          <p:attrName>style.visibility</p:attrName>
                                        </p:attrNameLst>
                                      </p:cBhvr>
                                      <p:to>
                                        <p:strVal val="visible"/>
                                      </p:to>
                                    </p:set>
                                    <p:anim calcmode="lin" valueType="num">
                                      <p:cBhvr>
                                        <p:cTn id="7" dur="500" fill="hold"/>
                                        <p:tgtEl>
                                          <p:spTgt spid="2079750"/>
                                        </p:tgtEl>
                                        <p:attrNameLst>
                                          <p:attrName>ppt_w</p:attrName>
                                        </p:attrNameLst>
                                      </p:cBhvr>
                                      <p:tavLst>
                                        <p:tav tm="0">
                                          <p:val>
                                            <p:fltVal val="0"/>
                                          </p:val>
                                        </p:tav>
                                        <p:tav tm="100000">
                                          <p:val>
                                            <p:strVal val="#ppt_w"/>
                                          </p:val>
                                        </p:tav>
                                      </p:tavLst>
                                    </p:anim>
                                    <p:anim calcmode="lin" valueType="num">
                                      <p:cBhvr>
                                        <p:cTn id="8" dur="500" fill="hold"/>
                                        <p:tgtEl>
                                          <p:spTgt spid="2079750"/>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2700"/>
                            </p:stCondLst>
                            <p:childTnLst>
                              <p:par>
                                <p:cTn id="14" presetID="22" presetClass="entr" presetSubtype="4"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4200"/>
                            </p:stCondLst>
                            <p:childTnLst>
                              <p:par>
                                <p:cTn id="18" presetID="22" presetClass="entr" presetSubtype="4" fill="hold" grpId="0" nodeType="after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5700"/>
                            </p:stCondLst>
                            <p:childTnLst>
                              <p:par>
                                <p:cTn id="22" presetID="22" presetClass="entr" presetSubtype="4" fill="hold" grpId="0" nodeType="afterEffect">
                                  <p:stCondLst>
                                    <p:cond delay="100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9" grpId="0" animBg="1"/>
      <p:bldP spid="10" grpId="0" animBg="1"/>
      <p:bldP spid="11" grpId="0" animBg="1"/>
      <p:bldP spid="12" grpId="0" animBg="1"/>
    </p:bldLst>
  </p:timing>
</p:sld>
</file>

<file path=ppt/slides/slide15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150</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Number of Recessions Endured by P/C Insurers, by Number of Years in Operation</a:t>
            </a:r>
          </a:p>
        </p:txBody>
      </p:sp>
      <p:graphicFrame>
        <p:nvGraphicFramePr>
          <p:cNvPr id="39938" name="Object 3"/>
          <p:cNvGraphicFramePr>
            <a:graphicFrameLocks noChangeAspect="1"/>
          </p:cNvGraphicFramePr>
          <p:nvPr/>
        </p:nvGraphicFramePr>
        <p:xfrm>
          <a:off x="268381" y="1787804"/>
          <a:ext cx="8445500" cy="3497262"/>
        </p:xfrm>
        <a:graphic>
          <a:graphicData uri="http://schemas.openxmlformats.org/presentationml/2006/ole">
            <p:oleObj spid="_x0000_s11189250" name="Chart" r:id="rId4" imgW="8543899" imgH="3533700" progId="MSGraph.Chart.8">
              <p:embed followColorScheme="full"/>
            </p:oleObj>
          </a:graphicData>
        </a:graphic>
      </p:graphicFrame>
      <p:sp>
        <p:nvSpPr>
          <p:cNvPr id="39943" name="Rectangle 4"/>
          <p:cNvSpPr>
            <a:spLocks noChangeArrowheads="1"/>
          </p:cNvSpPr>
          <p:nvPr/>
        </p:nvSpPr>
        <p:spPr bwMode="auto">
          <a:xfrm>
            <a:off x="0" y="6632765"/>
            <a:ext cx="7616825" cy="28238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Insurance Information Institute research from </a:t>
            </a:r>
            <a:r>
              <a:rPr lang="en-US" sz="1100" dirty="0" smtClean="0"/>
              <a:t>National Bureau of Economic Research data.</a:t>
            </a:r>
            <a:endParaRPr lang="en-US" sz="1100" dirty="0"/>
          </a:p>
        </p:txBody>
      </p:sp>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Number of </a:t>
            </a:r>
            <a:r>
              <a:rPr lang="en-US" sz="1600" b="1" dirty="0" smtClean="0">
                <a:solidFill>
                  <a:srgbClr val="225A7A"/>
                </a:solidFill>
              </a:rPr>
              <a:t>Recessions Since 1860</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Many US Insurers Are Close to a Century Old or Older</a:t>
            </a:r>
            <a:endParaRPr lang="en-US" b="1" dirty="0">
              <a:solidFill>
                <a:srgbClr val="FFFFFF"/>
              </a:solidFill>
            </a:endParaRPr>
          </a:p>
        </p:txBody>
      </p:sp>
      <p:sp>
        <p:nvSpPr>
          <p:cNvPr id="10" name="Rectangle 5"/>
          <p:cNvSpPr>
            <a:spLocks noChangeArrowheads="1"/>
          </p:cNvSpPr>
          <p:nvPr/>
        </p:nvSpPr>
        <p:spPr bwMode="black">
          <a:xfrm>
            <a:off x="3135687" y="5015752"/>
            <a:ext cx="3144090" cy="2215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1600" b="1" dirty="0">
                <a:solidFill>
                  <a:srgbClr val="225A7A"/>
                </a:solidFill>
              </a:rPr>
              <a:t>Number of </a:t>
            </a:r>
            <a:r>
              <a:rPr lang="en-US" sz="1600" b="1" dirty="0" smtClean="0">
                <a:solidFill>
                  <a:srgbClr val="225A7A"/>
                </a:solidFill>
              </a:rPr>
              <a:t>Years in Operation</a:t>
            </a:r>
            <a:endParaRPr lang="en-US" sz="1600" b="1" dirty="0">
              <a:solidFill>
                <a:srgbClr val="225A7A"/>
              </a:solidFill>
            </a:endParaRPr>
          </a:p>
        </p:txBody>
      </p:sp>
      <p:sp>
        <p:nvSpPr>
          <p:cNvPr id="11" name="AutoShape 8"/>
          <p:cNvSpPr>
            <a:spLocks noChangeArrowheads="1"/>
          </p:cNvSpPr>
          <p:nvPr/>
        </p:nvSpPr>
        <p:spPr bwMode="blackWhite">
          <a:xfrm>
            <a:off x="1372159" y="1667437"/>
            <a:ext cx="4114240" cy="820270"/>
          </a:xfrm>
          <a:prstGeom prst="wedgeRectCallout">
            <a:avLst>
              <a:gd name="adj1" fmla="val 54558"/>
              <a:gd name="adj2" fmla="val 732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Insurers are true survivors—not just of natural catastrophes but also economic ones</a:t>
            </a:r>
            <a:endParaRPr lang="en-US" sz="14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150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151</a:t>
            </a:fld>
            <a:endParaRPr lang="en-US" sz="900">
              <a:solidFill>
                <a:schemeClr val="bg1"/>
              </a:solidFill>
            </a:endParaRPr>
          </a:p>
        </p:txBody>
      </p:sp>
      <p:pic>
        <p:nvPicPr>
          <p:cNvPr id="145412" name="Picture 4"/>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5800" y="29368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Performance by </a:t>
            </a:r>
            <a:r>
              <a:rPr lang="en-US" sz="4000" b="1" dirty="0" smtClean="0">
                <a:solidFill>
                  <a:srgbClr val="FFFFFF"/>
                </a:solidFill>
              </a:rPr>
              <a:t>Segment</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151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1993–2015F</a:t>
            </a:r>
            <a:endParaRPr lang="en-US" baseline="30000" dirty="0" smtClean="0">
              <a:latin typeface="Arial" pitchFamily="34" charset="0"/>
            </a:endParaRPr>
          </a:p>
        </p:txBody>
      </p:sp>
      <p:graphicFrame>
        <p:nvGraphicFramePr>
          <p:cNvPr id="26626" name="Object 3"/>
          <p:cNvGraphicFramePr>
            <a:graphicFrameLocks/>
          </p:cNvGraphicFramePr>
          <p:nvPr/>
        </p:nvGraphicFramePr>
        <p:xfrm>
          <a:off x="293688" y="1587500"/>
          <a:ext cx="8451850" cy="3663950"/>
        </p:xfrm>
        <a:graphic>
          <a:graphicData uri="http://schemas.openxmlformats.org/presentationml/2006/ole">
            <p:oleObj spid="_x0000_s9014274" name="Chart" r:id="rId4" imgW="8429714" imgH="3638435" progId="MSGraph.Chart.8">
              <p:embed followColorScheme="full"/>
            </p:oleObj>
          </a:graphicData>
        </a:graphic>
      </p:graphicFrame>
      <p:sp>
        <p:nvSpPr>
          <p:cNvPr id="242692" name="Rectangle 4"/>
          <p:cNvSpPr>
            <a:spLocks noChangeArrowheads="1"/>
          </p:cNvSpPr>
          <p:nvPr/>
        </p:nvSpPr>
        <p:spPr bwMode="blackWhite">
          <a:xfrm>
            <a:off x="914400" y="5257800"/>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Private Passenger Auto Accounts for 34% of Industry Premiums and Remains the Profit Juggernaut of the P/C Insurance Industry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152</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1990-2012E);Conning (2013F-15F);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nvGraphicFramePr>
        <p:xfrm>
          <a:off x="250723" y="1587500"/>
          <a:ext cx="8686799" cy="3663950"/>
        </p:xfrm>
        <a:graphic>
          <a:graphicData uri="http://schemas.openxmlformats.org/presentationml/2006/ole">
            <p:oleObj spid="_x0000_s17725442" name="Chart" r:id="rId4" imgW="8439161" imgH="3648152" progId="MSGraph.Chart.8">
              <p:embed followColorScheme="full"/>
            </p:oleObj>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1990-2011);Conning (2012E-2015F); Insurance Information 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153</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20B89FB5-AD98-44FE-AF19-71096C30F6D3}" type="slidenum">
              <a:rPr lang="en-US" smtClean="0"/>
              <a:pPr/>
              <a:t>154</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Homeowners Multi-Peril Loss &amp; LAE Ratio, 2011:</a:t>
            </a:r>
            <a:br>
              <a:rPr lang="en-US" sz="2600" dirty="0" smtClean="0"/>
            </a:br>
            <a:r>
              <a:rPr lang="en-US" sz="2600" dirty="0" smtClean="0"/>
              <a:t>Highest 25 States</a:t>
            </a:r>
          </a:p>
        </p:txBody>
      </p:sp>
      <p:graphicFrame>
        <p:nvGraphicFramePr>
          <p:cNvPr id="1026" name="Object 3"/>
          <p:cNvGraphicFramePr>
            <a:graphicFrameLocks noChangeAspect="1"/>
          </p:cNvGraphicFramePr>
          <p:nvPr>
            <p:ph idx="4294967295"/>
          </p:nvPr>
        </p:nvGraphicFramePr>
        <p:xfrm>
          <a:off x="0" y="1703848"/>
          <a:ext cx="9144000" cy="4754563"/>
        </p:xfrm>
        <a:graphic>
          <a:graphicData uri="http://schemas.openxmlformats.org/presentationml/2006/ole">
            <p:oleObj spid="_x0000_s9017346" name="Chart" r:id="rId4" imgW="8810600" imgH="4581583" progId="MSGraph.Chart.8">
              <p:embed followColorScheme="full"/>
            </p:oleObj>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2814484" y="1242624"/>
            <a:ext cx="2986548" cy="1129553"/>
          </a:xfrm>
          <a:prstGeom prst="wedgeRectCallout">
            <a:avLst>
              <a:gd name="adj1" fmla="val -83492"/>
              <a:gd name="adj2" fmla="val 13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TN and AL had the worst underwriting performance of all states in 2011 due to high tornado and storm losses</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975B5FC5-61BE-43F8-A59A-192BACFBE669}" type="slidenum">
              <a:rPr lang="en-US" smtClean="0"/>
              <a:pPr/>
              <a:t>155</a:t>
            </a:fld>
            <a:endParaRPr lang="en-US" smtClean="0"/>
          </a:p>
        </p:txBody>
      </p:sp>
      <p:sp>
        <p:nvSpPr>
          <p:cNvPr id="2052"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Homeowners Multi-Peril Loss &amp; LAE Ratio, 2011:</a:t>
            </a:r>
            <a:br>
              <a:rPr lang="en-US" sz="2600" dirty="0" smtClean="0"/>
            </a:br>
            <a:r>
              <a:rPr lang="en-US" sz="2600" dirty="0" smtClean="0"/>
              <a:t>Lowest 25 States</a:t>
            </a:r>
          </a:p>
        </p:txBody>
      </p:sp>
      <p:graphicFrame>
        <p:nvGraphicFramePr>
          <p:cNvPr id="2050" name="Object 3"/>
          <p:cNvGraphicFramePr>
            <a:graphicFrameLocks noChangeAspect="1"/>
          </p:cNvGraphicFramePr>
          <p:nvPr>
            <p:ph idx="4294967295"/>
          </p:nvPr>
        </p:nvGraphicFramePr>
        <p:xfrm>
          <a:off x="0" y="1362075"/>
          <a:ext cx="9144000" cy="5410200"/>
        </p:xfrm>
        <a:graphic>
          <a:graphicData uri="http://schemas.openxmlformats.org/presentationml/2006/ole">
            <p:oleObj spid="_x0000_s9018370" name="Chart" r:id="rId4" imgW="8820048" imgH="4572135" progId="MSGraph.Chart.8">
              <p:embed followColorScheme="full"/>
            </p:oleObj>
          </a:graphicData>
        </a:graphic>
      </p:graphicFrame>
      <p:sp>
        <p:nvSpPr>
          <p:cNvPr id="2053"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4739149" y="1173798"/>
            <a:ext cx="3746090" cy="1129553"/>
          </a:xfrm>
          <a:prstGeom prst="wedgeRectCallout">
            <a:avLst>
              <a:gd name="adj1" fmla="val 46963"/>
              <a:gd name="adj2" fmla="val 1570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HI and FL had the best performance in 2011 due to the absence of hurricanes/tropical storms impacts in either state last year</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ChangeAspect="1"/>
          </p:cNvGraphicFramePr>
          <p:nvPr>
            <p:ph type="chart" idx="1"/>
          </p:nvPr>
        </p:nvGraphicFramePr>
        <p:xfrm>
          <a:off x="193675" y="1619250"/>
          <a:ext cx="8791575" cy="4892675"/>
        </p:xfrm>
        <a:graphic>
          <a:graphicData uri="http://schemas.openxmlformats.org/presentationml/2006/ole">
            <p:oleObj spid="_x0000_s2070530" name="Chart" r:id="rId3" imgW="8353320" imgH="4648256" progId="MSGraph.Chart.8">
              <p:embed followColorScheme="full"/>
            </p:oleObj>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(1990-2011); Conning (2012-2015F) </a:t>
            </a:r>
            <a:r>
              <a:rPr lang="en-US" sz="1200" dirty="0"/>
              <a:t>Insurance Information Institute</a:t>
            </a:r>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1990-2015F*</a:t>
            </a:r>
            <a:endParaRPr lang="en-US" dirty="0"/>
          </a:p>
        </p:txBody>
      </p:sp>
      <p:sp>
        <p:nvSpPr>
          <p:cNvPr id="5" name="AutoShape 13"/>
          <p:cNvSpPr>
            <a:spLocks noChangeArrowheads="1"/>
          </p:cNvSpPr>
          <p:nvPr/>
        </p:nvSpPr>
        <p:spPr bwMode="blackWhite">
          <a:xfrm>
            <a:off x="5715001" y="1312607"/>
            <a:ext cx="2635623" cy="1624925"/>
          </a:xfrm>
          <a:prstGeom prst="wedgeRectCallout">
            <a:avLst>
              <a:gd name="adj1" fmla="val 37004"/>
              <a:gd name="adj2" fmla="val 114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is expected to improve as improvement in pricing environment persists</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156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1993–2015F</a:t>
            </a:r>
            <a:endParaRPr lang="en-US" baseline="30000" dirty="0" smtClean="0"/>
          </a:p>
        </p:txBody>
      </p:sp>
      <p:graphicFrame>
        <p:nvGraphicFramePr>
          <p:cNvPr id="53250" name="Object 3"/>
          <p:cNvGraphicFramePr>
            <a:graphicFrameLocks/>
          </p:cNvGraphicFramePr>
          <p:nvPr/>
        </p:nvGraphicFramePr>
        <p:xfrm>
          <a:off x="293688" y="1587500"/>
          <a:ext cx="8451850" cy="3663950"/>
        </p:xfrm>
        <a:graphic>
          <a:graphicData uri="http://schemas.openxmlformats.org/presentationml/2006/ole">
            <p:oleObj spid="_x0000_s4458498" name="Chart" r:id="rId4" imgW="8419996" imgH="3657600" progId="MSGraph.Chart.8">
              <p:embed followColorScheme="full"/>
            </p:oleObj>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as Rate Gains Outpace Any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157</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1990-2012E);Conning (2012-2015F);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p:oleObj spid="_x0000_s4444162" name="Chart" r:id="rId4" imgW="8419996" imgH="3657600" progId="MSGraph.Chart.8">
              <p:embed followColorScheme="full"/>
            </p:oleObj>
          </a:graphicData>
        </a:graphic>
      </p:graphicFrame>
      <p:sp>
        <p:nvSpPr>
          <p:cNvPr id="242692" name="Rectangle 4"/>
          <p:cNvSpPr>
            <a:spLocks noChangeArrowheads="1"/>
          </p:cNvSpPr>
          <p:nvPr/>
        </p:nvSpPr>
        <p:spPr bwMode="blackWhite">
          <a:xfrm>
            <a:off x="442448" y="5302043"/>
            <a:ext cx="8170606"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Improve in 2013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110103"/>
            <a:ext cx="8554065" cy="747897"/>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*2012-2013 figures are A.M. Best estimate/forecast for the </a:t>
            </a:r>
            <a:r>
              <a:rPr lang="en-US" sz="1100" dirty="0"/>
              <a:t>combined liability and non-liability components</a:t>
            </a:r>
            <a:r>
              <a:rPr lang="en-US" sz="1100" dirty="0" smtClean="0"/>
              <a:t>.  Same for Conning 2014-2015F figures.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158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p:oleObj spid="_x0000_s9019394" name="Chart" r:id="rId4" imgW="8419996" imgH="3657600" progId="MSGraph.Chart.8">
              <p:embed followColorScheme="full"/>
            </p:oleObj>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159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16</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sz="3200" dirty="0" smtClean="0"/>
              <a:t>Monthly Change* in Auto Insurance Prices, </a:t>
            </a:r>
            <a:r>
              <a:rPr lang="en-US" dirty="0" smtClean="0"/>
              <a:t>1991–2013*</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June 2013;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nvGraphicFramePr>
        <p:xfrm>
          <a:off x="377825" y="1371805"/>
          <a:ext cx="8343900" cy="4838700"/>
        </p:xfrm>
        <a:graphic>
          <a:graphicData uri="http://schemas.openxmlformats.org/presentationml/2006/ole">
            <p:oleObj spid="_x0000_s13120514" name="Chart" r:id="rId4" imgW="8343967" imgH="4381555" progId="MSGraph.Chart.8">
              <p:embed followColorScheme="full"/>
            </p:oleObj>
          </a:graphicData>
        </a:graphic>
      </p:graphicFrame>
      <p:sp>
        <p:nvSpPr>
          <p:cNvPr id="8" name="AutoShape 7"/>
          <p:cNvSpPr>
            <a:spLocks noChangeArrowheads="1"/>
          </p:cNvSpPr>
          <p:nvPr/>
        </p:nvSpPr>
        <p:spPr bwMode="blackWhite">
          <a:xfrm>
            <a:off x="1870968" y="1071668"/>
            <a:ext cx="2851150" cy="1670050"/>
          </a:xfrm>
          <a:prstGeom prst="wedgeRectCallout">
            <a:avLst>
              <a:gd name="adj1" fmla="val -15662"/>
              <a:gd name="adj2" fmla="val 5068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Cyclical peaks in PP Auto tend to occur approximately every 10 years (early 1990s, early 2000s and likely the early 2010s)</a:t>
            </a:r>
            <a:endParaRPr lang="en-US"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25526"/>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830531" y="1854681"/>
            <a:ext cx="1944483" cy="954088"/>
          </a:xfrm>
          <a:prstGeom prst="wedgeRectCallout">
            <a:avLst>
              <a:gd name="adj1" fmla="val 53393"/>
              <a:gd name="adj2" fmla="val 842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315200" y="4424516"/>
            <a:ext cx="1764168" cy="1052265"/>
          </a:xfrm>
          <a:prstGeom prst="wedgeRectCallout">
            <a:avLst>
              <a:gd name="adj1" fmla="val 24373"/>
              <a:gd name="adj2" fmla="val -1204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The June 2013 reading of 3.9% is up from 3.0% a year earlier</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US" dirty="0" smtClean="0"/>
              <a:t>Inland Marine Combined Ratio:       1999–2015F</a:t>
            </a:r>
            <a:endParaRPr lang="en-US" baseline="30000" dirty="0" smtClean="0"/>
          </a:p>
        </p:txBody>
      </p:sp>
      <p:graphicFrame>
        <p:nvGraphicFramePr>
          <p:cNvPr id="52226" name="Object 3"/>
          <p:cNvGraphicFramePr>
            <a:graphicFrameLocks/>
          </p:cNvGraphicFramePr>
          <p:nvPr/>
        </p:nvGraphicFramePr>
        <p:xfrm>
          <a:off x="293688" y="1587500"/>
          <a:ext cx="8451850" cy="3663950"/>
        </p:xfrm>
        <a:graphic>
          <a:graphicData uri="http://schemas.openxmlformats.org/presentationml/2006/ole">
            <p:oleObj spid="_x0000_s4445186" name="Chart" r:id="rId4" imgW="8429714" imgH="3638435" progId="MSGraph.Chart.8">
              <p:embed followColorScheme="full"/>
            </p:oleObj>
          </a:graphicData>
        </a:graphic>
      </p:graphicFrame>
      <p:sp>
        <p:nvSpPr>
          <p:cNvPr id="242692" name="Rectangle 4"/>
          <p:cNvSpPr>
            <a:spLocks noChangeArrowheads="1"/>
          </p:cNvSpPr>
          <p:nvPr/>
        </p:nvSpPr>
        <p:spPr bwMode="blackWhite">
          <a:xfrm>
            <a:off x="927847" y="5392271"/>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Inland Marine is Expected to Remain Among the Most Profitable of All Lines</a:t>
            </a:r>
          </a:p>
        </p:txBody>
      </p:sp>
      <p:sp>
        <p:nvSpPr>
          <p:cNvPr id="52229"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(1999-2011); Conning (2012-2015F)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160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Other &amp; Products Liability Combined Ratio: 1991–2013F</a:t>
            </a:r>
            <a:endParaRPr lang="en-US" baseline="30000" dirty="0" smtClean="0"/>
          </a:p>
        </p:txBody>
      </p:sp>
      <p:graphicFrame>
        <p:nvGraphicFramePr>
          <p:cNvPr id="53250" name="Object 3"/>
          <p:cNvGraphicFramePr>
            <a:graphicFrameLocks/>
          </p:cNvGraphicFramePr>
          <p:nvPr/>
        </p:nvGraphicFramePr>
        <p:xfrm>
          <a:off x="293688" y="1587500"/>
          <a:ext cx="8451850" cy="3663950"/>
        </p:xfrm>
        <a:graphic>
          <a:graphicData uri="http://schemas.openxmlformats.org/presentationml/2006/ole">
            <p:oleObj spid="_x0000_s646146" name="Chart" r:id="rId4" imgW="8419996" imgH="3657600" progId="MSGraph.Chart.8">
              <p:embed followColorScheme="full"/>
            </p:oleObj>
          </a:graphicData>
        </a:graphic>
      </p:graphicFrame>
      <p:sp>
        <p:nvSpPr>
          <p:cNvPr id="242692" name="Rectangle 4"/>
          <p:cNvSpPr>
            <a:spLocks noChangeArrowheads="1"/>
          </p:cNvSpPr>
          <p:nvPr/>
        </p:nvSpPr>
        <p:spPr bwMode="blackWhite">
          <a:xfrm>
            <a:off x="1385046" y="5299262"/>
            <a:ext cx="6808134"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Liability Lines Have Performed Better in the Post-Tort Reform Era (~2005), but There Has Been Some Deterioration in Recent Years</a:t>
            </a:r>
            <a:endParaRPr lang="en-US" sz="2400" b="1" dirty="0">
              <a:solidFill>
                <a:srgbClr val="FFFFFF"/>
              </a:solidFill>
            </a:endParaRPr>
          </a:p>
        </p:txBody>
      </p:sp>
      <p:sp>
        <p:nvSpPr>
          <p:cNvPr id="53253"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 </a:t>
            </a:r>
            <a:r>
              <a:rPr lang="en-US" sz="1100" dirty="0"/>
              <a:t>Insurance 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161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6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nvGraphicFramePr>
        <p:xfrm>
          <a:off x="211137" y="1406525"/>
          <a:ext cx="8932863" cy="5451475"/>
        </p:xfrm>
        <a:graphic>
          <a:graphicData uri="http://schemas.openxmlformats.org/presentationml/2006/ole">
            <p:oleObj spid="_x0000_s4459522" name="Chart" r:id="rId3" imgW="8191626" imgH="5391113" progId="MSGraph.Chart.8">
              <p:embed followColorScheme="full"/>
            </p:oleObj>
          </a:graphicData>
        </a:graphic>
      </p:graphicFrame>
      <p:sp>
        <p:nvSpPr>
          <p:cNvPr id="7292931" name="Rectangle 3"/>
          <p:cNvSpPr>
            <a:spLocks noGrp="1" noChangeArrowheads="1"/>
          </p:cNvSpPr>
          <p:nvPr>
            <p:ph type="title"/>
          </p:nvPr>
        </p:nvSpPr>
        <p:spPr>
          <a:xfrm>
            <a:off x="239712" y="87967"/>
            <a:ext cx="7425111" cy="838200"/>
          </a:xfrm>
        </p:spPr>
        <p:txBody>
          <a:bodyPr/>
          <a:lstStyle/>
          <a:p>
            <a:r>
              <a:rPr lang="en-US" dirty="0" smtClean="0"/>
              <a:t>Medical Malpractice Combined Ratio vs. All Lines Combined Ratio, 1991-2015F</a:t>
            </a:r>
          </a:p>
        </p:txBody>
      </p:sp>
      <p:sp>
        <p:nvSpPr>
          <p:cNvPr id="55300" name="Text Box 4"/>
          <p:cNvSpPr txBox="1">
            <a:spLocks noChangeArrowheads="1"/>
          </p:cNvSpPr>
          <p:nvPr/>
        </p:nvSpPr>
        <p:spPr bwMode="auto">
          <a:xfrm>
            <a:off x="76199" y="6553200"/>
            <a:ext cx="7666703" cy="277641"/>
          </a:xfrm>
          <a:prstGeom prst="rect">
            <a:avLst/>
          </a:prstGeom>
          <a:noFill/>
          <a:ln w="9525">
            <a:noFill/>
            <a:miter lim="800000"/>
            <a:headEnd/>
            <a:tailEnd/>
          </a:ln>
        </p:spPr>
        <p:txBody>
          <a:bodyPr wrap="square" lIns="92075" tIns="46038" rIns="92075" bIns="46038">
            <a:spAutoFit/>
          </a:bodyPr>
          <a:lstStyle/>
          <a:p>
            <a:r>
              <a:rPr lang="en-US" sz="1200" dirty="0"/>
              <a:t>Source: AM </a:t>
            </a:r>
            <a:r>
              <a:rPr lang="en-US" sz="1200" dirty="0" smtClean="0"/>
              <a:t>Best (1991-2011); Conning (2012E-2015F) </a:t>
            </a:r>
            <a:r>
              <a:rPr lang="en-US" sz="1200" dirty="0"/>
              <a:t>Insurance Information Institute</a:t>
            </a:r>
          </a:p>
        </p:txBody>
      </p:sp>
      <p:sp>
        <p:nvSpPr>
          <p:cNvPr id="8" name="AutoShape 7"/>
          <p:cNvSpPr>
            <a:spLocks noChangeArrowheads="1"/>
          </p:cNvSpPr>
          <p:nvPr/>
        </p:nvSpPr>
        <p:spPr bwMode="blackWhite">
          <a:xfrm>
            <a:off x="1003300" y="1371600"/>
            <a:ext cx="3380441" cy="1200150"/>
          </a:xfrm>
          <a:prstGeom prst="wedgeRectCallout">
            <a:avLst>
              <a:gd name="adj1" fmla="val -21794"/>
              <a:gd name="adj2" fmla="val 16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Med Mal Insurers in </a:t>
            </a:r>
            <a:r>
              <a:rPr lang="en-US" b="1" dirty="0" smtClean="0">
                <a:solidFill>
                  <a:schemeClr val="bg1"/>
                </a:solidFill>
              </a:rPr>
              <a:t>2012 </a:t>
            </a:r>
            <a:r>
              <a:rPr lang="en-US" b="1" dirty="0">
                <a:solidFill>
                  <a:schemeClr val="bg1"/>
                </a:solidFill>
              </a:rPr>
              <a:t>paid </a:t>
            </a:r>
            <a:r>
              <a:rPr lang="en-US" b="1" dirty="0" smtClean="0">
                <a:solidFill>
                  <a:schemeClr val="bg1"/>
                </a:solidFill>
              </a:rPr>
              <a:t>out </a:t>
            </a:r>
            <a:r>
              <a:rPr lang="en-US" b="1" dirty="0">
                <a:solidFill>
                  <a:schemeClr val="bg1"/>
                </a:solidFill>
              </a:rPr>
              <a:t>$</a:t>
            </a:r>
            <a:r>
              <a:rPr lang="en-US" b="1" dirty="0" smtClean="0">
                <a:solidFill>
                  <a:schemeClr val="bg1"/>
                </a:solidFill>
              </a:rPr>
              <a:t>0.91 </a:t>
            </a:r>
            <a:r>
              <a:rPr lang="en-US" b="1" dirty="0">
                <a:solidFill>
                  <a:schemeClr val="bg1"/>
                </a:solidFill>
              </a:rPr>
              <a:t>in loss and expense for every $1 they earned in premiums</a:t>
            </a:r>
            <a:endParaRPr lang="en-US" b="1" dirty="0">
              <a:solidFill>
                <a:schemeClr val="bg1"/>
              </a:solidFill>
              <a:latin typeface="Arial" pitchFamily="34" charset="0"/>
            </a:endParaRPr>
          </a:p>
        </p:txBody>
      </p:sp>
      <p:sp>
        <p:nvSpPr>
          <p:cNvPr id="9" name="AutoShape 29"/>
          <p:cNvSpPr>
            <a:spLocks noChangeArrowheads="1"/>
          </p:cNvSpPr>
          <p:nvPr/>
        </p:nvSpPr>
        <p:spPr bwMode="blackWhite">
          <a:xfrm>
            <a:off x="2444497" y="4757219"/>
            <a:ext cx="2144712" cy="1009650"/>
          </a:xfrm>
          <a:prstGeom prst="wedgeRectCallout">
            <a:avLst>
              <a:gd name="adj1" fmla="val 49255"/>
              <a:gd name="adj2" fmla="val -839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latin typeface="Arial" pitchFamily="34" charset="0"/>
              </a:rPr>
              <a:t>In 2001, med mal insurers paid out $1.55 for every dollar earned</a:t>
            </a:r>
          </a:p>
        </p:txBody>
      </p:sp>
      <p:sp>
        <p:nvSpPr>
          <p:cNvPr id="11" name="AutoShape 29"/>
          <p:cNvSpPr>
            <a:spLocks noChangeArrowheads="1"/>
          </p:cNvSpPr>
          <p:nvPr/>
        </p:nvSpPr>
        <p:spPr bwMode="blackWhite">
          <a:xfrm>
            <a:off x="5368413" y="1463219"/>
            <a:ext cx="3503322" cy="1230964"/>
          </a:xfrm>
          <a:prstGeom prst="wedgeRectCallout">
            <a:avLst>
              <a:gd name="adj1" fmla="val 36718"/>
              <a:gd name="adj2" fmla="val 1741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latin typeface="Arial" pitchFamily="34" charset="0"/>
              </a:rPr>
              <a:t>The dramatic improvement </a:t>
            </a:r>
            <a:r>
              <a:rPr lang="en-US" sz="1600" b="1" dirty="0" smtClean="0">
                <a:latin typeface="Arial" pitchFamily="34" charset="0"/>
              </a:rPr>
              <a:t>over the past decade </a:t>
            </a:r>
            <a:r>
              <a:rPr lang="en-US" sz="1600" b="1" dirty="0">
                <a:latin typeface="Arial" pitchFamily="34" charset="0"/>
              </a:rPr>
              <a:t>has restored med </a:t>
            </a:r>
            <a:r>
              <a:rPr lang="en-US" sz="1600" b="1" dirty="0" err="1">
                <a:latin typeface="Arial" pitchFamily="34" charset="0"/>
              </a:rPr>
              <a:t>mal’s</a:t>
            </a:r>
            <a:r>
              <a:rPr lang="en-US" sz="1600" b="1" dirty="0">
                <a:latin typeface="Arial" pitchFamily="34" charset="0"/>
              </a:rPr>
              <a:t> </a:t>
            </a:r>
            <a:r>
              <a:rPr lang="en-US" sz="1600" b="1" dirty="0" smtClean="0">
                <a:latin typeface="Arial" pitchFamily="34" charset="0"/>
              </a:rPr>
              <a:t>viability, though some deterioration is anticipated</a:t>
            </a:r>
            <a:endParaRPr lang="en-US" sz="1600" b="1" dirty="0">
              <a:latin typeface="Arial" pitchFamily="34" charset="0"/>
            </a:endParaRP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2" name="Slide Number Placeholder 11"/>
          <p:cNvSpPr>
            <a:spLocks noGrp="1"/>
          </p:cNvSpPr>
          <p:nvPr>
            <p:ph type="sldNum" sz="quarter" idx="12"/>
          </p:nvPr>
        </p:nvSpPr>
        <p:spPr/>
        <p:txBody>
          <a:bodyPr/>
          <a:lstStyle/>
          <a:p>
            <a:pPr>
              <a:defRPr/>
            </a:pPr>
            <a:fld id="{103D1549-189B-430A-BC2E-B6FA9183E25C}" type="slidenum">
              <a:rPr lang="en-US" smtClean="0"/>
              <a:pPr>
                <a:defRPr/>
              </a:pPr>
              <a:t>162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292930">
                                            <p:oleChartEl type="series" lvl="1"/>
                                          </p:spTgt>
                                        </p:tgtEl>
                                        <p:attrNameLst>
                                          <p:attrName>style.visibility</p:attrName>
                                        </p:attrNameLst>
                                      </p:cBhvr>
                                      <p:to>
                                        <p:strVal val="visible"/>
                                      </p:to>
                                    </p:set>
                                    <p:animEffect transition="in" filter="wipe(left)">
                                      <p:cBhvr>
                                        <p:cTn id="12" dur="500"/>
                                        <p:tgtEl>
                                          <p:spTgt spid="7292930">
                                            <p:oleChartEl type="series" lvl="1"/>
                                          </p:spTgt>
                                        </p:tgtEl>
                                      </p:cBhvr>
                                    </p:animEffect>
                                  </p:childTnLst>
                                </p:cTn>
                              </p:par>
                            </p:childTnLst>
                          </p:cTn>
                        </p:par>
                        <p:par>
                          <p:cTn id="13" fill="hold">
                            <p:stCondLst>
                              <p:cond delay="1000"/>
                            </p:stCondLst>
                            <p:childTnLst>
                              <p:par>
                                <p:cTn id="14" presetID="22" presetClass="entr" presetSubtype="2" fill="hold" grpId="0" nodeType="afterEffect">
                                  <p:stCondLst>
                                    <p:cond delay="70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par>
                          <p:cTn id="17" fill="hold">
                            <p:stCondLst>
                              <p:cond delay="2200"/>
                            </p:stCondLst>
                            <p:childTnLst>
                              <p:par>
                                <p:cTn id="18" presetID="22" presetClass="entr" presetSubtype="1"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par>
                          <p:cTn id="21" fill="hold">
                            <p:stCondLst>
                              <p:cond delay="27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8" grpId="0" animBg="1"/>
      <p:bldP spid="9" grpId="0" animBg="1"/>
      <p:bldP spid="11" grpId="0" animBg="1"/>
    </p:bldLst>
  </p:timing>
</p:sld>
</file>

<file path=ppt/slides/slide16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163</a:t>
            </a:fld>
            <a:endParaRPr lang="en-US" sz="900">
              <a:solidFill>
                <a:schemeClr val="bg1"/>
              </a:solidFill>
            </a:endParaRPr>
          </a:p>
        </p:txBody>
      </p:sp>
      <p:pic>
        <p:nvPicPr>
          <p:cNvPr id="11571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142240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a:solidFill>
                  <a:srgbClr val="225A7A"/>
                </a:solidFill>
              </a:rPr>
              <a:t>The Weak Economy and Soft Market Have Made the Workers Comp Operating Increasingly Challenging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1994–2012P</a:t>
            </a:r>
            <a:endParaRPr lang="en-US" baseline="30000" dirty="0" smtClean="0"/>
          </a:p>
        </p:txBody>
      </p:sp>
      <p:graphicFrame>
        <p:nvGraphicFramePr>
          <p:cNvPr id="53250" name="Object 3"/>
          <p:cNvGraphicFramePr>
            <a:graphicFrameLocks/>
          </p:cNvGraphicFramePr>
          <p:nvPr/>
        </p:nvGraphicFramePr>
        <p:xfrm>
          <a:off x="337933" y="1371600"/>
          <a:ext cx="8451850" cy="3879850"/>
        </p:xfrm>
        <a:graphic>
          <a:graphicData uri="http://schemas.openxmlformats.org/presentationml/2006/ole">
            <p:oleObj spid="_x0000_s5267458" name="Chart" r:id="rId4" imgW="8420033" imgH="3657735" progId="MSGraph.Chart.8">
              <p:embed followColorScheme="full"/>
            </p:oleObj>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(2010-2012P)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164</a:t>
            </a:fld>
            <a:endParaRPr lang="en-US"/>
          </a:p>
        </p:txBody>
      </p:sp>
      <p:sp>
        <p:nvSpPr>
          <p:cNvPr id="8" name="AutoShape 13"/>
          <p:cNvSpPr>
            <a:spLocks noChangeArrowheads="1"/>
          </p:cNvSpPr>
          <p:nvPr/>
        </p:nvSpPr>
        <p:spPr bwMode="blackWhite">
          <a:xfrm>
            <a:off x="4676913" y="1189704"/>
            <a:ext cx="2539963" cy="985820"/>
          </a:xfrm>
          <a:prstGeom prst="wedgeRectCallout">
            <a:avLst>
              <a:gd name="adj1" fmla="val 89980"/>
              <a:gd name="adj2" fmla="val 13310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showed a better-than-expected improvement for private carriers in 2012</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2012</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165</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87591"/>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nvGraphicFramePr>
        <p:xfrm>
          <a:off x="0" y="1552780"/>
          <a:ext cx="8898194" cy="4651375"/>
        </p:xfrm>
        <a:graphic>
          <a:graphicData uri="http://schemas.openxmlformats.org/presentationml/2006/ole">
            <p:oleObj spid="_x0000_s18004994" name="Worksheet" r:id="rId4" imgW="8763135" imgH="4829248" progId="Excel.Sheet.8">
              <p:embed/>
            </p:oleObj>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2012p</a:t>
            </a:r>
            <a:r>
              <a:rPr lang="en-US" sz="1000" dirty="0"/>
              <a:t>: Preliminary based on data valued as of </a:t>
            </a:r>
            <a:r>
              <a:rPr lang="en-US" sz="1000" dirty="0" smtClean="0"/>
              <a:t>12/31/2012.</a:t>
            </a:r>
            <a:endParaRPr lang="en-US" sz="1000" dirty="0"/>
          </a:p>
          <a:p>
            <a:r>
              <a:rPr lang="en-US" sz="1000" dirty="0" smtClean="0"/>
              <a:t>1991-2011: </a:t>
            </a:r>
            <a:r>
              <a:rPr lang="en-US" sz="1000" dirty="0"/>
              <a:t>Based on data through </a:t>
            </a:r>
            <a:r>
              <a:rPr lang="en-US" sz="1000" dirty="0" smtClean="0"/>
              <a:t>12/31/2011,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616155" y="3174847"/>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252%</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1991-2012p</a:t>
            </a:r>
            <a:r>
              <a:rPr lang="en-US" sz="2000" b="1" dirty="0">
                <a:solidFill>
                  <a:srgbClr val="3333FF"/>
                </a:solidFill>
              </a:rPr>
              <a:t>)</a:t>
            </a:r>
          </a:p>
        </p:txBody>
      </p:sp>
      <p:sp>
        <p:nvSpPr>
          <p:cNvPr id="11" name="Text Box 4"/>
          <p:cNvSpPr txBox="1">
            <a:spLocks noChangeArrowheads="1"/>
          </p:cNvSpPr>
          <p:nvPr/>
        </p:nvSpPr>
        <p:spPr bwMode="auto">
          <a:xfrm>
            <a:off x="684162" y="2206420"/>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dirty="0"/>
              <a:t>Annual Change 1991–1993:	</a:t>
            </a:r>
            <a:r>
              <a:rPr lang="en-US" sz="1400" b="1" dirty="0"/>
              <a:t>+1.9%</a:t>
            </a:r>
          </a:p>
          <a:p>
            <a:pPr eaLnBrk="0" hangingPunct="0">
              <a:tabLst>
                <a:tab pos="2459038" algn="l"/>
              </a:tabLst>
            </a:pPr>
            <a:r>
              <a:rPr lang="en-US" sz="1400" dirty="0"/>
              <a:t>Annual Change 1994–2001:	</a:t>
            </a:r>
            <a:r>
              <a:rPr lang="en-US" sz="1400" b="1" dirty="0"/>
              <a:t>+8.9%</a:t>
            </a:r>
          </a:p>
          <a:p>
            <a:pPr eaLnBrk="0" hangingPunct="0">
              <a:tabLst>
                <a:tab pos="2459038" algn="l"/>
              </a:tabLst>
            </a:pPr>
            <a:r>
              <a:rPr lang="en-US" sz="1400" dirty="0"/>
              <a:t>Annual Change </a:t>
            </a:r>
            <a:r>
              <a:rPr lang="en-US" sz="1400" dirty="0" smtClean="0"/>
              <a:t>2002–2011:</a:t>
            </a:r>
            <a:r>
              <a:rPr lang="en-US" sz="1400" dirty="0"/>
              <a:t>	</a:t>
            </a:r>
            <a:r>
              <a:rPr lang="en-US" sz="1400" b="1" dirty="0" smtClean="0"/>
              <a:t>+5.7%</a:t>
            </a:r>
            <a:endParaRPr lang="en-US" sz="1400" b="1" dirty="0"/>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166</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Change in Price Paid for Medical Professional Services in WC, 2002-2012*</a:t>
            </a:r>
          </a:p>
        </p:txBody>
      </p:sp>
      <p:graphicFrame>
        <p:nvGraphicFramePr>
          <p:cNvPr id="83970" name="Object 3"/>
          <p:cNvGraphicFramePr>
            <a:graphicFrameLocks noChangeAspect="1"/>
          </p:cNvGraphicFramePr>
          <p:nvPr>
            <p:ph idx="4294967295"/>
          </p:nvPr>
        </p:nvGraphicFramePr>
        <p:xfrm>
          <a:off x="4763" y="1807545"/>
          <a:ext cx="9132887" cy="4719637"/>
        </p:xfrm>
        <a:graphic>
          <a:graphicData uri="http://schemas.openxmlformats.org/presentationml/2006/ole">
            <p:oleObj spid="_x0000_s20045826"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367157"/>
            <a:ext cx="9017000" cy="535597"/>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*Data are preliminary as of 6/30/12.</a:t>
            </a:r>
          </a:p>
          <a:p>
            <a:pPr eaLnBrk="0" hangingPunct="0">
              <a:lnSpc>
                <a:spcPct val="70000"/>
              </a:lnSpc>
              <a:spcBef>
                <a:spcPct val="50000"/>
              </a:spcBef>
              <a:buClr>
                <a:srgbClr val="FF3300"/>
              </a:buClr>
              <a:buFont typeface="Wingdings" pitchFamily="2" charset="2"/>
              <a:buNone/>
            </a:pPr>
            <a:r>
              <a:rPr lang="en-US" sz="1100" dirty="0" smtClean="0">
                <a:solidFill>
                  <a:srgbClr val="000000"/>
                </a:solidFill>
              </a:rPr>
              <a:t> Sources</a:t>
            </a:r>
            <a:r>
              <a:rPr lang="en-US" sz="1100" dirty="0">
                <a:solidFill>
                  <a:srgbClr val="000000"/>
                </a:solidFill>
              </a:rPr>
              <a:t>:  </a:t>
            </a:r>
            <a:r>
              <a:rPr lang="en-US" sz="1100" dirty="0" smtClean="0">
                <a:solidFill>
                  <a:srgbClr val="000000"/>
                </a:solidFill>
              </a:rPr>
              <a:t>Workers Compensation Research Institute, </a:t>
            </a:r>
            <a:r>
              <a:rPr lang="en-US" sz="1100" i="1" dirty="0" smtClean="0">
                <a:solidFill>
                  <a:srgbClr val="000000"/>
                </a:solidFill>
              </a:rPr>
              <a:t>WCRI Medical Price Index for Workers Compensation, 5</a:t>
            </a:r>
            <a:r>
              <a:rPr lang="en-US" sz="1100" i="1" baseline="30000" dirty="0" smtClean="0">
                <a:solidFill>
                  <a:srgbClr val="000000"/>
                </a:solidFill>
              </a:rPr>
              <a:t>th</a:t>
            </a:r>
            <a:r>
              <a:rPr lang="en-US" sz="1100" i="1" dirty="0" smtClean="0">
                <a:solidFill>
                  <a:srgbClr val="000000"/>
                </a:solidFill>
              </a:rPr>
              <a:t> Edition</a:t>
            </a:r>
            <a:r>
              <a:rPr lang="en-US" sz="1100" dirty="0" smtClean="0">
                <a:solidFill>
                  <a:srgbClr val="000000"/>
                </a:solidFill>
              </a:rPr>
              <a:t>; Ins. Info. </a:t>
            </a:r>
            <a:r>
              <a:rPr lang="en-US" sz="1100" dirty="0">
                <a:solidFill>
                  <a:srgbClr val="000000"/>
                </a:solidFill>
              </a:rPr>
              <a:t>Institute.		</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7"/>
          <p:cNvSpPr>
            <a:spLocks noChangeArrowheads="1"/>
          </p:cNvSpPr>
          <p:nvPr/>
        </p:nvSpPr>
        <p:spPr bwMode="blackWhite">
          <a:xfrm>
            <a:off x="4542505" y="1460090"/>
            <a:ext cx="3446064" cy="1518650"/>
          </a:xfrm>
          <a:prstGeom prst="wedgeRectCallout">
            <a:avLst>
              <a:gd name="adj1" fmla="val 56684"/>
              <a:gd name="adj2" fmla="val 930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States in GOLD had no fee schedule in 2012.  These generally saw larger increases in WC medical costs over the past decade.</a:t>
            </a:r>
            <a:endParaRPr lang="en-US" b="1" dirty="0">
              <a:solidFill>
                <a:schemeClr val="bg1"/>
              </a:solidFill>
              <a:latin typeface="Arial" pitchFamily="34" charset="0"/>
              <a:cs typeface="+mn-cs"/>
            </a:endParaRPr>
          </a:p>
        </p:txBody>
      </p:sp>
      <p:sp>
        <p:nvSpPr>
          <p:cNvPr id="10" name="Text Box 17"/>
          <p:cNvSpPr txBox="1">
            <a:spLocks noChangeArrowheads="1"/>
          </p:cNvSpPr>
          <p:nvPr/>
        </p:nvSpPr>
        <p:spPr bwMode="auto">
          <a:xfrm>
            <a:off x="1273272" y="1568013"/>
            <a:ext cx="3018509"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Increases in WC med costs varied enormously over the past decade from a high of 56% in Wisconsin to a low of 2% in North Carolina</a:t>
            </a:r>
            <a:endParaRPr lang="en-US" b="1" dirty="0">
              <a:solidFill>
                <a:schemeClr val="bg1"/>
              </a:solidFill>
              <a:latin typeface="Arial" pitchFamily="34" charset="0"/>
              <a:cs typeface="Arial" pitchFamily="34" charset="0"/>
            </a:endParaRPr>
          </a:p>
        </p:txBody>
      </p:sp>
      <p:sp>
        <p:nvSpPr>
          <p:cNvPr id="11" name="Text Box 3"/>
          <p:cNvSpPr txBox="1">
            <a:spLocks noChangeArrowheads="1"/>
          </p:cNvSpPr>
          <p:nvPr/>
        </p:nvSpPr>
        <p:spPr bwMode="auto">
          <a:xfrm>
            <a:off x="526510" y="1572445"/>
            <a:ext cx="412292" cy="400110"/>
          </a:xfrm>
          <a:prstGeom prst="rect">
            <a:avLst/>
          </a:prstGeom>
          <a:noFill/>
          <a:ln w="9525">
            <a:noFill/>
            <a:miter lim="800000"/>
            <a:headEnd/>
            <a:tailEnd/>
          </a:ln>
        </p:spPr>
        <p:txBody>
          <a:bodyPr wrap="none">
            <a:spAutoFit/>
          </a:bodyPr>
          <a:lstStyle/>
          <a:p>
            <a:pPr algn="ctr"/>
            <a:r>
              <a:rPr lang="en-US" sz="2000" b="1" dirty="0" smtClean="0">
                <a:solidFill>
                  <a:schemeClr val="accent1"/>
                </a:solidFill>
              </a:rPr>
              <a:t>%</a:t>
            </a:r>
            <a:endParaRPr lang="en-US" sz="2000" b="1" dirty="0">
              <a:solidFill>
                <a:schemeClr val="accent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nvGraphicFramePr>
        <p:xfrm>
          <a:off x="0" y="1162050"/>
          <a:ext cx="8977313" cy="5695950"/>
        </p:xfrm>
        <a:graphic>
          <a:graphicData uri="http://schemas.openxmlformats.org/presentationml/2006/ole">
            <p:oleObj spid="_x0000_s20046850" name="Chart" r:id="rId3" imgW="8658353" imgH="5505565" progId="MSGraph.Chart.8">
              <p:embed followColorScheme="full"/>
            </p:oleObj>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form 1995 through </a:t>
            </a:r>
            <a:r>
              <a:rPr lang="en-US" sz="1600" b="1" dirty="0" smtClean="0">
                <a:solidFill>
                  <a:schemeClr val="bg1"/>
                </a:solidFill>
              </a:rPr>
              <a:t>2011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(6.8% </a:t>
            </a:r>
            <a:r>
              <a:rPr lang="en-US" sz="1600" b="1" dirty="0">
                <a:solidFill>
                  <a:schemeClr val="bg1"/>
                </a:solidFill>
              </a:rPr>
              <a:t>vs. </a:t>
            </a:r>
            <a:r>
              <a:rPr lang="en-US" sz="1600" b="1" dirty="0" smtClean="0">
                <a:solidFill>
                  <a:schemeClr val="bg1"/>
                </a:solidFill>
              </a:rPr>
              <a:t>3.8%), but the gap is narrowing. </a:t>
            </a:r>
            <a:endParaRPr lang="en-US" sz="16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6626" name="Object 2"/>
          <p:cNvGraphicFramePr>
            <a:graphicFrameLocks noChangeAspect="1"/>
          </p:cNvGraphicFramePr>
          <p:nvPr/>
        </p:nvGraphicFramePr>
        <p:xfrm>
          <a:off x="179388" y="1946275"/>
          <a:ext cx="8832850" cy="4151313"/>
        </p:xfrm>
        <a:graphic>
          <a:graphicData uri="http://schemas.openxmlformats.org/presentationml/2006/ole">
            <p:oleObj spid="_x0000_s11378690" name="Chart" r:id="rId4" imgW="8439184" imgH="4076789" progId="MSGraph.Chart.8">
              <p:embed followColorScheme="full"/>
            </p:oleObj>
          </a:graphicData>
        </a:graphic>
      </p:graphicFrame>
      <p:sp>
        <p:nvSpPr>
          <p:cNvPr id="1946627" name="Text Box 3"/>
          <p:cNvSpPr txBox="1">
            <a:spLocks noChangeArrowheads="1"/>
          </p:cNvSpPr>
          <p:nvPr/>
        </p:nvSpPr>
        <p:spPr bwMode="auto">
          <a:xfrm>
            <a:off x="-7938" y="1292225"/>
            <a:ext cx="1835151" cy="523875"/>
          </a:xfrm>
          <a:prstGeom prst="rect">
            <a:avLst/>
          </a:prstGeom>
          <a:noFill/>
          <a:ln w="9525">
            <a:noFill/>
            <a:miter lim="800000"/>
            <a:headEnd/>
            <a:tailEnd/>
          </a:ln>
        </p:spPr>
        <p:txBody>
          <a:bodyPr wrap="none">
            <a:spAutoFit/>
          </a:bodyPr>
          <a:lstStyle/>
          <a:p>
            <a:pPr algn="ctr"/>
            <a:r>
              <a:rPr lang="en-US" sz="1400" b="1">
                <a:solidFill>
                  <a:schemeClr val="accent1"/>
                </a:solidFill>
              </a:rPr>
              <a:t>Indemnity</a:t>
            </a:r>
          </a:p>
          <a:p>
            <a:pPr algn="ctr"/>
            <a:r>
              <a:rPr lang="en-US" sz="1400" b="1">
                <a:solidFill>
                  <a:schemeClr val="accent1"/>
                </a:solidFill>
              </a:rPr>
              <a:t>Claim Cost ($ 000s)</a:t>
            </a:r>
          </a:p>
        </p:txBody>
      </p:sp>
      <p:sp>
        <p:nvSpPr>
          <p:cNvPr id="1946628" name="Text Box 4"/>
          <p:cNvSpPr txBox="1">
            <a:spLocks noChangeArrowheads="1"/>
          </p:cNvSpPr>
          <p:nvPr/>
        </p:nvSpPr>
        <p:spPr bwMode="auto">
          <a:xfrm>
            <a:off x="860425" y="2820988"/>
            <a:ext cx="3106738" cy="738187"/>
          </a:xfrm>
          <a:prstGeom prst="rect">
            <a:avLst/>
          </a:prstGeom>
          <a:noFill/>
          <a:ln w="0">
            <a:noFill/>
            <a:miter lim="800000"/>
            <a:headEnd/>
            <a:tailEnd/>
          </a:ln>
        </p:spPr>
        <p:txBody>
          <a:bodyPr>
            <a:spAutoFit/>
          </a:bodyPr>
          <a:lstStyle/>
          <a:p>
            <a:pPr>
              <a:tabLst>
                <a:tab pos="2628900" algn="dec"/>
              </a:tabLst>
            </a:pPr>
            <a:r>
              <a:rPr lang="en-US" sz="1400" dirty="0"/>
              <a:t>Annual Change 1991–1993:	</a:t>
            </a:r>
            <a:r>
              <a:rPr lang="en-US" sz="1400" b="1" dirty="0"/>
              <a:t>-1.7%</a:t>
            </a:r>
          </a:p>
          <a:p>
            <a:pPr>
              <a:tabLst>
                <a:tab pos="2628900" algn="dec"/>
              </a:tabLst>
            </a:pPr>
            <a:r>
              <a:rPr lang="en-US" sz="1400" dirty="0"/>
              <a:t>Annual Change 1994–2001:	</a:t>
            </a:r>
            <a:r>
              <a:rPr lang="en-US" sz="1400" b="1" dirty="0"/>
              <a:t>+7.3%</a:t>
            </a:r>
          </a:p>
          <a:p>
            <a:pPr>
              <a:tabLst>
                <a:tab pos="2628900" algn="dec"/>
              </a:tabLst>
            </a:pPr>
            <a:r>
              <a:rPr lang="en-US" sz="1400" dirty="0"/>
              <a:t>Annual Change </a:t>
            </a:r>
            <a:r>
              <a:rPr lang="en-US" sz="1400" dirty="0" smtClean="0"/>
              <a:t>2002–2011:</a:t>
            </a:r>
            <a:r>
              <a:rPr lang="en-US" sz="1400" dirty="0"/>
              <a:t>	</a:t>
            </a:r>
            <a:r>
              <a:rPr lang="en-US" sz="1400" b="1" dirty="0"/>
              <a:t>+</a:t>
            </a:r>
            <a:r>
              <a:rPr lang="en-US" sz="1400" b="1" dirty="0" smtClean="0"/>
              <a:t>3.2%</a:t>
            </a:r>
            <a:endParaRPr lang="en-US" sz="1400" b="1" dirty="0"/>
          </a:p>
        </p:txBody>
      </p:sp>
      <p:sp>
        <p:nvSpPr>
          <p:cNvPr id="1946630" name="Text Box 7"/>
          <p:cNvSpPr txBox="1">
            <a:spLocks noChangeArrowheads="1"/>
          </p:cNvSpPr>
          <p:nvPr/>
        </p:nvSpPr>
        <p:spPr bwMode="auto">
          <a:xfrm>
            <a:off x="3808413" y="5972175"/>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9" name="Rectangle 2"/>
          <p:cNvSpPr txBox="1">
            <a:spLocks noChangeArrowheads="1"/>
          </p:cNvSpPr>
          <p:nvPr/>
        </p:nvSpPr>
        <p:spPr>
          <a:xfrm>
            <a:off x="298450" y="90488"/>
            <a:ext cx="74009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Workers Comp Indemnity Claim Costs: </a:t>
            </a:r>
            <a:r>
              <a:rPr lang="en-US" sz="3000" b="1" kern="0" dirty="0" smtClean="0">
                <a:solidFill>
                  <a:srgbClr val="225A7A"/>
                </a:solidFill>
                <a:ea typeface="+mj-ea"/>
                <a:cs typeface="+mj-cs"/>
              </a:rPr>
              <a:t>Small </a:t>
            </a:r>
            <a:r>
              <a:rPr lang="en-US" sz="3000" b="1" kern="0" dirty="0">
                <a:solidFill>
                  <a:srgbClr val="225A7A"/>
                </a:solidFill>
                <a:ea typeface="+mj-ea"/>
                <a:cs typeface="+mj-cs"/>
              </a:rPr>
              <a:t>Increase in </a:t>
            </a:r>
            <a:r>
              <a:rPr lang="en-US" sz="3000" b="1" kern="0" dirty="0" smtClean="0">
                <a:solidFill>
                  <a:srgbClr val="225A7A"/>
                </a:solidFill>
                <a:ea typeface="+mj-ea"/>
                <a:cs typeface="+mj-cs"/>
              </a:rPr>
              <a:t>2012</a:t>
            </a:r>
            <a:endParaRPr lang="en-US" sz="3000" b="1" kern="0" baseline="30000" dirty="0">
              <a:solidFill>
                <a:srgbClr val="225A7A"/>
              </a:solidFill>
              <a:ea typeface="+mj-ea"/>
              <a:cs typeface="+mj-cs"/>
            </a:endParaRPr>
          </a:p>
        </p:txBody>
      </p:sp>
      <p:sp>
        <p:nvSpPr>
          <p:cNvPr id="11" name="AutoShape 6"/>
          <p:cNvSpPr>
            <a:spLocks noChangeArrowheads="1"/>
          </p:cNvSpPr>
          <p:nvPr/>
        </p:nvSpPr>
        <p:spPr bwMode="blackWhite">
          <a:xfrm>
            <a:off x="2714625" y="1568450"/>
            <a:ext cx="3386138" cy="1069975"/>
          </a:xfrm>
          <a:prstGeom prst="wedgeRectCallout">
            <a:avLst>
              <a:gd name="adj1" fmla="val 118441"/>
              <a:gd name="adj2" fmla="val 125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Average indemnity costs per claim </a:t>
            </a:r>
            <a:r>
              <a:rPr lang="en-US" sz="2000" b="1" dirty="0" smtClean="0">
                <a:solidFill>
                  <a:schemeClr val="bg1"/>
                </a:solidFill>
              </a:rPr>
              <a:t>were up 1% in 2012 to $22,400</a:t>
            </a:r>
            <a:endParaRPr lang="en-US" sz="2000" b="1" dirty="0">
              <a:solidFill>
                <a:schemeClr val="bg1"/>
              </a:solidFill>
            </a:endParaRPr>
          </a:p>
        </p:txBody>
      </p:sp>
      <p:sp>
        <p:nvSpPr>
          <p:cNvPr id="1946633" name="Text Box 5"/>
          <p:cNvSpPr txBox="1">
            <a:spLocks noChangeArrowheads="1"/>
          </p:cNvSpPr>
          <p:nvPr/>
        </p:nvSpPr>
        <p:spPr bwMode="auto">
          <a:xfrm>
            <a:off x="2151063" y="1050925"/>
            <a:ext cx="5284787" cy="369888"/>
          </a:xfrm>
          <a:prstGeom prst="rect">
            <a:avLst/>
          </a:prstGeom>
          <a:noFill/>
          <a:ln w="9525">
            <a:noFill/>
            <a:miter lim="800000"/>
            <a:headEnd/>
            <a:tailEnd/>
          </a:ln>
        </p:spPr>
        <p:txBody>
          <a:bodyPr>
            <a:spAutoFit/>
          </a:bodyPr>
          <a:lstStyle/>
          <a:p>
            <a:pPr algn="ctr"/>
            <a:r>
              <a:rPr lang="en-US" b="1"/>
              <a:t>Average Indemnity Cost per Lost-Time Claim</a:t>
            </a:r>
          </a:p>
        </p:txBody>
      </p:sp>
      <p:sp>
        <p:nvSpPr>
          <p:cNvPr id="12"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2012p</a:t>
            </a:r>
            <a:r>
              <a:rPr lang="en-US" sz="1000" dirty="0"/>
              <a:t>: Preliminary based on data valued as of </a:t>
            </a:r>
            <a:r>
              <a:rPr lang="en-US" sz="1000" dirty="0" smtClean="0"/>
              <a:t>12/31/2012.</a:t>
            </a:r>
            <a:endParaRPr lang="en-US" sz="1000" dirty="0"/>
          </a:p>
          <a:p>
            <a:r>
              <a:rPr lang="en-US" sz="1000" dirty="0" smtClean="0"/>
              <a:t>1991-2011: </a:t>
            </a:r>
            <a:r>
              <a:rPr lang="en-US" sz="1000" dirty="0"/>
              <a:t>Based on data through </a:t>
            </a:r>
            <a:r>
              <a:rPr lang="en-US" sz="1000" dirty="0" smtClean="0"/>
              <a:t>12/31/2011,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2012</a:t>
            </a:r>
            <a:r>
              <a:rPr lang="en-US" sz="800" dirty="0"/>
              <a:t/>
            </a:r>
            <a:br>
              <a:rPr lang="en-US" sz="800" dirty="0"/>
            </a:br>
            <a:r>
              <a:rPr lang="en-US" sz="800" dirty="0"/>
              <a:t/>
            </a:r>
            <a:br>
              <a:rPr lang="en-US" sz="800" dirty="0"/>
            </a:br>
            <a:r>
              <a:rPr lang="en-US" sz="1600" dirty="0">
                <a:solidFill>
                  <a:schemeClr val="tx1"/>
                </a:solidFill>
                <a:latin typeface="Arial" pitchFamily="34" charset="0"/>
              </a:rPr>
              <a:t>Lost-Time Claims</a:t>
            </a: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169</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3925205494"/>
              </p:ext>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840504"/>
            <a:ext cx="8213725" cy="1169507"/>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2012p</a:t>
            </a:r>
            <a:r>
              <a:rPr lang="en-US" sz="1000" dirty="0">
                <a:latin typeface="Arial" charset="0"/>
                <a:cs typeface="Arial" charset="0"/>
              </a:rPr>
              <a:t>: Preliminary based on data valued as of </a:t>
            </a:r>
            <a:r>
              <a:rPr lang="en-US" sz="1000" dirty="0" smtClean="0">
                <a:latin typeface="Arial" charset="0"/>
                <a:cs typeface="Arial" charset="0"/>
              </a:rPr>
              <a:t>12/31/2012</a:t>
            </a:r>
            <a:endParaRPr lang="en-US" sz="1000" dirty="0">
              <a:latin typeface="Arial" charset="0"/>
              <a:cs typeface="Arial" charset="0"/>
            </a:endParaRPr>
          </a:p>
          <a:p>
            <a:pPr>
              <a:tabLst>
                <a:tab pos="515695" algn="l"/>
              </a:tabLst>
            </a:pPr>
            <a:r>
              <a:rPr lang="en-US" sz="1000" dirty="0" smtClean="0">
                <a:latin typeface="Arial" charset="0"/>
                <a:cs typeface="Arial" charset="0"/>
              </a:rPr>
              <a:t>1991–2011: </a:t>
            </a:r>
            <a:r>
              <a:rPr lang="en-US" sz="1000" dirty="0">
                <a:latin typeface="Arial" charset="0"/>
                <a:cs typeface="Arial" charset="0"/>
              </a:rPr>
              <a:t>Based on data through </a:t>
            </a:r>
            <a:r>
              <a:rPr lang="en-US" sz="1000" dirty="0" smtClean="0">
                <a:latin typeface="Arial" charset="0"/>
                <a:cs typeface="Arial" charset="0"/>
              </a:rPr>
              <a:t>12/31/2011, </a:t>
            </a:r>
            <a:r>
              <a:rPr lang="en-US" sz="1000" dirty="0">
                <a:latin typeface="Arial" charset="0"/>
                <a:cs typeface="Arial" charset="0"/>
              </a:rPr>
              <a:t>developed to ultimate</a:t>
            </a:r>
          </a:p>
          <a:p>
            <a:pPr>
              <a:tabLst>
                <a:tab pos="515695" algn="l"/>
              </a:tabLst>
            </a:pPr>
            <a:r>
              <a:rPr lang="en-US" sz="1000" dirty="0">
                <a:latin typeface="Arial" charset="0"/>
                <a:cs typeface="Arial" charset="0"/>
              </a:rPr>
              <a:t>Based on the states where NCCI provides ratemaking services, including state funds; excludes high deductible </a:t>
            </a:r>
            <a:r>
              <a:rPr lang="en-US" sz="1000" dirty="0" smtClean="0">
                <a:latin typeface="Arial" charset="0"/>
                <a:cs typeface="Arial" charset="0"/>
              </a:rPr>
              <a:t>policies</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p>
          <a:p>
            <a:pPr>
              <a:tabLst>
                <a:tab pos="515695" algn="l"/>
              </a:tabLst>
            </a:pPr>
            <a:r>
              <a:rPr lang="en-US" sz="1000" dirty="0" smtClean="0"/>
              <a:t>Source: NCCI.</a:t>
            </a:r>
            <a:endParaRPr lang="en-US" sz="1000" dirty="0">
              <a:latin typeface="Arial" charset="0"/>
              <a:cs typeface="Arial" charset="0"/>
            </a:endParaRPr>
          </a:p>
        </p:txBody>
      </p:sp>
      <p:sp>
        <p:nvSpPr>
          <p:cNvPr id="10" name="Text Box 3"/>
          <p:cNvSpPr txBox="1">
            <a:spLocks noChangeArrowheads="1"/>
          </p:cNvSpPr>
          <p:nvPr/>
        </p:nvSpPr>
        <p:spPr bwMode="auto">
          <a:xfrm>
            <a:off x="4403655" y="168336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55.4%</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1991–2011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p14="http://schemas.microsoft.com/office/powerpoint/2010/main" xmlns="" val="416979879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05"/>
          <p:cNvSpPr>
            <a:spLocks noGrp="1" noChangeArrowheads="1"/>
          </p:cNvSpPr>
          <p:nvPr>
            <p:ph type="dt" sz="quarter" idx="10"/>
          </p:nvPr>
        </p:nvSpPr>
        <p:spPr>
          <a:noFill/>
        </p:spPr>
        <p:txBody>
          <a:bodyPr/>
          <a:lstStyle/>
          <a:p>
            <a:r>
              <a:rPr lang="en-US" smtClean="0"/>
              <a:t>12/01/09 - 9pm</a:t>
            </a:r>
          </a:p>
        </p:txBody>
      </p:sp>
      <p:sp>
        <p:nvSpPr>
          <p:cNvPr id="1024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45" name="Rectangle 110"/>
          <p:cNvSpPr>
            <a:spLocks noGrp="1" noChangeArrowheads="1"/>
          </p:cNvSpPr>
          <p:nvPr>
            <p:ph type="sldNum" sz="quarter" idx="12"/>
          </p:nvPr>
        </p:nvSpPr>
        <p:spPr>
          <a:noFill/>
        </p:spPr>
        <p:txBody>
          <a:bodyPr/>
          <a:lstStyle/>
          <a:p>
            <a:fld id="{02944D95-B26D-49DD-9858-EE03E93ABDF7}" type="slidenum">
              <a:rPr lang="en-US" smtClean="0"/>
              <a:pPr/>
              <a:t>17</a:t>
            </a:fld>
            <a:endParaRPr lang="en-US" smtClean="0"/>
          </a:p>
        </p:txBody>
      </p:sp>
      <p:sp>
        <p:nvSpPr>
          <p:cNvPr id="10246" name="Rectangle 2"/>
          <p:cNvSpPr>
            <a:spLocks noGrp="1" noChangeArrowheads="1"/>
          </p:cNvSpPr>
          <p:nvPr>
            <p:ph type="title"/>
          </p:nvPr>
        </p:nvSpPr>
        <p:spPr/>
        <p:txBody>
          <a:bodyPr/>
          <a:lstStyle/>
          <a:p>
            <a:r>
              <a:rPr lang="en-US" sz="2800" dirty="0" smtClean="0"/>
              <a:t>Monthly Change* in Auto Insurance Prices, January 2005 - June 2013</a:t>
            </a:r>
          </a:p>
        </p:txBody>
      </p:sp>
      <p:sp>
        <p:nvSpPr>
          <p:cNvPr id="10247" name="Rectangle 3"/>
          <p:cNvSpPr>
            <a:spLocks noChangeArrowheads="1"/>
          </p:cNvSpPr>
          <p:nvPr/>
        </p:nvSpPr>
        <p:spPr bwMode="black">
          <a:xfrm>
            <a:off x="227013" y="1068388"/>
            <a:ext cx="8221662" cy="6651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br>
              <a:rPr lang="en-US" sz="1600" b="1">
                <a:solidFill>
                  <a:srgbClr val="225A7A"/>
                </a:solidFill>
              </a:rPr>
            </a:br>
            <a:r>
              <a:rPr lang="en-US" sz="1600" b="1">
                <a:solidFill>
                  <a:srgbClr val="225A7A"/>
                </a:solidFill>
              </a:rPr>
              <a:t>from same month,</a:t>
            </a:r>
            <a:br>
              <a:rPr lang="en-US" sz="1600" b="1">
                <a:solidFill>
                  <a:srgbClr val="225A7A"/>
                </a:solidFill>
              </a:rPr>
            </a:br>
            <a:r>
              <a:rPr lang="en-US" sz="1600" b="1">
                <a:solidFill>
                  <a:srgbClr val="225A7A"/>
                </a:solidFill>
              </a:rPr>
              <a:t>prior year)</a:t>
            </a:r>
          </a:p>
        </p:txBody>
      </p:sp>
      <p:sp>
        <p:nvSpPr>
          <p:cNvPr id="10248" name="Rectangle 4"/>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Percentage change from same month in prior year, seasonally adjusted.</a:t>
            </a:r>
          </a:p>
          <a:p>
            <a:pPr marL="133350" indent="-133350" eaLnBrk="0" hangingPunct="0">
              <a:lnSpc>
                <a:spcPct val="90000"/>
              </a:lnSpc>
              <a:buClr>
                <a:schemeClr val="accent2"/>
              </a:buClr>
              <a:buFont typeface="Wingdings" pitchFamily="2" charset="2"/>
              <a:buNone/>
              <a:tabLst>
                <a:tab pos="112713" algn="r"/>
              </a:tabLst>
            </a:pPr>
            <a:r>
              <a:rPr lang="en-US" sz="1100"/>
              <a:t>Sources: US Bureau of Labor Statistics; Insurance Information Institute</a:t>
            </a:r>
          </a:p>
        </p:txBody>
      </p:sp>
      <p:graphicFrame>
        <p:nvGraphicFramePr>
          <p:cNvPr id="10242" name="Object 2"/>
          <p:cNvGraphicFramePr>
            <a:graphicFrameLocks/>
          </p:cNvGraphicFramePr>
          <p:nvPr/>
        </p:nvGraphicFramePr>
        <p:xfrm>
          <a:off x="147638" y="1612900"/>
          <a:ext cx="8902700" cy="4646613"/>
        </p:xfrm>
        <a:graphic>
          <a:graphicData uri="http://schemas.openxmlformats.org/presentationml/2006/ole">
            <p:oleObj spid="_x0000_s12259330" name="Chart" r:id="rId4" imgW="8382000" imgH="4657682" progId="MSGraph.Chart.8">
              <p:embed followColorScheme="full"/>
            </p:oleObj>
          </a:graphicData>
        </a:graphic>
      </p:graphicFrame>
      <p:sp>
        <p:nvSpPr>
          <p:cNvPr id="13" name="AutoShape 6"/>
          <p:cNvSpPr>
            <a:spLocks noChangeArrowheads="1"/>
          </p:cNvSpPr>
          <p:nvPr/>
        </p:nvSpPr>
        <p:spPr bwMode="blackWhite">
          <a:xfrm>
            <a:off x="2328118" y="1120122"/>
            <a:ext cx="3575142" cy="802807"/>
          </a:xfrm>
          <a:prstGeom prst="wedgeRectCallout">
            <a:avLst>
              <a:gd name="adj1" fmla="val 66273"/>
              <a:gd name="adj2" fmla="val 452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Auto Insurance Price Increases </a:t>
            </a:r>
            <a:r>
              <a:rPr lang="en-US" sz="1400" b="1" dirty="0" smtClean="0">
                <a:solidFill>
                  <a:schemeClr val="bg1"/>
                </a:solidFill>
              </a:rPr>
              <a:t>Averaged 5.1% </a:t>
            </a:r>
            <a:r>
              <a:rPr lang="en-US" sz="1400" b="1" dirty="0">
                <a:solidFill>
                  <a:schemeClr val="bg1"/>
                </a:solidFill>
              </a:rPr>
              <a:t>in 2010 over 2009, After Averaging </a:t>
            </a:r>
            <a:r>
              <a:rPr lang="en-US" sz="1400" b="1" dirty="0" smtClean="0">
                <a:solidFill>
                  <a:schemeClr val="bg1"/>
                </a:solidFill>
              </a:rPr>
              <a:t>4.5</a:t>
            </a:r>
            <a:r>
              <a:rPr lang="en-US" sz="1400" b="1" dirty="0">
                <a:solidFill>
                  <a:schemeClr val="bg1"/>
                </a:solidFill>
              </a:rPr>
              <a:t>% in 2009 over 2008</a:t>
            </a:r>
            <a:r>
              <a:rPr lang="en-US" sz="1400" b="1" dirty="0" smtClean="0">
                <a:solidFill>
                  <a:schemeClr val="bg1"/>
                </a:solidFill>
              </a:rPr>
              <a:t>.</a:t>
            </a:r>
            <a:endParaRPr lang="en-US" sz="1400" b="1" dirty="0">
              <a:solidFill>
                <a:schemeClr val="bg1"/>
              </a:solidFill>
            </a:endParaRPr>
          </a:p>
        </p:txBody>
      </p:sp>
      <p:sp>
        <p:nvSpPr>
          <p:cNvPr id="15" name="Oval 8"/>
          <p:cNvSpPr>
            <a:spLocks noChangeArrowheads="1"/>
          </p:cNvSpPr>
          <p:nvPr/>
        </p:nvSpPr>
        <p:spPr bwMode="auto">
          <a:xfrm rot="5400000">
            <a:off x="1769886" y="3067565"/>
            <a:ext cx="1889125" cy="3177519"/>
          </a:xfrm>
          <a:prstGeom prst="ellipse">
            <a:avLst/>
          </a:prstGeom>
          <a:noFill/>
          <a:ln w="38100">
            <a:solidFill>
              <a:srgbClr val="C00000"/>
            </a:solidFill>
            <a:round/>
            <a:headEnd/>
            <a:tailEnd/>
          </a:ln>
        </p:spPr>
        <p:txBody>
          <a:bodyPr wrap="none" lIns="92075" tIns="46038" rIns="92075" bIns="46038" anchor="ctr"/>
          <a:lstStyle/>
          <a:p>
            <a:pPr eaLnBrk="0" hangingPunct="0">
              <a:spcBef>
                <a:spcPct val="50000"/>
              </a:spcBef>
              <a:buClr>
                <a:srgbClr val="FF3300"/>
              </a:buClr>
              <a:buFont typeface="Wingdings" pitchFamily="2" charset="2"/>
              <a:buNone/>
            </a:pPr>
            <a:endParaRPr lang="en-US" sz="1000">
              <a:solidFill>
                <a:srgbClr val="FF0000"/>
              </a:solidFill>
              <a:latin typeface="Times New Roman" pitchFamily="18" charset="0"/>
            </a:endParaRPr>
          </a:p>
        </p:txBody>
      </p:sp>
      <p:sp>
        <p:nvSpPr>
          <p:cNvPr id="16" name="AutoShape 6"/>
          <p:cNvSpPr>
            <a:spLocks noChangeArrowheads="1"/>
          </p:cNvSpPr>
          <p:nvPr/>
        </p:nvSpPr>
        <p:spPr bwMode="blackWhite">
          <a:xfrm>
            <a:off x="4519525" y="3216011"/>
            <a:ext cx="2528047" cy="1882870"/>
          </a:xfrm>
          <a:prstGeom prst="wedgeRectCallout">
            <a:avLst>
              <a:gd name="adj1" fmla="val -63752"/>
              <a:gd name="adj2" fmla="val 2873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Underwriting performance remained strong even when prices were flat or falling due to improvements in underlying frequency and severity trends</a:t>
            </a:r>
          </a:p>
        </p:txBody>
      </p:sp>
      <p:sp>
        <p:nvSpPr>
          <p:cNvPr id="17" name="AutoShape 6"/>
          <p:cNvSpPr>
            <a:spLocks noChangeArrowheads="1"/>
          </p:cNvSpPr>
          <p:nvPr/>
        </p:nvSpPr>
        <p:spPr bwMode="blackWhite">
          <a:xfrm>
            <a:off x="987986" y="1990259"/>
            <a:ext cx="3625850" cy="1143000"/>
          </a:xfrm>
          <a:prstGeom prst="wedgeRectCallout">
            <a:avLst>
              <a:gd name="adj1" fmla="val -10049"/>
              <a:gd name="adj2" fmla="val 1016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PPA Auto, like most p/c lines, exhibits strong cyclicality in pricing.  Prices rose from 2000 to late 2005, were flat/falling in 2006 and 2007 before beginning to rise gain in 2008. </a:t>
            </a:r>
          </a:p>
        </p:txBody>
      </p:sp>
      <p:sp>
        <p:nvSpPr>
          <p:cNvPr id="14" name="AutoShape 6"/>
          <p:cNvSpPr>
            <a:spLocks noChangeArrowheads="1"/>
          </p:cNvSpPr>
          <p:nvPr/>
        </p:nvSpPr>
        <p:spPr bwMode="blackWhite">
          <a:xfrm>
            <a:off x="6569395" y="990456"/>
            <a:ext cx="2285999" cy="891988"/>
          </a:xfrm>
          <a:prstGeom prst="wedgeRectCallout">
            <a:avLst>
              <a:gd name="adj1" fmla="val 37830"/>
              <a:gd name="adj2" fmla="val 743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weakened materially in 2011 and early 2012 but has strengthened since then</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500"/>
                            </p:stCondLst>
                            <p:childTnLst>
                              <p:par>
                                <p:cTn id="9" presetID="17" presetClass="entr" presetSubtype="4"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100000">
                                          <p:val>
                                            <p:strVal val="#ppt_x"/>
                                          </p:val>
                                        </p:tav>
                                      </p:tavLst>
                                    </p:anim>
                                    <p:anim calcmode="lin" valueType="num">
                                      <p:cBhvr>
                                        <p:cTn id="12" dur="500" fill="hold"/>
                                        <p:tgtEl>
                                          <p:spTgt spid="15"/>
                                        </p:tgtEl>
                                        <p:attrNameLst>
                                          <p:attrName>ppt_y</p:attrName>
                                        </p:attrNameLst>
                                      </p:cBhvr>
                                      <p:tavLst>
                                        <p:tav tm="0">
                                          <p:val>
                                            <p:strVal val="#ppt_y+#ppt_h/2"/>
                                          </p:val>
                                        </p:tav>
                                        <p:tav tm="100000">
                                          <p:val>
                                            <p:strVal val="#ppt_y"/>
                                          </p:val>
                                        </p:tav>
                                      </p:tavLst>
                                    </p:anim>
                                    <p:anim calcmode="lin" valueType="num">
                                      <p:cBhvr>
                                        <p:cTn id="13" dur="500" fill="hold"/>
                                        <p:tgtEl>
                                          <p:spTgt spid="15"/>
                                        </p:tgtEl>
                                        <p:attrNameLst>
                                          <p:attrName>ppt_w</p:attrName>
                                        </p:attrNameLst>
                                      </p:cBhvr>
                                      <p:tavLst>
                                        <p:tav tm="0">
                                          <p:val>
                                            <p:strVal val="#ppt_w"/>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childTnLst>
                          </p:cTn>
                        </p:par>
                        <p:par>
                          <p:cTn id="15" fill="hold">
                            <p:stCondLst>
                              <p:cond delay="3000"/>
                            </p:stCondLst>
                            <p:childTnLst>
                              <p:par>
                                <p:cTn id="16" presetID="22" presetClass="entr" presetSubtype="1" fill="hold" grpId="0" nodeType="afterEffect">
                                  <p:stCondLst>
                                    <p:cond delay="70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par>
                          <p:cTn id="19" fill="hold">
                            <p:stCondLst>
                              <p:cond delay="4200"/>
                            </p:stCondLst>
                            <p:childTnLst>
                              <p:par>
                                <p:cTn id="20" presetID="22" presetClass="entr" presetSubtype="2" fill="hold" grpId="0" nodeType="afterEffect">
                                  <p:stCondLst>
                                    <p:cond delay="100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500"/>
                                        <p:tgtEl>
                                          <p:spTgt spid="17"/>
                                        </p:tgtEl>
                                      </p:cBhvr>
                                    </p:animEffect>
                                  </p:childTnLst>
                                </p:cTn>
                              </p:par>
                            </p:childTnLst>
                          </p:cTn>
                        </p:par>
                        <p:par>
                          <p:cTn id="23" fill="hold">
                            <p:stCondLst>
                              <p:cond delay="5700"/>
                            </p:stCondLst>
                            <p:childTnLst>
                              <p:par>
                                <p:cTn id="24" presetID="22" presetClass="entr" presetSubtype="2" fill="hold" grpId="0" nodeType="after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4" grpId="0" animBg="1"/>
    </p:bldLst>
  </p:timing>
</p:sld>
</file>

<file path=ppt/slides/slide17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nvGraphicFramePr>
        <p:xfrm>
          <a:off x="0" y="1066800"/>
          <a:ext cx="8915400" cy="5657850"/>
        </p:xfrm>
        <a:graphic>
          <a:graphicData uri="http://schemas.openxmlformats.org/presentationml/2006/ole">
            <p:oleObj spid="_x0000_s20047874" name="Chart" r:id="rId3" imgW="8658353" imgH="5505565" progId="MSGraph.Chart.8">
              <p:embed followColorScheme="full"/>
            </p:oleObj>
          </a:graphicData>
        </a:graphic>
      </p:graphicFrame>
      <p:sp>
        <p:nvSpPr>
          <p:cNvPr id="61443" name="Rectangle 3"/>
          <p:cNvSpPr>
            <a:spLocks noGrp="1" noChangeArrowheads="1"/>
          </p:cNvSpPr>
          <p:nvPr>
            <p:ph type="title"/>
          </p:nvPr>
        </p:nvSpPr>
        <p:spPr>
          <a:xfrm>
            <a:off x="57150" y="0"/>
            <a:ext cx="8050213" cy="1143000"/>
          </a:xfrm>
        </p:spPr>
        <p:txBody>
          <a:bodyPr/>
          <a:lstStyle/>
          <a:p>
            <a:r>
              <a:rPr lang="en-US" dirty="0" smtClean="0"/>
              <a:t>WC Indemnity Severity vs. Wage Inflation, 1995 -2012p</a:t>
            </a:r>
            <a:endParaRPr lang="en-US" sz="3600" dirty="0" smtClean="0"/>
          </a:p>
        </p:txBody>
      </p:sp>
      <p:sp>
        <p:nvSpPr>
          <p:cNvPr id="61444" name="Text Box 4"/>
          <p:cNvSpPr txBox="1">
            <a:spLocks noChangeArrowheads="1"/>
          </p:cNvSpPr>
          <p:nvPr/>
        </p:nvSpPr>
        <p:spPr bwMode="auto">
          <a:xfrm>
            <a:off x="76200" y="6284913"/>
            <a:ext cx="8901113" cy="549275"/>
          </a:xfrm>
          <a:prstGeom prst="rect">
            <a:avLst/>
          </a:prstGeom>
          <a:noFill/>
          <a:ln w="0">
            <a:noFill/>
            <a:miter lim="800000"/>
            <a:headEnd/>
            <a:tailEnd/>
          </a:ln>
        </p:spPr>
        <p:txBody>
          <a:bodyPr>
            <a:spAutoFit/>
          </a:bodyPr>
          <a:lstStyle/>
          <a:p>
            <a:r>
              <a:rPr lang="en-US" sz="1000" dirty="0" smtClean="0"/>
              <a:t>2011p</a:t>
            </a:r>
            <a:r>
              <a:rPr lang="en-US" sz="1000" dirty="0"/>
              <a:t>: Preliminary based on data valued as of </a:t>
            </a:r>
            <a:r>
              <a:rPr lang="en-US" sz="1000" dirty="0" smtClean="0"/>
              <a:t>12/31/2011; 1991-2010: </a:t>
            </a:r>
            <a:r>
              <a:rPr lang="en-US" sz="1000" dirty="0"/>
              <a:t>Based on data through </a:t>
            </a:r>
            <a:r>
              <a:rPr lang="en-US" sz="1000" dirty="0" smtClean="0"/>
              <a:t>12/31/2010, </a:t>
            </a:r>
            <a:r>
              <a:rPr lang="en-US" sz="1000" dirty="0"/>
              <a:t>developed to ultimate. Based on the states where NCCI provides ratemaking services. Excludes the effects of deductible policies.  CPS = Current Population Survey.</a:t>
            </a:r>
          </a:p>
          <a:p>
            <a:r>
              <a:rPr lang="en-US" sz="1000" dirty="0"/>
              <a:t>Source: NCCI</a:t>
            </a:r>
          </a:p>
        </p:txBody>
      </p:sp>
      <p:sp>
        <p:nvSpPr>
          <p:cNvPr id="6" name="AutoShape 6"/>
          <p:cNvSpPr>
            <a:spLocks noChangeArrowheads="1"/>
          </p:cNvSpPr>
          <p:nvPr/>
        </p:nvSpPr>
        <p:spPr bwMode="blackWhite">
          <a:xfrm>
            <a:off x="4591665" y="4840288"/>
            <a:ext cx="2281083" cy="928687"/>
          </a:xfrm>
          <a:prstGeom prst="wedgeRectCallout">
            <a:avLst>
              <a:gd name="adj1" fmla="val 110607"/>
              <a:gd name="adj2" fmla="val -782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WC indemnity severity </a:t>
            </a:r>
            <a:r>
              <a:rPr lang="en-US" sz="1600" b="1" dirty="0" smtClean="0">
                <a:solidFill>
                  <a:schemeClr val="bg1"/>
                </a:solidFill>
              </a:rPr>
              <a:t>turned positive again in 2011</a:t>
            </a:r>
            <a:endParaRPr lang="en-US" sz="1600" b="1" dirty="0">
              <a:solidFill>
                <a:schemeClr val="bg1"/>
              </a:solidFill>
            </a:endParaRPr>
          </a:p>
        </p:txBody>
      </p:sp>
      <p:sp>
        <p:nvSpPr>
          <p:cNvPr id="61446" name="Text Box 4"/>
          <p:cNvSpPr txBox="1">
            <a:spLocks noChangeArrowheads="1"/>
          </p:cNvSpPr>
          <p:nvPr/>
        </p:nvSpPr>
        <p:spPr bwMode="auto">
          <a:xfrm>
            <a:off x="833438" y="4775200"/>
            <a:ext cx="3106737" cy="738188"/>
          </a:xfrm>
          <a:prstGeom prst="rect">
            <a:avLst/>
          </a:prstGeom>
          <a:solidFill>
            <a:schemeClr val="bg1"/>
          </a:solidFill>
          <a:ln w="0">
            <a:noFill/>
            <a:miter lim="800000"/>
            <a:headEnd/>
            <a:tailEnd/>
          </a:ln>
        </p:spPr>
        <p:txBody>
          <a:bodyPr>
            <a:spAutoFit/>
          </a:bodyPr>
          <a:lstStyle/>
          <a:p>
            <a:pPr>
              <a:tabLst>
                <a:tab pos="2628900" algn="dec"/>
              </a:tabLst>
            </a:pPr>
            <a:r>
              <a:rPr lang="en-US" sz="1400" dirty="0"/>
              <a:t>Annual Change 1991–1993:	</a:t>
            </a:r>
            <a:r>
              <a:rPr lang="en-US" sz="1400" dirty="0" smtClean="0"/>
              <a:t>-1.7%</a:t>
            </a:r>
            <a:endParaRPr lang="en-US" sz="1400" dirty="0"/>
          </a:p>
          <a:p>
            <a:pPr>
              <a:tabLst>
                <a:tab pos="2628900" algn="dec"/>
              </a:tabLst>
            </a:pPr>
            <a:r>
              <a:rPr lang="en-US" sz="1400" dirty="0"/>
              <a:t>Annual Change 1994–2001:	</a:t>
            </a:r>
            <a:r>
              <a:rPr lang="en-US" sz="1400" dirty="0" smtClean="0"/>
              <a:t>+7.3%</a:t>
            </a:r>
            <a:endParaRPr lang="en-US" sz="1400" dirty="0"/>
          </a:p>
          <a:p>
            <a:pPr>
              <a:tabLst>
                <a:tab pos="2628900" algn="dec"/>
              </a:tabLst>
            </a:pPr>
            <a:r>
              <a:rPr lang="en-US" sz="1400" dirty="0"/>
              <a:t>Annual Change </a:t>
            </a:r>
            <a:r>
              <a:rPr lang="en-US" sz="1400" dirty="0" smtClean="0"/>
              <a:t>2002–2011:</a:t>
            </a:r>
            <a:r>
              <a:rPr lang="en-US" sz="1400" dirty="0"/>
              <a:t>	</a:t>
            </a:r>
            <a:r>
              <a:rPr lang="en-US" sz="1400" dirty="0" smtClean="0"/>
              <a:t>+3.2%</a:t>
            </a:r>
            <a:endParaRPr lang="en-US" sz="1400" dirty="0"/>
          </a:p>
        </p:txBody>
      </p:sp>
      <p:sp>
        <p:nvSpPr>
          <p:cNvPr id="7" name="AutoShape 6"/>
          <p:cNvSpPr>
            <a:spLocks noChangeArrowheads="1"/>
          </p:cNvSpPr>
          <p:nvPr/>
        </p:nvSpPr>
        <p:spPr bwMode="blackWhite">
          <a:xfrm>
            <a:off x="4365523" y="1691148"/>
            <a:ext cx="2015614" cy="94881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Indemnity severities usually outpace wage gains</a:t>
            </a:r>
            <a:endParaRPr lang="en-US" sz="16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Second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171</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77887"/>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1990–20102p Private </a:t>
            </a:r>
            <a:r>
              <a:rPr lang="en-US" sz="1000" dirty="0"/>
              <a:t>Carriers, </a:t>
            </a:r>
            <a:r>
              <a:rPr lang="en-US" sz="1000" dirty="0" smtClean="0"/>
              <a:t>Annual Statement Data, NCCI.</a:t>
            </a:r>
            <a:endParaRPr lang="en-US" sz="1000" dirty="0"/>
          </a:p>
          <a:p>
            <a:pPr eaLnBrk="0" hangingPunct="0">
              <a:tabLst>
                <a:tab pos="512763" algn="l"/>
              </a:tabLst>
            </a:pPr>
            <a:r>
              <a:rPr lang="en-US" sz="1000" dirty="0"/>
              <a:t>	</a:t>
            </a:r>
            <a:r>
              <a:rPr lang="en-US" sz="1000" dirty="0" smtClean="0"/>
              <a:t>1996–2012p </a:t>
            </a:r>
            <a:r>
              <a:rPr lang="en-US" sz="1000" dirty="0"/>
              <a:t>State Funds: AZ, CA, CO, HI, ID, KY, LA, MD, MO, MT, NM, OK, OR, RI, TX, UT Annual Statements</a:t>
            </a:r>
          </a:p>
          <a:p>
            <a:pPr eaLnBrk="0" hangingPunct="0">
              <a:tabLst>
                <a:tab pos="512763" algn="l"/>
              </a:tabLst>
            </a:pPr>
            <a:r>
              <a:rPr lang="en-US" sz="1000" dirty="0"/>
              <a:t>State Funds available for 1996 and subsequent</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172</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2012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2012 Growth = +9%</a:t>
            </a:r>
            <a:endParaRPr lang="en-US" sz="1600" b="1" dirty="0">
              <a:solidFill>
                <a:srgbClr val="225A7A"/>
              </a:solidFill>
            </a:endParaRPr>
          </a:p>
        </p:txBody>
      </p:sp>
      <p:pic>
        <p:nvPicPr>
          <p:cNvPr id="19524610" name="Picture 2"/>
          <p:cNvPicPr>
            <a:picLocks noChangeAspect="1" noChangeArrowheads="1"/>
          </p:cNvPicPr>
          <p:nvPr/>
        </p:nvPicPr>
        <p:blipFill>
          <a:blip r:embed="rId3" cstate="email"/>
          <a:srcRect/>
          <a:stretch>
            <a:fillRect/>
          </a:stretch>
        </p:blipFill>
        <p:spPr bwMode="auto">
          <a:xfrm>
            <a:off x="233368" y="1858183"/>
            <a:ext cx="8832591" cy="4665671"/>
          </a:xfrm>
          <a:prstGeom prst="rect">
            <a:avLst/>
          </a:prstGeom>
          <a:noFill/>
          <a:ln w="9525">
            <a:noFill/>
            <a:miter lim="800000"/>
            <a:headEnd/>
            <a:tailEnd/>
          </a:ln>
        </p:spPr>
      </p:pic>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sp>
        <p:nvSpPr>
          <p:cNvPr id="15"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growth in excess of 5% in 2012</a:t>
            </a:r>
            <a:endParaRPr lang="en-US" b="1"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173</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2005–2011:Q4</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57288"/>
          <a:ext cx="8536081" cy="4838700"/>
        </p:xfrm>
        <a:graphic>
          <a:graphicData uri="http://schemas.openxmlformats.org/presentationml/2006/ole">
            <p:oleObj spid="_x0000_s6288386" name="Chart" r:id="rId5" imgW="8343872" imgH="4381562" progId="MSGraph.Chart.8">
              <p:embed followColorScheme="full"/>
            </p:oleObj>
          </a:graphicData>
        </a:graphic>
      </p:graphicFrame>
      <p:sp>
        <p:nvSpPr>
          <p:cNvPr id="10" name="AutoShape 14"/>
          <p:cNvSpPr>
            <a:spLocks noChangeArrowheads="1"/>
          </p:cNvSpPr>
          <p:nvPr/>
        </p:nvSpPr>
        <p:spPr bwMode="blackWhite">
          <a:xfrm>
            <a:off x="1990725" y="1158875"/>
            <a:ext cx="1828800" cy="611188"/>
          </a:xfrm>
          <a:prstGeom prst="wedgeRectCallout">
            <a:avLst>
              <a:gd name="adj1" fmla="val 80657"/>
              <a:gd name="adj2" fmla="val 442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Peak 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982821" y="1135716"/>
            <a:ext cx="1714500" cy="733425"/>
          </a:xfrm>
          <a:prstGeom prst="wedgeRectCallout">
            <a:avLst>
              <a:gd name="adj1" fmla="val 103639"/>
              <a:gd name="adj2" fmla="val 1252"/>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Latest (</a:t>
            </a:r>
            <a:r>
              <a:rPr lang="en-US" sz="1400" b="1" dirty="0" smtClean="0">
                <a:solidFill>
                  <a:schemeClr val="bg1"/>
                </a:solidFill>
              </a:rPr>
              <a:t>2011:Q4) </a:t>
            </a:r>
            <a:r>
              <a:rPr lang="en-US" sz="1400" b="1" dirty="0">
                <a:solidFill>
                  <a:schemeClr val="bg1"/>
                </a:solidFill>
              </a:rPr>
              <a:t>was $</a:t>
            </a:r>
            <a:r>
              <a:rPr lang="en-US" sz="1400" b="1" dirty="0" smtClean="0">
                <a:solidFill>
                  <a:schemeClr val="bg1"/>
                </a:solidFill>
              </a:rPr>
              <a:t>6.71 trillion</a:t>
            </a:r>
            <a:r>
              <a:rPr lang="en-US" sz="1400" b="1" dirty="0">
                <a:solidFill>
                  <a:schemeClr val="bg1"/>
                </a:solidFill>
              </a:rPr>
              <a:t>, a new peak</a:t>
            </a:r>
          </a:p>
        </p:txBody>
      </p:sp>
      <p:sp>
        <p:nvSpPr>
          <p:cNvPr id="12" name="AutoShape 14"/>
          <p:cNvSpPr>
            <a:spLocks noChangeArrowheads="1"/>
          </p:cNvSpPr>
          <p:nvPr/>
        </p:nvSpPr>
        <p:spPr bwMode="blackWhite">
          <a:xfrm>
            <a:off x="2971800" y="3933826"/>
            <a:ext cx="2419350" cy="876300"/>
          </a:xfrm>
          <a:prstGeom prst="wedgeRectCallout">
            <a:avLst>
              <a:gd name="adj1" fmla="val 82023"/>
              <a:gd name="adj2" fmla="val -15557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4" name="AutoShape 14"/>
          <p:cNvSpPr>
            <a:spLocks noChangeArrowheads="1"/>
          </p:cNvSpPr>
          <p:nvPr/>
        </p:nvSpPr>
        <p:spPr bwMode="blackWhite">
          <a:xfrm>
            <a:off x="6705040" y="3906277"/>
            <a:ext cx="1990725" cy="884237"/>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u="sng" dirty="0">
                <a:solidFill>
                  <a:schemeClr val="bg1"/>
                </a:solidFill>
              </a:rPr>
              <a:t>Growth rates in 2011</a:t>
            </a:r>
            <a:br>
              <a:rPr lang="en-US" sz="1400" b="1" u="sng" dirty="0">
                <a:solidFill>
                  <a:schemeClr val="bg1"/>
                </a:solidFill>
              </a:rPr>
            </a:br>
            <a:r>
              <a:rPr lang="en-US" sz="1400" b="1" dirty="0">
                <a:solidFill>
                  <a:schemeClr val="bg1"/>
                </a:solidFill>
              </a:rPr>
              <a:t>Q2 over Q1: 0.6%</a:t>
            </a:r>
            <a:br>
              <a:rPr lang="en-US" sz="1400" b="1" dirty="0">
                <a:solidFill>
                  <a:schemeClr val="bg1"/>
                </a:solidFill>
              </a:rPr>
            </a:br>
            <a:r>
              <a:rPr lang="en-US" sz="1400" b="1" dirty="0">
                <a:solidFill>
                  <a:schemeClr val="bg1"/>
                </a:solidFill>
              </a:rPr>
              <a:t>Q3 over Q2: 0.4</a:t>
            </a:r>
            <a:r>
              <a:rPr lang="en-US" sz="1400" b="1" dirty="0" smtClean="0">
                <a:solidFill>
                  <a:schemeClr val="bg1"/>
                </a:solidFill>
              </a:rPr>
              <a:t>%</a:t>
            </a:r>
            <a:r>
              <a:rPr lang="en-US" sz="1400" b="1" dirty="0">
                <a:solidFill>
                  <a:schemeClr val="bg1"/>
                </a:solidFill>
              </a:rPr>
              <a:t> </a:t>
            </a:r>
            <a:r>
              <a:rPr lang="en-US" sz="1400" b="1" dirty="0" smtClean="0">
                <a:solidFill>
                  <a:schemeClr val="bg1"/>
                </a:solidFill>
              </a:rPr>
              <a:t>  </a:t>
            </a:r>
            <a:r>
              <a:rPr lang="en-US" sz="1400" b="1" i="1" dirty="0" smtClean="0">
                <a:solidFill>
                  <a:srgbClr val="FF0000"/>
                </a:solidFill>
              </a:rPr>
              <a:t>Q4 over Q3: 1.0%</a:t>
            </a:r>
          </a:p>
        </p:txBody>
      </p:sp>
      <p:sp>
        <p:nvSpPr>
          <p:cNvPr id="13" name="AutoShape 14"/>
          <p:cNvSpPr>
            <a:spLocks noChangeArrowheads="1"/>
          </p:cNvSpPr>
          <p:nvPr/>
        </p:nvSpPr>
        <p:spPr bwMode="blackWhite">
          <a:xfrm>
            <a:off x="6926357" y="2849097"/>
            <a:ext cx="1827679" cy="876300"/>
          </a:xfrm>
          <a:prstGeom prst="wedgeRectCallout">
            <a:avLst>
              <a:gd name="adj1" fmla="val -11237"/>
              <a:gd name="adj2" fmla="val 669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Pace of payroll growth is accelerating</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173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nodeType="afterGroup">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par>
                          <p:cTn id="20" fill="hold">
                            <p:stCondLst>
                              <p:cond delay="6000"/>
                            </p:stCondLst>
                            <p:childTnLst>
                              <p:par>
                                <p:cTn id="21" presetID="22" presetClass="entr" presetSubtype="2" fill="hold" grpId="0" nodeType="afterEffect">
                                  <p:stCondLst>
                                    <p:cond delay="100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3" grpId="0" animBg="1"/>
    </p:bldLst>
  </p:timing>
</p:sld>
</file>

<file path=ppt/slides/slide1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nvGraphicFramePr>
        <p:xfrm>
          <a:off x="444500" y="1247775"/>
          <a:ext cx="8401050" cy="4191000"/>
        </p:xfrm>
        <a:graphic>
          <a:graphicData uri="http://schemas.openxmlformats.org/presentationml/2006/ole">
            <p:oleObj spid="_x0000_s4468738" name="Chart" r:id="rId4" imgW="8401100" imgH="3581479" progId="MSGraph.Chart.8">
              <p:embed followColorScheme="full"/>
            </p:oleObj>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174</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smtClean="0"/>
              <a:t>Payroll vs. Workers Comp Net Written Premiums, 1990-2011</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*Private employment;  Shaded areas indicate recessions. Payroll and WC premiums for 2011 is I.I.I. estimate</a:t>
            </a:r>
          </a:p>
          <a:p>
            <a:pPr eaLnBrk="0" hangingPunct="0">
              <a:lnSpc>
                <a:spcPct val="85000"/>
              </a:lnSpc>
              <a:spcBef>
                <a:spcPct val="25000"/>
              </a:spcBef>
              <a:buClr>
                <a:schemeClr val="accent2"/>
              </a:buClr>
              <a:buFont typeface="Wingdings" pitchFamily="2" charset="2"/>
              <a:buNone/>
            </a:pPr>
            <a:r>
              <a:rPr lang="en-US" sz="1100"/>
              <a:t>Sources: NBER (recessions); Federal Reserve Bank of St. Louis at </a:t>
            </a:r>
            <a:r>
              <a:rPr lang="en-US" sz="1100">
                <a:hlinkClick r:id="rId5"/>
              </a:rPr>
              <a:t>http://research.stlouisfed.org/fred2/series/WASCUR</a:t>
            </a:r>
            <a:r>
              <a:rPr lang="en-US" sz="110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Resumption of payroll growth and rate increases suggests WC NWP will grow again in 2012</a:t>
            </a:r>
          </a:p>
        </p:txBody>
      </p:sp>
      <p:sp>
        <p:nvSpPr>
          <p:cNvPr id="14346" name="Text Box 7"/>
          <p:cNvSpPr txBox="1">
            <a:spLocks noChangeArrowheads="1"/>
          </p:cNvSpPr>
          <p:nvPr/>
        </p:nvSpPr>
        <p:spPr bwMode="auto">
          <a:xfrm>
            <a:off x="1298575"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7/90-3/91</a:t>
            </a:r>
          </a:p>
        </p:txBody>
      </p:sp>
      <p:sp>
        <p:nvSpPr>
          <p:cNvPr id="14347" name="Text Box 10"/>
          <p:cNvSpPr txBox="1">
            <a:spLocks noChangeArrowheads="1"/>
          </p:cNvSpPr>
          <p:nvPr/>
        </p:nvSpPr>
        <p:spPr bwMode="auto">
          <a:xfrm>
            <a:off x="4848225"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3/01-11/01</a:t>
            </a:r>
          </a:p>
        </p:txBody>
      </p:sp>
      <p:sp>
        <p:nvSpPr>
          <p:cNvPr id="14348" name="Rectangle 16"/>
          <p:cNvSpPr>
            <a:spLocks noChangeArrowheads="1"/>
          </p:cNvSpPr>
          <p:nvPr/>
        </p:nvSpPr>
        <p:spPr bwMode="auto">
          <a:xfrm>
            <a:off x="1389063" y="2084388"/>
            <a:ext cx="255587"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5018088" y="2093913"/>
            <a:ext cx="150812"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7261225" y="2132013"/>
            <a:ext cx="503238"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7118350" y="1758950"/>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81699"/>
              <a:gd name="adj2" fmla="val -66255"/>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5354638" y="3341688"/>
            <a:ext cx="1882775" cy="1366837"/>
          </a:xfrm>
          <a:prstGeom prst="wedgeRectCallout">
            <a:avLst>
              <a:gd name="adj1" fmla="val 73921"/>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net premiums written were down $14B or 29.3% to $33.8B in 2010 after peaking at $47.8B in 2005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11817">
                                            <p:oleChartEl type="series" lvl="1"/>
                                          </p:spTgt>
                                        </p:tgtEl>
                                        <p:attrNameLst>
                                          <p:attrName>style.visibility</p:attrName>
                                        </p:attrNameLst>
                                      </p:cBhvr>
                                      <p:to>
                                        <p:strVal val="visible"/>
                                      </p:to>
                                    </p:set>
                                    <p:animEffect transition="in" filter="wipe(left)">
                                      <p:cBhvr>
                                        <p:cTn id="7" dur="1000"/>
                                        <p:tgtEl>
                                          <p:spTgt spid="191181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11817">
                                            <p:oleChartEl type="series" lvl="2"/>
                                          </p:spTgt>
                                        </p:tgtEl>
                                        <p:attrNameLst>
                                          <p:attrName>style.visibility</p:attrName>
                                        </p:attrNameLst>
                                      </p:cBhvr>
                                      <p:to>
                                        <p:strVal val="visible"/>
                                      </p:to>
                                    </p:set>
                                    <p:animEffect transition="in" filter="wipe(left)">
                                      <p:cBhvr>
                                        <p:cTn id="11" dur="1000"/>
                                        <p:tgtEl>
                                          <p:spTgt spid="1911817">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4000"/>
                            </p:stCondLst>
                            <p:childTnLst>
                              <p:par>
                                <p:cTn id="18" presetID="22" presetClass="entr" presetSubtype="2" fill="hold" grpId="0"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par>
                          <p:cTn id="21" fill="hold">
                            <p:stCondLst>
                              <p:cond delay="5500"/>
                            </p:stCondLst>
                            <p:childTnLst>
                              <p:par>
                                <p:cTn id="22" presetID="22" presetClass="entr" presetSubtype="8" fill="hold" grpId="0"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1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Title 1"/>
          <p:cNvSpPr>
            <a:spLocks noGrp="1"/>
          </p:cNvSpPr>
          <p:nvPr>
            <p:ph type="title"/>
          </p:nvPr>
        </p:nvSpPr>
        <p:spPr>
          <a:xfrm>
            <a:off x="457200" y="161925"/>
            <a:ext cx="8229600" cy="687388"/>
          </a:xfrm>
        </p:spPr>
        <p:txBody>
          <a:bodyPr/>
          <a:lstStyle/>
          <a:p>
            <a:r>
              <a:rPr lang="en-US" smtClean="0">
                <a:cs typeface="Arial" charset="0"/>
              </a:rPr>
              <a:t>Average Approved Bureau</a:t>
            </a:r>
            <a:br>
              <a:rPr lang="en-US" smtClean="0">
                <a:cs typeface="Arial" charset="0"/>
              </a:rPr>
            </a:br>
            <a:r>
              <a:rPr lang="en-US" smtClean="0">
                <a:cs typeface="Arial" charset="0"/>
              </a:rPr>
              <a:t>Rates/Loss Costs</a:t>
            </a:r>
            <a:endParaRPr lang="en-US" sz="1600" smtClean="0">
              <a:solidFill>
                <a:schemeClr val="tx1"/>
              </a:solidFill>
              <a:cs typeface="Arial" charset="0"/>
            </a:endParaRPr>
          </a:p>
        </p:txBody>
      </p:sp>
      <p:graphicFrame>
        <p:nvGraphicFramePr>
          <p:cNvPr id="40962" name="Content Placeholder 4"/>
          <p:cNvGraphicFramePr>
            <a:graphicFrameLocks noGrp="1"/>
          </p:cNvGraphicFramePr>
          <p:nvPr>
            <p:ph idx="1"/>
          </p:nvPr>
        </p:nvGraphicFramePr>
        <p:xfrm>
          <a:off x="46038" y="1587500"/>
          <a:ext cx="8807450" cy="4691063"/>
        </p:xfrm>
        <a:graphic>
          <a:graphicData uri="http://schemas.openxmlformats.org/presentationml/2006/ole">
            <p:oleObj spid="_x0000_s12872706" name="Worksheet" r:id="rId3" imgW="8763135" imgH="4667138" progId="Excel.Sheet.8">
              <p:embed/>
            </p:oleObj>
          </a:graphicData>
        </a:graphic>
      </p:graphicFrame>
      <p:sp>
        <p:nvSpPr>
          <p:cNvPr id="40964" name="Slide Number Placeholder 3"/>
          <p:cNvSpPr>
            <a:spLocks noGrp="1"/>
          </p:cNvSpPr>
          <p:nvPr>
            <p:ph type="sldNum" sz="quarter" idx="12"/>
          </p:nvPr>
        </p:nvSpPr>
        <p:spPr>
          <a:xfrm>
            <a:off x="85725" y="6961188"/>
            <a:ext cx="1352550" cy="117475"/>
          </a:xfrm>
          <a:noFill/>
        </p:spPr>
        <p:txBody>
          <a:bodyPr/>
          <a:lstStyle/>
          <a:p>
            <a:pPr algn="l" defTabSz="912813">
              <a:spcBef>
                <a:spcPct val="0"/>
              </a:spcBef>
            </a:pPr>
            <a:fld id="{4C828E3B-5979-48FB-80D5-3012EEFB3162}" type="slidenum">
              <a:rPr lang="en-US" smtClean="0">
                <a:solidFill>
                  <a:schemeClr val="bg1"/>
                </a:solidFill>
                <a:cs typeface="Arial" charset="0"/>
              </a:rPr>
              <a:pPr algn="l" defTabSz="912813">
                <a:spcBef>
                  <a:spcPct val="0"/>
                </a:spcBef>
              </a:pPr>
              <a:t>175</a:t>
            </a:fld>
            <a:endParaRPr lang="en-US" smtClean="0">
              <a:solidFill>
                <a:schemeClr val="bg1"/>
              </a:solidFill>
              <a:cs typeface="Arial" charset="0"/>
            </a:endParaRPr>
          </a:p>
        </p:txBody>
      </p:sp>
      <p:sp>
        <p:nvSpPr>
          <p:cNvPr id="40965" name="Text Box 8"/>
          <p:cNvSpPr txBox="1">
            <a:spLocks noChangeArrowheads="1"/>
          </p:cNvSpPr>
          <p:nvPr/>
        </p:nvSpPr>
        <p:spPr bwMode="auto">
          <a:xfrm>
            <a:off x="0" y="1327150"/>
            <a:ext cx="1485900" cy="307975"/>
          </a:xfrm>
          <a:prstGeom prst="rect">
            <a:avLst/>
          </a:prstGeom>
          <a:noFill/>
          <a:ln w="9525">
            <a:noFill/>
            <a:miter lim="800000"/>
            <a:headEnd/>
            <a:tailEnd/>
          </a:ln>
        </p:spPr>
        <p:txBody>
          <a:bodyPr lIns="91397" tIns="45698" rIns="91397" bIns="45698">
            <a:spAutoFit/>
          </a:bodyPr>
          <a:lstStyle/>
          <a:p>
            <a:pPr eaLnBrk="0" hangingPunct="0">
              <a:spcBef>
                <a:spcPct val="50000"/>
              </a:spcBef>
            </a:pPr>
            <a:r>
              <a:rPr lang="en-US" sz="1400" b="1"/>
              <a:t>Percent</a:t>
            </a:r>
          </a:p>
        </p:txBody>
      </p:sp>
      <p:sp>
        <p:nvSpPr>
          <p:cNvPr id="40966" name="Text Box 4"/>
          <p:cNvSpPr txBox="1">
            <a:spLocks noChangeArrowheads="1"/>
          </p:cNvSpPr>
          <p:nvPr/>
        </p:nvSpPr>
        <p:spPr bwMode="auto">
          <a:xfrm>
            <a:off x="3887073" y="5632958"/>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dirty="0"/>
              <a:t>Calendar Year</a:t>
            </a:r>
          </a:p>
        </p:txBody>
      </p:sp>
      <p:sp>
        <p:nvSpPr>
          <p:cNvPr id="40968" name="Text Box 17"/>
          <p:cNvSpPr txBox="1">
            <a:spLocks noChangeArrowheads="1"/>
          </p:cNvSpPr>
          <p:nvPr/>
        </p:nvSpPr>
        <p:spPr bwMode="auto">
          <a:xfrm>
            <a:off x="234950" y="4595813"/>
            <a:ext cx="2192338" cy="7604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20000"/>
              </a:spcBef>
            </a:pPr>
            <a:r>
              <a:rPr lang="en-US" sz="1400" b="1"/>
              <a:t>Cumulative</a:t>
            </a:r>
          </a:p>
          <a:p>
            <a:pPr algn="ctr" eaLnBrk="0" hangingPunct="0">
              <a:lnSpc>
                <a:spcPct val="80000"/>
              </a:lnSpc>
              <a:spcBef>
                <a:spcPct val="20000"/>
              </a:spcBef>
            </a:pPr>
            <a:r>
              <a:rPr lang="en-US" sz="1400" b="1"/>
              <a:t>1990–1993</a:t>
            </a:r>
          </a:p>
          <a:p>
            <a:pPr algn="ctr" eaLnBrk="0" hangingPunct="0">
              <a:lnSpc>
                <a:spcPct val="80000"/>
              </a:lnSpc>
              <a:spcBef>
                <a:spcPct val="50000"/>
              </a:spcBef>
            </a:pPr>
            <a:r>
              <a:rPr lang="en-US" sz="1400" b="1"/>
              <a:t>+36.3%</a:t>
            </a:r>
          </a:p>
        </p:txBody>
      </p:sp>
      <p:sp>
        <p:nvSpPr>
          <p:cNvPr id="40969" name="AutoShape 20"/>
          <p:cNvSpPr>
            <a:spLocks/>
          </p:cNvSpPr>
          <p:nvPr/>
        </p:nvSpPr>
        <p:spPr bwMode="auto">
          <a:xfrm rot="16200000" flipV="1">
            <a:off x="1142436" y="3716235"/>
            <a:ext cx="338137" cy="1309892"/>
          </a:xfrm>
          <a:prstGeom prst="leftBrace">
            <a:avLst>
              <a:gd name="adj1" fmla="val 39992"/>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0" name="Text Box 22"/>
          <p:cNvSpPr txBox="1">
            <a:spLocks noChangeArrowheads="1"/>
          </p:cNvSpPr>
          <p:nvPr/>
        </p:nvSpPr>
        <p:spPr bwMode="auto">
          <a:xfrm>
            <a:off x="3427728" y="1855788"/>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2000–2003</a:t>
            </a:r>
          </a:p>
          <a:p>
            <a:pPr algn="ctr" eaLnBrk="0" hangingPunct="0">
              <a:lnSpc>
                <a:spcPct val="80000"/>
              </a:lnSpc>
              <a:spcBef>
                <a:spcPct val="50000"/>
              </a:spcBef>
            </a:pPr>
            <a:r>
              <a:rPr lang="en-US" sz="1400" b="1" dirty="0"/>
              <a:t>+17.1%</a:t>
            </a:r>
          </a:p>
        </p:txBody>
      </p:sp>
      <p:sp>
        <p:nvSpPr>
          <p:cNvPr id="40971" name="AutoShape 23"/>
          <p:cNvSpPr>
            <a:spLocks/>
          </p:cNvSpPr>
          <p:nvPr/>
        </p:nvSpPr>
        <p:spPr bwMode="auto">
          <a:xfrm rot="5400000">
            <a:off x="4659703" y="1891506"/>
            <a:ext cx="363538" cy="1393825"/>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2" name="AutoShape 24"/>
          <p:cNvSpPr>
            <a:spLocks/>
          </p:cNvSpPr>
          <p:nvPr/>
        </p:nvSpPr>
        <p:spPr bwMode="auto">
          <a:xfrm rot="5400000">
            <a:off x="6828205" y="2295525"/>
            <a:ext cx="273050" cy="2755900"/>
          </a:xfrm>
          <a:prstGeom prst="leftBrace">
            <a:avLst>
              <a:gd name="adj1" fmla="val 5256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3" name="Text Box 25"/>
          <p:cNvSpPr txBox="1">
            <a:spLocks noChangeArrowheads="1"/>
          </p:cNvSpPr>
          <p:nvPr/>
        </p:nvSpPr>
        <p:spPr bwMode="auto">
          <a:xfrm>
            <a:off x="5823677" y="2935288"/>
            <a:ext cx="2187575"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2004–2011</a:t>
            </a:r>
          </a:p>
          <a:p>
            <a:pPr algn="ctr" eaLnBrk="0" hangingPunct="0">
              <a:lnSpc>
                <a:spcPct val="80000"/>
              </a:lnSpc>
              <a:spcBef>
                <a:spcPct val="50000"/>
              </a:spcBef>
            </a:pPr>
            <a:r>
              <a:rPr lang="en-US" sz="1400" b="1" dirty="0"/>
              <a:t>-</a:t>
            </a:r>
            <a:r>
              <a:rPr lang="en-US" sz="1400" b="1" dirty="0" smtClean="0"/>
              <a:t>25.6%</a:t>
            </a:r>
            <a:endParaRPr lang="en-US" sz="1400" b="1" dirty="0"/>
          </a:p>
        </p:txBody>
      </p:sp>
      <p:sp>
        <p:nvSpPr>
          <p:cNvPr id="40974" name="AutoShape 24"/>
          <p:cNvSpPr>
            <a:spLocks/>
          </p:cNvSpPr>
          <p:nvPr/>
        </p:nvSpPr>
        <p:spPr bwMode="auto">
          <a:xfrm rot="5400000">
            <a:off x="2932780" y="2691890"/>
            <a:ext cx="273050" cy="1963169"/>
          </a:xfrm>
          <a:prstGeom prst="leftBrace">
            <a:avLst>
              <a:gd name="adj1" fmla="val 5271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5" name="Text Box 25"/>
          <p:cNvSpPr txBox="1">
            <a:spLocks noChangeArrowheads="1"/>
          </p:cNvSpPr>
          <p:nvPr/>
        </p:nvSpPr>
        <p:spPr bwMode="auto">
          <a:xfrm>
            <a:off x="2021405" y="2908300"/>
            <a:ext cx="2157412"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1994–1999</a:t>
            </a:r>
          </a:p>
          <a:p>
            <a:pPr algn="ctr" eaLnBrk="0" hangingPunct="0">
              <a:lnSpc>
                <a:spcPct val="80000"/>
              </a:lnSpc>
              <a:spcBef>
                <a:spcPct val="50000"/>
              </a:spcBef>
            </a:pPr>
            <a:r>
              <a:rPr lang="en-US" sz="1400" b="1" dirty="0"/>
              <a:t>-27.8%</a:t>
            </a:r>
          </a:p>
        </p:txBody>
      </p:sp>
      <p:sp>
        <p:nvSpPr>
          <p:cNvPr id="40976" name="Text Box 10"/>
          <p:cNvSpPr txBox="1">
            <a:spLocks noChangeArrowheads="1"/>
          </p:cNvSpPr>
          <p:nvPr/>
        </p:nvSpPr>
        <p:spPr bwMode="auto">
          <a:xfrm>
            <a:off x="84138" y="6213987"/>
            <a:ext cx="8678862" cy="553998"/>
          </a:xfrm>
          <a:prstGeom prst="rect">
            <a:avLst/>
          </a:prstGeom>
          <a:noFill/>
          <a:ln w="0">
            <a:noFill/>
            <a:miter lim="800000"/>
            <a:headEnd/>
            <a:tailEnd/>
          </a:ln>
        </p:spPr>
        <p:txBody>
          <a:bodyPr wrap="square">
            <a:spAutoFit/>
          </a:bodyPr>
          <a:lstStyle/>
          <a:p>
            <a:r>
              <a:rPr lang="en-US" sz="1000" dirty="0"/>
              <a:t>*States approved through </a:t>
            </a:r>
            <a:r>
              <a:rPr lang="en-US" sz="1000" dirty="0" smtClean="0"/>
              <a:t>7/31/12.</a:t>
            </a:r>
            <a:endParaRPr lang="en-US" sz="1000" dirty="0"/>
          </a:p>
          <a:p>
            <a:r>
              <a:rPr lang="en-US" sz="1000" dirty="0"/>
              <a:t>Note: Countrywide approved changes in advisory rates, loss costs and assigned risk rates as filed by applicable rating organization.</a:t>
            </a:r>
          </a:p>
          <a:p>
            <a:r>
              <a:rPr lang="en-US" sz="1000" dirty="0"/>
              <a:t>Source: NCCI.</a:t>
            </a:r>
          </a:p>
        </p:txBody>
      </p:sp>
      <p:sp>
        <p:nvSpPr>
          <p:cNvPr id="40977" name="Text Box 8"/>
          <p:cNvSpPr txBox="1">
            <a:spLocks noChangeArrowheads="1"/>
          </p:cNvSpPr>
          <p:nvPr/>
        </p:nvSpPr>
        <p:spPr bwMode="auto">
          <a:xfrm>
            <a:off x="1654175" y="1196975"/>
            <a:ext cx="6226175" cy="307975"/>
          </a:xfrm>
          <a:prstGeom prst="rect">
            <a:avLst/>
          </a:prstGeom>
          <a:noFill/>
          <a:ln w="9525">
            <a:noFill/>
            <a:miter lim="800000"/>
            <a:headEnd/>
            <a:tailEnd/>
          </a:ln>
        </p:spPr>
        <p:txBody>
          <a:bodyPr lIns="91397" tIns="45698" rIns="91397" bIns="45698">
            <a:spAutoFit/>
          </a:bodyPr>
          <a:lstStyle/>
          <a:p>
            <a:pPr algn="ctr" eaLnBrk="0" hangingPunct="0">
              <a:spcBef>
                <a:spcPct val="50000"/>
              </a:spcBef>
            </a:pPr>
            <a:r>
              <a:rPr lang="en-US" sz="1400" b="1"/>
              <a:t>History of Average WC Bureau Rate/Loss Cost Level Changes</a:t>
            </a: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AutoShape 8"/>
          <p:cNvSpPr>
            <a:spLocks noChangeArrowheads="1"/>
          </p:cNvSpPr>
          <p:nvPr/>
        </p:nvSpPr>
        <p:spPr bwMode="blackWhite">
          <a:xfrm>
            <a:off x="5899663" y="1720645"/>
            <a:ext cx="2408596" cy="1032386"/>
          </a:xfrm>
          <a:prstGeom prst="wedgeRectCallout">
            <a:avLst>
              <a:gd name="adj1" fmla="val 60180"/>
              <a:gd name="adj2" fmla="val 4843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Approve rates/loss costs are seeing their first significant increase since 2003</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98450" y="257632"/>
            <a:ext cx="7400925" cy="860425"/>
          </a:xfrm>
        </p:spPr>
        <p:txBody>
          <a:bodyPr/>
          <a:lstStyle/>
          <a:p>
            <a:r>
              <a:rPr lang="en-US" dirty="0" smtClean="0"/>
              <a:t>Current NCCI Voluntary Market</a:t>
            </a:r>
            <a:br>
              <a:rPr lang="en-US" dirty="0" smtClean="0"/>
            </a:br>
            <a:r>
              <a:rPr lang="en-US" dirty="0" smtClean="0"/>
              <a:t>Filed Rate/Loss Cost Changes</a:t>
            </a:r>
            <a:br>
              <a:rPr lang="en-US" dirty="0" smtClean="0"/>
            </a:br>
            <a:r>
              <a:rPr lang="en-US" sz="800" dirty="0"/>
              <a:t/>
            </a:r>
            <a:br>
              <a:rPr lang="en-US" sz="800" dirty="0"/>
            </a:br>
            <a:r>
              <a:rPr lang="en-US" sz="800" dirty="0"/>
              <a:t/>
            </a:r>
            <a:br>
              <a:rPr lang="en-US" sz="800" dirty="0"/>
            </a:br>
            <a:r>
              <a:rPr lang="en-US" sz="1600" dirty="0" smtClean="0">
                <a:solidFill>
                  <a:schemeClr val="tx1"/>
                </a:solidFill>
                <a:latin typeface="Arial" pitchFamily="34" charset="0"/>
              </a:rPr>
              <a:t>(Excludes </a:t>
            </a:r>
            <a:r>
              <a:rPr lang="en-US" sz="1600" dirty="0">
                <a:solidFill>
                  <a:schemeClr val="tx1"/>
                </a:solidFill>
                <a:latin typeface="Arial" pitchFamily="34" charset="0"/>
              </a:rPr>
              <a:t>Law-Only </a:t>
            </a:r>
            <a:r>
              <a:rPr lang="en-US" sz="1600" dirty="0" smtClean="0">
                <a:solidFill>
                  <a:schemeClr val="tx1"/>
                </a:solidFill>
                <a:latin typeface="Arial" pitchFamily="34" charset="0"/>
              </a:rPr>
              <a:t>Filings)</a:t>
            </a:r>
            <a:endParaRPr lang="en-US" dirty="0">
              <a:latin typeface="Arial" pitchFamily="34" charset="0"/>
            </a:endParaRPr>
          </a:p>
        </p:txBody>
      </p:sp>
      <p:sp>
        <p:nvSpPr>
          <p:cNvPr id="4" name="Slide Number Placeholder 3"/>
          <p:cNvSpPr>
            <a:spLocks noGrp="1"/>
          </p:cNvSpPr>
          <p:nvPr>
            <p:ph type="sldNum" sz="quarter" idx="4294967295"/>
          </p:nvPr>
        </p:nvSpPr>
        <p:spPr>
          <a:xfrm>
            <a:off x="8530020" y="6440737"/>
            <a:ext cx="457200" cy="274320"/>
          </a:xfrm>
          <a:prstGeom prst="rect">
            <a:avLst/>
          </a:prstGeom>
        </p:spPr>
        <p:txBody>
          <a:bodyPr/>
          <a:lstStyle/>
          <a:p>
            <a:fld id="{92DC2852-4524-4D94-B636-4315D37E8450}" type="slidenum">
              <a:rPr lang="en-US" smtClean="0"/>
              <a:pPr/>
              <a:t>176</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811221803"/>
              </p:ext>
            </p:extLst>
          </p:nvPr>
        </p:nvGraphicFramePr>
        <p:xfrm>
          <a:off x="0" y="1408471"/>
          <a:ext cx="9144000" cy="472468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p:cNvSpPr txBox="1">
            <a:spLocks noChangeArrowheads="1"/>
          </p:cNvSpPr>
          <p:nvPr/>
        </p:nvSpPr>
        <p:spPr bwMode="auto">
          <a:xfrm>
            <a:off x="78656" y="1369143"/>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solidFill>
                  <a:srgbClr val="225A7A"/>
                </a:solidFill>
                <a:latin typeface="Arial" charset="0"/>
              </a:rPr>
              <a:t>Ratio</a:t>
            </a:r>
          </a:p>
        </p:txBody>
      </p:sp>
      <p:sp>
        <p:nvSpPr>
          <p:cNvPr id="7" name="Text Box 5"/>
          <p:cNvSpPr txBox="1">
            <a:spLocks noChangeArrowheads="1"/>
          </p:cNvSpPr>
          <p:nvPr/>
        </p:nvSpPr>
        <p:spPr bwMode="auto">
          <a:xfrm>
            <a:off x="215326" y="6005775"/>
            <a:ext cx="8213725" cy="861730"/>
          </a:xfrm>
          <a:prstGeom prst="rect">
            <a:avLst/>
          </a:prstGeom>
          <a:noFill/>
          <a:ln w="0">
            <a:noFill/>
            <a:miter lim="800000"/>
            <a:headEnd/>
            <a:tailEnd/>
          </a:ln>
          <a:effectLst/>
        </p:spPr>
        <p:txBody>
          <a:bodyPr lIns="91397" tIns="45698" rIns="91397" bIns="45698">
            <a:spAutoFit/>
          </a:bodyPr>
          <a:lstStyle/>
          <a:p>
            <a:pPr>
              <a:tabLst>
                <a:tab pos="515695" algn="l"/>
              </a:tabLst>
            </a:pPr>
            <a:endParaRPr lang="en-US" sz="1000" dirty="0">
              <a:latin typeface="Arial" charset="0"/>
              <a:cs typeface="Arial" charset="0"/>
            </a:endParaRPr>
          </a:p>
          <a:p>
            <a:pPr>
              <a:tabLst>
                <a:tab pos="515695" algn="l"/>
              </a:tabLst>
            </a:pPr>
            <a:endParaRPr lang="en-US" sz="1000" dirty="0">
              <a:latin typeface="Arial" charset="0"/>
            </a:endParaRPr>
          </a:p>
          <a:p>
            <a:pPr>
              <a:buFont typeface="Arial" pitchFamily="34" charset="0"/>
              <a:buChar char="•"/>
              <a:tabLst>
                <a:tab pos="515695" algn="l"/>
              </a:tabLst>
            </a:pPr>
            <a:r>
              <a:rPr lang="en-US" sz="1000" dirty="0" smtClean="0">
                <a:latin typeface="Arial" charset="0"/>
              </a:rPr>
              <a:t>IN </a:t>
            </a:r>
            <a:r>
              <a:rPr lang="en-US" sz="1000" dirty="0">
                <a:latin typeface="Arial" charset="0"/>
              </a:rPr>
              <a:t>and NC filed in cooperation with state rating </a:t>
            </a:r>
            <a:r>
              <a:rPr lang="en-US" sz="1000" dirty="0" smtClean="0">
                <a:latin typeface="Arial" charset="0"/>
              </a:rPr>
              <a:t>bureau</a:t>
            </a:r>
          </a:p>
          <a:p>
            <a:pPr>
              <a:tabLst>
                <a:tab pos="515695" algn="l"/>
              </a:tabLst>
            </a:pPr>
            <a:r>
              <a:rPr lang="en-US" sz="1000" dirty="0" smtClean="0"/>
              <a:t>Source: NCCI</a:t>
            </a:r>
            <a:r>
              <a:rPr lang="en-US" sz="1000" dirty="0">
                <a:latin typeface="Arial" charset="0"/>
              </a:rPr>
              <a:t>	</a:t>
            </a:r>
          </a:p>
          <a:p>
            <a:pPr>
              <a:tabLst>
                <a:tab pos="515695" algn="l"/>
              </a:tabLst>
            </a:pPr>
            <a:endParaRPr lang="en-US" sz="1000" dirty="0">
              <a:latin typeface="Arial" charset="0"/>
            </a:endParaRPr>
          </a:p>
        </p:txBody>
      </p:sp>
    </p:spTree>
    <p:extLst>
      <p:ext uri="{BB962C8B-B14F-4D97-AF65-F5344CB8AC3E}">
        <p14:creationId xmlns:p14="http://schemas.microsoft.com/office/powerpoint/2010/main" xmlns="" val="1025809605"/>
      </p:ext>
    </p:extLst>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0298" y="247800"/>
            <a:ext cx="7400925" cy="860425"/>
          </a:xfrm>
        </p:spPr>
        <p:txBody>
          <a:bodyPr/>
          <a:lstStyle/>
          <a:p>
            <a:r>
              <a:rPr lang="en-US" dirty="0" smtClean="0"/>
              <a:t>Impact of Discounting on Workers Compensation Premium</a:t>
            </a:r>
            <a:r>
              <a:rPr lang="en-US" sz="800" dirty="0"/>
              <a:t/>
            </a:r>
            <a:br>
              <a:rPr lang="en-US" sz="800" dirty="0"/>
            </a:br>
            <a:r>
              <a:rPr lang="en-US" sz="800" dirty="0"/>
              <a:t/>
            </a:r>
            <a:br>
              <a:rPr lang="en-US" sz="800" dirty="0"/>
            </a:br>
            <a:r>
              <a:rPr lang="en-US" sz="1600" dirty="0">
                <a:solidFill>
                  <a:schemeClr val="tx1"/>
                </a:solidFill>
                <a:latin typeface="Arial" pitchFamily="34" charset="0"/>
              </a:rPr>
              <a:t>NCCI States—Private Carriers</a:t>
            </a:r>
          </a:p>
        </p:txBody>
      </p:sp>
      <p:sp>
        <p:nvSpPr>
          <p:cNvPr id="4" name="Slide Number Placeholder 3"/>
          <p:cNvSpPr>
            <a:spLocks noGrp="1"/>
          </p:cNvSpPr>
          <p:nvPr>
            <p:ph type="sldNum" sz="quarter" idx="4294967295"/>
          </p:nvPr>
        </p:nvSpPr>
        <p:spPr>
          <a:xfrm>
            <a:off x="8490691" y="6421072"/>
            <a:ext cx="457200" cy="274320"/>
          </a:xfrm>
          <a:prstGeom prst="rect">
            <a:avLst/>
          </a:prstGeom>
        </p:spPr>
        <p:txBody>
          <a:bodyPr/>
          <a:lstStyle/>
          <a:p>
            <a:fld id="{92DC2852-4524-4D94-B636-4315D37E8450}" type="slidenum">
              <a:rPr lang="en-US" smtClean="0"/>
              <a:pPr/>
              <a:t>177</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3306125831"/>
              </p:ext>
            </p:extLst>
          </p:nvPr>
        </p:nvGraphicFramePr>
        <p:xfrm>
          <a:off x="0" y="1494409"/>
          <a:ext cx="8915977"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4"/>
          <p:cNvSpPr txBox="1">
            <a:spLocks noChangeArrowheads="1"/>
          </p:cNvSpPr>
          <p:nvPr/>
        </p:nvSpPr>
        <p:spPr bwMode="auto">
          <a:xfrm>
            <a:off x="3808414" y="5819778"/>
            <a:ext cx="1275583" cy="276954"/>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Policy Year</a:t>
            </a:r>
          </a:p>
        </p:txBody>
      </p:sp>
      <p:sp>
        <p:nvSpPr>
          <p:cNvPr id="9" name="Text Box 5"/>
          <p:cNvSpPr txBox="1">
            <a:spLocks noChangeArrowheads="1"/>
          </p:cNvSpPr>
          <p:nvPr/>
        </p:nvSpPr>
        <p:spPr bwMode="auto">
          <a:xfrm>
            <a:off x="284152" y="5746237"/>
            <a:ext cx="8213725" cy="1015618"/>
          </a:xfrm>
          <a:prstGeom prst="rect">
            <a:avLst/>
          </a:prstGeom>
          <a:noFill/>
          <a:ln w="0">
            <a:noFill/>
            <a:miter lim="800000"/>
            <a:headEnd/>
            <a:tailEnd/>
          </a:ln>
          <a:effectLst/>
        </p:spPr>
        <p:txBody>
          <a:bodyPr lIns="91397" tIns="45698" rIns="91397" bIns="45698">
            <a:spAutoFit/>
          </a:bodyPr>
          <a:lstStyle/>
          <a:p>
            <a:pPr>
              <a:tabLst>
                <a:tab pos="515695" algn="l"/>
              </a:tabLst>
            </a:pPr>
            <a:r>
              <a:rPr lang="en-US" sz="1000" dirty="0">
                <a:latin typeface="Arial" charset="0"/>
              </a:rPr>
              <a:t>p Preliminary</a:t>
            </a:r>
            <a:br>
              <a:rPr lang="en-US" sz="1000" dirty="0">
                <a:latin typeface="Arial" charset="0"/>
              </a:rPr>
            </a:br>
            <a:endParaRPr lang="en-US" sz="1000" dirty="0">
              <a:latin typeface="Arial" charset="0"/>
            </a:endParaRPr>
          </a:p>
          <a:p>
            <a:pPr>
              <a:tabLst>
                <a:tab pos="515695" algn="l"/>
              </a:tabLst>
            </a:pPr>
            <a:r>
              <a:rPr lang="en-US" sz="1000" dirty="0">
                <a:latin typeface="Arial" charset="0"/>
              </a:rPr>
              <a:t>Dividend ratios are based on calendar year statistics</a:t>
            </a:r>
          </a:p>
          <a:p>
            <a:pPr>
              <a:tabLst>
                <a:tab pos="515695" algn="l"/>
              </a:tabLst>
            </a:pPr>
            <a:r>
              <a:rPr lang="en-US" sz="1000" dirty="0">
                <a:latin typeface="Arial" charset="0"/>
              </a:rPr>
              <a:t>NCCI benchmark level does not include an underwriting contingency provision</a:t>
            </a:r>
          </a:p>
          <a:p>
            <a:pPr>
              <a:tabLst>
                <a:tab pos="515695" algn="l"/>
              </a:tabLst>
            </a:pPr>
            <a:r>
              <a:rPr lang="en-US" sz="1000" dirty="0">
                <a:latin typeface="Arial" charset="0"/>
              </a:rPr>
              <a:t>Based on data through 12/31/2011 for the states where NCCI provides ratemaking services</a:t>
            </a:r>
          </a:p>
          <a:p>
            <a:pPr>
              <a:tabLst>
                <a:tab pos="515695" algn="l"/>
              </a:tabLst>
            </a:pPr>
            <a:r>
              <a:rPr lang="en-US" sz="1000" dirty="0" smtClean="0">
                <a:latin typeface="Arial" charset="0"/>
              </a:rPr>
              <a:t>Source: NCCI.</a:t>
            </a:r>
            <a:endParaRPr lang="en-US" sz="1000" dirty="0">
              <a:latin typeface="Arial" charset="0"/>
            </a:endParaRPr>
          </a:p>
        </p:txBody>
      </p:sp>
      <p:sp>
        <p:nvSpPr>
          <p:cNvPr id="10" name="Text Box 8"/>
          <p:cNvSpPr txBox="1">
            <a:spLocks noChangeArrowheads="1"/>
          </p:cNvSpPr>
          <p:nvPr/>
        </p:nvSpPr>
        <p:spPr bwMode="auto">
          <a:xfrm>
            <a:off x="0" y="1240281"/>
            <a:ext cx="1485900" cy="307777"/>
          </a:xfrm>
          <a:prstGeom prst="rect">
            <a:avLst/>
          </a:prstGeom>
          <a:noFill/>
          <a:ln w="9525">
            <a:noFill/>
            <a:miter lim="800000"/>
            <a:headEnd/>
            <a:tailEnd/>
          </a:ln>
          <a:effectLst/>
        </p:spPr>
        <p:txBody>
          <a:bodyPr lIns="91397" tIns="45698" rIns="91397" bIns="45698">
            <a:spAutoFit/>
          </a:bodyPr>
          <a:lstStyle/>
          <a:p>
            <a:pPr>
              <a:spcBef>
                <a:spcPts val="440"/>
              </a:spcBef>
            </a:pPr>
            <a:r>
              <a:rPr lang="en-US" sz="1400" b="1" dirty="0">
                <a:solidFill>
                  <a:srgbClr val="225A7A"/>
                </a:solidFill>
                <a:latin typeface="Arial" charset="0"/>
              </a:rPr>
              <a:t>Percent</a:t>
            </a:r>
          </a:p>
        </p:txBody>
      </p:sp>
    </p:spTree>
    <p:extLst>
      <p:ext uri="{BB962C8B-B14F-4D97-AF65-F5344CB8AC3E}">
        <p14:creationId xmlns:p14="http://schemas.microsoft.com/office/powerpoint/2010/main" xmlns="" val="3780564821"/>
      </p:ext>
    </p:extLst>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Workers Comp Rate Changes,</a:t>
            </a:r>
            <a:br>
              <a:rPr lang="en-US" dirty="0" smtClean="0"/>
            </a:br>
            <a:r>
              <a:rPr lang="en-US" dirty="0" smtClean="0"/>
              <a:t>2008:Q4 – 2013:Q1</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Council of Insurance Agents and Brokers; 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20044802" name="Chart" r:id="rId4" imgW="8581960" imgH="4219602" progId="MSGraph.Chart.8">
              <p:embed followColorScheme="full"/>
            </p:oleObj>
          </a:graphicData>
        </a:graphic>
      </p:graphicFrame>
      <p:sp>
        <p:nvSpPr>
          <p:cNvPr id="225286" name="AutoShape 6"/>
          <p:cNvSpPr>
            <a:spLocks noChangeArrowheads="1"/>
          </p:cNvSpPr>
          <p:nvPr/>
        </p:nvSpPr>
        <p:spPr bwMode="blackWhite">
          <a:xfrm>
            <a:off x="4245423" y="1114940"/>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a:t>
            </a:r>
            <a:r>
              <a:rPr lang="en-US" sz="1600" b="1" dirty="0">
                <a:solidFill>
                  <a:schemeClr val="bg1"/>
                </a:solidFill>
              </a:rPr>
              <a:t>rate </a:t>
            </a:r>
            <a:r>
              <a:rPr lang="en-US" sz="1600" b="1" dirty="0" smtClean="0">
                <a:solidFill>
                  <a:schemeClr val="bg1"/>
                </a:solidFill>
              </a:rPr>
              <a:t>changes have been positive for 8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162231"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2. SURPLUS/CAPITAL/CAPACITY</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179</a:t>
            </a:fld>
            <a:endParaRPr lang="en-US" sz="900">
              <a:solidFill>
                <a:schemeClr val="bg1"/>
              </a:solidFill>
            </a:endParaRPr>
          </a:p>
        </p:txBody>
      </p:sp>
      <p:pic>
        <p:nvPicPr>
          <p:cNvPr id="13210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96888" y="4216400"/>
            <a:ext cx="8001000" cy="10895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How Will Large Catastrophe Losses Impact Capacity?</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18</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nvGraphicFramePr>
        <p:xfrm>
          <a:off x="216566" y="1122824"/>
          <a:ext cx="8656637" cy="4314825"/>
        </p:xfrm>
        <a:graphic>
          <a:graphicData uri="http://schemas.openxmlformats.org/presentationml/2006/ole">
            <p:oleObj spid="_x0000_s18821122" name="Chart" r:id="rId4" imgW="7839024" imgH="4095701" progId="MSGraph.Chart.8">
              <p:embed followColorScheme="full"/>
            </p:oleObj>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(7/13 and 3/13);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216310" y="5513388"/>
            <a:ext cx="868956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Starting to See Meaningful Exposure Growth for the First Time Since 2005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4782"/>
              <a:gd name="adj2" fmla="val 452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525729" y="1111045"/>
            <a:ext cx="3195483" cy="1101213"/>
          </a:xfrm>
          <a:prstGeom prst="wedgeRectCallout">
            <a:avLst>
              <a:gd name="adj1" fmla="val -3749"/>
              <a:gd name="adj2" fmla="val 13385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are stimulating new home construction for the first time in years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18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38113" y="1498600"/>
          <a:ext cx="8655050" cy="4200525"/>
        </p:xfrm>
        <a:graphic>
          <a:graphicData uri="http://schemas.openxmlformats.org/presentationml/2006/ole">
            <p:oleObj spid="_x0000_s20032514" name="Chart" r:id="rId4" imgW="8610574" imgH="4181541" progId="MSGraph.Chart.8">
              <p:embed followColorScheme="full"/>
            </p:oleObj>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1975–2013*</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3/31/13.</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722373" y="3775586"/>
            <a:ext cx="3151905" cy="124982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0.77:$</a:t>
            </a:r>
            <a:r>
              <a:rPr lang="en-US" b="1" dirty="0">
                <a:solidFill>
                  <a:srgbClr val="FFFFFF"/>
                </a:solidFill>
              </a:rPr>
              <a:t>1 as of</a:t>
            </a:r>
            <a:br>
              <a:rPr lang="en-US" b="1" dirty="0">
                <a:solidFill>
                  <a:srgbClr val="FFFFFF"/>
                </a:solidFill>
              </a:rPr>
            </a:br>
            <a:r>
              <a:rPr lang="en-US" b="1" dirty="0" smtClean="0">
                <a:solidFill>
                  <a:srgbClr val="FFFFFF"/>
                </a:solidFill>
              </a:rPr>
              <a:t>3/31/13, </a:t>
            </a:r>
            <a:r>
              <a:rPr lang="en-US" b="1" dirty="0">
                <a:solidFill>
                  <a:srgbClr val="FFFFFF"/>
                </a:solidFill>
              </a:rPr>
              <a:t>A 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514475" y="1473200"/>
            <a:ext cx="5165725" cy="1435100"/>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3/31/13 </a:t>
            </a:r>
            <a:r>
              <a:rPr lang="en-US" sz="1600" b="1" dirty="0">
                <a:solidFill>
                  <a:schemeClr val="bg1"/>
                </a:solidFill>
              </a:rPr>
              <a:t>was </a:t>
            </a:r>
            <a:r>
              <a:rPr lang="en-US" sz="1600" b="1" dirty="0" smtClean="0">
                <a:solidFill>
                  <a:schemeClr val="bg1"/>
                </a:solidFill>
              </a:rPr>
              <a:t>a record $607.7, up 3.6% from $586.9 of 12/31/12, and up 39.0% ($170.6B) from the crisis trough of </a:t>
            </a:r>
            <a:r>
              <a:rPr lang="en-US" sz="1600" b="1" dirty="0">
                <a:solidFill>
                  <a:schemeClr val="bg1"/>
                </a:solidFill>
              </a:rPr>
              <a:t>$437.1B </a:t>
            </a:r>
            <a:r>
              <a:rPr lang="en-US" sz="1600" b="1" dirty="0" smtClean="0">
                <a:solidFill>
                  <a:schemeClr val="bg1"/>
                </a:solidFill>
              </a:rPr>
              <a:t>at </a:t>
            </a:r>
            <a:r>
              <a:rPr lang="en-US" sz="1600" b="1" dirty="0">
                <a:solidFill>
                  <a:schemeClr val="bg1"/>
                </a:solidFill>
              </a:rPr>
              <a:t>3/31/09. </a:t>
            </a:r>
            <a:r>
              <a:rPr lang="en-US" sz="1600" b="1" dirty="0" smtClean="0">
                <a:solidFill>
                  <a:schemeClr val="bg1"/>
                </a:solidFill>
              </a:rPr>
              <a:t>Pre-crisis </a:t>
            </a:r>
            <a:r>
              <a:rPr lang="en-US" sz="1600" b="1" dirty="0">
                <a:solidFill>
                  <a:schemeClr val="bg1"/>
                </a:solidFill>
              </a:rPr>
              <a:t>peak was $521.8 as of 9/30/07. Surplus as of </a:t>
            </a:r>
            <a:r>
              <a:rPr lang="en-US" sz="1600" b="1" dirty="0" smtClean="0">
                <a:solidFill>
                  <a:schemeClr val="bg1"/>
                </a:solidFill>
              </a:rPr>
              <a:t>3/31/13 </a:t>
            </a:r>
            <a:r>
              <a:rPr lang="en-US" sz="1600" b="1" dirty="0">
                <a:solidFill>
                  <a:schemeClr val="bg1"/>
                </a:solidFill>
              </a:rPr>
              <a:t>was </a:t>
            </a:r>
            <a:r>
              <a:rPr lang="en-US" sz="1600" b="1" dirty="0" smtClean="0">
                <a:solidFill>
                  <a:schemeClr val="bg1"/>
                </a:solidFill>
              </a:rPr>
              <a:t>16.5% </a:t>
            </a:r>
            <a:r>
              <a:rPr lang="en-US" sz="1600" b="1" dirty="0">
                <a:solidFill>
                  <a:schemeClr val="bg1"/>
                </a:solidFill>
              </a:rPr>
              <a:t>above 2007 </a:t>
            </a:r>
            <a:r>
              <a:rPr lang="en-US" sz="1600" b="1" dirty="0" smtClean="0">
                <a:solidFill>
                  <a:schemeClr val="bg1"/>
                </a:solidFill>
              </a:rPr>
              <a:t>peak.</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380546">
                                            <p:oleChartEl type="series" lvl="1"/>
                                          </p:spTgt>
                                        </p:tgtEl>
                                        <p:attrNameLst>
                                          <p:attrName>style.visibility</p:attrName>
                                        </p:attrNameLst>
                                      </p:cBhvr>
                                      <p:to>
                                        <p:strVal val="visible"/>
                                      </p:to>
                                    </p:set>
                                    <p:animEffect transition="in" filter="wipe(left)">
                                      <p:cBhvr>
                                        <p:cTn id="7" dur="1000"/>
                                        <p:tgtEl>
                                          <p:spTgt spid="6380546">
                                            <p:oleChartEl type="series" lvl="1"/>
                                          </p:spTgt>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181</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19620" y="90488"/>
            <a:ext cx="7400925" cy="860425"/>
          </a:xfrm>
        </p:spPr>
        <p:txBody>
          <a:bodyPr/>
          <a:lstStyle/>
          <a:p>
            <a:r>
              <a:rPr lang="en-US" dirty="0" smtClean="0"/>
              <a:t>Policyholder Surplus, </a:t>
            </a:r>
            <a:br>
              <a:rPr lang="en-US" dirty="0" smtClean="0"/>
            </a:br>
            <a:r>
              <a:rPr lang="en-US" dirty="0" smtClean="0"/>
              <a:t>2006:Q4–2013:Q1</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Rectangle 4"/>
          <p:cNvSpPr>
            <a:spLocks noChangeArrowheads="1"/>
          </p:cNvSpPr>
          <p:nvPr/>
        </p:nvSpPr>
        <p:spPr bwMode="black">
          <a:xfrm>
            <a:off x="40341" y="1292225"/>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nvGraphicFramePr>
        <p:xfrm>
          <a:off x="120650" y="1667529"/>
          <a:ext cx="8915400" cy="3362325"/>
        </p:xfrm>
        <a:graphic>
          <a:graphicData uri="http://schemas.openxmlformats.org/presentationml/2006/ole">
            <p:oleObj spid="_x0000_s14558210" name="Chart" r:id="rId4" imgW="8772538" imgH="3305067" progId="MSGraph.Chart.8">
              <p:embed followColorScheme="full"/>
            </p:oleObj>
          </a:graphicData>
        </a:graphic>
      </p:graphicFrame>
      <p:sp>
        <p:nvSpPr>
          <p:cNvPr id="7200776" name="AutoShape 8"/>
          <p:cNvSpPr>
            <a:spLocks noChangeArrowheads="1"/>
          </p:cNvSpPr>
          <p:nvPr/>
        </p:nvSpPr>
        <p:spPr bwMode="blackWhite">
          <a:xfrm>
            <a:off x="2018321" y="1219613"/>
            <a:ext cx="2563812" cy="568325"/>
          </a:xfrm>
          <a:prstGeom prst="wedgeRectCallout">
            <a:avLst>
              <a:gd name="adj1" fmla="val -51726"/>
              <a:gd name="adj2" fmla="val 20188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AutoShape 8"/>
          <p:cNvSpPr>
            <a:spLocks noChangeArrowheads="1"/>
          </p:cNvSpPr>
          <p:nvPr/>
        </p:nvSpPr>
        <p:spPr bwMode="blackWhite">
          <a:xfrm>
            <a:off x="5782236" y="3657600"/>
            <a:ext cx="2568389" cy="813763"/>
          </a:xfrm>
          <a:prstGeom prst="wedgeRectCallout">
            <a:avLst>
              <a:gd name="adj1" fmla="val 64708"/>
              <a:gd name="adj2" fmla="val -104673"/>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3/31/13 stood at a record high $607.7B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71245" y="5369642"/>
            <a:ext cx="3112729" cy="954107"/>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a:solidFill>
                  <a:srgbClr val="000000"/>
                </a:solidFill>
                <a:latin typeface="Arial" charset="0"/>
                <a:cs typeface="Arial" charset="0"/>
              </a:rPr>
              <a:t>*Includes $22.5B of paid-in capital from a holding company parent for one insurer’s investment in a non-insurance business in early 2010.</a:t>
            </a:r>
          </a:p>
        </p:txBody>
      </p:sp>
      <p:sp>
        <p:nvSpPr>
          <p:cNvPr id="18" name="AutoShape 7"/>
          <p:cNvSpPr>
            <a:spLocks noChangeArrowheads="1"/>
          </p:cNvSpPr>
          <p:nvPr/>
        </p:nvSpPr>
        <p:spPr bwMode="blackWhite">
          <a:xfrm>
            <a:off x="859021" y="3687097"/>
            <a:ext cx="2208644" cy="97339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300" b="1" dirty="0">
                <a:solidFill>
                  <a:srgbClr val="FFFFFF"/>
                </a:solidFill>
                <a:latin typeface="Arial" charset="0"/>
                <a:cs typeface="Arial" charset="0"/>
              </a:rPr>
              <a:t>The Industry now has $1 of surplus for every $</a:t>
            </a:r>
            <a:r>
              <a:rPr lang="en-US" sz="1300" b="1" dirty="0" smtClean="0">
                <a:solidFill>
                  <a:srgbClr val="FFFFFF"/>
                </a:solidFill>
                <a:latin typeface="Arial" charset="0"/>
                <a:cs typeface="Arial" charset="0"/>
              </a:rPr>
              <a:t>0.80 </a:t>
            </a:r>
            <a:r>
              <a:rPr lang="en-US" sz="1300" b="1" dirty="0">
                <a:solidFill>
                  <a:srgbClr val="FFFFFF"/>
                </a:solidFill>
                <a:latin typeface="Arial" charset="0"/>
                <a:cs typeface="Arial" charset="0"/>
              </a:rPr>
              <a:t>of </a:t>
            </a:r>
            <a:r>
              <a:rPr lang="en-US" sz="1300" b="1" dirty="0" smtClean="0">
                <a:solidFill>
                  <a:srgbClr val="FFFFFF"/>
                </a:solidFill>
                <a:latin typeface="Arial" charset="0"/>
                <a:cs typeface="Arial" charset="0"/>
              </a:rPr>
              <a:t>NPW, close to the </a:t>
            </a:r>
            <a:r>
              <a:rPr lang="en-US" sz="1300" b="1" dirty="0">
                <a:solidFill>
                  <a:srgbClr val="FFFFFF"/>
                </a:solidFill>
                <a:latin typeface="Arial" charset="0"/>
                <a:cs typeface="Arial" charset="0"/>
              </a:rPr>
              <a:t>strongest claims-paying status in its history.</a:t>
            </a:r>
          </a:p>
        </p:txBody>
      </p:sp>
      <p:sp>
        <p:nvSpPr>
          <p:cNvPr id="19" name="AutoShape 8"/>
          <p:cNvSpPr>
            <a:spLocks noChangeArrowheads="1"/>
          </p:cNvSpPr>
          <p:nvPr/>
        </p:nvSpPr>
        <p:spPr bwMode="blackWhite">
          <a:xfrm>
            <a:off x="5641518" y="1077046"/>
            <a:ext cx="2563812" cy="568325"/>
          </a:xfrm>
          <a:prstGeom prst="wedgeRectCallout">
            <a:avLst>
              <a:gd name="adj1" fmla="val 13087"/>
              <a:gd name="adj2" fmla="val 1499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270087"/>
            <a:ext cx="5449819" cy="125627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The P/C Insurance Industry Both Entered and Emerged from the 2012 Hurricane Season Very Strong Financially.  </a:t>
            </a:r>
            <a:endParaRPr lang="en-US" sz="20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1AA7DCC4-C3E5-453E-9648-57F98E722F0C}" type="slidenum">
              <a:rPr lang="en-US"/>
              <a:pPr/>
              <a:t>182</a:t>
            </a:fld>
            <a:endParaRPr lang="en-US"/>
          </a:p>
        </p:txBody>
      </p:sp>
      <p:sp>
        <p:nvSpPr>
          <p:cNvPr id="1989634" name="Rectangle 2"/>
          <p:cNvSpPr>
            <a:spLocks noGrp="1" noChangeArrowheads="1"/>
          </p:cNvSpPr>
          <p:nvPr>
            <p:ph type="title"/>
          </p:nvPr>
        </p:nvSpPr>
        <p:spPr/>
        <p:txBody>
          <a:bodyPr/>
          <a:lstStyle/>
          <a:p>
            <a:r>
              <a:rPr lang="en-US" sz="2400" dirty="0" smtClean="0"/>
              <a:t>U.S. INSURANCE MERGERS AND ACQUISITIONS, 2002-2012 (1)</a:t>
            </a:r>
          </a:p>
        </p:txBody>
      </p:sp>
      <p:graphicFrame>
        <p:nvGraphicFramePr>
          <p:cNvPr id="1989635" name="Object 3"/>
          <p:cNvGraphicFramePr>
            <a:graphicFrameLocks/>
          </p:cNvGraphicFramePr>
          <p:nvPr>
            <p:ph type="chart" idx="4294967295"/>
          </p:nvPr>
        </p:nvGraphicFramePr>
        <p:xfrm>
          <a:off x="292100" y="1620838"/>
          <a:ext cx="8559800" cy="4513262"/>
        </p:xfrm>
        <a:graphic>
          <a:graphicData uri="http://schemas.openxmlformats.org/presentationml/2006/ole">
            <p:oleObj spid="_x0000_s18754562" name="Chart" r:id="rId4" imgW="8582143" imgH="4524482" progId="MSGraph.Chart.8">
              <p:embed followColorScheme="full"/>
            </p:oleObj>
          </a:graphicData>
        </a:graphic>
      </p:graphicFrame>
      <p:sp>
        <p:nvSpPr>
          <p:cNvPr id="1989636" name="Rectangle 4"/>
          <p:cNvSpPr>
            <a:spLocks noChangeArrowheads="1"/>
          </p:cNvSpPr>
          <p:nvPr/>
        </p:nvSpPr>
        <p:spPr bwMode="black">
          <a:xfrm>
            <a:off x="347663" y="1266825"/>
            <a:ext cx="8534400"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a:solidFill>
                  <a:srgbClr val="225A7A"/>
                </a:solidFill>
              </a:rPr>
              <a:t>($ </a:t>
            </a:r>
            <a:r>
              <a:rPr lang="en-US" sz="1600" b="1" dirty="0" smtClean="0">
                <a:solidFill>
                  <a:srgbClr val="225A7A"/>
                </a:solidFill>
              </a:rPr>
              <a:t>Millions</a:t>
            </a:r>
            <a:r>
              <a:rPr lang="en-US" sz="1600" b="1" dirty="0">
                <a:solidFill>
                  <a:srgbClr val="225A7A"/>
                </a:solidFill>
              </a:rPr>
              <a:t>)</a:t>
            </a:r>
          </a:p>
        </p:txBody>
      </p:sp>
      <p:sp>
        <p:nvSpPr>
          <p:cNvPr id="1989637" name="Rectangle 5"/>
          <p:cNvSpPr>
            <a:spLocks noChangeArrowheads="1"/>
          </p:cNvSpPr>
          <p:nvPr/>
        </p:nvSpPr>
        <p:spPr bwMode="auto">
          <a:xfrm>
            <a:off x="0" y="6203205"/>
            <a:ext cx="7569200" cy="654795"/>
          </a:xfrm>
          <a:prstGeom prst="rect">
            <a:avLst/>
          </a:prstGeom>
          <a:noFill/>
          <a:ln w="9525" algn="ctr">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(1) Includes transactions where a U.S. company was the acquirer and/or the target.</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Conning proprietary database.</a:t>
            </a:r>
            <a:endParaRPr lang="en-US" sz="1100" dirty="0"/>
          </a:p>
        </p:txBody>
      </p:sp>
      <p:sp>
        <p:nvSpPr>
          <p:cNvPr id="1989639" name="AutoShape 7"/>
          <p:cNvSpPr>
            <a:spLocks noChangeArrowheads="1"/>
          </p:cNvSpPr>
          <p:nvPr/>
        </p:nvSpPr>
        <p:spPr bwMode="blackWhite">
          <a:xfrm>
            <a:off x="3746500" y="4866968"/>
            <a:ext cx="3090863" cy="682932"/>
          </a:xfrm>
          <a:prstGeom prst="wedgeRectCallout">
            <a:avLst>
              <a:gd name="adj1" fmla="val 72478"/>
              <a:gd name="adj2" fmla="val -348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M&amp;A activity  has returned to its pre-crisis levels.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183</a:t>
            </a:fld>
            <a:endParaRPr lang="en-US" sz="900">
              <a:solidFill>
                <a:schemeClr val="bg1"/>
              </a:solidFill>
            </a:endParaRPr>
          </a:p>
        </p:txBody>
      </p:sp>
      <p:pic>
        <p:nvPicPr>
          <p:cNvPr id="133124"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3.  REINSURANCE MARKET CONDITIONS</a:t>
            </a:r>
          </a:p>
        </p:txBody>
      </p:sp>
      <p:sp>
        <p:nvSpPr>
          <p:cNvPr id="2152456" name="Rectangle 8"/>
          <p:cNvSpPr>
            <a:spLocks noChangeArrowheads="1"/>
          </p:cNvSpPr>
          <p:nvPr/>
        </p:nvSpPr>
        <p:spPr bwMode="auto">
          <a:xfrm>
            <a:off x="1109663" y="3757613"/>
            <a:ext cx="6623050" cy="2308324"/>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Ample Capacity Despite Heavy Global Catastrophe Activity in Recent Years</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184</a:t>
            </a:fld>
            <a:endParaRPr lang="en-US" sz="900"/>
          </a:p>
        </p:txBody>
      </p:sp>
      <p:sp>
        <p:nvSpPr>
          <p:cNvPr id="50182" name="Rectangle 2"/>
          <p:cNvSpPr>
            <a:spLocks noGrp="1" noChangeArrowheads="1"/>
          </p:cNvSpPr>
          <p:nvPr>
            <p:ph type="title" idx="4294967295"/>
          </p:nvPr>
        </p:nvSpPr>
        <p:spPr/>
        <p:txBody>
          <a:bodyPr/>
          <a:lstStyle/>
          <a:p>
            <a:r>
              <a:rPr lang="en-US" dirty="0" smtClean="0"/>
              <a:t>Reinsurer Share of Recent Significant Market Losses</a:t>
            </a:r>
          </a:p>
        </p:txBody>
      </p:sp>
      <p:sp>
        <p:nvSpPr>
          <p:cNvPr id="50183" name="Rectangle 4"/>
          <p:cNvSpPr>
            <a:spLocks noChangeArrowheads="1"/>
          </p:cNvSpPr>
          <p:nvPr/>
        </p:nvSpPr>
        <p:spPr bwMode="auto">
          <a:xfrm>
            <a:off x="-171451" y="6255050"/>
            <a:ext cx="6478121"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Insurance </a:t>
            </a:r>
            <a:r>
              <a:rPr lang="en-US" sz="1100" dirty="0"/>
              <a:t>Information </a:t>
            </a:r>
            <a:r>
              <a:rPr lang="en-US" sz="1100" dirty="0" smtClean="0"/>
              <a:t>Institute from reinsurance share percentages provided in RAA, ABIR and CEA press release, Jan. 13, 2011.</a:t>
            </a:r>
            <a:endParaRPr lang="en-US" sz="1100" dirty="0"/>
          </a:p>
        </p:txBody>
      </p:sp>
      <p:sp>
        <p:nvSpPr>
          <p:cNvPr id="50184" name="Rectangle 4"/>
          <p:cNvSpPr>
            <a:spLocks noChangeArrowheads="1"/>
          </p:cNvSpPr>
          <p:nvPr/>
        </p:nvSpPr>
        <p:spPr bwMode="black">
          <a:xfrm>
            <a:off x="215154" y="1116106"/>
            <a:ext cx="2030506"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2011 Dollars</a:t>
            </a:r>
            <a:endParaRPr lang="en-US" sz="1600" b="1" dirty="0">
              <a:solidFill>
                <a:srgbClr val="225A7A"/>
              </a:solidFill>
            </a:endParaRPr>
          </a:p>
        </p:txBody>
      </p:sp>
      <p:graphicFrame>
        <p:nvGraphicFramePr>
          <p:cNvPr id="50178" name="Object 3"/>
          <p:cNvGraphicFramePr>
            <a:graphicFrameLocks/>
          </p:cNvGraphicFramePr>
          <p:nvPr/>
        </p:nvGraphicFramePr>
        <p:xfrm>
          <a:off x="196289" y="1627094"/>
          <a:ext cx="8537575" cy="3832412"/>
        </p:xfrm>
        <a:graphic>
          <a:graphicData uri="http://schemas.openxmlformats.org/presentationml/2006/ole">
            <p:oleObj spid="_x0000_s4243458" name="Chart" r:id="rId4" imgW="8772538" imgH="3305067" progId="MSGraph.Chart.8">
              <p:embed followColorScheme="full"/>
            </p:oleObj>
          </a:graphicData>
        </a:graphic>
      </p:graphicFrame>
      <p:sp>
        <p:nvSpPr>
          <p:cNvPr id="16" name="AutoShape 8"/>
          <p:cNvSpPr>
            <a:spLocks noChangeArrowheads="1"/>
          </p:cNvSpPr>
          <p:nvPr/>
        </p:nvSpPr>
        <p:spPr bwMode="blackWhite">
          <a:xfrm>
            <a:off x="2272553" y="1116105"/>
            <a:ext cx="1909482" cy="779930"/>
          </a:xfrm>
          <a:prstGeom prst="wedgeRectCallout">
            <a:avLst>
              <a:gd name="adj1" fmla="val -62203"/>
              <a:gd name="adj2" fmla="val 9089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40% Reinsurance share of total insured loss</a:t>
            </a:r>
            <a:endParaRPr lang="en-US" sz="1600" b="1" dirty="0">
              <a:solidFill>
                <a:schemeClr val="bg1"/>
              </a:solidFill>
            </a:endParaRPr>
          </a:p>
        </p:txBody>
      </p:sp>
      <p:sp>
        <p:nvSpPr>
          <p:cNvPr id="10" name="Rectangle 5"/>
          <p:cNvSpPr>
            <a:spLocks noChangeArrowheads="1"/>
          </p:cNvSpPr>
          <p:nvPr/>
        </p:nvSpPr>
        <p:spPr bwMode="blackWhite">
          <a:xfrm>
            <a:off x="470647" y="5576888"/>
            <a:ext cx="8390965" cy="6397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Reinsurers Paid a High Proportion of Insured Losses Arising from Major Catastrophic Events Around the World in Recent Years</a:t>
            </a:r>
            <a:endParaRPr lang="en-US" sz="2000" b="1" dirty="0">
              <a:solidFill>
                <a:srgbClr val="FFFFFF"/>
              </a:solidFill>
            </a:endParaRPr>
          </a:p>
        </p:txBody>
      </p:sp>
      <p:sp>
        <p:nvSpPr>
          <p:cNvPr id="18" name="TextBox 10"/>
          <p:cNvSpPr txBox="1">
            <a:spLocks noChangeArrowheads="1"/>
          </p:cNvSpPr>
          <p:nvPr/>
        </p:nvSpPr>
        <p:spPr bwMode="auto">
          <a:xfrm>
            <a:off x="5823338" y="3964257"/>
            <a:ext cx="889000" cy="307777"/>
          </a:xfrm>
          <a:prstGeom prst="rect">
            <a:avLst/>
          </a:prstGeom>
          <a:noFill/>
          <a:ln w="9525">
            <a:noFill/>
            <a:miter lim="800000"/>
            <a:headEnd/>
            <a:tailEnd/>
          </a:ln>
        </p:spPr>
        <p:txBody>
          <a:bodyPr>
            <a:spAutoFit/>
          </a:bodyPr>
          <a:lstStyle/>
          <a:p>
            <a:pPr algn="ctr"/>
            <a:r>
              <a:rPr lang="en-US" sz="1400" b="1" dirty="0" smtClean="0">
                <a:solidFill>
                  <a:srgbClr val="FFC000"/>
                </a:solidFill>
              </a:rPr>
              <a:t>$0.4</a:t>
            </a:r>
            <a:endParaRPr lang="en-US" sz="1400" b="1" dirty="0">
              <a:solidFill>
                <a:srgbClr val="FFC000"/>
              </a:solidFill>
            </a:endParaRPr>
          </a:p>
        </p:txBody>
      </p:sp>
      <p:sp>
        <p:nvSpPr>
          <p:cNvPr id="21" name="TextBox 10"/>
          <p:cNvSpPr txBox="1">
            <a:spLocks noChangeArrowheads="1"/>
          </p:cNvSpPr>
          <p:nvPr/>
        </p:nvSpPr>
        <p:spPr bwMode="auto">
          <a:xfrm>
            <a:off x="4223146" y="377600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$4.0</a:t>
            </a:r>
            <a:endParaRPr lang="en-US" sz="1400" b="1" dirty="0">
              <a:solidFill>
                <a:srgbClr val="003366"/>
              </a:solidFill>
            </a:endParaRPr>
          </a:p>
        </p:txBody>
      </p:sp>
      <p:sp>
        <p:nvSpPr>
          <p:cNvPr id="25" name="TextBox 10"/>
          <p:cNvSpPr txBox="1">
            <a:spLocks noChangeArrowheads="1"/>
          </p:cNvSpPr>
          <p:nvPr/>
        </p:nvSpPr>
        <p:spPr bwMode="auto">
          <a:xfrm>
            <a:off x="1094475" y="3323285"/>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$22.5</a:t>
            </a:r>
            <a:endParaRPr lang="en-US" sz="1400" b="1" dirty="0">
              <a:solidFill>
                <a:srgbClr val="003366"/>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28" name="TextBox 10"/>
          <p:cNvSpPr txBox="1">
            <a:spLocks noChangeArrowheads="1"/>
          </p:cNvSpPr>
          <p:nvPr/>
        </p:nvSpPr>
        <p:spPr bwMode="auto">
          <a:xfrm>
            <a:off x="2618469" y="3771519"/>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$3.5</a:t>
            </a:r>
            <a:endParaRPr lang="en-US" sz="1400" b="1" dirty="0">
              <a:solidFill>
                <a:srgbClr val="003366"/>
              </a:solidFill>
            </a:endParaRPr>
          </a:p>
        </p:txBody>
      </p:sp>
      <p:sp>
        <p:nvSpPr>
          <p:cNvPr id="29" name="TextBox 10"/>
          <p:cNvSpPr txBox="1">
            <a:spLocks noChangeArrowheads="1"/>
          </p:cNvSpPr>
          <p:nvPr/>
        </p:nvSpPr>
        <p:spPr bwMode="auto">
          <a:xfrm>
            <a:off x="1076547" y="1611038"/>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$37.5</a:t>
            </a:r>
            <a:endParaRPr lang="en-US" sz="2000" b="1" dirty="0">
              <a:solidFill>
                <a:srgbClr val="225A7A"/>
              </a:solidFill>
            </a:endParaRPr>
          </a:p>
        </p:txBody>
      </p:sp>
      <p:sp>
        <p:nvSpPr>
          <p:cNvPr id="30" name="TextBox 10"/>
          <p:cNvSpPr txBox="1">
            <a:spLocks noChangeArrowheads="1"/>
          </p:cNvSpPr>
          <p:nvPr/>
        </p:nvSpPr>
        <p:spPr bwMode="auto">
          <a:xfrm>
            <a:off x="2654329" y="28929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$13.0</a:t>
            </a:r>
            <a:endParaRPr lang="en-US" sz="2000" b="1" dirty="0">
              <a:solidFill>
                <a:srgbClr val="225A7A"/>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2" name="TextBox 10"/>
          <p:cNvSpPr txBox="1">
            <a:spLocks noChangeArrowheads="1"/>
          </p:cNvSpPr>
          <p:nvPr/>
        </p:nvSpPr>
        <p:spPr bwMode="auto">
          <a:xfrm>
            <a:off x="4205223" y="3031939"/>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$10.0</a:t>
            </a:r>
            <a:endParaRPr lang="en-US" sz="2000" b="1" dirty="0">
              <a:solidFill>
                <a:srgbClr val="225A7A"/>
              </a:solidFill>
            </a:endParaRPr>
          </a:p>
        </p:txBody>
      </p:sp>
      <p:sp>
        <p:nvSpPr>
          <p:cNvPr id="33" name="TextBox 10"/>
          <p:cNvSpPr txBox="1">
            <a:spLocks noChangeArrowheads="1"/>
          </p:cNvSpPr>
          <p:nvPr/>
        </p:nvSpPr>
        <p:spPr bwMode="auto">
          <a:xfrm>
            <a:off x="5800951" y="3619121"/>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$7.9</a:t>
            </a:r>
            <a:endParaRPr lang="en-US" sz="1400" b="1" dirty="0">
              <a:solidFill>
                <a:schemeClr val="accent3"/>
              </a:solidFill>
            </a:endParaRPr>
          </a:p>
        </p:txBody>
      </p:sp>
      <p:sp>
        <p:nvSpPr>
          <p:cNvPr id="34" name="TextBox 10"/>
          <p:cNvSpPr txBox="1">
            <a:spLocks noChangeArrowheads="1"/>
          </p:cNvSpPr>
          <p:nvPr/>
        </p:nvSpPr>
        <p:spPr bwMode="auto">
          <a:xfrm>
            <a:off x="5756118" y="31977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$8.3</a:t>
            </a:r>
            <a:endParaRPr lang="en-US" sz="2000" b="1" dirty="0">
              <a:solidFill>
                <a:srgbClr val="225A7A"/>
              </a:solidFill>
            </a:endParaRPr>
          </a:p>
        </p:txBody>
      </p:sp>
      <p:sp>
        <p:nvSpPr>
          <p:cNvPr id="35" name="TextBox 10"/>
          <p:cNvSpPr txBox="1">
            <a:spLocks noChangeArrowheads="1"/>
          </p:cNvSpPr>
          <p:nvPr/>
        </p:nvSpPr>
        <p:spPr bwMode="auto">
          <a:xfrm>
            <a:off x="7367495" y="3646010"/>
            <a:ext cx="889000" cy="307777"/>
          </a:xfrm>
          <a:prstGeom prst="rect">
            <a:avLst/>
          </a:prstGeom>
          <a:noFill/>
          <a:ln w="9525">
            <a:noFill/>
            <a:miter lim="800000"/>
            <a:headEnd/>
            <a:tailEnd/>
          </a:ln>
        </p:spPr>
        <p:txBody>
          <a:bodyPr>
            <a:spAutoFit/>
          </a:bodyPr>
          <a:lstStyle/>
          <a:p>
            <a:pPr algn="ctr"/>
            <a:r>
              <a:rPr lang="en-US" sz="1400" b="1" dirty="0" smtClean="0">
                <a:solidFill>
                  <a:schemeClr val="bg1"/>
                </a:solidFill>
              </a:rPr>
              <a:t>$2.2</a:t>
            </a:r>
            <a:endParaRPr lang="en-US" sz="1400" b="1" dirty="0">
              <a:solidFill>
                <a:schemeClr val="bg1"/>
              </a:solidFill>
            </a:endParaRPr>
          </a:p>
        </p:txBody>
      </p:sp>
      <p:sp>
        <p:nvSpPr>
          <p:cNvPr id="37" name="TextBox 10"/>
          <p:cNvSpPr txBox="1">
            <a:spLocks noChangeArrowheads="1"/>
          </p:cNvSpPr>
          <p:nvPr/>
        </p:nvSpPr>
        <p:spPr bwMode="auto">
          <a:xfrm>
            <a:off x="7367494" y="379393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$2.8</a:t>
            </a:r>
            <a:endParaRPr lang="en-US" sz="1400" b="1" dirty="0">
              <a:solidFill>
                <a:srgbClr val="003366"/>
              </a:solidFill>
            </a:endParaRPr>
          </a:p>
        </p:txBody>
      </p:sp>
      <p:sp>
        <p:nvSpPr>
          <p:cNvPr id="38" name="TextBox 10"/>
          <p:cNvSpPr txBox="1">
            <a:spLocks noChangeArrowheads="1"/>
          </p:cNvSpPr>
          <p:nvPr/>
        </p:nvSpPr>
        <p:spPr bwMode="auto">
          <a:xfrm>
            <a:off x="7280112" y="3363632"/>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$5.0</a:t>
            </a:r>
            <a:endParaRPr lang="en-US" sz="2000" b="1" dirty="0">
              <a:solidFill>
                <a:srgbClr val="225A7A"/>
              </a:solidFill>
            </a:endParaRPr>
          </a:p>
        </p:txBody>
      </p:sp>
      <p:sp>
        <p:nvSpPr>
          <p:cNvPr id="39" name="AutoShape 8"/>
          <p:cNvSpPr>
            <a:spLocks noChangeArrowheads="1"/>
          </p:cNvSpPr>
          <p:nvPr/>
        </p:nvSpPr>
        <p:spPr bwMode="blackWhite">
          <a:xfrm>
            <a:off x="3500717" y="24339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73%</a:t>
            </a:r>
            <a:endParaRPr lang="en-US" sz="1600" b="1" dirty="0">
              <a:solidFill>
                <a:schemeClr val="bg1"/>
              </a:solidFill>
            </a:endParaRPr>
          </a:p>
        </p:txBody>
      </p:sp>
      <p:sp>
        <p:nvSpPr>
          <p:cNvPr id="40" name="AutoShape 8"/>
          <p:cNvSpPr>
            <a:spLocks noChangeArrowheads="1"/>
          </p:cNvSpPr>
          <p:nvPr/>
        </p:nvSpPr>
        <p:spPr bwMode="blackWhite">
          <a:xfrm>
            <a:off x="4997817" y="25863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60%</a:t>
            </a:r>
            <a:endParaRPr lang="en-US" sz="1600" b="1" dirty="0">
              <a:solidFill>
                <a:schemeClr val="bg1"/>
              </a:solidFill>
            </a:endParaRPr>
          </a:p>
        </p:txBody>
      </p:sp>
      <p:sp>
        <p:nvSpPr>
          <p:cNvPr id="41" name="AutoShape 8"/>
          <p:cNvSpPr>
            <a:spLocks noChangeArrowheads="1"/>
          </p:cNvSpPr>
          <p:nvPr/>
        </p:nvSpPr>
        <p:spPr bwMode="blackWhite">
          <a:xfrm>
            <a:off x="6508364" y="27387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95%</a:t>
            </a:r>
            <a:endParaRPr lang="en-US" sz="1600" b="1" dirty="0">
              <a:solidFill>
                <a:schemeClr val="bg1"/>
              </a:solidFill>
            </a:endParaRPr>
          </a:p>
        </p:txBody>
      </p:sp>
      <p:sp>
        <p:nvSpPr>
          <p:cNvPr id="42" name="AutoShape 8"/>
          <p:cNvSpPr>
            <a:spLocks noChangeArrowheads="1"/>
          </p:cNvSpPr>
          <p:nvPr/>
        </p:nvSpPr>
        <p:spPr bwMode="blackWhite">
          <a:xfrm>
            <a:off x="8139934" y="28911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44%</a:t>
            </a:r>
            <a:endParaRPr lang="en-US" sz="1600" b="1" dirty="0">
              <a:solidFill>
                <a:schemeClr val="bg1"/>
              </a:solidFill>
            </a:endParaRPr>
          </a:p>
        </p:txBody>
      </p:sp>
      <p:sp>
        <p:nvSpPr>
          <p:cNvPr id="36" name="Date Placeholder 35"/>
          <p:cNvSpPr>
            <a:spLocks noGrp="1"/>
          </p:cNvSpPr>
          <p:nvPr>
            <p:ph type="dt" sz="half" idx="10"/>
          </p:nvPr>
        </p:nvSpPr>
        <p:spPr/>
        <p:txBody>
          <a:bodyPr/>
          <a:lstStyle/>
          <a:p>
            <a:pPr>
              <a:defRPr/>
            </a:pPr>
            <a:r>
              <a:rPr lang="en-US" smtClean="0"/>
              <a:t>12/01/09 - 9pm</a:t>
            </a:r>
            <a:endParaRPr lang="en-US"/>
          </a:p>
        </p:txBody>
      </p:sp>
      <p:sp>
        <p:nvSpPr>
          <p:cNvPr id="43" name="Slide Number Placeholder 42"/>
          <p:cNvSpPr>
            <a:spLocks noGrp="1"/>
          </p:cNvSpPr>
          <p:nvPr>
            <p:ph type="sldNum" sz="quarter" idx="12"/>
          </p:nvPr>
        </p:nvSpPr>
        <p:spPr/>
        <p:txBody>
          <a:bodyPr/>
          <a:lstStyle/>
          <a:p>
            <a:pPr>
              <a:defRPr/>
            </a:pPr>
            <a:fld id="{79649112-2361-4913-9798-B6AEBB59A8D4}" type="slidenum">
              <a:rPr lang="en-US" smtClean="0"/>
              <a:pPr>
                <a:defRPr/>
              </a:pPr>
              <a:t>184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P spid="39" grpId="0" animBg="1"/>
      <p:bldP spid="40" grpId="0" animBg="1"/>
      <p:bldP spid="41" grpId="0" animBg="1"/>
      <p:bldP spid="42" grpId="0" animBg="1"/>
    </p:bldLst>
  </p:timing>
</p:sld>
</file>

<file path=ppt/slides/slide1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a:noFill/>
        </p:spPr>
        <p:txBody>
          <a:bodyPr/>
          <a:lstStyle/>
          <a:p>
            <a:r>
              <a:rPr lang="en-US" smtClean="0"/>
              <a:t>12/01/09 - 9pm</a:t>
            </a:r>
          </a:p>
        </p:txBody>
      </p:sp>
      <p:sp>
        <p:nvSpPr>
          <p:cNvPr id="38917" name="Rectangle 110"/>
          <p:cNvSpPr>
            <a:spLocks noGrp="1" noChangeArrowheads="1"/>
          </p:cNvSpPr>
          <p:nvPr>
            <p:ph type="sldNum" sz="quarter" idx="12"/>
          </p:nvPr>
        </p:nvSpPr>
        <p:spPr>
          <a:noFill/>
        </p:spPr>
        <p:txBody>
          <a:bodyPr/>
          <a:lstStyle/>
          <a:p>
            <a:fld id="{7FCD726C-816C-46F6-8026-1BFE50752EB9}" type="slidenum">
              <a:rPr lang="en-US" smtClean="0">
                <a:cs typeface="Arial" charset="0"/>
              </a:rPr>
              <a:pPr/>
              <a:t>185</a:t>
            </a:fld>
            <a:endParaRPr lang="en-US" smtClean="0">
              <a:cs typeface="Arial" charset="0"/>
            </a:endParaRPr>
          </a:p>
        </p:txBody>
      </p:sp>
      <p:sp>
        <p:nvSpPr>
          <p:cNvPr id="38918" name="Rectangle 2"/>
          <p:cNvSpPr>
            <a:spLocks noGrp="1" noChangeArrowheads="1"/>
          </p:cNvSpPr>
          <p:nvPr>
            <p:ph type="title"/>
          </p:nvPr>
        </p:nvSpPr>
        <p:spPr>
          <a:xfrm>
            <a:off x="57150" y="90488"/>
            <a:ext cx="7924800" cy="860425"/>
          </a:xfrm>
        </p:spPr>
        <p:txBody>
          <a:bodyPr/>
          <a:lstStyle/>
          <a:p>
            <a:r>
              <a:rPr lang="en-US" sz="2800" dirty="0" smtClean="0"/>
              <a:t>Regional Property Catastrophe Rate on Line Index, 1990—2013 (as of January 1)</a:t>
            </a:r>
          </a:p>
        </p:txBody>
      </p:sp>
      <p:sp>
        <p:nvSpPr>
          <p:cNvPr id="38919"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endParaRPr lang="en-US" sz="1600" b="1" dirty="0">
              <a:solidFill>
                <a:srgbClr val="225A7A"/>
              </a:solidFill>
            </a:endParaRPr>
          </a:p>
        </p:txBody>
      </p:sp>
      <p:sp>
        <p:nvSpPr>
          <p:cNvPr id="38920" name="Rectangle 5"/>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Guy Carpenter; </a:t>
            </a:r>
            <a:r>
              <a:rPr lang="en-US" sz="1100" dirty="0"/>
              <a:t>Insurance Information </a:t>
            </a:r>
            <a:r>
              <a:rPr lang="en-US" sz="1100" dirty="0" smtClean="0"/>
              <a:t>Institute. </a:t>
            </a:r>
            <a:endParaRPr lang="en-US" sz="1100" dirty="0"/>
          </a:p>
        </p:txBody>
      </p:sp>
      <p:pic>
        <p:nvPicPr>
          <p:cNvPr id="15627270" name="Picture 6" descr="http://www.gccapitalideas.com/wp-content/uploads/2013/01/2013-jan-regional-rol-2013gcci.jpg"/>
          <p:cNvPicPr>
            <a:picLocks noChangeAspect="1" noChangeArrowheads="1"/>
          </p:cNvPicPr>
          <p:nvPr/>
        </p:nvPicPr>
        <p:blipFill>
          <a:blip r:embed="rId3" cstate="email"/>
          <a:srcRect/>
          <a:stretch>
            <a:fillRect/>
          </a:stretch>
        </p:blipFill>
        <p:spPr bwMode="auto">
          <a:xfrm>
            <a:off x="225730" y="1386348"/>
            <a:ext cx="8631671" cy="5024116"/>
          </a:xfrm>
          <a:prstGeom prst="rect">
            <a:avLst/>
          </a:prstGeom>
          <a:noFill/>
        </p:spPr>
      </p:pic>
      <p:sp>
        <p:nvSpPr>
          <p:cNvPr id="11" name="AutoShape 7"/>
          <p:cNvSpPr>
            <a:spLocks noChangeArrowheads="1"/>
          </p:cNvSpPr>
          <p:nvPr/>
        </p:nvSpPr>
        <p:spPr bwMode="blackWhite">
          <a:xfrm>
            <a:off x="6710512" y="1135623"/>
            <a:ext cx="2129914" cy="1327356"/>
          </a:xfrm>
          <a:prstGeom prst="wedgeRectCallout">
            <a:avLst>
              <a:gd name="adj1" fmla="val 37940"/>
              <a:gd name="adj2" fmla="val 669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Property-Cat reinsurance pricing was up in the US as of 1/1/13 but was down in Europe/UK</a:t>
            </a:r>
            <a:endParaRPr lang="en-US" sz="1600" b="1" dirty="0">
              <a:solidFill>
                <a:schemeClr val="bg1"/>
              </a:solidFill>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2006" y="1329953"/>
            <a:ext cx="8305800" cy="830997"/>
          </a:xfrm>
          <a:prstGeom prst="rect">
            <a:avLst/>
          </a:prstGeom>
          <a:noFill/>
        </p:spPr>
        <p:txBody>
          <a:bodyPr wrap="square" rtlCol="0">
            <a:spAutoFit/>
          </a:bodyPr>
          <a:lstStyle/>
          <a:p>
            <a:pPr algn="ctr"/>
            <a:r>
              <a:rPr lang="en-US" sz="2400" b="1" dirty="0" smtClean="0">
                <a:solidFill>
                  <a:srgbClr val="225A7A"/>
                </a:solidFill>
              </a:rPr>
              <a:t>Change in Global Reinsurer Capital </a:t>
            </a:r>
            <a:endParaRPr lang="en-US" sz="2400" dirty="0" smtClean="0">
              <a:solidFill>
                <a:srgbClr val="225A7A"/>
              </a:solidFill>
            </a:endParaRPr>
          </a:p>
          <a:p>
            <a:endParaRPr lang="en-US" sz="2400" dirty="0">
              <a:solidFill>
                <a:srgbClr val="225A7A"/>
              </a:solidFill>
            </a:endParaRPr>
          </a:p>
        </p:txBody>
      </p:sp>
      <p:pic>
        <p:nvPicPr>
          <p:cNvPr id="9" name="Picture 8" descr="Ex2-page5.jpg"/>
          <p:cNvPicPr>
            <a:picLocks noChangeAspect="1"/>
          </p:cNvPicPr>
          <p:nvPr/>
        </p:nvPicPr>
        <p:blipFill>
          <a:blip r:embed="rId3" cstate="email"/>
          <a:stretch>
            <a:fillRect/>
          </a:stretch>
        </p:blipFill>
        <p:spPr>
          <a:xfrm>
            <a:off x="228600" y="1981200"/>
            <a:ext cx="8686800" cy="4191000"/>
          </a:xfrm>
          <a:prstGeom prst="rect">
            <a:avLst/>
          </a:prstGeom>
        </p:spPr>
      </p:pic>
      <p:sp>
        <p:nvSpPr>
          <p:cNvPr id="10" name="TextBox 9"/>
          <p:cNvSpPr txBox="1"/>
          <p:nvPr/>
        </p:nvSpPr>
        <p:spPr>
          <a:xfrm>
            <a:off x="152400" y="2057400"/>
            <a:ext cx="4114800" cy="369332"/>
          </a:xfrm>
          <a:prstGeom prst="rect">
            <a:avLst/>
          </a:prstGeom>
          <a:solidFill>
            <a:schemeClr val="bg1"/>
          </a:solidFill>
        </p:spPr>
        <p:txBody>
          <a:bodyPr wrap="square" rtlCol="0">
            <a:spAutoFit/>
          </a:bodyPr>
          <a:lstStyle/>
          <a:p>
            <a:endParaRPr lang="en-US" dirty="0"/>
          </a:p>
        </p:txBody>
      </p:sp>
      <p:sp>
        <p:nvSpPr>
          <p:cNvPr id="6" name="Rectangle 2"/>
          <p:cNvSpPr>
            <a:spLocks noGrp="1" noChangeArrowheads="1"/>
          </p:cNvSpPr>
          <p:nvPr>
            <p:ph type="title"/>
          </p:nvPr>
        </p:nvSpPr>
        <p:spPr>
          <a:xfrm>
            <a:off x="298450" y="90488"/>
            <a:ext cx="7400925" cy="860425"/>
          </a:xfrm>
        </p:spPr>
        <p:txBody>
          <a:bodyPr/>
          <a:lstStyle/>
          <a:p>
            <a:r>
              <a:rPr lang="en-US" dirty="0" smtClean="0"/>
              <a:t>Reinsurance Capital Is at a Record High</a:t>
            </a:r>
          </a:p>
        </p:txBody>
      </p:sp>
      <p:sp>
        <p:nvSpPr>
          <p:cNvPr id="7"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Reinsurance Association of America from company reports and Aon Benfield Analytics.</a:t>
            </a:r>
            <a:endParaRPr lang="en-US" sz="1100" dirty="0"/>
          </a:p>
        </p:txBody>
      </p:sp>
    </p:spTree>
  </p:cSld>
  <p:clrMapOvr>
    <a:masterClrMapping/>
  </p:clrMapOvr>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0" y="1696064"/>
          <a:ext cx="89154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88488" y="0"/>
            <a:ext cx="8229600" cy="1069848"/>
          </a:xfrm>
        </p:spPr>
        <p:txBody>
          <a:bodyPr/>
          <a:lstStyle/>
          <a:p>
            <a:r>
              <a:rPr lang="en-US" sz="2400" b="1" dirty="0" smtClean="0">
                <a:latin typeface="Arial "/>
              </a:rPr>
              <a:t>Long-Term Evolution of Shareholders’ Funds for        the Guy Carpenter Global Reinsurance Composite </a:t>
            </a:r>
            <a:r>
              <a:rPr lang="en-US" sz="1600" b="1" dirty="0" smtClean="0">
                <a:latin typeface="Arial "/>
              </a:rPr>
              <a:t/>
            </a:r>
            <a:br>
              <a:rPr lang="en-US" sz="1600" b="1" dirty="0" smtClean="0">
                <a:latin typeface="Arial "/>
              </a:rPr>
            </a:br>
            <a:endParaRPr lang="en-US" sz="16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spTree>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188</a:t>
            </a:fld>
            <a:endParaRPr lang="en-US"/>
          </a:p>
        </p:txBody>
      </p:sp>
      <p:sp>
        <p:nvSpPr>
          <p:cNvPr id="1936386" name="Rectangle 2"/>
          <p:cNvSpPr>
            <a:spLocks noGrp="1" noChangeArrowheads="1"/>
          </p:cNvSpPr>
          <p:nvPr>
            <p:ph type="title"/>
          </p:nvPr>
        </p:nvSpPr>
        <p:spPr/>
        <p:txBody>
          <a:bodyPr/>
          <a:lstStyle/>
          <a:p>
            <a:r>
              <a:rPr lang="en-US" dirty="0" smtClean="0"/>
              <a:t>CATASTROPHE BONDS, ANNUAL RISK CAPITAL ISSUED, 2002-2012</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p:oleObj spid="_x0000_s18752514" name="Chart" r:id="rId4" imgW="8296224" imgH="3762296" progId="MSGraph.Chart.8">
              <p:embed followColorScheme="full"/>
            </p:oleObj>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GC Securities and Guy Carpenter &amp; Company, LLC.</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Note</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1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189</a:t>
            </a:fld>
            <a:endParaRPr lang="en-US"/>
          </a:p>
        </p:txBody>
      </p:sp>
      <p:sp>
        <p:nvSpPr>
          <p:cNvPr id="1936386" name="Rectangle 2"/>
          <p:cNvSpPr>
            <a:spLocks noGrp="1" noChangeArrowheads="1"/>
          </p:cNvSpPr>
          <p:nvPr>
            <p:ph type="title"/>
          </p:nvPr>
        </p:nvSpPr>
        <p:spPr/>
        <p:txBody>
          <a:bodyPr/>
          <a:lstStyle/>
          <a:p>
            <a:r>
              <a:rPr lang="en-US" dirty="0" smtClean="0"/>
              <a:t>CATASTROPHE BONDS, RISK CAPITAL OUTSTANDING, 2002-2012</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p:oleObj spid="_x0000_s18753538" name="Chart" r:id="rId4" imgW="8296224" imgH="3762296" progId="MSGraph.Chart.8">
              <p:embed followColorScheme="full"/>
            </p:oleObj>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GC Securities and Guy Carpenter &amp; Company, LLC.</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Note</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19</a:t>
            </a:fld>
            <a:endParaRPr lang="en-US" smtClean="0">
              <a:latin typeface="Arial" pitchFamily="34" charset="0"/>
            </a:endParaRPr>
          </a:p>
        </p:txBody>
      </p:sp>
      <p:sp>
        <p:nvSpPr>
          <p:cNvPr id="3078" name="Rectangle 2"/>
          <p:cNvSpPr>
            <a:spLocks noGrp="1" noChangeArrowheads="1"/>
          </p:cNvSpPr>
          <p:nvPr>
            <p:ph type="title"/>
          </p:nvPr>
        </p:nvSpPr>
        <p:spPr/>
        <p:txBody>
          <a:bodyPr/>
          <a:lstStyle/>
          <a:p>
            <a:r>
              <a:rPr lang="en-US" dirty="0" smtClean="0">
                <a:latin typeface="Arial" pitchFamily="34" charset="0"/>
              </a:rPr>
              <a:t>Average Premium for</a:t>
            </a:r>
            <a:br>
              <a:rPr lang="en-US" dirty="0" smtClean="0">
                <a:latin typeface="Arial" pitchFamily="34" charset="0"/>
              </a:rPr>
            </a:br>
            <a:r>
              <a:rPr lang="en-US" dirty="0" smtClean="0">
                <a:latin typeface="Arial" pitchFamily="34" charset="0"/>
              </a:rPr>
              <a:t>Home Insurance Policies**</a:t>
            </a:r>
          </a:p>
        </p:txBody>
      </p:sp>
      <p:sp>
        <p:nvSpPr>
          <p:cNvPr id="3079" name="Rectangle 3"/>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a:t>* 	Insurance Information Institute Estimates/Forecasts  **Excludes state-run insurers.</a:t>
            </a:r>
          </a:p>
          <a:p>
            <a:pPr marL="63500" indent="-63500" eaLnBrk="0" hangingPunct="0">
              <a:lnSpc>
                <a:spcPct val="90000"/>
              </a:lnSpc>
              <a:buClr>
                <a:schemeClr val="accent2"/>
              </a:buClr>
              <a:buFont typeface="Wingdings" pitchFamily="2" charset="2"/>
              <a:buNone/>
              <a:tabLst>
                <a:tab pos="112713" algn="r"/>
              </a:tabLst>
            </a:pPr>
            <a:r>
              <a:rPr lang="en-US" sz="1100" dirty="0"/>
              <a:t>Source: NAIC, Insurance Information Institute estimates </a:t>
            </a:r>
            <a:r>
              <a:rPr lang="en-US" sz="1100" dirty="0" smtClean="0"/>
              <a:t>for 2011-2013 </a:t>
            </a:r>
            <a:r>
              <a:rPr lang="en-US" sz="1100" dirty="0"/>
              <a:t>based on CPI </a:t>
            </a:r>
            <a:r>
              <a:rPr lang="en-US" sz="1100" dirty="0" smtClean="0"/>
              <a:t>data and other data.</a:t>
            </a:r>
            <a:endParaRPr lang="en-US" sz="1100" dirty="0"/>
          </a:p>
        </p:txBody>
      </p:sp>
      <p:graphicFrame>
        <p:nvGraphicFramePr>
          <p:cNvPr id="3074" name="Object 3"/>
          <p:cNvGraphicFramePr>
            <a:graphicFrameLocks/>
          </p:cNvGraphicFramePr>
          <p:nvPr/>
        </p:nvGraphicFramePr>
        <p:xfrm>
          <a:off x="215900" y="1560513"/>
          <a:ext cx="8632825" cy="3992562"/>
        </p:xfrm>
        <a:graphic>
          <a:graphicData uri="http://schemas.openxmlformats.org/presentationml/2006/ole">
            <p:oleObj spid="_x0000_s16765954" name="Chart" r:id="rId4" imgW="8610574" imgH="3990968" progId="MSGraph.Chart.8">
              <p:embed followColorScheme="full"/>
            </p:oleObj>
          </a:graphicData>
        </a:graphic>
      </p:graphicFrame>
      <p:sp>
        <p:nvSpPr>
          <p:cNvPr id="2040837" name="Rectangle 5"/>
          <p:cNvSpPr>
            <a:spLocks noChangeArrowheads="1"/>
          </p:cNvSpPr>
          <p:nvPr/>
        </p:nvSpPr>
        <p:spPr bwMode="blackWhite">
          <a:xfrm>
            <a:off x="857250" y="5597525"/>
            <a:ext cx="76295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Countrywide Home Insurance Expenditures Increased by an Estimated </a:t>
            </a:r>
            <a:r>
              <a:rPr lang="en-US" b="1" dirty="0" smtClean="0">
                <a:solidFill>
                  <a:srgbClr val="FFFFFF"/>
                </a:solidFill>
              </a:rPr>
              <a:t>4.0% in 2011-2013</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40837"/>
                                        </p:tgtEl>
                                        <p:attrNameLst>
                                          <p:attrName>style.visibility</p:attrName>
                                        </p:attrNameLst>
                                      </p:cBhvr>
                                      <p:to>
                                        <p:strVal val="visible"/>
                                      </p:to>
                                    </p:set>
                                    <p:anim calcmode="lin" valueType="num">
                                      <p:cBhvr>
                                        <p:cTn id="7" dur="500" fill="hold"/>
                                        <p:tgtEl>
                                          <p:spTgt spid="2040837"/>
                                        </p:tgtEl>
                                        <p:attrNameLst>
                                          <p:attrName>ppt_w</p:attrName>
                                        </p:attrNameLst>
                                      </p:cBhvr>
                                      <p:tavLst>
                                        <p:tav tm="0">
                                          <p:val>
                                            <p:fltVal val="0"/>
                                          </p:val>
                                        </p:tav>
                                        <p:tav tm="100000">
                                          <p:val>
                                            <p:strVal val="#ppt_w"/>
                                          </p:val>
                                        </p:tav>
                                      </p:tavLst>
                                    </p:anim>
                                    <p:anim calcmode="lin" valueType="num">
                                      <p:cBhvr>
                                        <p:cTn id="8" dur="500" fill="hold"/>
                                        <p:tgtEl>
                                          <p:spTgt spid="20408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0837" grpId="0" animBg="1"/>
    </p:bldLst>
  </p:timing>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4.  RENEWED PRICING DISCIPLINE</a:t>
            </a:r>
          </a:p>
        </p:txBody>
      </p:sp>
      <p:sp>
        <p:nvSpPr>
          <p:cNvPr id="13926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926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0DF5528-D873-4B97-B06C-DF790C142467}" type="slidenum">
              <a:rPr lang="en-US" sz="900">
                <a:solidFill>
                  <a:schemeClr val="bg1"/>
                </a:solidFill>
              </a:rPr>
              <a:pPr algn="r" eaLnBrk="0" hangingPunct="0">
                <a:lnSpc>
                  <a:spcPct val="85000"/>
                </a:lnSpc>
                <a:spcBef>
                  <a:spcPct val="20000"/>
                </a:spcBef>
              </a:pPr>
              <a:t>190</a:t>
            </a:fld>
            <a:endParaRPr lang="en-US" sz="900">
              <a:solidFill>
                <a:schemeClr val="bg1"/>
              </a:solidFill>
            </a:endParaRPr>
          </a:p>
        </p:txBody>
      </p:sp>
      <p:pic>
        <p:nvPicPr>
          <p:cNvPr id="139269"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7513" y="4322763"/>
            <a:ext cx="8061325" cy="120015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Evidence </a:t>
            </a:r>
            <a:r>
              <a:rPr lang="en-US" sz="4000" b="1" dirty="0">
                <a:solidFill>
                  <a:srgbClr val="225A7A"/>
                </a:solidFill>
              </a:rPr>
              <a:t>of a Broad and Sustained Shift in </a:t>
            </a:r>
            <a:r>
              <a:rPr lang="en-US" sz="4000" b="1" dirty="0" smtClean="0">
                <a:solidFill>
                  <a:srgbClr val="225A7A"/>
                </a:solidFill>
              </a:rPr>
              <a:t>Pricing</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191</a:t>
            </a:fld>
            <a:endParaRPr lang="en-US" smtClean="0"/>
          </a:p>
        </p:txBody>
      </p:sp>
      <p:sp>
        <p:nvSpPr>
          <p:cNvPr id="1030" name="Rectangle 2"/>
          <p:cNvSpPr>
            <a:spLocks noGrp="1" noChangeArrowheads="1"/>
          </p:cNvSpPr>
          <p:nvPr>
            <p:ph type="title"/>
          </p:nvPr>
        </p:nvSpPr>
        <p:spPr/>
        <p:txBody>
          <a:bodyPr/>
          <a:lstStyle/>
          <a:p>
            <a:r>
              <a:rPr lang="en-US" dirty="0" smtClean="0"/>
              <a:t>Distribution of Direct Premiums Written by Segment/Line, 2010</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research.</a:t>
            </a:r>
          </a:p>
        </p:txBody>
      </p:sp>
      <p:sp>
        <p:nvSpPr>
          <p:cNvPr id="2102276" name="Rectangle 4"/>
          <p:cNvSpPr>
            <a:spLocks noChangeArrowheads="1"/>
          </p:cNvSpPr>
          <p:nvPr/>
        </p:nvSpPr>
        <p:spPr bwMode="blackWhite">
          <a:xfrm>
            <a:off x="449263" y="1587500"/>
            <a:ext cx="3641725" cy="4597400"/>
          </a:xfrm>
          <a:prstGeom prst="rect">
            <a:avLst/>
          </a:prstGeom>
          <a:solidFill>
            <a:srgbClr val="ECF6F8"/>
          </a:solidFill>
          <a:ln w="12700" algn="ctr">
            <a:solidFill>
              <a:schemeClr val="accent1"/>
            </a:solidFill>
            <a:miter lim="800000"/>
            <a:headEnd/>
            <a:tailEnd/>
          </a:ln>
        </p:spPr>
        <p:txBody>
          <a:bodyPr tIns="640080" bIns="91440"/>
          <a:lstStyle/>
          <a:p>
            <a:pPr marL="227013" indent="-227013" eaLnBrk="0" hangingPunct="0">
              <a:lnSpc>
                <a:spcPct val="90000"/>
              </a:lnSpc>
              <a:spcBef>
                <a:spcPct val="75000"/>
              </a:spcBef>
              <a:buClr>
                <a:schemeClr val="accent2"/>
              </a:buClr>
              <a:buFont typeface="Wingdings" pitchFamily="2" charset="2"/>
              <a:buChar char="n"/>
            </a:pPr>
            <a:r>
              <a:rPr lang="en-US" dirty="0"/>
              <a:t>Personal/Commercial lines split has been about 50/50 for many years; Personal </a:t>
            </a:r>
            <a:r>
              <a:rPr lang="en-US" dirty="0" smtClean="0"/>
              <a:t>Lines </a:t>
            </a:r>
            <a:r>
              <a:rPr lang="en-US" dirty="0"/>
              <a:t>overtook Commercial Lines in 2010</a:t>
            </a:r>
          </a:p>
          <a:p>
            <a:pPr marL="227013" indent="-227013" eaLnBrk="0" hangingPunct="0">
              <a:lnSpc>
                <a:spcPct val="90000"/>
              </a:lnSpc>
              <a:spcBef>
                <a:spcPct val="75000"/>
              </a:spcBef>
              <a:buClr>
                <a:schemeClr val="accent2"/>
              </a:buClr>
              <a:buFont typeface="Wingdings" pitchFamily="2" charset="2"/>
              <a:buChar char="n"/>
            </a:pPr>
            <a:r>
              <a:rPr lang="en-US" dirty="0"/>
              <a:t>Pvt. Passenger Auto is by far the largest line of insurance and is currently the most important source of industry profits</a:t>
            </a:r>
          </a:p>
          <a:p>
            <a:pPr marL="227013" indent="-227013" eaLnBrk="0" hangingPunct="0">
              <a:lnSpc>
                <a:spcPct val="90000"/>
              </a:lnSpc>
              <a:spcBef>
                <a:spcPct val="75000"/>
              </a:spcBef>
              <a:buClr>
                <a:schemeClr val="accent2"/>
              </a:buClr>
              <a:buFont typeface="Wingdings" pitchFamily="2" charset="2"/>
              <a:buChar char="n"/>
            </a:pPr>
            <a:r>
              <a:rPr lang="en-US" dirty="0"/>
              <a:t>Billions of additional dollars in homeowners insurance premiums are written by state-run residual market plans</a:t>
            </a:r>
          </a:p>
        </p:txBody>
      </p:sp>
      <p:sp>
        <p:nvSpPr>
          <p:cNvPr id="2102277" name="Rectangle 5"/>
          <p:cNvSpPr>
            <a:spLocks noChangeArrowheads="1"/>
          </p:cNvSpPr>
          <p:nvPr/>
        </p:nvSpPr>
        <p:spPr bwMode="blackWhite">
          <a:xfrm>
            <a:off x="449263" y="1587500"/>
            <a:ext cx="3641725" cy="495300"/>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lIns="45720" rIns="45720" anchor="ctr"/>
          <a:lstStyle/>
          <a:p>
            <a:pPr algn="ctr">
              <a:lnSpc>
                <a:spcPct val="95000"/>
              </a:lnSpc>
              <a:spcBef>
                <a:spcPct val="25000"/>
              </a:spcBef>
              <a:defRPr/>
            </a:pPr>
            <a:r>
              <a:rPr lang="en-US" sz="2000" b="1" dirty="0">
                <a:solidFill>
                  <a:schemeClr val="bg1"/>
                </a:solidFill>
              </a:rPr>
              <a:t>Distribution Facts</a:t>
            </a:r>
          </a:p>
        </p:txBody>
      </p:sp>
      <p:graphicFrame>
        <p:nvGraphicFramePr>
          <p:cNvPr id="1026" name="Object 6"/>
          <p:cNvGraphicFramePr>
            <a:graphicFrameLocks/>
          </p:cNvGraphicFramePr>
          <p:nvPr/>
        </p:nvGraphicFramePr>
        <p:xfrm>
          <a:off x="5241925" y="2185988"/>
          <a:ext cx="3308350" cy="3265487"/>
        </p:xfrm>
        <a:graphic>
          <a:graphicData uri="http://schemas.openxmlformats.org/presentationml/2006/ole">
            <p:oleObj spid="_x0000_s9020418" name="Chart" r:id="rId4" imgW="3285990" imgH="3248111" progId="MSGraph.Chart.8">
              <p:embed followColorScheme="full"/>
            </p:oleObj>
          </a:graphicData>
        </a:graphic>
      </p:graphicFrame>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226.8B/49%</a:t>
            </a:r>
            <a:endParaRPr lang="en-US" sz="1400" b="1" dirty="0">
              <a:solidFill>
                <a:schemeClr val="bg1"/>
              </a:solidFill>
            </a:endParaRPr>
          </a:p>
        </p:txBody>
      </p:sp>
      <p:sp>
        <p:nvSpPr>
          <p:cNvPr id="1035" name="Rectangle 10"/>
          <p:cNvSpPr>
            <a:spLocks noChangeArrowheads="1"/>
          </p:cNvSpPr>
          <p:nvPr/>
        </p:nvSpPr>
        <p:spPr bwMode="black">
          <a:xfrm>
            <a:off x="5362575" y="1701800"/>
            <a:ext cx="3187700" cy="247650"/>
          </a:xfrm>
          <a:prstGeom prst="rect">
            <a:avLst/>
          </a:prstGeom>
          <a:noFill/>
          <a:ln w="9525" algn="ctr">
            <a:noFill/>
            <a:miter lim="800000"/>
            <a:headEnd/>
            <a:tailEnd/>
          </a:ln>
        </p:spPr>
        <p:txBody>
          <a:bodyPr lIns="45720" tIns="0" rIns="45720" bIns="0">
            <a:spAutoFit/>
          </a:bodyPr>
          <a:lstStyle/>
          <a:p>
            <a:pPr algn="ctr" defTabSz="114300" eaLnBrk="0" hangingPunct="0">
              <a:lnSpc>
                <a:spcPct val="90000"/>
              </a:lnSpc>
              <a:spcBef>
                <a:spcPct val="20000"/>
              </a:spcBef>
            </a:pPr>
            <a:r>
              <a:rPr lang="en-US" b="1" dirty="0" smtClean="0">
                <a:solidFill>
                  <a:srgbClr val="225A7A"/>
                </a:solidFill>
              </a:rPr>
              <a:t>2010</a:t>
            </a:r>
            <a:endParaRPr lang="en-US" b="1" dirty="0">
              <a:solidFill>
                <a:srgbClr val="225A7A"/>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165.0B/36%</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68.2B/15%</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02277"/>
                                        </p:tgtEl>
                                        <p:attrNameLst>
                                          <p:attrName>style.visibility</p:attrName>
                                        </p:attrNameLst>
                                      </p:cBhvr>
                                      <p:to>
                                        <p:strVal val="visible"/>
                                      </p:to>
                                    </p:set>
                                    <p:animEffect transition="in" filter="wipe(left)">
                                      <p:cBhvr>
                                        <p:cTn id="7" dur="500"/>
                                        <p:tgtEl>
                                          <p:spTgt spid="210227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02276"/>
                                        </p:tgtEl>
                                        <p:attrNameLst>
                                          <p:attrName>style.visibility</p:attrName>
                                        </p:attrNameLst>
                                      </p:cBhvr>
                                      <p:to>
                                        <p:strVal val="visible"/>
                                      </p:to>
                                    </p:set>
                                    <p:animEffect transition="in" filter="wipe(left)">
                                      <p:cBhvr>
                                        <p:cTn id="10" dur="500"/>
                                        <p:tgtEl>
                                          <p:spTgt spid="210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276" grpId="0" animBg="1"/>
      <p:bldP spid="2102277" grpId="0" animBg="1"/>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434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14341" name="Rectangle 110"/>
          <p:cNvSpPr>
            <a:spLocks noGrp="1" noChangeArrowheads="1"/>
          </p:cNvSpPr>
          <p:nvPr>
            <p:ph type="sldNum" sz="quarter" idx="12"/>
          </p:nvPr>
        </p:nvSpPr>
        <p:spPr/>
        <p:txBody>
          <a:bodyPr/>
          <a:lstStyle/>
          <a:p>
            <a:pPr>
              <a:defRPr/>
            </a:pPr>
            <a:fld id="{A82D960B-4B6D-4DE5-A81E-59F2507CF766}" type="slidenum">
              <a:rPr lang="en-US" smtClean="0">
                <a:solidFill>
                  <a:srgbClr val="000000"/>
                </a:solidFill>
              </a:rPr>
              <a:pPr>
                <a:defRPr/>
              </a:pPr>
              <a:t>192</a:t>
            </a:fld>
            <a:endParaRPr lang="en-US" smtClean="0">
              <a:solidFill>
                <a:srgbClr val="000000"/>
              </a:solidFill>
            </a:endParaRPr>
          </a:p>
        </p:txBody>
      </p:sp>
      <p:sp>
        <p:nvSpPr>
          <p:cNvPr id="54278" name="Rectangle 6"/>
          <p:cNvSpPr>
            <a:spLocks noChangeArrowheads="1"/>
          </p:cNvSpPr>
          <p:nvPr/>
        </p:nvSpPr>
        <p:spPr bwMode="auto">
          <a:xfrm>
            <a:off x="1685925" y="1836738"/>
            <a:ext cx="708025"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79" name="Rectangle 15"/>
          <p:cNvSpPr>
            <a:spLocks noChangeArrowheads="1"/>
          </p:cNvSpPr>
          <p:nvPr/>
        </p:nvSpPr>
        <p:spPr bwMode="auto">
          <a:xfrm>
            <a:off x="3365500" y="1836738"/>
            <a:ext cx="709613"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80" name="Rectangle 16"/>
          <p:cNvSpPr>
            <a:spLocks noChangeArrowheads="1"/>
          </p:cNvSpPr>
          <p:nvPr/>
        </p:nvSpPr>
        <p:spPr bwMode="auto">
          <a:xfrm>
            <a:off x="6462713" y="1836738"/>
            <a:ext cx="744537"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graphicFrame>
        <p:nvGraphicFramePr>
          <p:cNvPr id="54274" name="Object 2"/>
          <p:cNvGraphicFramePr>
            <a:graphicFrameLocks/>
          </p:cNvGraphicFramePr>
          <p:nvPr/>
        </p:nvGraphicFramePr>
        <p:xfrm>
          <a:off x="460375" y="1705642"/>
          <a:ext cx="8683625" cy="4532312"/>
        </p:xfrm>
        <a:graphic>
          <a:graphicData uri="http://schemas.openxmlformats.org/presentationml/2006/ole">
            <p:oleObj spid="_x0000_s14590978" name="Chart" r:id="rId4" imgW="8601126" imgH="4533804" progId="MSGraph.Chart.8">
              <p:embed followColorScheme="full"/>
            </p:oleObj>
          </a:graphicData>
        </a:graphic>
      </p:graphicFrame>
      <p:sp>
        <p:nvSpPr>
          <p:cNvPr id="54281" name="Rectangle 3"/>
          <p:cNvSpPr>
            <a:spLocks noGrp="1" noChangeArrowheads="1"/>
          </p:cNvSpPr>
          <p:nvPr>
            <p:ph type="title"/>
          </p:nvPr>
        </p:nvSpPr>
        <p:spPr>
          <a:xfrm>
            <a:off x="235386" y="90488"/>
            <a:ext cx="7400925" cy="860425"/>
          </a:xfrm>
        </p:spPr>
        <p:txBody>
          <a:bodyPr/>
          <a:lstStyle/>
          <a:p>
            <a:r>
              <a:rPr lang="en-US" dirty="0" smtClean="0"/>
              <a:t>Net Premium Growth: Annual Change, </a:t>
            </a:r>
            <a:br>
              <a:rPr lang="en-US" dirty="0" smtClean="0"/>
            </a:br>
            <a:r>
              <a:rPr lang="en-US" dirty="0" smtClean="0"/>
              <a:t>1971—2013:Q1</a:t>
            </a:r>
          </a:p>
        </p:txBody>
      </p:sp>
      <p:sp>
        <p:nvSpPr>
          <p:cNvPr id="5428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t>
            </a:r>
          </a:p>
        </p:txBody>
      </p:sp>
      <p:sp>
        <p:nvSpPr>
          <p:cNvPr id="54283" name="Text Box 10"/>
          <p:cNvSpPr txBox="1">
            <a:spLocks noChangeArrowheads="1"/>
          </p:cNvSpPr>
          <p:nvPr/>
        </p:nvSpPr>
        <p:spPr bwMode="auto">
          <a:xfrm>
            <a:off x="144938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1975-78</a:t>
            </a:r>
          </a:p>
        </p:txBody>
      </p:sp>
      <p:sp>
        <p:nvSpPr>
          <p:cNvPr id="54284" name="Text Box 11"/>
          <p:cNvSpPr txBox="1">
            <a:spLocks noChangeArrowheads="1"/>
          </p:cNvSpPr>
          <p:nvPr/>
        </p:nvSpPr>
        <p:spPr bwMode="auto">
          <a:xfrm>
            <a:off x="317023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1984-87</a:t>
            </a:r>
          </a:p>
        </p:txBody>
      </p:sp>
      <p:sp>
        <p:nvSpPr>
          <p:cNvPr id="54285" name="Text Box 12"/>
          <p:cNvSpPr txBox="1">
            <a:spLocks noChangeArrowheads="1"/>
          </p:cNvSpPr>
          <p:nvPr/>
        </p:nvSpPr>
        <p:spPr bwMode="auto">
          <a:xfrm>
            <a:off x="6308725"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2000-03</a:t>
            </a:r>
          </a:p>
        </p:txBody>
      </p:sp>
      <p:sp>
        <p:nvSpPr>
          <p:cNvPr id="54286" name="Rectangle 13"/>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eaLnBrk="0" fontAlgn="base" hangingPunct="0">
              <a:lnSpc>
                <a:spcPct val="90000"/>
              </a:lnSpc>
              <a:spcBef>
                <a:spcPct val="0"/>
              </a:spcBef>
              <a:spcAft>
                <a:spcPct val="0"/>
              </a:spcAft>
              <a:buClr>
                <a:srgbClr val="FF6801"/>
              </a:buClr>
              <a:buFont typeface="Wingdings" pitchFamily="2" charset="2"/>
              <a:buNone/>
            </a:pPr>
            <a:r>
              <a:rPr lang="en-US" sz="1100" dirty="0" smtClean="0">
                <a:solidFill>
                  <a:srgbClr val="000000"/>
                </a:solidFill>
                <a:latin typeface="Arial" charset="0"/>
                <a:cs typeface="Arial" charset="0"/>
              </a:rPr>
              <a:t> </a:t>
            </a: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Shaded areas denote “hard market” periods</a:t>
            </a: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(historical and forecast), ISO, Insurance Information Institute.</a:t>
            </a:r>
          </a:p>
        </p:txBody>
      </p:sp>
      <p:sp>
        <p:nvSpPr>
          <p:cNvPr id="2034702" name="AutoShape 14"/>
          <p:cNvSpPr>
            <a:spLocks noChangeArrowheads="1"/>
          </p:cNvSpPr>
          <p:nvPr/>
        </p:nvSpPr>
        <p:spPr bwMode="blackWhite">
          <a:xfrm>
            <a:off x="5318743" y="1925638"/>
            <a:ext cx="2711450" cy="1046162"/>
          </a:xfrm>
          <a:prstGeom prst="wedgeRectCallout">
            <a:avLst>
              <a:gd name="adj1" fmla="val 45208"/>
              <a:gd name="adj2" fmla="val 2562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903" y="3039129"/>
            <a:ext cx="1320323" cy="1103312"/>
          </a:xfrm>
          <a:prstGeom prst="wedgeRectCallout">
            <a:avLst>
              <a:gd name="adj1" fmla="val 16751"/>
              <a:gd name="adj2" fmla="val 782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2013:Q1 = 4.1%</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2012 </a:t>
            </a:r>
            <a:r>
              <a:rPr lang="en-US" sz="1400" b="1" dirty="0">
                <a:solidFill>
                  <a:srgbClr val="FFFFFF"/>
                </a:solidFill>
                <a:latin typeface="Arial" pitchFamily="34" charset="0"/>
                <a:cs typeface="Arial" charset="0"/>
              </a:rPr>
              <a:t>growth was </a:t>
            </a:r>
            <a:r>
              <a:rPr lang="en-US" sz="1400" b="1" dirty="0" smtClean="0">
                <a:solidFill>
                  <a:srgbClr val="FFFFFF"/>
                </a:solidFill>
                <a:latin typeface="Arial" pitchFamily="34" charset="0"/>
                <a:cs typeface="Arial" charset="0"/>
              </a:rPr>
              <a:t>+</a:t>
            </a:r>
            <a:r>
              <a:rPr lang="en-US" sz="1400" b="1" dirty="0" smtClean="0">
                <a:solidFill>
                  <a:srgbClr val="FFFFFF"/>
                </a:solidFill>
                <a:latin typeface="Arial" pitchFamily="34" charset="0"/>
              </a:rPr>
              <a:t>4.3</a:t>
            </a:r>
            <a:r>
              <a:rPr lang="en-US" sz="1400" b="1" dirty="0" smtClean="0">
                <a:solidFill>
                  <a:srgbClr val="FFFFFF"/>
                </a:solidFill>
                <a:latin typeface="Arial" pitchFamily="34" charset="0"/>
                <a:cs typeface="Arial" charset="0"/>
              </a:rPr>
              <a:t>%</a:t>
            </a:r>
            <a:endParaRPr lang="en-US" sz="1600" b="1" dirty="0">
              <a:solidFill>
                <a:srgbClr val="FFFFFF"/>
              </a:solidFill>
              <a:latin typeface="Arial" pitchFamily="34"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193</a:t>
            </a:fld>
            <a:endParaRPr lang="en-US" sz="900" smtClean="0">
              <a:solidFill>
                <a:srgbClr val="000000"/>
              </a:solidFill>
              <a:latin typeface="Arial" charset="0"/>
              <a:cs typeface="Arial" charset="0"/>
            </a:endParaRPr>
          </a:p>
        </p:txBody>
      </p:sp>
      <p:sp>
        <p:nvSpPr>
          <p:cNvPr id="8198" name="Rectangle 2"/>
          <p:cNvSpPr>
            <a:spLocks noGrp="1" noChangeArrowheads="1"/>
          </p:cNvSpPr>
          <p:nvPr>
            <p:ph type="title" idx="4294967295"/>
          </p:nvPr>
        </p:nvSpPr>
        <p:spPr>
          <a:xfrm>
            <a:off x="218639" y="0"/>
            <a:ext cx="7559675" cy="1003300"/>
          </a:xfrm>
        </p:spPr>
        <p:txBody>
          <a:bodyPr/>
          <a:lstStyle/>
          <a:p>
            <a:r>
              <a:rPr lang="en-US" smtClean="0"/>
              <a:t>P/C Net Premiums Written: % Change, Quarter vs. Year-Prior Quarter</a:t>
            </a:r>
          </a:p>
        </p:txBody>
      </p:sp>
      <p:sp>
        <p:nvSpPr>
          <p:cNvPr id="8199" name="Rectangle 4"/>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smtClean="0">
                <a:solidFill>
                  <a:srgbClr val="000000"/>
                </a:solidFill>
                <a:latin typeface="Arial" charset="0"/>
                <a:cs typeface="Arial" charset="0"/>
              </a:rPr>
              <a:t>Sources: ISO, Insurance Information Institute. </a:t>
            </a:r>
          </a:p>
        </p:txBody>
      </p:sp>
      <p:sp>
        <p:nvSpPr>
          <p:cNvPr id="1938437" name="Rectangle 5"/>
          <p:cNvSpPr>
            <a:spLocks noChangeArrowheads="1"/>
          </p:cNvSpPr>
          <p:nvPr/>
        </p:nvSpPr>
        <p:spPr bwMode="blackWhite">
          <a:xfrm>
            <a:off x="444500" y="567055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Sustained Growth in </a:t>
            </a:r>
            <a:r>
              <a:rPr lang="en-US" sz="2000" b="1" dirty="0" smtClean="0">
                <a:solidFill>
                  <a:srgbClr val="FFFFFF"/>
                </a:solidFill>
                <a:latin typeface="Arial" charset="0"/>
                <a:cs typeface="Arial" charset="0"/>
              </a:rPr>
              <a:t> Written Premiums</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(vs. the same quarter, prior year) Will Continue through 2013</a:t>
            </a:r>
          </a:p>
        </p:txBody>
      </p:sp>
      <p:graphicFrame>
        <p:nvGraphicFramePr>
          <p:cNvPr id="8194" name="Object 7"/>
          <p:cNvGraphicFramePr>
            <a:graphicFrameLocks noChangeAspect="1"/>
          </p:cNvGraphicFramePr>
          <p:nvPr/>
        </p:nvGraphicFramePr>
        <p:xfrm>
          <a:off x="317500" y="1285875"/>
          <a:ext cx="8499475" cy="4286250"/>
        </p:xfrm>
        <a:graphic>
          <a:graphicData uri="http://schemas.openxmlformats.org/presentationml/2006/ole">
            <p:oleObj spid="_x0000_s14592002" name="Chart" r:id="rId5" imgW="8296363" imgH="3762334" progId="MSGraph.Chart.8">
              <p:embed followColorScheme="full"/>
            </p:oleObj>
          </a:graphicData>
        </a:graphic>
      </p:graphicFrame>
      <p:sp>
        <p:nvSpPr>
          <p:cNvPr id="9" name="AutoShape 14"/>
          <p:cNvSpPr>
            <a:spLocks noChangeArrowheads="1"/>
          </p:cNvSpPr>
          <p:nvPr/>
        </p:nvSpPr>
        <p:spPr bwMode="blackWhite">
          <a:xfrm>
            <a:off x="5823257" y="1281881"/>
            <a:ext cx="2495550" cy="1181100"/>
          </a:xfrm>
          <a:prstGeom prst="wedgeRectCallout">
            <a:avLst>
              <a:gd name="adj1" fmla="val 58151"/>
              <a:gd name="adj2" fmla="val 7990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Premium growth in Q1 2013 was up 4.1% over Q1 2012, marking the 12</a:t>
            </a:r>
            <a:r>
              <a:rPr lang="en-US" sz="1600" b="1" baseline="30000" dirty="0" smtClean="0">
                <a:solidFill>
                  <a:srgbClr val="FFFFFF"/>
                </a:solidFill>
              </a:rPr>
              <a:t>th</a:t>
            </a:r>
            <a:r>
              <a:rPr lang="en-US" sz="1600" b="1" dirty="0" smtClean="0">
                <a:solidFill>
                  <a:srgbClr val="FFFFFF"/>
                </a:solidFill>
              </a:rPr>
              <a:t> consecutive quarter of growth</a:t>
            </a:r>
            <a:endParaRPr lang="en-US" sz="1600" b="1" dirty="0" smtClean="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194</a:t>
            </a:fld>
            <a:endParaRPr lang="en-US" smtClean="0"/>
          </a:p>
        </p:txBody>
      </p:sp>
      <p:sp>
        <p:nvSpPr>
          <p:cNvPr id="51206" name="Rectangle 2"/>
          <p:cNvSpPr>
            <a:spLocks noGrp="1" noChangeArrowheads="1"/>
          </p:cNvSpPr>
          <p:nvPr>
            <p:ph type="title"/>
          </p:nvPr>
        </p:nvSpPr>
        <p:spPr/>
        <p:txBody>
          <a:bodyPr/>
          <a:lstStyle/>
          <a:p>
            <a:r>
              <a:rPr lang="en-US" dirty="0" smtClean="0"/>
              <a:t>Growth in Net Written Premium by Segment, 2012 vs. 2011*</a:t>
            </a:r>
          </a:p>
        </p:txBody>
      </p:sp>
      <p:sp>
        <p:nvSpPr>
          <p:cNvPr id="51207" name="Rectangle 4"/>
          <p:cNvSpPr>
            <a:spLocks noChangeArrowheads="1"/>
          </p:cNvSpPr>
          <p:nvPr/>
        </p:nvSpPr>
        <p:spPr bwMode="auto">
          <a:xfrm>
            <a:off x="-47625" y="6046497"/>
            <a:ext cx="3715057"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nvGraphicFramePr>
        <p:xfrm>
          <a:off x="253130" y="1800022"/>
          <a:ext cx="8493125" cy="4343400"/>
        </p:xfrm>
        <a:graphic>
          <a:graphicData uri="http://schemas.openxmlformats.org/presentationml/2006/ole">
            <p:oleObj spid="_x0000_s14593026" name="Chart" r:id="rId4" imgW="8439161" imgH="4324336" progId="MSGraph.Chart.8">
              <p:embed followColorScheme="full"/>
            </p:oleObj>
          </a:graphicData>
        </a:graphic>
      </p:graphicFrame>
      <p:sp>
        <p:nvSpPr>
          <p:cNvPr id="51209" name="Rectangle 7"/>
          <p:cNvSpPr>
            <a:spLocks noChangeArrowheads="1"/>
          </p:cNvSpPr>
          <p:nvPr/>
        </p:nvSpPr>
        <p:spPr bwMode="black">
          <a:xfrm>
            <a:off x="327998" y="134519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cSld>
  <p:clrMapOvr>
    <a:masterClrMapping/>
  </p:clrMapOvr>
  <p:transition>
    <p:wipe dir="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195</a:t>
            </a:fld>
            <a:endParaRPr lang="en-US" smtClean="0"/>
          </a:p>
        </p:txBody>
      </p:sp>
      <p:sp>
        <p:nvSpPr>
          <p:cNvPr id="100358" name="Rectangle 3"/>
          <p:cNvSpPr>
            <a:spLocks noGrp="1" noChangeArrowheads="1"/>
          </p:cNvSpPr>
          <p:nvPr>
            <p:ph type="title"/>
          </p:nvPr>
        </p:nvSpPr>
        <p:spPr/>
        <p:txBody>
          <a:bodyPr/>
          <a:lstStyle/>
          <a:p>
            <a:r>
              <a:rPr lang="en-US" dirty="0" smtClean="0"/>
              <a:t>Average Commercial Rate Change,</a:t>
            </a:r>
            <a:br>
              <a:rPr lang="en-US" dirty="0" smtClean="0"/>
            </a:br>
            <a:r>
              <a:rPr lang="en-US" dirty="0" smtClean="0"/>
              <a:t>All Lines, (1Q:2004–2Q:2013)</a:t>
            </a:r>
          </a:p>
        </p:txBody>
      </p:sp>
      <p:graphicFrame>
        <p:nvGraphicFramePr>
          <p:cNvPr id="7200771" name="Object 2"/>
          <p:cNvGraphicFramePr>
            <a:graphicFrameLocks noGrp="1" noChangeAspect="1"/>
          </p:cNvGraphicFramePr>
          <p:nvPr>
            <p:ph type="chart" idx="4294967295"/>
            <p:extLst>
              <p:ext uri="{D42A27DB-BD31-4B8C-83A1-F6EECF244321}">
                <p14:modId xmlns:p14="http://schemas.microsoft.com/office/powerpoint/2010/main" xmlns="" val="2967979953"/>
              </p:ext>
            </p:extLst>
          </p:nvPr>
        </p:nvGraphicFramePr>
        <p:xfrm>
          <a:off x="44244" y="1633077"/>
          <a:ext cx="8699500" cy="4843463"/>
        </p:xfrm>
        <a:graphic>
          <a:graphicData uri="http://schemas.openxmlformats.org/presentationml/2006/ole">
            <p:oleObj spid="_x0000_s20469762" name="Chart" r:id="rId4" imgW="8572512" imgH="4772156" progId="MSGraph.Chart.8">
              <p:embed followColorScheme="full"/>
            </p:oleObj>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397254" y="5182508"/>
            <a:ext cx="1879600" cy="419100"/>
          </a:xfrm>
          <a:prstGeom prst="wedgeRectCallout">
            <a:avLst>
              <a:gd name="adj1" fmla="val 22377"/>
              <a:gd name="adj2" fmla="val -327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3229897" y="1210796"/>
            <a:ext cx="3018437" cy="927100"/>
          </a:xfrm>
          <a:prstGeom prst="wedgeRectCallout">
            <a:avLst>
              <a:gd name="adj1" fmla="val 120901"/>
              <a:gd name="adj2" fmla="val 2430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Q2:2013 was positive for the89</a:t>
            </a:r>
            <a:r>
              <a:rPr lang="en-US" sz="1400" b="1" baseline="30000" dirty="0" smtClean="0">
                <a:solidFill>
                  <a:schemeClr val="bg1"/>
                </a:solidFill>
              </a:rPr>
              <a:t>th</a:t>
            </a:r>
            <a:r>
              <a:rPr lang="en-US" sz="1400" b="1" dirty="0" smtClean="0">
                <a:solidFill>
                  <a:schemeClr val="bg1"/>
                </a:solidFill>
              </a:rPr>
              <a:t> consecutive quarter. Gains are likely to continue through 2013.</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6836934" y="4361653"/>
            <a:ext cx="1951038" cy="1075297"/>
          </a:xfrm>
          <a:prstGeom prst="wedgeRectCallout">
            <a:avLst>
              <a:gd name="adj1" fmla="val -32562"/>
              <a:gd name="adj2" fmla="val -1525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196</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2013:Q2</a:t>
            </a:r>
          </a:p>
        </p:txBody>
      </p:sp>
      <p:sp>
        <p:nvSpPr>
          <p:cNvPr id="140294" name="Rectangle 4"/>
          <p:cNvSpPr>
            <a:spLocks noChangeArrowheads="1"/>
          </p:cNvSpPr>
          <p:nvPr/>
        </p:nvSpPr>
        <p:spPr bwMode="auto">
          <a:xfrm>
            <a:off x="-188913" y="6475390"/>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324459"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2865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0699137" name="Picture 1"/>
          <p:cNvPicPr>
            <a:picLocks noChangeAspect="1" noChangeArrowheads="1"/>
          </p:cNvPicPr>
          <p:nvPr/>
        </p:nvPicPr>
        <p:blipFill>
          <a:blip r:embed="rId3" cstate="email"/>
          <a:srcRect/>
          <a:stretch>
            <a:fillRect/>
          </a:stretch>
        </p:blipFill>
        <p:spPr bwMode="auto">
          <a:xfrm>
            <a:off x="170532" y="1242089"/>
            <a:ext cx="8663751" cy="5229225"/>
          </a:xfrm>
          <a:prstGeom prst="rect">
            <a:avLst/>
          </a:prstGeom>
          <a:noFill/>
          <a:ln w="9525">
            <a:noFill/>
            <a:miter lim="800000"/>
            <a:headEnd/>
            <a:tailEnd/>
          </a:ln>
        </p:spPr>
      </p:pic>
      <p:sp>
        <p:nvSpPr>
          <p:cNvPr id="18" name="AutoShape 6"/>
          <p:cNvSpPr>
            <a:spLocks noChangeArrowheads="1"/>
          </p:cNvSpPr>
          <p:nvPr/>
        </p:nvSpPr>
        <p:spPr bwMode="blackWhite">
          <a:xfrm>
            <a:off x="6190434" y="1327357"/>
            <a:ext cx="2658599" cy="1571261"/>
          </a:xfrm>
          <a:prstGeom prst="wedgeRectCallout">
            <a:avLst>
              <a:gd name="adj1" fmla="val 41816"/>
              <a:gd name="adj2" fmla="val 1153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Pricing turned positive in Q3:2011, the first increase in nearly 8 years; Q2:2013 renewals were up 4.3%. Some insurers posted stronger numbers.</a:t>
            </a:r>
            <a:endParaRPr lang="en-US" sz="1400" b="1" dirty="0">
              <a:solidFill>
                <a:schemeClr val="bg1"/>
              </a:solidFill>
              <a:latin typeface="Arial" pitchFamily="34" charset="0"/>
              <a:cs typeface="+mn-cs"/>
            </a:endParaRPr>
          </a:p>
        </p:txBody>
      </p:sp>
      <p:sp>
        <p:nvSpPr>
          <p:cNvPr id="19" name="AutoShape 6"/>
          <p:cNvSpPr>
            <a:spLocks noChangeArrowheads="1"/>
          </p:cNvSpPr>
          <p:nvPr/>
        </p:nvSpPr>
        <p:spPr bwMode="blackWhite">
          <a:xfrm>
            <a:off x="3481744" y="2157069"/>
            <a:ext cx="1771650" cy="1104900"/>
          </a:xfrm>
          <a:prstGeom prst="wedgeRectCallout">
            <a:avLst>
              <a:gd name="adj1" fmla="val -62135"/>
              <a:gd name="adj2" fmla="val 1398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20" name="AutoShape 7"/>
          <p:cNvSpPr>
            <a:spLocks noChangeArrowheads="1"/>
          </p:cNvSpPr>
          <p:nvPr/>
        </p:nvSpPr>
        <p:spPr bwMode="blackWhite">
          <a:xfrm>
            <a:off x="2544889" y="1318421"/>
            <a:ext cx="1819275" cy="666750"/>
          </a:xfrm>
          <a:prstGeom prst="wedgeRectCallout">
            <a:avLst>
              <a:gd name="adj1" fmla="val -86711"/>
              <a:gd name="adj2" fmla="val 2589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22" name="AutoShape 7"/>
          <p:cNvSpPr>
            <a:spLocks noChangeArrowheads="1"/>
          </p:cNvSpPr>
          <p:nvPr/>
        </p:nvSpPr>
        <p:spPr bwMode="blackWhite">
          <a:xfrm>
            <a:off x="1548575" y="5144114"/>
            <a:ext cx="1924050" cy="666750"/>
          </a:xfrm>
          <a:prstGeom prst="wedgeRectCallout">
            <a:avLst>
              <a:gd name="adj1" fmla="val 156531"/>
              <a:gd name="adj2" fmla="val 710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23" name="AutoShape 6"/>
          <p:cNvSpPr>
            <a:spLocks noChangeArrowheads="1"/>
          </p:cNvSpPr>
          <p:nvPr/>
        </p:nvSpPr>
        <p:spPr bwMode="blackWhite">
          <a:xfrm>
            <a:off x="4672860" y="3333837"/>
            <a:ext cx="1395269" cy="658813"/>
          </a:xfrm>
          <a:prstGeom prst="wedgeRectCallout">
            <a:avLst>
              <a:gd name="adj1" fmla="val -59923"/>
              <a:gd name="adj2" fmla="val 9883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3000"/>
                            </p:stCondLst>
                            <p:childTnLst>
                              <p:par>
                                <p:cTn id="13" presetID="22" presetClass="entr" presetSubtype="4" fill="hold" grpId="0" nodeType="afterEffect">
                                  <p:stCondLst>
                                    <p:cond delay="70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par>
                          <p:cTn id="16" fill="hold">
                            <p:stCondLst>
                              <p:cond delay="4200"/>
                            </p:stCondLst>
                            <p:childTnLst>
                              <p:par>
                                <p:cTn id="17" presetID="22" presetClass="entr" presetSubtype="4" fill="hold" grpId="0" nodeType="afterEffect">
                                  <p:stCondLst>
                                    <p:cond delay="70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childTnLst>
                          </p:cTn>
                        </p:par>
                        <p:par>
                          <p:cTn id="20" fill="hold">
                            <p:stCondLst>
                              <p:cond delay="5400"/>
                            </p:stCondLst>
                            <p:childTnLst>
                              <p:par>
                                <p:cTn id="21" presetID="22" presetClass="entr" presetSubtype="1" fill="hold" grpId="0" nodeType="afterEffect">
                                  <p:stCondLst>
                                    <p:cond delay="100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2" grpId="0" animBg="1"/>
      <p:bldP spid="23" grpId="0" animBg="1"/>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197</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Account Size: 1999:Q4 to 2013:Q2</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20697089" name="Picture 1"/>
          <p:cNvPicPr>
            <a:picLocks noChangeAspect="1" noChangeArrowheads="1"/>
          </p:cNvPicPr>
          <p:nvPr/>
        </p:nvPicPr>
        <p:blipFill>
          <a:blip r:embed="rId3" cstate="email"/>
          <a:srcRect/>
          <a:stretch>
            <a:fillRect/>
          </a:stretch>
        </p:blipFill>
        <p:spPr bwMode="auto">
          <a:xfrm>
            <a:off x="176975" y="1285414"/>
            <a:ext cx="8790043" cy="5172075"/>
          </a:xfrm>
          <a:prstGeom prst="rect">
            <a:avLst/>
          </a:prstGeom>
          <a:noFill/>
          <a:ln w="9525">
            <a:noFill/>
            <a:miter lim="800000"/>
            <a:headEnd/>
            <a:tailEnd/>
          </a:ln>
        </p:spPr>
      </p:pic>
      <p:cxnSp>
        <p:nvCxnSpPr>
          <p:cNvPr id="17" name="Straight Connector 16"/>
          <p:cNvCxnSpPr/>
          <p:nvPr/>
        </p:nvCxnSpPr>
        <p:spPr>
          <a:xfrm flipV="1">
            <a:off x="398616" y="4616258"/>
            <a:ext cx="8553660" cy="1373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AutoShape 6"/>
          <p:cNvSpPr>
            <a:spLocks noChangeArrowheads="1"/>
          </p:cNvSpPr>
          <p:nvPr/>
        </p:nvSpPr>
        <p:spPr bwMode="blackWhite">
          <a:xfrm>
            <a:off x="5889522" y="1292943"/>
            <a:ext cx="2890684" cy="1509990"/>
          </a:xfrm>
          <a:prstGeom prst="wedgeRectCallout">
            <a:avLst>
              <a:gd name="adj1" fmla="val 51809"/>
              <a:gd name="adj2" fmla="val 1638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Despite 8 consecutive quarters of gains (Q2:2013 =  4.3%), pricing </a:t>
            </a:r>
            <a:r>
              <a:rPr lang="en-US" sz="1400" b="1" dirty="0">
                <a:solidFill>
                  <a:schemeClr val="bg1"/>
                </a:solidFill>
                <a:latin typeface="Arial" pitchFamily="34" charset="0"/>
              </a:rPr>
              <a:t>today is where is was in </a:t>
            </a:r>
            <a:r>
              <a:rPr lang="en-US" sz="1400" b="1" dirty="0" smtClean="0">
                <a:solidFill>
                  <a:schemeClr val="bg1"/>
                </a:solidFill>
                <a:latin typeface="Arial" pitchFamily="34" charset="0"/>
              </a:rPr>
              <a:t>late 2001 (around 9/11), suggesting additional rate need going forward, esp. in light of record low interest rates</a:t>
            </a:r>
            <a:endParaRPr lang="en-US" sz="1400" b="1" dirty="0">
              <a:solidFill>
                <a:schemeClr val="bg1"/>
              </a:solidFill>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198</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Line: 1999:Q4 to 2013:Q2</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sp>
        <p:nvSpPr>
          <p:cNvPr id="14" name="Rectangle 4"/>
          <p:cNvSpPr>
            <a:spLocks noChangeArrowheads="1"/>
          </p:cNvSpPr>
          <p:nvPr/>
        </p:nvSpPr>
        <p:spPr bwMode="auto">
          <a:xfrm>
            <a:off x="-188913" y="6602413"/>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0" name="Rectangle 4"/>
          <p:cNvSpPr>
            <a:spLocks noChangeArrowheads="1"/>
          </p:cNvSpPr>
          <p:nvPr/>
        </p:nvSpPr>
        <p:spPr bwMode="auto">
          <a:xfrm>
            <a:off x="-191727"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20695041" name="Picture 1"/>
          <p:cNvPicPr>
            <a:picLocks noChangeAspect="1" noChangeArrowheads="1"/>
          </p:cNvPicPr>
          <p:nvPr/>
        </p:nvPicPr>
        <p:blipFill>
          <a:blip r:embed="rId3" cstate="email"/>
          <a:srcRect/>
          <a:stretch>
            <a:fillRect/>
          </a:stretch>
        </p:blipFill>
        <p:spPr bwMode="auto">
          <a:xfrm>
            <a:off x="0" y="1232106"/>
            <a:ext cx="8952271" cy="5219700"/>
          </a:xfrm>
          <a:prstGeom prst="rect">
            <a:avLst/>
          </a:prstGeom>
          <a:noFill/>
          <a:ln w="9525">
            <a:noFill/>
            <a:miter lim="800000"/>
            <a:headEnd/>
            <a:tailEnd/>
          </a:ln>
        </p:spPr>
      </p:pic>
      <p:sp>
        <p:nvSpPr>
          <p:cNvPr id="12" name="AutoShape 6"/>
          <p:cNvSpPr>
            <a:spLocks noChangeArrowheads="1"/>
          </p:cNvSpPr>
          <p:nvPr/>
        </p:nvSpPr>
        <p:spPr bwMode="blackWhite">
          <a:xfrm>
            <a:off x="3583845" y="4621166"/>
            <a:ext cx="3028335" cy="688258"/>
          </a:xfrm>
          <a:prstGeom prst="wedgeRectCallout">
            <a:avLst>
              <a:gd name="adj1" fmla="val 110259"/>
              <a:gd name="adj2" fmla="val -13917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WC rate levels are rising and are now back to where they were in early 2008 and shortly after 9/11</a:t>
            </a:r>
            <a:endParaRPr lang="en-US" sz="1400" b="1" dirty="0">
              <a:solidFill>
                <a:schemeClr val="bg1"/>
              </a:solidFill>
              <a:latin typeface="Arial" pitchFamily="34" charset="0"/>
            </a:endParaRPr>
          </a:p>
        </p:txBody>
      </p:sp>
      <p:cxnSp>
        <p:nvCxnSpPr>
          <p:cNvPr id="13" name="Straight Connector 12"/>
          <p:cNvCxnSpPr/>
          <p:nvPr/>
        </p:nvCxnSpPr>
        <p:spPr>
          <a:xfrm flipV="1">
            <a:off x="398206" y="3829673"/>
            <a:ext cx="8568808" cy="4915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199</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Workers Comp. Quarterly Rate Changes, by Line: 2000:Q1 to 2013:Q2</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sp>
        <p:nvSpPr>
          <p:cNvPr id="14" name="Rectangle 4"/>
          <p:cNvSpPr>
            <a:spLocks noChangeArrowheads="1"/>
          </p:cNvSpPr>
          <p:nvPr/>
        </p:nvSpPr>
        <p:spPr bwMode="auto">
          <a:xfrm>
            <a:off x="-188913" y="6602413"/>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9" name="Rectangle 4"/>
          <p:cNvSpPr>
            <a:spLocks noChangeArrowheads="1"/>
          </p:cNvSpPr>
          <p:nvPr/>
        </p:nvSpPr>
        <p:spPr bwMode="auto">
          <a:xfrm>
            <a:off x="-206475" y="6449163"/>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20692993" name="Picture 1"/>
          <p:cNvPicPr>
            <a:picLocks noChangeAspect="1" noChangeArrowheads="1"/>
          </p:cNvPicPr>
          <p:nvPr/>
        </p:nvPicPr>
        <p:blipFill>
          <a:blip r:embed="rId3" cstate="email"/>
          <a:srcRect/>
          <a:stretch>
            <a:fillRect/>
          </a:stretch>
        </p:blipFill>
        <p:spPr bwMode="auto">
          <a:xfrm>
            <a:off x="257481" y="1340881"/>
            <a:ext cx="8606299" cy="4972965"/>
          </a:xfrm>
          <a:prstGeom prst="rect">
            <a:avLst/>
          </a:prstGeom>
          <a:noFill/>
          <a:ln w="9525">
            <a:noFill/>
            <a:miter lim="800000"/>
            <a:headEnd/>
            <a:tailEnd/>
          </a:ln>
        </p:spPr>
      </p:pic>
      <p:sp>
        <p:nvSpPr>
          <p:cNvPr id="12" name="AutoShape 6"/>
          <p:cNvSpPr>
            <a:spLocks noChangeArrowheads="1"/>
          </p:cNvSpPr>
          <p:nvPr/>
        </p:nvSpPr>
        <p:spPr bwMode="blackWhite">
          <a:xfrm>
            <a:off x="3043084" y="2271252"/>
            <a:ext cx="2212255" cy="840658"/>
          </a:xfrm>
          <a:prstGeom prst="wedgeRectCallout">
            <a:avLst>
              <a:gd name="adj1" fmla="val 143299"/>
              <a:gd name="adj2" fmla="val 692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rPr>
              <a:t>Most accounts are now renewing upwards</a:t>
            </a:r>
            <a:endParaRPr lang="en-US" sz="1600" b="1" dirty="0">
              <a:solidFill>
                <a:schemeClr val="bg1"/>
              </a:solidFill>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2</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latin typeface="Arial" charset="0"/>
                <a:cs typeface="Arial" charset="0"/>
              </a:rPr>
              <a:t>P/C Insurance Industry Financial Overview</a:t>
            </a:r>
          </a:p>
        </p:txBody>
      </p:sp>
      <p:sp>
        <p:nvSpPr>
          <p:cNvPr id="2152456" name="Rectangle 8"/>
          <p:cNvSpPr>
            <a:spLocks noChangeArrowheads="1"/>
          </p:cNvSpPr>
          <p:nvPr/>
        </p:nvSpPr>
        <p:spPr bwMode="auto">
          <a:xfrm>
            <a:off x="820271" y="4160838"/>
            <a:ext cx="7396069"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a:solidFill>
                  <a:srgbClr val="225A7A"/>
                </a:solidFill>
                <a:latin typeface="Arial" charset="0"/>
                <a:cs typeface="Arial" charset="0"/>
              </a:rPr>
              <a:t>Profit Recovery </a:t>
            </a:r>
            <a:r>
              <a:rPr lang="en-US" sz="4000" b="1" dirty="0" smtClean="0">
                <a:solidFill>
                  <a:srgbClr val="225A7A"/>
                </a:solidFill>
              </a:rPr>
              <a:t>in 2012 After High CAT Losses; Ultimate Impact of Sandy Still Unclear</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20</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Construction Employment,</a:t>
            </a:r>
            <a:br>
              <a:rPr lang="en-US" sz="3200" dirty="0" smtClean="0"/>
            </a:br>
            <a:r>
              <a:rPr lang="en-US" sz="3200" dirty="0" smtClean="0"/>
              <a:t>Jan. 2010—July 2013</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245808" y="1327560"/>
          <a:ext cx="8500499" cy="4838700"/>
        </p:xfrm>
        <a:graphic>
          <a:graphicData uri="http://schemas.openxmlformats.org/presentationml/2006/ole">
            <p:oleObj spid="_x0000_s18822146" name="Chart" r:id="rId5" imgW="8343967" imgH="4381555" progId="MSGraph.Chart.8">
              <p:embed followColorScheme="full"/>
            </p:oleObj>
          </a:graphicData>
        </a:graphic>
      </p:graphicFrame>
      <p:sp>
        <p:nvSpPr>
          <p:cNvPr id="8" name="AutoShape 7"/>
          <p:cNvSpPr>
            <a:spLocks noChangeArrowheads="1"/>
          </p:cNvSpPr>
          <p:nvPr/>
        </p:nvSpPr>
        <p:spPr bwMode="blackWhite">
          <a:xfrm>
            <a:off x="2123768" y="1307691"/>
            <a:ext cx="4129545" cy="1582995"/>
          </a:xfrm>
          <a:prstGeom prst="wedgeRectCallout">
            <a:avLst>
              <a:gd name="adj1" fmla="val 83472"/>
              <a:gd name="adj2" fmla="val -116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Construction  employment growth accelerated in the second half of 2012 but flattened out by mid-2013.  Construction is a key driver of workers comp exposure growth.</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200</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2013:Q2</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103242" y="5338919"/>
            <a:ext cx="8922774"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Renewed </a:t>
            </a:r>
            <a:r>
              <a:rPr lang="en-US" b="1" dirty="0" smtClean="0">
                <a:solidFill>
                  <a:srgbClr val="FFFFFF"/>
                </a:solidFill>
                <a:latin typeface="Arial" charset="0"/>
                <a:cs typeface="Arial" charset="0"/>
              </a:rPr>
              <a:t>Uniformly Upward </a:t>
            </a:r>
            <a:r>
              <a:rPr lang="en-US" b="1" dirty="0">
                <a:solidFill>
                  <a:srgbClr val="FFFFFF"/>
                </a:solidFill>
                <a:latin typeface="Arial" charset="0"/>
                <a:cs typeface="Arial" charset="0"/>
              </a:rPr>
              <a:t>in </a:t>
            </a:r>
            <a:r>
              <a:rPr lang="en-US" b="1" dirty="0" smtClean="0">
                <a:solidFill>
                  <a:srgbClr val="FFFFFF"/>
                </a:solidFill>
                <a:latin typeface="Arial" charset="0"/>
                <a:cs typeface="Arial" charset="0"/>
              </a:rPr>
              <a:t>Q2:2013 for the 8th Consecutive Quarter; Property Lines &amp; </a:t>
            </a:r>
            <a:r>
              <a:rPr lang="en-US" b="1" dirty="0">
                <a:solidFill>
                  <a:srgbClr val="FFFFFF"/>
                </a:solidFill>
                <a:latin typeface="Arial" charset="0"/>
                <a:cs typeface="Arial" charset="0"/>
              </a:rPr>
              <a:t>Workers </a:t>
            </a:r>
            <a:r>
              <a:rPr lang="en-US" b="1" dirty="0" smtClean="0">
                <a:solidFill>
                  <a:srgbClr val="FFFFFF"/>
                </a:solidFill>
                <a:latin typeface="Arial" charset="0"/>
                <a:cs typeface="Arial" charset="0"/>
              </a:rPr>
              <a:t>Comp Leading the Way; Cat Losses and Low Interest Rates Provide Momentum Going Forward</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nvGraphicFramePr>
        <p:xfrm>
          <a:off x="407988" y="1585816"/>
          <a:ext cx="8296275" cy="3752850"/>
        </p:xfrm>
        <a:graphic>
          <a:graphicData uri="http://schemas.openxmlformats.org/presentationml/2006/ole">
            <p:oleObj spid="_x0000_s20470786" name="Chart" r:id="rId4" imgW="8305811" imgH="3762334" progId="MSGraph.Chart.8">
              <p:embed followColorScheme="full"/>
            </p:oleObj>
          </a:graphicData>
        </a:graphic>
      </p:graphicFrame>
      <p:sp>
        <p:nvSpPr>
          <p:cNvPr id="10" name="AutoShape 8"/>
          <p:cNvSpPr>
            <a:spLocks noChangeArrowheads="1"/>
          </p:cNvSpPr>
          <p:nvPr/>
        </p:nvSpPr>
        <p:spPr bwMode="blackWhite">
          <a:xfrm>
            <a:off x="3908322" y="1122307"/>
            <a:ext cx="2624779" cy="1276910"/>
          </a:xfrm>
          <a:prstGeom prst="wedgeRectCallout">
            <a:avLst>
              <a:gd name="adj1" fmla="val 104202"/>
              <a:gd name="adj2" fmla="val 140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Workers Comp rate increases are large than any other line, followed by Property lines</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2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CLIPS: Change in Written Price Level:</a:t>
            </a:r>
            <a:br>
              <a:rPr lang="en-US" dirty="0" smtClean="0"/>
            </a:br>
            <a:r>
              <a:rPr lang="en-US" dirty="0" smtClean="0"/>
              <a:t>All Lines, 2010:Q2 – 2012:Q4</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Towers Watson; </a:t>
            </a:r>
            <a:r>
              <a:rPr lang="en-US" sz="1100" dirty="0"/>
              <a:t>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14333954" name="Chart" r:id="rId4" imgW="8581960" imgH="4219602" progId="MSGraph.Chart.8">
              <p:embed followColorScheme="full"/>
            </p:oleObj>
          </a:graphicData>
        </a:graphic>
      </p:graphicFrame>
      <p:sp>
        <p:nvSpPr>
          <p:cNvPr id="225286" name="AutoShape 6"/>
          <p:cNvSpPr>
            <a:spLocks noChangeArrowheads="1"/>
          </p:cNvSpPr>
          <p:nvPr/>
        </p:nvSpPr>
        <p:spPr bwMode="blackWhite">
          <a:xfrm>
            <a:off x="3743978" y="1395159"/>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Rate changes have been positive for 8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0" y="6164078"/>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Towers Watson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2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Workers Comp Rate Changes,</a:t>
            </a:r>
            <a:br>
              <a:rPr lang="en-US" dirty="0" smtClean="0"/>
            </a:br>
            <a:r>
              <a:rPr lang="en-US" dirty="0" smtClean="0"/>
              <a:t>2008:Q4 – 2013:Q2</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Council of Insurance Agents and Brokers; 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16275458" name="Chart" r:id="rId4" imgW="8581960" imgH="4219602" progId="MSGraph.Chart.8">
              <p:embed followColorScheme="full"/>
            </p:oleObj>
          </a:graphicData>
        </a:graphic>
      </p:graphicFrame>
      <p:sp>
        <p:nvSpPr>
          <p:cNvPr id="225286" name="AutoShape 6"/>
          <p:cNvSpPr>
            <a:spLocks noChangeArrowheads="1"/>
          </p:cNvSpPr>
          <p:nvPr/>
        </p:nvSpPr>
        <p:spPr bwMode="blackWhite">
          <a:xfrm>
            <a:off x="4245423" y="1114940"/>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a:t>
            </a:r>
            <a:r>
              <a:rPr lang="en-US" sz="1600" b="1" dirty="0">
                <a:solidFill>
                  <a:schemeClr val="bg1"/>
                </a:solidFill>
              </a:rPr>
              <a:t>rate </a:t>
            </a:r>
            <a:r>
              <a:rPr lang="en-US" sz="1600" b="1" dirty="0" smtClean="0">
                <a:solidFill>
                  <a:schemeClr val="bg1"/>
                </a:solidFill>
              </a:rPr>
              <a:t>changes have been positive for 9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162231"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2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Shifting Legal Liability &amp; </a:t>
            </a:r>
            <a:br>
              <a:rPr lang="en-US" sz="4000" smtClean="0">
                <a:solidFill>
                  <a:schemeClr val="bg1"/>
                </a:solidFill>
              </a:rPr>
            </a:br>
            <a:r>
              <a:rPr lang="en-US" sz="400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203</a:t>
            </a:fld>
            <a:endParaRPr lang="en-US" sz="900">
              <a:solidFill>
                <a:schemeClr val="bg1"/>
              </a:solidFill>
            </a:endParaRPr>
          </a:p>
        </p:txBody>
      </p:sp>
      <p:pic>
        <p:nvPicPr>
          <p:cNvPr id="144389"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a:solidFill>
                  <a:srgbClr val="225A7A"/>
                </a:solidFill>
              </a:rPr>
              <a:t>Is the Tort Pendulum</a:t>
            </a:r>
            <a:br>
              <a:rPr lang="en-US" sz="3800" b="1">
                <a:solidFill>
                  <a:srgbClr val="225A7A"/>
                </a:solidFill>
              </a:rPr>
            </a:br>
            <a:r>
              <a:rPr lang="en-US" sz="3800" b="1">
                <a:solidFill>
                  <a:srgbClr val="225A7A"/>
                </a:solidFill>
              </a:rPr>
              <a:t>Swinging 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203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204</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p:cNvGraphicFramePr>
          <p:nvPr>
            <p:ph type="chart" idx="4294967295"/>
          </p:nvPr>
        </p:nvGraphicFramePr>
        <p:xfrm>
          <a:off x="166688" y="1627188"/>
          <a:ext cx="8731250" cy="4532312"/>
        </p:xfrm>
        <a:graphic>
          <a:graphicData uri="http://schemas.openxmlformats.org/presentationml/2006/ole">
            <p:oleObj spid="_x0000_s61442" name="Chart" r:id="rId4" imgW="8715311" imgH="4524357" progId="MSGraph.Chart.8">
              <p:embed followColorScheme="full"/>
            </p:oleObj>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2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205</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p:oleObj spid="_x0000_s4454402" name="Chart" r:id="rId4" imgW="8772538" imgH="3305067" progId="MSGraph.Chart.8">
              <p:embed followColorScheme="full"/>
            </p:oleObj>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205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206</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p:oleObj spid="_x0000_s4457474" name="Chart" r:id="rId4" imgW="8772538" imgH="3305067" progId="MSGraph.Chart.8">
              <p:embed followColorScheme="full"/>
            </p:oleObj>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206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0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2012</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Nebraska</a:t>
            </a:r>
          </a:p>
          <a:p>
            <a:pPr marL="533400" indent="-533400">
              <a:buFontTx/>
              <a:buAutoNum type="arabicPeriod"/>
            </a:pPr>
            <a:r>
              <a:rPr lang="en-US" sz="1600" dirty="0" smtClean="0"/>
              <a:t>Wyoming</a:t>
            </a:r>
          </a:p>
          <a:p>
            <a:pPr marL="533400" indent="-533400">
              <a:buFontTx/>
              <a:buAutoNum type="arabicPeriod"/>
            </a:pPr>
            <a:r>
              <a:rPr lang="en-US" sz="1600" dirty="0" smtClean="0"/>
              <a:t>Minnesota</a:t>
            </a:r>
          </a:p>
          <a:p>
            <a:pPr marL="533400" indent="-533400">
              <a:buFontTx/>
              <a:buAutoNum type="arabicPeriod"/>
            </a:pPr>
            <a:r>
              <a:rPr lang="en-US" sz="1600" dirty="0" smtClean="0"/>
              <a:t>Kansas</a:t>
            </a:r>
          </a:p>
          <a:p>
            <a:pPr marL="533400" indent="-533400">
              <a:buFontTx/>
              <a:buAutoNum type="arabicPeriod"/>
            </a:pPr>
            <a:r>
              <a:rPr lang="en-US" sz="1600" dirty="0" smtClean="0"/>
              <a:t>Idaho</a:t>
            </a:r>
          </a:p>
          <a:p>
            <a:pPr marL="533400" indent="-533400">
              <a:buFontTx/>
              <a:buAutoNum type="arabicPeriod"/>
            </a:pPr>
            <a:r>
              <a:rPr lang="en-US" sz="1600" dirty="0" smtClean="0"/>
              <a:t>Virginia</a:t>
            </a:r>
          </a:p>
          <a:p>
            <a:pPr marL="533400" indent="-533400">
              <a:buFontTx/>
              <a:buAutoNum type="arabicPeriod"/>
            </a:pPr>
            <a:r>
              <a:rPr lang="en-US" sz="1600" dirty="0" smtClean="0"/>
              <a:t>North Dakota</a:t>
            </a:r>
          </a:p>
          <a:p>
            <a:pPr marL="533400" indent="-533400">
              <a:buFontTx/>
              <a:buAutoNum type="arabicPeriod"/>
            </a:pPr>
            <a:r>
              <a:rPr lang="en-US" sz="1600" dirty="0" smtClean="0"/>
              <a:t>Utah</a:t>
            </a:r>
          </a:p>
          <a:p>
            <a:pPr marL="533400" indent="-533400">
              <a:buFontTx/>
              <a:buAutoNum type="arabicPeriod"/>
            </a:pPr>
            <a:r>
              <a:rPr lang="en-US" sz="2000" dirty="0" smtClean="0"/>
              <a:t>Iowa</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Oklahoma</a:t>
            </a:r>
          </a:p>
          <a:p>
            <a:pPr marL="533400" indent="-533400">
              <a:buFontTx/>
              <a:buAutoNum type="arabicPeriod" startAt="41"/>
            </a:pPr>
            <a:r>
              <a:rPr lang="en-US" sz="1600" dirty="0" smtClean="0"/>
              <a:t>Alabama</a:t>
            </a:r>
          </a:p>
          <a:p>
            <a:pPr marL="533400" indent="-533400">
              <a:buFontTx/>
              <a:buAutoNum type="arabicPeriod" startAt="41"/>
            </a:pPr>
            <a:r>
              <a:rPr lang="en-US" sz="1600" dirty="0" smtClean="0"/>
              <a:t>New Mexico</a:t>
            </a:r>
          </a:p>
          <a:p>
            <a:pPr marL="533400" indent="-533400">
              <a:buFontTx/>
              <a:buAutoNum type="arabicPeriod" startAt="41"/>
            </a:pPr>
            <a:r>
              <a:rPr lang="en-US" sz="1600" dirty="0" smtClean="0"/>
              <a:t>Montana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789738" cy="261938"/>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2012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2012</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Wyoming</a:t>
              </a:r>
            </a:p>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Idaho</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Indiana</a:t>
              </a:r>
            </a:p>
            <a:p>
              <a:pPr marL="228600" indent="-228600" eaLnBrk="0" hangingPunct="0">
                <a:lnSpc>
                  <a:spcPct val="90000"/>
                </a:lnSpc>
                <a:spcBef>
                  <a:spcPct val="25000"/>
                </a:spcBef>
                <a:buClr>
                  <a:schemeClr val="accent2"/>
                </a:buClr>
                <a:buFont typeface="Wingdings" pitchFamily="2" charset="2"/>
                <a:buChar char="n"/>
              </a:pPr>
              <a:r>
                <a:rPr lang="en-US" sz="1500" dirty="0" smtClean="0"/>
                <a:t>Colorado</a:t>
              </a:r>
            </a:p>
            <a:p>
              <a:pPr marL="228600" indent="-228600" eaLnBrk="0" hangingPunct="0">
                <a:lnSpc>
                  <a:spcPct val="90000"/>
                </a:lnSpc>
                <a:spcBef>
                  <a:spcPct val="25000"/>
                </a:spcBef>
                <a:buClr>
                  <a:schemeClr val="accent2"/>
                </a:buClr>
                <a:buFont typeface="Wingdings" pitchFamily="2" charset="2"/>
                <a:buChar char="n"/>
              </a:pPr>
              <a:r>
                <a:rPr lang="en-US" sz="1500" dirty="0" smtClean="0"/>
                <a:t>Massachusetts</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Newly Notorious</a:t>
              </a:r>
            </a:p>
          </p:txBody>
        </p:sp>
        <p:sp>
          <p:nvSpPr>
            <p:cNvPr id="145419" name="Text Box 101"/>
            <p:cNvSpPr txBox="1">
              <a:spLocks noChangeArrowheads="1"/>
            </p:cNvSpPr>
            <p:nvPr/>
          </p:nvSpPr>
          <p:spPr bwMode="auto">
            <a:xfrm>
              <a:off x="96" y="1056"/>
              <a:ext cx="1385"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Rising Above</a:t>
              </a:r>
            </a:p>
          </p:txBody>
        </p:sp>
        <p:sp>
          <p:nvSpPr>
            <p:cNvPr id="145422" name="Text Box 104"/>
            <p:cNvSpPr txBox="1">
              <a:spLocks noChangeArrowheads="1"/>
            </p:cNvSpPr>
            <p:nvPr/>
          </p:nvSpPr>
          <p:spPr bwMode="auto">
            <a:xfrm>
              <a:off x="91" y="2009"/>
              <a:ext cx="1369"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endParaRPr lang="en-US" sz="1500" dirty="0"/>
            </a:p>
          </p:txBody>
        </p:sp>
      </p:grpSp>
      <p:sp>
        <p:nvSpPr>
          <p:cNvPr id="21" name="Date Placeholder 20"/>
          <p:cNvSpPr>
            <a:spLocks noGrp="1"/>
          </p:cNvSpPr>
          <p:nvPr>
            <p:ph type="dt" sz="half" idx="10"/>
          </p:nvPr>
        </p:nvSpPr>
        <p:spPr/>
        <p:txBody>
          <a:bodyPr/>
          <a:lstStyle/>
          <a:p>
            <a:pPr>
              <a:defRPr/>
            </a:pPr>
            <a:r>
              <a:rPr lang="en-US" smtClean="0"/>
              <a:t>12/01/09 - 9pm</a:t>
            </a:r>
            <a:endParaRPr lang="en-US"/>
          </a:p>
        </p:txBody>
      </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207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208</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2011</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2"/>
          <p:cNvGrpSpPr>
            <a:grpSpLocks/>
          </p:cNvGrpSpPr>
          <p:nvPr/>
        </p:nvGrpSpPr>
        <p:grpSpPr bwMode="auto">
          <a:xfrm>
            <a:off x="7526338" y="5519738"/>
            <a:ext cx="212725" cy="212725"/>
            <a:chOff x="3300" y="3702"/>
            <a:chExt cx="162" cy="162"/>
          </a:xfrm>
        </p:grpSpPr>
        <p:sp>
          <p:nvSpPr>
            <p:cNvPr id="146471" name="Oval 73"/>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4" name="AutoShape 74"/>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8"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5" name="Line 86"/>
          <p:cNvSpPr>
            <a:spLocks noChangeShapeType="1"/>
          </p:cNvSpPr>
          <p:nvPr/>
        </p:nvSpPr>
        <p:spPr bwMode="auto">
          <a:xfrm flipV="1">
            <a:off x="7640638" y="5738813"/>
            <a:ext cx="0" cy="334962"/>
          </a:xfrm>
          <a:prstGeom prst="line">
            <a:avLst/>
          </a:prstGeom>
          <a:noFill/>
          <a:ln w="28575">
            <a:solidFill>
              <a:schemeClr val="tx1"/>
            </a:solidFill>
            <a:round/>
            <a:headEnd/>
            <a:tailEnd type="triangle" w="lg" len="med"/>
          </a:ln>
        </p:spPr>
        <p:txBody>
          <a:bodyPr/>
          <a:lstStyle/>
          <a:p>
            <a:endParaRPr lang="en-US"/>
          </a:p>
        </p:txBody>
      </p:sp>
      <p:sp>
        <p:nvSpPr>
          <p:cNvPr id="1991767" name="Rectangle 87"/>
          <p:cNvSpPr>
            <a:spLocks noChangeArrowheads="1"/>
          </p:cNvSpPr>
          <p:nvPr/>
        </p:nvSpPr>
        <p:spPr bwMode="blackWhite">
          <a:xfrm>
            <a:off x="7261225" y="5992813"/>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South Florida</a:t>
            </a:r>
            <a:endParaRPr lang="en-US" sz="1400" b="1">
              <a:solidFill>
                <a:schemeClr val="bg1"/>
              </a:solidFill>
            </a:endParaRPr>
          </a:p>
        </p:txBody>
      </p:sp>
      <p:sp>
        <p:nvSpPr>
          <p:cNvPr id="146447" name="Freeform 88"/>
          <p:cNvSpPr>
            <a:spLocks/>
          </p:cNvSpPr>
          <p:nvPr/>
        </p:nvSpPr>
        <p:spPr bwMode="auto">
          <a:xfrm>
            <a:off x="7891463" y="1838325"/>
            <a:ext cx="631825" cy="1317625"/>
          </a:xfrm>
          <a:custGeom>
            <a:avLst/>
            <a:gdLst>
              <a:gd name="T0" fmla="*/ 2147483647 w 398"/>
              <a:gd name="T1" fmla="*/ 0 h 830"/>
              <a:gd name="T2" fmla="*/ 2147483647 w 398"/>
              <a:gd name="T3" fmla="*/ 2147483647 h 830"/>
              <a:gd name="T4" fmla="*/ 0 w 398"/>
              <a:gd name="T5" fmla="*/ 2147483647 h 830"/>
              <a:gd name="T6" fmla="*/ 0 60000 65536"/>
              <a:gd name="T7" fmla="*/ 0 60000 65536"/>
              <a:gd name="T8" fmla="*/ 0 60000 65536"/>
              <a:gd name="T9" fmla="*/ 0 w 398"/>
              <a:gd name="T10" fmla="*/ 0 h 830"/>
              <a:gd name="T11" fmla="*/ 398 w 398"/>
              <a:gd name="T12" fmla="*/ 830 h 830"/>
            </a:gdLst>
            <a:ahLst/>
            <a:cxnLst>
              <a:cxn ang="T6">
                <a:pos x="T0" y="T1"/>
              </a:cxn>
              <a:cxn ang="T7">
                <a:pos x="T2" y="T3"/>
              </a:cxn>
              <a:cxn ang="T8">
                <a:pos x="T4" y="T5"/>
              </a:cxn>
            </a:cxnLst>
            <a:rect l="T9" t="T10" r="T11" b="T12"/>
            <a:pathLst>
              <a:path w="398" h="830">
                <a:moveTo>
                  <a:pt x="398" y="0"/>
                </a:moveTo>
                <a:lnTo>
                  <a:pt x="398" y="830"/>
                </a:lnTo>
                <a:lnTo>
                  <a:pt x="0" y="830"/>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 St. Clair and McLean counties</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New York</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Albany and NYC</a:t>
            </a:r>
            <a:endParaRPr lang="en-US" sz="1400" b="1" dirty="0">
              <a:solidFill>
                <a:schemeClr val="bg1"/>
              </a:solidFill>
            </a:endParaRPr>
          </a:p>
        </p:txBody>
      </p:sp>
      <p:grpSp>
        <p:nvGrpSpPr>
          <p:cNvPr id="9"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392"/>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Eastern District of Texas</a:t>
              </a:r>
            </a:p>
            <a:p>
              <a:pPr marL="228600" indent="-228600" eaLnBrk="0" hangingPunct="0">
                <a:lnSpc>
                  <a:spcPct val="90000"/>
                </a:lnSpc>
                <a:spcBef>
                  <a:spcPct val="25000"/>
                </a:spcBef>
                <a:buClr>
                  <a:schemeClr val="accent2"/>
                </a:buClr>
                <a:buFont typeface="Wingdings" pitchFamily="2" charset="2"/>
                <a:buChar char="n"/>
              </a:pPr>
              <a:r>
                <a:rPr lang="en-US" sz="1500" dirty="0" smtClean="0"/>
                <a:t>Cook County, IL</a:t>
              </a:r>
            </a:p>
            <a:p>
              <a:pPr marL="228600" indent="-228600" eaLnBrk="0" hangingPunct="0">
                <a:lnSpc>
                  <a:spcPct val="90000"/>
                </a:lnSpc>
                <a:spcBef>
                  <a:spcPct val="25000"/>
                </a:spcBef>
                <a:buClr>
                  <a:schemeClr val="accent2"/>
                </a:buClr>
                <a:buFont typeface="Wingdings" pitchFamily="2" charset="2"/>
                <a:buChar char="n"/>
              </a:pPr>
              <a:r>
                <a:rPr lang="en-US" sz="1500" dirty="0" smtClean="0"/>
                <a:t>Southern NJ</a:t>
              </a:r>
            </a:p>
            <a:p>
              <a:pPr marL="228600" indent="-228600" eaLnBrk="0" hangingPunct="0">
                <a:lnSpc>
                  <a:spcPct val="90000"/>
                </a:lnSpc>
                <a:spcBef>
                  <a:spcPct val="25000"/>
                </a:spcBef>
                <a:buClr>
                  <a:schemeClr val="accent2"/>
                </a:buClr>
                <a:buFont typeface="Wingdings" pitchFamily="2" charset="2"/>
                <a:buChar char="n"/>
              </a:pPr>
              <a:r>
                <a:rPr lang="en-US" sz="1500" dirty="0" smtClean="0"/>
                <a:t>Franklin County, AL</a:t>
              </a:r>
            </a:p>
            <a:p>
              <a:pPr marL="228600" indent="-228600" eaLnBrk="0" hangingPunct="0">
                <a:lnSpc>
                  <a:spcPct val="90000"/>
                </a:lnSpc>
                <a:spcBef>
                  <a:spcPct val="25000"/>
                </a:spcBef>
                <a:buClr>
                  <a:schemeClr val="accent2"/>
                </a:buClr>
                <a:buFont typeface="Wingdings" pitchFamily="2" charset="2"/>
                <a:buChar char="n"/>
              </a:pPr>
              <a:r>
                <a:rPr lang="en-US" sz="1500" dirty="0" smtClean="0"/>
                <a:t>Smith County, MS</a:t>
              </a:r>
            </a:p>
            <a:p>
              <a:pPr marL="228600" indent="-228600" eaLnBrk="0" hangingPunct="0">
                <a:lnSpc>
                  <a:spcPct val="90000"/>
                </a:lnSpc>
                <a:spcBef>
                  <a:spcPct val="25000"/>
                </a:spcBef>
                <a:buClr>
                  <a:schemeClr val="accent2"/>
                </a:buClr>
                <a:buFont typeface="Wingdings" pitchFamily="2" charset="2"/>
                <a:buChar char="n"/>
              </a:pPr>
              <a:r>
                <a:rPr lang="en-US" sz="1500" dirty="0" smtClean="0"/>
                <a:t>Louisiana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551"/>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a:t>MI 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AK Supreme Court</a:t>
              </a:r>
              <a:endParaRPr lang="en-US" sz="1500" dirty="0"/>
            </a:p>
            <a:p>
              <a:pPr marL="228600" indent="-228600" eaLnBrk="0" hangingPunct="0">
                <a:lnSpc>
                  <a:spcPct val="90000"/>
                </a:lnSpc>
                <a:spcBef>
                  <a:spcPct val="25000"/>
                </a:spcBef>
                <a:buClr>
                  <a:schemeClr val="accent2"/>
                </a:buClr>
                <a:buFont typeface="Wingdings" pitchFamily="2" charset="2"/>
                <a:buChar char="n"/>
              </a:pPr>
              <a:r>
                <a:rPr lang="en-US" sz="1500" dirty="0" smtClean="0"/>
                <a:t>MO </a:t>
              </a:r>
              <a:r>
                <a:rPr lang="en-US" sz="1500" dirty="0"/>
                <a:t>Supreme Court</a:t>
              </a:r>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7553325" y="1263650"/>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Philadelphia</a:t>
            </a:r>
          </a:p>
        </p:txBody>
      </p:sp>
      <p:grpSp>
        <p:nvGrpSpPr>
          <p:cNvPr id="10" name="Group 63"/>
          <p:cNvGrpSpPr>
            <a:grpSpLocks/>
          </p:cNvGrpSpPr>
          <p:nvPr/>
        </p:nvGrpSpPr>
        <p:grpSpPr bwMode="auto">
          <a:xfrm>
            <a:off x="7699375" y="3089275"/>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11" name="Group 63"/>
          <p:cNvGrpSpPr>
            <a:grpSpLocks/>
          </p:cNvGrpSpPr>
          <p:nvPr/>
        </p:nvGrpSpPr>
        <p:grpSpPr bwMode="auto">
          <a:xfrm>
            <a:off x="2874308" y="3646394"/>
            <a:ext cx="212725" cy="212725"/>
            <a:chOff x="3300" y="3702"/>
            <a:chExt cx="162" cy="162"/>
          </a:xfrm>
        </p:grpSpPr>
        <p:sp>
          <p:nvSpPr>
            <p:cNvPr id="104"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0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06" name="Line 96"/>
          <p:cNvSpPr>
            <a:spLocks noChangeShapeType="1"/>
          </p:cNvSpPr>
          <p:nvPr/>
        </p:nvSpPr>
        <p:spPr bwMode="auto">
          <a:xfrm flipH="1" flipV="1">
            <a:off x="3028947" y="3924296"/>
            <a:ext cx="45719" cy="942978"/>
          </a:xfrm>
          <a:prstGeom prst="line">
            <a:avLst/>
          </a:prstGeom>
          <a:noFill/>
          <a:ln w="28575">
            <a:solidFill>
              <a:schemeClr val="tx1"/>
            </a:solidFill>
            <a:round/>
            <a:headEnd/>
            <a:tailEnd type="triangle" w="lg" len="med"/>
          </a:ln>
        </p:spPr>
        <p:txBody>
          <a:bodyPr/>
          <a:lstStyle/>
          <a:p>
            <a:endParaRPr lang="en-US"/>
          </a:p>
        </p:txBody>
      </p:sp>
      <p:sp>
        <p:nvSpPr>
          <p:cNvPr id="107" name="Rectangle 97"/>
          <p:cNvSpPr>
            <a:spLocks noChangeArrowheads="1"/>
          </p:cNvSpPr>
          <p:nvPr/>
        </p:nvSpPr>
        <p:spPr bwMode="blackWhite">
          <a:xfrm>
            <a:off x="2706688" y="4919663"/>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Nevada</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Clark County</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CYBER RISK</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209</a:t>
            </a:fld>
            <a:endParaRPr lang="en-US" sz="900">
              <a:solidFill>
                <a:schemeClr val="bg1"/>
              </a:solidFill>
            </a:endParaRPr>
          </a:p>
        </p:txBody>
      </p:sp>
      <p:pic>
        <p:nvPicPr>
          <p:cNvPr id="13210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67392" y="3950929"/>
            <a:ext cx="8001000" cy="221906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2000" b="1" dirty="0" smtClean="0">
                <a:solidFill>
                  <a:srgbClr val="FF0000"/>
                </a:solidFill>
              </a:rPr>
              <a:t>NEW III White Paper: </a:t>
            </a:r>
            <a:r>
              <a:rPr lang="en-US" sz="2000" b="1" dirty="0" smtClean="0">
                <a:solidFill>
                  <a:srgbClr val="FF0000"/>
                </a:solidFill>
                <a:hlinkClick r:id="rId4"/>
              </a:rPr>
              <a:t>http://www.iii.org/assets/docs/pdf/paper_CyberRisk_2013.pdf</a:t>
            </a:r>
            <a:r>
              <a:rPr lang="en-US" sz="2000" b="1" dirty="0" smtClean="0">
                <a:solidFill>
                  <a:srgbClr val="FF0000"/>
                </a:solidFill>
              </a:rPr>
              <a:t> </a:t>
            </a:r>
            <a:endParaRPr lang="en-US" sz="3600" b="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209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21</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Construction Employment, </a:t>
            </a:r>
            <a:br>
              <a:rPr lang="en-US" dirty="0" smtClean="0"/>
            </a:br>
            <a:r>
              <a:rPr lang="en-US" dirty="0" smtClean="0"/>
              <a:t>Jan. 2003–July 2013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nvGraphicFramePr>
        <p:xfrm>
          <a:off x="463550" y="1248694"/>
          <a:ext cx="8404225" cy="4666226"/>
        </p:xfrm>
        <a:graphic>
          <a:graphicData uri="http://schemas.openxmlformats.org/presentationml/2006/ole">
            <p:oleObj spid="_x0000_s18823170" name="Chart" r:id="rId4" imgW="8343967" imgH="4381555" progId="MSGraph.Chart.8">
              <p:embed followColorScheme="full"/>
            </p:oleObj>
          </a:graphicData>
        </a:graphic>
      </p:graphicFrame>
      <p:sp>
        <p:nvSpPr>
          <p:cNvPr id="9" name="AutoShape 38"/>
          <p:cNvSpPr>
            <a:spLocks noChangeArrowheads="1"/>
          </p:cNvSpPr>
          <p:nvPr/>
        </p:nvSpPr>
        <p:spPr bwMode="blackWhite">
          <a:xfrm>
            <a:off x="1219200" y="4191000"/>
            <a:ext cx="2838450" cy="809625"/>
          </a:xfrm>
          <a:prstGeom prst="wedgeRectCallout">
            <a:avLst>
              <a:gd name="adj1" fmla="val 79894"/>
              <a:gd name="adj2" fmla="val -14340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5400000">
            <a:off x="7913120" y="3971002"/>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Could Be a Growth Leader in 2013 and 2014 as the Housing Market and Private Investment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5725141" y="2487561"/>
            <a:ext cx="1570394" cy="1626011"/>
          </a:xfrm>
          <a:prstGeom prst="wedgeRectCallout">
            <a:avLst>
              <a:gd name="adj1" fmla="val 15634"/>
              <a:gd name="adj2" fmla="val 880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21</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6690"/>
              <a:gd name="adj2" fmla="val 1810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July 2013 totaled 5.793 million, an increase of 358,000 jobs or 6.6% from the Jan. 2011 trough</a:t>
            </a:r>
            <a:endParaRPr lang="en-US" sz="12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smtClean="0">
                <a:latin typeface="Arial" pitchFamily="34" charset="0"/>
              </a:rPr>
              <a:t>Data Breaches 2005-2013,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0" y="6415088"/>
            <a:ext cx="86360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cs typeface="Arial" pitchFamily="34" charset="0"/>
              </a:rPr>
              <a:t>*	 2013 figures as of March 19, 2013.</a:t>
            </a:r>
          </a:p>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cs typeface="Arial" pitchFamily="34" charset="0"/>
              </a:rPr>
              <a:t>	Source: Identity Theft Resource Center</a:t>
            </a:r>
          </a:p>
        </p:txBody>
      </p:sp>
      <p:graphicFrame>
        <p:nvGraphicFramePr>
          <p:cNvPr id="1026" name="Object 2"/>
          <p:cNvGraphicFramePr>
            <a:graphicFrameLocks/>
          </p:cNvGraphicFramePr>
          <p:nvPr/>
        </p:nvGraphicFramePr>
        <p:xfrm>
          <a:off x="279400" y="1333500"/>
          <a:ext cx="8597900" cy="4203700"/>
        </p:xfrm>
        <a:graphic>
          <a:graphicData uri="http://schemas.openxmlformats.org/presentationml/2006/ole">
            <p:oleObj spid="_x0000_s17530882" name="Chart" r:id="rId4" imgW="8601126" imgH="4105150" progId="MSGraph.Chart.8">
              <p:embed followColorScheme="full"/>
            </p:oleObj>
          </a:graphicData>
        </a:graphic>
      </p:graphicFrame>
      <p:sp>
        <p:nvSpPr>
          <p:cNvPr id="307206" name="Rectangle 6"/>
          <p:cNvSpPr>
            <a:spLocks noChangeArrowheads="1"/>
          </p:cNvSpPr>
          <p:nvPr/>
        </p:nvSpPr>
        <p:spPr bwMode="blackWhite">
          <a:xfrm>
            <a:off x="414338" y="5537200"/>
            <a:ext cx="7688262"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cs typeface="Arial" pitchFamily="34" charset="0"/>
              </a:rPr>
              <a:t>The total number of data breaches and number of records exposed fluctuates from year to year and over time.</a:t>
            </a: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1D5D9F09-BB4C-4EBB-B52E-FDC9F684F6D8}" type="slidenum">
              <a:rPr lang="en-US" smtClean="0">
                <a:latin typeface="Arial" pitchFamily="34" charset="0"/>
              </a:rPr>
              <a:pPr/>
              <a:t>211</a:t>
            </a:fld>
            <a:endParaRPr lang="en-US" smtClean="0">
              <a:latin typeface="Arial" pitchFamily="34" charset="0"/>
            </a:endParaRPr>
          </a:p>
        </p:txBody>
      </p:sp>
      <p:sp>
        <p:nvSpPr>
          <p:cNvPr id="2052"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2053" name="Rectangle 3"/>
          <p:cNvSpPr>
            <a:spLocks noGrp="1" noChangeArrowheads="1"/>
          </p:cNvSpPr>
          <p:nvPr>
            <p:ph type="title"/>
          </p:nvPr>
        </p:nvSpPr>
        <p:spPr/>
        <p:txBody>
          <a:bodyPr/>
          <a:lstStyle/>
          <a:p>
            <a:r>
              <a:rPr lang="en-US" smtClean="0">
                <a:latin typeface="Arial" pitchFamily="34" charset="0"/>
              </a:rPr>
              <a:t>2012 Data Breaches By Business Category, By Number of Breaches</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1906" name="Chart" r:id="rId4" imgW="5210129" imgH="4219602" progId="MSGraph.Chart.8">
              <p:embed followColorScheme="full"/>
            </p:oleObj>
          </a:graphicData>
        </a:graphic>
      </p:graphicFrame>
      <p:sp>
        <p:nvSpPr>
          <p:cNvPr id="2054" name="Rectangle 5"/>
          <p:cNvSpPr>
            <a:spLocks noChangeArrowheads="1"/>
          </p:cNvSpPr>
          <p:nvPr/>
        </p:nvSpPr>
        <p:spPr bwMode="auto">
          <a:xfrm>
            <a:off x="-241300" y="6389688"/>
            <a:ext cx="86487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5"/>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majority of the 447 data breaches in 2012 affected business and medical/healthcare organizations, according to the Identity Theft Resource Center.</a:t>
            </a:r>
          </a:p>
        </p:txBody>
      </p:sp>
      <p:sp>
        <p:nvSpPr>
          <p:cNvPr id="2056" name="TextBox 18"/>
          <p:cNvSpPr txBox="1">
            <a:spLocks noChangeArrowheads="1"/>
          </p:cNvSpPr>
          <p:nvPr/>
        </p:nvSpPr>
        <p:spPr bwMode="auto">
          <a:xfrm>
            <a:off x="6324600" y="2298700"/>
            <a:ext cx="1985963" cy="523875"/>
          </a:xfrm>
          <a:prstGeom prst="rect">
            <a:avLst/>
          </a:prstGeom>
          <a:noFill/>
          <a:ln w="9525">
            <a:noFill/>
            <a:miter lim="800000"/>
            <a:headEnd/>
            <a:tailEnd/>
          </a:ln>
        </p:spPr>
        <p:txBody>
          <a:bodyPr wrap="none">
            <a:spAutoFit/>
          </a:bodyPr>
          <a:lstStyle/>
          <a:p>
            <a:r>
              <a:rPr lang="en-US" sz="1400"/>
              <a:t>Business, 165 (36.9%)</a:t>
            </a:r>
          </a:p>
          <a:p>
            <a:endParaRPr lang="en-US" sz="1400"/>
          </a:p>
        </p:txBody>
      </p:sp>
      <p:sp>
        <p:nvSpPr>
          <p:cNvPr id="2057" name="Rectangle 7"/>
          <p:cNvSpPr>
            <a:spLocks noChangeArrowheads="1"/>
          </p:cNvSpPr>
          <p:nvPr/>
        </p:nvSpPr>
        <p:spPr bwMode="gray">
          <a:xfrm>
            <a:off x="1625600" y="2230438"/>
            <a:ext cx="2247900" cy="182562"/>
          </a:xfrm>
          <a:prstGeom prst="rect">
            <a:avLst/>
          </a:prstGeom>
          <a:noFill/>
          <a:ln w="9525">
            <a:noFill/>
            <a:miter lim="800000"/>
            <a:headEnd/>
            <a:tailEnd/>
          </a:ln>
        </p:spPr>
        <p:txBody>
          <a:bodyPr lIns="0" tIns="0" rIns="0" bIns="0" anchor="ctr">
            <a:spAutoFit/>
          </a:bodyPr>
          <a:lstStyle/>
          <a:p>
            <a:pPr>
              <a:lnSpc>
                <a:spcPct val="85000"/>
              </a:lnSpc>
            </a:pPr>
            <a:r>
              <a:rPr lang="en-US" sz="1400"/>
              <a:t>Govt/Military, 50 (11.2%) </a:t>
            </a:r>
          </a:p>
        </p:txBody>
      </p:sp>
      <p:sp>
        <p:nvSpPr>
          <p:cNvPr id="2058" name="Rectangle 7"/>
          <p:cNvSpPr>
            <a:spLocks noChangeArrowheads="1"/>
          </p:cNvSpPr>
          <p:nvPr/>
        </p:nvSpPr>
        <p:spPr bwMode="gray">
          <a:xfrm>
            <a:off x="4051300" y="1747838"/>
            <a:ext cx="2082800"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17 (3.8%)</a:t>
            </a:r>
          </a:p>
        </p:txBody>
      </p:sp>
      <p:sp>
        <p:nvSpPr>
          <p:cNvPr id="2059" name="Rectangle 7"/>
          <p:cNvSpPr>
            <a:spLocks noChangeArrowheads="1"/>
          </p:cNvSpPr>
          <p:nvPr/>
        </p:nvSpPr>
        <p:spPr bwMode="gray">
          <a:xfrm>
            <a:off x="815975" y="3362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61 (13.6%)</a:t>
            </a:r>
          </a:p>
        </p:txBody>
      </p:sp>
      <p:sp>
        <p:nvSpPr>
          <p:cNvPr id="2060" name="Rectangle 7"/>
          <p:cNvSpPr>
            <a:spLocks noChangeArrowheads="1"/>
          </p:cNvSpPr>
          <p:nvPr/>
        </p:nvSpPr>
        <p:spPr bwMode="gray">
          <a:xfrm>
            <a:off x="266700" y="5340350"/>
            <a:ext cx="2667000" cy="182563"/>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154 (34.5%)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a:noFill/>
        </p:spPr>
        <p:txBody>
          <a:bodyPr/>
          <a:lstStyle/>
          <a:p>
            <a:fld id="{5ECF63E6-CFC7-4C76-894F-AF6D59E06C13}" type="slidenum">
              <a:rPr lang="en-US" smtClean="0">
                <a:latin typeface="Arial" pitchFamily="34" charset="0"/>
              </a:rPr>
              <a:pPr/>
              <a:t>212</a:t>
            </a:fld>
            <a:endParaRPr lang="en-US" smtClean="0">
              <a:latin typeface="Arial" pitchFamily="34" charset="0"/>
            </a:endParaRPr>
          </a:p>
        </p:txBody>
      </p:sp>
      <p:sp>
        <p:nvSpPr>
          <p:cNvPr id="307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077" name="Rectangle 3"/>
          <p:cNvSpPr>
            <a:spLocks noGrp="1" noChangeArrowheads="1"/>
          </p:cNvSpPr>
          <p:nvPr>
            <p:ph type="title"/>
          </p:nvPr>
        </p:nvSpPr>
        <p:spPr/>
        <p:txBody>
          <a:bodyPr/>
          <a:lstStyle/>
          <a:p>
            <a:r>
              <a:rPr lang="en-US" smtClean="0">
                <a:latin typeface="Arial" pitchFamily="34" charset="0"/>
              </a:rPr>
              <a:t>2012 Data Breaches By Category, By Number of Records Exposed</a:t>
            </a:r>
          </a:p>
        </p:txBody>
      </p:sp>
      <p:graphicFrame>
        <p:nvGraphicFramePr>
          <p:cNvPr id="6151176" name="Object 8"/>
          <p:cNvGraphicFramePr>
            <a:graphicFrameLocks noGrp="1"/>
          </p:cNvGraphicFramePr>
          <p:nvPr>
            <p:ph idx="4294967295"/>
          </p:nvPr>
        </p:nvGraphicFramePr>
        <p:xfrm>
          <a:off x="1943100" y="2057400"/>
          <a:ext cx="5207000" cy="4216400"/>
        </p:xfrm>
        <a:graphic>
          <a:graphicData uri="http://schemas.openxmlformats.org/presentationml/2006/ole">
            <p:oleObj spid="_x0000_s17532930" name="Chart" r:id="rId4" imgW="5210129" imgH="4219602" progId="MSGraph.Chart.8">
              <p:embed followColorScheme="full"/>
            </p:oleObj>
          </a:graphicData>
        </a:graphic>
      </p:graphicFrame>
      <p:sp>
        <p:nvSpPr>
          <p:cNvPr id="3078" name="Rectangle 5"/>
          <p:cNvSpPr>
            <a:spLocks noChangeArrowheads="1"/>
          </p:cNvSpPr>
          <p:nvPr/>
        </p:nvSpPr>
        <p:spPr bwMode="auto">
          <a:xfrm>
            <a:off x="-241300" y="6389688"/>
            <a:ext cx="85090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5"/>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Government/Military and Business organizations accounted for the majority of records exposed by data breaches during 2012.</a:t>
            </a:r>
          </a:p>
        </p:txBody>
      </p:sp>
      <p:sp>
        <p:nvSpPr>
          <p:cNvPr id="3080" name="TextBox 18"/>
          <p:cNvSpPr txBox="1">
            <a:spLocks noChangeArrowheads="1"/>
          </p:cNvSpPr>
          <p:nvPr/>
        </p:nvSpPr>
        <p:spPr bwMode="auto">
          <a:xfrm>
            <a:off x="6324600" y="2298700"/>
            <a:ext cx="2749550" cy="307975"/>
          </a:xfrm>
          <a:prstGeom prst="rect">
            <a:avLst/>
          </a:prstGeom>
          <a:noFill/>
          <a:ln w="9525">
            <a:noFill/>
            <a:miter lim="800000"/>
            <a:headEnd/>
            <a:tailEnd/>
          </a:ln>
        </p:spPr>
        <p:txBody>
          <a:bodyPr wrap="none">
            <a:spAutoFit/>
          </a:bodyPr>
          <a:lstStyle/>
          <a:p>
            <a:r>
              <a:rPr lang="en-US" sz="1400"/>
              <a:t>Govt/Military, 7.7 million (44.4%)</a:t>
            </a:r>
          </a:p>
        </p:txBody>
      </p:sp>
      <p:sp>
        <p:nvSpPr>
          <p:cNvPr id="3081" name="Rectangle 7"/>
          <p:cNvSpPr>
            <a:spLocks noChangeArrowheads="1"/>
          </p:cNvSpPr>
          <p:nvPr/>
        </p:nvSpPr>
        <p:spPr bwMode="gray">
          <a:xfrm>
            <a:off x="927100" y="2052638"/>
            <a:ext cx="3390900" cy="182562"/>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2.2 million (12.9%)</a:t>
            </a:r>
          </a:p>
        </p:txBody>
      </p:sp>
      <p:sp>
        <p:nvSpPr>
          <p:cNvPr id="3082" name="Rectangle 7"/>
          <p:cNvSpPr>
            <a:spLocks noChangeArrowheads="1"/>
          </p:cNvSpPr>
          <p:nvPr/>
        </p:nvSpPr>
        <p:spPr bwMode="gray">
          <a:xfrm>
            <a:off x="4232275" y="1747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470,048 (2.7%)</a:t>
            </a:r>
          </a:p>
        </p:txBody>
      </p:sp>
      <p:sp>
        <p:nvSpPr>
          <p:cNvPr id="3083" name="Rectangle 7"/>
          <p:cNvSpPr>
            <a:spLocks noChangeArrowheads="1"/>
          </p:cNvSpPr>
          <p:nvPr/>
        </p:nvSpPr>
        <p:spPr bwMode="gray">
          <a:xfrm>
            <a:off x="457200" y="3298825"/>
            <a:ext cx="2749550"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2.3 million (13.3%)</a:t>
            </a:r>
          </a:p>
        </p:txBody>
      </p:sp>
      <p:sp>
        <p:nvSpPr>
          <p:cNvPr id="3084" name="Rectangle 7"/>
          <p:cNvSpPr>
            <a:spLocks noChangeArrowheads="1"/>
          </p:cNvSpPr>
          <p:nvPr/>
        </p:nvSpPr>
        <p:spPr bwMode="gray">
          <a:xfrm>
            <a:off x="685800" y="5346700"/>
            <a:ext cx="2387600" cy="182563"/>
          </a:xfrm>
          <a:prstGeom prst="rect">
            <a:avLst/>
          </a:prstGeom>
          <a:noFill/>
          <a:ln w="9525">
            <a:noFill/>
            <a:miter lim="800000"/>
            <a:headEnd/>
            <a:tailEnd/>
          </a:ln>
        </p:spPr>
        <p:txBody>
          <a:bodyPr lIns="0" tIns="0" rIns="0" bIns="0" anchor="ctr">
            <a:spAutoFit/>
          </a:bodyPr>
          <a:lstStyle/>
          <a:p>
            <a:pPr>
              <a:lnSpc>
                <a:spcPct val="85000"/>
              </a:lnSpc>
            </a:pPr>
            <a:r>
              <a:rPr lang="en-US" sz="1400"/>
              <a:t>Business, 4.6 million (26.7%)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4E83354-5B02-432C-8FFD-57CE24EE9348}" type="slidenum">
              <a:rPr lang="en-US" sz="900"/>
              <a:pPr algn="r" eaLnBrk="0" hangingPunct="0">
                <a:lnSpc>
                  <a:spcPct val="85000"/>
                </a:lnSpc>
                <a:spcBef>
                  <a:spcPct val="20000"/>
                </a:spcBef>
              </a:pPr>
              <a:t>213</a:t>
            </a:fld>
            <a:endParaRPr lang="en-US" sz="900"/>
          </a:p>
        </p:txBody>
      </p:sp>
      <p:sp>
        <p:nvSpPr>
          <p:cNvPr id="4100"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AIG Survey: Cyber Attacks Top Concern Among Execs</a:t>
            </a:r>
          </a:p>
        </p:txBody>
      </p:sp>
      <p:sp>
        <p:nvSpPr>
          <p:cNvPr id="410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Penn Schoen Berland on behalf of American International Group.</a:t>
            </a:r>
          </a:p>
        </p:txBody>
      </p:sp>
      <p:graphicFrame>
        <p:nvGraphicFramePr>
          <p:cNvPr id="4098" name="Object 2"/>
          <p:cNvGraphicFramePr>
            <a:graphicFrameLocks/>
          </p:cNvGraphicFramePr>
          <p:nvPr/>
        </p:nvGraphicFramePr>
        <p:xfrm>
          <a:off x="177800" y="1638300"/>
          <a:ext cx="8547100" cy="4203700"/>
        </p:xfrm>
        <a:graphic>
          <a:graphicData uri="http://schemas.openxmlformats.org/presentationml/2006/ole">
            <p:oleObj spid="_x0000_s17533954" name="Chart" r:id="rId4" imgW="8963117" imgH="4314888" progId="MSGraph.Chart.8">
              <p:embed followColorScheme="full"/>
            </p:oleObj>
          </a:graphicData>
        </a:graphic>
      </p:graphicFrame>
      <p:sp>
        <p:nvSpPr>
          <p:cNvPr id="254980" name="Rectangle 4"/>
          <p:cNvSpPr>
            <a:spLocks noChangeArrowheads="1"/>
          </p:cNvSpPr>
          <p:nvPr/>
        </p:nvSpPr>
        <p:spPr bwMode="blackWhite">
          <a:xfrm>
            <a:off x="889000" y="9906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While companies are focused on managing a variety of business risks, cyber attacks are a top concern. Some 85% of 258 executives surveyed said they were very or somewhat concerned about cyber attacks on their businesses.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a:noFill/>
        </p:spPr>
        <p:txBody>
          <a:bodyPr/>
          <a:lstStyle/>
          <a:p>
            <a:fld id="{1F1CE4C3-FC9F-4641-8410-F381B1F4F6A9}" type="slidenum">
              <a:rPr lang="en-US" smtClean="0">
                <a:latin typeface="Arial" pitchFamily="34" charset="0"/>
              </a:rPr>
              <a:pPr/>
              <a:t>214</a:t>
            </a:fld>
            <a:endParaRPr lang="en-US" smtClean="0">
              <a:latin typeface="Arial" pitchFamily="34" charset="0"/>
            </a:endParaRPr>
          </a:p>
        </p:txBody>
      </p:sp>
      <p:sp>
        <p:nvSpPr>
          <p:cNvPr id="5124"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5125" name="Rectangle 3"/>
          <p:cNvSpPr>
            <a:spLocks noGrp="1" noChangeArrowheads="1"/>
          </p:cNvSpPr>
          <p:nvPr>
            <p:ph type="title"/>
          </p:nvPr>
        </p:nvSpPr>
        <p:spPr/>
        <p:txBody>
          <a:bodyPr/>
          <a:lstStyle/>
          <a:p>
            <a:r>
              <a:rPr lang="en-US" smtClean="0">
                <a:latin typeface="Arial" pitchFamily="34" charset="0"/>
              </a:rPr>
              <a:t>The Most Costly Cyber Crimes,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4978" name="Chart" r:id="rId4" imgW="5210129" imgH="4219602" progId="MSGraph.Chart.8">
              <p:embed followColorScheme="full"/>
            </p:oleObj>
          </a:graphicData>
        </a:graphic>
      </p:graphicFrame>
      <p:sp>
        <p:nvSpPr>
          <p:cNvPr id="5126"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Malicious code, denial of service and web-based attacks account for more than 58 percent of the total annualized cost of cyber crime experienced by 56 companies.</a:t>
            </a:r>
          </a:p>
        </p:txBody>
      </p:sp>
      <p:sp>
        <p:nvSpPr>
          <p:cNvPr id="5128" name="TextBox 18"/>
          <p:cNvSpPr txBox="1">
            <a:spLocks noChangeArrowheads="1"/>
          </p:cNvSpPr>
          <p:nvPr/>
        </p:nvSpPr>
        <p:spPr bwMode="auto">
          <a:xfrm>
            <a:off x="6324600" y="2298700"/>
            <a:ext cx="1370013" cy="307975"/>
          </a:xfrm>
          <a:prstGeom prst="rect">
            <a:avLst/>
          </a:prstGeom>
          <a:noFill/>
          <a:ln w="9525">
            <a:noFill/>
            <a:miter lim="800000"/>
            <a:headEnd/>
            <a:tailEnd/>
          </a:ln>
        </p:spPr>
        <p:txBody>
          <a:bodyPr wrap="none">
            <a:spAutoFit/>
          </a:bodyPr>
          <a:lstStyle/>
          <a:p>
            <a:r>
              <a:rPr lang="en-US" sz="1400"/>
              <a:t>Malicious code</a:t>
            </a:r>
          </a:p>
        </p:txBody>
      </p:sp>
      <p:sp>
        <p:nvSpPr>
          <p:cNvPr id="5129" name="Rectangle 7"/>
          <p:cNvSpPr>
            <a:spLocks noChangeArrowheads="1"/>
          </p:cNvSpPr>
          <p:nvPr/>
        </p:nvSpPr>
        <p:spPr bwMode="gray">
          <a:xfrm>
            <a:off x="3101975" y="2068513"/>
            <a:ext cx="1076325" cy="184150"/>
          </a:xfrm>
          <a:prstGeom prst="rect">
            <a:avLst/>
          </a:prstGeom>
          <a:noFill/>
          <a:ln w="9525">
            <a:noFill/>
            <a:miter lim="800000"/>
            <a:headEnd/>
            <a:tailEnd/>
          </a:ln>
        </p:spPr>
        <p:txBody>
          <a:bodyPr lIns="0" tIns="0" rIns="0" bIns="0" anchor="ctr">
            <a:spAutoFit/>
          </a:bodyPr>
          <a:lstStyle/>
          <a:p>
            <a:pPr>
              <a:lnSpc>
                <a:spcPct val="85000"/>
              </a:lnSpc>
            </a:pPr>
            <a:r>
              <a:rPr lang="en-US" sz="1400"/>
              <a:t>Botnets</a:t>
            </a:r>
          </a:p>
        </p:txBody>
      </p:sp>
      <p:sp>
        <p:nvSpPr>
          <p:cNvPr id="5130" name="Rectangle 7"/>
          <p:cNvSpPr>
            <a:spLocks noChangeArrowheads="1"/>
          </p:cNvSpPr>
          <p:nvPr/>
        </p:nvSpPr>
        <p:spPr bwMode="gray">
          <a:xfrm>
            <a:off x="6442075" y="5368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Denial of service</a:t>
            </a:r>
          </a:p>
        </p:txBody>
      </p:sp>
      <p:sp>
        <p:nvSpPr>
          <p:cNvPr id="5131" name="Rectangle 7"/>
          <p:cNvSpPr>
            <a:spLocks noChangeArrowheads="1"/>
          </p:cNvSpPr>
          <p:nvPr/>
        </p:nvSpPr>
        <p:spPr bwMode="gray">
          <a:xfrm>
            <a:off x="4003675" y="1851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Malware</a:t>
            </a:r>
          </a:p>
        </p:txBody>
      </p:sp>
      <p:sp>
        <p:nvSpPr>
          <p:cNvPr id="5132" name="Rectangle 7"/>
          <p:cNvSpPr>
            <a:spLocks noChangeArrowheads="1"/>
          </p:cNvSpPr>
          <p:nvPr/>
        </p:nvSpPr>
        <p:spPr bwMode="gray">
          <a:xfrm>
            <a:off x="1412875" y="2473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Viruses, Worms, Trojans</a:t>
            </a:r>
          </a:p>
        </p:txBody>
      </p:sp>
      <p:sp>
        <p:nvSpPr>
          <p:cNvPr id="5133" name="Rectangle 7"/>
          <p:cNvSpPr>
            <a:spLocks noChangeArrowheads="1"/>
          </p:cNvSpPr>
          <p:nvPr/>
        </p:nvSpPr>
        <p:spPr bwMode="gray">
          <a:xfrm>
            <a:off x="1235075" y="3144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Phishing + social engineering</a:t>
            </a:r>
          </a:p>
        </p:txBody>
      </p:sp>
      <p:sp>
        <p:nvSpPr>
          <p:cNvPr id="5134" name="Rectangle 7"/>
          <p:cNvSpPr>
            <a:spLocks noChangeArrowheads="1"/>
          </p:cNvSpPr>
          <p:nvPr/>
        </p:nvSpPr>
        <p:spPr bwMode="gray">
          <a:xfrm>
            <a:off x="1019175" y="4137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Malicious insiders</a:t>
            </a:r>
          </a:p>
        </p:txBody>
      </p:sp>
      <p:sp>
        <p:nvSpPr>
          <p:cNvPr id="5135" name="Rectangle 7"/>
          <p:cNvSpPr>
            <a:spLocks noChangeArrowheads="1"/>
          </p:cNvSpPr>
          <p:nvPr/>
        </p:nvSpPr>
        <p:spPr bwMode="gray">
          <a:xfrm>
            <a:off x="1536700" y="5357813"/>
            <a:ext cx="1498600" cy="184150"/>
          </a:xfrm>
          <a:prstGeom prst="rect">
            <a:avLst/>
          </a:prstGeom>
          <a:noFill/>
          <a:ln w="9525">
            <a:noFill/>
            <a:miter lim="800000"/>
            <a:headEnd/>
            <a:tailEnd/>
          </a:ln>
        </p:spPr>
        <p:txBody>
          <a:bodyPr lIns="0" tIns="0" rIns="0" bIns="0" anchor="ctr">
            <a:spAutoFit/>
          </a:bodyPr>
          <a:lstStyle/>
          <a:p>
            <a:pPr>
              <a:lnSpc>
                <a:spcPct val="85000"/>
              </a:lnSpc>
            </a:pPr>
            <a:r>
              <a:rPr lang="en-US" sz="1400"/>
              <a:t>Stolen devices</a:t>
            </a:r>
          </a:p>
        </p:txBody>
      </p:sp>
      <p:sp>
        <p:nvSpPr>
          <p:cNvPr id="5136" name="Rectangle 7"/>
          <p:cNvSpPr>
            <a:spLocks noChangeArrowheads="1"/>
          </p:cNvSpPr>
          <p:nvPr/>
        </p:nvSpPr>
        <p:spPr bwMode="gray">
          <a:xfrm>
            <a:off x="3571875" y="6257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Web-based attacks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110"/>
          <p:cNvSpPr>
            <a:spLocks noGrp="1" noChangeArrowheads="1"/>
          </p:cNvSpPr>
          <p:nvPr>
            <p:ph type="sldNum" sz="quarter" idx="12"/>
          </p:nvPr>
        </p:nvSpPr>
        <p:spPr>
          <a:noFill/>
        </p:spPr>
        <p:txBody>
          <a:bodyPr/>
          <a:lstStyle/>
          <a:p>
            <a:fld id="{5CC87777-9E29-403B-ADDD-E615821F0357}" type="slidenum">
              <a:rPr lang="en-US" smtClean="0">
                <a:latin typeface="Arial" pitchFamily="34" charset="0"/>
              </a:rPr>
              <a:pPr/>
              <a:t>215</a:t>
            </a:fld>
            <a:endParaRPr lang="en-US" smtClean="0">
              <a:latin typeface="Arial" pitchFamily="34" charset="0"/>
            </a:endParaRPr>
          </a:p>
        </p:txBody>
      </p:sp>
      <p:sp>
        <p:nvSpPr>
          <p:cNvPr id="6148"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6149" name="Rectangle 3"/>
          <p:cNvSpPr>
            <a:spLocks noGrp="1" noChangeArrowheads="1"/>
          </p:cNvSpPr>
          <p:nvPr>
            <p:ph type="title"/>
          </p:nvPr>
        </p:nvSpPr>
        <p:spPr/>
        <p:txBody>
          <a:bodyPr/>
          <a:lstStyle/>
          <a:p>
            <a:r>
              <a:rPr lang="en-US" smtClean="0">
                <a:latin typeface="Arial" pitchFamily="34" charset="0"/>
              </a:rPr>
              <a:t>External Cyber Crime Costs: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6002" name="Chart" r:id="rId4" imgW="5210129" imgH="4219602" progId="MSGraph.Chart.8">
              <p:embed followColorScheme="full"/>
            </p:oleObj>
          </a:graphicData>
        </a:graphic>
      </p:graphicFrame>
      <p:sp>
        <p:nvSpPr>
          <p:cNvPr id="6150" name="Rectangle 5"/>
          <p:cNvSpPr>
            <a:spLocks noChangeArrowheads="1"/>
          </p:cNvSpPr>
          <p:nvPr/>
        </p:nvSpPr>
        <p:spPr bwMode="auto">
          <a:xfrm>
            <a:off x="-241300" y="6203950"/>
            <a:ext cx="8107363"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 Other costs include direct and indirect costs that could not be allocated to a main external cost category</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Information loss (44%) and business disruption or lost productivity (30%) account for the majority of external costs due to cyber crime.</a:t>
            </a:r>
          </a:p>
        </p:txBody>
      </p:sp>
      <p:sp>
        <p:nvSpPr>
          <p:cNvPr id="6152" name="TextBox 18"/>
          <p:cNvSpPr txBox="1">
            <a:spLocks noChangeArrowheads="1"/>
          </p:cNvSpPr>
          <p:nvPr/>
        </p:nvSpPr>
        <p:spPr bwMode="auto">
          <a:xfrm>
            <a:off x="6324600" y="2298700"/>
            <a:ext cx="1447800" cy="307975"/>
          </a:xfrm>
          <a:prstGeom prst="rect">
            <a:avLst/>
          </a:prstGeom>
          <a:noFill/>
          <a:ln w="9525">
            <a:noFill/>
            <a:miter lim="800000"/>
            <a:headEnd/>
            <a:tailEnd/>
          </a:ln>
        </p:spPr>
        <p:txBody>
          <a:bodyPr wrap="none">
            <a:spAutoFit/>
          </a:bodyPr>
          <a:lstStyle/>
          <a:p>
            <a:r>
              <a:rPr lang="en-US" sz="1400"/>
              <a:t>Information loss</a:t>
            </a:r>
          </a:p>
        </p:txBody>
      </p:sp>
      <p:sp>
        <p:nvSpPr>
          <p:cNvPr id="6153" name="Rectangle 7"/>
          <p:cNvSpPr>
            <a:spLocks noChangeArrowheads="1"/>
          </p:cNvSpPr>
          <p:nvPr/>
        </p:nvSpPr>
        <p:spPr bwMode="gray">
          <a:xfrm>
            <a:off x="2413000" y="2052638"/>
            <a:ext cx="1905000" cy="182562"/>
          </a:xfrm>
          <a:prstGeom prst="rect">
            <a:avLst/>
          </a:prstGeom>
          <a:noFill/>
          <a:ln w="9525">
            <a:noFill/>
            <a:miter lim="800000"/>
            <a:headEnd/>
            <a:tailEnd/>
          </a:ln>
        </p:spPr>
        <p:txBody>
          <a:bodyPr lIns="0" tIns="0" rIns="0" bIns="0" anchor="ctr">
            <a:spAutoFit/>
          </a:bodyPr>
          <a:lstStyle/>
          <a:p>
            <a:pPr>
              <a:lnSpc>
                <a:spcPct val="85000"/>
              </a:lnSpc>
            </a:pPr>
            <a:r>
              <a:rPr lang="en-US" sz="1400"/>
              <a:t>Equipment damages</a:t>
            </a:r>
          </a:p>
        </p:txBody>
      </p:sp>
      <p:sp>
        <p:nvSpPr>
          <p:cNvPr id="6154" name="Rectangle 7"/>
          <p:cNvSpPr>
            <a:spLocks noChangeArrowheads="1"/>
          </p:cNvSpPr>
          <p:nvPr/>
        </p:nvSpPr>
        <p:spPr bwMode="gray">
          <a:xfrm>
            <a:off x="4232275" y="1838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Other costs*</a:t>
            </a:r>
          </a:p>
        </p:txBody>
      </p:sp>
      <p:sp>
        <p:nvSpPr>
          <p:cNvPr id="6155" name="Rectangle 7"/>
          <p:cNvSpPr>
            <a:spLocks noChangeArrowheads="1"/>
          </p:cNvSpPr>
          <p:nvPr/>
        </p:nvSpPr>
        <p:spPr bwMode="gray">
          <a:xfrm>
            <a:off x="1489075" y="32226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Revenue loss</a:t>
            </a:r>
          </a:p>
        </p:txBody>
      </p:sp>
      <p:sp>
        <p:nvSpPr>
          <p:cNvPr id="6156" name="Rectangle 7"/>
          <p:cNvSpPr>
            <a:spLocks noChangeArrowheads="1"/>
          </p:cNvSpPr>
          <p:nvPr/>
        </p:nvSpPr>
        <p:spPr bwMode="gray">
          <a:xfrm>
            <a:off x="1384300" y="5357813"/>
            <a:ext cx="1651000" cy="184150"/>
          </a:xfrm>
          <a:prstGeom prst="rect">
            <a:avLst/>
          </a:prstGeom>
          <a:noFill/>
          <a:ln w="9525">
            <a:noFill/>
            <a:miter lim="800000"/>
            <a:headEnd/>
            <a:tailEnd/>
          </a:ln>
        </p:spPr>
        <p:txBody>
          <a:bodyPr lIns="0" tIns="0" rIns="0" bIns="0" anchor="ctr">
            <a:spAutoFit/>
          </a:bodyPr>
          <a:lstStyle/>
          <a:p>
            <a:pPr>
              <a:lnSpc>
                <a:spcPct val="85000"/>
              </a:lnSpc>
            </a:pPr>
            <a:r>
              <a:rPr lang="en-US" sz="1400"/>
              <a:t>Business disruption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7"/>
          <p:cNvSpPr>
            <a:spLocks noGrp="1"/>
          </p:cNvSpPr>
          <p:nvPr>
            <p:ph type="title" idx="4294967295"/>
          </p:nvPr>
        </p:nvSpPr>
        <p:spPr>
          <a:xfrm>
            <a:off x="192088" y="47625"/>
            <a:ext cx="6837362" cy="812800"/>
          </a:xfrm>
        </p:spPr>
        <p:txBody>
          <a:bodyPr lIns="0" tIns="0" rIns="0" bIns="0" anchor="t"/>
          <a:lstStyle/>
          <a:p>
            <a:r>
              <a:rPr lang="en-US" smtClean="0">
                <a:latin typeface="Arial" pitchFamily="34" charset="0"/>
                <a:cs typeface="Arial" pitchFamily="34" charset="0"/>
              </a:rPr>
              <a:t>High Profile Data Breaches, 2012-2013</a:t>
            </a:r>
            <a:endParaRPr lang="en-US" smtClean="0">
              <a:latin typeface="Arial" pitchFamily="34" charset="0"/>
            </a:endParaRPr>
          </a:p>
        </p:txBody>
      </p:sp>
      <p:graphicFrame>
        <p:nvGraphicFramePr>
          <p:cNvPr id="346262" name="Group 150"/>
          <p:cNvGraphicFramePr>
            <a:graphicFrameLocks noGrp="1"/>
          </p:cNvGraphicFramePr>
          <p:nvPr>
            <p:ph idx="4294967295"/>
          </p:nvPr>
        </p:nvGraphicFramePr>
        <p:xfrm>
          <a:off x="381000" y="1095375"/>
          <a:ext cx="8458199" cy="5185295"/>
        </p:xfrm>
        <a:graphic>
          <a:graphicData uri="http://schemas.openxmlformats.org/drawingml/2006/table">
            <a:tbl>
              <a:tblPr/>
              <a:tblGrid>
                <a:gridCol w="1086948"/>
                <a:gridCol w="1719580"/>
                <a:gridCol w="5651671"/>
              </a:tblGrid>
              <a:tr h="374530">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Date</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ea typeface="+mn-ea"/>
                          <a:cs typeface="+mn-cs"/>
                        </a:rPr>
                        <a:t>Company</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rPr>
                        <a:t>Description of Breach</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South Korean banks, media </a:t>
                      </a:r>
                      <a:r>
                        <a:rPr kumimoji="0" lang="en-US" sz="1400" b="0" i="0" u="none" strike="noStrike" cap="none" normalizeH="0" baseline="0" dirty="0" err="1" smtClean="0">
                          <a:ln>
                            <a:noFill/>
                          </a:ln>
                          <a:solidFill>
                            <a:schemeClr val="tx1"/>
                          </a:solidFill>
                          <a:effectLst/>
                          <a:latin typeface="Arial" charset="0"/>
                        </a:rPr>
                        <a:t>cos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Cyber attack causes computers to crash at South Korean banks and media companies, paralyzing bank machines across the country. No immediate reports of records compromised.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Yahoo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at Yahoo in which some 450,000 passwords lifted and posted to the Internet.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eHarmony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Online dating site eHarmony confirms security breach in which some 1.5 million user names and passwords compromised.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68163">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LinkedIn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Social networking site LinkedIn reportedly targeted in hacker attack that saw 6.5 million hashed passwords posted to the Internet.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Utah Dept of Technology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Utah Department of Technology notifies of a March 30 breach of a server containing personal data including social security numbers for about 780,000 Medicaid patient claims. Breach traced to Eastern Europe hackers.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Global Payments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Credit card processor Global Payments confirms hacker attack has compromised  the payment card numbers of around 1.5 million cardholders.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CA Dept of Child Support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Officials announce that four computer storage devices containing personal information for about 800,000 adults and children in California’s child support system were lost by IBM and Iron Mountain Inc.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Jan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err="1" smtClean="0">
                          <a:ln>
                            <a:noFill/>
                          </a:ln>
                          <a:solidFill>
                            <a:schemeClr val="tx1"/>
                          </a:solidFill>
                          <a:effectLst/>
                          <a:latin typeface="Arial" charset="0"/>
                        </a:rPr>
                        <a:t>Zappos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Online shoe retailer </a:t>
                      </a:r>
                      <a:r>
                        <a:rPr kumimoji="0" lang="en-US" sz="1200" b="0" i="0" u="none" strike="noStrike" cap="none" normalizeH="0" baseline="0" dirty="0" err="1" smtClean="0">
                          <a:ln>
                            <a:noFill/>
                          </a:ln>
                          <a:solidFill>
                            <a:schemeClr val="tx1"/>
                          </a:solidFill>
                          <a:effectLst/>
                          <a:latin typeface="Arial" charset="0"/>
                        </a:rPr>
                        <a:t>Zappos</a:t>
                      </a:r>
                      <a:r>
                        <a:rPr kumimoji="0" lang="en-US" sz="1200" b="0" i="0" u="none" strike="noStrike" cap="none" normalizeH="0" baseline="0" dirty="0" smtClean="0">
                          <a:ln>
                            <a:noFill/>
                          </a:ln>
                          <a:solidFill>
                            <a:schemeClr val="tx1"/>
                          </a:solidFill>
                          <a:effectLst/>
                          <a:latin typeface="Arial" charset="0"/>
                        </a:rPr>
                        <a:t> announces that information, such as names, addresses and passwords on as many as 24 million customers illegally accessed.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Jan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NY State Electric + Gas Co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at NYSEG that allowed unauthorized access to NYSEG customer data, containing social security numbers, dates of birth and bank account numbers, exposing 1.8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bl>
          </a:graphicData>
        </a:graphic>
      </p:graphicFrame>
      <p:sp>
        <p:nvSpPr>
          <p:cNvPr id="14386" name="Rectangle 5"/>
          <p:cNvSpPr>
            <a:spLocks noChangeArrowheads="1"/>
          </p:cNvSpPr>
          <p:nvPr/>
        </p:nvSpPr>
        <p:spPr bwMode="auto">
          <a:xfrm>
            <a:off x="0" y="6227763"/>
            <a:ext cx="8597900" cy="630237"/>
          </a:xfrm>
          <a:prstGeom prst="rect">
            <a:avLst/>
          </a:prstGeom>
          <a:noFill/>
          <a:ln w="9525" algn="ctr">
            <a:noFill/>
            <a:miter lim="800000"/>
            <a:headEnd/>
            <a:tailEnd/>
          </a:ln>
        </p:spPr>
        <p:txBody>
          <a:bodyPr>
            <a:spAutoFit/>
          </a:bodyPr>
          <a:lstStyle/>
          <a:p>
            <a:pPr eaLnBrk="0" hangingPunct="0">
              <a:spcBef>
                <a:spcPct val="50000"/>
              </a:spcBef>
              <a:buClr>
                <a:srgbClr val="FF3300"/>
              </a:buClr>
            </a:pPr>
            <a:r>
              <a:rPr lang="en-US" sz="1000">
                <a:latin typeface="Verdana" pitchFamily="34" charset="0"/>
              </a:rPr>
              <a:t>*March 2013 attack is not part of ITRC research.</a:t>
            </a:r>
          </a:p>
          <a:p>
            <a:pPr eaLnBrk="0" hangingPunct="0">
              <a:spcBef>
                <a:spcPct val="50000"/>
              </a:spcBef>
              <a:buClr>
                <a:srgbClr val="FF3300"/>
              </a:buClr>
            </a:pPr>
            <a:r>
              <a:rPr lang="en-US" sz="1000">
                <a:latin typeface="Verdana" pitchFamily="34" charset="0"/>
              </a:rPr>
              <a:t>Sources: Identity Theft Resource Center, </a:t>
            </a:r>
            <a:r>
              <a:rPr lang="en-US" sz="1000">
                <a:latin typeface="Verdana" pitchFamily="34" charset="0"/>
                <a:hlinkClick r:id="rId3"/>
              </a:rPr>
              <a:t>http://www.idtheftcenter.org/ITRC%20Breach%20Report%202012.pdf</a:t>
            </a:r>
            <a:r>
              <a:rPr lang="en-US" sz="1000">
                <a:latin typeface="Verdana" pitchFamily="34" charset="0"/>
              </a:rPr>
              <a:t>; Insurance Information Institute (I.I.I.) research.</a:t>
            </a:r>
            <a:endParaRPr lang="en-US" sz="1100"/>
          </a:p>
        </p:txBody>
      </p:sp>
    </p:spTree>
  </p:cSld>
  <p:clrMapOvr>
    <a:masterClrMapping/>
  </p:clrMapOvr>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3C262A7-EE10-4A12-A311-F86FE26DF49B}" type="slidenum">
              <a:rPr lang="en-US" sz="900"/>
              <a:pPr algn="r" eaLnBrk="0" hangingPunct="0">
                <a:lnSpc>
                  <a:spcPct val="85000"/>
                </a:lnSpc>
                <a:spcBef>
                  <a:spcPct val="20000"/>
                </a:spcBef>
              </a:pPr>
              <a:t>217</a:t>
            </a:fld>
            <a:endParaRPr lang="en-US" sz="900"/>
          </a:p>
        </p:txBody>
      </p:sp>
      <p:sp>
        <p:nvSpPr>
          <p:cNvPr id="7172"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Average Organizational Cost of a Data Breach, 2008-2011* ($ Millions)</a:t>
            </a:r>
          </a:p>
        </p:txBody>
      </p:sp>
      <p:sp>
        <p:nvSpPr>
          <p:cNvPr id="7173" name="Rectangle 4"/>
          <p:cNvSpPr>
            <a:spLocks noChangeArrowheads="1"/>
          </p:cNvSpPr>
          <p:nvPr/>
        </p:nvSpPr>
        <p:spPr bwMode="auto">
          <a:xfrm>
            <a:off x="-47625" y="5749925"/>
            <a:ext cx="9191625" cy="9429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*Findings of this benchmark study pertain to the actual data breach experiences of 49 U.S. companies from 14 different industry sectors, all of which participated in the 2011 study. Total breach costs include: lost business resulting from diminished trust or confidence of customers ;costs related to detection, escalation, and notification of the breach;  and ex-post response activities, such as credit report monitoring.</a:t>
            </a:r>
          </a:p>
          <a:p>
            <a:pPr eaLnBrk="0" hangingPunct="0">
              <a:lnSpc>
                <a:spcPct val="85000"/>
              </a:lnSpc>
              <a:spcBef>
                <a:spcPct val="25000"/>
              </a:spcBef>
              <a:buClr>
                <a:schemeClr val="accent2"/>
              </a:buClr>
              <a:buFont typeface="Wingdings" pitchFamily="2" charset="2"/>
              <a:buNone/>
            </a:pPr>
            <a:r>
              <a:rPr lang="en-US" sz="1100"/>
              <a:t>Source: 2011 Annual Study: U.S. Cost of a Data Breach, the Ponemon Institute.</a:t>
            </a:r>
          </a:p>
        </p:txBody>
      </p:sp>
      <p:graphicFrame>
        <p:nvGraphicFramePr>
          <p:cNvPr id="7170" name="Object 2"/>
          <p:cNvGraphicFramePr>
            <a:graphicFrameLocks/>
          </p:cNvGraphicFramePr>
          <p:nvPr/>
        </p:nvGraphicFramePr>
        <p:xfrm>
          <a:off x="177800" y="1638300"/>
          <a:ext cx="8547100" cy="4203700"/>
        </p:xfrm>
        <a:graphic>
          <a:graphicData uri="http://schemas.openxmlformats.org/presentationml/2006/ole">
            <p:oleObj spid="_x0000_s17537026" name="Chart" r:id="rId4" imgW="8963117" imgH="4314888" progId="MSGraph.Chart.8">
              <p:embed followColorScheme="full"/>
            </p:oleObj>
          </a:graphicData>
        </a:graphic>
      </p:graphicFrame>
      <p:sp>
        <p:nvSpPr>
          <p:cNvPr id="7174" name="Rectangle 7"/>
          <p:cNvSpPr>
            <a:spLocks noChangeArrowheads="1"/>
          </p:cNvSpPr>
          <p:nvPr/>
        </p:nvSpPr>
        <p:spPr bwMode="black">
          <a:xfrm>
            <a:off x="182563" y="14700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254980" name="Rectangle 4"/>
          <p:cNvSpPr>
            <a:spLocks noChangeArrowheads="1"/>
          </p:cNvSpPr>
          <p:nvPr/>
        </p:nvSpPr>
        <p:spPr bwMode="blackWhite">
          <a:xfrm>
            <a:off x="1289050" y="990600"/>
            <a:ext cx="737235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average organizational cost of a data breach in 2011 was $5.5 million, down 24% from $7.2 million in 2010. Companies have improved steps taken in both preparing for and responding to a data breach.</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ADE0F892-EEE8-456C-8858-11090AA56839}" type="slidenum">
              <a:rPr lang="en-US" smtClean="0">
                <a:latin typeface="Arial" pitchFamily="34" charset="0"/>
              </a:rPr>
              <a:pPr/>
              <a:t>218</a:t>
            </a:fld>
            <a:endParaRPr lang="en-US" smtClean="0">
              <a:latin typeface="Arial" pitchFamily="34" charset="0"/>
            </a:endParaRPr>
          </a:p>
        </p:txBody>
      </p:sp>
      <p:sp>
        <p:nvSpPr>
          <p:cNvPr id="819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8197" name="Rectangle 3"/>
          <p:cNvSpPr>
            <a:spLocks noGrp="1" noChangeArrowheads="1"/>
          </p:cNvSpPr>
          <p:nvPr>
            <p:ph type="title"/>
          </p:nvPr>
        </p:nvSpPr>
        <p:spPr/>
        <p:txBody>
          <a:bodyPr/>
          <a:lstStyle/>
          <a:p>
            <a:r>
              <a:rPr lang="en-US" smtClean="0">
                <a:latin typeface="Arial" pitchFamily="34" charset="0"/>
              </a:rPr>
              <a:t>Main Causes of Data Breach</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8050" name="Chart" r:id="rId4" imgW="5210129" imgH="4219602" progId="MSGraph.Chart.8">
              <p:embed followColorScheme="full"/>
            </p:oleObj>
          </a:graphicData>
        </a:graphic>
      </p:graphicFrame>
      <p:sp>
        <p:nvSpPr>
          <p:cNvPr id="8198"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2011 Cost of Data Breach Study: United States</a:t>
            </a:r>
            <a:r>
              <a:rPr lang="en-US" sz="1100"/>
              <a:t>, Ponemon Institute, March 2012</a:t>
            </a:r>
          </a:p>
        </p:txBody>
      </p:sp>
      <p:sp>
        <p:nvSpPr>
          <p:cNvPr id="2006022" name="Rectangle 6"/>
          <p:cNvSpPr>
            <a:spLocks noChangeArrowheads="1"/>
          </p:cNvSpPr>
          <p:nvPr/>
        </p:nvSpPr>
        <p:spPr bwMode="blackWhite">
          <a:xfrm>
            <a:off x="368300" y="1092200"/>
            <a:ext cx="7734300" cy="7747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Negligent employees and malicious attacks are most often the cause of the data breach. Some 39 percent of incidents involve a negligent employee or contractor, while 37 percent concern a malicious or criminal attack.</a:t>
            </a:r>
          </a:p>
        </p:txBody>
      </p:sp>
      <p:sp>
        <p:nvSpPr>
          <p:cNvPr id="8200" name="TextBox 18"/>
          <p:cNvSpPr txBox="1">
            <a:spLocks noChangeArrowheads="1"/>
          </p:cNvSpPr>
          <p:nvPr/>
        </p:nvSpPr>
        <p:spPr bwMode="auto">
          <a:xfrm>
            <a:off x="6324600" y="2298700"/>
            <a:ext cx="1081088" cy="307975"/>
          </a:xfrm>
          <a:prstGeom prst="rect">
            <a:avLst/>
          </a:prstGeom>
          <a:noFill/>
          <a:ln w="9525">
            <a:noFill/>
            <a:miter lim="800000"/>
            <a:headEnd/>
            <a:tailEnd/>
          </a:ln>
        </p:spPr>
        <p:txBody>
          <a:bodyPr wrap="none">
            <a:spAutoFit/>
          </a:bodyPr>
          <a:lstStyle/>
          <a:p>
            <a:r>
              <a:rPr lang="en-US" sz="1400"/>
              <a:t>Negligence</a:t>
            </a:r>
          </a:p>
        </p:txBody>
      </p:sp>
      <p:sp>
        <p:nvSpPr>
          <p:cNvPr id="8201" name="Rectangle 7"/>
          <p:cNvSpPr>
            <a:spLocks noChangeArrowheads="1"/>
          </p:cNvSpPr>
          <p:nvPr/>
        </p:nvSpPr>
        <p:spPr bwMode="gray">
          <a:xfrm>
            <a:off x="1552575" y="30067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System glitch</a:t>
            </a:r>
          </a:p>
        </p:txBody>
      </p:sp>
      <p:sp>
        <p:nvSpPr>
          <p:cNvPr id="8202" name="Rectangle 7"/>
          <p:cNvSpPr>
            <a:spLocks noChangeArrowheads="1"/>
          </p:cNvSpPr>
          <p:nvPr/>
        </p:nvSpPr>
        <p:spPr bwMode="gray">
          <a:xfrm>
            <a:off x="1308100" y="5280025"/>
            <a:ext cx="1651000" cy="365125"/>
          </a:xfrm>
          <a:prstGeom prst="rect">
            <a:avLst/>
          </a:prstGeom>
          <a:noFill/>
          <a:ln w="9525">
            <a:noFill/>
            <a:miter lim="800000"/>
            <a:headEnd/>
            <a:tailEnd/>
          </a:ln>
        </p:spPr>
        <p:txBody>
          <a:bodyPr lIns="0" tIns="0" rIns="0" bIns="0" anchor="ctr">
            <a:spAutoFit/>
          </a:bodyPr>
          <a:lstStyle/>
          <a:p>
            <a:pPr>
              <a:lnSpc>
                <a:spcPct val="85000"/>
              </a:lnSpc>
            </a:pPr>
            <a:r>
              <a:rPr lang="en-US" sz="1400"/>
              <a:t>Malicious or criminal attack</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B2BE274-D7D7-4AC3-931C-E64B04B637BE}" type="slidenum">
              <a:rPr lang="en-US" sz="900"/>
              <a:pPr algn="r" eaLnBrk="0" hangingPunct="0">
                <a:lnSpc>
                  <a:spcPct val="85000"/>
                </a:lnSpc>
                <a:spcBef>
                  <a:spcPct val="20000"/>
                </a:spcBef>
              </a:pPr>
              <a:t>219</a:t>
            </a:fld>
            <a:endParaRPr lang="en-US" sz="900"/>
          </a:p>
        </p:txBody>
      </p:sp>
      <p:sp>
        <p:nvSpPr>
          <p:cNvPr id="9220"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Increase in Purchase of Cyber Insurance Among U.S. Companies, 2012</a:t>
            </a:r>
          </a:p>
        </p:txBody>
      </p:sp>
      <p:sp>
        <p:nvSpPr>
          <p:cNvPr id="922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9218" name="Object 2"/>
          <p:cNvGraphicFramePr>
            <a:graphicFrameLocks/>
          </p:cNvGraphicFramePr>
          <p:nvPr/>
        </p:nvGraphicFramePr>
        <p:xfrm>
          <a:off x="177800" y="1638300"/>
          <a:ext cx="8547100" cy="4483100"/>
        </p:xfrm>
        <a:graphic>
          <a:graphicData uri="http://schemas.openxmlformats.org/presentationml/2006/ole">
            <p:oleObj spid="_x0000_s17539074" name="Chart" r:id="rId4" imgW="8963117" imgH="4314888" progId="MSGraph.Chart.8">
              <p:embed followColorScheme="full"/>
            </p:oleObj>
          </a:graphicData>
        </a:graphic>
      </p:graphicFrame>
      <p:sp>
        <p:nvSpPr>
          <p:cNvPr id="254980" name="Rectangle 4"/>
          <p:cNvSpPr>
            <a:spLocks noChangeArrowheads="1"/>
          </p:cNvSpPr>
          <p:nvPr/>
        </p:nvSpPr>
        <p:spPr bwMode="blackWhite">
          <a:xfrm>
            <a:off x="609600" y="10033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Interest in cyber insurance continues to climb. The number of companies purchasing cyber insurance increased 33 percent from 2011 to 2012.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22</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2005–2013:Q2</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86785"/>
          <a:ext cx="8536081" cy="4838700"/>
        </p:xfrm>
        <a:graphic>
          <a:graphicData uri="http://schemas.openxmlformats.org/presentationml/2006/ole">
            <p:oleObj spid="_x0000_s17973250" name="Chart" r:id="rId5" imgW="8343967" imgH="4381555" progId="MSGraph.Chart.8">
              <p:embed followColorScheme="full"/>
            </p:oleObj>
          </a:graphicData>
        </a:graphic>
      </p:graphicFrame>
      <p:sp>
        <p:nvSpPr>
          <p:cNvPr id="10" name="AutoShape 14"/>
          <p:cNvSpPr>
            <a:spLocks noChangeArrowheads="1"/>
          </p:cNvSpPr>
          <p:nvPr/>
        </p:nvSpPr>
        <p:spPr bwMode="blackWhite">
          <a:xfrm>
            <a:off x="1430594" y="2220756"/>
            <a:ext cx="2182456" cy="611188"/>
          </a:xfrm>
          <a:prstGeom prst="wedgeRectCallout">
            <a:avLst>
              <a:gd name="adj1" fmla="val 62411"/>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043950" y="1214370"/>
            <a:ext cx="2328908" cy="1091293"/>
          </a:xfrm>
          <a:prstGeom prst="wedgeRectCallout">
            <a:avLst>
              <a:gd name="adj1" fmla="val 107862"/>
              <a:gd name="adj2" fmla="val -5593"/>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2013:Q2) </a:t>
            </a:r>
            <a:r>
              <a:rPr lang="en-US" b="1" dirty="0">
                <a:solidFill>
                  <a:schemeClr val="bg1"/>
                </a:solidFill>
              </a:rPr>
              <a:t>was </a:t>
            </a:r>
            <a:r>
              <a:rPr lang="en-US" b="1" dirty="0" smtClean="0">
                <a:solidFill>
                  <a:schemeClr val="bg1"/>
                </a:solidFill>
              </a:rPr>
              <a:t>$7.09 trillion</a:t>
            </a:r>
            <a:r>
              <a:rPr lang="en-US" b="1" dirty="0">
                <a:solidFill>
                  <a:schemeClr val="bg1"/>
                </a:solidFill>
              </a:rPr>
              <a:t>, a new </a:t>
            </a:r>
            <a:r>
              <a:rPr lang="en-US" b="1" dirty="0" smtClean="0">
                <a:solidFill>
                  <a:schemeClr val="bg1"/>
                </a:solidFill>
              </a:rPr>
              <a:t>peak--$762B above 2009 trough</a:t>
            </a:r>
            <a:endParaRPr lang="en-US" b="1" dirty="0">
              <a:solidFill>
                <a:schemeClr val="bg1"/>
              </a:solidFill>
            </a:endParaRPr>
          </a:p>
        </p:txBody>
      </p:sp>
      <p:sp>
        <p:nvSpPr>
          <p:cNvPr id="12" name="AutoShape 14"/>
          <p:cNvSpPr>
            <a:spLocks noChangeArrowheads="1"/>
          </p:cNvSpPr>
          <p:nvPr/>
        </p:nvSpPr>
        <p:spPr bwMode="blackWhite">
          <a:xfrm>
            <a:off x="2553938" y="4228788"/>
            <a:ext cx="2419350" cy="876300"/>
          </a:xfrm>
          <a:prstGeom prst="wedgeRectCallout">
            <a:avLst>
              <a:gd name="adj1" fmla="val 62921"/>
              <a:gd name="adj2" fmla="val -11012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13.4% above their 2009 trough and up 2.7%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762B9FE-CE08-4BE9-9828-BA28F5D8B733}" type="slidenum">
              <a:rPr lang="en-US" sz="900"/>
              <a:pPr algn="r" eaLnBrk="0" hangingPunct="0">
                <a:lnSpc>
                  <a:spcPct val="85000"/>
                </a:lnSpc>
                <a:spcBef>
                  <a:spcPct val="20000"/>
                </a:spcBef>
              </a:pPr>
              <a:t>220</a:t>
            </a:fld>
            <a:endParaRPr lang="en-US" sz="900"/>
          </a:p>
        </p:txBody>
      </p:sp>
      <p:sp>
        <p:nvSpPr>
          <p:cNvPr id="10244"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Total Limits Purchased, By Industry – Cyber Liability, All Revenue Size</a:t>
            </a:r>
          </a:p>
        </p:txBody>
      </p:sp>
      <p:sp>
        <p:nvSpPr>
          <p:cNvPr id="10245"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10242" name="Object 2"/>
          <p:cNvGraphicFramePr>
            <a:graphicFrameLocks/>
          </p:cNvGraphicFramePr>
          <p:nvPr/>
        </p:nvGraphicFramePr>
        <p:xfrm>
          <a:off x="215900" y="1828800"/>
          <a:ext cx="8610600" cy="3987800"/>
        </p:xfrm>
        <a:graphic>
          <a:graphicData uri="http://schemas.openxmlformats.org/presentationml/2006/ole">
            <p:oleObj spid="_x0000_s17540098" name="Chart" r:id="rId4" imgW="8972565" imgH="4152928" progId="MSGraph.Chart.8">
              <p:embed followColorScheme="full"/>
            </p:oleObj>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Cyber insurance limits purchased in 2012 averaged $16.8 million across all industries, an increase of nearly 20% over 2011.</a:t>
            </a:r>
          </a:p>
        </p:txBody>
      </p:sp>
      <p:sp>
        <p:nvSpPr>
          <p:cNvPr id="10247"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863D807-F0F5-47DD-B3E5-ECF9549DF425}" type="slidenum">
              <a:rPr lang="en-US" sz="900"/>
              <a:pPr algn="r" eaLnBrk="0" hangingPunct="0">
                <a:lnSpc>
                  <a:spcPct val="85000"/>
                </a:lnSpc>
                <a:spcBef>
                  <a:spcPct val="20000"/>
                </a:spcBef>
              </a:pPr>
              <a:t>221</a:t>
            </a:fld>
            <a:endParaRPr lang="en-US" sz="900"/>
          </a:p>
        </p:txBody>
      </p:sp>
      <p:sp>
        <p:nvSpPr>
          <p:cNvPr id="11268"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Total Limits Purchased, By Industry – Cyber Liability, Revenue $1 Billion+</a:t>
            </a:r>
          </a:p>
        </p:txBody>
      </p:sp>
      <p:sp>
        <p:nvSpPr>
          <p:cNvPr id="11269"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11266" name="Object 2"/>
          <p:cNvGraphicFramePr>
            <a:graphicFrameLocks/>
          </p:cNvGraphicFramePr>
          <p:nvPr/>
        </p:nvGraphicFramePr>
        <p:xfrm>
          <a:off x="215900" y="1828800"/>
          <a:ext cx="8610600" cy="3987800"/>
        </p:xfrm>
        <a:graphic>
          <a:graphicData uri="http://schemas.openxmlformats.org/presentationml/2006/ole">
            <p:oleObj spid="_x0000_s17541122" name="Chart" r:id="rId4" imgW="8972565" imgH="4152928" progId="MSGraph.Chart.8">
              <p:embed followColorScheme="full"/>
            </p:oleObj>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Among larger companies, average cyber insurance limits purchased in 2012 increased nearly 30% over 2011.</a:t>
            </a:r>
          </a:p>
        </p:txBody>
      </p:sp>
      <p:sp>
        <p:nvSpPr>
          <p:cNvPr id="11271"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2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10"/>
          <p:cNvSpPr>
            <a:spLocks noGrp="1" noChangeArrowheads="1"/>
          </p:cNvSpPr>
          <p:nvPr>
            <p:ph type="sldNum" sz="quarter" idx="12"/>
          </p:nvPr>
        </p:nvSpPr>
        <p:spPr>
          <a:noFill/>
        </p:spPr>
        <p:txBody>
          <a:bodyPr/>
          <a:lstStyle/>
          <a:p>
            <a:fld id="{CD77F435-7F2C-4E10-887D-76C10396121B}" type="slidenum">
              <a:rPr lang="en-US" smtClean="0">
                <a:latin typeface="Arial" pitchFamily="34" charset="0"/>
              </a:rPr>
              <a:pPr/>
              <a:t>222</a:t>
            </a:fld>
            <a:endParaRPr lang="en-US" smtClean="0">
              <a:latin typeface="Arial" pitchFamily="34" charset="0"/>
            </a:endParaRPr>
          </a:p>
        </p:txBody>
      </p:sp>
      <p:sp>
        <p:nvSpPr>
          <p:cNvPr id="12292" name="Rectangle 2"/>
          <p:cNvSpPr>
            <a:spLocks noGrp="1" noChangeArrowheads="1"/>
          </p:cNvSpPr>
          <p:nvPr>
            <p:ph type="title"/>
          </p:nvPr>
        </p:nvSpPr>
        <p:spPr/>
        <p:txBody>
          <a:bodyPr/>
          <a:lstStyle/>
          <a:p>
            <a:r>
              <a:rPr lang="en-US" dirty="0" smtClean="0">
                <a:latin typeface="Arial" pitchFamily="34" charset="0"/>
              </a:rPr>
              <a:t>Cyber Liability: Historical Rate (price per million) Changes</a:t>
            </a:r>
          </a:p>
        </p:txBody>
      </p:sp>
      <p:graphicFrame>
        <p:nvGraphicFramePr>
          <p:cNvPr id="6924291" name="Object 3"/>
          <p:cNvGraphicFramePr>
            <a:graphicFrameLocks/>
          </p:cNvGraphicFramePr>
          <p:nvPr>
            <p:ph type="chart" idx="4294967295"/>
          </p:nvPr>
        </p:nvGraphicFramePr>
        <p:xfrm>
          <a:off x="255588" y="1549400"/>
          <a:ext cx="8518525" cy="3911600"/>
        </p:xfrm>
        <a:graphic>
          <a:graphicData uri="http://schemas.openxmlformats.org/presentationml/2006/ole">
            <p:oleObj spid="_x0000_s17542146" name="Chart" r:id="rId4" imgW="8525003" imgH="3914847" progId="MSGraph.Chart.8">
              <p:embed followColorScheme="full"/>
            </p:oleObj>
          </a:graphicData>
        </a:graphic>
      </p:graphicFrame>
      <p:sp>
        <p:nvSpPr>
          <p:cNvPr id="7073797" name="AutoShape 5"/>
          <p:cNvSpPr>
            <a:spLocks noChangeArrowheads="1"/>
          </p:cNvSpPr>
          <p:nvPr/>
        </p:nvSpPr>
        <p:spPr bwMode="blackWhite">
          <a:xfrm>
            <a:off x="1258888" y="3992563"/>
            <a:ext cx="3978275" cy="690562"/>
          </a:xfrm>
          <a:prstGeom prst="wedgeRectCallout">
            <a:avLst>
              <a:gd name="adj1" fmla="val 74621"/>
              <a:gd name="adj2" fmla="val 543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charset="0"/>
              </a:rPr>
              <a:t>Overall, rates for cyber insurance were essentially flat in the fourth quarter of 2012.</a:t>
            </a:r>
          </a:p>
        </p:txBody>
      </p:sp>
      <p:sp>
        <p:nvSpPr>
          <p:cNvPr id="12294"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00B050"/>
                </a:solidFill>
              </a:rPr>
              <a:t>Download at </a:t>
            </a:r>
            <a:r>
              <a:rPr lang="en-US" sz="3600" b="1" i="1" dirty="0" smtClean="0">
                <a:solidFill>
                  <a:srgbClr val="00B05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223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82153DF0-87A7-4364-80B8-AF207B6FD55A}" type="slidenum">
              <a:rPr lang="en-US" smtClean="0"/>
              <a:pPr>
                <a:defRPr/>
              </a:pPr>
              <a:t>23</a:t>
            </a:fld>
            <a:endParaRPr lang="en-US" smtClean="0"/>
          </a:p>
        </p:txBody>
      </p:sp>
      <p:sp>
        <p:nvSpPr>
          <p:cNvPr id="5126" name="Rectangle 2"/>
          <p:cNvSpPr>
            <a:spLocks noGrp="1" noChangeArrowheads="1"/>
          </p:cNvSpPr>
          <p:nvPr>
            <p:ph type="title"/>
          </p:nvPr>
        </p:nvSpPr>
        <p:spPr>
          <a:xfrm>
            <a:off x="298450" y="128588"/>
            <a:ext cx="7400925" cy="860425"/>
          </a:xfrm>
        </p:spPr>
        <p:txBody>
          <a:bodyPr/>
          <a:lstStyle/>
          <a:p>
            <a:r>
              <a:rPr lang="en-US" sz="2600" smtClean="0">
                <a:latin typeface="Arial" pitchFamily="34" charset="0"/>
              </a:rPr>
              <a:t>Commercial &amp; Industrial Loans Outstanding</a:t>
            </a:r>
            <a:br>
              <a:rPr lang="en-US" sz="2600" smtClean="0">
                <a:latin typeface="Arial" pitchFamily="34" charset="0"/>
              </a:rPr>
            </a:br>
            <a:r>
              <a:rPr lang="en-US" sz="2600" smtClean="0">
                <a:latin typeface="Arial" pitchFamily="34" charset="0"/>
              </a:rPr>
              <a:t>at FDIC-Insured Banks, </a:t>
            </a:r>
            <a:r>
              <a:rPr lang="en-US" sz="2000" smtClean="0">
                <a:latin typeface="Arial" pitchFamily="34" charset="0"/>
              </a:rPr>
              <a:t>Quarterly, 2006-2013*</a:t>
            </a:r>
          </a:p>
        </p:txBody>
      </p:sp>
      <p:graphicFrame>
        <p:nvGraphicFramePr>
          <p:cNvPr id="5122" name="Object 3"/>
          <p:cNvGraphicFramePr>
            <a:graphicFrameLocks/>
          </p:cNvGraphicFramePr>
          <p:nvPr/>
        </p:nvGraphicFramePr>
        <p:xfrm>
          <a:off x="165100" y="1309688"/>
          <a:ext cx="8667750" cy="4248150"/>
        </p:xfrm>
        <a:graphic>
          <a:graphicData uri="http://schemas.openxmlformats.org/presentationml/2006/ole">
            <p:oleObj spid="_x0000_s18827266" name="Chart" r:id="rId4" imgW="8801167" imgH="3990871" progId="MSGraph.Chart.8">
              <p:embed followColorScheme="full"/>
            </p:oleObj>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Outstanding loan volume has been growing for over two years</a:t>
            </a:r>
            <a:br>
              <a:rPr lang="en-US" b="1" dirty="0">
                <a:solidFill>
                  <a:schemeClr val="bg1"/>
                </a:solidFill>
              </a:rPr>
            </a:br>
            <a:r>
              <a:rPr lang="en-US" b="1" dirty="0">
                <a:solidFill>
                  <a:schemeClr val="bg1"/>
                </a:solidFill>
              </a:rPr>
              <a:t>and (as of year-end 2012) surpassed previous peak </a:t>
            </a:r>
            <a:r>
              <a:rPr lang="en-US" b="1" dirty="0" smtClean="0">
                <a:solidFill>
                  <a:schemeClr val="bg1"/>
                </a:solidFill>
              </a:rPr>
              <a:t>levels.</a:t>
            </a:r>
            <a:endParaRPr lang="en-US" b="1" dirty="0">
              <a:solidFill>
                <a:schemeClr val="bg1"/>
              </a:solidFill>
            </a:endParaRPr>
          </a:p>
        </p:txBody>
      </p:sp>
      <p:sp>
        <p:nvSpPr>
          <p:cNvPr id="5128"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a:p>
          <a:p>
            <a:pPr marL="133350" indent="-133350" eaLnBrk="0" hangingPunct="0">
              <a:lnSpc>
                <a:spcPct val="90000"/>
              </a:lnSpc>
              <a:buClr>
                <a:schemeClr val="accent2"/>
              </a:buClr>
              <a:buFont typeface="Wingdings" pitchFamily="2" charset="2"/>
              <a:buNone/>
              <a:tabLst>
                <a:tab pos="112713" algn="r"/>
              </a:tabLst>
            </a:pPr>
            <a:r>
              <a:rPr lang="en-US" sz="1100"/>
              <a:t>*Latest data as of 6/14/2013.	</a:t>
            </a:r>
          </a:p>
          <a:p>
            <a:pPr marL="133350" indent="-133350" eaLnBrk="0" hangingPunct="0">
              <a:lnSpc>
                <a:spcPct val="90000"/>
              </a:lnSpc>
              <a:buClr>
                <a:schemeClr val="accent2"/>
              </a:buClr>
              <a:buFont typeface="Wingdings" pitchFamily="2" charset="2"/>
              <a:buNone/>
              <a:tabLst>
                <a:tab pos="112713" algn="r"/>
              </a:tabLst>
            </a:pPr>
            <a:r>
              <a:rPr lang="en-US" sz="1100"/>
              <a:t>Source:  FDIC at </a:t>
            </a:r>
            <a:r>
              <a:rPr lang="en-US" sz="1100">
                <a:hlinkClick r:id="rId5"/>
              </a:rPr>
              <a:t>http://www2.fdic.gov/qbp/</a:t>
            </a:r>
            <a:r>
              <a:rPr lang="en-US" sz="1100"/>
              <a:t> (Loan Performance spreadsheet); Insurance Information Institute.</a:t>
            </a:r>
          </a:p>
        </p:txBody>
      </p:sp>
      <p:sp>
        <p:nvSpPr>
          <p:cNvPr id="5129" name="TextBox 9"/>
          <p:cNvSpPr txBox="1">
            <a:spLocks noChangeArrowheads="1"/>
          </p:cNvSpPr>
          <p:nvPr/>
        </p:nvSpPr>
        <p:spPr bwMode="auto">
          <a:xfrm>
            <a:off x="204788" y="1109663"/>
            <a:ext cx="1073150" cy="307975"/>
          </a:xfrm>
          <a:prstGeom prst="rect">
            <a:avLst/>
          </a:prstGeom>
          <a:noFill/>
          <a:ln w="9525">
            <a:noFill/>
            <a:miter lim="800000"/>
            <a:headEnd/>
            <a:tailEnd/>
          </a:ln>
        </p:spPr>
        <p:txBody>
          <a:bodyPr>
            <a:spAutoFit/>
          </a:bodyPr>
          <a:lstStyle/>
          <a:p>
            <a:r>
              <a:rPr lang="en-US" sz="1400"/>
              <a:t>$Trillions</a:t>
            </a:r>
          </a:p>
        </p:txBody>
      </p:sp>
      <p:sp>
        <p:nvSpPr>
          <p:cNvPr id="10" name="AutoShape 5"/>
          <p:cNvSpPr>
            <a:spLocks noChangeArrowheads="1"/>
          </p:cNvSpPr>
          <p:nvPr/>
        </p:nvSpPr>
        <p:spPr bwMode="blackWhite">
          <a:xfrm>
            <a:off x="5715000" y="1138238"/>
            <a:ext cx="1873250" cy="762000"/>
          </a:xfrm>
          <a:prstGeom prst="wedgeRectCallout">
            <a:avLst>
              <a:gd name="adj1" fmla="val 99681"/>
              <a:gd name="adj2" fmla="val 5864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In nominal dollar terms, this is an all-time high.</a:t>
            </a:r>
          </a:p>
        </p:txBody>
      </p:sp>
      <p:sp>
        <p:nvSpPr>
          <p:cNvPr id="11" name="Rectangle 7"/>
          <p:cNvSpPr>
            <a:spLocks noChangeArrowheads="1"/>
          </p:cNvSpPr>
          <p:nvPr/>
        </p:nvSpPr>
        <p:spPr bwMode="grayWhite">
          <a:xfrm>
            <a:off x="2978150" y="1304925"/>
            <a:ext cx="1663700" cy="4257675"/>
          </a:xfrm>
          <a:prstGeom prst="rect">
            <a:avLst/>
          </a:prstGeom>
          <a:noFill/>
          <a:ln w="28575">
            <a:solidFill>
              <a:schemeClr val="folHlink"/>
            </a:solidFill>
            <a:miter lim="800000"/>
            <a:headEnd/>
            <a:tailEnd/>
          </a:ln>
        </p:spPr>
        <p:txBody>
          <a:bodyPr wrap="none" anchor="ctr"/>
          <a:lstStyle/>
          <a:p>
            <a:endParaRPr lang="en-US"/>
          </a:p>
        </p:txBody>
      </p:sp>
      <p:sp>
        <p:nvSpPr>
          <p:cNvPr id="5132" name="TextBox 11"/>
          <p:cNvSpPr txBox="1">
            <a:spLocks noChangeArrowheads="1"/>
          </p:cNvSpPr>
          <p:nvPr/>
        </p:nvSpPr>
        <p:spPr bwMode="auto">
          <a:xfrm>
            <a:off x="3124200" y="1219200"/>
            <a:ext cx="1571625" cy="369888"/>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18B1CA88-8F7A-41EC-829D-0068F6E3E345}" type="slidenum">
              <a:rPr lang="en-US" smtClean="0"/>
              <a:pPr>
                <a:defRPr/>
              </a:pPr>
              <a:t>24</a:t>
            </a:fld>
            <a:endParaRPr lang="en-US" smtClean="0"/>
          </a:p>
        </p:txBody>
      </p:sp>
      <p:sp>
        <p:nvSpPr>
          <p:cNvPr id="2054" name="Rectangle 2"/>
          <p:cNvSpPr>
            <a:spLocks noGrp="1" noChangeArrowheads="1"/>
          </p:cNvSpPr>
          <p:nvPr>
            <p:ph type="title"/>
          </p:nvPr>
        </p:nvSpPr>
        <p:spPr>
          <a:xfrm>
            <a:off x="298450" y="128588"/>
            <a:ext cx="7400925" cy="860425"/>
          </a:xfrm>
        </p:spPr>
        <p:txBody>
          <a:bodyPr/>
          <a:lstStyle/>
          <a:p>
            <a:r>
              <a:rPr lang="en-US" sz="2400" dirty="0" smtClean="0"/>
              <a:t>Percent of Non-current Commercial &amp; Industrial Loans Outstanding at FDIC-Insured Banks,</a:t>
            </a:r>
            <a:br>
              <a:rPr lang="en-US" sz="2400" dirty="0" smtClean="0"/>
            </a:br>
            <a:r>
              <a:rPr lang="en-US" sz="1600" dirty="0" smtClean="0"/>
              <a:t>Quarterly, 2006-2012:Q4*</a:t>
            </a:r>
          </a:p>
        </p:txBody>
      </p:sp>
      <p:graphicFrame>
        <p:nvGraphicFramePr>
          <p:cNvPr id="2050" name="Object 3"/>
          <p:cNvGraphicFramePr>
            <a:graphicFrameLocks/>
          </p:cNvGraphicFramePr>
          <p:nvPr/>
        </p:nvGraphicFramePr>
        <p:xfrm>
          <a:off x="165100" y="1309688"/>
          <a:ext cx="8667750" cy="4248150"/>
        </p:xfrm>
        <a:graphic>
          <a:graphicData uri="http://schemas.openxmlformats.org/presentationml/2006/ole">
            <p:oleObj spid="_x0000_s16764930" name="Chart" r:id="rId4" imgW="8801167" imgH="3990871" progId="MSGraph.Chart.8">
              <p:embed followColorScheme="full"/>
            </p:oleObj>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Non-current loans (those past due 90 days or more or in nonaccrual status) are back to early-recession levels, fueling bank willingness to lend.</a:t>
            </a:r>
          </a:p>
        </p:txBody>
      </p:sp>
      <p:sp>
        <p:nvSpPr>
          <p:cNvPr id="2056"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3/18/2013</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5"/>
              </a:rPr>
              <a:t>http://www2.fdic.gov/qbp/</a:t>
            </a:r>
            <a:r>
              <a:rPr lang="en-US" sz="1100" dirty="0"/>
              <a:t> (Loan Performance spreadsheet); Insurance Information Institute.</a:t>
            </a:r>
          </a:p>
        </p:txBody>
      </p:sp>
      <p:sp>
        <p:nvSpPr>
          <p:cNvPr id="10" name="AutoShape 5"/>
          <p:cNvSpPr>
            <a:spLocks noChangeArrowheads="1"/>
          </p:cNvSpPr>
          <p:nvPr/>
        </p:nvSpPr>
        <p:spPr bwMode="blackWhite">
          <a:xfrm>
            <a:off x="6263148" y="1084263"/>
            <a:ext cx="2587165" cy="949325"/>
          </a:xfrm>
          <a:prstGeom prst="wedgeRectCallout">
            <a:avLst>
              <a:gd name="adj1" fmla="val 39650"/>
              <a:gd name="adj2" fmla="val 1919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Almost back to “normal” levels of noncurrent industrial &amp; commercial loans</a:t>
            </a:r>
          </a:p>
        </p:txBody>
      </p:sp>
      <p:sp>
        <p:nvSpPr>
          <p:cNvPr id="11" name="Rectangle 7"/>
          <p:cNvSpPr>
            <a:spLocks noChangeArrowheads="1"/>
          </p:cNvSpPr>
          <p:nvPr/>
        </p:nvSpPr>
        <p:spPr bwMode="grayWhite">
          <a:xfrm>
            <a:off x="2965450" y="1271588"/>
            <a:ext cx="1747838" cy="4257675"/>
          </a:xfrm>
          <a:prstGeom prst="rect">
            <a:avLst/>
          </a:prstGeom>
          <a:noFill/>
          <a:ln w="28575">
            <a:solidFill>
              <a:schemeClr val="folHlink"/>
            </a:solidFill>
            <a:miter lim="800000"/>
            <a:headEnd/>
            <a:tailEnd/>
          </a:ln>
        </p:spPr>
        <p:txBody>
          <a:bodyPr wrap="none" anchor="ctr"/>
          <a:lstStyle/>
          <a:p>
            <a:endParaRPr lang="en-US"/>
          </a:p>
        </p:txBody>
      </p:sp>
      <p:sp>
        <p:nvSpPr>
          <p:cNvPr id="2059" name="TextBox 11"/>
          <p:cNvSpPr txBox="1">
            <a:spLocks noChangeArrowheads="1"/>
          </p:cNvSpPr>
          <p:nvPr/>
        </p:nvSpPr>
        <p:spPr bwMode="auto">
          <a:xfrm>
            <a:off x="3044825" y="1233488"/>
            <a:ext cx="1571625" cy="369887"/>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25</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June 2013 vs. June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8824194" name="Chart" r:id="rId4" imgW="8534400" imgH="3772022" progId="MSGraph.Chart.8">
              <p:embed followColorScheme="full"/>
            </p:oleObj>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But Growth Is Entirely in the Private Sector as State/Local Government Budget Woes Continue</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051425" y="3887856"/>
            <a:ext cx="2656417" cy="914398"/>
          </a:xfrm>
          <a:prstGeom prst="wedgeRectCallout">
            <a:avLst>
              <a:gd name="adj1" fmla="val 54785"/>
              <a:gd name="adj2" fmla="val -904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the residential segment but down in nonresidential </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+9.7%</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-9.3%</a:t>
            </a:r>
            <a:endParaRPr lang="en-US" sz="2400" b="1" u="sng" dirty="0">
              <a:solidFill>
                <a:srgbClr val="225A7A"/>
              </a:solidFill>
            </a:endParaRPr>
          </a:p>
        </p:txBody>
      </p:sp>
      <p:sp>
        <p:nvSpPr>
          <p:cNvPr id="12" name="AutoShape 9"/>
          <p:cNvSpPr>
            <a:spLocks noChangeArrowheads="1"/>
          </p:cNvSpPr>
          <p:nvPr/>
        </p:nvSpPr>
        <p:spPr bwMode="blackWhite">
          <a:xfrm>
            <a:off x="4838606" y="2031888"/>
            <a:ext cx="2030261" cy="914398"/>
          </a:xfrm>
          <a:prstGeom prst="wedgeRectCallout">
            <a:avLst>
              <a:gd name="adj1" fmla="val 34335"/>
              <a:gd name="adj2" fmla="val 1183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remains depressed</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26</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June 2013 vs. June 2012*</a:t>
            </a:r>
          </a:p>
        </p:txBody>
      </p:sp>
      <p:graphicFrame>
        <p:nvGraphicFramePr>
          <p:cNvPr id="66562" name="Object 4"/>
          <p:cNvGraphicFramePr>
            <a:graphicFrameLocks noChangeAspect="1"/>
          </p:cNvGraphicFramePr>
          <p:nvPr/>
        </p:nvGraphicFramePr>
        <p:xfrm>
          <a:off x="0" y="1830023"/>
          <a:ext cx="8867775" cy="3771900"/>
        </p:xfrm>
        <a:graphic>
          <a:graphicData uri="http://schemas.openxmlformats.org/presentationml/2006/ole">
            <p:oleObj spid="_x0000_s18825218" name="Chart" r:id="rId4" imgW="8534451" imgH="3771782" progId="MSGraph.Chart.8">
              <p:embed followColorScheme="full"/>
            </p:oleObj>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Some Segments, Including the Key Residential Construction Sector, But Weakened in the First Half of 2013</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4159044" y="1111045"/>
            <a:ext cx="4572002" cy="1573161"/>
          </a:xfrm>
          <a:prstGeom prst="wedgeRectCallout">
            <a:avLst>
              <a:gd name="adj1" fmla="val -63661"/>
              <a:gd name="adj2" fmla="val 253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Residential Construction, Lodging and  Office segments, Private sector construction activity is remains mixed after plunging during the “Great Recession.”  Most segments expanded in 2012 but weakened in early 2013. </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27</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June 2013 vs. June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8826242" name="Chart" r:id="rId4" imgW="8534451" imgH="3771782" progId="MSGraph.Chart.8">
              <p:embed followColorScheme="full"/>
            </p:oleObj>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Down in Many Segments as State and Local Budgets Remain Under Stress; Improvement Possible in 2014.</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288023" y="1291664"/>
            <a:ext cx="3716596" cy="914398"/>
          </a:xfrm>
          <a:prstGeom prst="wedgeRectCallout">
            <a:avLst>
              <a:gd name="adj1" fmla="val -1287"/>
              <a:gd name="adj2" fmla="val 1122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down substantially in most segments, a situation that will likely persist, dragging on public entity risk exposures</a:t>
            </a:r>
            <a:endParaRPr lang="en-US" sz="1400" b="1" dirty="0">
              <a:solidFill>
                <a:schemeClr val="bg1"/>
              </a:solidFill>
            </a:endParaRPr>
          </a:p>
        </p:txBody>
      </p:sp>
      <p:sp>
        <p:nvSpPr>
          <p:cNvPr id="10" name="AutoShape 7"/>
          <p:cNvSpPr>
            <a:spLocks noChangeArrowheads="1"/>
          </p:cNvSpPr>
          <p:nvPr/>
        </p:nvSpPr>
        <p:spPr bwMode="blackWhite">
          <a:xfrm>
            <a:off x="6985820" y="1189701"/>
            <a:ext cx="2040192" cy="816080"/>
          </a:xfrm>
          <a:prstGeom prst="wedgeRectCallout">
            <a:avLst>
              <a:gd name="adj1" fmla="val -58721"/>
              <a:gd name="adj2" fmla="val 8445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Transportation and Power projects lead public sector construction</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03236" y="1397000"/>
          <a:ext cx="8775700" cy="4087813"/>
        </p:xfrm>
        <a:graphic>
          <a:graphicData uri="http://schemas.openxmlformats.org/presentationml/2006/ole">
            <p:oleObj spid="_x0000_s18828290" name="Chart" r:id="rId4" imgW="8581960" imgH="4114867"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July 2013</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39 of the 43 months from Jan. 2010 through June 2013.  Recent weakness stems largely from woes in Europe and a Slowdown in China.</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5"/>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3175819" y="3942735"/>
            <a:ext cx="3551610" cy="629265"/>
          </a:xfrm>
          <a:prstGeom prst="wedgeRectCallout">
            <a:avLst>
              <a:gd name="adj1" fmla="val 97556"/>
              <a:gd name="adj2" fmla="val -2876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expanded in May, albeit modestly</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28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15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15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E24857-1607-4C84-A737-1A1C81FA0E9F}" type="slidenum">
              <a:rPr lang="en-US" sz="900"/>
              <a:pPr algn="r" eaLnBrk="0" hangingPunct="0">
                <a:lnSpc>
                  <a:spcPct val="85000"/>
                </a:lnSpc>
                <a:spcBef>
                  <a:spcPct val="20000"/>
                </a:spcBef>
              </a:pPr>
              <a:t>29</a:t>
            </a:fld>
            <a:endParaRPr lang="en-US" sz="900"/>
          </a:p>
        </p:txBody>
      </p:sp>
      <p:graphicFrame>
        <p:nvGraphicFramePr>
          <p:cNvPr id="21506" name="Object 3"/>
          <p:cNvGraphicFramePr>
            <a:graphicFrameLocks/>
          </p:cNvGraphicFramePr>
          <p:nvPr/>
        </p:nvGraphicFramePr>
        <p:xfrm>
          <a:off x="336177" y="1047750"/>
          <a:ext cx="8598274" cy="4343400"/>
        </p:xfrm>
        <a:graphic>
          <a:graphicData uri="http://schemas.openxmlformats.org/presentationml/2006/ole">
            <p:oleObj spid="_x0000_s18829314" name="Chart" r:id="rId4" imgW="8286784" imgH="4010053" progId="MSGraph.Chart.8">
              <p:embed followColorScheme="full"/>
            </p:oleObj>
          </a:graphicData>
        </a:graphic>
      </p:graphicFrame>
      <p:sp>
        <p:nvSpPr>
          <p:cNvPr id="21510" name="Rectangle 2"/>
          <p:cNvSpPr>
            <a:spLocks noGrp="1" noChangeArrowheads="1"/>
          </p:cNvSpPr>
          <p:nvPr>
            <p:ph type="title" idx="4294967295"/>
          </p:nvPr>
        </p:nvSpPr>
        <p:spPr>
          <a:xfrm>
            <a:off x="523875" y="131950"/>
            <a:ext cx="7219950" cy="860425"/>
          </a:xfrm>
        </p:spPr>
        <p:txBody>
          <a:bodyPr/>
          <a:lstStyle/>
          <a:p>
            <a:r>
              <a:rPr lang="en-US" dirty="0" smtClean="0"/>
              <a:t>Dollar Value* of Manufacturers’ Shipments </a:t>
            </a:r>
            <a:r>
              <a:rPr lang="en-US" sz="2000" dirty="0" smtClean="0"/>
              <a:t>Monthly, Jan. 1992—Apr. 2013</a:t>
            </a:r>
          </a:p>
        </p:txBody>
      </p:sp>
      <p:sp>
        <p:nvSpPr>
          <p:cNvPr id="21511"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5"/>
              </a:rPr>
              <a:t>http://www.census.gov/manufacturing/m3/</a:t>
            </a:r>
            <a:r>
              <a:rPr lang="en-US" sz="1100" dirty="0" smtClean="0"/>
              <a:t> </a:t>
            </a:r>
            <a:endParaRPr lang="en-US" sz="1100" dirty="0"/>
          </a:p>
        </p:txBody>
      </p:sp>
      <p:sp>
        <p:nvSpPr>
          <p:cNvPr id="2129925" name="Rectangle 5"/>
          <p:cNvSpPr>
            <a:spLocks noChangeArrowheads="1"/>
          </p:cNvSpPr>
          <p:nvPr/>
        </p:nvSpPr>
        <p:spPr bwMode="blackWhite">
          <a:xfrm>
            <a:off x="140778" y="5366678"/>
            <a:ext cx="8885238" cy="100853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chemeClr val="bg1"/>
                </a:solidFill>
              </a:rPr>
              <a:t>Monthly shipments </a:t>
            </a:r>
            <a:r>
              <a:rPr lang="en-US" sz="1600" b="1" dirty="0" smtClean="0">
                <a:solidFill>
                  <a:schemeClr val="bg1"/>
                </a:solidFill>
              </a:rPr>
              <a:t>in Feb. 2013  exceeded their pre-crisis (July 2008) peak. </a:t>
            </a:r>
            <a:r>
              <a:rPr lang="en-US" sz="1600" b="1" dirty="0">
                <a:solidFill>
                  <a:schemeClr val="bg1"/>
                </a:solidFill>
              </a:rPr>
              <a:t>Trough in May 2009. Growth from trough to </a:t>
            </a:r>
            <a:r>
              <a:rPr lang="en-US" sz="1600" b="1" dirty="0" smtClean="0">
                <a:solidFill>
                  <a:schemeClr val="bg1"/>
                </a:solidFill>
              </a:rPr>
              <a:t>Apr. 2013 </a:t>
            </a:r>
            <a:r>
              <a:rPr lang="en-US" sz="1600" b="1" dirty="0">
                <a:solidFill>
                  <a:schemeClr val="bg1"/>
                </a:solidFill>
              </a:rPr>
              <a:t>was </a:t>
            </a:r>
            <a:r>
              <a:rPr lang="en-US" sz="1600" b="1" dirty="0" smtClean="0">
                <a:solidFill>
                  <a:schemeClr val="bg1"/>
                </a:solidFill>
              </a:rPr>
              <a:t>34%.  Manufacturing is an energy intensive activity and growth leads to gains in many commercial exposures: WC, Commercial Auto, Marine, Property and Various Liability Coverages</a:t>
            </a:r>
            <a:endParaRPr lang="en-US" sz="1600" b="1" dirty="0">
              <a:solidFill>
                <a:srgbClr val="FFFFFF"/>
              </a:solidFill>
            </a:endParaRPr>
          </a:p>
        </p:txBody>
      </p:sp>
      <p:sp>
        <p:nvSpPr>
          <p:cNvPr id="10" name="AutoShape 5"/>
          <p:cNvSpPr>
            <a:spLocks noChangeArrowheads="1"/>
          </p:cNvSpPr>
          <p:nvPr/>
        </p:nvSpPr>
        <p:spPr bwMode="blackWhite">
          <a:xfrm>
            <a:off x="2056245" y="1130709"/>
            <a:ext cx="3837176" cy="1504336"/>
          </a:xfrm>
          <a:prstGeom prst="wedgeRectCallout">
            <a:avLst>
              <a:gd name="adj1" fmla="val 121792"/>
              <a:gd name="adj2" fmla="val -2303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value of Manufacturing Shipments in Apr. 2013 were up 34% to $478.7B from its May 2009 trough.  March figure is now  2.2% below its previous record high in Feb. 2013. Modest weakening in recent months.</a:t>
            </a:r>
            <a:endParaRPr lang="en-US" sz="1600" b="1" dirty="0">
              <a:solidFill>
                <a:schemeClr val="bg1"/>
              </a:solidFill>
            </a:endParaRPr>
          </a:p>
        </p:txBody>
      </p:sp>
      <p:sp>
        <p:nvSpPr>
          <p:cNvPr id="11" name="Rectangle 8"/>
          <p:cNvSpPr>
            <a:spLocks noChangeArrowheads="1"/>
          </p:cNvSpPr>
          <p:nvPr/>
        </p:nvSpPr>
        <p:spPr bwMode="black">
          <a:xfrm>
            <a:off x="347663" y="111946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29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228600" y="90488"/>
            <a:ext cx="7400925" cy="860425"/>
          </a:xfrm>
        </p:spPr>
        <p:txBody>
          <a:bodyPr/>
          <a:lstStyle/>
          <a:p>
            <a:r>
              <a:rPr lang="en-US" dirty="0" smtClean="0">
                <a:latin typeface="Arial" pitchFamily="34" charset="0"/>
              </a:rPr>
              <a:t>P/C Net Income After Taxes</a:t>
            </a:r>
            <a:br>
              <a:rPr lang="en-US" dirty="0" smtClean="0">
                <a:latin typeface="Arial" pitchFamily="34" charset="0"/>
              </a:rPr>
            </a:br>
            <a:r>
              <a:rPr lang="en-US" dirty="0" smtClean="0">
                <a:latin typeface="Arial" pitchFamily="34" charset="0"/>
              </a:rPr>
              <a:t>1991–2013:Q1 ($ Millions)</a:t>
            </a:r>
          </a:p>
        </p:txBody>
      </p:sp>
      <p:sp>
        <p:nvSpPr>
          <p:cNvPr id="8196" name="Text Box 5"/>
          <p:cNvSpPr txBox="1">
            <a:spLocks noChangeArrowheads="1"/>
          </p:cNvSpPr>
          <p:nvPr/>
        </p:nvSpPr>
        <p:spPr bwMode="auto">
          <a:xfrm>
            <a:off x="1125283" y="1138238"/>
            <a:ext cx="2159000" cy="2033587"/>
          </a:xfrm>
          <a:prstGeom prst="rect">
            <a:avLst/>
          </a:prstGeom>
          <a:solidFill>
            <a:schemeClr val="bg1"/>
          </a:solidFill>
          <a:ln w="9525">
            <a:noFill/>
            <a:miter lim="800000"/>
            <a:headEnd/>
            <a:tailEnd/>
          </a:ln>
        </p:spPr>
        <p:txBody>
          <a:bodyPr lIns="92075" tIns="46038" rIns="92075" bIns="46038">
            <a:spAutoFit/>
          </a:bodyPr>
          <a:lstStyle/>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2005 ROE*= 9.6%</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2006 ROE = 12.7%</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2007 ROE = 10.9%</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2008 ROE = 0.1%</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2009 ROE = 5.0%</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2010 ROE = 6.6%</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2011 ROAS</a:t>
            </a:r>
            <a:r>
              <a:rPr lang="en-US" sz="1300" baseline="30000" dirty="0">
                <a:solidFill>
                  <a:srgbClr val="000000"/>
                </a:solidFill>
              </a:rPr>
              <a:t>1</a:t>
            </a:r>
            <a:r>
              <a:rPr lang="en-US" sz="1300" dirty="0">
                <a:solidFill>
                  <a:srgbClr val="000000"/>
                </a:solidFill>
              </a:rPr>
              <a:t> = 3.5%</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2012 ROAS</a:t>
            </a:r>
            <a:r>
              <a:rPr lang="en-US" sz="1300" baseline="30000" dirty="0">
                <a:solidFill>
                  <a:srgbClr val="000000"/>
                </a:solidFill>
              </a:rPr>
              <a:t>1</a:t>
            </a:r>
            <a:r>
              <a:rPr lang="en-US" sz="1300" dirty="0">
                <a:solidFill>
                  <a:srgbClr val="000000"/>
                </a:solidFill>
              </a:rPr>
              <a:t> = 5.9%</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2013:Q1 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9.6%</a:t>
            </a:r>
            <a:endParaRPr lang="en-US" sz="1300" dirty="0">
              <a:solidFill>
                <a:srgbClr val="000000"/>
              </a:solidFill>
            </a:endParaRPr>
          </a:p>
        </p:txBody>
      </p:sp>
      <p:sp>
        <p:nvSpPr>
          <p:cNvPr id="8197" name="Rectangle 5"/>
          <p:cNvSpPr>
            <a:spLocks noChangeArrowheads="1"/>
          </p:cNvSpPr>
          <p:nvPr/>
        </p:nvSpPr>
        <p:spPr bwMode="auto">
          <a:xfrm>
            <a:off x="0" y="6249988"/>
            <a:ext cx="8610600" cy="6080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Arial" charset="0"/>
              <a:buChar char="•"/>
            </a:pPr>
            <a:r>
              <a:rPr lang="en-US" sz="1100" dirty="0" smtClean="0">
                <a:solidFill>
                  <a:srgbClr val="000000"/>
                </a:solidFill>
              </a:rPr>
              <a:t>ROE </a:t>
            </a:r>
            <a:r>
              <a:rPr lang="en-US" sz="1100" dirty="0">
                <a:solidFill>
                  <a:srgbClr val="000000"/>
                </a:solidFill>
              </a:rPr>
              <a:t>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 </a:t>
            </a:r>
            <a:r>
              <a:rPr lang="en-US" sz="1100" dirty="0" smtClean="0">
                <a:solidFill>
                  <a:srgbClr val="000000"/>
                </a:solidFill>
              </a:rPr>
              <a:t>9.7% ROAS in 2013:Q1, 6.2</a:t>
            </a:r>
            <a:r>
              <a:rPr lang="en-US" sz="1100" dirty="0">
                <a:solidFill>
                  <a:srgbClr val="000000"/>
                </a:solidFill>
              </a:rPr>
              <a:t>% ROAS in 2012, 4.7% ROAS for 2011, 7.6% for 2010 and 7.4% for 2009.</a:t>
            </a:r>
          </a:p>
          <a:p>
            <a:pPr eaLnBrk="0" hangingPunct="0">
              <a:lnSpc>
                <a:spcPct val="85000"/>
              </a:lnSpc>
              <a:spcBef>
                <a:spcPct val="25000"/>
              </a:spcBef>
              <a:buClr>
                <a:srgbClr val="FF6801"/>
              </a:buClr>
            </a:pPr>
            <a:r>
              <a:rPr lang="en-US" sz="1100" dirty="0" smtClean="0">
                <a:solidFill>
                  <a:srgbClr val="000000"/>
                </a:solidFill>
              </a:rPr>
              <a:t>Sources</a:t>
            </a:r>
            <a:r>
              <a:rPr lang="en-US" sz="1100" dirty="0">
                <a:solidFill>
                  <a:srgbClr val="000000"/>
                </a:solidFill>
              </a:rPr>
              <a:t>: A.M. Best, ISO, Insurance Information Institute</a:t>
            </a:r>
          </a:p>
        </p:txBody>
      </p:sp>
      <p:graphicFrame>
        <p:nvGraphicFramePr>
          <p:cNvPr id="2" name="Object 3"/>
          <p:cNvGraphicFramePr>
            <a:graphicFrameLocks/>
          </p:cNvGraphicFramePr>
          <p:nvPr/>
        </p:nvGraphicFramePr>
        <p:xfrm>
          <a:off x="206472" y="1474841"/>
          <a:ext cx="8701088" cy="4904198"/>
        </p:xfrm>
        <a:graphic>
          <a:graphicData uri="http://schemas.openxmlformats.org/presentationml/2006/ole">
            <p:oleObj spid="_x0000_s18816003" name="Chart" r:id="rId4" imgW="8715311" imgH="5057745" progId="MSGraph.Chart.8">
              <p:embed followColorScheme="full"/>
            </p:oleObj>
          </a:graphicData>
        </a:graphic>
      </p:graphicFrame>
      <p:sp>
        <p:nvSpPr>
          <p:cNvPr id="9" name="AutoShape 9"/>
          <p:cNvSpPr>
            <a:spLocks noChangeArrowheads="1"/>
          </p:cNvSpPr>
          <p:nvPr/>
        </p:nvSpPr>
        <p:spPr bwMode="blackWhite">
          <a:xfrm>
            <a:off x="4181936" y="1248646"/>
            <a:ext cx="1055687" cy="798512"/>
          </a:xfrm>
          <a:prstGeom prst="wedgeRectCallout">
            <a:avLst>
              <a:gd name="adj1" fmla="val -132824"/>
              <a:gd name="adj2" fmla="val 149370"/>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2012:Q1 ROAS was 7.2%</a:t>
            </a:r>
          </a:p>
        </p:txBody>
      </p:sp>
      <p:sp>
        <p:nvSpPr>
          <p:cNvPr id="10" name="AutoShape 9"/>
          <p:cNvSpPr>
            <a:spLocks noChangeArrowheads="1"/>
          </p:cNvSpPr>
          <p:nvPr/>
        </p:nvSpPr>
        <p:spPr bwMode="blackWhite">
          <a:xfrm>
            <a:off x="7384025" y="1407090"/>
            <a:ext cx="1612491" cy="942820"/>
          </a:xfrm>
          <a:prstGeom prst="wedgeRectCallout">
            <a:avLst>
              <a:gd name="adj1" fmla="val 29850"/>
              <a:gd name="adj2" fmla="val 199174"/>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a:solidFill>
                  <a:srgbClr val="FFFFFF"/>
                </a:solidFill>
              </a:rPr>
              <a:t>Net income </a:t>
            </a:r>
            <a:r>
              <a:rPr lang="en-US" sz="1400" b="1" dirty="0" smtClean="0">
                <a:solidFill>
                  <a:srgbClr val="FFFFFF"/>
                </a:solidFill>
              </a:rPr>
              <a:t>is up substantially (+40.9%) from  </a:t>
            </a:r>
            <a:r>
              <a:rPr lang="en-US" sz="1400" b="1" dirty="0">
                <a:solidFill>
                  <a:srgbClr val="FFFFFF"/>
                </a:solidFill>
              </a:rPr>
              <a:t>2012:Q1 </a:t>
            </a:r>
            <a:r>
              <a:rPr lang="en-US" sz="1400" b="1" dirty="0" smtClean="0">
                <a:solidFill>
                  <a:srgbClr val="FFFFFF"/>
                </a:solidFill>
              </a:rPr>
              <a:t>$10.2B</a:t>
            </a:r>
            <a:endParaRPr lang="en-US" sz="14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30</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2013 vs. 2013*</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8830338" name="Chart" r:id="rId4" imgW="8534451" imgH="3771782" progId="MSGraph.Chart.8">
              <p:embed followColorScheme="full"/>
            </p:oleObj>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Expanding—Albeit More Slowly—Across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5313380" y="1912236"/>
            <a:ext cx="2411972" cy="914398"/>
          </a:xfrm>
          <a:prstGeom prst="wedgeRectCallout">
            <a:avLst>
              <a:gd name="adj1" fmla="val -87328"/>
              <a:gd name="adj2" fmla="val -615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was especially strong in 2012 but weakened in 2013</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May 2013 to the same period in 2012.</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5"/>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+2.5%</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+0.2%</a:t>
            </a:r>
            <a:endParaRPr lang="en-US" sz="2400" b="1" u="sng"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65847" y="1457325"/>
          <a:ext cx="8839200" cy="5083175"/>
        </p:xfrm>
        <a:graphic>
          <a:graphicData uri="http://schemas.openxmlformats.org/presentationml/2006/ole">
            <p:oleObj spid="_x0000_s18831362" name="Chart" r:id="rId5" imgW="8153294" imgH="5372218" progId="MSGraph.Chart.8">
              <p:embed followColorScheme="full"/>
            </p:oleObj>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406400" y="6400800"/>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6"/>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31</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2101384" y="1822637"/>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5400000">
            <a:off x="4604861" y="1432145"/>
            <a:ext cx="504850" cy="15537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41468"/>
              <a:gd name="adj2" fmla="val -208806"/>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4045063" y="1107461"/>
            <a:ext cx="1752600" cy="330200"/>
          </a:xfrm>
          <a:prstGeom prst="wedgeRectCallout">
            <a:avLst>
              <a:gd name="adj1" fmla="val -9785"/>
              <a:gd name="adj2" fmla="val 16807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2094089" name="AutoShape 38"/>
          <p:cNvSpPr>
            <a:spLocks noChangeArrowheads="1"/>
          </p:cNvSpPr>
          <p:nvPr/>
        </p:nvSpPr>
        <p:spPr bwMode="blackWhite">
          <a:xfrm>
            <a:off x="2414157" y="3526021"/>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
        <p:nvSpPr>
          <p:cNvPr id="69647" name="AutoShape 5"/>
          <p:cNvSpPr>
            <a:spLocks noChangeArrowheads="1"/>
          </p:cNvSpPr>
          <p:nvPr/>
        </p:nvSpPr>
        <p:spPr bwMode="auto">
          <a:xfrm>
            <a:off x="6390970" y="1111048"/>
            <a:ext cx="2416380" cy="806242"/>
          </a:xfrm>
          <a:prstGeom prst="wedgeRectCallout">
            <a:avLst>
              <a:gd name="adj1" fmla="val 45588"/>
              <a:gd name="adj2" fmla="val 136874"/>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77.8% </a:t>
            </a:r>
            <a:r>
              <a:rPr lang="en-US" sz="1200" b="1" dirty="0"/>
              <a:t>of industrial capacity in </a:t>
            </a:r>
            <a:r>
              <a:rPr lang="en-US" sz="1200" b="1" dirty="0" smtClean="0"/>
              <a:t>June 2013, well above </a:t>
            </a:r>
            <a:r>
              <a:rPr lang="en-US" sz="1200" b="1" dirty="0"/>
              <a:t>the June 2009 low of </a:t>
            </a:r>
            <a:r>
              <a:rPr lang="en-US" sz="1200" b="1" dirty="0" smtClean="0"/>
              <a:t>66.9% but is still below pre-recession levels.</a:t>
            </a:r>
            <a:endParaRPr lang="en-US" sz="1200" b="1" dirty="0"/>
          </a:p>
        </p:txBody>
      </p:sp>
      <p:sp>
        <p:nvSpPr>
          <p:cNvPr id="69648" name="AutoShape 5"/>
          <p:cNvSpPr>
            <a:spLocks noChangeArrowheads="1"/>
          </p:cNvSpPr>
          <p:nvPr/>
        </p:nvSpPr>
        <p:spPr bwMode="auto">
          <a:xfrm>
            <a:off x="3425642" y="5258361"/>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69649" name="Rectangle 8"/>
          <p:cNvSpPr>
            <a:spLocks noChangeArrowheads="1"/>
          </p:cNvSpPr>
          <p:nvPr/>
        </p:nvSpPr>
        <p:spPr bwMode="auto">
          <a:xfrm>
            <a:off x="5717464" y="2066206"/>
            <a:ext cx="1126194" cy="3803652"/>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June 2013</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31</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380546">
                                            <p:oleChartEl type="series" lvl="1"/>
                                          </p:spTgt>
                                        </p:tgtEl>
                                        <p:attrNameLst>
                                          <p:attrName>style.visibility</p:attrName>
                                        </p:attrNameLst>
                                      </p:cBhvr>
                                      <p:to>
                                        <p:strVal val="visible"/>
                                      </p:to>
                                    </p:set>
                                    <p:animEffect transition="in" filter="wipe(left)">
                                      <p:cBhvr>
                                        <p:cTn id="12" dur="500"/>
                                        <p:tgtEl>
                                          <p:spTgt spid="6380546">
                                            <p:oleChartEl type="series" lvl="1"/>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PROJCTOR.WAV"/>
                                        </p:tgtEl>
                                      </p:cMediaNode>
                                    </p:audio>
                                  </p:sub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6380548"/>
                                        </p:tgtEl>
                                        <p:attrNameLst>
                                          <p:attrName>style.visibility</p:attrName>
                                        </p:attrNameLst>
                                      </p:cBhvr>
                                      <p:to>
                                        <p:strVal val="visible"/>
                                      </p:to>
                                    </p:set>
                                    <p:animEffect transition="in" filter="blinds(horizontal)">
                                      <p:cBhvr>
                                        <p:cTn id="16" dur="500"/>
                                        <p:tgtEl>
                                          <p:spTgt spid="6380548"/>
                                        </p:tgtEl>
                                      </p:cBhvr>
                                    </p:animEffect>
                                  </p:childTnLst>
                                </p:cTn>
                              </p:par>
                            </p:childTnLst>
                          </p:cTn>
                        </p:par>
                        <p:par>
                          <p:cTn id="17" fill="hold">
                            <p:stCondLst>
                              <p:cond delay="1500"/>
                            </p:stCondLst>
                            <p:childTnLst>
                              <p:par>
                                <p:cTn id="18" presetID="17" presetClass="entr" presetSubtype="4" fill="hold" grpId="0" nodeType="afterEffect">
                                  <p:stCondLst>
                                    <p:cond delay="1000"/>
                                  </p:stCondLst>
                                  <p:childTnLst>
                                    <p:set>
                                      <p:cBhvr>
                                        <p:cTn id="19" dur="1" fill="hold">
                                          <p:stCondLst>
                                            <p:cond delay="0"/>
                                          </p:stCondLst>
                                        </p:cTn>
                                        <p:tgtEl>
                                          <p:spTgt spid="375816"/>
                                        </p:tgtEl>
                                        <p:attrNameLst>
                                          <p:attrName>style.visibility</p:attrName>
                                        </p:attrNameLst>
                                      </p:cBhvr>
                                      <p:to>
                                        <p:strVal val="visible"/>
                                      </p:to>
                                    </p:set>
                                    <p:anim calcmode="lin" valueType="num">
                                      <p:cBhvr>
                                        <p:cTn id="20" dur="500" fill="hold"/>
                                        <p:tgtEl>
                                          <p:spTgt spid="375816"/>
                                        </p:tgtEl>
                                        <p:attrNameLst>
                                          <p:attrName>ppt_x</p:attrName>
                                        </p:attrNameLst>
                                      </p:cBhvr>
                                      <p:tavLst>
                                        <p:tav tm="0">
                                          <p:val>
                                            <p:strVal val="#ppt_x"/>
                                          </p:val>
                                        </p:tav>
                                        <p:tav tm="100000">
                                          <p:val>
                                            <p:strVal val="#ppt_x"/>
                                          </p:val>
                                        </p:tav>
                                      </p:tavLst>
                                    </p:anim>
                                    <p:anim calcmode="lin" valueType="num">
                                      <p:cBhvr>
                                        <p:cTn id="21" dur="500" fill="hold"/>
                                        <p:tgtEl>
                                          <p:spTgt spid="375816"/>
                                        </p:tgtEl>
                                        <p:attrNameLst>
                                          <p:attrName>ppt_y</p:attrName>
                                        </p:attrNameLst>
                                      </p:cBhvr>
                                      <p:tavLst>
                                        <p:tav tm="0">
                                          <p:val>
                                            <p:strVal val="#ppt_y+#ppt_h/2"/>
                                          </p:val>
                                        </p:tav>
                                        <p:tav tm="100000">
                                          <p:val>
                                            <p:strVal val="#ppt_y"/>
                                          </p:val>
                                        </p:tav>
                                      </p:tavLst>
                                    </p:anim>
                                    <p:anim calcmode="lin" valueType="num">
                                      <p:cBhvr>
                                        <p:cTn id="22" dur="500" fill="hold"/>
                                        <p:tgtEl>
                                          <p:spTgt spid="375816"/>
                                        </p:tgtEl>
                                        <p:attrNameLst>
                                          <p:attrName>ppt_w</p:attrName>
                                        </p:attrNameLst>
                                      </p:cBhvr>
                                      <p:tavLst>
                                        <p:tav tm="0">
                                          <p:val>
                                            <p:strVal val="#ppt_w"/>
                                          </p:val>
                                        </p:tav>
                                        <p:tav tm="100000">
                                          <p:val>
                                            <p:strVal val="#ppt_w"/>
                                          </p:val>
                                        </p:tav>
                                      </p:tavLst>
                                    </p:anim>
                                    <p:anim calcmode="lin" valueType="num">
                                      <p:cBhvr>
                                        <p:cTn id="23" dur="500" fill="hold"/>
                                        <p:tgtEl>
                                          <p:spTgt spid="375816"/>
                                        </p:tgtEl>
                                        <p:attrNameLst>
                                          <p:attrName>ppt_h</p:attrName>
                                        </p:attrNameLst>
                                      </p:cBhvr>
                                      <p:tavLst>
                                        <p:tav tm="0">
                                          <p:val>
                                            <p:fltVal val="0"/>
                                          </p:val>
                                        </p:tav>
                                        <p:tav tm="100000">
                                          <p:val>
                                            <p:strVal val="#ppt_h"/>
                                          </p:val>
                                        </p:tav>
                                      </p:tavLst>
                                    </p:anim>
                                  </p:childTnLst>
                                </p:cTn>
                              </p:par>
                            </p:childTnLst>
                          </p:cTn>
                        </p:par>
                        <p:par>
                          <p:cTn id="24" fill="hold">
                            <p:stCondLst>
                              <p:cond delay="3000"/>
                            </p:stCondLst>
                            <p:childTnLst>
                              <p:par>
                                <p:cTn id="25" presetID="22" presetClass="entr" presetSubtype="8" fill="hold" grpId="0" nodeType="afterEffect">
                                  <p:stCondLst>
                                    <p:cond delay="500"/>
                                  </p:stCondLst>
                                  <p:childTnLst>
                                    <p:set>
                                      <p:cBhvr>
                                        <p:cTn id="26" dur="1" fill="hold">
                                          <p:stCondLst>
                                            <p:cond delay="0"/>
                                          </p:stCondLst>
                                        </p:cTn>
                                        <p:tgtEl>
                                          <p:spTgt spid="2094089"/>
                                        </p:tgtEl>
                                        <p:attrNameLst>
                                          <p:attrName>style.visibility</p:attrName>
                                        </p:attrNameLst>
                                      </p:cBhvr>
                                      <p:to>
                                        <p:strVal val="visible"/>
                                      </p:to>
                                    </p:set>
                                    <p:animEffect transition="in" filter="wipe(left)">
                                      <p:cBhvr>
                                        <p:cTn id="27" dur="500"/>
                                        <p:tgtEl>
                                          <p:spTgt spid="2094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animBg="0"/>
      <p:bldP spid="6380547" grpId="0" autoUpdateAnimBg="0"/>
      <p:bldP spid="6380548" grpId="0" autoUpdateAnimBg="0"/>
      <p:bldP spid="375816" grpId="0" animBg="1"/>
      <p:bldP spid="209408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32</a:t>
            </a:fld>
            <a:endParaRPr lang="en-US" sz="900"/>
          </a:p>
        </p:txBody>
      </p:sp>
      <p:sp>
        <p:nvSpPr>
          <p:cNvPr id="11270" name="Rectangle 7"/>
          <p:cNvSpPr>
            <a:spLocks noGrp="1" noChangeArrowheads="1"/>
          </p:cNvSpPr>
          <p:nvPr>
            <p:ph type="title" idx="4294967295"/>
          </p:nvPr>
        </p:nvSpPr>
        <p:spPr>
          <a:xfrm>
            <a:off x="450850" y="93101"/>
            <a:ext cx="7400925" cy="860425"/>
          </a:xfrm>
        </p:spPr>
        <p:txBody>
          <a:bodyPr/>
          <a:lstStyle/>
          <a:p>
            <a:r>
              <a:rPr lang="en-US" sz="3200" dirty="0" smtClean="0"/>
              <a:t>Manufacturing Employment,</a:t>
            </a:r>
            <a:br>
              <a:rPr lang="en-US" sz="3200" dirty="0" smtClean="0"/>
            </a:br>
            <a:r>
              <a:rPr lang="en-US" sz="3200" dirty="0" smtClean="0"/>
              <a:t>Jan. 2010—July 2013</a:t>
            </a:r>
            <a:r>
              <a:rPr lang="en-US" dirty="0" smtClean="0"/>
              <a:t>*</a:t>
            </a:r>
          </a:p>
        </p:txBody>
      </p:sp>
      <p:graphicFrame>
        <p:nvGraphicFramePr>
          <p:cNvPr id="11266" name="Object 8"/>
          <p:cNvGraphicFramePr>
            <a:graphicFrameLocks noChangeAspect="1"/>
          </p:cNvGraphicFramePr>
          <p:nvPr/>
        </p:nvGraphicFramePr>
        <p:xfrm>
          <a:off x="211394" y="1548785"/>
          <a:ext cx="8500499" cy="4838700"/>
        </p:xfrm>
        <a:graphic>
          <a:graphicData uri="http://schemas.openxmlformats.org/presentationml/2006/ole">
            <p:oleObj spid="_x0000_s18832386" name="Chart" r:id="rId4" imgW="8343967" imgH="4381555" progId="MSGraph.Chart.8">
              <p:embed followColorScheme="full"/>
            </p:oleObj>
          </a:graphicData>
        </a:graphic>
      </p:graphicFrame>
      <p:sp>
        <p:nvSpPr>
          <p:cNvPr id="8" name="AutoShape 7"/>
          <p:cNvSpPr>
            <a:spLocks noChangeArrowheads="1"/>
          </p:cNvSpPr>
          <p:nvPr/>
        </p:nvSpPr>
        <p:spPr bwMode="blackWhite">
          <a:xfrm>
            <a:off x="1717300" y="1091382"/>
            <a:ext cx="4575345" cy="1555226"/>
          </a:xfrm>
          <a:prstGeom prst="wedgeRectCallout">
            <a:avLst>
              <a:gd name="adj1" fmla="val 95589"/>
              <a:gd name="adj2" fmla="val 355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Manufacturing employment is up by more than 500,000 or 4.5% since Jan. 2010—a surprising source of strength in the economy. The sector has weakened recently as US corporations remains cautious and Europe, China slow.</a:t>
            </a:r>
            <a:endParaRPr lang="en-US" b="1" dirty="0">
              <a:solidFill>
                <a:schemeClr val="bg1"/>
              </a:solidFill>
              <a:latin typeface="Arial" pitchFamily="34" charset="0"/>
            </a:endParaRPr>
          </a:p>
        </p:txBody>
      </p:sp>
      <p:sp>
        <p:nvSpPr>
          <p:cNvPr id="1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5"/>
              </a:rPr>
              <a:t>http://data.bls.gov</a:t>
            </a:r>
            <a:r>
              <a:rPr lang="en-US" sz="1100" dirty="0" smtClean="0"/>
              <a:t>; Insurance Information Institute.</a:t>
            </a:r>
            <a:endParaRPr lang="en-US" sz="1100" dirty="0"/>
          </a:p>
        </p:txBody>
      </p:sp>
      <p:sp>
        <p:nvSpPr>
          <p:cNvPr id="13"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79388" y="1397000"/>
          <a:ext cx="8775700" cy="4087813"/>
        </p:xfrm>
        <a:graphic>
          <a:graphicData uri="http://schemas.openxmlformats.org/presentationml/2006/ole">
            <p:oleObj spid="_x0000_s17982466" name="Chart" r:id="rId4" imgW="8581960" imgH="4114867"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Non-Manufacturing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June 2013</a:t>
            </a:r>
            <a:endParaRPr lang="en-US" sz="1600" b="1" dirty="0">
              <a:solidFill>
                <a:srgbClr val="225A7A"/>
              </a:solidFill>
            </a:endParaRPr>
          </a:p>
        </p:txBody>
      </p:sp>
      <p:sp>
        <p:nvSpPr>
          <p:cNvPr id="10" name="Rectangle 7"/>
          <p:cNvSpPr>
            <a:spLocks noChangeArrowheads="1"/>
          </p:cNvSpPr>
          <p:nvPr/>
        </p:nvSpPr>
        <p:spPr bwMode="blackWhite">
          <a:xfrm>
            <a:off x="860239" y="5562600"/>
            <a:ext cx="7544174"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Non-manufacturing industries have been expanding and adding jobs.  The question is whether this will continue. </a:t>
            </a:r>
            <a:endParaRPr lang="en-US" b="1" dirty="0">
              <a:solidFill>
                <a:srgbClr val="FFFFFF"/>
              </a:solidFill>
            </a:endParaRPr>
          </a:p>
        </p:txBody>
      </p:sp>
      <p:sp>
        <p:nvSpPr>
          <p:cNvPr id="74758" name="Rectangle 6"/>
          <p:cNvSpPr>
            <a:spLocks noChangeArrowheads="1"/>
          </p:cNvSpPr>
          <p:nvPr/>
        </p:nvSpPr>
        <p:spPr bwMode="auto">
          <a:xfrm>
            <a:off x="-201613" y="6615303"/>
            <a:ext cx="8942201"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5"/>
              </a:rPr>
              <a:t>http://www.ism.ws/ismreport/nonmfgrob.cfm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473679" y="3597556"/>
            <a:ext cx="2831250" cy="1014785"/>
          </a:xfrm>
          <a:prstGeom prst="wedgeRectCallout">
            <a:avLst>
              <a:gd name="adj1" fmla="val 96667"/>
              <a:gd name="adj2" fmla="val -418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non-manufacturers is stable and remains expansionary in 2013</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33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6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6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DAFAB0-A100-48A5-95CF-E593971FCB37}" type="slidenum">
              <a:rPr lang="en-US" sz="900"/>
              <a:pPr algn="r" eaLnBrk="0" hangingPunct="0">
                <a:lnSpc>
                  <a:spcPct val="85000"/>
                </a:lnSpc>
                <a:spcBef>
                  <a:spcPct val="20000"/>
                </a:spcBef>
              </a:pPr>
              <a:t>34</a:t>
            </a:fld>
            <a:endParaRPr lang="en-US" sz="900"/>
          </a:p>
        </p:txBody>
      </p:sp>
      <p:graphicFrame>
        <p:nvGraphicFramePr>
          <p:cNvPr id="71682" name="Object 3"/>
          <p:cNvGraphicFramePr>
            <a:graphicFrameLocks/>
          </p:cNvGraphicFramePr>
          <p:nvPr/>
        </p:nvGraphicFramePr>
        <p:xfrm>
          <a:off x="277159" y="1408128"/>
          <a:ext cx="8585200" cy="4367213"/>
        </p:xfrm>
        <a:graphic>
          <a:graphicData uri="http://schemas.openxmlformats.org/presentationml/2006/ole">
            <p:oleObj spid="_x0000_s17983490" name="Chart" r:id="rId4" imgW="8582143" imgH="3952775" progId="MSGraph.Chart.8">
              <p:embed followColorScheme="full"/>
            </p:oleObj>
          </a:graphicData>
        </a:graphic>
      </p:graphicFrame>
      <p:sp>
        <p:nvSpPr>
          <p:cNvPr id="71686" name="Rectangle 2"/>
          <p:cNvSpPr>
            <a:spLocks noGrp="1" noChangeArrowheads="1"/>
          </p:cNvSpPr>
          <p:nvPr>
            <p:ph type="title" idx="4294967295"/>
          </p:nvPr>
        </p:nvSpPr>
        <p:spPr/>
        <p:txBody>
          <a:bodyPr/>
          <a:lstStyle/>
          <a:p>
            <a:r>
              <a:rPr lang="en-US" dirty="0" smtClean="0"/>
              <a:t>Business Bankruptcy Filings,</a:t>
            </a:r>
            <a:br>
              <a:rPr lang="en-US" dirty="0" smtClean="0"/>
            </a:br>
            <a:r>
              <a:rPr lang="en-US" dirty="0" smtClean="0"/>
              <a:t>1980-2012:Q3</a:t>
            </a:r>
          </a:p>
        </p:txBody>
      </p:sp>
      <p:sp>
        <p:nvSpPr>
          <p:cNvPr id="71687" name="Rectangle 4"/>
          <p:cNvSpPr>
            <a:spLocks noChangeArrowheads="1"/>
          </p:cNvSpPr>
          <p:nvPr/>
        </p:nvSpPr>
        <p:spPr bwMode="auto">
          <a:xfrm>
            <a:off x="0" y="6161342"/>
            <a:ext cx="8601075" cy="7556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American Bankruptcy Institute at </a:t>
            </a:r>
            <a:r>
              <a:rPr lang="en-US" sz="1100" dirty="0">
                <a:hlinkClick r:id="rId5"/>
              </a:rPr>
              <a:t>http://www.abiworld.org/AM/AMTemplate.cfm?Section=Home&amp;TEMPLATE=/</a:t>
            </a:r>
            <a:r>
              <a:rPr lang="en-US" sz="1100" dirty="0" smtClean="0">
                <a:hlinkClick r:id="rId5"/>
              </a:rPr>
              <a:t>CM/ContentDisplay.cfm&amp;CONTENTID=61633</a:t>
            </a:r>
            <a:r>
              <a:rPr lang="en-US" sz="1100" dirty="0" smtClean="0"/>
              <a:t>;  </a:t>
            </a:r>
            <a:r>
              <a:rPr lang="en-US" sz="1100" dirty="0"/>
              <a:t>Insurance Information Institute</a:t>
            </a:r>
          </a:p>
        </p:txBody>
      </p:sp>
      <p:sp>
        <p:nvSpPr>
          <p:cNvPr id="2129925" name="Rectangle 5"/>
          <p:cNvSpPr>
            <a:spLocks noChangeArrowheads="1"/>
          </p:cNvSpPr>
          <p:nvPr/>
        </p:nvSpPr>
        <p:spPr bwMode="blackWhite">
          <a:xfrm>
            <a:off x="352425" y="5705370"/>
            <a:ext cx="8466138" cy="5873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Significant Exposure Implications for All Commercial Lines as         Business Bankruptcies Begin to Decline</a:t>
            </a:r>
          </a:p>
        </p:txBody>
      </p:sp>
      <p:sp>
        <p:nvSpPr>
          <p:cNvPr id="2129926" name="AutoShape 6"/>
          <p:cNvSpPr>
            <a:spLocks noChangeArrowheads="1"/>
          </p:cNvSpPr>
          <p:nvPr/>
        </p:nvSpPr>
        <p:spPr bwMode="blackWhite">
          <a:xfrm>
            <a:off x="2246526" y="3864077"/>
            <a:ext cx="4313331" cy="1072228"/>
          </a:xfrm>
          <a:prstGeom prst="wedgeRectCallout">
            <a:avLst>
              <a:gd name="adj1" fmla="val 94386"/>
              <a:gd name="adj2" fmla="val 416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2011 </a:t>
            </a:r>
            <a:r>
              <a:rPr lang="en-US" sz="1400" b="1" dirty="0">
                <a:solidFill>
                  <a:schemeClr val="bg1"/>
                </a:solidFill>
              </a:rPr>
              <a:t>bankruptcies totaled </a:t>
            </a:r>
            <a:r>
              <a:rPr lang="en-US" sz="1400" b="1" dirty="0" smtClean="0">
                <a:solidFill>
                  <a:schemeClr val="bg1"/>
                </a:solidFill>
              </a:rPr>
              <a:t>47,806, </a:t>
            </a:r>
            <a:r>
              <a:rPr lang="en-US" sz="1400" b="1" dirty="0">
                <a:solidFill>
                  <a:schemeClr val="bg1"/>
                </a:solidFill>
              </a:rPr>
              <a:t>down </a:t>
            </a:r>
            <a:r>
              <a:rPr lang="en-US" sz="1400" b="1" dirty="0" smtClean="0">
                <a:solidFill>
                  <a:schemeClr val="bg1"/>
                </a:solidFill>
              </a:rPr>
              <a:t>15.1% </a:t>
            </a:r>
            <a:r>
              <a:rPr lang="en-US" sz="1400" b="1" dirty="0">
                <a:solidFill>
                  <a:schemeClr val="bg1"/>
                </a:solidFill>
              </a:rPr>
              <a:t>from </a:t>
            </a:r>
            <a:r>
              <a:rPr lang="en-US" sz="1400" b="1" dirty="0" smtClean="0">
                <a:solidFill>
                  <a:schemeClr val="bg1"/>
                </a:solidFill>
              </a:rPr>
              <a:t>56,282 </a:t>
            </a:r>
            <a:r>
              <a:rPr lang="en-US" sz="1400" b="1" dirty="0">
                <a:solidFill>
                  <a:schemeClr val="bg1"/>
                </a:solidFill>
              </a:rPr>
              <a:t>in </a:t>
            </a:r>
            <a:r>
              <a:rPr lang="en-US" sz="1400" b="1" dirty="0" smtClean="0">
                <a:solidFill>
                  <a:schemeClr val="bg1"/>
                </a:solidFill>
              </a:rPr>
              <a:t>2010—the second consecutive year of decline.  Business bankruptcies more than tripled during the financial crisis. Through Q3:2012, filings were down 15.8% vs. Q3:2011</a:t>
            </a:r>
            <a:endParaRPr lang="en-US" sz="1400" b="1" i="1" dirty="0">
              <a:solidFill>
                <a:schemeClr val="bg1"/>
              </a:solidFill>
              <a:cs typeface="+mn-cs"/>
            </a:endParaRPr>
          </a:p>
        </p:txBody>
      </p:sp>
      <p:grpSp>
        <p:nvGrpSpPr>
          <p:cNvPr id="2" name="Group 7"/>
          <p:cNvGrpSpPr>
            <a:grpSpLocks/>
          </p:cNvGrpSpPr>
          <p:nvPr/>
        </p:nvGrpSpPr>
        <p:grpSpPr bwMode="auto">
          <a:xfrm>
            <a:off x="5441642" y="1105514"/>
            <a:ext cx="2184401" cy="1708150"/>
            <a:chOff x="3853" y="1106"/>
            <a:chExt cx="1376" cy="1076"/>
          </a:xfrm>
        </p:grpSpPr>
        <p:sp>
          <p:nvSpPr>
            <p:cNvPr id="71691" name="Rectangle 8"/>
            <p:cNvSpPr>
              <a:spLocks noChangeArrowheads="1"/>
            </p:cNvSpPr>
            <p:nvPr/>
          </p:nvSpPr>
          <p:spPr bwMode="blackWhite">
            <a:xfrm>
              <a:off x="3853" y="1168"/>
              <a:ext cx="1375" cy="101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71692" name="Rectangle 9"/>
            <p:cNvSpPr>
              <a:spLocks noChangeArrowheads="1"/>
            </p:cNvSpPr>
            <p:nvPr/>
          </p:nvSpPr>
          <p:spPr bwMode="blackWhite">
            <a:xfrm>
              <a:off x="3853" y="1106"/>
              <a:ext cx="1375" cy="313"/>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0000"/>
                </a:lnSpc>
                <a:spcBef>
                  <a:spcPct val="25000"/>
                </a:spcBef>
              </a:pPr>
              <a:r>
                <a:rPr lang="en-US" sz="1400" b="1">
                  <a:solidFill>
                    <a:srgbClr val="FFFFFF"/>
                  </a:solidFill>
                </a:rPr>
                <a:t>% Change Surrounding Recessions</a:t>
              </a:r>
            </a:p>
          </p:txBody>
        </p:sp>
        <p:sp>
          <p:nvSpPr>
            <p:cNvPr id="71693" name="Rectangle 10"/>
            <p:cNvSpPr>
              <a:spLocks noChangeArrowheads="1"/>
            </p:cNvSpPr>
            <p:nvPr/>
          </p:nvSpPr>
          <p:spPr bwMode="auto">
            <a:xfrm>
              <a:off x="3889" y="1452"/>
              <a:ext cx="1340" cy="723"/>
            </a:xfrm>
            <a:prstGeom prst="rect">
              <a:avLst/>
            </a:prstGeom>
            <a:noFill/>
            <a:ln w="9525" algn="ctr">
              <a:noFill/>
              <a:miter lim="800000"/>
              <a:headEnd/>
              <a:tailEnd/>
            </a:ln>
          </p:spPr>
          <p:txBody>
            <a:bodyPr lIns="45720" rIns="45720">
              <a:spAutoFit/>
            </a:bodyPr>
            <a:lstStyle/>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1980-82 	58.6%</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1980-87 	88.7%</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1990-91 	10.3%</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2000-01 	13.0%</a:t>
              </a:r>
            </a:p>
            <a:p>
              <a:pPr marL="168275" eaLnBrk="0" hangingPunct="0">
                <a:lnSpc>
                  <a:spcPct val="90000"/>
                </a:lnSpc>
                <a:spcBef>
                  <a:spcPct val="10000"/>
                </a:spcBef>
                <a:buClr>
                  <a:schemeClr val="accent2"/>
                </a:buClr>
                <a:buFont typeface="Wingdings" pitchFamily="2" charset="2"/>
                <a:buNone/>
                <a:tabLst>
                  <a:tab pos="1493838" algn="dec"/>
                </a:tabLst>
              </a:pPr>
              <a:r>
                <a:rPr lang="en-US" sz="1400" b="1" dirty="0">
                  <a:solidFill>
                    <a:schemeClr val="folHlink"/>
                  </a:solidFill>
                </a:rPr>
                <a:t>2006-09 	208.9%*</a:t>
              </a:r>
            </a:p>
          </p:txBody>
        </p:sp>
      </p:gr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34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9926"/>
                                        </p:tgtEl>
                                        <p:attrNameLst>
                                          <p:attrName>style.visibility</p:attrName>
                                        </p:attrNameLst>
                                      </p:cBhvr>
                                      <p:to>
                                        <p:strVal val="visible"/>
                                      </p:to>
                                    </p:set>
                                    <p:animEffect transition="in" filter="wipe(right)">
                                      <p:cBhvr>
                                        <p:cTn id="7" dur="500"/>
                                        <p:tgtEl>
                                          <p:spTgt spid="2129926"/>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9925"/>
                                        </p:tgtEl>
                                        <p:attrNameLst>
                                          <p:attrName>style.visibility</p:attrName>
                                        </p:attrNameLst>
                                      </p:cBhvr>
                                      <p:to>
                                        <p:strVal val="visible"/>
                                      </p:to>
                                    </p:set>
                                    <p:anim calcmode="lin" valueType="num">
                                      <p:cBhvr>
                                        <p:cTn id="11" dur="500" fill="hold"/>
                                        <p:tgtEl>
                                          <p:spTgt spid="2129925"/>
                                        </p:tgtEl>
                                        <p:attrNameLst>
                                          <p:attrName>ppt_w</p:attrName>
                                        </p:attrNameLst>
                                      </p:cBhvr>
                                      <p:tavLst>
                                        <p:tav tm="0">
                                          <p:val>
                                            <p:fltVal val="0"/>
                                          </p:val>
                                        </p:tav>
                                        <p:tav tm="100000">
                                          <p:val>
                                            <p:strVal val="#ppt_w"/>
                                          </p:val>
                                        </p:tav>
                                      </p:tavLst>
                                    </p:anim>
                                    <p:anim calcmode="lin" valueType="num">
                                      <p:cBhvr>
                                        <p:cTn id="12" dur="500" fill="hold"/>
                                        <p:tgtEl>
                                          <p:spTgt spid="2129925"/>
                                        </p:tgtEl>
                                        <p:attrNameLst>
                                          <p:attrName>ppt_h</p:attrName>
                                        </p:attrNameLst>
                                      </p:cBhvr>
                                      <p:tavLst>
                                        <p:tav tm="0">
                                          <p:val>
                                            <p:fltVal val="0"/>
                                          </p:val>
                                        </p:tav>
                                        <p:tav tm="100000">
                                          <p:val>
                                            <p:strVal val="#ppt_h"/>
                                          </p:val>
                                        </p:tav>
                                      </p:tavLst>
                                    </p:anim>
                                    <p:animEffect transition="in" filter="fade">
                                      <p:cBhvr>
                                        <p:cTn id="13"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212992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27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27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DE8C7ADC-6D8B-4E56-A788-BDB2FE360861}" type="slidenum">
              <a:rPr lang="en-US" sz="900"/>
              <a:pPr algn="r" eaLnBrk="0" hangingPunct="0">
                <a:lnSpc>
                  <a:spcPct val="85000"/>
                </a:lnSpc>
                <a:spcBef>
                  <a:spcPct val="20000"/>
                </a:spcBef>
              </a:pPr>
              <a:t>35</a:t>
            </a:fld>
            <a:endParaRPr lang="en-US" sz="900"/>
          </a:p>
        </p:txBody>
      </p:sp>
      <p:sp>
        <p:nvSpPr>
          <p:cNvPr id="72710" name="Rectangle 2"/>
          <p:cNvSpPr>
            <a:spLocks noGrp="1" noChangeArrowheads="1"/>
          </p:cNvSpPr>
          <p:nvPr>
            <p:ph type="title" idx="4294967295"/>
          </p:nvPr>
        </p:nvSpPr>
        <p:spPr/>
        <p:txBody>
          <a:bodyPr/>
          <a:lstStyle/>
          <a:p>
            <a:r>
              <a:rPr lang="en-US" dirty="0" smtClean="0"/>
              <a:t>Private Sector Business Starts,</a:t>
            </a:r>
            <a:br>
              <a:rPr lang="en-US" dirty="0" smtClean="0"/>
            </a:br>
            <a:r>
              <a:rPr lang="en-US" dirty="0" smtClean="0"/>
              <a:t> 1993:Q2 – 2012:Q3*</a:t>
            </a:r>
          </a:p>
        </p:txBody>
      </p:sp>
      <p:graphicFrame>
        <p:nvGraphicFramePr>
          <p:cNvPr id="72706" name="Object 3"/>
          <p:cNvGraphicFramePr>
            <a:graphicFrameLocks/>
          </p:cNvGraphicFramePr>
          <p:nvPr>
            <p:ph idx="4294967295"/>
          </p:nvPr>
        </p:nvGraphicFramePr>
        <p:xfrm>
          <a:off x="251209" y="1516063"/>
          <a:ext cx="8651491" cy="3983037"/>
        </p:xfrm>
        <a:graphic>
          <a:graphicData uri="http://schemas.openxmlformats.org/presentationml/2006/ole">
            <p:oleObj spid="_x0000_s17984514" name="Chart" r:id="rId4" imgW="8582143" imgH="3981414" progId="MSGraph.Chart.8">
              <p:embed followColorScheme="full"/>
            </p:oleObj>
          </a:graphicData>
        </a:graphic>
      </p:graphicFrame>
      <p:sp>
        <p:nvSpPr>
          <p:cNvPr id="2127876" name="Rectangle 4"/>
          <p:cNvSpPr>
            <a:spLocks noChangeArrowheads="1"/>
          </p:cNvSpPr>
          <p:nvPr/>
        </p:nvSpPr>
        <p:spPr bwMode="blackWhite">
          <a:xfrm>
            <a:off x="874059" y="5537200"/>
            <a:ext cx="7664823" cy="8098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Business Starts Were Down Nearly 20% in the Recession, </a:t>
            </a:r>
            <a:br>
              <a:rPr lang="en-US" b="1" dirty="0">
                <a:solidFill>
                  <a:srgbClr val="FFFFFF"/>
                </a:solidFill>
              </a:rPr>
            </a:br>
            <a:r>
              <a:rPr lang="en-US" b="1" dirty="0">
                <a:solidFill>
                  <a:srgbClr val="FFFFFF"/>
                </a:solidFill>
              </a:rPr>
              <a:t>Holding Back Most Types of Commercial Insurance </a:t>
            </a:r>
            <a:r>
              <a:rPr lang="en-US" b="1" dirty="0" smtClean="0">
                <a:solidFill>
                  <a:srgbClr val="FFFFFF"/>
                </a:solidFill>
              </a:rPr>
              <a:t>Exposure, But Are Recovering Slowly</a:t>
            </a:r>
            <a:endParaRPr lang="en-US" b="1" dirty="0">
              <a:solidFill>
                <a:srgbClr val="FFFFFF"/>
              </a:solidFill>
            </a:endParaRPr>
          </a:p>
        </p:txBody>
      </p:sp>
      <p:sp>
        <p:nvSpPr>
          <p:cNvPr id="72712" name="Rectangle 5"/>
          <p:cNvSpPr>
            <a:spLocks noChangeArrowheads="1"/>
          </p:cNvSpPr>
          <p:nvPr/>
        </p:nvSpPr>
        <p:spPr bwMode="auto">
          <a:xfrm>
            <a:off x="-255494" y="6416304"/>
            <a:ext cx="9399494"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Data through </a:t>
            </a:r>
            <a:r>
              <a:rPr lang="en-US" sz="1100" dirty="0" smtClean="0"/>
              <a:t>Sep. 30, 2012 </a:t>
            </a:r>
            <a:r>
              <a:rPr lang="en-US" sz="1100" dirty="0"/>
              <a:t>are the latest available as of </a:t>
            </a:r>
            <a:r>
              <a:rPr lang="en-US" sz="1100" dirty="0" smtClean="0"/>
              <a:t>June 21, 2013; </a:t>
            </a:r>
            <a:r>
              <a:rPr lang="en-US" sz="1100" dirty="0"/>
              <a:t>Seasonally </a:t>
            </a:r>
            <a:r>
              <a:rPr lang="en-US" sz="1100" dirty="0" smtClean="0"/>
              <a:t>adjusted.  </a:t>
            </a:r>
            <a:endParaRPr lang="en-US" sz="1100" dirty="0"/>
          </a:p>
          <a:p>
            <a:pPr eaLnBrk="0" hangingPunct="0">
              <a:lnSpc>
                <a:spcPct val="85000"/>
              </a:lnSpc>
              <a:spcBef>
                <a:spcPct val="25000"/>
              </a:spcBef>
              <a:buClr>
                <a:schemeClr val="accent2"/>
              </a:buClr>
              <a:buFont typeface="Wingdings" pitchFamily="2" charset="2"/>
              <a:buNone/>
            </a:pPr>
            <a:r>
              <a:rPr lang="en-US" sz="1100" dirty="0"/>
              <a:t>Source: Bureau of Labor Statistics, </a:t>
            </a:r>
            <a:r>
              <a:rPr lang="en-US" sz="1100" dirty="0">
                <a:hlinkClick r:id="rId5"/>
              </a:rPr>
              <a:t>http://www.bls.gov/news.release/cewbd.t08.htm</a:t>
            </a:r>
            <a:r>
              <a:rPr lang="en-US" sz="1100" dirty="0"/>
              <a:t>.  </a:t>
            </a:r>
          </a:p>
        </p:txBody>
      </p:sp>
      <p:sp>
        <p:nvSpPr>
          <p:cNvPr id="72713" name="Rectangle 6"/>
          <p:cNvSpPr>
            <a:spLocks noChangeArrowheads="1"/>
          </p:cNvSpPr>
          <p:nvPr/>
        </p:nvSpPr>
        <p:spPr bwMode="black">
          <a:xfrm>
            <a:off x="3222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2127879" name="AutoShape 7"/>
          <p:cNvSpPr>
            <a:spLocks noChangeArrowheads="1"/>
          </p:cNvSpPr>
          <p:nvPr/>
        </p:nvSpPr>
        <p:spPr bwMode="blackWhite">
          <a:xfrm>
            <a:off x="2270927" y="3697793"/>
            <a:ext cx="4410092" cy="1228167"/>
          </a:xfrm>
          <a:prstGeom prst="wedgeRectCallout">
            <a:avLst>
              <a:gd name="adj1" fmla="val 94209"/>
              <a:gd name="adj2" fmla="val 262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Business starts were up an estimated 2.8% in 2012 to 769,000 following a 2.2% to 748,000 in 2011. Start-ups could accelerate in 2013.</a:t>
            </a:r>
            <a:endParaRPr lang="en-US" b="1" dirty="0">
              <a:solidFill>
                <a:schemeClr val="bg1"/>
              </a:solidFill>
              <a:cs typeface="+mn-cs"/>
            </a:endParaRPr>
          </a:p>
        </p:txBody>
      </p:sp>
      <p:sp>
        <p:nvSpPr>
          <p:cNvPr id="11" name="AutoShape 7"/>
          <p:cNvSpPr>
            <a:spLocks noChangeArrowheads="1"/>
          </p:cNvSpPr>
          <p:nvPr/>
        </p:nvSpPr>
        <p:spPr bwMode="blackWhite">
          <a:xfrm>
            <a:off x="7311843" y="1123915"/>
            <a:ext cx="1440272" cy="137812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buFont typeface="Wingdings" pitchFamily="2" charset="2"/>
              <a:buNone/>
              <a:defRPr/>
            </a:pPr>
            <a:r>
              <a:rPr lang="en-US" sz="1200" b="1" u="sng" dirty="0">
                <a:solidFill>
                  <a:schemeClr val="bg1"/>
                </a:solidFill>
                <a:cs typeface="+mn-cs"/>
              </a:rPr>
              <a:t>Business Starts</a:t>
            </a:r>
            <a:r>
              <a:rPr lang="en-US" sz="1200" b="1" dirty="0">
                <a:solidFill>
                  <a:schemeClr val="bg1"/>
                </a:solidFill>
                <a:cs typeface="+mn-cs"/>
              </a:rPr>
              <a:t/>
            </a:r>
            <a:br>
              <a:rPr lang="en-US" sz="1200" b="1" dirty="0">
                <a:solidFill>
                  <a:schemeClr val="bg1"/>
                </a:solidFill>
                <a:cs typeface="+mn-cs"/>
              </a:rPr>
            </a:br>
            <a:r>
              <a:rPr lang="en-US" sz="1200" b="1" dirty="0">
                <a:solidFill>
                  <a:schemeClr val="bg1"/>
                </a:solidFill>
                <a:cs typeface="+mn-cs"/>
              </a:rPr>
              <a:t>2006:  872,000</a:t>
            </a:r>
            <a:br>
              <a:rPr lang="en-US" sz="1200" b="1" dirty="0">
                <a:solidFill>
                  <a:schemeClr val="bg1"/>
                </a:solidFill>
                <a:cs typeface="+mn-cs"/>
              </a:rPr>
            </a:br>
            <a:r>
              <a:rPr lang="en-US" sz="1200" b="1" dirty="0">
                <a:solidFill>
                  <a:schemeClr val="bg1"/>
                </a:solidFill>
                <a:cs typeface="+mn-cs"/>
              </a:rPr>
              <a:t>2007:  843,000</a:t>
            </a:r>
            <a:br>
              <a:rPr lang="en-US" sz="1200" b="1" dirty="0">
                <a:solidFill>
                  <a:schemeClr val="bg1"/>
                </a:solidFill>
                <a:cs typeface="+mn-cs"/>
              </a:rPr>
            </a:br>
            <a:r>
              <a:rPr lang="en-US" sz="1200" b="1" dirty="0">
                <a:solidFill>
                  <a:schemeClr val="bg1"/>
                </a:solidFill>
                <a:cs typeface="+mn-cs"/>
              </a:rPr>
              <a:t>2008:  790,000</a:t>
            </a:r>
            <a:br>
              <a:rPr lang="en-US" sz="1200" b="1" dirty="0">
                <a:solidFill>
                  <a:schemeClr val="bg1"/>
                </a:solidFill>
                <a:cs typeface="+mn-cs"/>
              </a:rPr>
            </a:br>
            <a:r>
              <a:rPr lang="en-US" sz="1200" b="1" dirty="0">
                <a:solidFill>
                  <a:schemeClr val="bg1"/>
                </a:solidFill>
                <a:cs typeface="+mn-cs"/>
              </a:rPr>
              <a:t>2009:  </a:t>
            </a:r>
            <a:r>
              <a:rPr lang="en-US" sz="1200" b="1" dirty="0" smtClean="0">
                <a:solidFill>
                  <a:schemeClr val="bg1"/>
                </a:solidFill>
                <a:cs typeface="+mn-cs"/>
              </a:rPr>
              <a:t>697,000   2010:  742,000   2011:  748,000 2012E: 769,000*</a:t>
            </a: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35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7879"/>
                                        </p:tgtEl>
                                        <p:attrNameLst>
                                          <p:attrName>style.visibility</p:attrName>
                                        </p:attrNameLst>
                                      </p:cBhvr>
                                      <p:to>
                                        <p:strVal val="visible"/>
                                      </p:to>
                                    </p:set>
                                    <p:animEffect transition="in" filter="wipe(right)">
                                      <p:cBhvr>
                                        <p:cTn id="7" dur="500"/>
                                        <p:tgtEl>
                                          <p:spTgt spid="2127879"/>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2127876"/>
                                        </p:tgtEl>
                                        <p:attrNameLst>
                                          <p:attrName>style.visibility</p:attrName>
                                        </p:attrNameLst>
                                      </p:cBhvr>
                                      <p:to>
                                        <p:strVal val="visible"/>
                                      </p:to>
                                    </p:set>
                                    <p:anim calcmode="lin" valueType="num">
                                      <p:cBhvr>
                                        <p:cTn id="11" dur="500" fill="hold"/>
                                        <p:tgtEl>
                                          <p:spTgt spid="2127876"/>
                                        </p:tgtEl>
                                        <p:attrNameLst>
                                          <p:attrName>ppt_w</p:attrName>
                                        </p:attrNameLst>
                                      </p:cBhvr>
                                      <p:tavLst>
                                        <p:tav tm="0">
                                          <p:val>
                                            <p:fltVal val="0"/>
                                          </p:val>
                                        </p:tav>
                                        <p:tav tm="100000">
                                          <p:val>
                                            <p:strVal val="#ppt_w"/>
                                          </p:val>
                                        </p:tav>
                                      </p:tavLst>
                                    </p:anim>
                                    <p:anim calcmode="lin" valueType="num">
                                      <p:cBhvr>
                                        <p:cTn id="12" dur="500" fill="hold"/>
                                        <p:tgtEl>
                                          <p:spTgt spid="2127876"/>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7876" grpId="0" animBg="1"/>
      <p:bldP spid="2127879"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NFIB Small Business Optimism Index</a:t>
            </a:r>
          </a:p>
        </p:txBody>
      </p:sp>
      <p:sp>
        <p:nvSpPr>
          <p:cNvPr id="74756" name="Rectangle 8"/>
          <p:cNvSpPr>
            <a:spLocks noChangeArrowheads="1"/>
          </p:cNvSpPr>
          <p:nvPr/>
        </p:nvSpPr>
        <p:spPr bwMode="black">
          <a:xfrm>
            <a:off x="347663" y="11313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1985 </a:t>
            </a:r>
            <a:r>
              <a:rPr lang="en-US" sz="1600" b="1" dirty="0">
                <a:solidFill>
                  <a:srgbClr val="225A7A"/>
                </a:solidFill>
              </a:rPr>
              <a:t>through </a:t>
            </a:r>
            <a:r>
              <a:rPr lang="en-US" sz="1600" b="1" dirty="0" smtClean="0">
                <a:solidFill>
                  <a:srgbClr val="225A7A"/>
                </a:solidFill>
              </a:rPr>
              <a:t>June 2013</a:t>
            </a:r>
            <a:endParaRPr lang="en-US" sz="1600" b="1" dirty="0">
              <a:solidFill>
                <a:srgbClr val="225A7A"/>
              </a:solidFill>
            </a:endParaRPr>
          </a:p>
        </p:txBody>
      </p:sp>
      <p:sp>
        <p:nvSpPr>
          <p:cNvPr id="74758" name="Rectangle 6"/>
          <p:cNvSpPr>
            <a:spLocks noChangeArrowheads="1"/>
          </p:cNvSpPr>
          <p:nvPr/>
        </p:nvSpPr>
        <p:spPr bwMode="auto">
          <a:xfrm>
            <a:off x="-201613" y="6471417"/>
            <a:ext cx="894220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National Federation of Independent Business at </a:t>
            </a:r>
            <a:r>
              <a:rPr lang="en-US" sz="1050" dirty="0" smtClean="0">
                <a:hlinkClick r:id="rId3"/>
              </a:rPr>
              <a:t>http://www.advisorperspectives.com/dshort/charts/indicators/Sentiment.html?NFIB-optimism-index.gif</a:t>
            </a:r>
            <a:r>
              <a:rPr lang="en-US" sz="1050" dirty="0" smtClean="0"/>
              <a:t> ; </a:t>
            </a:r>
            <a:r>
              <a:rPr lang="en-US" sz="1050" dirty="0"/>
              <a:t>Insurance Information </a:t>
            </a:r>
            <a:r>
              <a:rPr lang="en-US" sz="1050" dirty="0" smtClean="0"/>
              <a:t>Institute.</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36</a:t>
            </a:fld>
            <a:endParaRPr lang="en-US"/>
          </a:p>
        </p:txBody>
      </p:sp>
      <p:pic>
        <p:nvPicPr>
          <p:cNvPr id="20584450" name="Picture 2" descr="http://www.advisorperspectives.com/dshort/charts/indicators/NFIB-optimism-index.gif"/>
          <p:cNvPicPr>
            <a:picLocks noChangeAspect="1" noChangeArrowheads="1"/>
          </p:cNvPicPr>
          <p:nvPr/>
        </p:nvPicPr>
        <p:blipFill>
          <a:blip r:embed="rId4" cstate="email"/>
          <a:srcRect/>
          <a:stretch>
            <a:fillRect/>
          </a:stretch>
        </p:blipFill>
        <p:spPr bwMode="auto">
          <a:xfrm>
            <a:off x="39328" y="1410541"/>
            <a:ext cx="7354529" cy="5022826"/>
          </a:xfrm>
          <a:prstGeom prst="rect">
            <a:avLst/>
          </a:prstGeom>
          <a:noFill/>
        </p:spPr>
      </p:pic>
      <p:sp>
        <p:nvSpPr>
          <p:cNvPr id="12" name="AutoShape 5"/>
          <p:cNvSpPr>
            <a:spLocks noChangeArrowheads="1"/>
          </p:cNvSpPr>
          <p:nvPr/>
        </p:nvSpPr>
        <p:spPr bwMode="blackWhite">
          <a:xfrm>
            <a:off x="5751870" y="2153265"/>
            <a:ext cx="3261709" cy="1445341"/>
          </a:xfrm>
          <a:prstGeom prst="wedgeRectCallout">
            <a:avLst>
              <a:gd name="adj1" fmla="val -18520"/>
              <a:gd name="adj2" fmla="val 8462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Small business optimism is off crisis lows but still suffering from economic and regulatory uncertainty. Confidence today is basically where it was when the crisis began in Dec. 2007.</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105"/>
          <p:cNvSpPr>
            <a:spLocks noGrp="1" noChangeArrowheads="1"/>
          </p:cNvSpPr>
          <p:nvPr>
            <p:ph type="dt" sz="quarter" idx="10"/>
          </p:nvPr>
        </p:nvSpPr>
        <p:spPr/>
        <p:txBody>
          <a:bodyPr/>
          <a:lstStyle/>
          <a:p>
            <a:pPr>
              <a:defRPr/>
            </a:pPr>
            <a:r>
              <a:rPr lang="en-US" smtClean="0"/>
              <a:t>12/01/09 - 9pm</a:t>
            </a:r>
          </a:p>
        </p:txBody>
      </p:sp>
      <p:sp>
        <p:nvSpPr>
          <p:cNvPr id="167940" name="Rectangle 110"/>
          <p:cNvSpPr>
            <a:spLocks noGrp="1" noChangeArrowheads="1"/>
          </p:cNvSpPr>
          <p:nvPr>
            <p:ph type="sldNum" sz="quarter" idx="12"/>
          </p:nvPr>
        </p:nvSpPr>
        <p:spPr/>
        <p:txBody>
          <a:bodyPr/>
          <a:lstStyle/>
          <a:p>
            <a:pPr>
              <a:defRPr/>
            </a:pPr>
            <a:fld id="{6D036CE7-FA77-4EF8-9AD2-54EB57285A32}" type="slidenum">
              <a:rPr lang="en-US" smtClean="0"/>
              <a:pPr>
                <a:defRPr/>
              </a:pPr>
              <a:t>37</a:t>
            </a:fld>
            <a:endParaRPr lang="en-US" smtClean="0"/>
          </a:p>
        </p:txBody>
      </p:sp>
      <p:sp>
        <p:nvSpPr>
          <p:cNvPr id="153605" name="Rectangle 2"/>
          <p:cNvSpPr>
            <a:spLocks noGrp="1" noChangeArrowheads="1"/>
          </p:cNvSpPr>
          <p:nvPr>
            <p:ph type="title"/>
          </p:nvPr>
        </p:nvSpPr>
        <p:spPr/>
        <p:txBody>
          <a:bodyPr/>
          <a:lstStyle/>
          <a:p>
            <a:r>
              <a:rPr lang="en-US" dirty="0" smtClean="0"/>
              <a:t>12 Industries for the Next 10 Years: Insurance Solutions Needed</a:t>
            </a:r>
          </a:p>
        </p:txBody>
      </p:sp>
      <p:sp>
        <p:nvSpPr>
          <p:cNvPr id="1960963" name="Rectangle 3"/>
          <p:cNvSpPr>
            <a:spLocks noChangeArrowheads="1"/>
          </p:cNvSpPr>
          <p:nvPr/>
        </p:nvSpPr>
        <p:spPr bwMode="blackWhite">
          <a:xfrm>
            <a:off x="1879600" y="59436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Export-Oriented Industries</a:t>
            </a:r>
          </a:p>
        </p:txBody>
      </p:sp>
      <p:sp>
        <p:nvSpPr>
          <p:cNvPr id="1960964" name="Rectangle 4"/>
          <p:cNvSpPr>
            <a:spLocks noChangeArrowheads="1"/>
          </p:cNvSpPr>
          <p:nvPr/>
        </p:nvSpPr>
        <p:spPr bwMode="blackWhite">
          <a:xfrm>
            <a:off x="1879600" y="1731963"/>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Health Sciences</a:t>
            </a:r>
          </a:p>
        </p:txBody>
      </p:sp>
      <p:sp>
        <p:nvSpPr>
          <p:cNvPr id="1960965" name="Rectangle 5"/>
          <p:cNvSpPr>
            <a:spLocks noChangeArrowheads="1"/>
          </p:cNvSpPr>
          <p:nvPr/>
        </p:nvSpPr>
        <p:spPr bwMode="blackWhite">
          <a:xfrm>
            <a:off x="1879600" y="12588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Health Care</a:t>
            </a:r>
          </a:p>
        </p:txBody>
      </p:sp>
      <p:sp>
        <p:nvSpPr>
          <p:cNvPr id="1960966" name="Rectangle 6"/>
          <p:cNvSpPr>
            <a:spLocks noChangeArrowheads="1"/>
          </p:cNvSpPr>
          <p:nvPr/>
        </p:nvSpPr>
        <p:spPr bwMode="blackWhite">
          <a:xfrm>
            <a:off x="1879600" y="22113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Energy (Traditional)</a:t>
            </a:r>
          </a:p>
        </p:txBody>
      </p:sp>
      <p:sp>
        <p:nvSpPr>
          <p:cNvPr id="1960967" name="Rectangle 7"/>
          <p:cNvSpPr>
            <a:spLocks noChangeArrowheads="1"/>
          </p:cNvSpPr>
          <p:nvPr/>
        </p:nvSpPr>
        <p:spPr bwMode="blackWhite">
          <a:xfrm>
            <a:off x="1879600" y="26797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Alternative Energy</a:t>
            </a:r>
          </a:p>
        </p:txBody>
      </p:sp>
      <p:sp>
        <p:nvSpPr>
          <p:cNvPr id="1960968" name="Rectangle 8"/>
          <p:cNvSpPr>
            <a:spLocks noChangeArrowheads="1"/>
          </p:cNvSpPr>
          <p:nvPr/>
        </p:nvSpPr>
        <p:spPr bwMode="blackWhite">
          <a:xfrm>
            <a:off x="1879600" y="31369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Petrochemical</a:t>
            </a:r>
            <a:endParaRPr lang="en-US" sz="2000" b="1" dirty="0">
              <a:solidFill>
                <a:schemeClr val="bg1"/>
              </a:solidFill>
              <a:cs typeface="+mn-cs"/>
            </a:endParaRPr>
          </a:p>
        </p:txBody>
      </p:sp>
      <p:sp>
        <p:nvSpPr>
          <p:cNvPr id="1960969" name="Rectangle 9"/>
          <p:cNvSpPr>
            <a:spLocks noChangeArrowheads="1"/>
          </p:cNvSpPr>
          <p:nvPr/>
        </p:nvSpPr>
        <p:spPr bwMode="blackWhite">
          <a:xfrm>
            <a:off x="1879600" y="3590925"/>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Agriculture</a:t>
            </a:r>
            <a:endParaRPr lang="en-US" sz="2000" b="1" dirty="0">
              <a:solidFill>
                <a:schemeClr val="bg1"/>
              </a:solidFill>
              <a:cs typeface="+mn-cs"/>
            </a:endParaRPr>
          </a:p>
        </p:txBody>
      </p:sp>
      <p:sp>
        <p:nvSpPr>
          <p:cNvPr id="1960970" name="Rectangle 10"/>
          <p:cNvSpPr>
            <a:spLocks noChangeArrowheads="1"/>
          </p:cNvSpPr>
          <p:nvPr/>
        </p:nvSpPr>
        <p:spPr bwMode="blackWhite">
          <a:xfrm>
            <a:off x="1919941" y="405923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Natural Resources</a:t>
            </a:r>
            <a:endParaRPr lang="en-US" sz="2000" b="1" dirty="0">
              <a:solidFill>
                <a:schemeClr val="bg1"/>
              </a:solidFill>
              <a:cs typeface="+mn-cs"/>
            </a:endParaRPr>
          </a:p>
        </p:txBody>
      </p:sp>
      <p:sp>
        <p:nvSpPr>
          <p:cNvPr id="1960971" name="Rectangle 11"/>
          <p:cNvSpPr>
            <a:spLocks noChangeArrowheads="1"/>
          </p:cNvSpPr>
          <p:nvPr/>
        </p:nvSpPr>
        <p:spPr bwMode="blackWhite">
          <a:xfrm>
            <a:off x="1879600" y="45275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Technology (incl. Biotechnology)</a:t>
            </a:r>
          </a:p>
        </p:txBody>
      </p:sp>
      <p:sp>
        <p:nvSpPr>
          <p:cNvPr id="1960972" name="Rectangle 12"/>
          <p:cNvSpPr>
            <a:spLocks noChangeArrowheads="1"/>
          </p:cNvSpPr>
          <p:nvPr/>
        </p:nvSpPr>
        <p:spPr bwMode="blackWhite">
          <a:xfrm>
            <a:off x="1879600" y="50101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Light Manufacturing</a:t>
            </a:r>
          </a:p>
        </p:txBody>
      </p:sp>
      <p:sp>
        <p:nvSpPr>
          <p:cNvPr id="1960973" name="Rectangle 13"/>
          <p:cNvSpPr>
            <a:spLocks noChangeArrowheads="1"/>
          </p:cNvSpPr>
          <p:nvPr/>
        </p:nvSpPr>
        <p:spPr bwMode="blackWhite">
          <a:xfrm>
            <a:off x="1879600" y="54800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err="1" smtClean="0">
                <a:solidFill>
                  <a:schemeClr val="bg1"/>
                </a:solidFill>
                <a:cs typeface="+mn-cs"/>
              </a:rPr>
              <a:t>Insourced</a:t>
            </a:r>
            <a:r>
              <a:rPr lang="en-US" sz="2000" b="1" dirty="0" smtClean="0">
                <a:solidFill>
                  <a:schemeClr val="bg1"/>
                </a:solidFill>
                <a:cs typeface="+mn-cs"/>
              </a:rPr>
              <a:t> Manufacturing</a:t>
            </a:r>
            <a:endParaRPr lang="en-US" sz="2000" b="1" dirty="0">
              <a:solidFill>
                <a:schemeClr val="bg1"/>
              </a:solidFill>
              <a:cs typeface="+mn-cs"/>
            </a:endParaRPr>
          </a:p>
        </p:txBody>
      </p:sp>
      <p:sp>
        <p:nvSpPr>
          <p:cNvPr id="17" name="AutoShape 7"/>
          <p:cNvSpPr>
            <a:spLocks noChangeArrowheads="1"/>
          </p:cNvSpPr>
          <p:nvPr/>
        </p:nvSpPr>
        <p:spPr bwMode="blackWhite">
          <a:xfrm>
            <a:off x="7531100" y="2446337"/>
            <a:ext cx="1420813" cy="2448391"/>
          </a:xfrm>
          <a:prstGeom prst="wedgeRectCallout">
            <a:avLst>
              <a:gd name="adj1" fmla="val -59218"/>
              <a:gd name="adj2" fmla="val -894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Many industries are poised for growth, </a:t>
            </a:r>
            <a:r>
              <a:rPr lang="en-US" sz="1400" b="1" dirty="0" smtClean="0">
                <a:cs typeface="+mn-cs"/>
              </a:rPr>
              <a:t>though insurers’ ability to capitalize on these industries varies widely</a:t>
            </a:r>
            <a:endParaRPr lang="en-US" sz="1400" b="1" dirty="0">
              <a:cs typeface="+mn-cs"/>
            </a:endParaRPr>
          </a:p>
        </p:txBody>
      </p:sp>
      <p:sp>
        <p:nvSpPr>
          <p:cNvPr id="18" name="Rectangle 3"/>
          <p:cNvSpPr>
            <a:spLocks noChangeArrowheads="1"/>
          </p:cNvSpPr>
          <p:nvPr/>
        </p:nvSpPr>
        <p:spPr bwMode="blackWhite">
          <a:xfrm>
            <a:off x="1870636" y="6391834"/>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Shipping (Rail, Marine, </a:t>
            </a:r>
            <a:r>
              <a:rPr lang="en-US" sz="2000" b="1" dirty="0" smtClean="0">
                <a:solidFill>
                  <a:schemeClr val="bg1"/>
                </a:solidFill>
                <a:cs typeface="+mn-cs"/>
              </a:rPr>
              <a:t>Trucking, Pipelines)</a:t>
            </a:r>
            <a:endParaRPr lang="en-US" sz="20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60965"/>
                                        </p:tgtEl>
                                        <p:attrNameLst>
                                          <p:attrName>style.visibility</p:attrName>
                                        </p:attrNameLst>
                                      </p:cBhvr>
                                      <p:to>
                                        <p:strVal val="visible"/>
                                      </p:to>
                                    </p:set>
                                    <p:anim calcmode="lin" valueType="num">
                                      <p:cBhvr>
                                        <p:cTn id="7" dur="500" fill="hold"/>
                                        <p:tgtEl>
                                          <p:spTgt spid="1960965"/>
                                        </p:tgtEl>
                                        <p:attrNameLst>
                                          <p:attrName>ppt_w</p:attrName>
                                        </p:attrNameLst>
                                      </p:cBhvr>
                                      <p:tavLst>
                                        <p:tav tm="0">
                                          <p:val>
                                            <p:fltVal val="0"/>
                                          </p:val>
                                        </p:tav>
                                        <p:tav tm="100000">
                                          <p:val>
                                            <p:strVal val="#ppt_w"/>
                                          </p:val>
                                        </p:tav>
                                      </p:tavLst>
                                    </p:anim>
                                    <p:anim calcmode="lin" valueType="num">
                                      <p:cBhvr>
                                        <p:cTn id="8" dur="500" fill="hold"/>
                                        <p:tgtEl>
                                          <p:spTgt spid="196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1960964"/>
                                        </p:tgtEl>
                                        <p:attrNameLst>
                                          <p:attrName>style.visibility</p:attrName>
                                        </p:attrNameLst>
                                      </p:cBhvr>
                                      <p:to>
                                        <p:strVal val="visible"/>
                                      </p:to>
                                    </p:set>
                                    <p:anim calcmode="lin" valueType="num">
                                      <p:cBhvr>
                                        <p:cTn id="12" dur="500" fill="hold"/>
                                        <p:tgtEl>
                                          <p:spTgt spid="1960964"/>
                                        </p:tgtEl>
                                        <p:attrNameLst>
                                          <p:attrName>ppt_w</p:attrName>
                                        </p:attrNameLst>
                                      </p:cBhvr>
                                      <p:tavLst>
                                        <p:tav tm="0">
                                          <p:val>
                                            <p:fltVal val="0"/>
                                          </p:val>
                                        </p:tav>
                                        <p:tav tm="100000">
                                          <p:val>
                                            <p:strVal val="#ppt_w"/>
                                          </p:val>
                                        </p:tav>
                                      </p:tavLst>
                                    </p:anim>
                                    <p:anim calcmode="lin" valueType="num">
                                      <p:cBhvr>
                                        <p:cTn id="13" dur="500" fill="hold"/>
                                        <p:tgtEl>
                                          <p:spTgt spid="1960964"/>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500"/>
                                  </p:stCondLst>
                                  <p:childTnLst>
                                    <p:set>
                                      <p:cBhvr>
                                        <p:cTn id="16" dur="1" fill="hold">
                                          <p:stCondLst>
                                            <p:cond delay="0"/>
                                          </p:stCondLst>
                                        </p:cTn>
                                        <p:tgtEl>
                                          <p:spTgt spid="1960966"/>
                                        </p:tgtEl>
                                        <p:attrNameLst>
                                          <p:attrName>style.visibility</p:attrName>
                                        </p:attrNameLst>
                                      </p:cBhvr>
                                      <p:to>
                                        <p:strVal val="visible"/>
                                      </p:to>
                                    </p:set>
                                    <p:anim calcmode="lin" valueType="num">
                                      <p:cBhvr>
                                        <p:cTn id="17" dur="500" fill="hold"/>
                                        <p:tgtEl>
                                          <p:spTgt spid="1960966"/>
                                        </p:tgtEl>
                                        <p:attrNameLst>
                                          <p:attrName>ppt_w</p:attrName>
                                        </p:attrNameLst>
                                      </p:cBhvr>
                                      <p:tavLst>
                                        <p:tav tm="0">
                                          <p:val>
                                            <p:fltVal val="0"/>
                                          </p:val>
                                        </p:tav>
                                        <p:tav tm="100000">
                                          <p:val>
                                            <p:strVal val="#ppt_w"/>
                                          </p:val>
                                        </p:tav>
                                      </p:tavLst>
                                    </p:anim>
                                    <p:anim calcmode="lin" valueType="num">
                                      <p:cBhvr>
                                        <p:cTn id="18" dur="500" fill="hold"/>
                                        <p:tgtEl>
                                          <p:spTgt spid="196096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500"/>
                                  </p:stCondLst>
                                  <p:childTnLst>
                                    <p:set>
                                      <p:cBhvr>
                                        <p:cTn id="21" dur="1" fill="hold">
                                          <p:stCondLst>
                                            <p:cond delay="0"/>
                                          </p:stCondLst>
                                        </p:cTn>
                                        <p:tgtEl>
                                          <p:spTgt spid="1960967"/>
                                        </p:tgtEl>
                                        <p:attrNameLst>
                                          <p:attrName>style.visibility</p:attrName>
                                        </p:attrNameLst>
                                      </p:cBhvr>
                                      <p:to>
                                        <p:strVal val="visible"/>
                                      </p:to>
                                    </p:set>
                                    <p:anim calcmode="lin" valueType="num">
                                      <p:cBhvr>
                                        <p:cTn id="22" dur="500" fill="hold"/>
                                        <p:tgtEl>
                                          <p:spTgt spid="1960967"/>
                                        </p:tgtEl>
                                        <p:attrNameLst>
                                          <p:attrName>ppt_w</p:attrName>
                                        </p:attrNameLst>
                                      </p:cBhvr>
                                      <p:tavLst>
                                        <p:tav tm="0">
                                          <p:val>
                                            <p:fltVal val="0"/>
                                          </p:val>
                                        </p:tav>
                                        <p:tav tm="100000">
                                          <p:val>
                                            <p:strVal val="#ppt_w"/>
                                          </p:val>
                                        </p:tav>
                                      </p:tavLst>
                                    </p:anim>
                                    <p:anim calcmode="lin" valueType="num">
                                      <p:cBhvr>
                                        <p:cTn id="23" dur="500" fill="hold"/>
                                        <p:tgtEl>
                                          <p:spTgt spid="1960967"/>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0" nodeType="afterEffect">
                                  <p:stCondLst>
                                    <p:cond delay="500"/>
                                  </p:stCondLst>
                                  <p:childTnLst>
                                    <p:set>
                                      <p:cBhvr>
                                        <p:cTn id="26" dur="1" fill="hold">
                                          <p:stCondLst>
                                            <p:cond delay="0"/>
                                          </p:stCondLst>
                                        </p:cTn>
                                        <p:tgtEl>
                                          <p:spTgt spid="1960968"/>
                                        </p:tgtEl>
                                        <p:attrNameLst>
                                          <p:attrName>style.visibility</p:attrName>
                                        </p:attrNameLst>
                                      </p:cBhvr>
                                      <p:to>
                                        <p:strVal val="visible"/>
                                      </p:to>
                                    </p:set>
                                    <p:anim calcmode="lin" valueType="num">
                                      <p:cBhvr>
                                        <p:cTn id="27" dur="500" fill="hold"/>
                                        <p:tgtEl>
                                          <p:spTgt spid="1960968"/>
                                        </p:tgtEl>
                                        <p:attrNameLst>
                                          <p:attrName>ppt_w</p:attrName>
                                        </p:attrNameLst>
                                      </p:cBhvr>
                                      <p:tavLst>
                                        <p:tav tm="0">
                                          <p:val>
                                            <p:fltVal val="0"/>
                                          </p:val>
                                        </p:tav>
                                        <p:tav tm="100000">
                                          <p:val>
                                            <p:strVal val="#ppt_w"/>
                                          </p:val>
                                        </p:tav>
                                      </p:tavLst>
                                    </p:anim>
                                    <p:anim calcmode="lin" valueType="num">
                                      <p:cBhvr>
                                        <p:cTn id="28" dur="500" fill="hold"/>
                                        <p:tgtEl>
                                          <p:spTgt spid="1960968"/>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3" presetClass="entr" presetSubtype="16" fill="hold" grpId="0" nodeType="afterEffect">
                                  <p:stCondLst>
                                    <p:cond delay="500"/>
                                  </p:stCondLst>
                                  <p:childTnLst>
                                    <p:set>
                                      <p:cBhvr>
                                        <p:cTn id="31" dur="1" fill="hold">
                                          <p:stCondLst>
                                            <p:cond delay="0"/>
                                          </p:stCondLst>
                                        </p:cTn>
                                        <p:tgtEl>
                                          <p:spTgt spid="1960969"/>
                                        </p:tgtEl>
                                        <p:attrNameLst>
                                          <p:attrName>style.visibility</p:attrName>
                                        </p:attrNameLst>
                                      </p:cBhvr>
                                      <p:to>
                                        <p:strVal val="visible"/>
                                      </p:to>
                                    </p:set>
                                    <p:anim calcmode="lin" valueType="num">
                                      <p:cBhvr>
                                        <p:cTn id="32" dur="500" fill="hold"/>
                                        <p:tgtEl>
                                          <p:spTgt spid="1960969"/>
                                        </p:tgtEl>
                                        <p:attrNameLst>
                                          <p:attrName>ppt_w</p:attrName>
                                        </p:attrNameLst>
                                      </p:cBhvr>
                                      <p:tavLst>
                                        <p:tav tm="0">
                                          <p:val>
                                            <p:fltVal val="0"/>
                                          </p:val>
                                        </p:tav>
                                        <p:tav tm="100000">
                                          <p:val>
                                            <p:strVal val="#ppt_w"/>
                                          </p:val>
                                        </p:tav>
                                      </p:tavLst>
                                    </p:anim>
                                    <p:anim calcmode="lin" valueType="num">
                                      <p:cBhvr>
                                        <p:cTn id="33" dur="500" fill="hold"/>
                                        <p:tgtEl>
                                          <p:spTgt spid="1960969"/>
                                        </p:tgtEl>
                                        <p:attrNameLst>
                                          <p:attrName>ppt_h</p:attrName>
                                        </p:attrNameLst>
                                      </p:cBhvr>
                                      <p:tavLst>
                                        <p:tav tm="0">
                                          <p:val>
                                            <p:fltVal val="0"/>
                                          </p:val>
                                        </p:tav>
                                        <p:tav tm="100000">
                                          <p:val>
                                            <p:strVal val="#ppt_h"/>
                                          </p:val>
                                        </p:tav>
                                      </p:tavLst>
                                    </p:anim>
                                  </p:childTnLst>
                                </p:cTn>
                              </p:par>
                            </p:childTnLst>
                          </p:cTn>
                        </p:par>
                        <p:par>
                          <p:cTn id="34" fill="hold">
                            <p:stCondLst>
                              <p:cond delay="5500"/>
                            </p:stCondLst>
                            <p:childTnLst>
                              <p:par>
                                <p:cTn id="35" presetID="23" presetClass="entr" presetSubtype="16" fill="hold" grpId="0" nodeType="afterEffect">
                                  <p:stCondLst>
                                    <p:cond delay="500"/>
                                  </p:stCondLst>
                                  <p:childTnLst>
                                    <p:set>
                                      <p:cBhvr>
                                        <p:cTn id="36" dur="1" fill="hold">
                                          <p:stCondLst>
                                            <p:cond delay="0"/>
                                          </p:stCondLst>
                                        </p:cTn>
                                        <p:tgtEl>
                                          <p:spTgt spid="1960970"/>
                                        </p:tgtEl>
                                        <p:attrNameLst>
                                          <p:attrName>style.visibility</p:attrName>
                                        </p:attrNameLst>
                                      </p:cBhvr>
                                      <p:to>
                                        <p:strVal val="visible"/>
                                      </p:to>
                                    </p:set>
                                    <p:anim calcmode="lin" valueType="num">
                                      <p:cBhvr>
                                        <p:cTn id="37" dur="500" fill="hold"/>
                                        <p:tgtEl>
                                          <p:spTgt spid="1960970"/>
                                        </p:tgtEl>
                                        <p:attrNameLst>
                                          <p:attrName>ppt_w</p:attrName>
                                        </p:attrNameLst>
                                      </p:cBhvr>
                                      <p:tavLst>
                                        <p:tav tm="0">
                                          <p:val>
                                            <p:fltVal val="0"/>
                                          </p:val>
                                        </p:tav>
                                        <p:tav tm="100000">
                                          <p:val>
                                            <p:strVal val="#ppt_w"/>
                                          </p:val>
                                        </p:tav>
                                      </p:tavLst>
                                    </p:anim>
                                    <p:anim calcmode="lin" valueType="num">
                                      <p:cBhvr>
                                        <p:cTn id="38" dur="500" fill="hold"/>
                                        <p:tgtEl>
                                          <p:spTgt spid="1960970"/>
                                        </p:tgtEl>
                                        <p:attrNameLst>
                                          <p:attrName>ppt_h</p:attrName>
                                        </p:attrNameLst>
                                      </p:cBhvr>
                                      <p:tavLst>
                                        <p:tav tm="0">
                                          <p:val>
                                            <p:fltVal val="0"/>
                                          </p:val>
                                        </p:tav>
                                        <p:tav tm="100000">
                                          <p:val>
                                            <p:strVal val="#ppt_h"/>
                                          </p:val>
                                        </p:tav>
                                      </p:tavLst>
                                    </p:anim>
                                  </p:childTnLst>
                                </p:cTn>
                              </p:par>
                            </p:childTnLst>
                          </p:cTn>
                        </p:par>
                        <p:par>
                          <p:cTn id="39" fill="hold">
                            <p:stCondLst>
                              <p:cond delay="6500"/>
                            </p:stCondLst>
                            <p:childTnLst>
                              <p:par>
                                <p:cTn id="40" presetID="23" presetClass="entr" presetSubtype="16" fill="hold" grpId="0" nodeType="afterEffect">
                                  <p:stCondLst>
                                    <p:cond delay="500"/>
                                  </p:stCondLst>
                                  <p:childTnLst>
                                    <p:set>
                                      <p:cBhvr>
                                        <p:cTn id="41" dur="1" fill="hold">
                                          <p:stCondLst>
                                            <p:cond delay="0"/>
                                          </p:stCondLst>
                                        </p:cTn>
                                        <p:tgtEl>
                                          <p:spTgt spid="1960971"/>
                                        </p:tgtEl>
                                        <p:attrNameLst>
                                          <p:attrName>style.visibility</p:attrName>
                                        </p:attrNameLst>
                                      </p:cBhvr>
                                      <p:to>
                                        <p:strVal val="visible"/>
                                      </p:to>
                                    </p:set>
                                    <p:anim calcmode="lin" valueType="num">
                                      <p:cBhvr>
                                        <p:cTn id="42" dur="500" fill="hold"/>
                                        <p:tgtEl>
                                          <p:spTgt spid="1960971"/>
                                        </p:tgtEl>
                                        <p:attrNameLst>
                                          <p:attrName>ppt_w</p:attrName>
                                        </p:attrNameLst>
                                      </p:cBhvr>
                                      <p:tavLst>
                                        <p:tav tm="0">
                                          <p:val>
                                            <p:fltVal val="0"/>
                                          </p:val>
                                        </p:tav>
                                        <p:tav tm="100000">
                                          <p:val>
                                            <p:strVal val="#ppt_w"/>
                                          </p:val>
                                        </p:tav>
                                      </p:tavLst>
                                    </p:anim>
                                    <p:anim calcmode="lin" valueType="num">
                                      <p:cBhvr>
                                        <p:cTn id="43" dur="500" fill="hold"/>
                                        <p:tgtEl>
                                          <p:spTgt spid="1960971"/>
                                        </p:tgtEl>
                                        <p:attrNameLst>
                                          <p:attrName>ppt_h</p:attrName>
                                        </p:attrNameLst>
                                      </p:cBhvr>
                                      <p:tavLst>
                                        <p:tav tm="0">
                                          <p:val>
                                            <p:fltVal val="0"/>
                                          </p:val>
                                        </p:tav>
                                        <p:tav tm="100000">
                                          <p:val>
                                            <p:strVal val="#ppt_h"/>
                                          </p:val>
                                        </p:tav>
                                      </p:tavLst>
                                    </p:anim>
                                  </p:childTnLst>
                                </p:cTn>
                              </p:par>
                            </p:childTnLst>
                          </p:cTn>
                        </p:par>
                        <p:par>
                          <p:cTn id="44" fill="hold">
                            <p:stCondLst>
                              <p:cond delay="7500"/>
                            </p:stCondLst>
                            <p:childTnLst>
                              <p:par>
                                <p:cTn id="45" presetID="23" presetClass="entr" presetSubtype="16" fill="hold" grpId="0" nodeType="afterEffect">
                                  <p:stCondLst>
                                    <p:cond delay="500"/>
                                  </p:stCondLst>
                                  <p:childTnLst>
                                    <p:set>
                                      <p:cBhvr>
                                        <p:cTn id="46" dur="1" fill="hold">
                                          <p:stCondLst>
                                            <p:cond delay="0"/>
                                          </p:stCondLst>
                                        </p:cTn>
                                        <p:tgtEl>
                                          <p:spTgt spid="1960972"/>
                                        </p:tgtEl>
                                        <p:attrNameLst>
                                          <p:attrName>style.visibility</p:attrName>
                                        </p:attrNameLst>
                                      </p:cBhvr>
                                      <p:to>
                                        <p:strVal val="visible"/>
                                      </p:to>
                                    </p:set>
                                    <p:anim calcmode="lin" valueType="num">
                                      <p:cBhvr>
                                        <p:cTn id="47" dur="500" fill="hold"/>
                                        <p:tgtEl>
                                          <p:spTgt spid="1960972"/>
                                        </p:tgtEl>
                                        <p:attrNameLst>
                                          <p:attrName>ppt_w</p:attrName>
                                        </p:attrNameLst>
                                      </p:cBhvr>
                                      <p:tavLst>
                                        <p:tav tm="0">
                                          <p:val>
                                            <p:fltVal val="0"/>
                                          </p:val>
                                        </p:tav>
                                        <p:tav tm="100000">
                                          <p:val>
                                            <p:strVal val="#ppt_w"/>
                                          </p:val>
                                        </p:tav>
                                      </p:tavLst>
                                    </p:anim>
                                    <p:anim calcmode="lin" valueType="num">
                                      <p:cBhvr>
                                        <p:cTn id="48" dur="500" fill="hold"/>
                                        <p:tgtEl>
                                          <p:spTgt spid="1960972"/>
                                        </p:tgtEl>
                                        <p:attrNameLst>
                                          <p:attrName>ppt_h</p:attrName>
                                        </p:attrNameLst>
                                      </p:cBhvr>
                                      <p:tavLst>
                                        <p:tav tm="0">
                                          <p:val>
                                            <p:fltVal val="0"/>
                                          </p:val>
                                        </p:tav>
                                        <p:tav tm="100000">
                                          <p:val>
                                            <p:strVal val="#ppt_h"/>
                                          </p:val>
                                        </p:tav>
                                      </p:tavLst>
                                    </p:anim>
                                  </p:childTnLst>
                                </p:cTn>
                              </p:par>
                            </p:childTnLst>
                          </p:cTn>
                        </p:par>
                        <p:par>
                          <p:cTn id="49" fill="hold">
                            <p:stCondLst>
                              <p:cond delay="8500"/>
                            </p:stCondLst>
                            <p:childTnLst>
                              <p:par>
                                <p:cTn id="50" presetID="23" presetClass="entr" presetSubtype="16" fill="hold" grpId="0" nodeType="afterEffect">
                                  <p:stCondLst>
                                    <p:cond delay="500"/>
                                  </p:stCondLst>
                                  <p:childTnLst>
                                    <p:set>
                                      <p:cBhvr>
                                        <p:cTn id="51" dur="1" fill="hold">
                                          <p:stCondLst>
                                            <p:cond delay="0"/>
                                          </p:stCondLst>
                                        </p:cTn>
                                        <p:tgtEl>
                                          <p:spTgt spid="1960973"/>
                                        </p:tgtEl>
                                        <p:attrNameLst>
                                          <p:attrName>style.visibility</p:attrName>
                                        </p:attrNameLst>
                                      </p:cBhvr>
                                      <p:to>
                                        <p:strVal val="visible"/>
                                      </p:to>
                                    </p:set>
                                    <p:anim calcmode="lin" valueType="num">
                                      <p:cBhvr>
                                        <p:cTn id="52" dur="500" fill="hold"/>
                                        <p:tgtEl>
                                          <p:spTgt spid="1960973"/>
                                        </p:tgtEl>
                                        <p:attrNameLst>
                                          <p:attrName>ppt_w</p:attrName>
                                        </p:attrNameLst>
                                      </p:cBhvr>
                                      <p:tavLst>
                                        <p:tav tm="0">
                                          <p:val>
                                            <p:fltVal val="0"/>
                                          </p:val>
                                        </p:tav>
                                        <p:tav tm="100000">
                                          <p:val>
                                            <p:strVal val="#ppt_w"/>
                                          </p:val>
                                        </p:tav>
                                      </p:tavLst>
                                    </p:anim>
                                    <p:anim calcmode="lin" valueType="num">
                                      <p:cBhvr>
                                        <p:cTn id="53" dur="500" fill="hold"/>
                                        <p:tgtEl>
                                          <p:spTgt spid="1960973"/>
                                        </p:tgtEl>
                                        <p:attrNameLst>
                                          <p:attrName>ppt_h</p:attrName>
                                        </p:attrNameLst>
                                      </p:cBhvr>
                                      <p:tavLst>
                                        <p:tav tm="0">
                                          <p:val>
                                            <p:fltVal val="0"/>
                                          </p:val>
                                        </p:tav>
                                        <p:tav tm="100000">
                                          <p:val>
                                            <p:strVal val="#ppt_h"/>
                                          </p:val>
                                        </p:tav>
                                      </p:tavLst>
                                    </p:anim>
                                  </p:childTnLst>
                                </p:cTn>
                              </p:par>
                            </p:childTnLst>
                          </p:cTn>
                        </p:par>
                        <p:par>
                          <p:cTn id="54" fill="hold">
                            <p:stCondLst>
                              <p:cond delay="9500"/>
                            </p:stCondLst>
                            <p:childTnLst>
                              <p:par>
                                <p:cTn id="55" presetID="23" presetClass="entr" presetSubtype="16" fill="hold" grpId="0" nodeType="afterEffect">
                                  <p:stCondLst>
                                    <p:cond delay="0"/>
                                  </p:stCondLst>
                                  <p:childTnLst>
                                    <p:set>
                                      <p:cBhvr>
                                        <p:cTn id="56" dur="1" fill="hold">
                                          <p:stCondLst>
                                            <p:cond delay="0"/>
                                          </p:stCondLst>
                                        </p:cTn>
                                        <p:tgtEl>
                                          <p:spTgt spid="1960963"/>
                                        </p:tgtEl>
                                        <p:attrNameLst>
                                          <p:attrName>style.visibility</p:attrName>
                                        </p:attrNameLst>
                                      </p:cBhvr>
                                      <p:to>
                                        <p:strVal val="visible"/>
                                      </p:to>
                                    </p:set>
                                    <p:anim calcmode="lin" valueType="num">
                                      <p:cBhvr>
                                        <p:cTn id="57" dur="500" fill="hold"/>
                                        <p:tgtEl>
                                          <p:spTgt spid="1960963"/>
                                        </p:tgtEl>
                                        <p:attrNameLst>
                                          <p:attrName>ppt_w</p:attrName>
                                        </p:attrNameLst>
                                      </p:cBhvr>
                                      <p:tavLst>
                                        <p:tav tm="0">
                                          <p:val>
                                            <p:fltVal val="0"/>
                                          </p:val>
                                        </p:tav>
                                        <p:tav tm="100000">
                                          <p:val>
                                            <p:strVal val="#ppt_w"/>
                                          </p:val>
                                        </p:tav>
                                      </p:tavLst>
                                    </p:anim>
                                    <p:anim calcmode="lin" valueType="num">
                                      <p:cBhvr>
                                        <p:cTn id="58" dur="500" fill="hold"/>
                                        <p:tgtEl>
                                          <p:spTgt spid="1960963"/>
                                        </p:tgtEl>
                                        <p:attrNameLst>
                                          <p:attrName>ppt_h</p:attrName>
                                        </p:attrNameLst>
                                      </p:cBhvr>
                                      <p:tavLst>
                                        <p:tav tm="0">
                                          <p:val>
                                            <p:fltVal val="0"/>
                                          </p:val>
                                        </p:tav>
                                        <p:tav tm="100000">
                                          <p:val>
                                            <p:strVal val="#ppt_h"/>
                                          </p:val>
                                        </p:tav>
                                      </p:tavLst>
                                    </p:anim>
                                  </p:childTnLst>
                                </p:cTn>
                              </p:par>
                            </p:childTnLst>
                          </p:cTn>
                        </p:par>
                        <p:par>
                          <p:cTn id="59" fill="hold">
                            <p:stCondLst>
                              <p:cond delay="10000"/>
                            </p:stCondLst>
                            <p:childTnLst>
                              <p:par>
                                <p:cTn id="60" presetID="2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childTnLst>
                                </p:cTn>
                              </p:par>
                            </p:childTnLst>
                          </p:cTn>
                        </p:par>
                        <p:par>
                          <p:cTn id="64" fill="hold">
                            <p:stCondLst>
                              <p:cond delay="10500"/>
                            </p:stCondLst>
                            <p:childTnLst>
                              <p:par>
                                <p:cTn id="65" presetID="2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963" grpId="0" animBg="1"/>
      <p:bldP spid="1960964" grpId="0" animBg="1"/>
      <p:bldP spid="1960965" grpId="0" animBg="1"/>
      <p:bldP spid="1960966" grpId="0" animBg="1"/>
      <p:bldP spid="1960967" grpId="0" animBg="1"/>
      <p:bldP spid="1960968" grpId="0" animBg="1"/>
      <p:bldP spid="1960969" grpId="0" animBg="1"/>
      <p:bldP spid="1960970" grpId="0" animBg="1"/>
      <p:bldP spid="1960971" grpId="0" animBg="1"/>
      <p:bldP spid="1960972" grpId="0" animBg="1"/>
      <p:bldP spid="1960973" grpId="0" animBg="1"/>
      <p:bldP spid="17" grpId="0" animBg="1"/>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38</a:t>
            </a:fld>
            <a:endParaRPr lang="en-US" sz="900">
              <a:solidFill>
                <a:schemeClr val="bg1"/>
              </a:solidFill>
            </a:endParaRPr>
          </a:p>
        </p:txBody>
      </p:sp>
      <p:pic>
        <p:nvPicPr>
          <p:cNvPr id="96260"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U.S. Insured Catastrophe Loss Update</a:t>
            </a:r>
          </a:p>
        </p:txBody>
      </p:sp>
      <p:sp>
        <p:nvSpPr>
          <p:cNvPr id="7" name="TextBox 5"/>
          <p:cNvSpPr txBox="1">
            <a:spLocks noChangeArrowheads="1"/>
          </p:cNvSpPr>
          <p:nvPr/>
        </p:nvSpPr>
        <p:spPr bwMode="auto">
          <a:xfrm>
            <a:off x="578224" y="4397375"/>
            <a:ext cx="8014447" cy="1077218"/>
          </a:xfrm>
          <a:prstGeom prst="rect">
            <a:avLst/>
          </a:prstGeom>
          <a:noFill/>
          <a:ln w="9525">
            <a:noFill/>
            <a:miter lim="800000"/>
            <a:headEnd/>
            <a:tailEnd/>
          </a:ln>
        </p:spPr>
        <p:txBody>
          <a:bodyPr wrap="square">
            <a:spAutoFit/>
          </a:bodyPr>
          <a:lstStyle/>
          <a:p>
            <a:pPr algn="ctr"/>
            <a:r>
              <a:rPr lang="en-US" sz="3200" b="1" dirty="0" smtClean="0">
                <a:solidFill>
                  <a:srgbClr val="225A7A"/>
                </a:solidFill>
              </a:rPr>
              <a:t>Catastrophe Losses in Recent Years Have Been Very High</a:t>
            </a:r>
            <a:endParaRPr lang="en-US" sz="3200" b="1" i="1" dirty="0">
              <a:solidFill>
                <a:srgbClr val="C0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38</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39</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nvGraphicFramePr>
        <p:xfrm>
          <a:off x="215900" y="1368425"/>
          <a:ext cx="8686800" cy="3475038"/>
        </p:xfrm>
        <a:graphic>
          <a:graphicData uri="http://schemas.openxmlformats.org/presentationml/2006/ole">
            <p:oleObj spid="_x0000_s19104770" name="Chart" r:id="rId4" imgW="8543899" imgH="3552866" progId="MSGraph.Chart.8">
              <p:embed followColorScheme="full"/>
            </p:oleObj>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6/2/13. Includes $2.6B for 2013:Q1 (PCS) and $5.32B for the period 4/1 – 6/2/13 (Aon Benfield Monthly Global Catastrophe Recap).</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11844"/>
            <a:ext cx="6778939" cy="1199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2012 Was the 3</a:t>
            </a:r>
            <a:r>
              <a:rPr lang="en-US" sz="2000" b="1" baseline="30000" dirty="0" smtClean="0">
                <a:solidFill>
                  <a:srgbClr val="FFFFFF"/>
                </a:solidFill>
              </a:rPr>
              <a:t>rd</a:t>
            </a:r>
            <a:r>
              <a:rPr lang="en-US" sz="2000" b="1" dirty="0" smtClean="0">
                <a:solidFill>
                  <a:srgbClr val="FFFFFF"/>
                </a:solidFill>
              </a:rPr>
              <a:t> Highest Year on Record for Insured Losses in U.S. History on an Inflation-Adj. Basis. 2011 Losses Were </a:t>
            </a:r>
            <a:r>
              <a:rPr lang="en-US" sz="2000" b="1" dirty="0">
                <a:solidFill>
                  <a:srgbClr val="FFFFFF"/>
                </a:solidFill>
              </a:rPr>
              <a:t>the </a:t>
            </a:r>
            <a:r>
              <a:rPr lang="en-US" sz="2000" b="1" dirty="0" smtClean="0">
                <a:solidFill>
                  <a:srgbClr val="FFFFFF"/>
                </a:solidFill>
              </a:rPr>
              <a:t>6</a:t>
            </a:r>
            <a:r>
              <a:rPr lang="en-US" sz="2000" b="1" baseline="30000" dirty="0" smtClean="0">
                <a:solidFill>
                  <a:srgbClr val="FFFFFF"/>
                </a:solidFill>
              </a:rPr>
              <a:t>th</a:t>
            </a:r>
            <a:r>
              <a:rPr lang="en-US" sz="2000" b="1" dirty="0" smtClean="0">
                <a:solidFill>
                  <a:srgbClr val="FFFFFF"/>
                </a:solidFill>
              </a:rPr>
              <a:t> Highest. YTD 2013 Running Below Average But Q3 Is Typically the Costliest Quarter.</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28716"/>
              <a:gd name="adj2" fmla="val 787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likely the third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4918307"/>
            <a:ext cx="1717675" cy="1004887"/>
          </a:xfrm>
          <a:prstGeom prst="wedgeRectCallout">
            <a:avLst>
              <a:gd name="adj1" fmla="val 1640"/>
              <a:gd name="adj2" fmla="val -6420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Record tornado losses caused 2011 </a:t>
            </a:r>
            <a:r>
              <a:rPr lang="en-US" sz="1400" b="1" dirty="0">
                <a:solidFill>
                  <a:srgbClr val="FFFFFF"/>
                </a:solidFill>
                <a:latin typeface="Arial" pitchFamily="34" charset="0"/>
                <a:cs typeface="Arial" pitchFamily="34" charset="0"/>
              </a:rPr>
              <a:t>CAT </a:t>
            </a:r>
            <a:r>
              <a:rPr lang="en-US" sz="1400" b="1" dirty="0" smtClean="0">
                <a:solidFill>
                  <a:srgbClr val="FFFFFF"/>
                </a:solidFill>
                <a:latin typeface="Arial" pitchFamily="34" charset="0"/>
                <a:cs typeface="Arial" pitchFamily="34" charset="0"/>
              </a:rPr>
              <a:t>losses </a:t>
            </a:r>
            <a:r>
              <a:rPr lang="en-US" sz="1400" b="1" dirty="0">
                <a:solidFill>
                  <a:srgbClr val="FFFFFF"/>
                </a:solidFill>
                <a:latin typeface="Arial" pitchFamily="34" charset="0"/>
                <a:cs typeface="Arial" pitchFamily="34" charset="0"/>
              </a:rPr>
              <a:t>to </a:t>
            </a:r>
            <a:r>
              <a:rPr lang="en-US" sz="1400" b="1" dirty="0" smtClean="0">
                <a:solidFill>
                  <a:srgbClr val="FFFFFF"/>
                </a:solidFill>
                <a:latin typeface="Arial" pitchFamily="34" charset="0"/>
                <a:cs typeface="Arial" pitchFamily="34" charset="0"/>
              </a:rPr>
              <a:t>surge</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302692"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2012 </a:t>
            </a:r>
            <a:r>
              <a:rPr lang="en-US" sz="1600" b="1" dirty="0">
                <a:solidFill>
                  <a:srgbClr val="225A7A"/>
                </a:solidFill>
              </a:rPr>
              <a:t>Dollars)</a:t>
            </a: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39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29496" y="1192306"/>
          <a:ext cx="8915400" cy="5889625"/>
        </p:xfrm>
        <a:graphic>
          <a:graphicData uri="http://schemas.openxmlformats.org/presentationml/2006/ole">
            <p:oleObj spid="_x0000_s14555138" name="Chart" r:id="rId3" imgW="8258301" imgH="5515013" progId="MSGraph.Chart.8">
              <p:embed followColorScheme="full"/>
            </p:oleObj>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Profitability Peaks &amp; Troughs in the P/C Insurance Industry, 1975 – 2013:Q1*</a:t>
            </a:r>
          </a:p>
        </p:txBody>
      </p:sp>
      <p:sp>
        <p:nvSpPr>
          <p:cNvPr id="5547012" name="Rectangle 4"/>
          <p:cNvSpPr>
            <a:spLocks noChangeArrowheads="1"/>
          </p:cNvSpPr>
          <p:nvPr/>
        </p:nvSpPr>
        <p:spPr bwMode="auto">
          <a:xfrm>
            <a:off x="0" y="6165850"/>
            <a:ext cx="9144000" cy="646113"/>
          </a:xfrm>
          <a:prstGeom prst="rect">
            <a:avLst/>
          </a:prstGeom>
          <a:noFill/>
          <a:ln w="9525">
            <a:noFill/>
            <a:miter lim="800000"/>
            <a:headEnd/>
            <a:tailEnd/>
          </a:ln>
        </p:spPr>
        <p:txBody>
          <a:bodyPr lIns="92075" tIns="46038" rIns="92075" bIns="46038">
            <a:spAutoFit/>
          </a:bodyPr>
          <a:lstStyle/>
          <a:p>
            <a:pPr fontAlgn="base">
              <a:spcBef>
                <a:spcPct val="0"/>
              </a:spcBef>
              <a:spcAft>
                <a:spcPct val="0"/>
              </a:spcAft>
            </a:pPr>
            <a:r>
              <a:rPr lang="en-US" sz="1200" b="1" dirty="0">
                <a:solidFill>
                  <a:srgbClr val="000000"/>
                </a:solidFill>
                <a:latin typeface="Arial" charset="0"/>
                <a:cs typeface="Arial" charset="0"/>
              </a:rPr>
              <a:t>*Profitability =  P/C insurer </a:t>
            </a:r>
            <a:r>
              <a:rPr lang="en-US" sz="1200" b="1" dirty="0" smtClean="0">
                <a:solidFill>
                  <a:srgbClr val="000000"/>
                </a:solidFill>
                <a:latin typeface="Arial" charset="0"/>
                <a:cs typeface="Arial" charset="0"/>
              </a:rPr>
              <a:t>ROEs. 2011-13 figures are estimates </a:t>
            </a:r>
            <a:r>
              <a:rPr lang="en-US" sz="1200" b="1" dirty="0">
                <a:solidFill>
                  <a:srgbClr val="000000"/>
                </a:solidFill>
                <a:latin typeface="Arial" charset="0"/>
                <a:cs typeface="Arial" charset="0"/>
              </a:rPr>
              <a:t>based on </a:t>
            </a:r>
            <a:r>
              <a:rPr lang="en-US" sz="1200" b="1" dirty="0" smtClean="0">
                <a:solidFill>
                  <a:srgbClr val="000000"/>
                </a:solidFill>
                <a:latin typeface="Arial" charset="0"/>
                <a:cs typeface="Arial" charset="0"/>
              </a:rPr>
              <a:t>ROAS data</a:t>
            </a:r>
            <a:r>
              <a:rPr lang="en-US" sz="1200" b="1" dirty="0">
                <a:solidFill>
                  <a:srgbClr val="000000"/>
                </a:solidFill>
                <a:latin typeface="Arial" charset="0"/>
                <a:cs typeface="Arial" charset="0"/>
              </a:rPr>
              <a:t>.  Note:  Data for </a:t>
            </a:r>
            <a:r>
              <a:rPr lang="en-US" sz="1200" b="1" dirty="0" smtClean="0">
                <a:solidFill>
                  <a:srgbClr val="000000"/>
                </a:solidFill>
                <a:latin typeface="Arial" charset="0"/>
                <a:cs typeface="Arial" charset="0"/>
              </a:rPr>
              <a:t>2008-2013 </a:t>
            </a:r>
            <a:r>
              <a:rPr lang="en-US" sz="1200" b="1" dirty="0">
                <a:solidFill>
                  <a:srgbClr val="000000"/>
                </a:solidFill>
                <a:latin typeface="Arial" charset="0"/>
                <a:cs typeface="Arial" charset="0"/>
              </a:rPr>
              <a:t>exclude mortgage and financial guaranty insurers</a:t>
            </a:r>
            <a:r>
              <a:rPr lang="en-US" sz="1200" b="1" dirty="0" smtClean="0">
                <a:solidFill>
                  <a:srgbClr val="000000"/>
                </a:solidFill>
                <a:latin typeface="Arial" charset="0"/>
                <a:cs typeface="Arial" charset="0"/>
              </a:rPr>
              <a:t>.</a:t>
            </a:r>
            <a:endParaRPr lang="en-US" sz="1200" b="1" dirty="0">
              <a:solidFill>
                <a:srgbClr val="000000"/>
              </a:solidFill>
              <a:latin typeface="Arial" charset="0"/>
              <a:cs typeface="Arial" charset="0"/>
            </a:endParaRPr>
          </a:p>
          <a:p>
            <a:pPr fontAlgn="base">
              <a:spcBef>
                <a:spcPct val="0"/>
              </a:spcBef>
              <a:spcAft>
                <a:spcPct val="0"/>
              </a:spcAft>
            </a:pPr>
            <a:r>
              <a:rPr lang="en-US" sz="1200" b="1" dirty="0">
                <a:solidFill>
                  <a:srgbClr val="000000"/>
                </a:solidFill>
                <a:latin typeface="Arial" charset="0"/>
                <a:cs typeface="Arial" charset="0"/>
              </a:rPr>
              <a:t>Source:  Insurance Information Institute; NAIC, ISO, A.M. Best.</a:t>
            </a:r>
          </a:p>
        </p:txBody>
      </p:sp>
      <p:sp>
        <p:nvSpPr>
          <p:cNvPr id="5547013" name="Oval 5"/>
          <p:cNvSpPr>
            <a:spLocks noChangeArrowheads="1"/>
          </p:cNvSpPr>
          <p:nvPr/>
        </p:nvSpPr>
        <p:spPr bwMode="auto">
          <a:xfrm>
            <a:off x="1145101" y="2084388"/>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5" name="AutoShape 7"/>
          <p:cNvSpPr>
            <a:spLocks noChangeArrowheads="1"/>
          </p:cNvSpPr>
          <p:nvPr/>
        </p:nvSpPr>
        <p:spPr bwMode="auto">
          <a:xfrm>
            <a:off x="1762125" y="1587500"/>
            <a:ext cx="1425575" cy="381000"/>
          </a:xfrm>
          <a:prstGeom prst="wedgeRectCallout">
            <a:avLst>
              <a:gd name="adj1" fmla="val -71569"/>
              <a:gd name="adj2" fmla="val 7125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1977:19.0%</a:t>
            </a:r>
            <a:endParaRPr lang="en-US" sz="1200">
              <a:solidFill>
                <a:srgbClr val="000000"/>
              </a:solidFill>
              <a:latin typeface="Arial" charset="0"/>
              <a:cs typeface="Arial" charset="0"/>
            </a:endParaRPr>
          </a:p>
        </p:txBody>
      </p:sp>
      <p:sp>
        <p:nvSpPr>
          <p:cNvPr id="5547016" name="Oval 8"/>
          <p:cNvSpPr>
            <a:spLocks noChangeArrowheads="1"/>
          </p:cNvSpPr>
          <p:nvPr/>
        </p:nvSpPr>
        <p:spPr bwMode="auto">
          <a:xfrm>
            <a:off x="3169628" y="2286000"/>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7" name="Oval 9"/>
          <p:cNvSpPr>
            <a:spLocks noChangeArrowheads="1"/>
          </p:cNvSpPr>
          <p:nvPr/>
        </p:nvSpPr>
        <p:spPr bwMode="auto">
          <a:xfrm>
            <a:off x="5222524" y="3094345"/>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8" name="Oval 10"/>
          <p:cNvSpPr>
            <a:spLocks noChangeArrowheads="1"/>
          </p:cNvSpPr>
          <p:nvPr/>
        </p:nvSpPr>
        <p:spPr bwMode="auto">
          <a:xfrm>
            <a:off x="7062428" y="2897788"/>
            <a:ext cx="303213"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9" name="AutoShape 11"/>
          <p:cNvSpPr>
            <a:spLocks noChangeArrowheads="1"/>
          </p:cNvSpPr>
          <p:nvPr/>
        </p:nvSpPr>
        <p:spPr bwMode="auto">
          <a:xfrm>
            <a:off x="3825059" y="1619864"/>
            <a:ext cx="1479550" cy="381000"/>
          </a:xfrm>
          <a:prstGeom prst="wedgeRectCallout">
            <a:avLst>
              <a:gd name="adj1" fmla="val -71569"/>
              <a:gd name="adj2" fmla="val 11750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1987:17.3%</a:t>
            </a:r>
            <a:endParaRPr lang="en-US" sz="1200">
              <a:solidFill>
                <a:srgbClr val="000000"/>
              </a:solidFill>
              <a:latin typeface="Arial" charset="0"/>
              <a:cs typeface="Arial" charset="0"/>
            </a:endParaRPr>
          </a:p>
        </p:txBody>
      </p:sp>
      <p:sp>
        <p:nvSpPr>
          <p:cNvPr id="5547020" name="AutoShape 12"/>
          <p:cNvSpPr>
            <a:spLocks noChangeArrowheads="1"/>
          </p:cNvSpPr>
          <p:nvPr/>
        </p:nvSpPr>
        <p:spPr bwMode="auto">
          <a:xfrm>
            <a:off x="4369467" y="2214563"/>
            <a:ext cx="1677987" cy="381000"/>
          </a:xfrm>
          <a:prstGeom prst="wedgeRectCallout">
            <a:avLst>
              <a:gd name="adj1" fmla="val 17047"/>
              <a:gd name="adj2" fmla="val 170659"/>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1997:11.6%</a:t>
            </a:r>
            <a:endParaRPr lang="en-US" sz="1200">
              <a:solidFill>
                <a:srgbClr val="000000"/>
              </a:solidFill>
              <a:latin typeface="Arial" charset="0"/>
              <a:cs typeface="Arial" charset="0"/>
            </a:endParaRPr>
          </a:p>
        </p:txBody>
      </p:sp>
      <p:sp>
        <p:nvSpPr>
          <p:cNvPr id="5547021" name="AutoShape 13"/>
          <p:cNvSpPr>
            <a:spLocks noChangeArrowheads="1"/>
          </p:cNvSpPr>
          <p:nvPr/>
        </p:nvSpPr>
        <p:spPr bwMode="auto">
          <a:xfrm>
            <a:off x="6520120" y="2020581"/>
            <a:ext cx="1422400" cy="381000"/>
          </a:xfrm>
          <a:prstGeom prst="wedgeRectCallout">
            <a:avLst>
              <a:gd name="adj1" fmla="val 11108"/>
              <a:gd name="adj2" fmla="val 173456"/>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000000"/>
                </a:solidFill>
                <a:latin typeface="Arial" charset="0"/>
                <a:cs typeface="Arial" charset="0"/>
              </a:rPr>
              <a:t>2006:12.7%</a:t>
            </a:r>
            <a:endParaRPr lang="en-US" sz="1200" dirty="0">
              <a:solidFill>
                <a:srgbClr val="000000"/>
              </a:solidFill>
              <a:latin typeface="Arial" charset="0"/>
              <a:cs typeface="Arial" charset="0"/>
            </a:endParaRPr>
          </a:p>
        </p:txBody>
      </p:sp>
      <p:sp>
        <p:nvSpPr>
          <p:cNvPr id="5547022" name="Rectangle 14"/>
          <p:cNvSpPr>
            <a:spLocks noChangeArrowheads="1"/>
          </p:cNvSpPr>
          <p:nvPr/>
        </p:nvSpPr>
        <p:spPr bwMode="auto">
          <a:xfrm>
            <a:off x="762000" y="43655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546815" y="4449512"/>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4" name="Rectangle 16"/>
          <p:cNvSpPr>
            <a:spLocks noChangeArrowheads="1"/>
          </p:cNvSpPr>
          <p:nvPr/>
        </p:nvSpPr>
        <p:spPr bwMode="auto">
          <a:xfrm>
            <a:off x="4182198" y="40734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5" name="Rectangle 17"/>
          <p:cNvSpPr>
            <a:spLocks noChangeArrowheads="1"/>
          </p:cNvSpPr>
          <p:nvPr/>
        </p:nvSpPr>
        <p:spPr bwMode="auto">
          <a:xfrm>
            <a:off x="6013818" y="4805828"/>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6" name="AutoShape 18"/>
          <p:cNvSpPr>
            <a:spLocks noChangeArrowheads="1"/>
          </p:cNvSpPr>
          <p:nvPr/>
        </p:nvSpPr>
        <p:spPr bwMode="auto">
          <a:xfrm>
            <a:off x="2890022" y="5066335"/>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1984: 1.8%</a:t>
            </a:r>
            <a:endParaRPr lang="en-US" sz="1200">
              <a:solidFill>
                <a:srgbClr val="000000"/>
              </a:solidFill>
              <a:latin typeface="Arial" charset="0"/>
              <a:cs typeface="Arial" charset="0"/>
            </a:endParaRPr>
          </a:p>
        </p:txBody>
      </p:sp>
      <p:sp>
        <p:nvSpPr>
          <p:cNvPr id="5547027" name="AutoShape 19"/>
          <p:cNvSpPr>
            <a:spLocks noChangeArrowheads="1"/>
          </p:cNvSpPr>
          <p:nvPr/>
        </p:nvSpPr>
        <p:spPr bwMode="auto">
          <a:xfrm>
            <a:off x="4515060" y="5073299"/>
            <a:ext cx="1447800" cy="381000"/>
          </a:xfrm>
          <a:prstGeom prst="wedgeRectCallout">
            <a:avLst>
              <a:gd name="adj1" fmla="val -52523"/>
              <a:gd name="adj2" fmla="val -225000"/>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1992: 4.5%</a:t>
            </a:r>
            <a:endParaRPr lang="en-US" sz="1200">
              <a:solidFill>
                <a:srgbClr val="000000"/>
              </a:solidFill>
              <a:latin typeface="Arial" charset="0"/>
              <a:cs typeface="Arial" charset="0"/>
            </a:endParaRPr>
          </a:p>
        </p:txBody>
      </p:sp>
      <p:sp>
        <p:nvSpPr>
          <p:cNvPr id="5547028" name="AutoShape 20"/>
          <p:cNvSpPr>
            <a:spLocks noChangeArrowheads="1"/>
          </p:cNvSpPr>
          <p:nvPr/>
        </p:nvSpPr>
        <p:spPr bwMode="auto">
          <a:xfrm>
            <a:off x="6663311" y="5206491"/>
            <a:ext cx="1600200" cy="381000"/>
          </a:xfrm>
          <a:prstGeom prst="wedgeRectCallout">
            <a:avLst>
              <a:gd name="adj1" fmla="val -68056"/>
              <a:gd name="adj2" fmla="val -81667"/>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000000"/>
                </a:solidFill>
                <a:latin typeface="Arial" charset="0"/>
                <a:cs typeface="Arial" charset="0"/>
              </a:rPr>
              <a:t>2001: -1.2%</a:t>
            </a:r>
            <a:endParaRPr lang="en-US" sz="1200" dirty="0">
              <a:solidFill>
                <a:srgbClr val="000000"/>
              </a:solidFill>
              <a:latin typeface="Arial" charset="0"/>
              <a:cs typeface="Arial" charset="0"/>
            </a:endParaRPr>
          </a:p>
        </p:txBody>
      </p:sp>
      <p:sp>
        <p:nvSpPr>
          <p:cNvPr id="5547029" name="AutoShape 21"/>
          <p:cNvSpPr>
            <a:spLocks noChangeArrowheads="1"/>
          </p:cNvSpPr>
          <p:nvPr/>
        </p:nvSpPr>
        <p:spPr bwMode="auto">
          <a:xfrm rot="511939">
            <a:off x="1550971" y="2055975"/>
            <a:ext cx="1603197" cy="612775"/>
          </a:xfrm>
          <a:prstGeom prst="rightArrow">
            <a:avLst>
              <a:gd name="adj1" fmla="val 50000"/>
              <a:gd name="adj2" fmla="val 93113"/>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0" name="AutoShape 22"/>
          <p:cNvSpPr>
            <a:spLocks noChangeArrowheads="1"/>
          </p:cNvSpPr>
          <p:nvPr/>
        </p:nvSpPr>
        <p:spPr bwMode="auto">
          <a:xfrm rot="937132">
            <a:off x="3583836" y="2652227"/>
            <a:ext cx="1711988" cy="612775"/>
          </a:xfrm>
          <a:prstGeom prst="rightArrow">
            <a:avLst>
              <a:gd name="adj1" fmla="val 50000"/>
              <a:gd name="adj2" fmla="val 92991"/>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1" name="AutoShape 23"/>
          <p:cNvSpPr>
            <a:spLocks noChangeArrowheads="1"/>
          </p:cNvSpPr>
          <p:nvPr/>
        </p:nvSpPr>
        <p:spPr bwMode="auto">
          <a:xfrm>
            <a:off x="5585908" y="2874963"/>
            <a:ext cx="1449073" cy="612775"/>
          </a:xfrm>
          <a:prstGeom prst="rightArrow">
            <a:avLst>
              <a:gd name="adj1" fmla="val 50000"/>
              <a:gd name="adj2" fmla="val 83048"/>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smtClean="0">
                <a:solidFill>
                  <a:srgbClr val="FFFFFF"/>
                </a:solidFill>
                <a:latin typeface="Arial" charset="0"/>
                <a:cs typeface="Arial" charset="0"/>
              </a:rPr>
              <a:t>9 Years</a:t>
            </a:r>
            <a:endParaRPr lang="en-US" sz="1400" b="1" dirty="0">
              <a:solidFill>
                <a:srgbClr val="FFFFFF"/>
              </a:solidFill>
              <a:latin typeface="Arial" charset="0"/>
              <a:cs typeface="Arial" charset="0"/>
            </a:endParaRPr>
          </a:p>
        </p:txBody>
      </p:sp>
      <p:sp>
        <p:nvSpPr>
          <p:cNvPr id="25" name="Oval 10"/>
          <p:cNvSpPr>
            <a:spLocks noChangeArrowheads="1"/>
          </p:cNvSpPr>
          <p:nvPr/>
        </p:nvSpPr>
        <p:spPr bwMode="auto">
          <a:xfrm>
            <a:off x="8063932" y="3927380"/>
            <a:ext cx="244325" cy="609600"/>
          </a:xfrm>
          <a:prstGeom prst="ellipse">
            <a:avLst/>
          </a:prstGeom>
          <a:noFill/>
          <a:ln w="38100">
            <a:solidFill>
              <a:srgbClr val="2B7299"/>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26" name="AutoShape 13"/>
          <p:cNvSpPr>
            <a:spLocks noChangeArrowheads="1"/>
          </p:cNvSpPr>
          <p:nvPr/>
        </p:nvSpPr>
        <p:spPr bwMode="auto">
          <a:xfrm>
            <a:off x="6912073" y="4381184"/>
            <a:ext cx="942171" cy="668338"/>
          </a:xfrm>
          <a:prstGeom prst="wedgeRectCallout">
            <a:avLst>
              <a:gd name="adj1" fmla="val 73582"/>
              <a:gd name="adj2" fmla="val -42706"/>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2012: 5.9%</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5621338" y="1117600"/>
            <a:ext cx="3254375" cy="646113"/>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a:solidFill>
                  <a:srgbClr val="FFFFFF"/>
                </a:solidFill>
                <a:latin typeface="Arial" charset="0"/>
                <a:cs typeface="Arial" charset="0"/>
              </a:rPr>
              <a:t>History suggests next ROE peak will be in 2016-2017</a:t>
            </a: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ROE</a:t>
            </a:r>
          </a:p>
        </p:txBody>
      </p:sp>
      <p:sp>
        <p:nvSpPr>
          <p:cNvPr id="28" name="AutoShape 6"/>
          <p:cNvSpPr>
            <a:spLocks noChangeArrowheads="1"/>
          </p:cNvSpPr>
          <p:nvPr/>
        </p:nvSpPr>
        <p:spPr bwMode="auto">
          <a:xfrm>
            <a:off x="941388" y="5070738"/>
            <a:ext cx="1447800" cy="381000"/>
          </a:xfrm>
          <a:prstGeom prst="wedgeRectCallout">
            <a:avLst>
              <a:gd name="adj1" fmla="val -43470"/>
              <a:gd name="adj2" fmla="val -143776"/>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1975: 2.4%</a:t>
            </a:r>
            <a:endParaRPr lang="en-US" sz="1200">
              <a:solidFill>
                <a:srgbClr val="000000"/>
              </a:solidFill>
              <a:latin typeface="Arial" charset="0"/>
              <a:cs typeface="Arial" charset="0"/>
            </a:endParaRPr>
          </a:p>
        </p:txBody>
      </p:sp>
      <p:sp>
        <p:nvSpPr>
          <p:cNvPr id="29" name="AutoShape 8"/>
          <p:cNvSpPr>
            <a:spLocks noChangeArrowheads="1"/>
          </p:cNvSpPr>
          <p:nvPr/>
        </p:nvSpPr>
        <p:spPr bwMode="blackWhite">
          <a:xfrm>
            <a:off x="7767485" y="2423091"/>
            <a:ext cx="1189703" cy="659324"/>
          </a:xfrm>
          <a:prstGeom prst="wedgeRectCallout">
            <a:avLst>
              <a:gd name="adj1" fmla="val 15872"/>
              <a:gd name="adj2" fmla="val 841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2013:Q1 9.7%</a:t>
            </a:r>
            <a:endParaRPr lang="en-US" b="1" dirty="0">
              <a:solidFill>
                <a:srgbClr val="FFFFFF"/>
              </a:solidFill>
              <a:latin typeface="Arial" pitchFamily="34" charset="0"/>
              <a:cs typeface="Arial" pitchFamily="34" charset="0"/>
            </a:endParaRPr>
          </a:p>
        </p:txBody>
      </p:sp>
      <p:sp>
        <p:nvSpPr>
          <p:cNvPr id="30" name="Oval 10"/>
          <p:cNvSpPr>
            <a:spLocks noChangeArrowheads="1"/>
          </p:cNvSpPr>
          <p:nvPr/>
        </p:nvSpPr>
        <p:spPr bwMode="auto">
          <a:xfrm>
            <a:off x="8417887" y="3332535"/>
            <a:ext cx="303213" cy="609600"/>
          </a:xfrm>
          <a:prstGeom prst="ellipse">
            <a:avLst/>
          </a:prstGeom>
          <a:noFill/>
          <a:ln w="38100">
            <a:solidFill>
              <a:srgbClr val="FFC0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547011"/>
                                        </p:tgtEl>
                                        <p:attrNameLst>
                                          <p:attrName>style.visibility</p:attrName>
                                        </p:attrNameLst>
                                      </p:cBhvr>
                                      <p:to>
                                        <p:strVal val="visible"/>
                                      </p:to>
                                    </p:set>
                                    <p:anim calcmode="lin" valueType="num">
                                      <p:cBhvr additive="base">
                                        <p:cTn id="7" dur="500" fill="hold"/>
                                        <p:tgtEl>
                                          <p:spTgt spid="5547011"/>
                                        </p:tgtEl>
                                        <p:attrNameLst>
                                          <p:attrName>ppt_x</p:attrName>
                                        </p:attrNameLst>
                                      </p:cBhvr>
                                      <p:tavLst>
                                        <p:tav tm="0">
                                          <p:val>
                                            <p:strVal val="#ppt_x"/>
                                          </p:val>
                                        </p:tav>
                                        <p:tav tm="100000">
                                          <p:val>
                                            <p:strVal val="#ppt_x"/>
                                          </p:val>
                                        </p:tav>
                                      </p:tavLst>
                                    </p:anim>
                                    <p:anim calcmode="lin" valueType="num">
                                      <p:cBhvr additive="base">
                                        <p:cTn id="8" dur="500" fill="hold"/>
                                        <p:tgtEl>
                                          <p:spTgt spid="55470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547012"/>
                                        </p:tgtEl>
                                        <p:attrNameLst>
                                          <p:attrName>style.visibility</p:attrName>
                                        </p:attrNameLst>
                                      </p:cBhvr>
                                      <p:to>
                                        <p:strVal val="visible"/>
                                      </p:to>
                                    </p:set>
                                    <p:anim calcmode="lin" valueType="num">
                                      <p:cBhvr additive="base">
                                        <p:cTn id="12" dur="500" fill="hold"/>
                                        <p:tgtEl>
                                          <p:spTgt spid="5547012"/>
                                        </p:tgtEl>
                                        <p:attrNameLst>
                                          <p:attrName>ppt_x</p:attrName>
                                        </p:attrNameLst>
                                      </p:cBhvr>
                                      <p:tavLst>
                                        <p:tav tm="0">
                                          <p:val>
                                            <p:strVal val="1+#ppt_w/2"/>
                                          </p:val>
                                        </p:tav>
                                        <p:tav tm="100000">
                                          <p:val>
                                            <p:strVal val="#ppt_x"/>
                                          </p:val>
                                        </p:tav>
                                      </p:tavLst>
                                    </p:anim>
                                    <p:anim calcmode="lin" valueType="num">
                                      <p:cBhvr additive="base">
                                        <p:cTn id="13" dur="500" fill="hold"/>
                                        <p:tgtEl>
                                          <p:spTgt spid="55470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7" presetClass="entr" presetSubtype="4" fill="hold" grpId="0" nodeType="afterEffect">
                                  <p:stCondLst>
                                    <p:cond delay="1000"/>
                                  </p:stCondLst>
                                  <p:childTnLst>
                                    <p:set>
                                      <p:cBhvr>
                                        <p:cTn id="16" dur="1" fill="hold">
                                          <p:stCondLst>
                                            <p:cond delay="0"/>
                                          </p:stCondLst>
                                        </p:cTn>
                                        <p:tgtEl>
                                          <p:spTgt spid="5547013"/>
                                        </p:tgtEl>
                                        <p:attrNameLst>
                                          <p:attrName>style.visibility</p:attrName>
                                        </p:attrNameLst>
                                      </p:cBhvr>
                                      <p:to>
                                        <p:strVal val="visible"/>
                                      </p:to>
                                    </p:set>
                                    <p:anim calcmode="lin" valueType="num">
                                      <p:cBhvr>
                                        <p:cTn id="17" dur="500" fill="hold"/>
                                        <p:tgtEl>
                                          <p:spTgt spid="5547013"/>
                                        </p:tgtEl>
                                        <p:attrNameLst>
                                          <p:attrName>ppt_x</p:attrName>
                                        </p:attrNameLst>
                                      </p:cBhvr>
                                      <p:tavLst>
                                        <p:tav tm="0">
                                          <p:val>
                                            <p:strVal val="#ppt_x"/>
                                          </p:val>
                                        </p:tav>
                                        <p:tav tm="100000">
                                          <p:val>
                                            <p:strVal val="#ppt_x"/>
                                          </p:val>
                                        </p:tav>
                                      </p:tavLst>
                                    </p:anim>
                                    <p:anim calcmode="lin" valueType="num">
                                      <p:cBhvr>
                                        <p:cTn id="18" dur="500" fill="hold"/>
                                        <p:tgtEl>
                                          <p:spTgt spid="5547013"/>
                                        </p:tgtEl>
                                        <p:attrNameLst>
                                          <p:attrName>ppt_y</p:attrName>
                                        </p:attrNameLst>
                                      </p:cBhvr>
                                      <p:tavLst>
                                        <p:tav tm="0">
                                          <p:val>
                                            <p:strVal val="#ppt_y+#ppt_h/2"/>
                                          </p:val>
                                        </p:tav>
                                        <p:tav tm="100000">
                                          <p:val>
                                            <p:strVal val="#ppt_y"/>
                                          </p:val>
                                        </p:tav>
                                      </p:tavLst>
                                    </p:anim>
                                    <p:anim calcmode="lin" valueType="num">
                                      <p:cBhvr>
                                        <p:cTn id="19" dur="500" fill="hold"/>
                                        <p:tgtEl>
                                          <p:spTgt spid="5547013"/>
                                        </p:tgtEl>
                                        <p:attrNameLst>
                                          <p:attrName>ppt_w</p:attrName>
                                        </p:attrNameLst>
                                      </p:cBhvr>
                                      <p:tavLst>
                                        <p:tav tm="0">
                                          <p:val>
                                            <p:strVal val="#ppt_w"/>
                                          </p:val>
                                        </p:tav>
                                        <p:tav tm="100000">
                                          <p:val>
                                            <p:strVal val="#ppt_w"/>
                                          </p:val>
                                        </p:tav>
                                      </p:tavLst>
                                    </p:anim>
                                    <p:anim calcmode="lin" valueType="num">
                                      <p:cBhvr>
                                        <p:cTn id="20" dur="500" fill="hold"/>
                                        <p:tgtEl>
                                          <p:spTgt spid="5547013"/>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5547015"/>
                                        </p:tgtEl>
                                        <p:attrNameLst>
                                          <p:attrName>style.visibility</p:attrName>
                                        </p:attrNameLst>
                                      </p:cBhvr>
                                      <p:to>
                                        <p:strVal val="visible"/>
                                      </p:to>
                                    </p:set>
                                    <p:anim calcmode="lin" valueType="num">
                                      <p:cBhvr additive="base">
                                        <p:cTn id="24" dur="500" fill="hold"/>
                                        <p:tgtEl>
                                          <p:spTgt spid="5547015"/>
                                        </p:tgtEl>
                                        <p:attrNameLst>
                                          <p:attrName>ppt_x</p:attrName>
                                        </p:attrNameLst>
                                      </p:cBhvr>
                                      <p:tavLst>
                                        <p:tav tm="0">
                                          <p:val>
                                            <p:strVal val="0-#ppt_w/2"/>
                                          </p:val>
                                        </p:tav>
                                        <p:tav tm="100000">
                                          <p:val>
                                            <p:strVal val="#ppt_x"/>
                                          </p:val>
                                        </p:tav>
                                      </p:tavLst>
                                    </p:anim>
                                    <p:anim calcmode="lin" valueType="num">
                                      <p:cBhvr additive="base">
                                        <p:cTn id="25" dur="500" fill="hold"/>
                                        <p:tgtEl>
                                          <p:spTgt spid="5547015"/>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17" presetClass="entr" presetSubtype="4" fill="hold" grpId="0" nodeType="afterEffect">
                                  <p:stCondLst>
                                    <p:cond delay="0"/>
                                  </p:stCondLst>
                                  <p:childTnLst>
                                    <p:set>
                                      <p:cBhvr>
                                        <p:cTn id="28" dur="1" fill="hold">
                                          <p:stCondLst>
                                            <p:cond delay="0"/>
                                          </p:stCondLst>
                                        </p:cTn>
                                        <p:tgtEl>
                                          <p:spTgt spid="5547016"/>
                                        </p:tgtEl>
                                        <p:attrNameLst>
                                          <p:attrName>style.visibility</p:attrName>
                                        </p:attrNameLst>
                                      </p:cBhvr>
                                      <p:to>
                                        <p:strVal val="visible"/>
                                      </p:to>
                                    </p:set>
                                    <p:anim calcmode="lin" valueType="num">
                                      <p:cBhvr>
                                        <p:cTn id="29" dur="500" fill="hold"/>
                                        <p:tgtEl>
                                          <p:spTgt spid="5547016"/>
                                        </p:tgtEl>
                                        <p:attrNameLst>
                                          <p:attrName>ppt_x</p:attrName>
                                        </p:attrNameLst>
                                      </p:cBhvr>
                                      <p:tavLst>
                                        <p:tav tm="0">
                                          <p:val>
                                            <p:strVal val="#ppt_x"/>
                                          </p:val>
                                        </p:tav>
                                        <p:tav tm="100000">
                                          <p:val>
                                            <p:strVal val="#ppt_x"/>
                                          </p:val>
                                        </p:tav>
                                      </p:tavLst>
                                    </p:anim>
                                    <p:anim calcmode="lin" valueType="num">
                                      <p:cBhvr>
                                        <p:cTn id="30" dur="500" fill="hold"/>
                                        <p:tgtEl>
                                          <p:spTgt spid="5547016"/>
                                        </p:tgtEl>
                                        <p:attrNameLst>
                                          <p:attrName>ppt_y</p:attrName>
                                        </p:attrNameLst>
                                      </p:cBhvr>
                                      <p:tavLst>
                                        <p:tav tm="0">
                                          <p:val>
                                            <p:strVal val="#ppt_y+#ppt_h/2"/>
                                          </p:val>
                                        </p:tav>
                                        <p:tav tm="100000">
                                          <p:val>
                                            <p:strVal val="#ppt_y"/>
                                          </p:val>
                                        </p:tav>
                                      </p:tavLst>
                                    </p:anim>
                                    <p:anim calcmode="lin" valueType="num">
                                      <p:cBhvr>
                                        <p:cTn id="31" dur="500" fill="hold"/>
                                        <p:tgtEl>
                                          <p:spTgt spid="5547016"/>
                                        </p:tgtEl>
                                        <p:attrNameLst>
                                          <p:attrName>ppt_w</p:attrName>
                                        </p:attrNameLst>
                                      </p:cBhvr>
                                      <p:tavLst>
                                        <p:tav tm="0">
                                          <p:val>
                                            <p:strVal val="#ppt_w"/>
                                          </p:val>
                                        </p:tav>
                                        <p:tav tm="100000">
                                          <p:val>
                                            <p:strVal val="#ppt_w"/>
                                          </p:val>
                                        </p:tav>
                                      </p:tavLst>
                                    </p:anim>
                                    <p:anim calcmode="lin" valueType="num">
                                      <p:cBhvr>
                                        <p:cTn id="32" dur="500" fill="hold"/>
                                        <p:tgtEl>
                                          <p:spTgt spid="5547016"/>
                                        </p:tgtEl>
                                        <p:attrNameLst>
                                          <p:attrName>ppt_h</p:attrName>
                                        </p:attrNameLst>
                                      </p:cBhvr>
                                      <p:tavLst>
                                        <p:tav tm="0">
                                          <p:val>
                                            <p:fltVal val="0"/>
                                          </p:val>
                                        </p:tav>
                                        <p:tav tm="100000">
                                          <p:val>
                                            <p:strVal val="#ppt_h"/>
                                          </p:val>
                                        </p:tav>
                                      </p:tavLst>
                                    </p:anim>
                                  </p:childTnLst>
                                </p:cTn>
                              </p:par>
                            </p:childTnLst>
                          </p:cTn>
                        </p:par>
                        <p:par>
                          <p:cTn id="33" fill="hold">
                            <p:stCondLst>
                              <p:cond delay="3500"/>
                            </p:stCondLst>
                            <p:childTnLst>
                              <p:par>
                                <p:cTn id="34" presetID="2" presetClass="entr" presetSubtype="8" fill="hold" grpId="0" nodeType="afterEffect">
                                  <p:stCondLst>
                                    <p:cond delay="0"/>
                                  </p:stCondLst>
                                  <p:childTnLst>
                                    <p:set>
                                      <p:cBhvr>
                                        <p:cTn id="35" dur="1" fill="hold">
                                          <p:stCondLst>
                                            <p:cond delay="0"/>
                                          </p:stCondLst>
                                        </p:cTn>
                                        <p:tgtEl>
                                          <p:spTgt spid="5547019"/>
                                        </p:tgtEl>
                                        <p:attrNameLst>
                                          <p:attrName>style.visibility</p:attrName>
                                        </p:attrNameLst>
                                      </p:cBhvr>
                                      <p:to>
                                        <p:strVal val="visible"/>
                                      </p:to>
                                    </p:set>
                                    <p:anim calcmode="lin" valueType="num">
                                      <p:cBhvr additive="base">
                                        <p:cTn id="36" dur="500" fill="hold"/>
                                        <p:tgtEl>
                                          <p:spTgt spid="5547019"/>
                                        </p:tgtEl>
                                        <p:attrNameLst>
                                          <p:attrName>ppt_x</p:attrName>
                                        </p:attrNameLst>
                                      </p:cBhvr>
                                      <p:tavLst>
                                        <p:tav tm="0">
                                          <p:val>
                                            <p:strVal val="0-#ppt_w/2"/>
                                          </p:val>
                                        </p:tav>
                                        <p:tav tm="100000">
                                          <p:val>
                                            <p:strVal val="#ppt_x"/>
                                          </p:val>
                                        </p:tav>
                                      </p:tavLst>
                                    </p:anim>
                                    <p:anim calcmode="lin" valueType="num">
                                      <p:cBhvr additive="base">
                                        <p:cTn id="37" dur="500" fill="hold"/>
                                        <p:tgtEl>
                                          <p:spTgt spid="5547019"/>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17" presetClass="entr" presetSubtype="4" fill="hold" grpId="0" nodeType="afterEffect">
                                  <p:stCondLst>
                                    <p:cond delay="0"/>
                                  </p:stCondLst>
                                  <p:childTnLst>
                                    <p:set>
                                      <p:cBhvr>
                                        <p:cTn id="40" dur="1" fill="hold">
                                          <p:stCondLst>
                                            <p:cond delay="0"/>
                                          </p:stCondLst>
                                        </p:cTn>
                                        <p:tgtEl>
                                          <p:spTgt spid="5547017"/>
                                        </p:tgtEl>
                                        <p:attrNameLst>
                                          <p:attrName>style.visibility</p:attrName>
                                        </p:attrNameLst>
                                      </p:cBhvr>
                                      <p:to>
                                        <p:strVal val="visible"/>
                                      </p:to>
                                    </p:set>
                                    <p:anim calcmode="lin" valueType="num">
                                      <p:cBhvr>
                                        <p:cTn id="41" dur="500" fill="hold"/>
                                        <p:tgtEl>
                                          <p:spTgt spid="5547017"/>
                                        </p:tgtEl>
                                        <p:attrNameLst>
                                          <p:attrName>ppt_x</p:attrName>
                                        </p:attrNameLst>
                                      </p:cBhvr>
                                      <p:tavLst>
                                        <p:tav tm="0">
                                          <p:val>
                                            <p:strVal val="#ppt_x"/>
                                          </p:val>
                                        </p:tav>
                                        <p:tav tm="100000">
                                          <p:val>
                                            <p:strVal val="#ppt_x"/>
                                          </p:val>
                                        </p:tav>
                                      </p:tavLst>
                                    </p:anim>
                                    <p:anim calcmode="lin" valueType="num">
                                      <p:cBhvr>
                                        <p:cTn id="42" dur="500" fill="hold"/>
                                        <p:tgtEl>
                                          <p:spTgt spid="5547017"/>
                                        </p:tgtEl>
                                        <p:attrNameLst>
                                          <p:attrName>ppt_y</p:attrName>
                                        </p:attrNameLst>
                                      </p:cBhvr>
                                      <p:tavLst>
                                        <p:tav tm="0">
                                          <p:val>
                                            <p:strVal val="#ppt_y+#ppt_h/2"/>
                                          </p:val>
                                        </p:tav>
                                        <p:tav tm="100000">
                                          <p:val>
                                            <p:strVal val="#ppt_y"/>
                                          </p:val>
                                        </p:tav>
                                      </p:tavLst>
                                    </p:anim>
                                    <p:anim calcmode="lin" valueType="num">
                                      <p:cBhvr>
                                        <p:cTn id="43" dur="500" fill="hold"/>
                                        <p:tgtEl>
                                          <p:spTgt spid="5547017"/>
                                        </p:tgtEl>
                                        <p:attrNameLst>
                                          <p:attrName>ppt_w</p:attrName>
                                        </p:attrNameLst>
                                      </p:cBhvr>
                                      <p:tavLst>
                                        <p:tav tm="0">
                                          <p:val>
                                            <p:strVal val="#ppt_w"/>
                                          </p:val>
                                        </p:tav>
                                        <p:tav tm="100000">
                                          <p:val>
                                            <p:strVal val="#ppt_w"/>
                                          </p:val>
                                        </p:tav>
                                      </p:tavLst>
                                    </p:anim>
                                    <p:anim calcmode="lin" valueType="num">
                                      <p:cBhvr>
                                        <p:cTn id="44" dur="500" fill="hold"/>
                                        <p:tgtEl>
                                          <p:spTgt spid="5547017"/>
                                        </p:tgtEl>
                                        <p:attrNameLst>
                                          <p:attrName>ppt_h</p:attrName>
                                        </p:attrNameLst>
                                      </p:cBhvr>
                                      <p:tavLst>
                                        <p:tav tm="0">
                                          <p:val>
                                            <p:fltVal val="0"/>
                                          </p:val>
                                        </p:tav>
                                        <p:tav tm="100000">
                                          <p:val>
                                            <p:strVal val="#ppt_h"/>
                                          </p:val>
                                        </p:tav>
                                      </p:tavLst>
                                    </p:anim>
                                  </p:childTnLst>
                                </p:cTn>
                              </p:par>
                            </p:childTnLst>
                          </p:cTn>
                        </p:par>
                        <p:par>
                          <p:cTn id="45" fill="hold">
                            <p:stCondLst>
                              <p:cond delay="4500"/>
                            </p:stCondLst>
                            <p:childTnLst>
                              <p:par>
                                <p:cTn id="46" presetID="2" presetClass="entr" presetSubtype="8" fill="hold" grpId="0" nodeType="afterEffect">
                                  <p:stCondLst>
                                    <p:cond delay="0"/>
                                  </p:stCondLst>
                                  <p:childTnLst>
                                    <p:set>
                                      <p:cBhvr>
                                        <p:cTn id="47" dur="1" fill="hold">
                                          <p:stCondLst>
                                            <p:cond delay="0"/>
                                          </p:stCondLst>
                                        </p:cTn>
                                        <p:tgtEl>
                                          <p:spTgt spid="5547020"/>
                                        </p:tgtEl>
                                        <p:attrNameLst>
                                          <p:attrName>style.visibility</p:attrName>
                                        </p:attrNameLst>
                                      </p:cBhvr>
                                      <p:to>
                                        <p:strVal val="visible"/>
                                      </p:to>
                                    </p:set>
                                    <p:anim calcmode="lin" valueType="num">
                                      <p:cBhvr additive="base">
                                        <p:cTn id="48" dur="500" fill="hold"/>
                                        <p:tgtEl>
                                          <p:spTgt spid="5547020"/>
                                        </p:tgtEl>
                                        <p:attrNameLst>
                                          <p:attrName>ppt_x</p:attrName>
                                        </p:attrNameLst>
                                      </p:cBhvr>
                                      <p:tavLst>
                                        <p:tav tm="0">
                                          <p:val>
                                            <p:strVal val="0-#ppt_w/2"/>
                                          </p:val>
                                        </p:tav>
                                        <p:tav tm="100000">
                                          <p:val>
                                            <p:strVal val="#ppt_x"/>
                                          </p:val>
                                        </p:tav>
                                      </p:tavLst>
                                    </p:anim>
                                    <p:anim calcmode="lin" valueType="num">
                                      <p:cBhvr additive="base">
                                        <p:cTn id="49" dur="500" fill="hold"/>
                                        <p:tgtEl>
                                          <p:spTgt spid="5547020"/>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7" presetClass="entr" presetSubtype="4" fill="hold" grpId="0" nodeType="afterEffect">
                                  <p:stCondLst>
                                    <p:cond delay="0"/>
                                  </p:stCondLst>
                                  <p:childTnLst>
                                    <p:set>
                                      <p:cBhvr>
                                        <p:cTn id="52" dur="1" fill="hold">
                                          <p:stCondLst>
                                            <p:cond delay="0"/>
                                          </p:stCondLst>
                                        </p:cTn>
                                        <p:tgtEl>
                                          <p:spTgt spid="5547018"/>
                                        </p:tgtEl>
                                        <p:attrNameLst>
                                          <p:attrName>style.visibility</p:attrName>
                                        </p:attrNameLst>
                                      </p:cBhvr>
                                      <p:to>
                                        <p:strVal val="visible"/>
                                      </p:to>
                                    </p:set>
                                    <p:anim calcmode="lin" valueType="num">
                                      <p:cBhvr>
                                        <p:cTn id="53" dur="500" fill="hold"/>
                                        <p:tgtEl>
                                          <p:spTgt spid="5547018"/>
                                        </p:tgtEl>
                                        <p:attrNameLst>
                                          <p:attrName>ppt_x</p:attrName>
                                        </p:attrNameLst>
                                      </p:cBhvr>
                                      <p:tavLst>
                                        <p:tav tm="0">
                                          <p:val>
                                            <p:strVal val="#ppt_x"/>
                                          </p:val>
                                        </p:tav>
                                        <p:tav tm="100000">
                                          <p:val>
                                            <p:strVal val="#ppt_x"/>
                                          </p:val>
                                        </p:tav>
                                      </p:tavLst>
                                    </p:anim>
                                    <p:anim calcmode="lin" valueType="num">
                                      <p:cBhvr>
                                        <p:cTn id="54" dur="500" fill="hold"/>
                                        <p:tgtEl>
                                          <p:spTgt spid="5547018"/>
                                        </p:tgtEl>
                                        <p:attrNameLst>
                                          <p:attrName>ppt_y</p:attrName>
                                        </p:attrNameLst>
                                      </p:cBhvr>
                                      <p:tavLst>
                                        <p:tav tm="0">
                                          <p:val>
                                            <p:strVal val="#ppt_y+#ppt_h/2"/>
                                          </p:val>
                                        </p:tav>
                                        <p:tav tm="100000">
                                          <p:val>
                                            <p:strVal val="#ppt_y"/>
                                          </p:val>
                                        </p:tav>
                                      </p:tavLst>
                                    </p:anim>
                                    <p:anim calcmode="lin" valueType="num">
                                      <p:cBhvr>
                                        <p:cTn id="55" dur="500" fill="hold"/>
                                        <p:tgtEl>
                                          <p:spTgt spid="5547018"/>
                                        </p:tgtEl>
                                        <p:attrNameLst>
                                          <p:attrName>ppt_w</p:attrName>
                                        </p:attrNameLst>
                                      </p:cBhvr>
                                      <p:tavLst>
                                        <p:tav tm="0">
                                          <p:val>
                                            <p:strVal val="#ppt_w"/>
                                          </p:val>
                                        </p:tav>
                                        <p:tav tm="100000">
                                          <p:val>
                                            <p:strVal val="#ppt_w"/>
                                          </p:val>
                                        </p:tav>
                                      </p:tavLst>
                                    </p:anim>
                                    <p:anim calcmode="lin" valueType="num">
                                      <p:cBhvr>
                                        <p:cTn id="56" dur="500" fill="hold"/>
                                        <p:tgtEl>
                                          <p:spTgt spid="5547018"/>
                                        </p:tgtEl>
                                        <p:attrNameLst>
                                          <p:attrName>ppt_h</p:attrName>
                                        </p:attrNameLst>
                                      </p:cBhvr>
                                      <p:tavLst>
                                        <p:tav tm="0">
                                          <p:val>
                                            <p:fltVal val="0"/>
                                          </p:val>
                                        </p:tav>
                                        <p:tav tm="100000">
                                          <p:val>
                                            <p:strVal val="#ppt_h"/>
                                          </p:val>
                                        </p:tav>
                                      </p:tavLst>
                                    </p:anim>
                                  </p:childTnLst>
                                </p:cTn>
                              </p:par>
                            </p:childTnLst>
                          </p:cTn>
                        </p:par>
                        <p:par>
                          <p:cTn id="57" fill="hold">
                            <p:stCondLst>
                              <p:cond delay="5500"/>
                            </p:stCondLst>
                            <p:childTnLst>
                              <p:par>
                                <p:cTn id="58" presetID="2" presetClass="entr" presetSubtype="8" fill="hold" grpId="0" nodeType="afterEffect">
                                  <p:stCondLst>
                                    <p:cond delay="0"/>
                                  </p:stCondLst>
                                  <p:childTnLst>
                                    <p:set>
                                      <p:cBhvr>
                                        <p:cTn id="59" dur="1" fill="hold">
                                          <p:stCondLst>
                                            <p:cond delay="0"/>
                                          </p:stCondLst>
                                        </p:cTn>
                                        <p:tgtEl>
                                          <p:spTgt spid="5547021"/>
                                        </p:tgtEl>
                                        <p:attrNameLst>
                                          <p:attrName>style.visibility</p:attrName>
                                        </p:attrNameLst>
                                      </p:cBhvr>
                                      <p:to>
                                        <p:strVal val="visible"/>
                                      </p:to>
                                    </p:set>
                                    <p:anim calcmode="lin" valueType="num">
                                      <p:cBhvr additive="base">
                                        <p:cTn id="60" dur="500" fill="hold"/>
                                        <p:tgtEl>
                                          <p:spTgt spid="5547021"/>
                                        </p:tgtEl>
                                        <p:attrNameLst>
                                          <p:attrName>ppt_x</p:attrName>
                                        </p:attrNameLst>
                                      </p:cBhvr>
                                      <p:tavLst>
                                        <p:tav tm="0">
                                          <p:val>
                                            <p:strVal val="0-#ppt_w/2"/>
                                          </p:val>
                                        </p:tav>
                                        <p:tav tm="100000">
                                          <p:val>
                                            <p:strVal val="#ppt_x"/>
                                          </p:val>
                                        </p:tav>
                                      </p:tavLst>
                                    </p:anim>
                                    <p:anim calcmode="lin" valueType="num">
                                      <p:cBhvr additive="base">
                                        <p:cTn id="61" dur="500" fill="hold"/>
                                        <p:tgtEl>
                                          <p:spTgt spid="5547021"/>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547022"/>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childTnLst>
                                    <p:set>
                                      <p:cBhvr>
                                        <p:cTn id="68" dur="1" fill="hold">
                                          <p:stCondLst>
                                            <p:cond delay="0"/>
                                          </p:stCondLst>
                                        </p:cTn>
                                        <p:tgtEl>
                                          <p:spTgt spid="5547023"/>
                                        </p:tgtEl>
                                        <p:attrNameLst>
                                          <p:attrName>style.visibility</p:attrName>
                                        </p:attrNameLst>
                                      </p:cBhvr>
                                      <p:to>
                                        <p:strVal val="visible"/>
                                      </p:to>
                                    </p:set>
                                  </p:childTnLst>
                                </p:cTn>
                              </p:par>
                            </p:childTnLst>
                          </p:cTn>
                        </p:par>
                        <p:par>
                          <p:cTn id="69" fill="hold">
                            <p:stCondLst>
                              <p:cond delay="0"/>
                            </p:stCondLst>
                            <p:childTnLst>
                              <p:par>
                                <p:cTn id="70" presetID="2" presetClass="entr" presetSubtype="8" fill="hold" grpId="0" nodeType="afterEffect">
                                  <p:stCondLst>
                                    <p:cond delay="0"/>
                                  </p:stCondLst>
                                  <p:childTnLst>
                                    <p:set>
                                      <p:cBhvr>
                                        <p:cTn id="71" dur="1" fill="hold">
                                          <p:stCondLst>
                                            <p:cond delay="0"/>
                                          </p:stCondLst>
                                        </p:cTn>
                                        <p:tgtEl>
                                          <p:spTgt spid="5547026"/>
                                        </p:tgtEl>
                                        <p:attrNameLst>
                                          <p:attrName>style.visibility</p:attrName>
                                        </p:attrNameLst>
                                      </p:cBhvr>
                                      <p:to>
                                        <p:strVal val="visible"/>
                                      </p:to>
                                    </p:set>
                                    <p:anim calcmode="lin" valueType="num">
                                      <p:cBhvr additive="base">
                                        <p:cTn id="72" dur="500" fill="hold"/>
                                        <p:tgtEl>
                                          <p:spTgt spid="5547026"/>
                                        </p:tgtEl>
                                        <p:attrNameLst>
                                          <p:attrName>ppt_x</p:attrName>
                                        </p:attrNameLst>
                                      </p:cBhvr>
                                      <p:tavLst>
                                        <p:tav tm="0">
                                          <p:val>
                                            <p:strVal val="0-#ppt_w/2"/>
                                          </p:val>
                                        </p:tav>
                                        <p:tav tm="100000">
                                          <p:val>
                                            <p:strVal val="#ppt_x"/>
                                          </p:val>
                                        </p:tav>
                                      </p:tavLst>
                                    </p:anim>
                                    <p:anim calcmode="lin" valueType="num">
                                      <p:cBhvr additive="base">
                                        <p:cTn id="73" dur="500" fill="hold"/>
                                        <p:tgtEl>
                                          <p:spTgt spid="5547026"/>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1" presetClass="entr" presetSubtype="0" fill="hold" grpId="0" nodeType="afterEffect">
                                  <p:stCondLst>
                                    <p:cond delay="0"/>
                                  </p:stCondLst>
                                  <p:childTnLst>
                                    <p:set>
                                      <p:cBhvr>
                                        <p:cTn id="76" dur="1" fill="hold">
                                          <p:stCondLst>
                                            <p:cond delay="0"/>
                                          </p:stCondLst>
                                        </p:cTn>
                                        <p:tgtEl>
                                          <p:spTgt spid="5547024"/>
                                        </p:tgtEl>
                                        <p:attrNameLst>
                                          <p:attrName>style.visibility</p:attrName>
                                        </p:attrNameLst>
                                      </p:cBhvr>
                                      <p:to>
                                        <p:strVal val="visible"/>
                                      </p:to>
                                    </p:set>
                                  </p:childTnLst>
                                </p:cTn>
                              </p:par>
                            </p:childTnLst>
                          </p:cTn>
                        </p:par>
                        <p:par>
                          <p:cTn id="77" fill="hold">
                            <p:stCondLst>
                              <p:cond delay="500"/>
                            </p:stCondLst>
                            <p:childTnLst>
                              <p:par>
                                <p:cTn id="78" presetID="2" presetClass="entr" presetSubtype="8" fill="hold" grpId="0" nodeType="afterEffect">
                                  <p:stCondLst>
                                    <p:cond delay="0"/>
                                  </p:stCondLst>
                                  <p:childTnLst>
                                    <p:set>
                                      <p:cBhvr>
                                        <p:cTn id="79" dur="1" fill="hold">
                                          <p:stCondLst>
                                            <p:cond delay="0"/>
                                          </p:stCondLst>
                                        </p:cTn>
                                        <p:tgtEl>
                                          <p:spTgt spid="5547027"/>
                                        </p:tgtEl>
                                        <p:attrNameLst>
                                          <p:attrName>style.visibility</p:attrName>
                                        </p:attrNameLst>
                                      </p:cBhvr>
                                      <p:to>
                                        <p:strVal val="visible"/>
                                      </p:to>
                                    </p:set>
                                    <p:anim calcmode="lin" valueType="num">
                                      <p:cBhvr additive="base">
                                        <p:cTn id="80" dur="500" fill="hold"/>
                                        <p:tgtEl>
                                          <p:spTgt spid="5547027"/>
                                        </p:tgtEl>
                                        <p:attrNameLst>
                                          <p:attrName>ppt_x</p:attrName>
                                        </p:attrNameLst>
                                      </p:cBhvr>
                                      <p:tavLst>
                                        <p:tav tm="0">
                                          <p:val>
                                            <p:strVal val="0-#ppt_w/2"/>
                                          </p:val>
                                        </p:tav>
                                        <p:tav tm="100000">
                                          <p:val>
                                            <p:strVal val="#ppt_x"/>
                                          </p:val>
                                        </p:tav>
                                      </p:tavLst>
                                    </p:anim>
                                    <p:anim calcmode="lin" valueType="num">
                                      <p:cBhvr additive="base">
                                        <p:cTn id="81" dur="500" fill="hold"/>
                                        <p:tgtEl>
                                          <p:spTgt spid="5547027"/>
                                        </p:tgtEl>
                                        <p:attrNameLst>
                                          <p:attrName>ppt_y</p:attrName>
                                        </p:attrNameLst>
                                      </p:cBhvr>
                                      <p:tavLst>
                                        <p:tav tm="0">
                                          <p:val>
                                            <p:strVal val="#ppt_y"/>
                                          </p:val>
                                        </p:tav>
                                        <p:tav tm="100000">
                                          <p:val>
                                            <p:strVal val="#ppt_y"/>
                                          </p:val>
                                        </p:tav>
                                      </p:tavLst>
                                    </p:anim>
                                  </p:childTnLst>
                                </p:cTn>
                              </p:par>
                            </p:childTnLst>
                          </p:cTn>
                        </p:par>
                        <p:par>
                          <p:cTn id="82" fill="hold">
                            <p:stCondLst>
                              <p:cond delay="1000"/>
                            </p:stCondLst>
                            <p:childTnLst>
                              <p:par>
                                <p:cTn id="83" presetID="1" presetClass="entr" presetSubtype="0" fill="hold" grpId="0" nodeType="afterEffect">
                                  <p:stCondLst>
                                    <p:cond delay="0"/>
                                  </p:stCondLst>
                                  <p:childTnLst>
                                    <p:set>
                                      <p:cBhvr>
                                        <p:cTn id="84" dur="1" fill="hold">
                                          <p:stCondLst>
                                            <p:cond delay="0"/>
                                          </p:stCondLst>
                                        </p:cTn>
                                        <p:tgtEl>
                                          <p:spTgt spid="5547025"/>
                                        </p:tgtEl>
                                        <p:attrNameLst>
                                          <p:attrName>style.visibility</p:attrName>
                                        </p:attrNameLst>
                                      </p:cBhvr>
                                      <p:to>
                                        <p:strVal val="visible"/>
                                      </p:to>
                                    </p:set>
                                  </p:childTnLst>
                                </p:cTn>
                              </p:par>
                            </p:childTnLst>
                          </p:cTn>
                        </p:par>
                        <p:par>
                          <p:cTn id="85" fill="hold">
                            <p:stCondLst>
                              <p:cond delay="1000"/>
                            </p:stCondLst>
                            <p:childTnLst>
                              <p:par>
                                <p:cTn id="86" presetID="2" presetClass="entr" presetSubtype="8" fill="hold" grpId="0" nodeType="afterEffect">
                                  <p:stCondLst>
                                    <p:cond delay="1000"/>
                                  </p:stCondLst>
                                  <p:childTnLst>
                                    <p:set>
                                      <p:cBhvr>
                                        <p:cTn id="87" dur="1" fill="hold">
                                          <p:stCondLst>
                                            <p:cond delay="0"/>
                                          </p:stCondLst>
                                        </p:cTn>
                                        <p:tgtEl>
                                          <p:spTgt spid="5547028"/>
                                        </p:tgtEl>
                                        <p:attrNameLst>
                                          <p:attrName>style.visibility</p:attrName>
                                        </p:attrNameLst>
                                      </p:cBhvr>
                                      <p:to>
                                        <p:strVal val="visible"/>
                                      </p:to>
                                    </p:set>
                                    <p:anim calcmode="lin" valueType="num">
                                      <p:cBhvr additive="base">
                                        <p:cTn id="88" dur="500" fill="hold"/>
                                        <p:tgtEl>
                                          <p:spTgt spid="5547028"/>
                                        </p:tgtEl>
                                        <p:attrNameLst>
                                          <p:attrName>ppt_x</p:attrName>
                                        </p:attrNameLst>
                                      </p:cBhvr>
                                      <p:tavLst>
                                        <p:tav tm="0">
                                          <p:val>
                                            <p:strVal val="0-#ppt_w/2"/>
                                          </p:val>
                                        </p:tav>
                                        <p:tav tm="100000">
                                          <p:val>
                                            <p:strVal val="#ppt_x"/>
                                          </p:val>
                                        </p:tav>
                                      </p:tavLst>
                                    </p:anim>
                                    <p:anim calcmode="lin" valueType="num">
                                      <p:cBhvr additive="base">
                                        <p:cTn id="89" dur="500" fill="hold"/>
                                        <p:tgtEl>
                                          <p:spTgt spid="5547028"/>
                                        </p:tgtEl>
                                        <p:attrNameLst>
                                          <p:attrName>ppt_y</p:attrName>
                                        </p:attrNameLst>
                                      </p:cBhvr>
                                      <p:tavLst>
                                        <p:tav tm="0">
                                          <p:val>
                                            <p:strVal val="#ppt_y"/>
                                          </p:val>
                                        </p:tav>
                                        <p:tav tm="100000">
                                          <p:val>
                                            <p:strVal val="#ppt_y"/>
                                          </p:val>
                                        </p:tav>
                                      </p:tavLst>
                                    </p:anim>
                                  </p:childTnLst>
                                </p:cTn>
                              </p:par>
                            </p:childTnLst>
                          </p:cTn>
                        </p:par>
                        <p:par>
                          <p:cTn id="90" fill="hold">
                            <p:stCondLst>
                              <p:cond delay="2500"/>
                            </p:stCondLst>
                            <p:childTnLst>
                              <p:par>
                                <p:cTn id="91" presetID="2" presetClass="entr" presetSubtype="4" fill="hold" grpId="0" nodeType="afterEffect">
                                  <p:stCondLst>
                                    <p:cond delay="0"/>
                                  </p:stCondLst>
                                  <p:childTnLst>
                                    <p:set>
                                      <p:cBhvr>
                                        <p:cTn id="92" dur="1" fill="hold">
                                          <p:stCondLst>
                                            <p:cond delay="0"/>
                                          </p:stCondLst>
                                        </p:cTn>
                                        <p:tgtEl>
                                          <p:spTgt spid="5547029"/>
                                        </p:tgtEl>
                                        <p:attrNameLst>
                                          <p:attrName>style.visibility</p:attrName>
                                        </p:attrNameLst>
                                      </p:cBhvr>
                                      <p:to>
                                        <p:strVal val="visible"/>
                                      </p:to>
                                    </p:set>
                                    <p:anim calcmode="lin" valueType="num">
                                      <p:cBhvr additive="base">
                                        <p:cTn id="93" dur="500" fill="hold"/>
                                        <p:tgtEl>
                                          <p:spTgt spid="5547029"/>
                                        </p:tgtEl>
                                        <p:attrNameLst>
                                          <p:attrName>ppt_x</p:attrName>
                                        </p:attrNameLst>
                                      </p:cBhvr>
                                      <p:tavLst>
                                        <p:tav tm="0">
                                          <p:val>
                                            <p:strVal val="#ppt_x"/>
                                          </p:val>
                                        </p:tav>
                                        <p:tav tm="100000">
                                          <p:val>
                                            <p:strVal val="#ppt_x"/>
                                          </p:val>
                                        </p:tav>
                                      </p:tavLst>
                                    </p:anim>
                                    <p:anim calcmode="lin" valueType="num">
                                      <p:cBhvr additive="base">
                                        <p:cTn id="94" dur="500" fill="hold"/>
                                        <p:tgtEl>
                                          <p:spTgt spid="5547029"/>
                                        </p:tgtEl>
                                        <p:attrNameLst>
                                          <p:attrName>ppt_y</p:attrName>
                                        </p:attrNameLst>
                                      </p:cBhvr>
                                      <p:tavLst>
                                        <p:tav tm="0">
                                          <p:val>
                                            <p:strVal val="1+#ppt_h/2"/>
                                          </p:val>
                                        </p:tav>
                                        <p:tav tm="100000">
                                          <p:val>
                                            <p:strVal val="#ppt_y"/>
                                          </p:val>
                                        </p:tav>
                                      </p:tavLst>
                                    </p:anim>
                                  </p:childTnLst>
                                </p:cTn>
                              </p:par>
                            </p:childTnLst>
                          </p:cTn>
                        </p:par>
                        <p:par>
                          <p:cTn id="95" fill="hold">
                            <p:stCondLst>
                              <p:cond delay="3000"/>
                            </p:stCondLst>
                            <p:childTnLst>
                              <p:par>
                                <p:cTn id="96" presetID="2" presetClass="entr" presetSubtype="4" fill="hold" grpId="0" nodeType="afterEffect">
                                  <p:stCondLst>
                                    <p:cond delay="0"/>
                                  </p:stCondLst>
                                  <p:childTnLst>
                                    <p:set>
                                      <p:cBhvr>
                                        <p:cTn id="97" dur="1" fill="hold">
                                          <p:stCondLst>
                                            <p:cond delay="0"/>
                                          </p:stCondLst>
                                        </p:cTn>
                                        <p:tgtEl>
                                          <p:spTgt spid="5547030"/>
                                        </p:tgtEl>
                                        <p:attrNameLst>
                                          <p:attrName>style.visibility</p:attrName>
                                        </p:attrNameLst>
                                      </p:cBhvr>
                                      <p:to>
                                        <p:strVal val="visible"/>
                                      </p:to>
                                    </p:set>
                                    <p:anim calcmode="lin" valueType="num">
                                      <p:cBhvr additive="base">
                                        <p:cTn id="98" dur="500" fill="hold"/>
                                        <p:tgtEl>
                                          <p:spTgt spid="5547030"/>
                                        </p:tgtEl>
                                        <p:attrNameLst>
                                          <p:attrName>ppt_x</p:attrName>
                                        </p:attrNameLst>
                                      </p:cBhvr>
                                      <p:tavLst>
                                        <p:tav tm="0">
                                          <p:val>
                                            <p:strVal val="#ppt_x"/>
                                          </p:val>
                                        </p:tav>
                                        <p:tav tm="100000">
                                          <p:val>
                                            <p:strVal val="#ppt_x"/>
                                          </p:val>
                                        </p:tav>
                                      </p:tavLst>
                                    </p:anim>
                                    <p:anim calcmode="lin" valueType="num">
                                      <p:cBhvr additive="base">
                                        <p:cTn id="99" dur="500" fill="hold"/>
                                        <p:tgtEl>
                                          <p:spTgt spid="5547030"/>
                                        </p:tgtEl>
                                        <p:attrNameLst>
                                          <p:attrName>ppt_y</p:attrName>
                                        </p:attrNameLst>
                                      </p:cBhvr>
                                      <p:tavLst>
                                        <p:tav tm="0">
                                          <p:val>
                                            <p:strVal val="1+#ppt_h/2"/>
                                          </p:val>
                                        </p:tav>
                                        <p:tav tm="100000">
                                          <p:val>
                                            <p:strVal val="#ppt_y"/>
                                          </p:val>
                                        </p:tav>
                                      </p:tavLst>
                                    </p:anim>
                                  </p:childTnLst>
                                </p:cTn>
                              </p:par>
                            </p:childTnLst>
                          </p:cTn>
                        </p:par>
                        <p:par>
                          <p:cTn id="100" fill="hold">
                            <p:stCondLst>
                              <p:cond delay="3500"/>
                            </p:stCondLst>
                            <p:childTnLst>
                              <p:par>
                                <p:cTn id="101" presetID="2" presetClass="entr" presetSubtype="4" fill="hold" grpId="0" nodeType="afterEffect">
                                  <p:stCondLst>
                                    <p:cond delay="0"/>
                                  </p:stCondLst>
                                  <p:childTnLst>
                                    <p:set>
                                      <p:cBhvr>
                                        <p:cTn id="102" dur="1" fill="hold">
                                          <p:stCondLst>
                                            <p:cond delay="0"/>
                                          </p:stCondLst>
                                        </p:cTn>
                                        <p:tgtEl>
                                          <p:spTgt spid="5547031"/>
                                        </p:tgtEl>
                                        <p:attrNameLst>
                                          <p:attrName>style.visibility</p:attrName>
                                        </p:attrNameLst>
                                      </p:cBhvr>
                                      <p:to>
                                        <p:strVal val="visible"/>
                                      </p:to>
                                    </p:set>
                                    <p:anim calcmode="lin" valueType="num">
                                      <p:cBhvr additive="base">
                                        <p:cTn id="103" dur="500" fill="hold"/>
                                        <p:tgtEl>
                                          <p:spTgt spid="5547031"/>
                                        </p:tgtEl>
                                        <p:attrNameLst>
                                          <p:attrName>ppt_x</p:attrName>
                                        </p:attrNameLst>
                                      </p:cBhvr>
                                      <p:tavLst>
                                        <p:tav tm="0">
                                          <p:val>
                                            <p:strVal val="#ppt_x"/>
                                          </p:val>
                                        </p:tav>
                                        <p:tav tm="100000">
                                          <p:val>
                                            <p:strVal val="#ppt_x"/>
                                          </p:val>
                                        </p:tav>
                                      </p:tavLst>
                                    </p:anim>
                                    <p:anim calcmode="lin" valueType="num">
                                      <p:cBhvr additive="base">
                                        <p:cTn id="104" dur="500" fill="hold"/>
                                        <p:tgtEl>
                                          <p:spTgt spid="5547031"/>
                                        </p:tgtEl>
                                        <p:attrNameLst>
                                          <p:attrName>ppt_y</p:attrName>
                                        </p:attrNameLst>
                                      </p:cBhvr>
                                      <p:tavLst>
                                        <p:tav tm="0">
                                          <p:val>
                                            <p:strVal val="1+#ppt_h/2"/>
                                          </p:val>
                                        </p:tav>
                                        <p:tav tm="100000">
                                          <p:val>
                                            <p:strVal val="#ppt_y"/>
                                          </p:val>
                                        </p:tav>
                                      </p:tavLst>
                                    </p:anim>
                                  </p:childTnLst>
                                </p:cTn>
                              </p:par>
                            </p:childTnLst>
                          </p:cTn>
                        </p:par>
                        <p:par>
                          <p:cTn id="105" fill="hold">
                            <p:stCondLst>
                              <p:cond delay="4000"/>
                            </p:stCondLst>
                            <p:childTnLst>
                              <p:par>
                                <p:cTn id="106" presetID="17" presetClass="entr" presetSubtype="4" fill="hold" grpId="0" nodeType="afterEffect">
                                  <p:stCondLst>
                                    <p:cond delay="0"/>
                                  </p:stCondLst>
                                  <p:childTnLst>
                                    <p:set>
                                      <p:cBhvr>
                                        <p:cTn id="107" dur="1" fill="hold">
                                          <p:stCondLst>
                                            <p:cond delay="0"/>
                                          </p:stCondLst>
                                        </p:cTn>
                                        <p:tgtEl>
                                          <p:spTgt spid="25"/>
                                        </p:tgtEl>
                                        <p:attrNameLst>
                                          <p:attrName>style.visibility</p:attrName>
                                        </p:attrNameLst>
                                      </p:cBhvr>
                                      <p:to>
                                        <p:strVal val="visible"/>
                                      </p:to>
                                    </p:set>
                                    <p:anim calcmode="lin" valueType="num">
                                      <p:cBhvr>
                                        <p:cTn id="108" dur="500" fill="hold"/>
                                        <p:tgtEl>
                                          <p:spTgt spid="25"/>
                                        </p:tgtEl>
                                        <p:attrNameLst>
                                          <p:attrName>ppt_x</p:attrName>
                                        </p:attrNameLst>
                                      </p:cBhvr>
                                      <p:tavLst>
                                        <p:tav tm="0">
                                          <p:val>
                                            <p:strVal val="#ppt_x"/>
                                          </p:val>
                                        </p:tav>
                                        <p:tav tm="100000">
                                          <p:val>
                                            <p:strVal val="#ppt_x"/>
                                          </p:val>
                                        </p:tav>
                                      </p:tavLst>
                                    </p:anim>
                                    <p:anim calcmode="lin" valueType="num">
                                      <p:cBhvr>
                                        <p:cTn id="109" dur="500" fill="hold"/>
                                        <p:tgtEl>
                                          <p:spTgt spid="25"/>
                                        </p:tgtEl>
                                        <p:attrNameLst>
                                          <p:attrName>ppt_y</p:attrName>
                                        </p:attrNameLst>
                                      </p:cBhvr>
                                      <p:tavLst>
                                        <p:tav tm="0">
                                          <p:val>
                                            <p:strVal val="#ppt_y+#ppt_h/2"/>
                                          </p:val>
                                        </p:tav>
                                        <p:tav tm="100000">
                                          <p:val>
                                            <p:strVal val="#ppt_y"/>
                                          </p:val>
                                        </p:tav>
                                      </p:tavLst>
                                    </p:anim>
                                    <p:anim calcmode="lin" valueType="num">
                                      <p:cBhvr>
                                        <p:cTn id="110" dur="500" fill="hold"/>
                                        <p:tgtEl>
                                          <p:spTgt spid="25"/>
                                        </p:tgtEl>
                                        <p:attrNameLst>
                                          <p:attrName>ppt_w</p:attrName>
                                        </p:attrNameLst>
                                      </p:cBhvr>
                                      <p:tavLst>
                                        <p:tav tm="0">
                                          <p:val>
                                            <p:strVal val="#ppt_w"/>
                                          </p:val>
                                        </p:tav>
                                        <p:tav tm="100000">
                                          <p:val>
                                            <p:strVal val="#ppt_w"/>
                                          </p:val>
                                        </p:tav>
                                      </p:tavLst>
                                    </p:anim>
                                    <p:anim calcmode="lin" valueType="num">
                                      <p:cBhvr>
                                        <p:cTn id="111" dur="500" fill="hold"/>
                                        <p:tgtEl>
                                          <p:spTgt spid="25"/>
                                        </p:tgtEl>
                                        <p:attrNameLst>
                                          <p:attrName>ppt_h</p:attrName>
                                        </p:attrNameLst>
                                      </p:cBhvr>
                                      <p:tavLst>
                                        <p:tav tm="0">
                                          <p:val>
                                            <p:fltVal val="0"/>
                                          </p:val>
                                        </p:tav>
                                        <p:tav tm="100000">
                                          <p:val>
                                            <p:strVal val="#ppt_h"/>
                                          </p:val>
                                        </p:tav>
                                      </p:tavLst>
                                    </p:anim>
                                  </p:childTnLst>
                                </p:cTn>
                              </p:par>
                            </p:childTnLst>
                          </p:cTn>
                        </p:par>
                        <p:par>
                          <p:cTn id="112" fill="hold">
                            <p:stCondLst>
                              <p:cond delay="4500"/>
                            </p:stCondLst>
                            <p:childTnLst>
                              <p:par>
                                <p:cTn id="113" presetID="2" presetClass="entr" presetSubtype="8" fill="hold" grpId="0" nodeType="after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additive="base">
                                        <p:cTn id="115" dur="500" fill="hold"/>
                                        <p:tgtEl>
                                          <p:spTgt spid="26"/>
                                        </p:tgtEl>
                                        <p:attrNameLst>
                                          <p:attrName>ppt_x</p:attrName>
                                        </p:attrNameLst>
                                      </p:cBhvr>
                                      <p:tavLst>
                                        <p:tav tm="0">
                                          <p:val>
                                            <p:strVal val="0-#ppt_w/2"/>
                                          </p:val>
                                        </p:tav>
                                        <p:tav tm="100000">
                                          <p:val>
                                            <p:strVal val="#ppt_x"/>
                                          </p:val>
                                        </p:tav>
                                      </p:tavLst>
                                    </p:anim>
                                    <p:anim calcmode="lin" valueType="num">
                                      <p:cBhvr additive="base">
                                        <p:cTn id="116" dur="500" fill="hold"/>
                                        <p:tgtEl>
                                          <p:spTgt spid="26"/>
                                        </p:tgtEl>
                                        <p:attrNameLst>
                                          <p:attrName>ppt_y</p:attrName>
                                        </p:attrNameLst>
                                      </p:cBhvr>
                                      <p:tavLst>
                                        <p:tav tm="0">
                                          <p:val>
                                            <p:strVal val="#ppt_y"/>
                                          </p:val>
                                        </p:tav>
                                        <p:tav tm="100000">
                                          <p:val>
                                            <p:strVal val="#ppt_y"/>
                                          </p:val>
                                        </p:tav>
                                      </p:tavLst>
                                    </p:anim>
                                  </p:childTnLst>
                                </p:cTn>
                              </p:par>
                            </p:childTnLst>
                          </p:cTn>
                        </p:par>
                        <p:par>
                          <p:cTn id="117" fill="hold">
                            <p:stCondLst>
                              <p:cond delay="5000"/>
                            </p:stCondLst>
                            <p:childTnLst>
                              <p:par>
                                <p:cTn id="118" presetID="2" presetClass="entr" presetSubtype="8" fill="hold" grpId="0" nodeType="afterEffect">
                                  <p:stCondLst>
                                    <p:cond delay="1000"/>
                                  </p:stCondLst>
                                  <p:childTnLst>
                                    <p:set>
                                      <p:cBhvr>
                                        <p:cTn id="119" dur="1" fill="hold">
                                          <p:stCondLst>
                                            <p:cond delay="0"/>
                                          </p:stCondLst>
                                        </p:cTn>
                                        <p:tgtEl>
                                          <p:spTgt spid="28"/>
                                        </p:tgtEl>
                                        <p:attrNameLst>
                                          <p:attrName>style.visibility</p:attrName>
                                        </p:attrNameLst>
                                      </p:cBhvr>
                                      <p:to>
                                        <p:strVal val="visible"/>
                                      </p:to>
                                    </p:set>
                                    <p:anim calcmode="lin" valueType="num">
                                      <p:cBhvr additive="base">
                                        <p:cTn id="120" dur="500" fill="hold"/>
                                        <p:tgtEl>
                                          <p:spTgt spid="28"/>
                                        </p:tgtEl>
                                        <p:attrNameLst>
                                          <p:attrName>ppt_x</p:attrName>
                                        </p:attrNameLst>
                                      </p:cBhvr>
                                      <p:tavLst>
                                        <p:tav tm="0">
                                          <p:val>
                                            <p:strVal val="0-#ppt_w/2"/>
                                          </p:val>
                                        </p:tav>
                                        <p:tav tm="100000">
                                          <p:val>
                                            <p:strVal val="#ppt_x"/>
                                          </p:val>
                                        </p:tav>
                                      </p:tavLst>
                                    </p:anim>
                                    <p:anim calcmode="lin" valueType="num">
                                      <p:cBhvr additive="base">
                                        <p:cTn id="121" dur="500" fill="hold"/>
                                        <p:tgtEl>
                                          <p:spTgt spid="28"/>
                                        </p:tgtEl>
                                        <p:attrNameLst>
                                          <p:attrName>ppt_y</p:attrName>
                                        </p:attrNameLst>
                                      </p:cBhvr>
                                      <p:tavLst>
                                        <p:tav tm="0">
                                          <p:val>
                                            <p:strVal val="#ppt_y"/>
                                          </p:val>
                                        </p:tav>
                                        <p:tav tm="100000">
                                          <p:val>
                                            <p:strVal val="#ppt_y"/>
                                          </p:val>
                                        </p:tav>
                                      </p:tavLst>
                                    </p:anim>
                                  </p:childTnLst>
                                </p:cTn>
                              </p:par>
                            </p:childTnLst>
                          </p:cTn>
                        </p:par>
                        <p:par>
                          <p:cTn id="122" fill="hold">
                            <p:stCondLst>
                              <p:cond delay="6500"/>
                            </p:stCondLst>
                            <p:childTnLst>
                              <p:par>
                                <p:cTn id="123" presetID="22" presetClass="entr" presetSubtype="4" fill="hold" grpId="0" nodeType="afterEffect">
                                  <p:stCondLst>
                                    <p:cond delay="700"/>
                                  </p:stCondLst>
                                  <p:childTnLst>
                                    <p:set>
                                      <p:cBhvr>
                                        <p:cTn id="124" dur="1" fill="hold">
                                          <p:stCondLst>
                                            <p:cond delay="0"/>
                                          </p:stCondLst>
                                        </p:cTn>
                                        <p:tgtEl>
                                          <p:spTgt spid="29"/>
                                        </p:tgtEl>
                                        <p:attrNameLst>
                                          <p:attrName>style.visibility</p:attrName>
                                        </p:attrNameLst>
                                      </p:cBhvr>
                                      <p:to>
                                        <p:strVal val="visible"/>
                                      </p:to>
                                    </p:set>
                                    <p:animEffect transition="in" filter="wipe(down)">
                                      <p:cBhvr>
                                        <p:cTn id="125" dur="500"/>
                                        <p:tgtEl>
                                          <p:spTgt spid="29"/>
                                        </p:tgtEl>
                                      </p:cBhvr>
                                    </p:animEffect>
                                  </p:childTnLst>
                                </p:cTn>
                              </p:par>
                            </p:childTnLst>
                          </p:cTn>
                        </p:par>
                        <p:par>
                          <p:cTn id="126" fill="hold">
                            <p:stCondLst>
                              <p:cond delay="7700"/>
                            </p:stCondLst>
                            <p:childTnLst>
                              <p:par>
                                <p:cTn id="127" presetID="17" presetClass="entr" presetSubtype="4" fill="hold" grpId="0" nodeType="afterEffect">
                                  <p:stCondLst>
                                    <p:cond delay="0"/>
                                  </p:stCondLst>
                                  <p:childTnLst>
                                    <p:set>
                                      <p:cBhvr>
                                        <p:cTn id="128" dur="1" fill="hold">
                                          <p:stCondLst>
                                            <p:cond delay="0"/>
                                          </p:stCondLst>
                                        </p:cTn>
                                        <p:tgtEl>
                                          <p:spTgt spid="30"/>
                                        </p:tgtEl>
                                        <p:attrNameLst>
                                          <p:attrName>style.visibility</p:attrName>
                                        </p:attrNameLst>
                                      </p:cBhvr>
                                      <p:to>
                                        <p:strVal val="visible"/>
                                      </p:to>
                                    </p:set>
                                    <p:anim calcmode="lin" valueType="num">
                                      <p:cBhvr>
                                        <p:cTn id="129" dur="500" fill="hold"/>
                                        <p:tgtEl>
                                          <p:spTgt spid="30"/>
                                        </p:tgtEl>
                                        <p:attrNameLst>
                                          <p:attrName>ppt_x</p:attrName>
                                        </p:attrNameLst>
                                      </p:cBhvr>
                                      <p:tavLst>
                                        <p:tav tm="0">
                                          <p:val>
                                            <p:strVal val="#ppt_x"/>
                                          </p:val>
                                        </p:tav>
                                        <p:tav tm="100000">
                                          <p:val>
                                            <p:strVal val="#ppt_x"/>
                                          </p:val>
                                        </p:tav>
                                      </p:tavLst>
                                    </p:anim>
                                    <p:anim calcmode="lin" valueType="num">
                                      <p:cBhvr>
                                        <p:cTn id="130" dur="500" fill="hold"/>
                                        <p:tgtEl>
                                          <p:spTgt spid="30"/>
                                        </p:tgtEl>
                                        <p:attrNameLst>
                                          <p:attrName>ppt_y</p:attrName>
                                        </p:attrNameLst>
                                      </p:cBhvr>
                                      <p:tavLst>
                                        <p:tav tm="0">
                                          <p:val>
                                            <p:strVal val="#ppt_y+#ppt_h/2"/>
                                          </p:val>
                                        </p:tav>
                                        <p:tav tm="100000">
                                          <p:val>
                                            <p:strVal val="#ppt_y"/>
                                          </p:val>
                                        </p:tav>
                                      </p:tavLst>
                                    </p:anim>
                                    <p:anim calcmode="lin" valueType="num">
                                      <p:cBhvr>
                                        <p:cTn id="131" dur="500" fill="hold"/>
                                        <p:tgtEl>
                                          <p:spTgt spid="30"/>
                                        </p:tgtEl>
                                        <p:attrNameLst>
                                          <p:attrName>ppt_w</p:attrName>
                                        </p:attrNameLst>
                                      </p:cBhvr>
                                      <p:tavLst>
                                        <p:tav tm="0">
                                          <p:val>
                                            <p:strVal val="#ppt_w"/>
                                          </p:val>
                                        </p:tav>
                                        <p:tav tm="100000">
                                          <p:val>
                                            <p:strVal val="#ppt_w"/>
                                          </p:val>
                                        </p:tav>
                                      </p:tavLst>
                                    </p:anim>
                                    <p:anim calcmode="lin" valueType="num">
                                      <p:cBhvr>
                                        <p:cTn id="132"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7011" grpId="0" autoUpdateAnimBg="0"/>
      <p:bldP spid="5547012" grpId="0" autoUpdateAnimBg="0"/>
      <p:bldP spid="5547013" grpId="0" animBg="1"/>
      <p:bldP spid="5547015" grpId="0" animBg="1" autoUpdateAnimBg="0"/>
      <p:bldP spid="5547016" grpId="0" animBg="1"/>
      <p:bldP spid="5547017" grpId="0" animBg="1"/>
      <p:bldP spid="5547018" grpId="0" animBg="1"/>
      <p:bldP spid="5547019" grpId="0" animBg="1" autoUpdateAnimBg="0"/>
      <p:bldP spid="5547020" grpId="0" animBg="1" autoUpdateAnimBg="0"/>
      <p:bldP spid="5547021" grpId="0" animBg="1" autoUpdateAnimBg="0"/>
      <p:bldP spid="5547022" grpId="0" animBg="1"/>
      <p:bldP spid="5547023" grpId="0" animBg="1"/>
      <p:bldP spid="5547024" grpId="0" animBg="1"/>
      <p:bldP spid="5547025" grpId="0" animBg="1"/>
      <p:bldP spid="5547026" grpId="0" animBg="1" autoUpdateAnimBg="0"/>
      <p:bldP spid="5547027" grpId="0" animBg="1" autoUpdateAnimBg="0"/>
      <p:bldP spid="5547028" grpId="0" animBg="1" autoUpdateAnimBg="0"/>
      <p:bldP spid="5547029" grpId="0" animBg="1"/>
      <p:bldP spid="5547030" grpId="0" animBg="1"/>
      <p:bldP spid="5547031" grpId="0" animBg="1"/>
      <p:bldP spid="25" grpId="0" animBg="1"/>
      <p:bldP spid="26" grpId="0" animBg="1" autoUpdateAnimBg="0"/>
      <p:bldP spid="28" grpId="0" animBg="1" autoUpdateAnimBg="0"/>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680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680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52E229C-011B-4738-89B6-AA6163C83852}" type="slidenum">
              <a:rPr lang="en-US" sz="900"/>
              <a:pPr algn="r" eaLnBrk="0" hangingPunct="0">
                <a:lnSpc>
                  <a:spcPct val="85000"/>
                </a:lnSpc>
                <a:spcBef>
                  <a:spcPct val="20000"/>
                </a:spcBef>
              </a:pPr>
              <a:t>40</a:t>
            </a:fld>
            <a:endParaRPr lang="en-US" sz="900"/>
          </a:p>
        </p:txBody>
      </p:sp>
      <p:sp>
        <p:nvSpPr>
          <p:cNvPr id="76805" name="Rectangle 2"/>
          <p:cNvSpPr>
            <a:spLocks noGrp="1" noChangeArrowheads="1"/>
          </p:cNvSpPr>
          <p:nvPr>
            <p:ph type="title" idx="4294967295"/>
          </p:nvPr>
        </p:nvSpPr>
        <p:spPr/>
        <p:txBody>
          <a:bodyPr/>
          <a:lstStyle/>
          <a:p>
            <a:r>
              <a:rPr lang="en-US" dirty="0" smtClean="0"/>
              <a:t>Moore, OK, Tornado: Media Coverage Was Generally Favorable</a:t>
            </a:r>
          </a:p>
        </p:txBody>
      </p:sp>
      <p:sp>
        <p:nvSpPr>
          <p:cNvPr id="1922051" name="Rectangle 3"/>
          <p:cNvSpPr>
            <a:spLocks noGrp="1" noChangeArrowheads="1"/>
          </p:cNvSpPr>
          <p:nvPr>
            <p:ph type="body" idx="4294967295"/>
          </p:nvPr>
        </p:nvSpPr>
        <p:spPr>
          <a:xfrm>
            <a:off x="0" y="1135821"/>
            <a:ext cx="7195279" cy="4652963"/>
          </a:xfrm>
        </p:spPr>
        <p:txBody>
          <a:bodyPr/>
          <a:lstStyle/>
          <a:p>
            <a:pPr>
              <a:lnSpc>
                <a:spcPct val="80000"/>
              </a:lnSpc>
              <a:spcBef>
                <a:spcPct val="50000"/>
              </a:spcBef>
            </a:pPr>
            <a:r>
              <a:rPr lang="en-US" sz="2600" dirty="0" smtClean="0"/>
              <a:t>Industry had a highly visible, rapid response as Catastrophe Response Teams massed at the “Command Center” at the First Baptist Church in Moore within 48 hours</a:t>
            </a:r>
          </a:p>
          <a:p>
            <a:pPr>
              <a:lnSpc>
                <a:spcPct val="80000"/>
              </a:lnSpc>
              <a:spcBef>
                <a:spcPct val="50000"/>
              </a:spcBef>
            </a:pPr>
            <a:r>
              <a:rPr lang="en-US" sz="2600" dirty="0" smtClean="0"/>
              <a:t>Developed good working relationship with   OK Insurance Commissioner John Doak</a:t>
            </a:r>
          </a:p>
        </p:txBody>
      </p:sp>
      <p:pic>
        <p:nvPicPr>
          <p:cNvPr id="22" name="Picture 21" descr="First Baptist Church.JPG"/>
          <p:cNvPicPr>
            <a:picLocks noChangeAspect="1"/>
          </p:cNvPicPr>
          <p:nvPr/>
        </p:nvPicPr>
        <p:blipFill>
          <a:blip r:embed="rId3" cstate="email"/>
          <a:stretch>
            <a:fillRect/>
          </a:stretch>
        </p:blipFill>
        <p:spPr>
          <a:xfrm>
            <a:off x="7315199" y="1064299"/>
            <a:ext cx="1633929" cy="1225447"/>
          </a:xfrm>
          <a:prstGeom prst="rect">
            <a:avLst/>
          </a:prstGeom>
        </p:spPr>
      </p:pic>
      <p:pic>
        <p:nvPicPr>
          <p:cNvPr id="23" name="Picture 22" descr="photo 19.JPG"/>
          <p:cNvPicPr>
            <a:picLocks noChangeAspect="1"/>
          </p:cNvPicPr>
          <p:nvPr/>
        </p:nvPicPr>
        <p:blipFill>
          <a:blip r:embed="rId4" cstate="email"/>
          <a:srcRect/>
          <a:stretch>
            <a:fillRect/>
          </a:stretch>
        </p:blipFill>
        <p:spPr>
          <a:xfrm rot="5400000">
            <a:off x="6978400" y="2785031"/>
            <a:ext cx="2458154" cy="1755060"/>
          </a:xfrm>
          <a:prstGeom prst="rect">
            <a:avLst/>
          </a:prstGeom>
        </p:spPr>
      </p:pic>
      <p:pic>
        <p:nvPicPr>
          <p:cNvPr id="24" name="Picture 23" descr="Hartwig Med Center no logo.JPG"/>
          <p:cNvPicPr>
            <a:picLocks noChangeAspect="1"/>
          </p:cNvPicPr>
          <p:nvPr/>
        </p:nvPicPr>
        <p:blipFill>
          <a:blip r:embed="rId5" cstate="email"/>
          <a:stretch>
            <a:fillRect/>
          </a:stretch>
        </p:blipFill>
        <p:spPr>
          <a:xfrm>
            <a:off x="206478" y="3215151"/>
            <a:ext cx="2561173" cy="1920880"/>
          </a:xfrm>
          <a:prstGeom prst="rect">
            <a:avLst/>
          </a:prstGeom>
        </p:spPr>
      </p:pic>
      <p:pic>
        <p:nvPicPr>
          <p:cNvPr id="25" name="Picture 24" descr="photo 9.JPG"/>
          <p:cNvPicPr>
            <a:picLocks noChangeAspect="1"/>
          </p:cNvPicPr>
          <p:nvPr/>
        </p:nvPicPr>
        <p:blipFill>
          <a:blip r:embed="rId6" cstate="email"/>
          <a:srcRect/>
          <a:stretch>
            <a:fillRect/>
          </a:stretch>
        </p:blipFill>
        <p:spPr>
          <a:xfrm>
            <a:off x="283170" y="5206181"/>
            <a:ext cx="2376127" cy="1578079"/>
          </a:xfrm>
          <a:prstGeom prst="rect">
            <a:avLst/>
          </a:prstGeom>
        </p:spPr>
      </p:pic>
      <p:pic>
        <p:nvPicPr>
          <p:cNvPr id="26" name="Picture 25" descr="photo 7.JPG"/>
          <p:cNvPicPr>
            <a:picLocks noChangeAspect="1"/>
          </p:cNvPicPr>
          <p:nvPr/>
        </p:nvPicPr>
        <p:blipFill>
          <a:blip r:embed="rId7" cstate="email"/>
          <a:stretch>
            <a:fillRect/>
          </a:stretch>
        </p:blipFill>
        <p:spPr>
          <a:xfrm>
            <a:off x="3848346" y="3696527"/>
            <a:ext cx="3195483" cy="2539584"/>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41</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nvGraphicFramePr>
        <p:xfrm>
          <a:off x="40341" y="2176463"/>
          <a:ext cx="8964613" cy="3348037"/>
        </p:xfrm>
        <a:graphic>
          <a:graphicData uri="http://schemas.openxmlformats.org/presentationml/2006/ole">
            <p:oleObj spid="_x0000_s14962690" name="Chart" r:id="rId4" imgW="8419996" imgH="3371740" progId="MSGraph.Chart.8">
              <p:embed followColorScheme="full"/>
            </p:oleObj>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6797"/>
              <a:gd name="adj2" fmla="val 714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Hurricane Sandy could become the 4</a:t>
            </a:r>
            <a:r>
              <a:rPr lang="en-US" sz="2400" b="1" baseline="30000" dirty="0" smtClean="0">
                <a:solidFill>
                  <a:srgbClr val="FFFFFF"/>
                </a:solidFill>
              </a:rPr>
              <a:t>th</a:t>
            </a:r>
            <a:r>
              <a:rPr lang="en-US" sz="2400" b="1" dirty="0" smtClean="0">
                <a:solidFill>
                  <a:srgbClr val="FFFFFF"/>
                </a:solidFill>
              </a:rPr>
              <a:t> or 5</a:t>
            </a:r>
            <a:r>
              <a:rPr lang="en-US" sz="2400" b="1" baseline="30000" dirty="0" smtClean="0">
                <a:solidFill>
                  <a:srgbClr val="FFFFFF"/>
                </a:solidFill>
              </a:rPr>
              <a:t>th</a:t>
            </a:r>
            <a:r>
              <a:rPr lang="en-US" sz="2400" b="1" dirty="0" smtClean="0">
                <a:solidFill>
                  <a:srgbClr val="FFFFFF"/>
                </a:solidFill>
              </a:rPr>
              <a:t> </a:t>
            </a:r>
            <a:r>
              <a:rPr lang="en-US" sz="2400" b="1" dirty="0" smtClean="0">
                <a:solidFill>
                  <a:srgbClr val="FFFFFF"/>
                </a:solidFill>
                <a:latin typeface="Arial" charset="0"/>
                <a:cs typeface="Arial" charset="0"/>
              </a:rPr>
              <a:t>costliest </a:t>
            </a:r>
            <a:r>
              <a:rPr lang="en-US" sz="2400" b="1" dirty="0">
                <a:solidFill>
                  <a:srgbClr val="FFFFFF"/>
                </a:solidFill>
                <a:latin typeface="Arial" charset="0"/>
                <a:cs typeface="Arial" charset="0"/>
              </a:rPr>
              <a:t>event in US insurance history</a:t>
            </a:r>
          </a:p>
        </p:txBody>
      </p:sp>
      <p:sp>
        <p:nvSpPr>
          <p:cNvPr id="10" name="AutoShape 7"/>
          <p:cNvSpPr>
            <a:spLocks noChangeArrowheads="1"/>
          </p:cNvSpPr>
          <p:nvPr/>
        </p:nvSpPr>
        <p:spPr bwMode="blackWhite">
          <a:xfrm>
            <a:off x="479927" y="5367130"/>
            <a:ext cx="3738112" cy="879943"/>
          </a:xfrm>
          <a:prstGeom prst="wedgeRectCallout">
            <a:avLst>
              <a:gd name="adj1" fmla="val -38733"/>
              <a:gd name="adj2" fmla="val -8026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expense hurricane in US history in 2011</a:t>
            </a:r>
            <a:endParaRPr lang="en-US" sz="20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24817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4/12/13.</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24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29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3400"/>
                            </p:stCondLst>
                            <p:childTnLst>
                              <p:par>
                                <p:cTn id="21" presetID="23" presetClass="entr" presetSubtype="16" fill="hold" grpId="0" nodeType="afterEffect">
                                  <p:stCondLst>
                                    <p:cond delay="7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P spid="11" grpId="0" animBg="1"/>
      <p:bldP spid="12"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5EA5DB72-8C09-4C0A-82C3-B6612C1471B3}" type="slidenum">
              <a:rPr lang="en-US" smtClean="0"/>
              <a:pPr>
                <a:defRPr/>
              </a:pPr>
              <a:t>42</a:t>
            </a:fld>
            <a:endParaRPr lang="en-US" smtClean="0"/>
          </a:p>
        </p:txBody>
      </p:sp>
      <p:sp>
        <p:nvSpPr>
          <p:cNvPr id="23558" name="Rectangle 2"/>
          <p:cNvSpPr>
            <a:spLocks noGrp="1" noChangeArrowheads="1"/>
          </p:cNvSpPr>
          <p:nvPr>
            <p:ph type="title"/>
          </p:nvPr>
        </p:nvSpPr>
        <p:spPr/>
        <p:txBody>
          <a:bodyPr/>
          <a:lstStyle/>
          <a:p>
            <a:r>
              <a:rPr lang="en-US" dirty="0" smtClean="0"/>
              <a:t>Top 16 Most Costly World Insurance Losses, 1970-2012*</a:t>
            </a:r>
          </a:p>
        </p:txBody>
      </p:sp>
      <p:sp>
        <p:nvSpPr>
          <p:cNvPr id="23559" name="Rectangle 3"/>
          <p:cNvSpPr>
            <a:spLocks noChangeArrowheads="1"/>
          </p:cNvSpPr>
          <p:nvPr/>
        </p:nvSpPr>
        <p:spPr bwMode="black">
          <a:xfrm>
            <a:off x="131353" y="1158774"/>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a:t>
            </a:r>
            <a:r>
              <a:rPr lang="en-US" sz="1600" b="1" dirty="0" smtClean="0">
                <a:solidFill>
                  <a:srgbClr val="225A7A"/>
                </a:solidFill>
              </a:rPr>
              <a:t>2012 </a:t>
            </a:r>
            <a:r>
              <a:rPr lang="en-US" sz="1600" b="1" dirty="0">
                <a:solidFill>
                  <a:srgbClr val="225A7A"/>
                </a:solidFill>
              </a:rPr>
              <a:t>Dollars, $ Billions)</a:t>
            </a:r>
          </a:p>
        </p:txBody>
      </p:sp>
      <p:sp>
        <p:nvSpPr>
          <p:cNvPr id="23560" name="Rectangle 4"/>
          <p:cNvSpPr>
            <a:spLocks noChangeArrowheads="1"/>
          </p:cNvSpPr>
          <p:nvPr/>
        </p:nvSpPr>
        <p:spPr bwMode="auto">
          <a:xfrm>
            <a:off x="-208719" y="6203205"/>
            <a:ext cx="8689042" cy="654795"/>
          </a:xfrm>
          <a:prstGeom prst="rect">
            <a:avLst/>
          </a:prstGeom>
          <a:noFill/>
          <a:ln w="9525">
            <a:noFill/>
            <a:miter lim="800000"/>
            <a:headEnd/>
            <a:tailEnd/>
          </a:ln>
        </p:spPr>
        <p:txBody>
          <a:bodyPr wrap="square" lIns="365760" tIns="0" rIns="0" bIns="137160" anchor="b">
            <a:spAutoFit/>
          </a:bodyPr>
          <a:lstStyle/>
          <a:p>
            <a:pPr algn="l" eaLnBrk="0" hangingPunct="0">
              <a:lnSpc>
                <a:spcPct val="85000"/>
              </a:lnSpc>
              <a:spcBef>
                <a:spcPct val="25000"/>
              </a:spcBef>
              <a:buClr>
                <a:schemeClr val="accent2"/>
              </a:buClr>
            </a:pPr>
            <a:r>
              <a:rPr lang="en-US" sz="1100" dirty="0" smtClean="0"/>
              <a:t>*Figures do not include federally insured flood losses.</a:t>
            </a:r>
            <a:endParaRPr lang="en-US" sz="1100" dirty="0"/>
          </a:p>
          <a:p>
            <a:pPr algn="l" eaLnBrk="0" hangingPunct="0">
              <a:lnSpc>
                <a:spcPct val="85000"/>
              </a:lnSpc>
              <a:spcBef>
                <a:spcPct val="25000"/>
              </a:spcBef>
              <a:buClr>
                <a:schemeClr val="accent2"/>
              </a:buClr>
              <a:buFont typeface="Wingdings" pitchFamily="2" charset="2"/>
              <a:buNone/>
            </a:pPr>
            <a:r>
              <a:rPr lang="en-US" sz="1100" dirty="0" smtClean="0"/>
              <a:t>**Estimate based on PCS value of $18.75B as of 4/12/13.</a:t>
            </a:r>
          </a:p>
          <a:p>
            <a:pPr algn="l"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Munich Re; Swiss Re; Insurance </a:t>
            </a:r>
            <a:r>
              <a:rPr lang="en-US" sz="1100" dirty="0"/>
              <a:t>Information </a:t>
            </a:r>
            <a:r>
              <a:rPr lang="en-US" sz="1100" dirty="0" smtClean="0"/>
              <a:t>Institute research.</a:t>
            </a:r>
            <a:endParaRPr lang="en-US" sz="1100" dirty="0"/>
          </a:p>
        </p:txBody>
      </p:sp>
      <p:graphicFrame>
        <p:nvGraphicFramePr>
          <p:cNvPr id="23554" name="Object 5"/>
          <p:cNvGraphicFramePr>
            <a:graphicFrameLocks noChangeAspect="1"/>
          </p:cNvGraphicFramePr>
          <p:nvPr/>
        </p:nvGraphicFramePr>
        <p:xfrm>
          <a:off x="179387" y="2491253"/>
          <a:ext cx="8964613" cy="3348037"/>
        </p:xfrm>
        <a:graphic>
          <a:graphicData uri="http://schemas.openxmlformats.org/presentationml/2006/ole">
            <p:oleObj spid="_x0000_s14059522" name="Chart" r:id="rId4" imgW="8401100" imgH="3371740" progId="MSGraph.Chart.8">
              <p:embed followColorScheme="full"/>
            </p:oleObj>
          </a:graphicData>
        </a:graphic>
      </p:graphicFrame>
      <p:sp>
        <p:nvSpPr>
          <p:cNvPr id="12" name="AutoShape 7"/>
          <p:cNvSpPr>
            <a:spLocks noChangeArrowheads="1"/>
          </p:cNvSpPr>
          <p:nvPr/>
        </p:nvSpPr>
        <p:spPr bwMode="blackWhite">
          <a:xfrm>
            <a:off x="5383162" y="1268361"/>
            <a:ext cx="3362632" cy="1578078"/>
          </a:xfrm>
          <a:prstGeom prst="wedgeRectCallout">
            <a:avLst>
              <a:gd name="adj1" fmla="val 34057"/>
              <a:gd name="adj2" fmla="val 67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smtClean="0">
                <a:solidFill>
                  <a:schemeClr val="bg1"/>
                </a:solidFill>
              </a:rPr>
              <a:t>5 </a:t>
            </a:r>
            <a:r>
              <a:rPr lang="en-US" b="1" dirty="0">
                <a:solidFill>
                  <a:schemeClr val="bg1"/>
                </a:solidFill>
              </a:rPr>
              <a:t>of the top </a:t>
            </a:r>
            <a:r>
              <a:rPr lang="en-US" b="1" dirty="0" smtClean="0">
                <a:solidFill>
                  <a:schemeClr val="bg1"/>
                </a:solidFill>
              </a:rPr>
              <a:t>14 </a:t>
            </a:r>
            <a:r>
              <a:rPr lang="en-US" b="1" dirty="0">
                <a:solidFill>
                  <a:schemeClr val="bg1"/>
                </a:solidFill>
              </a:rPr>
              <a:t>most expensive catastrophes in world history have occurred </a:t>
            </a:r>
            <a:r>
              <a:rPr lang="en-US" b="1" dirty="0" smtClean="0">
                <a:solidFill>
                  <a:schemeClr val="bg1"/>
                </a:solidFill>
              </a:rPr>
              <a:t>within </a:t>
            </a:r>
            <a:r>
              <a:rPr lang="en-US" b="1" dirty="0">
                <a:solidFill>
                  <a:schemeClr val="bg1"/>
                </a:solidFill>
              </a:rPr>
              <a:t>the past </a:t>
            </a:r>
            <a:r>
              <a:rPr lang="en-US" b="1" dirty="0" smtClean="0">
                <a:solidFill>
                  <a:schemeClr val="bg1"/>
                </a:solidFill>
              </a:rPr>
              <a:t>3 years  </a:t>
            </a:r>
            <a:r>
              <a:rPr lang="en-US" b="1" dirty="0" smtClean="0">
                <a:solidFill>
                  <a:schemeClr val="bg1"/>
                </a:solidFill>
                <a:latin typeface="Arial" pitchFamily="34" charset="0"/>
                <a:cs typeface="Arial" pitchFamily="34" charset="0"/>
              </a:rPr>
              <a:t>(2010-2012)</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840658" y="3038167"/>
            <a:ext cx="4586748" cy="1151049"/>
          </a:xfrm>
          <a:prstGeom prst="wedgeRectCallout">
            <a:avLst>
              <a:gd name="adj1" fmla="val 63061"/>
              <a:gd name="adj2" fmla="val 3098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cs typeface="+mn-cs"/>
              </a:rPr>
              <a:t>Hurricane Sandy is now the 6</a:t>
            </a:r>
            <a:r>
              <a:rPr lang="en-US" sz="2400" b="1" baseline="30000" dirty="0" smtClean="0">
                <a:solidFill>
                  <a:schemeClr val="bg1"/>
                </a:solidFill>
                <a:cs typeface="+mn-cs"/>
              </a:rPr>
              <a:t>th</a:t>
            </a:r>
            <a:r>
              <a:rPr lang="en-US" sz="2400" b="1" dirty="0" smtClean="0">
                <a:solidFill>
                  <a:schemeClr val="bg1"/>
                </a:solidFill>
                <a:cs typeface="+mn-cs"/>
              </a:rPr>
              <a:t> </a:t>
            </a:r>
            <a:r>
              <a:rPr lang="en-US" sz="2400" b="1" dirty="0">
                <a:solidFill>
                  <a:schemeClr val="bg1"/>
                </a:solidFill>
                <a:cs typeface="+mn-cs"/>
              </a:rPr>
              <a:t>costliest event in global insurance history</a:t>
            </a:r>
          </a:p>
        </p:txBody>
      </p:sp>
      <p:sp>
        <p:nvSpPr>
          <p:cNvPr id="10" name="Text Box 6"/>
          <p:cNvSpPr txBox="1">
            <a:spLocks noChangeArrowheads="1"/>
          </p:cNvSpPr>
          <p:nvPr/>
        </p:nvSpPr>
        <p:spPr bwMode="blackWhite">
          <a:xfrm>
            <a:off x="899653" y="1548580"/>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2012 insured CAT Losses totaled $60B;  Economic losses totaled $140B, according to Swiss Re</a:t>
            </a:r>
            <a:endParaRPr lang="en-US" b="1" i="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3"/>
          <p:cNvSpPr txBox="1">
            <a:spLocks noChangeArrowheads="1"/>
          </p:cNvSpPr>
          <p:nvPr/>
        </p:nvSpPr>
        <p:spPr bwMode="auto">
          <a:xfrm rot="-5400000">
            <a:off x="-170656" y="3382169"/>
            <a:ext cx="960437" cy="339725"/>
          </a:xfrm>
          <a:prstGeom prst="rect">
            <a:avLst/>
          </a:prstGeom>
          <a:noFill/>
          <a:ln w="9525">
            <a:noFill/>
            <a:miter lim="800000"/>
            <a:headEnd/>
            <a:tailEnd/>
          </a:ln>
        </p:spPr>
        <p:txBody>
          <a:bodyPr wrap="none">
            <a:spAutoFit/>
          </a:bodyPr>
          <a:lstStyle/>
          <a:p>
            <a:r>
              <a:rPr lang="en-GB" sz="1600" b="1">
                <a:solidFill>
                  <a:srgbClr val="2B7299"/>
                </a:solidFill>
              </a:rPr>
              <a:t>Number</a:t>
            </a:r>
          </a:p>
        </p:txBody>
      </p:sp>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220663" y="356061"/>
            <a:ext cx="7343775" cy="719137"/>
          </a:xfrm>
        </p:spPr>
        <p:txBody>
          <a:bodyPr/>
          <a:lstStyle/>
          <a:p>
            <a:r>
              <a:rPr lang="en-US" dirty="0" smtClean="0">
                <a:solidFill>
                  <a:srgbClr val="28688C"/>
                </a:solidFill>
              </a:rPr>
              <a:t>Natural Disasters in the United States, 1980 – June 2013*</a:t>
            </a:r>
            <a:br>
              <a:rPr lang="en-US" dirty="0" smtClean="0">
                <a:solidFill>
                  <a:srgbClr val="28688C"/>
                </a:solidFill>
              </a:rPr>
            </a:br>
            <a:r>
              <a:rPr lang="en-US" sz="1800" dirty="0" smtClean="0">
                <a:solidFill>
                  <a:srgbClr val="28688C"/>
                </a:solidFill>
              </a:rPr>
              <a:t>Number of Events (Annual Totals 1980 – June 2013*)</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*Through June 30, 2013.</a:t>
            </a: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43</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41</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121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3</a:t>
            </a:r>
            <a:endParaRPr lang="de-DE" sz="1000" b="1" dirty="0">
              <a:solidFill>
                <a:schemeClr val="bg1"/>
              </a:solidFill>
            </a:endParaRPr>
          </a:p>
        </p:txBody>
      </p:sp>
      <p:pic>
        <p:nvPicPr>
          <p:cNvPr id="24" name="Picture 2"/>
          <p:cNvPicPr>
            <a:picLocks noChangeAspect="1" noChangeArrowheads="1"/>
          </p:cNvPicPr>
          <p:nvPr>
            <p:custDataLst>
              <p:tags r:id="rId1"/>
            </p:custDataLst>
          </p:nvPr>
        </p:nvPicPr>
        <p:blipFill>
          <a:blip r:embed="rId3" cstate="email"/>
          <a:srcRect l="2099" t="5876"/>
          <a:stretch>
            <a:fillRect/>
          </a:stretch>
        </p:blipFill>
        <p:spPr bwMode="auto">
          <a:xfrm>
            <a:off x="412341" y="1209766"/>
            <a:ext cx="8208590" cy="4608165"/>
          </a:xfrm>
          <a:prstGeom prst="rect">
            <a:avLst/>
          </a:prstGeom>
          <a:noFill/>
          <a:ln w="9525">
            <a:noFill/>
            <a:miter lim="800000"/>
            <a:headEnd/>
            <a:tailEnd/>
          </a:ln>
          <a:effectLst/>
        </p:spPr>
      </p:pic>
      <p:sp>
        <p:nvSpPr>
          <p:cNvPr id="25" name="AutoShape 7"/>
          <p:cNvSpPr>
            <a:spLocks noChangeArrowheads="1"/>
          </p:cNvSpPr>
          <p:nvPr/>
        </p:nvSpPr>
        <p:spPr bwMode="blackWhite">
          <a:xfrm>
            <a:off x="4247535" y="1755058"/>
            <a:ext cx="3048415" cy="1206887"/>
          </a:xfrm>
          <a:prstGeom prst="wedgeRectCallout">
            <a:avLst>
              <a:gd name="adj1" fmla="val 83214"/>
              <a:gd name="adj2" fmla="val 22383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68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in the first half of 2013</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87931" y="356061"/>
            <a:ext cx="7831956" cy="719137"/>
          </a:xfrm>
        </p:spPr>
        <p:txBody>
          <a:bodyPr/>
          <a:lstStyle/>
          <a:p>
            <a:r>
              <a:rPr lang="en-US" dirty="0" smtClean="0">
                <a:solidFill>
                  <a:srgbClr val="28688C"/>
                </a:solidFill>
              </a:rPr>
              <a:t>Natural Disasters Worldwide,</a:t>
            </a:r>
            <a:br>
              <a:rPr lang="en-US" dirty="0" smtClean="0">
                <a:solidFill>
                  <a:srgbClr val="28688C"/>
                </a:solidFill>
              </a:rPr>
            </a:br>
            <a:r>
              <a:rPr lang="en-US" dirty="0" smtClean="0">
                <a:solidFill>
                  <a:srgbClr val="28688C"/>
                </a:solidFill>
              </a:rPr>
              <a:t>1980 – 2013* (</a:t>
            </a:r>
            <a:r>
              <a:rPr lang="en-US" sz="1800" dirty="0" smtClean="0">
                <a:solidFill>
                  <a:srgbClr val="28688C"/>
                </a:solidFill>
              </a:rPr>
              <a:t>Number of Events)</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*Through June 30, 2013.</a:t>
            </a: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44</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41</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121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3</a:t>
            </a:r>
            <a:endParaRPr lang="de-DE" sz="1000" b="1" dirty="0">
              <a:solidFill>
                <a:schemeClr val="bg1"/>
              </a:solidFill>
            </a:endParaRPr>
          </a:p>
        </p:txBody>
      </p:sp>
      <p:pic>
        <p:nvPicPr>
          <p:cNvPr id="24" name="Picture 4"/>
          <p:cNvPicPr>
            <a:picLocks noChangeAspect="1" noChangeArrowheads="1"/>
          </p:cNvPicPr>
          <p:nvPr/>
        </p:nvPicPr>
        <p:blipFill>
          <a:blip r:embed="rId2" cstate="email"/>
          <a:srcRect/>
          <a:stretch>
            <a:fillRect/>
          </a:stretch>
        </p:blipFill>
        <p:spPr bwMode="auto">
          <a:xfrm>
            <a:off x="0" y="936483"/>
            <a:ext cx="8715375" cy="4895850"/>
          </a:xfrm>
          <a:prstGeom prst="rect">
            <a:avLst/>
          </a:prstGeom>
          <a:noFill/>
          <a:ln w="9525">
            <a:noFill/>
            <a:miter lim="800000"/>
            <a:headEnd/>
            <a:tailEnd/>
          </a:ln>
          <a:effectLst/>
        </p:spPr>
      </p:pic>
      <p:sp>
        <p:nvSpPr>
          <p:cNvPr id="25" name="Text Box 13"/>
          <p:cNvSpPr txBox="1">
            <a:spLocks noChangeArrowheads="1"/>
          </p:cNvSpPr>
          <p:nvPr/>
        </p:nvSpPr>
        <p:spPr bwMode="auto">
          <a:xfrm rot="-5400000">
            <a:off x="-288640" y="3234689"/>
            <a:ext cx="960437" cy="339725"/>
          </a:xfrm>
          <a:prstGeom prst="rect">
            <a:avLst/>
          </a:prstGeom>
          <a:noFill/>
          <a:ln w="9525">
            <a:noFill/>
            <a:miter lim="800000"/>
            <a:headEnd/>
            <a:tailEnd/>
          </a:ln>
        </p:spPr>
        <p:txBody>
          <a:bodyPr wrap="none">
            <a:spAutoFit/>
          </a:bodyPr>
          <a:lstStyle/>
          <a:p>
            <a:r>
              <a:rPr lang="en-GB" sz="1600" b="1" dirty="0">
                <a:solidFill>
                  <a:srgbClr val="2B7299"/>
                </a:solidFill>
              </a:rPr>
              <a:t>Number</a:t>
            </a:r>
          </a:p>
        </p:txBody>
      </p:sp>
      <p:sp>
        <p:nvSpPr>
          <p:cNvPr id="26" name="AutoShape 7"/>
          <p:cNvSpPr>
            <a:spLocks noChangeArrowheads="1"/>
          </p:cNvSpPr>
          <p:nvPr/>
        </p:nvSpPr>
        <p:spPr bwMode="blackWhite">
          <a:xfrm>
            <a:off x="2433484" y="1342103"/>
            <a:ext cx="3299137" cy="1206887"/>
          </a:xfrm>
          <a:prstGeom prst="wedgeRectCallout">
            <a:avLst>
              <a:gd name="adj1" fmla="val 127250"/>
              <a:gd name="adj2" fmla="val 16518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460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globally in the first half of 2013 and 905 for full-year 2012</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Worldwide, 1980–2013*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45</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2012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06364"/>
            <a:ext cx="2895600" cy="553998"/>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smtClean="0">
                <a:solidFill>
                  <a:schemeClr val="accent4">
                    <a:lumMod val="75000"/>
                  </a:schemeClr>
                </a:solidFill>
              </a:rPr>
              <a:t>*Through June 30, 2013.</a:t>
            </a:r>
          </a:p>
          <a:p>
            <a:pPr>
              <a:defRPr/>
            </a:pPr>
            <a:r>
              <a:rPr lang="en-US" sz="1000" dirty="0" smtClean="0">
                <a:solidFill>
                  <a:schemeClr val="accent4">
                    <a:lumMod val="75000"/>
                  </a:schemeClr>
                </a:solidFill>
              </a:rPr>
              <a:t>Source</a:t>
            </a:r>
            <a:r>
              <a:rPr lang="en-US" sz="1000" dirty="0">
                <a:solidFill>
                  <a:schemeClr val="accent4">
                    <a:lumMod val="75000"/>
                  </a:schemeClr>
                </a:solidFill>
              </a:rPr>
              <a:t>: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2" name="Picture 3"/>
          <p:cNvPicPr>
            <a:picLocks noChangeAspect="1" noChangeArrowheads="1"/>
          </p:cNvPicPr>
          <p:nvPr/>
        </p:nvPicPr>
        <p:blipFill>
          <a:blip r:embed="rId2" cstate="email"/>
          <a:srcRect/>
          <a:stretch>
            <a:fillRect/>
          </a:stretch>
        </p:blipFill>
        <p:spPr bwMode="auto">
          <a:xfrm>
            <a:off x="143197" y="1360512"/>
            <a:ext cx="9000803" cy="4876800"/>
          </a:xfrm>
          <a:prstGeom prst="rect">
            <a:avLst/>
          </a:prstGeom>
          <a:noFill/>
          <a:ln w="9525">
            <a:noFill/>
            <a:miter lim="800000"/>
            <a:headEnd/>
            <a:tailEnd/>
          </a:ln>
          <a:effectLst/>
        </p:spPr>
      </p:pic>
      <p:sp>
        <p:nvSpPr>
          <p:cNvPr id="26" name="AutoShape 7"/>
          <p:cNvSpPr>
            <a:spLocks noChangeArrowheads="1"/>
          </p:cNvSpPr>
          <p:nvPr/>
        </p:nvSpPr>
        <p:spPr bwMode="blackWhite">
          <a:xfrm>
            <a:off x="5619134" y="1379339"/>
            <a:ext cx="2192242" cy="1290638"/>
          </a:xfrm>
          <a:prstGeom prst="wedgeRectCallout">
            <a:avLst>
              <a:gd name="adj1" fmla="val 74001"/>
              <a:gd name="adj2" fmla="val 628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2012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$101.1B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$57.9B</a:t>
            </a:r>
            <a:endParaRPr lang="en-US" b="1" dirty="0">
              <a:solidFill>
                <a:srgbClr val="FFFFFF"/>
              </a:solidFill>
              <a:latin typeface="Arial" pitchFamily="34" charset="0"/>
              <a:cs typeface="Arial" pitchFamily="34" charset="0"/>
            </a:endParaRPr>
          </a:p>
        </p:txBody>
      </p:sp>
      <p:sp>
        <p:nvSpPr>
          <p:cNvPr id="27" name="AutoShape 7"/>
          <p:cNvSpPr>
            <a:spLocks noChangeArrowheads="1"/>
          </p:cNvSpPr>
          <p:nvPr/>
        </p:nvSpPr>
        <p:spPr bwMode="blackWhite">
          <a:xfrm>
            <a:off x="1209609" y="3008671"/>
            <a:ext cx="2596292" cy="1430594"/>
          </a:xfrm>
          <a:prstGeom prst="wedgeRectCallout">
            <a:avLst>
              <a:gd name="adj1" fmla="val 85338"/>
              <a:gd name="adj2" fmla="val 96442"/>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There is a clear upward trend in both insured and overall losses over the past 30+ years</a:t>
            </a:r>
            <a:endParaRPr lang="en-US" b="1" dirty="0">
              <a:solidFill>
                <a:srgbClr val="FFFFFF"/>
              </a:solidFill>
              <a:latin typeface="Arial" charset="0"/>
              <a:cs typeface="Arial" charset="0"/>
            </a:endParaRPr>
          </a:p>
        </p:txBody>
      </p:sp>
      <p:sp>
        <p:nvSpPr>
          <p:cNvPr id="28" name="AutoShape 7"/>
          <p:cNvSpPr>
            <a:spLocks noChangeArrowheads="1"/>
          </p:cNvSpPr>
          <p:nvPr/>
        </p:nvSpPr>
        <p:spPr bwMode="blackWhite">
          <a:xfrm>
            <a:off x="4783392" y="2844345"/>
            <a:ext cx="2590802" cy="1290638"/>
          </a:xfrm>
          <a:prstGeom prst="wedgeRectCallout">
            <a:avLst>
              <a:gd name="adj1" fmla="val 103189"/>
              <a:gd name="adj2" fmla="val 1462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1</a:t>
            </a:r>
            <a:r>
              <a:rPr lang="en-US" b="1" u="sng" baseline="30000" dirty="0" smtClean="0">
                <a:solidFill>
                  <a:srgbClr val="FFFFFF"/>
                </a:solidFill>
                <a:latin typeface="Arial" pitchFamily="34" charset="0"/>
                <a:cs typeface="Arial" pitchFamily="34" charset="0"/>
              </a:rPr>
              <a:t>st</a:t>
            </a:r>
            <a:r>
              <a:rPr lang="en-US" b="1" u="sng" dirty="0" smtClean="0">
                <a:solidFill>
                  <a:srgbClr val="FFFFFF"/>
                </a:solidFill>
                <a:latin typeface="Arial" pitchFamily="34" charset="0"/>
                <a:cs typeface="Arial" pitchFamily="34" charset="0"/>
              </a:rPr>
              <a:t> Half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$45B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$13B</a:t>
            </a:r>
            <a:endParaRPr lang="en-US" b="1" dirty="0">
              <a:solidFill>
                <a:srgbClr val="FFFFFF"/>
              </a:solidFill>
              <a:latin typeface="Arial" pitchFamily="34" charset="0"/>
              <a:cs typeface="Arial" pitchFamily="34" charset="0"/>
            </a:endParaRPr>
          </a:p>
        </p:txBody>
      </p:sp>
      <p:sp>
        <p:nvSpPr>
          <p:cNvPr id="29" name="Rechteck 17"/>
          <p:cNvSpPr/>
          <p:nvPr/>
        </p:nvSpPr>
        <p:spPr>
          <a:xfrm>
            <a:off x="8856896" y="5333786"/>
            <a:ext cx="90000" cy="396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18"/>
          <p:cNvSpPr/>
          <p:nvPr/>
        </p:nvSpPr>
        <p:spPr>
          <a:xfrm>
            <a:off x="8856896" y="5739776"/>
            <a:ext cx="90000" cy="10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1700"/>
                            </p:stCondLst>
                            <p:childTnLst>
                              <p:par>
                                <p:cTn id="14" presetID="2" presetClass="entr" presetSubtype="4"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ppt_x"/>
                                          </p:val>
                                        </p:tav>
                                        <p:tav tm="100000">
                                          <p:val>
                                            <p:strVal val="#ppt_x"/>
                                          </p:val>
                                        </p:tav>
                                      </p:tavLst>
                                    </p:anim>
                                    <p:anim calcmode="lin" valueType="num">
                                      <p:cBhvr additive="base">
                                        <p:cTn id="1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in the US, 1980–2012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46</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2012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38"/>
            <a:ext cx="28956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a:solidFill>
                  <a:schemeClr val="accent4">
                    <a:lumMod val="75000"/>
                  </a:schemeClr>
                </a:solidFill>
              </a:rPr>
              <a:t>Source: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0" name="Picture 2"/>
          <p:cNvPicPr>
            <a:picLocks noChangeAspect="1" noChangeArrowheads="1"/>
          </p:cNvPicPr>
          <p:nvPr>
            <p:custDataLst>
              <p:tags r:id="rId1"/>
            </p:custDataLst>
          </p:nvPr>
        </p:nvPicPr>
        <p:blipFill>
          <a:blip r:embed="rId3" cstate="email"/>
          <a:srcRect/>
          <a:stretch>
            <a:fillRect/>
          </a:stretch>
        </p:blipFill>
        <p:spPr bwMode="auto">
          <a:xfrm>
            <a:off x="489155" y="1826340"/>
            <a:ext cx="7855713" cy="4415066"/>
          </a:xfrm>
          <a:prstGeom prst="rect">
            <a:avLst/>
          </a:prstGeom>
          <a:noFill/>
          <a:ln w="9525">
            <a:noFill/>
            <a:miter lim="800000"/>
            <a:headEnd/>
            <a:tailEnd/>
          </a:ln>
          <a:effectLst/>
        </p:spPr>
      </p:pic>
      <p:sp>
        <p:nvSpPr>
          <p:cNvPr id="24" name="AutoShape 7"/>
          <p:cNvSpPr>
            <a:spLocks noChangeArrowheads="1"/>
          </p:cNvSpPr>
          <p:nvPr/>
        </p:nvSpPr>
        <p:spPr bwMode="blackWhite">
          <a:xfrm>
            <a:off x="1209609" y="1768596"/>
            <a:ext cx="2596292" cy="2803160"/>
          </a:xfrm>
          <a:prstGeom prst="wedgeRectCallout">
            <a:avLst>
              <a:gd name="adj1" fmla="val 47846"/>
              <a:gd name="adj2" fmla="val 17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2012 was the 2</a:t>
            </a:r>
            <a:r>
              <a:rPr lang="en-US" b="1" baseline="30000" dirty="0" smtClean="0">
                <a:solidFill>
                  <a:srgbClr val="FFFFFF"/>
                </a:solidFill>
                <a:latin typeface="Arial" charset="0"/>
                <a:cs typeface="Arial" charset="0"/>
              </a:rPr>
              <a:t>nd</a:t>
            </a:r>
            <a:r>
              <a:rPr lang="en-US" b="1" dirty="0" smtClean="0">
                <a:solidFill>
                  <a:srgbClr val="FFFFFF"/>
                </a:solidFill>
                <a:latin typeface="Arial" charset="0"/>
                <a:cs typeface="Arial" charset="0"/>
              </a:rPr>
              <a:t> or 3</a:t>
            </a:r>
            <a:r>
              <a:rPr lang="en-US" b="1" baseline="30000" dirty="0" smtClean="0">
                <a:solidFill>
                  <a:srgbClr val="FFFFFF"/>
                </a:solidFill>
                <a:latin typeface="Arial" charset="0"/>
                <a:cs typeface="Arial" charset="0"/>
              </a:rPr>
              <a:t>rd</a:t>
            </a:r>
            <a:r>
              <a:rPr lang="en-US" b="1" dirty="0" smtClean="0">
                <a:solidFill>
                  <a:srgbClr val="FFFFFF"/>
                </a:solidFill>
                <a:latin typeface="Arial" charset="0"/>
                <a:cs typeface="Arial" charset="0"/>
              </a:rPr>
              <a:t> most expensive year on record for insured catastrophe losses in the US.</a:t>
            </a:r>
          </a:p>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Approximately 57% of the overall cost of catastrophes in the US was covered by insurance in 2012</a:t>
            </a:r>
            <a:endParaRPr lang="en-US" b="1" dirty="0">
              <a:solidFill>
                <a:srgbClr val="FFFFFF"/>
              </a:solidFill>
              <a:latin typeface="Arial" charset="0"/>
              <a:cs typeface="Arial" charset="0"/>
            </a:endParaRPr>
          </a:p>
        </p:txBody>
      </p:sp>
      <p:sp>
        <p:nvSpPr>
          <p:cNvPr id="25" name="AutoShape 7"/>
          <p:cNvSpPr>
            <a:spLocks noChangeArrowheads="1"/>
          </p:cNvSpPr>
          <p:nvPr/>
        </p:nvSpPr>
        <p:spPr bwMode="blackWhite">
          <a:xfrm>
            <a:off x="6740012" y="1659556"/>
            <a:ext cx="2192242" cy="1290638"/>
          </a:xfrm>
          <a:prstGeom prst="wedgeRectCallout">
            <a:avLst>
              <a:gd name="adj1" fmla="val 13454"/>
              <a:gd name="adj2" fmla="val 13601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2012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$101.1B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$57.9B</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1200"/>
                            </p:stCondLst>
                            <p:childTnLst>
                              <p:par>
                                <p:cTn id="9" presetID="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in the US, 1980–2013 </a:t>
            </a:r>
            <a:r>
              <a:rPr lang="de-DE" sz="2400" kern="1200" dirty="0" smtClean="0">
                <a:solidFill>
                  <a:srgbClr val="28688C"/>
                </a:solidFill>
                <a:latin typeface="Arial"/>
                <a:ea typeface="Arial Unicode MS"/>
                <a:cs typeface="Arial"/>
              </a:rPr>
              <a:t>(Jan.-June Only)</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47</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2012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38"/>
            <a:ext cx="28956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a:solidFill>
                  <a:schemeClr val="accent4">
                    <a:lumMod val="75000"/>
                  </a:schemeClr>
                </a:solidFill>
              </a:rPr>
              <a:t>Source: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15" name="Picture 14"/>
          <p:cNvPicPr>
            <a:picLocks noChangeAspect="1" noChangeArrowheads="1"/>
          </p:cNvPicPr>
          <p:nvPr>
            <p:custDataLst>
              <p:tags r:id="rId1"/>
            </p:custDataLst>
          </p:nvPr>
        </p:nvPicPr>
        <p:blipFill>
          <a:blip r:embed="rId3" cstate="email"/>
          <a:srcRect/>
          <a:stretch>
            <a:fillRect/>
          </a:stretch>
        </p:blipFill>
        <p:spPr bwMode="auto">
          <a:xfrm>
            <a:off x="0" y="1433073"/>
            <a:ext cx="8596313" cy="4876800"/>
          </a:xfrm>
          <a:prstGeom prst="rect">
            <a:avLst/>
          </a:prstGeom>
          <a:noFill/>
          <a:ln w="9525">
            <a:noFill/>
            <a:miter lim="800000"/>
            <a:headEnd/>
            <a:tailEnd/>
          </a:ln>
          <a:effectLst/>
        </p:spPr>
      </p:pic>
      <p:sp>
        <p:nvSpPr>
          <p:cNvPr id="18" name="AutoShape 7"/>
          <p:cNvSpPr>
            <a:spLocks noChangeArrowheads="1"/>
          </p:cNvSpPr>
          <p:nvPr/>
        </p:nvSpPr>
        <p:spPr bwMode="blackWhite">
          <a:xfrm>
            <a:off x="811413" y="1680108"/>
            <a:ext cx="2596292" cy="2803160"/>
          </a:xfrm>
          <a:prstGeom prst="wedgeRectCallout">
            <a:avLst>
              <a:gd name="adj1" fmla="val 47846"/>
              <a:gd name="adj2" fmla="val 17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First Half 2013 losses were running below 2011 and 2012 but were consistent with the </a:t>
            </a:r>
            <a:r>
              <a:rPr lang="en-US" b="1" dirty="0" smtClean="0">
                <a:solidFill>
                  <a:srgbClr val="FFFFFF"/>
                </a:solidFill>
              </a:rPr>
              <a:t>decade prior. </a:t>
            </a:r>
            <a:r>
              <a:rPr lang="en-US" b="1" dirty="0" smtClean="0">
                <a:solidFill>
                  <a:srgbClr val="FFFFFF"/>
                </a:solidFill>
                <a:latin typeface="Arial" charset="0"/>
                <a:cs typeface="Arial" charset="0"/>
              </a:rPr>
              <a:t>Approximately 57% of the overall cost of catastrophes in the US was covered by insurance in 2013:H1</a:t>
            </a:r>
            <a:endParaRPr lang="en-US" b="1" dirty="0">
              <a:solidFill>
                <a:srgbClr val="FFFFFF"/>
              </a:solidFill>
              <a:latin typeface="Arial" charset="0"/>
              <a:cs typeface="Arial" charset="0"/>
            </a:endParaRPr>
          </a:p>
        </p:txBody>
      </p:sp>
      <p:sp>
        <p:nvSpPr>
          <p:cNvPr id="19" name="AutoShape 7"/>
          <p:cNvSpPr>
            <a:spLocks noChangeArrowheads="1"/>
          </p:cNvSpPr>
          <p:nvPr/>
        </p:nvSpPr>
        <p:spPr bwMode="blackWhite">
          <a:xfrm>
            <a:off x="6740012" y="1563329"/>
            <a:ext cx="2192242" cy="1386865"/>
          </a:xfrm>
          <a:prstGeom prst="wedgeRectCallout">
            <a:avLst>
              <a:gd name="adj1" fmla="val 29600"/>
              <a:gd name="adj2" fmla="val 2242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 First Half</a:t>
            </a:r>
            <a:r>
              <a:rPr lang="en-US" b="1" u="sng" dirty="0" smtClean="0">
                <a:solidFill>
                  <a:srgbClr val="FFFFFF"/>
                </a:solidFill>
                <a:latin typeface="Arial" pitchFamily="34" charset="0"/>
                <a:cs typeface="Arial" pitchFamily="34" charset="0"/>
              </a:rPr>
              <a:t>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$13.8B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$7.9B</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12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299375" y="1196417"/>
          <a:ext cx="8544941" cy="5097691"/>
        </p:xfrm>
        <a:graphic>
          <a:graphicData uri="http://schemas.openxmlformats.org/drawingml/2006/table">
            <a:tbl>
              <a:tblPr>
                <a:effectLst>
                  <a:outerShdw blurRad="50800" dist="38100" dir="2700000" algn="tl" rotWithShape="0">
                    <a:prstClr val="black">
                      <a:alpha val="40000"/>
                    </a:prstClr>
                  </a:outerShdw>
                </a:effectLst>
              </a:tblPr>
              <a:tblGrid>
                <a:gridCol w="1827329"/>
                <a:gridCol w="1236962"/>
                <a:gridCol w="1236962"/>
                <a:gridCol w="2120505"/>
                <a:gridCol w="2123183"/>
              </a:tblGrid>
              <a:tr h="67828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1" dirty="0" smtClean="0">
                          <a:solidFill>
                            <a:srgbClr val="FFFFFF"/>
                          </a:solidFill>
                          <a:latin typeface="Arial" charset="0"/>
                        </a:rPr>
                        <a:t>As of January 1, 2013</a:t>
                      </a:r>
                      <a:endParaRPr lang="en-US" sz="12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588281">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143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52,240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26,360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0792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Severe</a:t>
                      </a:r>
                      <a:br>
                        <a:rPr kumimoji="0" lang="en-US" sz="1600" b="1" i="0" u="none" strike="noStrike" cap="none" normalizeH="0" baseline="0" dirty="0" smtClean="0">
                          <a:ln>
                            <a:noFill/>
                          </a:ln>
                          <a:solidFill>
                            <a:schemeClr val="tx1"/>
                          </a:solidFill>
                          <a:effectLst/>
                          <a:latin typeface="Arial" charset="0"/>
                        </a:rPr>
                      </a:br>
                      <a:r>
                        <a:rPr kumimoji="0" lang="en-US" sz="1600" b="1" i="0" u="none" strike="noStrike" cap="none" normalizeH="0" baseline="0" dirty="0" smtClean="0">
                          <a:ln>
                            <a:noFill/>
                          </a:ln>
                          <a:solidFill>
                            <a:schemeClr val="tx1"/>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27,688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mn-cs"/>
                        </a:rPr>
                        <a:t>14,914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16194">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20,000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16,000</a:t>
                      </a:r>
                      <a:r>
                        <a:rPr kumimoji="0" lang="en-US" sz="1600" b="1" i="0" u="none" strike="noStrike" cap="none" normalizeH="0" baseline="30000" dirty="0" smtClean="0">
                          <a:ln>
                            <a:noFill/>
                          </a:ln>
                          <a:solidFill>
                            <a:schemeClr val="tx1"/>
                          </a:solidFill>
                          <a:effectLst/>
                          <a:latin typeface="Arial" charset="0"/>
                        </a:rPr>
                        <a:t>†</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75187">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Wildfire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1,112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595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04684">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81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38</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1357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0</a:t>
                      </a:r>
                      <a:r>
                        <a:rPr kumimoji="0" lang="en-US" sz="1600" b="1" i="0" u="none" strike="noStrike" cap="none" normalizeH="0" baseline="30000" dirty="0" smtClean="0">
                          <a:ln>
                            <a:noFill/>
                          </a:ln>
                          <a:solidFill>
                            <a:schemeClr val="tx1"/>
                          </a:solidFill>
                          <a:effectLst/>
                          <a:latin typeface="Arial" charset="0"/>
                        </a:rPr>
                        <a:t>††</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1357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184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284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$101,134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$57,907</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bl>
          </a:graphicData>
        </a:graphic>
      </p:graphicFrame>
      <p:sp>
        <p:nvSpPr>
          <p:cNvPr id="8" name="Title 7"/>
          <p:cNvSpPr>
            <a:spLocks noGrp="1"/>
          </p:cNvSpPr>
          <p:nvPr>
            <p:ph type="title"/>
          </p:nvPr>
        </p:nvSpPr>
        <p:spPr>
          <a:xfrm>
            <a:off x="266438" y="179506"/>
            <a:ext cx="6840000" cy="720000"/>
          </a:xfrm>
        </p:spPr>
        <p:txBody>
          <a:bodyPr/>
          <a:lstStyle/>
          <a:p>
            <a:r>
              <a:rPr lang="en-US" dirty="0" smtClean="0">
                <a:solidFill>
                  <a:srgbClr val="225A7A"/>
                </a:solidFill>
              </a:rPr>
              <a:t>Natural Disaster Losses in the United States: 2012</a:t>
            </a:r>
            <a:endParaRPr lang="en-US" dirty="0">
              <a:solidFill>
                <a:srgbClr val="225A7A"/>
              </a:solidFill>
            </a:endParaRPr>
          </a:p>
        </p:txBody>
      </p:sp>
      <p:sp>
        <p:nvSpPr>
          <p:cNvPr id="9" name="TextBox 8"/>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48</a:t>
            </a:fld>
            <a:endParaRPr lang="en-US" sz="1000" dirty="0">
              <a:solidFill>
                <a:schemeClr val="accent4">
                  <a:lumMod val="75000"/>
                </a:schemeClr>
              </a:solidFill>
              <a:latin typeface="+mn-lt"/>
            </a:endParaRPr>
          </a:p>
        </p:txBody>
      </p:sp>
      <p:sp>
        <p:nvSpPr>
          <p:cNvPr id="16" name="Rectangle 3"/>
          <p:cNvSpPr>
            <a:spLocks noChangeArrowheads="1"/>
          </p:cNvSpPr>
          <p:nvPr/>
        </p:nvSpPr>
        <p:spPr bwMode="auto">
          <a:xfrm>
            <a:off x="-1" y="6433393"/>
            <a:ext cx="4704735" cy="400110"/>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smtClean="0">
              <a:solidFill>
                <a:schemeClr val="accent4">
                  <a:lumMod val="75000"/>
                </a:schemeClr>
              </a:solidFill>
              <a:latin typeface="Arial" charset="0"/>
            </a:endParaRPr>
          </a:p>
          <a:p>
            <a:r>
              <a:rPr lang="en-US" sz="1000" dirty="0" smtClean="0">
                <a:solidFill>
                  <a:schemeClr val="accent4">
                    <a:lumMod val="75000"/>
                  </a:schemeClr>
                </a:solidFill>
                <a:latin typeface="Arial" charset="0"/>
              </a:rPr>
              <a:t>†  </a:t>
            </a:r>
            <a:r>
              <a:rPr lang="en-US" sz="1000" dirty="0" smtClean="0">
                <a:solidFill>
                  <a:schemeClr val="accent4">
                    <a:lumMod val="75000"/>
                  </a:schemeClr>
                </a:solidFill>
                <a:latin typeface="Arial" charset="0"/>
                <a:cs typeface="Arial" charset="0"/>
              </a:rPr>
              <a:t>- Includes Federal Crop Insurance Losses. </a:t>
            </a:r>
            <a:r>
              <a:rPr lang="en-US" sz="1000" dirty="0" smtClean="0">
                <a:solidFill>
                  <a:schemeClr val="accent4">
                    <a:lumMod val="75000"/>
                  </a:schemeClr>
                </a:solidFill>
              </a:rPr>
              <a:t>† †  - Excludes federal flood.</a:t>
            </a:r>
            <a:endParaRPr lang="en-US" sz="1000" dirty="0">
              <a:solidFill>
                <a:schemeClr val="accent4">
                  <a:lumMod val="75000"/>
                </a:schemeClr>
              </a:solidFill>
              <a:latin typeface="Arial" charset="0"/>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269873" y="1431924"/>
          <a:ext cx="8564564" cy="4936380"/>
        </p:xfrm>
        <a:graphic>
          <a:graphicData uri="http://schemas.openxmlformats.org/drawingml/2006/table">
            <a:tbl>
              <a:tblPr>
                <a:effectLst/>
              </a:tblPr>
              <a:tblGrid>
                <a:gridCol w="1831525"/>
                <a:gridCol w="1239803"/>
                <a:gridCol w="1239803"/>
                <a:gridCol w="2125374"/>
                <a:gridCol w="2128059"/>
              </a:tblGrid>
              <a:tr h="63822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1" dirty="0" smtClean="0">
                          <a:solidFill>
                            <a:srgbClr val="FFFFFF"/>
                          </a:solidFill>
                          <a:latin typeface="Arial" charset="0"/>
                        </a:rPr>
                        <a:t>As of July 1, 2013</a:t>
                      </a:r>
                      <a:endParaRPr lang="en-US" sz="12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66541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Severe</a:t>
                      </a:r>
                      <a:br>
                        <a:rPr kumimoji="0" lang="en-US" sz="1600" b="1" i="0" u="none" strike="noStrike" cap="none" normalizeH="0" baseline="0" dirty="0" smtClean="0">
                          <a:ln>
                            <a:noFill/>
                          </a:ln>
                          <a:solidFill>
                            <a:schemeClr val="tx1">
                              <a:lumMod val="85000"/>
                              <a:lumOff val="15000"/>
                            </a:schemeClr>
                          </a:solidFill>
                          <a:effectLst/>
                          <a:latin typeface="Arial" charset="0"/>
                        </a:rPr>
                      </a:br>
                      <a:r>
                        <a:rPr kumimoji="0" lang="en-US" sz="1600" b="1" i="0" u="none" strike="noStrike" cap="none" normalizeH="0" baseline="0" dirty="0" smtClean="0">
                          <a:ln>
                            <a:noFill/>
                          </a:ln>
                          <a:solidFill>
                            <a:schemeClr val="tx1">
                              <a:lumMod val="85000"/>
                              <a:lumOff val="15000"/>
                            </a:schemeClr>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66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10,180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kern="1200" cap="none" normalizeH="0" baseline="0" dirty="0" smtClean="0">
                          <a:ln>
                            <a:noFill/>
                          </a:ln>
                          <a:solidFill>
                            <a:schemeClr val="tx1">
                              <a:lumMod val="85000"/>
                              <a:lumOff val="15000"/>
                            </a:schemeClr>
                          </a:solidFill>
                          <a:effectLst/>
                          <a:latin typeface="Arial" charset="0"/>
                          <a:ea typeface="+mn-ea"/>
                          <a:cs typeface="+mn-cs"/>
                        </a:rPr>
                        <a:t>6,325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76097">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17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2,434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1,255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281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500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809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Earthquake &amp; Geophysical</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1523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809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Wildfire, Heat, &amp; 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23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700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365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281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68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lumMod val="85000"/>
                              <a:lumOff val="15000"/>
                            </a:schemeClr>
                          </a:solidFill>
                          <a:effectLst/>
                          <a:latin typeface="Arial" charset="0"/>
                        </a:rPr>
                        <a:t>116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lumMod val="85000"/>
                              <a:lumOff val="15000"/>
                            </a:schemeClr>
                          </a:solidFill>
                          <a:effectLst/>
                          <a:latin typeface="Arial" charset="0"/>
                        </a:rPr>
                        <a:t>13,814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lumMod val="85000"/>
                              <a:lumOff val="15000"/>
                            </a:schemeClr>
                          </a:solidFill>
                          <a:effectLst/>
                          <a:latin typeface="Arial" charset="0"/>
                        </a:rPr>
                        <a:t>7,945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7" name="TextBox 6"/>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49</a:t>
            </a:fld>
            <a:endParaRPr lang="en-US" sz="1000" dirty="0">
              <a:solidFill>
                <a:schemeClr val="accent4">
                  <a:lumMod val="75000"/>
                </a:schemeClr>
              </a:solidFill>
              <a:latin typeface="+mn-lt"/>
            </a:endParaRPr>
          </a:p>
        </p:txBody>
      </p:sp>
      <p:sp>
        <p:nvSpPr>
          <p:cNvPr id="9" name="Rectangle 3"/>
          <p:cNvSpPr>
            <a:spLocks noChangeArrowheads="1"/>
          </p:cNvSpPr>
          <p:nvPr/>
        </p:nvSpPr>
        <p:spPr bwMode="auto">
          <a:xfrm>
            <a:off x="0" y="6554581"/>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NatCatSERVICE</a:t>
            </a:r>
            <a:endParaRPr lang="en-US" sz="1000" dirty="0">
              <a:solidFill>
                <a:schemeClr val="accent4">
                  <a:lumMod val="75000"/>
                </a:schemeClr>
              </a:solidFill>
              <a:latin typeface="Arial" charset="0"/>
              <a:cs typeface="Arial" charset="0"/>
            </a:endParaRPr>
          </a:p>
        </p:txBody>
      </p:sp>
      <p:sp>
        <p:nvSpPr>
          <p:cNvPr id="11" name="Title 7"/>
          <p:cNvSpPr>
            <a:spLocks noGrp="1"/>
          </p:cNvSpPr>
          <p:nvPr>
            <p:ph type="title"/>
          </p:nvPr>
        </p:nvSpPr>
        <p:spPr>
          <a:xfrm>
            <a:off x="266438" y="179506"/>
            <a:ext cx="6840000" cy="720000"/>
          </a:xfrm>
        </p:spPr>
        <p:txBody>
          <a:bodyPr/>
          <a:lstStyle/>
          <a:p>
            <a:r>
              <a:rPr lang="en-US" dirty="0" smtClean="0">
                <a:solidFill>
                  <a:srgbClr val="225A7A"/>
                </a:solidFill>
              </a:rPr>
              <a:t>Natural Disaster Losses in the United States: First Half 2013</a:t>
            </a:r>
            <a:endParaRPr lang="en-US" dirty="0">
              <a:solidFill>
                <a:srgbClr val="225A7A"/>
              </a:solidFill>
            </a:endParaRP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2012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 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2012 combined ratio including M&amp;FG insurers is 103.2, 2011 combined ratio including M&amp;FG insurers is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ISO data.</a:t>
            </a:r>
          </a:p>
        </p:txBody>
      </p:sp>
      <p:graphicFrame>
        <p:nvGraphicFramePr>
          <p:cNvPr id="2050" name="Object 2"/>
          <p:cNvGraphicFramePr>
            <a:graphicFrameLocks/>
          </p:cNvGraphicFramePr>
          <p:nvPr/>
        </p:nvGraphicFramePr>
        <p:xfrm>
          <a:off x="292100" y="1549400"/>
          <a:ext cx="8597900" cy="3937000"/>
        </p:xfrm>
        <a:graphic>
          <a:graphicData uri="http://schemas.openxmlformats.org/presentationml/2006/ole">
            <p:oleObj spid="_x0000_s14554114" name="Chart" r:id="rId4" imgW="8601126" imgH="3933742" progId="MSGraph.Chart.8">
              <p:embed followColorScheme="full"/>
            </p:oleObj>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848131" y="1182781"/>
            <a:ext cx="5261547"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181944" y="3864078"/>
            <a:ext cx="1779295" cy="813097"/>
          </a:xfrm>
          <a:prstGeom prst="wedgeRectCallout">
            <a:avLst>
              <a:gd name="adj1" fmla="val 70585"/>
              <a:gd name="adj2" fmla="val -22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Catastrophes and lower investment income pulled down ROE in 2012</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7"/>
          <p:cNvSpPr>
            <a:spLocks noGrp="1"/>
          </p:cNvSpPr>
          <p:nvPr>
            <p:ph type="title" idx="4294967295"/>
          </p:nvPr>
        </p:nvSpPr>
        <p:spPr>
          <a:xfrm>
            <a:off x="246500" y="58992"/>
            <a:ext cx="7525899" cy="812800"/>
          </a:xfrm>
        </p:spPr>
        <p:txBody>
          <a:bodyPr/>
          <a:lstStyle/>
          <a:p>
            <a:pPr eaLnBrk="0" fontAlgn="base" hangingPunct="0"/>
            <a:r>
              <a:rPr lang="en-US" kern="1200" dirty="0" smtClean="0">
                <a:latin typeface="Arial"/>
                <a:ea typeface="+mn-ea"/>
                <a:cs typeface="Arial"/>
              </a:rPr>
              <a:t>Significant Natural Catastrophes, 2012</a:t>
            </a:r>
            <a:br>
              <a:rPr lang="en-US" kern="1200" dirty="0" smtClean="0">
                <a:latin typeface="Arial"/>
                <a:ea typeface="+mn-ea"/>
                <a:cs typeface="Arial"/>
              </a:rPr>
            </a:br>
            <a:r>
              <a:rPr lang="en-US" sz="1800" kern="1200" dirty="0" smtClean="0">
                <a:latin typeface="Arial"/>
                <a:ea typeface="+mn-ea"/>
                <a:cs typeface="Arial"/>
              </a:rPr>
              <a:t>(Events with</a:t>
            </a:r>
            <a:r>
              <a:rPr lang="en-US" kern="1200" dirty="0" smtClean="0">
                <a:latin typeface="Arial"/>
                <a:ea typeface="+mn-ea"/>
                <a:cs typeface="Arial"/>
              </a:rPr>
              <a:t> </a:t>
            </a:r>
            <a:r>
              <a:rPr lang="en-US" sz="1800" dirty="0" smtClean="0">
                <a:latin typeface="Arial" charset="0"/>
                <a:cs typeface="Arial" charset="0"/>
              </a:rPr>
              <a:t>$1 billion economic loss and/or 50 fatalities)</a:t>
            </a:r>
            <a:endParaRPr lang="en-US" dirty="0"/>
          </a:p>
        </p:txBody>
      </p:sp>
      <p:graphicFrame>
        <p:nvGraphicFramePr>
          <p:cNvPr id="6" name="Group 57"/>
          <p:cNvGraphicFramePr>
            <a:graphicFrameLocks noGrp="1"/>
          </p:cNvGraphicFramePr>
          <p:nvPr>
            <p:ph/>
          </p:nvPr>
        </p:nvGraphicFramePr>
        <p:xfrm>
          <a:off x="269875" y="1183252"/>
          <a:ext cx="8534401" cy="5184648"/>
        </p:xfrm>
        <a:graphic>
          <a:graphicData uri="http://schemas.openxmlformats.org/drawingml/2006/table">
            <a:tbl>
              <a:tblPr>
                <a:effectLst>
                  <a:outerShdw blurRad="50800" dist="38100" dir="2700000" algn="tl" rotWithShape="0">
                    <a:prstClr val="black">
                      <a:alpha val="40000"/>
                    </a:prstClr>
                  </a:outerShdw>
                </a:effectLst>
              </a:tblPr>
              <a:tblGrid>
                <a:gridCol w="2016125"/>
                <a:gridCol w="2057400"/>
                <a:gridCol w="2326884"/>
                <a:gridCol w="2133992"/>
              </a:tblGrid>
              <a:tr h="563073">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Date </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Event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Economic </a:t>
                      </a:r>
                      <a:br>
                        <a:rPr kumimoji="0" lang="en-US" sz="1600" b="1" i="0" u="none" strike="noStrike" cap="none" normalizeH="0" baseline="0" dirty="0" smtClean="0">
                          <a:ln>
                            <a:noFill/>
                          </a:ln>
                          <a:solidFill>
                            <a:schemeClr val="bg1"/>
                          </a:solidFill>
                          <a:effectLst/>
                          <a:latin typeface="Arial" charset="0"/>
                        </a:rPr>
                      </a:br>
                      <a:r>
                        <a:rPr kumimoji="0" lang="en-US" sz="1600" b="1" i="0" u="none" strike="noStrike" cap="none" normalizeH="0" baseline="0" dirty="0" smtClean="0">
                          <a:ln>
                            <a:noFill/>
                          </a:ln>
                          <a:solidFill>
                            <a:schemeClr val="bg1"/>
                          </a:solidFill>
                          <a:effectLst/>
                          <a:latin typeface="Arial" charset="0"/>
                        </a:rPr>
                        <a:t>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Insured 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 Sept 2012</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Central US Drought</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16,000</a:t>
                      </a:r>
                      <a:r>
                        <a:rPr kumimoji="0" lang="en-US" sz="1400" b="0" i="0" u="none" strike="noStrike" cap="none" normalizeH="0" baseline="30000" dirty="0" smtClean="0">
                          <a:ln>
                            <a:noFill/>
                          </a:ln>
                          <a:solidFill>
                            <a:schemeClr val="tx1"/>
                          </a:solidFill>
                          <a:effectLst/>
                          <a:latin typeface="Arial" charset="0"/>
                        </a:rPr>
                        <a:t>†</a:t>
                      </a:r>
                      <a:endParaRPr kumimoji="0" lang="en-US" sz="1400" b="0" i="0" u="none" strike="noStrike" cap="none" normalizeH="0" baseline="0" dirty="0" smtClean="0">
                        <a:ln>
                          <a:noFill/>
                        </a:ln>
                        <a:solidFill>
                          <a:schemeClr val="tx1"/>
                        </a:solidFill>
                        <a:effectLst/>
                        <a:latin typeface="Arial" charset="0"/>
                      </a:endParaRP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March 2 - 3</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5,000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2,500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 – 4</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1,550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775</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13- 15</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mn-lt"/>
                        </a:rPr>
                        <a:t>1,800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910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28 – 29</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4,500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May 25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3,400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1,700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6 – 7</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11 – 13</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1,900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950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28 – July 2</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4,000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August 26 - 30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Hurricane Isaac</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1,220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October 28 - 30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Hurricane Sandy</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50,000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25,000</a:t>
                      </a:r>
                      <a:r>
                        <a:rPr kumimoji="0" lang="en-US" sz="1400" b="0" i="0" u="none" strike="noStrike" cap="none" normalizeH="0" baseline="30000" dirty="0" smtClean="0">
                          <a:ln>
                            <a:noFill/>
                          </a:ln>
                          <a:solidFill>
                            <a:schemeClr val="tx1"/>
                          </a:solidFill>
                          <a:effectLst/>
                          <a:latin typeface="Arial" charset="0"/>
                        </a:rPr>
                        <a:t>††</a:t>
                      </a:r>
                      <a:endParaRPr kumimoji="0" lang="en-US" sz="1400" b="0" i="0" u="none" strike="noStrike" cap="none" normalizeH="0" baseline="0" dirty="0" smtClean="0">
                        <a:ln>
                          <a:noFill/>
                        </a:ln>
                        <a:solidFill>
                          <a:schemeClr val="tx1"/>
                        </a:solidFill>
                        <a:effectLst/>
                        <a:latin typeface="Arial" charset="0"/>
                      </a:endParaRP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0" name="TextBox 9"/>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50</a:t>
            </a:fld>
            <a:endParaRPr lang="en-US" sz="1000" dirty="0">
              <a:solidFill>
                <a:schemeClr val="accent4">
                  <a:lumMod val="75000"/>
                </a:schemeClr>
              </a:solidFill>
              <a:latin typeface="+mn-lt"/>
            </a:endParaRPr>
          </a:p>
        </p:txBody>
      </p:sp>
      <p:sp>
        <p:nvSpPr>
          <p:cNvPr id="13" name="TextBox 12"/>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50</a:t>
            </a:fld>
            <a:endParaRPr lang="en-US" sz="1000" dirty="0">
              <a:solidFill>
                <a:schemeClr val="accent4">
                  <a:lumMod val="75000"/>
                </a:schemeClr>
              </a:solidFill>
              <a:latin typeface="+mn-lt"/>
            </a:endParaRPr>
          </a:p>
        </p:txBody>
      </p:sp>
      <p:sp>
        <p:nvSpPr>
          <p:cNvPr id="16" name="Rectangle 3"/>
          <p:cNvSpPr>
            <a:spLocks noChangeArrowheads="1"/>
          </p:cNvSpPr>
          <p:nvPr/>
        </p:nvSpPr>
        <p:spPr bwMode="auto">
          <a:xfrm>
            <a:off x="0" y="6448142"/>
            <a:ext cx="5397910" cy="400110"/>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smtClean="0">
              <a:solidFill>
                <a:schemeClr val="accent4">
                  <a:lumMod val="75000"/>
                </a:schemeClr>
              </a:solidFill>
              <a:latin typeface="Arial" charset="0"/>
            </a:endParaRPr>
          </a:p>
          <a:p>
            <a:r>
              <a:rPr lang="en-US" sz="1000" dirty="0" smtClean="0">
                <a:solidFill>
                  <a:schemeClr val="accent4">
                    <a:lumMod val="75000"/>
                  </a:schemeClr>
                </a:solidFill>
                <a:latin typeface="Arial" charset="0"/>
              </a:rPr>
              <a:t>†  </a:t>
            </a:r>
            <a:r>
              <a:rPr lang="en-US" sz="1000" dirty="0" smtClean="0">
                <a:solidFill>
                  <a:schemeClr val="accent4">
                    <a:lumMod val="75000"/>
                  </a:schemeClr>
                </a:solidFill>
                <a:latin typeface="Arial" charset="0"/>
                <a:cs typeface="Arial" charset="0"/>
              </a:rPr>
              <a:t>- Includes Federal Crop Insurance Losses.; </a:t>
            </a:r>
            <a:r>
              <a:rPr lang="en-US" sz="1000" dirty="0" smtClean="0">
                <a:solidFill>
                  <a:schemeClr val="accent4">
                    <a:lumMod val="75000"/>
                  </a:schemeClr>
                </a:solidFill>
              </a:rPr>
              <a:t>† †  - Excludes  NFIP losses.</a:t>
            </a:r>
            <a:endParaRPr lang="en-US" sz="1000" dirty="0">
              <a:solidFill>
                <a:schemeClr val="accent4">
                  <a:lumMod val="75000"/>
                </a:schemeClr>
              </a:solidFill>
              <a:latin typeface="Arial" charset="0"/>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11150" y="209550"/>
            <a:ext cx="6840538" cy="720725"/>
          </a:xfrm>
        </p:spPr>
        <p:txBody>
          <a:bodyPr/>
          <a:lstStyle/>
          <a:p>
            <a:pPr>
              <a:defRPr/>
            </a:pPr>
            <a:r>
              <a:rPr lang="en-US" kern="1200" dirty="0" smtClean="0">
                <a:solidFill>
                  <a:srgbClr val="28688C"/>
                </a:solidFill>
                <a:latin typeface="Arial"/>
                <a:ea typeface="Arial Unicode MS"/>
                <a:cs typeface="Arial"/>
              </a:rPr>
              <a:t>U.S. Thunderstorm Loss Trends, </a:t>
            </a:r>
            <a:r>
              <a:rPr lang="en-US" dirty="0" smtClean="0">
                <a:solidFill>
                  <a:srgbClr val="28688C"/>
                </a:solidFill>
              </a:rPr>
              <a:t>1980 – June 30, 2013</a:t>
            </a:r>
            <a:endParaRPr lang="en-US" sz="2400" dirty="0">
              <a:solidFill>
                <a:srgbClr val="28688C"/>
              </a:solidFill>
            </a:endParaRPr>
          </a:p>
        </p:txBody>
      </p:sp>
      <p:sp>
        <p:nvSpPr>
          <p:cNvPr id="13" name="TextBox 12"/>
          <p:cNvSpPr txBox="1"/>
          <p:nvPr/>
        </p:nvSpPr>
        <p:spPr>
          <a:xfrm>
            <a:off x="8415338" y="6551613"/>
            <a:ext cx="685800" cy="274637"/>
          </a:xfrm>
          <a:prstGeom prst="rect">
            <a:avLst/>
          </a:prstGeom>
          <a:noFill/>
        </p:spPr>
        <p:txBody>
          <a:bodyPr anchor="ctr"/>
          <a:lstStyle/>
          <a:p>
            <a:pPr algn="r">
              <a:defRPr/>
            </a:pPr>
            <a:fld id="{8D0801B0-B425-4BBD-988E-B9240017401C}" type="slidenum">
              <a:rPr lang="en-US" sz="1000">
                <a:solidFill>
                  <a:schemeClr val="accent4">
                    <a:lumMod val="75000"/>
                  </a:schemeClr>
                </a:solidFill>
                <a:latin typeface="+mn-lt"/>
                <a:cs typeface="+mn-cs"/>
              </a:rPr>
              <a:pPr algn="r">
                <a:defRPr/>
              </a:pPr>
              <a:t>51</a:t>
            </a:fld>
            <a:endParaRPr lang="en-US" sz="1000" dirty="0">
              <a:solidFill>
                <a:schemeClr val="accent4">
                  <a:lumMod val="75000"/>
                </a:schemeClr>
              </a:solidFill>
              <a:latin typeface="+mn-lt"/>
              <a:cs typeface="+mn-cs"/>
            </a:endParaRPr>
          </a:p>
        </p:txBody>
      </p:sp>
      <p:sp>
        <p:nvSpPr>
          <p:cNvPr id="21" name="Rectangle 3"/>
          <p:cNvSpPr>
            <a:spLocks noChangeArrowheads="1"/>
          </p:cNvSpPr>
          <p:nvPr/>
        </p:nvSpPr>
        <p:spPr bwMode="auto">
          <a:xfrm>
            <a:off x="26988" y="6396038"/>
            <a:ext cx="42672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cs typeface="+mn-cs"/>
            </a:endParaRPr>
          </a:p>
          <a:p>
            <a:pPr>
              <a:defRPr/>
            </a:pPr>
            <a:r>
              <a:rPr lang="en-US" sz="1000" dirty="0">
                <a:solidFill>
                  <a:schemeClr val="accent4">
                    <a:lumMod val="75000"/>
                  </a:schemeClr>
                </a:solidFill>
                <a:cs typeface="+mn-cs"/>
              </a:rPr>
              <a:t>Source: Property Claims Service,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i="1" dirty="0">
              <a:solidFill>
                <a:schemeClr val="accent4">
                  <a:lumMod val="75000"/>
                </a:schemeClr>
              </a:solidFill>
              <a:cs typeface="+mn-cs"/>
            </a:endParaRPr>
          </a:p>
        </p:txBody>
      </p:sp>
      <p:pic>
        <p:nvPicPr>
          <p:cNvPr id="14" name="Picture 5" descr="image002"/>
          <p:cNvPicPr>
            <a:picLocks noChangeAspect="1" noChangeArrowheads="1"/>
          </p:cNvPicPr>
          <p:nvPr>
            <p:custDataLst>
              <p:tags r:id="rId1"/>
            </p:custDataLst>
          </p:nvPr>
        </p:nvPicPr>
        <p:blipFill>
          <a:blip r:embed="rId4" cstate="email"/>
          <a:srcRect/>
          <a:stretch>
            <a:fillRect/>
          </a:stretch>
        </p:blipFill>
        <p:spPr bwMode="auto">
          <a:xfrm>
            <a:off x="85300" y="1435305"/>
            <a:ext cx="8763732" cy="4818011"/>
          </a:xfrm>
          <a:prstGeom prst="rect">
            <a:avLst/>
          </a:prstGeom>
          <a:noFill/>
          <a:ln w="9525">
            <a:noFill/>
            <a:miter lim="800000"/>
            <a:headEnd/>
            <a:tailEnd/>
          </a:ln>
        </p:spPr>
      </p:pic>
      <p:sp>
        <p:nvSpPr>
          <p:cNvPr id="16" name="Text Box 17"/>
          <p:cNvSpPr txBox="1">
            <a:spLocks noChangeArrowheads="1"/>
          </p:cNvSpPr>
          <p:nvPr/>
        </p:nvSpPr>
        <p:spPr bwMode="auto">
          <a:xfrm>
            <a:off x="941721" y="2504161"/>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a:solidFill>
                  <a:schemeClr val="bg1"/>
                </a:solidFill>
                <a:latin typeface="Arial" pitchFamily="34" charset="0"/>
                <a:cs typeface="Arial" pitchFamily="34" charset="0"/>
              </a:rPr>
              <a:t>Average thunderstorm losses are up </a:t>
            </a:r>
            <a:r>
              <a:rPr lang="en-US" b="1" dirty="0" smtClean="0">
                <a:solidFill>
                  <a:schemeClr val="bg1"/>
                </a:solidFill>
                <a:latin typeface="Arial" pitchFamily="34" charset="0"/>
                <a:cs typeface="Arial" pitchFamily="34" charset="0"/>
              </a:rPr>
              <a:t>7 </a:t>
            </a:r>
            <a:r>
              <a:rPr lang="en-US" b="1" dirty="0">
                <a:solidFill>
                  <a:schemeClr val="bg1"/>
                </a:solidFill>
                <a:latin typeface="Arial" pitchFamily="34" charset="0"/>
                <a:cs typeface="Arial" pitchFamily="34" charset="0"/>
              </a:rPr>
              <a:t>fold since the early </a:t>
            </a:r>
            <a:r>
              <a:rPr lang="en-US" b="1" dirty="0" smtClean="0">
                <a:solidFill>
                  <a:schemeClr val="bg1"/>
                </a:solidFill>
                <a:latin typeface="Arial" pitchFamily="34" charset="0"/>
                <a:cs typeface="Arial" pitchFamily="34" charset="0"/>
              </a:rPr>
              <a:t>1980s.  The 5- year running average loss is up sharply.</a:t>
            </a:r>
            <a:endParaRPr lang="en-US" b="1" dirty="0">
              <a:solidFill>
                <a:schemeClr val="bg1"/>
              </a:solidFill>
              <a:latin typeface="Arial" pitchFamily="34" charset="0"/>
              <a:cs typeface="Arial" pitchFamily="34" charset="0"/>
            </a:endParaRPr>
          </a:p>
        </p:txBody>
      </p:sp>
      <p:sp>
        <p:nvSpPr>
          <p:cNvPr id="17" name="Text Box 17"/>
          <p:cNvSpPr txBox="1">
            <a:spLocks noChangeArrowheads="1"/>
          </p:cNvSpPr>
          <p:nvPr/>
        </p:nvSpPr>
        <p:spPr bwMode="auto">
          <a:xfrm>
            <a:off x="3647762" y="1258298"/>
            <a:ext cx="3940175" cy="1477962"/>
          </a:xfrm>
          <a:prstGeom prst="rect">
            <a:avLst/>
          </a:prstGeom>
          <a:solidFill>
            <a:schemeClr val="accent1">
              <a:lumMod val="75000"/>
            </a:schemeClr>
          </a:solidFill>
          <a:ln w="9525" algn="ctr">
            <a:noFill/>
            <a:miter lim="800000"/>
            <a:headEnd/>
            <a:tailEnd/>
          </a:ln>
        </p:spPr>
        <p:txBody>
          <a:bodyPr>
            <a:spAutoFit/>
          </a:bodyPr>
          <a:lstStyle/>
          <a:p>
            <a:pPr algn="ctr">
              <a:defRPr/>
            </a:pPr>
            <a:r>
              <a:rPr lang="en-US" b="1" dirty="0">
                <a:solidFill>
                  <a:schemeClr val="bg1"/>
                </a:solidFill>
                <a:latin typeface="Arial" pitchFamily="34" charset="0"/>
                <a:cs typeface="Arial" pitchFamily="34" charset="0"/>
              </a:rPr>
              <a:t>Hurricanes get all the headlines, but thunderstorms are consistent producers of large scale loss. </a:t>
            </a:r>
            <a:r>
              <a:rPr lang="en-US" b="1" dirty="0" smtClean="0">
                <a:solidFill>
                  <a:schemeClr val="bg1"/>
                </a:solidFill>
                <a:latin typeface="Arial" pitchFamily="34" charset="0"/>
                <a:cs typeface="Arial" pitchFamily="34" charset="0"/>
              </a:rPr>
              <a:t>2008-2012 </a:t>
            </a:r>
            <a:r>
              <a:rPr lang="en-US" b="1" dirty="0">
                <a:solidFill>
                  <a:schemeClr val="bg1"/>
                </a:solidFill>
                <a:latin typeface="Arial" pitchFamily="34" charset="0"/>
                <a:cs typeface="Arial" pitchFamily="34" charset="0"/>
              </a:rPr>
              <a:t>are the most expensive years on record.</a:t>
            </a:r>
          </a:p>
        </p:txBody>
      </p:sp>
      <p:sp>
        <p:nvSpPr>
          <p:cNvPr id="19" name="AutoShape 7"/>
          <p:cNvSpPr>
            <a:spLocks noChangeArrowheads="1"/>
          </p:cNvSpPr>
          <p:nvPr/>
        </p:nvSpPr>
        <p:spPr bwMode="blackWhite">
          <a:xfrm>
            <a:off x="3721510" y="2831690"/>
            <a:ext cx="3531191" cy="1371600"/>
          </a:xfrm>
          <a:prstGeom prst="wedgeRectCallout">
            <a:avLst>
              <a:gd name="adj1" fmla="val 87613"/>
              <a:gd name="adj2" fmla="val 11977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1</a:t>
            </a:r>
            <a:r>
              <a:rPr lang="en-US" b="1" baseline="30000" dirty="0" smtClean="0">
                <a:solidFill>
                  <a:srgbClr val="FFFFFF"/>
                </a:solidFill>
                <a:latin typeface="Arial" pitchFamily="34" charset="0"/>
                <a:cs typeface="Arial" pitchFamily="34" charset="0"/>
              </a:rPr>
              <a:t>st</a:t>
            </a:r>
            <a:r>
              <a:rPr lang="en-US" b="1" dirty="0" smtClean="0">
                <a:solidFill>
                  <a:srgbClr val="FFFFFF"/>
                </a:solidFill>
                <a:latin typeface="Arial" pitchFamily="34" charset="0"/>
                <a:cs typeface="Arial" pitchFamily="34" charset="0"/>
              </a:rPr>
              <a:t> Half 2013 thunderstorm losses total $6.325B; The system that included the EF-5 tornado in Moore, OK, accounted for  $1.575B</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2"/>
            </p:custDataLst>
          </p:nvPr>
        </p:nvPicPr>
        <p:blipFill>
          <a:blip r:embed="rId5" cstate="email"/>
          <a:srcRect/>
          <a:stretch>
            <a:fillRect/>
          </a:stretch>
        </p:blipFill>
        <p:spPr bwMode="auto">
          <a:xfrm>
            <a:off x="107504" y="1524670"/>
            <a:ext cx="8715375" cy="4647214"/>
          </a:xfrm>
          <a:prstGeom prst="rect">
            <a:avLst/>
          </a:prstGeom>
          <a:noFill/>
          <a:ln w="9525">
            <a:noFill/>
            <a:miter lim="800000"/>
            <a:headEnd/>
            <a:tailEnd/>
          </a:ln>
          <a:effectLst/>
        </p:spPr>
      </p:pic>
      <p:sp>
        <p:nvSpPr>
          <p:cNvPr id="50" name="Rechteck 49"/>
          <p:cNvSpPr/>
          <p:nvPr/>
        </p:nvSpPr>
        <p:spPr>
          <a:xfrm>
            <a:off x="302088" y="1197262"/>
            <a:ext cx="1080000" cy="369332"/>
          </a:xfrm>
          <a:prstGeom prst="rect">
            <a:avLst/>
          </a:prstGeom>
        </p:spPr>
        <p:txBody>
          <a:bodyPr>
            <a:spAutoFit/>
          </a:bodyPr>
          <a:lstStyle/>
          <a:p>
            <a:r>
              <a:rPr lang="de-DE" b="1" dirty="0" err="1" smtClean="0">
                <a:solidFill>
                  <a:srgbClr val="225A7A"/>
                </a:solidFill>
              </a:rPr>
              <a:t>Number</a:t>
            </a:r>
            <a:endParaRPr lang="de-DE" b="1" dirty="0">
              <a:solidFill>
                <a:srgbClr val="225A7A"/>
              </a:solidFill>
            </a:endParaRPr>
          </a:p>
        </p:txBody>
      </p:sp>
      <p:sp>
        <p:nvSpPr>
          <p:cNvPr id="22" name="Titel 11"/>
          <p:cNvSpPr>
            <a:spLocks noGrp="1"/>
          </p:cNvSpPr>
          <p:nvPr>
            <p:ph type="title"/>
          </p:nvPr>
        </p:nvSpPr>
        <p:spPr>
          <a:xfrm>
            <a:off x="323850" y="252413"/>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400" dirty="0" smtClean="0">
                <a:solidFill>
                  <a:srgbClr val="225A7A"/>
                </a:solidFill>
              </a:rPr>
              <a:t/>
            </a:r>
            <a:br>
              <a:rPr lang="en-US" sz="2400" dirty="0" smtClean="0">
                <a:solidFill>
                  <a:srgbClr val="225A7A"/>
                </a:solidFill>
              </a:rPr>
            </a:br>
            <a:r>
              <a:rPr lang="en-US" sz="2000" dirty="0" smtClean="0">
                <a:solidFill>
                  <a:srgbClr val="225A7A"/>
                </a:solidFill>
              </a:rPr>
              <a:t>Number of events 1980 – 2012 and First Half 2013 </a:t>
            </a:r>
            <a:endParaRPr lang="en-US" sz="2000" dirty="0">
              <a:solidFill>
                <a:srgbClr val="225A7A"/>
              </a:solidFill>
            </a:endParaRPr>
          </a:p>
        </p:txBody>
      </p:sp>
      <p:sp>
        <p:nvSpPr>
          <p:cNvPr id="10"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at July 2013  </a:t>
            </a:r>
            <a:endParaRPr lang="en-US" sz="900" dirty="0">
              <a:solidFill>
                <a:schemeClr val="accent4">
                  <a:lumMod val="75000"/>
                </a:schemeClr>
              </a:solidFill>
            </a:endParaRPr>
          </a:p>
        </p:txBody>
      </p:sp>
      <p:sp>
        <p:nvSpPr>
          <p:cNvPr id="2" name="Rechteck 1"/>
          <p:cNvSpPr/>
          <p:nvPr/>
        </p:nvSpPr>
        <p:spPr>
          <a:xfrm>
            <a:off x="8432800" y="4970608"/>
            <a:ext cx="241300"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Box 12"/>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52</a:t>
            </a:fld>
            <a:endParaRPr lang="en-US" sz="1000" dirty="0">
              <a:solidFill>
                <a:schemeClr val="accent4">
                  <a:lumMod val="75000"/>
                </a:schemeClr>
              </a:solidFill>
              <a:latin typeface="+mn-lt"/>
            </a:endParaRPr>
          </a:p>
        </p:txBody>
      </p:sp>
      <p:sp>
        <p:nvSpPr>
          <p:cNvPr id="11" name="Text Box 17"/>
          <p:cNvSpPr txBox="1">
            <a:spLocks noChangeArrowheads="1"/>
          </p:cNvSpPr>
          <p:nvPr/>
        </p:nvSpPr>
        <p:spPr bwMode="auto">
          <a:xfrm>
            <a:off x="1192443" y="1987960"/>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Convective events are those caused by straight-line winds, tornadoes, hail, heavy precipitation, flash floods and lightning</a:t>
            </a:r>
            <a:endParaRPr lang="en-US" b="1" dirty="0">
              <a:solidFill>
                <a:schemeClr val="bg1"/>
              </a:solidFill>
              <a:latin typeface="Arial" pitchFamily="34" charset="0"/>
              <a:cs typeface="Arial" pitchFamily="34" charset="0"/>
            </a:endParaRPr>
          </a:p>
        </p:txBody>
      </p:sp>
      <p:sp>
        <p:nvSpPr>
          <p:cNvPr id="12" name="AutoShape 7"/>
          <p:cNvSpPr>
            <a:spLocks noChangeArrowheads="1"/>
          </p:cNvSpPr>
          <p:nvPr/>
        </p:nvSpPr>
        <p:spPr bwMode="blackWhite">
          <a:xfrm>
            <a:off x="4104966" y="1474839"/>
            <a:ext cx="2841523" cy="1371600"/>
          </a:xfrm>
          <a:prstGeom prst="wedgeRectCallout">
            <a:avLst>
              <a:gd name="adj1" fmla="val 71004"/>
              <a:gd name="adj2" fmla="val 918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The frequency of convective events has rising tremendously over the past 30+ years</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1"/>
          <p:cNvSpPr>
            <a:spLocks noGrp="1"/>
          </p:cNvSpPr>
          <p:nvPr>
            <p:ph type="title"/>
          </p:nvPr>
        </p:nvSpPr>
        <p:spPr>
          <a:xfrm>
            <a:off x="323850" y="147480"/>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800" dirty="0" smtClean="0">
                <a:solidFill>
                  <a:srgbClr val="225A7A"/>
                </a:solidFill>
              </a:rPr>
              <a:t/>
            </a:r>
            <a:br>
              <a:rPr lang="en-US" sz="2800" dirty="0" smtClean="0">
                <a:solidFill>
                  <a:srgbClr val="225A7A"/>
                </a:solidFill>
              </a:rPr>
            </a:br>
            <a:r>
              <a:rPr lang="en-US" sz="1800" dirty="0" smtClean="0">
                <a:solidFill>
                  <a:srgbClr val="225A7A"/>
                </a:solidFill>
              </a:rPr>
              <a:t>Overall and insured losses 1980 – 2012 and First Half 2013 </a:t>
            </a:r>
            <a:endParaRPr lang="en-US" sz="1800" dirty="0">
              <a:solidFill>
                <a:srgbClr val="225A7A"/>
              </a:solidFill>
            </a:endParaRPr>
          </a:p>
        </p:txBody>
      </p:sp>
      <p:grpSp>
        <p:nvGrpSpPr>
          <p:cNvPr id="2" name="Gruppieren 12"/>
          <p:cNvGrpSpPr>
            <a:grpSpLocks/>
          </p:cNvGrpSpPr>
          <p:nvPr>
            <p:custDataLst>
              <p:tags r:id="rId2"/>
            </p:custDataLst>
          </p:nvPr>
        </p:nvGrpSpPr>
        <p:grpSpPr bwMode="auto">
          <a:xfrm>
            <a:off x="1406699" y="6073089"/>
            <a:ext cx="6325306" cy="437963"/>
            <a:chOff x="1766229" y="5197116"/>
            <a:chExt cx="4588250" cy="439426"/>
          </a:xfrm>
          <a:effectLst/>
        </p:grpSpPr>
        <p:sp>
          <p:nvSpPr>
            <p:cNvPr id="14" name="Textfeld 25"/>
            <p:cNvSpPr txBox="1">
              <a:spLocks noChangeArrowheads="1"/>
            </p:cNvSpPr>
            <p:nvPr/>
          </p:nvSpPr>
          <p:spPr bwMode="auto">
            <a:xfrm>
              <a:off x="1908810" y="5197116"/>
              <a:ext cx="1669994" cy="262484"/>
            </a:xfrm>
            <a:prstGeom prst="rect">
              <a:avLst/>
            </a:prstGeom>
            <a:noFill/>
            <a:ln w="9525">
              <a:noFill/>
              <a:miter lim="800000"/>
              <a:headEnd/>
              <a:tailEnd/>
            </a:ln>
          </p:spPr>
          <p:txBody>
            <a:bodyPr wrap="none">
              <a:spAutoFit/>
            </a:bodyPr>
            <a:lstStyle/>
            <a:p>
              <a:r>
                <a:rPr lang="de-DE" sz="1100" b="1" dirty="0" smtClean="0"/>
                <a:t>Overall </a:t>
              </a:r>
              <a:r>
                <a:rPr lang="de-DE" sz="1100" b="1" dirty="0" err="1" smtClean="0"/>
                <a:t>losses</a:t>
              </a:r>
              <a:r>
                <a:rPr lang="de-DE" sz="1100" b="1" dirty="0" smtClean="0"/>
                <a:t> </a:t>
              </a:r>
              <a:r>
                <a:rPr lang="de-DE" sz="1100" b="1" dirty="0"/>
                <a:t>(in </a:t>
              </a:r>
              <a:r>
                <a:rPr lang="de-DE" sz="1100" b="1" dirty="0" smtClean="0"/>
                <a:t>2012 </a:t>
              </a:r>
              <a:r>
                <a:rPr lang="de-DE" sz="1100" b="1" dirty="0" err="1" smtClean="0"/>
                <a:t>values</a:t>
              </a:r>
              <a:r>
                <a:rPr lang="de-DE" sz="1100" b="1" dirty="0" smtClean="0"/>
                <a:t>)  </a:t>
              </a:r>
              <a:endParaRPr lang="de-DE" sz="1100" b="1" dirty="0"/>
            </a:p>
          </p:txBody>
        </p:sp>
        <p:sp>
          <p:nvSpPr>
            <p:cNvPr id="15" name="Textfeld 26"/>
            <p:cNvSpPr txBox="1">
              <a:spLocks noChangeArrowheads="1"/>
            </p:cNvSpPr>
            <p:nvPr/>
          </p:nvSpPr>
          <p:spPr bwMode="auto">
            <a:xfrm>
              <a:off x="4728671" y="5197121"/>
              <a:ext cx="1625808" cy="254764"/>
            </a:xfrm>
            <a:prstGeom prst="rect">
              <a:avLst/>
            </a:prstGeom>
            <a:noFill/>
            <a:ln w="9525">
              <a:noFill/>
              <a:miter lim="800000"/>
              <a:headEnd/>
              <a:tailEnd/>
            </a:ln>
          </p:spPr>
          <p:txBody>
            <a:bodyPr wrap="none">
              <a:spAutoFit/>
            </a:bodyPr>
            <a:lstStyle/>
            <a:p>
              <a:r>
                <a:rPr lang="de-DE" sz="1050" b="1" dirty="0" err="1" smtClean="0"/>
                <a:t>Insured</a:t>
              </a:r>
              <a:r>
                <a:rPr lang="de-DE" sz="1050" b="1" dirty="0" smtClean="0"/>
                <a:t> </a:t>
              </a:r>
              <a:r>
                <a:rPr lang="de-DE" sz="1050" b="1" dirty="0" err="1" smtClean="0"/>
                <a:t>losses</a:t>
              </a:r>
              <a:r>
                <a:rPr lang="de-DE" sz="1050" b="1" dirty="0" smtClean="0"/>
                <a:t> (in 2012 </a:t>
              </a:r>
              <a:r>
                <a:rPr lang="de-DE" sz="1050" b="1" dirty="0" err="1" smtClean="0"/>
                <a:t>values</a:t>
              </a:r>
              <a:r>
                <a:rPr lang="de-DE" sz="1050" b="1" dirty="0" smtClean="0"/>
                <a:t>)  </a:t>
              </a:r>
              <a:endParaRPr lang="de-DE" sz="1050" b="1" dirty="0"/>
            </a:p>
          </p:txBody>
        </p:sp>
        <p:sp>
          <p:nvSpPr>
            <p:cNvPr id="16" name="Rechteck 30"/>
            <p:cNvSpPr>
              <a:spLocks noChangeArrowheads="1"/>
            </p:cNvSpPr>
            <p:nvPr/>
          </p:nvSpPr>
          <p:spPr bwMode="auto">
            <a:xfrm>
              <a:off x="1766229" y="5265976"/>
              <a:ext cx="92220" cy="370566"/>
            </a:xfrm>
            <a:prstGeom prst="rect">
              <a:avLst/>
            </a:prstGeom>
            <a:solidFill>
              <a:srgbClr val="92D050"/>
            </a:solidFill>
            <a:ln w="9525" algn="ctr">
              <a:noFill/>
              <a:round/>
              <a:headEnd/>
              <a:tailEnd/>
            </a:ln>
          </p:spPr>
          <p:txBody>
            <a:bodyPr wrap="square">
              <a:spAutoFit/>
            </a:bodyPr>
            <a:lstStyle/>
            <a:p>
              <a:pPr marL="266700" indent="-265113"/>
              <a:endParaRPr lang="de-DE"/>
            </a:p>
          </p:txBody>
        </p:sp>
        <p:sp>
          <p:nvSpPr>
            <p:cNvPr id="17" name="Rechteck 31"/>
            <p:cNvSpPr>
              <a:spLocks noChangeArrowheads="1"/>
            </p:cNvSpPr>
            <p:nvPr/>
          </p:nvSpPr>
          <p:spPr bwMode="auto">
            <a:xfrm>
              <a:off x="4609400" y="5265959"/>
              <a:ext cx="104455" cy="144481"/>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8" name="Rechteck 17"/>
          <p:cNvSpPr/>
          <p:nvPr/>
        </p:nvSpPr>
        <p:spPr>
          <a:xfrm>
            <a:off x="338599" y="1284850"/>
            <a:ext cx="1372214" cy="369332"/>
          </a:xfrm>
          <a:prstGeom prst="rect">
            <a:avLst/>
          </a:prstGeom>
        </p:spPr>
        <p:txBody>
          <a:bodyPr wrap="square">
            <a:spAutoFit/>
          </a:bodyPr>
          <a:lstStyle/>
          <a:p>
            <a:r>
              <a:rPr lang="en-US" b="1" dirty="0" smtClean="0">
                <a:solidFill>
                  <a:srgbClr val="225A7A"/>
                </a:solidFill>
              </a:rPr>
              <a:t>(Bill.</a:t>
            </a:r>
            <a:r>
              <a:rPr lang="de-DE" b="1" dirty="0" smtClean="0">
                <a:solidFill>
                  <a:srgbClr val="225A7A"/>
                </a:solidFill>
              </a:rPr>
              <a:t> US$)</a:t>
            </a:r>
            <a:endParaRPr lang="de-DE" b="1" dirty="0">
              <a:solidFill>
                <a:srgbClr val="225A7A"/>
              </a:solidFill>
            </a:endParaRPr>
          </a:p>
        </p:txBody>
      </p:sp>
      <p:sp>
        <p:nvSpPr>
          <p:cNvPr id="20" name="Text Box 34"/>
          <p:cNvSpPr txBox="1">
            <a:spLocks noChangeArrowheads="1"/>
          </p:cNvSpPr>
          <p:nvPr/>
        </p:nvSpPr>
        <p:spPr bwMode="auto">
          <a:xfrm>
            <a:off x="723207" y="5802593"/>
            <a:ext cx="6477693" cy="246221"/>
          </a:xfrm>
          <a:prstGeom prst="rect">
            <a:avLst/>
          </a:prstGeom>
          <a:noFill/>
          <a:ln w="9525">
            <a:noFill/>
            <a:miter lim="800000"/>
            <a:headEnd/>
            <a:tailEnd/>
          </a:ln>
        </p:spPr>
        <p:txBody>
          <a:bodyPr wrap="square">
            <a:spAutoFit/>
          </a:bodyPr>
          <a:lstStyle/>
          <a:p>
            <a:pPr>
              <a:lnSpc>
                <a:spcPct val="100000"/>
              </a:lnSpc>
            </a:pPr>
            <a:r>
              <a:rPr lang="en-GB" sz="1000" dirty="0" smtClean="0">
                <a:solidFill>
                  <a:schemeClr val="tx2"/>
                </a:solidFill>
              </a:rPr>
              <a:t>Analysis contains: straight-line winds, tornadoes, hail, heavy precipitation, flash floods, lightning.</a:t>
            </a:r>
            <a:endParaRPr lang="en-GB" sz="1000" dirty="0">
              <a:solidFill>
                <a:schemeClr val="tx2"/>
              </a:solidFill>
            </a:endParaRPr>
          </a:p>
        </p:txBody>
      </p:sp>
      <p:pic>
        <p:nvPicPr>
          <p:cNvPr id="1026" name="Picture 2"/>
          <p:cNvPicPr>
            <a:picLocks noChangeAspect="1" noChangeArrowheads="1"/>
          </p:cNvPicPr>
          <p:nvPr>
            <p:custDataLst>
              <p:tags r:id="rId3"/>
            </p:custDataLst>
          </p:nvPr>
        </p:nvPicPr>
        <p:blipFill>
          <a:blip r:embed="rId6" cstate="email"/>
          <a:srcRect/>
          <a:stretch>
            <a:fillRect/>
          </a:stretch>
        </p:blipFill>
        <p:spPr bwMode="auto">
          <a:xfrm>
            <a:off x="0" y="1499254"/>
            <a:ext cx="8677275" cy="4574627"/>
          </a:xfrm>
          <a:prstGeom prst="rect">
            <a:avLst/>
          </a:prstGeom>
          <a:noFill/>
          <a:ln w="9525">
            <a:noFill/>
            <a:miter lim="800000"/>
            <a:headEnd/>
            <a:tailEnd/>
          </a:ln>
          <a:effectLst/>
        </p:spPr>
      </p:pic>
      <p:sp>
        <p:nvSpPr>
          <p:cNvPr id="23" name="Rechteck 22"/>
          <p:cNvSpPr/>
          <p:nvPr/>
        </p:nvSpPr>
        <p:spPr>
          <a:xfrm>
            <a:off x="8370212" y="4697772"/>
            <a:ext cx="86400" cy="64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8384960" y="5336820"/>
            <a:ext cx="86400" cy="39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8283272" y="4968942"/>
            <a:ext cx="241300" cy="736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Box 25"/>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53</a:t>
            </a:fld>
            <a:endParaRPr lang="en-US" sz="1000" dirty="0">
              <a:solidFill>
                <a:schemeClr val="accent4">
                  <a:lumMod val="75000"/>
                </a:schemeClr>
              </a:solidFill>
              <a:latin typeface="+mn-lt"/>
            </a:endParaRPr>
          </a:p>
        </p:txBody>
      </p:sp>
      <p:sp>
        <p:nvSpPr>
          <p:cNvPr id="21"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at July 2013  </a:t>
            </a:r>
            <a:endParaRPr lang="en-US" sz="900" dirty="0">
              <a:solidFill>
                <a:schemeClr val="accent4">
                  <a:lumMod val="75000"/>
                </a:schemeClr>
              </a:solidFill>
            </a:endParaRPr>
          </a:p>
        </p:txBody>
      </p:sp>
      <p:sp>
        <p:nvSpPr>
          <p:cNvPr id="19" name="Text Box 17"/>
          <p:cNvSpPr txBox="1">
            <a:spLocks noChangeArrowheads="1"/>
          </p:cNvSpPr>
          <p:nvPr/>
        </p:nvSpPr>
        <p:spPr bwMode="auto">
          <a:xfrm>
            <a:off x="1192443" y="1987960"/>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Convective events are those caused by straight-line winds, tornadoes, hail, heavy precipitation, flash floods and lightning</a:t>
            </a:r>
            <a:endParaRPr lang="en-US" b="1" dirty="0">
              <a:solidFill>
                <a:schemeClr val="bg1"/>
              </a:solidFill>
              <a:latin typeface="Arial" pitchFamily="34" charset="0"/>
              <a:cs typeface="Arial" pitchFamily="34" charset="0"/>
            </a:endParaRPr>
          </a:p>
        </p:txBody>
      </p:sp>
      <p:sp>
        <p:nvSpPr>
          <p:cNvPr id="28" name="AutoShape 7"/>
          <p:cNvSpPr>
            <a:spLocks noChangeArrowheads="1"/>
          </p:cNvSpPr>
          <p:nvPr/>
        </p:nvSpPr>
        <p:spPr bwMode="blackWhite">
          <a:xfrm>
            <a:off x="4104966" y="1474839"/>
            <a:ext cx="2841523" cy="1371600"/>
          </a:xfrm>
          <a:prstGeom prst="wedgeRectCallout">
            <a:avLst>
              <a:gd name="adj1" fmla="val 71004"/>
              <a:gd name="adj2" fmla="val 918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The insured and total economic cost of convective events has rising tremendously over the past 30+ years</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244" y="160641"/>
            <a:ext cx="7624916" cy="720000"/>
          </a:xfrm>
        </p:spPr>
        <p:txBody>
          <a:bodyPr>
            <a:noAutofit/>
          </a:bodyPr>
          <a:lstStyle/>
          <a:p>
            <a:r>
              <a:rPr lang="de-DE" dirty="0" smtClean="0">
                <a:solidFill>
                  <a:srgbClr val="225A7A"/>
                </a:solidFill>
              </a:rPr>
              <a:t>New Research Suggests Increase in Convective Activity Is Costly for Insurers</a:t>
            </a:r>
            <a:endParaRPr lang="de-DE" dirty="0">
              <a:solidFill>
                <a:srgbClr val="225A7A"/>
              </a:solidFill>
            </a:endParaRPr>
          </a:p>
        </p:txBody>
      </p:sp>
      <p:sp>
        <p:nvSpPr>
          <p:cNvPr id="8" name="Textfeld 7"/>
          <p:cNvSpPr txBox="1"/>
          <p:nvPr/>
        </p:nvSpPr>
        <p:spPr>
          <a:xfrm>
            <a:off x="147480" y="1341101"/>
            <a:ext cx="8475490" cy="4708981"/>
          </a:xfrm>
          <a:prstGeom prst="rect">
            <a:avLst/>
          </a:prstGeom>
          <a:noFill/>
          <a:effectLst/>
        </p:spPr>
        <p:txBody>
          <a:bodyPr wrap="square" rtlCol="0">
            <a:spAutoFit/>
          </a:bodyPr>
          <a:lstStyle/>
          <a:p>
            <a:pPr>
              <a:spcAft>
                <a:spcPts val="600"/>
              </a:spcAft>
              <a:buFont typeface="Arial" pitchFamily="34" charset="0"/>
              <a:buChar char="•"/>
            </a:pPr>
            <a:r>
              <a:rPr lang="en-US" b="0" dirty="0" smtClean="0">
                <a:solidFill>
                  <a:schemeClr val="tx1">
                    <a:lumMod val="75000"/>
                    <a:lumOff val="25000"/>
                  </a:schemeClr>
                </a:solidFill>
              </a:rPr>
              <a:t> </a:t>
            </a:r>
            <a:r>
              <a:rPr lang="en-US" b="1" dirty="0" smtClean="0">
                <a:solidFill>
                  <a:schemeClr val="tx1">
                    <a:lumMod val="75000"/>
                    <a:lumOff val="25000"/>
                  </a:schemeClr>
                </a:solidFill>
              </a:rPr>
              <a:t>Study examines convective (hail, tornado, </a:t>
            </a:r>
            <a:r>
              <a:rPr lang="en-US" b="1" dirty="0" err="1" smtClean="0">
                <a:solidFill>
                  <a:schemeClr val="tx1">
                    <a:lumMod val="75000"/>
                    <a:lumOff val="25000"/>
                  </a:schemeClr>
                </a:solidFill>
              </a:rPr>
              <a:t>thundersquall</a:t>
            </a:r>
            <a:r>
              <a:rPr lang="en-US" b="1" dirty="0" smtClean="0">
                <a:solidFill>
                  <a:schemeClr val="tx1">
                    <a:lumMod val="75000"/>
                    <a:lumOff val="25000"/>
                  </a:schemeClr>
                </a:solidFill>
              </a:rPr>
              <a:t> and heavy rainfall) events in the US with losses exceeding US$ 250m in the period 1970–2009 (80% of all losses)</a:t>
            </a:r>
          </a:p>
          <a:p>
            <a:pPr>
              <a:spcAft>
                <a:spcPts val="600"/>
              </a:spcAft>
              <a:buFont typeface="Arial" pitchFamily="34" charset="0"/>
              <a:buChar char="•"/>
            </a:pPr>
            <a:r>
              <a:rPr lang="en-US" b="1" dirty="0" smtClean="0">
                <a:solidFill>
                  <a:schemeClr val="tx1">
                    <a:lumMod val="75000"/>
                    <a:lumOff val="25000"/>
                  </a:schemeClr>
                </a:solidFill>
              </a:rPr>
              <a:t> Past losses are normalized (i.e., adjusted) to currently exposed values</a:t>
            </a:r>
          </a:p>
          <a:p>
            <a:pPr>
              <a:spcAft>
                <a:spcPts val="600"/>
              </a:spcAft>
              <a:buFont typeface="Arial" pitchFamily="34" charset="0"/>
              <a:buChar char="•"/>
            </a:pPr>
            <a:r>
              <a:rPr lang="en-US" b="1" dirty="0" smtClean="0">
                <a:solidFill>
                  <a:schemeClr val="tx1">
                    <a:lumMod val="75000"/>
                    <a:lumOff val="25000"/>
                  </a:schemeClr>
                </a:solidFill>
              </a:rPr>
              <a:t> After normalization there are still increases of losses </a:t>
            </a:r>
          </a:p>
          <a:p>
            <a:pPr>
              <a:spcAft>
                <a:spcPts val="600"/>
              </a:spcAft>
              <a:buFont typeface="Arial" pitchFamily="34" charset="0"/>
              <a:buChar char="•"/>
            </a:pPr>
            <a:r>
              <a:rPr lang="en-US" b="1" dirty="0" smtClean="0">
                <a:solidFill>
                  <a:schemeClr val="tx1">
                    <a:lumMod val="75000"/>
                    <a:lumOff val="25000"/>
                  </a:schemeClr>
                </a:solidFill>
              </a:rPr>
              <a:t> Increases are correlated with </a:t>
            </a:r>
            <a:br>
              <a:rPr lang="en-US" b="1" dirty="0" smtClean="0">
                <a:solidFill>
                  <a:schemeClr val="tx1">
                    <a:lumMod val="75000"/>
                    <a:lumOff val="25000"/>
                  </a:schemeClr>
                </a:solidFill>
              </a:rPr>
            </a:br>
            <a:r>
              <a:rPr lang="en-US" b="1" dirty="0" smtClean="0">
                <a:solidFill>
                  <a:schemeClr val="tx1">
                    <a:lumMod val="75000"/>
                    <a:lumOff val="25000"/>
                  </a:schemeClr>
                </a:solidFill>
              </a:rPr>
              <a:t>  the increase in the meteorological </a:t>
            </a:r>
            <a:br>
              <a:rPr lang="en-US" b="1" dirty="0" smtClean="0">
                <a:solidFill>
                  <a:schemeClr val="tx1">
                    <a:lumMod val="75000"/>
                    <a:lumOff val="25000"/>
                  </a:schemeClr>
                </a:solidFill>
              </a:rPr>
            </a:br>
            <a:r>
              <a:rPr lang="en-US" b="1" dirty="0" smtClean="0">
                <a:solidFill>
                  <a:schemeClr val="tx1">
                    <a:lumMod val="75000"/>
                    <a:lumOff val="25000"/>
                  </a:schemeClr>
                </a:solidFill>
              </a:rPr>
              <a:t>  potential for severe thunderstorms </a:t>
            </a:r>
            <a:br>
              <a:rPr lang="en-US" b="1" dirty="0" smtClean="0">
                <a:solidFill>
                  <a:schemeClr val="tx1">
                    <a:lumMod val="75000"/>
                    <a:lumOff val="25000"/>
                  </a:schemeClr>
                </a:solidFill>
              </a:rPr>
            </a:br>
            <a:r>
              <a:rPr lang="en-US" b="1" dirty="0" smtClean="0">
                <a:solidFill>
                  <a:schemeClr val="tx1">
                    <a:lumMod val="75000"/>
                    <a:lumOff val="25000"/>
                  </a:schemeClr>
                </a:solidFill>
              </a:rPr>
              <a:t>  and its variability </a:t>
            </a:r>
            <a:br>
              <a:rPr lang="en-US" b="1" dirty="0" smtClean="0">
                <a:solidFill>
                  <a:schemeClr val="tx1">
                    <a:lumMod val="75000"/>
                    <a:lumOff val="25000"/>
                  </a:schemeClr>
                </a:solidFill>
              </a:rPr>
            </a:br>
            <a:endParaRPr lang="en-US" b="1" dirty="0" smtClean="0">
              <a:solidFill>
                <a:schemeClr val="tx1">
                  <a:lumMod val="75000"/>
                  <a:lumOff val="25000"/>
                </a:schemeClr>
              </a:solidFill>
            </a:endParaRPr>
          </a:p>
          <a:p>
            <a:pPr>
              <a:spcAft>
                <a:spcPts val="600"/>
              </a:spcAft>
            </a:pPr>
            <a:r>
              <a:rPr lang="en-US" b="1" i="1" dirty="0" smtClean="0">
                <a:solidFill>
                  <a:schemeClr val="tx1">
                    <a:lumMod val="75000"/>
                    <a:lumOff val="25000"/>
                  </a:schemeClr>
                </a:solidFill>
              </a:rPr>
              <a:t>For the first time research shows </a:t>
            </a:r>
            <a:br>
              <a:rPr lang="en-US" b="1" i="1" dirty="0" smtClean="0">
                <a:solidFill>
                  <a:schemeClr val="tx1">
                    <a:lumMod val="75000"/>
                    <a:lumOff val="25000"/>
                  </a:schemeClr>
                </a:solidFill>
              </a:rPr>
            </a:br>
            <a:r>
              <a:rPr lang="en-US" b="1" i="1" dirty="0" smtClean="0">
                <a:solidFill>
                  <a:schemeClr val="tx1">
                    <a:lumMod val="75000"/>
                    <a:lumOff val="25000"/>
                  </a:schemeClr>
                </a:solidFill>
              </a:rPr>
              <a:t>that climatic changes have already </a:t>
            </a:r>
            <a:br>
              <a:rPr lang="en-US" b="1" i="1" dirty="0" smtClean="0">
                <a:solidFill>
                  <a:schemeClr val="tx1">
                    <a:lumMod val="75000"/>
                    <a:lumOff val="25000"/>
                  </a:schemeClr>
                </a:solidFill>
              </a:rPr>
            </a:br>
            <a:r>
              <a:rPr lang="en-US" b="1" i="1" dirty="0" smtClean="0">
                <a:solidFill>
                  <a:schemeClr val="tx1">
                    <a:lumMod val="75000"/>
                    <a:lumOff val="25000"/>
                  </a:schemeClr>
                </a:solidFill>
              </a:rPr>
              <a:t>influenced US thunderstorm losses</a:t>
            </a:r>
            <a:r>
              <a:rPr lang="en-US" b="1" dirty="0" smtClean="0">
                <a:solidFill>
                  <a:schemeClr val="tx1">
                    <a:lumMod val="75000"/>
                    <a:lumOff val="25000"/>
                  </a:schemeClr>
                </a:solidFill>
              </a:rPr>
              <a:t> </a:t>
            </a:r>
          </a:p>
          <a:p>
            <a:pPr>
              <a:spcAft>
                <a:spcPts val="600"/>
              </a:spcAft>
              <a:buFont typeface="Arial" pitchFamily="34" charset="0"/>
              <a:buChar char="•"/>
            </a:pPr>
            <a:endParaRPr lang="en-US" b="0" dirty="0" smtClean="0">
              <a:solidFill>
                <a:schemeClr val="tx1">
                  <a:lumMod val="75000"/>
                  <a:lumOff val="25000"/>
                </a:schemeClr>
              </a:solidFill>
            </a:endParaRPr>
          </a:p>
          <a:p>
            <a:pPr>
              <a:spcAft>
                <a:spcPts val="600"/>
              </a:spcAft>
              <a:buFont typeface="Arial" pitchFamily="34" charset="0"/>
              <a:buChar char="•"/>
            </a:pPr>
            <a:endParaRPr lang="de-DE" b="0" dirty="0" err="1" smtClean="0">
              <a:solidFill>
                <a:schemeClr val="tx1">
                  <a:lumMod val="75000"/>
                  <a:lumOff val="25000"/>
                </a:schemeClr>
              </a:solidFill>
            </a:endParaRPr>
          </a:p>
        </p:txBody>
      </p:sp>
      <p:pic>
        <p:nvPicPr>
          <p:cNvPr id="47106" name="Picture 2"/>
          <p:cNvPicPr>
            <a:picLocks noChangeAspect="1" noChangeArrowheads="1"/>
          </p:cNvPicPr>
          <p:nvPr>
            <p:custDataLst>
              <p:tags r:id="rId2"/>
            </p:custDataLst>
          </p:nvPr>
        </p:nvPicPr>
        <p:blipFill>
          <a:blip r:embed="rId5" cstate="email"/>
          <a:srcRect/>
          <a:stretch>
            <a:fillRect/>
          </a:stretch>
        </p:blipFill>
        <p:spPr bwMode="auto">
          <a:xfrm>
            <a:off x="4438150" y="2944885"/>
            <a:ext cx="4585342" cy="3420092"/>
          </a:xfrm>
          <a:prstGeom prst="rect">
            <a:avLst/>
          </a:prstGeom>
          <a:noFill/>
          <a:ln w="9525">
            <a:noFill/>
            <a:miter lim="800000"/>
            <a:headEnd/>
            <a:tailEnd/>
          </a:ln>
        </p:spPr>
      </p:pic>
      <p:sp>
        <p:nvSpPr>
          <p:cNvPr id="5" name="TextBox 4"/>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54</a:t>
            </a:fld>
            <a:endParaRPr lang="en-US" sz="1000" dirty="0">
              <a:solidFill>
                <a:schemeClr val="accent4">
                  <a:lumMod val="75000"/>
                </a:schemeClr>
              </a:solidFill>
              <a:latin typeface="+mn-lt"/>
            </a:endParaRPr>
          </a:p>
        </p:txBody>
      </p:sp>
      <p:sp>
        <p:nvSpPr>
          <p:cNvPr id="9" name="PPTShape_0"/>
          <p:cNvSpPr txBox="1">
            <a:spLocks noChangeArrowheads="1"/>
          </p:cNvSpPr>
          <p:nvPr/>
        </p:nvSpPr>
        <p:spPr bwMode="auto">
          <a:xfrm>
            <a:off x="0" y="6454030"/>
            <a:ext cx="5942012" cy="2769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research paper, Marhc 18, 2013: </a:t>
            </a:r>
            <a:r>
              <a:rPr lang="de-DE" sz="900" i="1" dirty="0" smtClean="0">
                <a:solidFill>
                  <a:schemeClr val="accent4">
                    <a:lumMod val="75000"/>
                  </a:schemeClr>
                </a:solidFill>
              </a:rPr>
              <a:t>Rising Variability in Thunderstorm-Related U.S. Losses as a Reflection of Changes in Large-Scale Thunderstorm Forcing</a:t>
            </a:r>
            <a:r>
              <a:rPr lang="de-DE" sz="900" dirty="0" smtClean="0">
                <a:solidFill>
                  <a:schemeClr val="accent4">
                    <a:lumMod val="75000"/>
                  </a:schemeClr>
                </a:solidFill>
              </a:rPr>
              <a:t>.</a:t>
            </a:r>
            <a:endParaRPr lang="en-US" sz="900" dirty="0">
              <a:solidFill>
                <a:schemeClr val="accent4">
                  <a:lumMod val="75000"/>
                </a:schemeClr>
              </a:solidFill>
            </a:endParaRPr>
          </a:p>
        </p:txBody>
      </p:sp>
    </p:spTree>
    <p:custDataLst>
      <p:tags r:id="rId1"/>
    </p:custData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2" descr="C:\Users\n337392\Desktop\Welt2012Kategorien\ABCNeu.jpg"/>
          <p:cNvPicPr>
            <a:picLocks noChangeAspect="1" noChangeArrowheads="1"/>
          </p:cNvPicPr>
          <p:nvPr>
            <p:custDataLst>
              <p:tags r:id="rId2"/>
            </p:custDataLst>
          </p:nvPr>
        </p:nvPicPr>
        <p:blipFill>
          <a:blip r:embed="rId5" cstate="email"/>
          <a:srcRect l="-3901" t="-6405" r="-3219"/>
          <a:stretch>
            <a:fillRect/>
          </a:stretch>
        </p:blipFill>
        <p:spPr bwMode="auto">
          <a:xfrm>
            <a:off x="251520" y="1268760"/>
            <a:ext cx="8676456" cy="4168184"/>
          </a:xfrm>
          <a:prstGeom prst="rect">
            <a:avLst/>
          </a:prstGeom>
          <a:noFill/>
        </p:spPr>
      </p:pic>
      <p:sp>
        <p:nvSpPr>
          <p:cNvPr id="15"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1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22" name="Text Box 49"/>
          <p:cNvSpPr txBox="1">
            <a:spLocks noChangeArrowheads="1"/>
          </p:cNvSpPr>
          <p:nvPr/>
        </p:nvSpPr>
        <p:spPr bwMode="auto">
          <a:xfrm>
            <a:off x="287338" y="6615341"/>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smtClean="0"/>
              <a:t>Source: 2013 Münchener Rückversicherungs-</a:t>
            </a:r>
            <a:r>
              <a:rPr lang="en-US" sz="900" dirty="0" err="1" smtClean="0"/>
              <a:t>Gesellschaft</a:t>
            </a:r>
            <a:r>
              <a:rPr lang="en-US" sz="900" dirty="0" smtClean="0"/>
              <a:t>, Geo Risks Research, </a:t>
            </a:r>
            <a:r>
              <a:rPr lang="en-US" sz="900" dirty="0" err="1" smtClean="0"/>
              <a:t>NatCatSERVICE</a:t>
            </a:r>
            <a:r>
              <a:rPr lang="en-US" sz="900" dirty="0" smtClean="0"/>
              <a:t> – as at June 2013 </a:t>
            </a:r>
            <a:endParaRPr lang="en-US" sz="900" dirty="0"/>
          </a:p>
        </p:txBody>
      </p:sp>
      <p:sp>
        <p:nvSpPr>
          <p:cNvPr id="49" name="TextBox 48"/>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55</a:t>
            </a:fld>
            <a:endParaRPr lang="en-US" sz="1000" dirty="0">
              <a:solidFill>
                <a:schemeClr val="accent4">
                  <a:lumMod val="75000"/>
                </a:schemeClr>
              </a:solidFill>
              <a:latin typeface="+mn-lt"/>
            </a:endParaRPr>
          </a:p>
        </p:txBody>
      </p:sp>
      <p:sp>
        <p:nvSpPr>
          <p:cNvPr id="50" name="Title 49"/>
          <p:cNvSpPr>
            <a:spLocks noGrp="1"/>
          </p:cNvSpPr>
          <p:nvPr>
            <p:ph type="title"/>
          </p:nvPr>
        </p:nvSpPr>
        <p:spPr>
          <a:xfrm>
            <a:off x="176520" y="220468"/>
            <a:ext cx="7448400" cy="630869"/>
          </a:xfrm>
        </p:spPr>
        <p:txBody>
          <a:bodyPr/>
          <a:lstStyle/>
          <a:p>
            <a:pPr rtl="0" eaLnBrk="1" latinLnBrk="0" hangingPunct="1"/>
            <a:r>
              <a:rPr lang="de-DE" sz="2800" kern="1200" dirty="0" smtClean="0">
                <a:latin typeface="Arial"/>
                <a:ea typeface="Arial Unicode MS"/>
                <a:cs typeface="Arial"/>
              </a:rPr>
              <a:t>Natural Catastrophes</a:t>
            </a:r>
            <a:r>
              <a:rPr lang="en-US" sz="3200" kern="1200" dirty="0" smtClean="0">
                <a:latin typeface="Arial"/>
                <a:ea typeface="Arial Unicode MS"/>
                <a:cs typeface="Arial"/>
              </a:rPr>
              <a:t> </a:t>
            </a:r>
            <a:r>
              <a:rPr lang="en-US" sz="2800" kern="1200" dirty="0" smtClean="0">
                <a:latin typeface="Arial"/>
                <a:ea typeface="Arial Unicode MS"/>
                <a:cs typeface="Arial"/>
              </a:rPr>
              <a:t>January – June 2013 </a:t>
            </a:r>
            <a:endParaRPr lang="de-DE" sz="2800" kern="1200" dirty="0" smtClean="0">
              <a:latin typeface="Arial"/>
              <a:ea typeface="Arial Unicode MS"/>
              <a:cs typeface="Arial"/>
            </a:endParaRPr>
          </a:p>
          <a:p>
            <a:pPr rtl="0" eaLnBrk="1" latinLnBrk="0" hangingPunct="1"/>
            <a:r>
              <a:rPr lang="en-US" sz="2400" kern="1200" dirty="0" smtClean="0">
                <a:latin typeface="Arial"/>
                <a:ea typeface="Arial Unicode MS"/>
                <a:cs typeface="Arial"/>
              </a:rPr>
              <a:t>World map with significant events</a:t>
            </a:r>
            <a:endParaRPr lang="en-US" sz="3600" dirty="0" smtClean="0"/>
          </a:p>
        </p:txBody>
      </p:sp>
      <p:sp>
        <p:nvSpPr>
          <p:cNvPr id="64" name="Textfeld 47"/>
          <p:cNvSpPr txBox="1"/>
          <p:nvPr/>
        </p:nvSpPr>
        <p:spPr>
          <a:xfrm>
            <a:off x="576000" y="3572668"/>
            <a:ext cx="1601721" cy="369332"/>
          </a:xfrm>
          <a:prstGeom prst="rect">
            <a:avLst/>
          </a:prstGeom>
          <a:noFill/>
          <a:ln w="9525">
            <a:noFill/>
            <a:miter lim="800000"/>
            <a:headEnd/>
            <a:tailEnd/>
          </a:ln>
        </p:spPr>
        <p:txBody>
          <a:bodyPr wrap="none">
            <a:spAutoFit/>
          </a:bodyPr>
          <a:lstStyle/>
          <a:p>
            <a:pPr>
              <a:defRPr/>
            </a:pPr>
            <a:r>
              <a:rPr lang="en-US" sz="900" b="1" dirty="0" smtClean="0"/>
              <a:t>Severe storms, tornadoes</a:t>
            </a:r>
          </a:p>
          <a:p>
            <a:pPr>
              <a:defRPr/>
            </a:pPr>
            <a:r>
              <a:rPr lang="en-US" sz="900" dirty="0" smtClean="0"/>
              <a:t>USA, </a:t>
            </a:r>
            <a:r>
              <a:rPr lang="de-DE" sz="900" dirty="0" smtClean="0"/>
              <a:t>18</a:t>
            </a:r>
            <a:r>
              <a:rPr lang="en-US" sz="900" dirty="0" smtClean="0">
                <a:solidFill>
                  <a:srgbClr val="000000"/>
                </a:solidFill>
              </a:rPr>
              <a:t>–</a:t>
            </a:r>
            <a:r>
              <a:rPr lang="de-DE" sz="900" dirty="0" smtClean="0"/>
              <a:t>20 March</a:t>
            </a:r>
            <a:endParaRPr lang="de-DE" sz="1000" dirty="0" smtClean="0">
              <a:solidFill>
                <a:srgbClr val="111111"/>
              </a:solidFill>
            </a:endParaRPr>
          </a:p>
        </p:txBody>
      </p:sp>
      <p:sp>
        <p:nvSpPr>
          <p:cNvPr id="65" name="Textfeld 48"/>
          <p:cNvSpPr txBox="1"/>
          <p:nvPr/>
        </p:nvSpPr>
        <p:spPr>
          <a:xfrm>
            <a:off x="4129615" y="1979806"/>
            <a:ext cx="618082" cy="471128"/>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Europe, </a:t>
            </a:r>
          </a:p>
          <a:p>
            <a:pPr>
              <a:defRPr/>
            </a:pPr>
            <a:r>
              <a:rPr lang="de-DE" sz="900" dirty="0" smtClean="0"/>
              <a:t>June</a:t>
            </a:r>
            <a:endParaRPr lang="en-US" sz="900" dirty="0" smtClean="0"/>
          </a:p>
        </p:txBody>
      </p:sp>
      <p:sp>
        <p:nvSpPr>
          <p:cNvPr id="66" name="Textfeld 51"/>
          <p:cNvSpPr txBox="1"/>
          <p:nvPr/>
        </p:nvSpPr>
        <p:spPr>
          <a:xfrm>
            <a:off x="544253" y="1661689"/>
            <a:ext cx="899028" cy="342639"/>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Canada, June</a:t>
            </a:r>
          </a:p>
        </p:txBody>
      </p:sp>
      <p:sp>
        <p:nvSpPr>
          <p:cNvPr id="67" name="Textfeld 52"/>
          <p:cNvSpPr txBox="1"/>
          <p:nvPr/>
        </p:nvSpPr>
        <p:spPr>
          <a:xfrm>
            <a:off x="5723110" y="3720615"/>
            <a:ext cx="560616" cy="471128"/>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India, </a:t>
            </a:r>
          </a:p>
          <a:p>
            <a:pPr>
              <a:defRPr/>
            </a:pPr>
            <a:r>
              <a:rPr lang="en-US" sz="900" dirty="0" smtClean="0"/>
              <a:t>June</a:t>
            </a:r>
          </a:p>
        </p:txBody>
      </p:sp>
      <p:sp>
        <p:nvSpPr>
          <p:cNvPr id="68" name="Textfeld 53"/>
          <p:cNvSpPr txBox="1"/>
          <p:nvPr/>
        </p:nvSpPr>
        <p:spPr>
          <a:xfrm>
            <a:off x="6595737" y="4851699"/>
            <a:ext cx="975649" cy="471128"/>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Indonesia, </a:t>
            </a:r>
          </a:p>
          <a:p>
            <a:pPr>
              <a:defRPr/>
            </a:pPr>
            <a:r>
              <a:rPr lang="en-US" sz="900" dirty="0" smtClean="0"/>
              <a:t>15</a:t>
            </a:r>
            <a:r>
              <a:rPr lang="en-US" sz="900" dirty="0" smtClean="0">
                <a:solidFill>
                  <a:srgbClr val="000000"/>
                </a:solidFill>
              </a:rPr>
              <a:t>–</a:t>
            </a:r>
            <a:r>
              <a:rPr lang="en-US" sz="900" dirty="0" smtClean="0"/>
              <a:t>22 January </a:t>
            </a:r>
          </a:p>
        </p:txBody>
      </p:sp>
      <p:sp>
        <p:nvSpPr>
          <p:cNvPr id="69" name="Textfeld 55"/>
          <p:cNvSpPr txBox="1"/>
          <p:nvPr/>
        </p:nvSpPr>
        <p:spPr>
          <a:xfrm>
            <a:off x="7524328" y="4941168"/>
            <a:ext cx="975649" cy="471128"/>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Australia, </a:t>
            </a:r>
          </a:p>
          <a:p>
            <a:pPr>
              <a:defRPr/>
            </a:pPr>
            <a:r>
              <a:rPr lang="en-US" sz="900" dirty="0" smtClean="0">
                <a:solidFill>
                  <a:srgbClr val="000000"/>
                </a:solidFill>
              </a:rPr>
              <a:t>21–31</a:t>
            </a:r>
            <a:r>
              <a:rPr lang="en-US" sz="900" dirty="0" smtClean="0"/>
              <a:t> January </a:t>
            </a:r>
          </a:p>
        </p:txBody>
      </p:sp>
      <p:sp>
        <p:nvSpPr>
          <p:cNvPr id="70" name="Textfeld 56"/>
          <p:cNvSpPr txBox="1"/>
          <p:nvPr/>
        </p:nvSpPr>
        <p:spPr>
          <a:xfrm>
            <a:off x="5917059" y="4343305"/>
            <a:ext cx="745785" cy="342639"/>
          </a:xfrm>
          <a:prstGeom prst="rect">
            <a:avLst/>
          </a:prstGeom>
          <a:noFill/>
          <a:ln w="9525">
            <a:noFill/>
            <a:miter lim="800000"/>
            <a:headEnd/>
            <a:tailEnd/>
          </a:ln>
        </p:spPr>
        <p:txBody>
          <a:bodyPr wrap="none">
            <a:spAutoFit/>
          </a:bodyPr>
          <a:lstStyle/>
          <a:p>
            <a:pPr>
              <a:defRPr/>
            </a:pPr>
            <a:r>
              <a:rPr lang="en-US" sz="900" b="1" dirty="0" smtClean="0"/>
              <a:t>Heat wave</a:t>
            </a:r>
          </a:p>
          <a:p>
            <a:pPr>
              <a:defRPr/>
            </a:pPr>
            <a:r>
              <a:rPr lang="en-US" sz="900" dirty="0" smtClean="0"/>
              <a:t>India, June</a:t>
            </a:r>
          </a:p>
        </p:txBody>
      </p:sp>
      <p:sp>
        <p:nvSpPr>
          <p:cNvPr id="71" name="Textfeld 57"/>
          <p:cNvSpPr txBox="1"/>
          <p:nvPr/>
        </p:nvSpPr>
        <p:spPr>
          <a:xfrm>
            <a:off x="7792064" y="3233719"/>
            <a:ext cx="841562" cy="485405"/>
          </a:xfrm>
          <a:prstGeom prst="rect">
            <a:avLst/>
          </a:prstGeom>
          <a:noFill/>
          <a:ln w="9525">
            <a:noFill/>
            <a:miter lim="800000"/>
            <a:headEnd/>
            <a:tailEnd/>
          </a:ln>
        </p:spPr>
        <p:txBody>
          <a:bodyPr wrap="none">
            <a:spAutoFit/>
          </a:bodyPr>
          <a:lstStyle/>
          <a:p>
            <a:pPr>
              <a:defRPr/>
            </a:pPr>
            <a:r>
              <a:rPr lang="en-US" sz="900" b="1" dirty="0" smtClean="0"/>
              <a:t>Earthquake </a:t>
            </a:r>
          </a:p>
          <a:p>
            <a:pPr>
              <a:defRPr/>
            </a:pPr>
            <a:r>
              <a:rPr lang="de-DE" sz="900" dirty="0" smtClean="0"/>
              <a:t>China,</a:t>
            </a:r>
            <a:endParaRPr lang="en-US" sz="900" dirty="0" smtClean="0"/>
          </a:p>
          <a:p>
            <a:pPr>
              <a:defRPr/>
            </a:pPr>
            <a:r>
              <a:rPr lang="de-DE" sz="900" dirty="0" smtClean="0">
                <a:solidFill>
                  <a:srgbClr val="111111"/>
                </a:solidFill>
              </a:rPr>
              <a:t>20 April</a:t>
            </a:r>
          </a:p>
        </p:txBody>
      </p:sp>
      <p:sp>
        <p:nvSpPr>
          <p:cNvPr id="72" name="Textfeld 58"/>
          <p:cNvSpPr txBox="1"/>
          <p:nvPr/>
        </p:nvSpPr>
        <p:spPr>
          <a:xfrm>
            <a:off x="1079340" y="4332615"/>
            <a:ext cx="1595009" cy="628171"/>
          </a:xfrm>
          <a:prstGeom prst="rect">
            <a:avLst/>
          </a:prstGeom>
          <a:noFill/>
          <a:ln w="9525">
            <a:noFill/>
            <a:miter lim="800000"/>
            <a:headEnd/>
            <a:tailEnd/>
          </a:ln>
        </p:spPr>
        <p:txBody>
          <a:bodyPr wrap="none">
            <a:spAutoFit/>
          </a:bodyPr>
          <a:lstStyle/>
          <a:p>
            <a:pPr>
              <a:defRPr/>
            </a:pPr>
            <a:r>
              <a:rPr lang="en-US" sz="900" b="1" dirty="0" smtClean="0"/>
              <a:t>Severe storms, tornadoes</a:t>
            </a:r>
          </a:p>
          <a:p>
            <a:pPr>
              <a:defRPr/>
            </a:pPr>
            <a:r>
              <a:rPr lang="en-US" sz="900" dirty="0" smtClean="0"/>
              <a:t>USA, </a:t>
            </a:r>
            <a:r>
              <a:rPr lang="de-DE" sz="900" dirty="0" smtClean="0"/>
              <a:t>18</a:t>
            </a:r>
            <a:r>
              <a:rPr lang="en-US" sz="900" dirty="0" smtClean="0">
                <a:solidFill>
                  <a:srgbClr val="000000"/>
                </a:solidFill>
              </a:rPr>
              <a:t>–19</a:t>
            </a:r>
            <a:r>
              <a:rPr lang="de-DE" sz="900" dirty="0" smtClean="0"/>
              <a:t> March</a:t>
            </a:r>
            <a:endParaRPr lang="en-US" sz="900" dirty="0" smtClean="0"/>
          </a:p>
          <a:p>
            <a:pPr>
              <a:defRPr/>
            </a:pPr>
            <a:endParaRPr lang="de-DE" sz="1000" dirty="0" smtClean="0">
              <a:solidFill>
                <a:srgbClr val="111111"/>
              </a:solidFill>
            </a:endParaRPr>
          </a:p>
          <a:p>
            <a:pPr>
              <a:defRPr/>
            </a:pPr>
            <a:endParaRPr lang="de-DE" sz="1000" dirty="0" smtClean="0">
              <a:solidFill>
                <a:srgbClr val="111111"/>
              </a:solidFill>
            </a:endParaRPr>
          </a:p>
        </p:txBody>
      </p:sp>
      <p:sp>
        <p:nvSpPr>
          <p:cNvPr id="73" name="Textfeld 59"/>
          <p:cNvSpPr txBox="1"/>
          <p:nvPr/>
        </p:nvSpPr>
        <p:spPr>
          <a:xfrm>
            <a:off x="2900477" y="2937104"/>
            <a:ext cx="1001190" cy="342639"/>
          </a:xfrm>
          <a:prstGeom prst="rect">
            <a:avLst/>
          </a:prstGeom>
          <a:noFill/>
          <a:ln w="9525">
            <a:noFill/>
            <a:miter lim="800000"/>
            <a:headEnd/>
            <a:tailEnd/>
          </a:ln>
        </p:spPr>
        <p:txBody>
          <a:bodyPr wrap="none">
            <a:spAutoFit/>
          </a:bodyPr>
          <a:lstStyle/>
          <a:p>
            <a:pPr>
              <a:defRPr/>
            </a:pPr>
            <a:r>
              <a:rPr lang="en-US" sz="900" b="1" dirty="0" smtClean="0"/>
              <a:t>Winter storm</a:t>
            </a:r>
          </a:p>
          <a:p>
            <a:pPr>
              <a:defRPr/>
            </a:pPr>
            <a:r>
              <a:rPr lang="en-US" sz="900" dirty="0" smtClean="0"/>
              <a:t>USA, 7</a:t>
            </a:r>
            <a:r>
              <a:rPr lang="en-US" sz="900" dirty="0" smtClean="0">
                <a:solidFill>
                  <a:srgbClr val="000000"/>
                </a:solidFill>
              </a:rPr>
              <a:t>–11 April</a:t>
            </a:r>
            <a:endParaRPr lang="en-US" sz="900" dirty="0" smtClean="0"/>
          </a:p>
        </p:txBody>
      </p:sp>
      <p:cxnSp>
        <p:nvCxnSpPr>
          <p:cNvPr id="74" name="Gerade Verbindung 60"/>
          <p:cNvCxnSpPr/>
          <p:nvPr/>
        </p:nvCxnSpPr>
        <p:spPr>
          <a:xfrm flipV="1">
            <a:off x="2379616" y="3360013"/>
            <a:ext cx="0" cy="1001944"/>
          </a:xfrm>
          <a:prstGeom prst="line">
            <a:avLst/>
          </a:prstGeom>
        </p:spPr>
        <p:style>
          <a:lnRef idx="1">
            <a:schemeClr val="dk1"/>
          </a:lnRef>
          <a:fillRef idx="0">
            <a:schemeClr val="dk1"/>
          </a:fillRef>
          <a:effectRef idx="0">
            <a:schemeClr val="dk1"/>
          </a:effectRef>
          <a:fontRef idx="minor">
            <a:schemeClr val="tx1"/>
          </a:fontRef>
        </p:style>
      </p:cxnSp>
      <p:cxnSp>
        <p:nvCxnSpPr>
          <p:cNvPr id="75" name="Gerade Verbindung 61"/>
          <p:cNvCxnSpPr/>
          <p:nvPr/>
        </p:nvCxnSpPr>
        <p:spPr>
          <a:xfrm flipV="1">
            <a:off x="2199399" y="3365931"/>
            <a:ext cx="0" cy="323962"/>
          </a:xfrm>
          <a:prstGeom prst="line">
            <a:avLst/>
          </a:prstGeom>
        </p:spPr>
        <p:style>
          <a:lnRef idx="1">
            <a:schemeClr val="dk1"/>
          </a:lnRef>
          <a:fillRef idx="0">
            <a:schemeClr val="dk1"/>
          </a:fillRef>
          <a:effectRef idx="0">
            <a:schemeClr val="dk1"/>
          </a:effectRef>
          <a:fontRef idx="minor">
            <a:schemeClr val="tx1"/>
          </a:fontRef>
        </p:style>
      </p:cxnSp>
      <p:cxnSp>
        <p:nvCxnSpPr>
          <p:cNvPr id="76" name="Gerade Verbindung 62"/>
          <p:cNvCxnSpPr/>
          <p:nvPr/>
        </p:nvCxnSpPr>
        <p:spPr>
          <a:xfrm flipV="1">
            <a:off x="6320242" y="3727129"/>
            <a:ext cx="0" cy="667963"/>
          </a:xfrm>
          <a:prstGeom prst="line">
            <a:avLst/>
          </a:prstGeom>
        </p:spPr>
        <p:style>
          <a:lnRef idx="1">
            <a:schemeClr val="dk1"/>
          </a:lnRef>
          <a:fillRef idx="0">
            <a:schemeClr val="dk1"/>
          </a:fillRef>
          <a:effectRef idx="0">
            <a:schemeClr val="dk1"/>
          </a:effectRef>
          <a:fontRef idx="minor">
            <a:schemeClr val="tx1"/>
          </a:fontRef>
        </p:style>
      </p:cxnSp>
      <p:cxnSp>
        <p:nvCxnSpPr>
          <p:cNvPr id="77" name="Gerade Verbindung 63"/>
          <p:cNvCxnSpPr/>
          <p:nvPr/>
        </p:nvCxnSpPr>
        <p:spPr>
          <a:xfrm flipV="1">
            <a:off x="6958800" y="4220851"/>
            <a:ext cx="0" cy="667963"/>
          </a:xfrm>
          <a:prstGeom prst="line">
            <a:avLst/>
          </a:prstGeom>
        </p:spPr>
        <p:style>
          <a:lnRef idx="1">
            <a:schemeClr val="dk1"/>
          </a:lnRef>
          <a:fillRef idx="0">
            <a:schemeClr val="dk1"/>
          </a:fillRef>
          <a:effectRef idx="0">
            <a:schemeClr val="dk1"/>
          </a:effectRef>
          <a:fontRef idx="minor">
            <a:schemeClr val="tx1"/>
          </a:fontRef>
        </p:style>
      </p:cxnSp>
      <p:cxnSp>
        <p:nvCxnSpPr>
          <p:cNvPr id="78" name="Gerade Verbindung 64"/>
          <p:cNvCxnSpPr/>
          <p:nvPr/>
        </p:nvCxnSpPr>
        <p:spPr>
          <a:xfrm flipV="1">
            <a:off x="8013756" y="4636171"/>
            <a:ext cx="0" cy="392400"/>
          </a:xfrm>
          <a:prstGeom prst="line">
            <a:avLst/>
          </a:prstGeom>
        </p:spPr>
        <p:style>
          <a:lnRef idx="1">
            <a:schemeClr val="dk1"/>
          </a:lnRef>
          <a:fillRef idx="0">
            <a:schemeClr val="dk1"/>
          </a:fillRef>
          <a:effectRef idx="0">
            <a:schemeClr val="dk1"/>
          </a:effectRef>
          <a:fontRef idx="minor">
            <a:schemeClr val="tx1"/>
          </a:fontRef>
        </p:style>
      </p:cxnSp>
      <p:cxnSp>
        <p:nvCxnSpPr>
          <p:cNvPr id="79" name="Gerade Verbindung 65"/>
          <p:cNvCxnSpPr/>
          <p:nvPr/>
        </p:nvCxnSpPr>
        <p:spPr>
          <a:xfrm flipV="1">
            <a:off x="1905361" y="1914832"/>
            <a:ext cx="0" cy="834954"/>
          </a:xfrm>
          <a:prstGeom prst="line">
            <a:avLst/>
          </a:prstGeom>
        </p:spPr>
        <p:style>
          <a:lnRef idx="1">
            <a:schemeClr val="dk1"/>
          </a:lnRef>
          <a:fillRef idx="0">
            <a:schemeClr val="dk1"/>
          </a:fillRef>
          <a:effectRef idx="0">
            <a:schemeClr val="dk1"/>
          </a:effectRef>
          <a:fontRef idx="minor">
            <a:schemeClr val="tx1"/>
          </a:fontRef>
        </p:style>
      </p:cxnSp>
      <p:cxnSp>
        <p:nvCxnSpPr>
          <p:cNvPr id="80" name="Gerade Verbindung 67"/>
          <p:cNvCxnSpPr/>
          <p:nvPr/>
        </p:nvCxnSpPr>
        <p:spPr>
          <a:xfrm>
            <a:off x="1369967" y="1917162"/>
            <a:ext cx="532800" cy="0"/>
          </a:xfrm>
          <a:prstGeom prst="line">
            <a:avLst/>
          </a:prstGeom>
        </p:spPr>
        <p:style>
          <a:lnRef idx="1">
            <a:schemeClr val="dk1"/>
          </a:lnRef>
          <a:fillRef idx="0">
            <a:schemeClr val="dk1"/>
          </a:fillRef>
          <a:effectRef idx="0">
            <a:schemeClr val="dk1"/>
          </a:effectRef>
          <a:fontRef idx="minor">
            <a:schemeClr val="tx1"/>
          </a:fontRef>
        </p:style>
      </p:cxnSp>
      <p:cxnSp>
        <p:nvCxnSpPr>
          <p:cNvPr id="81" name="Gerade Verbindung 68"/>
          <p:cNvCxnSpPr/>
          <p:nvPr/>
        </p:nvCxnSpPr>
        <p:spPr>
          <a:xfrm>
            <a:off x="2078159" y="3686685"/>
            <a:ext cx="117957" cy="0"/>
          </a:xfrm>
          <a:prstGeom prst="line">
            <a:avLst/>
          </a:prstGeom>
        </p:spPr>
        <p:style>
          <a:lnRef idx="1">
            <a:schemeClr val="dk1"/>
          </a:lnRef>
          <a:fillRef idx="0">
            <a:schemeClr val="dk1"/>
          </a:fillRef>
          <a:effectRef idx="0">
            <a:schemeClr val="dk1"/>
          </a:effectRef>
          <a:fontRef idx="minor">
            <a:schemeClr val="tx1"/>
          </a:fontRef>
        </p:style>
      </p:cxnSp>
      <p:cxnSp>
        <p:nvCxnSpPr>
          <p:cNvPr id="82" name="Gerade Verbindung 69"/>
          <p:cNvCxnSpPr/>
          <p:nvPr/>
        </p:nvCxnSpPr>
        <p:spPr>
          <a:xfrm>
            <a:off x="2522381" y="3050451"/>
            <a:ext cx="430190" cy="0"/>
          </a:xfrm>
          <a:prstGeom prst="line">
            <a:avLst/>
          </a:prstGeom>
        </p:spPr>
        <p:style>
          <a:lnRef idx="1">
            <a:schemeClr val="dk1"/>
          </a:lnRef>
          <a:fillRef idx="0">
            <a:schemeClr val="dk1"/>
          </a:fillRef>
          <a:effectRef idx="0">
            <a:schemeClr val="dk1"/>
          </a:effectRef>
          <a:fontRef idx="minor">
            <a:schemeClr val="tx1"/>
          </a:fontRef>
        </p:style>
      </p:cxnSp>
      <p:cxnSp>
        <p:nvCxnSpPr>
          <p:cNvPr id="83" name="Gerade Verbindung 70"/>
          <p:cNvCxnSpPr/>
          <p:nvPr/>
        </p:nvCxnSpPr>
        <p:spPr>
          <a:xfrm flipV="1">
            <a:off x="4712947" y="2228134"/>
            <a:ext cx="0" cy="500972"/>
          </a:xfrm>
          <a:prstGeom prst="line">
            <a:avLst/>
          </a:prstGeom>
        </p:spPr>
        <p:style>
          <a:lnRef idx="1">
            <a:schemeClr val="dk1"/>
          </a:lnRef>
          <a:fillRef idx="0">
            <a:schemeClr val="dk1"/>
          </a:fillRef>
          <a:effectRef idx="0">
            <a:schemeClr val="dk1"/>
          </a:effectRef>
          <a:fontRef idx="minor">
            <a:schemeClr val="tx1"/>
          </a:fontRef>
        </p:style>
      </p:cxnSp>
      <p:cxnSp>
        <p:nvCxnSpPr>
          <p:cNvPr id="84" name="Gerade Verbindung 71"/>
          <p:cNvCxnSpPr/>
          <p:nvPr/>
        </p:nvCxnSpPr>
        <p:spPr>
          <a:xfrm>
            <a:off x="4640400" y="2228347"/>
            <a:ext cx="71698" cy="0"/>
          </a:xfrm>
          <a:prstGeom prst="line">
            <a:avLst/>
          </a:prstGeom>
        </p:spPr>
        <p:style>
          <a:lnRef idx="1">
            <a:schemeClr val="dk1"/>
          </a:lnRef>
          <a:fillRef idx="0">
            <a:schemeClr val="dk1"/>
          </a:fillRef>
          <a:effectRef idx="0">
            <a:schemeClr val="dk1"/>
          </a:effectRef>
          <a:fontRef idx="minor">
            <a:schemeClr val="tx1"/>
          </a:fontRef>
        </p:style>
      </p:cxnSp>
      <p:cxnSp>
        <p:nvCxnSpPr>
          <p:cNvPr id="85" name="Gerade Verbindung 72"/>
          <p:cNvCxnSpPr/>
          <p:nvPr/>
        </p:nvCxnSpPr>
        <p:spPr>
          <a:xfrm>
            <a:off x="6951916" y="3333222"/>
            <a:ext cx="896229" cy="0"/>
          </a:xfrm>
          <a:prstGeom prst="line">
            <a:avLst/>
          </a:prstGeom>
        </p:spPr>
        <p:style>
          <a:lnRef idx="1">
            <a:schemeClr val="dk1"/>
          </a:lnRef>
          <a:fillRef idx="0">
            <a:schemeClr val="dk1"/>
          </a:fillRef>
          <a:effectRef idx="0">
            <a:schemeClr val="dk1"/>
          </a:effectRef>
          <a:fontRef idx="minor">
            <a:schemeClr val="tx1"/>
          </a:fontRef>
        </p:style>
      </p:cxnSp>
      <p:cxnSp>
        <p:nvCxnSpPr>
          <p:cNvPr id="86" name="Gerade Verbindung 73"/>
          <p:cNvCxnSpPr/>
          <p:nvPr/>
        </p:nvCxnSpPr>
        <p:spPr>
          <a:xfrm flipV="1">
            <a:off x="5979637" y="3345742"/>
            <a:ext cx="0" cy="434176"/>
          </a:xfrm>
          <a:prstGeom prst="line">
            <a:avLst/>
          </a:prstGeom>
        </p:spPr>
        <p:style>
          <a:lnRef idx="1">
            <a:schemeClr val="dk1"/>
          </a:lnRef>
          <a:fillRef idx="0">
            <a:schemeClr val="dk1"/>
          </a:fillRef>
          <a:effectRef idx="0">
            <a:schemeClr val="dk1"/>
          </a:effectRef>
          <a:fontRef idx="minor">
            <a:schemeClr val="tx1"/>
          </a:fontRef>
        </p:style>
      </p:cxnSp>
      <p:cxnSp>
        <p:nvCxnSpPr>
          <p:cNvPr id="87" name="Gerade Verbindung 74"/>
          <p:cNvCxnSpPr/>
          <p:nvPr/>
        </p:nvCxnSpPr>
        <p:spPr>
          <a:xfrm>
            <a:off x="5976518" y="3344157"/>
            <a:ext cx="215095" cy="0"/>
          </a:xfrm>
          <a:prstGeom prst="line">
            <a:avLst/>
          </a:prstGeom>
        </p:spPr>
        <p:style>
          <a:lnRef idx="1">
            <a:schemeClr val="dk1"/>
          </a:lnRef>
          <a:fillRef idx="0">
            <a:schemeClr val="dk1"/>
          </a:fillRef>
          <a:effectRef idx="0">
            <a:schemeClr val="dk1"/>
          </a:effectRef>
          <a:fontRef idx="minor">
            <a:schemeClr val="tx1"/>
          </a:fontRef>
        </p:style>
      </p:cxnSp>
      <p:sp>
        <p:nvSpPr>
          <p:cNvPr id="88" name="Textfeld 75"/>
          <p:cNvSpPr txBox="1"/>
          <p:nvPr/>
        </p:nvSpPr>
        <p:spPr>
          <a:xfrm>
            <a:off x="3375627" y="4957651"/>
            <a:ext cx="2385589" cy="338554"/>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de-DE" sz="1600" b="1" dirty="0" err="1" smtClean="0"/>
              <a:t>Number</a:t>
            </a:r>
            <a:r>
              <a:rPr lang="de-DE" sz="1600" b="1" dirty="0" smtClean="0"/>
              <a:t> </a:t>
            </a:r>
            <a:r>
              <a:rPr lang="de-DE" sz="1600" b="1" dirty="0" err="1" smtClean="0"/>
              <a:t>of</a:t>
            </a:r>
            <a:r>
              <a:rPr lang="de-DE" sz="1600" b="1" dirty="0" smtClean="0"/>
              <a:t> </a:t>
            </a:r>
            <a:r>
              <a:rPr lang="de-DE" sz="1600" b="1" dirty="0" err="1" smtClean="0"/>
              <a:t>events</a:t>
            </a:r>
            <a:r>
              <a:rPr lang="de-DE" sz="1600" b="1" dirty="0" smtClean="0"/>
              <a:t>: 460</a:t>
            </a:r>
            <a:endParaRPr lang="de-DE" sz="1600" b="1" dirty="0"/>
          </a:p>
        </p:txBody>
      </p:sp>
      <p:sp>
        <p:nvSpPr>
          <p:cNvPr id="47" name="Text Box 6"/>
          <p:cNvSpPr txBox="1">
            <a:spLocks noChangeArrowheads="1"/>
          </p:cNvSpPr>
          <p:nvPr/>
        </p:nvSpPr>
        <p:spPr bwMode="auto">
          <a:xfrm>
            <a:off x="3365893" y="5637127"/>
            <a:ext cx="2611612" cy="430887"/>
          </a:xfrm>
          <a:prstGeom prst="rect">
            <a:avLst/>
          </a:prstGeom>
          <a:noFill/>
          <a:ln w="9525">
            <a:noFill/>
            <a:miter lim="800000"/>
            <a:headEnd/>
            <a:tailEnd/>
          </a:ln>
        </p:spPr>
        <p:txBody>
          <a:bodyPr wrap="none">
            <a:spAutoFit/>
          </a:bodyPr>
          <a:lstStyle/>
          <a:p>
            <a:pPr>
              <a:lnSpc>
                <a:spcPct val="100000"/>
              </a:lnSpc>
              <a:defRPr/>
            </a:pPr>
            <a:r>
              <a:rPr lang="en-US" sz="1100" b="1" dirty="0" smtClean="0"/>
              <a:t>Geophysical events</a:t>
            </a:r>
            <a:r>
              <a:rPr lang="en-US" sz="1100" dirty="0" smtClean="0"/>
              <a:t/>
            </a:r>
            <a:br>
              <a:rPr lang="en-US" sz="1100" dirty="0" smtClean="0"/>
            </a:br>
            <a:r>
              <a:rPr lang="en-US" sz="1100" dirty="0" smtClean="0"/>
              <a:t>(earthquake, tsunami, volcanic activity)</a:t>
            </a:r>
            <a:endParaRPr lang="en-US" sz="1100" dirty="0"/>
          </a:p>
        </p:txBody>
      </p:sp>
      <p:sp>
        <p:nvSpPr>
          <p:cNvPr id="48"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lnSpc>
                <a:spcPct val="100000"/>
              </a:lnSpc>
              <a:defRPr/>
            </a:pPr>
            <a:r>
              <a:rPr lang="en-US" sz="1100" b="1" dirty="0" smtClean="0"/>
              <a:t>Meteorological events </a:t>
            </a:r>
            <a:br>
              <a:rPr lang="en-US" sz="1100" b="1" dirty="0" smtClean="0"/>
            </a:br>
            <a:r>
              <a:rPr lang="en-US" sz="1100" dirty="0" smtClean="0"/>
              <a:t>(storm) </a:t>
            </a:r>
            <a:endParaRPr lang="en-US" sz="1100" dirty="0"/>
          </a:p>
        </p:txBody>
      </p:sp>
      <p:sp>
        <p:nvSpPr>
          <p:cNvPr id="90"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lnSpc>
                <a:spcPct val="100000"/>
              </a:lnSpc>
              <a:defRPr/>
            </a:pPr>
            <a:r>
              <a:rPr lang="en-US" sz="1100" b="1" dirty="0" smtClean="0"/>
              <a:t>Hydrological events</a:t>
            </a:r>
            <a:br>
              <a:rPr lang="en-US" sz="1100" b="1" dirty="0" smtClean="0"/>
            </a:br>
            <a:r>
              <a:rPr lang="en-US" sz="1100" dirty="0" smtClean="0"/>
              <a:t>(flood, mass movement)</a:t>
            </a:r>
            <a:endParaRPr lang="en-US" sz="1100" dirty="0"/>
          </a:p>
        </p:txBody>
      </p:sp>
      <p:sp>
        <p:nvSpPr>
          <p:cNvPr id="91"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92"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93"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94" name="Oval 93"/>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95"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PPTShape_0"/>
          <p:cNvSpPr txBox="1">
            <a:spLocks noChangeArrowheads="1"/>
          </p:cNvSpPr>
          <p:nvPr/>
        </p:nvSpPr>
        <p:spPr bwMode="auto">
          <a:xfrm>
            <a:off x="736951" y="5635697"/>
            <a:ext cx="1587294" cy="261610"/>
          </a:xfrm>
          <a:prstGeom prst="rect">
            <a:avLst/>
          </a:prstGeom>
          <a:noFill/>
          <a:ln w="9525">
            <a:noFill/>
            <a:miter lim="800000"/>
            <a:headEnd/>
            <a:tailEnd/>
          </a:ln>
        </p:spPr>
        <p:txBody>
          <a:bodyPr wrap="none">
            <a:spAutoFit/>
          </a:bodyPr>
          <a:lstStyle/>
          <a:p>
            <a:pPr>
              <a:lnSpc>
                <a:spcPct val="100000"/>
              </a:lnSpc>
              <a:defRPr/>
            </a:pPr>
            <a:r>
              <a:rPr lang="en-US" sz="1100" b="1" dirty="0" smtClean="0"/>
              <a:t>Natural catastrophes</a:t>
            </a:r>
            <a:endParaRPr lang="en-US" sz="1100" b="1" dirty="0"/>
          </a:p>
        </p:txBody>
      </p:sp>
      <p:sp>
        <p:nvSpPr>
          <p:cNvPr id="97" name="Text Box 9"/>
          <p:cNvSpPr txBox="1">
            <a:spLocks noChangeArrowheads="1"/>
          </p:cNvSpPr>
          <p:nvPr/>
        </p:nvSpPr>
        <p:spPr bwMode="auto">
          <a:xfrm>
            <a:off x="6161263" y="6012310"/>
            <a:ext cx="2982737" cy="430887"/>
          </a:xfrm>
          <a:prstGeom prst="rect">
            <a:avLst/>
          </a:prstGeom>
          <a:noFill/>
          <a:ln w="9525">
            <a:noFill/>
            <a:miter lim="800000"/>
            <a:headEnd/>
            <a:tailEnd/>
          </a:ln>
        </p:spPr>
        <p:txBody>
          <a:bodyPr wrap="square">
            <a:spAutoFit/>
          </a:bodyPr>
          <a:lstStyle/>
          <a:p>
            <a:pPr>
              <a:lnSpc>
                <a:spcPct val="100000"/>
              </a:lnSpc>
              <a:spcBef>
                <a:spcPts val="0"/>
              </a:spcBef>
              <a:defRPr/>
            </a:pPr>
            <a:r>
              <a:rPr lang="en-US" sz="1100" b="1" dirty="0" err="1" smtClean="0"/>
              <a:t>Climatological</a:t>
            </a:r>
            <a:r>
              <a:rPr lang="en-US" sz="1100" b="1" dirty="0" smtClean="0"/>
              <a:t> events</a:t>
            </a:r>
            <a:r>
              <a:rPr lang="en-US" sz="1100" dirty="0" smtClean="0"/>
              <a:t/>
            </a:r>
            <a:br>
              <a:rPr lang="en-US" sz="1100" dirty="0" smtClean="0"/>
            </a:br>
            <a:r>
              <a:rPr lang="en-US" sz="1100" dirty="0" smtClean="0">
                <a:latin typeface="Arial" pitchFamily="34" charset="0"/>
                <a:cs typeface="Arial" pitchFamily="34" charset="0"/>
              </a:rPr>
              <a:t>(extreme temperature, drought, wildfire)</a:t>
            </a:r>
            <a:endParaRPr lang="en-US" sz="1100" dirty="0">
              <a:latin typeface="Arial" pitchFamily="34" charset="0"/>
              <a:cs typeface="Arial" pitchFamily="34" charset="0"/>
            </a:endParaRPr>
          </a:p>
        </p:txBody>
      </p:sp>
      <p:sp>
        <p:nvSpPr>
          <p:cNvPr id="98" name="PPTShape_1"/>
          <p:cNvSpPr txBox="1">
            <a:spLocks noChangeArrowheads="1"/>
          </p:cNvSpPr>
          <p:nvPr/>
        </p:nvSpPr>
        <p:spPr bwMode="auto">
          <a:xfrm>
            <a:off x="727426" y="6007172"/>
            <a:ext cx="2244373" cy="430887"/>
          </a:xfrm>
          <a:prstGeom prst="rect">
            <a:avLst/>
          </a:prstGeom>
          <a:noFill/>
          <a:ln w="9525">
            <a:noFill/>
            <a:miter lim="800000"/>
            <a:headEnd/>
            <a:tailEnd/>
          </a:ln>
        </p:spPr>
        <p:txBody>
          <a:bodyPr wrap="square">
            <a:spAutoFit/>
          </a:bodyPr>
          <a:lstStyle/>
          <a:p>
            <a:pPr>
              <a:lnSpc>
                <a:spcPct val="100000"/>
              </a:lnSpc>
              <a:defRPr/>
            </a:pPr>
            <a:r>
              <a:rPr lang="en-US" sz="1100" b="1" dirty="0" smtClean="0"/>
              <a:t>Selection of significant </a:t>
            </a:r>
          </a:p>
          <a:p>
            <a:pPr>
              <a:lnSpc>
                <a:spcPct val="100000"/>
              </a:lnSpc>
              <a:defRPr/>
            </a:pPr>
            <a:r>
              <a:rPr lang="en-US" sz="1100" b="1" dirty="0" smtClean="0"/>
              <a:t>loss events </a:t>
            </a:r>
            <a:endParaRPr lang="en-US" sz="1100" b="1" dirty="0"/>
          </a:p>
        </p:txBody>
      </p:sp>
      <p:sp>
        <p:nvSpPr>
          <p:cNvPr id="99"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 name="Rechteck 11"/>
          <p:cNvSpPr/>
          <p:nvPr/>
        </p:nvSpPr>
        <p:spPr>
          <a:xfrm>
            <a:off x="269875" y="1362101"/>
            <a:ext cx="8568952" cy="423062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pic>
        <p:nvPicPr>
          <p:cNvPr id="5" name="Grafik 84" descr="Dez12_alle_klein_alle_signif.jpg"/>
          <p:cNvPicPr>
            <a:picLocks noChangeAspect="1"/>
          </p:cNvPicPr>
          <p:nvPr>
            <p:custDataLst>
              <p:tags r:id="rId2"/>
            </p:custDataLst>
          </p:nvPr>
        </p:nvPicPr>
        <p:blipFill>
          <a:blip r:embed="rId7" cstate="email"/>
          <a:srcRect/>
          <a:stretch>
            <a:fillRect/>
          </a:stretch>
        </p:blipFill>
        <p:spPr>
          <a:xfrm>
            <a:off x="480951" y="1370062"/>
            <a:ext cx="8182099" cy="4203865"/>
          </a:xfrm>
          <a:prstGeom prst="rect">
            <a:avLst/>
          </a:prstGeom>
        </p:spPr>
      </p:pic>
      <p:sp>
        <p:nvSpPr>
          <p:cNvPr id="6" name="Textfeld 86"/>
          <p:cNvSpPr txBox="1"/>
          <p:nvPr/>
        </p:nvSpPr>
        <p:spPr>
          <a:xfrm>
            <a:off x="1053535" y="4060532"/>
            <a:ext cx="1095172" cy="369332"/>
          </a:xfrm>
          <a:prstGeom prst="rect">
            <a:avLst/>
          </a:prstGeom>
          <a:noFill/>
          <a:ln w="9525">
            <a:noFill/>
            <a:miter lim="800000"/>
            <a:headEnd/>
            <a:tailEnd/>
          </a:ln>
        </p:spPr>
        <p:txBody>
          <a:bodyPr wrap="none">
            <a:spAutoFit/>
          </a:bodyPr>
          <a:lstStyle/>
          <a:p>
            <a:pPr>
              <a:defRPr/>
            </a:pPr>
            <a:r>
              <a:rPr lang="en-US" sz="900" b="1" dirty="0" smtClean="0">
                <a:solidFill>
                  <a:prstClr val="black"/>
                </a:solidFill>
              </a:rPr>
              <a:t>Earthquake</a:t>
            </a:r>
          </a:p>
          <a:p>
            <a:pPr>
              <a:defRPr/>
            </a:pPr>
            <a:r>
              <a:rPr lang="en-US" sz="900" dirty="0" smtClean="0">
                <a:solidFill>
                  <a:prstClr val="black"/>
                </a:solidFill>
              </a:rPr>
              <a:t>Mexico, 20 March</a:t>
            </a:r>
          </a:p>
        </p:txBody>
      </p:sp>
      <p:sp>
        <p:nvSpPr>
          <p:cNvPr id="7" name="Textfeld 87"/>
          <p:cNvSpPr txBox="1"/>
          <p:nvPr/>
        </p:nvSpPr>
        <p:spPr>
          <a:xfrm>
            <a:off x="4253257" y="3219708"/>
            <a:ext cx="973343" cy="507831"/>
          </a:xfrm>
          <a:prstGeom prst="rect">
            <a:avLst/>
          </a:prstGeom>
          <a:noFill/>
          <a:ln w="9525">
            <a:noFill/>
            <a:miter lim="800000"/>
            <a:headEnd/>
            <a:tailEnd/>
          </a:ln>
        </p:spPr>
        <p:txBody>
          <a:bodyPr wrap="none">
            <a:spAutoFit/>
          </a:bodyPr>
          <a:lstStyle/>
          <a:p>
            <a:pPr>
              <a:defRPr/>
            </a:pPr>
            <a:r>
              <a:rPr lang="en-US" sz="900" b="1" dirty="0" smtClean="0">
                <a:solidFill>
                  <a:prstClr val="black"/>
                </a:solidFill>
              </a:rPr>
              <a:t>Earthquake</a:t>
            </a:r>
          </a:p>
          <a:p>
            <a:pPr>
              <a:defRPr/>
            </a:pPr>
            <a:r>
              <a:rPr lang="en-US" sz="900" dirty="0" smtClean="0">
                <a:solidFill>
                  <a:prstClr val="black"/>
                </a:solidFill>
              </a:rPr>
              <a:t>Italy, </a:t>
            </a:r>
          </a:p>
          <a:p>
            <a:pPr>
              <a:defRPr/>
            </a:pPr>
            <a:r>
              <a:rPr lang="en-US" sz="900" dirty="0" smtClean="0">
                <a:solidFill>
                  <a:prstClr val="black"/>
                </a:solidFill>
              </a:rPr>
              <a:t>29 May/3 June</a:t>
            </a:r>
            <a:endParaRPr lang="de-DE" sz="1000" dirty="0" smtClean="0">
              <a:solidFill>
                <a:srgbClr val="111111"/>
              </a:solidFill>
            </a:endParaRPr>
          </a:p>
        </p:txBody>
      </p:sp>
      <p:sp>
        <p:nvSpPr>
          <p:cNvPr id="8" name="Textfeld 89"/>
          <p:cNvSpPr txBox="1"/>
          <p:nvPr/>
        </p:nvSpPr>
        <p:spPr>
          <a:xfrm>
            <a:off x="5199717" y="3598114"/>
            <a:ext cx="1055097" cy="384721"/>
          </a:xfrm>
          <a:prstGeom prst="rect">
            <a:avLst/>
          </a:prstGeom>
          <a:noFill/>
          <a:ln w="9525">
            <a:noFill/>
            <a:miter lim="800000"/>
            <a:headEnd/>
            <a:tailEnd/>
          </a:ln>
        </p:spPr>
        <p:txBody>
          <a:bodyPr wrap="none">
            <a:spAutoFit/>
          </a:bodyPr>
          <a:lstStyle/>
          <a:p>
            <a:pPr>
              <a:defRPr/>
            </a:pPr>
            <a:r>
              <a:rPr lang="en-US" sz="900" b="1" dirty="0" smtClean="0">
                <a:solidFill>
                  <a:prstClr val="black"/>
                </a:solidFill>
              </a:rPr>
              <a:t>Earthquake</a:t>
            </a:r>
          </a:p>
          <a:p>
            <a:pPr>
              <a:defRPr/>
            </a:pPr>
            <a:r>
              <a:rPr lang="en-US" sz="900" dirty="0" smtClean="0">
                <a:solidFill>
                  <a:prstClr val="black"/>
                </a:solidFill>
              </a:rPr>
              <a:t>Iran, </a:t>
            </a:r>
            <a:r>
              <a:rPr lang="de-DE" sz="1000" dirty="0" smtClean="0">
                <a:solidFill>
                  <a:srgbClr val="111111"/>
                </a:solidFill>
              </a:rPr>
              <a:t>11 August</a:t>
            </a:r>
          </a:p>
        </p:txBody>
      </p:sp>
      <p:sp>
        <p:nvSpPr>
          <p:cNvPr id="9" name="Textfeld 90"/>
          <p:cNvSpPr txBox="1"/>
          <p:nvPr/>
        </p:nvSpPr>
        <p:spPr>
          <a:xfrm>
            <a:off x="582950" y="3353622"/>
            <a:ext cx="1614545"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Severe Storms, tornadoes</a:t>
            </a:r>
          </a:p>
          <a:p>
            <a:pPr>
              <a:defRPr/>
            </a:pPr>
            <a:r>
              <a:rPr lang="en-US" sz="900" dirty="0" smtClean="0">
                <a:solidFill>
                  <a:prstClr val="black"/>
                </a:solidFill>
              </a:rPr>
              <a:t>USA, </a:t>
            </a:r>
            <a:r>
              <a:rPr lang="de-DE" sz="900" dirty="0" smtClean="0">
                <a:solidFill>
                  <a:prstClr val="black"/>
                </a:solidFill>
              </a:rPr>
              <a:t>2</a:t>
            </a:r>
            <a:r>
              <a:rPr lang="en-US" sz="900" dirty="0" smtClean="0">
                <a:solidFill>
                  <a:srgbClr val="000000"/>
                </a:solidFill>
              </a:rPr>
              <a:t>–</a:t>
            </a:r>
            <a:r>
              <a:rPr lang="de-DE" sz="900" dirty="0" smtClean="0">
                <a:solidFill>
                  <a:prstClr val="black"/>
                </a:solidFill>
              </a:rPr>
              <a:t>4 March</a:t>
            </a:r>
            <a:endParaRPr lang="en-US" sz="900" dirty="0" smtClean="0">
              <a:solidFill>
                <a:prstClr val="black"/>
              </a:solidFill>
            </a:endParaRPr>
          </a:p>
          <a:p>
            <a:pPr>
              <a:defRPr/>
            </a:pPr>
            <a:endParaRPr lang="de-DE" sz="1000" dirty="0" smtClean="0">
              <a:solidFill>
                <a:srgbClr val="111111"/>
              </a:solidFill>
            </a:endParaRPr>
          </a:p>
        </p:txBody>
      </p:sp>
      <p:sp>
        <p:nvSpPr>
          <p:cNvPr id="10" name="Textfeld 92"/>
          <p:cNvSpPr txBox="1"/>
          <p:nvPr/>
        </p:nvSpPr>
        <p:spPr>
          <a:xfrm>
            <a:off x="1427680" y="2100405"/>
            <a:ext cx="1069524"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Severe Weather</a:t>
            </a:r>
          </a:p>
          <a:p>
            <a:pPr>
              <a:defRPr/>
            </a:pPr>
            <a:r>
              <a:rPr lang="en-US" sz="900" dirty="0" smtClean="0">
                <a:solidFill>
                  <a:prstClr val="black"/>
                </a:solidFill>
              </a:rPr>
              <a:t>USA, 28</a:t>
            </a:r>
            <a:r>
              <a:rPr lang="en-US" sz="900" dirty="0" smtClean="0">
                <a:solidFill>
                  <a:srgbClr val="000000"/>
                </a:solidFill>
              </a:rPr>
              <a:t>–</a:t>
            </a:r>
            <a:r>
              <a:rPr lang="en-US" sz="900" dirty="0" smtClean="0">
                <a:solidFill>
                  <a:prstClr val="black"/>
                </a:solidFill>
              </a:rPr>
              <a:t>29 April</a:t>
            </a:r>
          </a:p>
          <a:p>
            <a:pPr>
              <a:defRPr/>
            </a:pPr>
            <a:endParaRPr lang="de-DE" sz="1000" dirty="0" smtClean="0">
              <a:solidFill>
                <a:srgbClr val="111111"/>
              </a:solidFill>
            </a:endParaRPr>
          </a:p>
        </p:txBody>
      </p:sp>
      <p:sp>
        <p:nvSpPr>
          <p:cNvPr id="11" name="Textfeld 93"/>
          <p:cNvSpPr txBox="1"/>
          <p:nvPr/>
        </p:nvSpPr>
        <p:spPr>
          <a:xfrm>
            <a:off x="2687091" y="2300779"/>
            <a:ext cx="1293944"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Severe storms</a:t>
            </a:r>
          </a:p>
          <a:p>
            <a:pPr>
              <a:defRPr/>
            </a:pPr>
            <a:r>
              <a:rPr lang="en-US" sz="900" dirty="0" smtClean="0">
                <a:solidFill>
                  <a:prstClr val="black"/>
                </a:solidFill>
              </a:rPr>
              <a:t>USA, 28 June </a:t>
            </a:r>
            <a:r>
              <a:rPr lang="en-US" sz="900" dirty="0" smtClean="0">
                <a:solidFill>
                  <a:srgbClr val="000000"/>
                </a:solidFill>
              </a:rPr>
              <a:t>–</a:t>
            </a:r>
            <a:r>
              <a:rPr lang="en-US" sz="900" dirty="0" smtClean="0">
                <a:solidFill>
                  <a:prstClr val="black"/>
                </a:solidFill>
              </a:rPr>
              <a:t>2 July</a:t>
            </a:r>
          </a:p>
          <a:p>
            <a:pPr>
              <a:defRPr/>
            </a:pPr>
            <a:endParaRPr lang="de-DE" sz="1000" dirty="0" smtClean="0">
              <a:solidFill>
                <a:srgbClr val="111111"/>
              </a:solidFill>
            </a:endParaRPr>
          </a:p>
        </p:txBody>
      </p:sp>
      <p:sp>
        <p:nvSpPr>
          <p:cNvPr id="12" name="Rechteck 96"/>
          <p:cNvSpPr/>
          <p:nvPr/>
        </p:nvSpPr>
        <p:spPr>
          <a:xfrm>
            <a:off x="2931450" y="3338899"/>
            <a:ext cx="1097318" cy="507831"/>
          </a:xfrm>
          <a:prstGeom prst="rect">
            <a:avLst/>
          </a:prstGeom>
        </p:spPr>
        <p:txBody>
          <a:bodyPr wrap="square">
            <a:spAutoFit/>
          </a:bodyPr>
          <a:lstStyle/>
          <a:p>
            <a:pPr>
              <a:defRPr/>
            </a:pPr>
            <a:r>
              <a:rPr lang="en-US" sz="900" b="1" dirty="0" smtClean="0">
                <a:solidFill>
                  <a:prstClr val="black"/>
                </a:solidFill>
              </a:rPr>
              <a:t>Hurricane Isaac</a:t>
            </a:r>
          </a:p>
          <a:p>
            <a:pPr>
              <a:defRPr/>
            </a:pPr>
            <a:r>
              <a:rPr lang="en-US" sz="900" dirty="0" smtClean="0">
                <a:solidFill>
                  <a:prstClr val="black"/>
                </a:solidFill>
              </a:rPr>
              <a:t>USA, Caribbean</a:t>
            </a:r>
          </a:p>
          <a:p>
            <a:pPr>
              <a:defRPr/>
            </a:pPr>
            <a:r>
              <a:rPr lang="en-US" sz="900" dirty="0" smtClean="0">
                <a:solidFill>
                  <a:prstClr val="black"/>
                </a:solidFill>
              </a:rPr>
              <a:t>24</a:t>
            </a:r>
            <a:r>
              <a:rPr lang="en-US" sz="900" dirty="0" smtClean="0">
                <a:solidFill>
                  <a:srgbClr val="000000"/>
                </a:solidFill>
              </a:rPr>
              <a:t>–</a:t>
            </a:r>
            <a:r>
              <a:rPr lang="en-US" sz="900" dirty="0" smtClean="0">
                <a:solidFill>
                  <a:prstClr val="black"/>
                </a:solidFill>
              </a:rPr>
              <a:t>31 August</a:t>
            </a:r>
          </a:p>
        </p:txBody>
      </p:sp>
      <p:sp>
        <p:nvSpPr>
          <p:cNvPr id="13" name="Rechteck 97"/>
          <p:cNvSpPr/>
          <p:nvPr/>
        </p:nvSpPr>
        <p:spPr>
          <a:xfrm>
            <a:off x="2856441" y="2842073"/>
            <a:ext cx="1097318" cy="507831"/>
          </a:xfrm>
          <a:prstGeom prst="rect">
            <a:avLst/>
          </a:prstGeom>
        </p:spPr>
        <p:txBody>
          <a:bodyPr wrap="square">
            <a:spAutoFit/>
          </a:bodyPr>
          <a:lstStyle/>
          <a:p>
            <a:pPr>
              <a:defRPr/>
            </a:pPr>
            <a:r>
              <a:rPr lang="en-US" sz="900" b="1" dirty="0" smtClean="0">
                <a:solidFill>
                  <a:prstClr val="black"/>
                </a:solidFill>
              </a:rPr>
              <a:t>Hurricane Sandy</a:t>
            </a:r>
          </a:p>
          <a:p>
            <a:pPr>
              <a:defRPr/>
            </a:pPr>
            <a:r>
              <a:rPr lang="en-US" sz="900" dirty="0" smtClean="0">
                <a:solidFill>
                  <a:prstClr val="black"/>
                </a:solidFill>
              </a:rPr>
              <a:t>USA, Caribbean</a:t>
            </a:r>
          </a:p>
          <a:p>
            <a:pPr>
              <a:defRPr/>
            </a:pPr>
            <a:r>
              <a:rPr lang="en-US" sz="900" dirty="0" smtClean="0">
                <a:solidFill>
                  <a:prstClr val="black"/>
                </a:solidFill>
              </a:rPr>
              <a:t>24</a:t>
            </a:r>
            <a:r>
              <a:rPr lang="en-US" sz="900" dirty="0" smtClean="0">
                <a:solidFill>
                  <a:srgbClr val="000000"/>
                </a:solidFill>
              </a:rPr>
              <a:t>–</a:t>
            </a:r>
            <a:r>
              <a:rPr lang="en-US" sz="900" dirty="0" smtClean="0">
                <a:solidFill>
                  <a:prstClr val="black"/>
                </a:solidFill>
              </a:rPr>
              <a:t>31 October</a:t>
            </a:r>
          </a:p>
        </p:txBody>
      </p:sp>
      <p:sp>
        <p:nvSpPr>
          <p:cNvPr id="14" name="Textfeld 98"/>
          <p:cNvSpPr txBox="1"/>
          <p:nvPr/>
        </p:nvSpPr>
        <p:spPr>
          <a:xfrm>
            <a:off x="5785994" y="4627860"/>
            <a:ext cx="1306768"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 flash floods</a:t>
            </a:r>
          </a:p>
          <a:p>
            <a:pPr>
              <a:defRPr/>
            </a:pPr>
            <a:r>
              <a:rPr lang="en-US" sz="900" dirty="0" smtClean="0">
                <a:solidFill>
                  <a:prstClr val="black"/>
                </a:solidFill>
              </a:rPr>
              <a:t>Australia, Jan – Feb </a:t>
            </a:r>
          </a:p>
          <a:p>
            <a:pPr>
              <a:defRPr/>
            </a:pPr>
            <a:endParaRPr lang="de-DE" sz="1000" dirty="0" smtClean="0">
              <a:solidFill>
                <a:srgbClr val="111111"/>
              </a:solidFill>
            </a:endParaRPr>
          </a:p>
        </p:txBody>
      </p:sp>
      <p:sp>
        <p:nvSpPr>
          <p:cNvPr id="15" name="Textfeld 100"/>
          <p:cNvSpPr txBox="1"/>
          <p:nvPr/>
        </p:nvSpPr>
        <p:spPr>
          <a:xfrm>
            <a:off x="5625225" y="2267284"/>
            <a:ext cx="1031051"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Flash Floods</a:t>
            </a:r>
          </a:p>
          <a:p>
            <a:pPr>
              <a:defRPr/>
            </a:pPr>
            <a:r>
              <a:rPr lang="en-US" sz="900" dirty="0" smtClean="0">
                <a:solidFill>
                  <a:prstClr val="black"/>
                </a:solidFill>
              </a:rPr>
              <a:t>Russia, 6</a:t>
            </a:r>
            <a:r>
              <a:rPr lang="en-US" sz="900" dirty="0" smtClean="0">
                <a:solidFill>
                  <a:srgbClr val="000000"/>
                </a:solidFill>
              </a:rPr>
              <a:t>–</a:t>
            </a:r>
            <a:r>
              <a:rPr lang="en-US" sz="900" dirty="0" smtClean="0">
                <a:solidFill>
                  <a:prstClr val="black"/>
                </a:solidFill>
              </a:rPr>
              <a:t>8</a:t>
            </a:r>
            <a:r>
              <a:rPr lang="en-US" sz="900" dirty="0" smtClean="0">
                <a:solidFill>
                  <a:srgbClr val="000000"/>
                </a:solidFill>
              </a:rPr>
              <a:t> July</a:t>
            </a:r>
            <a:endParaRPr lang="en-US" sz="900" dirty="0" smtClean="0">
              <a:solidFill>
                <a:prstClr val="black"/>
              </a:solidFill>
            </a:endParaRPr>
          </a:p>
          <a:p>
            <a:pPr>
              <a:defRPr/>
            </a:pPr>
            <a:endParaRPr lang="de-DE" sz="1000" dirty="0" smtClean="0">
              <a:solidFill>
                <a:srgbClr val="111111"/>
              </a:solidFill>
            </a:endParaRPr>
          </a:p>
        </p:txBody>
      </p:sp>
      <p:sp>
        <p:nvSpPr>
          <p:cNvPr id="16" name="Textfeld 102"/>
          <p:cNvSpPr txBox="1"/>
          <p:nvPr/>
        </p:nvSpPr>
        <p:spPr>
          <a:xfrm>
            <a:off x="7569284" y="2244953"/>
            <a:ext cx="1389930" cy="523220"/>
          </a:xfrm>
          <a:prstGeom prst="rect">
            <a:avLst/>
          </a:prstGeom>
          <a:noFill/>
          <a:ln w="9525">
            <a:noFill/>
            <a:miter lim="800000"/>
            <a:headEnd/>
            <a:tailEnd/>
          </a:ln>
        </p:spPr>
        <p:txBody>
          <a:bodyPr wrap="square">
            <a:spAutoFit/>
          </a:bodyPr>
          <a:lstStyle/>
          <a:p>
            <a:pPr>
              <a:defRPr/>
            </a:pPr>
            <a:r>
              <a:rPr lang="en-US" sz="900" b="1" dirty="0" smtClean="0">
                <a:solidFill>
                  <a:prstClr val="black"/>
                </a:solidFill>
              </a:rPr>
              <a:t>Floods</a:t>
            </a:r>
          </a:p>
          <a:p>
            <a:pPr>
              <a:defRPr/>
            </a:pPr>
            <a:r>
              <a:rPr lang="en-US" sz="900" dirty="0" smtClean="0">
                <a:solidFill>
                  <a:prstClr val="black"/>
                </a:solidFill>
              </a:rPr>
              <a:t>China, 21</a:t>
            </a:r>
            <a:r>
              <a:rPr lang="en-US" sz="900" dirty="0" smtClean="0">
                <a:solidFill>
                  <a:srgbClr val="000000"/>
                </a:solidFill>
              </a:rPr>
              <a:t>–</a:t>
            </a:r>
            <a:r>
              <a:rPr lang="en-US" sz="900" dirty="0" smtClean="0">
                <a:solidFill>
                  <a:prstClr val="black"/>
                </a:solidFill>
              </a:rPr>
              <a:t>24 July</a:t>
            </a:r>
          </a:p>
          <a:p>
            <a:pPr>
              <a:defRPr/>
            </a:pPr>
            <a:endParaRPr lang="de-DE" sz="1000" dirty="0" smtClean="0">
              <a:solidFill>
                <a:srgbClr val="111111"/>
              </a:solidFill>
            </a:endParaRPr>
          </a:p>
        </p:txBody>
      </p:sp>
      <p:sp>
        <p:nvSpPr>
          <p:cNvPr id="17" name="Textfeld 104"/>
          <p:cNvSpPr txBox="1"/>
          <p:nvPr/>
        </p:nvSpPr>
        <p:spPr>
          <a:xfrm>
            <a:off x="406653" y="2879715"/>
            <a:ext cx="954107"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Drought</a:t>
            </a:r>
          </a:p>
          <a:p>
            <a:pPr>
              <a:defRPr/>
            </a:pPr>
            <a:r>
              <a:rPr lang="en-US" sz="900" dirty="0" smtClean="0">
                <a:solidFill>
                  <a:prstClr val="black"/>
                </a:solidFill>
              </a:rPr>
              <a:t>USA, Summer</a:t>
            </a:r>
          </a:p>
          <a:p>
            <a:pPr>
              <a:defRPr/>
            </a:pPr>
            <a:endParaRPr lang="de-DE" sz="1000" dirty="0" smtClean="0">
              <a:solidFill>
                <a:srgbClr val="111111"/>
              </a:solidFill>
            </a:endParaRPr>
          </a:p>
        </p:txBody>
      </p:sp>
      <p:sp>
        <p:nvSpPr>
          <p:cNvPr id="18" name="Textfeld 105"/>
          <p:cNvSpPr txBox="1"/>
          <p:nvPr/>
        </p:nvSpPr>
        <p:spPr>
          <a:xfrm>
            <a:off x="4997274" y="1661583"/>
            <a:ext cx="1563248"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Cold Wave</a:t>
            </a:r>
          </a:p>
          <a:p>
            <a:pPr>
              <a:defRPr/>
            </a:pPr>
            <a:r>
              <a:rPr lang="en-US" sz="900" dirty="0" smtClean="0">
                <a:solidFill>
                  <a:prstClr val="black"/>
                </a:solidFill>
              </a:rPr>
              <a:t>Eastern Europe, Jan – Feb</a:t>
            </a:r>
          </a:p>
          <a:p>
            <a:pPr>
              <a:defRPr/>
            </a:pPr>
            <a:endParaRPr lang="de-DE" sz="1000" dirty="0" smtClean="0">
              <a:solidFill>
                <a:srgbClr val="111111"/>
              </a:solidFill>
            </a:endParaRPr>
          </a:p>
        </p:txBody>
      </p:sp>
      <p:sp>
        <p:nvSpPr>
          <p:cNvPr id="19" name="Textfeld 107"/>
          <p:cNvSpPr txBox="1"/>
          <p:nvPr/>
        </p:nvSpPr>
        <p:spPr>
          <a:xfrm>
            <a:off x="6410274" y="1960047"/>
            <a:ext cx="1370888" cy="523220"/>
          </a:xfrm>
          <a:prstGeom prst="rect">
            <a:avLst/>
          </a:prstGeom>
          <a:noFill/>
          <a:ln w="9525">
            <a:noFill/>
            <a:miter lim="800000"/>
            <a:headEnd/>
            <a:tailEnd/>
          </a:ln>
        </p:spPr>
        <p:txBody>
          <a:bodyPr wrap="none">
            <a:spAutoFit/>
          </a:bodyPr>
          <a:lstStyle/>
          <a:p>
            <a:pPr>
              <a:defRPr/>
            </a:pPr>
            <a:r>
              <a:rPr lang="de-DE" sz="900" b="1" dirty="0" err="1" smtClean="0">
                <a:solidFill>
                  <a:prstClr val="black"/>
                </a:solidFill>
              </a:rPr>
              <a:t>Cold</a:t>
            </a:r>
            <a:r>
              <a:rPr lang="de-DE" sz="900" b="1" dirty="0" smtClean="0">
                <a:solidFill>
                  <a:prstClr val="black"/>
                </a:solidFill>
              </a:rPr>
              <a:t> Wave</a:t>
            </a:r>
            <a:endParaRPr lang="en-US" sz="900" b="1" dirty="0" smtClean="0">
              <a:solidFill>
                <a:prstClr val="black"/>
              </a:solidFill>
            </a:endParaRPr>
          </a:p>
          <a:p>
            <a:pPr>
              <a:defRPr/>
            </a:pPr>
            <a:r>
              <a:rPr lang="en-US" sz="900" dirty="0" smtClean="0">
                <a:solidFill>
                  <a:prstClr val="black"/>
                </a:solidFill>
              </a:rPr>
              <a:t>Afghanistan, Jan – Mar</a:t>
            </a:r>
          </a:p>
          <a:p>
            <a:pPr>
              <a:defRPr/>
            </a:pPr>
            <a:endParaRPr lang="de-DE" sz="1000" dirty="0" smtClean="0">
              <a:solidFill>
                <a:srgbClr val="111111"/>
              </a:solidFill>
            </a:endParaRPr>
          </a:p>
        </p:txBody>
      </p:sp>
      <p:sp>
        <p:nvSpPr>
          <p:cNvPr id="20" name="Textfeld 109"/>
          <p:cNvSpPr txBox="1"/>
          <p:nvPr/>
        </p:nvSpPr>
        <p:spPr>
          <a:xfrm>
            <a:off x="3357615" y="1746789"/>
            <a:ext cx="1069524" cy="6617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a:t>
            </a:r>
          </a:p>
          <a:p>
            <a:pPr>
              <a:defRPr/>
            </a:pPr>
            <a:r>
              <a:rPr lang="en-US" sz="900" dirty="0" smtClean="0">
                <a:solidFill>
                  <a:prstClr val="black"/>
                </a:solidFill>
              </a:rPr>
              <a:t>United Kingdom, </a:t>
            </a:r>
          </a:p>
          <a:p>
            <a:pPr>
              <a:defRPr/>
            </a:pPr>
            <a:r>
              <a:rPr lang="en-US" sz="900" dirty="0" smtClean="0">
                <a:solidFill>
                  <a:prstClr val="black"/>
                </a:solidFill>
              </a:rPr>
              <a:t>21–27 November</a:t>
            </a:r>
          </a:p>
          <a:p>
            <a:pPr>
              <a:defRPr/>
            </a:pPr>
            <a:endParaRPr lang="de-DE" sz="1000" dirty="0" smtClean="0">
              <a:solidFill>
                <a:srgbClr val="111111"/>
              </a:solidFill>
            </a:endParaRPr>
          </a:p>
        </p:txBody>
      </p:sp>
      <p:sp>
        <p:nvSpPr>
          <p:cNvPr id="21" name="Textfeld 110"/>
          <p:cNvSpPr txBox="1"/>
          <p:nvPr/>
        </p:nvSpPr>
        <p:spPr>
          <a:xfrm>
            <a:off x="7772400" y="4110161"/>
            <a:ext cx="1191352" cy="661720"/>
          </a:xfrm>
          <a:prstGeom prst="rect">
            <a:avLst/>
          </a:prstGeom>
          <a:noFill/>
          <a:ln w="9525">
            <a:noFill/>
            <a:miter lim="800000"/>
            <a:headEnd/>
            <a:tailEnd/>
          </a:ln>
        </p:spPr>
        <p:txBody>
          <a:bodyPr wrap="square">
            <a:spAutoFit/>
          </a:bodyPr>
          <a:lstStyle/>
          <a:p>
            <a:pPr>
              <a:defRPr/>
            </a:pPr>
            <a:r>
              <a:rPr lang="en-US" sz="900" b="1" dirty="0" smtClean="0">
                <a:solidFill>
                  <a:prstClr val="black"/>
                </a:solidFill>
              </a:rPr>
              <a:t>Typhoon </a:t>
            </a:r>
            <a:r>
              <a:rPr lang="en-US" sz="900" b="1" dirty="0" err="1" smtClean="0">
                <a:solidFill>
                  <a:prstClr val="black"/>
                </a:solidFill>
              </a:rPr>
              <a:t>Bopha</a:t>
            </a:r>
            <a:r>
              <a:rPr lang="en-US" sz="900" b="1" dirty="0" smtClean="0">
                <a:solidFill>
                  <a:prstClr val="black"/>
                </a:solidFill>
              </a:rPr>
              <a:t> </a:t>
            </a:r>
            <a:r>
              <a:rPr lang="en-US" sz="900" dirty="0" smtClean="0">
                <a:solidFill>
                  <a:prstClr val="black"/>
                </a:solidFill>
              </a:rPr>
              <a:t> Philippines,          4</a:t>
            </a:r>
            <a:r>
              <a:rPr lang="en-US" sz="900" dirty="0" smtClean="0">
                <a:solidFill>
                  <a:srgbClr val="000000"/>
                </a:solidFill>
              </a:rPr>
              <a:t>–</a:t>
            </a:r>
            <a:r>
              <a:rPr lang="en-US" sz="900" dirty="0" smtClean="0">
                <a:solidFill>
                  <a:prstClr val="black"/>
                </a:solidFill>
              </a:rPr>
              <a:t>5 December</a:t>
            </a:r>
          </a:p>
          <a:p>
            <a:pPr>
              <a:defRPr/>
            </a:pPr>
            <a:endParaRPr lang="de-DE" sz="1000" dirty="0" smtClean="0">
              <a:solidFill>
                <a:srgbClr val="111111"/>
              </a:solidFill>
            </a:endParaRPr>
          </a:p>
        </p:txBody>
      </p:sp>
      <p:grpSp>
        <p:nvGrpSpPr>
          <p:cNvPr id="2" name="Gruppieren 176"/>
          <p:cNvGrpSpPr/>
          <p:nvPr>
            <p:custDataLst>
              <p:tags r:id="rId3"/>
            </p:custDataLst>
          </p:nvPr>
        </p:nvGrpSpPr>
        <p:grpSpPr>
          <a:xfrm>
            <a:off x="263588" y="2663948"/>
            <a:ext cx="1809429" cy="463684"/>
            <a:chOff x="287338" y="2528900"/>
            <a:chExt cx="1809429" cy="463684"/>
          </a:xfrm>
        </p:grpSpPr>
        <p:sp>
          <p:nvSpPr>
            <p:cNvPr id="23" name="Textfeld 114"/>
            <p:cNvSpPr txBox="1"/>
            <p:nvPr/>
          </p:nvSpPr>
          <p:spPr>
            <a:xfrm>
              <a:off x="287338" y="2528900"/>
              <a:ext cx="184731" cy="246221"/>
            </a:xfrm>
            <a:prstGeom prst="rect">
              <a:avLst/>
            </a:prstGeom>
            <a:noFill/>
            <a:ln w="9525">
              <a:noFill/>
              <a:miter lim="800000"/>
              <a:headEnd/>
              <a:tailEnd/>
            </a:ln>
          </p:spPr>
          <p:txBody>
            <a:bodyPr wrap="none">
              <a:spAutoFit/>
            </a:bodyPr>
            <a:lstStyle/>
            <a:p>
              <a:pPr>
                <a:defRPr/>
              </a:pPr>
              <a:endParaRPr lang="de-DE" sz="1000" dirty="0" smtClean="0">
                <a:solidFill>
                  <a:srgbClr val="111111"/>
                </a:solidFill>
              </a:endParaRPr>
            </a:p>
          </p:txBody>
        </p:sp>
        <p:cxnSp>
          <p:nvCxnSpPr>
            <p:cNvPr id="24" name="Gerade Verbindung 115"/>
            <p:cNvCxnSpPr/>
            <p:nvPr/>
          </p:nvCxnSpPr>
          <p:spPr>
            <a:xfrm flipH="1" flipV="1">
              <a:off x="1318161" y="2992584"/>
              <a:ext cx="778606" cy="0"/>
            </a:xfrm>
            <a:prstGeom prst="line">
              <a:avLst/>
            </a:prstGeom>
          </p:spPr>
          <p:style>
            <a:lnRef idx="1">
              <a:schemeClr val="dk1"/>
            </a:lnRef>
            <a:fillRef idx="0">
              <a:schemeClr val="dk1"/>
            </a:fillRef>
            <a:effectRef idx="0">
              <a:schemeClr val="dk1"/>
            </a:effectRef>
            <a:fontRef idx="minor">
              <a:schemeClr val="tx1"/>
            </a:fontRef>
          </p:style>
        </p:cxnSp>
      </p:grpSp>
      <p:cxnSp>
        <p:nvCxnSpPr>
          <p:cNvPr id="25" name="Gerade Verbindung 116"/>
          <p:cNvCxnSpPr/>
          <p:nvPr/>
        </p:nvCxnSpPr>
        <p:spPr>
          <a:xfrm flipV="1">
            <a:off x="2313552" y="2471073"/>
            <a:ext cx="0" cy="576064"/>
          </a:xfrm>
          <a:prstGeom prst="line">
            <a:avLst/>
          </a:prstGeom>
        </p:spPr>
        <p:style>
          <a:lnRef idx="1">
            <a:schemeClr val="dk1"/>
          </a:lnRef>
          <a:fillRef idx="0">
            <a:schemeClr val="dk1"/>
          </a:fillRef>
          <a:effectRef idx="0">
            <a:schemeClr val="dk1"/>
          </a:effectRef>
          <a:fontRef idx="minor">
            <a:schemeClr val="tx1"/>
          </a:fontRef>
        </p:style>
      </p:cxnSp>
      <p:cxnSp>
        <p:nvCxnSpPr>
          <p:cNvPr id="26" name="Gerade Verbindung 117"/>
          <p:cNvCxnSpPr/>
          <p:nvPr/>
        </p:nvCxnSpPr>
        <p:spPr>
          <a:xfrm>
            <a:off x="2413660" y="3304305"/>
            <a:ext cx="0" cy="236234"/>
          </a:xfrm>
          <a:prstGeom prst="line">
            <a:avLst/>
          </a:prstGeom>
        </p:spPr>
        <p:style>
          <a:lnRef idx="1">
            <a:schemeClr val="dk1"/>
          </a:lnRef>
          <a:fillRef idx="0">
            <a:schemeClr val="dk1"/>
          </a:fillRef>
          <a:effectRef idx="0">
            <a:schemeClr val="dk1"/>
          </a:effectRef>
          <a:fontRef idx="minor">
            <a:schemeClr val="tx1"/>
          </a:fontRef>
        </p:style>
      </p:cxnSp>
      <p:cxnSp>
        <p:nvCxnSpPr>
          <p:cNvPr id="27" name="Gerade Verbindung 119"/>
          <p:cNvCxnSpPr/>
          <p:nvPr/>
        </p:nvCxnSpPr>
        <p:spPr>
          <a:xfrm flipH="1">
            <a:off x="1812645" y="3540539"/>
            <a:ext cx="601015" cy="0"/>
          </a:xfrm>
          <a:prstGeom prst="line">
            <a:avLst/>
          </a:prstGeom>
        </p:spPr>
        <p:style>
          <a:lnRef idx="1">
            <a:schemeClr val="dk1"/>
          </a:lnRef>
          <a:fillRef idx="0">
            <a:schemeClr val="dk1"/>
          </a:fillRef>
          <a:effectRef idx="0">
            <a:schemeClr val="dk1"/>
          </a:effectRef>
          <a:fontRef idx="minor">
            <a:schemeClr val="tx1"/>
          </a:fontRef>
        </p:style>
      </p:cxnSp>
      <p:cxnSp>
        <p:nvCxnSpPr>
          <p:cNvPr id="28" name="Gerade Verbindung 121"/>
          <p:cNvCxnSpPr/>
          <p:nvPr/>
        </p:nvCxnSpPr>
        <p:spPr>
          <a:xfrm flipV="1">
            <a:off x="2479728" y="2506203"/>
            <a:ext cx="0" cy="540000"/>
          </a:xfrm>
          <a:prstGeom prst="line">
            <a:avLst/>
          </a:prstGeom>
        </p:spPr>
        <p:style>
          <a:lnRef idx="1">
            <a:schemeClr val="dk1"/>
          </a:lnRef>
          <a:fillRef idx="0">
            <a:schemeClr val="dk1"/>
          </a:fillRef>
          <a:effectRef idx="0">
            <a:schemeClr val="dk1"/>
          </a:effectRef>
          <a:fontRef idx="minor">
            <a:schemeClr val="tx1"/>
          </a:fontRef>
        </p:style>
      </p:cxnSp>
      <p:cxnSp>
        <p:nvCxnSpPr>
          <p:cNvPr id="29" name="Gerade Verbindung 122"/>
          <p:cNvCxnSpPr/>
          <p:nvPr/>
        </p:nvCxnSpPr>
        <p:spPr>
          <a:xfrm>
            <a:off x="2479728" y="2506203"/>
            <a:ext cx="244572" cy="0"/>
          </a:xfrm>
          <a:prstGeom prst="line">
            <a:avLst/>
          </a:prstGeom>
        </p:spPr>
        <p:style>
          <a:lnRef idx="1">
            <a:schemeClr val="dk1"/>
          </a:lnRef>
          <a:fillRef idx="0">
            <a:schemeClr val="dk1"/>
          </a:fillRef>
          <a:effectRef idx="0">
            <a:schemeClr val="dk1"/>
          </a:effectRef>
          <a:fontRef idx="minor">
            <a:schemeClr val="tx1"/>
          </a:fontRef>
        </p:style>
      </p:cxnSp>
      <p:cxnSp>
        <p:nvCxnSpPr>
          <p:cNvPr id="30" name="Gerade Verbindung 123"/>
          <p:cNvCxnSpPr/>
          <p:nvPr/>
        </p:nvCxnSpPr>
        <p:spPr>
          <a:xfrm flipH="1" flipV="1">
            <a:off x="4322618" y="2213232"/>
            <a:ext cx="0" cy="478908"/>
          </a:xfrm>
          <a:prstGeom prst="line">
            <a:avLst/>
          </a:prstGeom>
        </p:spPr>
        <p:style>
          <a:lnRef idx="1">
            <a:schemeClr val="dk1"/>
          </a:lnRef>
          <a:fillRef idx="0">
            <a:schemeClr val="dk1"/>
          </a:fillRef>
          <a:effectRef idx="0">
            <a:schemeClr val="dk1"/>
          </a:effectRef>
          <a:fontRef idx="minor">
            <a:schemeClr val="tx1"/>
          </a:fontRef>
        </p:style>
      </p:cxnSp>
      <p:cxnSp>
        <p:nvCxnSpPr>
          <p:cNvPr id="31" name="Gerade Verbindung 124"/>
          <p:cNvCxnSpPr/>
          <p:nvPr/>
        </p:nvCxnSpPr>
        <p:spPr>
          <a:xfrm flipV="1">
            <a:off x="4716279" y="1689572"/>
            <a:ext cx="0" cy="1062118"/>
          </a:xfrm>
          <a:prstGeom prst="line">
            <a:avLst/>
          </a:prstGeom>
        </p:spPr>
        <p:style>
          <a:lnRef idx="1">
            <a:schemeClr val="dk1"/>
          </a:lnRef>
          <a:fillRef idx="0">
            <a:schemeClr val="dk1"/>
          </a:fillRef>
          <a:effectRef idx="0">
            <a:schemeClr val="dk1"/>
          </a:effectRef>
          <a:fontRef idx="minor">
            <a:schemeClr val="tx1"/>
          </a:fontRef>
        </p:style>
      </p:cxnSp>
      <p:cxnSp>
        <p:nvCxnSpPr>
          <p:cNvPr id="32" name="Gerade Verbindung 125"/>
          <p:cNvCxnSpPr/>
          <p:nvPr/>
        </p:nvCxnSpPr>
        <p:spPr>
          <a:xfrm flipH="1" flipV="1">
            <a:off x="5201387" y="1999468"/>
            <a:ext cx="0" cy="756000"/>
          </a:xfrm>
          <a:prstGeom prst="line">
            <a:avLst/>
          </a:prstGeom>
        </p:spPr>
        <p:style>
          <a:lnRef idx="1">
            <a:schemeClr val="dk1"/>
          </a:lnRef>
          <a:fillRef idx="0">
            <a:schemeClr val="dk1"/>
          </a:fillRef>
          <a:effectRef idx="0">
            <a:schemeClr val="dk1"/>
          </a:effectRef>
          <a:fontRef idx="minor">
            <a:schemeClr val="tx1"/>
          </a:fontRef>
        </p:style>
      </p:cxnSp>
      <p:cxnSp>
        <p:nvCxnSpPr>
          <p:cNvPr id="33" name="Gerade Verbindung 126"/>
          <p:cNvCxnSpPr/>
          <p:nvPr/>
        </p:nvCxnSpPr>
        <p:spPr>
          <a:xfrm flipV="1">
            <a:off x="5315476" y="2472028"/>
            <a:ext cx="0" cy="396044"/>
          </a:xfrm>
          <a:prstGeom prst="line">
            <a:avLst/>
          </a:prstGeom>
        </p:spPr>
        <p:style>
          <a:lnRef idx="1">
            <a:schemeClr val="dk1"/>
          </a:lnRef>
          <a:fillRef idx="0">
            <a:schemeClr val="dk1"/>
          </a:fillRef>
          <a:effectRef idx="0">
            <a:schemeClr val="dk1"/>
          </a:effectRef>
          <a:fontRef idx="minor">
            <a:schemeClr val="tx1"/>
          </a:fontRef>
        </p:style>
      </p:cxnSp>
      <p:cxnSp>
        <p:nvCxnSpPr>
          <p:cNvPr id="34" name="Gerade Verbindung 129"/>
          <p:cNvCxnSpPr/>
          <p:nvPr/>
        </p:nvCxnSpPr>
        <p:spPr>
          <a:xfrm>
            <a:off x="5317808" y="2472028"/>
            <a:ext cx="342464" cy="0"/>
          </a:xfrm>
          <a:prstGeom prst="line">
            <a:avLst/>
          </a:prstGeom>
        </p:spPr>
        <p:style>
          <a:lnRef idx="1">
            <a:schemeClr val="dk1"/>
          </a:lnRef>
          <a:fillRef idx="0">
            <a:schemeClr val="dk1"/>
          </a:fillRef>
          <a:effectRef idx="0">
            <a:schemeClr val="dk1"/>
          </a:effectRef>
          <a:fontRef idx="minor">
            <a:schemeClr val="tx1"/>
          </a:fontRef>
        </p:style>
      </p:cxnSp>
      <p:cxnSp>
        <p:nvCxnSpPr>
          <p:cNvPr id="35" name="Gerade Verbindung 130"/>
          <p:cNvCxnSpPr/>
          <p:nvPr/>
        </p:nvCxnSpPr>
        <p:spPr>
          <a:xfrm>
            <a:off x="6126540" y="3220579"/>
            <a:ext cx="792088" cy="0"/>
          </a:xfrm>
          <a:prstGeom prst="line">
            <a:avLst/>
          </a:prstGeom>
        </p:spPr>
        <p:style>
          <a:lnRef idx="1">
            <a:schemeClr val="dk1"/>
          </a:lnRef>
          <a:fillRef idx="0">
            <a:schemeClr val="dk1"/>
          </a:fillRef>
          <a:effectRef idx="0">
            <a:schemeClr val="dk1"/>
          </a:effectRef>
          <a:fontRef idx="minor">
            <a:schemeClr val="tx1"/>
          </a:fontRef>
        </p:style>
      </p:cxnSp>
      <p:cxnSp>
        <p:nvCxnSpPr>
          <p:cNvPr id="36" name="Gerade Verbindung 131"/>
          <p:cNvCxnSpPr/>
          <p:nvPr/>
        </p:nvCxnSpPr>
        <p:spPr>
          <a:xfrm flipV="1">
            <a:off x="6918628" y="2320110"/>
            <a:ext cx="0" cy="892297"/>
          </a:xfrm>
          <a:prstGeom prst="line">
            <a:avLst/>
          </a:prstGeom>
        </p:spPr>
        <p:style>
          <a:lnRef idx="1">
            <a:schemeClr val="dk1"/>
          </a:lnRef>
          <a:fillRef idx="0">
            <a:schemeClr val="dk1"/>
          </a:fillRef>
          <a:effectRef idx="0">
            <a:schemeClr val="dk1"/>
          </a:effectRef>
          <a:fontRef idx="minor">
            <a:schemeClr val="tx1"/>
          </a:fontRef>
        </p:style>
      </p:cxnSp>
      <p:cxnSp>
        <p:nvCxnSpPr>
          <p:cNvPr id="37" name="Gerade Verbindung 133"/>
          <p:cNvCxnSpPr/>
          <p:nvPr/>
        </p:nvCxnSpPr>
        <p:spPr>
          <a:xfrm flipV="1">
            <a:off x="7151831" y="2403004"/>
            <a:ext cx="0" cy="612000"/>
          </a:xfrm>
          <a:prstGeom prst="line">
            <a:avLst/>
          </a:prstGeom>
        </p:spPr>
        <p:style>
          <a:lnRef idx="1">
            <a:schemeClr val="dk1"/>
          </a:lnRef>
          <a:fillRef idx="0">
            <a:schemeClr val="dk1"/>
          </a:fillRef>
          <a:effectRef idx="0">
            <a:schemeClr val="dk1"/>
          </a:effectRef>
          <a:fontRef idx="minor">
            <a:schemeClr val="tx1"/>
          </a:fontRef>
        </p:style>
      </p:cxnSp>
      <p:cxnSp>
        <p:nvCxnSpPr>
          <p:cNvPr id="38" name="Gerade Verbindung 134"/>
          <p:cNvCxnSpPr/>
          <p:nvPr/>
        </p:nvCxnSpPr>
        <p:spPr>
          <a:xfrm>
            <a:off x="7151831" y="2403287"/>
            <a:ext cx="462761" cy="0"/>
          </a:xfrm>
          <a:prstGeom prst="line">
            <a:avLst/>
          </a:prstGeom>
        </p:spPr>
        <p:style>
          <a:lnRef idx="1">
            <a:schemeClr val="dk1"/>
          </a:lnRef>
          <a:fillRef idx="0">
            <a:schemeClr val="dk1"/>
          </a:fillRef>
          <a:effectRef idx="0">
            <a:schemeClr val="dk1"/>
          </a:effectRef>
          <a:fontRef idx="minor">
            <a:schemeClr val="tx1"/>
          </a:fontRef>
        </p:style>
      </p:cxnSp>
      <p:cxnSp>
        <p:nvCxnSpPr>
          <p:cNvPr id="39" name="Gerade Verbindung 136"/>
          <p:cNvCxnSpPr/>
          <p:nvPr/>
        </p:nvCxnSpPr>
        <p:spPr>
          <a:xfrm>
            <a:off x="7358585" y="3958692"/>
            <a:ext cx="0" cy="327389"/>
          </a:xfrm>
          <a:prstGeom prst="line">
            <a:avLst/>
          </a:prstGeom>
        </p:spPr>
        <p:style>
          <a:lnRef idx="1">
            <a:schemeClr val="dk1"/>
          </a:lnRef>
          <a:fillRef idx="0">
            <a:schemeClr val="dk1"/>
          </a:fillRef>
          <a:effectRef idx="0">
            <a:schemeClr val="dk1"/>
          </a:effectRef>
          <a:fontRef idx="minor">
            <a:schemeClr val="tx1"/>
          </a:fontRef>
        </p:style>
      </p:cxnSp>
      <p:cxnSp>
        <p:nvCxnSpPr>
          <p:cNvPr id="40" name="Gerade Verbindung 137"/>
          <p:cNvCxnSpPr/>
          <p:nvPr/>
        </p:nvCxnSpPr>
        <p:spPr>
          <a:xfrm>
            <a:off x="7358585" y="4283171"/>
            <a:ext cx="356617" cy="0"/>
          </a:xfrm>
          <a:prstGeom prst="line">
            <a:avLst/>
          </a:prstGeom>
        </p:spPr>
        <p:style>
          <a:lnRef idx="1">
            <a:schemeClr val="dk1"/>
          </a:lnRef>
          <a:fillRef idx="0">
            <a:schemeClr val="dk1"/>
          </a:fillRef>
          <a:effectRef idx="0">
            <a:schemeClr val="dk1"/>
          </a:effectRef>
          <a:fontRef idx="minor">
            <a:schemeClr val="tx1"/>
          </a:fontRef>
        </p:style>
      </p:cxnSp>
      <p:cxnSp>
        <p:nvCxnSpPr>
          <p:cNvPr id="41" name="Gerade Verbindung 138"/>
          <p:cNvCxnSpPr/>
          <p:nvPr/>
        </p:nvCxnSpPr>
        <p:spPr>
          <a:xfrm flipH="1">
            <a:off x="6943060" y="4799183"/>
            <a:ext cx="980416" cy="0"/>
          </a:xfrm>
          <a:prstGeom prst="line">
            <a:avLst/>
          </a:prstGeom>
        </p:spPr>
        <p:style>
          <a:lnRef idx="1">
            <a:schemeClr val="dk1"/>
          </a:lnRef>
          <a:fillRef idx="0">
            <a:schemeClr val="dk1"/>
          </a:fillRef>
          <a:effectRef idx="0">
            <a:schemeClr val="dk1"/>
          </a:effectRef>
          <a:fontRef idx="minor">
            <a:schemeClr val="tx1"/>
          </a:fontRef>
        </p:style>
      </p:cxnSp>
      <p:cxnSp>
        <p:nvCxnSpPr>
          <p:cNvPr id="42" name="Gerade Verbindung 140"/>
          <p:cNvCxnSpPr/>
          <p:nvPr/>
        </p:nvCxnSpPr>
        <p:spPr>
          <a:xfrm>
            <a:off x="6047917" y="3448326"/>
            <a:ext cx="0" cy="740905"/>
          </a:xfrm>
          <a:prstGeom prst="line">
            <a:avLst/>
          </a:prstGeom>
        </p:spPr>
        <p:style>
          <a:lnRef idx="1">
            <a:schemeClr val="dk1"/>
          </a:lnRef>
          <a:fillRef idx="0">
            <a:schemeClr val="dk1"/>
          </a:fillRef>
          <a:effectRef idx="0">
            <a:schemeClr val="dk1"/>
          </a:effectRef>
          <a:fontRef idx="minor">
            <a:schemeClr val="tx1"/>
          </a:fontRef>
        </p:style>
      </p:cxnSp>
      <p:cxnSp>
        <p:nvCxnSpPr>
          <p:cNvPr id="43" name="Gerade Verbindung 141"/>
          <p:cNvCxnSpPr/>
          <p:nvPr/>
        </p:nvCxnSpPr>
        <p:spPr>
          <a:xfrm>
            <a:off x="5524900" y="3197856"/>
            <a:ext cx="0" cy="415828"/>
          </a:xfrm>
          <a:prstGeom prst="line">
            <a:avLst/>
          </a:prstGeom>
        </p:spPr>
        <p:style>
          <a:lnRef idx="1">
            <a:schemeClr val="dk1"/>
          </a:lnRef>
          <a:fillRef idx="0">
            <a:schemeClr val="dk1"/>
          </a:fillRef>
          <a:effectRef idx="0">
            <a:schemeClr val="dk1"/>
          </a:effectRef>
          <a:fontRef idx="minor">
            <a:schemeClr val="tx1"/>
          </a:fontRef>
        </p:style>
      </p:cxnSp>
      <p:cxnSp>
        <p:nvCxnSpPr>
          <p:cNvPr id="44" name="Gerade Verbindung 142"/>
          <p:cNvCxnSpPr/>
          <p:nvPr/>
        </p:nvCxnSpPr>
        <p:spPr>
          <a:xfrm>
            <a:off x="4689384" y="3014879"/>
            <a:ext cx="0" cy="190219"/>
          </a:xfrm>
          <a:prstGeom prst="line">
            <a:avLst/>
          </a:prstGeom>
        </p:spPr>
        <p:style>
          <a:lnRef idx="1">
            <a:schemeClr val="dk1"/>
          </a:lnRef>
          <a:fillRef idx="0">
            <a:schemeClr val="dk1"/>
          </a:fillRef>
          <a:effectRef idx="0">
            <a:schemeClr val="dk1"/>
          </a:effectRef>
          <a:fontRef idx="minor">
            <a:schemeClr val="tx1"/>
          </a:fontRef>
        </p:style>
      </p:cxnSp>
      <p:cxnSp>
        <p:nvCxnSpPr>
          <p:cNvPr id="45" name="Gerade Verbindung 144"/>
          <p:cNvCxnSpPr/>
          <p:nvPr/>
        </p:nvCxnSpPr>
        <p:spPr>
          <a:xfrm flipV="1">
            <a:off x="2612572" y="3498684"/>
            <a:ext cx="387218" cy="0"/>
          </a:xfrm>
          <a:prstGeom prst="line">
            <a:avLst/>
          </a:prstGeom>
        </p:spPr>
        <p:style>
          <a:lnRef idx="1">
            <a:schemeClr val="dk1"/>
          </a:lnRef>
          <a:fillRef idx="0">
            <a:schemeClr val="dk1"/>
          </a:fillRef>
          <a:effectRef idx="0">
            <a:schemeClr val="dk1"/>
          </a:effectRef>
          <a:fontRef idx="minor">
            <a:schemeClr val="tx1"/>
          </a:fontRef>
        </p:style>
      </p:cxnSp>
      <p:cxnSp>
        <p:nvCxnSpPr>
          <p:cNvPr id="46" name="Gerade Verbindung 145"/>
          <p:cNvCxnSpPr/>
          <p:nvPr/>
        </p:nvCxnSpPr>
        <p:spPr>
          <a:xfrm>
            <a:off x="2164820" y="3739038"/>
            <a:ext cx="0" cy="432048"/>
          </a:xfrm>
          <a:prstGeom prst="line">
            <a:avLst/>
          </a:prstGeom>
        </p:spPr>
        <p:style>
          <a:lnRef idx="1">
            <a:schemeClr val="dk1"/>
          </a:lnRef>
          <a:fillRef idx="0">
            <a:schemeClr val="dk1"/>
          </a:fillRef>
          <a:effectRef idx="0">
            <a:schemeClr val="dk1"/>
          </a:effectRef>
          <a:fontRef idx="minor">
            <a:schemeClr val="tx1"/>
          </a:fontRef>
        </p:style>
      </p:cxnSp>
      <p:cxnSp>
        <p:nvCxnSpPr>
          <p:cNvPr id="47" name="Gerade Verbindung 146"/>
          <p:cNvCxnSpPr/>
          <p:nvPr/>
        </p:nvCxnSpPr>
        <p:spPr>
          <a:xfrm flipH="1">
            <a:off x="1824520" y="4180709"/>
            <a:ext cx="340300" cy="0"/>
          </a:xfrm>
          <a:prstGeom prst="line">
            <a:avLst/>
          </a:prstGeom>
        </p:spPr>
        <p:style>
          <a:lnRef idx="1">
            <a:schemeClr val="dk1"/>
          </a:lnRef>
          <a:fillRef idx="0">
            <a:schemeClr val="dk1"/>
          </a:fillRef>
          <a:effectRef idx="0">
            <a:schemeClr val="dk1"/>
          </a:effectRef>
          <a:fontRef idx="minor">
            <a:schemeClr val="tx1"/>
          </a:fontRef>
        </p:style>
      </p:cxnSp>
      <p:cxnSp>
        <p:nvCxnSpPr>
          <p:cNvPr id="48" name="Gerade Verbindung 147"/>
          <p:cNvCxnSpPr/>
          <p:nvPr/>
        </p:nvCxnSpPr>
        <p:spPr>
          <a:xfrm>
            <a:off x="2757401" y="3069712"/>
            <a:ext cx="162000" cy="0"/>
          </a:xfrm>
          <a:prstGeom prst="line">
            <a:avLst/>
          </a:prstGeom>
        </p:spPr>
        <p:style>
          <a:lnRef idx="1">
            <a:schemeClr val="dk1"/>
          </a:lnRef>
          <a:fillRef idx="0">
            <a:schemeClr val="dk1"/>
          </a:fillRef>
          <a:effectRef idx="0">
            <a:schemeClr val="dk1"/>
          </a:effectRef>
          <a:fontRef idx="minor">
            <a:schemeClr val="tx1"/>
          </a:fontRef>
        </p:style>
      </p:cxnSp>
      <p:sp>
        <p:nvSpPr>
          <p:cNvPr id="49" name="Textfeld 148"/>
          <p:cNvSpPr txBox="1"/>
          <p:nvPr/>
        </p:nvSpPr>
        <p:spPr>
          <a:xfrm>
            <a:off x="7529687" y="5096470"/>
            <a:ext cx="1319592"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 flash floods</a:t>
            </a:r>
          </a:p>
          <a:p>
            <a:pPr>
              <a:defRPr/>
            </a:pPr>
            <a:r>
              <a:rPr lang="en-US" sz="900" dirty="0" smtClean="0">
                <a:solidFill>
                  <a:prstClr val="black"/>
                </a:solidFill>
              </a:rPr>
              <a:t>Australia, Feb  – Mar </a:t>
            </a:r>
          </a:p>
          <a:p>
            <a:pPr>
              <a:defRPr/>
            </a:pPr>
            <a:endParaRPr lang="de-DE" sz="1000" dirty="0" smtClean="0">
              <a:solidFill>
                <a:srgbClr val="111111"/>
              </a:solidFill>
            </a:endParaRPr>
          </a:p>
        </p:txBody>
      </p:sp>
      <p:cxnSp>
        <p:nvCxnSpPr>
          <p:cNvPr id="50" name="Gerade Verbindung 149"/>
          <p:cNvCxnSpPr/>
          <p:nvPr/>
        </p:nvCxnSpPr>
        <p:spPr>
          <a:xfrm>
            <a:off x="7920842" y="5003933"/>
            <a:ext cx="0" cy="216000"/>
          </a:xfrm>
          <a:prstGeom prst="line">
            <a:avLst/>
          </a:prstGeom>
        </p:spPr>
        <p:style>
          <a:lnRef idx="1">
            <a:schemeClr val="dk1"/>
          </a:lnRef>
          <a:fillRef idx="0">
            <a:schemeClr val="dk1"/>
          </a:fillRef>
          <a:effectRef idx="0">
            <a:schemeClr val="dk1"/>
          </a:effectRef>
          <a:fontRef idx="minor">
            <a:schemeClr val="tx1"/>
          </a:fontRef>
        </p:style>
      </p:cxnSp>
      <p:sp>
        <p:nvSpPr>
          <p:cNvPr id="51" name="Textfeld 150"/>
          <p:cNvSpPr txBox="1"/>
          <p:nvPr/>
        </p:nvSpPr>
        <p:spPr>
          <a:xfrm>
            <a:off x="7800933" y="3110686"/>
            <a:ext cx="1191352" cy="661720"/>
          </a:xfrm>
          <a:prstGeom prst="rect">
            <a:avLst/>
          </a:prstGeom>
          <a:noFill/>
          <a:ln w="9525">
            <a:noFill/>
            <a:miter lim="800000"/>
            <a:headEnd/>
            <a:tailEnd/>
          </a:ln>
        </p:spPr>
        <p:txBody>
          <a:bodyPr wrap="square">
            <a:spAutoFit/>
          </a:bodyPr>
          <a:lstStyle/>
          <a:p>
            <a:pPr>
              <a:defRPr/>
            </a:pPr>
            <a:r>
              <a:rPr lang="en-US" sz="900" b="1" dirty="0" smtClean="0">
                <a:solidFill>
                  <a:prstClr val="black"/>
                </a:solidFill>
              </a:rPr>
              <a:t>Typhoon </a:t>
            </a:r>
            <a:r>
              <a:rPr lang="en-US" sz="900" b="1" dirty="0" err="1" smtClean="0">
                <a:solidFill>
                  <a:prstClr val="black"/>
                </a:solidFill>
              </a:rPr>
              <a:t>Haikui</a:t>
            </a:r>
            <a:r>
              <a:rPr lang="en-US" sz="900" b="1" dirty="0" smtClean="0">
                <a:solidFill>
                  <a:prstClr val="black"/>
                </a:solidFill>
              </a:rPr>
              <a:t> </a:t>
            </a:r>
            <a:r>
              <a:rPr lang="en-US" sz="900" dirty="0" smtClean="0">
                <a:solidFill>
                  <a:prstClr val="black"/>
                </a:solidFill>
              </a:rPr>
              <a:t>China,                  8</a:t>
            </a:r>
            <a:r>
              <a:rPr lang="en-US" sz="900" dirty="0" smtClean="0">
                <a:solidFill>
                  <a:srgbClr val="000000"/>
                </a:solidFill>
              </a:rPr>
              <a:t>–9</a:t>
            </a:r>
            <a:r>
              <a:rPr lang="en-US" sz="900" dirty="0" smtClean="0">
                <a:solidFill>
                  <a:prstClr val="black"/>
                </a:solidFill>
              </a:rPr>
              <a:t> August</a:t>
            </a:r>
          </a:p>
          <a:p>
            <a:pPr>
              <a:defRPr/>
            </a:pPr>
            <a:endParaRPr lang="de-DE" sz="1000" dirty="0" smtClean="0">
              <a:solidFill>
                <a:srgbClr val="111111"/>
              </a:solidFill>
            </a:endParaRPr>
          </a:p>
        </p:txBody>
      </p:sp>
      <p:cxnSp>
        <p:nvCxnSpPr>
          <p:cNvPr id="52" name="Gerade Verbindung 151"/>
          <p:cNvCxnSpPr/>
          <p:nvPr/>
        </p:nvCxnSpPr>
        <p:spPr>
          <a:xfrm>
            <a:off x="7292845" y="3327595"/>
            <a:ext cx="544868" cy="0"/>
          </a:xfrm>
          <a:prstGeom prst="line">
            <a:avLst/>
          </a:prstGeom>
        </p:spPr>
        <p:style>
          <a:lnRef idx="1">
            <a:schemeClr val="dk1"/>
          </a:lnRef>
          <a:fillRef idx="0">
            <a:schemeClr val="dk1"/>
          </a:fillRef>
          <a:effectRef idx="0">
            <a:schemeClr val="dk1"/>
          </a:effectRef>
          <a:fontRef idx="minor">
            <a:schemeClr val="tx1"/>
          </a:fontRef>
        </p:style>
      </p:cxnSp>
      <p:sp>
        <p:nvSpPr>
          <p:cNvPr id="53" name="Textfeld 153"/>
          <p:cNvSpPr txBox="1"/>
          <p:nvPr/>
        </p:nvSpPr>
        <p:spPr>
          <a:xfrm>
            <a:off x="3678503" y="4177651"/>
            <a:ext cx="1101584"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a:t>
            </a:r>
          </a:p>
          <a:p>
            <a:pPr>
              <a:defRPr/>
            </a:pPr>
            <a:r>
              <a:rPr lang="en-US" sz="900" dirty="0" smtClean="0">
                <a:solidFill>
                  <a:prstClr val="black"/>
                </a:solidFill>
              </a:rPr>
              <a:t>Nigeria, Jul – Oct </a:t>
            </a:r>
          </a:p>
          <a:p>
            <a:pPr>
              <a:defRPr/>
            </a:pPr>
            <a:endParaRPr lang="de-DE" sz="1000" dirty="0" smtClean="0">
              <a:solidFill>
                <a:srgbClr val="111111"/>
              </a:solidFill>
            </a:endParaRPr>
          </a:p>
        </p:txBody>
      </p:sp>
      <p:sp>
        <p:nvSpPr>
          <p:cNvPr id="54" name="Textfeld 154"/>
          <p:cNvSpPr txBox="1"/>
          <p:nvPr/>
        </p:nvSpPr>
        <p:spPr>
          <a:xfrm>
            <a:off x="4428252" y="4980163"/>
            <a:ext cx="1704313"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 hailstorms</a:t>
            </a:r>
          </a:p>
          <a:p>
            <a:pPr>
              <a:defRPr/>
            </a:pPr>
            <a:r>
              <a:rPr lang="en-US" sz="900" dirty="0" smtClean="0">
                <a:solidFill>
                  <a:prstClr val="black"/>
                </a:solidFill>
              </a:rPr>
              <a:t>South Africa, 20 –21 October </a:t>
            </a:r>
          </a:p>
          <a:p>
            <a:pPr>
              <a:defRPr/>
            </a:pPr>
            <a:endParaRPr lang="de-DE" sz="1000" dirty="0" smtClean="0">
              <a:solidFill>
                <a:srgbClr val="111111"/>
              </a:solidFill>
            </a:endParaRPr>
          </a:p>
        </p:txBody>
      </p:sp>
      <p:cxnSp>
        <p:nvCxnSpPr>
          <p:cNvPr id="55" name="Gerade Verbindung 156"/>
          <p:cNvCxnSpPr/>
          <p:nvPr/>
        </p:nvCxnSpPr>
        <p:spPr>
          <a:xfrm flipH="1">
            <a:off x="4500748" y="3974565"/>
            <a:ext cx="0" cy="340599"/>
          </a:xfrm>
          <a:prstGeom prst="line">
            <a:avLst/>
          </a:prstGeom>
        </p:spPr>
        <p:style>
          <a:lnRef idx="1">
            <a:schemeClr val="dk1"/>
          </a:lnRef>
          <a:fillRef idx="0">
            <a:schemeClr val="dk1"/>
          </a:fillRef>
          <a:effectRef idx="0">
            <a:schemeClr val="dk1"/>
          </a:effectRef>
          <a:fontRef idx="minor">
            <a:schemeClr val="tx1"/>
          </a:fontRef>
        </p:style>
      </p:cxnSp>
      <p:cxnSp>
        <p:nvCxnSpPr>
          <p:cNvPr id="56" name="Gerade Verbindung 158"/>
          <p:cNvCxnSpPr/>
          <p:nvPr/>
        </p:nvCxnSpPr>
        <p:spPr>
          <a:xfrm flipH="1">
            <a:off x="5082639" y="4768215"/>
            <a:ext cx="0" cy="252000"/>
          </a:xfrm>
          <a:prstGeom prst="line">
            <a:avLst/>
          </a:prstGeom>
        </p:spPr>
        <p:style>
          <a:lnRef idx="1">
            <a:schemeClr val="dk1"/>
          </a:lnRef>
          <a:fillRef idx="0">
            <a:schemeClr val="dk1"/>
          </a:fillRef>
          <a:effectRef idx="0">
            <a:schemeClr val="dk1"/>
          </a:effectRef>
          <a:fontRef idx="minor">
            <a:schemeClr val="tx1"/>
          </a:fontRef>
        </p:style>
      </p:cxnSp>
      <p:sp>
        <p:nvSpPr>
          <p:cNvPr id="57" name="Textfeld 159"/>
          <p:cNvSpPr txBox="1"/>
          <p:nvPr/>
        </p:nvSpPr>
        <p:spPr>
          <a:xfrm>
            <a:off x="5540883" y="4060514"/>
            <a:ext cx="1608133" cy="369332"/>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a:t>
            </a:r>
          </a:p>
          <a:p>
            <a:pPr>
              <a:defRPr/>
            </a:pPr>
            <a:r>
              <a:rPr lang="en-US" sz="900" dirty="0" smtClean="0">
                <a:solidFill>
                  <a:prstClr val="black"/>
                </a:solidFill>
              </a:rPr>
              <a:t>Pakistan, 3</a:t>
            </a:r>
            <a:r>
              <a:rPr lang="en-US" sz="900" dirty="0" smtClean="0">
                <a:solidFill>
                  <a:srgbClr val="000000"/>
                </a:solidFill>
              </a:rPr>
              <a:t> –</a:t>
            </a:r>
            <a:r>
              <a:rPr lang="en-US" sz="900" dirty="0" smtClean="0">
                <a:solidFill>
                  <a:prstClr val="black"/>
                </a:solidFill>
              </a:rPr>
              <a:t>27 September</a:t>
            </a:r>
            <a:endParaRPr lang="de-DE" sz="1000" dirty="0" smtClean="0">
              <a:solidFill>
                <a:srgbClr val="111111"/>
              </a:solidFill>
            </a:endParaRPr>
          </a:p>
        </p:txBody>
      </p:sp>
      <p:sp>
        <p:nvSpPr>
          <p:cNvPr id="58" name="Textfeld 160"/>
          <p:cNvSpPr txBox="1"/>
          <p:nvPr/>
        </p:nvSpPr>
        <p:spPr>
          <a:xfrm>
            <a:off x="1571043" y="4419783"/>
            <a:ext cx="1281120" cy="369332"/>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a:t>
            </a:r>
          </a:p>
          <a:p>
            <a:pPr>
              <a:defRPr/>
            </a:pPr>
            <a:r>
              <a:rPr lang="en-US" sz="900" dirty="0" smtClean="0">
                <a:solidFill>
                  <a:prstClr val="black"/>
                </a:solidFill>
              </a:rPr>
              <a:t>Columbia, Mar – Jun</a:t>
            </a:r>
          </a:p>
        </p:txBody>
      </p:sp>
      <p:cxnSp>
        <p:nvCxnSpPr>
          <p:cNvPr id="59" name="Gerade Verbindung 162"/>
          <p:cNvCxnSpPr/>
          <p:nvPr/>
        </p:nvCxnSpPr>
        <p:spPr>
          <a:xfrm>
            <a:off x="2317220" y="3974563"/>
            <a:ext cx="678" cy="586807"/>
          </a:xfrm>
          <a:prstGeom prst="line">
            <a:avLst/>
          </a:prstGeom>
        </p:spPr>
        <p:style>
          <a:lnRef idx="1">
            <a:schemeClr val="dk1"/>
          </a:lnRef>
          <a:fillRef idx="0">
            <a:schemeClr val="dk1"/>
          </a:fillRef>
          <a:effectRef idx="0">
            <a:schemeClr val="dk1"/>
          </a:effectRef>
          <a:fontRef idx="minor">
            <a:schemeClr val="tx1"/>
          </a:fontRef>
        </p:style>
      </p:cxnSp>
      <p:cxnSp>
        <p:nvCxnSpPr>
          <p:cNvPr id="60" name="Gerade Verbindung 163"/>
          <p:cNvCxnSpPr/>
          <p:nvPr/>
        </p:nvCxnSpPr>
        <p:spPr>
          <a:xfrm flipH="1">
            <a:off x="2327564" y="3976859"/>
            <a:ext cx="239031" cy="0"/>
          </a:xfrm>
          <a:prstGeom prst="line">
            <a:avLst/>
          </a:prstGeom>
        </p:spPr>
        <p:style>
          <a:lnRef idx="1">
            <a:schemeClr val="dk1"/>
          </a:lnRef>
          <a:fillRef idx="0">
            <a:schemeClr val="dk1"/>
          </a:fillRef>
          <a:effectRef idx="0">
            <a:schemeClr val="dk1"/>
          </a:effectRef>
          <a:fontRef idx="minor">
            <a:schemeClr val="tx1"/>
          </a:fontRef>
        </p:style>
      </p:cxnSp>
      <p:cxnSp>
        <p:nvCxnSpPr>
          <p:cNvPr id="61" name="Gerade Verbindung 166"/>
          <p:cNvCxnSpPr/>
          <p:nvPr/>
        </p:nvCxnSpPr>
        <p:spPr>
          <a:xfrm flipH="1" flipV="1">
            <a:off x="2608457" y="3240993"/>
            <a:ext cx="0" cy="254773"/>
          </a:xfrm>
          <a:prstGeom prst="line">
            <a:avLst/>
          </a:prstGeom>
        </p:spPr>
        <p:style>
          <a:lnRef idx="1">
            <a:schemeClr val="dk1"/>
          </a:lnRef>
          <a:fillRef idx="0">
            <a:schemeClr val="dk1"/>
          </a:fillRef>
          <a:effectRef idx="0">
            <a:schemeClr val="dk1"/>
          </a:effectRef>
          <a:fontRef idx="minor">
            <a:schemeClr val="tx1"/>
          </a:fontRef>
        </p:style>
      </p:cxnSp>
      <p:sp>
        <p:nvSpPr>
          <p:cNvPr id="62" name="Textfeld 167"/>
          <p:cNvSpPr txBox="1"/>
          <p:nvPr/>
        </p:nvSpPr>
        <p:spPr>
          <a:xfrm>
            <a:off x="192667" y="2354700"/>
            <a:ext cx="1678665" cy="369332"/>
          </a:xfrm>
          <a:prstGeom prst="rect">
            <a:avLst/>
          </a:prstGeom>
          <a:noFill/>
          <a:ln w="9525">
            <a:noFill/>
            <a:miter lim="800000"/>
            <a:headEnd/>
            <a:tailEnd/>
          </a:ln>
        </p:spPr>
        <p:txBody>
          <a:bodyPr wrap="none">
            <a:spAutoFit/>
          </a:bodyPr>
          <a:lstStyle/>
          <a:p>
            <a:pPr>
              <a:defRPr/>
            </a:pPr>
            <a:r>
              <a:rPr lang="en-US" sz="900" b="1" dirty="0" smtClean="0">
                <a:solidFill>
                  <a:prstClr val="black"/>
                </a:solidFill>
              </a:rPr>
              <a:t>Hailstorms, severe weather</a:t>
            </a:r>
          </a:p>
          <a:p>
            <a:pPr>
              <a:defRPr/>
            </a:pPr>
            <a:r>
              <a:rPr lang="en-US" sz="900" dirty="0" smtClean="0">
                <a:solidFill>
                  <a:prstClr val="black"/>
                </a:solidFill>
              </a:rPr>
              <a:t>Canada, 12</a:t>
            </a:r>
            <a:r>
              <a:rPr lang="en-US" sz="900" dirty="0" smtClean="0">
                <a:solidFill>
                  <a:srgbClr val="000000"/>
                </a:solidFill>
              </a:rPr>
              <a:t>–14</a:t>
            </a:r>
            <a:r>
              <a:rPr lang="en-US" sz="900" dirty="0" smtClean="0">
                <a:solidFill>
                  <a:prstClr val="black"/>
                </a:solidFill>
              </a:rPr>
              <a:t> August</a:t>
            </a:r>
          </a:p>
        </p:txBody>
      </p:sp>
      <p:cxnSp>
        <p:nvCxnSpPr>
          <p:cNvPr id="63" name="Gerade Verbindung 169"/>
          <p:cNvCxnSpPr/>
          <p:nvPr/>
        </p:nvCxnSpPr>
        <p:spPr>
          <a:xfrm flipH="1">
            <a:off x="914400" y="2759496"/>
            <a:ext cx="756514" cy="0"/>
          </a:xfrm>
          <a:prstGeom prst="line">
            <a:avLst/>
          </a:prstGeom>
        </p:spPr>
        <p:style>
          <a:lnRef idx="1">
            <a:schemeClr val="dk1"/>
          </a:lnRef>
          <a:fillRef idx="0">
            <a:schemeClr val="dk1"/>
          </a:fillRef>
          <a:effectRef idx="0">
            <a:schemeClr val="dk1"/>
          </a:effectRef>
          <a:fontRef idx="minor">
            <a:schemeClr val="tx1"/>
          </a:fontRef>
        </p:style>
      </p:cxnSp>
      <p:cxnSp>
        <p:nvCxnSpPr>
          <p:cNvPr id="64" name="Gerade Verbindung 170"/>
          <p:cNvCxnSpPr/>
          <p:nvPr/>
        </p:nvCxnSpPr>
        <p:spPr>
          <a:xfrm flipV="1">
            <a:off x="5088418" y="2759495"/>
            <a:ext cx="108000" cy="0"/>
          </a:xfrm>
          <a:prstGeom prst="line">
            <a:avLst/>
          </a:prstGeom>
        </p:spPr>
        <p:style>
          <a:lnRef idx="1">
            <a:schemeClr val="dk1"/>
          </a:lnRef>
          <a:fillRef idx="0">
            <a:schemeClr val="dk1"/>
          </a:fillRef>
          <a:effectRef idx="0">
            <a:schemeClr val="dk1"/>
          </a:effectRef>
          <a:fontRef idx="minor">
            <a:schemeClr val="tx1"/>
          </a:fontRef>
        </p:style>
      </p:cxnSp>
      <p:cxnSp>
        <p:nvCxnSpPr>
          <p:cNvPr id="65" name="Gerade Verbindung 171"/>
          <p:cNvCxnSpPr/>
          <p:nvPr/>
        </p:nvCxnSpPr>
        <p:spPr>
          <a:xfrm flipH="1" flipV="1">
            <a:off x="908307" y="2657123"/>
            <a:ext cx="0" cy="104400"/>
          </a:xfrm>
          <a:prstGeom prst="line">
            <a:avLst/>
          </a:prstGeom>
        </p:spPr>
        <p:style>
          <a:lnRef idx="1">
            <a:schemeClr val="dk1"/>
          </a:lnRef>
          <a:fillRef idx="0">
            <a:schemeClr val="dk1"/>
          </a:fillRef>
          <a:effectRef idx="0">
            <a:schemeClr val="dk1"/>
          </a:effectRef>
          <a:fontRef idx="minor">
            <a:schemeClr val="tx1"/>
          </a:fontRef>
        </p:style>
      </p:cxnSp>
      <p:sp>
        <p:nvSpPr>
          <p:cNvPr id="66" name="Rechteck 254"/>
          <p:cNvSpPr/>
          <p:nvPr/>
        </p:nvSpPr>
        <p:spPr>
          <a:xfrm>
            <a:off x="276225" y="5648325"/>
            <a:ext cx="8562976" cy="819149"/>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67" name="Textfeld 42"/>
          <p:cNvSpPr txBox="1"/>
          <p:nvPr/>
        </p:nvSpPr>
        <p:spPr>
          <a:xfrm>
            <a:off x="272130" y="4972529"/>
            <a:ext cx="1978427" cy="292388"/>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de-DE" sz="1300" b="1" dirty="0" err="1" smtClean="0"/>
              <a:t>Number</a:t>
            </a:r>
            <a:r>
              <a:rPr lang="de-DE" sz="1300" b="1" dirty="0" smtClean="0"/>
              <a:t> </a:t>
            </a:r>
            <a:r>
              <a:rPr lang="de-DE" sz="1300" b="1" dirty="0" err="1" smtClean="0"/>
              <a:t>of</a:t>
            </a:r>
            <a:r>
              <a:rPr lang="de-DE" sz="1300" b="1" dirty="0" smtClean="0"/>
              <a:t> </a:t>
            </a:r>
            <a:r>
              <a:rPr lang="de-DE" sz="1300" b="1" dirty="0" err="1" smtClean="0"/>
              <a:t>events</a:t>
            </a:r>
            <a:r>
              <a:rPr lang="de-DE" sz="1300" b="1" dirty="0" smtClean="0"/>
              <a:t>: 905</a:t>
            </a:r>
            <a:endParaRPr lang="de-DE" sz="1300" b="1" dirty="0"/>
          </a:p>
        </p:txBody>
      </p:sp>
      <p:grpSp>
        <p:nvGrpSpPr>
          <p:cNvPr id="3" name="Gruppieren 253"/>
          <p:cNvGrpSpPr/>
          <p:nvPr>
            <p:custDataLst>
              <p:tags r:id="rId4"/>
            </p:custDataLst>
          </p:nvPr>
        </p:nvGrpSpPr>
        <p:grpSpPr>
          <a:xfrm>
            <a:off x="524550" y="5637128"/>
            <a:ext cx="8314650" cy="806716"/>
            <a:chOff x="524550" y="5637128"/>
            <a:chExt cx="8314650" cy="806716"/>
          </a:xfrm>
        </p:grpSpPr>
        <p:sp>
          <p:nvSpPr>
            <p:cNvPr id="70"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71"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72"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73" name="Oval 72"/>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74"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75"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76" name="Text Box 6"/>
            <p:cNvSpPr txBox="1">
              <a:spLocks noChangeArrowheads="1"/>
            </p:cNvSpPr>
            <p:nvPr/>
          </p:nvSpPr>
          <p:spPr bwMode="auto">
            <a:xfrm>
              <a:off x="3365893" y="5640335"/>
              <a:ext cx="261161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Geophysical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(earthquake, tsunami, volcanic activity</a:t>
              </a:r>
              <a:r>
                <a:rPr lang="en-US" sz="1100" dirty="0" smtClean="0">
                  <a:solidFill>
                    <a:prstClr val="black"/>
                  </a:solidFill>
                </a:rPr>
                <a:t>)</a:t>
              </a:r>
              <a:endParaRPr lang="en-US" sz="1100" dirty="0">
                <a:solidFill>
                  <a:prstClr val="black"/>
                </a:solidFill>
              </a:endParaRPr>
            </a:p>
          </p:txBody>
        </p:sp>
        <p:sp>
          <p:nvSpPr>
            <p:cNvPr id="77"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defRPr/>
              </a:pPr>
              <a:r>
                <a:rPr lang="en-US" sz="1100" b="1" dirty="0" smtClean="0">
                  <a:solidFill>
                    <a:srgbClr val="4D4E53"/>
                  </a:solidFill>
                </a:rPr>
                <a:t>Meteorological events </a:t>
              </a:r>
              <a:br>
                <a:rPr lang="en-US" sz="1100" b="1" dirty="0" smtClean="0">
                  <a:solidFill>
                    <a:srgbClr val="4D4E53"/>
                  </a:solidFill>
                </a:rPr>
              </a:br>
              <a:r>
                <a:rPr lang="en-US" sz="1100" dirty="0" smtClean="0">
                  <a:solidFill>
                    <a:srgbClr val="4D4E53"/>
                  </a:solidFill>
                </a:rPr>
                <a:t>(storm) </a:t>
              </a:r>
              <a:endParaRPr lang="en-US" sz="1100" dirty="0">
                <a:solidFill>
                  <a:srgbClr val="4D4E53"/>
                </a:solidFill>
              </a:endParaRPr>
            </a:p>
          </p:txBody>
        </p:sp>
        <p:sp>
          <p:nvSpPr>
            <p:cNvPr id="78" name="Text Box 6"/>
            <p:cNvSpPr txBox="1">
              <a:spLocks noChangeArrowheads="1"/>
            </p:cNvSpPr>
            <p:nvPr/>
          </p:nvSpPr>
          <p:spPr bwMode="auto">
            <a:xfrm>
              <a:off x="727426" y="6007172"/>
              <a:ext cx="2244373" cy="430887"/>
            </a:xfrm>
            <a:prstGeom prst="rect">
              <a:avLst/>
            </a:prstGeom>
            <a:noFill/>
            <a:ln w="9525">
              <a:noFill/>
              <a:miter lim="800000"/>
              <a:headEnd/>
              <a:tailEnd/>
            </a:ln>
          </p:spPr>
          <p:txBody>
            <a:bodyPr wrap="square">
              <a:spAutoFit/>
            </a:bodyPr>
            <a:lstStyle/>
            <a:p>
              <a:pPr>
                <a:defRPr/>
              </a:pPr>
              <a:r>
                <a:rPr lang="en-US" sz="1100" b="1" dirty="0" smtClean="0">
                  <a:solidFill>
                    <a:srgbClr val="4D4E53"/>
                  </a:solidFill>
                </a:rPr>
                <a:t>Selection of significant </a:t>
              </a:r>
            </a:p>
            <a:p>
              <a:pPr>
                <a:defRPr/>
              </a:pPr>
              <a:r>
                <a:rPr lang="en-US" sz="1100" b="1" dirty="0" smtClean="0">
                  <a:solidFill>
                    <a:srgbClr val="4D4E53"/>
                  </a:solidFill>
                </a:rPr>
                <a:t>Natural catastrophes</a:t>
              </a:r>
              <a:endParaRPr lang="en-US" sz="1100" b="1" dirty="0">
                <a:solidFill>
                  <a:srgbClr val="4D4E53"/>
                </a:solidFill>
              </a:endParaRPr>
            </a:p>
          </p:txBody>
        </p:sp>
        <p:sp>
          <p:nvSpPr>
            <p:cNvPr id="79" name="Text Box 6"/>
            <p:cNvSpPr txBox="1">
              <a:spLocks noChangeArrowheads="1"/>
            </p:cNvSpPr>
            <p:nvPr/>
          </p:nvSpPr>
          <p:spPr bwMode="auto">
            <a:xfrm>
              <a:off x="736951" y="5652631"/>
              <a:ext cx="1587294" cy="261610"/>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Natural catastrophes</a:t>
              </a:r>
              <a:endParaRPr lang="en-US" sz="1100" b="1" dirty="0">
                <a:solidFill>
                  <a:srgbClr val="4D4E53"/>
                </a:solidFill>
              </a:endParaRPr>
            </a:p>
          </p:txBody>
        </p:sp>
        <p:sp>
          <p:nvSpPr>
            <p:cNvPr id="80"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Hydrological events</a:t>
              </a:r>
              <a:br>
                <a:rPr lang="en-US" sz="1100" b="1" dirty="0" smtClean="0">
                  <a:solidFill>
                    <a:srgbClr val="4D4E53"/>
                  </a:solidFill>
                </a:rPr>
              </a:br>
              <a:r>
                <a:rPr lang="en-US" sz="1100" dirty="0" smtClean="0">
                  <a:solidFill>
                    <a:srgbClr val="4D4E53"/>
                  </a:solidFill>
                </a:rPr>
                <a:t>(flood, mass movement)</a:t>
              </a:r>
              <a:endParaRPr lang="en-US" sz="1100" dirty="0">
                <a:solidFill>
                  <a:srgbClr val="4D4E53"/>
                </a:solidFill>
              </a:endParaRPr>
            </a:p>
          </p:txBody>
        </p:sp>
        <p:sp>
          <p:nvSpPr>
            <p:cNvPr id="81" name="Text Box 9"/>
            <p:cNvSpPr txBox="1">
              <a:spLocks noChangeArrowheads="1"/>
            </p:cNvSpPr>
            <p:nvPr/>
          </p:nvSpPr>
          <p:spPr bwMode="auto">
            <a:xfrm>
              <a:off x="6161263" y="6012957"/>
              <a:ext cx="2677937" cy="430887"/>
            </a:xfrm>
            <a:prstGeom prst="rect">
              <a:avLst/>
            </a:prstGeom>
            <a:noFill/>
            <a:ln w="9525">
              <a:noFill/>
              <a:miter lim="800000"/>
              <a:headEnd/>
              <a:tailEnd/>
            </a:ln>
          </p:spPr>
          <p:txBody>
            <a:bodyPr wrap="square">
              <a:spAutoFit/>
            </a:bodyPr>
            <a:lstStyle/>
            <a:p>
              <a:pPr>
                <a:defRPr/>
              </a:pPr>
              <a:r>
                <a:rPr lang="en-US" sz="1100" b="1" dirty="0" err="1" smtClean="0">
                  <a:solidFill>
                    <a:srgbClr val="4D4E53"/>
                  </a:solidFill>
                </a:rPr>
                <a:t>Climatological</a:t>
              </a:r>
              <a:r>
                <a:rPr lang="en-US" sz="1100" b="1" dirty="0" smtClean="0">
                  <a:solidFill>
                    <a:srgbClr val="4D4E53"/>
                  </a:solidFill>
                </a:rPr>
                <a:t>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(extreme temperature, drought, wildfire)</a:t>
              </a:r>
              <a:endParaRPr lang="en-US" sz="1100" dirty="0">
                <a:solidFill>
                  <a:srgbClr val="4D4E53"/>
                </a:solidFill>
              </a:endParaRPr>
            </a:p>
          </p:txBody>
        </p:sp>
      </p:grpSp>
      <p:sp>
        <p:nvSpPr>
          <p:cNvPr id="82" name="Textfeld 172"/>
          <p:cNvSpPr txBox="1"/>
          <p:nvPr/>
        </p:nvSpPr>
        <p:spPr>
          <a:xfrm>
            <a:off x="4391980" y="1349340"/>
            <a:ext cx="1338828"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Winter Storm Andrea</a:t>
            </a:r>
          </a:p>
          <a:p>
            <a:pPr>
              <a:defRPr/>
            </a:pPr>
            <a:r>
              <a:rPr lang="en-US" sz="900" dirty="0" smtClean="0">
                <a:solidFill>
                  <a:prstClr val="black"/>
                </a:solidFill>
              </a:rPr>
              <a:t>Europe, 5</a:t>
            </a:r>
            <a:r>
              <a:rPr lang="en-US" sz="900" dirty="0" smtClean="0">
                <a:solidFill>
                  <a:srgbClr val="000000"/>
                </a:solidFill>
              </a:rPr>
              <a:t>–6 </a:t>
            </a:r>
            <a:r>
              <a:rPr lang="en-US" sz="900" dirty="0" smtClean="0">
                <a:solidFill>
                  <a:prstClr val="black"/>
                </a:solidFill>
              </a:rPr>
              <a:t>January</a:t>
            </a:r>
          </a:p>
          <a:p>
            <a:pPr>
              <a:defRPr/>
            </a:pPr>
            <a:endParaRPr lang="de-DE" sz="1000" dirty="0" smtClean="0">
              <a:solidFill>
                <a:srgbClr val="111111"/>
              </a:solidFill>
            </a:endParaRPr>
          </a:p>
        </p:txBody>
      </p:sp>
      <p:sp>
        <p:nvSpPr>
          <p:cNvPr id="83" name="TextBox 82"/>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56</a:t>
            </a:fld>
            <a:endParaRPr lang="en-US" sz="1000" dirty="0">
              <a:solidFill>
                <a:schemeClr val="accent4">
                  <a:lumMod val="75000"/>
                </a:schemeClr>
              </a:solidFill>
              <a:latin typeface="+mn-lt"/>
            </a:endParaRPr>
          </a:p>
        </p:txBody>
      </p:sp>
      <p:sp>
        <p:nvSpPr>
          <p:cNvPr id="88" name="Title 85"/>
          <p:cNvSpPr txBox="1">
            <a:spLocks/>
          </p:cNvSpPr>
          <p:nvPr/>
        </p:nvSpPr>
        <p:spPr bwMode="black">
          <a:xfrm>
            <a:off x="199107" y="502738"/>
            <a:ext cx="6840538" cy="7207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1" fontAlgn="base" latinLnBrk="0" hangingPunct="1">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Natural Loss Events:</a:t>
            </a:r>
          </a:p>
          <a:p>
            <a:pPr marL="0" marR="0" lvl="0" indent="0" algn="l" defTabSz="114300" rtl="0" eaLnBrk="1" fontAlgn="base" latinLnBrk="0" hangingPunct="1">
              <a:lnSpc>
                <a:spcPct val="90000"/>
              </a:lnSpc>
              <a:spcBef>
                <a:spcPct val="0"/>
              </a:spcBef>
              <a:spcAft>
                <a:spcPct val="0"/>
              </a:spcAft>
              <a:buClrTx/>
              <a:buSzTx/>
              <a:buFontTx/>
              <a:buNone/>
              <a:tabLst/>
              <a:defRPr/>
            </a:pPr>
            <a:r>
              <a:rPr lang="en-US" sz="3000" b="1" dirty="0" smtClean="0">
                <a:solidFill>
                  <a:srgbClr val="28688C"/>
                </a:solidFill>
                <a:latin typeface="Arial"/>
                <a:ea typeface="Arial Unicode MS"/>
                <a:cs typeface="Arial"/>
              </a:rPr>
              <a:t>Full Year 2012</a:t>
            </a: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
            </a:r>
            <a:b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br>
            <a: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t/>
            </a:r>
            <a:b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br>
            <a:r>
              <a:rPr kumimoji="0" lang="en-US" sz="2000" b="1" i="0" u="none" strike="noStrike" kern="1200" cap="none" spc="0" normalizeH="0" baseline="0" noProof="0" dirty="0" smtClean="0">
                <a:ln>
                  <a:noFill/>
                </a:ln>
                <a:solidFill>
                  <a:srgbClr val="28688C"/>
                </a:solidFill>
                <a:effectLst/>
                <a:uLnTx/>
                <a:uFillTx/>
                <a:latin typeface="Arial"/>
                <a:ea typeface="Arial Unicode MS"/>
                <a:cs typeface="Arial"/>
              </a:rPr>
              <a:t>World Map</a:t>
            </a:r>
          </a:p>
        </p:txBody>
      </p:sp>
      <p:sp>
        <p:nvSpPr>
          <p:cNvPr id="84"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of January 2013  </a:t>
            </a:r>
            <a:endParaRPr lang="en-US" sz="900" dirty="0">
              <a:solidFill>
                <a:schemeClr val="accent4">
                  <a:lumMod val="75000"/>
                </a:schemeClr>
              </a:solidFill>
            </a:endParaRPr>
          </a:p>
        </p:txBody>
      </p:sp>
    </p:spTree>
    <p:custDataLst>
      <p:tags r:id="rId1"/>
    </p:custData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57</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12 Most Costly Hurricanes</a:t>
            </a:r>
            <a:br>
              <a:rPr lang="en-US" dirty="0" smtClean="0"/>
            </a:br>
            <a:r>
              <a:rPr lang="en-US" dirty="0" smtClean="0"/>
              <a:t>in U.S. History</a:t>
            </a:r>
          </a:p>
        </p:txBody>
      </p:sp>
      <p:sp>
        <p:nvSpPr>
          <p:cNvPr id="31751" name="Rectangle 3"/>
          <p:cNvSpPr>
            <a:spLocks noChangeArrowheads="1"/>
          </p:cNvSpPr>
          <p:nvPr/>
        </p:nvSpPr>
        <p:spPr bwMode="black">
          <a:xfrm>
            <a:off x="117984"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31752" name="Rectangle 4"/>
          <p:cNvSpPr>
            <a:spLocks noChangeArrowheads="1"/>
          </p:cNvSpPr>
          <p:nvPr/>
        </p:nvSpPr>
        <p:spPr bwMode="auto">
          <a:xfrm>
            <a:off x="-2" y="620320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a:t>
            </a:r>
            <a:r>
              <a:rPr lang="en-US" sz="1100" dirty="0" smtClean="0">
                <a:solidFill>
                  <a:srgbClr val="000000"/>
                </a:solidFill>
              </a:rPr>
              <a:t>4/12/13</a:t>
            </a:r>
            <a:r>
              <a:rPr lang="en-US" sz="1100" dirty="0" smtClean="0">
                <a:solidFill>
                  <a:srgbClr val="000000"/>
                </a:solidFill>
                <a:latin typeface="Arial" charset="0"/>
                <a:cs typeface="Arial" charset="0"/>
              </a:rPr>
              <a:t>.</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graphicFrame>
        <p:nvGraphicFramePr>
          <p:cNvPr id="31746" name="Object 5"/>
          <p:cNvGraphicFramePr>
            <a:graphicFrameLocks noChangeAspect="1"/>
          </p:cNvGraphicFramePr>
          <p:nvPr/>
        </p:nvGraphicFramePr>
        <p:xfrm>
          <a:off x="73740" y="2884385"/>
          <a:ext cx="8964613" cy="3348037"/>
        </p:xfrm>
        <a:graphic>
          <a:graphicData uri="http://schemas.openxmlformats.org/presentationml/2006/ole">
            <p:oleObj spid="_x0000_s17529858" name="Chart" r:id="rId4" imgW="8419996" imgH="3371740" progId="MSGraph.Chart.8">
              <p:embed followColorScheme="full"/>
            </p:oleObj>
          </a:graphicData>
        </a:graphic>
      </p:graphicFrame>
      <p:sp>
        <p:nvSpPr>
          <p:cNvPr id="2067463" name="AutoShape 7"/>
          <p:cNvSpPr>
            <a:spLocks noChangeArrowheads="1"/>
          </p:cNvSpPr>
          <p:nvPr/>
        </p:nvSpPr>
        <p:spPr bwMode="blackWhite">
          <a:xfrm>
            <a:off x="4807975" y="2787446"/>
            <a:ext cx="3229896" cy="1177366"/>
          </a:xfrm>
          <a:prstGeom prst="wedgeRectCallout">
            <a:avLst>
              <a:gd name="adj1" fmla="val 25955"/>
              <a:gd name="adj2" fmla="val 85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Sandy became the 3</a:t>
            </a:r>
            <a:r>
              <a:rPr lang="en-US" sz="2000" b="1" baseline="30000" dirty="0" smtClean="0">
                <a:solidFill>
                  <a:srgbClr val="FFFFFF"/>
                </a:solidFill>
              </a:rPr>
              <a:t>rd</a:t>
            </a:r>
            <a:r>
              <a:rPr lang="en-US" sz="2000" b="1" dirty="0" smtClean="0">
                <a:solidFill>
                  <a:srgbClr val="FFFFFF"/>
                </a:solidFill>
              </a:rPr>
              <a:t> </a:t>
            </a:r>
            <a:r>
              <a:rPr lang="en-US" sz="2000" b="1" dirty="0" smtClean="0">
                <a:solidFill>
                  <a:srgbClr val="FFFFFF"/>
                </a:solidFill>
                <a:latin typeface="Arial" charset="0"/>
                <a:cs typeface="Arial" charset="0"/>
              </a:rPr>
              <a:t>costliest </a:t>
            </a:r>
            <a:r>
              <a:rPr lang="en-US" sz="2000" b="1" dirty="0" smtClean="0">
                <a:solidFill>
                  <a:srgbClr val="FFFFFF"/>
                </a:solidFill>
              </a:rPr>
              <a:t>hurricane</a:t>
            </a:r>
            <a:r>
              <a:rPr lang="en-US" sz="2000" b="1" dirty="0" smtClean="0">
                <a:solidFill>
                  <a:srgbClr val="FFFFFF"/>
                </a:solidFill>
                <a:latin typeface="Arial" charset="0"/>
                <a:cs typeface="Arial" charset="0"/>
              </a:rPr>
              <a:t> </a:t>
            </a:r>
            <a:r>
              <a:rPr lang="en-US" sz="2000" b="1" dirty="0">
                <a:solidFill>
                  <a:srgbClr val="FFFFFF"/>
                </a:solidFill>
                <a:latin typeface="Arial" charset="0"/>
                <a:cs typeface="Arial" charset="0"/>
              </a:rPr>
              <a:t>in US insurance history</a:t>
            </a:r>
          </a:p>
        </p:txBody>
      </p:sp>
      <p:sp>
        <p:nvSpPr>
          <p:cNvPr id="10" name="AutoShape 7"/>
          <p:cNvSpPr>
            <a:spLocks noChangeArrowheads="1"/>
          </p:cNvSpPr>
          <p:nvPr/>
        </p:nvSpPr>
        <p:spPr bwMode="blackWhite">
          <a:xfrm>
            <a:off x="730649" y="3377380"/>
            <a:ext cx="2853209" cy="1291615"/>
          </a:xfrm>
          <a:prstGeom prst="wedgeRectCallout">
            <a:avLst>
              <a:gd name="adj1" fmla="val -42284"/>
              <a:gd name="adj2" fmla="val 82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expensive hurricane in US history in 2011</a:t>
            </a:r>
            <a:endParaRPr lang="en-US" sz="2000" b="1" dirty="0">
              <a:solidFill>
                <a:srgbClr val="FFFFFF"/>
              </a:solidFill>
              <a:latin typeface="Arial" charset="0"/>
              <a:cs typeface="Arial" charset="0"/>
            </a:endParaRPr>
          </a:p>
        </p:txBody>
      </p:sp>
      <p:sp>
        <p:nvSpPr>
          <p:cNvPr id="13" name="Text Box 17"/>
          <p:cNvSpPr txBox="1">
            <a:spLocks noChangeArrowheads="1"/>
          </p:cNvSpPr>
          <p:nvPr/>
        </p:nvSpPr>
        <p:spPr bwMode="auto">
          <a:xfrm>
            <a:off x="870156" y="1710813"/>
            <a:ext cx="7772400" cy="83099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400" b="1" dirty="0" smtClean="0">
                <a:solidFill>
                  <a:schemeClr val="bg1"/>
                </a:solidFill>
              </a:rPr>
              <a:t>10 of the 12 most costly hurricanes in insurance history occurred over the past 9 years (2004—2012)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4322" name="Rectangle 2"/>
          <p:cNvSpPr>
            <a:spLocks noGrp="1" noChangeArrowheads="1"/>
          </p:cNvSpPr>
          <p:nvPr>
            <p:ph type="title"/>
          </p:nvPr>
        </p:nvSpPr>
        <p:spPr>
          <a:xfrm>
            <a:off x="191740" y="-41784"/>
            <a:ext cx="8295968" cy="1143000"/>
          </a:xfrm>
        </p:spPr>
        <p:txBody>
          <a:bodyPr/>
          <a:lstStyle/>
          <a:p>
            <a:r>
              <a:rPr lang="en-US" dirty="0"/>
              <a:t>Outlook for </a:t>
            </a:r>
            <a:r>
              <a:rPr lang="en-US" dirty="0" smtClean="0"/>
              <a:t>2013 </a:t>
            </a:r>
            <a:r>
              <a:rPr lang="en-US" dirty="0"/>
              <a:t>Hurricane Season: </a:t>
            </a:r>
            <a:r>
              <a:rPr lang="en-US" dirty="0" smtClean="0"/>
              <a:t/>
            </a:r>
            <a:br>
              <a:rPr lang="en-US" dirty="0" smtClean="0"/>
            </a:br>
            <a:r>
              <a:rPr lang="en-US" dirty="0" smtClean="0"/>
              <a:t>75</a:t>
            </a:r>
            <a:r>
              <a:rPr lang="en-US" b="1" dirty="0" smtClean="0"/>
              <a:t>% </a:t>
            </a:r>
            <a:r>
              <a:rPr lang="en-US" b="1" dirty="0"/>
              <a:t>Worse Than Average</a:t>
            </a:r>
          </a:p>
        </p:txBody>
      </p:sp>
      <p:graphicFrame>
        <p:nvGraphicFramePr>
          <p:cNvPr id="7224323" name="Group 3"/>
          <p:cNvGraphicFramePr>
            <a:graphicFrameLocks noGrp="1"/>
          </p:cNvGraphicFramePr>
          <p:nvPr>
            <p:ph idx="1"/>
          </p:nvPr>
        </p:nvGraphicFramePr>
        <p:xfrm>
          <a:off x="309716" y="1281428"/>
          <a:ext cx="8347586" cy="4766376"/>
        </p:xfrm>
        <a:graphic>
          <a:graphicData uri="http://schemas.openxmlformats.org/drawingml/2006/table">
            <a:tbl>
              <a:tblPr/>
              <a:tblGrid>
                <a:gridCol w="5195947"/>
                <a:gridCol w="1788768"/>
                <a:gridCol w="1362871"/>
              </a:tblGrid>
              <a:tr h="65246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bg1"/>
                          </a:solidFill>
                          <a:effectLst/>
                          <a:latin typeface="Arial" pitchFamily="34" charset="0"/>
                          <a:cs typeface="Arial" pitchFamily="34" charset="0"/>
                        </a:rPr>
                        <a:t>Forecast Parameter</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Median</a:t>
                      </a:r>
                    </a:p>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(1981-2010)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2013F</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9053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Named Storms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12.0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18</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04825">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Named Storm Days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60.1</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95</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4291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Hurricanes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6.5</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9</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572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Hurricane Days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21.3</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40</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4768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Major Hurricanes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4</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4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Major Hurricane Days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3.9</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9</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4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Accumulated Cyclone Energy</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92.0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165</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4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Net Tropical Cyclone Activity</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103%</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175%</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r>
            </a:tbl>
          </a:graphicData>
        </a:graphic>
      </p:graphicFrame>
      <p:sp>
        <p:nvSpPr>
          <p:cNvPr id="7224375" name="Text Box 55"/>
          <p:cNvSpPr txBox="1">
            <a:spLocks noChangeArrowheads="1"/>
          </p:cNvSpPr>
          <p:nvPr/>
        </p:nvSpPr>
        <p:spPr bwMode="auto">
          <a:xfrm>
            <a:off x="73740" y="6272831"/>
            <a:ext cx="8915400" cy="523862"/>
          </a:xfrm>
          <a:prstGeom prst="rect">
            <a:avLst/>
          </a:prstGeom>
          <a:noFill/>
          <a:ln w="9525">
            <a:noFill/>
            <a:miter lim="800000"/>
            <a:headEnd/>
            <a:tailEnd/>
          </a:ln>
          <a:effectLst/>
        </p:spPr>
        <p:txBody>
          <a:bodyPr lIns="92075" tIns="46038" rIns="92075" bIns="46038">
            <a:spAutoFit/>
          </a:bodyPr>
          <a:lstStyle/>
          <a:p>
            <a:r>
              <a:rPr lang="en-US" sz="1400" dirty="0" smtClean="0">
                <a:latin typeface="Arial" pitchFamily="34" charset="0"/>
              </a:rPr>
              <a:t>Source</a:t>
            </a:r>
            <a:r>
              <a:rPr lang="en-US" sz="1400" dirty="0">
                <a:latin typeface="Arial" pitchFamily="34" charset="0"/>
              </a:rPr>
              <a:t>: Philip </a:t>
            </a:r>
            <a:r>
              <a:rPr lang="en-US" sz="1400" dirty="0" err="1">
                <a:latin typeface="Arial" pitchFamily="34" charset="0"/>
              </a:rPr>
              <a:t>Klotzbach</a:t>
            </a:r>
            <a:r>
              <a:rPr lang="en-US" sz="1400" dirty="0">
                <a:latin typeface="Arial" pitchFamily="34" charset="0"/>
              </a:rPr>
              <a:t> and Dr. William Gray, Colorado State University, </a:t>
            </a:r>
            <a:r>
              <a:rPr lang="en-US" sz="1400" dirty="0" smtClean="0">
                <a:latin typeface="Arial" pitchFamily="34" charset="0"/>
              </a:rPr>
              <a:t>June 2013, accessed at </a:t>
            </a:r>
            <a:r>
              <a:rPr lang="en-US" sz="1400" dirty="0" smtClean="0">
                <a:latin typeface="Arial" pitchFamily="34" charset="0"/>
                <a:hlinkClick r:id="rId2"/>
              </a:rPr>
              <a:t>http://tropical.atmos.colostate.edu/forecasts/2013/apr2013/apr2013.pdf</a:t>
            </a:r>
            <a:r>
              <a:rPr lang="en-US" sz="1400" dirty="0" smtClean="0">
                <a:latin typeface="Arial" pitchFamily="34" charset="0"/>
              </a:rPr>
              <a:t> ; Insurance Information Institute..</a:t>
            </a:r>
            <a:endParaRPr lang="en-US" sz="1000" b="1" dirty="0">
              <a:latin typeface="Arial" pitchFamily="34" charset="0"/>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5346" name="Rectangle 2"/>
          <p:cNvSpPr>
            <a:spLocks noGrp="1" noChangeArrowheads="1"/>
          </p:cNvSpPr>
          <p:nvPr>
            <p:ph type="title"/>
          </p:nvPr>
        </p:nvSpPr>
        <p:spPr>
          <a:xfrm>
            <a:off x="176988" y="-29496"/>
            <a:ext cx="7543800" cy="1143000"/>
          </a:xfrm>
        </p:spPr>
        <p:txBody>
          <a:bodyPr/>
          <a:lstStyle/>
          <a:p>
            <a:r>
              <a:rPr lang="en-US" dirty="0"/>
              <a:t>Landfall Probabilities </a:t>
            </a:r>
            <a:r>
              <a:rPr lang="en-US" dirty="0" smtClean="0"/>
              <a:t>for 2013 </a:t>
            </a:r>
            <a:r>
              <a:rPr lang="en-US" dirty="0"/>
              <a:t>Hurricane Season:</a:t>
            </a:r>
            <a:r>
              <a:rPr lang="en-US" b="1" dirty="0"/>
              <a:t> Above Average</a:t>
            </a:r>
          </a:p>
        </p:txBody>
      </p:sp>
      <p:graphicFrame>
        <p:nvGraphicFramePr>
          <p:cNvPr id="7225375" name="Group 31"/>
          <p:cNvGraphicFramePr>
            <a:graphicFrameLocks noGrp="1"/>
          </p:cNvGraphicFramePr>
          <p:nvPr>
            <p:ph idx="1"/>
          </p:nvPr>
        </p:nvGraphicFramePr>
        <p:xfrm>
          <a:off x="459651" y="1496654"/>
          <a:ext cx="8077200" cy="3709103"/>
        </p:xfrm>
        <a:graphic>
          <a:graphicData uri="http://schemas.openxmlformats.org/drawingml/2006/table">
            <a:tbl>
              <a:tblPr/>
              <a:tblGrid>
                <a:gridCol w="4572000"/>
                <a:gridCol w="2058988"/>
                <a:gridCol w="1446212"/>
              </a:tblGrid>
              <a:tr h="65246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Average*</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2013F</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9053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Entire US East &amp; Gulf Coasts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52%</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72%</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04825">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US East Coast Including Florida Peninsula</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31%</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48%</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4291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Gulf Coast from Florida Panhandle to Brownsville</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30%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47%</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572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Caribbean </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42%</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61%</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7225373" name="Text Box 29"/>
          <p:cNvSpPr txBox="1">
            <a:spLocks noChangeArrowheads="1"/>
          </p:cNvSpPr>
          <p:nvPr/>
        </p:nvSpPr>
        <p:spPr bwMode="auto">
          <a:xfrm>
            <a:off x="73740" y="6228587"/>
            <a:ext cx="8915400" cy="523862"/>
          </a:xfrm>
          <a:prstGeom prst="rect">
            <a:avLst/>
          </a:prstGeom>
          <a:noFill/>
          <a:ln w="9525">
            <a:noFill/>
            <a:miter lim="800000"/>
            <a:headEnd/>
            <a:tailEnd/>
          </a:ln>
          <a:effectLst/>
        </p:spPr>
        <p:txBody>
          <a:bodyPr lIns="92075" tIns="46038" rIns="92075" bIns="46038">
            <a:spAutoFit/>
          </a:bodyPr>
          <a:lstStyle/>
          <a:p>
            <a:r>
              <a:rPr lang="en-US" sz="1400" dirty="0">
                <a:latin typeface="Arial" pitchFamily="34" charset="0"/>
              </a:rPr>
              <a:t>*Average over the past century.</a:t>
            </a:r>
          </a:p>
          <a:p>
            <a:r>
              <a:rPr lang="en-US" sz="1400" dirty="0">
                <a:latin typeface="Arial" pitchFamily="34" charset="0"/>
              </a:rPr>
              <a:t>Source: Philip </a:t>
            </a:r>
            <a:r>
              <a:rPr lang="en-US" sz="1400" dirty="0" err="1">
                <a:latin typeface="Arial" pitchFamily="34" charset="0"/>
              </a:rPr>
              <a:t>Klotzbach</a:t>
            </a:r>
            <a:r>
              <a:rPr lang="en-US" sz="1400" dirty="0">
                <a:latin typeface="Arial" pitchFamily="34" charset="0"/>
              </a:rPr>
              <a:t> and Dr. William Gray, Colorado State University, </a:t>
            </a:r>
            <a:r>
              <a:rPr lang="en-US" sz="1400" dirty="0" smtClean="0">
                <a:latin typeface="Arial" pitchFamily="34" charset="0"/>
              </a:rPr>
              <a:t>June 2013.</a:t>
            </a:r>
            <a:endParaRPr lang="en-US" sz="1000" b="1" dirty="0">
              <a:latin typeface="Arial"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6</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35279" y="4927193"/>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60</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2012</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p:oleObj spid="_x0000_s20048898" name="Chart" r:id="rId4" imgW="8525003" imgH="4857725" progId="MSGraph.Chart.8">
              <p:embed followColorScheme="full"/>
            </p:oleObj>
          </a:graphicData>
        </a:graphic>
      </p:graphicFrame>
      <p:sp>
        <p:nvSpPr>
          <p:cNvPr id="2073607" name="Text Box 5"/>
          <p:cNvSpPr txBox="1">
            <a:spLocks noChangeArrowheads="1"/>
          </p:cNvSpPr>
          <p:nvPr/>
        </p:nvSpPr>
        <p:spPr bwMode="blackWhite">
          <a:xfrm>
            <a:off x="3171825" y="3709851"/>
            <a:ext cx="5378450" cy="1286012"/>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In </a:t>
            </a:r>
            <a:r>
              <a:rPr lang="en-US" sz="1600" b="1" dirty="0" smtClean="0">
                <a:solidFill>
                  <a:srgbClr val="FFFFFF"/>
                </a:solidFill>
              </a:rPr>
              <a:t>2012, New York </a:t>
            </a:r>
            <a:r>
              <a:rPr lang="en-US" sz="1600" b="1" dirty="0">
                <a:solidFill>
                  <a:srgbClr val="FFFFFF"/>
                </a:solidFill>
              </a:rPr>
              <a:t>Ranked as the #1 Most </a:t>
            </a:r>
            <a:br>
              <a:rPr lang="en-US" sz="1600" b="1" dirty="0">
                <a:solidFill>
                  <a:srgbClr val="FFFFFF"/>
                </a:solidFill>
              </a:rPr>
            </a:br>
            <a:r>
              <a:rPr lang="en-US" sz="1600" b="1" dirty="0">
                <a:solidFill>
                  <a:srgbClr val="FFFFFF"/>
                </a:solidFill>
              </a:rPr>
              <a:t>Exposed State to Hurricane Loss, </a:t>
            </a:r>
            <a:r>
              <a:rPr lang="en-US" sz="1600" b="1" dirty="0" smtClean="0">
                <a:solidFill>
                  <a:srgbClr val="FFFFFF"/>
                </a:solidFill>
              </a:rPr>
              <a:t>Overtaking Florida with $2.862 Trillion. </a:t>
            </a:r>
            <a:r>
              <a:rPr lang="en-US" sz="1600" b="1" dirty="0">
                <a:solidFill>
                  <a:srgbClr val="FFFFFF"/>
                </a:solidFill>
              </a:rPr>
              <a:t>Texas is very exposed too, and ranked #3 with </a:t>
            </a:r>
            <a:r>
              <a:rPr lang="en-US" sz="1600" b="1" dirty="0" smtClean="0">
                <a:solidFill>
                  <a:srgbClr val="FFFFFF"/>
                </a:solidFill>
              </a:rPr>
              <a:t>$1.175 Trillion</a:t>
            </a:r>
            <a:r>
              <a:rPr lang="en-US" sz="1600" b="1" dirty="0">
                <a:solidFill>
                  <a:srgbClr val="FFFFFF"/>
                </a:solidFill>
              </a:rPr>
              <a:t/>
            </a:r>
            <a:br>
              <a:rPr lang="en-US" sz="1600" b="1" dirty="0">
                <a:solidFill>
                  <a:srgbClr val="FFFFFF"/>
                </a:solidFill>
              </a:rPr>
            </a:br>
            <a:r>
              <a:rPr lang="en-US" sz="1600" b="1" dirty="0">
                <a:solidFill>
                  <a:srgbClr val="FFFFFF"/>
                </a:solidFill>
              </a:rPr>
              <a:t>in insured coastal exposure</a:t>
            </a:r>
          </a:p>
        </p:txBody>
      </p:sp>
      <p:sp>
        <p:nvSpPr>
          <p:cNvPr id="2073608" name="Text Box 5"/>
          <p:cNvSpPr txBox="1">
            <a:spLocks noChangeArrowheads="1"/>
          </p:cNvSpPr>
          <p:nvPr/>
        </p:nvSpPr>
        <p:spPr bwMode="blackWhite">
          <a:xfrm>
            <a:off x="3171825" y="5118100"/>
            <a:ext cx="5378450" cy="707934"/>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The Insured Value of All Coastal Property </a:t>
            </a:r>
            <a:r>
              <a:rPr lang="en-US" sz="1600" b="1" dirty="0" smtClean="0">
                <a:solidFill>
                  <a:srgbClr val="FFFFFF"/>
                </a:solidFill>
              </a:rPr>
              <a:t>Was $10.6 Trillion in 2012 , Up 20% from </a:t>
            </a:r>
            <a:r>
              <a:rPr lang="en-US" sz="1600" b="1" dirty="0">
                <a:solidFill>
                  <a:srgbClr val="FFFFFF"/>
                </a:solidFill>
              </a:rPr>
              <a:t>$8.9 Trillion in </a:t>
            </a:r>
            <a:r>
              <a:rPr lang="en-US" sz="1600" b="1" dirty="0" smtClean="0">
                <a:solidFill>
                  <a:srgbClr val="FFFFFF"/>
                </a:solidFill>
              </a:rPr>
              <a:t>2007 and Up 48% </a:t>
            </a:r>
            <a:r>
              <a:rPr lang="en-US" sz="1600" b="1" dirty="0">
                <a:solidFill>
                  <a:srgbClr val="FFFFFF"/>
                </a:solidFill>
              </a:rPr>
              <a:t>from $7.2 Trillion in 2004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61</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2007</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(2007, $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333939" y="1367350"/>
          <a:ext cx="8447087" cy="4789487"/>
        </p:xfrm>
        <a:graphic>
          <a:graphicData uri="http://schemas.openxmlformats.org/presentationml/2006/ole">
            <p:oleObj spid="_x0000_s20049922" name="Chart" r:id="rId4" imgW="8534451" imgH="4848277" progId="MSGraph.Chart.8">
              <p:embed followColorScheme="full"/>
            </p:oleObj>
          </a:graphicData>
        </a:graphic>
      </p:graphicFrame>
      <p:sp>
        <p:nvSpPr>
          <p:cNvPr id="2073607" name="Text Box 5"/>
          <p:cNvSpPr txBox="1">
            <a:spLocks noChangeArrowheads="1"/>
          </p:cNvSpPr>
          <p:nvPr/>
        </p:nvSpPr>
        <p:spPr bwMode="blackWhite">
          <a:xfrm>
            <a:off x="3171825" y="3876675"/>
            <a:ext cx="5378450" cy="1119188"/>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In 2007, Florida Still Ranked as the #1 Most </a:t>
            </a:r>
            <a:br>
              <a:rPr lang="en-US" sz="1600" b="1">
                <a:solidFill>
                  <a:srgbClr val="FFFFFF"/>
                </a:solidFill>
              </a:rPr>
            </a:br>
            <a:r>
              <a:rPr lang="en-US" sz="1600" b="1">
                <a:solidFill>
                  <a:srgbClr val="FFFFFF"/>
                </a:solidFill>
              </a:rPr>
              <a:t>Exposed State to Hurricane Loss, with </a:t>
            </a:r>
            <a:br>
              <a:rPr lang="en-US" sz="1600" b="1">
                <a:solidFill>
                  <a:srgbClr val="FFFFFF"/>
                </a:solidFill>
              </a:rPr>
            </a:br>
            <a:r>
              <a:rPr lang="en-US" sz="1600" b="1">
                <a:solidFill>
                  <a:srgbClr val="FFFFFF"/>
                </a:solidFill>
              </a:rPr>
              <a:t>$2.459 Trillion Exposure, but Texas is very exposed too, and ranked #3 with $895B </a:t>
            </a:r>
            <a:br>
              <a:rPr lang="en-US" sz="1600" b="1">
                <a:solidFill>
                  <a:srgbClr val="FFFFFF"/>
                </a:solidFill>
              </a:rPr>
            </a:br>
            <a:r>
              <a:rPr lang="en-US" sz="1600" b="1">
                <a:solidFill>
                  <a:srgbClr val="FFFFFF"/>
                </a:solidFill>
              </a:rPr>
              <a:t>in insured coastal exposure</a:t>
            </a:r>
          </a:p>
        </p:txBody>
      </p:sp>
      <p:sp>
        <p:nvSpPr>
          <p:cNvPr id="2073608" name="Text Box 5"/>
          <p:cNvSpPr txBox="1">
            <a:spLocks noChangeArrowheads="1"/>
          </p:cNvSpPr>
          <p:nvPr/>
        </p:nvSpPr>
        <p:spPr bwMode="blackWhite">
          <a:xfrm>
            <a:off x="3171825" y="5118100"/>
            <a:ext cx="5378450" cy="66992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The Insured Value of All Coastal Property Was $8.9 Trillion in 2007, Up 24% from $7.2 Trillion in 2004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62</a:t>
            </a:fld>
            <a:endParaRPr lang="en-US" smtClean="0"/>
          </a:p>
        </p:txBody>
      </p:sp>
      <p:sp>
        <p:nvSpPr>
          <p:cNvPr id="115718" name="Rectangle 10"/>
          <p:cNvSpPr>
            <a:spLocks noGrp="1" noChangeArrowheads="1"/>
          </p:cNvSpPr>
          <p:nvPr>
            <p:ph type="title"/>
          </p:nvPr>
        </p:nvSpPr>
        <p:spPr/>
        <p:txBody>
          <a:bodyPr/>
          <a:lstStyle/>
          <a:p>
            <a:r>
              <a:rPr lang="en-US" dirty="0" smtClean="0"/>
              <a:t>Total Potential Home Value Exposure to Storm Surge Risk in 2013*</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a:t>
            </a:r>
            <a:r>
              <a:rPr lang="en-US" sz="1600" b="1" dirty="0">
                <a:solidFill>
                  <a:srgbClr val="225A7A"/>
                </a:solidFill>
              </a:rPr>
              <a:t>Billions)</a:t>
            </a:r>
          </a:p>
        </p:txBody>
      </p:sp>
      <p:sp>
        <p:nvSpPr>
          <p:cNvPr id="115720" name="Rectangle 4"/>
          <p:cNvSpPr>
            <a:spLocks noChangeArrowheads="1"/>
          </p:cNvSpPr>
          <p:nvPr/>
        </p:nvSpPr>
        <p:spPr bwMode="auto">
          <a:xfrm>
            <a:off x="0" y="6203205"/>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*Insured and uninsured  property.  Based on estimated property values as of April 2013.</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Storm Surge Report 2013, </a:t>
            </a:r>
            <a:r>
              <a:rPr lang="en-US" sz="1100" dirty="0" err="1" smtClean="0"/>
              <a:t>CoreLogic</a:t>
            </a:r>
            <a:r>
              <a:rPr lang="en-US" sz="1100" dirty="0" smtClean="0"/>
              <a:t>. </a:t>
            </a:r>
            <a:endParaRPr lang="en-US" sz="1100" dirty="0"/>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p:oleObj spid="_x0000_s20050946" name="Chart" r:id="rId4" imgW="8543899" imgH="4848277" progId="MSGraph.Chart.8">
              <p:embed followColorScheme="full"/>
            </p:oleObj>
          </a:graphicData>
        </a:graphic>
      </p:graphicFrame>
      <p:sp>
        <p:nvSpPr>
          <p:cNvPr id="2073608" name="Text Box 5"/>
          <p:cNvSpPr txBox="1">
            <a:spLocks noChangeArrowheads="1"/>
          </p:cNvSpPr>
          <p:nvPr/>
        </p:nvSpPr>
        <p:spPr bwMode="blackWhite">
          <a:xfrm>
            <a:off x="3250202" y="4127863"/>
            <a:ext cx="5378450" cy="1240971"/>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smtClean="0">
                <a:solidFill>
                  <a:srgbClr val="FFFFFF"/>
                </a:solidFill>
              </a:rPr>
              <a:t>The Value </a:t>
            </a:r>
            <a:r>
              <a:rPr lang="en-US" sz="1600" b="1" dirty="0">
                <a:solidFill>
                  <a:srgbClr val="FFFFFF"/>
                </a:solidFill>
              </a:rPr>
              <a:t>of </a:t>
            </a:r>
            <a:r>
              <a:rPr lang="en-US" sz="1600" b="1" dirty="0" smtClean="0">
                <a:solidFill>
                  <a:srgbClr val="FFFFFF"/>
                </a:solidFill>
              </a:rPr>
              <a:t>Homes Exposed to Storm Surge was $1.147 Trillion in 2013.*  Only a fraction of this is insured, hence the huge demand for federal aid following major coastal flooding events.</a:t>
            </a:r>
            <a:endParaRPr lang="en-US" sz="1600"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8"/>
                                        </p:tgtEl>
                                        <p:attrNameLst>
                                          <p:attrName>style.visibility</p:attrName>
                                        </p:attrNameLst>
                                      </p:cBhvr>
                                      <p:to>
                                        <p:strVal val="visible"/>
                                      </p:to>
                                    </p:set>
                                    <p:anim calcmode="lin" valueType="num">
                                      <p:cBhvr>
                                        <p:cTn id="7" dur="500" fill="hold"/>
                                        <p:tgtEl>
                                          <p:spTgt spid="2073608"/>
                                        </p:tgtEl>
                                        <p:attrNameLst>
                                          <p:attrName>ppt_w</p:attrName>
                                        </p:attrNameLst>
                                      </p:cBhvr>
                                      <p:tavLst>
                                        <p:tav tm="0">
                                          <p:val>
                                            <p:fltVal val="0"/>
                                          </p:val>
                                        </p:tav>
                                        <p:tav tm="100000">
                                          <p:val>
                                            <p:strVal val="#ppt_w"/>
                                          </p:val>
                                        </p:tav>
                                      </p:tavLst>
                                    </p:anim>
                                    <p:anim calcmode="lin" valueType="num">
                                      <p:cBhvr>
                                        <p:cTn id="8"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8"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1500" y="5029200"/>
            <a:ext cx="7924800" cy="609600"/>
          </a:xfrm>
        </p:spPr>
        <p:txBody>
          <a:bodyPr>
            <a:noAutofit/>
          </a:bodyPr>
          <a:lstStyle/>
          <a:p>
            <a:pPr marL="457200" indent="-457200">
              <a:spcBef>
                <a:spcPts val="0"/>
              </a:spcBef>
              <a:spcAft>
                <a:spcPts val="1200"/>
              </a:spcAft>
              <a:buFont typeface="Wingdings" pitchFamily="2" charset="2"/>
              <a:buChar char="q"/>
            </a:pPr>
            <a:r>
              <a:rPr lang="en-US" sz="2400" dirty="0" smtClean="0"/>
              <a:t>NHC shooting for mid-season for deployment.  First of many ways of distributing storm-surge forecasts. </a:t>
            </a:r>
            <a:endParaRPr lang="en-US" sz="2400" dirty="0"/>
          </a:p>
        </p:txBody>
      </p:sp>
      <p:sp>
        <p:nvSpPr>
          <p:cNvPr id="2" name="Title 1"/>
          <p:cNvSpPr>
            <a:spLocks noGrp="1"/>
          </p:cNvSpPr>
          <p:nvPr>
            <p:ph type="ctrTitle"/>
          </p:nvPr>
        </p:nvSpPr>
        <p:spPr>
          <a:xfrm>
            <a:off x="322007" y="213684"/>
            <a:ext cx="8305800" cy="563231"/>
          </a:xfrm>
        </p:spPr>
        <p:txBody>
          <a:bodyPr/>
          <a:lstStyle/>
          <a:p>
            <a:pPr marL="182880" indent="0" algn="ctr">
              <a:buNone/>
            </a:pPr>
            <a:r>
              <a:rPr lang="en-US" sz="3600" dirty="0" smtClean="0">
                <a:solidFill>
                  <a:srgbClr val="225A7A"/>
                </a:solidFill>
                <a:effectLst>
                  <a:reflection blurRad="6350" endPos="0" dir="5400000" sy="-100000" algn="bl" rotWithShape="0"/>
                </a:effectLst>
                <a:latin typeface="Tahoma" pitchFamily="34" charset="0"/>
                <a:ea typeface="Tahoma" pitchFamily="34" charset="0"/>
                <a:cs typeface="Tahoma" pitchFamily="34" charset="0"/>
              </a:rPr>
              <a:t>Storm Surge Inundation Graphic</a:t>
            </a:r>
            <a:endParaRPr lang="en-US" sz="3600" dirty="0">
              <a:solidFill>
                <a:srgbClr val="225A7A"/>
              </a:solidFill>
              <a:effectLst>
                <a:reflection blurRad="6350" endPos="0" dir="5400000" sy="-100000" algn="bl" rotWithShape="0"/>
              </a:effectLst>
              <a:latin typeface="Tahoma" pitchFamily="34" charset="0"/>
              <a:ea typeface="Tahoma" pitchFamily="34" charset="0"/>
              <a:cs typeface="Tahoma" pitchFamily="34" charset="0"/>
            </a:endParaRPr>
          </a:p>
        </p:txBody>
      </p:sp>
      <p:pic>
        <p:nvPicPr>
          <p:cNvPr id="4" name="Picture 3"/>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457200" y="5791200"/>
            <a:ext cx="811794" cy="810547"/>
          </a:xfrm>
          <a:prstGeom prst="rect">
            <a:avLst/>
          </a:prstGeom>
        </p:spPr>
      </p:pic>
      <p:pic>
        <p:nvPicPr>
          <p:cNvPr id="5" name="Picture 4"/>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2133600" y="1143000"/>
            <a:ext cx="4892814" cy="3352800"/>
          </a:xfrm>
          <a:prstGeom prst="rect">
            <a:avLst/>
          </a:prstGeom>
        </p:spPr>
      </p:pic>
      <p:pic>
        <p:nvPicPr>
          <p:cNvPr id="8" name="Picture 7"/>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1600200" y="1109133"/>
            <a:ext cx="5943600" cy="3832141"/>
          </a:xfrm>
          <a:prstGeom prst="rect">
            <a:avLst/>
          </a:prstGeom>
        </p:spPr>
      </p:pic>
    </p:spTree>
    <p:extLst>
      <p:ext uri="{BB962C8B-B14F-4D97-AF65-F5344CB8AC3E}">
        <p14:creationId xmlns="" xmlns:p14="http://schemas.microsoft.com/office/powerpoint/2010/main" val="1930800858"/>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3097" y="1828800"/>
            <a:ext cx="7671303" cy="3200400"/>
          </a:xfrm>
        </p:spPr>
        <p:txBody>
          <a:bodyPr>
            <a:noAutofit/>
          </a:bodyPr>
          <a:lstStyle/>
          <a:p>
            <a:pPr marL="457200" indent="-457200">
              <a:spcBef>
                <a:spcPts val="0"/>
              </a:spcBef>
              <a:spcAft>
                <a:spcPts val="1800"/>
              </a:spcAft>
              <a:buFont typeface="Wingdings" pitchFamily="2" charset="2"/>
              <a:buChar char="q"/>
            </a:pPr>
            <a:r>
              <a:rPr lang="en-US" sz="2800" b="1" dirty="0" smtClean="0"/>
              <a:t>Separate from the Hurricane Warning</a:t>
            </a:r>
          </a:p>
          <a:p>
            <a:pPr marL="457200" indent="-457200">
              <a:spcBef>
                <a:spcPts val="0"/>
              </a:spcBef>
              <a:spcAft>
                <a:spcPts val="1800"/>
              </a:spcAft>
              <a:buFont typeface="Wingdings" pitchFamily="2" charset="2"/>
              <a:buChar char="q"/>
            </a:pPr>
            <a:r>
              <a:rPr lang="en-US" sz="2800" b="1" dirty="0" smtClean="0"/>
              <a:t>Different timing than Hurricane Warning</a:t>
            </a:r>
          </a:p>
          <a:p>
            <a:pPr marL="457200" indent="-457200">
              <a:spcBef>
                <a:spcPts val="0"/>
              </a:spcBef>
              <a:spcAft>
                <a:spcPts val="1800"/>
              </a:spcAft>
              <a:buFont typeface="Wingdings" pitchFamily="2" charset="2"/>
              <a:buChar char="q"/>
            </a:pPr>
            <a:r>
              <a:rPr lang="en-US" sz="2800" b="1" dirty="0" smtClean="0"/>
              <a:t>Development, plan, test in 2013 &amp; 2014</a:t>
            </a:r>
          </a:p>
          <a:p>
            <a:pPr marL="457200" indent="-457200">
              <a:spcBef>
                <a:spcPts val="0"/>
              </a:spcBef>
              <a:spcAft>
                <a:spcPts val="1800"/>
              </a:spcAft>
              <a:buFont typeface="Wingdings" pitchFamily="2" charset="2"/>
              <a:buChar char="q"/>
            </a:pPr>
            <a:r>
              <a:rPr lang="en-US" sz="2800" b="1" dirty="0" smtClean="0"/>
              <a:t>Deploy in 2015</a:t>
            </a:r>
          </a:p>
          <a:p>
            <a:endParaRPr lang="en-US" dirty="0"/>
          </a:p>
        </p:txBody>
      </p:sp>
      <p:sp>
        <p:nvSpPr>
          <p:cNvPr id="2" name="Title 1"/>
          <p:cNvSpPr>
            <a:spLocks noGrp="1"/>
          </p:cNvSpPr>
          <p:nvPr>
            <p:ph type="ctrTitle"/>
          </p:nvPr>
        </p:nvSpPr>
        <p:spPr>
          <a:xfrm>
            <a:off x="381000" y="542362"/>
            <a:ext cx="8305800" cy="667875"/>
          </a:xfrm>
        </p:spPr>
        <p:txBody>
          <a:bodyPr/>
          <a:lstStyle/>
          <a:p>
            <a:pPr marL="182880" indent="0" algn="ctr">
              <a:buNone/>
            </a:pPr>
            <a:r>
              <a:rPr lang="en-US" sz="4400" dirty="0" smtClean="0">
                <a:solidFill>
                  <a:srgbClr val="225A7A"/>
                </a:solidFill>
                <a:effectLst>
                  <a:reflection blurRad="6350" endPos="0" dir="5400000" sy="-100000" algn="bl" rotWithShape="0"/>
                </a:effectLst>
                <a:latin typeface="Tahoma" pitchFamily="34" charset="0"/>
                <a:ea typeface="Tahoma" pitchFamily="34" charset="0"/>
                <a:cs typeface="Tahoma" pitchFamily="34" charset="0"/>
              </a:rPr>
              <a:t>Storm Surge Warning</a:t>
            </a:r>
            <a:endParaRPr lang="en-US" sz="4400" dirty="0">
              <a:solidFill>
                <a:srgbClr val="225A7A"/>
              </a:solidFill>
              <a:effectLst>
                <a:reflection blurRad="6350" endPos="0" dir="5400000" sy="-100000" algn="bl" rotWithShape="0"/>
              </a:effectLst>
              <a:latin typeface="Tahoma" pitchFamily="34" charset="0"/>
              <a:ea typeface="Tahoma" pitchFamily="34" charset="0"/>
              <a:cs typeface="Tahoma" pitchFamily="34" charset="0"/>
            </a:endParaRPr>
          </a:p>
        </p:txBody>
      </p:sp>
      <p:pic>
        <p:nvPicPr>
          <p:cNvPr id="4" name="Picture 3"/>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457200" y="5791200"/>
            <a:ext cx="811794" cy="810547"/>
          </a:xfrm>
          <a:prstGeom prst="rect">
            <a:avLst/>
          </a:prstGeom>
        </p:spPr>
      </p:pic>
    </p:spTree>
    <p:extLst>
      <p:ext uri="{BB962C8B-B14F-4D97-AF65-F5344CB8AC3E}">
        <p14:creationId xmlns="" xmlns:p14="http://schemas.microsoft.com/office/powerpoint/2010/main" val="30230911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65</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U.S. Insured Catastrophe Losses by Cause of Loss, 2011 ($ Millions)</a:t>
            </a:r>
            <a:endParaRPr lang="en-US" baseline="30000" dirty="0" smtClean="0"/>
          </a:p>
        </p:txBody>
      </p:sp>
      <p:graphicFrame>
        <p:nvGraphicFramePr>
          <p:cNvPr id="6151176" name="Object 8"/>
          <p:cNvGraphicFramePr>
            <a:graphicFrameLocks noGrp="1"/>
          </p:cNvGraphicFramePr>
          <p:nvPr>
            <p:ph idx="4294967295"/>
          </p:nvPr>
        </p:nvGraphicFramePr>
        <p:xfrm>
          <a:off x="2159000" y="1584325"/>
          <a:ext cx="4486275" cy="3695700"/>
        </p:xfrm>
        <a:graphic>
          <a:graphicData uri="http://schemas.openxmlformats.org/presentationml/2006/ole">
            <p:oleObj spid="_x0000_s3885058" name="Chart" r:id="rId4" imgW="4486147" imgH="3695661" progId="MSGraph.Chart.8">
              <p:embed followColorScheme="full"/>
            </p:oleObj>
          </a:graphicData>
        </a:graphic>
      </p:graphicFrame>
      <p:sp>
        <p:nvSpPr>
          <p:cNvPr id="54280" name="Rectangle 5"/>
          <p:cNvSpPr>
            <a:spLocks noChangeArrowheads="1"/>
          </p:cNvSpPr>
          <p:nvPr/>
        </p:nvSpPr>
        <p:spPr bwMode="auto">
          <a:xfrm>
            <a:off x="0" y="6389410"/>
            <a:ext cx="8821738"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defRPr/>
            </a:pPr>
            <a:r>
              <a:rPr lang="en-US" sz="1100" dirty="0"/>
              <a:t>Source: ISO’s Property Claim Services </a:t>
            </a:r>
            <a:r>
              <a:rPr lang="en-US" sz="1100" dirty="0" smtClean="0"/>
              <a:t>Unit, Munich Re; Insurance Information Institute.</a:t>
            </a:r>
            <a:endParaRPr lang="en-US" sz="1100" dirty="0"/>
          </a:p>
        </p:txBody>
      </p:sp>
      <p:sp>
        <p:nvSpPr>
          <p:cNvPr id="33801" name="Rectangle 7"/>
          <p:cNvSpPr>
            <a:spLocks noChangeArrowheads="1"/>
          </p:cNvSpPr>
          <p:nvPr/>
        </p:nvSpPr>
        <p:spPr bwMode="gray">
          <a:xfrm>
            <a:off x="5826411" y="1833896"/>
            <a:ext cx="2532062" cy="366254"/>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$5,510</a:t>
            </a:r>
            <a:endParaRPr lang="en-US" sz="1400" dirty="0"/>
          </a:p>
        </p:txBody>
      </p:sp>
      <p:sp>
        <p:nvSpPr>
          <p:cNvPr id="33802" name="Rectangle 8"/>
          <p:cNvSpPr>
            <a:spLocks noChangeArrowheads="1"/>
          </p:cNvSpPr>
          <p:nvPr/>
        </p:nvSpPr>
        <p:spPr bwMode="gray">
          <a:xfrm>
            <a:off x="4645235" y="124371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Wildfires, $855</a:t>
            </a:r>
            <a:endParaRPr lang="en-US" sz="1400" dirty="0"/>
          </a:p>
        </p:txBody>
      </p:sp>
      <p:sp>
        <p:nvSpPr>
          <p:cNvPr id="33803" name="Rectangle 11"/>
          <p:cNvSpPr>
            <a:spLocks noChangeArrowheads="1"/>
          </p:cNvSpPr>
          <p:nvPr/>
        </p:nvSpPr>
        <p:spPr bwMode="gray">
          <a:xfrm>
            <a:off x="1352941" y="479032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Thunderstorms (Incl. Tornadoes , $25,813</a:t>
            </a:r>
            <a:endParaRPr lang="en-US" sz="1400" dirty="0"/>
          </a:p>
        </p:txBody>
      </p:sp>
      <p:sp>
        <p:nvSpPr>
          <p:cNvPr id="33804" name="Rectangle 13"/>
          <p:cNvSpPr>
            <a:spLocks noChangeArrowheads="1"/>
          </p:cNvSpPr>
          <p:nvPr/>
        </p:nvSpPr>
        <p:spPr bwMode="gray">
          <a:xfrm>
            <a:off x="1156507" y="1923217"/>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$2,017</a:t>
            </a:r>
            <a:endParaRPr lang="en-US" sz="1400" i="1" dirty="0"/>
          </a:p>
        </p:txBody>
      </p:sp>
      <p:sp>
        <p:nvSpPr>
          <p:cNvPr id="33806" name="Rectangle 15"/>
          <p:cNvSpPr>
            <a:spLocks noChangeArrowheads="1"/>
          </p:cNvSpPr>
          <p:nvPr/>
        </p:nvSpPr>
        <p:spPr bwMode="gray">
          <a:xfrm>
            <a:off x="639317" y="1655420"/>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$50, (0.1%)</a:t>
            </a:r>
            <a:endParaRPr lang="en-US" sz="1400" dirty="0"/>
          </a:p>
        </p:txBody>
      </p:sp>
      <p:sp>
        <p:nvSpPr>
          <p:cNvPr id="33807" name="Rectangle 15"/>
          <p:cNvSpPr>
            <a:spLocks noChangeArrowheads="1"/>
          </p:cNvSpPr>
          <p:nvPr/>
        </p:nvSpPr>
        <p:spPr bwMode="gray">
          <a:xfrm>
            <a:off x="1092775" y="141053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Flood , $535, (1.5%)</a:t>
            </a:r>
            <a:endParaRPr lang="en-US" sz="1400" dirty="0"/>
          </a:p>
        </p:txBody>
      </p:sp>
      <p:sp>
        <p:nvSpPr>
          <p:cNvPr id="33808" name="Freeform 2"/>
          <p:cNvSpPr>
            <a:spLocks/>
          </p:cNvSpPr>
          <p:nvPr/>
        </p:nvSpPr>
        <p:spPr bwMode="gray">
          <a:xfrm>
            <a:off x="4459835" y="1543987"/>
            <a:ext cx="425450" cy="132596"/>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003800" y="148977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Other,  $1,000</a:t>
            </a:r>
            <a:endParaRPr lang="en-US" sz="1400" dirty="0"/>
          </a:p>
        </p:txBody>
      </p:sp>
      <p:sp>
        <p:nvSpPr>
          <p:cNvPr id="33810" name="Freeform 2"/>
          <p:cNvSpPr>
            <a:spLocks/>
          </p:cNvSpPr>
          <p:nvPr/>
        </p:nvSpPr>
        <p:spPr bwMode="gray">
          <a:xfrm rot="5400000">
            <a:off x="3506687" y="1295610"/>
            <a:ext cx="253399"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146058" y="133490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000099" y="4661940"/>
            <a:ext cx="2784475" cy="181097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2011’s insured loss distribution was unusual with tornado and thunderstorm accounting for the vast majority of loss</a:t>
            </a:r>
            <a:endParaRPr lang="en-US" sz="2000" b="1" dirty="0">
              <a:solidFill>
                <a:srgbClr val="FFFFFF"/>
              </a:solidFill>
            </a:endParaRPr>
          </a:p>
        </p:txBody>
      </p:sp>
      <p:sp>
        <p:nvSpPr>
          <p:cNvPr id="21" name="AutoShape 7"/>
          <p:cNvSpPr>
            <a:spLocks noChangeArrowheads="1"/>
          </p:cNvSpPr>
          <p:nvPr/>
        </p:nvSpPr>
        <p:spPr bwMode="blackWhite">
          <a:xfrm>
            <a:off x="258763" y="2818152"/>
            <a:ext cx="2244725" cy="1649074"/>
          </a:xfrm>
          <a:prstGeom prst="wedgeRectCallout">
            <a:avLst>
              <a:gd name="adj1" fmla="val 74460"/>
              <a:gd name="adj2" fmla="val 103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Thunderstorm/ Tornado losses were 2.5 times above the 30-year average</a:t>
            </a:r>
            <a:endParaRPr lang="en-US" sz="2000" b="1" dirty="0">
              <a:solidFill>
                <a:schemeClr val="bg1"/>
              </a:solidFill>
              <a:cs typeface="+mn-cs"/>
            </a:endParaRPr>
          </a:p>
        </p:txBody>
      </p:sp>
      <p:sp>
        <p:nvSpPr>
          <p:cNvPr id="22" name="Freeform 2"/>
          <p:cNvSpPr>
            <a:spLocks/>
          </p:cNvSpPr>
          <p:nvPr/>
        </p:nvSpPr>
        <p:spPr bwMode="gray">
          <a:xfrm rot="5400000">
            <a:off x="3462960" y="1491731"/>
            <a:ext cx="165961"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66</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1992–2011</a:t>
            </a:r>
            <a:r>
              <a:rPr lang="en-US" baseline="30000" dirty="0" smtClean="0"/>
              <a:t>1</a:t>
            </a:r>
          </a:p>
        </p:txBody>
      </p:sp>
      <p:graphicFrame>
        <p:nvGraphicFramePr>
          <p:cNvPr id="6151176" name="Object 8"/>
          <p:cNvGraphicFramePr>
            <a:graphicFrameLocks noGrp="1"/>
          </p:cNvGraphicFramePr>
          <p:nvPr>
            <p:ph idx="4294967295"/>
          </p:nvPr>
        </p:nvGraphicFramePr>
        <p:xfrm>
          <a:off x="2159000" y="1584325"/>
          <a:ext cx="4486275" cy="3695700"/>
        </p:xfrm>
        <a:graphic>
          <a:graphicData uri="http://schemas.openxmlformats.org/presentationml/2006/ole">
            <p:oleObj spid="_x0000_s3886082" name="Chart" r:id="rId4" imgW="4486147" imgH="3695661" progId="MSGraph.Chart.8">
              <p:embed followColorScheme="full"/>
            </p:oleObj>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2009 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161.3</a:t>
            </a:r>
            <a:endParaRPr lang="en-US" sz="1400" dirty="0"/>
          </a:p>
        </p:txBody>
      </p:sp>
      <p:sp>
        <p:nvSpPr>
          <p:cNvPr id="33802" name="Rectangle 8"/>
          <p:cNvSpPr>
            <a:spLocks noChangeArrowheads="1"/>
          </p:cNvSpPr>
          <p:nvPr/>
        </p:nvSpPr>
        <p:spPr bwMode="gray">
          <a:xfrm>
            <a:off x="4810125" y="122872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$6.0</a:t>
            </a:r>
            <a:endParaRPr lang="en-US" sz="1400" dirty="0"/>
          </a:p>
        </p:txBody>
      </p:sp>
      <p:sp>
        <p:nvSpPr>
          <p:cNvPr id="33803" name="Rectangle 11"/>
          <p:cNvSpPr>
            <a:spLocks noChangeArrowheads="1"/>
          </p:cNvSpPr>
          <p:nvPr/>
        </p:nvSpPr>
        <p:spPr bwMode="gray">
          <a:xfrm>
            <a:off x="1547813" y="4851400"/>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Tornadoes (2), $</a:t>
            </a:r>
            <a:r>
              <a:rPr lang="en-US" sz="1400" dirty="0" smtClean="0"/>
              <a:t>130.2</a:t>
            </a:r>
            <a:endParaRPr lang="en-US" sz="1400" dirty="0"/>
          </a:p>
        </p:txBody>
      </p:sp>
      <p:sp>
        <p:nvSpPr>
          <p:cNvPr id="33804" name="Rectangle 13"/>
          <p:cNvSpPr>
            <a:spLocks noChangeArrowheads="1"/>
          </p:cNvSpPr>
          <p:nvPr/>
        </p:nvSpPr>
        <p:spPr bwMode="gray">
          <a:xfrm>
            <a:off x="766763" y="3092450"/>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$28.2</a:t>
            </a:r>
            <a:endParaRPr lang="en-US" sz="1400" i="1" dirty="0"/>
          </a:p>
        </p:txBody>
      </p:sp>
      <p:sp>
        <p:nvSpPr>
          <p:cNvPr id="33805" name="Rectangle 14"/>
          <p:cNvSpPr>
            <a:spLocks noChangeArrowheads="1"/>
          </p:cNvSpPr>
          <p:nvPr/>
        </p:nvSpPr>
        <p:spPr bwMode="gray">
          <a:xfrm>
            <a:off x="1801813" y="2207930"/>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24.4</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18.2</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14.8</a:t>
            </a:r>
            <a:endParaRPr lang="en-US" sz="1400" dirty="0"/>
          </a:p>
        </p:txBody>
      </p:sp>
      <p:sp>
        <p:nvSpPr>
          <p:cNvPr id="33808" name="Freeform 2"/>
          <p:cNvSpPr>
            <a:spLocks/>
          </p:cNvSpPr>
          <p:nvPr/>
        </p:nvSpPr>
        <p:spPr bwMode="gray">
          <a:xfrm>
            <a:off x="4549775" y="1519238"/>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003800"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$1.4</a:t>
            </a:r>
            <a:endParaRPr lang="en-US" sz="1400" dirty="0"/>
          </a:p>
        </p:txBody>
      </p:sp>
      <p:sp>
        <p:nvSpPr>
          <p:cNvPr id="33810" name="Freeform 2"/>
          <p:cNvSpPr>
            <a:spLocks/>
          </p:cNvSpPr>
          <p:nvPr/>
        </p:nvSpPr>
        <p:spPr bwMode="gray">
          <a:xfrm rot="5400000">
            <a:off x="3577432" y="1156494"/>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325938"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1992-2011 totaled $384.3B, an average of $19.2B per year or $1.6B per month</a:t>
            </a:r>
            <a:endParaRPr lang="en-US" sz="2000"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3740" y="103236"/>
            <a:ext cx="7772400" cy="719138"/>
          </a:xfrm>
        </p:spPr>
        <p:txBody>
          <a:bodyPr/>
          <a:lstStyle/>
          <a:p>
            <a:pPr>
              <a:defRPr/>
            </a:pPr>
            <a:r>
              <a:rPr lang="en-US" sz="2800" kern="1200" dirty="0" smtClean="0">
                <a:solidFill>
                  <a:srgbClr val="28688C"/>
                </a:solidFill>
                <a:latin typeface="Arial"/>
                <a:ea typeface="Arial Unicode MS"/>
                <a:cs typeface="Arial"/>
              </a:rPr>
              <a:t>Homeowners Insurance Catastrophe-Related Claim Frequency and Severity, 1997—2012*</a:t>
            </a:r>
            <a:endParaRPr lang="en-US" sz="2800" dirty="0">
              <a:solidFill>
                <a:srgbClr val="28688C"/>
              </a:solidFill>
            </a:endParaRPr>
          </a:p>
        </p:txBody>
      </p:sp>
      <p:sp>
        <p:nvSpPr>
          <p:cNvPr id="16" name="Rectangle 3"/>
          <p:cNvSpPr>
            <a:spLocks noChangeArrowheads="1"/>
          </p:cNvSpPr>
          <p:nvPr/>
        </p:nvSpPr>
        <p:spPr bwMode="auto">
          <a:xfrm>
            <a:off x="0" y="6237312"/>
            <a:ext cx="8242300" cy="553998"/>
          </a:xfrm>
          <a:prstGeom prst="rect">
            <a:avLst/>
          </a:prstGeom>
          <a:noFill/>
          <a:ln w="9525" algn="ctr">
            <a:noFill/>
            <a:miter lim="800000"/>
            <a:headEnd/>
            <a:tailEnd/>
          </a:ln>
        </p:spPr>
        <p:txBody>
          <a:bodyPr anchor="ctr">
            <a:spAutoFit/>
          </a:bodyPr>
          <a:lstStyle/>
          <a:p>
            <a:pPr fontAlgn="base">
              <a:spcBef>
                <a:spcPct val="0"/>
              </a:spcBef>
              <a:spcAft>
                <a:spcPct val="0"/>
              </a:spcAft>
              <a:defRPr/>
            </a:pPr>
            <a:endParaRPr lang="en-US" sz="1000" dirty="0" smtClean="0">
              <a:solidFill>
                <a:srgbClr val="000000">
                  <a:lumMod val="75000"/>
                </a:srgbClr>
              </a:solidFill>
              <a:latin typeface="Arial" charset="0"/>
              <a:cs typeface="Arial" charset="0"/>
            </a:endParaRPr>
          </a:p>
          <a:p>
            <a:pPr fontAlgn="base">
              <a:spcBef>
                <a:spcPct val="0"/>
              </a:spcBef>
              <a:spcAft>
                <a:spcPct val="0"/>
              </a:spcAft>
              <a:defRPr/>
            </a:pPr>
            <a:r>
              <a:rPr lang="en-US" sz="1000" dirty="0" smtClean="0">
                <a:solidFill>
                  <a:srgbClr val="000000">
                    <a:lumMod val="75000"/>
                  </a:srgbClr>
                </a:solidFill>
                <a:latin typeface="Arial" charset="0"/>
                <a:cs typeface="Arial" charset="0"/>
              </a:rPr>
              <a:t>*All policy forms combined, countrywide.</a:t>
            </a:r>
          </a:p>
          <a:p>
            <a:pPr fontAlgn="base">
              <a:spcBef>
                <a:spcPct val="0"/>
              </a:spcBef>
              <a:spcAft>
                <a:spcPct val="0"/>
              </a:spcAft>
              <a:defRPr/>
            </a:pPr>
            <a:r>
              <a:rPr lang="en-US" sz="1000" dirty="0" smtClean="0">
                <a:solidFill>
                  <a:srgbClr val="000000">
                    <a:lumMod val="75000"/>
                  </a:srgbClr>
                </a:solidFill>
                <a:latin typeface="Arial" charset="0"/>
                <a:cs typeface="Arial" charset="0"/>
              </a:rPr>
              <a:t>Source</a:t>
            </a:r>
            <a:r>
              <a:rPr lang="en-US" sz="1000" dirty="0">
                <a:solidFill>
                  <a:srgbClr val="000000">
                    <a:lumMod val="75000"/>
                  </a:srgbClr>
                </a:solidFill>
                <a:latin typeface="Arial" charset="0"/>
                <a:cs typeface="Arial" charset="0"/>
              </a:rPr>
              <a:t>: </a:t>
            </a:r>
            <a:r>
              <a:rPr lang="en-US" sz="1000" dirty="0" smtClean="0">
                <a:solidFill>
                  <a:srgbClr val="000000">
                    <a:lumMod val="75000"/>
                  </a:srgbClr>
                </a:solidFill>
                <a:latin typeface="Arial" charset="0"/>
                <a:cs typeface="Arial" charset="0"/>
              </a:rPr>
              <a:t>Insurance Research Council, </a:t>
            </a:r>
            <a:r>
              <a:rPr lang="en-US" sz="1000" i="1" dirty="0" smtClean="0">
                <a:solidFill>
                  <a:srgbClr val="000000">
                    <a:lumMod val="75000"/>
                  </a:srgbClr>
                </a:solidFill>
                <a:latin typeface="Arial" charset="0"/>
                <a:cs typeface="Arial" charset="0"/>
              </a:rPr>
              <a:t>Trends in Homeowners Insurance Claims,</a:t>
            </a:r>
            <a:r>
              <a:rPr lang="en-US" sz="1000" dirty="0" smtClean="0">
                <a:solidFill>
                  <a:srgbClr val="000000">
                    <a:lumMod val="75000"/>
                  </a:srgbClr>
                </a:solidFill>
                <a:latin typeface="Arial" charset="0"/>
                <a:cs typeface="Arial" charset="0"/>
              </a:rPr>
              <a:t> Sept. 2012 from ISO Fast Track data.</a:t>
            </a:r>
            <a:endParaRPr lang="en-US" sz="1000" i="1" dirty="0">
              <a:solidFill>
                <a:srgbClr val="000000">
                  <a:lumMod val="75000"/>
                </a:srgbClr>
              </a:solidFill>
              <a:latin typeface="Arial" charset="0"/>
              <a:cs typeface="Arial" charset="0"/>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637E7113-6883-4537-B319-49205FF911DA}" type="slidenum">
              <a:rPr lang="en-US" sz="1000">
                <a:solidFill>
                  <a:srgbClr val="000000">
                    <a:lumMod val="75000"/>
                  </a:srgbClr>
                </a:solidFill>
                <a:cs typeface="Arial" charset="0"/>
              </a:rPr>
              <a:pPr algn="r" fontAlgn="base">
                <a:spcBef>
                  <a:spcPct val="0"/>
                </a:spcBef>
                <a:spcAft>
                  <a:spcPct val="0"/>
                </a:spcAft>
                <a:defRPr/>
              </a:pPr>
              <a:t>67</a:t>
            </a:fld>
            <a:endParaRPr lang="en-US" sz="1000" dirty="0">
              <a:solidFill>
                <a:srgbClr val="000000">
                  <a:lumMod val="75000"/>
                </a:srgbClr>
              </a:solidFill>
              <a:cs typeface="Arial" charset="0"/>
            </a:endParaRPr>
          </a:p>
        </p:txBody>
      </p:sp>
      <p:pic>
        <p:nvPicPr>
          <p:cNvPr id="12734467" name="Picture 3"/>
          <p:cNvPicPr>
            <a:picLocks noChangeAspect="1" noChangeArrowheads="1"/>
          </p:cNvPicPr>
          <p:nvPr/>
        </p:nvPicPr>
        <p:blipFill>
          <a:blip r:embed="rId3" cstate="email"/>
          <a:srcRect/>
          <a:stretch>
            <a:fillRect/>
          </a:stretch>
        </p:blipFill>
        <p:spPr bwMode="auto">
          <a:xfrm>
            <a:off x="208326" y="1705403"/>
            <a:ext cx="8743950" cy="4358640"/>
          </a:xfrm>
          <a:prstGeom prst="rect">
            <a:avLst/>
          </a:prstGeom>
          <a:noFill/>
          <a:ln w="9525">
            <a:noFill/>
            <a:miter lim="800000"/>
            <a:headEnd/>
            <a:tailEnd/>
          </a:ln>
        </p:spPr>
      </p:pic>
      <p:sp>
        <p:nvSpPr>
          <p:cNvPr id="11" name="AutoShape 7"/>
          <p:cNvSpPr>
            <a:spLocks noChangeArrowheads="1"/>
          </p:cNvSpPr>
          <p:nvPr/>
        </p:nvSpPr>
        <p:spPr bwMode="blackWhite">
          <a:xfrm>
            <a:off x="3731339" y="1224118"/>
            <a:ext cx="2433486" cy="1220173"/>
          </a:xfrm>
          <a:prstGeom prst="wedgeRectCallout">
            <a:avLst>
              <a:gd name="adj1" fmla="val 109401"/>
              <a:gd name="adj2" fmla="val 592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Avg. catastrophe claim cost rose approximately 200% from 1997-2011</a:t>
            </a:r>
            <a:endParaRPr lang="en-US" b="1" dirty="0">
              <a:solidFill>
                <a:srgbClr val="FFFFFF"/>
              </a:solidFill>
              <a:latin typeface="Arial" pitchFamily="34" charset="0"/>
              <a:cs typeface="Arial" pitchFamily="34" charset="0"/>
            </a:endParaRPr>
          </a:p>
        </p:txBody>
      </p:sp>
      <p:sp>
        <p:nvSpPr>
          <p:cNvPr id="13" name="AutoShape 7"/>
          <p:cNvSpPr>
            <a:spLocks noChangeArrowheads="1"/>
          </p:cNvSpPr>
          <p:nvPr/>
        </p:nvSpPr>
        <p:spPr bwMode="blackWhite">
          <a:xfrm>
            <a:off x="4424516" y="3392129"/>
            <a:ext cx="2202426" cy="885878"/>
          </a:xfrm>
          <a:prstGeom prst="wedgeRectCallout">
            <a:avLst>
              <a:gd name="adj1" fmla="val 101366"/>
              <a:gd name="adj2" fmla="val 342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claim frequency in 2011 was at historic highs and more than double the rate in 1997</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199"/>
                            </p:stCondLst>
                            <p:childTnLst>
                              <p:par>
                                <p:cTn id="9" presetID="22" presetClass="entr" presetSubtype="2" fill="hold" grpId="0" nodeType="afterEffect">
                                  <p:stCondLst>
                                    <p:cond delay="699"/>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3" grpId="0"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68</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2012*</a:t>
            </a:r>
          </a:p>
        </p:txBody>
      </p:sp>
      <p:sp>
        <p:nvSpPr>
          <p:cNvPr id="32775" name="Rectangle 3"/>
          <p:cNvSpPr>
            <a:spLocks noChangeArrowheads="1"/>
          </p:cNvSpPr>
          <p:nvPr/>
        </p:nvSpPr>
        <p:spPr bwMode="auto">
          <a:xfrm>
            <a:off x="0" y="6289975"/>
            <a:ext cx="8888413" cy="6124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p:oleObj spid="_x0000_s15199234" name="Chart" r:id="rId4" imgW="8572512" imgH="3743439" progId="MSGraph.Chart.8">
              <p:embed followColorScheme="full"/>
            </p:oleObj>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7.20*</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nvGraphicFramePr>
        <p:xfrm>
          <a:off x="250723" y="1587500"/>
          <a:ext cx="8686799" cy="3663950"/>
        </p:xfrm>
        <a:graphic>
          <a:graphicData uri="http://schemas.openxmlformats.org/presentationml/2006/ole">
            <p:oleObj spid="_x0000_s16580610" name="Chart" r:id="rId4" imgW="8439161" imgH="3648152" progId="MSGraph.Chart.8">
              <p:embed followColorScheme="full"/>
            </p:oleObj>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1990-2011);Conning (2012E-2015F); Insurance Information 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69</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7</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7/13; </a:t>
            </a:r>
            <a:r>
              <a:rPr lang="en-US" sz="1100" dirty="0"/>
              <a:t>Insurance Information Institute.</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8818050" name="Chart" r:id="rId4" imgW="8534400" imgH="3772022" progId="MSGraph.Chart.8">
              <p:embed followColorScheme="full"/>
            </p:oleObj>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Demand for Insurance Continues To Be Impacted by Sluggish Economic Conditions, but the Benefits of Even Slow Growth Will Compound and Gradually Benefit 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640511" y="3267636"/>
            <a:ext cx="2102689" cy="1415116"/>
          </a:xfrm>
          <a:prstGeom prst="wedgeRectCallout">
            <a:avLst>
              <a:gd name="adj1" fmla="val 56719"/>
              <a:gd name="adj2" fmla="val -645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 Economic toll of credit crunch, housing slump, labor market contraction </a:t>
            </a:r>
            <a:r>
              <a:rPr lang="en-US" sz="1400" b="1" dirty="0" smtClean="0">
                <a:solidFill>
                  <a:schemeClr val="bg1"/>
                </a:solidFill>
              </a:rPr>
              <a:t>was severe</a:t>
            </a:r>
            <a:endParaRPr lang="en-US" sz="1400" b="1" dirty="0">
              <a:solidFill>
                <a:schemeClr val="bg1"/>
              </a:solidFill>
            </a:endParaRPr>
          </a:p>
        </p:txBody>
      </p:sp>
      <p:sp>
        <p:nvSpPr>
          <p:cNvPr id="1926154" name="AutoShape 10"/>
          <p:cNvSpPr>
            <a:spLocks noChangeArrowheads="1"/>
          </p:cNvSpPr>
          <p:nvPr/>
        </p:nvSpPr>
        <p:spPr bwMode="blackWhite">
          <a:xfrm>
            <a:off x="2459258" y="1090613"/>
            <a:ext cx="1980008" cy="900419"/>
          </a:xfrm>
          <a:prstGeom prst="wedgeRectCallout">
            <a:avLst>
              <a:gd name="adj1" fmla="val 14732"/>
              <a:gd name="adj2" fmla="val 156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6238563" y="3598601"/>
            <a:ext cx="2153266" cy="1091381"/>
          </a:xfrm>
          <a:prstGeom prst="wedgeRectCallout">
            <a:avLst>
              <a:gd name="adj1" fmla="val 6151"/>
              <a:gd name="adj2" fmla="val -905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2013 is expected to see   uneven growth, then gradually accelerate throughout the year and into 2014</a:t>
            </a:r>
            <a:endParaRPr lang="en-US" sz="1400" b="1" dirty="0">
              <a:solidFill>
                <a:schemeClr val="bg1"/>
              </a:solidFill>
            </a:endParaRPr>
          </a:p>
        </p:txBody>
      </p:sp>
      <p:sp>
        <p:nvSpPr>
          <p:cNvPr id="15" name="Rectangle 7"/>
          <p:cNvSpPr>
            <a:spLocks noChangeArrowheads="1"/>
          </p:cNvSpPr>
          <p:nvPr/>
        </p:nvSpPr>
        <p:spPr bwMode="grayWhite">
          <a:xfrm>
            <a:off x="3274142" y="2951163"/>
            <a:ext cx="929148" cy="1804987"/>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70</a:t>
            </a:fld>
            <a:endParaRPr lang="en-US" sz="900">
              <a:solidFill>
                <a:schemeClr val="bg1"/>
              </a:solidFill>
            </a:endParaRPr>
          </a:p>
        </p:txBody>
      </p:sp>
      <p:pic>
        <p:nvPicPr>
          <p:cNvPr id="96260"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1953-2013</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70</a:t>
            </a:fld>
            <a:endParaRPr lang="en-US"/>
          </a:p>
        </p:txBody>
      </p:sp>
      <p:sp>
        <p:nvSpPr>
          <p:cNvPr id="10" name="Rectangle 8"/>
          <p:cNvSpPr>
            <a:spLocks noChangeArrowheads="1"/>
          </p:cNvSpPr>
          <p:nvPr/>
        </p:nvSpPr>
        <p:spPr bwMode="auto">
          <a:xfrm>
            <a:off x="576158" y="4499145"/>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endParaRPr lang="en-US" sz="3600" b="1" dirty="0">
              <a:solidFill>
                <a:srgbClr val="225A7A"/>
              </a:solidFill>
              <a:latin typeface="Arial" charset="0"/>
              <a:cs typeface="Arial"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Disaster Declarations, 1953-2013*</a:t>
            </a:r>
          </a:p>
        </p:txBody>
      </p:sp>
      <p:graphicFrame>
        <p:nvGraphicFramePr>
          <p:cNvPr id="34818" name="Object 3"/>
          <p:cNvGraphicFramePr>
            <a:graphicFrameLocks/>
          </p:cNvGraphicFramePr>
          <p:nvPr>
            <p:ph idx="4294967295"/>
          </p:nvPr>
        </p:nvGraphicFramePr>
        <p:xfrm>
          <a:off x="191371" y="1300623"/>
          <a:ext cx="8566150" cy="4068763"/>
        </p:xfrm>
        <a:graphic>
          <a:graphicData uri="http://schemas.openxmlformats.org/presentationml/2006/ole">
            <p:oleObj spid="_x0000_s20728834" name="Chart" r:id="rId4" imgW="8581960" imgH="4076807" progId="MSGraph.Chart.8">
              <p:embed followColorScheme="full"/>
            </p:oleObj>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August 4</a:t>
            </a:r>
            <a:r>
              <a:rPr lang="en-US" sz="1100" dirty="0" smtClean="0">
                <a:solidFill>
                  <a:srgbClr val="000000"/>
                </a:solidFill>
                <a:latin typeface="Arial" charset="0"/>
                <a:cs typeface="Arial" charset="0"/>
              </a:rPr>
              <a:t>, 2013.</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5"/>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  Hurricane Sandy Produced </a:t>
            </a:r>
            <a:r>
              <a:rPr lang="en-US" b="1" dirty="0" smtClean="0">
                <a:solidFill>
                  <a:srgbClr val="FFFFFF"/>
                </a:solidFill>
              </a:rPr>
              <a:t>13</a:t>
            </a:r>
            <a:r>
              <a:rPr lang="en-US" b="1" dirty="0" smtClean="0">
                <a:solidFill>
                  <a:srgbClr val="FFFFFF"/>
                </a:solidFill>
                <a:latin typeface="Arial" charset="0"/>
                <a:cs typeface="Arial" charset="0"/>
              </a:rPr>
              <a:t> Declarations in 2012/13.</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013075" y="1250576"/>
            <a:ext cx="3240241" cy="1452283"/>
          </a:xfrm>
          <a:prstGeom prst="wedgeRectCallout">
            <a:avLst>
              <a:gd name="adj1" fmla="val 105782"/>
              <a:gd name="adj2" fmla="val 1422"/>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06450" y="1209675"/>
            <a:ext cx="216535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2,129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35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1953-2012,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a:t>
            </a:r>
            <a:r>
              <a:rPr lang="en-US" sz="1400" b="1" dirty="0">
                <a:solidFill>
                  <a:srgbClr val="FFFFFF"/>
                </a:solidFill>
                <a:latin typeface="Arial" charset="0"/>
                <a:cs typeface="Arial" charset="0"/>
              </a:rPr>
              <a:t>few haven’t been recorded since 1995.</a:t>
            </a:r>
          </a:p>
        </p:txBody>
      </p:sp>
      <p:sp>
        <p:nvSpPr>
          <p:cNvPr id="10" name="AutoShape 7"/>
          <p:cNvSpPr>
            <a:spLocks noChangeArrowheads="1"/>
          </p:cNvSpPr>
          <p:nvPr/>
        </p:nvSpPr>
        <p:spPr bwMode="blackWhite">
          <a:xfrm>
            <a:off x="5561349" y="4332156"/>
            <a:ext cx="2685175" cy="601371"/>
          </a:xfrm>
          <a:prstGeom prst="wedgeRectCallout">
            <a:avLst>
              <a:gd name="adj1" fmla="val 60946"/>
              <a:gd name="adj2" fmla="val -26440"/>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39 </a:t>
            </a:r>
            <a:r>
              <a:rPr lang="en-US" sz="1600" b="1" dirty="0" smtClean="0">
                <a:solidFill>
                  <a:srgbClr val="FFFFFF"/>
                </a:solidFill>
                <a:latin typeface="Arial" charset="0"/>
                <a:cs typeface="Arial" charset="0"/>
              </a:rPr>
              <a:t>federal disasters were declared so far in 2013*</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71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72</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2013: Highest 25 States*</a:t>
            </a:r>
          </a:p>
        </p:txBody>
      </p:sp>
      <p:graphicFrame>
        <p:nvGraphicFramePr>
          <p:cNvPr id="35842" name="Object 3"/>
          <p:cNvGraphicFramePr>
            <a:graphicFrameLocks noChangeAspect="1"/>
          </p:cNvGraphicFramePr>
          <p:nvPr>
            <p:ph idx="4294967295"/>
          </p:nvPr>
        </p:nvGraphicFramePr>
        <p:xfrm>
          <a:off x="9525" y="1820658"/>
          <a:ext cx="9134475" cy="4749800"/>
        </p:xfrm>
        <a:graphic>
          <a:graphicData uri="http://schemas.openxmlformats.org/presentationml/2006/ole">
            <p:oleObj spid="_x0000_s20729858" name="Chart" r:id="rId4" imgW="8810600" imgH="4581583" progId="MSGraph.Chart.8">
              <p:embed followColorScheme="full"/>
            </p:oleObj>
          </a:graphicData>
        </a:graphic>
      </p:graphicFrame>
      <p:sp>
        <p:nvSpPr>
          <p:cNvPr id="6" name="AutoShape 7"/>
          <p:cNvSpPr>
            <a:spLocks noChangeArrowheads="1"/>
          </p:cNvSpPr>
          <p:nvPr/>
        </p:nvSpPr>
        <p:spPr bwMode="blackWhite">
          <a:xfrm>
            <a:off x="3348318" y="1116666"/>
            <a:ext cx="2232211" cy="1922369"/>
          </a:xfrm>
          <a:prstGeom prst="wedgeRectCallout">
            <a:avLst>
              <a:gd name="adj1" fmla="val -131821"/>
              <a:gd name="adj2" fmla="val 159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Texas has had the highest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Aug. 4, 2013</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5"/>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73</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2013: Lowest 25 States*</a:t>
            </a:r>
          </a:p>
        </p:txBody>
      </p:sp>
      <p:graphicFrame>
        <p:nvGraphicFramePr>
          <p:cNvPr id="36866" name="Object 3"/>
          <p:cNvGraphicFramePr>
            <a:graphicFrameLocks noChangeAspect="1"/>
          </p:cNvGraphicFramePr>
          <p:nvPr>
            <p:ph idx="4294967295"/>
          </p:nvPr>
        </p:nvGraphicFramePr>
        <p:xfrm>
          <a:off x="14288" y="1787525"/>
          <a:ext cx="9113837" cy="4724400"/>
        </p:xfrm>
        <a:graphic>
          <a:graphicData uri="http://schemas.openxmlformats.org/presentationml/2006/ole">
            <p:oleObj spid="_x0000_s20730882" name="Chart" r:id="rId4" imgW="8839214" imgH="4581583" progId="MSGraph.Chart.8">
              <p:embed followColorScheme="full"/>
            </p:oleObj>
          </a:graphicData>
        </a:graphic>
      </p:graphicFrame>
      <p:sp>
        <p:nvSpPr>
          <p:cNvPr id="8" name="AutoShape 7"/>
          <p:cNvSpPr>
            <a:spLocks noChangeArrowheads="1"/>
          </p:cNvSpPr>
          <p:nvPr/>
        </p:nvSpPr>
        <p:spPr bwMode="blackWhite">
          <a:xfrm>
            <a:off x="5462543" y="1527019"/>
            <a:ext cx="2784475" cy="1626534"/>
          </a:xfrm>
          <a:prstGeom prst="wedgeRectCallout">
            <a:avLst>
              <a:gd name="adj1" fmla="val 60027"/>
              <a:gd name="adj2" fmla="val 158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Rhode Island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Aug. 4, 2013</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5"/>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74</a:t>
            </a:fld>
            <a:endParaRPr lang="en-US" sz="900">
              <a:solidFill>
                <a:schemeClr val="bg1"/>
              </a:solidFill>
            </a:endParaRPr>
          </a:p>
        </p:txBody>
      </p:sp>
      <p:pic>
        <p:nvPicPr>
          <p:cNvPr id="109572"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SEVERE WEATHER REPORT UPDATE: 2013</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077218"/>
          </a:xfrm>
          <a:prstGeom prst="rect">
            <a:avLst/>
          </a:prstGeom>
          <a:noFill/>
          <a:ln w="9525">
            <a:noFill/>
            <a:miter lim="800000"/>
            <a:headEnd/>
            <a:tailEnd/>
          </a:ln>
        </p:spPr>
        <p:txBody>
          <a:bodyPr>
            <a:spAutoFit/>
          </a:bodyPr>
          <a:lstStyle/>
          <a:p>
            <a:pPr algn="ctr"/>
            <a:r>
              <a:rPr lang="en-US" sz="3200" b="1" i="1" dirty="0" smtClean="0">
                <a:solidFill>
                  <a:srgbClr val="225A7A"/>
                </a:solidFill>
              </a:rPr>
              <a:t>Damage from Tornadoes, Large Hail and High Winds Keep Insurers Busy</a:t>
            </a:r>
            <a:endParaRPr lang="en-US" sz="32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74</a:t>
            </a:fld>
            <a:endParaRPr lang="en-US"/>
          </a:p>
        </p:txBody>
      </p:sp>
    </p:spTree>
  </p:cSld>
  <p:clrMapOvr>
    <a:masterClrMapping/>
  </p:clrMapOvr>
  <p:transition>
    <p:zoom dir="in"/>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Tornado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July 3,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75</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smtClean="0">
                <a:solidFill>
                  <a:srgbClr val="000000">
                    <a:lumMod val="75000"/>
                  </a:srgbClr>
                </a:solidFill>
                <a:latin typeface="Arial" charset="0"/>
                <a:cs typeface="Arial" charset="0"/>
              </a:rPr>
              <a:t>; PCS. </a:t>
            </a:r>
            <a:endParaRPr lang="en-US" sz="1000" i="1" dirty="0">
              <a:solidFill>
                <a:srgbClr val="000000">
                  <a:lumMod val="75000"/>
                </a:srgbClr>
              </a:solidFill>
              <a:latin typeface="Arial" charset="0"/>
              <a:cs typeface="Arial" charset="0"/>
            </a:endParaRPr>
          </a:p>
        </p:txBody>
      </p:sp>
      <p:pic>
        <p:nvPicPr>
          <p:cNvPr id="19143684" name="Picture 4" descr="http://www.spc.noaa.gov/climo/online/monthly/2013_annual_map_torn.gif"/>
          <p:cNvPicPr>
            <a:picLocks noChangeAspect="1" noChangeArrowheads="1"/>
          </p:cNvPicPr>
          <p:nvPr/>
        </p:nvPicPr>
        <p:blipFill>
          <a:blip r:embed="rId4" cstate="email"/>
          <a:srcRect/>
          <a:stretch>
            <a:fillRect/>
          </a:stretch>
        </p:blipFill>
        <p:spPr bwMode="auto">
          <a:xfrm>
            <a:off x="151992" y="1253613"/>
            <a:ext cx="7289800" cy="5225432"/>
          </a:xfrm>
          <a:prstGeom prst="rect">
            <a:avLst/>
          </a:prstGeom>
          <a:noFill/>
        </p:spPr>
      </p:pic>
      <p:sp>
        <p:nvSpPr>
          <p:cNvPr id="13" name="AutoShape 7"/>
          <p:cNvSpPr>
            <a:spLocks noChangeArrowheads="1"/>
          </p:cNvSpPr>
          <p:nvPr/>
        </p:nvSpPr>
        <p:spPr bwMode="blackWhite">
          <a:xfrm>
            <a:off x="7093823" y="2861186"/>
            <a:ext cx="1976437" cy="2359743"/>
          </a:xfrm>
          <a:prstGeom prst="wedgeRectCallout">
            <a:avLst>
              <a:gd name="adj1" fmla="val -80908"/>
              <a:gd name="adj2" fmla="val -179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630 tornadoes through July 3, causing extensive property damage in several states</a:t>
            </a:r>
            <a:endParaRPr lang="en-US" b="1" dirty="0">
              <a:solidFill>
                <a:srgbClr val="FFFFFF"/>
              </a:solidFill>
              <a:latin typeface="Arial" pitchFamily="34" charset="0"/>
              <a:cs typeface="Arial" pitchFamily="34" charset="0"/>
            </a:endParaRPr>
          </a:p>
        </p:txBody>
      </p:sp>
      <p:sp>
        <p:nvSpPr>
          <p:cNvPr id="14" name="AutoShape 7"/>
          <p:cNvSpPr>
            <a:spLocks noChangeArrowheads="1"/>
          </p:cNvSpPr>
          <p:nvPr/>
        </p:nvSpPr>
        <p:spPr bwMode="blackWhite">
          <a:xfrm>
            <a:off x="147487" y="2109020"/>
            <a:ext cx="2227006" cy="2757948"/>
          </a:xfrm>
          <a:prstGeom prst="wedgeRectCallout">
            <a:avLst>
              <a:gd name="adj1" fmla="val 104191"/>
              <a:gd name="adj2" fmla="val 230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The storm system that spawned the deadly EF-5 tornado on May 19 in Moore, OK, produced insured losses of $1.575 billion</a:t>
            </a:r>
            <a:endParaRPr lang="en-US" sz="2000" b="1" dirty="0">
              <a:solidFill>
                <a:srgbClr val="FFFFFF"/>
              </a:solidFill>
              <a:latin typeface="Arial" charset="0"/>
              <a:cs typeface="Arial" charset="0"/>
            </a:endParaRPr>
          </a:p>
        </p:txBody>
      </p:sp>
      <p:sp>
        <p:nvSpPr>
          <p:cNvPr id="15" name="Oval 8"/>
          <p:cNvSpPr>
            <a:spLocks noChangeArrowheads="1"/>
          </p:cNvSpPr>
          <p:nvPr/>
        </p:nvSpPr>
        <p:spPr bwMode="auto">
          <a:xfrm rot="-5400000">
            <a:off x="3422546" y="3496289"/>
            <a:ext cx="796413" cy="108953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199"/>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2399"/>
                            </p:stCondLst>
                            <p:childTnLst>
                              <p:par>
                                <p:cTn id="13" presetID="17" presetClass="entr" presetSubtype="4" fill="hold" grpId="0" nodeType="afterEffect">
                                  <p:stCondLst>
                                    <p:cond delay="10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ppt_x</p:attrName>
                                        </p:attrNameLst>
                                      </p:cBhvr>
                                      <p:tavLst>
                                        <p:tav tm="0">
                                          <p:val>
                                            <p:strVal val="#ppt_x"/>
                                          </p:val>
                                        </p:tav>
                                        <p:tav tm="100000">
                                          <p:val>
                                            <p:strVal val="#ppt_x"/>
                                          </p:val>
                                        </p:tav>
                                      </p:tavLst>
                                    </p:anim>
                                    <p:anim calcmode="lin" valueType="num">
                                      <p:cBhvr>
                                        <p:cTn id="16" dur="500" fill="hold"/>
                                        <p:tgtEl>
                                          <p:spTgt spid="15"/>
                                        </p:tgtEl>
                                        <p:attrNameLst>
                                          <p:attrName>ppt_y</p:attrName>
                                        </p:attrNameLst>
                                      </p:cBhvr>
                                      <p:tavLst>
                                        <p:tav tm="0">
                                          <p:val>
                                            <p:strVal val="#ppt_y+#ppt_h/2"/>
                                          </p:val>
                                        </p:tav>
                                        <p:tav tm="100000">
                                          <p:val>
                                            <p:strVal val="#ppt_y"/>
                                          </p:val>
                                        </p:tav>
                                      </p:tavLst>
                                    </p:anim>
                                    <p:anim calcmode="lin" valueType="num">
                                      <p:cBhvr>
                                        <p:cTn id="17" dur="500" fill="hold"/>
                                        <p:tgtEl>
                                          <p:spTgt spid="15"/>
                                        </p:tgtEl>
                                        <p:attrNameLst>
                                          <p:attrName>ppt_w</p:attrName>
                                        </p:attrNameLst>
                                      </p:cBhvr>
                                      <p:tavLst>
                                        <p:tav tm="0">
                                          <p:val>
                                            <p:strVal val="#ppt_w"/>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p:bldP spid="1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90923" y="196850"/>
            <a:ext cx="6838950" cy="719138"/>
          </a:xfrm>
        </p:spPr>
        <p:txBody>
          <a:bodyPr/>
          <a:lstStyle/>
          <a:p>
            <a:pPr>
              <a:defRPr/>
            </a:pPr>
            <a:r>
              <a:rPr lang="en-US" kern="1200" dirty="0" smtClean="0">
                <a:solidFill>
                  <a:srgbClr val="28688C"/>
                </a:solidFill>
                <a:latin typeface="Arial"/>
                <a:ea typeface="Arial Unicode MS"/>
                <a:cs typeface="Arial"/>
              </a:rPr>
              <a:t>U.S. Tornado </a:t>
            </a:r>
            <a:r>
              <a:rPr lang="en-US" dirty="0" smtClean="0">
                <a:solidFill>
                  <a:srgbClr val="28688C"/>
                </a:solidFill>
              </a:rPr>
              <a:t>Count, 2005-2013* </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76</a:t>
            </a:fld>
            <a:endParaRPr lang="en-US" sz="1000" dirty="0">
              <a:solidFill>
                <a:schemeClr val="accent4">
                  <a:lumMod val="75000"/>
                </a:schemeClr>
              </a:solidFill>
              <a:latin typeface="+mn-lt"/>
              <a:cs typeface="+mn-cs"/>
            </a:endParaRPr>
          </a:p>
        </p:txBody>
      </p:sp>
      <p:pic>
        <p:nvPicPr>
          <p:cNvPr id="19141634" name="Picture 2" descr="http://www.spc.noaa.gov/wcm/torngraph-big.png"/>
          <p:cNvPicPr>
            <a:picLocks noChangeAspect="1" noChangeArrowheads="1"/>
          </p:cNvPicPr>
          <p:nvPr/>
        </p:nvPicPr>
        <p:blipFill>
          <a:blip r:embed="rId3" cstate="email"/>
          <a:srcRect/>
          <a:stretch>
            <a:fillRect/>
          </a:stretch>
        </p:blipFill>
        <p:spPr bwMode="auto">
          <a:xfrm>
            <a:off x="-1" y="1131834"/>
            <a:ext cx="8790039" cy="5400675"/>
          </a:xfrm>
          <a:prstGeom prst="rect">
            <a:avLst/>
          </a:prstGeom>
          <a:noFill/>
        </p:spPr>
      </p:pic>
      <p:sp>
        <p:nvSpPr>
          <p:cNvPr id="13" name="AutoShape 7"/>
          <p:cNvSpPr>
            <a:spLocks noChangeArrowheads="1"/>
          </p:cNvSpPr>
          <p:nvPr/>
        </p:nvSpPr>
        <p:spPr bwMode="blackWhite">
          <a:xfrm>
            <a:off x="4424510" y="4896464"/>
            <a:ext cx="1827390" cy="936788"/>
          </a:xfrm>
          <a:prstGeom prst="wedgeRectCallout">
            <a:avLst>
              <a:gd name="adj1" fmla="val -27901"/>
              <a:gd name="adj2" fmla="val -63650"/>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 count is running well below average</a:t>
            </a:r>
            <a:endParaRPr lang="en-US" b="1" dirty="0">
              <a:solidFill>
                <a:srgbClr val="FFFFFF"/>
              </a:solidFill>
              <a:latin typeface="Arial" pitchFamily="34" charset="0"/>
              <a:cs typeface="Arial" pitchFamily="34" charset="0"/>
            </a:endParaRPr>
          </a:p>
        </p:txBody>
      </p:sp>
      <p:sp>
        <p:nvSpPr>
          <p:cNvPr id="14" name="Rectangle 14"/>
          <p:cNvSpPr>
            <a:spLocks noChangeArrowheads="1"/>
          </p:cNvSpPr>
          <p:nvPr/>
        </p:nvSpPr>
        <p:spPr bwMode="auto">
          <a:xfrm>
            <a:off x="117475" y="6340633"/>
            <a:ext cx="6647974" cy="461665"/>
          </a:xfrm>
          <a:prstGeom prst="rect">
            <a:avLst/>
          </a:prstGeom>
          <a:noFill/>
          <a:ln w="9525">
            <a:noFill/>
            <a:miter lim="800000"/>
            <a:headEnd/>
            <a:tailEnd/>
          </a:ln>
        </p:spPr>
        <p:txBody>
          <a:bodyPr wrap="none">
            <a:spAutoFit/>
          </a:bodyPr>
          <a:lstStyle/>
          <a:p>
            <a:r>
              <a:rPr lang="en-US" sz="1200" dirty="0" smtClean="0"/>
              <a:t>*Through July 6, 2013.</a:t>
            </a:r>
          </a:p>
          <a:p>
            <a:r>
              <a:rPr lang="en-US" sz="1200" dirty="0" smtClean="0"/>
              <a:t>Source</a:t>
            </a:r>
            <a:r>
              <a:rPr lang="en-US" sz="1200" dirty="0"/>
              <a:t>: </a:t>
            </a:r>
            <a:r>
              <a:rPr lang="en-US" sz="1200" dirty="0">
                <a:hlinkClick r:id="rId4"/>
              </a:rPr>
              <a:t>http://www.spc.noaa.gov/wcm</a:t>
            </a:r>
            <a:r>
              <a:rPr lang="en-US" sz="1200" dirty="0" smtClean="0">
                <a:hlinkClick r:id="rId4"/>
              </a:rPr>
              <a:t>/</a:t>
            </a:r>
            <a:r>
              <a:rPr lang="en-US" sz="1200" dirty="0" smtClean="0"/>
              <a:t>.</a:t>
            </a:r>
            <a:r>
              <a:rPr lang="en-US" sz="1200" dirty="0"/>
              <a:t>					</a:t>
            </a:r>
          </a:p>
        </p:txBody>
      </p:sp>
      <p:sp>
        <p:nvSpPr>
          <p:cNvPr id="15" name="AutoShape 7"/>
          <p:cNvSpPr>
            <a:spLocks noChangeArrowheads="1"/>
          </p:cNvSpPr>
          <p:nvPr/>
        </p:nvSpPr>
        <p:spPr bwMode="blackWhite">
          <a:xfrm>
            <a:off x="2080860" y="1460090"/>
            <a:ext cx="3199063" cy="1191986"/>
          </a:xfrm>
          <a:prstGeom prst="wedgeRectCallout">
            <a:avLst>
              <a:gd name="adj1" fmla="val 72617"/>
              <a:gd name="adj2" fmla="val 522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1,897 tornadoes </a:t>
            </a:r>
            <a:r>
              <a:rPr lang="en-US" b="1" dirty="0">
                <a:solidFill>
                  <a:srgbClr val="FFFFFF"/>
                </a:solidFill>
                <a:latin typeface="Arial" pitchFamily="34" charset="0"/>
                <a:cs typeface="Arial" pitchFamily="34" charset="0"/>
              </a:rPr>
              <a:t>in the </a:t>
            </a:r>
            <a:r>
              <a:rPr lang="en-US" b="1" dirty="0" smtClean="0">
                <a:solidFill>
                  <a:srgbClr val="FFFFFF"/>
                </a:solidFill>
                <a:latin typeface="Arial" pitchFamily="34" charset="0"/>
                <a:cs typeface="Arial" pitchFamily="34" charset="0"/>
              </a:rPr>
              <a:t>U.S. </a:t>
            </a:r>
            <a:r>
              <a:rPr lang="en-US" b="1" dirty="0">
                <a:solidFill>
                  <a:srgbClr val="FFFFFF"/>
                </a:solidFill>
                <a:latin typeface="Arial" pitchFamily="34" charset="0"/>
                <a:cs typeface="Arial" pitchFamily="34" charset="0"/>
              </a:rPr>
              <a:t>in </a:t>
            </a:r>
            <a:r>
              <a:rPr lang="en-US" b="1" dirty="0" smtClean="0">
                <a:solidFill>
                  <a:srgbClr val="FFFFFF"/>
                </a:solidFill>
                <a:latin typeface="Arial" pitchFamily="34" charset="0"/>
                <a:cs typeface="Arial" pitchFamily="34" charset="0"/>
              </a:rPr>
              <a:t>2011 far above average, but well below 2008’s record</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Large Hail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July 3,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77</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19510274" name="Picture 2" descr="http://www.spc.noaa.gov/climo/online/monthly/2013_annual_map_hail.gif"/>
          <p:cNvPicPr>
            <a:picLocks noChangeAspect="1" noChangeArrowheads="1"/>
          </p:cNvPicPr>
          <p:nvPr/>
        </p:nvPicPr>
        <p:blipFill>
          <a:blip r:embed="rId4" cstate="email"/>
          <a:srcRect/>
          <a:stretch>
            <a:fillRect/>
          </a:stretch>
        </p:blipFill>
        <p:spPr bwMode="auto">
          <a:xfrm>
            <a:off x="240481" y="1279492"/>
            <a:ext cx="6986229" cy="5007828"/>
          </a:xfrm>
          <a:prstGeom prst="rect">
            <a:avLst/>
          </a:prstGeom>
          <a:noFill/>
        </p:spPr>
      </p:pic>
      <p:sp>
        <p:nvSpPr>
          <p:cNvPr id="8" name="AutoShape 7"/>
          <p:cNvSpPr>
            <a:spLocks noChangeArrowheads="1"/>
          </p:cNvSpPr>
          <p:nvPr/>
        </p:nvSpPr>
        <p:spPr bwMode="blackWhite">
          <a:xfrm>
            <a:off x="7034831" y="2802192"/>
            <a:ext cx="1976437" cy="2389240"/>
          </a:xfrm>
          <a:prstGeom prst="wedgeRectCallout">
            <a:avLst>
              <a:gd name="adj1" fmla="val -80908"/>
              <a:gd name="adj2" fmla="val -299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3,716 “Large Hail” reports through July 3, causing extensive property and vehicle damage</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147487" y="2920180"/>
            <a:ext cx="2227006" cy="1696065"/>
          </a:xfrm>
          <a:prstGeom prst="wedgeRectCallout">
            <a:avLst>
              <a:gd name="adj1" fmla="val 67767"/>
              <a:gd name="adj2" fmla="val 21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Large hail reports were heavily concentrated in the Plains states</a:t>
            </a:r>
            <a:endParaRPr lang="en-US" sz="2000" b="1" dirty="0">
              <a:solidFill>
                <a:srgbClr val="FFFFFF"/>
              </a:solidFill>
              <a:latin typeface="Arial" charset="0"/>
              <a:cs typeface="Arial" charset="0"/>
            </a:endParaRPr>
          </a:p>
        </p:txBody>
      </p:sp>
      <p:sp>
        <p:nvSpPr>
          <p:cNvPr id="13" name="Oval 8"/>
          <p:cNvSpPr>
            <a:spLocks noChangeArrowheads="1"/>
          </p:cNvSpPr>
          <p:nvPr/>
        </p:nvSpPr>
        <p:spPr bwMode="auto">
          <a:xfrm rot="-5400000">
            <a:off x="2567139" y="3835499"/>
            <a:ext cx="1651821" cy="120752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199"/>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399"/>
                            </p:stCondLst>
                            <p:childTnLst>
                              <p:par>
                                <p:cTn id="13" presetID="17" presetClass="entr" presetSubtype="4" fill="hold" grpId="0" nodeType="afterEffect">
                                  <p:stCondLst>
                                    <p:cond delay="100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ppt_x</p:attrName>
                                        </p:attrNameLst>
                                      </p:cBhvr>
                                      <p:tavLst>
                                        <p:tav tm="0">
                                          <p:val>
                                            <p:strVal val="#ppt_x"/>
                                          </p:val>
                                        </p:tav>
                                        <p:tav tm="100000">
                                          <p:val>
                                            <p:strVal val="#ppt_x"/>
                                          </p:val>
                                        </p:tav>
                                      </p:tavLst>
                                    </p:anim>
                                    <p:anim calcmode="lin" valueType="num">
                                      <p:cBhvr>
                                        <p:cTn id="16" dur="500" fill="hold"/>
                                        <p:tgtEl>
                                          <p:spTgt spid="13"/>
                                        </p:tgtEl>
                                        <p:attrNameLst>
                                          <p:attrName>ppt_y</p:attrName>
                                        </p:attrNameLst>
                                      </p:cBhvr>
                                      <p:tavLst>
                                        <p:tav tm="0">
                                          <p:val>
                                            <p:strVal val="#ppt_y+#ppt_h/2"/>
                                          </p:val>
                                        </p:tav>
                                        <p:tav tm="100000">
                                          <p:val>
                                            <p:strVal val="#ppt_y"/>
                                          </p:val>
                                        </p:tav>
                                      </p:tavLst>
                                    </p:anim>
                                    <p:anim calcmode="lin" valueType="num">
                                      <p:cBhvr>
                                        <p:cTn id="17" dur="500" fill="hold"/>
                                        <p:tgtEl>
                                          <p:spTgt spid="13"/>
                                        </p:tgtEl>
                                        <p:attrNameLst>
                                          <p:attrName>ppt_w</p:attrName>
                                        </p:attrNameLst>
                                      </p:cBhvr>
                                      <p:tavLst>
                                        <p:tav tm="0">
                                          <p:val>
                                            <p:strVal val="#ppt_w"/>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11" grpId="0" animBg="1"/>
      <p:bldP spid="1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High Wind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July 3,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78</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19512322" name="Picture 2" descr="http://www.spc.noaa.gov/climo/online/monthly/2013_annual_map_wind.gif"/>
          <p:cNvPicPr>
            <a:picLocks noChangeAspect="1" noChangeArrowheads="1"/>
          </p:cNvPicPr>
          <p:nvPr/>
        </p:nvPicPr>
        <p:blipFill>
          <a:blip r:embed="rId4" cstate="email"/>
          <a:srcRect/>
          <a:stretch>
            <a:fillRect/>
          </a:stretch>
        </p:blipFill>
        <p:spPr bwMode="auto">
          <a:xfrm>
            <a:off x="0" y="1047171"/>
            <a:ext cx="7521677" cy="5391645"/>
          </a:xfrm>
          <a:prstGeom prst="rect">
            <a:avLst/>
          </a:prstGeom>
          <a:noFill/>
        </p:spPr>
      </p:pic>
      <p:sp>
        <p:nvSpPr>
          <p:cNvPr id="13" name="AutoShape 7"/>
          <p:cNvSpPr>
            <a:spLocks noChangeArrowheads="1"/>
          </p:cNvSpPr>
          <p:nvPr/>
        </p:nvSpPr>
        <p:spPr bwMode="blackWhite">
          <a:xfrm>
            <a:off x="147487" y="2920180"/>
            <a:ext cx="2227006" cy="1696065"/>
          </a:xfrm>
          <a:prstGeom prst="wedgeRectCallout">
            <a:avLst>
              <a:gd name="adj1" fmla="val 177039"/>
              <a:gd name="adj2" fmla="val 1864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Wind damage reports were more heavily concentrated in the Southeast</a:t>
            </a:r>
            <a:endParaRPr lang="en-US" sz="2000" b="1" dirty="0">
              <a:solidFill>
                <a:srgbClr val="FFFFFF"/>
              </a:solidFill>
              <a:latin typeface="Arial" charset="0"/>
              <a:cs typeface="Arial" charset="0"/>
            </a:endParaRPr>
          </a:p>
        </p:txBody>
      </p:sp>
      <p:sp>
        <p:nvSpPr>
          <p:cNvPr id="14" name="AutoShape 7"/>
          <p:cNvSpPr>
            <a:spLocks noChangeArrowheads="1"/>
          </p:cNvSpPr>
          <p:nvPr/>
        </p:nvSpPr>
        <p:spPr bwMode="blackWhite">
          <a:xfrm>
            <a:off x="7034831" y="2802192"/>
            <a:ext cx="1976437" cy="2389240"/>
          </a:xfrm>
          <a:prstGeom prst="wedgeRectCallout">
            <a:avLst>
              <a:gd name="adj1" fmla="val -80908"/>
              <a:gd name="adj2" fmla="val -299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7,371 “Wind Damage” reports through July 3, causing extensive property damage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1200"/>
                            </p:stCondLst>
                            <p:childTnLst>
                              <p:par>
                                <p:cTn id="9" presetID="22" presetClass="entr" presetSubtype="2" fill="hold" grpId="0" nodeType="afterEffect">
                                  <p:stCondLst>
                                    <p:cond delay="699"/>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Severe Weather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July 22,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79</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0445186" name="Picture 2" descr="http://www.spc.noaa.gov/climo/online/monthly/2013_annual_map_all.gif"/>
          <p:cNvPicPr>
            <a:picLocks noChangeAspect="1" noChangeArrowheads="1"/>
          </p:cNvPicPr>
          <p:nvPr/>
        </p:nvPicPr>
        <p:blipFill>
          <a:blip r:embed="rId4" cstate="email"/>
          <a:srcRect/>
          <a:stretch>
            <a:fillRect/>
          </a:stretch>
        </p:blipFill>
        <p:spPr bwMode="auto">
          <a:xfrm>
            <a:off x="210984" y="1404397"/>
            <a:ext cx="7114316" cy="5099642"/>
          </a:xfrm>
          <a:prstGeom prst="rect">
            <a:avLst/>
          </a:prstGeom>
          <a:noFill/>
        </p:spPr>
      </p:pic>
      <p:sp>
        <p:nvSpPr>
          <p:cNvPr id="15" name="AutoShape 7"/>
          <p:cNvSpPr>
            <a:spLocks noChangeArrowheads="1"/>
          </p:cNvSpPr>
          <p:nvPr/>
        </p:nvSpPr>
        <p:spPr bwMode="blackWhite">
          <a:xfrm>
            <a:off x="7093823" y="2684207"/>
            <a:ext cx="1976437" cy="2946131"/>
          </a:xfrm>
          <a:prstGeom prst="wedgeRectCallout">
            <a:avLst>
              <a:gd name="adj1" fmla="val -65984"/>
              <a:gd name="adj2" fmla="val -2977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13,667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through July 22;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663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4,111 </a:t>
            </a:r>
            <a:r>
              <a:rPr lang="en-US" b="1" dirty="0">
                <a:solidFill>
                  <a:srgbClr val="FFFFFF"/>
                </a:solidFill>
                <a:latin typeface="Arial" pitchFamily="34" charset="0"/>
                <a:cs typeface="Arial" pitchFamily="34" charset="0"/>
              </a:rPr>
              <a:t>“Large Hail” reports and </a:t>
            </a:r>
            <a:r>
              <a:rPr lang="en-US" b="1" dirty="0" smtClean="0">
                <a:solidFill>
                  <a:srgbClr val="FFFFFF"/>
                </a:solidFill>
                <a:latin typeface="Arial" pitchFamily="34" charset="0"/>
                <a:cs typeface="Arial" pitchFamily="34" charset="0"/>
              </a:rPr>
              <a:t>8,892 </a:t>
            </a:r>
            <a:r>
              <a:rPr lang="en-US" b="1" dirty="0">
                <a:solidFill>
                  <a:srgbClr val="FFFFFF"/>
                </a:solidFill>
                <a:latin typeface="Arial" pitchFamily="34" charset="0"/>
                <a:cs typeface="Arial" pitchFamily="34" charset="0"/>
              </a:rPr>
              <a:t>high wind events</a:t>
            </a:r>
          </a:p>
        </p:txBody>
      </p:sp>
      <p:sp>
        <p:nvSpPr>
          <p:cNvPr id="16" name="AutoShape 7"/>
          <p:cNvSpPr>
            <a:spLocks noChangeArrowheads="1"/>
          </p:cNvSpPr>
          <p:nvPr/>
        </p:nvSpPr>
        <p:spPr bwMode="blackWhite">
          <a:xfrm>
            <a:off x="4370437" y="825909"/>
            <a:ext cx="2458065" cy="1238865"/>
          </a:xfrm>
          <a:prstGeom prst="wedgeRectCallout">
            <a:avLst>
              <a:gd name="adj1" fmla="val -54460"/>
              <a:gd name="adj2" fmla="val 7589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Severe weather reports are concentrated east of the Rockies</a:t>
            </a:r>
            <a:endParaRPr lang="en-US" sz="20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1199"/>
                            </p:stCondLst>
                            <p:childTnLst>
                              <p:par>
                                <p:cTn id="9" presetID="22" presetClass="entr" presetSubtype="4" fill="hold" grpId="0" nodeType="afterEffect">
                                  <p:stCondLst>
                                    <p:cond delay="70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8</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2012:</a:t>
            </a:r>
            <a:br>
              <a:rPr lang="en-US" dirty="0" smtClean="0"/>
            </a:br>
            <a:r>
              <a:rPr lang="en-US" dirty="0" smtClean="0"/>
              <a:t>Highest 25 States</a:t>
            </a:r>
          </a:p>
        </p:txBody>
      </p:sp>
      <p:graphicFrame>
        <p:nvGraphicFramePr>
          <p:cNvPr id="1026" name="Object 3"/>
          <p:cNvGraphicFramePr>
            <a:graphicFrameLocks noChangeAspect="1"/>
          </p:cNvGraphicFramePr>
          <p:nvPr>
            <p:ph idx="4294967295"/>
          </p:nvPr>
        </p:nvGraphicFramePr>
        <p:xfrm>
          <a:off x="9525" y="1200150"/>
          <a:ext cx="9144000" cy="5410200"/>
        </p:xfrm>
        <a:graphic>
          <a:graphicData uri="http://schemas.openxmlformats.org/presentationml/2006/ole">
            <p:oleObj spid="_x0000_s19743746" name="Chart" r:id="rId4" imgW="8820049" imgH="4572034" progId="MSGraph.Chart.8">
              <p:embed followColorScheme="full"/>
            </p:oleObj>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a:p>
          <a:p>
            <a:pPr eaLnBrk="0" hangingPunct="0">
              <a:lnSpc>
                <a:spcPct val="70000"/>
              </a:lnSpc>
              <a:spcBef>
                <a:spcPct val="50000"/>
              </a:spcBef>
              <a:buClr>
                <a:srgbClr val="FF3300"/>
              </a:buClr>
              <a:buFont typeface="Wingdings" pitchFamily="2" charset="2"/>
              <a:buNone/>
            </a:pPr>
            <a:r>
              <a:rPr lang="en-US" sz="1100"/>
              <a:t>Sources:  US Bureau of Labor Statistics;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2012—by far</a:t>
            </a:r>
            <a:endParaRPr lang="en-US" sz="1400" b="1" dirty="0">
              <a:solidFill>
                <a:schemeClr val="bg1"/>
              </a:solidFill>
            </a:endParaRPr>
          </a:p>
        </p:txBody>
      </p:sp>
      <p:sp>
        <p:nvSpPr>
          <p:cNvPr id="7" name="AutoShape 7"/>
          <p:cNvSpPr>
            <a:spLocks noChangeArrowheads="1"/>
          </p:cNvSpPr>
          <p:nvPr/>
        </p:nvSpPr>
        <p:spPr bwMode="blackWhite">
          <a:xfrm>
            <a:off x="4503171" y="2979174"/>
            <a:ext cx="3755926" cy="1108541"/>
          </a:xfrm>
          <a:prstGeom prst="wedgeRectCallout">
            <a:avLst>
              <a:gd name="adj1" fmla="val -101008"/>
              <a:gd name="adj2" fmla="val 812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10 states experienced growth in excess of 3%, which is what we would see nationally in a more typical recovery</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Severe Weather Reports, 2012</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80</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www.spc.noaa.gov/climo/online/monthly/2012_annual_summary.html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18477058" name="Picture 2" descr="http://www.spc.noaa.gov/climo/online/monthly/2012_annual_map_all.gif"/>
          <p:cNvPicPr>
            <a:picLocks noChangeAspect="1" noChangeArrowheads="1"/>
          </p:cNvPicPr>
          <p:nvPr/>
        </p:nvPicPr>
        <p:blipFill>
          <a:blip r:embed="rId4" cstate="email"/>
          <a:srcRect/>
          <a:stretch>
            <a:fillRect/>
          </a:stretch>
        </p:blipFill>
        <p:spPr bwMode="auto">
          <a:xfrm>
            <a:off x="155575" y="1386349"/>
            <a:ext cx="6845730" cy="4907116"/>
          </a:xfrm>
          <a:prstGeom prst="rect">
            <a:avLst/>
          </a:prstGeom>
          <a:noFill/>
        </p:spPr>
      </p:pic>
      <p:sp>
        <p:nvSpPr>
          <p:cNvPr id="11" name="AutoShape 7"/>
          <p:cNvSpPr>
            <a:spLocks noChangeArrowheads="1"/>
          </p:cNvSpPr>
          <p:nvPr/>
        </p:nvSpPr>
        <p:spPr bwMode="blackWhite">
          <a:xfrm>
            <a:off x="7011837" y="2378274"/>
            <a:ext cx="1976437" cy="3173413"/>
          </a:xfrm>
          <a:prstGeom prst="wedgeRectCallout">
            <a:avLst>
              <a:gd name="adj1" fmla="val -75685"/>
              <a:gd name="adj2" fmla="val -302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22,503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in 2011;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1,119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7,033 </a:t>
            </a:r>
            <a:r>
              <a:rPr lang="en-US" b="1" dirty="0">
                <a:solidFill>
                  <a:srgbClr val="FFFFFF"/>
                </a:solidFill>
                <a:latin typeface="Arial" pitchFamily="34" charset="0"/>
                <a:cs typeface="Arial" pitchFamily="34" charset="0"/>
              </a:rPr>
              <a:t>“Large Hail” reports and </a:t>
            </a:r>
            <a:r>
              <a:rPr lang="en-US" b="1" dirty="0" smtClean="0">
                <a:solidFill>
                  <a:srgbClr val="FFFFFF"/>
                </a:solidFill>
                <a:latin typeface="Arial" pitchFamily="34" charset="0"/>
                <a:cs typeface="Arial" pitchFamily="34" charset="0"/>
              </a:rPr>
              <a:t>14,351 </a:t>
            </a:r>
            <a:r>
              <a:rPr lang="en-US" b="1" dirty="0">
                <a:solidFill>
                  <a:srgbClr val="FFFFFF"/>
                </a:solidFill>
                <a:latin typeface="Arial" pitchFamily="34" charset="0"/>
                <a:cs typeface="Arial" pitchFamily="34" charset="0"/>
              </a:rPr>
              <a:t>high wind events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1870331"/>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Terrorism Update</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81</a:t>
            </a:fld>
            <a:endParaRPr lang="en-US" sz="900">
              <a:solidFill>
                <a:schemeClr val="bg1"/>
              </a:solidFill>
            </a:endParaRPr>
          </a:p>
        </p:txBody>
      </p:sp>
      <p:pic>
        <p:nvPicPr>
          <p:cNvPr id="10240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0" y="3516617"/>
            <a:ext cx="8967018" cy="288386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600" b="1" dirty="0" smtClean="0">
                <a:solidFill>
                  <a:srgbClr val="225A7A"/>
                </a:solidFill>
              </a:rPr>
              <a:t>Boston Marathon Bombings Underscore the Need for Extension of the Terrorism Risk Insurance Program</a:t>
            </a:r>
          </a:p>
          <a:p>
            <a:pPr marL="292100" indent="-292100" algn="ctr" eaLnBrk="0" hangingPunct="0">
              <a:lnSpc>
                <a:spcPct val="85000"/>
              </a:lnSpc>
              <a:spcBef>
                <a:spcPct val="25000"/>
              </a:spcBef>
              <a:buClr>
                <a:schemeClr val="accent2"/>
              </a:buClr>
              <a:buFont typeface="Wingdings" pitchFamily="2" charset="2"/>
              <a:buNone/>
            </a:pPr>
            <a:r>
              <a:rPr lang="en-US" sz="3200" b="1" i="1" dirty="0" smtClean="0">
                <a:solidFill>
                  <a:srgbClr val="C00000"/>
                </a:solidFill>
              </a:rPr>
              <a:t>Download III’s Terrorism Insurance Report at: </a:t>
            </a:r>
            <a:r>
              <a:rPr lang="en-US" sz="3200" b="1" i="1" dirty="0" smtClean="0">
                <a:solidFill>
                  <a:srgbClr val="225A7A"/>
                </a:solidFill>
                <a:hlinkClick r:id="rId4"/>
              </a:rPr>
              <a:t>http://www.iii.org/white_papers/terrorism-risk-a-constant-threat-2013.html</a:t>
            </a:r>
            <a:r>
              <a:rPr lang="en-US" sz="3200" b="1" i="1" dirty="0" smtClean="0">
                <a:solidFill>
                  <a:srgbClr val="225A7A"/>
                </a:solidFill>
              </a:rPr>
              <a:t> </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82</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4652963"/>
          </a:xfrm>
        </p:spPr>
        <p:txBody>
          <a:bodyPr/>
          <a:lstStyle/>
          <a:p>
            <a:pPr>
              <a:lnSpc>
                <a:spcPts val="2200"/>
              </a:lnSpc>
              <a:spcBef>
                <a:spcPct val="50000"/>
              </a:spcBef>
            </a:pPr>
            <a:r>
              <a:rPr lang="en-US" b="1" dirty="0" smtClean="0"/>
              <a:t>Reauthorization Was a Major Industry Initiative for 2013 Even Before Boston</a:t>
            </a:r>
          </a:p>
          <a:p>
            <a:pPr>
              <a:lnSpc>
                <a:spcPts val="2200"/>
              </a:lnSpc>
              <a:spcBef>
                <a:spcPct val="50000"/>
              </a:spcBef>
            </a:pPr>
            <a:r>
              <a:rPr lang="en-US" b="1" dirty="0" smtClean="0"/>
              <a:t>I.I.I. Testified at First Congressional Hearing on 9/11/12</a:t>
            </a:r>
          </a:p>
          <a:p>
            <a:pPr lvl="1">
              <a:lnSpc>
                <a:spcPts val="2200"/>
              </a:lnSpc>
            </a:pPr>
            <a:r>
              <a:rPr lang="en-US" b="1" dirty="0" smtClean="0"/>
              <a:t>Provided testimony at NYC hearing on 6/17/13</a:t>
            </a:r>
          </a:p>
          <a:p>
            <a:pPr>
              <a:lnSpc>
                <a:spcPts val="2200"/>
              </a:lnSpc>
              <a:spcBef>
                <a:spcPct val="50000"/>
              </a:spcBef>
            </a:pPr>
            <a:r>
              <a:rPr lang="en-US" b="1" dirty="0" smtClean="0"/>
              <a:t>I.I.I. Accelerated Planned Study on Terrorism Risk and Insurance in the Wake of Boston and Was Well Received</a:t>
            </a:r>
          </a:p>
          <a:p>
            <a:pPr lvl="1">
              <a:lnSpc>
                <a:spcPts val="2200"/>
              </a:lnSpc>
            </a:pPr>
            <a:r>
              <a:rPr lang="en-US" b="1" i="1" dirty="0" smtClean="0"/>
              <a:t>Terrorism: A Constant Threat </a:t>
            </a:r>
            <a:r>
              <a:rPr lang="en-US" b="1" dirty="0" smtClean="0"/>
              <a:t>issued in June 2013</a:t>
            </a:r>
            <a:endParaRPr lang="en-US" b="1" i="1" dirty="0" smtClean="0"/>
          </a:p>
          <a:p>
            <a:pPr>
              <a:lnSpc>
                <a:spcPts val="2200"/>
              </a:lnSpc>
              <a:spcBef>
                <a:spcPct val="50000"/>
              </a:spcBef>
            </a:pPr>
            <a:endParaRPr lang="en-US" b="1" dirty="0" smtClean="0"/>
          </a:p>
        </p:txBody>
      </p:sp>
      <p:pic>
        <p:nvPicPr>
          <p:cNvPr id="8" name="Picture 2" descr="https://encrypted-tbn2.gstatic.com/images?q=tbn:ANd9GcQfqqhtgVzWHg55s3CP8jWjGvO9LFIe3JLBHB3WNJuck3beKU4k_w"/>
          <p:cNvPicPr>
            <a:picLocks noChangeAspect="1" noChangeArrowheads="1"/>
          </p:cNvPicPr>
          <p:nvPr/>
        </p:nvPicPr>
        <p:blipFill>
          <a:blip r:embed="rId3" cstate="email"/>
          <a:srcRect/>
          <a:stretch>
            <a:fillRect/>
          </a:stretch>
        </p:blipFill>
        <p:spPr bwMode="auto">
          <a:xfrm>
            <a:off x="188844" y="3737113"/>
            <a:ext cx="3962813" cy="2956870"/>
          </a:xfrm>
          <a:prstGeom prst="rect">
            <a:avLst/>
          </a:prstGeom>
          <a:noFill/>
        </p:spPr>
      </p:pic>
      <p:pic>
        <p:nvPicPr>
          <p:cNvPr id="3791874" name="Picture 2"/>
          <p:cNvPicPr>
            <a:picLocks noChangeAspect="1" noChangeArrowheads="1"/>
          </p:cNvPicPr>
          <p:nvPr/>
        </p:nvPicPr>
        <p:blipFill>
          <a:blip r:embed="rId4" cstate="email"/>
          <a:srcRect/>
          <a:stretch>
            <a:fillRect/>
          </a:stretch>
        </p:blipFill>
        <p:spPr bwMode="auto">
          <a:xfrm>
            <a:off x="6723002" y="3735800"/>
            <a:ext cx="2155321" cy="2977692"/>
          </a:xfrm>
          <a:prstGeom prst="rect">
            <a:avLst/>
          </a:prstGeom>
          <a:noFill/>
          <a:ln w="9525">
            <a:solidFill>
              <a:schemeClr val="accent1"/>
            </a:solidFill>
            <a:miter lim="800000"/>
            <a:headEnd/>
            <a:tailEnd/>
          </a:ln>
        </p:spPr>
      </p:pic>
      <p:pic>
        <p:nvPicPr>
          <p:cNvPr id="3791875" name="Picture 3"/>
          <p:cNvPicPr>
            <a:picLocks noChangeAspect="1" noChangeArrowheads="1"/>
          </p:cNvPicPr>
          <p:nvPr/>
        </p:nvPicPr>
        <p:blipFill>
          <a:blip r:embed="rId5" cstate="email"/>
          <a:srcRect/>
          <a:stretch>
            <a:fillRect/>
          </a:stretch>
        </p:blipFill>
        <p:spPr bwMode="auto">
          <a:xfrm>
            <a:off x="4269833" y="3725769"/>
            <a:ext cx="2319811" cy="2983144"/>
          </a:xfrm>
          <a:prstGeom prst="rect">
            <a:avLst/>
          </a:prstGeom>
          <a:noFill/>
          <a:ln w="9525">
            <a:solidFill>
              <a:schemeClr val="accent1"/>
            </a:solid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83</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5725864"/>
          </a:xfrm>
        </p:spPr>
        <p:txBody>
          <a:bodyPr/>
          <a:lstStyle/>
          <a:p>
            <a:pPr>
              <a:lnSpc>
                <a:spcPts val="2200"/>
              </a:lnSpc>
              <a:spcBef>
                <a:spcPct val="50000"/>
              </a:spcBef>
            </a:pPr>
            <a:r>
              <a:rPr lang="en-US" sz="2000" b="1" dirty="0" smtClean="0"/>
              <a:t>Boston Marathon Bombing Has Helped Focus Attention in Congress on TRIPRA and its Looming Expiration</a:t>
            </a:r>
          </a:p>
          <a:p>
            <a:pPr lvl="1">
              <a:lnSpc>
                <a:spcPts val="2200"/>
              </a:lnSpc>
            </a:pPr>
            <a:r>
              <a:rPr lang="en-US" sz="1800" b="1" dirty="0" smtClean="0"/>
              <a:t>Act expires 12/31/14</a:t>
            </a:r>
          </a:p>
          <a:p>
            <a:pPr lvl="1">
              <a:lnSpc>
                <a:spcPts val="2200"/>
              </a:lnSpc>
            </a:pPr>
            <a:r>
              <a:rPr lang="en-US" sz="1800" b="1" dirty="0" smtClean="0"/>
              <a:t>Exclusionary language will likely be inserted for post-1/1/2014 renewals and will likely lead to significant media interest (educational opportunity)</a:t>
            </a:r>
          </a:p>
          <a:p>
            <a:pPr lvl="1">
              <a:lnSpc>
                <a:spcPts val="2200"/>
              </a:lnSpc>
            </a:pPr>
            <a:r>
              <a:rPr lang="en-US" sz="1800" b="1" dirty="0" smtClean="0"/>
              <a:t>Numerous headwinds; not a priority issue in 2013 in Congress</a:t>
            </a:r>
          </a:p>
          <a:p>
            <a:pPr lvl="1">
              <a:lnSpc>
                <a:spcPts val="2200"/>
              </a:lnSpc>
            </a:pPr>
            <a:r>
              <a:rPr lang="en-US" sz="1800" b="1" dirty="0" smtClean="0"/>
              <a:t>3 extension bills introduced in 2013—2 since Boston</a:t>
            </a:r>
          </a:p>
          <a:p>
            <a:pPr>
              <a:lnSpc>
                <a:spcPts val="2200"/>
              </a:lnSpc>
            </a:pPr>
            <a:r>
              <a:rPr lang="en-US" sz="2000" b="1" dirty="0" smtClean="0"/>
              <a:t>Media Interest Soared</a:t>
            </a:r>
          </a:p>
          <a:p>
            <a:pPr lvl="1">
              <a:lnSpc>
                <a:spcPts val="2200"/>
              </a:lnSpc>
            </a:pPr>
            <a:r>
              <a:rPr lang="en-US" sz="1800" b="1" dirty="0" smtClean="0"/>
              <a:t>I.I.I. was conducting its first interviews within minutes after live-tweeting (nearly) from the scene; TV interest was high</a:t>
            </a:r>
          </a:p>
          <a:p>
            <a:pPr lvl="1">
              <a:lnSpc>
                <a:spcPts val="2200"/>
              </a:lnSpc>
            </a:pPr>
            <a:r>
              <a:rPr lang="en-US" sz="1800" b="1" dirty="0" smtClean="0"/>
              <a:t>Local, national and international media focused on this topic for the first time in any significant way since TRIA’s inception in late 2002</a:t>
            </a:r>
          </a:p>
          <a:p>
            <a:pPr lvl="1">
              <a:lnSpc>
                <a:spcPts val="2200"/>
              </a:lnSpc>
            </a:pPr>
            <a:r>
              <a:rPr lang="en-US" sz="1800" b="1" dirty="0" smtClean="0"/>
              <a:t>Inquiries revealed very little/no understanding (or even awareness) outside insurance industry and business owners</a:t>
            </a:r>
          </a:p>
          <a:p>
            <a:pPr lvl="1">
              <a:lnSpc>
                <a:spcPts val="2200"/>
              </a:lnSpc>
            </a:pPr>
            <a:r>
              <a:rPr lang="en-US" sz="1800" b="1" dirty="0" smtClean="0"/>
              <a:t>Certification process caused confusion</a:t>
            </a:r>
            <a:endParaRPr lang="en-US" sz="16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9" end="9"/>
                                            </p:txEl>
                                          </p:spTgt>
                                        </p:tgtEl>
                                        <p:attrNameLst>
                                          <p:attrName>style.visibility</p:attrName>
                                        </p:attrNameLst>
                                      </p:cBhvr>
                                      <p:to>
                                        <p:strVal val="visible"/>
                                      </p:to>
                                    </p:set>
                                    <p:animEffect transition="in" filter="wipe(left)">
                                      <p:cBhvr>
                                        <p:cTn id="3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11279" y="-54798"/>
            <a:ext cx="8079176" cy="1143000"/>
          </a:xfrm>
        </p:spPr>
        <p:txBody>
          <a:bodyPr/>
          <a:lstStyle/>
          <a:p>
            <a:r>
              <a:rPr lang="en-US" sz="2900" dirty="0" smtClean="0"/>
              <a:t>Summary of Terrorism Risk Insurance Program Extension Bills Introduced in 2013</a:t>
            </a:r>
            <a:endParaRPr lang="en-US" sz="2900" dirty="0"/>
          </a:p>
        </p:txBody>
      </p:sp>
      <p:graphicFrame>
        <p:nvGraphicFramePr>
          <p:cNvPr id="2821123" name="Group 3"/>
          <p:cNvGraphicFramePr>
            <a:graphicFrameLocks noGrp="1"/>
          </p:cNvGraphicFramePr>
          <p:nvPr>
            <p:ph idx="1"/>
          </p:nvPr>
        </p:nvGraphicFramePr>
        <p:xfrm>
          <a:off x="206035" y="1094990"/>
          <a:ext cx="8739182" cy="5456089"/>
        </p:xfrm>
        <a:graphic>
          <a:graphicData uri="http://schemas.openxmlformats.org/drawingml/2006/table">
            <a:tbl>
              <a:tblPr/>
              <a:tblGrid>
                <a:gridCol w="2606739"/>
                <a:gridCol w="6132443"/>
              </a:tblGrid>
              <a:tr h="34565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Bill</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Summary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r>
              <a:tr h="1340582">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H.R. 508: </a:t>
                      </a:r>
                      <a:r>
                        <a:rPr kumimoji="0" lang="en-US" sz="1400" b="1" i="1" u="none" strike="noStrike" cap="none" normalizeH="0" baseline="0" dirty="0" smtClean="0">
                          <a:ln>
                            <a:noFill/>
                          </a:ln>
                          <a:solidFill>
                            <a:schemeClr val="tx1"/>
                          </a:solidFill>
                          <a:effectLst/>
                          <a:latin typeface="Arial" pitchFamily="34" charset="0"/>
                          <a:cs typeface="Arial" pitchFamily="34" charset="0"/>
                        </a:rPr>
                        <a:t>“Terrorism Risk Insurance Act of 2002 Reauthorization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Introduced  Feb. 5 by Rep. Michael Grimm (D-NY)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5-Year Extension (through 2019)</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Extend recoupment period for any TRIA assistance from 2017 to 2019</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5821">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cs typeface="Arial" pitchFamily="34" charset="0"/>
                        </a:rPr>
                        <a:t>H.R. 2146: </a:t>
                      </a:r>
                      <a:r>
                        <a:rPr kumimoji="0" lang="en-US" sz="1400" b="1" i="1" u="none" strike="noStrike" cap="none" normalizeH="0" baseline="0" smtClean="0">
                          <a:ln>
                            <a:noFill/>
                          </a:ln>
                          <a:solidFill>
                            <a:schemeClr val="tx1"/>
                          </a:solidFill>
                          <a:effectLst/>
                          <a:latin typeface="Arial" pitchFamily="34" charset="0"/>
                          <a:cs typeface="Arial" pitchFamily="34" charset="0"/>
                        </a:rPr>
                        <a:t>“Terrorism Risk Insurance Program Reauthorization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cs typeface="Arial" pitchFamily="34" charset="0"/>
                        </a:rPr>
                        <a:t>Introduced May 23 by Rep. Michael Capuano (D-MA)</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10-Year Extension (through 2024)</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Extend recoupment period for any TRIA assistance from 2017 to 2024</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Requires President’s Working Group on Financial Markets (PWGFM) to issue reports on long-term availability and affordability of terrorism insurance in 2017, 2020 and 2023</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Reports to be drafted with consultation from NAIC and representatives of the insurance and securities industries and policyholders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63515">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H.R. 1945: </a:t>
                      </a:r>
                      <a:r>
                        <a:rPr kumimoji="0" lang="en-US" sz="1400" b="1" i="1" u="none" strike="noStrike" cap="none" normalizeH="0" baseline="0" dirty="0" smtClean="0">
                          <a:ln>
                            <a:noFill/>
                          </a:ln>
                          <a:solidFill>
                            <a:schemeClr val="tx1"/>
                          </a:solidFill>
                          <a:effectLst/>
                          <a:latin typeface="Arial" pitchFamily="34" charset="0"/>
                          <a:cs typeface="Arial" pitchFamily="34" charset="0"/>
                        </a:rPr>
                        <a:t>“Fostering Resilience to Terrorism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Introduced May 9 by Rep. Benny Thompson (D-MS)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10-Year Extension (through 2024)</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Recoupment period changed to 2024</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Would transfer responsibility for certification of a “act of terrorism” to the Secretary of Homeland Security from Secretary of Treasury.</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PWGFM to issue reports in 2017, 2020 and 2023 </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Requires Sec. of DHS to provide </a:t>
                      </a:r>
                      <a:r>
                        <a:rPr kumimoji="0" lang="en-US" sz="1400" b="0" i="0" u="none" strike="noStrike" cap="none" normalizeH="0" baseline="0" dirty="0" err="1" smtClean="0">
                          <a:ln>
                            <a:noFill/>
                          </a:ln>
                          <a:solidFill>
                            <a:schemeClr val="tx1"/>
                          </a:solidFill>
                          <a:effectLst/>
                          <a:latin typeface="Arial" pitchFamily="34" charset="0"/>
                          <a:cs typeface="Arial" pitchFamily="34" charset="0"/>
                        </a:rPr>
                        <a:t>insureds</a:t>
                      </a:r>
                      <a:r>
                        <a:rPr kumimoji="0" lang="en-US" sz="1400" b="0" i="0" u="none" strike="noStrike" cap="none" normalizeH="0" baseline="0" dirty="0" smtClean="0">
                          <a:ln>
                            <a:noFill/>
                          </a:ln>
                          <a:solidFill>
                            <a:schemeClr val="tx1"/>
                          </a:solidFill>
                          <a:effectLst/>
                          <a:latin typeface="Arial" pitchFamily="34" charset="0"/>
                          <a:cs typeface="Arial" pitchFamily="34" charset="0"/>
                        </a:rPr>
                        <a:t> with “timely homeland security information, including terrorism risk information, at the appropriate level of classification and information on best practices to foster resilience to an act of terrorism.”</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100" dirty="0">
                <a:latin typeface="Arial" charset="0"/>
              </a:rPr>
              <a:t>Source:  </a:t>
            </a:r>
            <a:r>
              <a:rPr lang="en-US" sz="1100" dirty="0" smtClean="0"/>
              <a:t>Nelson, Levine, de Luca &amp; Hamilton, </a:t>
            </a:r>
            <a:r>
              <a:rPr lang="en-US" sz="1100" i="1" dirty="0" smtClean="0"/>
              <a:t>FIO Focus, </a:t>
            </a:r>
            <a:r>
              <a:rPr lang="en-US" sz="1100" dirty="0" smtClean="0"/>
              <a:t>June 10, 2013; </a:t>
            </a:r>
            <a:r>
              <a:rPr lang="en-US" sz="1100" dirty="0" smtClean="0">
                <a:latin typeface="Arial" charset="0"/>
              </a:rPr>
              <a:t>Insurance </a:t>
            </a:r>
            <a:r>
              <a:rPr lang="en-US" sz="1100" dirty="0">
                <a:latin typeface="Arial" charset="0"/>
              </a:rPr>
              <a:t>Information </a:t>
            </a:r>
            <a:r>
              <a:rPr lang="en-US" sz="1100" dirty="0" smtClean="0">
                <a:latin typeface="Arial" charset="0"/>
              </a:rPr>
              <a:t>Institute.</a:t>
            </a:r>
            <a:endParaRPr lang="en-US" sz="1100" dirty="0">
              <a:latin typeface="Arial" charset="0"/>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7282" name="Rectangle 105"/>
          <p:cNvSpPr>
            <a:spLocks noGrp="1" noChangeArrowheads="1"/>
          </p:cNvSpPr>
          <p:nvPr>
            <p:ph type="dt" sz="quarter" idx="10"/>
          </p:nvPr>
        </p:nvSpPr>
        <p:spPr>
          <a:noFill/>
        </p:spPr>
        <p:txBody>
          <a:bodyPr/>
          <a:lstStyle/>
          <a:p>
            <a:r>
              <a:rPr lang="en-US" smtClean="0"/>
              <a:t>12/01/09 - 9pm</a:t>
            </a:r>
          </a:p>
        </p:txBody>
      </p:sp>
      <p:sp>
        <p:nvSpPr>
          <p:cNvPr id="9728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97284" name="Rectangle 110"/>
          <p:cNvSpPr>
            <a:spLocks noGrp="1" noChangeArrowheads="1"/>
          </p:cNvSpPr>
          <p:nvPr>
            <p:ph type="sldNum" sz="quarter" idx="12"/>
          </p:nvPr>
        </p:nvSpPr>
        <p:spPr>
          <a:noFill/>
        </p:spPr>
        <p:txBody>
          <a:bodyPr/>
          <a:lstStyle/>
          <a:p>
            <a:fld id="{137FB000-2E2B-4BDB-975C-B9C3E40A0F71}" type="slidenum">
              <a:rPr lang="en-US" smtClean="0"/>
              <a:pPr/>
              <a:t>85</a:t>
            </a:fld>
            <a:endParaRPr lang="en-US" smtClean="0"/>
          </a:p>
        </p:txBody>
      </p:sp>
      <p:sp>
        <p:nvSpPr>
          <p:cNvPr id="97285" name="Rectangle 2"/>
          <p:cNvSpPr>
            <a:spLocks noGrp="1" noChangeArrowheads="1"/>
          </p:cNvSpPr>
          <p:nvPr>
            <p:ph type="title"/>
          </p:nvPr>
        </p:nvSpPr>
        <p:spPr>
          <a:xfrm>
            <a:off x="76200" y="28575"/>
            <a:ext cx="7667625" cy="860425"/>
          </a:xfrm>
        </p:spPr>
        <p:txBody>
          <a:bodyPr/>
          <a:lstStyle/>
          <a:p>
            <a:r>
              <a:rPr lang="en-US" dirty="0" smtClean="0"/>
              <a:t>Terrorist Risk Index</a:t>
            </a:r>
          </a:p>
        </p:txBody>
      </p:sp>
      <p:sp>
        <p:nvSpPr>
          <p:cNvPr id="9" name="Text Box 5"/>
          <p:cNvSpPr txBox="1">
            <a:spLocks noChangeArrowheads="1"/>
          </p:cNvSpPr>
          <p:nvPr/>
        </p:nvSpPr>
        <p:spPr bwMode="auto">
          <a:xfrm>
            <a:off x="-137648" y="6538427"/>
            <a:ext cx="8724900" cy="37856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800" dirty="0" smtClean="0"/>
              <a:t> </a:t>
            </a:r>
            <a:endParaRPr lang="en-US" sz="800" dirty="0"/>
          </a:p>
          <a:p>
            <a:pPr eaLnBrk="0" hangingPunct="0">
              <a:lnSpc>
                <a:spcPct val="85000"/>
              </a:lnSpc>
              <a:spcBef>
                <a:spcPct val="25000"/>
              </a:spcBef>
              <a:buClr>
                <a:schemeClr val="accent2"/>
              </a:buClr>
              <a:buFont typeface="Wingdings" pitchFamily="2" charset="2"/>
              <a:buNone/>
            </a:pPr>
            <a:r>
              <a:rPr lang="en-US" sz="800" dirty="0"/>
              <a:t>Sources: </a:t>
            </a:r>
            <a:r>
              <a:rPr lang="en-US" sz="800" dirty="0" smtClean="0"/>
              <a:t> </a:t>
            </a:r>
            <a:r>
              <a:rPr lang="en-US" sz="800" dirty="0" err="1" smtClean="0"/>
              <a:t>Maplecroft</a:t>
            </a:r>
            <a:r>
              <a:rPr lang="en-US" sz="800" dirty="0" smtClean="0"/>
              <a:t> Terrorism Risk Index; (2011); Guy Carpenter; Insurance </a:t>
            </a:r>
            <a:r>
              <a:rPr lang="en-US" sz="800" dirty="0"/>
              <a:t>Information </a:t>
            </a:r>
            <a:r>
              <a:rPr lang="en-US" sz="800" dirty="0" smtClean="0"/>
              <a:t>Institute.</a:t>
            </a:r>
            <a:endParaRPr lang="en-US" sz="800" dirty="0"/>
          </a:p>
        </p:txBody>
      </p:sp>
      <p:pic>
        <p:nvPicPr>
          <p:cNvPr id="11963394" name="Picture 2"/>
          <p:cNvPicPr>
            <a:picLocks noChangeAspect="1" noChangeArrowheads="1"/>
          </p:cNvPicPr>
          <p:nvPr/>
        </p:nvPicPr>
        <p:blipFill>
          <a:blip r:embed="rId3" cstate="email"/>
          <a:srcRect/>
          <a:stretch>
            <a:fillRect/>
          </a:stretch>
        </p:blipFill>
        <p:spPr bwMode="auto">
          <a:xfrm>
            <a:off x="210065" y="1186766"/>
            <a:ext cx="8625016" cy="5448300"/>
          </a:xfrm>
          <a:prstGeom prst="rect">
            <a:avLst/>
          </a:prstGeom>
          <a:noFill/>
          <a:ln w="9525">
            <a:noFill/>
            <a:miter lim="800000"/>
            <a:headEnd/>
            <a:tailEnd/>
          </a:ln>
        </p:spPr>
      </p:pic>
      <p:sp>
        <p:nvSpPr>
          <p:cNvPr id="12" name="AutoShape 13"/>
          <p:cNvSpPr>
            <a:spLocks noChangeArrowheads="1"/>
          </p:cNvSpPr>
          <p:nvPr/>
        </p:nvSpPr>
        <p:spPr bwMode="blackWhite">
          <a:xfrm>
            <a:off x="7607192" y="1396313"/>
            <a:ext cx="1536808" cy="2236574"/>
          </a:xfrm>
          <a:prstGeom prst="wedgeRectCallout">
            <a:avLst>
              <a:gd name="adj1" fmla="val -97759"/>
              <a:gd name="adj2" fmla="val -83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threat of terrorism is highest in South Asia, Russia, the Middle East and Central and East Africa</a:t>
            </a:r>
            <a:endParaRPr lang="en-US" sz="1600" b="1" dirty="0">
              <a:solidFill>
                <a:schemeClr val="bg1"/>
              </a:solidFill>
            </a:endParaRPr>
          </a:p>
        </p:txBody>
      </p:sp>
      <p:sp>
        <p:nvSpPr>
          <p:cNvPr id="14" name="AutoShape 7"/>
          <p:cNvSpPr>
            <a:spLocks noChangeArrowheads="1"/>
          </p:cNvSpPr>
          <p:nvPr/>
        </p:nvSpPr>
        <p:spPr bwMode="blackWhite">
          <a:xfrm>
            <a:off x="2219301" y="2644347"/>
            <a:ext cx="1252947" cy="1651022"/>
          </a:xfrm>
          <a:prstGeom prst="wedgeRectCallout">
            <a:avLst>
              <a:gd name="adj1" fmla="val -76758"/>
              <a:gd name="adj2" fmla="val -1120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The US is still considered to be at “Medium Risk” for a terrorist attack</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39554" name="Object 2"/>
          <p:cNvGraphicFramePr>
            <a:graphicFrameLocks noChangeAspect="1"/>
          </p:cNvGraphicFramePr>
          <p:nvPr>
            <p:ph type="chart" idx="1"/>
          </p:nvPr>
        </p:nvGraphicFramePr>
        <p:xfrm>
          <a:off x="439738" y="1034844"/>
          <a:ext cx="8458200" cy="4832350"/>
        </p:xfrm>
        <a:graphic>
          <a:graphicData uri="http://schemas.openxmlformats.org/presentationml/2006/ole">
            <p:oleObj spid="_x0000_s17543170" name="Chart" r:id="rId3" imgW="8486671" imgH="4848277" progId="MSGraph.Chart.8">
              <p:embed followColorScheme="full"/>
            </p:oleObj>
          </a:graphicData>
        </a:graphic>
      </p:graphicFrame>
      <p:sp>
        <p:nvSpPr>
          <p:cNvPr id="2839555" name="Text Box 3"/>
          <p:cNvSpPr txBox="1">
            <a:spLocks noChangeArrowheads="1"/>
          </p:cNvSpPr>
          <p:nvPr/>
        </p:nvSpPr>
        <p:spPr bwMode="auto">
          <a:xfrm>
            <a:off x="0" y="5373129"/>
            <a:ext cx="9061450" cy="1477970"/>
          </a:xfrm>
          <a:prstGeom prst="rect">
            <a:avLst/>
          </a:prstGeom>
          <a:noFill/>
          <a:ln w="9525">
            <a:noFill/>
            <a:miter lim="800000"/>
            <a:headEnd/>
            <a:tailEnd/>
          </a:ln>
          <a:effectLst/>
        </p:spPr>
        <p:txBody>
          <a:bodyPr lIns="92075" tIns="46038" rIns="92075" bIns="46038">
            <a:spAutoFit/>
          </a:bodyPr>
          <a:lstStyle/>
          <a:p>
            <a:pPr algn="ctr">
              <a:lnSpc>
                <a:spcPct val="90000"/>
              </a:lnSpc>
              <a:spcBef>
                <a:spcPct val="50000"/>
              </a:spcBef>
              <a:buClr>
                <a:srgbClr val="FF3300"/>
              </a:buClr>
              <a:buFont typeface="Wingdings" pitchFamily="2" charset="2"/>
              <a:buNone/>
            </a:pPr>
            <a:r>
              <a:rPr lang="en-US" sz="3200" b="1" dirty="0">
                <a:solidFill>
                  <a:srgbClr val="C00000"/>
                </a:solidFill>
              </a:rPr>
              <a:t>Total Insured Losses Estimate: </a:t>
            </a:r>
            <a:r>
              <a:rPr lang="en-US" sz="3200" b="1" dirty="0" smtClean="0">
                <a:solidFill>
                  <a:srgbClr val="C00000"/>
                </a:solidFill>
              </a:rPr>
              <a:t>$40.0B**</a:t>
            </a:r>
            <a:endParaRPr lang="en-US" sz="3200" b="1" dirty="0">
              <a:solidFill>
                <a:srgbClr val="C00000"/>
              </a:solidFill>
            </a:endParaRPr>
          </a:p>
          <a:p>
            <a:pPr>
              <a:lnSpc>
                <a:spcPct val="90000"/>
              </a:lnSpc>
              <a:spcBef>
                <a:spcPct val="50000"/>
              </a:spcBef>
              <a:buClr>
                <a:srgbClr val="FF3300"/>
              </a:buClr>
              <a:buFont typeface="Wingdings" pitchFamily="2" charset="2"/>
              <a:buNone/>
            </a:pPr>
            <a:r>
              <a:rPr lang="en-US" sz="1200" dirty="0" smtClean="0"/>
              <a:t>*Loss total does not include March 2010 New York City settlement of up to $657.5 million to compensate approximately 10,000 Ground Zero workers or any subsequent settlements.</a:t>
            </a:r>
          </a:p>
          <a:p>
            <a:pPr>
              <a:lnSpc>
                <a:spcPct val="90000"/>
              </a:lnSpc>
              <a:spcBef>
                <a:spcPct val="50000"/>
              </a:spcBef>
              <a:buClr>
                <a:srgbClr val="FF3300"/>
              </a:buClr>
              <a:buFont typeface="Wingdings" pitchFamily="2" charset="2"/>
              <a:buNone/>
            </a:pPr>
            <a:r>
              <a:rPr lang="en-US" sz="1200" dirty="0" smtClean="0"/>
              <a:t>**$32.5 billion in 2001 dollars.</a:t>
            </a:r>
            <a:endParaRPr lang="en-US" sz="1200" dirty="0"/>
          </a:p>
          <a:p>
            <a:pPr>
              <a:lnSpc>
                <a:spcPct val="90000"/>
              </a:lnSpc>
              <a:spcBef>
                <a:spcPct val="50000"/>
              </a:spcBef>
              <a:buClr>
                <a:srgbClr val="FF3300"/>
              </a:buClr>
              <a:buFont typeface="Wingdings" pitchFamily="2" charset="2"/>
              <a:buNone/>
            </a:pPr>
            <a:r>
              <a:rPr lang="en-US" sz="1200" dirty="0"/>
              <a:t>Source: Insurance Information </a:t>
            </a:r>
            <a:r>
              <a:rPr lang="en-US" sz="1200" dirty="0" smtClean="0"/>
              <a:t>Institute.</a:t>
            </a:r>
            <a:endParaRPr lang="en-US" sz="1200" dirty="0"/>
          </a:p>
        </p:txBody>
      </p:sp>
      <p:sp>
        <p:nvSpPr>
          <p:cNvPr id="2839556" name="Rectangle 4"/>
          <p:cNvSpPr>
            <a:spLocks noGrp="1" noChangeArrowheads="1"/>
          </p:cNvSpPr>
          <p:nvPr>
            <p:ph type="title"/>
          </p:nvPr>
        </p:nvSpPr>
        <p:spPr>
          <a:xfrm>
            <a:off x="117987" y="273312"/>
            <a:ext cx="8558981" cy="609600"/>
          </a:xfrm>
          <a:noFill/>
          <a:ln/>
        </p:spPr>
        <p:txBody>
          <a:bodyPr/>
          <a:lstStyle/>
          <a:p>
            <a:pPr>
              <a:lnSpc>
                <a:spcPct val="80000"/>
              </a:lnSpc>
            </a:pPr>
            <a:r>
              <a:rPr lang="en-US" sz="2800" dirty="0"/>
              <a:t>Loss Distribution by Type of </a:t>
            </a:r>
            <a:r>
              <a:rPr lang="en-US" sz="2800" dirty="0" smtClean="0"/>
              <a:t>Insurance</a:t>
            </a:r>
            <a:br>
              <a:rPr lang="en-US" sz="2800" dirty="0" smtClean="0"/>
            </a:br>
            <a:r>
              <a:rPr lang="en-US" sz="2800" dirty="0" smtClean="0"/>
              <a:t>from Sept. </a:t>
            </a:r>
            <a:r>
              <a:rPr lang="en-US" sz="2800" dirty="0"/>
              <a:t>11 Terrorist Attack ($ </a:t>
            </a:r>
            <a:r>
              <a:rPr lang="en-US" sz="2800" dirty="0" smtClean="0"/>
              <a:t>2011)</a:t>
            </a:r>
            <a:endParaRPr lang="en-US" sz="2800" i="0" dirty="0">
              <a:solidFill>
                <a:srgbClr val="FF3300"/>
              </a:solidFill>
            </a:endParaRPr>
          </a:p>
        </p:txBody>
      </p:sp>
      <p:sp>
        <p:nvSpPr>
          <p:cNvPr id="5" name="Rectangle 2"/>
          <p:cNvSpPr>
            <a:spLocks noChangeArrowheads="1"/>
          </p:cNvSpPr>
          <p:nvPr/>
        </p:nvSpPr>
        <p:spPr bwMode="black">
          <a:xfrm>
            <a:off x="259175" y="1030854"/>
            <a:ext cx="8534400" cy="3323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 Billions)</a:t>
            </a:r>
            <a:endParaRPr lang="en-US" sz="2400" b="1" dirty="0">
              <a:solidFill>
                <a:srgbClr val="225A7A"/>
              </a:solidFill>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210060" y="24714"/>
            <a:ext cx="7620000" cy="1143000"/>
          </a:xfrm>
        </p:spPr>
        <p:txBody>
          <a:bodyPr/>
          <a:lstStyle/>
          <a:p>
            <a:r>
              <a:rPr lang="en-US" dirty="0" smtClean="0"/>
              <a:t>Terrorism </a:t>
            </a:r>
            <a:r>
              <a:rPr lang="en-US" dirty="0"/>
              <a:t>Violates Traditional Requirements for Insurability</a:t>
            </a:r>
          </a:p>
        </p:txBody>
      </p:sp>
      <p:graphicFrame>
        <p:nvGraphicFramePr>
          <p:cNvPr id="2821123" name="Group 3"/>
          <p:cNvGraphicFramePr>
            <a:graphicFrameLocks noGrp="1"/>
          </p:cNvGraphicFramePr>
          <p:nvPr>
            <p:ph idx="1"/>
          </p:nvPr>
        </p:nvGraphicFramePr>
        <p:xfrm>
          <a:off x="265670" y="1283831"/>
          <a:ext cx="8686800" cy="5121912"/>
        </p:xfrm>
        <a:graphic>
          <a:graphicData uri="http://schemas.openxmlformats.org/drawingml/2006/table">
            <a:tbl>
              <a:tblPr/>
              <a:tblGrid>
                <a:gridCol w="2230395"/>
                <a:gridCol w="3611605"/>
                <a:gridCol w="2844800"/>
              </a:tblGrid>
              <a:tr h="4572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1828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Frequency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Insurance requires large number of observations to develop predictive rate-making models (an actuarial concept known as credibility)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Very few data points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 modeling still in infancy, untested.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Inconsistent  assessment of threat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25146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Severity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Maximum possible/ probable loss must be at least estimable in order to minimize “risk of ruin” (insurer cannot run an unreasonable risk of insolvency though assumption of the risk)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Potential loss is virtually unbounded.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can easily exceed insurer capital resources for paying claims.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Extreme risk in workers compensation and statute forbids exclusions.</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a:latin typeface="Arial" charset="0"/>
              </a:rPr>
              <a:t>Source:  Insurance Information Institute</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22146" name="Group 2"/>
          <p:cNvGraphicFramePr>
            <a:graphicFrameLocks noGrp="1"/>
          </p:cNvGraphicFramePr>
          <p:nvPr>
            <p:ph idx="1"/>
          </p:nvPr>
        </p:nvGraphicFramePr>
        <p:xfrm>
          <a:off x="98856" y="1144800"/>
          <a:ext cx="8915400" cy="5518788"/>
        </p:xfrm>
        <a:graphic>
          <a:graphicData uri="http://schemas.openxmlformats.org/drawingml/2006/table">
            <a:tbl>
              <a:tblPr/>
              <a:tblGrid>
                <a:gridCol w="2082114"/>
                <a:gridCol w="2870886"/>
                <a:gridCol w="3962400"/>
              </a:tblGrid>
              <a:tr h="35718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3968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Diversifiable Risk</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Must be able to spread/distribute risk across large number of risks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“Law of Large Numbers” helps makes losses manageable and less volatile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likely highly concentrated geographically or by industry (e.g., WTC, power plants)</a:t>
                      </a:r>
                    </a:p>
                    <a:p>
                      <a:pPr marL="0" marR="0" lvl="0" indent="0" algn="l" defTabSz="914400" rtl="0" eaLnBrk="0" fontAlgn="base" latinLnBrk="0" hangingPunct="0">
                        <a:lnSpc>
                          <a:spcPct val="80000"/>
                        </a:lnSpc>
                        <a:spcBef>
                          <a:spcPct val="0"/>
                        </a:spcBef>
                        <a:spcAft>
                          <a:spcPct val="0"/>
                        </a:spcAft>
                        <a:buClrTx/>
                        <a:buSzTx/>
                        <a:buFont typeface="Symbol" pitchFamily="18" charset="2"/>
                        <a:buNone/>
                        <a:tabLst>
                          <a:tab pos="228600" algn="l"/>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7016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Random Loss Distribution/Fortuity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Probability of loss occurring must be purely random and fortuitous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Events are individually unpredictable in terms of time, location and magnitude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Terrorism attacks are planned, coordinated and deliberate acts of destruction</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Dynamic target shifting from “hardened targets” to “soft targets”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Terrorist adjust tactics to circumvent new security measures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Actions of US and foreign </a:t>
                      </a:r>
                      <a:r>
                        <a:rPr kumimoji="0" lang="en-US" sz="2000" b="0" i="0" u="none" strike="noStrike" cap="none" normalizeH="0" baseline="0" dirty="0" err="1" smtClean="0">
                          <a:ln>
                            <a:noFill/>
                          </a:ln>
                          <a:solidFill>
                            <a:schemeClr val="tx1"/>
                          </a:solidFill>
                          <a:effectLst/>
                          <a:latin typeface="Arial" pitchFamily="34" charset="0"/>
                          <a:cs typeface="Arial" pitchFamily="34" charset="0"/>
                        </a:rPr>
                        <a:t>govts</a:t>
                      </a:r>
                      <a:r>
                        <a:rPr kumimoji="0" lang="en-US" sz="2000" b="0" i="0" u="none" strike="noStrike" cap="none" normalizeH="0" baseline="0" dirty="0" smtClean="0">
                          <a:ln>
                            <a:noFill/>
                          </a:ln>
                          <a:solidFill>
                            <a:schemeClr val="tx1"/>
                          </a:solidFill>
                          <a:effectLst/>
                          <a:latin typeface="Arial" pitchFamily="34" charset="0"/>
                          <a:cs typeface="Arial" pitchFamily="34" charset="0"/>
                        </a:rPr>
                        <a:t>. may affect likelihood, nature and timing of attack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2165" name="Text Box 21"/>
          <p:cNvSpPr txBox="1">
            <a:spLocks noChangeArrowheads="1"/>
          </p:cNvSpPr>
          <p:nvPr/>
        </p:nvSpPr>
        <p:spPr bwMode="auto">
          <a:xfrm>
            <a:off x="189471" y="6318421"/>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dirty="0">
                <a:latin typeface="Arial" charset="0"/>
              </a:rPr>
              <a:t>Source:  </a:t>
            </a:r>
            <a:r>
              <a:rPr lang="en-US" sz="1400" dirty="0" smtClean="0">
                <a:latin typeface="Arial" charset="0"/>
              </a:rPr>
              <a:t>Insurance</a:t>
            </a:r>
          </a:p>
          <a:p>
            <a:pPr marL="681038" indent="-681038">
              <a:lnSpc>
                <a:spcPct val="75000"/>
              </a:lnSpc>
              <a:spcBef>
                <a:spcPct val="0"/>
              </a:spcBef>
              <a:buClrTx/>
            </a:pPr>
            <a:r>
              <a:rPr lang="en-US" sz="1400" dirty="0" smtClean="0">
                <a:latin typeface="Arial" charset="0"/>
              </a:rPr>
              <a:t> </a:t>
            </a:r>
            <a:r>
              <a:rPr lang="en-US" sz="1400" dirty="0">
                <a:latin typeface="Arial" charset="0"/>
              </a:rPr>
              <a:t>Information Institute</a:t>
            </a:r>
          </a:p>
        </p:txBody>
      </p:sp>
      <p:sp>
        <p:nvSpPr>
          <p:cNvPr id="6" name="Rectangle 2"/>
          <p:cNvSpPr txBox="1">
            <a:spLocks noChangeArrowheads="1"/>
          </p:cNvSpPr>
          <p:nvPr/>
        </p:nvSpPr>
        <p:spPr bwMode="black">
          <a:xfrm>
            <a:off x="0" y="0"/>
            <a:ext cx="7620000"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Terrorism Violates Traditional Requirements for Insurability (cont’d)</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Public Opinion Survey</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89</a:t>
            </a:fld>
            <a:endParaRPr lang="en-US" sz="900">
              <a:solidFill>
                <a:schemeClr val="bg1"/>
              </a:solidFill>
            </a:endParaRPr>
          </a:p>
        </p:txBody>
      </p:sp>
      <p:pic>
        <p:nvPicPr>
          <p:cNvPr id="10240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389745" y="4001600"/>
            <a:ext cx="8490718" cy="1875898"/>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Industry Favorability Ratings</a:t>
            </a:r>
          </a:p>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Policy Forms &amp; Disclosure</a:t>
            </a:r>
          </a:p>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Disaster Preparedness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9</a:t>
            </a:fld>
            <a:endParaRPr lang="en-US" smtClean="0"/>
          </a:p>
        </p:txBody>
      </p:sp>
      <p:graphicFrame>
        <p:nvGraphicFramePr>
          <p:cNvPr id="2050" name="Object 3"/>
          <p:cNvGraphicFramePr>
            <a:graphicFrameLocks noChangeAspect="1"/>
          </p:cNvGraphicFramePr>
          <p:nvPr>
            <p:ph idx="4294967295"/>
          </p:nvPr>
        </p:nvGraphicFramePr>
        <p:xfrm>
          <a:off x="0" y="1792288"/>
          <a:ext cx="9144000" cy="4754562"/>
        </p:xfrm>
        <a:graphic>
          <a:graphicData uri="http://schemas.openxmlformats.org/presentationml/2006/ole">
            <p:oleObj spid="_x0000_s19744770" name="Chart" r:id="rId4" imgW="8810608" imgH="4581490"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Real GDP by State Percent Change, 2012: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Sources:  US Bureau of Labor Statistics; Insurance Information Institute.	</a:t>
            </a:r>
          </a:p>
        </p:txBody>
      </p:sp>
      <p:sp>
        <p:nvSpPr>
          <p:cNvPr id="6" name="AutoShape 10"/>
          <p:cNvSpPr>
            <a:spLocks noChangeArrowheads="1"/>
          </p:cNvSpPr>
          <p:nvPr/>
        </p:nvSpPr>
        <p:spPr bwMode="blackWhite">
          <a:xfrm>
            <a:off x="7069392" y="2722768"/>
            <a:ext cx="1705899" cy="900419"/>
          </a:xfrm>
          <a:prstGeom prst="wedgeRectCallout">
            <a:avLst>
              <a:gd name="adj1" fmla="val 36581"/>
              <a:gd name="adj2" fmla="val 1922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Connecticut was the only state to shrink in 2012</a:t>
            </a:r>
            <a:endParaRPr lang="en-US" sz="1400" b="1" dirty="0">
              <a:solidFill>
                <a:schemeClr val="bg1"/>
              </a:solidFill>
            </a:endParaRPr>
          </a:p>
        </p:txBody>
      </p:sp>
      <p:sp>
        <p:nvSpPr>
          <p:cNvPr id="7" name="AutoShape 7"/>
          <p:cNvSpPr>
            <a:spLocks noChangeArrowheads="1"/>
          </p:cNvSpPr>
          <p:nvPr/>
        </p:nvSpPr>
        <p:spPr bwMode="blackWhite">
          <a:xfrm>
            <a:off x="4286865" y="1376516"/>
            <a:ext cx="3008670" cy="1108541"/>
          </a:xfrm>
          <a:prstGeom prst="wedgeRectCallout">
            <a:avLst>
              <a:gd name="adj1" fmla="val 33633"/>
              <a:gd name="adj2" fmla="val 1513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8 states (and DC) were still below 1% in 2012</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90</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Favorability</a:t>
            </a:r>
            <a:endParaRPr lang="en-US" baseline="30000" dirty="0" smtClean="0"/>
          </a:p>
        </p:txBody>
      </p:sp>
      <p:sp>
        <p:nvSpPr>
          <p:cNvPr id="1031" name="Rectangle 3"/>
          <p:cNvSpPr>
            <a:spLocks noChangeArrowheads="1"/>
          </p:cNvSpPr>
          <p:nvPr/>
        </p:nvSpPr>
        <p:spPr bwMode="auto">
          <a:xfrm>
            <a:off x="0" y="6578600"/>
            <a:ext cx="8636000" cy="27940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Insurance Information Institute Annual </a:t>
            </a:r>
            <a:r>
              <a:rPr lang="en-US" sz="1100" i="1"/>
              <a:t>Pulse</a:t>
            </a:r>
            <a:r>
              <a:rPr lang="en-US" sz="1100"/>
              <a:t> Survey.</a:t>
            </a:r>
          </a:p>
        </p:txBody>
      </p:sp>
      <p:graphicFrame>
        <p:nvGraphicFramePr>
          <p:cNvPr id="1026" name="Object 2"/>
          <p:cNvGraphicFramePr>
            <a:graphicFrameLocks noChangeAspect="1"/>
          </p:cNvGraphicFramePr>
          <p:nvPr/>
        </p:nvGraphicFramePr>
        <p:xfrm>
          <a:off x="0" y="2097088"/>
          <a:ext cx="9144000" cy="3763962"/>
        </p:xfrm>
        <a:graphic>
          <a:graphicData uri="http://schemas.openxmlformats.org/presentationml/2006/ole">
            <p:oleObj spid="_x0000_s19324930" name="Chart" r:id="rId4" imgW="8467775" imgH="3962355" progId="MSGraph.Chart.8">
              <p:embed followColorScheme="full"/>
            </p:oleObj>
          </a:graphicData>
        </a:graphic>
      </p:graphicFrame>
      <p:sp>
        <p:nvSpPr>
          <p:cNvPr id="1032" name="Rectangle 7"/>
          <p:cNvSpPr>
            <a:spLocks noChangeArrowheads="1"/>
          </p:cNvSpPr>
          <p:nvPr/>
        </p:nvSpPr>
        <p:spPr bwMode="black">
          <a:xfrm>
            <a:off x="347663" y="1266825"/>
            <a:ext cx="8221662" cy="2492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a:solidFill>
                  <a:srgbClr val="225A7A"/>
                </a:solidFill>
              </a:rPr>
              <a:t>Percent of Public Rating Industry as Very or Mostly </a:t>
            </a:r>
            <a:r>
              <a:rPr lang="en-US" b="1" dirty="0" smtClean="0">
                <a:solidFill>
                  <a:srgbClr val="225A7A"/>
                </a:solidFill>
              </a:rPr>
              <a:t>Favorable, 2013</a:t>
            </a:r>
            <a:endParaRPr lang="en-US" b="1" dirty="0">
              <a:solidFill>
                <a:srgbClr val="225A7A"/>
              </a:solidFill>
            </a:endParaRPr>
          </a:p>
        </p:txBody>
      </p:sp>
      <p:sp>
        <p:nvSpPr>
          <p:cNvPr id="9" name="Rectangle 5"/>
          <p:cNvSpPr>
            <a:spLocks noChangeArrowheads="1"/>
          </p:cNvSpPr>
          <p:nvPr/>
        </p:nvSpPr>
        <p:spPr bwMode="blackWhite">
          <a:xfrm>
            <a:off x="681038" y="5891213"/>
            <a:ext cx="7824787" cy="5032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Auto Insurers and Home Insurers </a:t>
            </a:r>
            <a:r>
              <a:rPr lang="en-US" b="1" dirty="0">
                <a:solidFill>
                  <a:srgbClr val="FFFFFF"/>
                </a:solidFill>
              </a:rPr>
              <a:t>Ranked </a:t>
            </a:r>
            <a:r>
              <a:rPr lang="en-US" b="1" dirty="0" smtClean="0">
                <a:solidFill>
                  <a:srgbClr val="FFFFFF"/>
                </a:solidFill>
              </a:rPr>
              <a:t>Highest.</a:t>
            </a:r>
            <a:endParaRPr lang="en-US" b="1" dirty="0">
              <a:solidFill>
                <a:srgbClr val="FFFFFF"/>
              </a:solidFill>
            </a:endParaRPr>
          </a:p>
        </p:txBody>
      </p:sp>
      <p:sp>
        <p:nvSpPr>
          <p:cNvPr id="10" name="AutoShape 13"/>
          <p:cNvSpPr>
            <a:spLocks noChangeArrowheads="1"/>
          </p:cNvSpPr>
          <p:nvPr/>
        </p:nvSpPr>
        <p:spPr bwMode="blackWhite">
          <a:xfrm>
            <a:off x="2573080" y="1610241"/>
            <a:ext cx="4093535" cy="966703"/>
          </a:xfrm>
          <a:prstGeom prst="wedgeRectCallout">
            <a:avLst>
              <a:gd name="adj1" fmla="val -75542"/>
              <a:gd name="adj2" fmla="val 704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Viewed separately, auto and home insurers have highest favorability ratings of all industries surveyed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91</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Homeowners Insurance</a:t>
            </a:r>
          </a:p>
        </p:txBody>
      </p:sp>
      <p:sp>
        <p:nvSpPr>
          <p:cNvPr id="14343" name="Rectangle 3"/>
          <p:cNvSpPr>
            <a:spLocks noChangeArrowheads="1"/>
          </p:cNvSpPr>
          <p:nvPr/>
        </p:nvSpPr>
        <p:spPr bwMode="black">
          <a:xfrm>
            <a:off x="347663" y="1266825"/>
            <a:ext cx="8534400" cy="7478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a:solidFill>
                  <a:srgbClr val="225A7A"/>
                </a:solidFill>
              </a:rPr>
              <a:t>Q. </a:t>
            </a:r>
            <a:r>
              <a:rPr lang="en-US" b="1" dirty="0" smtClean="0">
                <a:solidFill>
                  <a:srgbClr val="225A7A"/>
                </a:solidFill>
              </a:rPr>
              <a:t>Do you think that it is fair that people who live in areas affected by record storms in 2011 and 2012 should pay more for their homeowners insurance in the future?</a:t>
            </a:r>
            <a:endParaRPr lang="en-US"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503863"/>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b="1" dirty="0" smtClean="0">
                <a:solidFill>
                  <a:srgbClr val="FFFFFF"/>
                </a:solidFill>
              </a:rPr>
              <a:t>Nearly 60 percent of Americans believe that homeowners insurance premiums should not be raised as a result of recent storms in their areas.</a:t>
            </a:r>
            <a:endParaRPr lang="en-US"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p:oleObj spid="_x0000_s19326978" name="Chart" r:id="rId4" imgW="4467251" imgH="3800395" progId="MSGraph.Chart.8">
              <p:embed followColorScheme="full"/>
            </p:oleObj>
          </a:graphicData>
        </a:graphic>
      </p:graphicFrame>
      <p:sp>
        <p:nvSpPr>
          <p:cNvPr id="14346" name="Text Box 8"/>
          <p:cNvSpPr txBox="1">
            <a:spLocks noChangeArrowheads="1"/>
          </p:cNvSpPr>
          <p:nvPr/>
        </p:nvSpPr>
        <p:spPr bwMode="auto">
          <a:xfrm>
            <a:off x="3549687" y="2059025"/>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2" y="3893510"/>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424076" y="3550130"/>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
        <p:nvSpPr>
          <p:cNvPr id="13" name="AutoShape 13"/>
          <p:cNvSpPr>
            <a:spLocks noChangeArrowheads="1"/>
          </p:cNvSpPr>
          <p:nvPr/>
        </p:nvSpPr>
        <p:spPr bwMode="blackWhite">
          <a:xfrm>
            <a:off x="265814" y="2223655"/>
            <a:ext cx="2158409" cy="1880512"/>
          </a:xfrm>
          <a:prstGeom prst="wedgeRectCallout">
            <a:avLst>
              <a:gd name="adj1" fmla="val 71790"/>
              <a:gd name="adj2" fmla="val -47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Public believes it is not fair to raise premiums of homeowners due to events they cannot control</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8" fill="hold" grpId="0" nodeType="afterEffect">
                                  <p:stCondLst>
                                    <p:cond delay="70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P spid="13"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92</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Flood Insurance</a:t>
            </a:r>
            <a:endParaRPr lang="en-US" baseline="30000" dirty="0" smtClean="0"/>
          </a:p>
        </p:txBody>
      </p:sp>
      <p:sp>
        <p:nvSpPr>
          <p:cNvPr id="1031" name="Rectangle 3"/>
          <p:cNvSpPr>
            <a:spLocks noChangeArrowheads="1"/>
          </p:cNvSpPr>
          <p:nvPr/>
        </p:nvSpPr>
        <p:spPr bwMode="auto">
          <a:xfrm>
            <a:off x="0" y="6389410"/>
            <a:ext cx="86360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graphicFrame>
        <p:nvGraphicFramePr>
          <p:cNvPr id="1026" name="Object 2"/>
          <p:cNvGraphicFramePr>
            <a:graphicFrameLocks noChangeAspect="1"/>
          </p:cNvGraphicFramePr>
          <p:nvPr/>
        </p:nvGraphicFramePr>
        <p:xfrm>
          <a:off x="393405" y="2109603"/>
          <a:ext cx="8412163" cy="3100388"/>
        </p:xfrm>
        <a:graphic>
          <a:graphicData uri="http://schemas.openxmlformats.org/presentationml/2006/ole">
            <p:oleObj spid="_x0000_s19328002" name="Chart" r:id="rId4" imgW="7781855" imgH="2866965" progId="MSGraph.Chart.8">
              <p:embed followColorScheme="full"/>
            </p:oleObj>
          </a:graphicData>
        </a:graphic>
      </p:graphicFrame>
      <p:sp>
        <p:nvSpPr>
          <p:cNvPr id="1032" name="Rectangle 7"/>
          <p:cNvSpPr>
            <a:spLocks noChangeArrowheads="1"/>
          </p:cNvSpPr>
          <p:nvPr/>
        </p:nvSpPr>
        <p:spPr bwMode="black">
          <a:xfrm>
            <a:off x="317683" y="1101933"/>
            <a:ext cx="7672074" cy="803297"/>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b="1" dirty="0" smtClean="0">
                <a:solidFill>
                  <a:srgbClr val="225A7A"/>
                </a:solidFill>
              </a:rPr>
              <a:t>Q. The federal government plans to raise the price of flood insurance so it reflects the costs of paying claims. Do you believe this is fair?</a:t>
            </a:r>
          </a:p>
          <a:p>
            <a:pPr defTabSz="114300" eaLnBrk="0" hangingPunct="0">
              <a:lnSpc>
                <a:spcPct val="90000"/>
              </a:lnSpc>
              <a:spcBef>
                <a:spcPct val="20000"/>
              </a:spcBef>
            </a:pPr>
            <a:r>
              <a:rPr lang="en-US" b="1" baseline="30000" dirty="0" smtClean="0">
                <a:solidFill>
                  <a:srgbClr val="225A7A"/>
                </a:solidFill>
              </a:rPr>
              <a:t> </a:t>
            </a:r>
            <a:r>
              <a:rPr lang="en-US" b="1" i="1" dirty="0" smtClean="0">
                <a:solidFill>
                  <a:srgbClr val="C00000"/>
                </a:solidFill>
              </a:rPr>
              <a:t>[% Responding “NO”]</a:t>
            </a:r>
            <a:endParaRPr lang="en-US" b="1" i="1" baseline="30000" dirty="0">
              <a:solidFill>
                <a:srgbClr val="C00000"/>
              </a:solidFill>
            </a:endParaRPr>
          </a:p>
        </p:txBody>
      </p:sp>
      <p:sp>
        <p:nvSpPr>
          <p:cNvPr id="9" name="Rectangle 5"/>
          <p:cNvSpPr>
            <a:spLocks noChangeArrowheads="1"/>
          </p:cNvSpPr>
          <p:nvPr/>
        </p:nvSpPr>
        <p:spPr bwMode="blackWhite">
          <a:xfrm>
            <a:off x="223284" y="5188687"/>
            <a:ext cx="8697433" cy="81872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More than one-half of Americans do not think it is fair for the federal government to raise its flood insurance premiums to better reflect claims payouts.</a:t>
            </a:r>
            <a:endParaRPr lang="en-US" b="1" dirty="0">
              <a:solidFill>
                <a:srgbClr val="FFFFFF"/>
              </a:solidFill>
            </a:endParaRPr>
          </a:p>
        </p:txBody>
      </p:sp>
      <p:sp>
        <p:nvSpPr>
          <p:cNvPr id="10" name="AutoShape 13"/>
          <p:cNvSpPr>
            <a:spLocks noChangeArrowheads="1"/>
          </p:cNvSpPr>
          <p:nvPr/>
        </p:nvSpPr>
        <p:spPr bwMode="blackWhite">
          <a:xfrm>
            <a:off x="3019647" y="1865425"/>
            <a:ext cx="5411973" cy="867144"/>
          </a:xfrm>
          <a:prstGeom prst="wedgeRectCallout">
            <a:avLst>
              <a:gd name="adj1" fmla="val -69295"/>
              <a:gd name="adj2" fmla="val 648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Most people believe it is unfair for government to raise flood insurance premiums, even though they are subsidized by taxpayers</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93</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Disaster Preparedness</a:t>
            </a:r>
            <a:endParaRPr lang="en-US" baseline="30000" dirty="0" smtClean="0"/>
          </a:p>
        </p:txBody>
      </p:sp>
      <p:sp>
        <p:nvSpPr>
          <p:cNvPr id="1031" name="Rectangle 3"/>
          <p:cNvSpPr>
            <a:spLocks noChangeArrowheads="1"/>
          </p:cNvSpPr>
          <p:nvPr/>
        </p:nvSpPr>
        <p:spPr bwMode="auto">
          <a:xfrm>
            <a:off x="0" y="6203205"/>
            <a:ext cx="86360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pPr>
            <a:r>
              <a:rPr lang="en-US" sz="1100" baseline="30000" dirty="0" smtClean="0"/>
              <a:t>1</a:t>
            </a:r>
            <a:r>
              <a:rPr lang="en-US" sz="1100" dirty="0" smtClean="0"/>
              <a:t>Asked of those who have homeowners insurance and who responded “yes”.</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graphicFrame>
        <p:nvGraphicFramePr>
          <p:cNvPr id="1026" name="Object 2"/>
          <p:cNvGraphicFramePr>
            <a:graphicFrameLocks noChangeAspect="1"/>
          </p:cNvGraphicFramePr>
          <p:nvPr/>
        </p:nvGraphicFramePr>
        <p:xfrm>
          <a:off x="0" y="1810009"/>
          <a:ext cx="9144000" cy="3763962"/>
        </p:xfrm>
        <a:graphic>
          <a:graphicData uri="http://schemas.openxmlformats.org/presentationml/2006/ole">
            <p:oleObj spid="_x0000_s19329026" name="Chart" r:id="rId4" imgW="8467775" imgH="3962355" progId="MSGraph.Chart.8">
              <p:embed followColorScheme="full"/>
            </p:oleObj>
          </a:graphicData>
        </a:graphic>
      </p:graphicFrame>
      <p:sp>
        <p:nvSpPr>
          <p:cNvPr id="1032" name="Rectangle 7"/>
          <p:cNvSpPr>
            <a:spLocks noChangeArrowheads="1"/>
          </p:cNvSpPr>
          <p:nvPr/>
        </p:nvSpPr>
        <p:spPr bwMode="black">
          <a:xfrm>
            <a:off x="347663" y="1266825"/>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Q. Does your homeowners policy cover damage from flooding during a hurricane?</a:t>
            </a:r>
            <a:r>
              <a:rPr lang="en-US" sz="1600" b="1" baseline="30000" dirty="0" smtClean="0">
                <a:solidFill>
                  <a:srgbClr val="225A7A"/>
                </a:solidFill>
              </a:rPr>
              <a:t>1</a:t>
            </a:r>
            <a:endParaRPr lang="en-US" sz="1600" b="1" baseline="30000" dirty="0">
              <a:solidFill>
                <a:srgbClr val="225A7A"/>
              </a:solidFill>
            </a:endParaRPr>
          </a:p>
        </p:txBody>
      </p:sp>
      <p:sp>
        <p:nvSpPr>
          <p:cNvPr id="9" name="Rectangle 5"/>
          <p:cNvSpPr>
            <a:spLocks noChangeArrowheads="1"/>
          </p:cNvSpPr>
          <p:nvPr/>
        </p:nvSpPr>
        <p:spPr bwMode="blackWhite">
          <a:xfrm>
            <a:off x="223283" y="5231996"/>
            <a:ext cx="8697433" cy="786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proportion of homeowners who believe their homeowners policy covers damage from flooding during a hurricane stands at 21 percent. This proportion rises eight percentage points in the South, to 29 percent.</a:t>
            </a:r>
            <a:endParaRPr lang="en-US" b="1" dirty="0">
              <a:solidFill>
                <a:srgbClr val="FFFFFF"/>
              </a:solidFill>
            </a:endParaRPr>
          </a:p>
        </p:txBody>
      </p:sp>
      <p:sp>
        <p:nvSpPr>
          <p:cNvPr id="10" name="AutoShape 13"/>
          <p:cNvSpPr>
            <a:spLocks noChangeArrowheads="1"/>
          </p:cNvSpPr>
          <p:nvPr/>
        </p:nvSpPr>
        <p:spPr bwMode="blackWhite">
          <a:xfrm>
            <a:off x="5922335" y="1520455"/>
            <a:ext cx="2158409" cy="1446030"/>
          </a:xfrm>
          <a:prstGeom prst="wedgeRectCallout">
            <a:avLst>
              <a:gd name="adj1" fmla="val 64401"/>
              <a:gd name="adj2" fmla="val 484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About 20 percent of the public still believes flooding from a hurricane is covered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94</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Disaster Preparedness</a:t>
            </a:r>
            <a:endParaRPr lang="en-US" baseline="30000" dirty="0" smtClean="0"/>
          </a:p>
        </p:txBody>
      </p:sp>
      <p:sp>
        <p:nvSpPr>
          <p:cNvPr id="1031" name="Rectangle 3"/>
          <p:cNvSpPr>
            <a:spLocks noChangeArrowheads="1"/>
          </p:cNvSpPr>
          <p:nvPr/>
        </p:nvSpPr>
        <p:spPr bwMode="auto">
          <a:xfrm>
            <a:off x="0" y="6203205"/>
            <a:ext cx="86360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pPr>
            <a:r>
              <a:rPr lang="en-US" sz="1100" baseline="30000" dirty="0" smtClean="0"/>
              <a:t>1</a:t>
            </a:r>
            <a:r>
              <a:rPr lang="en-US" sz="1100" dirty="0" smtClean="0"/>
              <a:t>Asked of those who have homeowners insurance but not flood insurance.</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graphicFrame>
        <p:nvGraphicFramePr>
          <p:cNvPr id="1026" name="Object 2"/>
          <p:cNvGraphicFramePr>
            <a:graphicFrameLocks noChangeAspect="1"/>
          </p:cNvGraphicFramePr>
          <p:nvPr/>
        </p:nvGraphicFramePr>
        <p:xfrm>
          <a:off x="0" y="2075823"/>
          <a:ext cx="9144000" cy="3763962"/>
        </p:xfrm>
        <a:graphic>
          <a:graphicData uri="http://schemas.openxmlformats.org/presentationml/2006/ole">
            <p:oleObj spid="_x0000_s19331074" name="Chart" r:id="rId4" imgW="8467775" imgH="3962355" progId="MSGraph.Chart.8">
              <p:embed followColorScheme="full"/>
            </p:oleObj>
          </a:graphicData>
        </a:graphic>
      </p:graphicFrame>
      <p:sp>
        <p:nvSpPr>
          <p:cNvPr id="1032" name="Rectangle 7"/>
          <p:cNvSpPr>
            <a:spLocks noChangeArrowheads="1"/>
          </p:cNvSpPr>
          <p:nvPr/>
        </p:nvSpPr>
        <p:spPr bwMode="black">
          <a:xfrm>
            <a:off x="347663" y="1266825"/>
            <a:ext cx="8221662" cy="443198"/>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Q. Have recent flooding events such as Hurricane Sandy or Hurricane Irene motivated you to buy flood coverage?</a:t>
            </a:r>
            <a:r>
              <a:rPr lang="en-US" sz="1600" b="1" baseline="30000" dirty="0" smtClean="0">
                <a:solidFill>
                  <a:srgbClr val="225A7A"/>
                </a:solidFill>
              </a:rPr>
              <a:t>1</a:t>
            </a:r>
            <a:endParaRPr lang="en-US" sz="1600" b="1" baseline="30000" dirty="0">
              <a:solidFill>
                <a:srgbClr val="225A7A"/>
              </a:solidFill>
            </a:endParaRPr>
          </a:p>
        </p:txBody>
      </p:sp>
      <p:sp>
        <p:nvSpPr>
          <p:cNvPr id="9" name="Rectangle 5"/>
          <p:cNvSpPr>
            <a:spLocks noChangeArrowheads="1"/>
          </p:cNvSpPr>
          <p:nvPr/>
        </p:nvSpPr>
        <p:spPr bwMode="blackWhite">
          <a:xfrm>
            <a:off x="223283" y="5454505"/>
            <a:ext cx="8697433" cy="58479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Recent storms have not motivated people to buy flood insurance </a:t>
            </a:r>
            <a:r>
              <a:rPr lang="en-US" b="1" dirty="0" err="1" smtClean="0">
                <a:solidFill>
                  <a:srgbClr val="FFFFFF"/>
                </a:solidFill>
              </a:rPr>
              <a:t>coverag.e</a:t>
            </a:r>
            <a:endParaRPr lang="en-US" b="1" dirty="0">
              <a:solidFill>
                <a:srgbClr val="FFFFFF"/>
              </a:solidFill>
            </a:endParaRPr>
          </a:p>
        </p:txBody>
      </p:sp>
      <p:sp>
        <p:nvSpPr>
          <p:cNvPr id="10" name="AutoShape 13"/>
          <p:cNvSpPr>
            <a:spLocks noChangeArrowheads="1"/>
          </p:cNvSpPr>
          <p:nvPr/>
        </p:nvSpPr>
        <p:spPr bwMode="blackWhite">
          <a:xfrm>
            <a:off x="2115879" y="3370520"/>
            <a:ext cx="4848447" cy="871871"/>
          </a:xfrm>
          <a:prstGeom prst="wedgeRectCallout">
            <a:avLst>
              <a:gd name="adj1" fmla="val 23165"/>
              <a:gd name="adj2" fmla="val 39237"/>
            </a:avLst>
          </a:prstGeom>
          <a:solidFill>
            <a:srgbClr val="C0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Despite recent major flood events, few people see the need to buy coverage</a:t>
            </a:r>
            <a:endParaRPr lang="en-US" sz="20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95</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Disaster Preparedness</a:t>
            </a:r>
          </a:p>
        </p:txBody>
      </p:sp>
      <p:sp>
        <p:nvSpPr>
          <p:cNvPr id="14343" name="Rectangle 3"/>
          <p:cNvSpPr>
            <a:spLocks noChangeArrowheads="1"/>
          </p:cNvSpPr>
          <p:nvPr/>
        </p:nvSpPr>
        <p:spPr bwMode="black">
          <a:xfrm>
            <a:off x="347663" y="1266825"/>
            <a:ext cx="8534400" cy="7478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a:solidFill>
                  <a:srgbClr val="225A7A"/>
                </a:solidFill>
              </a:rPr>
              <a:t>Q. </a:t>
            </a:r>
            <a:r>
              <a:rPr lang="en-US" b="1" dirty="0" smtClean="0">
                <a:solidFill>
                  <a:srgbClr val="225A7A"/>
                </a:solidFill>
              </a:rPr>
              <a:t>If you expect some relief from the government, do you purchase less insurance coverage against these natural disasters than you would have otherwise?</a:t>
            </a:r>
            <a:endParaRPr lang="en-US"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503863"/>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b="1" dirty="0" smtClean="0">
                <a:solidFill>
                  <a:srgbClr val="FFFFFF"/>
                </a:solidFill>
              </a:rPr>
              <a:t>Seventy-two percent of Americans would not purchase less insurance if they expect some relief from the government—but 22% would.</a:t>
            </a:r>
            <a:endParaRPr lang="en-US"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p:oleObj spid="_x0000_s19333122" name="Chart" r:id="rId4" imgW="4467251" imgH="3800395" progId="MSGraph.Chart.8">
              <p:embed followColorScheme="full"/>
            </p:oleObj>
          </a:graphicData>
        </a:graphic>
      </p:graphicFrame>
      <p:sp>
        <p:nvSpPr>
          <p:cNvPr id="14346" name="Text Box 8"/>
          <p:cNvSpPr txBox="1">
            <a:spLocks noChangeArrowheads="1"/>
          </p:cNvSpPr>
          <p:nvPr/>
        </p:nvSpPr>
        <p:spPr bwMode="auto">
          <a:xfrm>
            <a:off x="3698544" y="2016493"/>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281687" y="2330524"/>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541036" y="4198716"/>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
        <p:nvSpPr>
          <p:cNvPr id="13" name="AutoShape 13"/>
          <p:cNvSpPr>
            <a:spLocks noChangeArrowheads="1"/>
          </p:cNvSpPr>
          <p:nvPr/>
        </p:nvSpPr>
        <p:spPr bwMode="blackWhite">
          <a:xfrm>
            <a:off x="6453964" y="2296633"/>
            <a:ext cx="2158409" cy="1935125"/>
          </a:xfrm>
          <a:prstGeom prst="wedgeRectCallout">
            <a:avLst>
              <a:gd name="adj1" fmla="val -84860"/>
              <a:gd name="adj2" fmla="val -1885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More than 20 percent cut back on insurance coverage in expectation of government disaster aid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8" fill="hold" grpId="0" nodeType="afterEffect">
                                  <p:stCondLst>
                                    <p:cond delay="70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P spid="13"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96</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 Analysis by State and Business Segment</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Premium Growth Rates Vary Tremendously by State</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97</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17814530"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367157"/>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*Data are preliminary as of 5/1/13 and do not yet fully reflect the impact of state-run pools and plans. </a:t>
            </a:r>
          </a:p>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4778477" y="2559204"/>
            <a:ext cx="3677829" cy="1230312"/>
          </a:xfrm>
          <a:prstGeom prst="wedgeRectCallout">
            <a:avLst>
              <a:gd name="adj1" fmla="val -6057"/>
              <a:gd name="adj2" fmla="val 14759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Louisiana was a growth leader over the past 5 years even though premiums written only expanded by 4.5%</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98</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4763" y="1792288"/>
          <a:ext cx="9132887" cy="4719637"/>
        </p:xfrm>
        <a:graphic>
          <a:graphicData uri="http://schemas.openxmlformats.org/presentationml/2006/ole">
            <p:oleObj spid="_x0000_s17815554" name="Chart" r:id="rId4" imgW="8810600" imgH="4552970"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27000" y="6367157"/>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*Data are preliminary as of 5/1/13 and do not yet fully reflect the impact of state-run pools and plans. </a:t>
            </a:r>
          </a:p>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LC.; Insurance Information Institute.		</a:t>
            </a: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99</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2006-2011*</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13361154"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8" name="AutoShape 14"/>
          <p:cNvSpPr>
            <a:spLocks noChangeArrowheads="1"/>
          </p:cNvSpPr>
          <p:nvPr/>
        </p:nvSpPr>
        <p:spPr bwMode="blackWhite">
          <a:xfrm>
            <a:off x="3097213" y="1792288"/>
            <a:ext cx="3235325" cy="1230312"/>
          </a:xfrm>
          <a:prstGeom prst="wedgeRectCallout">
            <a:avLst>
              <a:gd name="adj1" fmla="val -89348"/>
              <a:gd name="adj2" fmla="val 7087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A limited number of states showed strong growth over the past 5 years</a:t>
            </a:r>
            <a:endParaRPr lang="en-US"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Convective loss events in the U.S. "/>
  <p:tag name="ARTICULATE_SLIDE_GUID" val="1d3adc11-9676-4908-8f6b-96365722e2d3"/>
  <p:tag name="ARTICULATE_SLIDE_NAV" val="43"/>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mKvw6upY_files\slide0001_image001.emz"/>
</p:tagLst>
</file>

<file path=ppt/tags/tag13.xml><?xml version="1.0" encoding="utf-8"?>
<p:tagLst xmlns:a="http://schemas.openxmlformats.org/drawingml/2006/main" xmlns:r="http://schemas.openxmlformats.org/officeDocument/2006/relationships" xmlns:p="http://schemas.openxmlformats.org/presentationml/2006/main">
  <p:tag name="ARTICULATE_TITLE_TAG" val="Major Results Convective Storm Study"/>
  <p:tag name="ARTICULATE_SLIDE_GUID" val="431b2361-b2c4-4f74-9695-45951566cbce"/>
  <p:tag name="ARTICULATE_SLIDE_NAV" val="45"/>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6sCjLv5I_files\slide0001_image001.png"/>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1d8ade98-44aa-4c00-9f29-c62ad545486f"/>
  <p:tag name="ARTICULATE_TITLE_TAG" val="Natural catastrophes January – June 2013"/>
  <p:tag name="ARTICULATE_SLIDE_NAV" val="28"/>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7.xml><?xml version="1.0" encoding="utf-8"?>
<p:tagLst xmlns:a="http://schemas.openxmlformats.org/drawingml/2006/main" xmlns:r="http://schemas.openxmlformats.org/officeDocument/2006/relationships" xmlns:p="http://schemas.openxmlformats.org/presentationml/2006/main">
  <p:tag name="ARTICULATE_TITLE_TAG" val="World Map"/>
  <p:tag name="ARTICULATE_SLIDE_GUID" val="8408931d-5b4d-4301-9808-a7e9e071fc6f"/>
  <p:tag name="ARTICULATE_SLIDE_NAV" val="40"/>
  <p:tag name="ARTICULATE_SLIDE_PAUSE" val="0"/>
  <p:tag name="ARTICULATE_NAV_LEVEL" val="2"/>
  <p:tag name="ARTICULATE_SLIDE_PRESENTER" val="Ernst Rauch"/>
  <p:tag name="ARTICULATE_SLIDE_PRESENTER_GUID" val="1A34B5C7F99A"/>
  <p:tag name="ARTICULATE_PLAYLIST_ID" val="-1"/>
  <p:tag name="ARTICULATE_LOCK_SLIDE" val="0"/>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dhD1L4vd_files\slide0001_image001.jpg"/>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we5Vo5pR_files\slide0001_image001.emz"/>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1.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ZiF8nkDK_files\slide0001_image001.emz"/>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6a4ced4d-8df6-4cf6-88db-6d3639104882"/>
  <p:tag name="AUDIO_IMPORT" val="U:\Webinar\2011_07 - Nat Cat Review\Articulate\07.mp3"/>
  <p:tag name="ELAPSEDTIME" val="40.697"/>
  <p:tag name="AUDIO_ID" val="297"/>
  <p:tag name="ARTICULATE_SLIDE_NAV" val="7"/>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9a0d12d1-30ae-4c34-adac-1cb8505fb5fd"/>
  <p:tag name="ARTICULATE_SLIDE_NAV" val="7"/>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UWmuu9Pi_files\slide0001_image001.gif"/>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Convective loss events in the U.S."/>
  <p:tag name="ARTICULATE_SLIDE_GUID" val="f54c3187-8a18-4ebd-81d2-07f81e6240c4"/>
  <p:tag name="ARTICULATE_SLIDE_NAV" val="42"/>
  <p:tag name="ARTICULATE_SLIDE_PAUSE" val="0"/>
  <p:tag name="ARTICULATE_NAV_LEVEL" val="2"/>
  <p:tag name="ARTICULATE_SLIDE_PRESENTER" val="Dr. Peter Höppe"/>
  <p:tag name="ARTICULATE_SLIDE_PRESENTER_GUID" val="5CF581FA24A7"/>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etzATWDa_files\slide0001_image001.emz"/>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162978</TotalTime>
  <Words>17102</Words>
  <Application>Microsoft Office PowerPoint</Application>
  <PresentationFormat>On-screen Show (4:3)</PresentationFormat>
  <Paragraphs>2413</Paragraphs>
  <Slides>223</Slides>
  <Notes>201</Notes>
  <HiddenSlides>89</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223</vt:i4>
      </vt:variant>
    </vt:vector>
  </HeadingPairs>
  <TitlesOfParts>
    <vt:vector size="226" baseType="lpstr">
      <vt:lpstr>Default Design</vt:lpstr>
      <vt:lpstr>Chart</vt:lpstr>
      <vt:lpstr>Worksheet</vt:lpstr>
      <vt:lpstr>Overview &amp; Outlook for the      P/C Insurance Industry: Trends, Challenges and Opportunities in 2013 and Beyond</vt:lpstr>
      <vt:lpstr>Slide 2</vt:lpstr>
      <vt:lpstr>P/C Net Income After Taxes 1991–2013:Q1 ($ Millions)</vt:lpstr>
      <vt:lpstr>Profitability Peaks &amp; Troughs in the P/C Insurance Industry, 1975 – 2013:Q1*</vt:lpstr>
      <vt:lpstr>A 100 Combined Ratio Isn’t What It Once Was: Investment Impact on ROEs</vt:lpstr>
      <vt:lpstr>The Strength of the Economy Will Influence P/C Insurer Growth Opportunities</vt:lpstr>
      <vt:lpstr>US Real GDP Growth*</vt:lpstr>
      <vt:lpstr>Real GDP by State Percent Change, 2012: Highest 25 States</vt:lpstr>
      <vt:lpstr>Slide 9</vt:lpstr>
      <vt:lpstr>Slide 10</vt:lpstr>
      <vt:lpstr>Defense and Non-Defense Federal Spending        as a Share of State GDP: Top 10 States*</vt:lpstr>
      <vt:lpstr>Slide 12</vt:lpstr>
      <vt:lpstr>Slide 13</vt:lpstr>
      <vt:lpstr>Auto/Light Truck Sales, 1999-2019F</vt:lpstr>
      <vt:lpstr>Personal Auto Insurance Direct Written Premiums vs. Recently-Registered Cars</vt:lpstr>
      <vt:lpstr>Monthly Change* in Auto Insurance Prices, 1991–2013*</vt:lpstr>
      <vt:lpstr>Monthly Change* in Auto Insurance Prices, January 2005 - June 2013</vt:lpstr>
      <vt:lpstr>New Private Housing Starts, 1990-2019F</vt:lpstr>
      <vt:lpstr>Average Premium for Home Insurance Policies**</vt:lpstr>
      <vt:lpstr>Construction Employment, Jan. 2010—July 2013*</vt:lpstr>
      <vt:lpstr>Construction Employment,  Jan. 2003–July 2013 </vt:lpstr>
      <vt:lpstr>Nonfarm Payroll (Wages and Salaries): Quarterly, 2005–2013:Q2</vt:lpstr>
      <vt:lpstr>Commercial &amp; Industrial Loans Outstanding at FDIC-Insured Banks, Quarterly, 2006-2013*</vt:lpstr>
      <vt:lpstr>Percent of Non-current Commercial &amp; Industrial Loans Outstanding at FDIC-Insured Banks, Quarterly, 2006-2012:Q4*</vt:lpstr>
      <vt:lpstr>Value of Construction Put in Place,   June 2013 vs. June 2012*</vt:lpstr>
      <vt:lpstr>Value of Private Construction Put in Place, by Segment,  June 2013 vs. June 2012*</vt:lpstr>
      <vt:lpstr>Value of Public Construction Put in Place, by Segment,  June 2013 vs. June 2012*</vt:lpstr>
      <vt:lpstr>Slide 28</vt:lpstr>
      <vt:lpstr>Dollar Value* of Manufacturers’ Shipments Monthly, Jan. 1992—Apr. 2013</vt:lpstr>
      <vt:lpstr>Manufacturing Growth for Selected Sectors, 2013 vs. 2013*</vt:lpstr>
      <vt:lpstr>Recovery in Capacity Utilization is a Positive Sign for Commercial Exposures</vt:lpstr>
      <vt:lpstr>Manufacturing Employment, Jan. 2010—July 2013*</vt:lpstr>
      <vt:lpstr>Slide 33</vt:lpstr>
      <vt:lpstr>Business Bankruptcy Filings, 1980-2012:Q3</vt:lpstr>
      <vt:lpstr>Private Sector Business Starts,  1993:Q2 – 2012:Q3*</vt:lpstr>
      <vt:lpstr>Slide 36</vt:lpstr>
      <vt:lpstr>12 Industries for the Next 10 Years: Insurance Solutions Needed</vt:lpstr>
      <vt:lpstr>Slide 38</vt:lpstr>
      <vt:lpstr>U.S. Insured Catastrophe Losses</vt:lpstr>
      <vt:lpstr>Moore, OK, Tornado: Media Coverage Was Generally Favorable</vt:lpstr>
      <vt:lpstr>Top 16 Most Costly Disasters in U.S. History</vt:lpstr>
      <vt:lpstr>Top 16 Most Costly World Insurance Losses, 1970-2012*</vt:lpstr>
      <vt:lpstr>Natural Disasters in the United States, 1980 – June 2013* Number of Events (Annual Totals 1980 – June 2013*) </vt:lpstr>
      <vt:lpstr>Natural Disasters Worldwide, 1980 – 2013* (Number of Events) </vt:lpstr>
      <vt:lpstr>Losses Due to Natural Disasters Worldwide, 1980–2013* (Overall &amp; Insured Losses)</vt:lpstr>
      <vt:lpstr>Losses Due to Natural Disasters in the US, 1980–2012 (Overall &amp; Insured Losses)</vt:lpstr>
      <vt:lpstr>Losses Due to Natural Disasters in the US, 1980–2013 (Jan.-June Only)</vt:lpstr>
      <vt:lpstr>Natural Disaster Losses in the United States: 2012</vt:lpstr>
      <vt:lpstr>Natural Disaster Losses in the United States: First Half 2013</vt:lpstr>
      <vt:lpstr>Significant Natural Catastrophes, 2012 (Events with $1 billion economic loss and/or 50 fatalities)</vt:lpstr>
      <vt:lpstr>U.S. Thunderstorm Loss Trends, 1980 – June 30, 2013</vt:lpstr>
      <vt:lpstr>Convective Loss Events in the U.S.  Number of events 1980 – 2012 and First Half 2013 </vt:lpstr>
      <vt:lpstr>Convective Loss Events in the U.S.  Overall and insured losses 1980 – 2012 and First Half 2013 </vt:lpstr>
      <vt:lpstr>New Research Suggests Increase in Convective Activity Is Costly for Insurers</vt:lpstr>
      <vt:lpstr>Natural Catastrophes January – June 2013  World map with significant events</vt:lpstr>
      <vt:lpstr>Slide 56</vt:lpstr>
      <vt:lpstr>Top 12 Most Costly Hurricanes in U.S. History</vt:lpstr>
      <vt:lpstr>Outlook for 2013 Hurricane Season:  75% Worse Than Average</vt:lpstr>
      <vt:lpstr>Landfall Probabilities for 2013 Hurricane Season: Above Average</vt:lpstr>
      <vt:lpstr>Total Value of Insured Coastal Exposure in 2012</vt:lpstr>
      <vt:lpstr>Total Value of Insured Coastal Exposure in 2007</vt:lpstr>
      <vt:lpstr>Total Potential Home Value Exposure to Storm Surge Risk in 2013*</vt:lpstr>
      <vt:lpstr>Storm Surge Inundation Graphic</vt:lpstr>
      <vt:lpstr>Storm Surge Warning</vt:lpstr>
      <vt:lpstr>U.S. Insured Catastrophe Losses by Cause of Loss, 2011 ($ Millions)</vt:lpstr>
      <vt:lpstr>Inflation Adjusted U.S. Catastrophe Losses by Cause of Loss, 1992–20111</vt:lpstr>
      <vt:lpstr>Homeowners Insurance Catastrophe-Related Claim Frequency and Severity, 1997—2012*</vt:lpstr>
      <vt:lpstr>Combined Ratio Points Associated with Catastrophe Losses: 1960 – 2012*</vt:lpstr>
      <vt:lpstr>Homeowners Insurance Combined Ratio: 1990–2015F</vt:lpstr>
      <vt:lpstr>Slide 70</vt:lpstr>
      <vt:lpstr>Number of Federal Disaster Declarations, 1953-2013*</vt:lpstr>
      <vt:lpstr>Federal Disasters Declarations by State,  1953 – 2013: Highest 25 States*</vt:lpstr>
      <vt:lpstr>Federal Disasters Declarations by State,  1953 – 2013: Lowest 25 States*</vt:lpstr>
      <vt:lpstr>Slide 74</vt:lpstr>
      <vt:lpstr>Location of Tornado Reports: Through July 3, 2013</vt:lpstr>
      <vt:lpstr>U.S. Tornado Count, 2005-2013* </vt:lpstr>
      <vt:lpstr>Location of Large Hail Reports: Through July 3, 2013</vt:lpstr>
      <vt:lpstr>Location of High Wind Reports: Through July 3, 2013</vt:lpstr>
      <vt:lpstr>Severe Weather Reports: Through July 22, 2013</vt:lpstr>
      <vt:lpstr>Severe Weather Reports, 2012</vt:lpstr>
      <vt:lpstr>Terrorism Update</vt:lpstr>
      <vt:lpstr>Terrorism Risk Insurance Program</vt:lpstr>
      <vt:lpstr>Terrorism Risk Insurance Program</vt:lpstr>
      <vt:lpstr>Summary of Terrorism Risk Insurance Program Extension Bills Introduced in 2013</vt:lpstr>
      <vt:lpstr>Terrorist Risk Index</vt:lpstr>
      <vt:lpstr>Loss Distribution by Type of Insurance from Sept. 11 Terrorist Attack ($ 2011)</vt:lpstr>
      <vt:lpstr>Terrorism Violates Traditional Requirements for Insurability</vt:lpstr>
      <vt:lpstr>Slide 88</vt:lpstr>
      <vt:lpstr>Public Opinion Survey</vt:lpstr>
      <vt:lpstr>I.I.I. Poll: Favorability</vt:lpstr>
      <vt:lpstr>I.I.I. Poll: Homeowners Insurance</vt:lpstr>
      <vt:lpstr>I.I.I. Poll: Flood Insurance</vt:lpstr>
      <vt:lpstr>I.I.I. Poll: Disaster Preparedness</vt:lpstr>
      <vt:lpstr>I.I.I. Poll: Disaster Preparedness</vt:lpstr>
      <vt:lpstr>I.I.I. Poll: Disaster Preparedness</vt:lpstr>
      <vt:lpstr>Slide 96</vt:lpstr>
      <vt:lpstr>Direct Premiums Written: Total P/C Percent Change by State, 2007-2012*</vt:lpstr>
      <vt:lpstr>Direct Premiums Written: Total P/C Percent Change by State, 2007-2012*</vt:lpstr>
      <vt:lpstr>Direct Premiums Written: Total P/C Percent Change by State, 2006-2011*</vt:lpstr>
      <vt:lpstr>Direct Premiums Written: Total P/C Percent Change by State, 2006-2011*</vt:lpstr>
      <vt:lpstr>Direct Premiums Written: PP Auto Percent Change by State, 2006-2011*</vt:lpstr>
      <vt:lpstr>Direct Premiums Written: PP Auto Percent Change by State, 2006-2011*</vt:lpstr>
      <vt:lpstr>Direct Premiums Written: Homeowners Percent Change by State, 2006-2011*</vt:lpstr>
      <vt:lpstr>Direct Premiums Written: Homeowners Percent Change by State, 2006-2011*</vt:lpstr>
      <vt:lpstr>Direct Premiums Written: Comm. Lines Percent Change by State, 2006-2011*</vt:lpstr>
      <vt:lpstr>Direct Premiums Written: Comm. Lines Percent Change by State, 2006-2011*</vt:lpstr>
      <vt:lpstr>Direct Premiums Written: Workers’ Comp Percent Change by State, 2006-2011*</vt:lpstr>
      <vt:lpstr>Direct Premiums Written: Worker’s Comp Percent Change by State, 2006-2011*</vt:lpstr>
      <vt:lpstr>Slide 109</vt:lpstr>
      <vt:lpstr>Unemployment and Underemployment Rates: Stubbornly High, But Falling</vt:lpstr>
      <vt:lpstr>Slide 111</vt:lpstr>
      <vt:lpstr>Slide 112</vt:lpstr>
      <vt:lpstr>Slide 113</vt:lpstr>
      <vt:lpstr>Slide 114</vt:lpstr>
      <vt:lpstr>Net Change in Government Employment: Jan. 2010—July 2013*</vt:lpstr>
      <vt:lpstr>Unemployment Rates by State, June 2013: Highest 25 States*</vt:lpstr>
      <vt:lpstr>Slide 117</vt:lpstr>
      <vt:lpstr>Oil &amp; Gas Extraction Employment, Jan. 2010—July 2013*</vt:lpstr>
      <vt:lpstr>US Unemployment Rate Forecast</vt:lpstr>
      <vt:lpstr>US Unemployment Rate Forecasts</vt:lpstr>
      <vt:lpstr>Nonfarm Payroll (Wages and Salaries): Quarterly, 2005–2013:Q2</vt:lpstr>
      <vt:lpstr>Payroll vs. Workers Comp Net Written Premiums, 1990-2012E</vt:lpstr>
      <vt:lpstr>The BIG Question: Where Is the Market Heading?</vt:lpstr>
      <vt:lpstr>INVESTMENTS:  THE NEW REALITY</vt:lpstr>
      <vt:lpstr>Property/Casualty Insurance Industry Investment Income: 2000–2013*1</vt:lpstr>
      <vt:lpstr>P/C Insurer Net Realized  Capital Gains/Losses, 1990-2013:Q1</vt:lpstr>
      <vt:lpstr>Property/Casualty Insurance Industry Investment Gain: 1994–2013:Q11</vt:lpstr>
      <vt:lpstr>P/C Industry Investment Gains, Inflation-Adjusted: 1994–20121</vt:lpstr>
      <vt:lpstr>U.S. 10-Year Treasury Note Yields: A Long Downward Trend, 1990–2013*</vt:lpstr>
      <vt:lpstr>U.S. Treasury Security Yields: A Long Downward Trend, 1990–2013*</vt:lpstr>
      <vt:lpstr>Treasury Yield Curves:   Pre-Crisis (July 2007) vs. June 2013 </vt:lpstr>
      <vt:lpstr>Average Maturity of Bonds Held by US  P/C Insurers, 2006—2011*</vt:lpstr>
      <vt:lpstr>Distribution of Bond Maturities, P/C Insurance Industry, 2003-2012</vt:lpstr>
      <vt:lpstr>Bonds Rated NAIC Quality Category 3-6 as a Percent of Total Bonds, 2003–2012</vt:lpstr>
      <vt:lpstr>Insurance Industry Fair Value as a Percent of Par History, by Bond Type,  2002–2012</vt:lpstr>
      <vt:lpstr>As Yields (Blue) Sank, Fair Value as a Percent of Par (Orange) Rose,  2002–2012</vt:lpstr>
      <vt:lpstr>Slide 137</vt:lpstr>
      <vt:lpstr>Annual Inflation Rates, (CPI-U, %), 1990–2014F</vt:lpstr>
      <vt:lpstr>1. UNDERWRITING</vt:lpstr>
      <vt:lpstr>P/C Insurance Industry  Combined Ratio, 2001–2013:Q1*</vt:lpstr>
      <vt:lpstr>Underwriting Gain (Loss) 1975–2013:Q1*</vt:lpstr>
      <vt:lpstr>Combined Ratios by Predominant Business Segment, 2012 vs. 2011*</vt:lpstr>
      <vt:lpstr>P/C Reserve Development, 1992–2015E</vt:lpstr>
      <vt:lpstr>Number of Years with Underwriting Profits by Decade, 1920s–2010s </vt:lpstr>
      <vt:lpstr>Financial Strength &amp; Underwriting</vt:lpstr>
      <vt:lpstr>P/C Insurer Impairments, 1969–2012</vt:lpstr>
      <vt:lpstr>P/C Insurer Impairment Frequency vs. Combined Ratio, 1969-2011</vt:lpstr>
      <vt:lpstr>Reasons for US P/C Insurer Impairments, 1969–2010</vt:lpstr>
      <vt:lpstr>Top 10 Lines of Business for US P/C Impaired Insurers, 2000–2010</vt:lpstr>
      <vt:lpstr>Number of Recessions Endured by P/C Insurers, by Number of Years in Operation</vt:lpstr>
      <vt:lpstr>Slide 151</vt:lpstr>
      <vt:lpstr>Private Passenger Auto Combined Ratio: 1993–2015F</vt:lpstr>
      <vt:lpstr>Homeowners Insurance Combined Ratio: 1990–2015F</vt:lpstr>
      <vt:lpstr>Homeowners Multi-Peril Loss &amp; LAE Ratio, 2011: Highest 25 States</vt:lpstr>
      <vt:lpstr>Homeowners Multi-Peril Loss &amp; LAE Ratio, 2011: Lowest 25 States</vt:lpstr>
      <vt:lpstr>Commercial Lines Combined Ratio, 1990-2015F*</vt:lpstr>
      <vt:lpstr>Commercial Auto Combined Ratio: 1993–2015F</vt:lpstr>
      <vt:lpstr>Commercial Multi-Peril Combined Ratio: 1995–2015F</vt:lpstr>
      <vt:lpstr>General Liability Combined Ratio:  2005–2015F</vt:lpstr>
      <vt:lpstr>Inland Marine Combined Ratio:       1999–2015F</vt:lpstr>
      <vt:lpstr>Other &amp; Products Liability Combined Ratio: 1991–2013F</vt:lpstr>
      <vt:lpstr>Medical Malpractice Combined Ratio vs. All Lines Combined Ratio, 1991-2015F</vt:lpstr>
      <vt:lpstr>Workers Compensation   Operating Environment</vt:lpstr>
      <vt:lpstr>Workers Compensation Combined Ratio: 1994–2012P</vt:lpstr>
      <vt:lpstr>Workers Compensation Medical Severity Moderate Increase in 2012</vt:lpstr>
      <vt:lpstr>Change in Price Paid for Medical Professional Services in WC, 2002-2012*</vt:lpstr>
      <vt:lpstr>WC Medical Severity Generally Outpaces the Medical CPI Rate</vt:lpstr>
      <vt:lpstr>Slide 168</vt:lpstr>
      <vt:lpstr>Workers Compensation Lost-Time  Claim Frequency Declined in 2012  Lost-Time Claims</vt:lpstr>
      <vt:lpstr>WC Indemnity Severity vs. Wage Inflation, 1995 -2012p</vt:lpstr>
      <vt:lpstr>Workers Compensation Premium:  Second Consecutive Year of Increase  Net Written Premium</vt:lpstr>
      <vt:lpstr>2012 Workers Compensation Direct Written Premium Growth, by State*</vt:lpstr>
      <vt:lpstr>Nonfarm Payroll (Wages and Salaries): Quarterly, 2005–2011:Q4</vt:lpstr>
      <vt:lpstr>Payroll vs. Workers Comp Net Written Premiums, 1990-2011</vt:lpstr>
      <vt:lpstr>Average Approved Bureau Rates/Loss Costs</vt:lpstr>
      <vt:lpstr>Current NCCI Voluntary Market Filed Rate/Loss Cost Changes   (Excludes Law-Only Filings)</vt:lpstr>
      <vt:lpstr>Impact of Discounting on Workers Compensation Premium  NCCI States—Private Carriers</vt:lpstr>
      <vt:lpstr>Workers Comp Rate Changes, 2008:Q4 – 2013:Q1</vt:lpstr>
      <vt:lpstr>2. SURPLUS/CAPITAL/CAPACITY</vt:lpstr>
      <vt:lpstr>US Policyholder Surplus: 1975–2013*</vt:lpstr>
      <vt:lpstr>Policyholder Surplus,  2006:Q4–2013:Q1</vt:lpstr>
      <vt:lpstr>U.S. INSURANCE MERGERS AND ACQUISITIONS, 2002-2012 (1)</vt:lpstr>
      <vt:lpstr>Slide 183</vt:lpstr>
      <vt:lpstr>Reinsurer Share of Recent Significant Market Losses</vt:lpstr>
      <vt:lpstr>Regional Property Catastrophe Rate on Line Index, 1990—2013 (as of January 1)</vt:lpstr>
      <vt:lpstr>Reinsurance Capital Is at a Record High</vt:lpstr>
      <vt:lpstr>Long-Term Evolution of Shareholders’ Funds for        the Guy Carpenter Global Reinsurance Composite  </vt:lpstr>
      <vt:lpstr>CATASTROPHE BONDS, ANNUAL RISK CAPITAL ISSUED, 2002-2012</vt:lpstr>
      <vt:lpstr>CATASTROPHE BONDS, RISK CAPITAL OUTSTANDING, 2002-2012</vt:lpstr>
      <vt:lpstr>4.  RENEWED PRICING DISCIPLINE</vt:lpstr>
      <vt:lpstr>Distribution of Direct Premiums Written by Segment/Line, 2010</vt:lpstr>
      <vt:lpstr>Net Premium Growth: Annual Change,  1971—2013:Q1</vt:lpstr>
      <vt:lpstr>P/C Net Premiums Written: % Change, Quarter vs. Year-Prior Quarter</vt:lpstr>
      <vt:lpstr>Growth in Net Written Premium by Segment, 2012 vs. 2011*</vt:lpstr>
      <vt:lpstr>Average Commercial Rate Change, All Lines, (1Q:2004–2Q:2013)</vt:lpstr>
      <vt:lpstr>Change in Commercial Rate Renewals, by Account Size: 1999:Q4 to 2013:Q2</vt:lpstr>
      <vt:lpstr>Cumulative Qtrly. Commercial Rate Changes, by Account Size: 1999:Q4 to 2013:Q2</vt:lpstr>
      <vt:lpstr>Cumulative Qtrly. Commercial Rate Changes, by Line: 1999:Q4 to 2013:Q2</vt:lpstr>
      <vt:lpstr>Workers Comp. Quarterly Rate Changes, by Line: 2000:Q1 to 2013:Q2</vt:lpstr>
      <vt:lpstr>Change in Commercial Rate Renewals, by Line: 2013:Q2</vt:lpstr>
      <vt:lpstr>CLIPS: Change in Written Price Level: All Lines, 2010:Q2 – 2012:Q4</vt:lpstr>
      <vt:lpstr>Workers Comp Rate Changes, 2008:Q4 – 2013:Q2</vt:lpstr>
      <vt:lpstr>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Business Leaders Ranking of Liability Systems in 2012</vt:lpstr>
      <vt:lpstr>The Nation’s Judicial Hellholes: 2011</vt:lpstr>
      <vt:lpstr>CYBER RISK</vt:lpstr>
      <vt:lpstr>Data Breaches 2005-2013, By Number of Breaches and Records Exposed</vt:lpstr>
      <vt:lpstr>2012 Data Breaches By Business Category, By Number of Breaches</vt:lpstr>
      <vt:lpstr>2012 Data Breaches By Category, By Number of Records Exposed</vt:lpstr>
      <vt:lpstr>AIG Survey: Cyber Attacks Top Concern Among Execs</vt:lpstr>
      <vt:lpstr>The Most Costly Cyber Crimes, Fiscal Year 2012</vt:lpstr>
      <vt:lpstr>External Cyber Crime Costs: Fiscal Year 2012</vt:lpstr>
      <vt:lpstr>High Profile Data Breaches, 2012-2013</vt:lpstr>
      <vt:lpstr>Average Organizational Cost of a Data Breach, 2008-2011* ($ Millions)</vt:lpstr>
      <vt:lpstr>Main Causes of Data Breach</vt:lpstr>
      <vt:lpstr>Marsh: Increase in Purchase of Cyber Insurance Among U.S. Companies, 2012</vt:lpstr>
      <vt:lpstr>Marsh: Total Limits Purchased, By Industry – Cyber Liability, All Revenue Size</vt:lpstr>
      <vt:lpstr>Marsh: Total Limits Purchased, By Industry – Cyber Liability, Revenue $1 Billion+</vt:lpstr>
      <vt:lpstr>Cyber Liability: Historical Rate (price per million) Changes</vt:lpstr>
      <vt:lpstr>Slide 223</vt:lpstr>
    </vt:vector>
  </TitlesOfParts>
  <Company>insurance information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Shorna Lewis</cp:lastModifiedBy>
  <cp:revision>3355</cp:revision>
  <dcterms:modified xsi:type="dcterms:W3CDTF">2013-08-05T11:38:39Z</dcterms:modified>
</cp:coreProperties>
</file>