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rawings/drawing1.xml" ContentType="application/vnd.openxmlformats-officedocument.drawingml.chartshapes+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tags/tag3.xml" ContentType="application/vnd.openxmlformats-officedocument.presentationml.tags+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4"/>
  </p:notesMasterIdLst>
  <p:handoutMasterIdLst>
    <p:handoutMasterId r:id="rId95"/>
  </p:handoutMasterIdLst>
  <p:sldIdLst>
    <p:sldId id="3491" r:id="rId2"/>
    <p:sldId id="3849" r:id="rId3"/>
    <p:sldId id="3851" r:id="rId4"/>
    <p:sldId id="3852" r:id="rId5"/>
    <p:sldId id="3853" r:id="rId6"/>
    <p:sldId id="3854" r:id="rId7"/>
    <p:sldId id="3855" r:id="rId8"/>
    <p:sldId id="3433" r:id="rId9"/>
    <p:sldId id="3841" r:id="rId10"/>
    <p:sldId id="3602" r:id="rId11"/>
    <p:sldId id="3842" r:id="rId12"/>
    <p:sldId id="3857" r:id="rId13"/>
    <p:sldId id="3872" r:id="rId14"/>
    <p:sldId id="3870" r:id="rId15"/>
    <p:sldId id="3871" r:id="rId16"/>
    <p:sldId id="3860" r:id="rId17"/>
    <p:sldId id="3861" r:id="rId18"/>
    <p:sldId id="3864" r:id="rId19"/>
    <p:sldId id="3862" r:id="rId20"/>
    <p:sldId id="3858" r:id="rId21"/>
    <p:sldId id="3881" r:id="rId22"/>
    <p:sldId id="3863" r:id="rId23"/>
    <p:sldId id="3865" r:id="rId24"/>
    <p:sldId id="3867" r:id="rId25"/>
    <p:sldId id="3868" r:id="rId26"/>
    <p:sldId id="3866" r:id="rId27"/>
    <p:sldId id="3869" r:id="rId28"/>
    <p:sldId id="3859" r:id="rId29"/>
    <p:sldId id="2574" r:id="rId30"/>
    <p:sldId id="3601" r:id="rId31"/>
    <p:sldId id="3348" r:id="rId32"/>
    <p:sldId id="3351" r:id="rId33"/>
    <p:sldId id="3843" r:id="rId34"/>
    <p:sldId id="1693" r:id="rId35"/>
    <p:sldId id="3364" r:id="rId36"/>
    <p:sldId id="2882" r:id="rId37"/>
    <p:sldId id="2881" r:id="rId38"/>
    <p:sldId id="3748" r:id="rId39"/>
    <p:sldId id="3096" r:id="rId40"/>
    <p:sldId id="3698" r:id="rId41"/>
    <p:sldId id="3324" r:id="rId42"/>
    <p:sldId id="3699" r:id="rId43"/>
    <p:sldId id="3743" r:id="rId44"/>
    <p:sldId id="3741" r:id="rId45"/>
    <p:sldId id="3618" r:id="rId46"/>
    <p:sldId id="3388" r:id="rId47"/>
    <p:sldId id="3700" r:id="rId48"/>
    <p:sldId id="3431" r:id="rId49"/>
    <p:sldId id="3716" r:id="rId50"/>
    <p:sldId id="3701" r:id="rId51"/>
    <p:sldId id="3302" r:id="rId52"/>
    <p:sldId id="3625" r:id="rId53"/>
    <p:sldId id="3626" r:id="rId54"/>
    <p:sldId id="3697" r:id="rId55"/>
    <p:sldId id="3558" r:id="rId56"/>
    <p:sldId id="3511" r:id="rId57"/>
    <p:sldId id="3678" r:id="rId58"/>
    <p:sldId id="3747" r:id="rId59"/>
    <p:sldId id="3749" r:id="rId60"/>
    <p:sldId id="3471" r:id="rId61"/>
    <p:sldId id="3634" r:id="rId62"/>
    <p:sldId id="3679" r:id="rId63"/>
    <p:sldId id="3680" r:id="rId64"/>
    <p:sldId id="3681" r:id="rId65"/>
    <p:sldId id="1618" r:id="rId66"/>
    <p:sldId id="3880" r:id="rId67"/>
    <p:sldId id="3873" r:id="rId68"/>
    <p:sldId id="3874" r:id="rId69"/>
    <p:sldId id="3875" r:id="rId70"/>
    <p:sldId id="3876" r:id="rId71"/>
    <p:sldId id="3877" r:id="rId72"/>
    <p:sldId id="3878" r:id="rId73"/>
    <p:sldId id="3879" r:id="rId74"/>
    <p:sldId id="2638" r:id="rId75"/>
    <p:sldId id="3425" r:id="rId76"/>
    <p:sldId id="3584" r:id="rId77"/>
    <p:sldId id="3585" r:id="rId78"/>
    <p:sldId id="3510" r:id="rId79"/>
    <p:sldId id="3497" r:id="rId80"/>
    <p:sldId id="3498" r:id="rId81"/>
    <p:sldId id="3499" r:id="rId82"/>
    <p:sldId id="3500" r:id="rId83"/>
    <p:sldId id="3501" r:id="rId84"/>
    <p:sldId id="3502" r:id="rId85"/>
    <p:sldId id="3503" r:id="rId86"/>
    <p:sldId id="3504" r:id="rId87"/>
    <p:sldId id="3505" r:id="rId88"/>
    <p:sldId id="3506" r:id="rId89"/>
    <p:sldId id="3507" r:id="rId90"/>
    <p:sldId id="3508" r:id="rId91"/>
    <p:sldId id="3509" r:id="rId92"/>
    <p:sldId id="1136" r:id="rId93"/>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obh\Documents\World%20Ins%20Prem%201980-2009.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28688C"/>
                </a:solidFill>
                <a:latin typeface="SwissReSans"/>
                <a:ea typeface="SwissReSans"/>
                <a:cs typeface="SwissReSans"/>
              </a:defRPr>
            </a:pPr>
            <a:r>
              <a:rPr lang="en-US" b="1">
                <a:solidFill>
                  <a:srgbClr val="28688C"/>
                </a:solidFill>
              </a:rPr>
              <a:t>Real growth rates</a:t>
            </a:r>
          </a:p>
        </c:rich>
      </c:tx>
      <c:layout>
        <c:manualLayout>
          <c:xMode val="edge"/>
          <c:yMode val="edge"/>
          <c:x val="7.9069855775987477E-2"/>
          <c:y val="1.869158878504687E-2"/>
        </c:manualLayout>
      </c:layout>
      <c:spPr>
        <a:noFill/>
        <a:ln w="25400">
          <a:noFill/>
        </a:ln>
      </c:spPr>
    </c:title>
    <c:plotArea>
      <c:layout>
        <c:manualLayout>
          <c:layoutTarget val="inner"/>
          <c:xMode val="edge"/>
          <c:yMode val="edge"/>
          <c:x val="0.10664454443194731"/>
          <c:y val="0.13631159043086141"/>
          <c:w val="0.85891472868217666"/>
          <c:h val="0.60046728971961782"/>
        </c:manualLayout>
      </c:layout>
      <c:barChart>
        <c:barDir val="col"/>
        <c:grouping val="clustered"/>
        <c:ser>
          <c:idx val="2"/>
          <c:order val="2"/>
          <c:tx>
            <c:strRef>
              <c:f>Fig_5!$D$4</c:f>
              <c:strCache>
                <c:ptCount val="1"/>
                <c:pt idx="0">
                  <c:v>Total</c:v>
                </c:pt>
              </c:strCache>
            </c:strRef>
          </c:tx>
          <c:spPr>
            <a:solidFill>
              <a:srgbClr val="00A9E0"/>
            </a:solidFill>
            <a:ln w="12700">
              <a:solidFill>
                <a:srgbClr val="000000"/>
              </a:solidFill>
              <a:prstDash val="solid"/>
            </a:ln>
          </c:spP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Fig_5!$D$5:$D$35</c:f>
              <c:numCache>
                <c:formatCode>0.0%</c:formatCode>
                <c:ptCount val="31"/>
                <c:pt idx="0">
                  <c:v>-9.8853744566441606E-3</c:v>
                </c:pt>
                <c:pt idx="1">
                  <c:v>1.4221233315765925E-2</c:v>
                </c:pt>
                <c:pt idx="2">
                  <c:v>3.0832666903734252E-2</c:v>
                </c:pt>
                <c:pt idx="3">
                  <c:v>3.5758245736360612E-2</c:v>
                </c:pt>
                <c:pt idx="4">
                  <c:v>7.7313050627709087E-2</c:v>
                </c:pt>
                <c:pt idx="5">
                  <c:v>0.11830060929060009</c:v>
                </c:pt>
                <c:pt idx="6">
                  <c:v>0.17418219149112832</c:v>
                </c:pt>
                <c:pt idx="7">
                  <c:v>8.3269536495208726E-2</c:v>
                </c:pt>
                <c:pt idx="8">
                  <c:v>9.4181828200817247E-2</c:v>
                </c:pt>
                <c:pt idx="9">
                  <c:v>3.6364626139402383E-2</c:v>
                </c:pt>
                <c:pt idx="10">
                  <c:v>1.5506369993090643E-2</c:v>
                </c:pt>
                <c:pt idx="11">
                  <c:v>2.2578904405236296E-2</c:v>
                </c:pt>
                <c:pt idx="12">
                  <c:v>4.4957924634218903E-2</c:v>
                </c:pt>
                <c:pt idx="13">
                  <c:v>5.4326556622982122E-2</c:v>
                </c:pt>
                <c:pt idx="14">
                  <c:v>3.1754221767187119E-2</c:v>
                </c:pt>
                <c:pt idx="15">
                  <c:v>3.7478726357221652E-2</c:v>
                </c:pt>
                <c:pt idx="16">
                  <c:v>1.7918655648827733E-2</c:v>
                </c:pt>
                <c:pt idx="17">
                  <c:v>4.9362905323505998E-2</c:v>
                </c:pt>
                <c:pt idx="18">
                  <c:v>3.1162219122052252E-2</c:v>
                </c:pt>
                <c:pt idx="19">
                  <c:v>5.2985530346632351E-2</c:v>
                </c:pt>
                <c:pt idx="20">
                  <c:v>7.3824375867843822E-2</c:v>
                </c:pt>
                <c:pt idx="21">
                  <c:v>1.2653212994337082E-2</c:v>
                </c:pt>
                <c:pt idx="22">
                  <c:v>5.4814010858536828E-2</c:v>
                </c:pt>
                <c:pt idx="23">
                  <c:v>2.4999035522341811E-2</c:v>
                </c:pt>
                <c:pt idx="24">
                  <c:v>2.9079223051667356E-2</c:v>
                </c:pt>
                <c:pt idx="25">
                  <c:v>2.5183700025081652E-2</c:v>
                </c:pt>
                <c:pt idx="26">
                  <c:v>4.0945168584584531E-2</c:v>
                </c:pt>
                <c:pt idx="27">
                  <c:v>3.6656968295574403E-2</c:v>
                </c:pt>
                <c:pt idx="28">
                  <c:v>-3.6432374268770565E-2</c:v>
                </c:pt>
                <c:pt idx="29">
                  <c:v>3.000000000000023E-3</c:v>
                </c:pt>
                <c:pt idx="30">
                  <c:v>2.1000000000000102E-2</c:v>
                </c:pt>
              </c:numCache>
            </c:numRef>
          </c:val>
        </c:ser>
        <c:gapWidth val="70"/>
        <c:axId val="98460800"/>
        <c:axId val="98462336"/>
      </c:barChart>
      <c:lineChart>
        <c:grouping val="standard"/>
        <c:ser>
          <c:idx val="0"/>
          <c:order val="0"/>
          <c:tx>
            <c:strRef>
              <c:f>Fig_5!$B$4</c:f>
              <c:strCache>
                <c:ptCount val="1"/>
                <c:pt idx="0">
                  <c:v>Industrialised countries</c:v>
                </c:pt>
              </c:strCache>
            </c:strRef>
          </c:tx>
          <c:spPr>
            <a:ln w="28575">
              <a:solidFill>
                <a:srgbClr val="0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Fig_5!$B$5:$B$35</c:f>
              <c:numCache>
                <c:formatCode>0.0%</c:formatCode>
                <c:ptCount val="31"/>
                <c:pt idx="0">
                  <c:v>-1.3106624595820921E-2</c:v>
                </c:pt>
                <c:pt idx="1">
                  <c:v>1.0769379325211163E-2</c:v>
                </c:pt>
                <c:pt idx="2">
                  <c:v>2.9655240476131731E-2</c:v>
                </c:pt>
                <c:pt idx="3">
                  <c:v>3.3267814666032791E-2</c:v>
                </c:pt>
                <c:pt idx="4">
                  <c:v>7.8502930700779114E-2</c:v>
                </c:pt>
                <c:pt idx="5">
                  <c:v>0.12182813882827759</c:v>
                </c:pt>
                <c:pt idx="6">
                  <c:v>0.17697928845882568</c:v>
                </c:pt>
                <c:pt idx="7">
                  <c:v>8.2317322492599765E-2</c:v>
                </c:pt>
                <c:pt idx="8">
                  <c:v>9.4847150146961226E-2</c:v>
                </c:pt>
                <c:pt idx="9">
                  <c:v>3.3496789634227753E-2</c:v>
                </c:pt>
                <c:pt idx="10">
                  <c:v>1.3827796094119608E-2</c:v>
                </c:pt>
                <c:pt idx="11">
                  <c:v>2.1185157820582411E-2</c:v>
                </c:pt>
                <c:pt idx="12">
                  <c:v>4.2436663061380678E-2</c:v>
                </c:pt>
                <c:pt idx="13">
                  <c:v>5.1708430051804144E-2</c:v>
                </c:pt>
                <c:pt idx="14">
                  <c:v>2.8064779937267303E-2</c:v>
                </c:pt>
                <c:pt idx="15">
                  <c:v>3.4789726138114992E-2</c:v>
                </c:pt>
                <c:pt idx="16">
                  <c:v>1.70255657285453E-2</c:v>
                </c:pt>
                <c:pt idx="17">
                  <c:v>4.6033136546612015E-2</c:v>
                </c:pt>
                <c:pt idx="18">
                  <c:v>2.9369588941335567E-2</c:v>
                </c:pt>
                <c:pt idx="19">
                  <c:v>5.1507845520973206E-2</c:v>
                </c:pt>
                <c:pt idx="20">
                  <c:v>7.092941552400589E-2</c:v>
                </c:pt>
                <c:pt idx="21">
                  <c:v>4.9339658580720433E-3</c:v>
                </c:pt>
                <c:pt idx="22">
                  <c:v>4.9599509686231898E-2</c:v>
                </c:pt>
                <c:pt idx="23">
                  <c:v>1.968464441597462E-2</c:v>
                </c:pt>
                <c:pt idx="24">
                  <c:v>2.4568663910031163E-2</c:v>
                </c:pt>
                <c:pt idx="25">
                  <c:v>2.1702853962779052E-2</c:v>
                </c:pt>
                <c:pt idx="26">
                  <c:v>3.1125240027904819E-2</c:v>
                </c:pt>
                <c:pt idx="27">
                  <c:v>2.7637552469969177E-2</c:v>
                </c:pt>
                <c:pt idx="28">
                  <c:v>-5.3087241947651201E-2</c:v>
                </c:pt>
                <c:pt idx="29">
                  <c:v>-2.0000000000000052E-2</c:v>
                </c:pt>
                <c:pt idx="30">
                  <c:v>1.0000000000000051E-2</c:v>
                </c:pt>
              </c:numCache>
            </c:numRef>
          </c:val>
        </c:ser>
        <c:ser>
          <c:idx val="1"/>
          <c:order val="1"/>
          <c:tx>
            <c:strRef>
              <c:f>Fig_5!$C$4</c:f>
              <c:strCache>
                <c:ptCount val="1"/>
                <c:pt idx="0">
                  <c:v>Emerging markets</c:v>
                </c:pt>
              </c:strCache>
            </c:strRef>
          </c:tx>
          <c:spPr>
            <a:ln w="31750">
              <a:solidFill>
                <a:srgbClr val="C00000"/>
              </a:solidFill>
              <a:prstDash val="solid"/>
            </a:ln>
          </c:spPr>
          <c:marker>
            <c:symbol val="none"/>
          </c:marker>
          <c:cat>
            <c:numRef>
              <c:f>Fig_5!$A$5:$A$35</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Fig_5!$C$5:$C$35</c:f>
              <c:numCache>
                <c:formatCode>0.0%</c:formatCode>
                <c:ptCount val="31"/>
                <c:pt idx="0">
                  <c:v>6.6004745662212358E-2</c:v>
                </c:pt>
                <c:pt idx="1">
                  <c:v>8.6697384715081038E-2</c:v>
                </c:pt>
                <c:pt idx="2">
                  <c:v>5.3668394684791593E-2</c:v>
                </c:pt>
                <c:pt idx="3">
                  <c:v>9.0034365653993226E-2</c:v>
                </c:pt>
                <c:pt idx="4">
                  <c:v>5.1111955195665359E-2</c:v>
                </c:pt>
                <c:pt idx="5">
                  <c:v>3.3672105520964092E-2</c:v>
                </c:pt>
                <c:pt idx="6">
                  <c:v>9.5693036913871765E-2</c:v>
                </c:pt>
                <c:pt idx="7">
                  <c:v>0.11298085749149299</c:v>
                </c:pt>
                <c:pt idx="8">
                  <c:v>7.0460498332977711E-2</c:v>
                </c:pt>
                <c:pt idx="9">
                  <c:v>0.13571773469448201</c:v>
                </c:pt>
                <c:pt idx="10">
                  <c:v>7.0905908942222914E-2</c:v>
                </c:pt>
                <c:pt idx="11">
                  <c:v>6.1424296349287033E-2</c:v>
                </c:pt>
                <c:pt idx="12">
                  <c:v>0.11291211843490602</c:v>
                </c:pt>
                <c:pt idx="13">
                  <c:v>0.11722154170274783</c:v>
                </c:pt>
                <c:pt idx="14">
                  <c:v>0.12067143619060515</c:v>
                </c:pt>
                <c:pt idx="15">
                  <c:v>9.7428888082504272E-2</c:v>
                </c:pt>
                <c:pt idx="16">
                  <c:v>3.5773057490587373E-2</c:v>
                </c:pt>
                <c:pt idx="17">
                  <c:v>0.11184589564800236</c:v>
                </c:pt>
                <c:pt idx="18">
                  <c:v>6.1607640236616475E-2</c:v>
                </c:pt>
                <c:pt idx="19">
                  <c:v>7.840302586555481E-2</c:v>
                </c:pt>
                <c:pt idx="20">
                  <c:v>0.12729537487030163</c:v>
                </c:pt>
                <c:pt idx="21">
                  <c:v>0.1456950306892405</c:v>
                </c:pt>
                <c:pt idx="22">
                  <c:v>0.13369202613830566</c:v>
                </c:pt>
                <c:pt idx="23">
                  <c:v>0.10568863153457642</c:v>
                </c:pt>
                <c:pt idx="24">
                  <c:v>9.2109248042106628E-2</c:v>
                </c:pt>
                <c:pt idx="25">
                  <c:v>7.0256143808364868E-2</c:v>
                </c:pt>
                <c:pt idx="26">
                  <c:v>0.15539924800395971</c:v>
                </c:pt>
                <c:pt idx="27">
                  <c:v>0.12767697870731337</c:v>
                </c:pt>
                <c:pt idx="28">
                  <c:v>0.10962638258934022</c:v>
                </c:pt>
                <c:pt idx="29">
                  <c:v>3.1000000000000215E-2</c:v>
                </c:pt>
                <c:pt idx="30">
                  <c:v>8.5000000000000048E-2</c:v>
                </c:pt>
              </c:numCache>
            </c:numRef>
          </c:val>
        </c:ser>
        <c:marker val="1"/>
        <c:axId val="98460800"/>
        <c:axId val="98462336"/>
      </c:lineChart>
      <c:catAx>
        <c:axId val="98460800"/>
        <c:scaling>
          <c:orientation val="minMax"/>
        </c:scaling>
        <c:axPos val="b"/>
        <c:numFmt formatCode="General" sourceLinked="1"/>
        <c:tickLblPos val="low"/>
        <c:spPr>
          <a:ln w="3175">
            <a:solidFill>
              <a:srgbClr val="000000"/>
            </a:solidFill>
            <a:prstDash val="solid"/>
          </a:ln>
        </c:spPr>
        <c:txPr>
          <a:bodyPr rot="-5400000" vert="horz"/>
          <a:lstStyle/>
          <a:p>
            <a:pPr>
              <a:defRPr sz="1300" b="0" i="0" u="none" strike="noStrike" baseline="0">
                <a:solidFill>
                  <a:srgbClr val="000000"/>
                </a:solidFill>
                <a:latin typeface="SwissReSans"/>
                <a:ea typeface="SwissReSans"/>
                <a:cs typeface="SwissReSans"/>
              </a:defRPr>
            </a:pPr>
            <a:endParaRPr lang="en-US"/>
          </a:p>
        </c:txPr>
        <c:crossAx val="98462336"/>
        <c:crossesAt val="0"/>
        <c:auto val="1"/>
        <c:lblAlgn val="ctr"/>
        <c:lblOffset val="100"/>
        <c:tickLblSkip val="1"/>
        <c:tickMarkSkip val="1"/>
      </c:catAx>
      <c:valAx>
        <c:axId val="98462336"/>
        <c:scaling>
          <c:orientation val="minMax"/>
        </c:scaling>
        <c:axPos val="l"/>
        <c:majorGridlines>
          <c:spPr>
            <a:ln w="3175">
              <a:solidFill>
                <a:srgbClr val="000000"/>
              </a:solidFill>
              <a:prstDash val="solid"/>
            </a:ln>
          </c:spPr>
        </c:majorGridlines>
        <c:numFmt formatCode="0%" sourceLinked="0"/>
        <c:tickLblPos val="nextTo"/>
        <c:spPr>
          <a:ln w="9525">
            <a:noFill/>
          </a:ln>
        </c:spPr>
        <c:txPr>
          <a:bodyPr rot="0" vert="horz"/>
          <a:lstStyle/>
          <a:p>
            <a:pPr>
              <a:defRPr sz="1500" b="0" i="0" u="none" strike="noStrike" baseline="0">
                <a:solidFill>
                  <a:srgbClr val="000000"/>
                </a:solidFill>
                <a:latin typeface="SwissReSans"/>
                <a:ea typeface="SwissReSans"/>
                <a:cs typeface="SwissReSans"/>
              </a:defRPr>
            </a:pPr>
            <a:endParaRPr lang="en-US"/>
          </a:p>
        </c:txPr>
        <c:crossAx val="98460800"/>
        <c:crosses val="autoZero"/>
        <c:crossBetween val="between"/>
      </c:valAx>
      <c:spPr>
        <a:noFill/>
        <a:ln w="25400">
          <a:noFill/>
        </a:ln>
      </c:spPr>
    </c:plotArea>
    <c:legend>
      <c:legendPos val="b"/>
      <c:layout>
        <c:manualLayout>
          <c:xMode val="edge"/>
          <c:yMode val="edge"/>
          <c:x val="9.8859502185962428E-2"/>
          <c:y val="0.91822429906542069"/>
          <c:w val="0.88213042834190003"/>
          <c:h val="5.6074766355140193E-2"/>
        </c:manualLayout>
      </c:layout>
      <c:spPr>
        <a:solidFill>
          <a:srgbClr val="FFFFFF"/>
        </a:solidFill>
        <a:ln w="25400">
          <a:noFill/>
        </a:ln>
      </c:spPr>
      <c:txPr>
        <a:bodyPr/>
        <a:lstStyle/>
        <a:p>
          <a:pPr>
            <a:defRPr sz="1380" b="0" i="0" u="none" strike="noStrike" baseline="0">
              <a:solidFill>
                <a:srgbClr val="000000"/>
              </a:solidFill>
              <a:latin typeface="SwissReSans"/>
              <a:ea typeface="SwissReSans"/>
              <a:cs typeface="SwissReSans"/>
            </a:defRPr>
          </a:pPr>
          <a:endParaRPr lang="en-US"/>
        </a:p>
      </c:txPr>
    </c:legend>
    <c:plotVisOnly val="1"/>
    <c:dispBlanksAs val="gap"/>
  </c:chart>
  <c:spPr>
    <a:solidFill>
      <a:srgbClr val="FFFFFF"/>
    </a:solidFill>
    <a:ln w="9525">
      <a:noFill/>
    </a:ln>
  </c:spPr>
  <c:txPr>
    <a:bodyPr/>
    <a:lstStyle/>
    <a:p>
      <a:pPr>
        <a:defRPr sz="1500" b="0" i="0" u="none" strike="noStrike" baseline="0">
          <a:solidFill>
            <a:srgbClr val="000000"/>
          </a:solidFill>
          <a:latin typeface="SwissReSans"/>
          <a:ea typeface="SwissReSans"/>
          <a:cs typeface="SwissReSans"/>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092"/>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66.441000000000685</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er>
        <c:marker val="1"/>
        <c:axId val="101767808"/>
        <c:axId val="101872000"/>
      </c:lineChart>
      <c:catAx>
        <c:axId val="101767808"/>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1872000"/>
        <c:crosses val="autoZero"/>
        <c:auto val="1"/>
        <c:lblAlgn val="ctr"/>
        <c:lblOffset val="100"/>
        <c:tickLblSkip val="1"/>
        <c:tickMarkSkip val="1"/>
      </c:catAx>
      <c:valAx>
        <c:axId val="101872000"/>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591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01767808"/>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9/19/2013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11</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12</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14</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16</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17</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18</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19</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20</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21</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22</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23</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24</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25</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26</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27</a:t>
            </a:fld>
            <a:endParaRPr lang="en-US" sz="1000"/>
          </a:p>
        </p:txBody>
      </p:sp>
      <p:sp>
        <p:nvSpPr>
          <p:cNvPr id="94211" name="Rectangle 2"/>
          <p:cNvSpPr>
            <a:spLocks noGrp="1" noRot="1" noChangeAspect="1" noChangeArrowheads="1" noTextEdit="1"/>
          </p:cNvSpPr>
          <p:nvPr>
            <p:ph type="sldImg"/>
          </p:nvPr>
        </p:nvSpPr>
        <p:spPr>
          <a:xfrm>
            <a:off x="1136650" y="685800"/>
            <a:ext cx="4672013" cy="3505200"/>
          </a:xfrm>
          <a:ln/>
        </p:spPr>
      </p:sp>
      <p:sp>
        <p:nvSpPr>
          <p:cNvPr id="94212"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480BA99F-D2E6-42B3-B1BD-D83AB89B85E9}" type="slidenum">
              <a:rPr lang="en-US" sz="1000"/>
              <a:pPr algn="ctr" defTabSz="930275"/>
              <a:t>28</a:t>
            </a:fld>
            <a:endParaRPr lang="en-US" sz="1000"/>
          </a:p>
        </p:txBody>
      </p:sp>
      <p:sp>
        <p:nvSpPr>
          <p:cNvPr id="151555" name="Rectangle 2"/>
          <p:cNvSpPr>
            <a:spLocks noGrp="1" noRot="1" noChangeAspect="1" noChangeArrowheads="1" noTextEdit="1"/>
          </p:cNvSpPr>
          <p:nvPr>
            <p:ph type="sldImg"/>
          </p:nvPr>
        </p:nvSpPr>
        <p:spPr>
          <a:xfrm>
            <a:off x="1136650" y="685800"/>
            <a:ext cx="4672013" cy="3505200"/>
          </a:xfrm>
          <a:ln/>
        </p:spPr>
      </p:sp>
      <p:sp>
        <p:nvSpPr>
          <p:cNvPr id="151556"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32</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sldNum" sz="quarter" idx="5"/>
          </p:nvPr>
        </p:nvSpPr>
        <p:spPr>
          <a:noFill/>
        </p:spPr>
        <p:txBody>
          <a:bodyPr/>
          <a:lstStyle/>
          <a:p>
            <a:fld id="{A6322A15-8AEF-4FF6-95D9-0F9B94A7FCEF}" type="slidenum">
              <a:rPr lang="en-US" smtClean="0"/>
              <a:pPr/>
              <a:t>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33</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36</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38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41</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44</a:t>
            </a:fld>
            <a:endParaRPr lang="en-US"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4</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45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46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49</a:t>
            </a:fld>
            <a:endParaRPr lang="en-US" noProof="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51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52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53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55</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58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p:spPr>
        <p:txBody>
          <a:bodyPr/>
          <a:lstStyle/>
          <a:p>
            <a:fld id="{12611F51-868B-42BF-8B99-FFD066E708AF}" type="slidenum">
              <a:rPr lang="en-US" smtClean="0"/>
              <a:pPr/>
              <a:t>5</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59</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60</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61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65</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66</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67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6</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74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75</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76</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77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78</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80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81</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82</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83</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148013" y="9032875"/>
            <a:ext cx="704850" cy="24923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7</a:t>
            </a:fld>
            <a:endParaRPr lang="en-US" sz="1000"/>
          </a:p>
        </p:txBody>
      </p:sp>
      <p:sp>
        <p:nvSpPr>
          <p:cNvPr id="97283" name="Rectangle 2"/>
          <p:cNvSpPr>
            <a:spLocks noGrp="1" noRot="1" noChangeAspect="1" noChangeArrowheads="1" noTextEdit="1"/>
          </p:cNvSpPr>
          <p:nvPr>
            <p:ph type="sldImg"/>
          </p:nvPr>
        </p:nvSpPr>
        <p:spPr>
          <a:xfrm>
            <a:off x="1136650" y="685800"/>
            <a:ext cx="4672013" cy="3505200"/>
          </a:xfrm>
          <a:ln/>
        </p:spPr>
      </p:sp>
      <p:sp>
        <p:nvSpPr>
          <p:cNvPr id="97284" name="Rectangle 3"/>
          <p:cNvSpPr>
            <a:spLocks noGrp="1" noChangeArrowheads="1"/>
          </p:cNvSpPr>
          <p:nvPr>
            <p:ph type="body" idx="1"/>
          </p:nvPr>
        </p:nvSpPr>
        <p:spPr>
          <a:xfrm>
            <a:off x="915988" y="4419600"/>
            <a:ext cx="5116512" cy="4191000"/>
          </a:xfrm>
          <a:noFill/>
          <a:ln/>
        </p:spPr>
        <p:txBody>
          <a:bodyPr lIns="91482" tIns="45744" rIns="91482" bIns="45744"/>
          <a:lstStyle/>
          <a:p>
            <a:pPr marL="0" indent="0"/>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84</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86</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87</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88</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89</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90</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91</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92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8</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4.jpeg"/><Relationship Id="rId4"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6.jpeg"/><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4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0.emf"/><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9.v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hyperlink" Target="http://www.federalreserve.gov/releases/h15/data.htm"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6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30.v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3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37.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s/_rels/slide85.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9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441408"/>
            <a:ext cx="9104313" cy="1609671"/>
          </a:xfrm>
          <a:ln/>
        </p:spPr>
        <p:txBody>
          <a:bodyPr/>
          <a:lstStyle/>
          <a:p>
            <a:r>
              <a:rPr lang="en-US" sz="4400" dirty="0" smtClean="0"/>
              <a:t>The Global Insurance Industry:</a:t>
            </a:r>
            <a:br>
              <a:rPr lang="en-US" sz="4400" dirty="0" smtClean="0"/>
            </a:br>
            <a:r>
              <a:rPr lang="en-US" sz="3600" i="1" dirty="0" smtClean="0"/>
              <a:t>Overview and Outlook for Non-Life, Life and Reinsurance Markets</a:t>
            </a:r>
            <a:endParaRPr lang="en-US" sz="3400" i="1" dirty="0">
              <a:solidFill>
                <a:srgbClr val="C00000"/>
              </a:solidFill>
            </a:endParaRPr>
          </a:p>
        </p:txBody>
      </p:sp>
      <p:sp>
        <p:nvSpPr>
          <p:cNvPr id="94211" name="Rectangle 3"/>
          <p:cNvSpPr>
            <a:spLocks noGrp="1" noChangeArrowheads="1"/>
          </p:cNvSpPr>
          <p:nvPr>
            <p:ph type="subTitle" idx="1"/>
          </p:nvPr>
        </p:nvSpPr>
        <p:spPr>
          <a:xfrm>
            <a:off x="191729" y="4218458"/>
            <a:ext cx="8952271" cy="1284967"/>
          </a:xfrm>
        </p:spPr>
        <p:txBody>
          <a:bodyPr/>
          <a:lstStyle/>
          <a:p>
            <a:pPr>
              <a:lnSpc>
                <a:spcPct val="80000"/>
              </a:lnSpc>
            </a:pPr>
            <a:r>
              <a:rPr lang="en-US" dirty="0" smtClean="0"/>
              <a:t>Insurance Information Institute</a:t>
            </a:r>
          </a:p>
          <a:p>
            <a:pPr>
              <a:lnSpc>
                <a:spcPct val="80000"/>
              </a:lnSpc>
            </a:pPr>
            <a:r>
              <a:rPr lang="en-US" dirty="0" smtClean="0"/>
              <a:t>New York, NY</a:t>
            </a:r>
          </a:p>
          <a:p>
            <a:pPr>
              <a:lnSpc>
                <a:spcPct val="80000"/>
              </a:lnSpc>
            </a:pPr>
            <a:r>
              <a:rPr lang="en-US" sz="2800" dirty="0" smtClean="0"/>
              <a:t>September 18, 2013</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9/13;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11</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2011 – 2014F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(9/2013 </a:t>
            </a:r>
            <a:r>
              <a:rPr lang="en-US" sz="1100" dirty="0"/>
              <a:t>issue); Insurance Information Institute.</a:t>
            </a:r>
          </a:p>
        </p:txBody>
      </p:sp>
      <p:graphicFrame>
        <p:nvGraphicFramePr>
          <p:cNvPr id="6248450" name="Object 5"/>
          <p:cNvGraphicFramePr>
            <a:graphicFrameLocks noChangeAspect="1"/>
          </p:cNvGraphicFramePr>
          <p:nvPr/>
        </p:nvGraphicFramePr>
        <p:xfrm>
          <a:off x="191421" y="1389826"/>
          <a:ext cx="8743950" cy="4324350"/>
        </p:xfrm>
        <a:graphic>
          <a:graphicData uri="http://schemas.openxmlformats.org/presentationml/2006/ole">
            <p:oleObj spid="_x0000_s22329346" name="Chart" r:id="rId4" imgW="8829766" imgH="3314784" progId="MSGraph.Chart.8">
              <p:embed followColorScheme="full"/>
            </p:oleObj>
          </a:graphicData>
        </a:graphic>
      </p:graphicFrame>
      <p:sp>
        <p:nvSpPr>
          <p:cNvPr id="2067462" name="Text Box 5"/>
          <p:cNvSpPr txBox="1">
            <a:spLocks noChangeArrowheads="1"/>
          </p:cNvSpPr>
          <p:nvPr/>
        </p:nvSpPr>
        <p:spPr bwMode="blackWhite">
          <a:xfrm>
            <a:off x="604838" y="5692876"/>
            <a:ext cx="810101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Region: </a:t>
            </a:r>
            <a:r>
              <a:rPr lang="en-US" b="1" dirty="0" smtClean="0">
                <a:solidFill>
                  <a:schemeClr val="bg1"/>
                </a:solidFill>
              </a:rPr>
              <a:t>Growth Returning in </a:t>
            </a:r>
            <a:r>
              <a:rPr lang="en-US" b="1" dirty="0">
                <a:solidFill>
                  <a:schemeClr val="bg1"/>
                </a:solidFill>
              </a:rPr>
              <a:t>the US, </a:t>
            </a:r>
            <a:r>
              <a:rPr lang="en-US" b="1" dirty="0" smtClean="0">
                <a:solidFill>
                  <a:schemeClr val="bg1"/>
                </a:solidFill>
              </a:rPr>
              <a:t>Recession </a:t>
            </a:r>
            <a:r>
              <a:rPr lang="en-US" b="1" dirty="0">
                <a:solidFill>
                  <a:schemeClr val="bg1"/>
                </a:solidFill>
              </a:rPr>
              <a:t>in the </a:t>
            </a:r>
            <a:r>
              <a:rPr lang="en-US" b="1" dirty="0" err="1">
                <a:solidFill>
                  <a:schemeClr val="bg1"/>
                </a:solidFill>
              </a:rPr>
              <a:t>Eurozone</a:t>
            </a:r>
            <a:r>
              <a:rPr lang="en-US" b="1" dirty="0">
                <a:solidFill>
                  <a:schemeClr val="bg1"/>
                </a:solidFill>
              </a:rPr>
              <a:t>, </a:t>
            </a:r>
            <a:r>
              <a:rPr lang="en-US" b="1" dirty="0" smtClean="0">
                <a:solidFill>
                  <a:schemeClr val="bg1"/>
                </a:solidFill>
              </a:rPr>
              <a:t> Some strengthening in Latin America</a:t>
            </a:r>
            <a:endParaRPr lang="en-US" b="1" dirty="0">
              <a:solidFill>
                <a:schemeClr val="bg1"/>
              </a:solidFill>
            </a:endParaRPr>
          </a:p>
        </p:txBody>
      </p:sp>
      <p:sp>
        <p:nvSpPr>
          <p:cNvPr id="7" name="AutoShape 10"/>
          <p:cNvSpPr>
            <a:spLocks noChangeArrowheads="1"/>
          </p:cNvSpPr>
          <p:nvPr/>
        </p:nvSpPr>
        <p:spPr bwMode="blackWhite">
          <a:xfrm>
            <a:off x="2278780" y="1882930"/>
            <a:ext cx="1762125" cy="875019"/>
          </a:xfrm>
          <a:prstGeom prst="wedgeRectCallout">
            <a:avLst>
              <a:gd name="adj1" fmla="val -17876"/>
              <a:gd name="adj2" fmla="val 77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t>
            </a:r>
            <a:r>
              <a:rPr lang="en-US" b="1" dirty="0" err="1">
                <a:solidFill>
                  <a:schemeClr val="bg1"/>
                </a:solidFill>
              </a:rPr>
              <a:t>Eurozone</a:t>
            </a:r>
            <a:r>
              <a:rPr lang="en-US" b="1" dirty="0">
                <a:solidFill>
                  <a:schemeClr val="bg1"/>
                </a:solidFill>
              </a:rPr>
              <a:t> </a:t>
            </a:r>
            <a:r>
              <a:rPr lang="en-US" b="1" dirty="0" smtClean="0">
                <a:solidFill>
                  <a:schemeClr val="bg1"/>
                </a:solidFill>
              </a:rPr>
              <a:t>is ending</a:t>
            </a:r>
            <a:endParaRPr lang="en-US" b="1" dirty="0">
              <a:solidFill>
                <a:schemeClr val="bg1"/>
              </a:solidFill>
            </a:endParaRPr>
          </a:p>
        </p:txBody>
      </p:sp>
      <p:sp>
        <p:nvSpPr>
          <p:cNvPr id="8" name="AutoShape 10"/>
          <p:cNvSpPr>
            <a:spLocks noChangeArrowheads="1"/>
          </p:cNvSpPr>
          <p:nvPr/>
        </p:nvSpPr>
        <p:spPr bwMode="blackWhite">
          <a:xfrm>
            <a:off x="4478542" y="1179765"/>
            <a:ext cx="2438451" cy="1283212"/>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outpaced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21812"/>
              <a:gd name="adj2" fmla="val 65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2014</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12</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Selected Economies: 2011 – 2014F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(9/2013 </a:t>
            </a:r>
            <a:r>
              <a:rPr lang="en-US" sz="1100" dirty="0"/>
              <a:t>issue); Insurance Information Institute.</a:t>
            </a:r>
          </a:p>
        </p:txBody>
      </p:sp>
      <p:graphicFrame>
        <p:nvGraphicFramePr>
          <p:cNvPr id="6248450" name="Object 5"/>
          <p:cNvGraphicFramePr>
            <a:graphicFrameLocks noChangeAspect="1"/>
          </p:cNvGraphicFramePr>
          <p:nvPr/>
        </p:nvGraphicFramePr>
        <p:xfrm>
          <a:off x="142261" y="1576644"/>
          <a:ext cx="8743950" cy="4324350"/>
        </p:xfrm>
        <a:graphic>
          <a:graphicData uri="http://schemas.openxmlformats.org/presentationml/2006/ole">
            <p:oleObj spid="_x0000_s22635522" name="Chart" r:id="rId4" imgW="8829766" imgH="3314784" progId="MSGraph.Chart.8">
              <p:embed followColorScheme="full"/>
            </p:oleObj>
          </a:graphicData>
        </a:graphic>
      </p:graphicFrame>
      <p:sp>
        <p:nvSpPr>
          <p:cNvPr id="2067462" name="Text Box 5"/>
          <p:cNvSpPr txBox="1">
            <a:spLocks noChangeArrowheads="1"/>
          </p:cNvSpPr>
          <p:nvPr/>
        </p:nvSpPr>
        <p:spPr bwMode="blackWhite">
          <a:xfrm>
            <a:off x="604838" y="5919018"/>
            <a:ext cx="8101012" cy="54077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Outside the US, Europe and Japan is Relatively Strong</a:t>
            </a:r>
            <a:endParaRPr lang="en-US" b="1" dirty="0">
              <a:solidFill>
                <a:schemeClr val="bg1"/>
              </a:solidFill>
            </a:endParaRPr>
          </a:p>
        </p:txBody>
      </p:sp>
      <p:sp>
        <p:nvSpPr>
          <p:cNvPr id="9" name="AutoShape 10"/>
          <p:cNvSpPr>
            <a:spLocks noChangeArrowheads="1"/>
          </p:cNvSpPr>
          <p:nvPr/>
        </p:nvSpPr>
        <p:spPr bwMode="blackWhite">
          <a:xfrm>
            <a:off x="4616245" y="1295247"/>
            <a:ext cx="3937820" cy="1192314"/>
          </a:xfrm>
          <a:prstGeom prst="wedgeRectCallout">
            <a:avLst>
              <a:gd name="adj1" fmla="val 22921"/>
              <a:gd name="adj2" fmla="val 4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Strong economies in smaller industrialized nations will bolster demand for products, services, international trade and insure</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2448230"/>
            <a:ext cx="7981950" cy="1986117"/>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Premium Growth Trends:</a:t>
            </a:r>
            <a:br>
              <a:rPr lang="en-US" sz="4200" dirty="0" smtClean="0">
                <a:solidFill>
                  <a:schemeClr val="bg1"/>
                </a:solidFill>
              </a:rPr>
            </a:br>
            <a:r>
              <a:rPr lang="en-US" sz="4200" dirty="0" smtClean="0">
                <a:solidFill>
                  <a:schemeClr val="bg1"/>
                </a:solidFill>
              </a:rPr>
              <a:t> Life and Non-Life</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Is Uneven Across Regions      and Market Segments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14</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Premium Growth by Region, 2012</a:t>
            </a:r>
          </a:p>
        </p:txBody>
      </p:sp>
      <p:graphicFrame>
        <p:nvGraphicFramePr>
          <p:cNvPr id="6248450" name="Object 5"/>
          <p:cNvGraphicFramePr>
            <a:graphicFrameLocks noChangeAspect="1"/>
          </p:cNvGraphicFramePr>
          <p:nvPr/>
        </p:nvGraphicFramePr>
        <p:xfrm>
          <a:off x="142261" y="1700978"/>
          <a:ext cx="8743950" cy="4111523"/>
        </p:xfrm>
        <a:graphic>
          <a:graphicData uri="http://schemas.openxmlformats.org/presentationml/2006/ole">
            <p:oleObj spid="_x0000_s22884354" name="Chart" r:id="rId4" imgW="8829759" imgH="3314603" progId="MSGraph.Chart.8">
              <p:embed followColorScheme="full"/>
            </p:oleObj>
          </a:graphicData>
        </a:graphic>
      </p:graphicFrame>
      <p:sp>
        <p:nvSpPr>
          <p:cNvPr id="2067462" name="Text Box 5"/>
          <p:cNvSpPr txBox="1">
            <a:spLocks noChangeArrowheads="1"/>
          </p:cNvSpPr>
          <p:nvPr/>
        </p:nvSpPr>
        <p:spPr bwMode="blackWhite">
          <a:xfrm>
            <a:off x="412955" y="5574890"/>
            <a:ext cx="8292895" cy="88490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Global Premium Volume Totaled $4.613 Trillion in 2012, up 2.4% from $4.566 Trillion in 2011. Global Growth Was Weighed Down by Slow Growth in N. America and W. Europe and Partially Offset by Emerging Markets</a:t>
            </a:r>
            <a:endParaRPr lang="en-US" b="1" dirty="0">
              <a:solidFill>
                <a:schemeClr val="bg1"/>
              </a:solidFill>
            </a:endParaRPr>
          </a:p>
        </p:txBody>
      </p:sp>
      <p:sp>
        <p:nvSpPr>
          <p:cNvPr id="9" name="AutoShape 10"/>
          <p:cNvSpPr>
            <a:spLocks noChangeArrowheads="1"/>
          </p:cNvSpPr>
          <p:nvPr/>
        </p:nvSpPr>
        <p:spPr bwMode="blackWhite">
          <a:xfrm>
            <a:off x="3131574" y="1170038"/>
            <a:ext cx="1558414" cy="1081548"/>
          </a:xfrm>
          <a:prstGeom prst="wedgeRectCallout">
            <a:avLst>
              <a:gd name="adj1" fmla="val -45350"/>
              <a:gd name="adj2" fmla="val 696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Latin America growth was the strongest in 2012</a:t>
            </a:r>
            <a:endParaRPr lang="en-US" sz="1600" b="1" dirty="0">
              <a:solidFill>
                <a:schemeClr val="bg1"/>
              </a:solidFill>
            </a:endParaRPr>
          </a:p>
        </p:txBody>
      </p:sp>
      <p:sp>
        <p:nvSpPr>
          <p:cNvPr id="8" name="AutoShape 7"/>
          <p:cNvSpPr>
            <a:spLocks noChangeArrowheads="1"/>
          </p:cNvSpPr>
          <p:nvPr/>
        </p:nvSpPr>
        <p:spPr bwMode="blackWhite">
          <a:xfrm>
            <a:off x="4901365" y="1101214"/>
            <a:ext cx="2826790" cy="757082"/>
          </a:xfrm>
          <a:prstGeom prst="wedgeRectCallout">
            <a:avLst>
              <a:gd name="adj1" fmla="val -41509"/>
              <a:gd name="adj2" fmla="val 1015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Advanced Asia (incl. China) markets was third highest in 2012</a:t>
            </a:r>
            <a:endParaRPr lang="en-US" sz="1600" b="1" dirty="0">
              <a:solidFill>
                <a:srgbClr val="FFFFFF"/>
              </a:solidFill>
              <a:latin typeface="Arial" charset="0"/>
              <a:cs typeface="Arial" charset="0"/>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9"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2885378" name="Chart" r:id="rId3" imgW="8620176" imgH="4905439" progId="MSGraph.Chart.8">
              <p:embed followColorScheme="full"/>
            </p:oleObj>
          </a:graphicData>
        </a:graphic>
      </p:graphicFrame>
      <p:sp>
        <p:nvSpPr>
          <p:cNvPr id="29699" name="Text Box 6"/>
          <p:cNvSpPr txBox="1">
            <a:spLocks noChangeArrowheads="1"/>
          </p:cNvSpPr>
          <p:nvPr/>
        </p:nvSpPr>
        <p:spPr bwMode="blackWhite">
          <a:xfrm>
            <a:off x="6366437" y="2100104"/>
            <a:ext cx="2585833" cy="1793469"/>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Life insurance accounted for nearly 57% of global premium volume in 2012 vs. 43% for  Non-Life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Distribution of Global Insurance Premiums, 2012  ($ Trillions)</a:t>
            </a:r>
            <a:endParaRPr lang="en-US" sz="3000" b="1" kern="0" dirty="0">
              <a:solidFill>
                <a:srgbClr val="28688C"/>
              </a:solidFill>
              <a:ea typeface="+mj-ea"/>
              <a:cs typeface="+mj-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15</a:t>
            </a:fld>
            <a:endParaRPr lang="en-US"/>
          </a:p>
        </p:txBody>
      </p:sp>
      <p:sp>
        <p:nvSpPr>
          <p:cNvPr id="11" name="Rectangle 6"/>
          <p:cNvSpPr>
            <a:spLocks noChangeArrowheads="1"/>
          </p:cNvSpPr>
          <p:nvPr/>
        </p:nvSpPr>
        <p:spPr bwMode="black">
          <a:xfrm>
            <a:off x="673239" y="1209983"/>
            <a:ext cx="621992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Premium Volume = $4.613 Trillion*</a:t>
            </a:r>
            <a:endParaRPr lang="en-US" sz="2400" b="1" u="sng" dirty="0">
              <a:solidFill>
                <a:srgbClr val="225A7A"/>
              </a:solidFill>
            </a:endParaRPr>
          </a:p>
        </p:txBody>
      </p:sp>
      <p:sp>
        <p:nvSpPr>
          <p:cNvPr id="10"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Insurance Information Institute.</a:t>
            </a:r>
            <a:endParaRPr lang="en-US" sz="1100" dirty="0"/>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16</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Premium Growth (Life and Non-Life):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36546" name="Picture 2"/>
          <p:cNvPicPr>
            <a:picLocks noChangeAspect="1" noChangeArrowheads="1"/>
          </p:cNvPicPr>
          <p:nvPr/>
        </p:nvPicPr>
        <p:blipFill>
          <a:blip r:embed="rId3" cstate="email"/>
          <a:srcRect/>
          <a:stretch>
            <a:fillRect/>
          </a:stretch>
        </p:blipFill>
        <p:spPr bwMode="auto">
          <a:xfrm>
            <a:off x="1076641" y="1231644"/>
            <a:ext cx="6067425" cy="3362325"/>
          </a:xfrm>
          <a:prstGeom prst="rect">
            <a:avLst/>
          </a:prstGeom>
          <a:noFill/>
          <a:ln w="9525">
            <a:noFill/>
            <a:miter lim="800000"/>
            <a:headEnd/>
            <a:tailEnd/>
          </a:ln>
        </p:spPr>
      </p:pic>
      <p:graphicFrame>
        <p:nvGraphicFramePr>
          <p:cNvPr id="12" name="Table 11"/>
          <p:cNvGraphicFramePr>
            <a:graphicFrameLocks noGrp="1"/>
          </p:cNvGraphicFramePr>
          <p:nvPr/>
        </p:nvGraphicFramePr>
        <p:xfrm>
          <a:off x="1214290" y="4755207"/>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dirty="0" smtClean="0"/>
                        <a:t>Non-Life</a:t>
                      </a:r>
                      <a:endParaRPr lang="en-US" dirty="0"/>
                    </a:p>
                  </a:txBody>
                  <a:tcPr/>
                </a:tc>
                <a:tc>
                  <a:txBody>
                    <a:bodyPr/>
                    <a:lstStyle/>
                    <a:p>
                      <a:pPr algn="ctr"/>
                      <a:r>
                        <a:rPr lang="en-US" b="1" dirty="0" smtClean="0">
                          <a:solidFill>
                            <a:srgbClr val="FF0000"/>
                          </a:solidFill>
                        </a:rPr>
                        <a:t>Total</a:t>
                      </a:r>
                      <a:endParaRPr lang="en-US" b="1" dirty="0">
                        <a:solidFill>
                          <a:srgbClr val="FF0000"/>
                        </a:solidFill>
                      </a:endParaRPr>
                    </a:p>
                  </a:txBody>
                  <a:tcPr>
                    <a:solidFill>
                      <a:srgbClr val="FFFF00"/>
                    </a:solidFill>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dirty="0" smtClean="0"/>
                        <a:t>1.5</a:t>
                      </a:r>
                      <a:endParaRPr lang="en-US" dirty="0"/>
                    </a:p>
                  </a:txBody>
                  <a:tcPr/>
                </a:tc>
                <a:tc>
                  <a:txBody>
                    <a:bodyPr/>
                    <a:lstStyle/>
                    <a:p>
                      <a:pPr algn="ctr"/>
                      <a:r>
                        <a:rPr lang="en-US" b="1" dirty="0" smtClean="0">
                          <a:solidFill>
                            <a:srgbClr val="FF0000"/>
                          </a:solidFill>
                        </a:rPr>
                        <a:t>1.7</a:t>
                      </a:r>
                      <a:endParaRPr lang="en-US" b="1" dirty="0">
                        <a:solidFill>
                          <a:srgbClr val="FF0000"/>
                        </a:solidFill>
                      </a:endParaRPr>
                    </a:p>
                  </a:txBody>
                  <a:tcPr>
                    <a:solidFill>
                      <a:srgbClr val="FFFF00"/>
                    </a:solidFill>
                  </a:tcPr>
                </a:tc>
              </a:tr>
              <a:tr h="370840">
                <a:tc>
                  <a:txBody>
                    <a:bodyPr/>
                    <a:lstStyle/>
                    <a:p>
                      <a:r>
                        <a:rPr lang="en-US" b="1" dirty="0" smtClean="0"/>
                        <a:t>Emerging</a:t>
                      </a:r>
                      <a:endParaRPr lang="en-US" b="1" dirty="0"/>
                    </a:p>
                  </a:txBody>
                  <a:tcPr/>
                </a:tc>
                <a:tc>
                  <a:txBody>
                    <a:bodyPr/>
                    <a:lstStyle/>
                    <a:p>
                      <a:pPr algn="ctr"/>
                      <a:r>
                        <a:rPr lang="en-US" dirty="0" smtClean="0"/>
                        <a:t>4.9</a:t>
                      </a:r>
                      <a:endParaRPr lang="en-US" dirty="0"/>
                    </a:p>
                  </a:txBody>
                  <a:tcPr/>
                </a:tc>
                <a:tc>
                  <a:txBody>
                    <a:bodyPr/>
                    <a:lstStyle/>
                    <a:p>
                      <a:pPr algn="ctr"/>
                      <a:r>
                        <a:rPr lang="en-US" dirty="0" smtClean="0"/>
                        <a:t>8.6</a:t>
                      </a:r>
                      <a:endParaRPr lang="en-US" dirty="0"/>
                    </a:p>
                  </a:txBody>
                  <a:tcPr/>
                </a:tc>
                <a:tc>
                  <a:txBody>
                    <a:bodyPr/>
                    <a:lstStyle/>
                    <a:p>
                      <a:pPr algn="ctr"/>
                      <a:r>
                        <a:rPr lang="en-US" b="1" dirty="0" smtClean="0">
                          <a:solidFill>
                            <a:srgbClr val="FF0000"/>
                          </a:solidFill>
                        </a:rPr>
                        <a:t>6.8</a:t>
                      </a:r>
                      <a:endParaRPr lang="en-US" b="1" dirty="0">
                        <a:solidFill>
                          <a:srgbClr val="FF0000"/>
                        </a:solidFill>
                      </a:endParaRPr>
                    </a:p>
                  </a:txBody>
                  <a:tcPr>
                    <a:solidFill>
                      <a:srgbClr val="FFFF00"/>
                    </a:solidFill>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dirty="0" smtClean="0"/>
                        <a:t>2.6</a:t>
                      </a:r>
                      <a:endParaRPr lang="en-US" dirty="0"/>
                    </a:p>
                  </a:txBody>
                  <a:tcPr/>
                </a:tc>
                <a:tc>
                  <a:txBody>
                    <a:bodyPr/>
                    <a:lstStyle/>
                    <a:p>
                      <a:pPr algn="ctr"/>
                      <a:r>
                        <a:rPr lang="en-US" b="1" dirty="0" smtClean="0">
                          <a:solidFill>
                            <a:srgbClr val="FF0000"/>
                          </a:solidFill>
                        </a:rPr>
                        <a:t>2.4</a:t>
                      </a:r>
                      <a:endParaRPr lang="en-US" b="1" dirty="0">
                        <a:solidFill>
                          <a:srgbClr val="FF0000"/>
                        </a:solidFill>
                      </a:endParaRPr>
                    </a:p>
                  </a:txBody>
                  <a:tcPr>
                    <a:solidFill>
                      <a:srgbClr val="FFFF00"/>
                    </a:solidFill>
                  </a:tcPr>
                </a:tc>
              </a:tr>
            </a:tbl>
          </a:graphicData>
        </a:graphic>
      </p:graphicFrame>
      <p:sp>
        <p:nvSpPr>
          <p:cNvPr id="13" name="AutoShape 14"/>
          <p:cNvSpPr>
            <a:spLocks noChangeArrowheads="1"/>
          </p:cNvSpPr>
          <p:nvPr/>
        </p:nvSpPr>
        <p:spPr bwMode="blackWhite">
          <a:xfrm>
            <a:off x="6710519" y="2290864"/>
            <a:ext cx="2315497" cy="1425728"/>
          </a:xfrm>
          <a:prstGeom prst="wedgeRectCallout">
            <a:avLst>
              <a:gd name="adj1" fmla="val -86133"/>
              <a:gd name="adj2" fmla="val -1447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Emerging markets in Asia, including China, showed faster growth an the US or Europe</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17</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2" name="Table 11"/>
          <p:cNvGraphicFramePr>
            <a:graphicFrameLocks noGrp="1"/>
          </p:cNvGraphicFramePr>
          <p:nvPr/>
        </p:nvGraphicFramePr>
        <p:xfrm>
          <a:off x="1022559" y="4976422"/>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b="1" dirty="0" smtClean="0">
                          <a:solidFill>
                            <a:srgbClr val="FF0000"/>
                          </a:solidFill>
                        </a:rPr>
                        <a:t>Life</a:t>
                      </a:r>
                      <a:endParaRPr lang="en-US" b="1" dirty="0">
                        <a:solidFill>
                          <a:srgbClr val="FF0000"/>
                        </a:solidFill>
                      </a:endParaRPr>
                    </a:p>
                  </a:txBody>
                  <a:tcPr>
                    <a:solidFill>
                      <a:srgbClr val="FFFF00"/>
                    </a:solidFill>
                  </a:tcPr>
                </a:tc>
                <a:tc>
                  <a:txBody>
                    <a:bodyPr/>
                    <a:lstStyle/>
                    <a:p>
                      <a:pPr algn="ctr"/>
                      <a:r>
                        <a:rPr lang="en-US" dirty="0" smtClean="0"/>
                        <a:t>Non-Life</a:t>
                      </a:r>
                      <a:endParaRPr lang="en-US" dirty="0"/>
                    </a:p>
                  </a:txBody>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1.5</a:t>
                      </a:r>
                      <a:endParaRPr lang="en-US" dirty="0"/>
                    </a:p>
                  </a:txBody>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b="1" dirty="0" smtClean="0">
                          <a:solidFill>
                            <a:srgbClr val="FF0000"/>
                          </a:solidFill>
                        </a:rPr>
                        <a:t>4.9</a:t>
                      </a:r>
                      <a:endParaRPr lang="en-US" b="1" dirty="0">
                        <a:solidFill>
                          <a:srgbClr val="FF0000"/>
                        </a:solidFill>
                      </a:endParaRPr>
                    </a:p>
                  </a:txBody>
                  <a:tcPr>
                    <a:solidFill>
                      <a:srgbClr val="FFFF00"/>
                    </a:solidFill>
                  </a:tcPr>
                </a:tc>
                <a:tc>
                  <a:txBody>
                    <a:bodyPr/>
                    <a:lstStyle/>
                    <a:p>
                      <a:pPr algn="ctr"/>
                      <a:r>
                        <a:rPr lang="en-US" dirty="0" smtClean="0"/>
                        <a:t>8.6</a:t>
                      </a:r>
                      <a:endParaRPr lang="en-US" dirty="0"/>
                    </a:p>
                  </a:txBody>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b="1" dirty="0" smtClean="0">
                          <a:solidFill>
                            <a:srgbClr val="FF0000"/>
                          </a:solidFill>
                        </a:rPr>
                        <a:t>2.3</a:t>
                      </a:r>
                      <a:endParaRPr lang="en-US" b="1" dirty="0">
                        <a:solidFill>
                          <a:srgbClr val="FF0000"/>
                        </a:solidFill>
                      </a:endParaRPr>
                    </a:p>
                  </a:txBody>
                  <a:tcPr>
                    <a:solidFill>
                      <a:srgbClr val="FFFF00"/>
                    </a:solidFill>
                  </a:tcPr>
                </a:tc>
                <a:tc>
                  <a:txBody>
                    <a:bodyPr/>
                    <a:lstStyle/>
                    <a:p>
                      <a:pPr algn="ctr"/>
                      <a:r>
                        <a:rPr lang="en-US" dirty="0" smtClean="0"/>
                        <a:t>2.6</a:t>
                      </a:r>
                      <a:endParaRPr lang="en-US" dirty="0"/>
                    </a:p>
                  </a:txBody>
                  <a:tcPr/>
                </a:tc>
                <a:tc>
                  <a:txBody>
                    <a:bodyPr/>
                    <a:lstStyle/>
                    <a:p>
                      <a:pPr algn="ctr"/>
                      <a:r>
                        <a:rPr lang="en-US" dirty="0" smtClean="0"/>
                        <a:t>2.4</a:t>
                      </a:r>
                      <a:endParaRPr lang="en-US" dirty="0"/>
                    </a:p>
                  </a:txBody>
                  <a:tcPr/>
                </a:tc>
              </a:tr>
            </a:tbl>
          </a:graphicData>
        </a:graphic>
      </p:graphicFrame>
      <p:pic>
        <p:nvPicPr>
          <p:cNvPr id="22637570" name="Picture 2"/>
          <p:cNvPicPr>
            <a:picLocks noChangeAspect="1" noChangeArrowheads="1"/>
          </p:cNvPicPr>
          <p:nvPr/>
        </p:nvPicPr>
        <p:blipFill>
          <a:blip r:embed="rId3" cstate="email"/>
          <a:srcRect/>
          <a:stretch>
            <a:fillRect/>
          </a:stretch>
        </p:blipFill>
        <p:spPr bwMode="auto">
          <a:xfrm>
            <a:off x="831022" y="1359167"/>
            <a:ext cx="6449774" cy="3537298"/>
          </a:xfrm>
          <a:prstGeom prst="rect">
            <a:avLst/>
          </a:prstGeom>
          <a:noFill/>
          <a:ln w="9525">
            <a:noFill/>
            <a:miter lim="800000"/>
            <a:headEnd/>
            <a:tailEnd/>
          </a:ln>
        </p:spPr>
      </p:pic>
      <p:sp>
        <p:nvSpPr>
          <p:cNvPr id="11" name="AutoShape 14"/>
          <p:cNvSpPr>
            <a:spLocks noChangeArrowheads="1"/>
          </p:cNvSpPr>
          <p:nvPr/>
        </p:nvSpPr>
        <p:spPr bwMode="blackWhite">
          <a:xfrm>
            <a:off x="6754763" y="2541587"/>
            <a:ext cx="2315497" cy="1425728"/>
          </a:xfrm>
          <a:prstGeom prst="wedgeRectCallout">
            <a:avLst>
              <a:gd name="adj1" fmla="val -85497"/>
              <a:gd name="adj2" fmla="val -21713"/>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life insurance premiums was a bit slower in China than the US</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18</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2" name="Picture 2"/>
          <p:cNvPicPr>
            <a:picLocks noChangeAspect="1" noChangeArrowheads="1"/>
          </p:cNvPicPr>
          <p:nvPr/>
        </p:nvPicPr>
        <p:blipFill>
          <a:blip r:embed="rId3" cstate="email"/>
          <a:srcRect/>
          <a:stretch>
            <a:fillRect/>
          </a:stretch>
        </p:blipFill>
        <p:spPr bwMode="auto">
          <a:xfrm>
            <a:off x="374087" y="1274129"/>
            <a:ext cx="7649036" cy="5020052"/>
          </a:xfrm>
          <a:prstGeom prst="rect">
            <a:avLst/>
          </a:prstGeom>
          <a:noFill/>
          <a:ln w="9525">
            <a:noFill/>
            <a:miter lim="800000"/>
            <a:headEnd/>
            <a:tailEnd/>
          </a:ln>
        </p:spPr>
      </p:pic>
      <p:sp>
        <p:nvSpPr>
          <p:cNvPr id="10" name="AutoShape 14"/>
          <p:cNvSpPr>
            <a:spLocks noChangeArrowheads="1"/>
          </p:cNvSpPr>
          <p:nvPr/>
        </p:nvSpPr>
        <p:spPr bwMode="blackWhite">
          <a:xfrm>
            <a:off x="6386048" y="1287974"/>
            <a:ext cx="2698955" cy="2841574"/>
          </a:xfrm>
          <a:prstGeom prst="wedgeRectCallout">
            <a:avLst>
              <a:gd name="adj1" fmla="val -83457"/>
              <a:gd name="adj2" fmla="val -42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Life Insurance growth in 2012 was lower than the pre-crisis average but above than the post-crisis average.  Advanced Asia economies like China saw stronger growth on average than before or after the crisis.</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19</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graphicFrame>
        <p:nvGraphicFramePr>
          <p:cNvPr id="10" name="Table 9"/>
          <p:cNvGraphicFramePr>
            <a:graphicFrameLocks noGrp="1"/>
          </p:cNvGraphicFramePr>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1.8</a:t>
                      </a:r>
                      <a:endParaRPr lang="en-US" dirty="0"/>
                    </a:p>
                  </a:txBody>
                  <a:tcPr/>
                </a:tc>
                <a:tc>
                  <a:txBody>
                    <a:bodyPr/>
                    <a:lstStyle/>
                    <a:p>
                      <a:pPr algn="ctr"/>
                      <a:r>
                        <a:rPr lang="en-US" b="1" dirty="0" smtClean="0">
                          <a:solidFill>
                            <a:srgbClr val="FF0000"/>
                          </a:solidFill>
                        </a:rPr>
                        <a:t>1.5</a:t>
                      </a:r>
                      <a:endParaRPr lang="en-US" b="1" dirty="0">
                        <a:solidFill>
                          <a:srgbClr val="FF0000"/>
                        </a:solidFill>
                      </a:endParaRPr>
                    </a:p>
                  </a:txBody>
                  <a:tcPr>
                    <a:solidFill>
                      <a:srgbClr val="FFFF00"/>
                    </a:solidFill>
                  </a:tcPr>
                </a:tc>
                <a:tc>
                  <a:txBody>
                    <a:bodyPr/>
                    <a:lstStyle/>
                    <a:p>
                      <a:pPr algn="ctr"/>
                      <a:r>
                        <a:rPr lang="en-US" dirty="0" smtClean="0"/>
                        <a:t>1.7</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4.9</a:t>
                      </a:r>
                      <a:endParaRPr lang="en-US" dirty="0"/>
                    </a:p>
                  </a:txBody>
                  <a:tcPr/>
                </a:tc>
                <a:tc>
                  <a:txBody>
                    <a:bodyPr/>
                    <a:lstStyle/>
                    <a:p>
                      <a:pPr algn="ctr"/>
                      <a:r>
                        <a:rPr lang="en-US" b="1" dirty="0" smtClean="0">
                          <a:solidFill>
                            <a:srgbClr val="FF0000"/>
                          </a:solidFill>
                        </a:rPr>
                        <a:t>8.6</a:t>
                      </a:r>
                      <a:endParaRPr lang="en-US" b="1" dirty="0">
                        <a:solidFill>
                          <a:srgbClr val="FF0000"/>
                        </a:solidFill>
                      </a:endParaRPr>
                    </a:p>
                  </a:txBody>
                  <a:tcPr>
                    <a:solidFill>
                      <a:srgbClr val="FFFF00"/>
                    </a:solidFill>
                  </a:tcPr>
                </a:tc>
                <a:tc>
                  <a:txBody>
                    <a:bodyPr/>
                    <a:lstStyle/>
                    <a:p>
                      <a:pPr algn="ctr"/>
                      <a:r>
                        <a:rPr lang="en-US" dirty="0" smtClean="0"/>
                        <a:t>6.8</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2.3</a:t>
                      </a:r>
                      <a:endParaRPr lang="en-US" dirty="0"/>
                    </a:p>
                  </a:txBody>
                  <a:tcPr/>
                </a:tc>
                <a:tc>
                  <a:txBody>
                    <a:bodyPr/>
                    <a:lstStyle/>
                    <a:p>
                      <a:pPr algn="ctr"/>
                      <a:r>
                        <a:rPr lang="en-US" b="1" dirty="0" smtClean="0">
                          <a:solidFill>
                            <a:srgbClr val="FF0000"/>
                          </a:solidFill>
                        </a:rPr>
                        <a:t>2.6</a:t>
                      </a:r>
                      <a:endParaRPr lang="en-US" b="1" dirty="0">
                        <a:solidFill>
                          <a:srgbClr val="FF0000"/>
                        </a:solidFill>
                      </a:endParaRPr>
                    </a:p>
                  </a:txBody>
                  <a:tcPr>
                    <a:solidFill>
                      <a:srgbClr val="FFFF00"/>
                    </a:solidFill>
                  </a:tcPr>
                </a:tc>
                <a:tc>
                  <a:txBody>
                    <a:bodyPr/>
                    <a:lstStyle/>
                    <a:p>
                      <a:pPr algn="ctr"/>
                      <a:r>
                        <a:rPr lang="en-US" dirty="0" smtClean="0"/>
                        <a:t>2.4</a:t>
                      </a:r>
                      <a:endParaRPr lang="en-US" dirty="0"/>
                    </a:p>
                  </a:txBody>
                  <a:tcPr/>
                </a:tc>
              </a:tr>
            </a:tbl>
          </a:graphicData>
        </a:graphic>
      </p:graphicFrame>
      <p:pic>
        <p:nvPicPr>
          <p:cNvPr id="22638594" name="Picture 2"/>
          <p:cNvPicPr>
            <a:picLocks noChangeAspect="1" noChangeArrowheads="1"/>
          </p:cNvPicPr>
          <p:nvPr/>
        </p:nvPicPr>
        <p:blipFill>
          <a:blip r:embed="rId3" cstate="email"/>
          <a:srcRect/>
          <a:stretch>
            <a:fillRect/>
          </a:stretch>
        </p:blipFill>
        <p:spPr bwMode="auto">
          <a:xfrm>
            <a:off x="512587" y="1106130"/>
            <a:ext cx="6832109" cy="3806160"/>
          </a:xfrm>
          <a:prstGeom prst="rect">
            <a:avLst/>
          </a:prstGeom>
          <a:noFill/>
          <a:ln w="9525">
            <a:noFill/>
            <a:miter lim="800000"/>
            <a:headEnd/>
            <a:tailEnd/>
          </a:ln>
        </p:spPr>
      </p:pic>
      <p:sp>
        <p:nvSpPr>
          <p:cNvPr id="13" name="AutoShape 14"/>
          <p:cNvSpPr>
            <a:spLocks noChangeArrowheads="1"/>
          </p:cNvSpPr>
          <p:nvPr/>
        </p:nvSpPr>
        <p:spPr bwMode="blackWhite">
          <a:xfrm>
            <a:off x="6754763" y="2541587"/>
            <a:ext cx="2315497" cy="1425728"/>
          </a:xfrm>
          <a:prstGeom prst="wedgeRectCallout">
            <a:avLst>
              <a:gd name="adj1" fmla="val -88682"/>
              <a:gd name="adj2" fmla="val -2585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growth in non-life insurance premiums was faster in China than the US</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p>
        </p:txBody>
      </p:sp>
      <p:sp>
        <p:nvSpPr>
          <p:cNvPr id="1922051" name="Rectangle 3"/>
          <p:cNvSpPr>
            <a:spLocks noGrp="1" noChangeArrowheads="1"/>
          </p:cNvSpPr>
          <p:nvPr>
            <p:ph type="body" idx="1"/>
          </p:nvPr>
        </p:nvSpPr>
        <p:spPr>
          <a:xfrm>
            <a:off x="287243" y="1125395"/>
            <a:ext cx="8640448" cy="5448301"/>
          </a:xfrm>
        </p:spPr>
        <p:txBody>
          <a:bodyPr/>
          <a:lstStyle/>
          <a:p>
            <a:pPr>
              <a:lnSpc>
                <a:spcPts val="1600"/>
              </a:lnSpc>
            </a:pPr>
            <a:r>
              <a:rPr lang="en-US" b="1" dirty="0" smtClean="0"/>
              <a:t>Is the World Becoming a Riskier Place?</a:t>
            </a:r>
          </a:p>
          <a:p>
            <a:pPr>
              <a:lnSpc>
                <a:spcPts val="1600"/>
              </a:lnSpc>
            </a:pPr>
            <a:r>
              <a:rPr lang="en-US" b="1" dirty="0" smtClean="0"/>
              <a:t>Global Economic Overview: Insurance Implications</a:t>
            </a:r>
          </a:p>
          <a:p>
            <a:pPr>
              <a:lnSpc>
                <a:spcPts val="1600"/>
              </a:lnSpc>
            </a:pPr>
            <a:r>
              <a:rPr lang="en-US" b="1" dirty="0" smtClean="0"/>
              <a:t>Global Insurance Overview</a:t>
            </a:r>
          </a:p>
          <a:p>
            <a:pPr lvl="1">
              <a:lnSpc>
                <a:spcPts val="1600"/>
              </a:lnSpc>
            </a:pPr>
            <a:r>
              <a:rPr lang="en-US" sz="2000" b="1" dirty="0" smtClean="0"/>
              <a:t>Life, Non-Life Analysis</a:t>
            </a:r>
          </a:p>
          <a:p>
            <a:pPr lvl="1">
              <a:lnSpc>
                <a:spcPts val="1600"/>
              </a:lnSpc>
            </a:pPr>
            <a:r>
              <a:rPr lang="en-US" sz="2000" b="1" dirty="0" smtClean="0"/>
              <a:t>Regional Differences</a:t>
            </a:r>
          </a:p>
          <a:p>
            <a:pPr lvl="1">
              <a:lnSpc>
                <a:spcPts val="1600"/>
              </a:lnSpc>
            </a:pPr>
            <a:r>
              <a:rPr lang="en-US" sz="2000" b="1" dirty="0" smtClean="0"/>
              <a:t>A Look Ahead</a:t>
            </a:r>
          </a:p>
          <a:p>
            <a:pPr>
              <a:lnSpc>
                <a:spcPts val="1600"/>
              </a:lnSpc>
            </a:pPr>
            <a:r>
              <a:rPr lang="en-US" b="1" dirty="0" smtClean="0"/>
              <a:t>Global Catastrophe Loss Trends</a:t>
            </a:r>
          </a:p>
          <a:p>
            <a:pPr>
              <a:lnSpc>
                <a:spcPts val="1600"/>
              </a:lnSpc>
            </a:pPr>
            <a:r>
              <a:rPr lang="en-US" b="1" dirty="0" smtClean="0"/>
              <a:t>The New Investment Reality</a:t>
            </a:r>
          </a:p>
          <a:p>
            <a:pPr lvl="1">
              <a:lnSpc>
                <a:spcPts val="1600"/>
              </a:lnSpc>
            </a:pPr>
            <a:r>
              <a:rPr lang="en-US" b="1" dirty="0" smtClean="0"/>
              <a:t>The Challenge of Persistently Low Interest Rates</a:t>
            </a:r>
          </a:p>
          <a:p>
            <a:pPr>
              <a:lnSpc>
                <a:spcPts val="1600"/>
              </a:lnSpc>
            </a:pPr>
            <a:r>
              <a:rPr lang="en-US" b="1" dirty="0" smtClean="0"/>
              <a:t>Global Reinsurance Market Trends</a:t>
            </a:r>
          </a:p>
          <a:p>
            <a:pPr lvl="1">
              <a:lnSpc>
                <a:spcPts val="1600"/>
              </a:lnSpc>
            </a:pPr>
            <a:r>
              <a:rPr lang="en-US" b="1" dirty="0" smtClean="0"/>
              <a:t>The Increasing Role of Alternative Capital</a:t>
            </a:r>
          </a:p>
          <a:p>
            <a:pPr>
              <a:lnSpc>
                <a:spcPts val="1600"/>
              </a:lnSpc>
            </a:pPr>
            <a:r>
              <a:rPr lang="en-US" b="1" dirty="0" smtClean="0"/>
              <a:t>Cyber Risk: A Growing Global Concern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20</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Nonlife</a:t>
            </a:r>
            <a:br>
              <a:rPr lang="en-US" dirty="0" smtClean="0"/>
            </a:br>
            <a:r>
              <a:rPr lang="en-US" dirty="0" smtClean="0"/>
              <a:t>Premium Growth: 1980-2010</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2/2010.</a:t>
            </a:r>
          </a:p>
        </p:txBody>
      </p:sp>
      <p:graphicFrame>
        <p:nvGraphicFramePr>
          <p:cNvPr id="14" name="Chart 13"/>
          <p:cNvGraphicFramePr>
            <a:graphicFrameLocks/>
          </p:cNvGraphicFramePr>
          <p:nvPr/>
        </p:nvGraphicFramePr>
        <p:xfrm>
          <a:off x="188259" y="1573306"/>
          <a:ext cx="8633012" cy="4821892"/>
        </p:xfrm>
        <a:graphic>
          <a:graphicData uri="http://schemas.openxmlformats.org/drawingml/2006/chart">
            <c:chart xmlns:c="http://schemas.openxmlformats.org/drawingml/2006/chart" xmlns:r="http://schemas.openxmlformats.org/officeDocument/2006/relationships" r:id="rId3"/>
          </a:graphicData>
        </a:graphic>
      </p:graphicFrame>
      <p:sp>
        <p:nvSpPr>
          <p:cNvPr id="15"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Nonlife premium growth in emerging markets has exceeded that of industrialized countries in </a:t>
            </a:r>
            <a:r>
              <a:rPr lang="en-US" sz="1400" b="1" dirty="0" smtClean="0">
                <a:solidFill>
                  <a:schemeClr val="bg1"/>
                </a:solidFill>
              </a:rPr>
              <a:t>27 </a:t>
            </a:r>
            <a:r>
              <a:rPr lang="en-US" sz="1400" b="1" dirty="0">
                <a:solidFill>
                  <a:schemeClr val="bg1"/>
                </a:solidFill>
              </a:rPr>
              <a:t>of the past </a:t>
            </a:r>
            <a:r>
              <a:rPr lang="en-US" sz="1400" b="1" dirty="0" smtClean="0">
                <a:solidFill>
                  <a:schemeClr val="bg1"/>
                </a:solidFill>
              </a:rPr>
              <a:t>31 </a:t>
            </a:r>
            <a:r>
              <a:rPr lang="en-US" sz="1400" b="1" dirty="0">
                <a:solidFill>
                  <a:schemeClr val="bg1"/>
                </a:solidFill>
              </a:rPr>
              <a:t>years, including the entirety of the global financial crisis..</a:t>
            </a:r>
          </a:p>
        </p:txBody>
      </p:sp>
      <p:sp>
        <p:nvSpPr>
          <p:cNvPr id="16" name="AutoShape 14"/>
          <p:cNvSpPr>
            <a:spLocks noChangeArrowheads="1"/>
          </p:cNvSpPr>
          <p:nvPr/>
        </p:nvSpPr>
        <p:spPr bwMode="blackWhite">
          <a:xfrm>
            <a:off x="1223963" y="4370388"/>
            <a:ext cx="4370387" cy="698500"/>
          </a:xfrm>
          <a:prstGeom prst="wedgeRectCallout">
            <a:avLst>
              <a:gd name="adj1" fmla="val 13230"/>
              <a:gd name="adj2" fmla="val -169639"/>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Real nonlife premium growth is very erratic in part to inflation volatility in emerging markets as well as a lack of consistent cyclicality</a:t>
            </a:r>
          </a:p>
        </p:txBody>
      </p:sp>
      <p:sp>
        <p:nvSpPr>
          <p:cNvPr id="44042" name="Rectangle 16"/>
          <p:cNvSpPr>
            <a:spLocks noChangeArrowheads="1"/>
          </p:cNvSpPr>
          <p:nvPr/>
        </p:nvSpPr>
        <p:spPr bwMode="blackWhite">
          <a:xfrm>
            <a:off x="2932113" y="1182688"/>
            <a:ext cx="2998787" cy="1265237"/>
          </a:xfrm>
          <a:prstGeom prst="rect">
            <a:avLst/>
          </a:prstGeom>
          <a:gradFill rotWithShape="1">
            <a:gsLst>
              <a:gs pos="0">
                <a:srgbClr val="225A7A"/>
              </a:gs>
              <a:gs pos="100000">
                <a:srgbClr val="173C51"/>
              </a:gs>
            </a:gsLst>
            <a:lin ang="5400000" scaled="1"/>
          </a:gradFill>
          <a:ln w="28575" algn="ctr">
            <a:solidFill>
              <a:srgbClr val="FFFFFF"/>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u="sng" dirty="0" smtClean="0">
                <a:solidFill>
                  <a:srgbClr val="FFFFFF"/>
                </a:solidFill>
                <a:cs typeface="Arial" charset="0"/>
              </a:rPr>
              <a:t>Average</a:t>
            </a:r>
            <a:r>
              <a:rPr lang="en-US" sz="1600" b="1" u="sng" dirty="0">
                <a:solidFill>
                  <a:srgbClr val="FFFFFF"/>
                </a:solidFill>
                <a:cs typeface="Arial" charset="0"/>
              </a:rPr>
              <a:t>: </a:t>
            </a:r>
            <a:r>
              <a:rPr lang="en-US" sz="1600" b="1" u="sng" dirty="0" smtClean="0">
                <a:solidFill>
                  <a:srgbClr val="FFFFFF"/>
                </a:solidFill>
                <a:cs typeface="Arial" charset="0"/>
              </a:rPr>
              <a:t>1980-2010</a:t>
            </a:r>
            <a:endParaRPr lang="en-US" sz="1600" b="1" u="sng"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Industrialized Countries: </a:t>
            </a:r>
            <a:r>
              <a:rPr lang="en-US" sz="1400" b="1" dirty="0" smtClean="0">
                <a:solidFill>
                  <a:srgbClr val="FFFFFF"/>
                </a:solidFill>
                <a:cs typeface="Arial" charset="0"/>
              </a:rPr>
              <a:t>3.8%</a:t>
            </a:r>
            <a:endParaRPr lang="en-US" sz="1400" b="1" dirty="0">
              <a:solidFill>
                <a:srgbClr val="FFFFFF"/>
              </a:solidFill>
              <a:cs typeface="Arial" charset="0"/>
            </a:endParaRP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Emerging Markets: 9.2%</a:t>
            </a:r>
          </a:p>
          <a:p>
            <a:pPr algn="ctr" eaLnBrk="0" hangingPunct="0">
              <a:lnSpc>
                <a:spcPct val="90000"/>
              </a:lnSpc>
              <a:spcBef>
                <a:spcPct val="50000"/>
              </a:spcBef>
              <a:buClr>
                <a:srgbClr val="FFFFFF"/>
              </a:buClr>
              <a:buFont typeface="Wingdings" pitchFamily="2" charset="2"/>
              <a:buNone/>
            </a:pPr>
            <a:r>
              <a:rPr lang="en-US" sz="1400" b="1" dirty="0">
                <a:solidFill>
                  <a:srgbClr val="FFFFFF"/>
                </a:solidFill>
                <a:cs typeface="Arial" charset="0"/>
              </a:rPr>
              <a:t>Overall Total: 4.2%</a:t>
            </a:r>
            <a:endParaRPr lang="pt-BR" sz="1400" b="1" dirty="0">
              <a:solidFill>
                <a:srgbClr val="FFFFFF"/>
              </a:solidFill>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21</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22889474"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22</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39618" name="Picture 2"/>
          <p:cNvPicPr>
            <a:picLocks noChangeAspect="1" noChangeArrowheads="1"/>
          </p:cNvPicPr>
          <p:nvPr/>
        </p:nvPicPr>
        <p:blipFill>
          <a:blip r:embed="rId3" cstate="email"/>
          <a:srcRect/>
          <a:stretch>
            <a:fillRect/>
          </a:stretch>
        </p:blipFill>
        <p:spPr bwMode="auto">
          <a:xfrm>
            <a:off x="235207" y="1312608"/>
            <a:ext cx="7373122" cy="4888322"/>
          </a:xfrm>
          <a:prstGeom prst="rect">
            <a:avLst/>
          </a:prstGeom>
          <a:noFill/>
          <a:ln w="9525">
            <a:noFill/>
            <a:miter lim="800000"/>
            <a:headEnd/>
            <a:tailEnd/>
          </a:ln>
        </p:spPr>
      </p:pic>
      <p:sp>
        <p:nvSpPr>
          <p:cNvPr id="11" name="AutoShape 14"/>
          <p:cNvSpPr>
            <a:spLocks noChangeArrowheads="1"/>
          </p:cNvSpPr>
          <p:nvPr/>
        </p:nvSpPr>
        <p:spPr bwMode="blackWhite">
          <a:xfrm>
            <a:off x="6046839" y="1214232"/>
            <a:ext cx="2698955" cy="2074658"/>
          </a:xfrm>
          <a:prstGeom prst="wedgeRectCallout">
            <a:avLst>
              <a:gd name="adj1" fmla="val -116791"/>
              <a:gd name="adj2" fmla="val -301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Global Non-Life growth in 2012 exceeded the pre-crisis and post-crisis average.  The same is true for advanced Asia economies like China</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23</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Life and Non-Life Insurance Penetration</a:t>
            </a:r>
            <a:br>
              <a:rPr lang="en-US" dirty="0" smtClean="0"/>
            </a:br>
            <a:r>
              <a:rPr lang="en-US" dirty="0" smtClean="0"/>
              <a:t>as a % of GDP: 1962-2012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1666" name="Picture 2"/>
          <p:cNvPicPr>
            <a:picLocks noChangeAspect="1" noChangeArrowheads="1"/>
          </p:cNvPicPr>
          <p:nvPr/>
        </p:nvPicPr>
        <p:blipFill>
          <a:blip r:embed="rId3" cstate="email"/>
          <a:srcRect/>
          <a:stretch>
            <a:fillRect/>
          </a:stretch>
        </p:blipFill>
        <p:spPr bwMode="auto">
          <a:xfrm>
            <a:off x="661401" y="1828796"/>
            <a:ext cx="7759915" cy="4549263"/>
          </a:xfrm>
          <a:prstGeom prst="rect">
            <a:avLst/>
          </a:prstGeom>
          <a:noFill/>
          <a:ln w="9525">
            <a:noFill/>
            <a:miter lim="800000"/>
            <a:headEnd/>
            <a:tailEnd/>
          </a:ln>
        </p:spPr>
      </p:pic>
      <p:sp>
        <p:nvSpPr>
          <p:cNvPr id="10" name="AutoShape 14"/>
          <p:cNvSpPr>
            <a:spLocks noChangeArrowheads="1"/>
          </p:cNvSpPr>
          <p:nvPr/>
        </p:nvSpPr>
        <p:spPr bwMode="blackWhite">
          <a:xfrm>
            <a:off x="4262284" y="1091381"/>
            <a:ext cx="3539612" cy="914400"/>
          </a:xfrm>
          <a:prstGeom prst="wedgeRectCallout">
            <a:avLst>
              <a:gd name="adj1" fmla="val 17424"/>
              <a:gd name="adj2" fmla="val 819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Life insurance in emerging markets has experienced the fastest in recent decades</a:t>
            </a:r>
            <a:endParaRPr lang="en-US" b="1" dirty="0">
              <a:solidFill>
                <a:schemeClr val="bg1"/>
              </a:solidFill>
            </a:endParaRPr>
          </a:p>
        </p:txBody>
      </p:sp>
      <p:sp>
        <p:nvSpPr>
          <p:cNvPr id="12" name="AutoShape 7"/>
          <p:cNvSpPr>
            <a:spLocks noChangeArrowheads="1"/>
          </p:cNvSpPr>
          <p:nvPr/>
        </p:nvSpPr>
        <p:spPr bwMode="blackWhite">
          <a:xfrm>
            <a:off x="4252434" y="4395021"/>
            <a:ext cx="3328222" cy="575187"/>
          </a:xfrm>
          <a:prstGeom prst="wedgeRectCallout">
            <a:avLst>
              <a:gd name="adj1" fmla="val 26614"/>
              <a:gd name="adj2" fmla="val -1010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Non-life markets have been slower to grow than life</a:t>
            </a:r>
            <a:endParaRPr lang="en-US" b="1" dirty="0">
              <a:solidFill>
                <a:srgbClr val="FFFFFF"/>
              </a:solidFill>
              <a:latin typeface="Arial" charset="0"/>
              <a:cs typeface="Arial" charset="0"/>
            </a:endParaRPr>
          </a:p>
        </p:txBody>
      </p:sp>
      <p:sp>
        <p:nvSpPr>
          <p:cNvPr id="13" name="TextBox 12"/>
          <p:cNvSpPr txBox="1"/>
          <p:nvPr/>
        </p:nvSpPr>
        <p:spPr>
          <a:xfrm rot="5400000">
            <a:off x="7329949" y="3318388"/>
            <a:ext cx="2728452" cy="369332"/>
          </a:xfrm>
          <a:prstGeom prst="rect">
            <a:avLst/>
          </a:prstGeom>
          <a:noFill/>
        </p:spPr>
        <p:txBody>
          <a:bodyPr wrap="square" rtlCol="0">
            <a:spAutoFit/>
          </a:bodyPr>
          <a:lstStyle/>
          <a:p>
            <a:pPr algn="ctr"/>
            <a:r>
              <a:rPr lang="en-US" b="1" dirty="0" smtClean="0">
                <a:solidFill>
                  <a:srgbClr val="225A7A"/>
                </a:solidFill>
              </a:rPr>
              <a:t>Emerging Markets</a:t>
            </a:r>
            <a:endParaRPr lang="en-US" b="1" dirty="0">
              <a:solidFill>
                <a:srgbClr val="225A7A"/>
              </a:solidFill>
            </a:endParaRPr>
          </a:p>
        </p:txBody>
      </p:sp>
      <p:sp>
        <p:nvSpPr>
          <p:cNvPr id="14" name="TextBox 13"/>
          <p:cNvSpPr txBox="1"/>
          <p:nvPr/>
        </p:nvSpPr>
        <p:spPr>
          <a:xfrm rot="16200000">
            <a:off x="-924232" y="3323305"/>
            <a:ext cx="2728452" cy="369332"/>
          </a:xfrm>
          <a:prstGeom prst="rect">
            <a:avLst/>
          </a:prstGeom>
          <a:noFill/>
        </p:spPr>
        <p:txBody>
          <a:bodyPr wrap="square" rtlCol="0">
            <a:spAutoFit/>
          </a:bodyPr>
          <a:lstStyle/>
          <a:p>
            <a:pPr algn="ctr"/>
            <a:r>
              <a:rPr lang="en-US" b="1" dirty="0" smtClean="0">
                <a:solidFill>
                  <a:srgbClr val="225A7A"/>
                </a:solidFill>
              </a:rPr>
              <a:t>Advanced Markets</a:t>
            </a:r>
            <a:endParaRPr lang="en-US" b="1" dirty="0">
              <a:solidFill>
                <a:srgbClr val="225A7A"/>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24</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Premiums Written in Life and Non-Life,    by Region: 1962-2012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2690" name="Picture 2"/>
          <p:cNvPicPr>
            <a:picLocks noChangeAspect="1" noChangeArrowheads="1"/>
          </p:cNvPicPr>
          <p:nvPr/>
        </p:nvPicPr>
        <p:blipFill>
          <a:blip r:embed="rId3" cstate="email"/>
          <a:srcRect/>
          <a:stretch>
            <a:fillRect/>
          </a:stretch>
        </p:blipFill>
        <p:spPr bwMode="auto">
          <a:xfrm>
            <a:off x="206428" y="1482212"/>
            <a:ext cx="8451365" cy="4987875"/>
          </a:xfrm>
          <a:prstGeom prst="rect">
            <a:avLst/>
          </a:prstGeom>
          <a:noFill/>
          <a:ln w="9525">
            <a:noFill/>
            <a:miter lim="800000"/>
            <a:headEnd/>
            <a:tailEnd/>
          </a:ln>
        </p:spPr>
      </p:pic>
      <p:sp>
        <p:nvSpPr>
          <p:cNvPr id="12" name="TextBox 11"/>
          <p:cNvSpPr txBox="1"/>
          <p:nvPr/>
        </p:nvSpPr>
        <p:spPr>
          <a:xfrm>
            <a:off x="7711440" y="1798320"/>
            <a:ext cx="685800" cy="369332"/>
          </a:xfrm>
          <a:prstGeom prst="rect">
            <a:avLst/>
          </a:prstGeom>
          <a:noFill/>
          <a:ln w="34925">
            <a:solidFill>
              <a:srgbClr val="FF0000"/>
            </a:solidFill>
          </a:ln>
        </p:spPr>
        <p:txBody>
          <a:bodyPr wrap="square" rtlCol="0">
            <a:spAutoFit/>
          </a:bodyPr>
          <a:lstStyle/>
          <a:p>
            <a:endParaRPr lang="en-US" dirty="0"/>
          </a:p>
        </p:txBody>
      </p:sp>
      <p:sp>
        <p:nvSpPr>
          <p:cNvPr id="13" name="TextBox 12"/>
          <p:cNvSpPr txBox="1"/>
          <p:nvPr/>
        </p:nvSpPr>
        <p:spPr>
          <a:xfrm>
            <a:off x="3825240" y="1767840"/>
            <a:ext cx="685800" cy="369332"/>
          </a:xfrm>
          <a:prstGeom prst="rect">
            <a:avLst/>
          </a:prstGeom>
          <a:noFill/>
          <a:ln w="34925">
            <a:solidFill>
              <a:srgbClr val="FF0000"/>
            </a:solidFill>
          </a:ln>
        </p:spPr>
        <p:txBody>
          <a:bodyPr wrap="square" rtlCol="0">
            <a:spAutoFit/>
          </a:bodyPr>
          <a:lstStyle/>
          <a:p>
            <a:endParaRPr lang="en-US" dirty="0"/>
          </a:p>
        </p:txBody>
      </p:sp>
      <p:sp>
        <p:nvSpPr>
          <p:cNvPr id="14" name="Text Box 17"/>
          <p:cNvSpPr txBox="1">
            <a:spLocks noChangeArrowheads="1"/>
          </p:cNvSpPr>
          <p:nvPr/>
        </p:nvSpPr>
        <p:spPr bwMode="auto">
          <a:xfrm>
            <a:off x="929151" y="1093463"/>
            <a:ext cx="7624915" cy="40011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Emerging market shares rose rapidly over the past 50 years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25</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Population Distribution, by Region:</a:t>
            </a:r>
            <a:br>
              <a:rPr lang="en-US" dirty="0" smtClean="0"/>
            </a:br>
            <a:r>
              <a:rPr lang="en-US" dirty="0" smtClean="0"/>
              <a:t>1962-2062F</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 from United Nations Department of Economic and </a:t>
            </a:r>
            <a:r>
              <a:rPr lang="en-US" sz="1100" dirty="0" err="1" smtClean="0"/>
              <a:t>Sovial</a:t>
            </a:r>
            <a:r>
              <a:rPr lang="en-US" sz="1100" dirty="0" smtClean="0"/>
              <a:t> Affairs, Population Division.</a:t>
            </a:r>
            <a:endParaRPr lang="en-US" sz="1100" dirty="0"/>
          </a:p>
        </p:txBody>
      </p:sp>
      <p:sp>
        <p:nvSpPr>
          <p:cNvPr id="14" name="Text Box 17"/>
          <p:cNvSpPr txBox="1">
            <a:spLocks noChangeArrowheads="1"/>
          </p:cNvSpPr>
          <p:nvPr/>
        </p:nvSpPr>
        <p:spPr bwMode="auto">
          <a:xfrm>
            <a:off x="486700" y="1093461"/>
            <a:ext cx="7624915" cy="70788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Enormous population shifts will impact insurance demand over the next half century</a:t>
            </a:r>
          </a:p>
        </p:txBody>
      </p:sp>
      <p:pic>
        <p:nvPicPr>
          <p:cNvPr id="22643714" name="Picture 2"/>
          <p:cNvPicPr>
            <a:picLocks noChangeAspect="1" noChangeArrowheads="1"/>
          </p:cNvPicPr>
          <p:nvPr/>
        </p:nvPicPr>
        <p:blipFill>
          <a:blip r:embed="rId3" cstate="email"/>
          <a:srcRect/>
          <a:stretch>
            <a:fillRect/>
          </a:stretch>
        </p:blipFill>
        <p:spPr bwMode="auto">
          <a:xfrm>
            <a:off x="462424" y="1798074"/>
            <a:ext cx="7334250" cy="4648200"/>
          </a:xfrm>
          <a:prstGeom prst="rect">
            <a:avLst/>
          </a:prstGeom>
          <a:noFill/>
          <a:ln w="9525">
            <a:noFill/>
            <a:miter lim="800000"/>
            <a:headEnd/>
            <a:tailEnd/>
          </a:ln>
        </p:spPr>
      </p:pic>
      <p:sp>
        <p:nvSpPr>
          <p:cNvPr id="9" name="Rectangle 8"/>
          <p:cNvSpPr/>
          <p:nvPr/>
        </p:nvSpPr>
        <p:spPr>
          <a:xfrm>
            <a:off x="1179871" y="2064774"/>
            <a:ext cx="648930" cy="6390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1471" y="2104103"/>
            <a:ext cx="648930" cy="575188"/>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2871" y="2094271"/>
            <a:ext cx="648930" cy="540780"/>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24103" y="2084439"/>
            <a:ext cx="648930" cy="51620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503" y="2069695"/>
            <a:ext cx="648930" cy="36870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4"/>
          <p:cNvSpPr>
            <a:spLocks noChangeArrowheads="1"/>
          </p:cNvSpPr>
          <p:nvPr/>
        </p:nvSpPr>
        <p:spPr bwMode="blackWhite">
          <a:xfrm>
            <a:off x="7688825" y="1936953"/>
            <a:ext cx="1337187" cy="2762865"/>
          </a:xfrm>
          <a:prstGeom prst="wedgeRectCallout">
            <a:avLst>
              <a:gd name="adj1" fmla="val -86252"/>
              <a:gd name="adj2" fmla="val 20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Africa is expected to be the fastest population growth over the next 50 years, but no expectation now of Asia-like growth in economies or insurance demand</a:t>
            </a:r>
            <a:endParaRPr lang="en-US" sz="1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26</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Relationship Between Real GDP and Real Life and Non-Life Premium Growth, 2012 </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640641" name="Picture 1"/>
          <p:cNvPicPr>
            <a:picLocks noChangeAspect="1" noChangeArrowheads="1"/>
          </p:cNvPicPr>
          <p:nvPr/>
        </p:nvPicPr>
        <p:blipFill>
          <a:blip r:embed="rId3" cstate="email"/>
          <a:srcRect/>
          <a:stretch>
            <a:fillRect/>
          </a:stretch>
        </p:blipFill>
        <p:spPr bwMode="auto">
          <a:xfrm>
            <a:off x="185768" y="1868129"/>
            <a:ext cx="4076382" cy="2809568"/>
          </a:xfrm>
          <a:prstGeom prst="rect">
            <a:avLst/>
          </a:prstGeom>
          <a:noFill/>
          <a:ln w="9525">
            <a:noFill/>
            <a:miter lim="800000"/>
            <a:headEnd/>
            <a:tailEnd/>
          </a:ln>
        </p:spPr>
      </p:pic>
      <p:sp>
        <p:nvSpPr>
          <p:cNvPr id="11" name="AutoShape 14"/>
          <p:cNvSpPr>
            <a:spLocks noChangeArrowheads="1"/>
          </p:cNvSpPr>
          <p:nvPr/>
        </p:nvSpPr>
        <p:spPr bwMode="blackWhite">
          <a:xfrm>
            <a:off x="1101213" y="4837471"/>
            <a:ext cx="2880850" cy="1661652"/>
          </a:xfrm>
          <a:prstGeom prst="wedgeRectCallout">
            <a:avLst>
              <a:gd name="adj1" fmla="val 33322"/>
              <a:gd name="adj2" fmla="val -101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was a clear but  highly relationship between real GDP growth and real premium growth in advance markets in 2012</a:t>
            </a:r>
            <a:endParaRPr lang="en-US" b="1" dirty="0">
              <a:solidFill>
                <a:schemeClr val="bg1"/>
              </a:solidFill>
            </a:endParaRPr>
          </a:p>
        </p:txBody>
      </p:sp>
      <p:pic>
        <p:nvPicPr>
          <p:cNvPr id="22640642" name="Picture 2"/>
          <p:cNvPicPr>
            <a:picLocks noChangeAspect="1" noChangeArrowheads="1"/>
          </p:cNvPicPr>
          <p:nvPr/>
        </p:nvPicPr>
        <p:blipFill>
          <a:blip r:embed="rId4" cstate="email"/>
          <a:srcRect/>
          <a:stretch>
            <a:fillRect/>
          </a:stretch>
        </p:blipFill>
        <p:spPr bwMode="auto">
          <a:xfrm>
            <a:off x="4564012" y="1903038"/>
            <a:ext cx="3862234" cy="2618263"/>
          </a:xfrm>
          <a:prstGeom prst="rect">
            <a:avLst/>
          </a:prstGeom>
          <a:noFill/>
          <a:ln w="9525">
            <a:noFill/>
            <a:miter lim="800000"/>
            <a:headEnd/>
            <a:tailEnd/>
          </a:ln>
        </p:spPr>
      </p:pic>
      <p:sp>
        <p:nvSpPr>
          <p:cNvPr id="14" name="Rectangle 3"/>
          <p:cNvSpPr>
            <a:spLocks noChangeArrowheads="1"/>
          </p:cNvSpPr>
          <p:nvPr/>
        </p:nvSpPr>
        <p:spPr bwMode="black">
          <a:xfrm>
            <a:off x="680036" y="1464049"/>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5" name="Rectangle 3"/>
          <p:cNvSpPr>
            <a:spLocks noChangeArrowheads="1"/>
          </p:cNvSpPr>
          <p:nvPr/>
        </p:nvSpPr>
        <p:spPr bwMode="black">
          <a:xfrm>
            <a:off x="4775172" y="1468965"/>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6" name="AutoShape 14"/>
          <p:cNvSpPr>
            <a:spLocks noChangeArrowheads="1"/>
          </p:cNvSpPr>
          <p:nvPr/>
        </p:nvSpPr>
        <p:spPr bwMode="blackWhite">
          <a:xfrm>
            <a:off x="5329084" y="4862052"/>
            <a:ext cx="3062746" cy="1661652"/>
          </a:xfrm>
          <a:prstGeom prst="wedgeRectCallout">
            <a:avLst>
              <a:gd name="adj1" fmla="val 29791"/>
              <a:gd name="adj2" fmla="val -1024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correlation between real GDP growth and real premium growth in emerging markets was much stronger than in advanced markets in 2012</a:t>
            </a:r>
            <a:endParaRPr lang="en-US"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27</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Insurance Density and Penetration for Advanced and Emerging Markets, 2012</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3/2013.</a:t>
            </a:r>
            <a:endParaRPr lang="en-US" sz="1100" dirty="0"/>
          </a:p>
        </p:txBody>
      </p:sp>
      <p:pic>
        <p:nvPicPr>
          <p:cNvPr id="22883330" name="Picture 2"/>
          <p:cNvPicPr>
            <a:picLocks noChangeAspect="1" noChangeArrowheads="1"/>
          </p:cNvPicPr>
          <p:nvPr/>
        </p:nvPicPr>
        <p:blipFill>
          <a:blip r:embed="rId3" cstate="email"/>
          <a:srcRect/>
          <a:stretch>
            <a:fillRect/>
          </a:stretch>
        </p:blipFill>
        <p:spPr bwMode="auto">
          <a:xfrm>
            <a:off x="5059611" y="1347013"/>
            <a:ext cx="3838626" cy="5442002"/>
          </a:xfrm>
          <a:prstGeom prst="rect">
            <a:avLst/>
          </a:prstGeom>
          <a:noFill/>
          <a:ln w="9525">
            <a:noFill/>
            <a:miter lim="800000"/>
            <a:headEnd/>
            <a:tailEnd/>
          </a:ln>
        </p:spPr>
      </p:pic>
      <p:pic>
        <p:nvPicPr>
          <p:cNvPr id="22883331" name="Picture 3"/>
          <p:cNvPicPr>
            <a:picLocks noChangeAspect="1" noChangeArrowheads="1"/>
          </p:cNvPicPr>
          <p:nvPr/>
        </p:nvPicPr>
        <p:blipFill>
          <a:blip r:embed="rId4" cstate="email"/>
          <a:srcRect/>
          <a:stretch>
            <a:fillRect/>
          </a:stretch>
        </p:blipFill>
        <p:spPr bwMode="auto">
          <a:xfrm>
            <a:off x="151785" y="1425664"/>
            <a:ext cx="4415881" cy="4137844"/>
          </a:xfrm>
          <a:prstGeom prst="rect">
            <a:avLst/>
          </a:prstGeom>
          <a:noFill/>
          <a:ln w="9525">
            <a:noFill/>
            <a:miter lim="800000"/>
            <a:headEnd/>
            <a:tailEnd/>
          </a:ln>
        </p:spPr>
      </p:pic>
      <p:sp>
        <p:nvSpPr>
          <p:cNvPr id="12" name="Rectangle 3"/>
          <p:cNvSpPr>
            <a:spLocks noChangeArrowheads="1"/>
          </p:cNvSpPr>
          <p:nvPr/>
        </p:nvSpPr>
        <p:spPr bwMode="black">
          <a:xfrm>
            <a:off x="650540" y="1031441"/>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Advanced  Markets</a:t>
            </a:r>
            <a:endParaRPr lang="en-US" sz="2400" b="1" u="sng" dirty="0">
              <a:solidFill>
                <a:srgbClr val="225A7A"/>
              </a:solidFill>
            </a:endParaRPr>
          </a:p>
        </p:txBody>
      </p:sp>
      <p:sp>
        <p:nvSpPr>
          <p:cNvPr id="13" name="Rectangle 3"/>
          <p:cNvSpPr>
            <a:spLocks noChangeArrowheads="1"/>
          </p:cNvSpPr>
          <p:nvPr/>
        </p:nvSpPr>
        <p:spPr bwMode="black">
          <a:xfrm>
            <a:off x="5335600" y="1036344"/>
            <a:ext cx="3587166"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Emerging  Markets</a:t>
            </a:r>
            <a:endParaRPr lang="en-US" sz="2400" b="1" u="sng" dirty="0">
              <a:solidFill>
                <a:srgbClr val="225A7A"/>
              </a:solidFill>
            </a:endParaRPr>
          </a:p>
        </p:txBody>
      </p:sp>
      <p:sp>
        <p:nvSpPr>
          <p:cNvPr id="14" name="AutoShape 14"/>
          <p:cNvSpPr>
            <a:spLocks noChangeArrowheads="1"/>
          </p:cNvSpPr>
          <p:nvPr/>
        </p:nvSpPr>
        <p:spPr bwMode="blackWhite">
          <a:xfrm>
            <a:off x="2172929" y="4288593"/>
            <a:ext cx="2507226" cy="716026"/>
          </a:xfrm>
          <a:prstGeom prst="wedgeRectCallout">
            <a:avLst>
              <a:gd name="adj1" fmla="val -29467"/>
              <a:gd name="adj2" fmla="val -2057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100" b="1" dirty="0" smtClean="0">
                <a:solidFill>
                  <a:schemeClr val="bg1"/>
                </a:solidFill>
              </a:rPr>
              <a:t>Spending and penetration are generally much higher in advanced markets, though growth is fastest in emerging markets</a:t>
            </a:r>
            <a:endParaRPr lang="en-US" sz="1100" b="1" dirty="0">
              <a:solidFill>
                <a:schemeClr val="bg1"/>
              </a:solidFill>
            </a:endParaRPr>
          </a:p>
        </p:txBody>
      </p:sp>
      <p:sp>
        <p:nvSpPr>
          <p:cNvPr id="15" name="AutoShape 7"/>
          <p:cNvSpPr>
            <a:spLocks noChangeArrowheads="1"/>
          </p:cNvSpPr>
          <p:nvPr/>
        </p:nvSpPr>
        <p:spPr bwMode="blackWhite">
          <a:xfrm>
            <a:off x="7138218" y="3136490"/>
            <a:ext cx="1622323" cy="1108541"/>
          </a:xfrm>
          <a:prstGeom prst="wedgeRectCallout">
            <a:avLst>
              <a:gd name="adj1" fmla="val -57372"/>
              <a:gd name="adj2" fmla="val -979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Spending and penetration are highly variable in emerging markets</a:t>
            </a:r>
            <a:endParaRPr lang="en-US" sz="1400" b="1" dirty="0">
              <a:solidFill>
                <a:srgbClr val="FFFFFF"/>
              </a:solidFill>
              <a:latin typeface="Arial" charset="0"/>
              <a:cs typeface="Arial" charset="0"/>
            </a:endParaRPr>
          </a:p>
        </p:txBody>
      </p:sp>
      <p:sp>
        <p:nvSpPr>
          <p:cNvPr id="16" name="Rectangle 15"/>
          <p:cNvSpPr/>
          <p:nvPr/>
        </p:nvSpPr>
        <p:spPr>
          <a:xfrm>
            <a:off x="5329084" y="4159045"/>
            <a:ext cx="1189703" cy="786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7"/>
          <p:cNvSpPr>
            <a:spLocks noChangeArrowheads="1"/>
          </p:cNvSpPr>
          <p:nvPr/>
        </p:nvSpPr>
        <p:spPr bwMode="blackWhite">
          <a:xfrm>
            <a:off x="6764591" y="4562168"/>
            <a:ext cx="2241756" cy="1327355"/>
          </a:xfrm>
          <a:prstGeom prst="wedgeRectCallout">
            <a:avLst>
              <a:gd name="adj1" fmla="val -60526"/>
              <a:gd name="adj2" fmla="val -7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Chinese spending on insurance is very similar to Russia, but Russian spending is mostly non-life and in China the majority is life</a:t>
            </a:r>
            <a:endParaRPr lang="en-US" sz="1400"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2700"/>
                            </p:stCondLst>
                            <p:childTnLst>
                              <p:par>
                                <p:cTn id="17" presetID="22" presetClass="entr" presetSubtype="4" fill="hold" grpId="0" nodeType="afterEffect">
                                  <p:stCondLst>
                                    <p:cond delay="7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9091"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9092"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20AE7FE-8064-45B8-9775-03960101FA17}" type="slidenum">
              <a:rPr lang="en-US" sz="900"/>
              <a:pPr algn="r" eaLnBrk="0" hangingPunct="0">
                <a:lnSpc>
                  <a:spcPct val="85000"/>
                </a:lnSpc>
                <a:spcBef>
                  <a:spcPct val="20000"/>
                </a:spcBef>
              </a:pPr>
              <a:t>28</a:t>
            </a:fld>
            <a:endParaRPr lang="en-US" sz="900"/>
          </a:p>
        </p:txBody>
      </p:sp>
      <p:sp>
        <p:nvSpPr>
          <p:cNvPr id="437250" name="Rectangle 2"/>
          <p:cNvSpPr>
            <a:spLocks noGrp="1" noChangeArrowheads="1"/>
          </p:cNvSpPr>
          <p:nvPr>
            <p:ph type="title" idx="4294967295"/>
          </p:nvPr>
        </p:nvSpPr>
        <p:spPr>
          <a:xfrm>
            <a:off x="-1" y="269875"/>
            <a:ext cx="8135471" cy="581025"/>
          </a:xfrm>
        </p:spPr>
        <p:txBody>
          <a:bodyPr lIns="92075" tIns="46038" rIns="92075" bIns="46038" anchor="b"/>
          <a:lstStyle/>
          <a:p>
            <a:pPr>
              <a:lnSpc>
                <a:spcPct val="85000"/>
              </a:lnSpc>
            </a:pPr>
            <a:r>
              <a:rPr lang="en-US" dirty="0" smtClean="0"/>
              <a:t>Political Risk in 2011/12: Greatest Business Opportunities Are Often in Risky Nations </a:t>
            </a:r>
            <a:endParaRPr lang="en-US" dirty="0" smtClean="0">
              <a:solidFill>
                <a:srgbClr val="28688C"/>
              </a:solidFill>
            </a:endParaRPr>
          </a:p>
        </p:txBody>
      </p:sp>
      <p:sp>
        <p:nvSpPr>
          <p:cNvPr id="89094"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a:t>Source: Maplecroft</a:t>
            </a:r>
          </a:p>
        </p:txBody>
      </p:sp>
      <p:pic>
        <p:nvPicPr>
          <p:cNvPr id="89095" name="Picture 2"/>
          <p:cNvPicPr>
            <a:picLocks noChangeAspect="1" noChangeArrowheads="1"/>
          </p:cNvPicPr>
          <p:nvPr/>
        </p:nvPicPr>
        <p:blipFill>
          <a:blip r:embed="rId3" cstate="email"/>
          <a:srcRect/>
          <a:stretch>
            <a:fillRect/>
          </a:stretch>
        </p:blipFill>
        <p:spPr bwMode="auto">
          <a:xfrm>
            <a:off x="373063" y="1344613"/>
            <a:ext cx="8567737" cy="5016500"/>
          </a:xfrm>
          <a:prstGeom prst="rect">
            <a:avLst/>
          </a:prstGeom>
          <a:noFill/>
          <a:ln w="9525">
            <a:noFill/>
            <a:miter lim="800000"/>
            <a:headEnd/>
            <a:tailEnd/>
          </a:ln>
        </p:spPr>
      </p:pic>
      <p:sp>
        <p:nvSpPr>
          <p:cNvPr id="10" name="AutoShape 13"/>
          <p:cNvSpPr>
            <a:spLocks noChangeArrowheads="1"/>
          </p:cNvSpPr>
          <p:nvPr/>
        </p:nvSpPr>
        <p:spPr bwMode="blackWhite">
          <a:xfrm>
            <a:off x="6575613" y="1102659"/>
            <a:ext cx="2352488" cy="1061104"/>
          </a:xfrm>
          <a:prstGeom prst="wedgeRectCallout">
            <a:avLst>
              <a:gd name="adj1" fmla="val -32685"/>
              <a:gd name="adj2" fmla="val 1319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fastest growing markets are generally also among the politically </a:t>
            </a:r>
            <a:r>
              <a:rPr lang="en-US" sz="1400" b="1" dirty="0" smtClean="0">
                <a:solidFill>
                  <a:schemeClr val="bg1"/>
                </a:solidFill>
              </a:rPr>
              <a:t>riskiest, including East and South Asia</a:t>
            </a:r>
            <a:endParaRPr lang="en-US" sz="1400" b="1" dirty="0">
              <a:solidFill>
                <a:schemeClr val="bg1"/>
              </a:solidFill>
            </a:endParaRPr>
          </a:p>
        </p:txBody>
      </p:sp>
      <p:sp>
        <p:nvSpPr>
          <p:cNvPr id="9" name="AutoShape 13"/>
          <p:cNvSpPr>
            <a:spLocks noChangeArrowheads="1"/>
          </p:cNvSpPr>
          <p:nvPr/>
        </p:nvSpPr>
        <p:spPr bwMode="blackWhite">
          <a:xfrm>
            <a:off x="7540625" y="2895600"/>
            <a:ext cx="1603375" cy="927100"/>
          </a:xfrm>
          <a:prstGeom prst="wedgeRectCallout">
            <a:avLst>
              <a:gd name="adj1" fmla="val -18760"/>
              <a:gd name="adj2" fmla="val -482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Heightened risk has </a:t>
            </a:r>
            <a:r>
              <a:rPr lang="en-US" sz="1400" b="1" dirty="0" smtClean="0">
                <a:solidFill>
                  <a:schemeClr val="bg1"/>
                </a:solidFill>
              </a:rPr>
              <a:t>economic and insurance implications</a:t>
            </a:r>
            <a:endParaRPr lang="en-US" sz="1400" b="1" dirty="0">
              <a:solidFill>
                <a:schemeClr val="bg1"/>
              </a:solidFill>
            </a:endParaRPr>
          </a:p>
        </p:txBody>
      </p:sp>
      <p:sp>
        <p:nvSpPr>
          <p:cNvPr id="11" name="Rectangle 7"/>
          <p:cNvSpPr>
            <a:spLocks noChangeArrowheads="1"/>
          </p:cNvSpPr>
          <p:nvPr/>
        </p:nvSpPr>
        <p:spPr bwMode="grayWhite">
          <a:xfrm>
            <a:off x="4195482" y="2944905"/>
            <a:ext cx="2084295" cy="874059"/>
          </a:xfrm>
          <a:prstGeom prst="rect">
            <a:avLst/>
          </a:prstGeom>
          <a:noFill/>
          <a:ln w="28575">
            <a:solidFill>
              <a:schemeClr val="folHlink"/>
            </a:solidFill>
            <a:miter lim="800000"/>
            <a:headEnd/>
            <a:tailEnd/>
          </a:ln>
        </p:spPr>
        <p:txBody>
          <a:bodyPr wrap="none" anchor="ctr"/>
          <a:lstStyle/>
          <a:p>
            <a:endParaRPr lang="en-US"/>
          </a:p>
        </p:txBody>
      </p:sp>
      <p:sp>
        <p:nvSpPr>
          <p:cNvPr id="12" name="AutoShape 13"/>
          <p:cNvSpPr>
            <a:spLocks noChangeArrowheads="1"/>
          </p:cNvSpPr>
          <p:nvPr/>
        </p:nvSpPr>
        <p:spPr bwMode="blackWhite">
          <a:xfrm>
            <a:off x="4188541" y="5407164"/>
            <a:ext cx="1928835" cy="1061104"/>
          </a:xfrm>
          <a:prstGeom prst="wedgeRectCallout">
            <a:avLst>
              <a:gd name="adj1" fmla="val 120758"/>
              <a:gd name="adj2" fmla="val -5582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Australia and NZ rate well but most neighbors do not</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16" presetClass="entr" presetSubtype="26"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par>
                          <p:cTn id="19" fill="hold">
                            <p:stCondLst>
                              <p:cond delay="3000"/>
                            </p:stCondLst>
                            <p:childTnLst>
                              <p:par>
                                <p:cTn id="20" presetID="22" presetClass="entr" presetSubtype="2" fill="hold" grpId="0" nodeType="after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P spid="9"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latin typeface="Arial" charset="0"/>
                <a:cs typeface="Arial" charset="0"/>
              </a:rPr>
              <a:t>U.S. P/C (Non-Life) Insurance </a:t>
            </a:r>
            <a:r>
              <a:rPr lang="en-US" sz="4200" b="1" dirty="0">
                <a:solidFill>
                  <a:srgbClr val="FFFFFF"/>
                </a:solidFill>
                <a:latin typeface="Arial" charset="0"/>
                <a:cs typeface="Arial" charset="0"/>
              </a:rPr>
              <a:t>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634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54338A1-5849-4B1C-96B8-9C8BAA5A6001}"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6349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a:solidFill>
                  <a:srgbClr val="FFFFFF"/>
                </a:solidFill>
              </a:rPr>
              <a:t>What in the World Is    Going </a:t>
            </a:r>
            <a:r>
              <a:rPr lang="en-US" sz="4800" b="1" dirty="0" smtClean="0">
                <a:solidFill>
                  <a:srgbClr val="FFFFFF"/>
                </a:solidFill>
              </a:rPr>
              <a:t>On? U.S. and   Global Perspective</a:t>
            </a:r>
            <a:endParaRPr lang="en-US" sz="4800" b="1" dirty="0">
              <a:solidFill>
                <a:srgbClr val="FFFFFF"/>
              </a:solidFill>
            </a:endParaRPr>
          </a:p>
        </p:txBody>
      </p:sp>
      <p:sp>
        <p:nvSpPr>
          <p:cNvPr id="1924103" name="Rectangle 7"/>
          <p:cNvSpPr>
            <a:spLocks noChangeArrowheads="1"/>
          </p:cNvSpPr>
          <p:nvPr/>
        </p:nvSpPr>
        <p:spPr bwMode="auto">
          <a:xfrm>
            <a:off x="506413" y="4074858"/>
            <a:ext cx="8185150" cy="10890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Is the World Becoming a          </a:t>
            </a:r>
            <a:r>
              <a:rPr lang="en-US" sz="3600" b="1" dirty="0" smtClean="0">
                <a:solidFill>
                  <a:srgbClr val="225A7A"/>
                </a:solidFill>
              </a:rPr>
              <a:t>Riskier, More Uncertain </a:t>
            </a:r>
            <a:r>
              <a:rPr lang="en-US" sz="3600" b="1" dirty="0">
                <a:solidFill>
                  <a:srgbClr val="225A7A"/>
                </a:solidFill>
              </a:rPr>
              <a:t>Place?</a:t>
            </a:r>
          </a:p>
        </p:txBody>
      </p:sp>
      <p:sp>
        <p:nvSpPr>
          <p:cNvPr id="7" name="Rectangle 7"/>
          <p:cNvSpPr>
            <a:spLocks noChangeArrowheads="1"/>
          </p:cNvSpPr>
          <p:nvPr/>
        </p:nvSpPr>
        <p:spPr bwMode="auto">
          <a:xfrm>
            <a:off x="324465" y="5072632"/>
            <a:ext cx="8398848"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All Major Categories of Risk Influence Economies and Insurance Industry on a Global Scale</a:t>
            </a:r>
            <a:endParaRPr lang="en-US" sz="3600" b="1" i="1" dirty="0">
              <a:solidFill>
                <a:srgbClr val="C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par>
                          <p:cTn id="11" fill="hold">
                            <p:stCondLst>
                              <p:cond delay="13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9.1%E</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(+64%) from  2012:H1 $16.4B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9.1%(</a:t>
            </a:r>
            <a:r>
              <a:rPr lang="en-US" b="1" dirty="0" err="1" smtClean="0">
                <a:solidFill>
                  <a:srgbClr val="FFFFFF"/>
                </a:solidFill>
                <a:latin typeface="Arial" pitchFamily="34" charset="0"/>
                <a:cs typeface="Arial" pitchFamily="34" charset="0"/>
              </a:rPr>
              <a:t>est</a:t>
            </a:r>
            <a:r>
              <a:rPr lang="en-US" b="1" dirty="0" smtClean="0">
                <a:solidFill>
                  <a:srgbClr val="FFFFFF"/>
                </a:solidFill>
                <a:latin typeface="Arial" pitchFamily="34" charset="0"/>
                <a:cs typeface="Arial" pitchFamily="34" charset="0"/>
              </a:rPr>
              <a:t>)</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32</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US Non-Life Policyholder Surplus (Capital), 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33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Current Yields on 10-Year</a:t>
            </a:r>
            <a:br>
              <a:rPr lang="en-US" dirty="0" smtClean="0"/>
            </a:br>
            <a:r>
              <a:rPr lang="en-US" dirty="0" smtClean="0"/>
              <a:t> Government Bonds*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332418" name="Chart" r:id="rId4" imgW="8810600" imgH="4581583" progId="MSGraph.Chart.8">
              <p:embed followColorScheme="full"/>
            </p:oleObj>
          </a:graphicData>
        </a:graphic>
      </p:graphicFrame>
      <p:sp>
        <p:nvSpPr>
          <p:cNvPr id="1029" name="Text Box 4"/>
          <p:cNvSpPr txBox="1">
            <a:spLocks noChangeArrowheads="1"/>
          </p:cNvSpPr>
          <p:nvPr/>
        </p:nvSpPr>
        <p:spPr bwMode="auto">
          <a:xfrm>
            <a:off x="14748" y="6352409"/>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a:t>
            </a:r>
            <a:r>
              <a:rPr lang="en-US" sz="1100" dirty="0"/>
              <a:t>:  </a:t>
            </a:r>
            <a:r>
              <a:rPr lang="en-US" sz="1100" i="1" dirty="0" smtClean="0"/>
              <a:t>The </a:t>
            </a:r>
            <a:r>
              <a:rPr lang="en-US" sz="1100" dirty="0" smtClean="0"/>
              <a:t>Economist,  Aug. 31, 2013; Insurance Information Institute.</a:t>
            </a:r>
            <a:r>
              <a:rPr lang="en-US" sz="1100" dirty="0"/>
              <a:t>		</a:t>
            </a:r>
          </a:p>
        </p:txBody>
      </p:sp>
      <p:sp>
        <p:nvSpPr>
          <p:cNvPr id="6" name="AutoShape 9"/>
          <p:cNvSpPr>
            <a:spLocks noChangeArrowheads="1"/>
          </p:cNvSpPr>
          <p:nvPr/>
        </p:nvSpPr>
        <p:spPr bwMode="blackWhite">
          <a:xfrm>
            <a:off x="1799305" y="1460091"/>
            <a:ext cx="3746090" cy="1401096"/>
          </a:xfrm>
          <a:prstGeom prst="wedgeRectCallout">
            <a:avLst>
              <a:gd name="adj1" fmla="val -47497"/>
              <a:gd name="adj2" fmla="val 11138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Yield in the US are among the lowest in the world. Persistently low yields are exerting pricing pressure on all insurers.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36</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July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38</a:t>
            </a:fld>
            <a:endParaRPr lang="en-US"/>
          </a:p>
        </p:txBody>
      </p:sp>
      <p:sp>
        <p:nvSpPr>
          <p:cNvPr id="14" name="Rectangle 7"/>
          <p:cNvSpPr>
            <a:spLocks noChangeArrowheads="1"/>
          </p:cNvSpPr>
          <p:nvPr/>
        </p:nvSpPr>
        <p:spPr bwMode="grayWhite">
          <a:xfrm>
            <a:off x="8150944" y="3647768"/>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4</a:t>
            </a:fld>
            <a:endParaRPr lang="en-US" smtClean="0"/>
          </a:p>
        </p:txBody>
      </p:sp>
      <p:sp>
        <p:nvSpPr>
          <p:cNvPr id="64517" name="Rectangle 2"/>
          <p:cNvSpPr>
            <a:spLocks noGrp="1" noChangeArrowheads="1"/>
          </p:cNvSpPr>
          <p:nvPr>
            <p:ph type="title"/>
          </p:nvPr>
        </p:nvSpPr>
        <p:spPr/>
        <p:txBody>
          <a:bodyPr/>
          <a:lstStyle/>
          <a:p>
            <a:r>
              <a:rPr lang="en-US" dirty="0" smtClean="0"/>
              <a:t>Uncertainty, Risk and Fear Abound: Insurance Can Help Mitigate Risk</a:t>
            </a:r>
          </a:p>
        </p:txBody>
      </p:sp>
      <p:sp>
        <p:nvSpPr>
          <p:cNvPr id="1922051" name="Rectangle 3"/>
          <p:cNvSpPr>
            <a:spLocks noGrp="1" noChangeArrowheads="1"/>
          </p:cNvSpPr>
          <p:nvPr>
            <p:ph type="body" idx="1"/>
          </p:nvPr>
        </p:nvSpPr>
        <p:spPr>
          <a:xfrm>
            <a:off x="362617" y="1200659"/>
            <a:ext cx="8523287" cy="4652963"/>
          </a:xfrm>
        </p:spPr>
        <p:txBody>
          <a:bodyPr/>
          <a:lstStyle/>
          <a:p>
            <a:pPr>
              <a:lnSpc>
                <a:spcPct val="70000"/>
              </a:lnSpc>
              <a:spcBef>
                <a:spcPct val="50000"/>
              </a:spcBef>
            </a:pPr>
            <a:r>
              <a:rPr lang="en-US" sz="2000" b="1" dirty="0" smtClean="0"/>
              <a:t>Never Ending Echoes of the Financial Crisis</a:t>
            </a:r>
          </a:p>
          <a:p>
            <a:pPr>
              <a:lnSpc>
                <a:spcPct val="70000"/>
              </a:lnSpc>
              <a:spcBef>
                <a:spcPct val="50000"/>
              </a:spcBef>
            </a:pPr>
            <a:r>
              <a:rPr lang="en-US" sz="2000" b="1" dirty="0" smtClean="0"/>
              <a:t>European Sovereign Debt &amp; </a:t>
            </a:r>
            <a:r>
              <a:rPr lang="en-US" sz="2000" b="1" dirty="0" err="1" smtClean="0"/>
              <a:t>Eurozone</a:t>
            </a:r>
            <a:r>
              <a:rPr lang="en-US" sz="2000" b="1" dirty="0" smtClean="0"/>
              <a:t> Crises</a:t>
            </a:r>
          </a:p>
          <a:p>
            <a:pPr>
              <a:lnSpc>
                <a:spcPct val="70000"/>
              </a:lnSpc>
              <a:spcBef>
                <a:spcPct val="50000"/>
              </a:spcBef>
            </a:pPr>
            <a:r>
              <a:rPr lang="en-US" sz="2000" b="1" dirty="0" smtClean="0"/>
              <a:t>US Debt and Budget Crisis</a:t>
            </a:r>
          </a:p>
          <a:p>
            <a:pPr>
              <a:lnSpc>
                <a:spcPct val="70000"/>
              </a:lnSpc>
              <a:spcBef>
                <a:spcPct val="50000"/>
              </a:spcBef>
            </a:pPr>
            <a:r>
              <a:rPr lang="en-US" sz="2000" b="1" dirty="0" smtClean="0"/>
              <a:t>“Hard Landing” in China</a:t>
            </a:r>
          </a:p>
          <a:p>
            <a:pPr>
              <a:lnSpc>
                <a:spcPct val="70000"/>
              </a:lnSpc>
              <a:spcBef>
                <a:spcPct val="50000"/>
              </a:spcBef>
            </a:pPr>
            <a:r>
              <a:rPr lang="en-US" sz="2000" b="1" dirty="0" smtClean="0"/>
              <a:t>Unemployment</a:t>
            </a:r>
          </a:p>
          <a:p>
            <a:pPr>
              <a:lnSpc>
                <a:spcPct val="70000"/>
              </a:lnSpc>
              <a:spcBef>
                <a:spcPct val="50000"/>
              </a:spcBef>
            </a:pPr>
            <a:r>
              <a:rPr lang="en-US" sz="2000" b="1" dirty="0" smtClean="0"/>
              <a:t>Monetary Policy/Taper/Interest Rates</a:t>
            </a:r>
          </a:p>
          <a:p>
            <a:pPr>
              <a:lnSpc>
                <a:spcPct val="70000"/>
              </a:lnSpc>
              <a:spcBef>
                <a:spcPct val="50000"/>
              </a:spcBef>
            </a:pPr>
            <a:r>
              <a:rPr lang="en-US" sz="2000" b="1" dirty="0" smtClean="0"/>
              <a:t>Political Gridlock</a:t>
            </a:r>
          </a:p>
          <a:p>
            <a:pPr>
              <a:lnSpc>
                <a:spcPct val="70000"/>
              </a:lnSpc>
              <a:spcBef>
                <a:spcPct val="50000"/>
              </a:spcBef>
            </a:pPr>
            <a:r>
              <a:rPr lang="en-US" sz="2000" b="1" dirty="0" smtClean="0"/>
              <a:t>Political Upheaval in the Middle East/Syria</a:t>
            </a:r>
          </a:p>
          <a:p>
            <a:pPr>
              <a:lnSpc>
                <a:spcPct val="70000"/>
              </a:lnSpc>
              <a:spcBef>
                <a:spcPct val="50000"/>
              </a:spcBef>
            </a:pPr>
            <a:r>
              <a:rPr lang="en-US" sz="2000" b="1" dirty="0" smtClean="0"/>
              <a:t>Resurgent Terrorism Risk</a:t>
            </a:r>
          </a:p>
          <a:p>
            <a:pPr>
              <a:lnSpc>
                <a:spcPct val="70000"/>
              </a:lnSpc>
              <a:spcBef>
                <a:spcPct val="50000"/>
              </a:spcBef>
            </a:pPr>
            <a:r>
              <a:rPr lang="en-US" sz="2000" b="1" dirty="0" smtClean="0"/>
              <a:t>Diffusion of Weapons of Mass Destruction</a:t>
            </a:r>
          </a:p>
          <a:p>
            <a:pPr>
              <a:lnSpc>
                <a:spcPct val="70000"/>
              </a:lnSpc>
              <a:spcBef>
                <a:spcPct val="50000"/>
              </a:spcBef>
            </a:pPr>
            <a:r>
              <a:rPr lang="en-US" sz="2000" b="1" dirty="0" smtClean="0"/>
              <a:t>Cyber Attacks</a:t>
            </a:r>
          </a:p>
          <a:p>
            <a:pPr>
              <a:lnSpc>
                <a:spcPct val="70000"/>
              </a:lnSpc>
              <a:spcBef>
                <a:spcPct val="50000"/>
              </a:spcBef>
            </a:pPr>
            <a:r>
              <a:rPr lang="en-US" sz="2000" b="1" dirty="0" smtClean="0"/>
              <a:t>Record Natural Disaster Losses</a:t>
            </a:r>
          </a:p>
          <a:p>
            <a:pPr>
              <a:lnSpc>
                <a:spcPct val="70000"/>
              </a:lnSpc>
              <a:spcBef>
                <a:spcPct val="50000"/>
              </a:spcBef>
            </a:pPr>
            <a:r>
              <a:rPr lang="en-US" sz="2000" b="1" dirty="0" smtClean="0"/>
              <a:t>Climate Change</a:t>
            </a:r>
          </a:p>
          <a:p>
            <a:pPr>
              <a:lnSpc>
                <a:spcPct val="70000"/>
              </a:lnSpc>
              <a:spcBef>
                <a:spcPct val="50000"/>
              </a:spcBef>
            </a:pPr>
            <a:r>
              <a:rPr lang="en-US" sz="2000" b="1" dirty="0" smtClean="0"/>
              <a:t>Environmental Degradation</a:t>
            </a:r>
          </a:p>
          <a:p>
            <a:pPr>
              <a:lnSpc>
                <a:spcPct val="70000"/>
              </a:lnSpc>
              <a:spcBef>
                <a:spcPct val="50000"/>
              </a:spcBef>
            </a:pPr>
            <a:r>
              <a:rPr lang="en-US" sz="2000" b="1" dirty="0" smtClean="0"/>
              <a:t>Income Inequality</a:t>
            </a:r>
            <a:endParaRPr lang="en-US" sz="2000" b="1" i="1" dirty="0" smtClean="0">
              <a:solidFill>
                <a:srgbClr val="FF0000"/>
              </a:solidFill>
            </a:endParaRPr>
          </a:p>
        </p:txBody>
      </p:sp>
      <p:pic>
        <p:nvPicPr>
          <p:cNvPr id="9" name="Picture 8" descr="Black Swan.jpg"/>
          <p:cNvPicPr>
            <a:picLocks noChangeAspect="1"/>
          </p:cNvPicPr>
          <p:nvPr/>
        </p:nvPicPr>
        <p:blipFill>
          <a:blip r:embed="rId3" cstate="email"/>
          <a:srcRect/>
          <a:stretch>
            <a:fillRect/>
          </a:stretch>
        </p:blipFill>
        <p:spPr bwMode="auto">
          <a:xfrm>
            <a:off x="6597650" y="1431925"/>
            <a:ext cx="2344738" cy="3530600"/>
          </a:xfrm>
          <a:prstGeom prst="rect">
            <a:avLst/>
          </a:prstGeom>
          <a:noFill/>
          <a:ln w="9525">
            <a:noFill/>
            <a:miter lim="800000"/>
            <a:headEnd/>
            <a:tailEnd/>
          </a:ln>
        </p:spPr>
      </p:pic>
      <p:sp>
        <p:nvSpPr>
          <p:cNvPr id="10" name="AutoShape 13"/>
          <p:cNvSpPr>
            <a:spLocks noChangeArrowheads="1"/>
          </p:cNvSpPr>
          <p:nvPr/>
        </p:nvSpPr>
        <p:spPr bwMode="blackWhite">
          <a:xfrm>
            <a:off x="6800850" y="5338763"/>
            <a:ext cx="2074863" cy="1227137"/>
          </a:xfrm>
          <a:prstGeom prst="wedgeRectCallout">
            <a:avLst>
              <a:gd name="adj1" fmla="val -9683"/>
              <a:gd name="adj2" fmla="val -9537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Are “Black Swans”  everywhere or does it just seem that way?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8" end="8"/>
                                            </p:txEl>
                                          </p:spTgt>
                                        </p:tgtEl>
                                        <p:attrNameLst>
                                          <p:attrName>style.visibility</p:attrName>
                                        </p:attrNameLst>
                                      </p:cBhvr>
                                      <p:to>
                                        <p:strVal val="visible"/>
                                      </p:to>
                                    </p:set>
                                    <p:animEffect transition="in" filter="wipe(left)">
                                      <p:cBhvr>
                                        <p:cTn id="47" dur="500"/>
                                        <p:tgtEl>
                                          <p:spTgt spid="19220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9" end="9"/>
                                            </p:txEl>
                                          </p:spTgt>
                                        </p:tgtEl>
                                        <p:attrNameLst>
                                          <p:attrName>style.visibility</p:attrName>
                                        </p:attrNameLst>
                                      </p:cBhvr>
                                      <p:to>
                                        <p:strVal val="visible"/>
                                      </p:to>
                                    </p:set>
                                    <p:animEffect transition="in" filter="wipe(left)">
                                      <p:cBhvr>
                                        <p:cTn id="52" dur="500"/>
                                        <p:tgtEl>
                                          <p:spTgt spid="19220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22051">
                                            <p:txEl>
                                              <p:pRg st="10" end="10"/>
                                            </p:txEl>
                                          </p:spTgt>
                                        </p:tgtEl>
                                        <p:attrNameLst>
                                          <p:attrName>style.visibility</p:attrName>
                                        </p:attrNameLst>
                                      </p:cBhvr>
                                      <p:to>
                                        <p:strVal val="visible"/>
                                      </p:to>
                                    </p:set>
                                    <p:animEffect transition="in" filter="wipe(left)">
                                      <p:cBhvr>
                                        <p:cTn id="57" dur="500"/>
                                        <p:tgtEl>
                                          <p:spTgt spid="19220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22051">
                                            <p:txEl>
                                              <p:pRg st="11" end="11"/>
                                            </p:txEl>
                                          </p:spTgt>
                                        </p:tgtEl>
                                        <p:attrNameLst>
                                          <p:attrName>style.visibility</p:attrName>
                                        </p:attrNameLst>
                                      </p:cBhvr>
                                      <p:to>
                                        <p:strVal val="visible"/>
                                      </p:to>
                                    </p:set>
                                    <p:animEffect transition="in" filter="wipe(left)">
                                      <p:cBhvr>
                                        <p:cTn id="62" dur="500"/>
                                        <p:tgtEl>
                                          <p:spTgt spid="192205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22051">
                                            <p:txEl>
                                              <p:pRg st="12" end="12"/>
                                            </p:txEl>
                                          </p:spTgt>
                                        </p:tgtEl>
                                        <p:attrNameLst>
                                          <p:attrName>style.visibility</p:attrName>
                                        </p:attrNameLst>
                                      </p:cBhvr>
                                      <p:to>
                                        <p:strVal val="visible"/>
                                      </p:to>
                                    </p:set>
                                    <p:animEffect transition="in" filter="wipe(left)">
                                      <p:cBhvr>
                                        <p:cTn id="67" dur="500"/>
                                        <p:tgtEl>
                                          <p:spTgt spid="192205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22051">
                                            <p:txEl>
                                              <p:pRg st="13" end="13"/>
                                            </p:txEl>
                                          </p:spTgt>
                                        </p:tgtEl>
                                        <p:attrNameLst>
                                          <p:attrName>style.visibility</p:attrName>
                                        </p:attrNameLst>
                                      </p:cBhvr>
                                      <p:to>
                                        <p:strVal val="visible"/>
                                      </p:to>
                                    </p:set>
                                    <p:animEffect transition="in" filter="wipe(left)">
                                      <p:cBhvr>
                                        <p:cTn id="72" dur="500"/>
                                        <p:tgtEl>
                                          <p:spTgt spid="192205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22051">
                                            <p:txEl>
                                              <p:pRg st="14" end="14"/>
                                            </p:txEl>
                                          </p:spTgt>
                                        </p:tgtEl>
                                        <p:attrNameLst>
                                          <p:attrName>style.visibility</p:attrName>
                                        </p:attrNameLst>
                                      </p:cBhvr>
                                      <p:to>
                                        <p:strVal val="visible"/>
                                      </p:to>
                                    </p:set>
                                    <p:animEffect transition="in" filter="wipe(left)">
                                      <p:cBhvr>
                                        <p:cTn id="77" dur="500"/>
                                        <p:tgtEl>
                                          <p:spTgt spid="1922051">
                                            <p:txEl>
                                              <p:pRg st="14" end="14"/>
                                            </p:txEl>
                                          </p:spTgt>
                                        </p:tgtEl>
                                      </p:cBhvr>
                                    </p:animEffect>
                                  </p:childTnLst>
                                </p:cTn>
                              </p:par>
                            </p:childTnLst>
                          </p:cTn>
                        </p:par>
                        <p:par>
                          <p:cTn id="78" fill="hold">
                            <p:stCondLst>
                              <p:cond delay="500"/>
                            </p:stCondLst>
                            <p:childTnLst>
                              <p:par>
                                <p:cTn id="79" presetID="22" presetClass="entr" presetSubtype="2" fill="hold" grpId="0" nodeType="afterEffect">
                                  <p:stCondLst>
                                    <p:cond delay="500"/>
                                  </p:stCondLst>
                                  <p:childTnLst>
                                    <p:set>
                                      <p:cBhvr>
                                        <p:cTn id="80" dur="1" fill="hold">
                                          <p:stCondLst>
                                            <p:cond delay="0"/>
                                          </p:stCondLst>
                                        </p:cTn>
                                        <p:tgtEl>
                                          <p:spTgt spid="10"/>
                                        </p:tgtEl>
                                        <p:attrNameLst>
                                          <p:attrName>style.visibility</p:attrName>
                                        </p:attrNameLst>
                                      </p:cBhvr>
                                      <p:to>
                                        <p:strVal val="visible"/>
                                      </p:to>
                                    </p:set>
                                    <p:animEffect transition="in" filter="wipe(right)">
                                      <p:cBhvr>
                                        <p:cTn id="81" dur="500"/>
                                        <p:tgtEl>
                                          <p:spTgt spid="10"/>
                                        </p:tgtEl>
                                      </p:cBhvr>
                                    </p:animEffect>
                                  </p:childTnLst>
                                </p:cTn>
                              </p:par>
                              <p:par>
                                <p:cTn id="82" presetID="6" presetClass="entr" presetSubtype="16" fill="hold" nodeType="withEffect">
                                  <p:stCondLst>
                                    <p:cond delay="500"/>
                                  </p:stCondLst>
                                  <p:childTnLst>
                                    <p:set>
                                      <p:cBhvr>
                                        <p:cTn id="83" dur="1" fill="hold">
                                          <p:stCondLst>
                                            <p:cond delay="0"/>
                                          </p:stCondLst>
                                        </p:cTn>
                                        <p:tgtEl>
                                          <p:spTgt spid="9"/>
                                        </p:tgtEl>
                                        <p:attrNameLst>
                                          <p:attrName>style.visibility</p:attrName>
                                        </p:attrNameLst>
                                      </p:cBhvr>
                                      <p:to>
                                        <p:strVal val="visible"/>
                                      </p:to>
                                    </p:set>
                                    <p:animEffect transition="in" filter="circle(in)">
                                      <p:cBhvr>
                                        <p:cTn id="8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40</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41</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42</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43</a:t>
            </a:fld>
            <a:endParaRPr lang="en-US" sz="1000" dirty="0">
              <a:solidFill>
                <a:schemeClr val="accent4">
                  <a:lumMod val="75000"/>
                </a:schemeClr>
              </a:solidFill>
              <a:latin typeface="+mn-lt"/>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
        <p:nvSpPr>
          <p:cNvPr id="84"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of January 2013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t>Source: 2013 Münchener Rückversicherungs-</a:t>
            </a:r>
            <a:r>
              <a:rPr lang="en-US" sz="900" dirty="0" err="1" smtClean="0"/>
              <a:t>Gesellschaft</a:t>
            </a:r>
            <a:r>
              <a:rPr lang="en-US" sz="900" dirty="0" smtClean="0"/>
              <a:t>, Geo Risks Research, </a:t>
            </a:r>
            <a:r>
              <a:rPr lang="en-US" sz="900" dirty="0" err="1" smtClean="0"/>
              <a:t>NatCatSERVICE</a:t>
            </a:r>
            <a:r>
              <a:rPr lang="en-US" sz="900" dirty="0" smtClean="0"/>
              <a:t> – as at June 2013 </a:t>
            </a:r>
            <a:endParaRPr lang="en-US" sz="900" dirty="0"/>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44</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176520" y="220468"/>
            <a:ext cx="7448400" cy="630869"/>
          </a:xfrm>
        </p:spPr>
        <p:txBody>
          <a:bodyPr/>
          <a:lstStyle/>
          <a:p>
            <a:pPr rtl="0" eaLnBrk="1" latinLnBrk="0" hangingPunct="1"/>
            <a:r>
              <a:rPr lang="de-DE" sz="2800" kern="1200" dirty="0" smtClean="0">
                <a:latin typeface="Arial"/>
                <a:ea typeface="Arial Unicode MS"/>
                <a:cs typeface="Arial"/>
              </a:rPr>
              <a:t>Natural Catastrophes</a:t>
            </a:r>
            <a:r>
              <a:rPr lang="en-US" sz="3200" kern="1200" dirty="0" smtClean="0">
                <a:latin typeface="Arial"/>
                <a:ea typeface="Arial Unicode MS"/>
                <a:cs typeface="Arial"/>
              </a:rPr>
              <a:t> </a:t>
            </a:r>
            <a:r>
              <a:rPr lang="en-US" sz="2800" kern="1200" dirty="0" smtClean="0">
                <a:latin typeface="Arial"/>
                <a:ea typeface="Arial Unicode MS"/>
                <a:cs typeface="Arial"/>
              </a:rPr>
              <a:t>January – June 2013 </a:t>
            </a:r>
            <a:endParaRPr lang="de-DE" sz="2800" kern="1200" dirty="0" smtClean="0">
              <a:latin typeface="Arial"/>
              <a:ea typeface="Arial Unicode MS"/>
              <a:cs typeface="Arial"/>
            </a:endParaRPr>
          </a:p>
          <a:p>
            <a:pPr rtl="0" eaLnBrk="1" latinLnBrk="0" hangingPunct="1"/>
            <a:r>
              <a:rPr lang="en-US" sz="2400" kern="1200" dirty="0" smtClean="0">
                <a:latin typeface="Arial"/>
                <a:ea typeface="Arial Unicode MS"/>
                <a:cs typeface="Arial"/>
              </a:rPr>
              <a:t>World map with significant events</a:t>
            </a:r>
            <a:endParaRPr lang="en-US" sz="3600" dirty="0" smtClean="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375627" y="4957651"/>
            <a:ext cx="2385589"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b="1" dirty="0" err="1" smtClean="0"/>
              <a:t>Number</a:t>
            </a:r>
            <a:r>
              <a:rPr lang="de-DE" sz="1600" b="1" dirty="0" smtClean="0"/>
              <a:t> </a:t>
            </a:r>
            <a:r>
              <a:rPr lang="de-DE" sz="1600" b="1" dirty="0" err="1" smtClean="0"/>
              <a:t>of</a:t>
            </a:r>
            <a:r>
              <a:rPr lang="de-DE" sz="1600" b="1" dirty="0" smtClean="0"/>
              <a:t> </a:t>
            </a:r>
            <a:r>
              <a:rPr lang="de-DE" sz="1600" b="1" dirty="0" err="1" smtClean="0"/>
              <a:t>events</a:t>
            </a:r>
            <a:r>
              <a:rPr lang="de-DE" sz="1600" b="1" dirty="0" smtClean="0"/>
              <a:t>: 460</a:t>
            </a:r>
            <a:endParaRPr lang="de-DE" sz="1600" b="1"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t>Geophysical events</a:t>
            </a:r>
            <a:r>
              <a:rPr lang="en-US" sz="1100" dirty="0" smtClean="0"/>
              <a:t/>
            </a:r>
            <a:br>
              <a:rPr lang="en-US" sz="1100" dirty="0" smtClean="0"/>
            </a:br>
            <a:r>
              <a:rPr lang="en-US" sz="1100" dirty="0" smtClean="0"/>
              <a:t>(earthquake, tsunami, volcanic activity)</a:t>
            </a:r>
            <a:endParaRPr lang="en-US" sz="1100" dirty="0"/>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t>Meteorological events </a:t>
            </a:r>
            <a:br>
              <a:rPr lang="en-US" sz="1100" b="1" dirty="0" smtClean="0"/>
            </a:br>
            <a:r>
              <a:rPr lang="en-US" sz="1100" dirty="0" smtClean="0"/>
              <a:t>(storm) </a:t>
            </a:r>
            <a:endParaRPr lang="en-US" sz="1100" dirty="0"/>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t>Hydrological events</a:t>
            </a:r>
            <a:br>
              <a:rPr lang="en-US" sz="1100" b="1" dirty="0" smtClean="0"/>
            </a:br>
            <a:r>
              <a:rPr lang="en-US" sz="1100" dirty="0" smtClean="0"/>
              <a:t>(flood, mass movement)</a:t>
            </a:r>
            <a:endParaRPr lang="en-US" sz="1100" dirty="0"/>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t>Natural catastrophes</a:t>
            </a:r>
            <a:endParaRPr lang="en-US" sz="1100" b="1" dirty="0"/>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t>Climatological</a:t>
            </a:r>
            <a:r>
              <a:rPr lang="en-US" sz="1100" b="1" dirty="0" smtClean="0"/>
              <a:t> events</a:t>
            </a:r>
            <a:r>
              <a:rPr lang="en-US" sz="1100" dirty="0" smtClean="0"/>
              <a:t/>
            </a:r>
            <a:br>
              <a:rPr lang="en-US" sz="1100" dirty="0" smtClean="0"/>
            </a:br>
            <a:r>
              <a:rPr lang="en-US" sz="1100" dirty="0" smtClean="0">
                <a:latin typeface="Arial" pitchFamily="34" charset="0"/>
                <a:cs typeface="Arial" pitchFamily="34" charset="0"/>
              </a:rPr>
              <a:t>(extreme temperature, drought, wildfire)</a:t>
            </a:r>
            <a:endParaRPr lang="en-US" sz="1100" dirty="0">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t>Selection of significant </a:t>
            </a:r>
          </a:p>
          <a:p>
            <a:pPr>
              <a:lnSpc>
                <a:spcPct val="100000"/>
              </a:lnSpc>
              <a:defRPr/>
            </a:pPr>
            <a:r>
              <a:rPr lang="en-US" sz="1100" b="1" dirty="0" smtClean="0"/>
              <a:t>loss events </a:t>
            </a:r>
            <a:endParaRPr lang="en-US" sz="1100" b="1" dirty="0"/>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45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45</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47</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48</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49</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5"/>
          <p:cNvSpPr>
            <a:spLocks noGrp="1" noChangeArrowheads="1"/>
          </p:cNvSpPr>
          <p:nvPr>
            <p:ph type="dt" sz="quarter" idx="10"/>
          </p:nvPr>
        </p:nvSpPr>
        <p:spPr>
          <a:noFill/>
        </p:spPr>
        <p:txBody>
          <a:bodyPr/>
          <a:lstStyle/>
          <a:p>
            <a:r>
              <a:rPr lang="en-US" smtClean="0"/>
              <a:t>12/01/09 - 9pm</a:t>
            </a:r>
          </a:p>
        </p:txBody>
      </p:sp>
      <p:sp>
        <p:nvSpPr>
          <p:cNvPr id="645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64516" name="Rectangle 110"/>
          <p:cNvSpPr>
            <a:spLocks noGrp="1" noChangeArrowheads="1"/>
          </p:cNvSpPr>
          <p:nvPr>
            <p:ph type="sldNum" sz="quarter" idx="12"/>
          </p:nvPr>
        </p:nvSpPr>
        <p:spPr>
          <a:noFill/>
        </p:spPr>
        <p:txBody>
          <a:bodyPr/>
          <a:lstStyle/>
          <a:p>
            <a:fld id="{02CA6005-A30E-4B9F-AA27-E406E92B700B}" type="slidenum">
              <a:rPr lang="en-US" smtClean="0"/>
              <a:pPr/>
              <a:t>5</a:t>
            </a:fld>
            <a:endParaRPr lang="en-US" smtClean="0"/>
          </a:p>
        </p:txBody>
      </p:sp>
      <p:sp>
        <p:nvSpPr>
          <p:cNvPr id="64517" name="Rectangle 2"/>
          <p:cNvSpPr>
            <a:spLocks noGrp="1" noChangeArrowheads="1"/>
          </p:cNvSpPr>
          <p:nvPr>
            <p:ph type="title"/>
          </p:nvPr>
        </p:nvSpPr>
        <p:spPr>
          <a:xfrm>
            <a:off x="62482" y="90488"/>
            <a:ext cx="7916402" cy="860425"/>
          </a:xfrm>
        </p:spPr>
        <p:txBody>
          <a:bodyPr/>
          <a:lstStyle/>
          <a:p>
            <a:r>
              <a:rPr lang="en-US" sz="2800" dirty="0" smtClean="0"/>
              <a:t>5 Major Categories for Global Risks, Uncertainties and Fears: Insurance Solutions</a:t>
            </a:r>
          </a:p>
        </p:txBody>
      </p:sp>
      <p:sp>
        <p:nvSpPr>
          <p:cNvPr id="1922051" name="Rectangle 3"/>
          <p:cNvSpPr>
            <a:spLocks noGrp="1" noChangeArrowheads="1"/>
          </p:cNvSpPr>
          <p:nvPr>
            <p:ph type="body" idx="1"/>
          </p:nvPr>
        </p:nvSpPr>
        <p:spPr>
          <a:xfrm>
            <a:off x="372448" y="1112171"/>
            <a:ext cx="8523287" cy="4652963"/>
          </a:xfrm>
        </p:spPr>
        <p:txBody>
          <a:bodyPr/>
          <a:lstStyle/>
          <a:p>
            <a:pPr marL="457200" indent="-457200">
              <a:lnSpc>
                <a:spcPct val="75000"/>
              </a:lnSpc>
              <a:spcBef>
                <a:spcPct val="50000"/>
              </a:spcBef>
              <a:buFont typeface="+mj-lt"/>
              <a:buAutoNum type="arabicPeriod"/>
            </a:pPr>
            <a:r>
              <a:rPr lang="en-US" sz="3200" b="1" dirty="0" smtClean="0"/>
              <a:t>Economic Risks</a:t>
            </a:r>
          </a:p>
          <a:p>
            <a:pPr marL="457200" indent="-457200">
              <a:lnSpc>
                <a:spcPct val="75000"/>
              </a:lnSpc>
              <a:spcBef>
                <a:spcPct val="50000"/>
              </a:spcBef>
              <a:buFont typeface="+mj-lt"/>
              <a:buAutoNum type="arabicPeriod"/>
            </a:pPr>
            <a:r>
              <a:rPr lang="en-US" sz="3200" b="1" dirty="0" smtClean="0"/>
              <a:t>Geopolitical Risks</a:t>
            </a:r>
          </a:p>
          <a:p>
            <a:pPr marL="457200" indent="-457200">
              <a:lnSpc>
                <a:spcPct val="75000"/>
              </a:lnSpc>
              <a:spcBef>
                <a:spcPct val="50000"/>
              </a:spcBef>
              <a:buFont typeface="+mj-lt"/>
              <a:buAutoNum type="arabicPeriod"/>
            </a:pPr>
            <a:r>
              <a:rPr lang="en-US" sz="3200" b="1" dirty="0" smtClean="0"/>
              <a:t>Environmental Risks</a:t>
            </a:r>
          </a:p>
          <a:p>
            <a:pPr marL="457200" indent="-457200">
              <a:lnSpc>
                <a:spcPct val="75000"/>
              </a:lnSpc>
              <a:spcBef>
                <a:spcPct val="50000"/>
              </a:spcBef>
              <a:buFont typeface="+mj-lt"/>
              <a:buAutoNum type="arabicPeriod"/>
            </a:pPr>
            <a:r>
              <a:rPr lang="en-US" sz="3200" b="1" dirty="0" smtClean="0"/>
              <a:t>Technological Risks</a:t>
            </a:r>
          </a:p>
          <a:p>
            <a:pPr marL="457200" indent="-457200">
              <a:lnSpc>
                <a:spcPct val="75000"/>
              </a:lnSpc>
              <a:spcBef>
                <a:spcPct val="50000"/>
              </a:spcBef>
              <a:buFont typeface="+mj-lt"/>
              <a:buAutoNum type="arabicPeriod"/>
            </a:pPr>
            <a:r>
              <a:rPr lang="en-US" sz="3200" b="1" dirty="0" smtClean="0"/>
              <a:t>Societal Risks</a:t>
            </a:r>
            <a:endParaRPr lang="en-US" sz="3200" b="1" i="1" dirty="0" smtClean="0"/>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2012</a:t>
            </a:r>
            <a:r>
              <a:rPr lang="en-US" sz="1000" dirty="0" smtClean="0"/>
              <a:t>; Insurance </a:t>
            </a:r>
            <a:r>
              <a:rPr lang="en-US" sz="1000" dirty="0"/>
              <a:t>Information </a:t>
            </a:r>
            <a:r>
              <a:rPr lang="en-US" sz="1000" dirty="0" smtClean="0"/>
              <a:t>Institute.</a:t>
            </a:r>
            <a:endParaRPr lang="en-US" sz="1000" dirty="0"/>
          </a:p>
        </p:txBody>
      </p:sp>
      <p:pic>
        <p:nvPicPr>
          <p:cNvPr id="14089220" name="Picture 4" descr="http://us.123rf.com/400wm/400/400/epantha/epantha0809/epantha080900047/3633653-economic-downturn-graphic-with-line-chart-and-text.jpg"/>
          <p:cNvPicPr>
            <a:picLocks noChangeAspect="1" noChangeArrowheads="1"/>
          </p:cNvPicPr>
          <p:nvPr/>
        </p:nvPicPr>
        <p:blipFill>
          <a:blip r:embed="rId3" cstate="email"/>
          <a:srcRect/>
          <a:stretch>
            <a:fillRect/>
          </a:stretch>
        </p:blipFill>
        <p:spPr bwMode="auto">
          <a:xfrm>
            <a:off x="5002882" y="1160207"/>
            <a:ext cx="2106387" cy="1406013"/>
          </a:xfrm>
          <a:prstGeom prst="rect">
            <a:avLst/>
          </a:prstGeom>
          <a:noFill/>
        </p:spPr>
      </p:pic>
      <p:pic>
        <p:nvPicPr>
          <p:cNvPr id="14089222" name="Picture 6" descr="http://t0.gstatic.com/images?q=tbn:ANd9GcRN4hRuiEMqjesUEqST4Q-z6IdANInkx-jiTG5TQXW5X2Ypgr5pDA"/>
          <p:cNvPicPr>
            <a:picLocks noChangeAspect="1" noChangeArrowheads="1"/>
          </p:cNvPicPr>
          <p:nvPr/>
        </p:nvPicPr>
        <p:blipFill>
          <a:blip r:embed="rId4" cstate="email"/>
          <a:srcRect/>
          <a:stretch>
            <a:fillRect/>
          </a:stretch>
        </p:blipFill>
        <p:spPr bwMode="auto">
          <a:xfrm>
            <a:off x="7216877" y="2172927"/>
            <a:ext cx="1739649" cy="1563483"/>
          </a:xfrm>
          <a:prstGeom prst="rect">
            <a:avLst/>
          </a:prstGeom>
          <a:noFill/>
        </p:spPr>
      </p:pic>
      <p:pic>
        <p:nvPicPr>
          <p:cNvPr id="14089224" name="Picture 8" descr="http://www.itworldcanada.com/uploads/cyber%20crime.jpg"/>
          <p:cNvPicPr>
            <a:picLocks noChangeAspect="1" noChangeArrowheads="1"/>
          </p:cNvPicPr>
          <p:nvPr/>
        </p:nvPicPr>
        <p:blipFill>
          <a:blip r:embed="rId5" cstate="email"/>
          <a:srcRect/>
          <a:stretch>
            <a:fillRect/>
          </a:stretch>
        </p:blipFill>
        <p:spPr bwMode="auto">
          <a:xfrm>
            <a:off x="2983679" y="4778478"/>
            <a:ext cx="2490189" cy="1657350"/>
          </a:xfrm>
          <a:prstGeom prst="rect">
            <a:avLst/>
          </a:prstGeom>
          <a:noFill/>
        </p:spPr>
      </p:pic>
      <p:pic>
        <p:nvPicPr>
          <p:cNvPr id="14089226" name="Picture 10" descr="http://thefreedomchef.com/wp-content/uploads/2011/07/corn-top.jpg"/>
          <p:cNvPicPr>
            <a:picLocks noChangeAspect="1" noChangeArrowheads="1"/>
          </p:cNvPicPr>
          <p:nvPr/>
        </p:nvPicPr>
        <p:blipFill>
          <a:blip r:embed="rId6" cstate="email"/>
          <a:srcRect/>
          <a:stretch>
            <a:fillRect/>
          </a:stretch>
        </p:blipFill>
        <p:spPr bwMode="auto">
          <a:xfrm>
            <a:off x="6776244" y="4965290"/>
            <a:ext cx="2367756" cy="1580177"/>
          </a:xfrm>
          <a:prstGeom prst="rect">
            <a:avLst/>
          </a:prstGeom>
          <a:noFill/>
        </p:spPr>
      </p:pic>
      <p:pic>
        <p:nvPicPr>
          <p:cNvPr id="16" name="Picture 2" descr="http://t2.gstatic.com/images?q=tbn:ANd9GcQrq0wWj8xb9FvV7THptHM8tN3m1jZBd2iZyeKCY_zYViwMOuPh5Q"/>
          <p:cNvPicPr>
            <a:picLocks noChangeAspect="1" noChangeArrowheads="1"/>
          </p:cNvPicPr>
          <p:nvPr/>
        </p:nvPicPr>
        <p:blipFill>
          <a:blip r:embed="rId7" cstate="email"/>
          <a:srcRect/>
          <a:stretch>
            <a:fillRect/>
          </a:stretch>
        </p:blipFill>
        <p:spPr bwMode="auto">
          <a:xfrm>
            <a:off x="5191433" y="3257856"/>
            <a:ext cx="1602658" cy="1602658"/>
          </a:xfrm>
          <a:prstGeom prst="rect">
            <a:avLst/>
          </a:prstGeom>
          <a:noFill/>
        </p:spPr>
      </p:pic>
      <p:sp>
        <p:nvSpPr>
          <p:cNvPr id="13" name="Text Box 17"/>
          <p:cNvSpPr txBox="1">
            <a:spLocks noChangeArrowheads="1"/>
          </p:cNvSpPr>
          <p:nvPr/>
        </p:nvSpPr>
        <p:spPr bwMode="auto">
          <a:xfrm>
            <a:off x="398203" y="4279117"/>
            <a:ext cx="2094271" cy="1938992"/>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While risks can be broadly categorized, none are mutually exclusive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50</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52</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53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55</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58</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June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53351" y="4165188"/>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445343"/>
            <a:ext cx="3121128" cy="1183558"/>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59</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6</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Likelihood</a:t>
            </a:r>
            <a:r>
              <a:rPr lang="en-US" sz="2800" dirty="0" smtClean="0"/>
              <a:t>, 2007—2012: Insurance Can Help With Most </a:t>
            </a:r>
            <a:endParaRPr lang="en-US" sz="2800" dirty="0" smtClean="0">
              <a:solidFill>
                <a:srgbClr val="28688C"/>
              </a:solidFill>
            </a:endParaRPr>
          </a:p>
        </p:txBody>
      </p:sp>
      <p:pic>
        <p:nvPicPr>
          <p:cNvPr id="14101506" name="Picture 2"/>
          <p:cNvPicPr>
            <a:picLocks noChangeAspect="1" noChangeArrowheads="1"/>
          </p:cNvPicPr>
          <p:nvPr/>
        </p:nvPicPr>
        <p:blipFill>
          <a:blip r:embed="rId3" cstate="email"/>
          <a:srcRect/>
          <a:stretch>
            <a:fillRect/>
          </a:stretch>
        </p:blipFill>
        <p:spPr bwMode="auto">
          <a:xfrm>
            <a:off x="304799" y="1199535"/>
            <a:ext cx="8310307" cy="4736229"/>
          </a:xfrm>
          <a:prstGeom prst="rect">
            <a:avLst/>
          </a:prstGeom>
          <a:noFill/>
          <a:ln w="9525">
            <a:noFill/>
            <a:miter lim="800000"/>
            <a:headEnd/>
            <a:tailEnd/>
          </a:ln>
        </p:spPr>
      </p:pic>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2012</a:t>
            </a:r>
            <a:r>
              <a:rPr lang="en-US" sz="1000" dirty="0" smtClean="0"/>
              <a:t>; Insurance </a:t>
            </a:r>
            <a:r>
              <a:rPr lang="en-US" sz="1000" dirty="0"/>
              <a:t>Information </a:t>
            </a:r>
            <a:r>
              <a:rPr lang="en-US" sz="1000" dirty="0" smtClean="0"/>
              <a:t>Institute.</a:t>
            </a:r>
            <a:endParaRPr lang="en-US" sz="1000" dirty="0"/>
          </a:p>
        </p:txBody>
      </p:sp>
      <p:sp>
        <p:nvSpPr>
          <p:cNvPr id="12" name="AutoShape 13"/>
          <p:cNvSpPr>
            <a:spLocks noChangeArrowheads="1"/>
          </p:cNvSpPr>
          <p:nvPr/>
        </p:nvSpPr>
        <p:spPr bwMode="blackWhite">
          <a:xfrm>
            <a:off x="7899303" y="1258529"/>
            <a:ext cx="1185706" cy="2861187"/>
          </a:xfrm>
          <a:prstGeom prst="wedgeRectCallout">
            <a:avLst>
              <a:gd name="adj1" fmla="val -70246"/>
              <a:gd name="adj2" fmla="val -185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 2012, concerns over income disparity and fiscal imbalances displaced weather and water concerns, as ranked by likelihood</a:t>
            </a:r>
            <a:endParaRPr lang="en-US" sz="1400" b="1" dirty="0">
              <a:solidFill>
                <a:schemeClr val="bg1"/>
              </a:solidFill>
            </a:endParaRPr>
          </a:p>
        </p:txBody>
      </p:sp>
      <p:sp>
        <p:nvSpPr>
          <p:cNvPr id="15" name="Rectangle 6"/>
          <p:cNvSpPr>
            <a:spLocks noChangeArrowheads="1"/>
          </p:cNvSpPr>
          <p:nvPr/>
        </p:nvSpPr>
        <p:spPr bwMode="blackWhite">
          <a:xfrm>
            <a:off x="432467" y="5818133"/>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Shift Considerably Over Short Spans of Time.  Shift in 2012 to Economic Risks and Away from Environmental Risks</a:t>
            </a:r>
            <a:endParaRPr lang="en-US" b="1" dirty="0">
              <a:solidFill>
                <a:srgbClr val="FFFF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500"/>
                            </p:stCondLst>
                            <p:childTnLst>
                              <p:par>
                                <p:cTn id="13" presetID="23" presetClass="entr" presetSubtype="16"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60</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61</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65</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67</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2886402" name="Chart" r:id="rId4" imgW="8305935" imgH="3762296"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7</a:t>
            </a:fld>
            <a:endParaRPr lang="en-US" sz="900"/>
          </a:p>
        </p:txBody>
      </p:sp>
      <p:sp>
        <p:nvSpPr>
          <p:cNvPr id="437250" name="Rectangle 2"/>
          <p:cNvSpPr>
            <a:spLocks noGrp="1" noChangeArrowheads="1"/>
          </p:cNvSpPr>
          <p:nvPr>
            <p:ph type="title" idx="4294967295"/>
          </p:nvPr>
        </p:nvSpPr>
        <p:spPr>
          <a:xfrm>
            <a:off x="0" y="238787"/>
            <a:ext cx="8243047" cy="581025"/>
          </a:xfrm>
        </p:spPr>
        <p:txBody>
          <a:bodyPr lIns="92075" tIns="46038" rIns="92075" bIns="46038" anchor="b"/>
          <a:lstStyle/>
          <a:p>
            <a:pPr>
              <a:lnSpc>
                <a:spcPct val="85000"/>
              </a:lnSpc>
            </a:pPr>
            <a:r>
              <a:rPr lang="en-US" sz="2800" dirty="0" smtClean="0"/>
              <a:t>Top 5 Global Risks in Terms of </a:t>
            </a:r>
            <a:r>
              <a:rPr lang="en-US" sz="2800" i="1" dirty="0" smtClean="0"/>
              <a:t>Impact</a:t>
            </a:r>
            <a:r>
              <a:rPr lang="en-US" sz="2800" dirty="0" smtClean="0"/>
              <a:t>,</a:t>
            </a:r>
            <a:br>
              <a:rPr lang="en-US" sz="2800" dirty="0" smtClean="0"/>
            </a:br>
            <a:r>
              <a:rPr lang="en-US" sz="2800" dirty="0" smtClean="0"/>
              <a:t>2007—2012: Insurance Can Help With Most </a:t>
            </a:r>
            <a:endParaRPr lang="en-US" sz="2800" dirty="0" smtClean="0">
              <a:solidFill>
                <a:srgbClr val="28688C"/>
              </a:solidFill>
            </a:endParaRPr>
          </a:p>
        </p:txBody>
      </p:sp>
      <p:sp>
        <p:nvSpPr>
          <p:cNvPr id="11"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a:t>Source: </a:t>
            </a:r>
            <a:r>
              <a:rPr lang="en-US" sz="1000" dirty="0" smtClean="0"/>
              <a:t>World Economic Forum, </a:t>
            </a:r>
            <a:r>
              <a:rPr lang="en-US" sz="1000" i="1" dirty="0" smtClean="0"/>
              <a:t>Global Risks 2012</a:t>
            </a:r>
            <a:r>
              <a:rPr lang="en-US" sz="1000" dirty="0" smtClean="0"/>
              <a:t>; Insurance </a:t>
            </a:r>
            <a:r>
              <a:rPr lang="en-US" sz="1000" dirty="0"/>
              <a:t>Information </a:t>
            </a:r>
            <a:r>
              <a:rPr lang="en-US" sz="1000" dirty="0" smtClean="0"/>
              <a:t>Institute.</a:t>
            </a:r>
            <a:endParaRPr lang="en-US" sz="1000" dirty="0"/>
          </a:p>
        </p:txBody>
      </p:sp>
      <p:sp>
        <p:nvSpPr>
          <p:cNvPr id="15" name="Rectangle 6"/>
          <p:cNvSpPr>
            <a:spLocks noChangeArrowheads="1"/>
          </p:cNvSpPr>
          <p:nvPr/>
        </p:nvSpPr>
        <p:spPr bwMode="blackWhite">
          <a:xfrm>
            <a:off x="402971" y="5788637"/>
            <a:ext cx="8220075" cy="70065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Concerns Over the Impacts of Economics Risks Remained High in 2012, but Societal Risks Displaced Environmental Risks</a:t>
            </a:r>
            <a:endParaRPr lang="en-US" b="1" dirty="0">
              <a:solidFill>
                <a:srgbClr val="FFFFFF"/>
              </a:solidFill>
            </a:endParaRPr>
          </a:p>
        </p:txBody>
      </p:sp>
      <p:pic>
        <p:nvPicPr>
          <p:cNvPr id="14102530" name="Picture 2"/>
          <p:cNvPicPr>
            <a:picLocks noChangeAspect="1" noChangeArrowheads="1"/>
          </p:cNvPicPr>
          <p:nvPr/>
        </p:nvPicPr>
        <p:blipFill>
          <a:blip r:embed="rId3" cstate="email"/>
          <a:srcRect/>
          <a:stretch>
            <a:fillRect/>
          </a:stretch>
        </p:blipFill>
        <p:spPr bwMode="auto">
          <a:xfrm>
            <a:off x="38100" y="1425677"/>
            <a:ext cx="8532147" cy="4275036"/>
          </a:xfrm>
          <a:prstGeom prst="rect">
            <a:avLst/>
          </a:prstGeom>
          <a:noFill/>
          <a:ln w="9525">
            <a:noFill/>
            <a:miter lim="800000"/>
            <a:headEnd/>
            <a:tailEnd/>
          </a:ln>
        </p:spPr>
      </p:pic>
      <p:sp>
        <p:nvSpPr>
          <p:cNvPr id="13" name="AutoShape 13"/>
          <p:cNvSpPr>
            <a:spLocks noChangeArrowheads="1"/>
          </p:cNvSpPr>
          <p:nvPr/>
        </p:nvSpPr>
        <p:spPr bwMode="blackWhite">
          <a:xfrm>
            <a:off x="7899303" y="1258529"/>
            <a:ext cx="1185706" cy="2104103"/>
          </a:xfrm>
          <a:prstGeom prst="wedgeRectCallout">
            <a:avLst>
              <a:gd name="adj1" fmla="val -65271"/>
              <a:gd name="adj2" fmla="val -7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Impacts from economic and societal risks were of the greatest concern in 2012</a:t>
            </a:r>
            <a:endParaRPr lang="en-US" sz="14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5"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2887426" name="Chart" r:id="rId3" imgW="8620176" imgH="4905439"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70</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2888450" name="Chart" r:id="rId4" imgW="8715392" imgH="3943318"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74</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75</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76</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77</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8</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80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81</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82</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746452"/>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83</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84</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86</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87</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88</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89</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ChangeAspect="1"/>
          </p:cNvGraphicFramePr>
          <p:nvPr>
            <p:ph idx="4294967295"/>
          </p:nvPr>
        </p:nvGraphicFramePr>
        <p:xfrm>
          <a:off x="12700" y="1608138"/>
          <a:ext cx="9067800" cy="4743450"/>
        </p:xfrm>
        <a:graphic>
          <a:graphicData uri="http://schemas.openxmlformats.org/presentationml/2006/ole">
            <p:oleObj spid="_x0000_s22328322" name="Chart" r:id="rId3" imgW="8505837" imgH="4581583" progId="MSGraph.Chart.8">
              <p:embed followColorScheme="full"/>
            </p:oleObj>
          </a:graphicData>
        </a:graphic>
      </p:graphicFrame>
      <p:sp>
        <p:nvSpPr>
          <p:cNvPr id="6250499" name="Rectangle 6"/>
          <p:cNvSpPr>
            <a:spLocks noChangeArrowheads="1"/>
          </p:cNvSpPr>
          <p:nvPr/>
        </p:nvSpPr>
        <p:spPr bwMode="auto">
          <a:xfrm>
            <a:off x="76200" y="6513513"/>
            <a:ext cx="7704032"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Outlook </a:t>
            </a:r>
            <a:r>
              <a:rPr lang="en-US" sz="1200" dirty="0" smtClean="0"/>
              <a:t>, July 2013 </a:t>
            </a:r>
            <a:r>
              <a:rPr lang="en-US" sz="1200" i="1" dirty="0" smtClean="0"/>
              <a:t>WEO Update</a:t>
            </a:r>
            <a:r>
              <a:rPr lang="en-US" sz="1200" dirty="0" smtClean="0"/>
              <a:t>; </a:t>
            </a:r>
            <a:r>
              <a:rPr lang="en-US" sz="1200" dirty="0"/>
              <a:t>Ins. Info. Institute.</a:t>
            </a:r>
          </a:p>
        </p:txBody>
      </p:sp>
      <p:sp>
        <p:nvSpPr>
          <p:cNvPr id="7072775" name="AutoShape 7"/>
          <p:cNvSpPr>
            <a:spLocks noChangeArrowheads="1"/>
          </p:cNvSpPr>
          <p:nvPr/>
        </p:nvSpPr>
        <p:spPr bwMode="auto">
          <a:xfrm>
            <a:off x="6091238" y="1101725"/>
            <a:ext cx="2971800" cy="982663"/>
          </a:xfrm>
          <a:prstGeom prst="wedgeRectCallout">
            <a:avLst>
              <a:gd name="adj1" fmla="val 41847"/>
              <a:gd name="adj2" fmla="val 111606"/>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chemeClr val="bg1"/>
                </a:solidFill>
              </a:rPr>
              <a:t>Emerging economies (led by China) are expected to grow by </a:t>
            </a:r>
            <a:r>
              <a:rPr lang="en-US" b="1" dirty="0" smtClean="0">
                <a:solidFill>
                  <a:schemeClr val="bg1"/>
                </a:solidFill>
              </a:rPr>
              <a:t>5.0% </a:t>
            </a:r>
            <a:r>
              <a:rPr lang="en-US" b="1" dirty="0">
                <a:solidFill>
                  <a:schemeClr val="bg1"/>
                </a:solidFill>
              </a:rPr>
              <a:t>in </a:t>
            </a:r>
            <a:r>
              <a:rPr lang="en-US" b="1" dirty="0" smtClean="0">
                <a:solidFill>
                  <a:schemeClr val="bg1"/>
                </a:solidFill>
              </a:rPr>
              <a:t>2013 and 5.4% </a:t>
            </a:r>
            <a:r>
              <a:rPr lang="en-US" b="1" dirty="0">
                <a:solidFill>
                  <a:schemeClr val="bg1"/>
                </a:solidFill>
              </a:rPr>
              <a:t>in </a:t>
            </a:r>
            <a:r>
              <a:rPr lang="en-US" b="1" dirty="0" smtClean="0">
                <a:solidFill>
                  <a:schemeClr val="bg1"/>
                </a:solidFill>
              </a:rPr>
              <a:t>2014.</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1970-2014F</a:t>
            </a:r>
          </a:p>
        </p:txBody>
      </p:sp>
      <p:sp>
        <p:nvSpPr>
          <p:cNvPr id="6250502" name="Oval 12"/>
          <p:cNvSpPr>
            <a:spLocks noChangeArrowheads="1"/>
          </p:cNvSpPr>
          <p:nvPr/>
        </p:nvSpPr>
        <p:spPr bwMode="auto">
          <a:xfrm>
            <a:off x="8807450" y="3715776"/>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91398"/>
              <a:gd name="adj2" fmla="val -117361"/>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sluggish pace of </a:t>
            </a:r>
            <a:r>
              <a:rPr lang="en-US" b="1" dirty="0" smtClean="0">
                <a:solidFill>
                  <a:srgbClr val="FFFFFF"/>
                </a:solidFill>
              </a:rPr>
              <a:t>1.2% </a:t>
            </a:r>
            <a:r>
              <a:rPr lang="en-US" b="1" dirty="0">
                <a:solidFill>
                  <a:srgbClr val="FFFFFF"/>
                </a:solidFill>
              </a:rPr>
              <a:t>in </a:t>
            </a:r>
            <a:r>
              <a:rPr lang="en-US" b="1" dirty="0" smtClean="0">
                <a:solidFill>
                  <a:srgbClr val="FFFFFF"/>
                </a:solidFill>
              </a:rPr>
              <a:t>2013 but accelerate to 2.1% </a:t>
            </a:r>
            <a:r>
              <a:rPr lang="en-US" b="1" dirty="0">
                <a:solidFill>
                  <a:srgbClr val="FFFFFF"/>
                </a:solidFill>
              </a:rPr>
              <a:t>in </a:t>
            </a:r>
            <a:r>
              <a:rPr lang="en-US" b="1" dirty="0" smtClean="0">
                <a:solidFill>
                  <a:srgbClr val="FFFFFF"/>
                </a:solidFill>
              </a:rPr>
              <a:t>2014.</a:t>
            </a:r>
            <a:endParaRPr lang="en-US" b="1" dirty="0">
              <a:solidFill>
                <a:srgbClr val="FFFFFF"/>
              </a:solidFill>
            </a:endParaRPr>
          </a:p>
        </p:txBody>
      </p:sp>
      <p:sp>
        <p:nvSpPr>
          <p:cNvPr id="6250504" name="Oval 14"/>
          <p:cNvSpPr>
            <a:spLocks noChangeArrowheads="1"/>
          </p:cNvSpPr>
          <p:nvPr/>
        </p:nvSpPr>
        <p:spPr bwMode="auto">
          <a:xfrm>
            <a:off x="8783638" y="2894469"/>
            <a:ext cx="222250" cy="346075"/>
          </a:xfrm>
          <a:prstGeom prst="ellipse">
            <a:avLst/>
          </a:prstGeom>
          <a:noFill/>
          <a:ln w="38100">
            <a:solidFill>
              <a:srgbClr val="FF00FF"/>
            </a:solidFill>
            <a:round/>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250505" name="Oval 14"/>
          <p:cNvSpPr>
            <a:spLocks noChangeArrowheads="1"/>
          </p:cNvSpPr>
          <p:nvPr/>
        </p:nvSpPr>
        <p:spPr bwMode="auto">
          <a:xfrm>
            <a:off x="8805863" y="3282130"/>
            <a:ext cx="222250" cy="346075"/>
          </a:xfrm>
          <a:prstGeom prst="ellipse">
            <a:avLst/>
          </a:prstGeom>
          <a:noFill/>
          <a:ln w="38100">
            <a:solidFill>
              <a:srgbClr val="FF00FF"/>
            </a:solidFill>
            <a:round/>
            <a:headEnd/>
            <a:tailEnd/>
          </a:ln>
        </p:spPr>
        <p:txBody>
          <a:bodyPr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13"/>
          <p:cNvSpPr>
            <a:spLocks noChangeArrowheads="1"/>
          </p:cNvSpPr>
          <p:nvPr/>
        </p:nvSpPr>
        <p:spPr bwMode="auto">
          <a:xfrm>
            <a:off x="1868488" y="1658938"/>
            <a:ext cx="4141787" cy="1003300"/>
          </a:xfrm>
          <a:prstGeom prst="wedgeRectCallout">
            <a:avLst>
              <a:gd name="adj1" fmla="val 117699"/>
              <a:gd name="adj2" fmla="val 121648"/>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3.1% </a:t>
            </a:r>
            <a:r>
              <a:rPr lang="en-US" b="1" dirty="0">
                <a:solidFill>
                  <a:srgbClr val="FFFFFF"/>
                </a:solidFill>
              </a:rPr>
              <a:t>in </a:t>
            </a:r>
            <a:r>
              <a:rPr lang="en-US" b="1" dirty="0" smtClean="0">
                <a:solidFill>
                  <a:srgbClr val="FFFFFF"/>
                </a:solidFill>
              </a:rPr>
              <a:t>2013 </a:t>
            </a:r>
            <a:r>
              <a:rPr lang="en-US" b="1" dirty="0">
                <a:solidFill>
                  <a:srgbClr val="FFFFFF"/>
                </a:solidFill>
              </a:rPr>
              <a:t>and </a:t>
            </a:r>
            <a:r>
              <a:rPr lang="en-US" b="1" dirty="0" smtClean="0">
                <a:solidFill>
                  <a:srgbClr val="FFFFFF"/>
                </a:solidFill>
              </a:rPr>
              <a:t>3.8% </a:t>
            </a:r>
            <a:r>
              <a:rPr lang="en-US" b="1" dirty="0">
                <a:solidFill>
                  <a:srgbClr val="FFFFFF"/>
                </a:solidFill>
              </a:rPr>
              <a:t>in </a:t>
            </a:r>
            <a:r>
              <a:rPr lang="en-US" b="1" dirty="0" smtClean="0">
                <a:solidFill>
                  <a:srgbClr val="FFFFFF"/>
                </a:solidFill>
              </a:rPr>
              <a:t>2014.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90</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91</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92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173698</TotalTime>
  <Words>7343</Words>
  <Application>Microsoft Office PowerPoint</Application>
  <PresentationFormat>On-screen Show (4:3)</PresentationFormat>
  <Paragraphs>1020</Paragraphs>
  <Slides>92</Slides>
  <Notes>78</Notes>
  <HiddenSlides>21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4" baseType="lpstr">
      <vt:lpstr>Default Design</vt:lpstr>
      <vt:lpstr>Chart</vt:lpstr>
      <vt:lpstr>The Global Insurance Industry: Overview and Outlook for Non-Life, Life and Reinsurance Markets</vt:lpstr>
      <vt:lpstr>Presentation Outline</vt:lpstr>
      <vt:lpstr>Slide 3</vt:lpstr>
      <vt:lpstr>Uncertainty, Risk and Fear Abound: Insurance Can Help Mitigate Risk</vt:lpstr>
      <vt:lpstr>5 Major Categories for Global Risks, Uncertainties and Fears: Insurance Solutions</vt:lpstr>
      <vt:lpstr>Top 5 Global Risks in Terms of Likelihood, 2007—2012: Insurance Can Help With Most </vt:lpstr>
      <vt:lpstr>Top 5 Global Risks in Terms of Impact, 2007—2012: Insurance Can Help With Most </vt:lpstr>
      <vt:lpstr>The Strength of the Economy Will Influence P/C Insurer Growth Opportunities</vt:lpstr>
      <vt:lpstr>GDP Growth: Advanced &amp; Emerging Economies vs. World, 1970-2014F</vt:lpstr>
      <vt:lpstr>US Real GDP Growth*</vt:lpstr>
      <vt:lpstr>Real GDP Growth Forecasts:  Major Economies: 2011 – 2014F</vt:lpstr>
      <vt:lpstr>Real GDP Growth Forecasts:  Selected Economies: 2011 – 2014F</vt:lpstr>
      <vt:lpstr>Global Insurance Premium Growth Trends:  Life and Non-Life</vt:lpstr>
      <vt:lpstr>Premium Growth by Region, 2012</vt:lpstr>
      <vt:lpstr>Slide 15</vt:lpstr>
      <vt:lpstr>Global Real (Inflation Adjusted) Premium Growth (Life and Non-Life): 2012</vt:lpstr>
      <vt:lpstr>Life Insurance: Global Real (Inflation Adjusted) Premium Growth, 2012</vt:lpstr>
      <vt:lpstr>Life Insurance: Global Real (Inflation Adjusted) Premium Growth, 2012</vt:lpstr>
      <vt:lpstr>Non-Life Insurance: Global Real (Inflation Adjusted) Premium Growth, 2012</vt:lpstr>
      <vt:lpstr>Global Real (Inflation Adjusted) Nonlife Premium Growth: 1980-2010</vt:lpstr>
      <vt:lpstr>Net Premium Growth: Annual Change,  1971—2013:Q1</vt:lpstr>
      <vt:lpstr>Non-Life Insurance: Global Real (Inflation Adjusted) Premium Growth, 2012</vt:lpstr>
      <vt:lpstr>Life and Non-Life Insurance Penetration as a % of GDP: 1962-2012 </vt:lpstr>
      <vt:lpstr>Premiums Written in Life and Non-Life,    by Region: 1962-2012</vt:lpstr>
      <vt:lpstr>Population Distribution, by Region: 1962-2062F</vt:lpstr>
      <vt:lpstr>Relationship Between Real GDP and Real Life and Non-Life Premium Growth, 2012 </vt:lpstr>
      <vt:lpstr>Insurance Density and Penetration for Advanced and Emerging Markets, 2012</vt:lpstr>
      <vt:lpstr>Political Risk in 2011/12: Greatest Business Opportunities Are Often in Risky Nations </vt:lpstr>
      <vt:lpstr>Slide 29</vt:lpstr>
      <vt:lpstr>P/C Net Income After Taxes 1991–2013:H1 ($ Millions)</vt:lpstr>
      <vt:lpstr>Profitability Peaks &amp; Troughs in the P/C Insurance Industry, 1975 – 2013:H1*</vt:lpstr>
      <vt:lpstr>US Non-Life Policyholder Surplus (Capital), 2006:Q4–2013:Q1</vt:lpstr>
      <vt:lpstr>Current Yields on 10-Year  Government Bonds*</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U.S. Treasury Security Yields: A Long Downward Trend, 1990–2013*</vt:lpstr>
      <vt:lpstr>Slide 39</vt:lpstr>
      <vt:lpstr>Natural Disasters Worldwide, 1980 – 2013* (Number of Events) </vt:lpstr>
      <vt:lpstr>Top 16 Most Costly World Insurance Losses, 1970-2012*</vt:lpstr>
      <vt:lpstr>Losses Due to Natural Disasters Worldwide, 1980–2013* (Overall &amp; Insured Losses)</vt:lpstr>
      <vt:lpstr>Slide 43</vt:lpstr>
      <vt:lpstr>Natural Catastrophes January – June 2013  World map with significant events</vt:lpstr>
      <vt:lpstr>U.S. Insured Catastrophe Losses</vt:lpstr>
      <vt:lpstr>Top 16 Most Costly Disasters in U.S. History</vt:lpstr>
      <vt:lpstr>Natural Disasters in the United States, 1980 – June 2013* Number of Events (Annual Totals 1980 – June 2013*) </vt:lpstr>
      <vt:lpstr>Losses Due to Natural Disasters in the US, 1980–2012 (Overall &amp; Insured Losses)</vt:lpstr>
      <vt:lpstr>Convective Loss Events in the U.S.  Number of events 1980 – 2012 and First Half 2013 </vt:lpstr>
      <vt:lpstr>U.S. Thunderstorm Loss Trends, 1980 – June 30, 2013</vt:lpstr>
      <vt:lpstr>Terrorism Update</vt:lpstr>
      <vt:lpstr>Terrorism Risk Insurance Program</vt:lpstr>
      <vt:lpstr>Terrorism Risk Insurance Program</vt:lpstr>
      <vt:lpstr>Summary of Terrorism Risk Insurance Program Extension Bills Introduced in 2013</vt:lpstr>
      <vt:lpstr>Terrorist Risk Index</vt:lpstr>
      <vt:lpstr>Loss Distribution by Type of Insurance from Sept. 11 Terrorist Attack ($ 2011)</vt:lpstr>
      <vt:lpstr>P/C Industry Investment Gains, Inflation-Adjusted: 1994–20121</vt:lpstr>
      <vt:lpstr>U.S. 10-Year Treasury Note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Slide 65</vt:lpstr>
      <vt:lpstr>Slide 66</vt:lpstr>
      <vt:lpstr>Global Reinsurer Capital, 2007-2013:H1*</vt:lpstr>
      <vt:lpstr>Long-Term Evolution of Shareholders’ Funds for        the Guy Carpenter Global Reinsurance Composite  </vt:lpstr>
      <vt:lpstr>Alternative Capacity as a Percentage of Global Property Catastrophe Reinsurance Limit</vt:lpstr>
      <vt:lpstr>Slide 70</vt:lpstr>
      <vt:lpstr>Alternative Capacity Development,  2001—2013:H1</vt:lpstr>
      <vt:lpstr>Non-Traditional Property Catastrophe Limits by Type, YE 2012 vs. YE 2015E</vt:lpstr>
      <vt:lpstr>Catastrophe Bonds: Issuance and Outstanding, 1997- 2013*</vt:lpstr>
      <vt:lpstr>Reinsurer Share of Recent Significant Market Losses</vt:lpstr>
      <vt:lpstr>Regional Property Catastrophe Rate on Line Index, 1990—2013 (as of January 1)</vt:lpstr>
      <vt:lpstr>CATASTROPHE BONDS, ANNUAL RISK CAPITAL ISSUED, 2002-2012</vt:lpstr>
      <vt:lpstr>CATASTROPHE BONDS, RISK CAPITAL OUTSTANDING, 2002-2012</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92</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3507</cp:revision>
  <dcterms:modified xsi:type="dcterms:W3CDTF">2013-09-19T17:19:58Z</dcterms:modified>
</cp:coreProperties>
</file>