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88.xml" ContentType="application/vnd.openxmlformats-officedocument.presentationml.slide+xml"/>
  <Override PartName="/ppt/slides/slide259.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drawings/drawing3.xml" ContentType="application/vnd.openxmlformats-officedocument.drawingml.chartshapes+xml"/>
  <Override PartName="/ppt/slides/slide237.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notesSlides/notesSlide236.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tags/tag2.xml" ContentType="application/vnd.openxmlformats-officedocument.presentationml.tags+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Default Extension="sldx" ContentType="application/vnd.openxmlformats-officedocument.presentationml.slide"/>
  <Override PartName="/ppt/tags/tag10.xml" ContentType="application/vnd.openxmlformats-officedocument.presentationml.tags+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22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charts/chart2.xml" ContentType="application/vnd.openxmlformats-officedocument.drawingml.chart+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tags/tag4.xml" ContentType="application/vnd.openxmlformats-officedocument.presentationml.tags+xml"/>
  <Override PartName="/ppt/notesSlides/notesSlide112.xml" ContentType="application/vnd.openxmlformats-officedocument.presentationml.notesSlide+xml"/>
  <Override PartName="/ppt/drawings/drawing2.xml" ContentType="application/vnd.openxmlformats-officedocument.drawingml.chartshapes+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notesSlides/notesSlide235.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notesSlides/notesSlide22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notesSlides/notesSlide218.xml" ContentType="application/vnd.openxmlformats-officedocument.presentationml.notesSlide+xml"/>
  <Override PartName="/ppt/notesSlides/notesSlide22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charts/chart4.xml" ContentType="application/vnd.openxmlformats-officedocument.drawingml.chart+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tags/tag6.xml" ContentType="application/vnd.openxmlformats-officedocument.presentationml.tags+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Override PartName="/ppt/notesSlides/notesSlide22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tags/tag14.xml" ContentType="application/vnd.openxmlformats-officedocument.presentationml.tags+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charts/chart1.xml" ContentType="application/vnd.openxmlformats-officedocument.drawingml.chart+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drawings/drawing1.xml" ContentType="application/vnd.openxmlformats-officedocument.drawingml.chartshapes+xml"/>
  <Override PartName="/ppt/notesSlides/notesSlide20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Default Extension="jpeg" ContentType="image/jpeg"/>
  <Override PartName="/ppt/notesSlides/notesSlide55.xml" ContentType="application/vnd.openxmlformats-officedocument.presentationml.notesSlide+xml"/>
  <Override PartName="/ppt/tags/tag3.xml" ContentType="application/vnd.openxmlformats-officedocument.presentationml.tags+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34.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ags/tag11.xml" ContentType="application/vnd.openxmlformats-officedocument.presentationml.tags+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Default Extension="wmf" ContentType="image/x-wmf"/>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charts/chart5.xml" ContentType="application/vnd.openxmlformats-officedocument.drawingml.chart+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notesSlides/notesSlide59.xml" ContentType="application/vnd.openxmlformats-officedocument.presentationml.notesSlide+xml"/>
  <Override PartName="/ppt/tags/tag7.xml" ContentType="application/vnd.openxmlformats-officedocument.presentationml.tags+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62.xml" ContentType="application/vnd.openxmlformats-officedocument.presentationml.notesSlide+xml"/>
  <Override PartName="/ppt/slides/slide179.xml" ContentType="application/vnd.openxmlformats-officedocument.presentationml.slide+xml"/>
  <Override PartName="/ppt/notesSlides/notesSlide178.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69"/>
  </p:notesMasterIdLst>
  <p:handoutMasterIdLst>
    <p:handoutMasterId r:id="rId270"/>
  </p:handoutMasterIdLst>
  <p:sldIdLst>
    <p:sldId id="3491" r:id="rId2"/>
    <p:sldId id="3926" r:id="rId3"/>
    <p:sldId id="3936" r:id="rId4"/>
    <p:sldId id="2574" r:id="rId5"/>
    <p:sldId id="3601" r:id="rId6"/>
    <p:sldId id="3348" r:id="rId7"/>
    <p:sldId id="3347" r:id="rId8"/>
    <p:sldId id="3780" r:id="rId9"/>
    <p:sldId id="3781" r:id="rId10"/>
    <p:sldId id="3839" r:id="rId11"/>
    <p:sldId id="3840" r:id="rId12"/>
    <p:sldId id="3433" r:id="rId13"/>
    <p:sldId id="3939" r:id="rId14"/>
    <p:sldId id="3669" r:id="rId15"/>
    <p:sldId id="3670" r:id="rId16"/>
    <p:sldId id="3850" r:id="rId17"/>
    <p:sldId id="3458" r:id="rId18"/>
    <p:sldId id="3416" r:id="rId19"/>
    <p:sldId id="3603" r:id="rId20"/>
    <p:sldId id="3888" r:id="rId21"/>
    <p:sldId id="3381" r:id="rId22"/>
    <p:sldId id="3758" r:id="rId23"/>
    <p:sldId id="3247" r:id="rId24"/>
    <p:sldId id="3203" r:id="rId25"/>
    <p:sldId id="3922" r:id="rId26"/>
    <p:sldId id="3889" r:id="rId27"/>
    <p:sldId id="3481" r:id="rId28"/>
    <p:sldId id="3861" r:id="rId29"/>
    <p:sldId id="3892" r:id="rId30"/>
    <p:sldId id="3851" r:id="rId31"/>
    <p:sldId id="3852" r:id="rId32"/>
    <p:sldId id="3941" r:id="rId33"/>
    <p:sldId id="3942" r:id="rId34"/>
    <p:sldId id="3943" r:id="rId35"/>
    <p:sldId id="3944" r:id="rId36"/>
    <p:sldId id="3945" r:id="rId37"/>
    <p:sldId id="3946" r:id="rId38"/>
    <p:sldId id="3947" r:id="rId39"/>
    <p:sldId id="3948" r:id="rId40"/>
    <p:sldId id="3949" r:id="rId41"/>
    <p:sldId id="3950" r:id="rId42"/>
    <p:sldId id="3890" r:id="rId43"/>
    <p:sldId id="3891" r:id="rId44"/>
    <p:sldId id="3954" r:id="rId45"/>
    <p:sldId id="3856" r:id="rId46"/>
    <p:sldId id="3857" r:id="rId47"/>
    <p:sldId id="3858" r:id="rId48"/>
    <p:sldId id="3859" r:id="rId49"/>
    <p:sldId id="3860" r:id="rId50"/>
    <p:sldId id="3532" r:id="rId51"/>
    <p:sldId id="3533" r:id="rId52"/>
    <p:sldId id="3534" r:id="rId53"/>
    <p:sldId id="3535" r:id="rId54"/>
    <p:sldId id="2934" r:id="rId55"/>
    <p:sldId id="2680" r:id="rId56"/>
    <p:sldId id="3863" r:id="rId57"/>
    <p:sldId id="3864" r:id="rId58"/>
    <p:sldId id="3865" r:id="rId59"/>
    <p:sldId id="3866" r:id="rId60"/>
    <p:sldId id="3955" r:id="rId61"/>
    <p:sldId id="3956" r:id="rId62"/>
    <p:sldId id="3893" r:id="rId63"/>
    <p:sldId id="3894" r:id="rId64"/>
    <p:sldId id="3957" r:id="rId65"/>
    <p:sldId id="3984" r:id="rId66"/>
    <p:sldId id="3895" r:id="rId67"/>
    <p:sldId id="3549" r:id="rId68"/>
    <p:sldId id="3752" r:id="rId69"/>
    <p:sldId id="3551" r:id="rId70"/>
    <p:sldId id="3096" r:id="rId71"/>
    <p:sldId id="3983" r:id="rId72"/>
    <p:sldId id="3618" r:id="rId73"/>
    <p:sldId id="3388" r:id="rId74"/>
    <p:sldId id="3324" r:id="rId75"/>
    <p:sldId id="3700" r:id="rId76"/>
    <p:sldId id="3713" r:id="rId77"/>
    <p:sldId id="3935" r:id="rId78"/>
    <p:sldId id="3698" r:id="rId79"/>
    <p:sldId id="3699" r:id="rId80"/>
    <p:sldId id="3428" r:id="rId81"/>
    <p:sldId id="3715" r:id="rId82"/>
    <p:sldId id="3429" r:id="rId83"/>
    <p:sldId id="3494" r:id="rId84"/>
    <p:sldId id="3689" r:id="rId85"/>
    <p:sldId id="3924" r:id="rId86"/>
    <p:sldId id="3925" r:id="rId87"/>
    <p:sldId id="3716" r:id="rId88"/>
    <p:sldId id="3701" r:id="rId89"/>
    <p:sldId id="3717" r:id="rId90"/>
    <p:sldId id="3740" r:id="rId91"/>
    <p:sldId id="3823" r:id="rId92"/>
    <p:sldId id="3824" r:id="rId93"/>
    <p:sldId id="3825" r:id="rId94"/>
    <p:sldId id="3826" r:id="rId95"/>
    <p:sldId id="3690" r:id="rId96"/>
    <p:sldId id="3691" r:id="rId97"/>
    <p:sldId id="2599" r:id="rId98"/>
    <p:sldId id="2600" r:id="rId99"/>
    <p:sldId id="2965" r:id="rId100"/>
    <p:sldId id="3415" r:id="rId101"/>
    <p:sldId id="3478" r:id="rId102"/>
    <p:sldId id="3702" r:id="rId103"/>
    <p:sldId id="3753" r:id="rId104"/>
    <p:sldId id="3754" r:id="rId105"/>
    <p:sldId id="3755" r:id="rId106"/>
    <p:sldId id="3580" r:id="rId107"/>
    <p:sldId id="3706" r:id="rId108"/>
    <p:sldId id="3710" r:id="rId109"/>
    <p:sldId id="3707" r:id="rId110"/>
    <p:sldId id="3921" r:id="rId111"/>
    <p:sldId id="3744" r:id="rId112"/>
    <p:sldId id="3982" r:id="rId113"/>
    <p:sldId id="3302" r:id="rId114"/>
    <p:sldId id="3625" r:id="rId115"/>
    <p:sldId id="3626" r:id="rId116"/>
    <p:sldId id="3511" r:id="rId117"/>
    <p:sldId id="3898" r:id="rId118"/>
    <p:sldId id="3962" r:id="rId119"/>
    <p:sldId id="3896" r:id="rId120"/>
    <p:sldId id="3897" r:id="rId121"/>
    <p:sldId id="3697" r:id="rId122"/>
    <p:sldId id="3558" r:id="rId123"/>
    <p:sldId id="3512" r:id="rId124"/>
    <p:sldId id="3513" r:id="rId125"/>
    <p:sldId id="3635" r:id="rId126"/>
    <p:sldId id="3639" r:id="rId127"/>
    <p:sldId id="3641" r:id="rId128"/>
    <p:sldId id="3642" r:id="rId129"/>
    <p:sldId id="3643" r:id="rId130"/>
    <p:sldId id="3645" r:id="rId131"/>
    <p:sldId id="3647" r:id="rId132"/>
    <p:sldId id="3269" r:id="rId133"/>
    <p:sldId id="3828" r:id="rId134"/>
    <p:sldId id="3829" r:id="rId135"/>
    <p:sldId id="3830" r:id="rId136"/>
    <p:sldId id="3831" r:id="rId137"/>
    <p:sldId id="3937" r:id="rId138"/>
    <p:sldId id="3832" r:id="rId139"/>
    <p:sldId id="3833" r:id="rId140"/>
    <p:sldId id="3834" r:id="rId141"/>
    <p:sldId id="3835" r:id="rId142"/>
    <p:sldId id="3836" r:id="rId143"/>
    <p:sldId id="3837" r:id="rId144"/>
    <p:sldId id="3844" r:id="rId145"/>
    <p:sldId id="3845" r:id="rId146"/>
    <p:sldId id="3846" r:id="rId147"/>
    <p:sldId id="3847" r:id="rId148"/>
    <p:sldId id="3286" r:id="rId149"/>
    <p:sldId id="1693" r:id="rId150"/>
    <p:sldId id="3364" r:id="rId151"/>
    <p:sldId id="2882" r:id="rId152"/>
    <p:sldId id="2881" r:id="rId153"/>
    <p:sldId id="1618" r:id="rId154"/>
    <p:sldId id="3678" r:id="rId155"/>
    <p:sldId id="3747" r:id="rId156"/>
    <p:sldId id="3748" r:id="rId157"/>
    <p:sldId id="3749" r:id="rId158"/>
    <p:sldId id="3471" r:id="rId159"/>
    <p:sldId id="3634" r:id="rId160"/>
    <p:sldId id="3679" r:id="rId161"/>
    <p:sldId id="3680" r:id="rId162"/>
    <p:sldId id="3681" r:id="rId163"/>
    <p:sldId id="1687" r:id="rId164"/>
    <p:sldId id="3365" r:id="rId165"/>
    <p:sldId id="1748" r:id="rId166"/>
    <p:sldId id="3366" r:id="rId167"/>
    <p:sldId id="3367" r:id="rId168"/>
    <p:sldId id="3711" r:id="rId169"/>
    <p:sldId id="3913" r:id="rId170"/>
    <p:sldId id="3914" r:id="rId171"/>
    <p:sldId id="3915" r:id="rId172"/>
    <p:sldId id="3916" r:id="rId173"/>
    <p:sldId id="3917" r:id="rId174"/>
    <p:sldId id="3918" r:id="rId175"/>
    <p:sldId id="3919" r:id="rId176"/>
    <p:sldId id="3920" r:id="rId177"/>
    <p:sldId id="2291" r:id="rId178"/>
    <p:sldId id="3109" r:id="rId179"/>
    <p:sldId id="3105" r:id="rId180"/>
    <p:sldId id="3106" r:id="rId181"/>
    <p:sldId id="3107" r:id="rId182"/>
    <p:sldId id="2331" r:id="rId183"/>
    <p:sldId id="3010" r:id="rId184"/>
    <p:sldId id="3514" r:id="rId185"/>
    <p:sldId id="3013" r:id="rId186"/>
    <p:sldId id="3014" r:id="rId187"/>
    <p:sldId id="2432" r:id="rId188"/>
    <p:sldId id="2658" r:id="rId189"/>
    <p:sldId id="2642" r:id="rId190"/>
    <p:sldId id="3015" r:id="rId191"/>
    <p:sldId id="2643" r:id="rId192"/>
    <p:sldId id="2336" r:id="rId193"/>
    <p:sldId id="2659" r:id="rId194"/>
    <p:sldId id="2660" r:id="rId195"/>
    <p:sldId id="2685" r:id="rId196"/>
    <p:sldId id="3555" r:id="rId197"/>
    <p:sldId id="3684" r:id="rId198"/>
    <p:sldId id="3685" r:id="rId199"/>
    <p:sldId id="3147" r:id="rId200"/>
    <p:sldId id="3686" r:id="rId201"/>
    <p:sldId id="3687" r:id="rId202"/>
    <p:sldId id="3556" r:id="rId203"/>
    <p:sldId id="3682" r:id="rId204"/>
    <p:sldId id="2773" r:id="rId205"/>
    <p:sldId id="2670" r:id="rId206"/>
    <p:sldId id="3244" r:id="rId207"/>
    <p:sldId id="3284" r:id="rId208"/>
    <p:sldId id="3285" r:id="rId209"/>
    <p:sldId id="3683" r:id="rId210"/>
    <p:sldId id="2091" r:id="rId211"/>
    <p:sldId id="3351" r:id="rId212"/>
    <p:sldId id="3671" r:id="rId213"/>
    <p:sldId id="3586" r:id="rId214"/>
    <p:sldId id="2174" r:id="rId215"/>
    <p:sldId id="3874" r:id="rId216"/>
    <p:sldId id="3695" r:id="rId217"/>
    <p:sldId id="3876" r:id="rId218"/>
    <p:sldId id="3875" r:id="rId219"/>
    <p:sldId id="3877" r:id="rId220"/>
    <p:sldId id="3880" r:id="rId221"/>
    <p:sldId id="3873" r:id="rId222"/>
    <p:sldId id="3584" r:id="rId223"/>
    <p:sldId id="3585" r:id="rId224"/>
    <p:sldId id="3878" r:id="rId225"/>
    <p:sldId id="3879" r:id="rId226"/>
    <p:sldId id="3881" r:id="rId227"/>
    <p:sldId id="3883" r:id="rId228"/>
    <p:sldId id="3884" r:id="rId229"/>
    <p:sldId id="3885" r:id="rId230"/>
    <p:sldId id="3886" r:id="rId231"/>
    <p:sldId id="2638" r:id="rId232"/>
    <p:sldId id="3425" r:id="rId233"/>
    <p:sldId id="3882" r:id="rId234"/>
    <p:sldId id="2185" r:id="rId235"/>
    <p:sldId id="3368" r:id="rId236"/>
    <p:sldId id="3923" r:id="rId237"/>
    <p:sldId id="3369" r:id="rId238"/>
    <p:sldId id="3370" r:id="rId239"/>
    <p:sldId id="3750" r:id="rId240"/>
    <p:sldId id="3331" r:id="rId241"/>
    <p:sldId id="3332" r:id="rId242"/>
    <p:sldId id="3333" r:id="rId243"/>
    <p:sldId id="3334" r:id="rId244"/>
    <p:sldId id="3751" r:id="rId245"/>
    <p:sldId id="3336" r:id="rId246"/>
    <p:sldId id="3469" r:id="rId247"/>
    <p:sldId id="1445" r:id="rId248"/>
    <p:sldId id="1450" r:id="rId249"/>
    <p:sldId id="2652" r:id="rId250"/>
    <p:sldId id="2655" r:id="rId251"/>
    <p:sldId id="3228" r:id="rId252"/>
    <p:sldId id="3757" r:id="rId253"/>
    <p:sldId id="3510" r:id="rId254"/>
    <p:sldId id="3497" r:id="rId255"/>
    <p:sldId id="3498" r:id="rId256"/>
    <p:sldId id="3499" r:id="rId257"/>
    <p:sldId id="3500" r:id="rId258"/>
    <p:sldId id="3501" r:id="rId259"/>
    <p:sldId id="3502" r:id="rId260"/>
    <p:sldId id="3503" r:id="rId261"/>
    <p:sldId id="3504" r:id="rId262"/>
    <p:sldId id="3505" r:id="rId263"/>
    <p:sldId id="3506" r:id="rId264"/>
    <p:sldId id="3507" r:id="rId265"/>
    <p:sldId id="3508" r:id="rId266"/>
    <p:sldId id="3509" r:id="rId267"/>
    <p:sldId id="1136" r:id="rId268"/>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84" d="100"/>
          <a:sy n="84" d="100"/>
        </p:scale>
        <p:origin x="-1238" y="-67"/>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presProps" Target="pres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3.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1105217140832474E-2"/>
          <c:y val="3.409866758934485E-2"/>
          <c:w val="0.93040188886645558"/>
          <c:h val="0.86296741032374213"/>
        </c:manualLayout>
      </c:layout>
      <c:barChart>
        <c:barDir val="col"/>
        <c:grouping val="clustered"/>
        <c:ser>
          <c:idx val="0"/>
          <c:order val="0"/>
          <c:tx>
            <c:strRef>
              <c:f>Chart!$B$1</c:f>
              <c:strCache>
                <c:ptCount val="1"/>
                <c:pt idx="0">
                  <c:v>Indicated</c:v>
                </c:pt>
              </c:strCache>
            </c:strRef>
          </c:tx>
          <c:spPr>
            <a:ln w="6350">
              <a:solidFill>
                <a:srgbClr val="0F5173"/>
              </a:solidFill>
            </a:ln>
          </c:spPr>
          <c:dPt>
            <c:idx val="19"/>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dLbl>
            <c:dLbl>
              <c:idx val="20"/>
              <c:numFmt formatCode="#,##0" sourceLinked="0"/>
              <c:spPr/>
              <c:txPr>
                <a:bodyPr/>
                <a:lstStyle/>
                <a:p>
                  <a:pPr>
                    <a:defRPr sz="1200" b="1">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Chart!$B$2:$B$23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10.8</c:v>
                </c:pt>
                <c:pt idx="20">
                  <c:v>-3.9</c:v>
                </c:pt>
                <c:pt idx="21">
                  <c:v>-5</c:v>
                </c:pt>
              </c:numCache>
            </c:numRef>
          </c:val>
        </c:ser>
        <c:gapWidth val="80"/>
        <c:axId val="159802496"/>
        <c:axId val="159804032"/>
      </c:barChart>
      <c:barChart>
        <c:barDir val="col"/>
        <c:grouping val="stacked"/>
        <c:ser>
          <c:idx val="1"/>
          <c:order val="1"/>
          <c:tx>
            <c:strRef>
              <c:f>Chart!$C$1</c:f>
              <c:strCache>
                <c:ptCount val="1"/>
                <c:pt idx="0">
                  <c:v>Adjusted</c:v>
                </c:pt>
              </c:strCache>
            </c:strRef>
          </c:tx>
          <c:spPr>
            <a:solidFill>
              <a:srgbClr val="0F5173">
                <a:lumMod val="20000"/>
                <a:lumOff val="80000"/>
              </a:srgbClr>
            </a:solidFill>
            <a:ln w="6350">
              <a:solidFill>
                <a:srgbClr val="0F5173"/>
              </a:solidFill>
            </a:ln>
          </c:spPr>
          <c:dLbls>
            <c:dLbl>
              <c:idx val="20"/>
              <c:layout>
                <c:manualLayout>
                  <c:x val="0"/>
                  <c:y val="-2.6729031600871201E-3"/>
                </c:manualLayout>
              </c:layout>
              <c:showVal val="1"/>
            </c:dLbl>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Chart!$C$2:$C$23</c:f>
              <c:numCache>
                <c:formatCode>General</c:formatCode>
                <c:ptCount val="22"/>
                <c:pt idx="19">
                  <c:v>3.8</c:v>
                </c:pt>
                <c:pt idx="20">
                  <c:v>-0.9</c:v>
                </c:pt>
              </c:numCache>
            </c:numRef>
          </c:val>
        </c:ser>
        <c:gapWidth val="80"/>
        <c:axId val="159868800"/>
        <c:axId val="159867264"/>
      </c:barChart>
      <c:lineChart>
        <c:grouping val="standard"/>
        <c:ser>
          <c:idx val="2"/>
          <c:order val="2"/>
          <c:tx>
            <c:strRef>
              <c:f>Chart!$D$1</c:f>
              <c:strCache>
                <c:ptCount val="1"/>
                <c:pt idx="0">
                  <c:v>Label Indicated</c:v>
                </c:pt>
              </c:strCache>
            </c:strRef>
          </c:tx>
          <c:spPr>
            <a:ln>
              <a:noFill/>
              <a:prstDash val="lgDash"/>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Chart!$D$2:$D$23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9</c:v>
                </c:pt>
              </c:numCache>
            </c:numRef>
          </c:val>
        </c:ser>
        <c:ser>
          <c:idx val="3"/>
          <c:order val="3"/>
          <c:tx>
            <c:strRef>
              <c:f>Chart!$E$1</c:f>
              <c:strCache>
                <c:ptCount val="1"/>
                <c:pt idx="0">
                  <c:v>Label Adjusted</c:v>
                </c:pt>
              </c:strCache>
            </c:strRef>
          </c:tx>
          <c:spPr>
            <a:ln w="28575">
              <a:noFill/>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Chart!$E$2:$E$23</c:f>
              <c:numCache>
                <c:formatCode>General</c:formatCode>
                <c:ptCount val="22"/>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er>
        <c:marker val="1"/>
        <c:axId val="159802496"/>
        <c:axId val="159804032"/>
      </c:lineChart>
      <c:catAx>
        <c:axId val="159802496"/>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59804032"/>
        <c:crosses val="autoZero"/>
        <c:lblAlgn val="ctr"/>
        <c:lblOffset val="100"/>
        <c:tickLblSkip val="1"/>
      </c:catAx>
      <c:valAx>
        <c:axId val="159804032"/>
        <c:scaling>
          <c:orientation val="minMax"/>
          <c:max val="12"/>
          <c:min val="-10"/>
        </c:scaling>
        <c:axPos val="l"/>
        <c:numFmt formatCode="General" sourceLinked="1"/>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59802496"/>
        <c:crosses val="autoZero"/>
        <c:crossBetween val="between"/>
        <c:majorUnit val="2"/>
      </c:valAx>
      <c:valAx>
        <c:axId val="159867264"/>
        <c:scaling>
          <c:orientation val="minMax"/>
          <c:max val="12"/>
          <c:min val="-10"/>
        </c:scaling>
        <c:axPos val="r"/>
        <c:numFmt formatCode="General" sourceLinked="1"/>
        <c:majorTickMark val="none"/>
        <c:tickLblPos val="none"/>
        <c:spPr>
          <a:ln>
            <a:noFill/>
          </a:ln>
        </c:spPr>
        <c:crossAx val="159868800"/>
        <c:crosses val="max"/>
        <c:crossBetween val="between"/>
        <c:majorUnit val="2"/>
      </c:valAx>
      <c:catAx>
        <c:axId val="159868800"/>
        <c:scaling>
          <c:orientation val="minMax"/>
        </c:scaling>
        <c:axPos val="t"/>
        <c:numFmt formatCode="General" sourceLinked="1"/>
        <c:majorTickMark val="none"/>
        <c:tickLblPos val="none"/>
        <c:spPr>
          <a:ln>
            <a:noFill/>
          </a:ln>
        </c:spPr>
        <c:crossAx val="159867264"/>
        <c:crosses val="max"/>
        <c:auto val="1"/>
        <c:lblAlgn val="ctr"/>
        <c:lblOffset val="100"/>
      </c:catAx>
    </c:plotArea>
    <c:legend>
      <c:legendPos val="r"/>
      <c:layout>
        <c:manualLayout>
          <c:xMode val="edge"/>
          <c:yMode val="edge"/>
          <c:x val="0.72894654193866759"/>
          <c:y val="0.27944814574562732"/>
          <c:w val="0.18040336741124499"/>
          <c:h val="0.11766840335731193"/>
        </c:manualLayout>
      </c:layout>
      <c:txPr>
        <a:bodyPr/>
        <a:lstStyle/>
        <a:p>
          <a:pPr>
            <a:defRPr sz="1600">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Private Carriers ($ B)</c:v>
                </c:pt>
              </c:strCache>
            </c:strRef>
          </c:tx>
          <c:spPr>
            <a:solidFill>
              <a:srgbClr val="28688C"/>
            </a:solidFill>
          </c:spPr>
          <c:dPt>
            <c:idx val="19"/>
            <c:spPr>
              <a:solidFill>
                <a:srgbClr val="28688C"/>
              </a:solidFill>
              <a:ln>
                <a:solidFill>
                  <a:srgbClr val="3E7BB8"/>
                </a:solidFill>
              </a:ln>
            </c:spPr>
          </c:dPt>
          <c:dPt>
            <c:idx val="21"/>
            <c:spPr>
              <a:solidFill>
                <a:srgbClr val="2B7299"/>
              </a:solidFill>
            </c:spPr>
          </c:dPt>
          <c:dPt>
            <c:idx val="22"/>
            <c:spPr>
              <a:solidFill>
                <a:srgbClr val="00B0F0"/>
              </a:solidFill>
            </c:spPr>
          </c:dPt>
          <c:dLbls>
            <c:numFmt formatCode="#,##0.0" sourceLinked="0"/>
            <c:txPr>
              <a:bodyPr rot="0" vert="horz"/>
              <a:lstStyle/>
              <a:p>
                <a:pPr>
                  <a:defRPr sz="1094" b="1" i="0" baseline="0">
                    <a:solidFill>
                      <a:schemeClr val="bg1"/>
                    </a:solidFill>
                    <a:latin typeface="Arial" pitchFamily="34" charset="0"/>
                  </a:defRPr>
                </a:pPr>
                <a:endParaRPr lang="en-US"/>
              </a:p>
            </c:txPr>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30.996355121000214</c:v>
                </c:pt>
                <c:pt idx="1">
                  <c:v>31.316294560999999</c:v>
                </c:pt>
                <c:pt idx="2">
                  <c:v>29.753761604000001</c:v>
                </c:pt>
                <c:pt idx="3">
                  <c:v>30.505050416000035</c:v>
                </c:pt>
                <c:pt idx="4">
                  <c:v>29.077386128000214</c:v>
                </c:pt>
                <c:pt idx="5">
                  <c:v>26.321967000000221</c:v>
                </c:pt>
                <c:pt idx="6">
                  <c:v>25.202254229000001</c:v>
                </c:pt>
                <c:pt idx="7">
                  <c:v>24.183790124000001</c:v>
                </c:pt>
                <c:pt idx="8">
                  <c:v>23.29464004299976</c:v>
                </c:pt>
                <c:pt idx="9">
                  <c:v>22.304646870999669</c:v>
                </c:pt>
                <c:pt idx="10">
                  <c:v>24.956931406999999</c:v>
                </c:pt>
                <c:pt idx="11">
                  <c:v>26.133928442000261</c:v>
                </c:pt>
                <c:pt idx="12">
                  <c:v>29.249614615000002</c:v>
                </c:pt>
                <c:pt idx="13">
                  <c:v>31.117596655999996</c:v>
                </c:pt>
                <c:pt idx="14">
                  <c:v>34.662006891000011</c:v>
                </c:pt>
                <c:pt idx="15">
                  <c:v>37.784561175999997</c:v>
                </c:pt>
                <c:pt idx="16">
                  <c:v>38.611554640000001</c:v>
                </c:pt>
                <c:pt idx="17">
                  <c:v>37.587669666999894</c:v>
                </c:pt>
                <c:pt idx="18">
                  <c:v>33.755330208000487</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dPt>
            <c:idx val="19"/>
            <c:spPr>
              <a:solidFill>
                <a:schemeClr val="accent6"/>
              </a:solidFill>
              <a:ln>
                <a:solidFill>
                  <a:schemeClr val="accent2"/>
                </a:solidFill>
              </a:ln>
            </c:spPr>
          </c:dPt>
          <c:dPt>
            <c:idx val="22"/>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2.9784999999999977</c:v>
                </c:pt>
                <c:pt idx="7" formatCode="0.000">
                  <c:v>2.6816056489999998</c:v>
                </c:pt>
                <c:pt idx="8" formatCode="0.000">
                  <c:v>2.644896573</c:v>
                </c:pt>
                <c:pt idx="9" formatCode="0.000">
                  <c:v>2.7023846020000262</c:v>
                </c:pt>
                <c:pt idx="10" formatCode="0.000">
                  <c:v>3.6824865690000004</c:v>
                </c:pt>
                <c:pt idx="11" formatCode="0.000">
                  <c:v>6.0117218489999855</c:v>
                </c:pt>
                <c:pt idx="12" formatCode="0.000">
                  <c:v>8.4210921709999997</c:v>
                </c:pt>
                <c:pt idx="13" formatCode="0.000">
                  <c:v>11.156217815000026</c:v>
                </c:pt>
                <c:pt idx="14" formatCode="0.000">
                  <c:v>11.819045131000006</c:v>
                </c:pt>
                <c:pt idx="15" formatCode="0.000">
                  <c:v>10.065000000000024</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gapWidth val="20"/>
        <c:overlap val="100"/>
        <c:axId val="157998080"/>
        <c:axId val="158003968"/>
      </c:barChart>
      <c:lineChart>
        <c:grouping val="standard"/>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dLblPos val="t"/>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30.996355121000214</c:v>
                </c:pt>
                <c:pt idx="1">
                  <c:v>31.316294560999999</c:v>
                </c:pt>
                <c:pt idx="2">
                  <c:v>29.753761604000001</c:v>
                </c:pt>
                <c:pt idx="3">
                  <c:v>30.505050416000035</c:v>
                </c:pt>
                <c:pt idx="4">
                  <c:v>29.077386128000214</c:v>
                </c:pt>
                <c:pt idx="5">
                  <c:v>26.321967000000221</c:v>
                </c:pt>
                <c:pt idx="6">
                  <c:v>28.180754229000001</c:v>
                </c:pt>
                <c:pt idx="7">
                  <c:v>26.865395773000003</c:v>
                </c:pt>
                <c:pt idx="8">
                  <c:v>25.939536616000002</c:v>
                </c:pt>
                <c:pt idx="9">
                  <c:v>25.007031472999987</c:v>
                </c:pt>
                <c:pt idx="10">
                  <c:v>28.639417975999987</c:v>
                </c:pt>
                <c:pt idx="11">
                  <c:v>32.145650291000003</c:v>
                </c:pt>
                <c:pt idx="12">
                  <c:v>37.670706786000011</c:v>
                </c:pt>
                <c:pt idx="13">
                  <c:v>42.273814471000001</c:v>
                </c:pt>
                <c:pt idx="14">
                  <c:v>46.481052022</c:v>
                </c:pt>
                <c:pt idx="15">
                  <c:v>47.849561175999995</c:v>
                </c:pt>
                <c:pt idx="16">
                  <c:v>46.454920677999944</c:v>
                </c:pt>
                <c:pt idx="17">
                  <c:v>44.315995148000013</c:v>
                </c:pt>
                <c:pt idx="18">
                  <c:v>39.300648308</c:v>
                </c:pt>
                <c:pt idx="19">
                  <c:v>34.6</c:v>
                </c:pt>
                <c:pt idx="20">
                  <c:v>33.800000000000004</c:v>
                </c:pt>
                <c:pt idx="21">
                  <c:v>36.4</c:v>
                </c:pt>
                <c:pt idx="22">
                  <c:v>39.6</c:v>
                </c:pt>
              </c:numCache>
            </c:numRef>
          </c:val>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29.621833333333289</c:v>
                </c:pt>
                <c:pt idx="1">
                  <c:v>29.621833333333289</c:v>
                </c:pt>
                <c:pt idx="2">
                  <c:v>29.621833333333289</c:v>
                </c:pt>
                <c:pt idx="3">
                  <c:v>29.621833333333289</c:v>
                </c:pt>
                <c:pt idx="4">
                  <c:v>29.621833333333289</c:v>
                </c:pt>
                <c:pt idx="5">
                  <c:v>29.621833333333289</c:v>
                </c:pt>
                <c:pt idx="6">
                  <c:v>29.621833333333289</c:v>
                </c:pt>
                <c:pt idx="7">
                  <c:v>29.621833333333289</c:v>
                </c:pt>
                <c:pt idx="8">
                  <c:v>29.621833333333289</c:v>
                </c:pt>
                <c:pt idx="9">
                  <c:v>29.621833333333289</c:v>
                </c:pt>
                <c:pt idx="10">
                  <c:v>29.621833333333289</c:v>
                </c:pt>
                <c:pt idx="11">
                  <c:v>29.621833333333289</c:v>
                </c:pt>
                <c:pt idx="12">
                  <c:v>29.621833333333289</c:v>
                </c:pt>
                <c:pt idx="13">
                  <c:v>29.621833333333289</c:v>
                </c:pt>
                <c:pt idx="14">
                  <c:v>29.621833333333289</c:v>
                </c:pt>
                <c:pt idx="15">
                  <c:v>29.621833333333289</c:v>
                </c:pt>
                <c:pt idx="16">
                  <c:v>29.621833333333289</c:v>
                </c:pt>
                <c:pt idx="17">
                  <c:v>29.621833333333289</c:v>
                </c:pt>
                <c:pt idx="18">
                  <c:v>29.621833333333289</c:v>
                </c:pt>
                <c:pt idx="19">
                  <c:v>29.622</c:v>
                </c:pt>
                <c:pt idx="20">
                  <c:v>29.622</c:v>
                </c:pt>
                <c:pt idx="21">
                  <c:v>29.622</c:v>
                </c:pt>
                <c:pt idx="22">
                  <c:v>29.622</c:v>
                </c:pt>
              </c:numCache>
            </c:numRef>
          </c:val>
        </c:ser>
        <c:marker val="1"/>
        <c:axId val="157998080"/>
        <c:axId val="158003968"/>
      </c:lineChart>
      <c:catAx>
        <c:axId val="157998080"/>
        <c:scaling>
          <c:orientation val="minMax"/>
        </c:scaling>
        <c:axPos val="b"/>
        <c:numFmt formatCode="General" sourceLinked="1"/>
        <c:maj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58003968"/>
        <c:crosses val="autoZero"/>
        <c:lblAlgn val="ctr"/>
        <c:lblOffset val="100"/>
        <c:tickLblSkip val="1"/>
      </c:catAx>
      <c:valAx>
        <c:axId val="158003968"/>
        <c:scaling>
          <c:orientation val="minMax"/>
          <c:max val="50"/>
          <c:min val="0"/>
        </c:scaling>
        <c:axPos val="l"/>
        <c:numFmt formatCode="0" sourceLinked="0"/>
        <c:maj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57998080"/>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52E-2"/>
          <c:w val="0.29913829315438689"/>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chart>
  <c:txPr>
    <a:bodyPr/>
    <a:lstStyle/>
    <a:p>
      <a:pPr>
        <a:defRPr sz="176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0104111986001914E-2"/>
          <c:y val="8.0779569892474243E-2"/>
          <c:w val="0.92461811023622043"/>
          <c:h val="0.72275908051821558"/>
        </c:manualLayout>
      </c:layout>
      <c:barChart>
        <c:barDir val="col"/>
        <c:grouping val="clustered"/>
        <c:ser>
          <c:idx val="0"/>
          <c:order val="0"/>
          <c:tx>
            <c:strRef>
              <c:f>Chart!$B$1</c:f>
              <c:strCache>
                <c:ptCount val="1"/>
                <c:pt idx="0">
                  <c:v>Effective Dates 1/1/2012 and Prior</c:v>
                </c:pt>
              </c:strCache>
            </c:strRef>
          </c:tx>
          <c:spPr>
            <a:ln w="6350">
              <a:solidFill>
                <a:srgbClr val="0F5173"/>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Chart!$B$2:$B$39</c:f>
              <c:numCache>
                <c:formatCode>General</c:formatCode>
                <c:ptCount val="38"/>
                <c:pt idx="1">
                  <c:v>-8.1</c:v>
                </c:pt>
                <c:pt idx="2">
                  <c:v>-7.5</c:v>
                </c:pt>
                <c:pt idx="4">
                  <c:v>-3.8</c:v>
                </c:pt>
                <c:pt idx="5">
                  <c:v>-3</c:v>
                </c:pt>
                <c:pt idx="6">
                  <c:v>-1.7</c:v>
                </c:pt>
                <c:pt idx="7">
                  <c:v>-0.5</c:v>
                </c:pt>
                <c:pt idx="12">
                  <c:v>0.60000000000000064</c:v>
                </c:pt>
                <c:pt idx="14">
                  <c:v>1.4</c:v>
                </c:pt>
                <c:pt idx="15">
                  <c:v>1.5</c:v>
                </c:pt>
                <c:pt idx="16">
                  <c:v>1.9000000000000001</c:v>
                </c:pt>
                <c:pt idx="17">
                  <c:v>2.2999999999999998</c:v>
                </c:pt>
                <c:pt idx="18">
                  <c:v>2.7</c:v>
                </c:pt>
                <c:pt idx="20">
                  <c:v>2.9</c:v>
                </c:pt>
                <c:pt idx="21">
                  <c:v>3.5</c:v>
                </c:pt>
                <c:pt idx="22">
                  <c:v>3.6</c:v>
                </c:pt>
                <c:pt idx="23">
                  <c:v>3.7</c:v>
                </c:pt>
                <c:pt idx="25">
                  <c:v>4.4000000000000004</c:v>
                </c:pt>
                <c:pt idx="26">
                  <c:v>4.5</c:v>
                </c:pt>
                <c:pt idx="28">
                  <c:v>5.2</c:v>
                </c:pt>
                <c:pt idx="30">
                  <c:v>6.2</c:v>
                </c:pt>
                <c:pt idx="32">
                  <c:v>6.7</c:v>
                </c:pt>
                <c:pt idx="34">
                  <c:v>7.4</c:v>
                </c:pt>
                <c:pt idx="35">
                  <c:v>8.9</c:v>
                </c:pt>
              </c:numCache>
            </c:numRef>
          </c:val>
        </c:ser>
        <c:ser>
          <c:idx val="1"/>
          <c:order val="1"/>
          <c:tx>
            <c:strRef>
              <c:f>Chart!$C$1</c:f>
              <c:strCache>
                <c:ptCount val="1"/>
                <c:pt idx="0">
                  <c:v>Effective Dates Subsequent to 1/1/2012</c:v>
                </c:pt>
              </c:strCache>
            </c:strRef>
          </c:tx>
          <c:spPr>
            <a:ln w="6350">
              <a:solidFill>
                <a:schemeClr val="accent2"/>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Chart!$C$2:$C$39</c:f>
              <c:numCache>
                <c:formatCode>General</c:formatCode>
                <c:ptCount val="38"/>
                <c:pt idx="0">
                  <c:v>-9.3000000000000007</c:v>
                </c:pt>
                <c:pt idx="3">
                  <c:v>-4.0999999999999996</c:v>
                </c:pt>
                <c:pt idx="8">
                  <c:v>-0.30000000000000032</c:v>
                </c:pt>
                <c:pt idx="9">
                  <c:v>-0.30000000000000032</c:v>
                </c:pt>
                <c:pt idx="10">
                  <c:v>0</c:v>
                </c:pt>
                <c:pt idx="11">
                  <c:v>0.4</c:v>
                </c:pt>
                <c:pt idx="13">
                  <c:v>1</c:v>
                </c:pt>
                <c:pt idx="19">
                  <c:v>2.9</c:v>
                </c:pt>
                <c:pt idx="24">
                  <c:v>4.0999999999999996</c:v>
                </c:pt>
                <c:pt idx="27">
                  <c:v>4.9000000000000004</c:v>
                </c:pt>
                <c:pt idx="29">
                  <c:v>6</c:v>
                </c:pt>
                <c:pt idx="31">
                  <c:v>6.4</c:v>
                </c:pt>
                <c:pt idx="36">
                  <c:v>9.9</c:v>
                </c:pt>
                <c:pt idx="37">
                  <c:v>10.5</c:v>
                </c:pt>
              </c:numCache>
            </c:numRef>
          </c:val>
        </c:ser>
        <c:ser>
          <c:idx val="2"/>
          <c:order val="2"/>
          <c:tx>
            <c:strRef>
              <c:f>Chart!$D$1</c:f>
              <c:strCache>
                <c:ptCount val="1"/>
                <c:pt idx="0">
                  <c:v>Filed and Pending</c:v>
                </c:pt>
              </c:strCache>
            </c:strRef>
          </c:tx>
          <c:spPr>
            <a:ln w="6350">
              <a:solidFill>
                <a:schemeClr val="accent1"/>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Chart!$D$2:$D$39</c:f>
              <c:numCache>
                <c:formatCode>General</c:formatCode>
                <c:ptCount val="38"/>
                <c:pt idx="33">
                  <c:v>7.3</c:v>
                </c:pt>
              </c:numCache>
            </c:numRef>
          </c:val>
        </c:ser>
        <c:gapWidth val="30"/>
        <c:overlap val="100"/>
        <c:axId val="161296384"/>
        <c:axId val="161297920"/>
      </c:barChart>
      <c:lineChart>
        <c:grouping val="standard"/>
        <c:ser>
          <c:idx val="3"/>
          <c:order val="3"/>
          <c:tx>
            <c:strRef>
              <c:f>Chart!$E$1</c:f>
              <c:strCache>
                <c:ptCount val="1"/>
                <c:pt idx="0">
                  <c:v>Labels</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b"/>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Chart!$E$2:$E$39</c:f>
              <c:numCache>
                <c:formatCode>General</c:formatCode>
                <c:ptCount val="38"/>
                <c:pt idx="0">
                  <c:v>-9.3000000000000007</c:v>
                </c:pt>
                <c:pt idx="1">
                  <c:v>-8.1</c:v>
                </c:pt>
                <c:pt idx="2">
                  <c:v>-7.5</c:v>
                </c:pt>
                <c:pt idx="3">
                  <c:v>-4.0999999999999996</c:v>
                </c:pt>
                <c:pt idx="4">
                  <c:v>-3.8</c:v>
                </c:pt>
                <c:pt idx="5">
                  <c:v>-3</c:v>
                </c:pt>
                <c:pt idx="6">
                  <c:v>-1.7</c:v>
                </c:pt>
                <c:pt idx="7">
                  <c:v>-0.5</c:v>
                </c:pt>
                <c:pt idx="8">
                  <c:v>-0.30000000000000032</c:v>
                </c:pt>
                <c:pt idx="9">
                  <c:v>-0.30000000000000032</c:v>
                </c:pt>
              </c:numCache>
            </c:numRef>
          </c:val>
        </c:ser>
        <c:ser>
          <c:idx val="4"/>
          <c:order val="4"/>
          <c:tx>
            <c:strRef>
              <c:f>Chart!$F$1</c:f>
              <c:strCache>
                <c:ptCount val="1"/>
                <c:pt idx="0">
                  <c:v>Labels2</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t"/>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Chart!$F$2:$F$39</c:f>
              <c:numCache>
                <c:formatCode>General</c:formatCode>
                <c:ptCount val="38"/>
                <c:pt idx="10">
                  <c:v>0</c:v>
                </c:pt>
                <c:pt idx="11">
                  <c:v>0.4</c:v>
                </c:pt>
                <c:pt idx="12">
                  <c:v>0.60000000000000064</c:v>
                </c:pt>
                <c:pt idx="13">
                  <c:v>1</c:v>
                </c:pt>
                <c:pt idx="14">
                  <c:v>1.4</c:v>
                </c:pt>
                <c:pt idx="15">
                  <c:v>1.5</c:v>
                </c:pt>
                <c:pt idx="16">
                  <c:v>1.9000000000000001</c:v>
                </c:pt>
                <c:pt idx="17">
                  <c:v>2.2999999999999998</c:v>
                </c:pt>
                <c:pt idx="18">
                  <c:v>2.7</c:v>
                </c:pt>
                <c:pt idx="19">
                  <c:v>2.9</c:v>
                </c:pt>
                <c:pt idx="20">
                  <c:v>2.9</c:v>
                </c:pt>
                <c:pt idx="21">
                  <c:v>3.5</c:v>
                </c:pt>
                <c:pt idx="22">
                  <c:v>3.6</c:v>
                </c:pt>
                <c:pt idx="23">
                  <c:v>3.7</c:v>
                </c:pt>
                <c:pt idx="24">
                  <c:v>4.0999999999999996</c:v>
                </c:pt>
                <c:pt idx="25">
                  <c:v>4.4000000000000004</c:v>
                </c:pt>
                <c:pt idx="26">
                  <c:v>4.5</c:v>
                </c:pt>
                <c:pt idx="27">
                  <c:v>4.9000000000000004</c:v>
                </c:pt>
                <c:pt idx="28">
                  <c:v>5.2</c:v>
                </c:pt>
                <c:pt idx="29">
                  <c:v>6</c:v>
                </c:pt>
                <c:pt idx="30">
                  <c:v>6.2</c:v>
                </c:pt>
                <c:pt idx="31">
                  <c:v>6.4</c:v>
                </c:pt>
                <c:pt idx="32">
                  <c:v>6.7</c:v>
                </c:pt>
                <c:pt idx="33">
                  <c:v>7.3</c:v>
                </c:pt>
                <c:pt idx="34">
                  <c:v>7.4</c:v>
                </c:pt>
                <c:pt idx="35">
                  <c:v>8.9</c:v>
                </c:pt>
                <c:pt idx="36">
                  <c:v>9.9</c:v>
                </c:pt>
                <c:pt idx="37">
                  <c:v>10.5</c:v>
                </c:pt>
              </c:numCache>
            </c:numRef>
          </c:val>
        </c:ser>
        <c:marker val="1"/>
        <c:axId val="161296384"/>
        <c:axId val="161297920"/>
      </c:lineChart>
      <c:catAx>
        <c:axId val="161296384"/>
        <c:scaling>
          <c:orientation val="minMax"/>
        </c:scaling>
        <c:axPos val="b"/>
        <c:majorTickMark val="none"/>
        <c:tickLblPos val="low"/>
        <c:spPr>
          <a:ln w="28575"/>
        </c:spPr>
        <c:txPr>
          <a:bodyPr rot="0" vert="horz"/>
          <a:lstStyle/>
          <a:p>
            <a:pPr>
              <a:defRPr sz="1100" b="0">
                <a:latin typeface="Arial" pitchFamily="34" charset="0"/>
                <a:cs typeface="Arial" pitchFamily="34" charset="0"/>
              </a:defRPr>
            </a:pPr>
            <a:endParaRPr lang="en-US"/>
          </a:p>
        </c:txPr>
        <c:crossAx val="161297920"/>
        <c:crosses val="autoZero"/>
        <c:auto val="1"/>
        <c:lblAlgn val="ctr"/>
        <c:lblOffset val="100"/>
        <c:tickLblSkip val="1"/>
      </c:catAx>
      <c:valAx>
        <c:axId val="161297920"/>
        <c:scaling>
          <c:orientation val="minMax"/>
          <c:max val="25"/>
          <c:min val="-25"/>
        </c:scaling>
        <c:axPos val="l"/>
        <c:numFmt formatCode="General" sourceLinked="1"/>
        <c:majorTickMark val="none"/>
        <c:tickLblPos val="nextTo"/>
        <c:spPr>
          <a:ln w="28575"/>
        </c:spPr>
        <c:txPr>
          <a:bodyPr/>
          <a:lstStyle/>
          <a:p>
            <a:pPr>
              <a:defRPr sz="1400" b="1">
                <a:latin typeface="Arial" pitchFamily="34" charset="0"/>
                <a:cs typeface="Arial" pitchFamily="34" charset="0"/>
              </a:defRPr>
            </a:pPr>
            <a:endParaRPr lang="en-US"/>
          </a:p>
        </c:txPr>
        <c:crossAx val="161296384"/>
        <c:crosses val="autoZero"/>
        <c:crossBetween val="between"/>
        <c:majorUnit val="5"/>
      </c:valAx>
    </c:plotArea>
    <c:legend>
      <c:legendPos val="b"/>
      <c:legendEntry>
        <c:idx val="3"/>
        <c:delete val="1"/>
      </c:legendEntry>
      <c:legendEntry>
        <c:idx val="4"/>
        <c:delete val="1"/>
      </c:legendEntry>
      <c:layout>
        <c:manualLayout>
          <c:xMode val="edge"/>
          <c:yMode val="edge"/>
          <c:x val="1.5850721784776901E-2"/>
          <c:y val="0.90332634831934056"/>
          <c:w val="0.95471833381938365"/>
          <c:h val="8.3232720909886745E-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1105166341386817E-2"/>
          <c:y val="3.9444444444444449E-2"/>
          <c:w val="0.93040188886645558"/>
          <c:h val="0.8101896325459651"/>
        </c:manualLayout>
      </c:layout>
      <c:barChart>
        <c:barDir val="col"/>
        <c:grouping val="stacked"/>
        <c:ser>
          <c:idx val="0"/>
          <c:order val="0"/>
          <c:tx>
            <c:strRef>
              <c:f>Chart!$B$1</c:f>
              <c:strCache>
                <c:ptCount val="1"/>
                <c:pt idx="0">
                  <c:v>Rate/Loss Cost Departure</c:v>
                </c:pt>
              </c:strCache>
            </c:strRef>
          </c:tx>
          <c:spPr>
            <a:ln w="6350">
              <a:solidFill>
                <a:srgbClr val="0F5173"/>
              </a:solidFill>
            </a:ln>
          </c:spPr>
          <c:dPt>
            <c:idx val="2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-2.1775707317074158</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0.39867826086958097</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dPt>
            <c:idx val="2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-1.8806292682926598</c:v>
                </c:pt>
                <c:pt idx="1">
                  <c:v>-1.8784936170212778</c:v>
                </c:pt>
                <c:pt idx="2">
                  <c:v>-1.5839255813953499</c:v>
                </c:pt>
                <c:pt idx="3">
                  <c:v>-2.3684830188679875</c:v>
                </c:pt>
                <c:pt idx="4">
                  <c:v>-3.9327536231883267</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-1.7212234374999562</c:v>
                </c:pt>
                <c:pt idx="14">
                  <c:v>-3.0540000000000025</c:v>
                </c:pt>
                <c:pt idx="15">
                  <c:v>-4.3788906666666705</c:v>
                </c:pt>
                <c:pt idx="16">
                  <c:v>-6.2112022988505924</c:v>
                </c:pt>
                <c:pt idx="17">
                  <c:v>-7.5884831460674045</c:v>
                </c:pt>
                <c:pt idx="18">
                  <c:v>-7.8629379310343746</c:v>
                </c:pt>
                <c:pt idx="19">
                  <c:v>-8.2528853932584223</c:v>
                </c:pt>
                <c:pt idx="20">
                  <c:v>-7.8629379310343746</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-1.0999999999999694</c:v>
                </c:pt>
                <c:pt idx="20">
                  <c:v>-1</c:v>
                </c:pt>
              </c:numCache>
            </c:numRef>
          </c:val>
        </c:ser>
        <c:gapWidth val="70"/>
        <c:overlap val="100"/>
        <c:axId val="161387264"/>
        <c:axId val="161388800"/>
      </c:barChart>
      <c:lineChart>
        <c:grouping val="standard"/>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Val val="1"/>
            </c:dLbl>
            <c:dLbl>
              <c:idx val="13"/>
              <c:layout>
                <c:manualLayout>
                  <c:x val="-2.1809672625497149E-2"/>
                  <c:y val="-8.0643430600586694E-2"/>
                </c:manualLayout>
              </c:layout>
              <c:dLblPos val="r"/>
              <c:showVal val="1"/>
            </c:dLbl>
            <c:dLbl>
              <c:idx val="14"/>
              <c:layout>
                <c:manualLayout>
                  <c:x val="-2.1809672625497149E-2"/>
                  <c:y val="-0.103180098811178"/>
                </c:manualLayout>
              </c:layout>
              <c:dLblPos val="r"/>
              <c:showVal val="1"/>
            </c:dLbl>
            <c:dLbl>
              <c:idx val="15"/>
              <c:layout>
                <c:manualLayout>
                  <c:x val="-2.569116218841146E-2"/>
                  <c:y val="9.2898139570788948E-2"/>
                </c:manualLayout>
              </c:layout>
              <c:dLblPos val="r"/>
              <c:showVal val="1"/>
            </c:dLbl>
            <c:dLbl>
              <c:idx val="16"/>
              <c:layout>
                <c:manualLayout>
                  <c:x val="-2.4396244739397787E-2"/>
                  <c:y val="7.5741469816272972E-2"/>
                </c:manualLayout>
              </c:layout>
              <c:dLblPos val="r"/>
              <c:showVal val="1"/>
            </c:dLbl>
            <c:dLbl>
              <c:idx val="17"/>
              <c:layout>
                <c:manualLayout>
                  <c:x val="-2.4396244739397947E-2"/>
                  <c:y val="5.3682646286861223E-2"/>
                </c:manualLayout>
              </c:layout>
              <c:dLblPos val="r"/>
              <c:showVal val="1"/>
            </c:dLbl>
            <c:dLbl>
              <c:idx val="18"/>
              <c:layout>
                <c:manualLayout>
                  <c:x val="-2.4396244739397787E-2"/>
                  <c:y val="3.8976763933920022E-2"/>
                </c:manualLayout>
              </c:layout>
              <c:dLblPos val="r"/>
              <c:showVal val="1"/>
            </c:dLbl>
            <c:dLbl>
              <c:idx val="19"/>
              <c:layout>
                <c:manualLayout>
                  <c:x val="-2.4396244739397787E-2"/>
                  <c:y val="4.3878724718233814E-2"/>
                </c:manualLayout>
              </c:layout>
              <c:dLblPos val="r"/>
              <c:showVal val="1"/>
            </c:dLbl>
            <c:dLbl>
              <c:idx val="20"/>
              <c:layout/>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Val val="1"/>
            </c:dLbl>
            <c:numFmt formatCode="#,##0.0" sourceLinked="0"/>
            <c:txPr>
              <a:bodyPr/>
              <a:lstStyle/>
              <a:p>
                <a:pPr>
                  <a:defRPr sz="1200" b="1" baseline="0">
                    <a:latin typeface="Arial" pitchFamily="34" charset="0"/>
                    <a:cs typeface="Arial" pitchFamily="34" charset="0"/>
                  </a:defRPr>
                </a:pPr>
                <a:endParaRPr lang="en-US"/>
              </a:p>
            </c:txPr>
            <c:dLblPos val="b"/>
            <c:showVal val="1"/>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0.66500000000000992</c:v>
                </c:pt>
                <c:pt idx="15">
                  <c:v>-2.2376000000000054</c:v>
                </c:pt>
                <c:pt idx="16">
                  <c:v>-4.6586000000000007</c:v>
                </c:pt>
                <c:pt idx="17">
                  <c:v>-7.4049999999999905</c:v>
                </c:pt>
                <c:pt idx="18">
                  <c:v>-8.2702000000000009</c:v>
                </c:pt>
                <c:pt idx="19">
                  <c:v>-8.6574000000000026</c:v>
                </c:pt>
                <c:pt idx="20">
                  <c:v>-7.9702000000000934</c:v>
                </c:pt>
              </c:numCache>
            </c:numRef>
          </c:val>
        </c:ser>
        <c:marker val="1"/>
        <c:axId val="161412608"/>
        <c:axId val="161411072"/>
      </c:lineChart>
      <c:catAx>
        <c:axId val="161387264"/>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61388800"/>
        <c:crosses val="autoZero"/>
        <c:lblAlgn val="ctr"/>
        <c:lblOffset val="300"/>
        <c:tickLblSkip val="1"/>
      </c:catAx>
      <c:valAx>
        <c:axId val="161388800"/>
        <c:scaling>
          <c:orientation val="minMax"/>
          <c:max val="10"/>
          <c:min val="-25"/>
        </c:scaling>
        <c:axPos val="l"/>
        <c:numFmt formatCode="0" sourceLinked="0"/>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61387264"/>
        <c:crosses val="autoZero"/>
        <c:crossBetween val="between"/>
        <c:majorUnit val="5"/>
      </c:valAx>
      <c:valAx>
        <c:axId val="161411072"/>
        <c:scaling>
          <c:orientation val="minMax"/>
          <c:max val="10"/>
          <c:min val="-25"/>
        </c:scaling>
        <c:axPos val="r"/>
        <c:numFmt formatCode="0.0" sourceLinked="1"/>
        <c:majorTickMark val="none"/>
        <c:tickLblPos val="none"/>
        <c:spPr>
          <a:ln>
            <a:noFill/>
          </a:ln>
        </c:spPr>
        <c:crossAx val="161412608"/>
        <c:crosses val="max"/>
        <c:crossBetween val="between"/>
        <c:majorUnit val="5"/>
      </c:valAx>
      <c:catAx>
        <c:axId val="161412608"/>
        <c:scaling>
          <c:orientation val="minMax"/>
        </c:scaling>
        <c:delete val="1"/>
        <c:axPos val="b"/>
        <c:numFmt formatCode="General" sourceLinked="1"/>
        <c:tickLblPos val="none"/>
        <c:crossAx val="161411072"/>
        <c:crosses val="autoZero"/>
        <c:lblAlgn val="ctr"/>
        <c:lblOffset val="100"/>
      </c:catAx>
    </c:plotArea>
    <c:legend>
      <c:legendPos val="b"/>
      <c:layout>
        <c:manualLayout>
          <c:xMode val="edge"/>
          <c:yMode val="edge"/>
          <c:x val="6.7691522534042314E-2"/>
          <c:y val="3.4813210848644652E-2"/>
          <c:w val="0.28352995939610132"/>
          <c:h val="0.1791211723534558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16214639836689"/>
          <c:y val="8.7833163999661568E-2"/>
          <c:w val="0.85017493924125798"/>
          <c:h val="0.70923913043479281"/>
        </c:manualLayout>
      </c:layout>
      <c:lineChart>
        <c:grouping val="standard"/>
        <c:ser>
          <c:idx val="0"/>
          <c:order val="0"/>
          <c:marker>
            <c:symbol val="none"/>
          </c:marker>
          <c:dPt>
            <c:idx val="14"/>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66.441000000000727</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173.739</c:v>
                </c:pt>
                <c:pt idx="13">
                  <c:v>177.24899999999997</c:v>
                </c:pt>
                <c:pt idx="14">
                  <c:v>196.839</c:v>
                </c:pt>
                <c:pt idx="15">
                  <c:v>198.99300000000002</c:v>
                </c:pt>
              </c:numCache>
            </c:numRef>
          </c:val>
        </c:ser>
        <c:marker val="1"/>
        <c:axId val="46620032"/>
        <c:axId val="87240064"/>
      </c:lineChart>
      <c:catAx>
        <c:axId val="46620032"/>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87240064"/>
        <c:crosses val="autoZero"/>
        <c:auto val="1"/>
        <c:lblAlgn val="ctr"/>
        <c:lblOffset val="100"/>
        <c:tickLblSkip val="1"/>
        <c:tickMarkSkip val="1"/>
      </c:catAx>
      <c:valAx>
        <c:axId val="87240064"/>
        <c:scaling>
          <c:orientation val="minMax"/>
          <c:max val="200"/>
          <c:min val="60"/>
        </c:scaling>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647E-2"/>
              <c:y val="0.40489130434782838"/>
            </c:manualLayout>
          </c:layout>
          <c:spPr>
            <a:noFill/>
            <a:ln w="25400">
              <a:noFill/>
            </a:ln>
          </c:spPr>
        </c:title>
        <c:numFmt formatCode="General" sourceLinked="0"/>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46620032"/>
        <c:crosses val="autoZero"/>
        <c:crossBetween val="between"/>
      </c:valAx>
      <c:spPr>
        <a:solidFill>
          <a:srgbClr val="FFFFFF"/>
        </a:solidFill>
        <a:ln w="12700">
          <a:solidFill>
            <a:srgbClr val="FFFFFF"/>
          </a:solidFill>
          <a:prstDash val="solid"/>
        </a:ln>
      </c:spPr>
    </c:plotArea>
    <c:plotVisOnly val="1"/>
    <c:dispBlanksAs val="gap"/>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00.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01.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0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03.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04.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09.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10.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11.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1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13.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14.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15.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16.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17.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18.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19.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20.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21.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23.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24.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25.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7.emf"/></Relationships>
</file>

<file path=ppt/drawings/drawing1.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11/22/2013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CD578EAB-D2FC-49DD-9D39-674CBBC01DF6}" type="slidenum">
              <a:rPr lang="en-US" smtClean="0"/>
              <a:pPr defTabSz="928787"/>
              <a:t>11</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113</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114</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115</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117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12</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148013" y="9034319"/>
            <a:ext cx="704850" cy="247794"/>
          </a:xfrm>
          <a:ln/>
        </p:spPr>
        <p:txBody>
          <a:bodyPr/>
          <a:lstStyle/>
          <a:p>
            <a:fld id="{8D7D09C9-9BD5-4F91-97A8-5E0D2578C5F3}" type="slidenum">
              <a:rPr lang="en-US">
                <a:solidFill>
                  <a:prstClr val="black"/>
                </a:solidFill>
              </a:rPr>
              <a:pPr/>
              <a:t>118</a:t>
            </a:fld>
            <a:endParaRPr lang="en-US">
              <a:solidFill>
                <a:prstClr val="black"/>
              </a:solidFill>
            </a:endParaRPr>
          </a:p>
        </p:txBody>
      </p:sp>
      <p:sp>
        <p:nvSpPr>
          <p:cNvPr id="2037762" name="Rectangle 2"/>
          <p:cNvSpPr>
            <a:spLocks noGrp="1" noRot="1" noChangeAspect="1" noChangeArrowheads="1" noTextEdit="1"/>
          </p:cNvSpPr>
          <p:nvPr>
            <p:ph type="sldImg"/>
          </p:nvPr>
        </p:nvSpPr>
        <p:spPr>
          <a:ln/>
        </p:spPr>
      </p:sp>
      <p:sp>
        <p:nvSpPr>
          <p:cNvPr id="203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4" y="9032174"/>
            <a:ext cx="704850" cy="249940"/>
          </a:xfrm>
          <a:prstGeom prst="rect">
            <a:avLst/>
          </a:prstGeom>
          <a:noFill/>
          <a:ln w="9525">
            <a:noFill/>
            <a:miter lim="800000"/>
            <a:headEnd/>
            <a:tailEnd/>
          </a:ln>
        </p:spPr>
        <p:txBody>
          <a:bodyPr lIns="45883" tIns="46494" rIns="45883" bIns="46494" anchor="b">
            <a:spAutoFit/>
          </a:bodyPr>
          <a:lstStyle/>
          <a:p>
            <a:pPr algn="ctr" defTabSz="930182"/>
            <a:fld id="{AA3B54CF-3B90-4833-A1B1-3D837068E6A9}" type="slidenum">
              <a:rPr lang="en-US" sz="1000"/>
              <a:pPr algn="ctr" defTabSz="930182"/>
              <a:t>119</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148013" y="9034319"/>
            <a:ext cx="704850" cy="247794"/>
          </a:xfrm>
          <a:ln/>
        </p:spPr>
        <p:txBody>
          <a:bodyPr/>
          <a:lstStyle/>
          <a:p>
            <a:fld id="{479AA5C6-0126-4953-A099-89B1BCAD20C7}" type="slidenum">
              <a:rPr lang="en-GB"/>
              <a:pPr/>
              <a:t>120</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122</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1" y="9034464"/>
            <a:ext cx="701675" cy="247650"/>
          </a:xfrm>
          <a:prstGeom prst="rect">
            <a:avLst/>
          </a:prstGeom>
          <a:noFill/>
          <a:ln w="9525">
            <a:noFill/>
            <a:miter lim="800000"/>
            <a:headEnd/>
            <a:tailEnd/>
          </a:ln>
        </p:spPr>
        <p:txBody>
          <a:bodyPr lIns="45951" tIns="46564" rIns="45951" bIns="46564" anchor="b">
            <a:spAutoFit/>
          </a:bodyPr>
          <a:lstStyle/>
          <a:p>
            <a:pPr algn="ctr" defTabSz="930179"/>
            <a:fld id="{80B93877-0C9D-4CAD-84B4-15CDCD63F2DF}" type="slidenum">
              <a:rPr lang="en-US" sz="1000"/>
              <a:pPr algn="ctr" defTabSz="930179"/>
              <a:t>125</a:t>
            </a:fld>
            <a:endParaRPr lang="en-US" sz="1000"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126</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127</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128</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129</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130</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131</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132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133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134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135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136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138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139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140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141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14</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142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143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144</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148013" y="9034463"/>
            <a:ext cx="704850" cy="247650"/>
          </a:xfrm>
          <a:noFill/>
        </p:spPr>
        <p:txBody>
          <a:bodyPr/>
          <a:lstStyle/>
          <a:p>
            <a:fld id="{8A1AEE26-587D-445B-85F8-2921819E1060}" type="slidenum">
              <a:rPr lang="en-US" smtClean="0">
                <a:solidFill>
                  <a:srgbClr val="000000"/>
                </a:solidFill>
              </a:rPr>
              <a:pPr/>
              <a:t>145</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148013" y="9034463"/>
            <a:ext cx="704850" cy="247650"/>
          </a:xfrm>
          <a:noFill/>
        </p:spPr>
        <p:txBody>
          <a:bodyPr/>
          <a:lstStyle/>
          <a:p>
            <a:fld id="{CB66A91C-4B29-43F0-8E6F-4B71C98B0CC2}" type="slidenum">
              <a:rPr lang="en-US" smtClean="0">
                <a:solidFill>
                  <a:srgbClr val="000000"/>
                </a:solidFill>
              </a:rPr>
              <a:pPr/>
              <a:t>146</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147</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148</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149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151</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15</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153</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155</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156</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157</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158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159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163</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3"/>
            <a:ext cx="704850" cy="247650"/>
          </a:xfrm>
        </p:spPr>
        <p:txBody>
          <a:bodyPr/>
          <a:lstStyle/>
          <a:p>
            <a:pPr defTabSz="928626">
              <a:defRPr/>
            </a:pPr>
            <a:fld id="{5858BD08-603D-48F8-9A20-C039EB7A66EE}" type="slidenum">
              <a:rPr lang="en-US" smtClean="0">
                <a:solidFill>
                  <a:srgbClr val="000000"/>
                </a:solidFill>
              </a:rPr>
              <a:pPr defTabSz="928626">
                <a:defRPr/>
              </a:pPr>
              <a:t>164</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165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167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168</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169</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170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115DCE5D-9890-4D3D-85A8-422F8D2E6A74}" type="slidenum">
              <a:rPr lang="en-US" smtClean="0"/>
              <a:pPr defTabSz="928787"/>
              <a:t>171</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4F53A191-94D2-46FB-8B8F-870A0FB3F315}" type="slidenum">
              <a:rPr lang="en-US" smtClean="0">
                <a:latin typeface="Arial" pitchFamily="34" charset="0"/>
              </a:rPr>
              <a:pPr defTabSz="928787"/>
              <a:t>17</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76A8555-044F-4F2E-8925-97F1BB3F085C}" type="slidenum">
              <a:rPr lang="en-US" smtClean="0"/>
              <a:pPr defTabSz="928787"/>
              <a:t>172</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319"/>
            <a:ext cx="704850" cy="247794"/>
          </a:xfrm>
          <a:noFill/>
        </p:spPr>
        <p:txBody>
          <a:bodyPr/>
          <a:lstStyle/>
          <a:p>
            <a:pPr defTabSz="928787"/>
            <a:fld id="{A9CABB9C-C830-4BC7-A2A5-590C7F2E3D5D}" type="slidenum">
              <a:rPr lang="en-US" smtClean="0"/>
              <a:pPr defTabSz="928787"/>
              <a:t>173</a:t>
            </a:fld>
            <a:endParaRPr lang="en-US" dirty="0" smtClean="0"/>
          </a:p>
        </p:txBody>
      </p:sp>
      <p:sp>
        <p:nvSpPr>
          <p:cNvPr id="10243" name="Slide Image Placeholder 1"/>
          <p:cNvSpPr>
            <a:spLocks noGrp="1" noRot="1" noChangeAspect="1" noTextEdit="1"/>
          </p:cNvSpPr>
          <p:nvPr>
            <p:ph type="sldImg"/>
          </p:nvPr>
        </p:nvSpPr>
        <p:spPr>
          <a:xfrm>
            <a:off x="1177925" y="696913"/>
            <a:ext cx="4641850" cy="3481387"/>
          </a:xfrm>
          <a:ln w="12700"/>
        </p:spPr>
      </p:sp>
      <p:sp>
        <p:nvSpPr>
          <p:cNvPr id="10244"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319"/>
            <a:ext cx="704850" cy="247794"/>
          </a:xfrm>
          <a:noFill/>
        </p:spPr>
        <p:txBody>
          <a:bodyPr/>
          <a:lstStyle/>
          <a:p>
            <a:pPr defTabSz="928787"/>
            <a:fld id="{32ABD8D2-8AEB-4E57-AD17-9A075BE6DD28}" type="slidenum">
              <a:rPr lang="en-US" smtClean="0"/>
              <a:pPr defTabSz="928787"/>
              <a:t>174</a:t>
            </a:fld>
            <a:endParaRPr lang="en-US" dirty="0" smtClean="0"/>
          </a:p>
        </p:txBody>
      </p:sp>
      <p:sp>
        <p:nvSpPr>
          <p:cNvPr id="11267" name="Slide Image Placeholder 1"/>
          <p:cNvSpPr>
            <a:spLocks noGrp="1" noRot="1" noChangeAspect="1" noTextEdit="1"/>
          </p:cNvSpPr>
          <p:nvPr>
            <p:ph type="sldImg"/>
          </p:nvPr>
        </p:nvSpPr>
        <p:spPr>
          <a:xfrm>
            <a:off x="1177925" y="696913"/>
            <a:ext cx="4641850" cy="3481387"/>
          </a:xfrm>
          <a:ln w="12700"/>
        </p:spPr>
      </p:sp>
      <p:sp>
        <p:nvSpPr>
          <p:cNvPr id="1126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175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176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177</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179</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180</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181</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182</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9A6E5439-9D2A-4CD2-8AB5-D96889696FBF}" type="slidenum">
              <a:rPr lang="en-US" smtClean="0"/>
              <a:pPr defTabSz="928787"/>
              <a:t>185</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E8A599E-323A-439F-9DB7-C51FF478F99C}" type="slidenum">
              <a:rPr lang="en-US" smtClean="0"/>
              <a:pPr defTabSz="928787"/>
              <a:t>186</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194</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197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199</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194028142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203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204</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205</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20</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210</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211</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213</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214</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215</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222</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21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223</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230</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231</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48013" y="9034464"/>
            <a:ext cx="704850" cy="247650"/>
          </a:xfrm>
          <a:noFill/>
        </p:spPr>
        <p:txBody>
          <a:bodyPr/>
          <a:lstStyle/>
          <a:p>
            <a:fld id="{79DFC9C8-330E-49F1-BC1C-7C93036D49B8}" type="slidenum">
              <a:rPr lang="en-US" smtClean="0">
                <a:cs typeface="Arial" charset="0"/>
              </a:rPr>
              <a:pPr/>
              <a:t>232</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234</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235</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236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237</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238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239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240</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241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242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243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244</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247</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248</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249</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23</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250</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252</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253</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255</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256</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257</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258</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259</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24</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261</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262</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263</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264</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265</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266</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267</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25</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26</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48013" y="9034319"/>
            <a:ext cx="704850" cy="247794"/>
          </a:xfrm>
          <a:noFill/>
        </p:spPr>
        <p:txBody>
          <a:bodyPr/>
          <a:lstStyle/>
          <a:p>
            <a:pPr defTabSz="928908"/>
            <a:fld id="{FFF15467-B734-4D13-B337-6BBFA5D46509}" type="slidenum">
              <a:rPr lang="en-US" smtClean="0">
                <a:latin typeface="Arial" pitchFamily="34" charset="0"/>
              </a:rPr>
              <a:pPr defTabSz="928908"/>
              <a:t>27</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28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29</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30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31</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32</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33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34</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35</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42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43</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44</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2" tIns="46494" rIns="45882" bIns="46494" anchor="b">
            <a:spAutoFit/>
          </a:bodyPr>
          <a:lstStyle/>
          <a:p>
            <a:pPr algn="ctr" defTabSz="930275"/>
            <a:fld id="{159FE8EA-C6CA-4B7C-A2A0-C1C179F36AEA}" type="slidenum">
              <a:rPr lang="en-US" sz="1000"/>
              <a:pPr algn="ctr" defTabSz="930275"/>
              <a:t>46</a:t>
            </a:fld>
            <a:endParaRPr lang="en-US" sz="1000"/>
          </a:p>
        </p:txBody>
      </p:sp>
      <p:sp>
        <p:nvSpPr>
          <p:cNvPr id="80899"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defRPr/>
            </a:pP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48</a:t>
            </a:fld>
            <a:endParaRPr lang="en-US" sz="10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49</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51</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52</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54</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55</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56</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61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B0F52D1F-AC7E-4541-B72C-00AFF843EBE5}" type="slidenum">
              <a:rPr lang="en-US" smtClean="0"/>
              <a:pPr defTabSz="928787"/>
              <a:t>62</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92467F6B-1042-40BD-86FC-0A831117010D}" type="slidenum">
              <a:rPr lang="en-US" smtClean="0"/>
              <a:pPr defTabSz="928787"/>
              <a:t>63</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66</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67</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68</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69</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70</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8</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71</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72</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73</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74</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77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from </a:t>
            </a:r>
            <a:r>
              <a:rPr lang="en-US" dirty="0" err="1" smtClean="0"/>
              <a:t>NatCat</a:t>
            </a:r>
            <a:r>
              <a:rPr lang="en-US" dirty="0" smtClean="0"/>
              <a:t> Service</a:t>
            </a:r>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80</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81</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82</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83</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84</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9</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85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86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87</a:t>
            </a:fld>
            <a:endParaRPr lang="en-US" noProof="0"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89</a:t>
            </a:fld>
            <a:endParaRPr lang="en-US" noProof="0"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90</a:t>
            </a:fld>
            <a:endParaRPr lang="en-US" noProof="0"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91</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95</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96</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5D11E945-B2AB-401C-B79F-AAE9AF6B9630}" type="slidenum">
              <a:rPr lang="en-US" smtClean="0"/>
              <a:pPr defTabSz="928787"/>
              <a:t>10</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97</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98</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100</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102</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104</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105</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106</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75.vml"/><Relationship Id="rId4" Type="http://schemas.openxmlformats.org/officeDocument/2006/relationships/oleObject" Target="../embeddings/oleObject73.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76.vml"/><Relationship Id="rId4" Type="http://schemas.openxmlformats.org/officeDocument/2006/relationships/oleObject" Target="../embeddings/oleObject74.bin"/></Relationships>
</file>

<file path=ppt/slides/_rels/slide1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77.vml"/><Relationship Id="rId5" Type="http://schemas.openxmlformats.org/officeDocument/2006/relationships/hyperlink" Target="http://www.fema.gov/disasters" TargetMode="External"/><Relationship Id="rId4" Type="http://schemas.openxmlformats.org/officeDocument/2006/relationships/oleObject" Target="../embeddings/oleObject75.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78.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76.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vmlDrawing" Target="../drawings/vmlDrawing79.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77.bin"/></Relationships>
</file>

<file path=ppt/slides/_rels/slide1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00.xml"/><Relationship Id="rId1" Type="http://schemas.openxmlformats.org/officeDocument/2006/relationships/slideLayout" Target="../slideLayouts/slideLayout13.xml"/><Relationship Id="rId4" Type="http://schemas.openxmlformats.org/officeDocument/2006/relationships/image" Target="../media/image97.gif"/></Relationships>
</file>

<file path=ppt/slides/_rels/slide108.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101.xml"/><Relationship Id="rId1" Type="http://schemas.openxmlformats.org/officeDocument/2006/relationships/slideLayout" Target="../slideLayouts/slideLayout13.xml"/><Relationship Id="rId5" Type="http://schemas.openxmlformats.org/officeDocument/2006/relationships/image" Target="../media/image98.png"/><Relationship Id="rId4" Type="http://schemas.openxmlformats.org/officeDocument/2006/relationships/hyperlink" Target="http://www.spc.noaa.gov/wcm/torngraph-big.png"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02.xml"/><Relationship Id="rId1" Type="http://schemas.openxmlformats.org/officeDocument/2006/relationships/slideLayout" Target="../slideLayouts/slideLayout13.xml"/><Relationship Id="rId4" Type="http://schemas.openxmlformats.org/officeDocument/2006/relationships/image" Target="../media/image99.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10.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03.xml"/><Relationship Id="rId1" Type="http://schemas.openxmlformats.org/officeDocument/2006/relationships/slideLayout" Target="../slideLayouts/slideLayout13.xml"/><Relationship Id="rId4" Type="http://schemas.openxmlformats.org/officeDocument/2006/relationships/image" Target="../media/image100.gif"/></Relationships>
</file>

<file path=ppt/slides/_rels/slide111.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04.xml"/><Relationship Id="rId1" Type="http://schemas.openxmlformats.org/officeDocument/2006/relationships/slideLayout" Target="../slideLayouts/slideLayout13.xml"/><Relationship Id="rId4" Type="http://schemas.openxmlformats.org/officeDocument/2006/relationships/image" Target="../media/image101.gif"/></Relationships>
</file>

<file path=ppt/slides/_rels/slide112.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05.xml"/><Relationship Id="rId1" Type="http://schemas.openxmlformats.org/officeDocument/2006/relationships/slideLayout" Target="../slideLayouts/slideLayout13.xml"/><Relationship Id="rId4" Type="http://schemas.openxmlformats.org/officeDocument/2006/relationships/image" Target="../media/image102.gif"/></Relationships>
</file>

<file path=ppt/slides/_rels/slide1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07.xml"/><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04.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2.xml"/><Relationship Id="rId1" Type="http://schemas.openxmlformats.org/officeDocument/2006/relationships/vmlDrawing" Target="../drawings/vmlDrawing80.v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10.xml"/><Relationship Id="rId1" Type="http://schemas.openxmlformats.org/officeDocument/2006/relationships/slideLayout" Target="../slideLayouts/slideLayout6.xml"/><Relationship Id="rId4" Type="http://schemas.openxmlformats.org/officeDocument/2006/relationships/hyperlink" Target="http://www.youtube.com/watch?v=svfv4Ph7wFY" TargetMode="Externa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81.vml"/><Relationship Id="rId4" Type="http://schemas.openxmlformats.org/officeDocument/2006/relationships/oleObject" Target="../embeddings/oleObject79.bin"/></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82.vml"/><Relationship Id="rId4" Type="http://schemas.openxmlformats.org/officeDocument/2006/relationships/oleObject" Target="../embeddings/oleObject80.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83.vml"/><Relationship Id="rId4" Type="http://schemas.openxmlformats.org/officeDocument/2006/relationships/oleObject" Target="../embeddings/oleObject81.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84.vml"/><Relationship Id="rId4" Type="http://schemas.openxmlformats.org/officeDocument/2006/relationships/oleObject" Target="../embeddings/oleObject82.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85.vml"/><Relationship Id="rId4" Type="http://schemas.openxmlformats.org/officeDocument/2006/relationships/oleObject" Target="../embeddings/oleObject8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vmlDrawing" Target="../drawings/vmlDrawing86.vml"/><Relationship Id="rId4" Type="http://schemas.openxmlformats.org/officeDocument/2006/relationships/oleObject" Target="../embeddings/oleObject84.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87.vml"/><Relationship Id="rId4" Type="http://schemas.openxmlformats.org/officeDocument/2006/relationships/oleObject" Target="../embeddings/oleObject85.bin"/></Relationships>
</file>

<file path=ppt/slides/_rels/slide1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88.vml"/><Relationship Id="rId4" Type="http://schemas.openxmlformats.org/officeDocument/2006/relationships/oleObject" Target="../embeddings/oleObject86.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89.vml"/><Relationship Id="rId4" Type="http://schemas.openxmlformats.org/officeDocument/2006/relationships/oleObject" Target="../embeddings/oleObject87.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7.xml"/><Relationship Id="rId1" Type="http://schemas.openxmlformats.org/officeDocument/2006/relationships/vmlDrawing" Target="../drawings/vmlDrawing90.vml"/><Relationship Id="rId4" Type="http://schemas.openxmlformats.org/officeDocument/2006/relationships/oleObject" Target="../embeddings/oleObject88.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7.xml"/><Relationship Id="rId1" Type="http://schemas.openxmlformats.org/officeDocument/2006/relationships/vmlDrawing" Target="../drawings/vmlDrawing91.vml"/><Relationship Id="rId4" Type="http://schemas.openxmlformats.org/officeDocument/2006/relationships/oleObject" Target="../embeddings/oleObject89.bin"/></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2.xml"/><Relationship Id="rId1" Type="http://schemas.openxmlformats.org/officeDocument/2006/relationships/vmlDrawing" Target="../drawings/vmlDrawing92.v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vmlDrawing" Target="../drawings/vmlDrawing93.vml"/><Relationship Id="rId4" Type="http://schemas.openxmlformats.org/officeDocument/2006/relationships/oleObject" Target="../embeddings/oleObject91.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vmlDrawing" Target="../drawings/vmlDrawing94.vml"/><Relationship Id="rId4" Type="http://schemas.openxmlformats.org/officeDocument/2006/relationships/oleObject" Target="../embeddings/oleObject9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95.vml"/><Relationship Id="rId4" Type="http://schemas.openxmlformats.org/officeDocument/2006/relationships/oleObject" Target="../embeddings/oleObject93.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vmlDrawing" Target="../drawings/vmlDrawing96.vml"/><Relationship Id="rId4" Type="http://schemas.openxmlformats.org/officeDocument/2006/relationships/oleObject" Target="../embeddings/oleObject94.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vmlDrawing" Target="../drawings/vmlDrawing97.vml"/><Relationship Id="rId4" Type="http://schemas.openxmlformats.org/officeDocument/2006/relationships/oleObject" Target="../embeddings/oleObject95.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98.vml"/><Relationship Id="rId4" Type="http://schemas.openxmlformats.org/officeDocument/2006/relationships/oleObject" Target="../embeddings/oleObject96.bin"/></Relationships>
</file>

<file path=ppt/slides/_rels/slide1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xml"/><Relationship Id="rId1" Type="http://schemas.openxmlformats.org/officeDocument/2006/relationships/vmlDrawing" Target="../drawings/vmlDrawing99.vml"/><Relationship Id="rId4" Type="http://schemas.openxmlformats.org/officeDocument/2006/relationships/oleObject" Target="../embeddings/oleObject97.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100.vml"/><Relationship Id="rId4" Type="http://schemas.openxmlformats.org/officeDocument/2006/relationships/oleObject" Target="../embeddings/oleObject98.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101.vml"/><Relationship Id="rId4" Type="http://schemas.openxmlformats.org/officeDocument/2006/relationships/oleObject" Target="../embeddings/oleObject99.bin"/></Relationships>
</file>

<file path=ppt/slides/_rels/slide1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7.xml"/><Relationship Id="rId1" Type="http://schemas.openxmlformats.org/officeDocument/2006/relationships/vmlDrawing" Target="../drawings/vmlDrawing102.vml"/><Relationship Id="rId4" Type="http://schemas.openxmlformats.org/officeDocument/2006/relationships/oleObject" Target="../embeddings/oleObject100.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7.xml"/><Relationship Id="rId1" Type="http://schemas.openxmlformats.org/officeDocument/2006/relationships/vmlDrawing" Target="../drawings/vmlDrawing103.vml"/><Relationship Id="rId4" Type="http://schemas.openxmlformats.org/officeDocument/2006/relationships/oleObject" Target="../embeddings/oleObject101.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104.vml"/><Relationship Id="rId4" Type="http://schemas.openxmlformats.org/officeDocument/2006/relationships/oleObject" Target="../embeddings/oleObject102.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05.vml"/><Relationship Id="rId4" Type="http://schemas.openxmlformats.org/officeDocument/2006/relationships/oleObject" Target="../embeddings/oleObject103.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06.vml"/><Relationship Id="rId4" Type="http://schemas.openxmlformats.org/officeDocument/2006/relationships/oleObject" Target="../embeddings/oleObject104.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107.vml"/><Relationship Id="rId5" Type="http://schemas.openxmlformats.org/officeDocument/2006/relationships/oleObject" Target="../embeddings/oleObject105.bin"/><Relationship Id="rId4" Type="http://schemas.openxmlformats.org/officeDocument/2006/relationships/hyperlink" Target="http://www.federalreserve.gov/releases/h15/data.htm" TargetMode="Externa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oleObject" Target="../embeddings/oleObject106.bin"/><Relationship Id="rId4" Type="http://schemas.openxmlformats.org/officeDocument/2006/relationships/hyperlink" Target="http://www.federalreserve.gov/releases/h15/data.htm" TargetMode="Externa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xml"/><Relationship Id="rId1" Type="http://schemas.openxmlformats.org/officeDocument/2006/relationships/vmlDrawing" Target="../drawings/vmlDrawing109.vml"/><Relationship Id="rId4" Type="http://schemas.openxmlformats.org/officeDocument/2006/relationships/oleObject" Target="../embeddings/oleObject107.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7.xml"/><Relationship Id="rId1" Type="http://schemas.openxmlformats.org/officeDocument/2006/relationships/vmlDrawing" Target="../drawings/vmlDrawing110.vml"/><Relationship Id="rId4" Type="http://schemas.openxmlformats.org/officeDocument/2006/relationships/oleObject" Target="../embeddings/oleObject108.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xml"/><Relationship Id="rId1" Type="http://schemas.openxmlformats.org/officeDocument/2006/relationships/vmlDrawing" Target="../drawings/vmlDrawing111.vml"/><Relationship Id="rId4" Type="http://schemas.openxmlformats.org/officeDocument/2006/relationships/oleObject" Target="../embeddings/oleObject109.bin"/></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12.vml"/><Relationship Id="rId4" Type="http://schemas.openxmlformats.org/officeDocument/2006/relationships/oleObject" Target="../embeddings/oleObject110.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vmlDrawing" Target="../drawings/vmlDrawing113.vml"/><Relationship Id="rId4" Type="http://schemas.openxmlformats.org/officeDocument/2006/relationships/oleObject" Target="../embeddings/oleObject111.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114.vml"/><Relationship Id="rId4" Type="http://schemas.openxmlformats.org/officeDocument/2006/relationships/oleObject" Target="../embeddings/oleObject112.bin"/></Relationships>
</file>

<file path=ppt/slides/_rels/slide1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6.xml"/><Relationship Id="rId1" Type="http://schemas.openxmlformats.org/officeDocument/2006/relationships/vmlDrawing" Target="../drawings/vmlDrawing115.vml"/><Relationship Id="rId4" Type="http://schemas.openxmlformats.org/officeDocument/2006/relationships/oleObject" Target="../embeddings/oleObject113.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7.xml"/><Relationship Id="rId1" Type="http://schemas.openxmlformats.org/officeDocument/2006/relationships/vmlDrawing" Target="../drawings/vmlDrawing116.vml"/><Relationship Id="rId4" Type="http://schemas.openxmlformats.org/officeDocument/2006/relationships/oleObject" Target="../embeddings/oleObject114.bin"/></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7.xml"/><Relationship Id="rId1" Type="http://schemas.openxmlformats.org/officeDocument/2006/relationships/vmlDrawing" Target="../drawings/vmlDrawing117.vml"/><Relationship Id="rId4" Type="http://schemas.openxmlformats.org/officeDocument/2006/relationships/oleObject" Target="../embeddings/oleObject115.bin"/></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18.vml"/><Relationship Id="rId4" Type="http://schemas.openxmlformats.org/officeDocument/2006/relationships/oleObject" Target="../embeddings/oleObject116.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6.xml"/><Relationship Id="rId1" Type="http://schemas.openxmlformats.org/officeDocument/2006/relationships/vmlDrawing" Target="../drawings/vmlDrawing119.vml"/><Relationship Id="rId4" Type="http://schemas.openxmlformats.org/officeDocument/2006/relationships/oleObject" Target="../embeddings/oleObject117.bin"/></Relationships>
</file>

<file path=ppt/slides/_rels/slide1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6.xml"/><Relationship Id="rId1" Type="http://schemas.openxmlformats.org/officeDocument/2006/relationships/vmlDrawing" Target="../drawings/vmlDrawing120.vml"/><Relationship Id="rId4" Type="http://schemas.openxmlformats.org/officeDocument/2006/relationships/oleObject" Target="../embeddings/oleObject118.bin"/></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7.xml"/><Relationship Id="rId1" Type="http://schemas.openxmlformats.org/officeDocument/2006/relationships/vmlDrawing" Target="../drawings/vmlDrawing121.vml"/><Relationship Id="rId4" Type="http://schemas.openxmlformats.org/officeDocument/2006/relationships/oleObject" Target="../embeddings/oleObject119.bin"/></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7.xml"/><Relationship Id="rId1" Type="http://schemas.openxmlformats.org/officeDocument/2006/relationships/vmlDrawing" Target="../drawings/vmlDrawing122.vml"/><Relationship Id="rId4" Type="http://schemas.openxmlformats.org/officeDocument/2006/relationships/oleObject" Target="../embeddings/oleObject120.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vmlDrawing" Target="../drawings/vmlDrawing123.vml"/><Relationship Id="rId4" Type="http://schemas.openxmlformats.org/officeDocument/2006/relationships/oleObject" Target="../embeddings/oleObject121.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7.xml"/><Relationship Id="rId1" Type="http://schemas.openxmlformats.org/officeDocument/2006/relationships/vmlDrawing" Target="../drawings/vmlDrawing124.vml"/><Relationship Id="rId4" Type="http://schemas.openxmlformats.org/officeDocument/2006/relationships/oleObject" Target="../embeddings/oleObject122.bin"/></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6.xml"/><Relationship Id="rId1" Type="http://schemas.openxmlformats.org/officeDocument/2006/relationships/vmlDrawing" Target="../drawings/vmlDrawing125.vml"/><Relationship Id="rId4" Type="http://schemas.openxmlformats.org/officeDocument/2006/relationships/oleObject" Target="../embeddings/oleObject123.bin"/></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6.xml"/><Relationship Id="rId1" Type="http://schemas.openxmlformats.org/officeDocument/2006/relationships/vmlDrawing" Target="../drawings/vmlDrawing126.vml"/><Relationship Id="rId4" Type="http://schemas.openxmlformats.org/officeDocument/2006/relationships/oleObject" Target="../embeddings/oleObject124.bin"/></Relationships>
</file>

<file path=ppt/slides/_rels/slide1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6.xml"/><Relationship Id="rId1" Type="http://schemas.openxmlformats.org/officeDocument/2006/relationships/vmlDrawing" Target="../drawings/vmlDrawing127.vml"/><Relationship Id="rId4" Type="http://schemas.openxmlformats.org/officeDocument/2006/relationships/oleObject" Target="../embeddings/oleObject125.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6.xml"/><Relationship Id="rId1" Type="http://schemas.openxmlformats.org/officeDocument/2006/relationships/vmlDrawing" Target="../drawings/vmlDrawing128.vml"/><Relationship Id="rId4" Type="http://schemas.openxmlformats.org/officeDocument/2006/relationships/oleObject" Target="../embeddings/oleObject126.bin"/></Relationships>
</file>

<file path=ppt/slides/_rels/slide18.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6.xml"/><Relationship Id="rId1" Type="http://schemas.openxmlformats.org/officeDocument/2006/relationships/vmlDrawing" Target="../drawings/vmlDrawing129.vml"/><Relationship Id="rId4" Type="http://schemas.openxmlformats.org/officeDocument/2006/relationships/oleObject" Target="../embeddings/oleObject127.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6.xml"/><Relationship Id="rId1" Type="http://schemas.openxmlformats.org/officeDocument/2006/relationships/vmlDrawing" Target="../drawings/vmlDrawing130.vml"/><Relationship Id="rId4" Type="http://schemas.openxmlformats.org/officeDocument/2006/relationships/oleObject" Target="../embeddings/oleObject128.bin"/></Relationships>
</file>

<file path=ppt/slides/_rels/slide1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6.xml"/><Relationship Id="rId1" Type="http://schemas.openxmlformats.org/officeDocument/2006/relationships/vmlDrawing" Target="../drawings/vmlDrawing131.vml"/><Relationship Id="rId4" Type="http://schemas.openxmlformats.org/officeDocument/2006/relationships/oleObject" Target="../embeddings/oleObject129.bin"/></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6.xml"/><Relationship Id="rId1" Type="http://schemas.openxmlformats.org/officeDocument/2006/relationships/vmlDrawing" Target="../drawings/vmlDrawing132.vml"/><Relationship Id="rId4" Type="http://schemas.openxmlformats.org/officeDocument/2006/relationships/oleObject" Target="../embeddings/oleObject130.bin"/></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7.xml"/><Relationship Id="rId1" Type="http://schemas.openxmlformats.org/officeDocument/2006/relationships/vmlDrawing" Target="../drawings/vmlDrawing133.vml"/><Relationship Id="rId4" Type="http://schemas.openxmlformats.org/officeDocument/2006/relationships/oleObject" Target="../embeddings/oleObject131.bin"/></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7.xml"/><Relationship Id="rId1" Type="http://schemas.openxmlformats.org/officeDocument/2006/relationships/vmlDrawing" Target="../drawings/vmlDrawing134.vml"/><Relationship Id="rId4" Type="http://schemas.openxmlformats.org/officeDocument/2006/relationships/oleObject" Target="../embeddings/oleObject132.bin"/></Relationships>
</file>

<file path=ppt/slides/_rels/slide187.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Layout" Target="../slideLayouts/slideLayout12.xml"/><Relationship Id="rId1" Type="http://schemas.openxmlformats.org/officeDocument/2006/relationships/vmlDrawing" Target="../drawings/vmlDrawing135.v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6.xml"/><Relationship Id="rId1" Type="http://schemas.openxmlformats.org/officeDocument/2006/relationships/vmlDrawing" Target="../drawings/vmlDrawing136.vml"/><Relationship Id="rId4" Type="http://schemas.openxmlformats.org/officeDocument/2006/relationships/oleObject" Target="../embeddings/oleObject134.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6.xml"/><Relationship Id="rId1" Type="http://schemas.openxmlformats.org/officeDocument/2006/relationships/vmlDrawing" Target="../drawings/vmlDrawing137.vml"/><Relationship Id="rId4" Type="http://schemas.openxmlformats.org/officeDocument/2006/relationships/oleObject" Target="../embeddings/oleObject13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6.xml"/><Relationship Id="rId1" Type="http://schemas.openxmlformats.org/officeDocument/2006/relationships/vmlDrawing" Target="../drawings/vmlDrawing138.vml"/><Relationship Id="rId4" Type="http://schemas.openxmlformats.org/officeDocument/2006/relationships/oleObject" Target="../embeddings/oleObject136.bin"/></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6.xml"/><Relationship Id="rId1" Type="http://schemas.openxmlformats.org/officeDocument/2006/relationships/vmlDrawing" Target="../drawings/vmlDrawing139.vml"/><Relationship Id="rId4" Type="http://schemas.openxmlformats.org/officeDocument/2006/relationships/oleObject" Target="../embeddings/oleObject137.bin"/></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6.xml"/><Relationship Id="rId1" Type="http://schemas.openxmlformats.org/officeDocument/2006/relationships/vmlDrawing" Target="../drawings/vmlDrawing140.vml"/><Relationship Id="rId4" Type="http://schemas.openxmlformats.org/officeDocument/2006/relationships/oleObject" Target="../embeddings/oleObject138.bin"/></Relationships>
</file>

<file path=ppt/slides/_rels/slide193.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Layout" Target="../slideLayouts/slideLayout6.xml"/><Relationship Id="rId1" Type="http://schemas.openxmlformats.org/officeDocument/2006/relationships/vmlDrawing" Target="../drawings/vmlDrawing141.vml"/></Relationships>
</file>

<file path=ppt/slides/_rels/slide1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6.xml"/><Relationship Id="rId1" Type="http://schemas.openxmlformats.org/officeDocument/2006/relationships/vmlDrawing" Target="../drawings/vmlDrawing142.vml"/><Relationship Id="rId4" Type="http://schemas.openxmlformats.org/officeDocument/2006/relationships/oleObject" Target="../embeddings/oleObject140.bin"/></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6.xml"/><Relationship Id="rId1" Type="http://schemas.openxmlformats.org/officeDocument/2006/relationships/vmlDrawing" Target="../drawings/vmlDrawing143.vml"/><Relationship Id="rId4" Type="http://schemas.openxmlformats.org/officeDocument/2006/relationships/oleObject" Target="../embeddings/Microsoft_Office_Excel_97-2003_Worksheet1.xls"/></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7.xml"/><Relationship Id="rId1" Type="http://schemas.openxmlformats.org/officeDocument/2006/relationships/vmlDrawing" Target="../drawings/vmlDrawing144.vml"/><Relationship Id="rId4" Type="http://schemas.openxmlformats.org/officeDocument/2006/relationships/oleObject" Target="../embeddings/oleObject141.bin"/></Relationships>
</file>

<file path=ppt/slides/_rels/slide198.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Layout" Target="../slideLayouts/slideLayout7.xml"/><Relationship Id="rId1" Type="http://schemas.openxmlformats.org/officeDocument/2006/relationships/vmlDrawing" Target="../drawings/vmlDrawing145.vml"/></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7.xml"/><Relationship Id="rId1" Type="http://schemas.openxmlformats.org/officeDocument/2006/relationships/vmlDrawing" Target="../drawings/vmlDrawing146.vml"/><Relationship Id="rId4" Type="http://schemas.openxmlformats.org/officeDocument/2006/relationships/oleObject" Target="../embeddings/oleObject14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20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Layout" Target="../slideLayouts/slideLayout6.xml"/><Relationship Id="rId1" Type="http://schemas.openxmlformats.org/officeDocument/2006/relationships/vmlDrawing" Target="../drawings/vmlDrawing147.vml"/></Relationships>
</file>

<file path=ppt/slides/_rels/slide20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186.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7.xml"/><Relationship Id="rId1" Type="http://schemas.openxmlformats.org/officeDocument/2006/relationships/vmlDrawing" Target="../drawings/vmlDrawing148.vml"/><Relationship Id="rId5" Type="http://schemas.openxmlformats.org/officeDocument/2006/relationships/oleObject" Target="../embeddings/oleObject145.bin"/><Relationship Id="rId4" Type="http://schemas.openxmlformats.org/officeDocument/2006/relationships/hyperlink" Target="http://research.stlouisfed.org/fred2/series/WASCUR" TargetMode="Externa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6.xml"/><Relationship Id="rId1" Type="http://schemas.openxmlformats.org/officeDocument/2006/relationships/vmlDrawing" Target="../drawings/vmlDrawing149.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146.bin"/></Relationships>
</file>

<file path=ppt/slides/_rels/slide206.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150.vml"/></Relationships>
</file>

<file path=ppt/slides/_rels/slide20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9.xml"/><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0.xml"/><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7.xml"/><Relationship Id="rId1" Type="http://schemas.openxmlformats.org/officeDocument/2006/relationships/vmlDrawing" Target="../drawings/vmlDrawing151.vml"/><Relationship Id="rId4" Type="http://schemas.openxmlformats.org/officeDocument/2006/relationships/oleObject" Target="../embeddings/oleObject14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2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7.xml"/><Relationship Id="rId1" Type="http://schemas.openxmlformats.org/officeDocument/2006/relationships/vmlDrawing" Target="../drawings/vmlDrawing152.vml"/><Relationship Id="rId4" Type="http://schemas.openxmlformats.org/officeDocument/2006/relationships/oleObject" Target="../embeddings/oleObject148.bin"/></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7.xml"/><Relationship Id="rId1" Type="http://schemas.openxmlformats.org/officeDocument/2006/relationships/vmlDrawing" Target="../drawings/vmlDrawing153.vml"/><Relationship Id="rId4" Type="http://schemas.openxmlformats.org/officeDocument/2006/relationships/oleObject" Target="../embeddings/oleObject149.bin"/></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6.xml"/><Relationship Id="rId1" Type="http://schemas.openxmlformats.org/officeDocument/2006/relationships/vmlDrawing" Target="../drawings/vmlDrawing154.vml"/><Relationship Id="rId4" Type="http://schemas.openxmlformats.org/officeDocument/2006/relationships/oleObject" Target="../embeddings/oleObject150.bin"/></Relationships>
</file>

<file path=ppt/slides/_rels/slide2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6.xml"/><Relationship Id="rId1" Type="http://schemas.openxmlformats.org/officeDocument/2006/relationships/vmlDrawing" Target="../drawings/vmlDrawing155.vml"/><Relationship Id="rId4" Type="http://schemas.openxmlformats.org/officeDocument/2006/relationships/oleObject" Target="../embeddings/oleObject151.bin"/></Relationships>
</file>

<file path=ppt/slides/_rels/slide2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Layout" Target="../slideLayouts/slideLayout12.xml"/><Relationship Id="rId1" Type="http://schemas.openxmlformats.org/officeDocument/2006/relationships/vmlDrawing" Target="../drawings/vmlDrawing156.vml"/></Relationships>
</file>

<file path=ppt/slides/_rels/slide219.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220.xml.rels><?xml version="1.0" encoding="UTF-8" standalone="yes"?>
<Relationships xmlns="http://schemas.openxmlformats.org/package/2006/relationships"><Relationship Id="rId2" Type="http://schemas.openxmlformats.org/officeDocument/2006/relationships/image" Target="../media/image188.wmf"/><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6.xml"/><Relationship Id="rId1" Type="http://schemas.openxmlformats.org/officeDocument/2006/relationships/vmlDrawing" Target="../drawings/vmlDrawing157.vml"/><Relationship Id="rId4" Type="http://schemas.openxmlformats.org/officeDocument/2006/relationships/oleObject" Target="../embeddings/oleObject153.bin"/></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6.xml"/><Relationship Id="rId1" Type="http://schemas.openxmlformats.org/officeDocument/2006/relationships/vmlDrawing" Target="../drawings/vmlDrawing158.vml"/><Relationship Id="rId4" Type="http://schemas.openxmlformats.org/officeDocument/2006/relationships/oleObject" Target="../embeddings/oleObject154.bin"/></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6.xml"/><Relationship Id="rId1" Type="http://schemas.openxmlformats.org/officeDocument/2006/relationships/vmlDrawing" Target="../drawings/vmlDrawing159.vml"/><Relationship Id="rId4" Type="http://schemas.openxmlformats.org/officeDocument/2006/relationships/oleObject" Target="../embeddings/oleObject155.bin"/></Relationships>
</file>

<file path=ppt/slides/_rels/slide224.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93.png"/><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7.xml"/><Relationship Id="rId1" Type="http://schemas.openxmlformats.org/officeDocument/2006/relationships/vmlDrawing" Target="../drawings/vmlDrawing160.vml"/><Relationship Id="rId4" Type="http://schemas.openxmlformats.org/officeDocument/2006/relationships/oleObject" Target="../embeddings/oleObject156.bin"/></Relationships>
</file>

<file path=ppt/slides/_rels/slide232.xml.rels><?xml version="1.0" encoding="UTF-8" standalone="yes"?>
<Relationships xmlns="http://schemas.openxmlformats.org/package/2006/relationships"><Relationship Id="rId3" Type="http://schemas.openxmlformats.org/officeDocument/2006/relationships/image" Target="../media/image197.jpeg"/><Relationship Id="rId2" Type="http://schemas.openxmlformats.org/officeDocument/2006/relationships/notesSlide" Target="../notesSlides/notesSlide203.xml"/><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6.xml"/><Relationship Id="rId1" Type="http://schemas.openxmlformats.org/officeDocument/2006/relationships/vmlDrawing" Target="../drawings/vmlDrawing161.vml"/><Relationship Id="rId4" Type="http://schemas.openxmlformats.org/officeDocument/2006/relationships/oleObject" Target="../embeddings/oleObject157.bin"/></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6.xml"/><Relationship Id="rId1" Type="http://schemas.openxmlformats.org/officeDocument/2006/relationships/vmlDrawing" Target="../drawings/vmlDrawing162.vml"/><Relationship Id="rId4" Type="http://schemas.openxmlformats.org/officeDocument/2006/relationships/oleObject" Target="../embeddings/oleObject158.bin"/></Relationships>
</file>

<file path=ppt/slides/_rels/slide2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vmlDrawing" Target="../drawings/vmlDrawing163.vml"/><Relationship Id="rId5" Type="http://schemas.openxmlformats.org/officeDocument/2006/relationships/oleObject" Target="../embeddings/oleObject159.bin"/><Relationship Id="rId4" Type="http://schemas.openxmlformats.org/officeDocument/2006/relationships/notesSlide" Target="../notesSlides/notesSlide207.xml"/></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6.xml"/><Relationship Id="rId1" Type="http://schemas.openxmlformats.org/officeDocument/2006/relationships/vmlDrawing" Target="../drawings/vmlDrawing164.vml"/><Relationship Id="rId4" Type="http://schemas.openxmlformats.org/officeDocument/2006/relationships/oleObject" Target="../embeddings/oleObject160.bin"/></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6.xml"/><Relationship Id="rId1" Type="http://schemas.openxmlformats.org/officeDocument/2006/relationships/vmlDrawing" Target="../drawings/vmlDrawing165.vml"/><Relationship Id="rId4" Type="http://schemas.openxmlformats.org/officeDocument/2006/relationships/oleObject" Target="../embeddings/oleObject16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240.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210.xml"/><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211.xml"/><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212.xml"/><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213.xml"/><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6.xml"/><Relationship Id="rId1" Type="http://schemas.openxmlformats.org/officeDocument/2006/relationships/vmlDrawing" Target="../drawings/vmlDrawing166.vml"/><Relationship Id="rId4" Type="http://schemas.openxmlformats.org/officeDocument/2006/relationships/oleObject" Target="../embeddings/oleObject162.bin"/></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7.xml"/><Relationship Id="rId1" Type="http://schemas.openxmlformats.org/officeDocument/2006/relationships/vmlDrawing" Target="../drawings/vmlDrawing167.vml"/><Relationship Id="rId4" Type="http://schemas.openxmlformats.org/officeDocument/2006/relationships/oleObject" Target="../embeddings/oleObject163.bin"/></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7.xml"/><Relationship Id="rId1" Type="http://schemas.openxmlformats.org/officeDocument/2006/relationships/vmlDrawing" Target="../drawings/vmlDrawing168.vml"/><Relationship Id="rId4" Type="http://schemas.openxmlformats.org/officeDocument/2006/relationships/oleObject" Target="../embeddings/oleObject164.bin"/></Relationships>
</file>

<file path=ppt/slides/_rels/slide2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6.xml"/><Relationship Id="rId1" Type="http://schemas.openxmlformats.org/officeDocument/2006/relationships/vmlDrawing" Target="../drawings/vmlDrawing169.vml"/><Relationship Id="rId4" Type="http://schemas.openxmlformats.org/officeDocument/2006/relationships/oleObject" Target="../embeddings/oleObject165.bin"/></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7.xml"/><Relationship Id="rId1" Type="http://schemas.openxmlformats.org/officeDocument/2006/relationships/vmlDrawing" Target="../drawings/vmlDrawing170.vml"/><Relationship Id="rId4" Type="http://schemas.openxmlformats.org/officeDocument/2006/relationships/oleObject" Target="../embeddings/oleObject16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7.xml"/><Relationship Id="rId1" Type="http://schemas.openxmlformats.org/officeDocument/2006/relationships/vmlDrawing" Target="../drawings/vmlDrawing171.vml"/><Relationship Id="rId4" Type="http://schemas.openxmlformats.org/officeDocument/2006/relationships/oleObject" Target="../embeddings/oleObject167.bin"/></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6.xml"/></Relationships>
</file>

<file path=ppt/slides/_rels/slide2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2.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6.xml"/><Relationship Id="rId1" Type="http://schemas.openxmlformats.org/officeDocument/2006/relationships/vmlDrawing" Target="../drawings/vmlDrawing172.vml"/><Relationship Id="rId4" Type="http://schemas.openxmlformats.org/officeDocument/2006/relationships/oleObject" Target="../embeddings/oleObject168.bin"/></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24.xml"/><Relationship Id="rId2" Type="http://schemas.openxmlformats.org/officeDocument/2006/relationships/slideLayout" Target="../slideLayouts/slideLayout6.xml"/><Relationship Id="rId1" Type="http://schemas.openxmlformats.org/officeDocument/2006/relationships/vmlDrawing" Target="../drawings/vmlDrawing173.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69.bin"/></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6.xml"/><Relationship Id="rId1" Type="http://schemas.openxmlformats.org/officeDocument/2006/relationships/vmlDrawing" Target="../drawings/vmlDrawing174.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70.bin"/></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7.xml"/><Relationship Id="rId1" Type="http://schemas.openxmlformats.org/officeDocument/2006/relationships/vmlDrawing" Target="../drawings/vmlDrawing175.vml"/><Relationship Id="rId4" Type="http://schemas.openxmlformats.org/officeDocument/2006/relationships/oleObject" Target="../embeddings/oleObject171.bin"/></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6.xml"/><Relationship Id="rId1" Type="http://schemas.openxmlformats.org/officeDocument/2006/relationships/vmlDrawing" Target="../drawings/vmlDrawing176.vml"/><Relationship Id="rId4" Type="http://schemas.openxmlformats.org/officeDocument/2006/relationships/oleObject" Target="../embeddings/oleObject172.bin"/></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6.xml"/><Relationship Id="rId1" Type="http://schemas.openxmlformats.org/officeDocument/2006/relationships/vmlDrawing" Target="../drawings/vmlDrawing177.vml"/><Relationship Id="rId4" Type="http://schemas.openxmlformats.org/officeDocument/2006/relationships/oleObject" Target="../embeddings/oleObject17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60.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7.xml"/><Relationship Id="rId1" Type="http://schemas.openxmlformats.org/officeDocument/2006/relationships/vmlDrawing" Target="../drawings/vmlDrawing178.vml"/><Relationship Id="rId4" Type="http://schemas.openxmlformats.org/officeDocument/2006/relationships/oleObject" Target="../embeddings/oleObject174.bin"/></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6.xml"/><Relationship Id="rId1" Type="http://schemas.openxmlformats.org/officeDocument/2006/relationships/vmlDrawing" Target="../drawings/vmlDrawing179.vml"/><Relationship Id="rId4" Type="http://schemas.openxmlformats.org/officeDocument/2006/relationships/oleObject" Target="../embeddings/oleObject175.bin"/></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7.xml"/><Relationship Id="rId1" Type="http://schemas.openxmlformats.org/officeDocument/2006/relationships/vmlDrawing" Target="../drawings/vmlDrawing180.vml"/><Relationship Id="rId4" Type="http://schemas.openxmlformats.org/officeDocument/2006/relationships/oleObject" Target="../embeddings/oleObject176.bin"/></Relationships>
</file>

<file path=ppt/slides/_rels/slide264.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7.xml"/><Relationship Id="rId1" Type="http://schemas.openxmlformats.org/officeDocument/2006/relationships/vmlDrawing" Target="../drawings/vmlDrawing181.vml"/><Relationship Id="rId4" Type="http://schemas.openxmlformats.org/officeDocument/2006/relationships/oleObject" Target="../embeddings/oleObject177.bin"/></Relationships>
</file>

<file path=ppt/slides/_rels/slide265.xml.rels><?xml version="1.0" encoding="UTF-8" standalone="yes"?>
<Relationships xmlns="http://schemas.openxmlformats.org/package/2006/relationships"><Relationship Id="rId3" Type="http://schemas.openxmlformats.org/officeDocument/2006/relationships/notesSlide" Target="../notesSlides/notesSlide234.xml"/><Relationship Id="rId2" Type="http://schemas.openxmlformats.org/officeDocument/2006/relationships/slideLayout" Target="../slideLayouts/slideLayout7.xml"/><Relationship Id="rId1" Type="http://schemas.openxmlformats.org/officeDocument/2006/relationships/vmlDrawing" Target="../drawings/vmlDrawing182.vml"/><Relationship Id="rId4" Type="http://schemas.openxmlformats.org/officeDocument/2006/relationships/oleObject" Target="../embeddings/oleObject178.bin"/></Relationships>
</file>

<file path=ppt/slides/_rels/slide266.xml.rels><?xml version="1.0" encoding="UTF-8" standalone="yes"?>
<Relationships xmlns="http://schemas.openxmlformats.org/package/2006/relationships"><Relationship Id="rId3" Type="http://schemas.openxmlformats.org/officeDocument/2006/relationships/notesSlide" Target="../notesSlides/notesSlide235.xml"/><Relationship Id="rId2" Type="http://schemas.openxmlformats.org/officeDocument/2006/relationships/slideLayout" Target="../slideLayouts/slideLayout6.xml"/><Relationship Id="rId1" Type="http://schemas.openxmlformats.org/officeDocument/2006/relationships/vmlDrawing" Target="../drawings/vmlDrawing183.vml"/><Relationship Id="rId4" Type="http://schemas.openxmlformats.org/officeDocument/2006/relationships/oleObject" Target="../embeddings/oleObject179.bin"/></Relationships>
</file>

<file path=ppt/slides/_rels/slide267.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3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oleObject" Target="../embeddings/oleObject21.bin"/><Relationship Id="rId4" Type="http://schemas.openxmlformats.org/officeDocument/2006/relationships/hyperlink" Target="http://www.federalreserve.gov/releases/h15/data.htm"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22.vml"/><Relationship Id="rId6" Type="http://schemas.openxmlformats.org/officeDocument/2006/relationships/hyperlink" Target="http://www.federalreserve.gov/releases/h15/data.htm" TargetMode="External"/><Relationship Id="rId5" Type="http://schemas.openxmlformats.org/officeDocument/2006/relationships/oleObject" Target="../embeddings/oleObject22.bin"/><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hyperlink" Target="http://www2.fdic.gov/qbp/" TargetMode="External"/><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hyperlink" Target="http://www2.fdic.gov/qbp/" TargetMode="External"/><Relationship Id="rId4" Type="http://schemas.openxmlformats.org/officeDocument/2006/relationships/oleObject" Target="../embeddings/oleObject24.bin"/></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oleObject" Target="../embeddings/oleObject34.bin"/><Relationship Id="rId4" Type="http://schemas.openxmlformats.org/officeDocument/2006/relationships/hyperlink" Target="http://data.bls.gov/"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oleObject" Target="../embeddings/oleObject36.bin"/><Relationship Id="rId4" Type="http://schemas.openxmlformats.org/officeDocument/2006/relationships/hyperlink" Target="http://research.stlouisfed.org/fred2/series/WASCUR"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hyperlink" Target="http://www.ism.ws/ismreport/mfgrob.cfm" TargetMode="External"/><Relationship Id="rId4" Type="http://schemas.openxmlformats.org/officeDocument/2006/relationships/oleObject" Target="../embeddings/oleObject37.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hyperlink" Target="http://www.census.gov/manufacturing/m3/" TargetMode="External"/><Relationship Id="rId4" Type="http://schemas.openxmlformats.org/officeDocument/2006/relationships/oleObject" Target="../embeddings/oleObject38.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hyperlink" Target="http://www.census.gov/manufacturing/m3/" TargetMode="External"/><Relationship Id="rId4" Type="http://schemas.openxmlformats.org/officeDocument/2006/relationships/oleObject" Target="../embeddings/oleObject39.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40.bin"/><Relationship Id="rId4" Type="http://schemas.openxmlformats.org/officeDocument/2006/relationships/audio" Target="../media/audio1.wav"/></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hyperlink" Target="http://data.bls.gov/" TargetMode="External"/><Relationship Id="rId4" Type="http://schemas.openxmlformats.org/officeDocument/2006/relationships/oleObject" Target="../embeddings/oleObject4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hyperlink" Target="http://www.ism.ws/ismreport/nonmfgrob.cfm" TargetMode="External"/><Relationship Id="rId4" Type="http://schemas.openxmlformats.org/officeDocument/2006/relationships/oleObject" Target="../embeddings/oleObject4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hyperlink" Target="http://news.uscourts.gov/" TargetMode="Externa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43.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hyperlink" Target="http://www.bls.gov/news.release/cewbd.t08.htm" TargetMode="External"/><Relationship Id="rId4" Type="http://schemas.openxmlformats.org/officeDocument/2006/relationships/oleObject" Target="../embeddings/oleObject44.bin"/></Relationships>
</file>

<file path=ppt/slides/_rels/slide53.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50.gi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oleObject" Target="../embeddings/oleObject45.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hyperlink" Target="http://www.bls.gov/ces/home.htm" TargetMode="External"/><Relationship Id="rId4" Type="http://schemas.openxmlformats.org/officeDocument/2006/relationships/oleObject" Target="../embeddings/oleObject46.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hyperlink" Target="http://www.bls.gov/ces/home.htm" TargetMode="External"/><Relationship Id="rId4" Type="http://schemas.openxmlformats.org/officeDocument/2006/relationships/oleObject" Target="../embeddings/oleObject47.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hyperlink" Target="http://www.bls.gov/ces/home.htm" TargetMode="External"/><Relationship Id="rId4" Type="http://schemas.openxmlformats.org/officeDocument/2006/relationships/oleObject" Target="../embeddings/oleObject48.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hyperlink" Target="http://www.bls.gov/data/" TargetMode="External"/><Relationship Id="rId4" Type="http://schemas.openxmlformats.org/officeDocument/2006/relationships/oleObject" Target="../embeddings/oleObject49.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hyperlink" Target="http://www.bls.gov/data/" TargetMode="External"/><Relationship Id="rId4" Type="http://schemas.openxmlformats.org/officeDocument/2006/relationships/oleObject" Target="../embeddings/oleObject50.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oleObject" Target="../embeddings/oleObject52.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image" Target="../media/image60.jpeg"/><Relationship Id="rId5" Type="http://schemas.openxmlformats.org/officeDocument/2006/relationships/oleObject" Target="../embeddings/oleObject53.bin"/><Relationship Id="rId4" Type="http://schemas.openxmlformats.org/officeDocument/2006/relationships/hyperlink" Target="http://data.bls.gov/" TargetMode="Externa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hyperlink" Target="http://data.bls.gov/" TargetMode="External"/><Relationship Id="rId4" Type="http://schemas.openxmlformats.org/officeDocument/2006/relationships/oleObject" Target="../embeddings/oleObject54.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5.vml"/><Relationship Id="rId4" Type="http://schemas.openxmlformats.org/officeDocument/2006/relationships/oleObject" Target="../embeddings/oleObject55.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6.vml"/><Relationship Id="rId4" Type="http://schemas.openxmlformats.org/officeDocument/2006/relationships/oleObject" Target="../embeddings/oleObject56.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oleObject" Target="../embeddings/oleObject57.bin"/><Relationship Id="rId4" Type="http://schemas.openxmlformats.org/officeDocument/2006/relationships/hyperlink" Target="http://research.stlouisfed.org/fred2/series/WASCUR" TargetMode="Externa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5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9.vml"/><Relationship Id="rId4" Type="http://schemas.openxmlformats.org/officeDocument/2006/relationships/oleObject" Target="../embeddings/oleObject59.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68.jpeg"/><Relationship Id="rId4" Type="http://schemas.openxmlformats.org/officeDocument/2006/relationships/oleObject" Target="../embeddings/oleObject60.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61.vml"/><Relationship Id="rId4" Type="http://schemas.openxmlformats.org/officeDocument/2006/relationships/oleObject" Target="../embeddings/oleObject61.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62.vml"/><Relationship Id="rId4" Type="http://schemas.openxmlformats.org/officeDocument/2006/relationships/oleObject" Target="../embeddings/oleObject62.bin"/></Relationships>
</file>

<file path=ppt/slides/_rels/slide7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7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63.vml"/><Relationship Id="rId4" Type="http://schemas.openxmlformats.org/officeDocument/2006/relationships/oleObject" Target="../embeddings/oleObject63.bin"/></Relationships>
</file>

<file path=ppt/slides/_rels/slide78.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64.vml"/><Relationship Id="rId4" Type="http://schemas.openxmlformats.org/officeDocument/2006/relationships/oleObject" Target="../embeddings/oleObject64.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5.vml"/><Relationship Id="rId4" Type="http://schemas.openxmlformats.org/officeDocument/2006/relationships/oleObject" Target="../embeddings/oleObject65.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66.vml"/><Relationship Id="rId4" Type="http://schemas.openxmlformats.org/officeDocument/2006/relationships/package" Target="../embeddings/Microsoft_Office_PowerPoint_Slide1.sldx"/></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67.vml"/><Relationship Id="rId4" Type="http://schemas.openxmlformats.org/officeDocument/2006/relationships/package" Target="../embeddings/Microsoft_Office_PowerPoint_Slide2.sldx"/></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80.emf"/><Relationship Id="rId4" Type="http://schemas.openxmlformats.org/officeDocument/2006/relationships/notesSlide" Target="../notesSlides/notesSlide8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81.png"/></Relationships>
</file>

<file path=ppt/slides/_rels/slide8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2.emf"/><Relationship Id="rId5" Type="http://schemas.openxmlformats.org/officeDocument/2006/relationships/notesSlide" Target="../notesSlides/notesSlide84.xml"/><Relationship Id="rId4"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83.png"/><Relationship Id="rId4" Type="http://schemas.openxmlformats.org/officeDocument/2006/relationships/notesSlide" Target="../notesSlides/notesSlide85.xml"/></Relationships>
</file>

<file path=ppt/slides/_rels/slide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68.vml"/><Relationship Id="rId4" Type="http://schemas.openxmlformats.org/officeDocument/2006/relationships/oleObject" Target="../embeddings/oleObject66.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2.xml"/><Relationship Id="rId1" Type="http://schemas.openxmlformats.org/officeDocument/2006/relationships/vmlDrawing" Target="../drawings/vmlDrawing69.v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2.xml"/><Relationship Id="rId1" Type="http://schemas.openxmlformats.org/officeDocument/2006/relationships/vmlDrawing" Target="../drawings/vmlDrawing70.v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71.vml"/><Relationship Id="rId4" Type="http://schemas.openxmlformats.org/officeDocument/2006/relationships/oleObject" Target="../embeddings/oleObject69.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72.vml"/><Relationship Id="rId4" Type="http://schemas.openxmlformats.org/officeDocument/2006/relationships/oleObject" Target="../embeddings/oleObject70.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73.vml"/><Relationship Id="rId4" Type="http://schemas.openxmlformats.org/officeDocument/2006/relationships/oleObject" Target="../embeddings/oleObject71.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74.vml"/><Relationship Id="rId4" Type="http://schemas.openxmlformats.org/officeDocument/2006/relationships/oleObject" Target="../embeddings/oleObject72.bin"/></Relationships>
</file>

<file path=ppt/slides/_rels/slide9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099991"/>
            <a:ext cx="9104313" cy="2185214"/>
          </a:xfrm>
          <a:ln/>
        </p:spPr>
        <p:txBody>
          <a:bodyPr/>
          <a:lstStyle/>
          <a:p>
            <a:r>
              <a:rPr lang="en-US" sz="4400" dirty="0" smtClean="0"/>
              <a:t>Overview &amp; Outlook for the      P/C Insurance Industry:</a:t>
            </a:r>
            <a:br>
              <a:rPr lang="en-US" sz="4400" dirty="0" smtClean="0"/>
            </a:br>
            <a:r>
              <a:rPr lang="en-US" sz="3600" i="1" dirty="0" smtClean="0"/>
              <a:t>Trends, Challenges and Opportunities</a:t>
            </a:r>
            <a:br>
              <a:rPr lang="en-US" sz="3600" i="1" dirty="0" smtClean="0"/>
            </a:br>
            <a:endParaRPr lang="en-US" sz="3400" i="1" dirty="0">
              <a:solidFill>
                <a:srgbClr val="FF0000"/>
              </a:solidFill>
            </a:endParaRPr>
          </a:p>
        </p:txBody>
      </p:sp>
      <p:sp>
        <p:nvSpPr>
          <p:cNvPr id="94211" name="Rectangle 3"/>
          <p:cNvSpPr>
            <a:spLocks noGrp="1" noChangeArrowheads="1"/>
          </p:cNvSpPr>
          <p:nvPr>
            <p:ph type="subTitle" idx="1"/>
          </p:nvPr>
        </p:nvSpPr>
        <p:spPr>
          <a:xfrm>
            <a:off x="107941" y="4153790"/>
            <a:ext cx="8952271" cy="1794337"/>
          </a:xfrm>
        </p:spPr>
        <p:txBody>
          <a:bodyPr/>
          <a:lstStyle/>
          <a:p>
            <a:pPr>
              <a:lnSpc>
                <a:spcPct val="80000"/>
              </a:lnSpc>
            </a:pPr>
            <a:r>
              <a:rPr lang="en-US" sz="2800" dirty="0" smtClean="0"/>
              <a:t>Golden Gate RIMS</a:t>
            </a:r>
          </a:p>
          <a:p>
            <a:pPr>
              <a:lnSpc>
                <a:spcPct val="80000"/>
              </a:lnSpc>
            </a:pPr>
            <a:r>
              <a:rPr lang="en-US" sz="2800" dirty="0" smtClean="0"/>
              <a:t>San Francisco, CA</a:t>
            </a:r>
          </a:p>
          <a:p>
            <a:pPr>
              <a:lnSpc>
                <a:spcPct val="80000"/>
              </a:lnSpc>
            </a:pPr>
            <a:r>
              <a:rPr lang="en-US" sz="2800" dirty="0" smtClean="0"/>
              <a:t>November 21, 2013</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10</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RNW All Lines by State, 2002-2011 Average:</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0" y="1527175"/>
          <a:ext cx="9144000" cy="4754563"/>
        </p:xfrm>
        <a:graphic>
          <a:graphicData uri="http://schemas.openxmlformats.org/presentationml/2006/ole">
            <p:oleObj spid="_x0000_s22025218"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100</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519923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6580610"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101</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102</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102</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Disaster Declarations, 1953-2013*</a:t>
            </a:r>
          </a:p>
        </p:txBody>
      </p:sp>
      <p:graphicFrame>
        <p:nvGraphicFramePr>
          <p:cNvPr id="34818" name="Object 3"/>
          <p:cNvGraphicFramePr>
            <a:graphicFrameLocks/>
          </p:cNvGraphicFramePr>
          <p:nvPr>
            <p:ph idx="4294967295"/>
          </p:nvPr>
        </p:nvGraphicFramePr>
        <p:xfrm>
          <a:off x="191371" y="1300623"/>
          <a:ext cx="8566150" cy="4068763"/>
        </p:xfrm>
        <a:graphic>
          <a:graphicData uri="http://schemas.openxmlformats.org/presentationml/2006/ole">
            <p:oleObj spid="_x0000_s20728834" name="Chart" r:id="rId4" imgW="8582143" imgH="4076789" progId="MSGraph.Chart.8">
              <p:embed followColorScheme="full"/>
            </p:oleObj>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November 5</a:t>
            </a:r>
            <a:r>
              <a:rPr lang="en-US" sz="1100" dirty="0" smtClean="0">
                <a:solidFill>
                  <a:srgbClr val="000000"/>
                </a:solidFill>
                <a:latin typeface="Arial" charset="0"/>
                <a:cs typeface="Arial" charset="0"/>
              </a:rPr>
              <a:t>, 2013.</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5"/>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  Hurricane Sandy Produced </a:t>
            </a:r>
            <a:r>
              <a:rPr lang="en-US" b="1" dirty="0" smtClean="0">
                <a:solidFill>
                  <a:srgbClr val="FFFFFF"/>
                </a:solidFill>
              </a:rPr>
              <a:t>13</a:t>
            </a:r>
            <a:r>
              <a:rPr lang="en-US" b="1" dirty="0" smtClean="0">
                <a:solidFill>
                  <a:srgbClr val="FFFFFF"/>
                </a:solidFill>
                <a:latin typeface="Arial" charset="0"/>
                <a:cs typeface="Arial" charset="0"/>
              </a:rPr>
              <a:t> Declarations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013075" y="1250576"/>
            <a:ext cx="3240241" cy="1452283"/>
          </a:xfrm>
          <a:prstGeom prst="wedgeRectCallout">
            <a:avLst>
              <a:gd name="adj1" fmla="val 105782"/>
              <a:gd name="adj2" fmla="val 1422"/>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0645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2,139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1953-2012,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0946"/>
              <a:gd name="adj2" fmla="val -26440"/>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50 </a:t>
            </a:r>
            <a:r>
              <a:rPr lang="en-US" sz="1600" b="1" dirty="0" smtClean="0">
                <a:solidFill>
                  <a:srgbClr val="FFFFFF"/>
                </a:solidFill>
                <a:latin typeface="Arial" charset="0"/>
                <a:cs typeface="Arial" charset="0"/>
              </a:rPr>
              <a:t>federal disasters were declared so far in 2013*</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103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104</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2013: Highest 25 States*</a:t>
            </a:r>
          </a:p>
        </p:txBody>
      </p:sp>
      <p:graphicFrame>
        <p:nvGraphicFramePr>
          <p:cNvPr id="35842" name="Object 3"/>
          <p:cNvGraphicFramePr>
            <a:graphicFrameLocks noChangeAspect="1"/>
          </p:cNvGraphicFramePr>
          <p:nvPr>
            <p:ph idx="4294967295"/>
          </p:nvPr>
        </p:nvGraphicFramePr>
        <p:xfrm>
          <a:off x="9525" y="1820658"/>
          <a:ext cx="9134475" cy="4749800"/>
        </p:xfrm>
        <a:graphic>
          <a:graphicData uri="http://schemas.openxmlformats.org/presentationml/2006/ole">
            <p:oleObj spid="_x0000_s20729858" name="Chart" r:id="rId4" imgW="8810608" imgH="4581490" progId="MSGraph.Chart.8">
              <p:embed followColorScheme="full"/>
            </p:oleObj>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Nov. 5,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105</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2013: Lowest 25 States*</a:t>
            </a:r>
          </a:p>
        </p:txBody>
      </p:sp>
      <p:graphicFrame>
        <p:nvGraphicFramePr>
          <p:cNvPr id="36866" name="Object 3"/>
          <p:cNvGraphicFramePr>
            <a:graphicFrameLocks noChangeAspect="1"/>
          </p:cNvGraphicFramePr>
          <p:nvPr>
            <p:ph idx="4294967295"/>
          </p:nvPr>
        </p:nvGraphicFramePr>
        <p:xfrm>
          <a:off x="20638" y="1790700"/>
          <a:ext cx="9064625" cy="4713288"/>
        </p:xfrm>
        <a:graphic>
          <a:graphicData uri="http://schemas.openxmlformats.org/presentationml/2006/ole">
            <p:oleObj spid="_x0000_s20730882" name="Chart" r:id="rId4" imgW="8829766" imgH="4591030" progId="MSGraph.Chart.8">
              <p:embed followColorScheme="full"/>
            </p:oleObj>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Nov. 5,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106</a:t>
            </a:fld>
            <a:endParaRPr lang="en-US" sz="900">
              <a:solidFill>
                <a:schemeClr val="bg1"/>
              </a:solidFill>
            </a:endParaRPr>
          </a:p>
        </p:txBody>
      </p:sp>
      <p:pic>
        <p:nvPicPr>
          <p:cNvPr id="109572"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106</a:t>
            </a:fld>
            <a:endParaRPr lang="en-US"/>
          </a:p>
        </p:txBody>
      </p:sp>
    </p:spTree>
  </p:cSld>
  <p:clrMapOvr>
    <a:masterClrMapping/>
  </p:clrMapOvr>
  <p:transition>
    <p:zoom dir="in"/>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November 19,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107</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6268674" name="Picture 2" descr="http://www.spc.noaa.gov/climo/online/monthly/2013_annual_map_torn.gif"/>
          <p:cNvPicPr>
            <a:picLocks noChangeAspect="1" noChangeArrowheads="1"/>
          </p:cNvPicPr>
          <p:nvPr/>
        </p:nvPicPr>
        <p:blipFill>
          <a:blip r:embed="rId4" cstate="email"/>
          <a:srcRect/>
          <a:stretch>
            <a:fillRect/>
          </a:stretch>
        </p:blipFill>
        <p:spPr bwMode="auto">
          <a:xfrm>
            <a:off x="0" y="1303540"/>
            <a:ext cx="7551174" cy="5042774"/>
          </a:xfrm>
          <a:prstGeom prst="rect">
            <a:avLst/>
          </a:prstGeom>
          <a:noFill/>
        </p:spPr>
      </p:pic>
      <p:sp>
        <p:nvSpPr>
          <p:cNvPr id="13" name="AutoShape 7"/>
          <p:cNvSpPr>
            <a:spLocks noChangeArrowheads="1"/>
          </p:cNvSpPr>
          <p:nvPr/>
        </p:nvSpPr>
        <p:spPr bwMode="blackWhite">
          <a:xfrm>
            <a:off x="7167563" y="2816941"/>
            <a:ext cx="1976437" cy="2359743"/>
          </a:xfrm>
          <a:prstGeom prst="wedgeRectCallout">
            <a:avLst>
              <a:gd name="adj1" fmla="val -65238"/>
              <a:gd name="adj2" fmla="val -21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738 tornadoes through Sept. 30, causing extensive property damage in several states</a:t>
            </a:r>
            <a:endParaRPr lang="en-US" b="1" dirty="0">
              <a:solidFill>
                <a:srgbClr val="FFFFFF"/>
              </a:solidFill>
              <a:latin typeface="Arial" pitchFamily="34" charset="0"/>
              <a:cs typeface="Arial" pitchFamily="34" charset="0"/>
            </a:endParaRPr>
          </a:p>
        </p:txBody>
      </p:sp>
      <p:sp>
        <p:nvSpPr>
          <p:cNvPr id="14" name="Oval 8"/>
          <p:cNvSpPr>
            <a:spLocks noChangeArrowheads="1"/>
          </p:cNvSpPr>
          <p:nvPr/>
        </p:nvSpPr>
        <p:spPr bwMode="auto">
          <a:xfrm rot="-5400000">
            <a:off x="3358636" y="3383218"/>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5" name="Oval 8"/>
          <p:cNvSpPr>
            <a:spLocks noChangeArrowheads="1"/>
          </p:cNvSpPr>
          <p:nvPr/>
        </p:nvSpPr>
        <p:spPr bwMode="auto">
          <a:xfrm rot="-5400000">
            <a:off x="4490884" y="2716161"/>
            <a:ext cx="796413" cy="840656"/>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AutoShape 7"/>
          <p:cNvSpPr>
            <a:spLocks noChangeArrowheads="1"/>
          </p:cNvSpPr>
          <p:nvPr/>
        </p:nvSpPr>
        <p:spPr bwMode="blackWhite">
          <a:xfrm>
            <a:off x="899654" y="1268360"/>
            <a:ext cx="2285997" cy="2625213"/>
          </a:xfrm>
          <a:prstGeom prst="wedgeRectCallout">
            <a:avLst>
              <a:gd name="adj1" fmla="val 95532"/>
              <a:gd name="adj2" fmla="val 240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A deadly EF-5 tornado in May in Moore, OK, produced insured losses of $1.575 billion. November tornadoes in the Midwest like produced $1B in insured losses.</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17" presetClass="entr" presetSubtype="4"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ppt_y+#ppt_h/2"/>
                                          </p:val>
                                        </p:tav>
                                        <p:tav tm="100000">
                                          <p:val>
                                            <p:strVal val="#ppt_y"/>
                                          </p:val>
                                        </p:tav>
                                      </p:tavLst>
                                    </p:anim>
                                    <p:anim calcmode="lin" valueType="num">
                                      <p:cBhvr>
                                        <p:cTn id="13" dur="500" fill="hold"/>
                                        <p:tgtEl>
                                          <p:spTgt spid="14"/>
                                        </p:tgtEl>
                                        <p:attrNameLst>
                                          <p:attrName>ppt_w</p:attrName>
                                        </p:attrNameLst>
                                      </p:cBhvr>
                                      <p:tavLst>
                                        <p:tav tm="0">
                                          <p:val>
                                            <p:strVal val="#ppt_w"/>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childTnLst>
                          </p:cTn>
                        </p:par>
                        <p:par>
                          <p:cTn id="15" fill="hold">
                            <p:stCondLst>
                              <p:cond delay="2699"/>
                            </p:stCondLst>
                            <p:childTnLst>
                              <p:par>
                                <p:cTn id="16" presetID="17" presetClass="entr" presetSubtype="4" fill="hold" grpId="0" nodeType="afterEffect">
                                  <p:stCondLst>
                                    <p:cond delay="100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ppt_h/2"/>
                                          </p:val>
                                        </p:tav>
                                        <p:tav tm="100000">
                                          <p:val>
                                            <p:strVal val="#ppt_y"/>
                                          </p:val>
                                        </p:tav>
                                      </p:tavLst>
                                    </p:anim>
                                    <p:anim calcmode="lin" valueType="num">
                                      <p:cBhvr>
                                        <p:cTn id="20" dur="500" fill="hold"/>
                                        <p:tgtEl>
                                          <p:spTgt spid="15"/>
                                        </p:tgtEl>
                                        <p:attrNameLst>
                                          <p:attrName>ppt_w</p:attrName>
                                        </p:attrNameLst>
                                      </p:cBhvr>
                                      <p:tavLst>
                                        <p:tav tm="0">
                                          <p:val>
                                            <p:strVal val="#ppt_w"/>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childTnLst>
                                </p:cTn>
                              </p:par>
                            </p:childTnLst>
                          </p:cTn>
                        </p:par>
                        <p:par>
                          <p:cTn id="22" fill="hold">
                            <p:stCondLst>
                              <p:cond delay="4199"/>
                            </p:stCondLst>
                            <p:childTnLst>
                              <p:par>
                                <p:cTn id="23" presetID="22" presetClass="entr" presetSubtype="4" fill="hold" grpId="0" nodeType="afterEffect">
                                  <p:stCondLst>
                                    <p:cond delay="7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P spid="18"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108</a:t>
            </a:fld>
            <a:endParaRPr lang="en-US" sz="1000" dirty="0">
              <a:solidFill>
                <a:schemeClr val="accent4">
                  <a:lumMod val="75000"/>
                </a:schemeClr>
              </a:solidFill>
              <a:latin typeface="+mn-lt"/>
              <a:cs typeface="+mn-cs"/>
            </a:endParaRPr>
          </a:p>
        </p:txBody>
      </p:sp>
      <p:sp>
        <p:nvSpPr>
          <p:cNvPr id="16"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October 28, 2013.</a:t>
            </a:r>
          </a:p>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pic>
        <p:nvPicPr>
          <p:cNvPr id="25216002" name="Picture 2" descr="U.S. Annual Tornado Trends">
            <a:hlinkClick r:id="rId4"/>
          </p:cNvPr>
          <p:cNvPicPr>
            <a:picLocks noChangeAspect="1" noChangeArrowheads="1"/>
          </p:cNvPicPr>
          <p:nvPr/>
        </p:nvPicPr>
        <p:blipFill>
          <a:blip r:embed="rId5" cstate="email"/>
          <a:srcRect/>
          <a:stretch>
            <a:fillRect/>
          </a:stretch>
        </p:blipFill>
        <p:spPr bwMode="auto">
          <a:xfrm>
            <a:off x="199819" y="1215071"/>
            <a:ext cx="7956039" cy="5177946"/>
          </a:xfrm>
          <a:prstGeom prst="rect">
            <a:avLst/>
          </a:prstGeom>
          <a:noFill/>
        </p:spPr>
      </p:pic>
      <p:sp>
        <p:nvSpPr>
          <p:cNvPr id="10" name="AutoShape 7"/>
          <p:cNvSpPr>
            <a:spLocks noChangeArrowheads="1"/>
          </p:cNvSpPr>
          <p:nvPr/>
        </p:nvSpPr>
        <p:spPr bwMode="blackWhite">
          <a:xfrm>
            <a:off x="1923542" y="1145457"/>
            <a:ext cx="4182289" cy="1056969"/>
          </a:xfrm>
          <a:prstGeom prst="wedgeRectCallout">
            <a:avLst>
              <a:gd name="adj1" fmla="val 60717"/>
              <a:gd name="adj2" fmla="val 893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4057218" y="4783396"/>
            <a:ext cx="1827390" cy="936788"/>
          </a:xfrm>
          <a:prstGeom prst="wedgeRectCallout">
            <a:avLst>
              <a:gd name="adj1" fmla="val 32898"/>
              <a:gd name="adj2" fmla="val -7519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is running well below average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109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3737346" name="Picture 2" descr="http://www.spc.noaa.gov/climo/online/monthly/2013_annual_map_hail.gif"/>
          <p:cNvPicPr>
            <a:picLocks noChangeAspect="1" noChangeArrowheads="1"/>
          </p:cNvPicPr>
          <p:nvPr/>
        </p:nvPicPr>
        <p:blipFill>
          <a:blip r:embed="rId4" cstate="email"/>
          <a:srcRect/>
          <a:stretch>
            <a:fillRect/>
          </a:stretch>
        </p:blipFill>
        <p:spPr bwMode="auto">
          <a:xfrm>
            <a:off x="136154" y="1130711"/>
            <a:ext cx="7461834" cy="5348748"/>
          </a:xfrm>
          <a:prstGeom prst="rect">
            <a:avLst/>
          </a:prstGeom>
          <a:noFill/>
        </p:spPr>
      </p:pic>
      <p:sp>
        <p:nvSpPr>
          <p:cNvPr id="11" name="AutoShape 7"/>
          <p:cNvSpPr>
            <a:spLocks noChangeArrowheads="1"/>
          </p:cNvSpPr>
          <p:nvPr/>
        </p:nvSpPr>
        <p:spPr bwMode="blackWhite">
          <a:xfrm>
            <a:off x="7034831" y="2802192"/>
            <a:ext cx="1976437" cy="2389240"/>
          </a:xfrm>
          <a:prstGeom prst="wedgeRectCallout">
            <a:avLst>
              <a:gd name="adj1" fmla="val -67974"/>
              <a:gd name="adj2" fmla="val -393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5,321 “Large Hail” reports through Sept. 30, causing extensive property and vehicle damage</a:t>
            </a:r>
            <a:endParaRPr lang="en-US" b="1" dirty="0">
              <a:solidFill>
                <a:srgbClr val="FFFFFF"/>
              </a:solidFill>
              <a:latin typeface="Arial" pitchFamily="34" charset="0"/>
              <a:cs typeface="Arial" pitchFamily="34" charset="0"/>
            </a:endParaRPr>
          </a:p>
        </p:txBody>
      </p:sp>
      <p:sp>
        <p:nvSpPr>
          <p:cNvPr id="7" name="Rectangle 7"/>
          <p:cNvSpPr>
            <a:spLocks noChangeArrowheads="1"/>
          </p:cNvSpPr>
          <p:nvPr/>
        </p:nvSpPr>
        <p:spPr bwMode="grayWhite">
          <a:xfrm>
            <a:off x="4291781" y="1887793"/>
            <a:ext cx="693174" cy="1093838"/>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11</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22026242"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RNW All Lines by State, 2002-2011 Average: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2934928" y="3991897"/>
            <a:ext cx="3170903" cy="1179871"/>
          </a:xfrm>
          <a:prstGeom prst="wedgeRectCallout">
            <a:avLst>
              <a:gd name="adj1" fmla="val 101704"/>
              <a:gd name="adj2" fmla="val -21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110</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3735298" name="Picture 2" descr="http://www.spc.noaa.gov/climo/online/monthly/2013_annual_map_wind.gif"/>
          <p:cNvPicPr>
            <a:picLocks noChangeAspect="1" noChangeArrowheads="1"/>
          </p:cNvPicPr>
          <p:nvPr/>
        </p:nvPicPr>
        <p:blipFill>
          <a:blip r:embed="rId4" cstate="email"/>
          <a:srcRect/>
          <a:stretch>
            <a:fillRect/>
          </a:stretch>
        </p:blipFill>
        <p:spPr bwMode="auto">
          <a:xfrm>
            <a:off x="165407" y="1091381"/>
            <a:ext cx="7394396" cy="5300408"/>
          </a:xfrm>
          <a:prstGeom prst="rect">
            <a:avLst/>
          </a:prstGeom>
          <a:noFill/>
        </p:spPr>
      </p:pic>
      <p:sp>
        <p:nvSpPr>
          <p:cNvPr id="11" name="AutoShape 7"/>
          <p:cNvSpPr>
            <a:spLocks noChangeArrowheads="1"/>
          </p:cNvSpPr>
          <p:nvPr/>
        </p:nvSpPr>
        <p:spPr bwMode="blackWhite">
          <a:xfrm>
            <a:off x="7093816" y="2831689"/>
            <a:ext cx="1976437" cy="2467898"/>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11,577 “Wind Damage” reports through Sept. 30, causing extensive property damage</a:t>
            </a:r>
            <a:endParaRPr lang="en-US" b="1" dirty="0">
              <a:solidFill>
                <a:srgbClr val="FFFFFF"/>
              </a:solidFill>
              <a:latin typeface="Arial" pitchFamily="34" charset="0"/>
              <a:cs typeface="Arial" pitchFamily="34" charset="0"/>
            </a:endParaRPr>
          </a:p>
        </p:txBody>
      </p:sp>
      <p:sp>
        <p:nvSpPr>
          <p:cNvPr id="7" name="Rectangle 7"/>
          <p:cNvSpPr>
            <a:spLocks noChangeArrowheads="1"/>
          </p:cNvSpPr>
          <p:nvPr/>
        </p:nvSpPr>
        <p:spPr bwMode="grayWhite">
          <a:xfrm>
            <a:off x="4306529" y="1651825"/>
            <a:ext cx="693174" cy="1093838"/>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7"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September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111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3733250" name="Picture 2" descr="http://www.spc.noaa.gov/climo/online/monthly/2013_annual_map_all.gif"/>
          <p:cNvPicPr>
            <a:picLocks noChangeAspect="1" noChangeArrowheads="1"/>
          </p:cNvPicPr>
          <p:nvPr/>
        </p:nvPicPr>
        <p:blipFill>
          <a:blip r:embed="rId4" cstate="email"/>
          <a:srcRect/>
          <a:stretch>
            <a:fillRect/>
          </a:stretch>
        </p:blipFill>
        <p:spPr bwMode="auto">
          <a:xfrm>
            <a:off x="88135" y="1130711"/>
            <a:ext cx="7489266" cy="5368412"/>
          </a:xfrm>
          <a:prstGeom prst="rect">
            <a:avLst/>
          </a:prstGeom>
          <a:noFill/>
        </p:spPr>
      </p:pic>
      <p:sp>
        <p:nvSpPr>
          <p:cNvPr id="11" name="AutoShape 7"/>
          <p:cNvSpPr>
            <a:spLocks noChangeArrowheads="1"/>
          </p:cNvSpPr>
          <p:nvPr/>
        </p:nvSpPr>
        <p:spPr bwMode="blackWhite">
          <a:xfrm>
            <a:off x="3318387" y="1032388"/>
            <a:ext cx="2993923" cy="943898"/>
          </a:xfrm>
          <a:prstGeom prst="wedgeRectCallout">
            <a:avLst>
              <a:gd name="adj1" fmla="val 30740"/>
              <a:gd name="adj2" fmla="val 9256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3"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17,637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Sept. 30;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738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5,321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11,577 </a:t>
            </a:r>
            <a:r>
              <a:rPr lang="en-US" b="1" dirty="0">
                <a:solidFill>
                  <a:srgbClr val="FFFFFF"/>
                </a:solidFill>
                <a:latin typeface="Arial" pitchFamily="34" charset="0"/>
                <a:cs typeface="Arial" pitchFamily="34" charset="0"/>
              </a:rPr>
              <a:t>high wind events</a:t>
            </a:r>
          </a:p>
        </p:txBody>
      </p:sp>
      <p:sp>
        <p:nvSpPr>
          <p:cNvPr id="8" name="Rectangle 7"/>
          <p:cNvSpPr>
            <a:spLocks noChangeArrowheads="1"/>
          </p:cNvSpPr>
          <p:nvPr/>
        </p:nvSpPr>
        <p:spPr bwMode="grayWhite">
          <a:xfrm>
            <a:off x="4291781" y="2020529"/>
            <a:ext cx="693174" cy="825910"/>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barn(in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autoUpdateAnimBg="0"/>
      <p:bldP spid="8"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599" y="196850"/>
            <a:ext cx="7106265" cy="719138"/>
          </a:xfrm>
        </p:spPr>
        <p:txBody>
          <a:bodyPr/>
          <a:lstStyle/>
          <a:p>
            <a:pPr>
              <a:defRPr/>
            </a:pPr>
            <a:r>
              <a:rPr lang="en-US" kern="1200" dirty="0" smtClean="0">
                <a:solidFill>
                  <a:srgbClr val="28688C"/>
                </a:solidFill>
                <a:latin typeface="Arial"/>
                <a:ea typeface="Arial Unicode MS"/>
                <a:cs typeface="Arial"/>
              </a:rPr>
              <a:t>Severe Weather Reports in Wisconsin:</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November 18,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112</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6258436" name="Picture 4" descr="http://www.spc.noaa.gov/climo/online/monthly/2013_states/CA_statemap.gif"/>
          <p:cNvPicPr>
            <a:picLocks noChangeAspect="1" noChangeArrowheads="1"/>
          </p:cNvPicPr>
          <p:nvPr/>
        </p:nvPicPr>
        <p:blipFill>
          <a:blip r:embed="rId4" cstate="email"/>
          <a:srcRect/>
          <a:stretch>
            <a:fillRect/>
          </a:stretch>
        </p:blipFill>
        <p:spPr bwMode="auto">
          <a:xfrm>
            <a:off x="269977" y="1238864"/>
            <a:ext cx="5161935" cy="5161935"/>
          </a:xfrm>
          <a:prstGeom prst="rect">
            <a:avLst/>
          </a:prstGeom>
          <a:noFill/>
        </p:spPr>
      </p:pic>
      <p:sp>
        <p:nvSpPr>
          <p:cNvPr id="13" name="AutoShape 7"/>
          <p:cNvSpPr>
            <a:spLocks noChangeArrowheads="1"/>
          </p:cNvSpPr>
          <p:nvPr/>
        </p:nvSpPr>
        <p:spPr bwMode="blackWhite">
          <a:xfrm>
            <a:off x="5854957" y="2497394"/>
            <a:ext cx="2994075" cy="2292286"/>
          </a:xfrm>
          <a:prstGeom prst="wedgeRectCallout">
            <a:avLst>
              <a:gd name="adj1" fmla="val -125142"/>
              <a:gd name="adj2" fmla="val 515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63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a:t>
            </a:r>
            <a:r>
              <a:rPr lang="en-US" b="1" u="sng" dirty="0" smtClean="0">
                <a:solidFill>
                  <a:srgbClr val="FFFFFF"/>
                </a:solidFill>
                <a:latin typeface="Arial" pitchFamily="34" charset="0"/>
                <a:cs typeface="Arial" pitchFamily="34" charset="0"/>
              </a:rPr>
              <a:t>Nov. 18 in California:</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6 Tornadoes </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14 Large Hail Reports </a:t>
            </a:r>
          </a:p>
          <a:p>
            <a:pPr marL="342900" indent="-342900"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pitchFamily="34" charset="0"/>
                <a:cs typeface="Arial" pitchFamily="34" charset="0"/>
              </a:rPr>
              <a:t>43 High Wind </a:t>
            </a:r>
            <a:r>
              <a:rPr lang="en-US" b="1" dirty="0">
                <a:solidFill>
                  <a:srgbClr val="FFFFFF"/>
                </a:solidFill>
                <a:latin typeface="Arial" pitchFamily="34" charset="0"/>
                <a:cs typeface="Arial" pitchFamily="34" charset="0"/>
              </a:rPr>
              <a:t>E</a:t>
            </a:r>
            <a:r>
              <a:rPr lang="en-US" b="1" dirty="0" smtClean="0">
                <a:solidFill>
                  <a:srgbClr val="FFFFFF"/>
                </a:solidFill>
                <a:latin typeface="Arial" pitchFamily="34" charset="0"/>
                <a:cs typeface="Arial" pitchFamily="34" charset="0"/>
              </a:rPr>
              <a:t>vents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113</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Boston Marathon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114</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email"/>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115</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17543170"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117</a:t>
            </a:fld>
            <a:endParaRPr lang="en-US" smtClean="0"/>
          </a:p>
        </p:txBody>
      </p:sp>
      <p:sp>
        <p:nvSpPr>
          <p:cNvPr id="82949" name="Rectangle 2"/>
          <p:cNvSpPr>
            <a:spLocks noGrp="1" noChangeArrowheads="1"/>
          </p:cNvSpPr>
          <p:nvPr>
            <p:ph type="title"/>
          </p:nvPr>
        </p:nvSpPr>
        <p:spPr/>
        <p:txBody>
          <a:bodyPr/>
          <a:lstStyle/>
          <a:p>
            <a:r>
              <a:rPr lang="en-US" dirty="0" smtClean="0"/>
              <a:t>TRIA Outlook </a:t>
            </a:r>
          </a:p>
        </p:txBody>
      </p:sp>
      <p:sp>
        <p:nvSpPr>
          <p:cNvPr id="1922051" name="Rectangle 3"/>
          <p:cNvSpPr>
            <a:spLocks noGrp="1" noChangeArrowheads="1"/>
          </p:cNvSpPr>
          <p:nvPr>
            <p:ph type="body" idx="1"/>
          </p:nvPr>
        </p:nvSpPr>
        <p:spPr>
          <a:xfrm>
            <a:off x="250723" y="1218799"/>
            <a:ext cx="8716296" cy="5448301"/>
          </a:xfrm>
        </p:spPr>
        <p:txBody>
          <a:bodyPr/>
          <a:lstStyle/>
          <a:p>
            <a:pPr>
              <a:lnSpc>
                <a:spcPts val="1300"/>
              </a:lnSpc>
            </a:pPr>
            <a:r>
              <a:rPr lang="en-US" sz="2200" b="1" dirty="0" smtClean="0"/>
              <a:t>Difficult Reauthorization Battle Ahead</a:t>
            </a:r>
          </a:p>
          <a:p>
            <a:pPr lvl="1">
              <a:lnSpc>
                <a:spcPct val="100000"/>
              </a:lnSpc>
            </a:pPr>
            <a:r>
              <a:rPr lang="en-US" sz="2000" b="1" dirty="0" smtClean="0"/>
              <a:t>Very difficult to overcome antigovernment/small government, Tea Party forces in the House</a:t>
            </a:r>
          </a:p>
          <a:p>
            <a:pPr lvl="1">
              <a:lnSpc>
                <a:spcPct val="100000"/>
              </a:lnSpc>
            </a:pPr>
            <a:r>
              <a:rPr lang="en-US" sz="2000" b="1" dirty="0" smtClean="0"/>
              <a:t>Most Committee members in both houses weren’t around in 2007</a:t>
            </a:r>
          </a:p>
          <a:p>
            <a:pPr>
              <a:lnSpc>
                <a:spcPts val="1300"/>
              </a:lnSpc>
            </a:pPr>
            <a:r>
              <a:rPr lang="en-US" sz="2200" b="1" dirty="0" smtClean="0"/>
              <a:t>House Hearings in 2012; House and Senate in Sept. 2013</a:t>
            </a:r>
          </a:p>
          <a:p>
            <a:pPr>
              <a:lnSpc>
                <a:spcPts val="1300"/>
              </a:lnSpc>
            </a:pPr>
            <a:r>
              <a:rPr lang="en-US" sz="2200" b="1" dirty="0" smtClean="0"/>
              <a:t>If Reauthorized, Insurer Participation Likely Increased</a:t>
            </a:r>
          </a:p>
          <a:p>
            <a:pPr>
              <a:lnSpc>
                <a:spcPts val="1300"/>
              </a:lnSpc>
            </a:pPr>
            <a:r>
              <a:rPr lang="en-US" sz="2200" b="1" dirty="0" smtClean="0"/>
              <a:t>Some Have Attacked TRIA as “Corporate Welfare”</a:t>
            </a:r>
          </a:p>
          <a:p>
            <a:pPr lvl="1">
              <a:lnSpc>
                <a:spcPts val="1300"/>
              </a:lnSpc>
            </a:pPr>
            <a:r>
              <a:rPr lang="en-US" sz="2000" b="1" dirty="0" smtClean="0"/>
              <a:t>In reality the taxpayer is 100% protected</a:t>
            </a:r>
          </a:p>
          <a:p>
            <a:pPr lvl="1">
              <a:lnSpc>
                <a:spcPts val="1300"/>
              </a:lnSpc>
            </a:pPr>
            <a:r>
              <a:rPr lang="en-US" sz="2000" b="1" dirty="0" smtClean="0"/>
              <a:t>NFIP, Crop programs have led to miscomprehensions</a:t>
            </a:r>
          </a:p>
          <a:p>
            <a:pPr>
              <a:lnSpc>
                <a:spcPts val="1300"/>
              </a:lnSpc>
            </a:pPr>
            <a:r>
              <a:rPr lang="en-US" sz="2200" b="1" dirty="0" smtClean="0"/>
              <a:t>Emphasizing Benefits to Employees Under WC is Key</a:t>
            </a:r>
          </a:p>
          <a:p>
            <a:pPr>
              <a:lnSpc>
                <a:spcPts val="1300"/>
              </a:lnSpc>
            </a:pPr>
            <a:r>
              <a:rPr lang="en-US" sz="2200" b="1" dirty="0" smtClean="0"/>
              <a:t>Misperception by Some that Terrorism is Urban Issue</a:t>
            </a:r>
          </a:p>
          <a:p>
            <a:pPr>
              <a:lnSpc>
                <a:spcPts val="1300"/>
              </a:lnSpc>
            </a:pPr>
            <a:r>
              <a:rPr lang="en-US" sz="2200" b="1" i="1" dirty="0" smtClean="0"/>
              <a:t>Growth Opportunity: Standalone Cover if No Reauthorization</a:t>
            </a:r>
          </a:p>
          <a:p>
            <a:pPr>
              <a:lnSpc>
                <a:spcPts val="1300"/>
              </a:lnSpc>
            </a:pPr>
            <a:endParaRPr lang="en-US" sz="22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2051">
                                            <p:txEl>
                                              <p:pRg st="10" end="10"/>
                                            </p:txEl>
                                          </p:spTgt>
                                        </p:tgtEl>
                                        <p:attrNameLst>
                                          <p:attrName>style.visibility</p:attrName>
                                        </p:attrNameLst>
                                      </p:cBhvr>
                                      <p:to>
                                        <p:strVal val="visible"/>
                                      </p:to>
                                    </p:set>
                                    <p:animEffect transition="in" filter="wipe(left)">
                                      <p:cBhvr>
                                        <p:cTn id="49"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6738" name="Rectangle 2"/>
          <p:cNvSpPr>
            <a:spLocks noGrp="1" noChangeArrowheads="1"/>
          </p:cNvSpPr>
          <p:nvPr>
            <p:ph type="title"/>
          </p:nvPr>
        </p:nvSpPr>
        <p:spPr/>
        <p:txBody>
          <a:bodyPr/>
          <a:lstStyle/>
          <a:p>
            <a:r>
              <a:rPr lang="en-US" dirty="0" smtClean="0"/>
              <a:t>I.I.I. TRIA Testimony Before US Senate Banking Committee (Sept. 25, 2013)</a:t>
            </a:r>
          </a:p>
        </p:txBody>
      </p:sp>
      <p:pic>
        <p:nvPicPr>
          <p:cNvPr id="2051" name="Picture 3"/>
          <p:cNvPicPr>
            <a:picLocks noChangeAspect="1" noChangeArrowheads="1"/>
          </p:cNvPicPr>
          <p:nvPr/>
        </p:nvPicPr>
        <p:blipFill>
          <a:blip r:embed="rId3" cstate="email"/>
          <a:srcRect/>
          <a:stretch>
            <a:fillRect/>
          </a:stretch>
        </p:blipFill>
        <p:spPr bwMode="auto">
          <a:xfrm>
            <a:off x="1524000" y="1981200"/>
            <a:ext cx="6029325" cy="3438525"/>
          </a:xfrm>
          <a:prstGeom prst="rect">
            <a:avLst/>
          </a:prstGeom>
          <a:noFill/>
          <a:ln w="9525">
            <a:noFill/>
            <a:miter lim="800000"/>
            <a:headEnd/>
            <a:tailEnd/>
          </a:ln>
        </p:spPr>
      </p:pic>
      <p:sp>
        <p:nvSpPr>
          <p:cNvPr id="10" name="Rectangle 7"/>
          <p:cNvSpPr>
            <a:spLocks noChangeArrowheads="1"/>
          </p:cNvSpPr>
          <p:nvPr/>
        </p:nvSpPr>
        <p:spPr bwMode="black">
          <a:xfrm>
            <a:off x="381000" y="1295400"/>
            <a:ext cx="8221662" cy="443198"/>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Robert Hartwig, </a:t>
            </a:r>
            <a:r>
              <a:rPr lang="en-US" sz="1600" b="1" dirty="0" smtClean="0">
                <a:solidFill>
                  <a:srgbClr val="225A7A"/>
                </a:solidFill>
                <a:hlinkClick r:id="rId4"/>
              </a:rPr>
              <a:t>Future of TRIA Program, U.S. Senate Banking Committee </a:t>
            </a:r>
            <a:endParaRPr lang="en-US" sz="1600" b="1" dirty="0">
              <a:solidFill>
                <a:srgbClr val="225A7A"/>
              </a:solidFill>
            </a:endParaRPr>
          </a:p>
        </p:txBody>
      </p:sp>
    </p:spTree>
  </p:cSld>
  <p:clrMapOvr>
    <a:masterClrMapping/>
  </p:clrMapOvr>
  <p:transition>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119</a:t>
            </a:fld>
            <a:endParaRPr lang="en-US" sz="900"/>
          </a:p>
        </p:txBody>
      </p:sp>
      <p:sp>
        <p:nvSpPr>
          <p:cNvPr id="4100" name="Rectangle 2"/>
          <p:cNvSpPr>
            <a:spLocks noGrp="1" noChangeArrowheads="1"/>
          </p:cNvSpPr>
          <p:nvPr>
            <p:ph type="title" idx="4294967295"/>
          </p:nvPr>
        </p:nvSpPr>
        <p:spPr>
          <a:xfrm>
            <a:off x="66675" y="206375"/>
            <a:ext cx="7451725" cy="860425"/>
          </a:xfrm>
        </p:spPr>
        <p:txBody>
          <a:bodyPr/>
          <a:lstStyle/>
          <a:p>
            <a:r>
              <a:rPr lang="en-US" dirty="0" smtClean="0"/>
              <a:t>Terrorism Insurance Take-up Rates,</a:t>
            </a:r>
            <a:br>
              <a:rPr lang="en-US" dirty="0" smtClean="0"/>
            </a:br>
            <a:r>
              <a:rPr lang="en-US" dirty="0" smtClean="0"/>
              <a:t>By Year, 2003-2012</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2013 Terrorism Risk Insurance Report,</a:t>
            </a:r>
            <a:r>
              <a:rPr lang="en-US" sz="1100" dirty="0" smtClean="0"/>
              <a:t> May 2013.</a:t>
            </a:r>
            <a:endParaRPr lang="en-US" sz="1100" dirty="0"/>
          </a:p>
        </p:txBody>
      </p:sp>
      <p:graphicFrame>
        <p:nvGraphicFramePr>
          <p:cNvPr id="4098" name="Object 2"/>
          <p:cNvGraphicFramePr>
            <a:graphicFrameLocks/>
          </p:cNvGraphicFramePr>
          <p:nvPr/>
        </p:nvGraphicFramePr>
        <p:xfrm>
          <a:off x="304800" y="1371600"/>
          <a:ext cx="8382000" cy="4090988"/>
        </p:xfrm>
        <a:graphic>
          <a:graphicData uri="http://schemas.openxmlformats.org/presentationml/2006/ole">
            <p:oleObj spid="_x0000_s23045122" name="Chart" r:id="rId4" imgW="8296363" imgH="4305171" progId="MSGraph.Chart.8">
              <p:embed followColorScheme="full"/>
            </p:oleObj>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465872" y="3333135"/>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Take-up  rates for smaller commercial risks are lower—potentially very low in some areas and industries</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12</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9"/>
          <p:cNvGrpSpPr/>
          <p:nvPr/>
        </p:nvGrpSpPr>
        <p:grpSpPr>
          <a:xfrm>
            <a:off x="838200" y="1219200"/>
            <a:ext cx="7466012" cy="5357813"/>
            <a:chOff x="611188" y="457200"/>
            <a:chExt cx="7918450" cy="6119813"/>
          </a:xfrm>
        </p:grpSpPr>
        <p:sp>
          <p:nvSpPr>
            <p:cNvPr id="7176" name="Freeform 8"/>
            <p:cNvSpPr>
              <a:spLocks/>
            </p:cNvSpPr>
            <p:nvPr/>
          </p:nvSpPr>
          <p:spPr bwMode="auto">
            <a:xfrm>
              <a:off x="1793875" y="4065588"/>
              <a:ext cx="5553075" cy="631825"/>
            </a:xfrm>
            <a:custGeom>
              <a:avLst/>
              <a:gdLst/>
              <a:ahLst/>
              <a:cxnLst>
                <a:cxn ang="0">
                  <a:pos x="0" y="398"/>
                </a:cxn>
                <a:cxn ang="0">
                  <a:pos x="3498" y="398"/>
                </a:cxn>
                <a:cxn ang="0">
                  <a:pos x="3246" y="0"/>
                </a:cxn>
                <a:cxn ang="0">
                  <a:pos x="250" y="0"/>
                </a:cxn>
                <a:cxn ang="0">
                  <a:pos x="0" y="398"/>
                </a:cxn>
              </a:cxnLst>
              <a:rect l="0" t="0" r="r" b="b"/>
              <a:pathLst>
                <a:path w="3498" h="398">
                  <a:moveTo>
                    <a:pt x="0" y="398"/>
                  </a:moveTo>
                  <a:lnTo>
                    <a:pt x="3498" y="398"/>
                  </a:lnTo>
                  <a:lnTo>
                    <a:pt x="3246" y="0"/>
                  </a:lnTo>
                  <a:lnTo>
                    <a:pt x="250" y="0"/>
                  </a:lnTo>
                  <a:lnTo>
                    <a:pt x="0" y="398"/>
                  </a:lnTo>
                  <a:close/>
                </a:path>
              </a:pathLst>
            </a:custGeom>
            <a:solidFill>
              <a:srgbClr val="1574FF"/>
            </a:solidFill>
            <a:ln w="12700" cap="flat" cmpd="sng">
              <a:noFill/>
              <a:prstDash val="solid"/>
              <a:round/>
              <a:headEnd type="none" w="med" len="med"/>
              <a:tailEnd type="none" w="med" len="med"/>
            </a:ln>
            <a:effectLst/>
          </p:spPr>
          <p:txBody>
            <a:bodyPr/>
            <a:lstStyle/>
            <a:p>
              <a:pPr algn="ctr"/>
              <a:endParaRPr lang="en-US"/>
            </a:p>
          </p:txBody>
        </p:sp>
        <p:sp>
          <p:nvSpPr>
            <p:cNvPr id="7177" name="Freeform 9"/>
            <p:cNvSpPr>
              <a:spLocks/>
            </p:cNvSpPr>
            <p:nvPr/>
          </p:nvSpPr>
          <p:spPr bwMode="auto">
            <a:xfrm>
              <a:off x="611188" y="5961063"/>
              <a:ext cx="7918450" cy="615950"/>
            </a:xfrm>
            <a:custGeom>
              <a:avLst/>
              <a:gdLst/>
              <a:ahLst/>
              <a:cxnLst>
                <a:cxn ang="0">
                  <a:pos x="0" y="388"/>
                </a:cxn>
                <a:cxn ang="0">
                  <a:pos x="2494" y="388"/>
                </a:cxn>
                <a:cxn ang="0">
                  <a:pos x="4988" y="388"/>
                </a:cxn>
                <a:cxn ang="0">
                  <a:pos x="4744" y="0"/>
                </a:cxn>
                <a:cxn ang="0">
                  <a:pos x="244" y="0"/>
                </a:cxn>
                <a:cxn ang="0">
                  <a:pos x="0" y="388"/>
                </a:cxn>
              </a:cxnLst>
              <a:rect l="0" t="0" r="r" b="b"/>
              <a:pathLst>
                <a:path w="4988" h="388">
                  <a:moveTo>
                    <a:pt x="0" y="388"/>
                  </a:moveTo>
                  <a:lnTo>
                    <a:pt x="2494" y="388"/>
                  </a:lnTo>
                  <a:lnTo>
                    <a:pt x="4988" y="388"/>
                  </a:lnTo>
                  <a:lnTo>
                    <a:pt x="4744" y="0"/>
                  </a:lnTo>
                  <a:lnTo>
                    <a:pt x="244" y="0"/>
                  </a:lnTo>
                  <a:lnTo>
                    <a:pt x="0" y="388"/>
                  </a:lnTo>
                  <a:close/>
                </a:path>
              </a:pathLst>
            </a:custGeom>
            <a:solidFill>
              <a:srgbClr val="004FC4"/>
            </a:solidFill>
            <a:ln w="12700" cap="flat" cmpd="sng">
              <a:noFill/>
              <a:prstDash val="solid"/>
              <a:round/>
              <a:headEnd type="none" w="med" len="med"/>
              <a:tailEnd type="none" w="med" len="med"/>
            </a:ln>
            <a:effectLst/>
          </p:spPr>
          <p:txBody>
            <a:bodyPr/>
            <a:lstStyle/>
            <a:p>
              <a:pPr algn="ctr"/>
              <a:endParaRPr lang="en-US"/>
            </a:p>
          </p:txBody>
        </p:sp>
        <p:sp>
          <p:nvSpPr>
            <p:cNvPr id="7178" name="Freeform 10"/>
            <p:cNvSpPr>
              <a:spLocks/>
            </p:cNvSpPr>
            <p:nvPr/>
          </p:nvSpPr>
          <p:spPr bwMode="auto">
            <a:xfrm>
              <a:off x="1397000" y="4697413"/>
              <a:ext cx="6346825" cy="631825"/>
            </a:xfrm>
            <a:custGeom>
              <a:avLst/>
              <a:gdLst/>
              <a:ahLst/>
              <a:cxnLst>
                <a:cxn ang="0">
                  <a:pos x="0" y="398"/>
                </a:cxn>
                <a:cxn ang="0">
                  <a:pos x="3998" y="398"/>
                </a:cxn>
                <a:cxn ang="0">
                  <a:pos x="3748" y="0"/>
                </a:cxn>
                <a:cxn ang="0">
                  <a:pos x="250" y="0"/>
                </a:cxn>
                <a:cxn ang="0">
                  <a:pos x="0" y="398"/>
                </a:cxn>
              </a:cxnLst>
              <a:rect l="0" t="0" r="r" b="b"/>
              <a:pathLst>
                <a:path w="3998" h="398">
                  <a:moveTo>
                    <a:pt x="0" y="398"/>
                  </a:moveTo>
                  <a:lnTo>
                    <a:pt x="3998" y="398"/>
                  </a:lnTo>
                  <a:lnTo>
                    <a:pt x="3748" y="0"/>
                  </a:lnTo>
                  <a:lnTo>
                    <a:pt x="250" y="0"/>
                  </a:lnTo>
                  <a:lnTo>
                    <a:pt x="0" y="398"/>
                  </a:lnTo>
                  <a:close/>
                </a:path>
              </a:pathLst>
            </a:custGeom>
            <a:solidFill>
              <a:srgbClr val="0062F2"/>
            </a:solidFill>
            <a:ln w="12700" cap="flat" cmpd="sng">
              <a:noFill/>
              <a:prstDash val="solid"/>
              <a:round/>
              <a:headEnd type="none" w="med" len="med"/>
              <a:tailEnd type="none" w="med" len="med"/>
            </a:ln>
            <a:effectLst/>
          </p:spPr>
          <p:txBody>
            <a:bodyPr/>
            <a:lstStyle/>
            <a:p>
              <a:pPr algn="ctr"/>
              <a:endParaRPr lang="en-US"/>
            </a:p>
          </p:txBody>
        </p:sp>
        <p:sp>
          <p:nvSpPr>
            <p:cNvPr id="7179" name="Freeform 11"/>
            <p:cNvSpPr>
              <a:spLocks/>
            </p:cNvSpPr>
            <p:nvPr/>
          </p:nvSpPr>
          <p:spPr bwMode="auto">
            <a:xfrm>
              <a:off x="2192338" y="3433763"/>
              <a:ext cx="4756150" cy="631825"/>
            </a:xfrm>
            <a:custGeom>
              <a:avLst/>
              <a:gdLst/>
              <a:ahLst/>
              <a:cxnLst>
                <a:cxn ang="0">
                  <a:pos x="0" y="398"/>
                </a:cxn>
                <a:cxn ang="0">
                  <a:pos x="2996" y="398"/>
                </a:cxn>
                <a:cxn ang="0">
                  <a:pos x="2746" y="0"/>
                </a:cxn>
                <a:cxn ang="0">
                  <a:pos x="252" y="0"/>
                </a:cxn>
                <a:cxn ang="0">
                  <a:pos x="0" y="398"/>
                </a:cxn>
              </a:cxnLst>
              <a:rect l="0" t="0" r="r" b="b"/>
              <a:pathLst>
                <a:path w="2996" h="398">
                  <a:moveTo>
                    <a:pt x="0" y="398"/>
                  </a:moveTo>
                  <a:lnTo>
                    <a:pt x="2996" y="398"/>
                  </a:lnTo>
                  <a:lnTo>
                    <a:pt x="2746" y="0"/>
                  </a:lnTo>
                  <a:lnTo>
                    <a:pt x="252" y="0"/>
                  </a:lnTo>
                  <a:lnTo>
                    <a:pt x="0" y="398"/>
                  </a:lnTo>
                  <a:close/>
                </a:path>
              </a:pathLst>
            </a:custGeom>
            <a:solidFill>
              <a:srgbClr val="3F8DFF"/>
            </a:solidFill>
            <a:ln w="12700" cap="flat" cmpd="sng">
              <a:noFill/>
              <a:prstDash val="solid"/>
              <a:round/>
              <a:headEnd type="none" w="med" len="med"/>
              <a:tailEnd type="none" w="med" len="med"/>
            </a:ln>
            <a:effectLst/>
          </p:spPr>
          <p:txBody>
            <a:bodyPr/>
            <a:lstStyle/>
            <a:p>
              <a:pPr algn="ctr"/>
              <a:endParaRPr lang="en-US"/>
            </a:p>
          </p:txBody>
        </p:sp>
        <p:sp>
          <p:nvSpPr>
            <p:cNvPr id="7180" name="Freeform 12"/>
            <p:cNvSpPr>
              <a:spLocks/>
            </p:cNvSpPr>
            <p:nvPr/>
          </p:nvSpPr>
          <p:spPr bwMode="auto">
            <a:xfrm>
              <a:off x="998538" y="5329238"/>
              <a:ext cx="7143750" cy="631825"/>
            </a:xfrm>
            <a:custGeom>
              <a:avLst/>
              <a:gdLst/>
              <a:ahLst/>
              <a:cxnLst>
                <a:cxn ang="0">
                  <a:pos x="0" y="398"/>
                </a:cxn>
                <a:cxn ang="0">
                  <a:pos x="4500" y="398"/>
                </a:cxn>
                <a:cxn ang="0">
                  <a:pos x="4250" y="0"/>
                </a:cxn>
                <a:cxn ang="0">
                  <a:pos x="252" y="0"/>
                </a:cxn>
                <a:cxn ang="0">
                  <a:pos x="0" y="398"/>
                </a:cxn>
              </a:cxnLst>
              <a:rect l="0" t="0" r="r" b="b"/>
              <a:pathLst>
                <a:path w="4500" h="398">
                  <a:moveTo>
                    <a:pt x="0" y="398"/>
                  </a:moveTo>
                  <a:lnTo>
                    <a:pt x="4500" y="398"/>
                  </a:lnTo>
                  <a:lnTo>
                    <a:pt x="4250" y="0"/>
                  </a:lnTo>
                  <a:lnTo>
                    <a:pt x="252" y="0"/>
                  </a:lnTo>
                  <a:lnTo>
                    <a:pt x="0" y="398"/>
                  </a:lnTo>
                  <a:close/>
                </a:path>
              </a:pathLst>
            </a:custGeom>
            <a:solidFill>
              <a:srgbClr val="0058DA"/>
            </a:solidFill>
            <a:ln w="12700" cap="flat" cmpd="sng">
              <a:noFill/>
              <a:prstDash val="solid"/>
              <a:round/>
              <a:headEnd type="none" w="med" len="med"/>
              <a:tailEnd type="none" w="med" len="med"/>
            </a:ln>
            <a:effectLst/>
          </p:spPr>
          <p:txBody>
            <a:bodyPr/>
            <a:lstStyle/>
            <a:p>
              <a:pPr algn="ctr"/>
              <a:endParaRPr lang="en-US"/>
            </a:p>
          </p:txBody>
        </p:sp>
        <p:sp>
          <p:nvSpPr>
            <p:cNvPr id="7182" name="Freeform 14"/>
            <p:cNvSpPr>
              <a:spLocks/>
            </p:cNvSpPr>
            <p:nvPr/>
          </p:nvSpPr>
          <p:spPr bwMode="auto">
            <a:xfrm>
              <a:off x="3352800" y="457200"/>
              <a:ext cx="2438400" cy="1752600"/>
            </a:xfrm>
            <a:custGeom>
              <a:avLst/>
              <a:gdLst/>
              <a:ahLst/>
              <a:cxnLst>
                <a:cxn ang="0">
                  <a:pos x="244" y="0"/>
                </a:cxn>
                <a:cxn ang="0">
                  <a:pos x="0" y="388"/>
                </a:cxn>
                <a:cxn ang="0">
                  <a:pos x="488" y="388"/>
                </a:cxn>
                <a:cxn ang="0">
                  <a:pos x="244" y="0"/>
                </a:cxn>
              </a:cxnLst>
              <a:rect l="0" t="0" r="r" b="b"/>
              <a:pathLst>
                <a:path w="488" h="388">
                  <a:moveTo>
                    <a:pt x="244" y="0"/>
                  </a:moveTo>
                  <a:lnTo>
                    <a:pt x="0" y="388"/>
                  </a:lnTo>
                  <a:lnTo>
                    <a:pt x="488" y="388"/>
                  </a:lnTo>
                  <a:lnTo>
                    <a:pt x="244" y="0"/>
                  </a:lnTo>
                  <a:close/>
                </a:path>
              </a:pathLst>
            </a:custGeom>
            <a:solidFill>
              <a:srgbClr val="D1E4FF"/>
            </a:solidFill>
            <a:ln w="12700" cap="flat" cmpd="sng">
              <a:noFill/>
              <a:prstDash val="solid"/>
              <a:round/>
              <a:headEnd type="none" w="med" len="med"/>
              <a:tailEnd type="none" w="med" len="med"/>
            </a:ln>
            <a:effectLst/>
          </p:spPr>
          <p:txBody>
            <a:bodyPr/>
            <a:lstStyle/>
            <a:p>
              <a:pPr algn="ctr"/>
              <a:endParaRPr lang="en-US"/>
            </a:p>
          </p:txBody>
        </p:sp>
        <p:sp>
          <p:nvSpPr>
            <p:cNvPr id="7183" name="Freeform 15"/>
            <p:cNvSpPr>
              <a:spLocks/>
            </p:cNvSpPr>
            <p:nvPr/>
          </p:nvSpPr>
          <p:spPr bwMode="auto">
            <a:xfrm>
              <a:off x="2989263" y="2166938"/>
              <a:ext cx="3162300" cy="635000"/>
            </a:xfrm>
            <a:custGeom>
              <a:avLst/>
              <a:gdLst/>
              <a:ahLst/>
              <a:cxnLst>
                <a:cxn ang="0">
                  <a:pos x="0" y="400"/>
                </a:cxn>
                <a:cxn ang="0">
                  <a:pos x="1992" y="400"/>
                </a:cxn>
                <a:cxn ang="0">
                  <a:pos x="1742" y="0"/>
                </a:cxn>
                <a:cxn ang="0">
                  <a:pos x="250" y="0"/>
                </a:cxn>
                <a:cxn ang="0">
                  <a:pos x="0" y="400"/>
                </a:cxn>
              </a:cxnLst>
              <a:rect l="0" t="0" r="r" b="b"/>
              <a:pathLst>
                <a:path w="1992" h="400">
                  <a:moveTo>
                    <a:pt x="0" y="400"/>
                  </a:moveTo>
                  <a:lnTo>
                    <a:pt x="1992" y="400"/>
                  </a:lnTo>
                  <a:lnTo>
                    <a:pt x="1742" y="0"/>
                  </a:lnTo>
                  <a:lnTo>
                    <a:pt x="250" y="0"/>
                  </a:lnTo>
                  <a:lnTo>
                    <a:pt x="0" y="400"/>
                  </a:lnTo>
                  <a:close/>
                </a:path>
              </a:pathLst>
            </a:custGeom>
            <a:solidFill>
              <a:srgbClr val="85B6FF"/>
            </a:solidFill>
            <a:ln w="12700" cap="flat" cmpd="sng">
              <a:noFill/>
              <a:prstDash val="solid"/>
              <a:round/>
              <a:headEnd type="none" w="med" len="med"/>
              <a:tailEnd type="none" w="med" len="med"/>
            </a:ln>
            <a:effectLst/>
          </p:spPr>
          <p:txBody>
            <a:bodyPr/>
            <a:lstStyle/>
            <a:p>
              <a:pPr algn="ctr"/>
              <a:endParaRPr lang="en-US"/>
            </a:p>
          </p:txBody>
        </p:sp>
        <p:sp>
          <p:nvSpPr>
            <p:cNvPr id="7184" name="Freeform 16"/>
            <p:cNvSpPr>
              <a:spLocks/>
            </p:cNvSpPr>
            <p:nvPr/>
          </p:nvSpPr>
          <p:spPr bwMode="auto">
            <a:xfrm>
              <a:off x="2590800" y="2801938"/>
              <a:ext cx="3959225" cy="631825"/>
            </a:xfrm>
            <a:custGeom>
              <a:avLst/>
              <a:gdLst/>
              <a:ahLst/>
              <a:cxnLst>
                <a:cxn ang="0">
                  <a:pos x="0" y="398"/>
                </a:cxn>
                <a:cxn ang="0">
                  <a:pos x="0" y="398"/>
                </a:cxn>
                <a:cxn ang="0">
                  <a:pos x="2494" y="398"/>
                </a:cxn>
                <a:cxn ang="0">
                  <a:pos x="2494" y="398"/>
                </a:cxn>
                <a:cxn ang="0">
                  <a:pos x="2242" y="0"/>
                </a:cxn>
                <a:cxn ang="0">
                  <a:pos x="250" y="0"/>
                </a:cxn>
                <a:cxn ang="0">
                  <a:pos x="0" y="398"/>
                </a:cxn>
              </a:cxnLst>
              <a:rect l="0" t="0" r="r" b="b"/>
              <a:pathLst>
                <a:path w="2494" h="398">
                  <a:moveTo>
                    <a:pt x="0" y="398"/>
                  </a:moveTo>
                  <a:lnTo>
                    <a:pt x="0" y="398"/>
                  </a:lnTo>
                  <a:lnTo>
                    <a:pt x="2494" y="398"/>
                  </a:lnTo>
                  <a:lnTo>
                    <a:pt x="2494" y="398"/>
                  </a:lnTo>
                  <a:lnTo>
                    <a:pt x="2242" y="0"/>
                  </a:lnTo>
                  <a:lnTo>
                    <a:pt x="250" y="0"/>
                  </a:lnTo>
                  <a:lnTo>
                    <a:pt x="0" y="398"/>
                  </a:lnTo>
                  <a:close/>
                </a:path>
              </a:pathLst>
            </a:custGeom>
            <a:solidFill>
              <a:srgbClr val="65A3FF"/>
            </a:solidFill>
            <a:ln w="12700" cap="flat" cmpd="sng">
              <a:noFill/>
              <a:prstDash val="solid"/>
              <a:round/>
              <a:headEnd type="none" w="med" len="med"/>
              <a:tailEnd type="none" w="med" len="med"/>
            </a:ln>
            <a:effectLst/>
          </p:spPr>
          <p:txBody>
            <a:bodyPr/>
            <a:lstStyle/>
            <a:p>
              <a:pPr algn="ctr"/>
              <a:endParaRPr lang="en-US"/>
            </a:p>
          </p:txBody>
        </p:sp>
        <p:sp>
          <p:nvSpPr>
            <p:cNvPr id="7186" name="Text Box 18"/>
            <p:cNvSpPr txBox="1">
              <a:spLocks noChangeArrowheads="1"/>
            </p:cNvSpPr>
            <p:nvPr/>
          </p:nvSpPr>
          <p:spPr bwMode="auto">
            <a:xfrm>
              <a:off x="3037367" y="2812976"/>
              <a:ext cx="2941590"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rgbClr val="000066"/>
                  </a:solidFill>
                </a:rPr>
                <a:t>Industry Aggregate</a:t>
              </a:r>
            </a:p>
            <a:p>
              <a:pPr algn="ctr">
                <a:lnSpc>
                  <a:spcPts val="1700"/>
                </a:lnSpc>
              </a:pPr>
              <a:r>
                <a:rPr lang="en-GB" sz="1700" b="1" dirty="0" smtClean="0">
                  <a:solidFill>
                    <a:srgbClr val="000066"/>
                  </a:solidFill>
                </a:rPr>
                <a:t> Retention: </a:t>
              </a:r>
              <a:r>
                <a:rPr lang="en-GB" sz="1700" b="1" i="1" dirty="0" smtClean="0">
                  <a:solidFill>
                    <a:srgbClr val="000066"/>
                  </a:solidFill>
                </a:rPr>
                <a:t>$27.5 Bill</a:t>
              </a:r>
              <a:endParaRPr lang="en-GB" sz="1700" b="1" i="1" dirty="0">
                <a:solidFill>
                  <a:srgbClr val="000066"/>
                </a:solidFill>
              </a:endParaRPr>
            </a:p>
          </p:txBody>
        </p:sp>
        <p:sp>
          <p:nvSpPr>
            <p:cNvPr id="7188" name="Text Box 20"/>
            <p:cNvSpPr txBox="1">
              <a:spLocks noChangeArrowheads="1"/>
            </p:cNvSpPr>
            <p:nvPr/>
          </p:nvSpPr>
          <p:spPr bwMode="auto">
            <a:xfrm>
              <a:off x="3810000" y="1295400"/>
              <a:ext cx="1524000" cy="738254"/>
            </a:xfrm>
            <a:prstGeom prst="rect">
              <a:avLst/>
            </a:prstGeom>
            <a:noFill/>
            <a:ln w="9525">
              <a:noFill/>
              <a:miter lim="800000"/>
              <a:headEnd/>
              <a:tailEnd/>
            </a:ln>
            <a:effectLst/>
          </p:spPr>
          <p:txBody>
            <a:bodyPr wrap="square">
              <a:spAutoFit/>
            </a:bodyPr>
            <a:lstStyle/>
            <a:p>
              <a:pPr algn="ctr"/>
              <a:r>
                <a:rPr lang="en-GB" b="1" dirty="0" smtClean="0">
                  <a:solidFill>
                    <a:srgbClr val="000066"/>
                  </a:solidFill>
                </a:rPr>
                <a:t>Hard Cap</a:t>
              </a:r>
            </a:p>
            <a:p>
              <a:pPr algn="ctr"/>
              <a:r>
                <a:rPr lang="en-GB" b="1" dirty="0" smtClean="0">
                  <a:solidFill>
                    <a:srgbClr val="000066"/>
                  </a:solidFill>
                </a:rPr>
                <a:t> </a:t>
              </a:r>
              <a:r>
                <a:rPr lang="en-GB" b="1" i="1" dirty="0" smtClean="0">
                  <a:solidFill>
                    <a:srgbClr val="000066"/>
                  </a:solidFill>
                </a:rPr>
                <a:t>$100 Bill</a:t>
              </a:r>
              <a:endParaRPr lang="en-GB" b="1" i="1" dirty="0">
                <a:solidFill>
                  <a:srgbClr val="000066"/>
                </a:solidFill>
              </a:endParaRPr>
            </a:p>
          </p:txBody>
        </p:sp>
        <p:sp>
          <p:nvSpPr>
            <p:cNvPr id="7189" name="Text Box 21"/>
            <p:cNvSpPr txBox="1">
              <a:spLocks noChangeArrowheads="1"/>
            </p:cNvSpPr>
            <p:nvPr/>
          </p:nvSpPr>
          <p:spPr bwMode="auto">
            <a:xfrm>
              <a:off x="3358990" y="2197947"/>
              <a:ext cx="2475178" cy="632789"/>
            </a:xfrm>
            <a:prstGeom prst="rect">
              <a:avLst/>
            </a:prstGeom>
            <a:noFill/>
            <a:ln w="9525">
              <a:noFill/>
              <a:miter lim="800000"/>
              <a:headEnd/>
              <a:tailEnd/>
            </a:ln>
            <a:effectLst/>
          </p:spPr>
          <p:txBody>
            <a:bodyPr wrap="square">
              <a:spAutoFit/>
            </a:bodyPr>
            <a:lstStyle/>
            <a:p>
              <a:pPr algn="ctr">
                <a:lnSpc>
                  <a:spcPts val="1800"/>
                </a:lnSpc>
              </a:pPr>
              <a:r>
                <a:rPr lang="en-GB" b="1" dirty="0" smtClean="0">
                  <a:solidFill>
                    <a:srgbClr val="000066"/>
                  </a:solidFill>
                </a:rPr>
                <a:t>Government Recoupment</a:t>
              </a:r>
              <a:endParaRPr lang="en-GB" b="1" dirty="0">
                <a:solidFill>
                  <a:srgbClr val="000066"/>
                </a:solidFill>
              </a:endParaRPr>
            </a:p>
          </p:txBody>
        </p:sp>
        <p:sp>
          <p:nvSpPr>
            <p:cNvPr id="7190" name="Text Box 22"/>
            <p:cNvSpPr txBox="1">
              <a:spLocks noChangeArrowheads="1"/>
            </p:cNvSpPr>
            <p:nvPr/>
          </p:nvSpPr>
          <p:spPr bwMode="auto">
            <a:xfrm>
              <a:off x="3010375" y="3392269"/>
              <a:ext cx="3120105"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Insurer Co-Payments</a:t>
              </a:r>
            </a:p>
            <a:p>
              <a:pPr algn="ctr">
                <a:lnSpc>
                  <a:spcPts val="1700"/>
                </a:lnSpc>
              </a:pPr>
              <a:r>
                <a:rPr lang="en-GB" sz="1700" b="1" i="1" dirty="0" smtClean="0">
                  <a:solidFill>
                    <a:schemeClr val="bg1"/>
                  </a:solidFill>
                </a:rPr>
                <a:t> 15% Above Retention</a:t>
              </a:r>
              <a:endParaRPr lang="en-GB" sz="1700" b="1" i="1" dirty="0">
                <a:solidFill>
                  <a:schemeClr val="bg1"/>
                </a:solidFill>
              </a:endParaRPr>
            </a:p>
          </p:txBody>
        </p:sp>
        <p:sp>
          <p:nvSpPr>
            <p:cNvPr id="7191" name="Text Box 23"/>
            <p:cNvSpPr txBox="1">
              <a:spLocks noChangeArrowheads="1"/>
            </p:cNvSpPr>
            <p:nvPr/>
          </p:nvSpPr>
          <p:spPr bwMode="auto">
            <a:xfrm>
              <a:off x="2615083" y="4118536"/>
              <a:ext cx="3910672"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Individual Insurer Retention</a:t>
              </a:r>
            </a:p>
            <a:p>
              <a:pPr algn="ctr">
                <a:lnSpc>
                  <a:spcPts val="1700"/>
                </a:lnSpc>
              </a:pPr>
              <a:r>
                <a:rPr lang="en-GB" sz="1700" b="1" i="1" dirty="0" smtClean="0">
                  <a:solidFill>
                    <a:schemeClr val="bg1"/>
                  </a:solidFill>
                </a:rPr>
                <a:t>20% of Premiums Earned</a:t>
              </a:r>
              <a:endParaRPr lang="en-GB" sz="1700" b="1" i="1" dirty="0">
                <a:solidFill>
                  <a:schemeClr val="bg1"/>
                </a:solidFill>
              </a:endParaRPr>
            </a:p>
          </p:txBody>
        </p:sp>
        <p:sp>
          <p:nvSpPr>
            <p:cNvPr id="7192" name="Text Box 24"/>
            <p:cNvSpPr txBox="1">
              <a:spLocks noChangeArrowheads="1"/>
            </p:cNvSpPr>
            <p:nvPr/>
          </p:nvSpPr>
          <p:spPr bwMode="auto">
            <a:xfrm>
              <a:off x="2741744" y="4634992"/>
              <a:ext cx="3657352"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Program Dollar Threshold</a:t>
              </a:r>
            </a:p>
            <a:p>
              <a:pPr algn="ctr"/>
              <a:r>
                <a:rPr lang="en-GB" sz="1700" b="1" i="1" dirty="0" smtClean="0">
                  <a:solidFill>
                    <a:schemeClr val="bg1"/>
                  </a:solidFill>
                </a:rPr>
                <a:t>$100 Million</a:t>
              </a:r>
              <a:endParaRPr lang="en-GB" sz="1700" b="1" i="1" dirty="0">
                <a:solidFill>
                  <a:schemeClr val="bg1"/>
                </a:solidFill>
              </a:endParaRPr>
            </a:p>
          </p:txBody>
        </p:sp>
        <p:sp>
          <p:nvSpPr>
            <p:cNvPr id="7193" name="Text Box 25"/>
            <p:cNvSpPr txBox="1">
              <a:spLocks noChangeArrowheads="1"/>
            </p:cNvSpPr>
            <p:nvPr/>
          </p:nvSpPr>
          <p:spPr bwMode="auto">
            <a:xfrm>
              <a:off x="2564080" y="5324491"/>
              <a:ext cx="4012681"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Certification Dollar Threshold</a:t>
              </a:r>
            </a:p>
            <a:p>
              <a:pPr algn="ctr"/>
              <a:r>
                <a:rPr lang="en-GB" sz="1700" b="1" i="1" dirty="0" smtClean="0">
                  <a:solidFill>
                    <a:schemeClr val="bg1"/>
                  </a:solidFill>
                </a:rPr>
                <a:t>$5 Million</a:t>
              </a:r>
              <a:endParaRPr lang="en-GB" sz="1700" b="1" i="1" dirty="0">
                <a:solidFill>
                  <a:schemeClr val="bg1"/>
                </a:solidFill>
              </a:endParaRPr>
            </a:p>
          </p:txBody>
        </p:sp>
        <p:sp>
          <p:nvSpPr>
            <p:cNvPr id="7194" name="Text Box 26"/>
            <p:cNvSpPr txBox="1">
              <a:spLocks noChangeArrowheads="1"/>
            </p:cNvSpPr>
            <p:nvPr/>
          </p:nvSpPr>
          <p:spPr bwMode="auto">
            <a:xfrm>
              <a:off x="887744" y="6084888"/>
              <a:ext cx="7365366" cy="421859"/>
            </a:xfrm>
            <a:prstGeom prst="rect">
              <a:avLst/>
            </a:prstGeom>
            <a:noFill/>
            <a:ln w="9525">
              <a:noFill/>
              <a:miter lim="800000"/>
              <a:headEnd/>
              <a:tailEnd/>
            </a:ln>
            <a:effectLst/>
          </p:spPr>
          <p:txBody>
            <a:bodyPr wrap="none">
              <a:spAutoFit/>
            </a:bodyPr>
            <a:lstStyle/>
            <a:p>
              <a:pPr algn="ctr"/>
              <a:r>
                <a:rPr lang="en-GB" b="1" dirty="0" smtClean="0">
                  <a:solidFill>
                    <a:schemeClr val="bg1"/>
                  </a:solidFill>
                </a:rPr>
                <a:t>Certification of Terrorist Act: </a:t>
              </a:r>
              <a:r>
                <a:rPr lang="en-GB" b="1" i="1" dirty="0" smtClean="0">
                  <a:solidFill>
                    <a:schemeClr val="bg1"/>
                  </a:solidFill>
                </a:rPr>
                <a:t>Definition Must Be Met</a:t>
              </a:r>
              <a:endParaRPr lang="en-GB" b="1" i="1" dirty="0">
                <a:solidFill>
                  <a:schemeClr val="bg1"/>
                </a:solidFill>
              </a:endParaRPr>
            </a:p>
          </p:txBody>
        </p:sp>
      </p:grpSp>
      <p:sp>
        <p:nvSpPr>
          <p:cNvPr id="19" name="Rectangle 2"/>
          <p:cNvSpPr>
            <a:spLocks noGrp="1" noChangeArrowheads="1"/>
          </p:cNvSpPr>
          <p:nvPr>
            <p:ph type="title"/>
          </p:nvPr>
        </p:nvSpPr>
        <p:spPr>
          <a:xfrm>
            <a:off x="152400" y="103139"/>
            <a:ext cx="7400925" cy="860425"/>
          </a:xfrm>
        </p:spPr>
        <p:txBody>
          <a:bodyPr/>
          <a:lstStyle/>
          <a:p>
            <a:r>
              <a:rPr lang="en-US" dirty="0" smtClean="0"/>
              <a:t>Pyramid of Taxpayer Protection:</a:t>
            </a:r>
            <a:br>
              <a:rPr lang="en-US" dirty="0" smtClean="0"/>
            </a:br>
            <a:r>
              <a:rPr lang="en-US" dirty="0" smtClean="0"/>
              <a:t>Strong, Stable, Sound and Secure</a:t>
            </a:r>
          </a:p>
        </p:txBody>
      </p:sp>
      <p:sp>
        <p:nvSpPr>
          <p:cNvPr id="22" name="AutoShape 13"/>
          <p:cNvSpPr>
            <a:spLocks noChangeArrowheads="1"/>
          </p:cNvSpPr>
          <p:nvPr/>
        </p:nvSpPr>
        <p:spPr bwMode="blackWhite">
          <a:xfrm>
            <a:off x="6872748" y="1381565"/>
            <a:ext cx="2050026" cy="2236574"/>
          </a:xfrm>
          <a:prstGeom prst="wedgeRectCallout">
            <a:avLst>
              <a:gd name="adj1" fmla="val -71859"/>
              <a:gd name="adj2" fmla="val 58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If TRIA is reauthorized, it is highly likely insurer retentions will be increased</a:t>
            </a:r>
            <a:endParaRPr lang="en-US"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122</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email"/>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Public Opinion Survey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125</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419242" y="4311317"/>
            <a:ext cx="8490718" cy="589392"/>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Disaster Preparedness Issues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126</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Favorability</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graphicFrame>
        <p:nvGraphicFramePr>
          <p:cNvPr id="1026" name="Object 2"/>
          <p:cNvGraphicFramePr>
            <a:graphicFrameLocks noChangeAspect="1"/>
          </p:cNvGraphicFramePr>
          <p:nvPr/>
        </p:nvGraphicFramePr>
        <p:xfrm>
          <a:off x="0" y="2097088"/>
          <a:ext cx="9144000" cy="3763962"/>
        </p:xfrm>
        <a:graphic>
          <a:graphicData uri="http://schemas.openxmlformats.org/presentationml/2006/ole">
            <p:oleObj spid="_x0000_s19324930"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Percent of Public Rating Industry as Very or Mostly </a:t>
            </a:r>
            <a:r>
              <a:rPr lang="en-US" b="1" dirty="0" smtClean="0">
                <a:solidFill>
                  <a:srgbClr val="225A7A"/>
                </a:solidFill>
              </a:rPr>
              <a:t>Favorable, 2013</a:t>
            </a:r>
            <a:endParaRPr lang="en-US" b="1" dirty="0">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Auto Insurers and Home Insurers </a:t>
            </a:r>
            <a:r>
              <a:rPr lang="en-US" b="1" dirty="0">
                <a:solidFill>
                  <a:srgbClr val="FFFFFF"/>
                </a:solidFill>
              </a:rPr>
              <a:t>Ranked </a:t>
            </a:r>
            <a:r>
              <a:rPr lang="en-US" b="1" dirty="0" smtClean="0">
                <a:solidFill>
                  <a:srgbClr val="FFFFFF"/>
                </a:solidFill>
              </a:rPr>
              <a:t>Highest.</a:t>
            </a:r>
            <a:endParaRPr lang="en-US" b="1" dirty="0">
              <a:solidFill>
                <a:srgbClr val="FFFFFF"/>
              </a:solidFill>
            </a:endParaRPr>
          </a:p>
        </p:txBody>
      </p:sp>
      <p:sp>
        <p:nvSpPr>
          <p:cNvPr id="10" name="AutoShape 13"/>
          <p:cNvSpPr>
            <a:spLocks noChangeArrowheads="1"/>
          </p:cNvSpPr>
          <p:nvPr/>
        </p:nvSpPr>
        <p:spPr bwMode="blackWhite">
          <a:xfrm>
            <a:off x="2573080" y="1610241"/>
            <a:ext cx="4093535" cy="966703"/>
          </a:xfrm>
          <a:prstGeom prst="wedgeRectCallout">
            <a:avLst>
              <a:gd name="adj1" fmla="val -75542"/>
              <a:gd name="adj2" fmla="val 704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Viewed separately, auto and home insurers have highest favorability ratings of all industries surveyed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127</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Homeowners Insurance</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Do you think that it is fair that people who live in areas affected by record storms in 2011 and 2012 should pay more for their homeowners insurance in the future?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Nearly 60 percent of Americans believe that homeowners insurance premiums should not be raised as a result of recent storms in their areas.</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26978" name="Chart" r:id="rId4" imgW="4467251" imgH="3800395" progId="MSGraph.Chart.8">
              <p:embed followColorScheme="full"/>
            </p:oleObj>
          </a:graphicData>
        </a:graphic>
      </p:graphicFrame>
      <p:sp>
        <p:nvSpPr>
          <p:cNvPr id="14346" name="Text Box 8"/>
          <p:cNvSpPr txBox="1">
            <a:spLocks noChangeArrowheads="1"/>
          </p:cNvSpPr>
          <p:nvPr/>
        </p:nvSpPr>
        <p:spPr bwMode="auto">
          <a:xfrm>
            <a:off x="3549687" y="2059025"/>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24076" y="3550130"/>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265814" y="2223655"/>
            <a:ext cx="2158409" cy="1880512"/>
          </a:xfrm>
          <a:prstGeom prst="wedgeRectCallout">
            <a:avLst>
              <a:gd name="adj1" fmla="val 71790"/>
              <a:gd name="adj2" fmla="val -4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Public believes it is not fair to raise premiums of homeowners due to events they cannot control</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128</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Flood Insurance</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393405" y="2109603"/>
          <a:ext cx="8412163" cy="3100388"/>
        </p:xfrm>
        <a:graphic>
          <a:graphicData uri="http://schemas.openxmlformats.org/presentationml/2006/ole">
            <p:oleObj spid="_x0000_s19328002" name="Chart" r:id="rId4" imgW="7781855" imgH="2866965" progId="MSGraph.Chart.8">
              <p:embed followColorScheme="full"/>
            </p:oleObj>
          </a:graphicData>
        </a:graphic>
      </p:graphicFrame>
      <p:sp>
        <p:nvSpPr>
          <p:cNvPr id="1032" name="Rectangle 7"/>
          <p:cNvSpPr>
            <a:spLocks noChangeArrowheads="1"/>
          </p:cNvSpPr>
          <p:nvPr/>
        </p:nvSpPr>
        <p:spPr bwMode="black">
          <a:xfrm>
            <a:off x="317683" y="1101933"/>
            <a:ext cx="7672074" cy="8032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smtClean="0">
                <a:solidFill>
                  <a:srgbClr val="225A7A"/>
                </a:solidFill>
              </a:rPr>
              <a:t>Q. The federal government plans to raise the price of flood insurance so it reflects the costs of paying claims. Do you believe this is fair?</a:t>
            </a:r>
          </a:p>
          <a:p>
            <a:pPr defTabSz="114300" eaLnBrk="0" hangingPunct="0">
              <a:lnSpc>
                <a:spcPct val="90000"/>
              </a:lnSpc>
              <a:spcBef>
                <a:spcPct val="20000"/>
              </a:spcBef>
            </a:pPr>
            <a:r>
              <a:rPr lang="en-US" b="1" baseline="30000" dirty="0" smtClean="0">
                <a:solidFill>
                  <a:srgbClr val="225A7A"/>
                </a:solidFill>
              </a:rPr>
              <a:t> </a:t>
            </a:r>
            <a:r>
              <a:rPr lang="en-US" b="1" i="1" dirty="0" smtClean="0">
                <a:solidFill>
                  <a:srgbClr val="C00000"/>
                </a:solidFill>
              </a:rPr>
              <a:t>[% Responding “NO”]</a:t>
            </a:r>
            <a:endParaRPr lang="en-US" b="1" i="1" baseline="30000" dirty="0">
              <a:solidFill>
                <a:srgbClr val="C00000"/>
              </a:solidFill>
            </a:endParaRPr>
          </a:p>
        </p:txBody>
      </p:sp>
      <p:sp>
        <p:nvSpPr>
          <p:cNvPr id="9" name="Rectangle 5"/>
          <p:cNvSpPr>
            <a:spLocks noChangeArrowheads="1"/>
          </p:cNvSpPr>
          <p:nvPr/>
        </p:nvSpPr>
        <p:spPr bwMode="blackWhite">
          <a:xfrm>
            <a:off x="223284" y="5188687"/>
            <a:ext cx="8697433" cy="8187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More than one-half of Americans do not think it is fair for the federal government to raise its flood insurance premiums to better reflect claims payouts.</a:t>
            </a:r>
            <a:endParaRPr lang="en-US" b="1" dirty="0">
              <a:solidFill>
                <a:srgbClr val="FFFFFF"/>
              </a:solidFill>
            </a:endParaRPr>
          </a:p>
        </p:txBody>
      </p:sp>
      <p:sp>
        <p:nvSpPr>
          <p:cNvPr id="10" name="AutoShape 13"/>
          <p:cNvSpPr>
            <a:spLocks noChangeArrowheads="1"/>
          </p:cNvSpPr>
          <p:nvPr/>
        </p:nvSpPr>
        <p:spPr bwMode="blackWhite">
          <a:xfrm>
            <a:off x="3019647" y="1865425"/>
            <a:ext cx="5411973" cy="867144"/>
          </a:xfrm>
          <a:prstGeom prst="wedgeRectCallout">
            <a:avLst>
              <a:gd name="adj1" fmla="val -69295"/>
              <a:gd name="adj2" fmla="val 648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Most people believe it is unfair for government to raise flood insurance premiums, even though they are subsidized by taxpayers</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129</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1810009"/>
          <a:ext cx="9144000" cy="3763962"/>
        </p:xfrm>
        <a:graphic>
          <a:graphicData uri="http://schemas.openxmlformats.org/presentationml/2006/ole">
            <p:oleObj spid="_x0000_s19329026"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Does your homeowners policy cover damage from flooding during a hurricane?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231996"/>
            <a:ext cx="8697433" cy="786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proportion of homeowners who believe their homeowners policy covers damage from flooding during a hurricane stands at 21 percent. This proportion rises eight percentage points in the South, to 29 percent.</a:t>
            </a:r>
            <a:endParaRPr lang="en-US" b="1" dirty="0">
              <a:solidFill>
                <a:srgbClr val="FFFFFF"/>
              </a:solidFill>
            </a:endParaRPr>
          </a:p>
        </p:txBody>
      </p:sp>
      <p:sp>
        <p:nvSpPr>
          <p:cNvPr id="10" name="AutoShape 13"/>
          <p:cNvSpPr>
            <a:spLocks noChangeArrowheads="1"/>
          </p:cNvSpPr>
          <p:nvPr/>
        </p:nvSpPr>
        <p:spPr bwMode="blackWhite">
          <a:xfrm>
            <a:off x="5922335" y="1520455"/>
            <a:ext cx="2158409" cy="1446030"/>
          </a:xfrm>
          <a:prstGeom prst="wedgeRectCallout">
            <a:avLst>
              <a:gd name="adj1" fmla="val 64401"/>
              <a:gd name="adj2" fmla="val 484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About 20 percent of the public still believes flooding from a hurricane is covered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11/13;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397250" name="Chart" r:id="rId4" imgW="8534400" imgH="377202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592529" y="3598601"/>
            <a:ext cx="1799300" cy="973399"/>
          </a:xfrm>
          <a:prstGeom prst="wedgeRectCallout">
            <a:avLst>
              <a:gd name="adj1" fmla="val 27463"/>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 is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130</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but not flood insurance.</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2075823"/>
          <a:ext cx="9144000" cy="3763962"/>
        </p:xfrm>
        <a:graphic>
          <a:graphicData uri="http://schemas.openxmlformats.org/presentationml/2006/ole">
            <p:oleObj spid="_x0000_s19331074"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Have recent flooding events such as Hurricane Sandy or Hurricane Irene motivated you to buy flood coverage?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454505"/>
            <a:ext cx="8697433" cy="5847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Recent storms have not motivated people to buy flood insurance </a:t>
            </a:r>
            <a:r>
              <a:rPr lang="en-US" b="1" dirty="0" err="1" smtClean="0">
                <a:solidFill>
                  <a:srgbClr val="FFFFFF"/>
                </a:solidFill>
              </a:rPr>
              <a:t>coverag.e</a:t>
            </a:r>
            <a:endParaRPr lang="en-US" b="1" dirty="0">
              <a:solidFill>
                <a:srgbClr val="FFFFFF"/>
              </a:solidFill>
            </a:endParaRPr>
          </a:p>
        </p:txBody>
      </p:sp>
      <p:sp>
        <p:nvSpPr>
          <p:cNvPr id="10" name="AutoShape 13"/>
          <p:cNvSpPr>
            <a:spLocks noChangeArrowheads="1"/>
          </p:cNvSpPr>
          <p:nvPr/>
        </p:nvSpPr>
        <p:spPr bwMode="blackWhite">
          <a:xfrm>
            <a:off x="2115879" y="3370520"/>
            <a:ext cx="4848447" cy="871871"/>
          </a:xfrm>
          <a:prstGeom prst="wedgeRectCallout">
            <a:avLst>
              <a:gd name="adj1" fmla="val 23165"/>
              <a:gd name="adj2" fmla="val 39237"/>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Despite recent major flood events, few people see the need to buy coverage</a:t>
            </a:r>
            <a:endParaRPr lang="en-US" sz="20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131</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Disaster Preparedness</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If you expect some relief from the government, do you purchase less insurance coverage against these natural disasters than you would have otherwise?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Seventy-two percent of Americans would not purchase less insurance if they expect some relief from the government—but 22% would.</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33122" name="Chart" r:id="rId4" imgW="4467251" imgH="3800395" progId="MSGraph.Chart.8">
              <p:embed followColorScheme="full"/>
            </p:oleObj>
          </a:graphicData>
        </a:graphic>
      </p:graphicFrame>
      <p:sp>
        <p:nvSpPr>
          <p:cNvPr id="14346" name="Text Box 8"/>
          <p:cNvSpPr txBox="1">
            <a:spLocks noChangeArrowheads="1"/>
          </p:cNvSpPr>
          <p:nvPr/>
        </p:nvSpPr>
        <p:spPr bwMode="auto">
          <a:xfrm>
            <a:off x="3698544" y="2016493"/>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281687" y="2330524"/>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6" y="4198716"/>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453964" y="2296633"/>
            <a:ext cx="2158409" cy="1935125"/>
          </a:xfrm>
          <a:prstGeom prst="wedgeRectCallout">
            <a:avLst>
              <a:gd name="adj1" fmla="val -84860"/>
              <a:gd name="adj2" fmla="val -188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More than 20 percent cut back on insurance coverage in expectation of government disaster aid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132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133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13954"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401961" y="2372391"/>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5 years with premiums written expanding  by 58.4%</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134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22014978" name="Chart" r:id="rId4" imgW="8810600"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22206" y="3935720"/>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13 states and DC between 2007 and 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135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3175" y="1670050"/>
          <a:ext cx="9136063" cy="4730750"/>
        </p:xfrm>
        <a:graphic>
          <a:graphicData uri="http://schemas.openxmlformats.org/presentationml/2006/ole">
            <p:oleObj spid="_x0000_s22016002" name="Chart" r:id="rId4" imgW="8810600" imgH="4562417"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136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22017026" name="Chart" r:id="rId4" imgW="8810600"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1999-2012</a:t>
            </a:r>
            <a:endParaRPr lang="en-US" sz="2800" dirty="0" smtClean="0"/>
          </a:p>
        </p:txBody>
      </p:sp>
      <p:graphicFrame>
        <p:nvGraphicFramePr>
          <p:cNvPr id="44034" name="Object 3"/>
          <p:cNvGraphicFramePr>
            <a:graphicFrameLocks noChangeAspect="1"/>
          </p:cNvGraphicFramePr>
          <p:nvPr>
            <p:ph type="chart" idx="1"/>
          </p:nvPr>
        </p:nvGraphicFramePr>
        <p:xfrm>
          <a:off x="170170" y="1468284"/>
          <a:ext cx="8678862" cy="4814888"/>
        </p:xfrm>
        <a:graphic>
          <a:graphicData uri="http://schemas.openxmlformats.org/presentationml/2006/ole">
            <p:oleObj spid="_x0000_s24893442" name="Chart" r:id="rId3" imgW="8620176" imgH="4781425" progId="MSGraph.Chart.8">
              <p:embed followColorScheme="full"/>
            </p:oleObj>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935794" y="1130709"/>
            <a:ext cx="2231923" cy="1592826"/>
          </a:xfrm>
          <a:prstGeom prst="wedgeRectCallout">
            <a:avLst>
              <a:gd name="adj1" fmla="val 96608"/>
              <a:gd name="adj2" fmla="val 1706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$6.088 billion in 2012, up 3.5% over 2011.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403299" y="1589549"/>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2002-2012) </a:t>
            </a:r>
            <a:endParaRPr lang="en-US" b="1" dirty="0">
              <a:solidFill>
                <a:srgbClr val="FFFFFF"/>
              </a:solidFill>
              <a:latin typeface="Arial" charset="0"/>
              <a:cs typeface="Arial"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138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1805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139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22019074" name="Chart" r:id="rId4" imgW="8820048"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197437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01008"/>
              <a:gd name="adj2" fmla="val 812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140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20098"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16 </a:t>
            </a:r>
            <a:r>
              <a:rPr lang="en-US" b="1" dirty="0">
                <a:solidFill>
                  <a:schemeClr val="bg1"/>
                </a:solidFill>
              </a:rPr>
              <a:t>states showed </a:t>
            </a:r>
            <a:r>
              <a:rPr lang="en-US" b="1" dirty="0" smtClean="0">
                <a:solidFill>
                  <a:schemeClr val="bg1"/>
                </a:solidFill>
              </a:rPr>
              <a:t>any commercial lines growth 2007 </a:t>
            </a:r>
            <a:r>
              <a:rPr lang="en-US" b="1" dirty="0">
                <a:solidFill>
                  <a:schemeClr val="bg1"/>
                </a:solidFill>
              </a:rPr>
              <a:t>and </a:t>
            </a:r>
            <a:r>
              <a:rPr lang="en-US" b="1" dirty="0" smtClean="0">
                <a:solidFill>
                  <a:schemeClr val="bg1"/>
                </a:solidFill>
              </a:rPr>
              <a:t>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141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22021122" name="Chart" r:id="rId4" imgW="8820048"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17763" y="3882974"/>
            <a:ext cx="3441700" cy="1450975"/>
          </a:xfrm>
          <a:prstGeom prst="wedgeRectCallout">
            <a:avLst>
              <a:gd name="adj1" fmla="val 105280"/>
              <a:gd name="adj2" fmla="val -17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142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0" y="1674813"/>
          <a:ext cx="9144000" cy="4719637"/>
        </p:xfrm>
        <a:graphic>
          <a:graphicData uri="http://schemas.openxmlformats.org/presentationml/2006/ole">
            <p:oleObj spid="_x0000_s22022146" name="Chart" r:id="rId4" imgW="8820048" imgH="4552970" progId="MSGraph.Chart.8">
              <p:embed followColorScheme="full"/>
            </p:oleObj>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143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92288"/>
          <a:ext cx="9144000" cy="4719637"/>
        </p:xfrm>
        <a:graphic>
          <a:graphicData uri="http://schemas.openxmlformats.org/presentationml/2006/ole">
            <p:oleObj spid="_x0000_s22023170" name="Chart" r:id="rId4" imgW="8820048"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76757" y="4030458"/>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144</a:t>
            </a:fld>
            <a:endParaRPr lang="en-US" sz="900">
              <a:solidFill>
                <a:schemeClr val="bg1"/>
              </a:solidFill>
            </a:endParaRPr>
          </a:p>
        </p:txBody>
      </p:sp>
      <p:pic>
        <p:nvPicPr>
          <p:cNvPr id="11571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a:t>
            </a:r>
            <a:r>
              <a:rPr lang="en-US" sz="4000" b="1" dirty="0" smtClean="0">
                <a:solidFill>
                  <a:srgbClr val="225A7A"/>
                </a:solidFill>
              </a:rPr>
              <a:t>Evolve Around the World</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145</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smtClean="0"/>
              <a:t>All P/C Lines Distribution Channels, Direct vs. Independent Agents</a:t>
            </a:r>
            <a:endParaRPr lang="en-US" smtClean="0"/>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3442" name="Chart" r:id="rId4" imgW="8601126" imgH="4648256" progId="MSGraph.Chart.8">
              <p:embed followColorScheme="full"/>
            </p:oleObj>
          </a:graphicData>
        </a:graphic>
      </p:graphicFrame>
      <p:sp>
        <p:nvSpPr>
          <p:cNvPr id="2028561" name="Rectangle 17"/>
          <p:cNvSpPr>
            <a:spLocks noChangeArrowheads="1"/>
          </p:cNvSpPr>
          <p:nvPr/>
        </p:nvSpPr>
        <p:spPr bwMode="blackWhite">
          <a:xfrm>
            <a:off x="2362200" y="3617913"/>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steadily lost market share from the early 1980s through the early 2000s across all P/C lines, but have gained or held generally steady in recent years.  Direct channels include exclusive agency companies, direct marketers and direct sales (e.g., internet)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146</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4466" name="Chart" r:id="rId4" imgW="8601126" imgH="4648256" progId="MSGraph.Chart.8">
              <p:embed followColorScheme="full"/>
            </p:oleObj>
          </a:graphicData>
        </a:graphic>
      </p:graphicFrame>
      <p:sp>
        <p:nvSpPr>
          <p:cNvPr id="2028561" name="Rectangle 17"/>
          <p:cNvSpPr>
            <a:spLocks noChangeArrowheads="1"/>
          </p:cNvSpPr>
          <p:nvPr/>
        </p:nvSpPr>
        <p:spPr bwMode="blackWhite">
          <a:xfrm>
            <a:off x="1747838" y="3021013"/>
            <a:ext cx="4411662"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147</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5490" name="Chart" r:id="rId4" imgW="8601126" imgH="4648256" progId="MSGraph.Chart.8">
              <p:embed followColorScheme="full"/>
            </p:oleObj>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148</a:t>
            </a:fld>
            <a:endParaRPr lang="en-US" sz="900">
              <a:solidFill>
                <a:schemeClr val="bg1"/>
              </a:solidFill>
            </a:endParaRPr>
          </a:p>
        </p:txBody>
      </p:sp>
      <p:pic>
        <p:nvPicPr>
          <p:cNvPr id="12698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148</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4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149</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15</a:t>
            </a:fld>
            <a:endParaRPr lang="en-US" smtClean="0"/>
          </a:p>
        </p:txBody>
      </p:sp>
      <p:graphicFrame>
        <p:nvGraphicFramePr>
          <p:cNvPr id="2050" name="Object 3"/>
          <p:cNvGraphicFramePr>
            <a:graphicFrameLocks noChangeAspect="1"/>
          </p:cNvGraphicFramePr>
          <p:nvPr>
            <p:ph idx="4294967295"/>
          </p:nvPr>
        </p:nvGraphicFramePr>
        <p:xfrm>
          <a:off x="9525" y="1781175"/>
          <a:ext cx="9153525" cy="4760913"/>
        </p:xfrm>
        <a:graphic>
          <a:graphicData uri="http://schemas.openxmlformats.org/presentationml/2006/ole">
            <p:oleObj spid="_x0000_s19744770"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43" imgH="3638552"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H1:2013 investment income of $23.199B.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151</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1990-2013:H1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2143" imgH="4162437"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7893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1994–2013:H1</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43" imgH="3638552"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Slipped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03524" y="3716594"/>
            <a:ext cx="3021973" cy="976429"/>
          </a:xfrm>
          <a:prstGeom prst="wedgeRectCallout">
            <a:avLst>
              <a:gd name="adj1" fmla="val 97920"/>
              <a:gd name="adj2" fmla="val -806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were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153</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p:oleObj spid="_x0000_s60418" name="Chart" r:id="rId4" imgW="8620022" imgH="377178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153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299357" y="111578"/>
            <a:ext cx="6711950" cy="860425"/>
          </a:xfrm>
        </p:spPr>
        <p:txBody>
          <a:bodyPr/>
          <a:lstStyle/>
          <a:p>
            <a:r>
              <a:rPr lang="en-US" dirty="0" smtClean="0">
                <a:latin typeface="Arial" pitchFamily="34" charset="0"/>
              </a:rPr>
              <a:t>P/C Industry Investment Gains, Inflation-Adjusted: 1994–2012</a:t>
            </a:r>
            <a:r>
              <a:rPr lang="en-US" baseline="30000" dirty="0" smtClean="0">
                <a:latin typeface="Arial" pitchFamily="34" charset="0"/>
              </a:rPr>
              <a:t>1</a:t>
            </a:r>
          </a:p>
        </p:txBody>
      </p:sp>
      <p:graphicFrame>
        <p:nvGraphicFramePr>
          <p:cNvPr id="12290" name="Object 3"/>
          <p:cNvGraphicFramePr>
            <a:graphicFrameLocks/>
          </p:cNvGraphicFramePr>
          <p:nvPr/>
        </p:nvGraphicFramePr>
        <p:xfrm>
          <a:off x="360363" y="1558925"/>
          <a:ext cx="8451850" cy="3663950"/>
        </p:xfrm>
        <a:graphic>
          <a:graphicData uri="http://schemas.openxmlformats.org/presentationml/2006/ole">
            <p:oleObj spid="_x0000_s2004070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Because the Federal Reserve Board aims to keep interest rates exceptionally low until the unemployment rate hits 6.5%—likely at least another year off—maturing bonds will be re-invested at even lower </a:t>
            </a:r>
            <a:r>
              <a:rPr lang="en-US" b="1" dirty="0" smtClean="0">
                <a:solidFill>
                  <a:srgbClr val="FFFFFF"/>
                </a:solidFill>
              </a:rPr>
              <a:t>rates.</a:t>
            </a:r>
            <a:endParaRPr lang="en-US" b="1" dirty="0">
              <a:solidFill>
                <a:srgbClr val="FFFFFF"/>
              </a:solidFill>
            </a:endParaRPr>
          </a:p>
        </p:txBody>
      </p:sp>
      <p:sp>
        <p:nvSpPr>
          <p:cNvPr id="12293"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2013F figure is I.I.I. estimate for 2013:Q1, annualized.</a:t>
            </a:r>
            <a:br>
              <a:rPr lang="en-US" sz="1100"/>
            </a:br>
            <a:r>
              <a:rPr lang="en-US" sz="1100"/>
              <a:t>Sources: ISO; Insurance Information Institute.</a:t>
            </a:r>
          </a:p>
        </p:txBody>
      </p:sp>
      <p:sp>
        <p:nvSpPr>
          <p:cNvPr id="12294"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635625" y="1219200"/>
            <a:ext cx="3243263" cy="806450"/>
          </a:xfrm>
          <a:prstGeom prst="wedgeRectCallout">
            <a:avLst>
              <a:gd name="adj1" fmla="val 40738"/>
              <a:gd name="adj2" fmla="val 21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cs typeface="+mn-cs"/>
              </a:rPr>
              <a:t>1994-2012 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155</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October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0466690" name="Chart" r:id="rId5" imgW="8343967" imgH="4381555"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737123" y="1445343"/>
            <a:ext cx="3121128" cy="1183558"/>
          </a:xfrm>
          <a:prstGeom prst="wedgeRectCallout">
            <a:avLst>
              <a:gd name="adj1" fmla="val 36355"/>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and remain low by historical standards </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156</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October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p:oleObj spid="_x0000_s20467714" name="Chart" r:id="rId5" imgW="8343967" imgH="4381555"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337187"/>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156</a:t>
            </a:fld>
            <a:endParaRPr lang="en-US"/>
          </a:p>
        </p:txBody>
      </p:sp>
      <p:sp>
        <p:nvSpPr>
          <p:cNvPr id="14" name="Rectangle 7"/>
          <p:cNvSpPr>
            <a:spLocks noChangeArrowheads="1"/>
          </p:cNvSpPr>
          <p:nvPr/>
        </p:nvSpPr>
        <p:spPr bwMode="grayWhite">
          <a:xfrm>
            <a:off x="8023127" y="3647768"/>
            <a:ext cx="835739"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157</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July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20468738" name="Chart" r:id="rId4" imgW="8439184" imgH="4314820" progId="MSGraph.Chart.8">
              <p:embed followColorScheme="full"/>
            </p:oleObj>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if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158</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159</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4250" y="73025"/>
            <a:ext cx="7875639"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Federal Spending as a Share of State GDP: Vulnerability to Sequestration Varies</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176976"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Pew Center on the States (2012)  </a:t>
            </a:r>
            <a:r>
              <a:rPr lang="en-US" sz="1050" i="1" dirty="0" smtClean="0"/>
              <a:t>Impact of the Fiscal Cliff on the States</a:t>
            </a:r>
            <a:r>
              <a:rPr lang="en-US" sz="1050" dirty="0" smtClean="0"/>
              <a:t>; Wells Fargo; 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5753218" name="Picture 2"/>
          <p:cNvPicPr>
            <a:picLocks noChangeAspect="1" noChangeArrowheads="1"/>
          </p:cNvPicPr>
          <p:nvPr/>
        </p:nvPicPr>
        <p:blipFill>
          <a:blip r:embed="rId3" cstate="email"/>
          <a:srcRect/>
          <a:stretch>
            <a:fillRect/>
          </a:stretch>
        </p:blipFill>
        <p:spPr bwMode="auto">
          <a:xfrm>
            <a:off x="-1" y="1510838"/>
            <a:ext cx="8731045" cy="4950790"/>
          </a:xfrm>
          <a:prstGeom prst="rect">
            <a:avLst/>
          </a:prstGeom>
          <a:noFill/>
          <a:ln w="9525">
            <a:noFill/>
            <a:miter lim="800000"/>
            <a:headEnd/>
            <a:tailEnd/>
          </a:ln>
        </p:spPr>
      </p:pic>
      <p:sp>
        <p:nvSpPr>
          <p:cNvPr id="10" name="AutoShape 6"/>
          <p:cNvSpPr>
            <a:spLocks noChangeArrowheads="1"/>
          </p:cNvSpPr>
          <p:nvPr/>
        </p:nvSpPr>
        <p:spPr bwMode="blackWhite">
          <a:xfrm>
            <a:off x="3807539" y="1103206"/>
            <a:ext cx="2755492" cy="961563"/>
          </a:xfrm>
          <a:prstGeom prst="wedgeRectCallout">
            <a:avLst>
              <a:gd name="adj1" fmla="val 60938"/>
              <a:gd name="adj2" fmla="val 1809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Some Mid-Atlantic and Southern state are more vulnerable to the effects of sequestration</a:t>
            </a:r>
            <a:endParaRPr lang="en-US" sz="1600" b="1" dirty="0">
              <a:solidFill>
                <a:schemeClr val="bg1"/>
              </a:solidFill>
              <a:latin typeface="Arial" charset="0"/>
            </a:endParaRPr>
          </a:p>
        </p:txBody>
      </p:sp>
      <p:sp>
        <p:nvSpPr>
          <p:cNvPr id="12" name="Rectangle 8"/>
          <p:cNvSpPr>
            <a:spLocks noChangeArrowheads="1"/>
          </p:cNvSpPr>
          <p:nvPr/>
        </p:nvSpPr>
        <p:spPr bwMode="auto">
          <a:xfrm>
            <a:off x="1214282" y="2816942"/>
            <a:ext cx="1484673" cy="2187677"/>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p:oleObj spid="_x0000_s20041730"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p:txBody>
          <a:bodyPr/>
          <a:lstStyle/>
          <a:p>
            <a:r>
              <a:rPr lang="en-US" sz="2700" smtClean="0">
                <a:latin typeface="Arial" pitchFamily="34" charset="0"/>
              </a:rPr>
              <a:t>Insurance Industry Fair Value as a Percent</a:t>
            </a:r>
            <a:br>
              <a:rPr lang="en-US" sz="2700" smtClean="0">
                <a:latin typeface="Arial" pitchFamily="34" charset="0"/>
              </a:rPr>
            </a:br>
            <a:r>
              <a:rPr lang="en-US" sz="2700" smtClean="0">
                <a:latin typeface="Arial" pitchFamily="34" charset="0"/>
              </a:rPr>
              <a:t>of Par History, by Bond Type,  2002–2012</a:t>
            </a:r>
            <a:endParaRPr lang="en-US" sz="2700" baseline="30000" smtClean="0">
              <a:latin typeface="Arial" pitchFamily="34" charset="0"/>
            </a:endParaRPr>
          </a:p>
        </p:txBody>
      </p:sp>
      <p:graphicFrame>
        <p:nvGraphicFramePr>
          <p:cNvPr id="15362" name="Object 3"/>
          <p:cNvGraphicFramePr>
            <a:graphicFrameLocks/>
          </p:cNvGraphicFramePr>
          <p:nvPr/>
        </p:nvGraphicFramePr>
        <p:xfrm>
          <a:off x="717550" y="1198563"/>
          <a:ext cx="8426450" cy="4035425"/>
        </p:xfrm>
        <a:graphic>
          <a:graphicData uri="http://schemas.openxmlformats.org/presentationml/2006/ole">
            <p:oleObj spid="_x0000_s20042754"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Because the Federal Reserve Board aims to keep interest rates exceptionally low until the “headline” unemployment rate hits 6.5%,</a:t>
            </a:r>
            <a:br>
              <a:rPr lang="en-US" b="1">
                <a:solidFill>
                  <a:srgbClr val="FFFFFF"/>
                </a:solidFill>
              </a:rPr>
            </a:br>
            <a:r>
              <a:rPr lang="en-US" b="1">
                <a:solidFill>
                  <a:srgbClr val="FFFFFF"/>
                </a:solidFill>
              </a:rPr>
              <a:t>maturing bonds will be re-invested at even lower rates.</a:t>
            </a:r>
          </a:p>
        </p:txBody>
      </p:sp>
      <p:sp>
        <p:nvSpPr>
          <p:cNvPr id="15365"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
        <p:nvSpPr>
          <p:cNvPr id="6" name="AutoShape 38"/>
          <p:cNvSpPr>
            <a:spLocks noChangeArrowheads="1"/>
          </p:cNvSpPr>
          <p:nvPr/>
        </p:nvSpPr>
        <p:spPr bwMode="blackWhite">
          <a:xfrm>
            <a:off x="3205163" y="1768475"/>
            <a:ext cx="1187450" cy="606425"/>
          </a:xfrm>
          <a:prstGeom prst="wedgeRectCallout">
            <a:avLst>
              <a:gd name="adj1" fmla="val 127926"/>
              <a:gd name="adj2" fmla="val 37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“flight to safety”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6"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96900" y="219075"/>
            <a:ext cx="7016750" cy="860425"/>
          </a:xfrm>
        </p:spPr>
        <p:txBody>
          <a:bodyPr/>
          <a:lstStyle/>
          <a:p>
            <a:r>
              <a:rPr lang="en-US" sz="2700" smtClean="0">
                <a:latin typeface="Arial" pitchFamily="34" charset="0"/>
              </a:rPr>
              <a:t>As Yields (Blue) Sank, Fair Value as a Percent of Par (Orange) Rose,  2002–2012</a:t>
            </a:r>
            <a:endParaRPr lang="en-US" sz="2700" baseline="30000" smtClean="0">
              <a:latin typeface="Arial" pitchFamily="34" charset="0"/>
            </a:endParaRPr>
          </a:p>
        </p:txBody>
      </p:sp>
      <p:graphicFrame>
        <p:nvGraphicFramePr>
          <p:cNvPr id="16386" name="Object 3"/>
          <p:cNvGraphicFramePr>
            <a:graphicFrameLocks/>
          </p:cNvGraphicFramePr>
          <p:nvPr/>
        </p:nvGraphicFramePr>
        <p:xfrm>
          <a:off x="717550" y="1198563"/>
          <a:ext cx="8426450" cy="4035425"/>
        </p:xfrm>
        <a:graphic>
          <a:graphicData uri="http://schemas.openxmlformats.org/presentationml/2006/ole">
            <p:oleObj spid="_x0000_s20043778"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When interest rates rise again, the Fair Value of Insurance Industry bonds will fall. How far and how fast the fall occurs depends on many factors, but the direction of change is clear.</a:t>
            </a:r>
          </a:p>
        </p:txBody>
      </p:sp>
      <p:sp>
        <p:nvSpPr>
          <p:cNvPr id="16389"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163</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2011 and 2012 Are Elevated by High Catastrophe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164</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2001–2013:H1*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2013.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2013:H1=97.9.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14586882" name="Chart" r:id="rId4" imgW="8534400" imgH="3629096" progId="MSGraph.Chart.8">
              <p:embed followColorScheme="full"/>
            </p:oleObj>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AutoShape 9"/>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AutoShape 9"/>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AutoShape 9"/>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AutoShape 9"/>
          <p:cNvSpPr>
            <a:spLocks noChangeArrowheads="1"/>
          </p:cNvSpPr>
          <p:nvPr/>
        </p:nvSpPr>
        <p:spPr bwMode="blackWhite">
          <a:xfrm>
            <a:off x="8158611" y="3259394"/>
            <a:ext cx="915740" cy="1031253"/>
          </a:xfrm>
          <a:prstGeom prst="wedgeRectCallout">
            <a:avLst>
              <a:gd name="adj1" fmla="val -74613"/>
              <a:gd name="adj2" fmla="val 900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Lower</a:t>
            </a:r>
            <a:r>
              <a:rPr lang="en-US" sz="1400" b="1" dirty="0" smtClean="0">
                <a:solidFill>
                  <a:srgbClr val="FFFFFF"/>
                </a:solidFill>
                <a:latin typeface="Arial" charset="0"/>
                <a:cs typeface="Arial" charset="0"/>
              </a:rPr>
              <a:t>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165</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p:oleObj spid="_x0000_s39938" name="Chart" r:id="rId4" imgW="8543899" imgH="3533700" progId="MSGraph.Chart.8">
              <p:embed followColorScheme="full"/>
            </p:oleObj>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2012.</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165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1975–2013:H1*</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4587906" name="Chart" r:id="rId4" imgW="8582143" imgH="4219445"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462689" y="1327355"/>
            <a:ext cx="1356493" cy="1071717"/>
          </a:xfrm>
          <a:prstGeom prst="wedgeRectCallout">
            <a:avLst>
              <a:gd name="adj1" fmla="val 31139"/>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2013:H1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$2.3B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167</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2013:H1 vs. 2012:H1*</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331788" y="2144151"/>
          <a:ext cx="8493125" cy="4343400"/>
        </p:xfrm>
        <a:graphic>
          <a:graphicData uri="http://schemas.openxmlformats.org/presentationml/2006/ole">
            <p:oleObj spid="_x0000_s14588930" name="Chart" r:id="rId4" imgW="8458335" imgH="4334003" progId="MSGraph.Chart.8">
              <p:embed followColorScheme="full"/>
            </p:oleObj>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168</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p:oleObj spid="_x0000_s20273154" name="Chart" r:id="rId4" imgW="8601126" imgH="3933742" progId="MSGraph.Chart.8">
              <p:embed followColorScheme="full"/>
            </p:oleObj>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cSld>
  <p:clrMapOvr>
    <a:masterClrMapping/>
  </p:clrMapOvr>
  <p:transition>
    <p:wipe dir="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169</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54765" y="2168010"/>
            <a:ext cx="7981950" cy="154499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Questionable Claims:</a:t>
            </a:r>
          </a:p>
          <a:p>
            <a:pPr algn="ctr" defTabSz="114300" fontAlgn="base">
              <a:lnSpc>
                <a:spcPct val="95000"/>
              </a:lnSpc>
              <a:spcBef>
                <a:spcPct val="25000"/>
              </a:spcBef>
              <a:spcAft>
                <a:spcPct val="0"/>
              </a:spcAft>
            </a:pPr>
            <a:r>
              <a:rPr lang="en-US" sz="4200" b="1" dirty="0" smtClean="0">
                <a:solidFill>
                  <a:srgbClr val="FFFFFF"/>
                </a:solidFill>
              </a:rPr>
              <a:t> On the Rise</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1011995" y="3993690"/>
            <a:ext cx="7173355"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Fraud Concerns:</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More Questionable Claims in Most State and Across Most Lines of Insurance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6B4A20F6-91D8-4339-87D8-CFCAAAD28962}" type="slidenum">
              <a:rPr lang="en-US" smtClean="0">
                <a:latin typeface="Arial" pitchFamily="34" charset="0"/>
              </a:rPr>
              <a:pPr/>
              <a:t>17</a:t>
            </a:fld>
            <a:endParaRPr lang="en-US" smtClean="0">
              <a:latin typeface="Arial" pitchFamily="34" charset="0"/>
            </a:endParaRPr>
          </a:p>
        </p:txBody>
      </p:sp>
      <p:sp>
        <p:nvSpPr>
          <p:cNvPr id="1028" name="Rectangle 2"/>
          <p:cNvSpPr>
            <a:spLocks noGrp="1" noChangeArrowheads="1"/>
          </p:cNvSpPr>
          <p:nvPr>
            <p:ph type="title" idx="4294967295"/>
          </p:nvPr>
        </p:nvSpPr>
        <p:spPr>
          <a:xfrm>
            <a:off x="0" y="-1"/>
            <a:ext cx="8686800" cy="1019175"/>
          </a:xfrm>
        </p:spPr>
        <p:txBody>
          <a:bodyPr lIns="92075" tIns="46038" rIns="92075" bIns="46038" anchor="b"/>
          <a:lstStyle/>
          <a:p>
            <a:r>
              <a:rPr lang="en-US" sz="2800" dirty="0" smtClean="0">
                <a:latin typeface="Arial" pitchFamily="34" charset="0"/>
              </a:rPr>
              <a:t>Defense and Non-Defense Federal Spending        as a Share of State GDP: Top 10 States*</a:t>
            </a:r>
          </a:p>
        </p:txBody>
      </p:sp>
      <p:graphicFrame>
        <p:nvGraphicFramePr>
          <p:cNvPr id="1026" name="Object 3"/>
          <p:cNvGraphicFramePr>
            <a:graphicFrameLocks noChangeAspect="1"/>
          </p:cNvGraphicFramePr>
          <p:nvPr>
            <p:ph idx="4294967295"/>
          </p:nvPr>
        </p:nvGraphicFramePr>
        <p:xfrm>
          <a:off x="0" y="1291210"/>
          <a:ext cx="9144000" cy="4754563"/>
        </p:xfrm>
        <a:graphic>
          <a:graphicData uri="http://schemas.openxmlformats.org/presentationml/2006/ole">
            <p:oleObj spid="_x0000_s15771650" name="Chart" r:id="rId4" imgW="8810600" imgH="4581583" progId="MSGraph.Chart.8">
              <p:embed followColorScheme="full"/>
            </p:oleObj>
          </a:graphicData>
        </a:graphic>
      </p:graphicFrame>
      <p:sp>
        <p:nvSpPr>
          <p:cNvPr id="2173958" name="AutoShape 6"/>
          <p:cNvSpPr>
            <a:spLocks noChangeArrowheads="1"/>
          </p:cNvSpPr>
          <p:nvPr/>
        </p:nvSpPr>
        <p:spPr bwMode="blackWhite">
          <a:xfrm>
            <a:off x="2330251" y="1629235"/>
            <a:ext cx="2418735" cy="1143461"/>
          </a:xfrm>
          <a:prstGeom prst="wedgeRectCallout">
            <a:avLst>
              <a:gd name="adj1" fmla="val -75092"/>
              <a:gd name="adj2" fmla="val 180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defense spending accounts for approximately 10%+ of GDP in 5 states</a:t>
            </a:r>
            <a:endParaRPr lang="en-US" sz="1600" b="1" dirty="0">
              <a:solidFill>
                <a:schemeClr val="bg1"/>
              </a:solidFill>
              <a:latin typeface="Arial" charset="0"/>
            </a:endParaRPr>
          </a:p>
        </p:txBody>
      </p:sp>
      <p:sp>
        <p:nvSpPr>
          <p:cNvPr id="7" name="Rectangle 6"/>
          <p:cNvSpPr>
            <a:spLocks noChangeArrowheads="1"/>
          </p:cNvSpPr>
          <p:nvPr/>
        </p:nvSpPr>
        <p:spPr bwMode="auto">
          <a:xfrm>
            <a:off x="-176976"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smtClean="0"/>
              <a:t>*As of 2010.</a:t>
            </a:r>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Pew Center on the States (2012)  </a:t>
            </a:r>
            <a:r>
              <a:rPr lang="en-US" sz="1050" i="1" dirty="0" smtClean="0"/>
              <a:t>Impact of the Fiscal Cliff on the States</a:t>
            </a:r>
            <a:r>
              <a:rPr lang="en-US" sz="1050" dirty="0" smtClean="0"/>
              <a:t>; Wells Fargo Securities; Insurance </a:t>
            </a:r>
            <a:r>
              <a:rPr lang="en-US" sz="1050" dirty="0"/>
              <a:t>Information Institute.</a:t>
            </a:r>
          </a:p>
        </p:txBody>
      </p:sp>
      <p:sp>
        <p:nvSpPr>
          <p:cNvPr id="8" name="TextBox 7"/>
          <p:cNvSpPr txBox="1"/>
          <p:nvPr/>
        </p:nvSpPr>
        <p:spPr>
          <a:xfrm>
            <a:off x="1769807" y="1135626"/>
            <a:ext cx="2868093" cy="461665"/>
          </a:xfrm>
          <a:prstGeom prst="rect">
            <a:avLst/>
          </a:prstGeom>
          <a:noFill/>
        </p:spPr>
        <p:txBody>
          <a:bodyPr wrap="none" rtlCol="0">
            <a:spAutoFit/>
          </a:bodyPr>
          <a:lstStyle/>
          <a:p>
            <a:r>
              <a:rPr lang="en-US" sz="2400" b="1" u="sng" dirty="0" smtClean="0"/>
              <a:t>Defense Spending</a:t>
            </a:r>
            <a:endParaRPr lang="en-US" b="1" u="sng" dirty="0"/>
          </a:p>
        </p:txBody>
      </p:sp>
      <p:sp>
        <p:nvSpPr>
          <p:cNvPr id="9" name="TextBox 8"/>
          <p:cNvSpPr txBox="1"/>
          <p:nvPr/>
        </p:nvSpPr>
        <p:spPr>
          <a:xfrm>
            <a:off x="5343807" y="1155293"/>
            <a:ext cx="3568606" cy="461665"/>
          </a:xfrm>
          <a:prstGeom prst="rect">
            <a:avLst/>
          </a:prstGeom>
          <a:noFill/>
        </p:spPr>
        <p:txBody>
          <a:bodyPr wrap="none" rtlCol="0">
            <a:spAutoFit/>
          </a:bodyPr>
          <a:lstStyle/>
          <a:p>
            <a:r>
              <a:rPr lang="en-US" sz="2400" b="1" u="sng" dirty="0" smtClean="0"/>
              <a:t>Non-Defense Spending</a:t>
            </a:r>
            <a:endParaRPr lang="en-US" b="1" u="sng" dirty="0"/>
          </a:p>
        </p:txBody>
      </p:sp>
      <p:sp>
        <p:nvSpPr>
          <p:cNvPr id="10" name="AutoShape 6"/>
          <p:cNvSpPr>
            <a:spLocks noChangeArrowheads="1"/>
          </p:cNvSpPr>
          <p:nvPr/>
        </p:nvSpPr>
        <p:spPr bwMode="blackWhite">
          <a:xfrm>
            <a:off x="6875204" y="1973366"/>
            <a:ext cx="2140976" cy="1357312"/>
          </a:xfrm>
          <a:prstGeom prst="wedgeRectCallout">
            <a:avLst>
              <a:gd name="adj1" fmla="val -73952"/>
              <a:gd name="adj2" fmla="val 9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non-defense spending accounts for 10%+ of GDP in 3 states</a:t>
            </a:r>
            <a:endParaRPr lang="en-US" sz="1600" b="1" dirty="0">
              <a:solidFill>
                <a:schemeClr val="bg1"/>
              </a:solidFill>
              <a:latin typeface="Arial" charset="0"/>
            </a:endParaRPr>
          </a:p>
        </p:txBody>
      </p:sp>
      <p:sp>
        <p:nvSpPr>
          <p:cNvPr id="11" name="Rectangle 7"/>
          <p:cNvSpPr>
            <a:spLocks noChangeArrowheads="1"/>
          </p:cNvSpPr>
          <p:nvPr/>
        </p:nvSpPr>
        <p:spPr bwMode="blackWhite">
          <a:xfrm>
            <a:off x="510988" y="5692877"/>
            <a:ext cx="8323296" cy="6489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Sequestration Could Adversely Impact Commercial Insurance Exposures Directly at Defense Contractors and Indirectly in Impacted Communities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10" grpId="0" animBg="1"/>
      <p:bldP spid="11"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170</a:t>
            </a:fld>
            <a:endParaRPr lang="en-US" smtClean="0"/>
          </a:p>
        </p:txBody>
      </p:sp>
      <p:sp>
        <p:nvSpPr>
          <p:cNvPr id="51206" name="Rectangle 2"/>
          <p:cNvSpPr>
            <a:spLocks noGrp="1" noChangeArrowheads="1"/>
          </p:cNvSpPr>
          <p:nvPr>
            <p:ph type="title"/>
          </p:nvPr>
        </p:nvSpPr>
        <p:spPr>
          <a:xfrm>
            <a:off x="106726" y="90488"/>
            <a:ext cx="7665675" cy="860425"/>
          </a:xfrm>
        </p:spPr>
        <p:txBody>
          <a:bodyPr/>
          <a:lstStyle/>
          <a:p>
            <a:r>
              <a:rPr lang="en-US" dirty="0" smtClean="0"/>
              <a:t>Questionable Claims, Top 10 Loss States, All Lines: 2010–2012</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p:oleObj spid="_x0000_s23912450" name="Chart" r:id="rId4" imgW="8753373" imgH="4333784" progId="MSGraph.Chart.8">
              <p:embed followColorScheme="full"/>
            </p:oleObj>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3200400" y="1135047"/>
            <a:ext cx="3421625" cy="1799882"/>
          </a:xfrm>
          <a:prstGeom prst="wedgeRectCallout">
            <a:avLst>
              <a:gd name="adj1" fmla="val -8586"/>
              <a:gd name="adj2" fmla="val 1263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California had the largest number of Questionable Claims in 2012, but Maryland led the way in growth, with the number of QCs up by 72.9% from 2010 to 2012</a:t>
            </a:r>
            <a:endParaRPr lang="en-US" b="1" dirty="0">
              <a:solidFill>
                <a:schemeClr val="bg1"/>
              </a:solidFill>
              <a:cs typeface="+mn-cs"/>
            </a:endParaRPr>
          </a:p>
        </p:txBody>
      </p:sp>
      <p:sp>
        <p:nvSpPr>
          <p:cNvPr id="11" name="TextBox 10"/>
          <p:cNvSpPr txBox="1"/>
          <p:nvPr/>
        </p:nvSpPr>
        <p:spPr>
          <a:xfrm>
            <a:off x="1135625"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+28.3%</a:t>
            </a:r>
            <a:endParaRPr lang="en-US" sz="1200" b="1" dirty="0">
              <a:solidFill>
                <a:schemeClr val="bg1"/>
              </a:solidFill>
            </a:endParaRPr>
          </a:p>
        </p:txBody>
      </p:sp>
      <p:sp>
        <p:nvSpPr>
          <p:cNvPr id="12" name="TextBox 11"/>
          <p:cNvSpPr txBox="1"/>
          <p:nvPr/>
        </p:nvSpPr>
        <p:spPr>
          <a:xfrm>
            <a:off x="1922193" y="358384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+22.6%</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+37.9%</a:t>
            </a:r>
            <a:endParaRPr lang="en-US" sz="1200" b="1" dirty="0">
              <a:solidFill>
                <a:schemeClr val="bg1"/>
              </a:solidFill>
            </a:endParaRPr>
          </a:p>
        </p:txBody>
      </p:sp>
      <p:sp>
        <p:nvSpPr>
          <p:cNvPr id="14" name="TextBox 13"/>
          <p:cNvSpPr txBox="1"/>
          <p:nvPr/>
        </p:nvSpPr>
        <p:spPr>
          <a:xfrm>
            <a:off x="3406828"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+29.1%</a:t>
            </a:r>
            <a:endParaRPr lang="en-US" sz="1200" b="1" dirty="0">
              <a:solidFill>
                <a:schemeClr val="bg1"/>
              </a:solidFill>
            </a:endParaRPr>
          </a:p>
        </p:txBody>
      </p:sp>
      <p:sp>
        <p:nvSpPr>
          <p:cNvPr id="15" name="TextBox 14"/>
          <p:cNvSpPr txBox="1"/>
          <p:nvPr/>
        </p:nvSpPr>
        <p:spPr>
          <a:xfrm>
            <a:off x="4277034" y="4591624"/>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+72.9%</a:t>
            </a:r>
            <a:endParaRPr lang="en-US" sz="1200" b="1" dirty="0">
              <a:solidFill>
                <a:schemeClr val="bg1"/>
              </a:solidFill>
            </a:endParaRPr>
          </a:p>
        </p:txBody>
      </p:sp>
      <p:sp>
        <p:nvSpPr>
          <p:cNvPr id="16" name="TextBox 15"/>
          <p:cNvSpPr txBox="1"/>
          <p:nvPr/>
        </p:nvSpPr>
        <p:spPr>
          <a:xfrm>
            <a:off x="5014449" y="4557242"/>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+39.3%</a:t>
            </a:r>
            <a:endParaRPr lang="en-US" sz="1200" b="1" dirty="0">
              <a:solidFill>
                <a:schemeClr val="bg1"/>
              </a:solidFill>
            </a:endParaRPr>
          </a:p>
        </p:txBody>
      </p:sp>
      <p:sp>
        <p:nvSpPr>
          <p:cNvPr id="17" name="TextBox 16"/>
          <p:cNvSpPr txBox="1"/>
          <p:nvPr/>
        </p:nvSpPr>
        <p:spPr>
          <a:xfrm>
            <a:off x="5751777" y="4542459"/>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+37.1%</a:t>
            </a:r>
            <a:endParaRPr lang="en-US" sz="1200" b="1" dirty="0">
              <a:solidFill>
                <a:schemeClr val="bg1"/>
              </a:solidFill>
            </a:endParaRPr>
          </a:p>
        </p:txBody>
      </p:sp>
      <p:sp>
        <p:nvSpPr>
          <p:cNvPr id="18" name="TextBox 17"/>
          <p:cNvSpPr txBox="1"/>
          <p:nvPr/>
        </p:nvSpPr>
        <p:spPr>
          <a:xfrm>
            <a:off x="6597333" y="45916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+0.8</a:t>
            </a:r>
            <a:endParaRPr lang="en-US" sz="1200" b="1" dirty="0">
              <a:solidFill>
                <a:schemeClr val="bg1"/>
              </a:solidFill>
            </a:endParaRPr>
          </a:p>
        </p:txBody>
      </p:sp>
      <p:sp>
        <p:nvSpPr>
          <p:cNvPr id="19" name="TextBox 18"/>
          <p:cNvSpPr txBox="1"/>
          <p:nvPr/>
        </p:nvSpPr>
        <p:spPr>
          <a:xfrm>
            <a:off x="7354401" y="467028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+53.3</a:t>
            </a:r>
            <a:endParaRPr lang="en-US" sz="1200" b="1" dirty="0">
              <a:solidFill>
                <a:schemeClr val="bg1"/>
              </a:solidFill>
            </a:endParaRPr>
          </a:p>
        </p:txBody>
      </p:sp>
      <p:sp>
        <p:nvSpPr>
          <p:cNvPr id="20" name="TextBox 19"/>
          <p:cNvSpPr txBox="1"/>
          <p:nvPr/>
        </p:nvSpPr>
        <p:spPr>
          <a:xfrm>
            <a:off x="8140965" y="468995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+50.0</a:t>
            </a:r>
            <a:endParaRPr lang="en-US" sz="1200" b="1" dirty="0">
              <a:solidFill>
                <a:schemeClr val="bg1"/>
              </a:solidFill>
            </a:endParaRPr>
          </a:p>
        </p:txBody>
      </p:sp>
      <p:sp>
        <p:nvSpPr>
          <p:cNvPr id="21" name="AutoShape 7"/>
          <p:cNvSpPr>
            <a:spLocks noChangeArrowheads="1"/>
          </p:cNvSpPr>
          <p:nvPr/>
        </p:nvSpPr>
        <p:spPr bwMode="blackWhite">
          <a:xfrm>
            <a:off x="6300316" y="3094892"/>
            <a:ext cx="2572378" cy="940655"/>
          </a:xfrm>
          <a:prstGeom prst="wedgeRectCallout">
            <a:avLst>
              <a:gd name="adj1" fmla="val -22860"/>
              <a:gd name="adj2" fmla="val 964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IL saw a 0.8% increase in questionable claims from 2010 to 2012, one of the slowest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C99735E8-A69F-4382-9002-7BBE4912E65F}" type="slidenum">
              <a:rPr lang="en-US" smtClean="0"/>
              <a:pPr/>
              <a:t>171</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Total Number of Questionable Claims by State, </a:t>
            </a:r>
            <a:br>
              <a:rPr lang="en-US" sz="2600" smtClean="0"/>
            </a:br>
            <a:r>
              <a:rPr lang="en-US" sz="2600" smtClean="0"/>
              <a:t>2012: Highest 25 States</a:t>
            </a:r>
          </a:p>
        </p:txBody>
      </p:sp>
      <p:graphicFrame>
        <p:nvGraphicFramePr>
          <p:cNvPr id="1026" name="Object 3"/>
          <p:cNvGraphicFramePr>
            <a:graphicFrameLocks noChangeAspect="1"/>
          </p:cNvGraphicFramePr>
          <p:nvPr>
            <p:ph idx="4294967295"/>
          </p:nvPr>
        </p:nvGraphicFramePr>
        <p:xfrm>
          <a:off x="14288" y="1196975"/>
          <a:ext cx="9164637" cy="4765675"/>
        </p:xfrm>
        <a:graphic>
          <a:graphicData uri="http://schemas.openxmlformats.org/presentationml/2006/ole">
            <p:oleObj spid="_x0000_s23913474"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578077"/>
          </a:xfrm>
          <a:prstGeom prst="wedgeRectCallout">
            <a:avLst>
              <a:gd name="adj1" fmla="val -87465"/>
              <a:gd name="adj2" fmla="val 19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California had the largest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D6A98A83-F378-494C-8988-0A1C20244C6C}" type="slidenum">
              <a:rPr lang="en-US" smtClean="0"/>
              <a:pPr/>
              <a:t>172</a:t>
            </a:fld>
            <a:endParaRPr lang="en-US" smtClean="0"/>
          </a:p>
        </p:txBody>
      </p:sp>
      <p:graphicFrame>
        <p:nvGraphicFramePr>
          <p:cNvPr id="2050" name="Object 3"/>
          <p:cNvGraphicFramePr>
            <a:graphicFrameLocks noChangeAspect="1"/>
          </p:cNvGraphicFramePr>
          <p:nvPr>
            <p:ph idx="4294967295"/>
          </p:nvPr>
        </p:nvGraphicFramePr>
        <p:xfrm>
          <a:off x="0" y="1465263"/>
          <a:ext cx="9144000" cy="5410200"/>
        </p:xfrm>
        <a:graphic>
          <a:graphicData uri="http://schemas.openxmlformats.org/presentationml/2006/ole">
            <p:oleObj spid="_x0000_s23914498" name="Chart" r:id="rId4" imgW="8820048" imgH="4572135"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Total Number of Questionable Claims by State, </a:t>
            </a:r>
            <a:br>
              <a:rPr lang="en-US" sz="2600" b="1">
                <a:solidFill>
                  <a:schemeClr val="accent1"/>
                </a:solidFill>
              </a:rPr>
            </a:br>
            <a:r>
              <a:rPr lang="en-US" sz="2600" b="1">
                <a:solidFill>
                  <a:schemeClr val="accent1"/>
                </a:solidFill>
              </a:rPr>
              <a:t>2012: Highest 25 States</a:t>
            </a:r>
          </a:p>
        </p:txBody>
      </p:sp>
      <p:sp>
        <p:nvSpPr>
          <p:cNvPr id="2053" name="Rectangle 7"/>
          <p:cNvSpPr>
            <a:spLocks noChangeArrowheads="1"/>
          </p:cNvSpPr>
          <p:nvPr/>
        </p:nvSpPr>
        <p:spPr bwMode="auto">
          <a:xfrm>
            <a:off x="0" y="6429375"/>
            <a:ext cx="8750300" cy="261938"/>
          </a:xfrm>
          <a:prstGeom prst="rect">
            <a:avLst/>
          </a:prstGeom>
          <a:noFill/>
          <a:ln w="9525">
            <a:noFill/>
            <a:miter lim="800000"/>
            <a:headEnd/>
            <a:tailEnd/>
          </a:ln>
        </p:spPr>
        <p:txBody>
          <a:bodyPr>
            <a:spAutoFit/>
          </a:bodyPr>
          <a:lstStyle/>
          <a:p>
            <a:r>
              <a:rPr lang="en-US" sz="1100"/>
              <a:t>Sources:  NICB; Insurance Information Institute.	</a:t>
            </a:r>
          </a:p>
        </p:txBody>
      </p:sp>
      <p:sp>
        <p:nvSpPr>
          <p:cNvPr id="6" name="AutoShape 6"/>
          <p:cNvSpPr>
            <a:spLocks noChangeArrowheads="1"/>
          </p:cNvSpPr>
          <p:nvPr/>
        </p:nvSpPr>
        <p:spPr bwMode="blackWhite">
          <a:xfrm>
            <a:off x="4645742" y="1887793"/>
            <a:ext cx="3421625" cy="1578077"/>
          </a:xfrm>
          <a:prstGeom prst="wedgeRectCallout">
            <a:avLst>
              <a:gd name="adj1" fmla="val 60380"/>
              <a:gd name="adj2" fmla="val 169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Dakota had the fewest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44CBB857-BFEC-4D7A-8482-DD3E4498B4BD}" type="slidenum">
              <a:rPr lang="en-US" smtClean="0"/>
              <a:pPr/>
              <a:t>173</a:t>
            </a:fld>
            <a:endParaRPr lang="en-US" smtClean="0"/>
          </a:p>
        </p:txBody>
      </p:sp>
      <p:sp>
        <p:nvSpPr>
          <p:cNvPr id="3076"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Highest 25 States</a:t>
            </a:r>
          </a:p>
        </p:txBody>
      </p:sp>
      <p:graphicFrame>
        <p:nvGraphicFramePr>
          <p:cNvPr id="3074"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23915522" name="Chart" r:id="rId4" imgW="8810600" imgH="4581583" progId="MSGraph.Chart.8">
              <p:embed followColorScheme="full"/>
            </p:oleObj>
          </a:graphicData>
        </a:graphic>
      </p:graphicFrame>
      <p:sp>
        <p:nvSpPr>
          <p:cNvPr id="3077"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843549"/>
          </a:xfrm>
          <a:prstGeom prst="wedgeRectCallout">
            <a:avLst>
              <a:gd name="adj1" fmla="val -93500"/>
              <a:gd name="adj2" fmla="val -4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DC followed by Maryland California had the highest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a:noFill/>
        </p:spPr>
        <p:txBody>
          <a:bodyPr/>
          <a:lstStyle/>
          <a:p>
            <a:fld id="{1CD50451-0D7E-4E2C-AA0F-C33457EFC7C8}" type="slidenum">
              <a:rPr lang="en-US" smtClean="0"/>
              <a:pPr/>
              <a:t>174</a:t>
            </a:fld>
            <a:endParaRPr lang="en-US" smtClean="0"/>
          </a:p>
        </p:txBody>
      </p:sp>
      <p:sp>
        <p:nvSpPr>
          <p:cNvPr id="4100"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Lowest 25 States</a:t>
            </a:r>
          </a:p>
        </p:txBody>
      </p:sp>
      <p:graphicFrame>
        <p:nvGraphicFramePr>
          <p:cNvPr id="4098" name="Object 3"/>
          <p:cNvGraphicFramePr>
            <a:graphicFrameLocks noChangeAspect="1"/>
          </p:cNvGraphicFramePr>
          <p:nvPr>
            <p:ph idx="4294967295"/>
          </p:nvPr>
        </p:nvGraphicFramePr>
        <p:xfrm>
          <a:off x="-49213" y="1512888"/>
          <a:ext cx="9144001" cy="4754562"/>
        </p:xfrm>
        <a:graphic>
          <a:graphicData uri="http://schemas.openxmlformats.org/presentationml/2006/ole">
            <p:oleObj spid="_x0000_s23916546" name="Chart" r:id="rId4" imgW="8810600" imgH="4581583" progId="MSGraph.Chart.8">
              <p:embed followColorScheme="full"/>
            </p:oleObj>
          </a:graphicData>
        </a:graphic>
      </p:graphicFrame>
      <p:sp>
        <p:nvSpPr>
          <p:cNvPr id="4101"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5515897" y="1194618"/>
            <a:ext cx="3259392" cy="1843549"/>
          </a:xfrm>
          <a:prstGeom prst="wedgeRectCallout">
            <a:avLst>
              <a:gd name="adj1" fmla="val 42729"/>
              <a:gd name="adj2" fmla="val 10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and South Dakota had the lowest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175</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p:oleObj spid="_x0000_s23917570" name="Chart" r:id="rId4" imgW="8753373" imgH="4333784" progId="MSGraph.Chart.8">
              <p:embed followColorScheme="full"/>
            </p:oleObj>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790335" cy="1799882"/>
          </a:xfrm>
          <a:prstGeom prst="wedgeRectCallout">
            <a:avLst>
              <a:gd name="adj1" fmla="val -41345"/>
              <a:gd name="adj2" fmla="val 779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New York City had the largest number of Questionable Claims in 2012, but Miami and Baltimore led the way in growth, with the number of QCs nearly doubling from 2010 to 2012</a:t>
            </a:r>
            <a:endParaRPr lang="en-US" b="1" dirty="0">
              <a:solidFill>
                <a:schemeClr val="bg1"/>
              </a:solidFill>
              <a:cs typeface="+mn-cs"/>
            </a:endParaRPr>
          </a:p>
        </p:txBody>
      </p:sp>
      <p:sp>
        <p:nvSpPr>
          <p:cNvPr id="11" name="TextBox 10"/>
          <p:cNvSpPr txBox="1"/>
          <p:nvPr/>
        </p:nvSpPr>
        <p:spPr>
          <a:xfrm>
            <a:off x="1106129" y="2050023"/>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+28.5%</a:t>
            </a:r>
            <a:endParaRPr lang="en-US" sz="1200" b="1" dirty="0">
              <a:solidFill>
                <a:schemeClr val="bg1"/>
              </a:solidFill>
            </a:endParaRPr>
          </a:p>
        </p:txBody>
      </p:sp>
      <p:sp>
        <p:nvSpPr>
          <p:cNvPr id="12" name="TextBox 11"/>
          <p:cNvSpPr txBox="1"/>
          <p:nvPr/>
        </p:nvSpPr>
        <p:spPr>
          <a:xfrm>
            <a:off x="1981185" y="306766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+55.1%</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+93.2%</a:t>
            </a:r>
            <a:endParaRPr lang="en-US" sz="1200" b="1" dirty="0">
              <a:solidFill>
                <a:schemeClr val="bg1"/>
              </a:solidFill>
            </a:endParaRPr>
          </a:p>
        </p:txBody>
      </p:sp>
      <p:sp>
        <p:nvSpPr>
          <p:cNvPr id="14" name="TextBox 13"/>
          <p:cNvSpPr txBox="1"/>
          <p:nvPr/>
        </p:nvSpPr>
        <p:spPr>
          <a:xfrm>
            <a:off x="3392080"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+18.7%</a:t>
            </a:r>
            <a:endParaRPr lang="en-US" sz="1200" b="1" dirty="0">
              <a:solidFill>
                <a:schemeClr val="bg1"/>
              </a:solidFill>
            </a:endParaRPr>
          </a:p>
        </p:txBody>
      </p:sp>
      <p:sp>
        <p:nvSpPr>
          <p:cNvPr id="15" name="TextBox 14"/>
          <p:cNvSpPr txBox="1"/>
          <p:nvPr/>
        </p:nvSpPr>
        <p:spPr>
          <a:xfrm>
            <a:off x="4232789" y="38984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+99.0%</a:t>
            </a:r>
            <a:endParaRPr lang="en-US" sz="1200" b="1" dirty="0">
              <a:solidFill>
                <a:schemeClr val="bg1"/>
              </a:solidFill>
            </a:endParaRPr>
          </a:p>
        </p:txBody>
      </p:sp>
      <p:sp>
        <p:nvSpPr>
          <p:cNvPr id="16" name="TextBox 15"/>
          <p:cNvSpPr txBox="1"/>
          <p:nvPr/>
        </p:nvSpPr>
        <p:spPr>
          <a:xfrm>
            <a:off x="4984953" y="4159046"/>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+19.8%</a:t>
            </a:r>
            <a:endParaRPr lang="en-US" sz="1200" b="1" dirty="0">
              <a:solidFill>
                <a:schemeClr val="bg1"/>
              </a:solidFill>
            </a:endParaRPr>
          </a:p>
        </p:txBody>
      </p:sp>
      <p:sp>
        <p:nvSpPr>
          <p:cNvPr id="17" name="TextBox 16"/>
          <p:cNvSpPr txBox="1"/>
          <p:nvPr/>
        </p:nvSpPr>
        <p:spPr>
          <a:xfrm>
            <a:off x="5751777" y="4144263"/>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-27.7%</a:t>
            </a:r>
            <a:endParaRPr lang="en-US" sz="1200" b="1" dirty="0">
              <a:solidFill>
                <a:schemeClr val="bg1"/>
              </a:solidFill>
            </a:endParaRPr>
          </a:p>
        </p:txBody>
      </p:sp>
      <p:sp>
        <p:nvSpPr>
          <p:cNvPr id="18" name="TextBox 17"/>
          <p:cNvSpPr txBox="1"/>
          <p:nvPr/>
        </p:nvSpPr>
        <p:spPr>
          <a:xfrm>
            <a:off x="6508845" y="4252419"/>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+63.8</a:t>
            </a:r>
            <a:endParaRPr lang="en-US" sz="1200" b="1" dirty="0">
              <a:solidFill>
                <a:schemeClr val="bg1"/>
              </a:solidFill>
            </a:endParaRPr>
          </a:p>
        </p:txBody>
      </p:sp>
      <p:sp>
        <p:nvSpPr>
          <p:cNvPr id="19" name="TextBox 18"/>
          <p:cNvSpPr txBox="1"/>
          <p:nvPr/>
        </p:nvSpPr>
        <p:spPr>
          <a:xfrm>
            <a:off x="7354401" y="43753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+82.8</a:t>
            </a:r>
            <a:endParaRPr lang="en-US" sz="1200" b="1" dirty="0">
              <a:solidFill>
                <a:schemeClr val="bg1"/>
              </a:solidFill>
            </a:endParaRPr>
          </a:p>
        </p:txBody>
      </p:sp>
      <p:sp>
        <p:nvSpPr>
          <p:cNvPr id="20" name="TextBox 19"/>
          <p:cNvSpPr txBox="1"/>
          <p:nvPr/>
        </p:nvSpPr>
        <p:spPr>
          <a:xfrm>
            <a:off x="8126217" y="439499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+1.2</a:t>
            </a:r>
            <a:endParaRPr lang="en-US" sz="1200" b="1" dirty="0">
              <a:solidFill>
                <a:schemeClr val="bg1"/>
              </a:solidFill>
            </a:endParaRPr>
          </a:p>
        </p:txBody>
      </p:sp>
      <p:sp>
        <p:nvSpPr>
          <p:cNvPr id="22" name="Rectangle 2"/>
          <p:cNvSpPr txBox="1">
            <a:spLocks noChangeArrowheads="1"/>
          </p:cNvSpPr>
          <p:nvPr/>
        </p:nvSpPr>
        <p:spPr bwMode="black">
          <a:xfrm>
            <a:off x="117984" y="71219"/>
            <a:ext cx="7577189"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Loss Cities, All Lines: 2010–2012</a:t>
            </a:r>
          </a:p>
        </p:txBody>
      </p:sp>
      <p:sp>
        <p:nvSpPr>
          <p:cNvPr id="21" name="AutoShape 7"/>
          <p:cNvSpPr>
            <a:spLocks noChangeArrowheads="1"/>
          </p:cNvSpPr>
          <p:nvPr/>
        </p:nvSpPr>
        <p:spPr bwMode="blackWhite">
          <a:xfrm>
            <a:off x="6109398" y="2974312"/>
            <a:ext cx="2783393" cy="940655"/>
          </a:xfrm>
          <a:prstGeom prst="wedgeRectCallout">
            <a:avLst>
              <a:gd name="adj1" fmla="val -22883"/>
              <a:gd name="adj2" fmla="val 789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Philadelphia saw a 63.8% increase in questionable claims from 2010 to 2012, one of the fastest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176</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p:oleObj spid="_x0000_s23918594" name="Chart" r:id="rId4" imgW="8753373" imgH="4333784" progId="MSGraph.Chart.8">
              <p:embed followColorScheme="full"/>
            </p:oleObj>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524865" cy="1947366"/>
          </a:xfrm>
          <a:prstGeom prst="wedgeRectCallout">
            <a:avLst>
              <a:gd name="adj1" fmla="val -78583"/>
              <a:gd name="adj2" fmla="val 636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Private Passenger Auto had the largest number of Questionable Claims in 2012, but Personal Property (Other) led the way in growth, with the number of QCs more than tripling from 2010 to 2012</a:t>
            </a:r>
            <a:endParaRPr lang="en-US" b="1" dirty="0">
              <a:solidFill>
                <a:schemeClr val="bg1"/>
              </a:solidFill>
              <a:cs typeface="+mn-cs"/>
            </a:endParaRPr>
          </a:p>
        </p:txBody>
      </p:sp>
      <p:sp>
        <p:nvSpPr>
          <p:cNvPr id="11" name="TextBox 10"/>
          <p:cNvSpPr txBox="1"/>
          <p:nvPr/>
        </p:nvSpPr>
        <p:spPr>
          <a:xfrm>
            <a:off x="1120877"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+24.9%</a:t>
            </a:r>
            <a:endParaRPr lang="en-US" sz="1200" b="1" dirty="0">
              <a:solidFill>
                <a:schemeClr val="bg1"/>
              </a:solidFill>
            </a:endParaRPr>
          </a:p>
        </p:txBody>
      </p:sp>
      <p:sp>
        <p:nvSpPr>
          <p:cNvPr id="12" name="TextBox 11"/>
          <p:cNvSpPr txBox="1"/>
          <p:nvPr/>
        </p:nvSpPr>
        <p:spPr>
          <a:xfrm>
            <a:off x="1922192" y="3731342"/>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+47.1%</a:t>
            </a:r>
            <a:endParaRPr lang="en-US" sz="1200" b="1" dirty="0">
              <a:solidFill>
                <a:schemeClr val="bg1"/>
              </a:solidFill>
            </a:endParaRPr>
          </a:p>
        </p:txBody>
      </p:sp>
      <p:sp>
        <p:nvSpPr>
          <p:cNvPr id="13" name="TextBox 12"/>
          <p:cNvSpPr txBox="1"/>
          <p:nvPr/>
        </p:nvSpPr>
        <p:spPr>
          <a:xfrm>
            <a:off x="2669457" y="426228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+38.4%</a:t>
            </a:r>
            <a:endParaRPr lang="en-US" sz="1200" b="1" dirty="0">
              <a:solidFill>
                <a:schemeClr val="bg1"/>
              </a:solidFill>
            </a:endParaRPr>
          </a:p>
        </p:txBody>
      </p:sp>
      <p:sp>
        <p:nvSpPr>
          <p:cNvPr id="14" name="TextBox 13"/>
          <p:cNvSpPr txBox="1"/>
          <p:nvPr/>
        </p:nvSpPr>
        <p:spPr>
          <a:xfrm>
            <a:off x="3436324" y="42622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+2.4%</a:t>
            </a:r>
            <a:endParaRPr lang="en-US" sz="1200" b="1" dirty="0">
              <a:solidFill>
                <a:schemeClr val="bg1"/>
              </a:solidFill>
            </a:endParaRPr>
          </a:p>
        </p:txBody>
      </p:sp>
      <p:sp>
        <p:nvSpPr>
          <p:cNvPr id="15" name="TextBox 14"/>
          <p:cNvSpPr txBox="1"/>
          <p:nvPr/>
        </p:nvSpPr>
        <p:spPr>
          <a:xfrm>
            <a:off x="4218041" y="42671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+15.3%</a:t>
            </a:r>
            <a:endParaRPr lang="en-US" sz="1200" b="1" dirty="0">
              <a:solidFill>
                <a:schemeClr val="bg1"/>
              </a:solidFill>
            </a:endParaRPr>
          </a:p>
        </p:txBody>
      </p:sp>
      <p:sp>
        <p:nvSpPr>
          <p:cNvPr id="16" name="TextBox 15"/>
          <p:cNvSpPr txBox="1"/>
          <p:nvPr/>
        </p:nvSpPr>
        <p:spPr>
          <a:xfrm>
            <a:off x="4984953" y="4247534"/>
            <a:ext cx="796415" cy="276999"/>
          </a:xfrm>
          <a:prstGeom prst="rect">
            <a:avLst/>
          </a:prstGeom>
          <a:solidFill>
            <a:srgbClr val="FF0000"/>
          </a:solidFill>
        </p:spPr>
        <p:txBody>
          <a:bodyPr wrap="square" rtlCol="0">
            <a:spAutoFit/>
          </a:bodyPr>
          <a:lstStyle/>
          <a:p>
            <a:pPr algn="ctr"/>
            <a:r>
              <a:rPr lang="en-US" sz="1200" b="1" dirty="0" smtClean="0">
                <a:solidFill>
                  <a:schemeClr val="bg1"/>
                </a:solidFill>
              </a:rPr>
              <a:t>+205.1%</a:t>
            </a:r>
            <a:endParaRPr lang="en-US" sz="1200" b="1" dirty="0">
              <a:solidFill>
                <a:schemeClr val="bg1"/>
              </a:solidFill>
            </a:endParaRPr>
          </a:p>
        </p:txBody>
      </p:sp>
      <p:sp>
        <p:nvSpPr>
          <p:cNvPr id="17" name="TextBox 16"/>
          <p:cNvSpPr txBox="1"/>
          <p:nvPr/>
        </p:nvSpPr>
        <p:spPr>
          <a:xfrm>
            <a:off x="5751777" y="4571955"/>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+34.8%</a:t>
            </a:r>
            <a:endParaRPr lang="en-US" sz="1200" b="1" dirty="0">
              <a:solidFill>
                <a:schemeClr val="bg1"/>
              </a:solidFill>
            </a:endParaRPr>
          </a:p>
        </p:txBody>
      </p:sp>
      <p:sp>
        <p:nvSpPr>
          <p:cNvPr id="18" name="TextBox 17"/>
          <p:cNvSpPr txBox="1"/>
          <p:nvPr/>
        </p:nvSpPr>
        <p:spPr>
          <a:xfrm>
            <a:off x="6508844" y="4562127"/>
            <a:ext cx="717865" cy="276999"/>
          </a:xfrm>
          <a:prstGeom prst="rect">
            <a:avLst/>
          </a:prstGeom>
          <a:solidFill>
            <a:srgbClr val="FF0000"/>
          </a:solidFill>
        </p:spPr>
        <p:txBody>
          <a:bodyPr wrap="square" rtlCol="0">
            <a:spAutoFit/>
          </a:bodyPr>
          <a:lstStyle/>
          <a:p>
            <a:pPr algn="ctr"/>
            <a:r>
              <a:rPr lang="en-US" sz="1200" b="1" dirty="0" smtClean="0">
                <a:solidFill>
                  <a:schemeClr val="bg1"/>
                </a:solidFill>
              </a:rPr>
              <a:t>+30.0%</a:t>
            </a:r>
            <a:endParaRPr lang="en-US" sz="1200" b="1" dirty="0">
              <a:solidFill>
                <a:schemeClr val="bg1"/>
              </a:solidFill>
            </a:endParaRPr>
          </a:p>
        </p:txBody>
      </p:sp>
      <p:sp>
        <p:nvSpPr>
          <p:cNvPr id="19" name="TextBox 18"/>
          <p:cNvSpPr txBox="1"/>
          <p:nvPr/>
        </p:nvSpPr>
        <p:spPr>
          <a:xfrm>
            <a:off x="7329946" y="4552299"/>
            <a:ext cx="717629" cy="276999"/>
          </a:xfrm>
          <a:prstGeom prst="rect">
            <a:avLst/>
          </a:prstGeom>
          <a:solidFill>
            <a:srgbClr val="FF0000"/>
          </a:solidFill>
        </p:spPr>
        <p:txBody>
          <a:bodyPr wrap="square" rtlCol="0">
            <a:spAutoFit/>
          </a:bodyPr>
          <a:lstStyle/>
          <a:p>
            <a:pPr algn="ctr"/>
            <a:r>
              <a:rPr lang="en-US" sz="1200" b="1" dirty="0" smtClean="0">
                <a:solidFill>
                  <a:schemeClr val="bg1"/>
                </a:solidFill>
              </a:rPr>
              <a:t>-10.1%</a:t>
            </a:r>
            <a:endParaRPr lang="en-US" sz="1200" b="1" dirty="0">
              <a:solidFill>
                <a:schemeClr val="bg1"/>
              </a:solidFill>
            </a:endParaRPr>
          </a:p>
        </p:txBody>
      </p:sp>
      <p:sp>
        <p:nvSpPr>
          <p:cNvPr id="20" name="TextBox 19"/>
          <p:cNvSpPr txBox="1"/>
          <p:nvPr/>
        </p:nvSpPr>
        <p:spPr>
          <a:xfrm>
            <a:off x="8126217" y="45277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+6.0%</a:t>
            </a:r>
            <a:endParaRPr lang="en-US" sz="1200" b="1" dirty="0">
              <a:solidFill>
                <a:schemeClr val="bg1"/>
              </a:solidFill>
            </a:endParaRPr>
          </a:p>
        </p:txBody>
      </p:sp>
      <p:sp>
        <p:nvSpPr>
          <p:cNvPr id="22" name="Rectangle 2"/>
          <p:cNvSpPr txBox="1">
            <a:spLocks noChangeArrowheads="1"/>
          </p:cNvSpPr>
          <p:nvPr/>
        </p:nvSpPr>
        <p:spPr bwMode="black">
          <a:xfrm>
            <a:off x="117984" y="71219"/>
            <a:ext cx="7683914"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Policy Types: 2010–2012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177</a:t>
            </a:fld>
            <a:endParaRPr lang="en-US" sz="900">
              <a:solidFill>
                <a:schemeClr val="bg1"/>
              </a:solidFill>
            </a:endParaRPr>
          </a:p>
        </p:txBody>
      </p:sp>
      <p:pic>
        <p:nvPicPr>
          <p:cNvPr id="13107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1190274" name="Chart" r:id="rId4" imgW="8581960" imgH="4095702"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178</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179</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p:cNvGraphicFramePr>
          <p:nvPr>
            <p:ph idx="4294967295"/>
          </p:nvPr>
        </p:nvGraphicFramePr>
        <p:xfrm>
          <a:off x="190500" y="1162050"/>
          <a:ext cx="8826500" cy="4341813"/>
        </p:xfrm>
        <a:graphic>
          <a:graphicData uri="http://schemas.openxmlformats.org/presentationml/2006/ole">
            <p:oleObj spid="_x0000_s11186178" name="Chart" r:id="rId4" imgW="8829766" imgH="4343501" progId="MSGraph.Chart.8">
              <p:embed followColorScheme="full"/>
            </p:oleObj>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oleChartEl type="series" lvl="1"/>
                                          </p:spTgt>
                                        </p:tgtEl>
                                        <p:attrNameLst>
                                          <p:attrName>style.visibility</p:attrName>
                                        </p:attrNameLst>
                                      </p:cBhvr>
                                      <p:to>
                                        <p:strVal val="visible"/>
                                      </p:to>
                                    </p:set>
                                    <p:animEffect transition="in" filter="wipe(left)">
                                      <p:cBhvr>
                                        <p:cTn id="7" dur="1000"/>
                                        <p:tgtEl>
                                          <p:spTgt spid="199782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oleChartEl type="series" lvl="2"/>
                                          </p:spTgt>
                                        </p:tgtEl>
                                        <p:attrNameLst>
                                          <p:attrName>style.visibility</p:attrName>
                                        </p:attrNameLst>
                                      </p:cBhvr>
                                      <p:to>
                                        <p:strVal val="visible"/>
                                      </p:to>
                                    </p:set>
                                    <p:animEffect transition="in" filter="wipe(left)">
                                      <p:cBhvr>
                                        <p:cTn id="11" dur="1000"/>
                                        <p:tgtEl>
                                          <p:spTgt spid="1997827">
                                            <p:oleChartEl type="series" lvl="2"/>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2013:Q4</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1275650" name="Picture 2" descr="http://www.philadelphiafed.org/research-and-data/regional-economy/indexes/leading/charts/2013/LeadingIndexes0613.jpg"/>
          <p:cNvPicPr>
            <a:picLocks noChangeAspect="1" noChangeArrowheads="1"/>
          </p:cNvPicPr>
          <p:nvPr/>
        </p:nvPicPr>
        <p:blipFill>
          <a:blip r:embed="rId4" cstate="email"/>
          <a:srcRect/>
          <a:stretch>
            <a:fillRect/>
          </a:stretch>
        </p:blipFill>
        <p:spPr bwMode="auto">
          <a:xfrm>
            <a:off x="-1" y="1153774"/>
            <a:ext cx="6895163" cy="5320768"/>
          </a:xfrm>
          <a:prstGeom prst="rect">
            <a:avLst/>
          </a:prstGeom>
          <a:noFill/>
        </p:spPr>
      </p:pic>
      <p:sp>
        <p:nvSpPr>
          <p:cNvPr id="12" name="AutoShape 8"/>
          <p:cNvSpPr>
            <a:spLocks noChangeArrowheads="1"/>
          </p:cNvSpPr>
          <p:nvPr/>
        </p:nvSpPr>
        <p:spPr bwMode="blackWhite">
          <a:xfrm>
            <a:off x="6818673" y="3038169"/>
            <a:ext cx="2251587" cy="1917290"/>
          </a:xfrm>
          <a:prstGeom prst="wedgeRectCallout">
            <a:avLst>
              <a:gd name="adj1" fmla="val -64168"/>
              <a:gd name="adj2" fmla="val -70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Northeast and Mid-Atlantic regions is mixed but suggests growth in the creation of insurable exposures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180</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7202" name="Chart" r:id="rId4" imgW="4486147" imgH="3695661" progId="MSGraph.Chart.8">
              <p:embed followColorScheme="full"/>
            </p:oleObj>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181</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8226" name="Chart" r:id="rId4" imgW="4486147" imgH="3695661" progId="MSGraph.Chart.8">
              <p:embed followColorScheme="full"/>
            </p:oleObj>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182</a:t>
            </a:fld>
            <a:endParaRPr lang="en-US" sz="900">
              <a:solidFill>
                <a:schemeClr val="bg1"/>
              </a:solidFill>
            </a:endParaRPr>
          </a:p>
        </p:txBody>
      </p:sp>
      <p:pic>
        <p:nvPicPr>
          <p:cNvPr id="145412" name="Picture 4"/>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182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nvGraphicFramePr>
        <p:xfrm>
          <a:off x="293688" y="1587500"/>
          <a:ext cx="8451850" cy="3663950"/>
        </p:xfrm>
        <a:graphic>
          <a:graphicData uri="http://schemas.openxmlformats.org/presentationml/2006/ole">
            <p:oleObj spid="_x0000_s9014274" name="Chart" r:id="rId4" imgW="8429714" imgH="3638435" progId="MSGraph.Chart.8">
              <p:embed followColorScheme="full"/>
            </p:oleObj>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183</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1990-2012);Conning (2013F-15F);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7725442"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1990-2012);Conning (2013E-2015F);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184</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185</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Highest 25 States</a:t>
            </a:r>
          </a:p>
        </p:txBody>
      </p:sp>
      <p:graphicFrame>
        <p:nvGraphicFramePr>
          <p:cNvPr id="1026" name="Object 3"/>
          <p:cNvGraphicFramePr>
            <a:graphicFrameLocks noChangeAspect="1"/>
          </p:cNvGraphicFramePr>
          <p:nvPr>
            <p:ph idx="4294967295"/>
          </p:nvPr>
        </p:nvGraphicFramePr>
        <p:xfrm>
          <a:off x="0" y="1703848"/>
          <a:ext cx="9144000" cy="4754563"/>
        </p:xfrm>
        <a:graphic>
          <a:graphicData uri="http://schemas.openxmlformats.org/presentationml/2006/ole">
            <p:oleObj spid="_x0000_s90173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2814484" y="1242624"/>
            <a:ext cx="2986548" cy="1129553"/>
          </a:xfrm>
          <a:prstGeom prst="wedgeRectCallout">
            <a:avLst>
              <a:gd name="adj1" fmla="val -83492"/>
              <a:gd name="adj2" fmla="val 13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TN and AL had the worst underwriting performance of all states in 2011 due to high tornado and storm losses</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186</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Lowest 25 States</a:t>
            </a:r>
          </a:p>
        </p:txBody>
      </p:sp>
      <p:graphicFrame>
        <p:nvGraphicFramePr>
          <p:cNvPr id="2050" name="Object 3"/>
          <p:cNvGraphicFramePr>
            <a:graphicFrameLocks noChangeAspect="1"/>
          </p:cNvGraphicFramePr>
          <p:nvPr>
            <p:ph idx="4294967295"/>
          </p:nvPr>
        </p:nvGraphicFramePr>
        <p:xfrm>
          <a:off x="0" y="1362075"/>
          <a:ext cx="9144000" cy="5410200"/>
        </p:xfrm>
        <a:graphic>
          <a:graphicData uri="http://schemas.openxmlformats.org/presentationml/2006/ole">
            <p:oleObj spid="_x0000_s9018370" name="Chart" r:id="rId4" imgW="8820048" imgH="4572135" progId="MSGraph.Chart.8">
              <p:embed followColorScheme="full"/>
            </p:oleObj>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739149" y="1173798"/>
            <a:ext cx="3746090" cy="1129553"/>
          </a:xfrm>
          <a:prstGeom prst="wedgeRectCallout">
            <a:avLst>
              <a:gd name="adj1" fmla="val 46963"/>
              <a:gd name="adj2" fmla="val 1570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HI and FL had the best performance in 2011 due to the absence of hurricanes/tropical storms impacts in either state last year</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ChangeAspect="1"/>
          </p:cNvGraphicFramePr>
          <p:nvPr>
            <p:ph type="chart" idx="1"/>
          </p:nvPr>
        </p:nvGraphicFramePr>
        <p:xfrm>
          <a:off x="193675" y="1619250"/>
          <a:ext cx="8791575" cy="4892675"/>
        </p:xfrm>
        <a:graphic>
          <a:graphicData uri="http://schemas.openxmlformats.org/presentationml/2006/ole">
            <p:oleObj spid="_x0000_s2070530" name="Chart" r:id="rId3" imgW="8353320" imgH="4648256" progId="MSGraph.Chart.8">
              <p:embed followColorScheme="full"/>
            </p:oleObj>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(1990-2012); Conning (2013F-2015F)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187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4458498" name="Chart" r:id="rId4" imgW="8419996" imgH="3657600" progId="MSGraph.Chart.8">
              <p:embed followColorScheme="full"/>
            </p:oleObj>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188</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1990-2012);Conning (2013F-2015F);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4444162" name="Chart" r:id="rId4" imgW="8419996" imgH="3657600" progId="MSGraph.Chart.8">
              <p:embed followColorScheme="full"/>
            </p:oleObj>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*2013F-2012F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77336"/>
          <a:ext cx="8775700" cy="4087813"/>
        </p:xfrm>
        <a:graphic>
          <a:graphicData uri="http://schemas.openxmlformats.org/presentationml/2006/ole">
            <p:oleObj spid="_x0000_s1881907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October 2013</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two years, though uncertainty in Washington is taking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338917" y="3554361"/>
            <a:ext cx="3224982" cy="1131305"/>
          </a:xfrm>
          <a:prstGeom prst="wedgeRectCallout">
            <a:avLst>
              <a:gd name="adj1" fmla="val 53108"/>
              <a:gd name="adj2" fmla="val -82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dropped in September/October as the government shutdown created uncertainty</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19</a:t>
            </a:fld>
            <a:endParaRPr lang="en-US"/>
          </a:p>
        </p:txBody>
      </p:sp>
      <p:sp>
        <p:nvSpPr>
          <p:cNvPr id="13" name="AutoShape 7"/>
          <p:cNvSpPr>
            <a:spLocks noChangeArrowheads="1"/>
          </p:cNvSpPr>
          <p:nvPr/>
        </p:nvSpPr>
        <p:spPr bwMode="blackWhite">
          <a:xfrm>
            <a:off x="855404" y="3760839"/>
            <a:ext cx="2934929" cy="926645"/>
          </a:xfrm>
          <a:prstGeom prst="wedgeRectCallout">
            <a:avLst>
              <a:gd name="adj1" fmla="val 66496"/>
              <a:gd name="adj2" fmla="val -154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9019394" name="Chart" r:id="rId4" imgW="8419996" imgH="3657600" progId="MSGraph.Chart.8">
              <p:embed followColorScheme="full"/>
            </p:oleObj>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p:oleObj spid="_x0000_s4445186" name="Chart" r:id="rId4" imgW="8429714" imgH="3638435" progId="MSGraph.Chart.8">
              <p:embed followColorScheme="full"/>
            </p:oleObj>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646146" name="Chart" r:id="rId4" imgW="8419996" imgH="3657600" progId="MSGraph.Chart.8">
              <p:embed followColorScheme="full"/>
            </p:oleObj>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9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211137" y="1406525"/>
          <a:ext cx="8932863" cy="5451475"/>
        </p:xfrm>
        <a:graphic>
          <a:graphicData uri="http://schemas.openxmlformats.org/presentationml/2006/ole">
            <p:oleObj spid="_x0000_s4459522" name="Chart" r:id="rId3" imgW="8191626" imgH="5391113" progId="MSGraph.Chart.8">
              <p:embed followColorScheme="full"/>
            </p:oleObj>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(1991-2011); Conning (2012E-2015F) </a:t>
            </a:r>
            <a:r>
              <a:rPr lang="en-US" sz="1200" dirty="0"/>
              <a:t>Insurance Information Institute</a:t>
            </a:r>
          </a:p>
        </p:txBody>
      </p:sp>
      <p:sp>
        <p:nvSpPr>
          <p:cNvPr id="8" name="AutoShape 7"/>
          <p:cNvSpPr>
            <a:spLocks noChangeArrowheads="1"/>
          </p:cNvSpPr>
          <p:nvPr/>
        </p:nvSpPr>
        <p:spPr bwMode="blackWhite">
          <a:xfrm>
            <a:off x="1003300" y="1371600"/>
            <a:ext cx="3380441" cy="120015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Med Mal Insurers in </a:t>
            </a:r>
            <a:r>
              <a:rPr lang="en-US" b="1" dirty="0" smtClean="0">
                <a:solidFill>
                  <a:schemeClr val="bg1"/>
                </a:solidFill>
              </a:rPr>
              <a:t>2012 </a:t>
            </a:r>
            <a:r>
              <a:rPr lang="en-US" b="1" dirty="0">
                <a:solidFill>
                  <a:schemeClr val="bg1"/>
                </a:solidFill>
              </a:rPr>
              <a:t>paid </a:t>
            </a:r>
            <a:r>
              <a:rPr lang="en-US" b="1" dirty="0" smtClean="0">
                <a:solidFill>
                  <a:schemeClr val="bg1"/>
                </a:solidFill>
              </a:rPr>
              <a:t>out </a:t>
            </a:r>
            <a:r>
              <a:rPr lang="en-US" b="1" dirty="0">
                <a:solidFill>
                  <a:schemeClr val="bg1"/>
                </a:solidFill>
              </a:rPr>
              <a:t>$</a:t>
            </a:r>
            <a:r>
              <a:rPr lang="en-US" b="1" dirty="0" smtClean="0">
                <a:solidFill>
                  <a:schemeClr val="bg1"/>
                </a:solidFill>
              </a:rPr>
              <a:t>0.91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444497" y="4757219"/>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193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childTnLst>
                          </p:cTn>
                        </p:par>
                        <p:par>
                          <p:cTn id="13" fill="hold">
                            <p:stCondLst>
                              <p:cond delay="10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19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194</a:t>
            </a:fld>
            <a:endParaRPr lang="en-US" sz="900">
              <a:solidFill>
                <a:schemeClr val="bg1"/>
              </a:solidFill>
            </a:endParaRPr>
          </a:p>
        </p:txBody>
      </p:sp>
      <p:pic>
        <p:nvPicPr>
          <p:cNvPr id="11571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24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a:solidFill>
                  <a:srgbClr val="225A7A"/>
                </a:solidFill>
              </a:rPr>
              <a:t>The Weak Economy and Soft Market Have Made the Workers Comp Operating Increasingly Challenging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5267458" name="Chart" r:id="rId4" imgW="8420033" imgH="3657735"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195</a:t>
            </a:fld>
            <a:endParaRPr lang="en-US"/>
          </a:p>
        </p:txBody>
      </p:sp>
      <p:sp>
        <p:nvSpPr>
          <p:cNvPr id="8" name="AutoShape 13"/>
          <p:cNvSpPr>
            <a:spLocks noChangeArrowheads="1"/>
          </p:cNvSpPr>
          <p:nvPr/>
        </p:nvSpPr>
        <p:spPr bwMode="blackWhite">
          <a:xfrm>
            <a:off x="4676913" y="1189704"/>
            <a:ext cx="2539963" cy="985820"/>
          </a:xfrm>
          <a:prstGeom prst="wedgeRectCallout">
            <a:avLst>
              <a:gd name="adj1" fmla="val 89980"/>
              <a:gd name="adj2" fmla="val 1331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showed a better-than-expected improvement for private carriers in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196</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p:oleObj spid="_x0000_s18004994" name="Worksheet" r:id="rId4" imgW="8763135" imgH="4829248" progId="Excel.Sheet.8">
              <p:embed/>
            </p:oleObj>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197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Change in Price Paid for Medical Professional Services in WC, 2002-2012*</a:t>
            </a:r>
          </a:p>
        </p:txBody>
      </p:sp>
      <p:graphicFrame>
        <p:nvGraphicFramePr>
          <p:cNvPr id="83970" name="Object 3"/>
          <p:cNvGraphicFramePr>
            <a:graphicFrameLocks noChangeAspect="1"/>
          </p:cNvGraphicFramePr>
          <p:nvPr>
            <p:ph idx="4294967295"/>
          </p:nvPr>
        </p:nvGraphicFramePr>
        <p:xfrm>
          <a:off x="4763" y="1807545"/>
          <a:ext cx="9132887" cy="4719637"/>
        </p:xfrm>
        <a:graphic>
          <a:graphicData uri="http://schemas.openxmlformats.org/presentationml/2006/ole">
            <p:oleObj spid="_x0000_s20045826"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53559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6/30/12.</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 Sources</a:t>
            </a:r>
            <a:r>
              <a:rPr lang="en-US" sz="1100" dirty="0">
                <a:solidFill>
                  <a:srgbClr val="000000"/>
                </a:solidFill>
              </a:rPr>
              <a:t>:  </a:t>
            </a:r>
            <a:r>
              <a:rPr lang="en-US" sz="1100" dirty="0" smtClean="0">
                <a:solidFill>
                  <a:srgbClr val="000000"/>
                </a:solidFill>
              </a:rPr>
              <a:t>Workers Compensation Research Institute, </a:t>
            </a:r>
            <a:r>
              <a:rPr lang="en-US" sz="1100" i="1" dirty="0" smtClean="0">
                <a:solidFill>
                  <a:srgbClr val="000000"/>
                </a:solidFill>
              </a:rPr>
              <a:t>WCRI Medical Price Index for Workers Compensation, 5</a:t>
            </a:r>
            <a:r>
              <a:rPr lang="en-US" sz="1100" i="1" baseline="30000" dirty="0" smtClean="0">
                <a:solidFill>
                  <a:srgbClr val="000000"/>
                </a:solidFill>
              </a:rPr>
              <a:t>th</a:t>
            </a:r>
            <a:r>
              <a:rPr lang="en-US" sz="1100" i="1" dirty="0" smtClean="0">
                <a:solidFill>
                  <a:srgbClr val="000000"/>
                </a:solidFill>
              </a:rPr>
              <a:t> Edition</a:t>
            </a:r>
            <a:r>
              <a:rPr lang="en-US" sz="1100" dirty="0" smtClean="0">
                <a:solidFill>
                  <a:srgbClr val="000000"/>
                </a:solidFill>
              </a:rPr>
              <a:t>; Ins. Info. </a:t>
            </a:r>
            <a:r>
              <a:rPr lang="en-US" sz="1100" dirty="0">
                <a:solidFill>
                  <a:srgbClr val="000000"/>
                </a:solidFill>
              </a:rPr>
              <a:t>Institute.		</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4542505" y="1460090"/>
            <a:ext cx="3446064" cy="1518650"/>
          </a:xfrm>
          <a:prstGeom prst="wedgeRectCallout">
            <a:avLst>
              <a:gd name="adj1" fmla="val 56684"/>
              <a:gd name="adj2" fmla="val 930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States in GOLD had no fee schedule in 2012.  These generally saw larger increases in WC medical costs over the past decade.</a:t>
            </a:r>
            <a:endParaRPr lang="en-US" b="1" dirty="0">
              <a:solidFill>
                <a:schemeClr val="bg1"/>
              </a:solidFill>
              <a:latin typeface="Arial" pitchFamily="34" charset="0"/>
              <a:cs typeface="+mn-cs"/>
            </a:endParaRPr>
          </a:p>
        </p:txBody>
      </p:sp>
      <p:sp>
        <p:nvSpPr>
          <p:cNvPr id="10" name="Text Box 17"/>
          <p:cNvSpPr txBox="1">
            <a:spLocks noChangeArrowheads="1"/>
          </p:cNvSpPr>
          <p:nvPr/>
        </p:nvSpPr>
        <p:spPr bwMode="auto">
          <a:xfrm>
            <a:off x="1273272" y="1568013"/>
            <a:ext cx="3018509"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Increases in WC med costs varied enormously over the past decade from a high of 56% in Wisconsin to a low of 2% in North Carolina</a:t>
            </a:r>
            <a:endParaRPr lang="en-US" b="1" dirty="0">
              <a:solidFill>
                <a:schemeClr val="bg1"/>
              </a:solidFill>
              <a:latin typeface="Arial" pitchFamily="34" charset="0"/>
              <a:cs typeface="Arial" pitchFamily="34" charset="0"/>
            </a:endParaRPr>
          </a:p>
        </p:txBody>
      </p:sp>
      <p:sp>
        <p:nvSpPr>
          <p:cNvPr id="11" name="Text Box 3"/>
          <p:cNvSpPr txBox="1">
            <a:spLocks noChangeArrowheads="1"/>
          </p:cNvSpPr>
          <p:nvPr/>
        </p:nvSpPr>
        <p:spPr bwMode="auto">
          <a:xfrm>
            <a:off x="526510" y="1572445"/>
            <a:ext cx="412292" cy="400110"/>
          </a:xfrm>
          <a:prstGeom prst="rect">
            <a:avLst/>
          </a:prstGeom>
          <a:noFill/>
          <a:ln w="9525">
            <a:noFill/>
            <a:miter lim="800000"/>
            <a:headEnd/>
            <a:tailEnd/>
          </a:ln>
        </p:spPr>
        <p:txBody>
          <a:bodyPr wrap="none">
            <a:spAutoFit/>
          </a:bodyPr>
          <a:lstStyle/>
          <a:p>
            <a:pPr algn="ctr"/>
            <a:r>
              <a:rPr lang="en-US" sz="2000" b="1" dirty="0" smtClean="0">
                <a:solidFill>
                  <a:schemeClr val="accent1"/>
                </a:solidFill>
              </a:rPr>
              <a:t>%</a:t>
            </a:r>
            <a:endParaRPr lang="en-US" sz="20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1162050"/>
          <a:ext cx="8977313" cy="5695950"/>
        </p:xfrm>
        <a:graphic>
          <a:graphicData uri="http://schemas.openxmlformats.org/presentationml/2006/ole">
            <p:oleObj spid="_x0000_s20046850" name="Chart" r:id="rId3" imgW="8658353" imgH="5505565" progId="MSGraph.Chart.8">
              <p:embed followColorScheme="full"/>
            </p:oleObj>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p:oleObj spid="_x0000_s11378690" name="Chart" r:id="rId4" imgW="8439184" imgH="4076789" progId="MSGraph.Chart.8">
              <p:embed followColorScheme="full"/>
            </p:oleObj>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p:txBody>
          <a:bodyPr/>
          <a:lstStyle/>
          <a:p>
            <a:r>
              <a:rPr lang="en-US" dirty="0" smtClean="0"/>
              <a:t>Presentation Outline</a:t>
            </a:r>
            <a:br>
              <a:rPr lang="en-US" dirty="0" smtClean="0"/>
            </a:br>
            <a:endParaRPr lang="en-US" i="1" dirty="0" smtClean="0"/>
          </a:p>
        </p:txBody>
      </p:sp>
      <p:sp>
        <p:nvSpPr>
          <p:cNvPr id="1922051" name="Rectangle 3"/>
          <p:cNvSpPr>
            <a:spLocks noGrp="1" noChangeArrowheads="1"/>
          </p:cNvSpPr>
          <p:nvPr>
            <p:ph type="body" idx="1"/>
          </p:nvPr>
        </p:nvSpPr>
        <p:spPr>
          <a:xfrm>
            <a:off x="326571" y="1145059"/>
            <a:ext cx="8640448" cy="5448301"/>
          </a:xfrm>
        </p:spPr>
        <p:txBody>
          <a:bodyPr/>
          <a:lstStyle/>
          <a:p>
            <a:pPr>
              <a:lnSpc>
                <a:spcPts val="1400"/>
              </a:lnSpc>
            </a:pPr>
            <a:r>
              <a:rPr lang="en-US" b="1" dirty="0" smtClean="0"/>
              <a:t>P/C Insurance Industry Financial Overview</a:t>
            </a:r>
          </a:p>
          <a:p>
            <a:pPr lvl="1">
              <a:lnSpc>
                <a:spcPts val="1400"/>
              </a:lnSpc>
            </a:pPr>
            <a:r>
              <a:rPr lang="en-US" sz="2000" b="1" dirty="0" smtClean="0"/>
              <a:t>ROE Growth is Critical</a:t>
            </a:r>
            <a:endParaRPr lang="en-US" b="1" dirty="0" smtClean="0"/>
          </a:p>
          <a:p>
            <a:pPr>
              <a:lnSpc>
                <a:spcPts val="1400"/>
              </a:lnSpc>
            </a:pPr>
            <a:r>
              <a:rPr lang="en-US" b="1" dirty="0" smtClean="0"/>
              <a:t>Economic Factors Impacting Growth</a:t>
            </a:r>
          </a:p>
          <a:p>
            <a:pPr lvl="1">
              <a:lnSpc>
                <a:spcPts val="1400"/>
              </a:lnSpc>
            </a:pPr>
            <a:r>
              <a:rPr lang="en-US" sz="2000" b="1" dirty="0" smtClean="0"/>
              <a:t>Regional Analysis</a:t>
            </a:r>
          </a:p>
          <a:p>
            <a:pPr lvl="1">
              <a:lnSpc>
                <a:spcPts val="1400"/>
              </a:lnSpc>
            </a:pPr>
            <a:r>
              <a:rPr lang="en-US" sz="2000" b="1" dirty="0" smtClean="0"/>
              <a:t>By Line Impacts</a:t>
            </a:r>
          </a:p>
          <a:p>
            <a:pPr>
              <a:lnSpc>
                <a:spcPts val="1400"/>
              </a:lnSpc>
            </a:pPr>
            <a:r>
              <a:rPr lang="en-US" b="1" dirty="0" smtClean="0"/>
              <a:t>Catastrophe Loss Trends</a:t>
            </a:r>
          </a:p>
          <a:p>
            <a:pPr>
              <a:lnSpc>
                <a:spcPts val="1400"/>
              </a:lnSpc>
            </a:pPr>
            <a:r>
              <a:rPr lang="en-US" b="1" dirty="0" smtClean="0"/>
              <a:t>P/C Growth Analysis: $25B+ Annual Increase in DPW</a:t>
            </a:r>
          </a:p>
          <a:p>
            <a:pPr lvl="1">
              <a:lnSpc>
                <a:spcPts val="1400"/>
              </a:lnSpc>
            </a:pPr>
            <a:r>
              <a:rPr lang="en-US" sz="2000" b="1" dirty="0" smtClean="0"/>
              <a:t>Key Line/Region Growth Trends</a:t>
            </a:r>
          </a:p>
          <a:p>
            <a:pPr>
              <a:lnSpc>
                <a:spcPts val="1400"/>
              </a:lnSpc>
            </a:pPr>
            <a:r>
              <a:rPr lang="en-US" b="1" dirty="0" smtClean="0"/>
              <a:t>Reinsurance and the Growth of Alternative Capital</a:t>
            </a:r>
          </a:p>
          <a:p>
            <a:pPr>
              <a:lnSpc>
                <a:spcPts val="1400"/>
              </a:lnSpc>
            </a:pPr>
            <a:r>
              <a:rPr lang="en-US" b="1" dirty="0" smtClean="0"/>
              <a:t>The New Investment Reality</a:t>
            </a:r>
          </a:p>
          <a:p>
            <a:pPr lvl="1">
              <a:lnSpc>
                <a:spcPts val="1400"/>
              </a:lnSpc>
            </a:pPr>
            <a:r>
              <a:rPr lang="en-US" b="1" dirty="0" smtClean="0"/>
              <a:t>The Challenge of Persistently Low Interest Rates</a:t>
            </a:r>
          </a:p>
          <a:p>
            <a:pPr>
              <a:lnSpc>
                <a:spcPts val="1400"/>
              </a:lnSpc>
            </a:pPr>
            <a:r>
              <a:rPr lang="en-US" b="1" dirty="0" smtClean="0"/>
              <a:t>P/C Performance Analysis</a:t>
            </a:r>
          </a:p>
          <a:p>
            <a:pPr lvl="1">
              <a:lnSpc>
                <a:spcPts val="1400"/>
              </a:lnSpc>
            </a:pPr>
            <a:r>
              <a:rPr lang="en-US" b="1" dirty="0" smtClean="0"/>
              <a:t>Combined Ratio Trends and Forecasts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animEffect transition="in" filter="wipe(left)">
                                      <p:cBhvr>
                                        <p:cTn id="55"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20</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p:oleObj spid="_x0000_s23034882" name="Chart" r:id="rId4" imgW="7829584" imgH="3848214" progId="MSGraph.Chart.8">
              <p:embed followColorScheme="full"/>
            </p:oleObj>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(11/13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966730" y="1081548"/>
            <a:ext cx="2689710" cy="1140631"/>
          </a:xfrm>
          <a:prstGeom prst="wedgeRectCallout">
            <a:avLst>
              <a:gd name="adj1" fmla="val 29739"/>
              <a:gd name="adj2" fmla="val 677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2013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2012</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200</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925205494"/>
              </p:ext>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840504"/>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2012p</a:t>
            </a:r>
            <a:r>
              <a:rPr lang="en-US" sz="1000" dirty="0">
                <a:latin typeface="Arial" charset="0"/>
                <a:cs typeface="Arial" charset="0"/>
              </a:rPr>
              <a:t>: Preliminary based on data valued as of </a:t>
            </a:r>
            <a:r>
              <a:rPr lang="en-US" sz="1000" dirty="0" smtClean="0">
                <a:latin typeface="Arial" charset="0"/>
                <a:cs typeface="Arial" charset="0"/>
              </a:rPr>
              <a:t>12/31/2012</a:t>
            </a:r>
            <a:endParaRPr lang="en-US" sz="1000" dirty="0">
              <a:latin typeface="Arial" charset="0"/>
              <a:cs typeface="Arial" charset="0"/>
            </a:endParaRPr>
          </a:p>
          <a:p>
            <a:pPr>
              <a:tabLst>
                <a:tab pos="515695" algn="l"/>
              </a:tabLst>
            </a:pPr>
            <a:r>
              <a:rPr lang="en-US" sz="1000" dirty="0" smtClean="0">
                <a:latin typeface="Arial" charset="0"/>
                <a:cs typeface="Arial" charset="0"/>
              </a:rPr>
              <a:t>1991–2011: </a:t>
            </a:r>
            <a:r>
              <a:rPr lang="en-US" sz="1000" dirty="0">
                <a:latin typeface="Arial" charset="0"/>
                <a:cs typeface="Arial" charset="0"/>
              </a:rPr>
              <a:t>Based on data through </a:t>
            </a:r>
            <a:r>
              <a:rPr lang="en-US" sz="1000" dirty="0" smtClean="0">
                <a:latin typeface="Arial" charset="0"/>
                <a:cs typeface="Arial" charset="0"/>
              </a:rPr>
              <a:t>12/31/2011,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4403655" y="168336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 xmlns:p14="http://schemas.microsoft.com/office/powerpoint/2010/main" val="4169798794"/>
      </p:ext>
    </p:extLst>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1066800"/>
          <a:ext cx="8915400" cy="5657850"/>
        </p:xfrm>
        <a:graphic>
          <a:graphicData uri="http://schemas.openxmlformats.org/presentationml/2006/ole">
            <p:oleObj spid="_x0000_s20047874" name="Chart" r:id="rId3" imgW="8658353" imgH="5505565" progId="MSGraph.Chart.8">
              <p:embed followColorScheme="full"/>
            </p:oleObj>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1995 -2012p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2011p</a:t>
            </a:r>
            <a:r>
              <a:rPr lang="en-US" sz="1000" dirty="0"/>
              <a:t>: Preliminary based on data valued as of </a:t>
            </a:r>
            <a:r>
              <a:rPr lang="en-US" sz="1000" dirty="0" smtClean="0"/>
              <a:t>12/31/2011;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 name="AutoShape 6"/>
          <p:cNvSpPr>
            <a:spLocks noChangeArrowheads="1"/>
          </p:cNvSpPr>
          <p:nvPr/>
        </p:nvSpPr>
        <p:spPr bwMode="blackWhite">
          <a:xfrm>
            <a:off x="4591665" y="4840288"/>
            <a:ext cx="2281083" cy="928687"/>
          </a:xfrm>
          <a:prstGeom prst="wedgeRectCallout">
            <a:avLst>
              <a:gd name="adj1" fmla="val 110607"/>
              <a:gd name="adj2" fmla="val -782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
        <p:nvSpPr>
          <p:cNvPr id="61446" name="Text Box 4"/>
          <p:cNvSpPr txBox="1">
            <a:spLocks noChangeArrowheads="1"/>
          </p:cNvSpPr>
          <p:nvPr/>
        </p:nvSpPr>
        <p:spPr bwMode="auto">
          <a:xfrm>
            <a:off x="833438" y="4775200"/>
            <a:ext cx="3106737" cy="738188"/>
          </a:xfrm>
          <a:prstGeom prst="rect">
            <a:avLst/>
          </a:prstGeom>
          <a:solidFill>
            <a:schemeClr val="bg1"/>
          </a:solidFill>
          <a:ln w="0">
            <a:noFill/>
            <a:miter lim="800000"/>
            <a:headEnd/>
            <a:tailEnd/>
          </a:ln>
        </p:spPr>
        <p:txBody>
          <a:bodyPr>
            <a:spAutoFit/>
          </a:bodyPr>
          <a:lstStyle/>
          <a:p>
            <a:pPr>
              <a:tabLst>
                <a:tab pos="2628900" algn="dec"/>
              </a:tabLst>
            </a:pPr>
            <a:r>
              <a:rPr lang="en-US" sz="1400" dirty="0"/>
              <a:t>Annual Change 1991–1993:	</a:t>
            </a:r>
            <a:r>
              <a:rPr lang="en-US" sz="1400" dirty="0" smtClean="0"/>
              <a:t>-1.7%</a:t>
            </a:r>
            <a:endParaRPr lang="en-US" sz="1400" dirty="0"/>
          </a:p>
          <a:p>
            <a:pPr>
              <a:tabLst>
                <a:tab pos="2628900" algn="dec"/>
              </a:tabLst>
            </a:pPr>
            <a:r>
              <a:rPr lang="en-US" sz="1400" dirty="0"/>
              <a:t>Annual Change 1994–2001:	</a:t>
            </a:r>
            <a:r>
              <a:rPr lang="en-US" sz="1400" dirty="0" smtClean="0"/>
              <a:t>+7.3%</a:t>
            </a:r>
            <a:endParaRPr lang="en-US" sz="1400" dirty="0"/>
          </a:p>
          <a:p>
            <a:pPr>
              <a:tabLst>
                <a:tab pos="2628900" algn="dec"/>
              </a:tabLst>
            </a:pPr>
            <a:r>
              <a:rPr lang="en-US" sz="1400" dirty="0"/>
              <a:t>Annual Change </a:t>
            </a:r>
            <a:r>
              <a:rPr lang="en-US" sz="1400" dirty="0" smtClean="0"/>
              <a:t>2002–2011:</a:t>
            </a:r>
            <a:r>
              <a:rPr lang="en-US" sz="1400" dirty="0"/>
              <a:t>	</a:t>
            </a:r>
            <a:r>
              <a:rPr lang="en-US" sz="1400" dirty="0" smtClean="0"/>
              <a:t>+3.2%</a:t>
            </a:r>
            <a:endParaRPr lang="en-US" sz="1400" dirty="0"/>
          </a:p>
        </p:txBody>
      </p:sp>
      <p:sp>
        <p:nvSpPr>
          <p:cNvPr id="7" name="AutoShape 6"/>
          <p:cNvSpPr>
            <a:spLocks noChangeArrowheads="1"/>
          </p:cNvSpPr>
          <p:nvPr/>
        </p:nvSpPr>
        <p:spPr bwMode="blackWhite">
          <a:xfrm>
            <a:off x="4365523" y="1691148"/>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202</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203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2012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2012 Growth = +9%</a:t>
            </a:r>
            <a:endParaRPr lang="en-US" sz="1600" b="1" dirty="0">
              <a:solidFill>
                <a:srgbClr val="225A7A"/>
              </a:solidFill>
            </a:endParaRPr>
          </a:p>
        </p:txBody>
      </p:sp>
      <p:pic>
        <p:nvPicPr>
          <p:cNvPr id="19524610" name="Picture 2"/>
          <p:cNvPicPr>
            <a:picLocks noChangeAspect="1" noChangeArrowheads="1"/>
          </p:cNvPicPr>
          <p:nvPr/>
        </p:nvPicPr>
        <p:blipFill>
          <a:blip r:embed="rId3" cstate="email"/>
          <a:srcRect/>
          <a:stretch>
            <a:fillRect/>
          </a:stretch>
        </p:blipFill>
        <p:spPr bwMode="auto">
          <a:xfrm>
            <a:off x="233368" y="1858183"/>
            <a:ext cx="8832591" cy="4665671"/>
          </a:xfrm>
          <a:prstGeom prst="rect">
            <a:avLst/>
          </a:prstGeom>
          <a:noFill/>
          <a:ln w="9525">
            <a:noFill/>
            <a:miter lim="800000"/>
            <a:headEnd/>
            <a:tailEnd/>
          </a:ln>
        </p:spPr>
      </p:pic>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sp>
        <p:nvSpPr>
          <p:cNvPr id="15"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growth in excess of 5% in 2012</a:t>
            </a:r>
            <a:endParaRPr lang="en-US"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204</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2005–2011:Q4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57288"/>
          <a:ext cx="8536081" cy="4838700"/>
        </p:xfrm>
        <a:graphic>
          <a:graphicData uri="http://schemas.openxmlformats.org/presentationml/2006/ole">
            <p:oleObj spid="_x0000_s6288386" name="Chart" r:id="rId5" imgW="8343872" imgH="4381562" progId="MSGraph.Chart.8">
              <p:embed followColorScheme="full"/>
            </p:oleObj>
          </a:graphicData>
        </a:graphic>
      </p:graphicFrame>
      <p:sp>
        <p:nvSpPr>
          <p:cNvPr id="10" name="AutoShape 14"/>
          <p:cNvSpPr>
            <a:spLocks noChangeArrowheads="1"/>
          </p:cNvSpPr>
          <p:nvPr/>
        </p:nvSpPr>
        <p:spPr bwMode="blackWhite">
          <a:xfrm>
            <a:off x="1990725" y="1158875"/>
            <a:ext cx="1828800" cy="611188"/>
          </a:xfrm>
          <a:prstGeom prst="wedgeRectCallout">
            <a:avLst>
              <a:gd name="adj1" fmla="val 80657"/>
              <a:gd name="adj2" fmla="val 442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Peak 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982821" y="1135716"/>
            <a:ext cx="1714500" cy="733425"/>
          </a:xfrm>
          <a:prstGeom prst="wedgeRectCallout">
            <a:avLst>
              <a:gd name="adj1" fmla="val 103639"/>
              <a:gd name="adj2" fmla="val 1252"/>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Latest (</a:t>
            </a:r>
            <a:r>
              <a:rPr lang="en-US" sz="1400" b="1" dirty="0" smtClean="0">
                <a:solidFill>
                  <a:schemeClr val="bg1"/>
                </a:solidFill>
              </a:rPr>
              <a:t>2011:Q4) </a:t>
            </a:r>
            <a:r>
              <a:rPr lang="en-US" sz="1400" b="1" dirty="0">
                <a:solidFill>
                  <a:schemeClr val="bg1"/>
                </a:solidFill>
              </a:rPr>
              <a:t>was $</a:t>
            </a:r>
            <a:r>
              <a:rPr lang="en-US" sz="1400" b="1" dirty="0" smtClean="0">
                <a:solidFill>
                  <a:schemeClr val="bg1"/>
                </a:solidFill>
              </a:rPr>
              <a:t>6.71 trillion</a:t>
            </a:r>
            <a:r>
              <a:rPr lang="en-US" sz="1400" b="1" dirty="0">
                <a:solidFill>
                  <a:schemeClr val="bg1"/>
                </a:solidFill>
              </a:rPr>
              <a:t>, a new peak</a:t>
            </a:r>
          </a:p>
        </p:txBody>
      </p:sp>
      <p:sp>
        <p:nvSpPr>
          <p:cNvPr id="12" name="AutoShape 14"/>
          <p:cNvSpPr>
            <a:spLocks noChangeArrowheads="1"/>
          </p:cNvSpPr>
          <p:nvPr/>
        </p:nvSpPr>
        <p:spPr bwMode="blackWhite">
          <a:xfrm>
            <a:off x="2971800" y="3933826"/>
            <a:ext cx="2419350" cy="876300"/>
          </a:xfrm>
          <a:prstGeom prst="wedgeRectCallout">
            <a:avLst>
              <a:gd name="adj1" fmla="val 82023"/>
              <a:gd name="adj2" fmla="val -1555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4" name="AutoShape 14"/>
          <p:cNvSpPr>
            <a:spLocks noChangeArrowheads="1"/>
          </p:cNvSpPr>
          <p:nvPr/>
        </p:nvSpPr>
        <p:spPr bwMode="blackWhite">
          <a:xfrm>
            <a:off x="6705040" y="3906277"/>
            <a:ext cx="1990725" cy="884237"/>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u="sng" dirty="0">
                <a:solidFill>
                  <a:schemeClr val="bg1"/>
                </a:solidFill>
              </a:rPr>
              <a:t>Growth rates in 2011</a:t>
            </a:r>
            <a:br>
              <a:rPr lang="en-US" sz="1400" b="1" u="sng" dirty="0">
                <a:solidFill>
                  <a:schemeClr val="bg1"/>
                </a:solidFill>
              </a:rPr>
            </a:br>
            <a:r>
              <a:rPr lang="en-US" sz="1400" b="1" dirty="0">
                <a:solidFill>
                  <a:schemeClr val="bg1"/>
                </a:solidFill>
              </a:rPr>
              <a:t>Q2 over Q1: 0.6%</a:t>
            </a:r>
            <a:br>
              <a:rPr lang="en-US" sz="1400" b="1" dirty="0">
                <a:solidFill>
                  <a:schemeClr val="bg1"/>
                </a:solidFill>
              </a:rPr>
            </a:br>
            <a:r>
              <a:rPr lang="en-US" sz="1400" b="1" dirty="0">
                <a:solidFill>
                  <a:schemeClr val="bg1"/>
                </a:solidFill>
              </a:rPr>
              <a:t>Q3 over Q2: 0.4</a:t>
            </a:r>
            <a:r>
              <a:rPr lang="en-US" sz="1400" b="1" dirty="0" smtClean="0">
                <a:solidFill>
                  <a:schemeClr val="bg1"/>
                </a:solidFill>
              </a:rPr>
              <a:t>%</a:t>
            </a:r>
            <a:r>
              <a:rPr lang="en-US" sz="1400" b="1" dirty="0">
                <a:solidFill>
                  <a:schemeClr val="bg1"/>
                </a:solidFill>
              </a:rPr>
              <a:t> </a:t>
            </a:r>
            <a:r>
              <a:rPr lang="en-US" sz="1400" b="1" dirty="0" smtClean="0">
                <a:solidFill>
                  <a:schemeClr val="bg1"/>
                </a:solidFill>
              </a:rPr>
              <a:t>  </a:t>
            </a:r>
            <a:r>
              <a:rPr lang="en-US" sz="1400" b="1" i="1" dirty="0" smtClean="0">
                <a:solidFill>
                  <a:srgbClr val="FF0000"/>
                </a:solidFill>
              </a:rPr>
              <a:t>Q4 over Q3: 1.0%</a:t>
            </a:r>
          </a:p>
        </p:txBody>
      </p:sp>
      <p:sp>
        <p:nvSpPr>
          <p:cNvPr id="13" name="AutoShape 14"/>
          <p:cNvSpPr>
            <a:spLocks noChangeArrowheads="1"/>
          </p:cNvSpPr>
          <p:nvPr/>
        </p:nvSpPr>
        <p:spPr bwMode="blackWhite">
          <a:xfrm>
            <a:off x="6926357" y="2849097"/>
            <a:ext cx="1827679" cy="876300"/>
          </a:xfrm>
          <a:prstGeom prst="wedgeRectCallout">
            <a:avLst>
              <a:gd name="adj1" fmla="val -11237"/>
              <a:gd name="adj2" fmla="val 6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Pace of payroll growth is accelerating</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204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3"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247775"/>
          <a:ext cx="8401050" cy="4191000"/>
        </p:xfrm>
        <a:graphic>
          <a:graphicData uri="http://schemas.openxmlformats.org/presentationml/2006/ole">
            <p:oleObj spid="_x0000_s4468738"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205</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smtClean="0"/>
              <a:t>Payroll vs. Workers Comp Net Written Premiums, 1990-2011</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*Private employment;  Shaded areas indicate recessions. Payroll and WC premiums for 2011 is I.I.I. estimate</a:t>
            </a:r>
          </a:p>
          <a:p>
            <a:pPr eaLnBrk="0" hangingPunct="0">
              <a:lnSpc>
                <a:spcPct val="85000"/>
              </a:lnSpc>
              <a:spcBef>
                <a:spcPct val="25000"/>
              </a:spcBef>
              <a:buClr>
                <a:schemeClr val="accent2"/>
              </a:buClr>
              <a:buFont typeface="Wingdings" pitchFamily="2" charset="2"/>
              <a:buNone/>
            </a:pPr>
            <a:r>
              <a:rPr lang="en-US" sz="1100"/>
              <a:t>Sources: NBER (recessions); Federal Reserve Bank of St. Louis at </a:t>
            </a:r>
            <a:r>
              <a:rPr lang="en-US" sz="1100">
                <a:hlinkClick r:id="rId5"/>
              </a:rPr>
              <a:t>http://research.stlouisfed.org/fred2/series/WASCUR</a:t>
            </a:r>
            <a:r>
              <a:rPr lang="en-US" sz="110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Resumption of payroll growth and rate increases suggests WC NWP will grow again in 2012</a:t>
            </a: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848225"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3/01-11/01</a:t>
            </a:r>
          </a:p>
        </p:txBody>
      </p:sp>
      <p:sp>
        <p:nvSpPr>
          <p:cNvPr id="14348" name="Rectangle 16"/>
          <p:cNvSpPr>
            <a:spLocks noChangeArrowheads="1"/>
          </p:cNvSpPr>
          <p:nvPr/>
        </p:nvSpPr>
        <p:spPr bwMode="auto">
          <a:xfrm>
            <a:off x="1389063" y="2084388"/>
            <a:ext cx="255587"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5018088" y="2093913"/>
            <a:ext cx="150812"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7261225" y="2132013"/>
            <a:ext cx="503238"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7118350" y="1758950"/>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81699"/>
              <a:gd name="adj2" fmla="val -66255"/>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5354638" y="3341688"/>
            <a:ext cx="1882775" cy="1366837"/>
          </a:xfrm>
          <a:prstGeom prst="wedgeRectCallout">
            <a:avLst>
              <a:gd name="adj1" fmla="val 73921"/>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net premiums written were down $14B or 29.3% to $33.8B in 2010 after peaking at $47.8B in 2005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46038" y="1587500"/>
          <a:ext cx="8807450" cy="4691063"/>
        </p:xfrm>
        <a:graphic>
          <a:graphicData uri="http://schemas.openxmlformats.org/presentationml/2006/ole">
            <p:oleObj spid="_x0000_s12872706" name="Worksheet" r:id="rId3" imgW="8763135" imgH="4667138" progId="Excel.Sheet.8">
              <p:embed/>
            </p:oleObj>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206</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427728"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659703"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828205" y="2295525"/>
            <a:ext cx="273050" cy="275590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823677" y="2935288"/>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25.6%</a:t>
            </a:r>
            <a:endParaRPr lang="en-US" sz="1400" b="1" dirty="0"/>
          </a:p>
        </p:txBody>
      </p:sp>
      <p:sp>
        <p:nvSpPr>
          <p:cNvPr id="40974" name="AutoShape 24"/>
          <p:cNvSpPr>
            <a:spLocks/>
          </p:cNvSpPr>
          <p:nvPr/>
        </p:nvSpPr>
        <p:spPr bwMode="auto">
          <a:xfrm rot="5400000">
            <a:off x="2932780" y="2691890"/>
            <a:ext cx="273050" cy="1963169"/>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2021405"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7/31/12.</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20645"/>
            <a:ext cx="2408596"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 rates/loss costs are seeing their first significant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57632"/>
            <a:ext cx="7400925" cy="860425"/>
          </a:xfrm>
        </p:spPr>
        <p:txBody>
          <a:bodyPr/>
          <a:lstStyle/>
          <a:p>
            <a:r>
              <a:rPr lang="en-US" dirty="0" smtClean="0"/>
              <a:t>Current NCCI Voluntary Market</a:t>
            </a:r>
            <a:br>
              <a:rPr lang="en-US" dirty="0" smtClean="0"/>
            </a:br>
            <a:r>
              <a:rPr lang="en-US" dirty="0" smtClean="0"/>
              <a:t>Filed Rate/Loss Cost Changes</a:t>
            </a:r>
            <a:br>
              <a:rPr lang="en-US" dirty="0" smtClean="0"/>
            </a:br>
            <a:r>
              <a:rPr lang="en-US" sz="800" dirty="0"/>
              <a:t/>
            </a:r>
            <a:br>
              <a:rPr lang="en-US" sz="800" dirty="0"/>
            </a:br>
            <a:r>
              <a:rPr lang="en-US" sz="800" dirty="0"/>
              <a:t/>
            </a:r>
            <a:br>
              <a:rPr lang="en-US" sz="800" dirty="0"/>
            </a:br>
            <a:r>
              <a:rPr lang="en-US" sz="1600" dirty="0" smtClean="0">
                <a:solidFill>
                  <a:schemeClr val="tx1"/>
                </a:solidFill>
                <a:latin typeface="Arial" pitchFamily="34" charset="0"/>
              </a:rPr>
              <a:t>(Excludes </a:t>
            </a:r>
            <a:r>
              <a:rPr lang="en-US" sz="1600" dirty="0">
                <a:solidFill>
                  <a:schemeClr val="tx1"/>
                </a:solidFill>
                <a:latin typeface="Arial" pitchFamily="34" charset="0"/>
              </a:rPr>
              <a:t>Law-Only </a:t>
            </a:r>
            <a:r>
              <a:rPr lang="en-US" sz="1600" dirty="0" smtClean="0">
                <a:solidFill>
                  <a:schemeClr val="tx1"/>
                </a:solidFill>
                <a:latin typeface="Arial" pitchFamily="34" charset="0"/>
              </a:rPr>
              <a:t>Filings)</a:t>
            </a:r>
            <a:endParaRPr lang="en-US" dirty="0">
              <a:latin typeface="Arial" pitchFamily="34" charset="0"/>
            </a:endParaRPr>
          </a:p>
        </p:txBody>
      </p:sp>
      <p:sp>
        <p:nvSpPr>
          <p:cNvPr id="4" name="Slide Number Placeholder 3"/>
          <p:cNvSpPr>
            <a:spLocks noGrp="1"/>
          </p:cNvSpPr>
          <p:nvPr>
            <p:ph type="sldNum" sz="quarter" idx="4294967295"/>
          </p:nvPr>
        </p:nvSpPr>
        <p:spPr>
          <a:xfrm>
            <a:off x="8530020" y="6440737"/>
            <a:ext cx="457200" cy="274320"/>
          </a:xfrm>
          <a:prstGeom prst="rect">
            <a:avLst/>
          </a:prstGeom>
        </p:spPr>
        <p:txBody>
          <a:bodyPr/>
          <a:lstStyle/>
          <a:p>
            <a:fld id="{92DC2852-4524-4D94-B636-4315D37E8450}" type="slidenum">
              <a:rPr lang="en-US" smtClean="0"/>
              <a:pPr/>
              <a:t>207</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811221803"/>
              </p:ext>
            </p:extLst>
          </p:nvPr>
        </p:nvGraphicFramePr>
        <p:xfrm>
          <a:off x="0" y="1408471"/>
          <a:ext cx="9144000" cy="47246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78656" y="1369143"/>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solidFill>
                  <a:srgbClr val="225A7A"/>
                </a:solidFill>
                <a:latin typeface="Arial" charset="0"/>
              </a:rPr>
              <a:t>Ratio</a:t>
            </a:r>
          </a:p>
        </p:txBody>
      </p:sp>
      <p:sp>
        <p:nvSpPr>
          <p:cNvPr id="7" name="Text Box 5"/>
          <p:cNvSpPr txBox="1">
            <a:spLocks noChangeArrowheads="1"/>
          </p:cNvSpPr>
          <p:nvPr/>
        </p:nvSpPr>
        <p:spPr bwMode="auto">
          <a:xfrm>
            <a:off x="215326" y="6005775"/>
            <a:ext cx="8213725" cy="861730"/>
          </a:xfrm>
          <a:prstGeom prst="rect">
            <a:avLst/>
          </a:prstGeom>
          <a:noFill/>
          <a:ln w="0">
            <a:noFill/>
            <a:miter lim="800000"/>
            <a:headEnd/>
            <a:tailEnd/>
          </a:ln>
          <a:effectLst/>
        </p:spPr>
        <p:txBody>
          <a:bodyPr lIns="91397" tIns="45698" rIns="91397" bIns="45698">
            <a:spAutoFit/>
          </a:bodyPr>
          <a:lstStyle/>
          <a:p>
            <a:pPr>
              <a:tabLst>
                <a:tab pos="515695" algn="l"/>
              </a:tabLst>
            </a:pPr>
            <a:endParaRPr lang="en-US" sz="1000" dirty="0">
              <a:latin typeface="Arial" charset="0"/>
              <a:cs typeface="Arial" charset="0"/>
            </a:endParaRPr>
          </a:p>
          <a:p>
            <a:pPr>
              <a:tabLst>
                <a:tab pos="515695" algn="l"/>
              </a:tabLst>
            </a:pPr>
            <a:endParaRPr lang="en-US" sz="1000" dirty="0">
              <a:latin typeface="Arial" charset="0"/>
            </a:endParaRPr>
          </a:p>
          <a:p>
            <a:pPr>
              <a:buFont typeface="Arial" pitchFamily="34" charset="0"/>
              <a:buChar char="•"/>
              <a:tabLst>
                <a:tab pos="515695" algn="l"/>
              </a:tabLst>
            </a:pPr>
            <a:r>
              <a:rPr lang="en-US" sz="1000" dirty="0" smtClean="0">
                <a:latin typeface="Arial" charset="0"/>
              </a:rPr>
              <a:t>IN </a:t>
            </a:r>
            <a:r>
              <a:rPr lang="en-US" sz="1000" dirty="0">
                <a:latin typeface="Arial" charset="0"/>
              </a:rPr>
              <a:t>and NC filed in cooperation with state rating </a:t>
            </a:r>
            <a:r>
              <a:rPr lang="en-US" sz="1000" dirty="0" smtClean="0">
                <a:latin typeface="Arial" charset="0"/>
              </a:rPr>
              <a:t>bureau</a:t>
            </a:r>
          </a:p>
          <a:p>
            <a:pPr>
              <a:tabLst>
                <a:tab pos="515695" algn="l"/>
              </a:tabLst>
            </a:pPr>
            <a:r>
              <a:rPr lang="en-US" sz="1000" dirty="0" smtClean="0"/>
              <a:t>Source: NCCI</a:t>
            </a:r>
            <a:r>
              <a:rPr lang="en-US" sz="1000" dirty="0">
                <a:latin typeface="Arial" charset="0"/>
              </a:rPr>
              <a:t>	</a:t>
            </a:r>
          </a:p>
          <a:p>
            <a:pPr>
              <a:tabLst>
                <a:tab pos="515695" algn="l"/>
              </a:tabLst>
            </a:pPr>
            <a:endParaRPr lang="en-US" sz="1000" dirty="0">
              <a:latin typeface="Arial" charset="0"/>
            </a:endParaRPr>
          </a:p>
        </p:txBody>
      </p:sp>
    </p:spTree>
    <p:extLst>
      <p:ext uri="{BB962C8B-B14F-4D97-AF65-F5344CB8AC3E}">
        <p14:creationId xmlns="" xmlns:p14="http://schemas.microsoft.com/office/powerpoint/2010/main" val="1025809605"/>
      </p:ext>
    </p:extLst>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208</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 xmlns:p14="http://schemas.microsoft.com/office/powerpoint/2010/main" val="3780564821"/>
      </p:ext>
    </p:extLst>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20044802" name="Chart" r:id="rId4" imgW="8582143" imgH="4219445"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9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21</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p:oleObj spid="_x0000_s14956546" name="Chart" r:id="rId4" imgW="7829584" imgH="3848214" progId="MSGraph.Chart.8">
              <p:embed followColorScheme="full"/>
            </p:oleObj>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210</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96888" y="4216400"/>
            <a:ext cx="800100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How Will Large Catastrophe Losses Impact Capacity?</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211</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2006:Q4–2013:Q2</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76" imgH="3305147" progId="MSGraph.Chart.8">
              <p:embed followColorScheme="full"/>
            </p:oleObj>
          </a:graphicData>
        </a:graphic>
      </p:graphicFrame>
      <p:sp>
        <p:nvSpPr>
          <p:cNvPr id="7200776" name="AutoShape 8"/>
          <p:cNvSpPr>
            <a:spLocks noChangeArrowheads="1"/>
          </p:cNvSpPr>
          <p:nvPr/>
        </p:nvSpPr>
        <p:spPr bwMode="blackWhite">
          <a:xfrm>
            <a:off x="1890502" y="1317936"/>
            <a:ext cx="2563812" cy="568325"/>
          </a:xfrm>
          <a:prstGeom prst="wedgeRectCallout">
            <a:avLst>
              <a:gd name="adj1" fmla="val -45206"/>
              <a:gd name="adj2" fmla="val 23302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657600"/>
            <a:ext cx="2568389" cy="813763"/>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6/30/13 stood at a record high $614.0B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0.77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120409" y="1263859"/>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2013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2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20032514" name="Chart" r:id="rId4" imgW="8610735" imgH="4181349"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6/30/13.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0.77:$</a:t>
            </a:r>
            <a:r>
              <a:rPr lang="en-US" b="1" dirty="0">
                <a:solidFill>
                  <a:srgbClr val="FFFFFF"/>
                </a:solidFill>
              </a:rPr>
              <a:t>1 as of</a:t>
            </a:r>
            <a:br>
              <a:rPr lang="en-US" b="1" dirty="0">
                <a:solidFill>
                  <a:srgbClr val="FFFFFF"/>
                </a:solidFill>
              </a:rPr>
            </a:br>
            <a:r>
              <a:rPr lang="en-US" b="1" dirty="0" smtClean="0">
                <a:solidFill>
                  <a:srgbClr val="FFFFFF"/>
                </a:solidFill>
              </a:rPr>
              <a:t>6/30/13,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6/30/13 </a:t>
            </a:r>
            <a:r>
              <a:rPr lang="en-US" sz="1600" b="1" dirty="0">
                <a:solidFill>
                  <a:schemeClr val="bg1"/>
                </a:solidFill>
              </a:rPr>
              <a:t>was </a:t>
            </a:r>
            <a:r>
              <a:rPr lang="en-US" sz="1600" b="1" dirty="0" smtClean="0">
                <a:solidFill>
                  <a:schemeClr val="bg1"/>
                </a:solidFill>
              </a:rPr>
              <a:t>a record $614.0, up 4.6% from $586.9 of 12/31/12, and up 40.5% ($176.9B)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6/30/13 </a:t>
            </a:r>
            <a:r>
              <a:rPr lang="en-US" sz="1600" b="1" dirty="0">
                <a:solidFill>
                  <a:schemeClr val="bg1"/>
                </a:solidFill>
              </a:rPr>
              <a:t>was </a:t>
            </a:r>
            <a:r>
              <a:rPr lang="en-US" sz="1600" b="1" dirty="0" smtClean="0">
                <a:solidFill>
                  <a:schemeClr val="bg1"/>
                </a:solidFill>
              </a:rPr>
              <a:t>17.7%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213</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p:cNvGraphicFramePr>
          <p:nvPr>
            <p:ph type="chart" idx="4294967295"/>
          </p:nvPr>
        </p:nvGraphicFramePr>
        <p:xfrm>
          <a:off x="292100" y="1620838"/>
          <a:ext cx="8559800" cy="4513262"/>
        </p:xfrm>
        <a:graphic>
          <a:graphicData uri="http://schemas.openxmlformats.org/presentationml/2006/ole">
            <p:oleObj spid="_x0000_s18754562" name="Chart" r:id="rId4" imgW="8582143" imgH="452448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214</a:t>
            </a:fld>
            <a:endParaRPr lang="en-US" sz="900">
              <a:solidFill>
                <a:schemeClr val="bg1"/>
              </a:solidFill>
            </a:endParaRPr>
          </a:p>
        </p:txBody>
      </p:sp>
      <p:pic>
        <p:nvPicPr>
          <p:cNvPr id="13312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415845" y="4082077"/>
            <a:ext cx="6784258"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215</a:t>
            </a:fld>
            <a:endParaRPr lang="en-US"/>
          </a:p>
        </p:txBody>
      </p:sp>
      <p:sp>
        <p:nvSpPr>
          <p:cNvPr id="1936386" name="Rectangle 2"/>
          <p:cNvSpPr>
            <a:spLocks noGrp="1" noChangeArrowheads="1"/>
          </p:cNvSpPr>
          <p:nvPr>
            <p:ph type="title"/>
          </p:nvPr>
        </p:nvSpPr>
        <p:spPr>
          <a:xfrm>
            <a:off x="136222" y="149480"/>
            <a:ext cx="7400925" cy="860425"/>
          </a:xfrm>
        </p:spPr>
        <p:txBody>
          <a:bodyPr/>
          <a:lstStyle/>
          <a:p>
            <a:r>
              <a:rPr lang="en-US" dirty="0" smtClean="0"/>
              <a:t>Global Reinsurer Capital, 2007-2013:H1*</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22920194" name="Chart" r:id="rId4" imgW="8305811" imgH="3762334" progId="MSGraph.Chart.8">
              <p:embed followColorScheme="full"/>
            </p:oleObj>
          </a:graphicData>
        </a:graphic>
      </p:graphicFrame>
      <p:sp>
        <p:nvSpPr>
          <p:cNvPr id="1936388"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both traditional and non-traditional forms of reinsurance capital.</a:t>
            </a:r>
          </a:p>
          <a:p>
            <a:pPr eaLnBrk="0" hangingPunct="0">
              <a:lnSpc>
                <a:spcPct val="85000"/>
              </a:lnSpc>
              <a:spcBef>
                <a:spcPct val="25000"/>
              </a:spcBef>
              <a:buClr>
                <a:schemeClr val="accent2"/>
              </a:buClr>
              <a:buFont typeface="Wingdings" pitchFamily="2" charset="2"/>
              <a:buNone/>
            </a:pPr>
            <a:r>
              <a:rPr lang="en-US" sz="1100" dirty="0" smtClean="0"/>
              <a:t>Source: Aon Benfield Aggregate study for the 6 months ending June 2013; Insurance Information Institute.</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Global Reinsurance Capital Has Been Trending Generally Upward Since the Global Financial Crisis, a Trend that Seems Likely to Continue</a:t>
            </a:r>
            <a:endParaRPr lang="en-US" b="1" dirty="0">
              <a:solidFill>
                <a:srgbClr val="FFFFFF"/>
              </a:solidFill>
            </a:endParaRPr>
          </a:p>
        </p:txBody>
      </p:sp>
      <p:sp>
        <p:nvSpPr>
          <p:cNvPr id="10" name="TextBox 9"/>
          <p:cNvSpPr txBox="1"/>
          <p:nvPr/>
        </p:nvSpPr>
        <p:spPr>
          <a:xfrm>
            <a:off x="2344994" y="2551471"/>
            <a:ext cx="663677" cy="338554"/>
          </a:xfrm>
          <a:prstGeom prst="rect">
            <a:avLst/>
          </a:prstGeom>
          <a:solidFill>
            <a:srgbClr val="FF0000"/>
          </a:solidFill>
        </p:spPr>
        <p:txBody>
          <a:bodyPr wrap="square" rtlCol="0">
            <a:spAutoFit/>
          </a:bodyPr>
          <a:lstStyle/>
          <a:p>
            <a:pPr algn="ctr"/>
            <a:r>
              <a:rPr lang="en-US" sz="1600" b="1" dirty="0" smtClean="0">
                <a:solidFill>
                  <a:schemeClr val="bg1"/>
                </a:solidFill>
              </a:rPr>
              <a:t>-17%</a:t>
            </a:r>
            <a:endParaRPr lang="en-US" sz="1600" b="1" dirty="0">
              <a:solidFill>
                <a:schemeClr val="bg1"/>
              </a:solidFill>
            </a:endParaRPr>
          </a:p>
        </p:txBody>
      </p:sp>
      <p:sp>
        <p:nvSpPr>
          <p:cNvPr id="11" name="TextBox 10"/>
          <p:cNvSpPr txBox="1"/>
          <p:nvPr/>
        </p:nvSpPr>
        <p:spPr>
          <a:xfrm>
            <a:off x="3333136" y="2276179"/>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2" name="TextBox 11"/>
          <p:cNvSpPr txBox="1"/>
          <p:nvPr/>
        </p:nvSpPr>
        <p:spPr>
          <a:xfrm>
            <a:off x="4444156" y="195664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3" name="TextBox 12"/>
          <p:cNvSpPr txBox="1"/>
          <p:nvPr/>
        </p:nvSpPr>
        <p:spPr>
          <a:xfrm>
            <a:off x="5510932" y="203530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-3%</a:t>
            </a:r>
            <a:endParaRPr lang="en-US" sz="1600" b="1" dirty="0">
              <a:solidFill>
                <a:schemeClr val="bg1"/>
              </a:solidFill>
            </a:endParaRPr>
          </a:p>
        </p:txBody>
      </p:sp>
      <p:sp>
        <p:nvSpPr>
          <p:cNvPr id="14" name="TextBox 13"/>
          <p:cNvSpPr txBox="1"/>
          <p:nvPr/>
        </p:nvSpPr>
        <p:spPr>
          <a:xfrm>
            <a:off x="6621952" y="178950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15" name="TextBox 14"/>
          <p:cNvSpPr txBox="1"/>
          <p:nvPr/>
        </p:nvSpPr>
        <p:spPr>
          <a:xfrm>
            <a:off x="7688728" y="172068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6863" y="1352550"/>
          <a:ext cx="8745538" cy="4970463"/>
        </p:xfrm>
        <a:graphic>
          <a:graphicData uri="http://schemas.openxmlformats.org/presentationml/2006/ole">
            <p:oleObj spid="_x0000_s22971394"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“Convergence Capital” accounted for an estimated $45B or 14% or total property catastrophe reinsurance capacity as of mid-2013, up $10B over the past 18 months (since 1/1/12). Penetration of this type of capacity is growing</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Property Catastrophe Reinsurance Capacity by Source as of Mid-2013 ($ Bill)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218</a:t>
            </a:fld>
            <a:endParaRPr lang="en-US"/>
          </a:p>
        </p:txBody>
      </p:sp>
      <p:sp>
        <p:nvSpPr>
          <p:cNvPr id="10" name="AutoShape 7"/>
          <p:cNvSpPr>
            <a:spLocks noChangeArrowheads="1"/>
          </p:cNvSpPr>
          <p:nvPr/>
        </p:nvSpPr>
        <p:spPr bwMode="blackWhite">
          <a:xfrm>
            <a:off x="4645984" y="4723352"/>
            <a:ext cx="3229896" cy="1177366"/>
          </a:xfrm>
          <a:prstGeom prst="wedgeRectCallout">
            <a:avLst>
              <a:gd name="adj1" fmla="val -94728"/>
              <a:gd name="adj2" fmla="val -10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Collateralized reinsurance (sidecars) is the fastest growing segment recently</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  $316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Development, </a:t>
            </a:r>
            <a:br>
              <a:rPr lang="en-US" dirty="0" smtClean="0">
                <a:latin typeface="Arial "/>
              </a:rPr>
            </a:br>
            <a:r>
              <a:rPr lang="en-US" dirty="0" smtClean="0">
                <a:latin typeface="Arial "/>
              </a:rPr>
              <a:t>2001—2013:H1</a:t>
            </a:r>
            <a:endParaRPr lang="en-US" b="1" dirty="0">
              <a:latin typeface="Arial "/>
            </a:endParaRPr>
          </a:p>
        </p:txBody>
      </p:sp>
      <p:pic>
        <p:nvPicPr>
          <p:cNvPr id="22973442" name="Picture 2"/>
          <p:cNvPicPr>
            <a:picLocks noChangeAspect="1" noChangeArrowheads="1"/>
          </p:cNvPicPr>
          <p:nvPr/>
        </p:nvPicPr>
        <p:blipFill>
          <a:blip r:embed="rId2" cstate="email"/>
          <a:srcRect/>
          <a:stretch>
            <a:fillRect/>
          </a:stretch>
        </p:blipFill>
        <p:spPr bwMode="auto">
          <a:xfrm>
            <a:off x="73740" y="1166510"/>
            <a:ext cx="8893276" cy="5313846"/>
          </a:xfrm>
          <a:prstGeom prst="rect">
            <a:avLst/>
          </a:prstGeom>
          <a:noFill/>
          <a:ln w="9525">
            <a:noFill/>
            <a:miter lim="800000"/>
            <a:headEnd/>
            <a:tailEnd/>
          </a:ln>
        </p:spPr>
      </p:pic>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10" name="Rectangle 9"/>
          <p:cNvSpPr/>
          <p:nvPr/>
        </p:nvSpPr>
        <p:spPr>
          <a:xfrm>
            <a:off x="7787148" y="2993924"/>
            <a:ext cx="1150375" cy="3480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22</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p:oleObj spid="_x0000_s20920322" name="Chart" r:id="rId4" imgW="8543899" imgH="3524253"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22</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Non-Traditional Property Catastrophe</a:t>
            </a:r>
            <a:br>
              <a:rPr lang="en-US" dirty="0" smtClean="0">
                <a:latin typeface="Arial "/>
              </a:rPr>
            </a:br>
            <a:r>
              <a:rPr lang="en-US" dirty="0" smtClean="0">
                <a:latin typeface="Arial "/>
              </a:rPr>
              <a:t>Limits by Type, YE 2012 vs. YE 2015E</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Reinsurance Association of America; Insurance Information Institute.</a:t>
            </a:r>
            <a:endParaRPr lang="en-US" sz="1100" dirty="0"/>
          </a:p>
        </p:txBody>
      </p:sp>
      <p:pic>
        <p:nvPicPr>
          <p:cNvPr id="6"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39212" y="1214427"/>
            <a:ext cx="6400801" cy="5036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AutoShape 6"/>
          <p:cNvSpPr>
            <a:spLocks noChangeArrowheads="1"/>
          </p:cNvSpPr>
          <p:nvPr/>
        </p:nvSpPr>
        <p:spPr bwMode="blackWhite">
          <a:xfrm>
            <a:off x="6592528" y="2035277"/>
            <a:ext cx="2241756" cy="2654710"/>
          </a:xfrm>
          <a:prstGeom prst="wedgeRectCallout">
            <a:avLst>
              <a:gd name="adj1" fmla="val -84072"/>
              <a:gd name="adj2" fmla="val 26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Alternative capital is expected to rise by 30% by YE 2015 and will ultimately account for 20-30% of total reinsurance spend, according to Guy Carpenter</a:t>
            </a:r>
            <a:endParaRPr lang="en-US"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1997- 2013*</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July 2013.</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nvGraphicFramePr>
        <p:xfrm>
          <a:off x="180975" y="1283111"/>
          <a:ext cx="8718550" cy="4203290"/>
        </p:xfrm>
        <a:graphic>
          <a:graphicData uri="http://schemas.openxmlformats.org/presentationml/2006/ole">
            <p:oleObj spid="_x0000_s22919170" name="Chart" r:id="rId4" imgW="8715311" imgH="3943460" progId="MSGraph.Chart.8">
              <p:embed followColorScheme="full"/>
            </p:oleObj>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4704735" y="4866968"/>
            <a:ext cx="2757950" cy="530941"/>
          </a:xfrm>
          <a:prstGeom prst="wedgeRectCallout">
            <a:avLst>
              <a:gd name="adj1" fmla="val 85533"/>
              <a:gd name="adj2" fmla="val -399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will likely reach a record high in 2013v</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6091086" y="2674376"/>
            <a:ext cx="1946787" cy="530941"/>
          </a:xfrm>
          <a:prstGeom prst="wedgeRectCallout">
            <a:avLst>
              <a:gd name="adj1" fmla="val -34734"/>
              <a:gd name="adj2" fmla="val 822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222</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2514"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223</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3538"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Catastrophe Bond Issuances, </a:t>
            </a:r>
            <a:br>
              <a:rPr lang="en-US" dirty="0" smtClean="0">
                <a:latin typeface="Arial "/>
              </a:rPr>
            </a:br>
            <a:r>
              <a:rPr lang="en-US" dirty="0" smtClean="0">
                <a:latin typeface="Arial "/>
              </a:rPr>
              <a:t>First Half 2013</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4466" name="Picture 2"/>
          <p:cNvPicPr>
            <a:picLocks noChangeAspect="1" noChangeArrowheads="1"/>
          </p:cNvPicPr>
          <p:nvPr/>
        </p:nvPicPr>
        <p:blipFill>
          <a:blip r:embed="rId2" cstate="email"/>
          <a:srcRect/>
          <a:stretch>
            <a:fillRect/>
          </a:stretch>
        </p:blipFill>
        <p:spPr bwMode="auto">
          <a:xfrm>
            <a:off x="250723" y="1091381"/>
            <a:ext cx="8709988" cy="54031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Sidecar Transactions (Post-Sandy) and Hedge Fund-Backed Reinsurers</a:t>
            </a:r>
            <a:endParaRPr lang="en-US" b="1" dirty="0">
              <a:latin typeface="Arial "/>
            </a:endParaRPr>
          </a:p>
        </p:txBody>
      </p:sp>
      <p:pic>
        <p:nvPicPr>
          <p:cNvPr id="22975490" name="Picture 2"/>
          <p:cNvPicPr>
            <a:picLocks noChangeAspect="1" noChangeArrowheads="1"/>
          </p:cNvPicPr>
          <p:nvPr/>
        </p:nvPicPr>
        <p:blipFill>
          <a:blip r:embed="rId2" cstate="email"/>
          <a:srcRect/>
          <a:stretch>
            <a:fillRect/>
          </a:stretch>
        </p:blipFill>
        <p:spPr bwMode="auto">
          <a:xfrm>
            <a:off x="461849" y="1052205"/>
            <a:ext cx="4857750" cy="3416557"/>
          </a:xfrm>
          <a:prstGeom prst="rect">
            <a:avLst/>
          </a:prstGeom>
          <a:noFill/>
          <a:ln w="9525">
            <a:noFill/>
            <a:miter lim="800000"/>
            <a:headEnd/>
            <a:tailEnd/>
          </a:ln>
        </p:spPr>
      </p:pic>
      <p:pic>
        <p:nvPicPr>
          <p:cNvPr id="22975491" name="Picture 3"/>
          <p:cNvPicPr>
            <a:picLocks noChangeAspect="1" noChangeArrowheads="1"/>
          </p:cNvPicPr>
          <p:nvPr/>
        </p:nvPicPr>
        <p:blipFill>
          <a:blip r:embed="rId3" cstate="email"/>
          <a:srcRect/>
          <a:stretch>
            <a:fillRect/>
          </a:stretch>
        </p:blipFill>
        <p:spPr bwMode="auto">
          <a:xfrm>
            <a:off x="446600" y="4424516"/>
            <a:ext cx="8486775" cy="2182762"/>
          </a:xfrm>
          <a:prstGeom prst="rect">
            <a:avLst/>
          </a:prstGeom>
          <a:noFill/>
          <a:ln w="9525">
            <a:noFill/>
            <a:miter lim="800000"/>
            <a:headEnd/>
            <a:tailEnd/>
          </a:ln>
        </p:spPr>
      </p:pic>
      <p:sp>
        <p:nvSpPr>
          <p:cNvPr id="7"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sp>
        <p:nvSpPr>
          <p:cNvPr id="11" name="AutoShape 6"/>
          <p:cNvSpPr>
            <a:spLocks noChangeArrowheads="1"/>
          </p:cNvSpPr>
          <p:nvPr/>
        </p:nvSpPr>
        <p:spPr bwMode="blackWhite">
          <a:xfrm>
            <a:off x="5825613" y="1268361"/>
            <a:ext cx="2934929" cy="1784555"/>
          </a:xfrm>
          <a:prstGeom prst="wedgeRectCallout">
            <a:avLst>
              <a:gd name="adj1" fmla="val -64445"/>
              <a:gd name="adj2" fmla="val 464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Sidecars (collateralized reinsurance) are the fastest growing alternative capital segment, account for about 15% or $5 bill of total property catastrophe reinsurance capital</a:t>
            </a:r>
            <a:endParaRPr lang="en-US" sz="1600" b="1" dirty="0">
              <a:solidFill>
                <a:schemeClr val="bg1"/>
              </a:solidFill>
              <a:latin typeface="Arial" pitchFamily="34" charset="0"/>
              <a:cs typeface="+mn-cs"/>
            </a:endParaRPr>
          </a:p>
        </p:txBody>
      </p:sp>
      <p:sp>
        <p:nvSpPr>
          <p:cNvPr id="12" name="AutoShape 6"/>
          <p:cNvSpPr>
            <a:spLocks noChangeArrowheads="1"/>
          </p:cNvSpPr>
          <p:nvPr/>
        </p:nvSpPr>
        <p:spPr bwMode="blackWhite">
          <a:xfrm>
            <a:off x="6533535" y="3657601"/>
            <a:ext cx="2099187" cy="1022554"/>
          </a:xfrm>
          <a:prstGeom prst="wedgeRectCallout">
            <a:avLst>
              <a:gd name="adj1" fmla="val -58415"/>
              <a:gd name="adj2" fmla="val 7699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More hedge fund money is coming into the business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975491"/>
                                        </p:tgtEl>
                                        <p:attrNameLst>
                                          <p:attrName>style.visibility</p:attrName>
                                        </p:attrNameLst>
                                      </p:cBhvr>
                                      <p:to>
                                        <p:strVal val="visible"/>
                                      </p:to>
                                    </p:set>
                                    <p:animEffect transition="in" filter="dissolve">
                                      <p:cBhvr>
                                        <p:cTn id="12" dur="500"/>
                                        <p:tgtEl>
                                          <p:spTgt spid="2297549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 Insurers Investing in Insurance </a:t>
            </a:r>
            <a:br>
              <a:rPr lang="en-US" dirty="0" smtClean="0">
                <a:latin typeface="Arial "/>
              </a:rPr>
            </a:br>
            <a:r>
              <a:rPr lang="en-US" dirty="0" smtClean="0">
                <a:latin typeface="Arial "/>
              </a:rPr>
              <a:t>Linked Securities (ILS) Fund Managers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6514" name="Picture 2"/>
          <p:cNvPicPr>
            <a:picLocks noChangeAspect="1" noChangeArrowheads="1"/>
          </p:cNvPicPr>
          <p:nvPr/>
        </p:nvPicPr>
        <p:blipFill>
          <a:blip r:embed="rId2" cstate="email"/>
          <a:srcRect/>
          <a:stretch>
            <a:fillRect/>
          </a:stretch>
        </p:blipFill>
        <p:spPr bwMode="auto">
          <a:xfrm>
            <a:off x="110301" y="1160431"/>
            <a:ext cx="6659212" cy="5314112"/>
          </a:xfrm>
          <a:prstGeom prst="rect">
            <a:avLst/>
          </a:prstGeom>
          <a:noFill/>
          <a:ln w="9525">
            <a:noFill/>
            <a:miter lim="800000"/>
            <a:headEnd/>
            <a:tailEnd/>
          </a:ln>
        </p:spPr>
      </p:pic>
      <p:sp>
        <p:nvSpPr>
          <p:cNvPr id="6" name="AutoShape 6"/>
          <p:cNvSpPr>
            <a:spLocks noChangeArrowheads="1"/>
          </p:cNvSpPr>
          <p:nvPr/>
        </p:nvSpPr>
        <p:spPr bwMode="blackWhite">
          <a:xfrm>
            <a:off x="6844235" y="1310640"/>
            <a:ext cx="2099187" cy="5242560"/>
          </a:xfrm>
          <a:prstGeom prst="wedgeRectCallout">
            <a:avLst>
              <a:gd name="adj1" fmla="val -72935"/>
              <a:gd name="adj2" fmla="val -2102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Several (re)insurers have formed asset managers or invested in independent asset managers that are focused on managing catastrophe/ILS funds for outside investors.  These asset managers invest third party capital in instruments with returns linked to property catastrophe reinsurance retrocession and ILS contracts.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 Insurance Information Institute.</a:t>
            </a:r>
            <a:endParaRPr lang="en-US" sz="1000" i="1" dirty="0">
              <a:solidFill>
                <a:schemeClr val="accent4">
                  <a:lumMod val="75000"/>
                </a:schemeClr>
              </a:solidFill>
              <a:cs typeface="+mn-cs"/>
            </a:endParaRPr>
          </a:p>
        </p:txBody>
      </p:sp>
      <p:sp>
        <p:nvSpPr>
          <p:cNvPr id="6" name="Rectangle 5"/>
          <p:cNvSpPr/>
          <p:nvPr/>
        </p:nvSpPr>
        <p:spPr>
          <a:xfrm>
            <a:off x="294967" y="739149"/>
            <a:ext cx="8642556" cy="5878532"/>
          </a:xfrm>
          <a:prstGeom prst="rect">
            <a:avLst/>
          </a:prstGeom>
        </p:spPr>
        <p:txBody>
          <a:bodyPr wrap="square">
            <a:spAutoFit/>
          </a:bodyPr>
          <a:lstStyle/>
          <a:p>
            <a:endParaRPr lang="en-US" dirty="0" smtClean="0"/>
          </a:p>
          <a:p>
            <a:pPr>
              <a:buFont typeface="Arial" pitchFamily="34" charset="0"/>
              <a:buChar char="•"/>
            </a:pPr>
            <a:r>
              <a:rPr lang="en-US" dirty="0" smtClean="0"/>
              <a:t> </a:t>
            </a:r>
            <a:r>
              <a:rPr lang="en-US" sz="2000" b="1" dirty="0" smtClean="0"/>
              <a:t>Alternative Reinsurance Here to Stay</a:t>
            </a:r>
          </a:p>
          <a:p>
            <a:pPr lvl="1">
              <a:buFont typeface="Wingdings" pitchFamily="2" charset="2"/>
              <a:buChar char="Ø"/>
            </a:pPr>
            <a:r>
              <a:rPr lang="en-US" dirty="0" smtClean="0"/>
              <a:t>Capital markets have effectively discovered reinsurance another “asset class,” in part due to Federal Reserve’s unprecedented actions since the financial crisis to keep interest rates low across the entire yield curve.</a:t>
            </a:r>
          </a:p>
          <a:p>
            <a:pPr lvl="1">
              <a:buFont typeface="Wingdings" pitchFamily="2" charset="2"/>
              <a:buChar char="Ø"/>
            </a:pPr>
            <a:endParaRPr lang="en-US" dirty="0" smtClean="0"/>
          </a:p>
          <a:p>
            <a:pPr lvl="1">
              <a:buFont typeface="Wingdings" pitchFamily="2" charset="2"/>
              <a:buChar char="Ø"/>
            </a:pPr>
            <a:r>
              <a:rPr lang="en-US" dirty="0" smtClean="0"/>
              <a:t>A convergence of the reinsurance and capital markets persists with many companies both providing and using alternative forms of risk transfer to supplement the traditional balance sheet, transforming several reinsurers into risk asset managers. These structures include catastrophe bonds (cat bonds), collateralized quota-share reinsurance vehicles (sidecars), industry loss warranties (ILWs), hedge fund-supported reinsurers and asset managers investing in insurance-linked securities (ILS). </a:t>
            </a:r>
          </a:p>
          <a:p>
            <a:pPr>
              <a:buFont typeface="Arial" pitchFamily="34" charset="0"/>
              <a:buChar char="•"/>
            </a:pPr>
            <a:r>
              <a:rPr lang="en-US" sz="3200" dirty="0" smtClean="0"/>
              <a:t> </a:t>
            </a:r>
            <a:r>
              <a:rPr lang="en-US" b="1" dirty="0" smtClean="0"/>
              <a:t>Property Catastrophe Drives Market:</a:t>
            </a:r>
          </a:p>
          <a:p>
            <a:pPr lvl="1">
              <a:buFont typeface="Wingdings" pitchFamily="2" charset="2"/>
              <a:buChar char="Ø"/>
            </a:pPr>
            <a:r>
              <a:rPr lang="en-US" b="1" dirty="0" smtClean="0"/>
              <a:t> </a:t>
            </a:r>
            <a:r>
              <a:rPr lang="en-US" dirty="0" smtClean="0"/>
              <a:t>The nature of property catastrophe risk as being highly modeled and commoditized serves as an important economic force driving its transfer into the capital markets. Casualty (re)insurance lines have had limited movement into the alternative reinsurance market thus far, as the less standardized and more specialized nature of these longer term risks makes them better suited for more permanent traditional capacity providers.</a:t>
            </a:r>
            <a:endParaRPr lang="en-US" dirty="0"/>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6" name="Rectangle 5"/>
          <p:cNvSpPr/>
          <p:nvPr/>
        </p:nvSpPr>
        <p:spPr>
          <a:xfrm>
            <a:off x="250723" y="739149"/>
            <a:ext cx="8686800" cy="6017032"/>
          </a:xfrm>
          <a:prstGeom prst="rect">
            <a:avLst/>
          </a:prstGeom>
        </p:spPr>
        <p:txBody>
          <a:bodyPr wrap="square">
            <a:spAutoFit/>
          </a:bodyPr>
          <a:lstStyle/>
          <a:p>
            <a:endParaRPr lang="en-US" sz="1750" dirty="0" smtClean="0"/>
          </a:p>
          <a:p>
            <a:pPr>
              <a:buFont typeface="Arial" pitchFamily="34" charset="0"/>
              <a:buChar char="•"/>
            </a:pPr>
            <a:r>
              <a:rPr lang="en-US" sz="1750" dirty="0" smtClean="0"/>
              <a:t> </a:t>
            </a:r>
            <a:r>
              <a:rPr lang="en-US" sz="1750" b="1" dirty="0" smtClean="0"/>
              <a:t>Strong Investor Demand </a:t>
            </a:r>
          </a:p>
          <a:p>
            <a:pPr lvl="1">
              <a:buFont typeface="Wingdings" pitchFamily="2" charset="2"/>
              <a:buChar char="Ø"/>
            </a:pPr>
            <a:r>
              <a:rPr lang="en-US" sz="1750" dirty="0" smtClean="0"/>
              <a:t>Comparatively high potential returns of catastrophe risk through cat bonds and sidecar investments are particularly attractive to investors, although this spread has been shrinking due to increased investor demand. However, the lack of correlation between catastrophe losses and returns on other major asset classes should continue to contribute to strong demand from investors, which include hedge funds, private equity and institutional investors. </a:t>
            </a:r>
          </a:p>
          <a:p>
            <a:endParaRPr lang="en-US" sz="1750" b="1" dirty="0" smtClean="0"/>
          </a:p>
          <a:p>
            <a:pPr>
              <a:buFont typeface="Arial" pitchFamily="34" charset="0"/>
              <a:buChar char="•"/>
            </a:pPr>
            <a:r>
              <a:rPr lang="en-US" sz="1750" b="1" dirty="0" smtClean="0"/>
              <a:t>Shock (i.e., Large Loss) Event Could Alter Market</a:t>
            </a:r>
          </a:p>
          <a:p>
            <a:pPr lvl="1">
              <a:buFont typeface="Wingdings" pitchFamily="2" charset="2"/>
              <a:buChar char="Ø"/>
            </a:pPr>
            <a:r>
              <a:rPr lang="en-US" sz="1750" dirty="0" smtClean="0"/>
              <a:t>One area of uncertainty is how investors would react to an environment of </a:t>
            </a:r>
            <a:r>
              <a:rPr lang="en-US" sz="1750" i="1" dirty="0" smtClean="0"/>
              <a:t>less favorable catastrophe risk spreads </a:t>
            </a:r>
            <a:r>
              <a:rPr lang="en-US" sz="1750" dirty="0" smtClean="0"/>
              <a:t>or a </a:t>
            </a:r>
            <a:r>
              <a:rPr lang="en-US" sz="1750" i="1" dirty="0" smtClean="0"/>
              <a:t>large unexpected catastrophe loss</a:t>
            </a:r>
            <a:r>
              <a:rPr lang="en-US" sz="1750" dirty="0" smtClean="0"/>
              <a:t>, either of which could cause capital to retreat. This risk is likely higher for hedge fund capital, as pension fund capital tends to be more permanent, given their long-term investment outlook and more diversified risk exposure. </a:t>
            </a:r>
          </a:p>
          <a:p>
            <a:pPr>
              <a:buFont typeface="Arial" pitchFamily="34" charset="0"/>
              <a:buChar char="•"/>
            </a:pPr>
            <a:r>
              <a:rPr lang="en-US" sz="1750" b="1" dirty="0" smtClean="0"/>
              <a:t>Mixed Impact to Reinsurers’ Ratings:</a:t>
            </a:r>
          </a:p>
          <a:p>
            <a:pPr lvl="1">
              <a:buFont typeface="Wingdings" pitchFamily="2" charset="2"/>
              <a:buChar char="Ø"/>
            </a:pPr>
            <a:r>
              <a:rPr lang="en-US" sz="1750" dirty="0" smtClean="0"/>
              <a:t>Fitch views the growth and acceptance of alternative reinsurance as a mixed impact for the credit quality of reinsurers’ ratings. Favorably, these products can be used to manage reinsurers’ exposure and capital and serve as a source of fee income. Negatively, alternative coverage represents competition for traditional reinsurers that, in conjunction with the strong overall capitalization of the reinsurance industry, have worked to notably dampen reinsurance pricing</a:t>
            </a:r>
            <a:endParaRPr lang="en-US" sz="1750" dirty="0"/>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5" name="Rectangle 4"/>
          <p:cNvSpPr/>
          <p:nvPr/>
        </p:nvSpPr>
        <p:spPr>
          <a:xfrm>
            <a:off x="191729" y="1209898"/>
            <a:ext cx="8613057" cy="4524315"/>
          </a:xfrm>
          <a:prstGeom prst="rect">
            <a:avLst/>
          </a:prstGeom>
        </p:spPr>
        <p:txBody>
          <a:bodyPr wrap="square">
            <a:spAutoFit/>
          </a:bodyPr>
          <a:lstStyle/>
          <a:p>
            <a:pPr>
              <a:buFont typeface="Arial" pitchFamily="34" charset="0"/>
              <a:buChar char="•"/>
            </a:pPr>
            <a:r>
              <a:rPr lang="en-US" dirty="0" smtClean="0"/>
              <a:t> </a:t>
            </a:r>
            <a:r>
              <a:rPr lang="en-US" b="1" dirty="0" smtClean="0"/>
              <a:t>Sponsors Benefit From New Issuance: </a:t>
            </a:r>
          </a:p>
          <a:p>
            <a:pPr lvl="1">
              <a:buFont typeface="Wingdings" pitchFamily="2" charset="2"/>
              <a:buChar char="Ø"/>
            </a:pPr>
            <a:r>
              <a:rPr lang="en-US" dirty="0" smtClean="0"/>
              <a:t>As investor demand has continued to grow for catastrophe bonds, sponsors have been able to offer deals at considerably lower coupon rates and with increasingly favorable structures that suit individual company needs. These market conditions are likely to drive further issuance of cat bonds in the near term if (re)insurers believe they can produce a cost-effective alternative to supplement their reinsurance program. As of midyear, 2013 is on track to produce a record amount of catastrophe bond issuance.</a:t>
            </a:r>
            <a:r>
              <a:rPr lang="en-US" b="1" dirty="0" smtClean="0"/>
              <a:t> </a:t>
            </a:r>
          </a:p>
          <a:p>
            <a:pPr>
              <a:buFont typeface="Wingdings" pitchFamily="2" charset="2"/>
              <a:buChar char="Ø"/>
            </a:pPr>
            <a:endParaRPr lang="en-US" b="1" dirty="0" smtClean="0"/>
          </a:p>
          <a:p>
            <a:pPr>
              <a:buFont typeface="Arial" pitchFamily="34" charset="0"/>
              <a:buChar char="•"/>
            </a:pPr>
            <a:r>
              <a:rPr lang="en-US" b="1" dirty="0" smtClean="0"/>
              <a:t>Sidecars Continue to Provide Capacity: </a:t>
            </a:r>
            <a:endParaRPr lang="en-US" dirty="0" smtClean="0"/>
          </a:p>
          <a:p>
            <a:pPr lvl="1">
              <a:buFont typeface="Wingdings" pitchFamily="2" charset="2"/>
              <a:buChar char="Ø"/>
            </a:pPr>
            <a:r>
              <a:rPr lang="en-US" dirty="0" smtClean="0"/>
              <a:t>Several sidecars emerged late in 2012 and early into 2013 following Hurricane Sandy. These vehicles were opportunistically seeking to capitalize on any potential improvements in property catastrophe pricing. However, they also represented several newer entrants into the alternative reinsurance space looking to participate in what continues to be an important and growing segment of the reinsurance market. </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23</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1991–2013*</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September 2013;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p:oleObj spid="_x0000_s13120514" name="Chart" r:id="rId4" imgW="8343967" imgH="4381555" progId="MSGraph.Chart.8">
              <p:embed followColorScheme="full"/>
            </p:oleObj>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7911"/>
              <a:gd name="adj2" fmla="val -776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53393"/>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4373"/>
              <a:gd name="adj2" fmla="val -1204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Sept. 2013 reading of 3.9% down from 4.0% a year earlier</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230</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smtClean="0"/>
              <a:t>Could Pension Fund Money Swamp Traditional Capacity?</a:t>
            </a:r>
          </a:p>
          <a:p>
            <a:pPr lvl="1">
              <a:lnSpc>
                <a:spcPts val="2100"/>
              </a:lnSpc>
            </a:pPr>
            <a:r>
              <a:rPr lang="en-US" b="1" dirty="0" smtClean="0"/>
              <a:t>US private pension funds hold ~$7 trillion in assets </a:t>
            </a:r>
          </a:p>
          <a:p>
            <a:pPr lvl="1">
              <a:lnSpc>
                <a:spcPts val="2100"/>
              </a:lnSpc>
            </a:pPr>
            <a:r>
              <a:rPr lang="en-US" b="1" dirty="0" smtClean="0"/>
              <a:t>2% allocation = $140 billion</a:t>
            </a:r>
          </a:p>
          <a:p>
            <a:pPr lvl="1">
              <a:lnSpc>
                <a:spcPts val="2100"/>
              </a:lnSpc>
            </a:pPr>
            <a:r>
              <a:rPr lang="en-US" b="1" dirty="0" smtClean="0"/>
              <a:t>Global property cat capital = ~$316 bill as of mid-2013</a:t>
            </a:r>
          </a:p>
          <a:p>
            <a:pPr>
              <a:lnSpc>
                <a:spcPts val="2100"/>
              </a:lnSpc>
            </a:pPr>
            <a:r>
              <a:rPr lang="en-US" b="1" dirty="0" smtClean="0"/>
              <a:t>Do New Investors Have a Lower Cost of Capital? </a:t>
            </a:r>
          </a:p>
          <a:p>
            <a:pPr lvl="1">
              <a:lnSpc>
                <a:spcPts val="2100"/>
              </a:lnSpc>
            </a:pPr>
            <a:r>
              <a:rPr lang="en-US" b="1" dirty="0" smtClean="0"/>
              <a:t>New capacity expects 6-8% rate of return compared to 8-10% for traditional reinsurance, according to Dowling &amp; Partners</a:t>
            </a:r>
          </a:p>
          <a:p>
            <a:pPr>
              <a:lnSpc>
                <a:spcPts val="2100"/>
              </a:lnSpc>
            </a:pPr>
            <a:r>
              <a:rPr lang="en-US" b="1" dirty="0" smtClean="0"/>
              <a:t>Will Reinsurance Pricing Become More Closely Linked to Interest Rates?</a:t>
            </a:r>
          </a:p>
          <a:p>
            <a:pPr>
              <a:lnSpc>
                <a:spcPts val="2100"/>
              </a:lnSpc>
            </a:pPr>
            <a:r>
              <a:rPr lang="en-US" b="1" dirty="0" smtClean="0"/>
              <a:t>Terms and Conditions Could Weaken</a:t>
            </a:r>
          </a:p>
          <a:p>
            <a:pPr lvl="1">
              <a:lnSpc>
                <a:spcPts val="2100"/>
              </a:lnSpc>
            </a:pPr>
            <a:r>
              <a:rPr lang="en-US" b="1" dirty="0" smtClean="0"/>
              <a:t>Multi-year deals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231</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p:oleObj spid="_x0000_s4243458" name="Chart" r:id="rId4" imgW="8772538" imgH="3305067" progId="MSGraph.Chart.8">
              <p:embed followColorScheme="full"/>
            </p:oleObj>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231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232</a:t>
            </a:fld>
            <a:endParaRPr lang="en-US" smtClean="0">
              <a:cs typeface="Arial" charset="0"/>
            </a:endParaRPr>
          </a:p>
        </p:txBody>
      </p:sp>
      <p:sp>
        <p:nvSpPr>
          <p:cNvPr id="38918" name="Rectangle 2"/>
          <p:cNvSpPr>
            <a:spLocks noGrp="1" noChangeArrowheads="1"/>
          </p:cNvSpPr>
          <p:nvPr>
            <p:ph type="title"/>
          </p:nvPr>
        </p:nvSpPr>
        <p:spPr>
          <a:xfrm>
            <a:off x="57150" y="90488"/>
            <a:ext cx="7924800" cy="860425"/>
          </a:xfrm>
        </p:spPr>
        <p:txBody>
          <a:bodyPr/>
          <a:lstStyle/>
          <a:p>
            <a:r>
              <a:rPr lang="en-US" sz="2800" dirty="0" smtClean="0"/>
              <a:t>Regional Property Catastrophe Rate on 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email"/>
          <a:srcRect/>
          <a:stretch>
            <a:fillRect/>
          </a:stretch>
        </p:blipFill>
        <p:spPr bwMode="auto">
          <a:xfrm>
            <a:off x="225730" y="1386348"/>
            <a:ext cx="8631671" cy="5024116"/>
          </a:xfrm>
          <a:prstGeom prst="rect">
            <a:avLst/>
          </a:prstGeom>
          <a:noFill/>
        </p:spPr>
      </p:pic>
      <p:sp>
        <p:nvSpPr>
          <p:cNvPr id="11" name="AutoShape 7"/>
          <p:cNvSpPr>
            <a:spLocks noChangeArrowheads="1"/>
          </p:cNvSpPr>
          <p:nvPr/>
        </p:nvSpPr>
        <p:spPr bwMode="blackWhite">
          <a:xfrm>
            <a:off x="6710512" y="1135623"/>
            <a:ext cx="2129914" cy="1327356"/>
          </a:xfrm>
          <a:prstGeom prst="wedgeRectCallout">
            <a:avLst>
              <a:gd name="adj1" fmla="val 37940"/>
              <a:gd name="adj2" fmla="val 669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Capital: Important Definitions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Insurance Information Institute.</a:t>
            </a:r>
            <a:endParaRPr lang="en-US" sz="1000" i="1" dirty="0">
              <a:solidFill>
                <a:schemeClr val="accent4">
                  <a:lumMod val="75000"/>
                </a:schemeClr>
              </a:solidFill>
              <a:cs typeface="+mn-cs"/>
            </a:endParaRPr>
          </a:p>
        </p:txBody>
      </p:sp>
      <p:pic>
        <p:nvPicPr>
          <p:cNvPr id="22977538" name="Picture 2"/>
          <p:cNvPicPr>
            <a:picLocks noChangeAspect="1" noChangeArrowheads="1"/>
          </p:cNvPicPr>
          <p:nvPr/>
        </p:nvPicPr>
        <p:blipFill>
          <a:blip r:embed="rId2" cstate="email"/>
          <a:srcRect/>
          <a:stretch>
            <a:fillRect/>
          </a:stretch>
        </p:blipFill>
        <p:spPr bwMode="auto">
          <a:xfrm>
            <a:off x="58992" y="1548581"/>
            <a:ext cx="4359838" cy="3755699"/>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email"/>
          <a:srcRect/>
          <a:stretch>
            <a:fillRect/>
          </a:stretch>
        </p:blipFill>
        <p:spPr bwMode="auto">
          <a:xfrm>
            <a:off x="4592433" y="1832308"/>
            <a:ext cx="4359838" cy="2890118"/>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234</a:t>
            </a:fld>
            <a:endParaRPr lang="en-US" sz="900">
              <a:solidFill>
                <a:schemeClr val="bg1"/>
              </a:solidFill>
            </a:endParaRPr>
          </a:p>
        </p:txBody>
      </p:sp>
      <p:pic>
        <p:nvPicPr>
          <p:cNvPr id="13926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235</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p:oleObj spid="_x0000_s14590978" name="Chart" r:id="rId4" imgW="8601024" imgH="4533938"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1971—2013:H1</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2013:H1 = 4.5%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236</a:t>
            </a:fld>
            <a:endParaRPr lang="en-US" smtClean="0"/>
          </a:p>
        </p:txBody>
      </p:sp>
      <p:sp>
        <p:nvSpPr>
          <p:cNvPr id="51206" name="Rectangle 2"/>
          <p:cNvSpPr>
            <a:spLocks noGrp="1" noChangeArrowheads="1"/>
          </p:cNvSpPr>
          <p:nvPr>
            <p:ph type="title"/>
          </p:nvPr>
        </p:nvSpPr>
        <p:spPr/>
        <p:txBody>
          <a:bodyPr/>
          <a:lstStyle/>
          <a:p>
            <a:r>
              <a:rPr lang="en-US" dirty="0" smtClean="0"/>
              <a:t>Growth in Direct Written Premium by Line, 2013-2015F*</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Conning.</a:t>
            </a:r>
            <a:endParaRPr lang="en-US" sz="1100" dirty="0"/>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24036354" name="Chart" r:id="rId4" imgW="8439161" imgH="432433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9" name="Text Box 17"/>
          <p:cNvSpPr txBox="1">
            <a:spLocks noChangeArrowheads="1"/>
          </p:cNvSpPr>
          <p:nvPr/>
        </p:nvSpPr>
        <p:spPr bwMode="auto">
          <a:xfrm>
            <a:off x="1915115" y="1356849"/>
            <a:ext cx="3276317" cy="101566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P/C growth is expected to remain fairly stable through 2015</a:t>
            </a:r>
          </a:p>
        </p:txBody>
      </p:sp>
    </p:spTree>
  </p:cSld>
  <p:clrMapOvr>
    <a:masterClrMapping/>
  </p:clrMapOvr>
  <p:transition>
    <p:wipe dir="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237</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4592002"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Q1 2013 was up 4.1% over Q1 2012, marking the 12</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238</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2013:H1 vs. 2012:H1*</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14593026" name="Chart" r:id="rId4" imgW="8439184" imgH="432427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239</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(1Q:2004–3Q:2013)</a:t>
            </a:r>
          </a:p>
        </p:txBody>
      </p:sp>
      <p:graphicFrame>
        <p:nvGraphicFramePr>
          <p:cNvPr id="7200771" name="Object 2"/>
          <p:cNvGraphicFramePr>
            <a:graphicFrameLocks noGrp="1" noChangeAspect="1"/>
          </p:cNvGraphicFramePr>
          <p:nvPr>
            <p:ph type="chart" idx="4294967295"/>
            <p:extLst>
              <p:ext uri="{D42A27DB-BD31-4B8C-83A1-F6EECF244321}">
                <p14:modId xmlns="" xmlns:p14="http://schemas.microsoft.com/office/powerpoint/2010/main" val="2967979953"/>
              </p:ext>
            </p:extLst>
          </p:nvPr>
        </p:nvGraphicFramePr>
        <p:xfrm>
          <a:off x="44244" y="1633077"/>
          <a:ext cx="8699500" cy="4843463"/>
        </p:xfrm>
        <a:graphic>
          <a:graphicData uri="http://schemas.openxmlformats.org/presentationml/2006/ole">
            <p:oleObj spid="_x0000_s20469762" name="Chart" r:id="rId4" imgW="8572512" imgH="4772156" progId="MSGraph.Chart.8">
              <p:embed followColorScheme="full"/>
            </p:oleObj>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Q3:2013 was positive for the 9</a:t>
            </a:r>
            <a:r>
              <a:rPr lang="en-US" sz="1400" b="1" baseline="30000" dirty="0" smtClean="0">
                <a:solidFill>
                  <a:schemeClr val="bg1"/>
                </a:solidFill>
              </a:rPr>
              <a:t>th</a:t>
            </a:r>
            <a:r>
              <a:rPr lang="en-US" sz="1400" b="1" dirty="0" smtClean="0">
                <a:solidFill>
                  <a:schemeClr val="bg1"/>
                </a:solidFill>
              </a:rPr>
              <a:t> consecutive quarter. Gains are likely to continue into 2014.</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24</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August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p:oleObj spid="_x0000_s12259330" name="Chart" r:id="rId4" imgW="8381934" imgH="4657704" progId="MSGraph.Chart.8">
              <p:embed followColorScheme="full"/>
            </p:oleObj>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240</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2013:Q2</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2865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0699137" name="Picture 1"/>
          <p:cNvPicPr>
            <a:picLocks noChangeAspect="1" noChangeArrowheads="1"/>
          </p:cNvPicPr>
          <p:nvPr/>
        </p:nvPicPr>
        <p:blipFill>
          <a:blip r:embed="rId3" cstate="email"/>
          <a:srcRect/>
          <a:stretch>
            <a:fillRect/>
          </a:stretch>
        </p:blipFill>
        <p:spPr bwMode="auto">
          <a:xfrm>
            <a:off x="170532" y="1242089"/>
            <a:ext cx="8663751" cy="5229225"/>
          </a:xfrm>
          <a:prstGeom prst="rect">
            <a:avLst/>
          </a:prstGeom>
          <a:noFill/>
          <a:ln w="9525">
            <a:noFill/>
            <a:miter lim="800000"/>
            <a:headEnd/>
            <a:tailEnd/>
          </a:ln>
        </p:spPr>
      </p:pic>
      <p:sp>
        <p:nvSpPr>
          <p:cNvPr id="18" name="AutoShape 6"/>
          <p:cNvSpPr>
            <a:spLocks noChangeArrowheads="1"/>
          </p:cNvSpPr>
          <p:nvPr/>
        </p:nvSpPr>
        <p:spPr bwMode="blackWhite">
          <a:xfrm>
            <a:off x="6190434" y="1327357"/>
            <a:ext cx="2658599" cy="1571261"/>
          </a:xfrm>
          <a:prstGeom prst="wedgeRectCallout">
            <a:avLst>
              <a:gd name="adj1" fmla="val 41816"/>
              <a:gd name="adj2" fmla="val 1153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Q2:2013 renewals were up 4.3%. Some insurers posted stronger numbers.</a:t>
            </a:r>
            <a:endParaRPr lang="en-US" sz="1400" b="1" dirty="0">
              <a:solidFill>
                <a:schemeClr val="bg1"/>
              </a:solidFill>
              <a:latin typeface="Arial" pitchFamily="34" charset="0"/>
              <a:cs typeface="+mn-cs"/>
            </a:endParaRPr>
          </a:p>
        </p:txBody>
      </p:sp>
      <p:sp>
        <p:nvSpPr>
          <p:cNvPr id="19" name="AutoShape 6"/>
          <p:cNvSpPr>
            <a:spLocks noChangeArrowheads="1"/>
          </p:cNvSpPr>
          <p:nvPr/>
        </p:nvSpPr>
        <p:spPr bwMode="blackWhite">
          <a:xfrm>
            <a:off x="3481744" y="2157069"/>
            <a:ext cx="1771650" cy="1104900"/>
          </a:xfrm>
          <a:prstGeom prst="wedgeRectCallout">
            <a:avLst>
              <a:gd name="adj1" fmla="val -62135"/>
              <a:gd name="adj2" fmla="val 1398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0" name="AutoShape 7"/>
          <p:cNvSpPr>
            <a:spLocks noChangeArrowheads="1"/>
          </p:cNvSpPr>
          <p:nvPr/>
        </p:nvSpPr>
        <p:spPr bwMode="blackWhite">
          <a:xfrm>
            <a:off x="2544889" y="1318421"/>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2" name="AutoShape 7"/>
          <p:cNvSpPr>
            <a:spLocks noChangeArrowheads="1"/>
          </p:cNvSpPr>
          <p:nvPr/>
        </p:nvSpPr>
        <p:spPr bwMode="blackWhite">
          <a:xfrm>
            <a:off x="1548575" y="5144114"/>
            <a:ext cx="1924050" cy="666750"/>
          </a:xfrm>
          <a:prstGeom prst="wedgeRectCallout">
            <a:avLst>
              <a:gd name="adj1" fmla="val 156531"/>
              <a:gd name="adj2" fmla="val 71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3" name="AutoShape 6"/>
          <p:cNvSpPr>
            <a:spLocks noChangeArrowheads="1"/>
          </p:cNvSpPr>
          <p:nvPr/>
        </p:nvSpPr>
        <p:spPr bwMode="blackWhite">
          <a:xfrm>
            <a:off x="4672860" y="3333837"/>
            <a:ext cx="1395269" cy="658813"/>
          </a:xfrm>
          <a:prstGeom prst="wedgeRectCallout">
            <a:avLst>
              <a:gd name="adj1" fmla="val -59923"/>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3000"/>
                            </p:stCondLst>
                            <p:childTnLst>
                              <p:par>
                                <p:cTn id="13" presetID="22" presetClass="entr" presetSubtype="4" fill="hold" grpId="0" nodeType="afterEffect">
                                  <p:stCondLst>
                                    <p:cond delay="70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3" grpId="0" animBg="1"/>
    </p:bld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241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2013:Q2</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0697089" name="Picture 1"/>
          <p:cNvPicPr>
            <a:picLocks noChangeAspect="1" noChangeArrowheads="1"/>
          </p:cNvPicPr>
          <p:nvPr/>
        </p:nvPicPr>
        <p:blipFill>
          <a:blip r:embed="rId3" cstate="email"/>
          <a:srcRect/>
          <a:stretch>
            <a:fillRect/>
          </a:stretch>
        </p:blipFill>
        <p:spPr bwMode="auto">
          <a:xfrm>
            <a:off x="176975" y="1285414"/>
            <a:ext cx="8790043" cy="5172075"/>
          </a:xfrm>
          <a:prstGeom prst="rect">
            <a:avLst/>
          </a:prstGeom>
          <a:noFill/>
          <a:ln w="9525">
            <a:noFill/>
            <a:miter lim="800000"/>
            <a:headEnd/>
            <a:tailEnd/>
          </a:ln>
        </p:spPr>
      </p:pic>
      <p:cxnSp>
        <p:nvCxnSpPr>
          <p:cNvPr id="17" name="Straight Connector 16"/>
          <p:cNvCxnSpPr/>
          <p:nvPr/>
        </p:nvCxnSpPr>
        <p:spPr>
          <a:xfrm flipV="1">
            <a:off x="398616" y="4616258"/>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AutoShape 6"/>
          <p:cNvSpPr>
            <a:spLocks noChangeArrowheads="1"/>
          </p:cNvSpPr>
          <p:nvPr/>
        </p:nvSpPr>
        <p:spPr bwMode="blackWhite">
          <a:xfrm>
            <a:off x="5889522" y="1292943"/>
            <a:ext cx="2890684" cy="1509990"/>
          </a:xfrm>
          <a:prstGeom prst="wedgeRectCallout">
            <a:avLst>
              <a:gd name="adj1" fmla="val 51809"/>
              <a:gd name="adj2" fmla="val 1638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8 consecutive quarters of gains (Q2:2013 =  4.3%),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242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5041" name="Picture 1"/>
          <p:cNvPicPr>
            <a:picLocks noChangeAspect="1" noChangeArrowheads="1"/>
          </p:cNvPicPr>
          <p:nvPr/>
        </p:nvPicPr>
        <p:blipFill>
          <a:blip r:embed="rId3" cstate="email"/>
          <a:srcRect/>
          <a:stretch>
            <a:fillRect/>
          </a:stretch>
        </p:blipFill>
        <p:spPr bwMode="auto">
          <a:xfrm>
            <a:off x="0" y="1232106"/>
            <a:ext cx="8952271" cy="5219700"/>
          </a:xfrm>
          <a:prstGeom prst="rect">
            <a:avLst/>
          </a:prstGeom>
          <a:noFill/>
          <a:ln w="9525">
            <a:noFill/>
            <a:miter lim="800000"/>
            <a:headEnd/>
            <a:tailEnd/>
          </a:ln>
        </p:spPr>
      </p:pic>
      <p:sp>
        <p:nvSpPr>
          <p:cNvPr id="12" name="AutoShape 6"/>
          <p:cNvSpPr>
            <a:spLocks noChangeArrowheads="1"/>
          </p:cNvSpPr>
          <p:nvPr/>
        </p:nvSpPr>
        <p:spPr bwMode="blackWhite">
          <a:xfrm>
            <a:off x="3583845" y="4621166"/>
            <a:ext cx="3028335" cy="688258"/>
          </a:xfrm>
          <a:prstGeom prst="wedgeRectCallout">
            <a:avLst>
              <a:gd name="adj1" fmla="val 110259"/>
              <a:gd name="adj2" fmla="val -1391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early 2008 and shortly after 9/11</a:t>
            </a:r>
            <a:endParaRPr lang="en-US" sz="1400" b="1" dirty="0">
              <a:solidFill>
                <a:schemeClr val="bg1"/>
              </a:solidFill>
              <a:latin typeface="Arial" pitchFamily="34" charset="0"/>
            </a:endParaRPr>
          </a:p>
        </p:txBody>
      </p:sp>
      <p:cxnSp>
        <p:nvCxnSpPr>
          <p:cNvPr id="13" name="Straight Connector 12"/>
          <p:cNvCxnSpPr/>
          <p:nvPr/>
        </p:nvCxnSpPr>
        <p:spPr>
          <a:xfrm flipV="1">
            <a:off x="398206" y="3829673"/>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243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2993" name="Picture 1"/>
          <p:cNvPicPr>
            <a:picLocks noChangeAspect="1" noChangeArrowheads="1"/>
          </p:cNvPicPr>
          <p:nvPr/>
        </p:nvPicPr>
        <p:blipFill>
          <a:blip r:embed="rId3" cstate="email"/>
          <a:srcRect/>
          <a:stretch>
            <a:fillRect/>
          </a:stretch>
        </p:blipFill>
        <p:spPr bwMode="auto">
          <a:xfrm>
            <a:off x="257481" y="1340881"/>
            <a:ext cx="8606299" cy="4972965"/>
          </a:xfrm>
          <a:prstGeom prst="rect">
            <a:avLst/>
          </a:prstGeom>
          <a:noFill/>
          <a:ln w="9525">
            <a:noFill/>
            <a:miter lim="800000"/>
            <a:headEnd/>
            <a:tailEnd/>
          </a:ln>
        </p:spPr>
      </p:pic>
      <p:sp>
        <p:nvSpPr>
          <p:cNvPr id="12" name="AutoShape 6"/>
          <p:cNvSpPr>
            <a:spLocks noChangeArrowheads="1"/>
          </p:cNvSpPr>
          <p:nvPr/>
        </p:nvSpPr>
        <p:spPr bwMode="blackWhite">
          <a:xfrm>
            <a:off x="3043084" y="2271252"/>
            <a:ext cx="2212255" cy="840658"/>
          </a:xfrm>
          <a:prstGeom prst="wedgeRectCallout">
            <a:avLst>
              <a:gd name="adj1" fmla="val 143299"/>
              <a:gd name="adj2" fmla="val 692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244</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2013:Q3</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Q3:2013 for the </a:t>
            </a:r>
            <a:r>
              <a:rPr lang="en-US" b="1" dirty="0" smtClean="0">
                <a:solidFill>
                  <a:srgbClr val="FFFFFF"/>
                </a:solidFill>
              </a:rPr>
              <a:t>9</a:t>
            </a:r>
            <a:r>
              <a:rPr lang="en-US" b="1" baseline="30000" dirty="0" smtClean="0">
                <a:solidFill>
                  <a:srgbClr val="FFFFFF"/>
                </a:solidFill>
              </a:rPr>
              <a:t>th</a:t>
            </a:r>
            <a:r>
              <a:rPr lang="en-US" b="1" dirty="0" smtClean="0">
                <a:solidFill>
                  <a:srgbClr val="FFFFFF"/>
                </a:solidFill>
              </a:rPr>
              <a:t> </a:t>
            </a:r>
            <a:r>
              <a:rPr lang="en-US" b="1" dirty="0" smtClean="0">
                <a:solidFill>
                  <a:srgbClr val="FFFFFF"/>
                </a:solidFill>
                <a:latin typeface="Arial" charset="0"/>
                <a:cs typeface="Arial" charset="0"/>
              </a:rPr>
              <a:t>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20470786"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4333954" name="Chart" r:id="rId4" imgW="8581960" imgH="4219602" progId="MSGraph.Chart.8">
              <p:embed followColorScheme="full"/>
            </p:oleObj>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2013:Q3</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627545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10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247</a:t>
            </a:fld>
            <a:endParaRPr lang="en-US" sz="900">
              <a:solidFill>
                <a:schemeClr val="bg1"/>
              </a:solidFill>
            </a:endParaRPr>
          </a:p>
        </p:txBody>
      </p:sp>
      <p:pic>
        <p:nvPicPr>
          <p:cNvPr id="14438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247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248</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p:cNvGraphicFramePr>
          <p:nvPr>
            <p:ph type="chart" idx="4294967295"/>
          </p:nvPr>
        </p:nvGraphicFramePr>
        <p:xfrm>
          <a:off x="166688" y="1627188"/>
          <a:ext cx="8731250" cy="4532312"/>
        </p:xfrm>
        <a:graphic>
          <a:graphicData uri="http://schemas.openxmlformats.org/presentationml/2006/ole">
            <p:oleObj spid="_x0000_s61442" name="Chart" r:id="rId4" imgW="8715311" imgH="4524357" progId="MSGraph.Chart.8">
              <p:embed followColorScheme="full"/>
            </p:oleObj>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249</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4402"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249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25</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nvGraphicFramePr>
        <p:xfrm>
          <a:off x="162112" y="1575547"/>
          <a:ext cx="8607425" cy="3989388"/>
        </p:xfrm>
        <a:graphic>
          <a:graphicData uri="http://schemas.openxmlformats.org/presentationml/2006/ole">
            <p:oleObj spid="_x0000_s24035330" name="Chart" r:id="rId4" imgW="8610574" imgH="3990968" progId="MSGraph.Chart.8">
              <p:embed followColorScheme="full"/>
            </p:oleObj>
          </a:graphicData>
        </a:graphic>
      </p:graphicFrame>
      <p:sp>
        <p:nvSpPr>
          <p:cNvPr id="2036740" name="Rectangle 4"/>
          <p:cNvSpPr>
            <a:spLocks noChangeArrowheads="1"/>
          </p:cNvSpPr>
          <p:nvPr/>
        </p:nvSpPr>
        <p:spPr bwMode="blackWhite">
          <a:xfrm>
            <a:off x="192088" y="5610225"/>
            <a:ext cx="875665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a:t>
            </a:r>
            <a:r>
              <a:rPr lang="en-US" b="1" dirty="0" smtClean="0">
                <a:solidFill>
                  <a:srgbClr val="FFFFFF"/>
                </a:solidFill>
              </a:rPr>
              <a:t>Decreased by 0.8</a:t>
            </a:r>
            <a:r>
              <a:rPr lang="en-US" b="1" dirty="0">
                <a:solidFill>
                  <a:srgbClr val="FFFFFF"/>
                </a:solidFill>
              </a:rPr>
              <a:t>% in 2008 and </a:t>
            </a:r>
            <a:r>
              <a:rPr lang="en-US" b="1" dirty="0" smtClean="0">
                <a:solidFill>
                  <a:srgbClr val="FFFFFF"/>
                </a:solidFill>
              </a:rPr>
              <a:t>0.5% </a:t>
            </a:r>
            <a:r>
              <a:rPr lang="en-US" b="1" dirty="0">
                <a:solidFill>
                  <a:srgbClr val="FFFFFF"/>
                </a:solidFill>
              </a:rPr>
              <a:t>in </a:t>
            </a:r>
            <a:r>
              <a:rPr lang="en-US" b="1" dirty="0" smtClean="0">
                <a:solidFill>
                  <a:srgbClr val="FFFFFF"/>
                </a:solidFill>
              </a:rPr>
              <a:t>2009 </a:t>
            </a:r>
            <a:r>
              <a:rPr lang="en-US" b="1" dirty="0">
                <a:solidFill>
                  <a:srgbClr val="FFFFFF"/>
                </a:solidFill>
              </a:rPr>
              <a:t>and </a:t>
            </a:r>
            <a:r>
              <a:rPr lang="en-US" b="1" dirty="0" smtClean="0">
                <a:solidFill>
                  <a:srgbClr val="FFFFFF"/>
                </a:solidFill>
              </a:rPr>
              <a:t>Increased 0.5% in 2010, 1.5% in 2011 (est.), 2.0% in 2012 and 2.2% in 2013 (forecast)</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2011-2013 </a:t>
            </a:r>
            <a:r>
              <a:rPr lang="en-US" sz="1100" dirty="0"/>
              <a:t>based on CPI and other data.</a:t>
            </a:r>
          </a:p>
        </p:txBody>
      </p:sp>
      <p:sp>
        <p:nvSpPr>
          <p:cNvPr id="9" name="AutoShape 13"/>
          <p:cNvSpPr>
            <a:spLocks noChangeArrowheads="1"/>
          </p:cNvSpPr>
          <p:nvPr/>
        </p:nvSpPr>
        <p:spPr bwMode="blackWhite">
          <a:xfrm>
            <a:off x="4451350" y="1304925"/>
            <a:ext cx="4060825" cy="631825"/>
          </a:xfrm>
          <a:prstGeom prst="wedgeRectCallout">
            <a:avLst>
              <a:gd name="adj1" fmla="val 43373"/>
              <a:gd name="adj2" fmla="val 1510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is lower today than it was in </a:t>
            </a:r>
            <a:r>
              <a:rPr lang="en-US" sz="1400" b="1" dirty="0" smtClean="0">
                <a:solidFill>
                  <a:schemeClr val="bg1"/>
                </a:solidFill>
              </a:rPr>
              <a:t>2004</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250</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7474"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250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251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252</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253</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253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0" y="6415088"/>
            <a:ext cx="8636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2013 figures as of March 19, 2013.</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Source: Identity Theft Resource Center</a:t>
            </a: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p:oleObj spid="_x0000_s17530882" name="Chart" r:id="rId4" imgW="8601126" imgH="4105150" progId="MSGraph.Chart.8">
              <p:embed followColorScheme="full"/>
            </p:oleObj>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cs typeface="Arial" pitchFamily="34" charset="0"/>
              </a:rPr>
              <a:t>The total number of data breaches and number of records exposed fluctuates from year to year and over time.</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255</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1906" name="Chart" r:id="rId4" imgW="5210129" imgH="4219602" progId="MSGraph.Chart.8">
              <p:embed followColorScheme="full"/>
            </p:oleObj>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256</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p:oleObj spid="_x0000_s17532930" name="Chart" r:id="rId4" imgW="5210129" imgH="4219602" progId="MSGraph.Chart.8">
              <p:embed followColorScheme="full"/>
            </p:oleObj>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257</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p:oleObj spid="_x0000_s17533954" name="Chart" r:id="rId4" imgW="8963117" imgH="4314888" progId="MSGraph.Chart.8">
              <p:embed followColorScheme="full"/>
            </p:oleObj>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258</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4978" name="Chart" r:id="rId4" imgW="5210129" imgH="4219602" progId="MSGraph.Chart.8">
              <p:embed followColorScheme="full"/>
            </p:oleObj>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259</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6002" name="Chart" r:id="rId4" imgW="5210129" imgH="4219602" progId="MSGraph.Chart.8">
              <p:embed followColorScheme="full"/>
            </p:oleObj>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26</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23035906" name="Chart" r:id="rId4" imgW="7839024" imgH="4095701"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261</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p:oleObj spid="_x0000_s17537026" name="Chart" r:id="rId4" imgW="8963117" imgH="4314888" progId="MSGraph.Chart.8">
              <p:embed followColorScheme="full"/>
            </p:oleObj>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262</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8050" name="Chart" r:id="rId4" imgW="5210129" imgH="4219602"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263</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p:oleObj spid="_x0000_s17539074" name="Chart" r:id="rId4" imgW="8963117" imgH="4314888" progId="MSGraph.Chart.8">
              <p:embed followColorScheme="full"/>
            </p:oleObj>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264</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p:oleObj spid="_x0000_s17540098"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265</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p:oleObj spid="_x0000_s17541122"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266</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542146" name="Chart" r:id="rId4" imgW="8525003" imgH="3914847" progId="MSGraph.Chart.8">
              <p:embed followColorScheme="full"/>
            </p:oleObj>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267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27</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p:oleObj spid="_x0000_s16765954" name="Chart" r:id="rId4" imgW="8610574" imgH="3990968" progId="MSGraph.Chart.8">
              <p:embed followColorScheme="full"/>
            </p:oleObj>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28</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Headed Back Up,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October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2644738" name="Chart" r:id="rId5" imgW="8343967" imgH="4381555" progId="MSGraph.Chart.8">
              <p:embed followColorScheme="full"/>
            </p:oleObj>
          </a:graphicData>
        </a:graphic>
      </p:graphicFrame>
      <p:sp>
        <p:nvSpPr>
          <p:cNvPr id="9" name="AutoShape 38"/>
          <p:cNvSpPr>
            <a:spLocks noChangeArrowheads="1"/>
          </p:cNvSpPr>
          <p:nvPr/>
        </p:nvSpPr>
        <p:spPr bwMode="blackWhite">
          <a:xfrm>
            <a:off x="3054144" y="4073013"/>
            <a:ext cx="3066435" cy="809625"/>
          </a:xfrm>
          <a:prstGeom prst="wedgeRectCallout">
            <a:avLst>
              <a:gd name="adj1" fmla="val 82729"/>
              <a:gd name="adj2" fmla="val -1264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five years</a:t>
            </a:r>
            <a:endParaRPr lang="en-US" sz="1400" b="1" dirty="0">
              <a:solidFill>
                <a:schemeClr val="bg1"/>
              </a:solidFill>
            </a:endParaRPr>
          </a:p>
        </p:txBody>
      </p:sp>
      <p:sp>
        <p:nvSpPr>
          <p:cNvPr id="10" name="Oval 8"/>
          <p:cNvSpPr>
            <a:spLocks noChangeArrowheads="1"/>
          </p:cNvSpPr>
          <p:nvPr/>
        </p:nvSpPr>
        <p:spPr bwMode="auto">
          <a:xfrm rot="-5400000">
            <a:off x="8217771" y="3709682"/>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584723" y="1420454"/>
            <a:ext cx="3199785" cy="1190011"/>
          </a:xfrm>
          <a:prstGeom prst="wedgeRectCallout">
            <a:avLst>
              <a:gd name="adj1" fmla="val 41843"/>
              <a:gd name="adj2" fmla="val 1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in the U.S. plunged to all time record lows in late 2012 and early 2013 but are now rising as the Fed considers tapering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28</a:t>
            </a:fld>
            <a:endParaRPr lang="en-US"/>
          </a:p>
        </p:txBody>
      </p:sp>
      <p:sp>
        <p:nvSpPr>
          <p:cNvPr id="14" name="AutoShape 7"/>
          <p:cNvSpPr>
            <a:spLocks noChangeArrowheads="1"/>
          </p:cNvSpPr>
          <p:nvPr/>
        </p:nvSpPr>
        <p:spPr bwMode="blackWhite">
          <a:xfrm>
            <a:off x="6204155" y="4178710"/>
            <a:ext cx="2074606" cy="904568"/>
          </a:xfrm>
          <a:prstGeom prst="wedgeRectCallout">
            <a:avLst>
              <a:gd name="adj1" fmla="val 66688"/>
              <a:gd name="adj2" fmla="val -8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30-yr. mortgage rates are up 79 basis points since the beginning of the year</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4" fill="hold" grpId="0" nodeType="after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29</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67311"/>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Will Rise as Expectations Over the Fed’s Tapering of QE3 Persist;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23038978" name="Chart" r:id="rId5" imgW="8296224" imgH="3762296" progId="MSGraph.Chart.8">
              <p:embed followColorScheme="full"/>
            </p:oleObj>
          </a:graphicData>
        </a:graphic>
      </p:graphicFrame>
      <p:sp>
        <p:nvSpPr>
          <p:cNvPr id="9" name="AutoShape 14"/>
          <p:cNvSpPr>
            <a:spLocks noChangeArrowheads="1"/>
          </p:cNvSpPr>
          <p:nvPr/>
        </p:nvSpPr>
        <p:spPr bwMode="blackWhite">
          <a:xfrm>
            <a:off x="4739148" y="3814916"/>
            <a:ext cx="3054177" cy="943896"/>
          </a:xfrm>
          <a:prstGeom prst="wedgeRectCallout">
            <a:avLst>
              <a:gd name="adj1" fmla="val 75321"/>
              <a:gd name="adj2" fmla="val -932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were up sharply from their lows earlier in the year</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2013 Are Rising: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November 14, 2013.</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6"/>
              </a:rPr>
              <a:t>http://www.federalreserve.gov/releases/h15/data.htm</a:t>
            </a:r>
            <a:r>
              <a:rPr lang="en-US" sz="1100" dirty="0" smtClean="0"/>
              <a:t>.;  </a:t>
            </a:r>
            <a:r>
              <a:rPr lang="en-US" sz="1100" dirty="0"/>
              <a:t>Insurance Information Institutes.</a:t>
            </a:r>
          </a:p>
        </p:txBody>
      </p:sp>
    </p:spTree>
    <p:custDataLst>
      <p:tags r:id="rId2"/>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a:t>
            </a:fld>
            <a:endParaRPr lang="en-US" smtClean="0"/>
          </a:p>
        </p:txBody>
      </p:sp>
      <p:sp>
        <p:nvSpPr>
          <p:cNvPr id="82949" name="Rectangle 2"/>
          <p:cNvSpPr>
            <a:spLocks noGrp="1" noChangeArrowheads="1"/>
          </p:cNvSpPr>
          <p:nvPr>
            <p:ph type="title"/>
          </p:nvPr>
        </p:nvSpPr>
        <p:spPr>
          <a:xfrm>
            <a:off x="106726" y="90488"/>
            <a:ext cx="7665679" cy="860425"/>
          </a:xfrm>
        </p:spPr>
        <p:txBody>
          <a:bodyPr/>
          <a:lstStyle/>
          <a:p>
            <a:r>
              <a:rPr lang="en-US" dirty="0" smtClean="0"/>
              <a:t>Observations on Growth: 2014 &amp; Beyond</a:t>
            </a:r>
            <a:endParaRPr lang="en-US" i="1" dirty="0" smtClean="0"/>
          </a:p>
        </p:txBody>
      </p:sp>
      <p:sp>
        <p:nvSpPr>
          <p:cNvPr id="1922051" name="Rectangle 3"/>
          <p:cNvSpPr>
            <a:spLocks noGrp="1" noChangeArrowheads="1"/>
          </p:cNvSpPr>
          <p:nvPr>
            <p:ph type="body" idx="1"/>
          </p:nvPr>
        </p:nvSpPr>
        <p:spPr>
          <a:xfrm>
            <a:off x="282327" y="1174555"/>
            <a:ext cx="8640448" cy="5448301"/>
          </a:xfrm>
        </p:spPr>
        <p:txBody>
          <a:bodyPr/>
          <a:lstStyle/>
          <a:p>
            <a:pPr>
              <a:lnSpc>
                <a:spcPts val="900"/>
              </a:lnSpc>
            </a:pPr>
            <a:r>
              <a:rPr lang="en-US" b="1" dirty="0" smtClean="0"/>
              <a:t>Modest Growth Continues into 2014</a:t>
            </a:r>
          </a:p>
          <a:p>
            <a:pPr lvl="1">
              <a:lnSpc>
                <a:spcPts val="900"/>
              </a:lnSpc>
            </a:pPr>
            <a:r>
              <a:rPr lang="en-US" sz="2000" b="1" dirty="0" smtClean="0"/>
              <a:t>~4.0% annual growth expected</a:t>
            </a:r>
          </a:p>
          <a:p>
            <a:pPr lvl="1">
              <a:lnSpc>
                <a:spcPts val="900"/>
              </a:lnSpc>
            </a:pPr>
            <a:r>
              <a:rPr lang="en-US" sz="2000" b="1" dirty="0" smtClean="0"/>
              <a:t>Growth is very similar in both commercial, personal lines</a:t>
            </a:r>
          </a:p>
          <a:p>
            <a:pPr lvl="1">
              <a:lnSpc>
                <a:spcPts val="900"/>
              </a:lnSpc>
            </a:pPr>
            <a:r>
              <a:rPr lang="en-US" sz="2000" b="1" dirty="0" smtClean="0"/>
              <a:t>Above trend growth in HO, WC, E&amp;S, Mortgage, Cyber, Terror (?)</a:t>
            </a:r>
          </a:p>
          <a:p>
            <a:pPr lvl="1">
              <a:lnSpc>
                <a:spcPts val="900"/>
              </a:lnSpc>
            </a:pPr>
            <a:r>
              <a:rPr lang="en-US" sz="2000" b="1" dirty="0" smtClean="0"/>
              <a:t>Energy, Health, Agriculture; Some mfg./const. segments</a:t>
            </a:r>
            <a:endParaRPr lang="en-US" b="1" dirty="0" smtClean="0"/>
          </a:p>
          <a:p>
            <a:pPr>
              <a:lnSpc>
                <a:spcPts val="900"/>
              </a:lnSpc>
            </a:pPr>
            <a:r>
              <a:rPr lang="en-US" b="1" dirty="0" smtClean="0"/>
              <a:t>ROE Growth: Rate Trends Allow for Margin Improvement</a:t>
            </a:r>
          </a:p>
          <a:p>
            <a:pPr lvl="1">
              <a:lnSpc>
                <a:spcPts val="900"/>
              </a:lnSpc>
            </a:pPr>
            <a:r>
              <a:rPr lang="en-US" sz="2000" b="1" dirty="0" smtClean="0"/>
              <a:t>Some premium/profit growth driven by advanced data analytics</a:t>
            </a:r>
          </a:p>
          <a:p>
            <a:pPr>
              <a:lnSpc>
                <a:spcPts val="900"/>
              </a:lnSpc>
            </a:pPr>
            <a:r>
              <a:rPr lang="en-US" b="1" dirty="0" smtClean="0"/>
              <a:t>Economic Growth</a:t>
            </a:r>
            <a:r>
              <a:rPr lang="en-US" b="1" dirty="0" smtClean="0">
                <a:sym typeface="Wingdings" pitchFamily="2" charset="2"/>
              </a:rPr>
              <a:t> Exposure Formation = Wildcard</a:t>
            </a:r>
            <a:endParaRPr lang="en-US" b="1" dirty="0" smtClean="0"/>
          </a:p>
          <a:p>
            <a:pPr lvl="1">
              <a:lnSpc>
                <a:spcPts val="900"/>
              </a:lnSpc>
            </a:pPr>
            <a:r>
              <a:rPr lang="en-US" sz="2000" b="1" dirty="0" smtClean="0"/>
              <a:t>Upside potential</a:t>
            </a:r>
          </a:p>
          <a:p>
            <a:pPr lvl="1">
              <a:lnSpc>
                <a:spcPts val="900"/>
              </a:lnSpc>
            </a:pPr>
            <a:r>
              <a:rPr lang="en-US" sz="2000" b="1" dirty="0" smtClean="0"/>
              <a:t>Enormous regional variations within the US </a:t>
            </a:r>
          </a:p>
          <a:p>
            <a:pPr>
              <a:lnSpc>
                <a:spcPts val="900"/>
              </a:lnSpc>
            </a:pPr>
            <a:r>
              <a:rPr lang="en-US" b="1" dirty="0" smtClean="0"/>
              <a:t>Large-Scale, Untapped Reservoirs of Risk</a:t>
            </a:r>
          </a:p>
          <a:p>
            <a:pPr lvl="1">
              <a:lnSpc>
                <a:spcPts val="900"/>
              </a:lnSpc>
            </a:pPr>
            <a:r>
              <a:rPr lang="en-US" sz="2000" b="1" dirty="0" smtClean="0"/>
              <a:t>Only 50-60% of US cat losses are insured</a:t>
            </a:r>
          </a:p>
          <a:p>
            <a:pPr lvl="1">
              <a:lnSpc>
                <a:spcPts val="900"/>
              </a:lnSpc>
            </a:pPr>
            <a:r>
              <a:rPr lang="en-US" sz="2000" b="1" dirty="0" smtClean="0"/>
              <a:t>Property residual market depopulation</a:t>
            </a:r>
          </a:p>
          <a:p>
            <a:pPr lvl="1">
              <a:lnSpc>
                <a:spcPts val="900"/>
              </a:lnSpc>
            </a:pPr>
            <a:r>
              <a:rPr lang="en-US" sz="2000" b="1" dirty="0" smtClean="0"/>
              <a:t>Flood post-NFIP reform (BW-12)</a:t>
            </a:r>
          </a:p>
          <a:p>
            <a:pPr lvl="1">
              <a:lnSpc>
                <a:spcPts val="900"/>
              </a:lnSpc>
            </a:pPr>
            <a:r>
              <a:rPr lang="en-US" sz="2000" b="1" dirty="0" smtClean="0"/>
              <a:t>Business interruption/Supply chain disruption &amp; similar products</a:t>
            </a:r>
            <a:endParaRPr lang="en-US" b="1" dirty="0" smtClean="0"/>
          </a:p>
          <a:p>
            <a:pPr>
              <a:lnSpc>
                <a:spcPts val="900"/>
              </a:lnSpc>
            </a:pPr>
            <a:r>
              <a:rPr lang="en-US" b="1" dirty="0" smtClean="0"/>
              <a:t>Tapering of Prior-Year Reserve Releases</a:t>
            </a:r>
          </a:p>
          <a:p>
            <a:pPr lvl="1">
              <a:lnSpc>
                <a:spcPts val="900"/>
              </a:lnSpc>
            </a:pPr>
            <a:r>
              <a:rPr lang="en-US" sz="2000" b="1" dirty="0" smtClean="0"/>
              <a:t>The well will eventually run dry—adding to pricing pressure</a:t>
            </a:r>
          </a:p>
          <a:p>
            <a:pPr lvl="1">
              <a:lnSpc>
                <a:spcPts val="900"/>
              </a:lnSpc>
            </a:pPr>
            <a:r>
              <a:rPr lang="en-US" sz="2000" b="1" dirty="0" smtClean="0"/>
              <a:t>What do the woes of Tower tell us?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22051">
                                            <p:txEl>
                                              <p:pRg st="12" end="12"/>
                                            </p:txEl>
                                          </p:spTgt>
                                        </p:tgtEl>
                                        <p:attrNameLst>
                                          <p:attrName>style.visibility</p:attrName>
                                        </p:attrNameLst>
                                      </p:cBhvr>
                                      <p:to>
                                        <p:strVal val="visible"/>
                                      </p:to>
                                    </p:set>
                                    <p:animEffect transition="in" filter="wipe(left)">
                                      <p:cBhvr>
                                        <p:cTn id="49" dur="500"/>
                                        <p:tgtEl>
                                          <p:spTgt spid="1922051">
                                            <p:txEl>
                                              <p:pRg st="12" end="12"/>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3" end="13"/>
                                            </p:txEl>
                                          </p:spTgt>
                                        </p:tgtEl>
                                        <p:attrNameLst>
                                          <p:attrName>style.visibility</p:attrName>
                                        </p:attrNameLst>
                                      </p:cBhvr>
                                      <p:to>
                                        <p:strVal val="visible"/>
                                      </p:to>
                                    </p:set>
                                    <p:animEffect transition="in" filter="wipe(left)">
                                      <p:cBhvr>
                                        <p:cTn id="52" dur="500"/>
                                        <p:tgtEl>
                                          <p:spTgt spid="1922051">
                                            <p:txEl>
                                              <p:pRg st="13" end="13"/>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22051">
                                            <p:txEl>
                                              <p:pRg st="14" end="14"/>
                                            </p:txEl>
                                          </p:spTgt>
                                        </p:tgtEl>
                                        <p:attrNameLst>
                                          <p:attrName>style.visibility</p:attrName>
                                        </p:attrNameLst>
                                      </p:cBhvr>
                                      <p:to>
                                        <p:strVal val="visible"/>
                                      </p:to>
                                    </p:set>
                                    <p:animEffect transition="in" filter="wipe(left)">
                                      <p:cBhvr>
                                        <p:cTn id="55" dur="500"/>
                                        <p:tgtEl>
                                          <p:spTgt spid="1922051">
                                            <p:txEl>
                                              <p:pRg st="14" end="1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22051">
                                            <p:txEl>
                                              <p:pRg st="15" end="15"/>
                                            </p:txEl>
                                          </p:spTgt>
                                        </p:tgtEl>
                                        <p:attrNameLst>
                                          <p:attrName>style.visibility</p:attrName>
                                        </p:attrNameLst>
                                      </p:cBhvr>
                                      <p:to>
                                        <p:strVal val="visible"/>
                                      </p:to>
                                    </p:set>
                                    <p:animEffect transition="in" filter="wipe(left)">
                                      <p:cBhvr>
                                        <p:cTn id="60" dur="500"/>
                                        <p:tgtEl>
                                          <p:spTgt spid="1922051">
                                            <p:txEl>
                                              <p:pRg st="15" end="15"/>
                                            </p:tx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922051">
                                            <p:txEl>
                                              <p:pRg st="16" end="16"/>
                                            </p:txEl>
                                          </p:spTgt>
                                        </p:tgtEl>
                                        <p:attrNameLst>
                                          <p:attrName>style.visibility</p:attrName>
                                        </p:attrNameLst>
                                      </p:cBhvr>
                                      <p:to>
                                        <p:strVal val="visible"/>
                                      </p:to>
                                    </p:set>
                                    <p:animEffect transition="in" filter="wipe(left)">
                                      <p:cBhvr>
                                        <p:cTn id="63" dur="500"/>
                                        <p:tgtEl>
                                          <p:spTgt spid="1922051">
                                            <p:txEl>
                                              <p:pRg st="16" end="16"/>
                                            </p:tx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922051">
                                            <p:txEl>
                                              <p:pRg st="17" end="17"/>
                                            </p:txEl>
                                          </p:spTgt>
                                        </p:tgtEl>
                                        <p:attrNameLst>
                                          <p:attrName>style.visibility</p:attrName>
                                        </p:attrNameLst>
                                      </p:cBhvr>
                                      <p:to>
                                        <p:strVal val="visible"/>
                                      </p:to>
                                    </p:set>
                                    <p:animEffect transition="in" filter="wipe(left)">
                                      <p:cBhvr>
                                        <p:cTn id="66" dur="500"/>
                                        <p:tgtEl>
                                          <p:spTgt spid="192205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30</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p:oleObj spid="_x0000_s22634498"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31</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2006-2013:Q2*</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p:oleObj spid="_x0000_s22635522" name="Chart" r:id="rId4" imgW="8801152" imgH="3990968"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Non-current loans (those past due 90 days or more or in nonaccrual status) are </a:t>
            </a:r>
            <a:r>
              <a:rPr lang="en-US" b="1" dirty="0" smtClean="0">
                <a:solidFill>
                  <a:schemeClr val="bg1"/>
                </a:solidFill>
              </a:rPr>
              <a:t>nearly back </a:t>
            </a:r>
            <a:r>
              <a:rPr lang="en-US" b="1" dirty="0">
                <a:solidFill>
                  <a:schemeClr val="bg1"/>
                </a:solidFill>
              </a:rPr>
              <a:t>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32</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33</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2003-2013*</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184867" y="1873767"/>
          <a:ext cx="8537575" cy="3832412"/>
        </p:xfrm>
        <a:graphic>
          <a:graphicData uri="http://schemas.openxmlformats.org/presentationml/2006/ole">
            <p:oleObj spid="_x0000_s25399298"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828572"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835801"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984955" y="1773423"/>
            <a:ext cx="1734093" cy="1089211"/>
          </a:xfrm>
          <a:prstGeom prst="wedgeRectCallout">
            <a:avLst>
              <a:gd name="adj1" fmla="val 22956"/>
              <a:gd name="adj2" fmla="val 11149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935334" y="1071716"/>
            <a:ext cx="2041518" cy="1631298"/>
          </a:xfrm>
          <a:prstGeom prst="wedgeRectCallout">
            <a:avLst>
              <a:gd name="adj1" fmla="val 23036"/>
              <a:gd name="adj2" fmla="val 8359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2013: Value of new </a:t>
            </a:r>
            <a:r>
              <a:rPr lang="en-US" sz="1600" b="1" dirty="0" err="1" smtClean="0">
                <a:solidFill>
                  <a:schemeClr val="bg1"/>
                </a:solidFill>
              </a:rPr>
              <a:t>pvt</a:t>
            </a:r>
            <a:r>
              <a:rPr lang="en-US" sz="1600" b="1" dirty="0" smtClean="0">
                <a:solidFill>
                  <a:schemeClr val="bg1"/>
                </a:solidFill>
              </a:rPr>
              <a:t>. construction hits $622.8B, up 24% from the 2010 trough but still 32%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33</a:t>
            </a:fld>
            <a:endParaRPr lang="en-US"/>
          </a:p>
        </p:txBody>
      </p:sp>
      <p:sp>
        <p:nvSpPr>
          <p:cNvPr id="20" name="TextBox 10"/>
          <p:cNvSpPr txBox="1">
            <a:spLocks noChangeArrowheads="1"/>
          </p:cNvSpPr>
          <p:nvPr/>
        </p:nvSpPr>
        <p:spPr bwMode="auto">
          <a:xfrm>
            <a:off x="5819891"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792998"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548992"/>
            <a:ext cx="889000" cy="307777"/>
          </a:xfrm>
          <a:prstGeom prst="rect">
            <a:avLst/>
          </a:prstGeom>
          <a:noFill/>
          <a:ln w="9525">
            <a:noFill/>
            <a:miter lim="800000"/>
            <a:headEnd/>
            <a:tailEnd/>
          </a:ln>
        </p:spPr>
        <p:txBody>
          <a:bodyPr>
            <a:spAutoFit/>
          </a:bodyPr>
          <a:lstStyle/>
          <a:p>
            <a:pPr algn="ctr"/>
            <a:r>
              <a:rPr lang="en-US" sz="1400" b="1" dirty="0" smtClean="0"/>
              <a:t>$332.1</a:t>
            </a:r>
            <a:endParaRPr lang="en-US" sz="1400" b="1" dirty="0"/>
          </a:p>
        </p:txBody>
      </p:sp>
      <p:sp>
        <p:nvSpPr>
          <p:cNvPr id="23" name="TextBox 10"/>
          <p:cNvSpPr txBox="1">
            <a:spLocks noChangeArrowheads="1"/>
          </p:cNvSpPr>
          <p:nvPr/>
        </p:nvSpPr>
        <p:spPr bwMode="auto">
          <a:xfrm>
            <a:off x="8289414" y="4664954"/>
            <a:ext cx="889000" cy="307777"/>
          </a:xfrm>
          <a:prstGeom prst="rect">
            <a:avLst/>
          </a:prstGeom>
          <a:noFill/>
          <a:ln w="9525">
            <a:noFill/>
            <a:miter lim="800000"/>
            <a:headEnd/>
            <a:tailEnd/>
          </a:ln>
        </p:spPr>
        <p:txBody>
          <a:bodyPr>
            <a:spAutoFit/>
          </a:bodyPr>
          <a:lstStyle/>
          <a:p>
            <a:pPr algn="ctr"/>
            <a:r>
              <a:rPr lang="en-US" sz="1400" b="1" dirty="0" smtClean="0"/>
              <a:t>$290.8</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34</a:t>
            </a:fld>
            <a:endParaRPr lang="en-US"/>
          </a:p>
        </p:txBody>
      </p:sp>
      <p:graphicFrame>
        <p:nvGraphicFramePr>
          <p:cNvPr id="1936387" name="Object 3"/>
          <p:cNvGraphicFramePr>
            <a:graphicFrameLocks noChangeAspect="1"/>
          </p:cNvGraphicFramePr>
          <p:nvPr/>
        </p:nvGraphicFramePr>
        <p:xfrm>
          <a:off x="381000" y="1831256"/>
          <a:ext cx="8296275" cy="3752850"/>
        </p:xfrm>
        <a:graphic>
          <a:graphicData uri="http://schemas.openxmlformats.org/presentationml/2006/ole">
            <p:oleObj spid="_x0000_s25400322" name="Chart" r:id="rId4" imgW="8296363" imgH="3762334" progId="MSGraph.Chart.8">
              <p:embed followColorScheme="full"/>
            </p:oleObj>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Continues to Contract As State/Local Governments Grapple with Deficits and Federal Sequestration Takes Hold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2003-2013*</a:t>
            </a:r>
          </a:p>
        </p:txBody>
      </p:sp>
      <p:sp>
        <p:nvSpPr>
          <p:cNvPr id="12"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35219"/>
              <a:gd name="adj2" fmla="val 3947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6105833" y="1091380"/>
            <a:ext cx="2810726" cy="1019086"/>
          </a:xfrm>
          <a:prstGeom prst="wedgeRectCallout">
            <a:avLst>
              <a:gd name="adj1" fmla="val 27495"/>
              <a:gd name="adj2" fmla="val 9025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is still shrinking, down $53.8B or 17.1% since 2009 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35</a:t>
            </a:fld>
            <a:endParaRPr lang="en-US"/>
          </a:p>
        </p:txBody>
      </p:sp>
      <p:sp>
        <p:nvSpPr>
          <p:cNvPr id="1989634" name="Rectangle 2"/>
          <p:cNvSpPr>
            <a:spLocks noGrp="1" noChangeArrowheads="1"/>
          </p:cNvSpPr>
          <p:nvPr>
            <p:ph type="title"/>
          </p:nvPr>
        </p:nvSpPr>
        <p:spPr/>
        <p:txBody>
          <a:bodyPr/>
          <a:lstStyle/>
          <a:p>
            <a:r>
              <a:rPr lang="en-US" dirty="0" smtClean="0"/>
              <a:t>New Home Inventories and Rental Vacancy Rates, 2003-2013*</a:t>
            </a:r>
          </a:p>
        </p:txBody>
      </p:sp>
      <p:graphicFrame>
        <p:nvGraphicFramePr>
          <p:cNvPr id="1989635" name="Object 3"/>
          <p:cNvGraphicFramePr>
            <a:graphicFrameLocks/>
          </p:cNvGraphicFramePr>
          <p:nvPr>
            <p:ph type="chart" idx="4294967295"/>
          </p:nvPr>
        </p:nvGraphicFramePr>
        <p:xfrm>
          <a:off x="300038" y="1620838"/>
          <a:ext cx="8542337" cy="4511675"/>
        </p:xfrm>
        <a:graphic>
          <a:graphicData uri="http://schemas.openxmlformats.org/presentationml/2006/ole">
            <p:oleObj spid="_x0000_s25401346" name="Chart" r:id="rId4" imgW="8601126" imgH="454352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989639" name="AutoShape 7"/>
          <p:cNvSpPr>
            <a:spLocks noChangeArrowheads="1"/>
          </p:cNvSpPr>
          <p:nvPr/>
        </p:nvSpPr>
        <p:spPr bwMode="blackWhite">
          <a:xfrm>
            <a:off x="1652229" y="4675239"/>
            <a:ext cx="3347475" cy="845164"/>
          </a:xfrm>
          <a:prstGeom prst="wedgeRectCallout">
            <a:avLst>
              <a:gd name="adj1" fmla="val 121823"/>
              <a:gd name="adj2" fmla="val -17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Low new home inventories and falling vacancy rates bode well for residential construction</a:t>
            </a:r>
            <a:endParaRPr lang="en-US" sz="1600" b="1" dirty="0">
              <a:solidFill>
                <a:schemeClr val="bg1"/>
              </a:solidFill>
            </a:endParaRPr>
          </a:p>
        </p:txBody>
      </p:sp>
      <p:sp>
        <p:nvSpPr>
          <p:cNvPr id="10"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36</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402370" name="Chart" r:id="rId4" imgW="8534451" imgH="3771782" progId="MSGraph.Chart.8">
              <p:embed followColorScheme="full"/>
            </p:oleObj>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37</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August 2013 vs. August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403394"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51425" y="3887856"/>
            <a:ext cx="2656417" cy="914398"/>
          </a:xfrm>
          <a:prstGeom prst="wedgeRectCallout">
            <a:avLst>
              <a:gd name="adj1" fmla="val 52894"/>
              <a:gd name="adj2" fmla="val -1102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now up in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+11.5%</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-1.8%</a:t>
            </a:r>
            <a:endParaRPr lang="en-US" sz="2400" b="1" u="sng" dirty="0">
              <a:solidFill>
                <a:srgbClr val="225A7A"/>
              </a:solidFill>
            </a:endParaRPr>
          </a:p>
        </p:txBody>
      </p:sp>
      <p:sp>
        <p:nvSpPr>
          <p:cNvPr id="12" name="AutoShape 9"/>
          <p:cNvSpPr>
            <a:spLocks noChangeArrowheads="1"/>
          </p:cNvSpPr>
          <p:nvPr/>
        </p:nvSpPr>
        <p:spPr bwMode="blackWhite">
          <a:xfrm>
            <a:off x="5039573" y="2202710"/>
            <a:ext cx="2030261" cy="914398"/>
          </a:xfrm>
          <a:prstGeom prst="wedgeRectCallout">
            <a:avLst>
              <a:gd name="adj1" fmla="val 27901"/>
              <a:gd name="adj2" fmla="val 1326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38</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Aug. 2013 vs. Aug.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5404418"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Weakened in the First Half of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931920" y="1111045"/>
            <a:ext cx="4799126" cy="1573161"/>
          </a:xfrm>
          <a:prstGeom prst="wedgeRectCallout">
            <a:avLst>
              <a:gd name="adj1" fmla="val -62232"/>
              <a:gd name="adj2" fmla="val 2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Power and Transportation segments, Private sector construction activity remains mixed after plunging during the “Great Recession.”  Most segments expanded in 2012 but weakened in the first half of 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39</a:t>
            </a:fld>
            <a:endParaRPr lang="en-US" smtClean="0"/>
          </a:p>
        </p:txBody>
      </p:sp>
      <p:sp>
        <p:nvSpPr>
          <p:cNvPr id="66566" name="Rectangle 11"/>
          <p:cNvSpPr>
            <a:spLocks noGrp="1" noChangeArrowheads="1"/>
          </p:cNvSpPr>
          <p:nvPr>
            <p:ph type="title"/>
          </p:nvPr>
        </p:nvSpPr>
        <p:spPr/>
        <p:txBody>
          <a:bodyPr/>
          <a:lstStyle/>
          <a:p>
            <a:r>
              <a:rPr lang="en-US" sz="2800" dirty="0" smtClean="0"/>
              <a:t>Private Construction by Segment/Project Type,  Aug. 2013 vs. Aug.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5405442"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Down in Others</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6037006" y="1071716"/>
            <a:ext cx="2939847" cy="1469923"/>
          </a:xfrm>
          <a:prstGeom prst="wedgeRectCallout">
            <a:avLst>
              <a:gd name="adj1" fmla="val -60831"/>
              <a:gd name="adj2" fmla="val 665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Shopping mall, drug store and warehouse construction are among the strongest nonresidential segments</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So Far, So Good:</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Profit </a:t>
            </a:r>
            <a:r>
              <a:rPr lang="en-US" sz="4000" b="1" dirty="0">
                <a:solidFill>
                  <a:srgbClr val="225A7A"/>
                </a:solidFill>
                <a:latin typeface="Arial" charset="0"/>
                <a:cs typeface="Arial" charset="0"/>
              </a:rPr>
              <a:t>Recovery </a:t>
            </a:r>
            <a:r>
              <a:rPr lang="en-US" sz="4000" b="1" dirty="0" smtClean="0">
                <a:solidFill>
                  <a:srgbClr val="225A7A"/>
                </a:solidFill>
              </a:rPr>
              <a:t>in 2013 After High CAT Losses in 2011-12</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40</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Aug. 2013 vs. Aug.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406466"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41</a:t>
            </a:fld>
            <a:endParaRPr lang="en-US" smtClean="0"/>
          </a:p>
        </p:txBody>
      </p:sp>
      <p:sp>
        <p:nvSpPr>
          <p:cNvPr id="66566" name="Rectangle 11"/>
          <p:cNvSpPr>
            <a:spLocks noGrp="1" noChangeArrowheads="1"/>
          </p:cNvSpPr>
          <p:nvPr>
            <p:ph type="title"/>
          </p:nvPr>
        </p:nvSpPr>
        <p:spPr/>
        <p:txBody>
          <a:bodyPr/>
          <a:lstStyle/>
          <a:p>
            <a:r>
              <a:rPr lang="en-US" sz="2800" dirty="0" smtClean="0"/>
              <a:t>Public Construction by Segment/Project Type,  Aug. 2013 vs. Aug.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5407490"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722374"/>
            <a:ext cx="8220075" cy="6659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Most </a:t>
            </a:r>
            <a:r>
              <a:rPr lang="en-US" b="1" dirty="0" err="1" smtClean="0">
                <a:solidFill>
                  <a:srgbClr val="FFFFFF"/>
                </a:solidFill>
              </a:rPr>
              <a:t>Segements</a:t>
            </a:r>
            <a:r>
              <a:rPr lang="en-US" b="1" dirty="0" smtClean="0">
                <a:solidFill>
                  <a:srgbClr val="FFFFFF"/>
                </a:solidFill>
              </a:rPr>
              <a:t> as Governments Grapple with Budget Deficits and Pension Shortfalls</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784555" y="1071717"/>
            <a:ext cx="3126659" cy="1071716"/>
          </a:xfrm>
          <a:prstGeom prst="wedgeRectCallout">
            <a:avLst>
              <a:gd name="adj1" fmla="val -72152"/>
              <a:gd name="adj2" fmla="val 9998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It could be years before public sector construction activity recovers. Federal spending is </a:t>
            </a:r>
            <a:r>
              <a:rPr lang="en-US" b="1" dirty="0" err="1" smtClean="0">
                <a:solidFill>
                  <a:schemeClr val="bg1"/>
                </a:solidFill>
              </a:rPr>
              <a:t>cratering</a:t>
            </a:r>
            <a:r>
              <a:rPr lang="en-US" b="1" dirty="0" smtClean="0">
                <a:solidFill>
                  <a:schemeClr val="bg1"/>
                </a:solidFill>
              </a:rPr>
              <a:t>.</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42</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2010—October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23036930" name="Chart" r:id="rId5" imgW="8343967" imgH="4381555" progId="MSGraph.Chart.8">
              <p:embed followColorScheme="full"/>
            </p:oleObj>
          </a:graphicData>
        </a:graphic>
      </p:graphicFrame>
      <p:sp>
        <p:nvSpPr>
          <p:cNvPr id="8" name="AutoShape 7"/>
          <p:cNvSpPr>
            <a:spLocks noChangeArrowheads="1"/>
          </p:cNvSpPr>
          <p:nvPr/>
        </p:nvSpPr>
        <p:spPr bwMode="blackWhite">
          <a:xfrm>
            <a:off x="2074608" y="1307691"/>
            <a:ext cx="4129545" cy="1582995"/>
          </a:xfrm>
          <a:prstGeom prst="wedgeRectCallout">
            <a:avLst>
              <a:gd name="adj1" fmla="val 99424"/>
              <a:gd name="adj2" fmla="val -25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and is up modestly in 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43</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2003–October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23037954" name="Chart" r:id="rId4" imgW="8343967" imgH="4381555" progId="MSGraph.Chart.8">
              <p:embed followColorScheme="full"/>
            </p:oleObj>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8080264"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2013 and 2014 as the Housing Market and Private Investment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13357"/>
              <a:gd name="adj2" fmla="val 1691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Oct. 2013 totaled 5.834 million, an increase of 399,000 jobs or 7.3%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44</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25411586" name="Chart" r:id="rId5" imgW="8343872" imgH="4381562"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44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03236" y="1397000"/>
          <a:ext cx="8775700" cy="4087813"/>
        </p:xfrm>
        <a:graphic>
          <a:graphicData uri="http://schemas.openxmlformats.org/presentationml/2006/ole">
            <p:oleObj spid="_x0000_s22639618"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September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44 of the 46 months from Jan. 2010 through October 2013.  Recent weakness stems largely from woes in Europe and a Slowdown in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814917"/>
            <a:ext cx="3551610" cy="757084"/>
          </a:xfrm>
          <a:prstGeom prst="wedgeRectCallout">
            <a:avLst>
              <a:gd name="adj1" fmla="val 100601"/>
              <a:gd name="adj2" fmla="val -352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expanded in September with its highest reading since early 2011</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E24857-1607-4C84-A737-1A1C81FA0E9F}" type="slidenum">
              <a:rPr lang="en-US" sz="900"/>
              <a:pPr algn="r" eaLnBrk="0" hangingPunct="0">
                <a:lnSpc>
                  <a:spcPct val="85000"/>
                </a:lnSpc>
                <a:spcBef>
                  <a:spcPct val="20000"/>
                </a:spcBef>
              </a:pPr>
              <a:t>46</a:t>
            </a:fld>
            <a:endParaRPr lang="en-US" sz="900"/>
          </a:p>
        </p:txBody>
      </p:sp>
      <p:graphicFrame>
        <p:nvGraphicFramePr>
          <p:cNvPr id="21506" name="Object 3"/>
          <p:cNvGraphicFramePr>
            <a:graphicFrameLocks/>
          </p:cNvGraphicFramePr>
          <p:nvPr/>
        </p:nvGraphicFramePr>
        <p:xfrm>
          <a:off x="336177" y="1047750"/>
          <a:ext cx="8598274" cy="4343400"/>
        </p:xfrm>
        <a:graphic>
          <a:graphicData uri="http://schemas.openxmlformats.org/presentationml/2006/ole">
            <p:oleObj spid="_x0000_s22640642" name="Chart" r:id="rId4" imgW="8286645" imgH="4010133" progId="MSGraph.Chart.8">
              <p:embed followColorScheme="full"/>
            </p:oleObj>
          </a:graphicData>
        </a:graphic>
      </p:graphicFrame>
      <p:sp>
        <p:nvSpPr>
          <p:cNvPr id="21510" name="Rectangle 2"/>
          <p:cNvSpPr>
            <a:spLocks noGrp="1" noChangeArrowheads="1"/>
          </p:cNvSpPr>
          <p:nvPr>
            <p:ph type="title" idx="4294967295"/>
          </p:nvPr>
        </p:nvSpPr>
        <p:spPr>
          <a:xfrm>
            <a:off x="523875" y="131950"/>
            <a:ext cx="7219950" cy="860425"/>
          </a:xfrm>
        </p:spPr>
        <p:txBody>
          <a:bodyPr/>
          <a:lstStyle/>
          <a:p>
            <a:r>
              <a:rPr lang="en-US" dirty="0" smtClean="0"/>
              <a:t>Dollar Value* of Manufacturers’ Shipments </a:t>
            </a:r>
            <a:r>
              <a:rPr lang="en-US" sz="2000" dirty="0" smtClean="0"/>
              <a:t>Monthly, Jan. 1992—Apr. 2013</a:t>
            </a:r>
          </a:p>
        </p:txBody>
      </p:sp>
      <p:sp>
        <p:nvSpPr>
          <p:cNvPr id="21511"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2129925" name="Rectangle 5"/>
          <p:cNvSpPr>
            <a:spLocks noChangeArrowheads="1"/>
          </p:cNvSpPr>
          <p:nvPr/>
        </p:nvSpPr>
        <p:spPr bwMode="blackWhite">
          <a:xfrm>
            <a:off x="140778" y="5366678"/>
            <a:ext cx="8885238" cy="100853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a:t>
            </a:r>
            <a:r>
              <a:rPr lang="en-US" sz="1600" b="1" dirty="0" smtClean="0">
                <a:solidFill>
                  <a:schemeClr val="bg1"/>
                </a:solidFill>
              </a:rPr>
              <a:t>in Feb. 2013  exceeded their pre-crisis (July 2008) peak. </a:t>
            </a:r>
            <a:r>
              <a:rPr lang="en-US" sz="1600" b="1" dirty="0">
                <a:solidFill>
                  <a:schemeClr val="bg1"/>
                </a:solidFill>
              </a:rPr>
              <a:t>Trough in May 2009. Growth from trough to </a:t>
            </a:r>
            <a:r>
              <a:rPr lang="en-US" sz="1600" b="1" dirty="0" smtClean="0">
                <a:solidFill>
                  <a:schemeClr val="bg1"/>
                </a:solidFill>
              </a:rPr>
              <a:t>Apr. 2013 </a:t>
            </a:r>
            <a:r>
              <a:rPr lang="en-US" sz="1600" b="1" dirty="0">
                <a:solidFill>
                  <a:schemeClr val="bg1"/>
                </a:solidFill>
              </a:rPr>
              <a:t>was </a:t>
            </a:r>
            <a:r>
              <a:rPr lang="en-US" sz="1600" b="1" dirty="0" smtClean="0">
                <a:solidFill>
                  <a:schemeClr val="bg1"/>
                </a:solidFill>
              </a:rPr>
              <a:t>34%.  Manufacturing is an energy intensive activity and growth leads to gains in many commercial exposures: WC, Commercial Auto, Marine, Property and Various Liability Coverages</a:t>
            </a:r>
            <a:endParaRPr lang="en-US" sz="1600" b="1" dirty="0">
              <a:solidFill>
                <a:srgbClr val="FFFFFF"/>
              </a:solidFill>
            </a:endParaRPr>
          </a:p>
        </p:txBody>
      </p:sp>
      <p:sp>
        <p:nvSpPr>
          <p:cNvPr id="10" name="AutoShape 5"/>
          <p:cNvSpPr>
            <a:spLocks noChangeArrowheads="1"/>
          </p:cNvSpPr>
          <p:nvPr/>
        </p:nvSpPr>
        <p:spPr bwMode="blackWhite">
          <a:xfrm>
            <a:off x="2056245" y="1130709"/>
            <a:ext cx="3837176" cy="1504336"/>
          </a:xfrm>
          <a:prstGeom prst="wedgeRectCallout">
            <a:avLst>
              <a:gd name="adj1" fmla="val 121792"/>
              <a:gd name="adj2" fmla="val -230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value of Manufacturing Shipments in Apr. 2013 were up 34% to $478.7B from its May 2009 trough.  March figure is now  2.2% below its previous record high in Feb. 2013. Modest weakening in recent months.</a:t>
            </a:r>
            <a:endParaRPr lang="en-US" sz="1600" b="1" dirty="0">
              <a:solidFill>
                <a:schemeClr val="bg1"/>
              </a:solidFill>
            </a:endParaRPr>
          </a:p>
        </p:txBody>
      </p:sp>
      <p:sp>
        <p:nvSpPr>
          <p:cNvPr id="11" name="Rectangle 8"/>
          <p:cNvSpPr>
            <a:spLocks noChangeArrowheads="1"/>
          </p:cNvSpPr>
          <p:nvPr/>
        </p:nvSpPr>
        <p:spPr bwMode="black">
          <a:xfrm>
            <a:off x="347663" y="111946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47</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2641666" name="Chart" r:id="rId4" imgW="8534451" imgH="3771782" progId="MSGraph.Chart.8">
              <p:embed followColorScheme="full"/>
            </p:oleObj>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549348"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September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+3.1%</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+0.4%</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p:oleObj spid="_x0000_s22642690" name="Chart" r:id="rId5" imgW="8153294" imgH="5372218"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6"/>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48</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457381" y="1387901"/>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36874"/>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78.1% </a:t>
            </a:r>
            <a:r>
              <a:rPr lang="en-US" sz="1200" b="1" dirty="0"/>
              <a:t>of industrial capacity in </a:t>
            </a:r>
            <a:r>
              <a:rPr lang="en-US" sz="1200" b="1" dirty="0" smtClean="0"/>
              <a:t>Oct.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673220"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October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48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49</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Manufacturing Employment,</a:t>
            </a:r>
            <a:br>
              <a:rPr lang="en-US" sz="3200" dirty="0" smtClean="0"/>
            </a:br>
            <a:r>
              <a:rPr lang="en-US" sz="3200" dirty="0" smtClean="0"/>
              <a:t>Jan. 2010—October 2013</a:t>
            </a:r>
            <a:r>
              <a:rPr lang="en-US" dirty="0" smtClean="0"/>
              <a:t>*</a:t>
            </a:r>
          </a:p>
        </p:txBody>
      </p:sp>
      <p:graphicFrame>
        <p:nvGraphicFramePr>
          <p:cNvPr id="11266" name="Object 8"/>
          <p:cNvGraphicFramePr>
            <a:graphicFrameLocks noChangeAspect="1"/>
          </p:cNvGraphicFramePr>
          <p:nvPr/>
        </p:nvGraphicFramePr>
        <p:xfrm>
          <a:off x="207963" y="1702619"/>
          <a:ext cx="8502650" cy="4467225"/>
        </p:xfrm>
        <a:graphic>
          <a:graphicData uri="http://schemas.openxmlformats.org/presentationml/2006/ole">
            <p:oleObj spid="_x0000_s22643714" name="Chart" r:id="rId4" imgW="8343967" imgH="4381555" progId="MSGraph.Chart.8">
              <p:embed followColorScheme="full"/>
            </p:oleObj>
          </a:graphicData>
        </a:graphic>
      </p:graphicFrame>
      <p:sp>
        <p:nvSpPr>
          <p:cNvPr id="8" name="AutoShape 7"/>
          <p:cNvSpPr>
            <a:spLocks noChangeArrowheads="1"/>
          </p:cNvSpPr>
          <p:nvPr/>
        </p:nvSpPr>
        <p:spPr bwMode="blackWhite">
          <a:xfrm>
            <a:off x="1569816" y="1071717"/>
            <a:ext cx="4575345" cy="1555226"/>
          </a:xfrm>
          <a:prstGeom prst="wedgeRectCallout">
            <a:avLst>
              <a:gd name="adj1" fmla="val 100961"/>
              <a:gd name="adj2" fmla="val 393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Manufacturing employment is up by more than 525,000 or 4.6% since Jan. 2010—a surprising source of strength in the economy. The sector has weakened recently as US corporations remains cautious and Europe, China slow.</a:t>
            </a:r>
            <a:endParaRPr lang="en-US" b="1" dirty="0">
              <a:solidFill>
                <a:schemeClr val="bg1"/>
              </a:solidFill>
              <a:latin typeface="Arial" pitchFamily="34" charset="0"/>
            </a:endParaRPr>
          </a:p>
        </p:txBody>
      </p:sp>
      <p:sp>
        <p:nvSpPr>
          <p:cNvPr id="1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Insurance Information Institute.</a:t>
            </a:r>
            <a:endParaRPr lang="en-US" sz="1100" dirty="0"/>
          </a:p>
        </p:txBody>
      </p:sp>
      <p:sp>
        <p:nvSpPr>
          <p:cNvPr id="13"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1991–2013:H1 ($ Millions)</a:t>
            </a:r>
          </a:p>
        </p:txBody>
      </p:sp>
      <p:sp>
        <p:nvSpPr>
          <p:cNvPr id="8196" name="Text Box 5"/>
          <p:cNvSpPr txBox="1">
            <a:spLocks noChangeArrowheads="1"/>
          </p:cNvSpPr>
          <p:nvPr/>
        </p:nvSpPr>
        <p:spPr bwMode="auto">
          <a:xfrm>
            <a:off x="1051543" y="1138238"/>
            <a:ext cx="2414330"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dirty="0" smtClean="0">
                <a:solidFill>
                  <a:srgbClr val="000000"/>
                </a:solidFill>
              </a:rPr>
              <a:t>2013:H1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8.2%</a:t>
            </a:r>
            <a:endParaRPr lang="en-US" sz="1300" dirty="0">
              <a:solidFill>
                <a:srgbClr val="000000"/>
              </a:solidFill>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Arial" charset="0"/>
              <a:buChar char="•"/>
            </a:pPr>
            <a:r>
              <a:rPr lang="en-US" sz="1100" dirty="0" smtClean="0">
                <a:solidFill>
                  <a:srgbClr val="000000"/>
                </a:solidFill>
              </a:rPr>
              <a:t>ROE </a:t>
            </a:r>
            <a:r>
              <a:rPr lang="en-US" sz="1100" dirty="0">
                <a:solidFill>
                  <a:srgbClr val="000000"/>
                </a:solidFill>
              </a:rPr>
              <a:t>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a:t>
            </a:r>
            <a:r>
              <a:rPr lang="en-US" sz="1100" dirty="0" smtClean="0">
                <a:solidFill>
                  <a:srgbClr val="000000"/>
                </a:solidFill>
              </a:rPr>
              <a:t>8.5% ROAS in 2013:H1, 6.2</a:t>
            </a:r>
            <a:r>
              <a:rPr lang="en-US" sz="1100" dirty="0">
                <a:solidFill>
                  <a:srgbClr val="000000"/>
                </a:solidFill>
              </a:rPr>
              <a:t>% ROAS in 2012, 4.7% ROAS for 2011, 7.6% for 2010 and 7.4% for 2009.</a:t>
            </a:r>
          </a:p>
          <a:p>
            <a:pPr eaLnBrk="0" hangingPunct="0">
              <a:lnSpc>
                <a:spcPct val="85000"/>
              </a:lnSpc>
              <a:spcBef>
                <a:spcPct val="25000"/>
              </a:spcBef>
              <a:buClr>
                <a:srgbClr val="FF6801"/>
              </a:buClr>
            </a:pPr>
            <a:r>
              <a:rPr lang="en-US" sz="1100" dirty="0" smtClean="0">
                <a:solidFill>
                  <a:srgbClr val="000000"/>
                </a:solidFill>
              </a:rPr>
              <a:t>Sources</a:t>
            </a:r>
            <a:r>
              <a:rPr lang="en-US" sz="1100" dirty="0">
                <a:solidFill>
                  <a:srgbClr val="000000"/>
                </a:solidFill>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18816003" name="Chart" r:id="rId4" imgW="8715392" imgH="5057822" progId="MSGraph.Chart.8">
              <p:embed followColorScheme="full"/>
            </p:oleObj>
          </a:graphicData>
        </a:graphic>
      </p:graphicFrame>
      <p:sp>
        <p:nvSpPr>
          <p:cNvPr id="10" name="AutoShape 9"/>
          <p:cNvSpPr>
            <a:spLocks noChangeArrowheads="1"/>
          </p:cNvSpPr>
          <p:nvPr/>
        </p:nvSpPr>
        <p:spPr bwMode="blackWhite">
          <a:xfrm>
            <a:off x="7384025" y="1407090"/>
            <a:ext cx="1612491" cy="942820"/>
          </a:xfrm>
          <a:prstGeom prst="wedgeRectCallout">
            <a:avLst>
              <a:gd name="adj1" fmla="val 29850"/>
              <a:gd name="adj2" fmla="val 13191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Net income </a:t>
            </a:r>
            <a:r>
              <a:rPr lang="en-US" sz="1400" b="1" dirty="0" smtClean="0">
                <a:solidFill>
                  <a:srgbClr val="FFFFFF"/>
                </a:solidFill>
              </a:rPr>
              <a:t>is up substantially (+42%) from  2012:H1 $17.2B</a:t>
            </a:r>
            <a:endParaRPr lang="en-US" sz="14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97000"/>
          <a:ext cx="8775700" cy="4087813"/>
        </p:xfrm>
        <a:graphic>
          <a:graphicData uri="http://schemas.openxmlformats.org/presentationml/2006/ole">
            <p:oleObj spid="_x0000_s17982466"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October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into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347884"/>
            <a:ext cx="2831250" cy="1264457"/>
          </a:xfrm>
          <a:prstGeom prst="wedgeRectCallout">
            <a:avLst>
              <a:gd name="adj1" fmla="val 100313"/>
              <a:gd name="adj2" fmla="val -40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was hurt by the uncertainty in Washington, but remains resilient</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51</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7983490" name="Chart" r:id="rId4" imgW="8581960" imgH="3952907"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1980-2013*</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5"/>
              </a:rPr>
              <a:t>http://www.abiworld.org/AM/AMTemplate.cfm?Section=Home&amp;TEMPLATE=/CM/ContentDisplay.cfm&amp;CONTENTID=61633</a:t>
            </a:r>
            <a:r>
              <a:rPr lang="en-US" sz="1100" dirty="0" smtClean="0"/>
              <a:t>; *2013 for the year ending 9/30/13 form United States Courts at </a:t>
            </a:r>
            <a:r>
              <a:rPr lang="en-US" sz="1100" dirty="0" smtClean="0">
                <a:hlinkClick r:id="rId6"/>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bankruptcies totaled 34,892, for the year ending 9/30 down 12.1% from 2012—the fourth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249918"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52</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2012:Q4*</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7984514"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Dec. 30, 2012 </a:t>
            </a:r>
            <a:r>
              <a:rPr lang="en-US" sz="1100" dirty="0"/>
              <a:t>are the latest available as of </a:t>
            </a:r>
            <a:r>
              <a:rPr lang="en-US" sz="1100" dirty="0" smtClean="0"/>
              <a:t>Nov. 21,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2.8% in 2012 to 769,000 following a 2.2% gain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October 2013</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53</a:t>
            </a:fld>
            <a:endParaRPr lang="en-US"/>
          </a:p>
        </p:txBody>
      </p:sp>
      <p:pic>
        <p:nvPicPr>
          <p:cNvPr id="26191874" name="Picture 2" descr="http://www.advisorperspectives.com/dshort/charts/indicators/NFIB-optimism-index.gif"/>
          <p:cNvPicPr>
            <a:picLocks noChangeAspect="1" noChangeArrowheads="1"/>
          </p:cNvPicPr>
          <p:nvPr/>
        </p:nvPicPr>
        <p:blipFill>
          <a:blip r:embed="rId4" cstate="email"/>
          <a:srcRect/>
          <a:stretch>
            <a:fillRect/>
          </a:stretch>
        </p:blipFill>
        <p:spPr bwMode="auto">
          <a:xfrm>
            <a:off x="63501" y="1428673"/>
            <a:ext cx="8800280" cy="4873083"/>
          </a:xfrm>
          <a:prstGeom prst="rect">
            <a:avLst/>
          </a:prstGeom>
          <a:noFill/>
        </p:spPr>
      </p:pic>
      <p:sp>
        <p:nvSpPr>
          <p:cNvPr id="12" name="AutoShape 5"/>
          <p:cNvSpPr>
            <a:spLocks noChangeArrowheads="1"/>
          </p:cNvSpPr>
          <p:nvPr/>
        </p:nvSpPr>
        <p:spPr bwMode="blackWhite">
          <a:xfrm>
            <a:off x="5852795" y="1799306"/>
            <a:ext cx="3261709" cy="1445341"/>
          </a:xfrm>
          <a:prstGeom prst="wedgeRectCallout">
            <a:avLst>
              <a:gd name="adj1" fmla="val 21120"/>
              <a:gd name="adj2" fmla="val 1016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 Confidence today is basically where it was when the crisis began in Dec. 2007.</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54</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55</a:t>
            </a:fld>
            <a:endParaRPr lang="en-US" sz="900">
              <a:solidFill>
                <a:schemeClr val="bg1"/>
              </a:solidFill>
            </a:endParaRPr>
          </a:p>
        </p:txBody>
      </p:sp>
      <p:pic>
        <p:nvPicPr>
          <p:cNvPr id="15462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56</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22646786" name="Chart" r:id="rId4" imgW="7096206" imgH="4876890" progId="MSGraph.Chart.8">
              <p:embed followColorScheme="full"/>
            </p:oleObj>
          </a:graphicData>
        </a:graphic>
      </p:graphicFrame>
      <p:sp>
        <p:nvSpPr>
          <p:cNvPr id="7072775" name="AutoShape 7"/>
          <p:cNvSpPr>
            <a:spLocks noChangeArrowheads="1"/>
          </p:cNvSpPr>
          <p:nvPr/>
        </p:nvSpPr>
        <p:spPr bwMode="blackWhite">
          <a:xfrm>
            <a:off x="7064477" y="2714625"/>
            <a:ext cx="1884261" cy="3140485"/>
          </a:xfrm>
          <a:prstGeom prst="wedgeRectCallout">
            <a:avLst>
              <a:gd name="adj1" fmla="val -60275"/>
              <a:gd name="adj2" fmla="val -9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7.3% </a:t>
            </a:r>
            <a:r>
              <a:rPr lang="en-US" sz="1400" b="1" dirty="0">
                <a:cs typeface="+mn-cs"/>
              </a:rPr>
              <a:t>in </a:t>
            </a:r>
            <a:r>
              <a:rPr lang="en-US" sz="1400" b="1" dirty="0" smtClean="0">
                <a:cs typeface="+mn-cs"/>
              </a:rPr>
              <a:t>Oct. 2013—close to its lowest level in five years</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4714"/>
              <a:gd name="adj2" fmla="val 347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13.8% </a:t>
            </a:r>
            <a:r>
              <a:rPr lang="en-US" sz="1400" b="1" dirty="0">
                <a:solidFill>
                  <a:schemeClr val="bg1"/>
                </a:solidFill>
                <a:cs typeface="+mn-cs"/>
              </a:rPr>
              <a:t>in </a:t>
            </a:r>
            <a:r>
              <a:rPr lang="en-US" sz="1400" b="1" dirty="0" smtClean="0">
                <a:solidFill>
                  <a:schemeClr val="bg1"/>
                </a:solidFill>
                <a:cs typeface="+mn-cs"/>
              </a:rPr>
              <a:t>Oct.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October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6054"/>
              <a:gd name="adj2" fmla="val 1886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4634"/>
              <a:gd name="adj2" fmla="val 2397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56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22647810"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October 2013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7.80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5"/>
              </a:rPr>
              <a:t>http://www.bls.gov/ces/home.htm</a:t>
            </a:r>
            <a:r>
              <a:rPr lang="en-US" sz="1100" dirty="0"/>
              <a:t>; Insurance Information Institute</a:t>
            </a:r>
          </a:p>
        </p:txBody>
      </p:sp>
      <p:sp>
        <p:nvSpPr>
          <p:cNvPr id="12" name="AutoShape 5"/>
          <p:cNvSpPr>
            <a:spLocks noChangeArrowheads="1"/>
          </p:cNvSpPr>
          <p:nvPr/>
        </p:nvSpPr>
        <p:spPr bwMode="blackWhite">
          <a:xfrm>
            <a:off x="1015006" y="4061686"/>
            <a:ext cx="2013329" cy="841375"/>
          </a:xfrm>
          <a:prstGeom prst="wedgeRectCallout">
            <a:avLst>
              <a:gd name="adj1" fmla="val 54362"/>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5210"/>
              <a:gd name="adj2" fmla="val -1068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212,000 </a:t>
            </a:r>
            <a:r>
              <a:rPr lang="en-US" sz="1400" b="1" dirty="0">
                <a:cs typeface="+mn-cs"/>
              </a:rPr>
              <a:t>private sector jobs were created in </a:t>
            </a:r>
            <a:r>
              <a:rPr lang="en-US" sz="1400" b="1" dirty="0" smtClean="0">
                <a:cs typeface="+mn-cs"/>
              </a:rPr>
              <a:t>October</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57</a:t>
            </a:fld>
            <a:endParaRPr lang="en-US"/>
          </a:p>
        </p:txBody>
      </p:sp>
      <p:sp>
        <p:nvSpPr>
          <p:cNvPr id="13" name="Text Box 17"/>
          <p:cNvSpPr txBox="1">
            <a:spLocks noChangeArrowheads="1"/>
          </p:cNvSpPr>
          <p:nvPr/>
        </p:nvSpPr>
        <p:spPr bwMode="auto">
          <a:xfrm>
            <a:off x="4847301"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2013 YTD: 1.875 Mill</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2264883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2007—Oct.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October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530496"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Oct. 2013 totaled 923,000.</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58</a:t>
            </a:fld>
            <a:endParaRPr lang="en-US"/>
          </a:p>
        </p:txBody>
      </p:sp>
      <p:cxnSp>
        <p:nvCxnSpPr>
          <p:cNvPr id="13" name="Straight Connector 12"/>
          <p:cNvCxnSpPr/>
          <p:nvPr/>
        </p:nvCxnSpPr>
        <p:spPr>
          <a:xfrm flipV="1">
            <a:off x="1033590" y="2418744"/>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7.80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22649858" name="Chart" r:id="rId4" imgW="8582143" imgH="4114884"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2010—October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October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Oct. 2013 totaled 7.80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59</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$750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7.80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192" imgH="5514972"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2013:H1*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2013:H1 8.5%</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67504"/>
          <a:ext cx="8775700" cy="4087813"/>
        </p:xfrm>
        <a:graphic>
          <a:graphicData uri="http://schemas.openxmlformats.org/presentationml/2006/ole">
            <p:oleObj spid="_x0000_s25412610"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2010—Oct.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Oct.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Oct. 2013 totaled 617,000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60</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7.80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61</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2010—Oct.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p:oleObj spid="_x0000_s25413634" name="Chart" r:id="rId4" imgW="8439161" imgH="4324336" progId="MSGraph.Chart.8">
              <p:embed followColorScheme="full"/>
            </p:oleObj>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406,000 from Jan. 2010 through Oct. 2013, accounting for 66%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20878"/>
            <a:ext cx="4434287" cy="1096292"/>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1.9% since the end of 2009 but is recovering while Federal employment is down by 4.0% and deteriorating</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ACA70338-2F2F-4761-B3F7-AFB20ACA2D09}" type="slidenum">
              <a:rPr lang="en-US" smtClean="0"/>
              <a:pPr/>
              <a:t>62</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Unemployment Rates by State, August 2013:</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23042050" name="Chart" r:id="rId4" imgW="8820048" imgH="4572135"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August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August, 18 states and the District of Columbia had over-the-month unemployment rate increases, 17 states had decreases, and 15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31A9652E-7F41-4B81-8050-2B41890FD541}" type="slidenum">
              <a:rPr lang="en-US" smtClean="0"/>
              <a:pPr/>
              <a:t>63</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23043074"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August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August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5067300" y="125571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August, 18 states and the District of Columbia had over-the-month unemployment rate increases, 17 states had decreases, and 15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64</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2010—Oct.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691345"/>
          <a:ext cx="8500499" cy="4838700"/>
        </p:xfrm>
        <a:graphic>
          <a:graphicData uri="http://schemas.openxmlformats.org/presentationml/2006/ole">
            <p:oleObj spid="_x0000_s25414658" name="Chart" r:id="rId5" imgW="8343872" imgH="4381562" progId="MSGraph.Chart.8">
              <p:embed followColorScheme="full"/>
            </p:oleObj>
          </a:graphicData>
        </a:graphic>
      </p:graphicFrame>
      <p:sp>
        <p:nvSpPr>
          <p:cNvPr id="8" name="AutoShape 7"/>
          <p:cNvSpPr>
            <a:spLocks noChangeArrowheads="1"/>
          </p:cNvSpPr>
          <p:nvPr/>
        </p:nvSpPr>
        <p:spPr bwMode="blackWhite">
          <a:xfrm>
            <a:off x="1671479" y="1199539"/>
            <a:ext cx="3991902" cy="1691146"/>
          </a:xfrm>
          <a:prstGeom prst="wedgeRectCallout">
            <a:avLst>
              <a:gd name="adj1" fmla="val 114467"/>
              <a:gd name="adj2" fmla="val 1065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27.0%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email"/>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329949" y="1120880"/>
            <a:ext cx="1283115" cy="722672"/>
          </a:xfrm>
          <a:prstGeom prst="wedgeRectCallout">
            <a:avLst>
              <a:gd name="adj1" fmla="val 43234"/>
              <a:gd name="adj2" fmla="val 9288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Aug. 1987</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26454018" name="Chart" r:id="rId4" imgW="8715311" imgH="5057745" progId="MSGraph.Chart.8">
              <p:embed followColorScheme="full"/>
            </p:oleObj>
          </a:graphicData>
        </a:graphic>
      </p:graphicFrame>
      <p:sp>
        <p:nvSpPr>
          <p:cNvPr id="10" name="AutoShape 9"/>
          <p:cNvSpPr>
            <a:spLocks noChangeArrowheads="1"/>
          </p:cNvSpPr>
          <p:nvPr/>
        </p:nvSpPr>
        <p:spPr bwMode="blackWhite">
          <a:xfrm>
            <a:off x="4336027" y="3362632"/>
            <a:ext cx="2359742" cy="1637071"/>
          </a:xfrm>
          <a:prstGeom prst="wedgeRectCallout">
            <a:avLst>
              <a:gd name="adj1" fmla="val 131176"/>
              <a:gd name="adj2" fmla="val -76768"/>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Employment in the software publishing industry now exceeds its dot com bubble peak</a:t>
            </a:r>
            <a:endParaRPr lang="en-US" b="1" dirty="0">
              <a:solidFill>
                <a:srgbClr val="FFFFFF"/>
              </a:solidFill>
            </a:endParaRPr>
          </a:p>
        </p:txBody>
      </p:sp>
      <p:sp>
        <p:nvSpPr>
          <p:cNvPr id="7" name="Rectangle 7"/>
          <p:cNvSpPr txBox="1">
            <a:spLocks noChangeArrowheads="1"/>
          </p:cNvSpPr>
          <p:nvPr/>
        </p:nvSpPr>
        <p:spPr bwMode="black">
          <a:xfrm>
            <a:off x="318118" y="102933"/>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200" b="1" kern="0" dirty="0" smtClean="0">
                <a:solidFill>
                  <a:srgbClr val="225A7A"/>
                </a:solidFill>
                <a:ea typeface="+mj-ea"/>
                <a:cs typeface="+mj-cs"/>
              </a:rPr>
              <a:t>Software Publishing</a:t>
            </a: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 Employment,</a:t>
            </a:r>
            <a:b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b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1990—2013</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a:t>
            </a:r>
          </a:p>
        </p:txBody>
      </p:sp>
      <p:sp>
        <p:nvSpPr>
          <p:cNvPr id="8"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year-end values. 2013 figure is as of October.</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a:t>
            </a:r>
            <a:r>
              <a:rPr lang="en-US" sz="1100" dirty="0"/>
              <a:t>Insurance Information </a:t>
            </a:r>
            <a:r>
              <a:rPr lang="en-US" sz="1100" dirty="0" smtClean="0"/>
              <a:t>Institute.</a:t>
            </a:r>
            <a:endParaRPr lang="en-US" sz="1100" dirty="0"/>
          </a:p>
        </p:txBody>
      </p:sp>
      <p:sp>
        <p:nvSpPr>
          <p:cNvPr id="9" name="AutoShape 7"/>
          <p:cNvSpPr>
            <a:spLocks noChangeArrowheads="1"/>
          </p:cNvSpPr>
          <p:nvPr/>
        </p:nvSpPr>
        <p:spPr bwMode="blackWhite">
          <a:xfrm>
            <a:off x="2359743" y="1268361"/>
            <a:ext cx="1283115" cy="870158"/>
          </a:xfrm>
          <a:prstGeom prst="wedgeRectCallout">
            <a:avLst>
              <a:gd name="adj1" fmla="val 89211"/>
              <a:gd name="adj2" fmla="val 558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Dot Com Bubble Peak</a:t>
            </a:r>
            <a:endParaRPr lang="en-US" sz="16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0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66</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ChangeAspect="1"/>
          </p:cNvGraphicFramePr>
          <p:nvPr>
            <p:ph type="chart" idx="4294967295"/>
          </p:nvPr>
        </p:nvGraphicFramePr>
        <p:xfrm>
          <a:off x="320675" y="1844675"/>
          <a:ext cx="8553450" cy="4440238"/>
        </p:xfrm>
        <a:graphic>
          <a:graphicData uri="http://schemas.openxmlformats.org/presentationml/2006/ole">
            <p:oleObj spid="_x0000_s23044098" name="Chart" r:id="rId4" imgW="8239041" imgH="4276724" progId="MSGraph.Chart.8">
              <p:embed followColorScheme="full"/>
            </p:oleObj>
          </a:graphicData>
        </a:graphic>
      </p:graphicFrame>
      <p:sp>
        <p:nvSpPr>
          <p:cNvPr id="7073797" name="AutoShape 5"/>
          <p:cNvSpPr>
            <a:spLocks noChangeArrowheads="1"/>
          </p:cNvSpPr>
          <p:nvPr/>
        </p:nvSpPr>
        <p:spPr bwMode="blackWhite">
          <a:xfrm>
            <a:off x="1063714" y="1481803"/>
            <a:ext cx="1664738" cy="2485514"/>
          </a:xfrm>
          <a:prstGeom prst="wedgeRectCallout">
            <a:avLst>
              <a:gd name="adj1" fmla="val 103657"/>
              <a:gd name="adj2" fmla="val -256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workers comp’s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(10/13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2398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2014:Q4F</a:t>
            </a:r>
            <a:r>
              <a:rPr lang="en-US" sz="1600" b="1" dirty="0">
                <a:solidFill>
                  <a:srgbClr val="225A7A"/>
                </a:solidFill>
              </a:rPr>
              <a:t>*</a:t>
            </a:r>
          </a:p>
        </p:txBody>
      </p:sp>
      <p:sp>
        <p:nvSpPr>
          <p:cNvPr id="12" name="AutoShape 7"/>
          <p:cNvSpPr>
            <a:spLocks noChangeArrowheads="1"/>
          </p:cNvSpPr>
          <p:nvPr/>
        </p:nvSpPr>
        <p:spPr bwMode="blackWhite">
          <a:xfrm>
            <a:off x="3710520" y="3905501"/>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6.5% by Q4 of </a:t>
            </a:r>
            <a:r>
              <a:rPr lang="en-US" sz="1400" b="1" i="1" u="sng" dirty="0" smtClean="0">
                <a:cs typeface="+mn-cs"/>
              </a:rPr>
              <a:t>next</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50678" y="1534495"/>
            <a:ext cx="2178050" cy="1066800"/>
          </a:xfrm>
          <a:prstGeom prst="wedgeRectCallout">
            <a:avLst>
              <a:gd name="adj1" fmla="val 20519"/>
              <a:gd name="adj2" fmla="val 1025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2013/14</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67</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998850" name="Chart" r:id="rId4" imgW="8524959" imgH="3914679" progId="MSGraph.Chart.8">
              <p:embed followColorScheme="full"/>
            </p:oleObj>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68</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20599810" name="Chart" r:id="rId5" imgW="8343872" imgH="4381562"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68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18000898" name="Chart" r:id="rId4" imgW="8401151" imgH="3581273"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69</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2012;  +7.9% Growth in 2011 Was the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2013:H1 combined ratio including M&amp;FG insurers is 97.9;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4554114" name="Chart" r:id="rId4" imgW="8601024" imgH="393386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043955" y="4026309"/>
            <a:ext cx="1651820" cy="680362"/>
          </a:xfrm>
          <a:prstGeom prst="wedgeRectCallout">
            <a:avLst>
              <a:gd name="adj1" fmla="val 115228"/>
              <a:gd name="adj2" fmla="val -152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 CATs are improving ROEs in 2013</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70</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78224" y="4397375"/>
            <a:ext cx="801444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Catastrophe Losses in Recent Years Have Been Very High</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71</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2645299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72</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9104770" name="Chart" r:id="rId4" imgW="8543841" imgH="3552904"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6/2/13. Includes $2.6B for 2013:Q1 (PCS) and $5.32B for the period 4/1 – 6/2/13 (Aon Benfield Monthly Global Catastrophe Recap).</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Below Average But Q3 Is Typically the Costliest Quarter.</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likely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72</a:t>
            </a:fld>
            <a:endParaRPr lang="en-US"/>
          </a:p>
        </p:txBody>
      </p:sp>
      <p:pic>
        <p:nvPicPr>
          <p:cNvPr id="14" name="Picture 13" descr="Hartwig Med Center no logo.JPG"/>
          <p:cNvPicPr>
            <a:picLocks noChangeAspect="1"/>
          </p:cNvPicPr>
          <p:nvPr/>
        </p:nvPicPr>
        <p:blipFill>
          <a:blip r:embed="rId5" cstate="email"/>
          <a:stretch>
            <a:fillRect/>
          </a:stretch>
        </p:blipFill>
        <p:spPr>
          <a:xfrm>
            <a:off x="2094271" y="1120785"/>
            <a:ext cx="2285999" cy="17144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73</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14962690"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74</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1970-2012*</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p:oleObj spid="_x0000_s14059522" name="Chart" r:id="rId4" imgW="8401100" imgH="3371740" progId="MSGraph.Chart.8">
              <p:embed followColorScheme="full"/>
            </p:oleObj>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56061"/>
            <a:ext cx="7343775" cy="719137"/>
          </a:xfrm>
        </p:spPr>
        <p:txBody>
          <a:bodyPr/>
          <a:lstStyle/>
          <a:p>
            <a:r>
              <a:rPr lang="en-US" dirty="0" smtClean="0">
                <a:solidFill>
                  <a:srgbClr val="28688C"/>
                </a:solidFill>
              </a:rPr>
              <a:t>Natural Disasters in the United States, 1980 – June 2013*</a:t>
            </a:r>
            <a:br>
              <a:rPr lang="en-US" dirty="0" smtClean="0">
                <a:solidFill>
                  <a:srgbClr val="28688C"/>
                </a:solidFill>
              </a:rPr>
            </a:br>
            <a:r>
              <a:rPr lang="en-US" sz="1800" dirty="0" smtClean="0">
                <a:solidFill>
                  <a:srgbClr val="28688C"/>
                </a:solidFill>
              </a:rPr>
              <a:t>Number of Events (Annual Totals 1980 – June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75</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2"/>
          <p:cNvPicPr>
            <a:picLocks noChangeAspect="1" noChangeArrowheads="1"/>
          </p:cNvPicPr>
          <p:nvPr>
            <p:custDataLst>
              <p:tags r:id="rId1"/>
            </p:custDataLst>
          </p:nvPr>
        </p:nvPicPr>
        <p:blipFill>
          <a:blip r:embed="rId3" cstate="email"/>
          <a:srcRect l="2099" t="5876"/>
          <a:stretch>
            <a:fillRect/>
          </a:stretch>
        </p:blipFill>
        <p:spPr bwMode="auto">
          <a:xfrm>
            <a:off x="412341" y="1209766"/>
            <a:ext cx="8208590" cy="4608165"/>
          </a:xfrm>
          <a:prstGeom prst="rect">
            <a:avLst/>
          </a:prstGeom>
          <a:noFill/>
          <a:ln w="9525">
            <a:noFill/>
            <a:miter lim="800000"/>
            <a:headEnd/>
            <a:tailEnd/>
          </a:ln>
          <a:effectLst/>
        </p:spPr>
      </p:pic>
      <p:sp>
        <p:nvSpPr>
          <p:cNvPr id="25" name="AutoShape 7"/>
          <p:cNvSpPr>
            <a:spLocks noChangeArrowheads="1"/>
          </p:cNvSpPr>
          <p:nvPr/>
        </p:nvSpPr>
        <p:spPr bwMode="blackWhite">
          <a:xfrm>
            <a:off x="4247535" y="1755058"/>
            <a:ext cx="3048415" cy="1206887"/>
          </a:xfrm>
          <a:prstGeom prst="wedgeRectCallout">
            <a:avLst>
              <a:gd name="adj1" fmla="val 83214"/>
              <a:gd name="adj2" fmla="val 2238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68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the first half of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 </a:t>
            </a:r>
            <a:r>
              <a:rPr lang="de-DE" sz="2400" kern="1200" dirty="0" smtClean="0">
                <a:solidFill>
                  <a:srgbClr val="28688C"/>
                </a:solidFill>
                <a:latin typeface="Arial"/>
                <a:ea typeface="Arial Unicode MS"/>
                <a:cs typeface="Arial"/>
              </a:rPr>
              <a:t>(Jan.-June Only)</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76</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5" name="Picture 14"/>
          <p:cNvPicPr>
            <a:picLocks noChangeAspect="1" noChangeArrowheads="1"/>
          </p:cNvPicPr>
          <p:nvPr>
            <p:custDataLst>
              <p:tags r:id="rId1"/>
            </p:custDataLst>
          </p:nvPr>
        </p:nvPicPr>
        <p:blipFill>
          <a:blip r:embed="rId3" cstate="email"/>
          <a:srcRect/>
          <a:stretch>
            <a:fillRect/>
          </a:stretch>
        </p:blipFill>
        <p:spPr bwMode="auto">
          <a:xfrm>
            <a:off x="0" y="1433073"/>
            <a:ext cx="8596313" cy="4876800"/>
          </a:xfrm>
          <a:prstGeom prst="rect">
            <a:avLst/>
          </a:prstGeom>
          <a:noFill/>
          <a:ln w="9525">
            <a:noFill/>
            <a:miter lim="800000"/>
            <a:headEnd/>
            <a:tailEnd/>
          </a:ln>
          <a:effectLst/>
        </p:spPr>
      </p:pic>
      <p:sp>
        <p:nvSpPr>
          <p:cNvPr id="18" name="AutoShape 7"/>
          <p:cNvSpPr>
            <a:spLocks noChangeArrowheads="1"/>
          </p:cNvSpPr>
          <p:nvPr/>
        </p:nvSpPr>
        <p:spPr bwMode="blackWhite">
          <a:xfrm>
            <a:off x="811413" y="1680108"/>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First Half 2013 losses were running below 2011 and 2012 but were consistent with the </a:t>
            </a:r>
            <a:r>
              <a:rPr lang="en-US" b="1" dirty="0" smtClean="0">
                <a:solidFill>
                  <a:srgbClr val="FFFFFF"/>
                </a:solidFill>
              </a:rPr>
              <a:t>decade prior. </a:t>
            </a:r>
            <a:r>
              <a:rPr lang="en-US" b="1" dirty="0" smtClean="0">
                <a:solidFill>
                  <a:srgbClr val="FFFFFF"/>
                </a:solidFill>
                <a:latin typeface="Arial" charset="0"/>
                <a:cs typeface="Arial" charset="0"/>
              </a:rPr>
              <a:t>Approximately 57% of the overall cost of catastrophes in the US was covered by insurance in 2013:H1</a:t>
            </a:r>
            <a:endParaRPr lang="en-US" b="1" dirty="0">
              <a:solidFill>
                <a:srgbClr val="FFFFFF"/>
              </a:solidFill>
              <a:latin typeface="Arial" charset="0"/>
              <a:cs typeface="Arial" charset="0"/>
            </a:endParaRPr>
          </a:p>
        </p:txBody>
      </p:sp>
      <p:sp>
        <p:nvSpPr>
          <p:cNvPr id="19" name="AutoShape 7"/>
          <p:cNvSpPr>
            <a:spLocks noChangeArrowheads="1"/>
          </p:cNvSpPr>
          <p:nvPr/>
        </p:nvSpPr>
        <p:spPr bwMode="blackWhite">
          <a:xfrm>
            <a:off x="6740012"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First Half</a:t>
            </a:r>
            <a:r>
              <a:rPr lang="en-US" b="1" u="sng" dirty="0" smtClean="0">
                <a:solidFill>
                  <a:srgbClr val="FFFFFF"/>
                </a:solidFill>
                <a:latin typeface="Arial" pitchFamily="34" charset="0"/>
                <a:cs typeface="Arial" pitchFamily="34" charset="0"/>
              </a:rPr>
              <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$13.8B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$7.9B</a:t>
            </a:r>
            <a:endParaRPr lang="en-US" b="1" dirty="0">
              <a:solidFill>
                <a:srgbClr val="FFFFFF"/>
              </a:solidFill>
              <a:latin typeface="Arial" pitchFamily="34" charset="0"/>
              <a:cs typeface="Arial" pitchFamily="34" charset="0"/>
            </a:endParaRPr>
          </a:p>
        </p:txBody>
      </p:sp>
      <p:sp>
        <p:nvSpPr>
          <p:cNvPr id="20" name="AutoShape 7"/>
          <p:cNvSpPr>
            <a:spLocks noChangeArrowheads="1"/>
          </p:cNvSpPr>
          <p:nvPr/>
        </p:nvSpPr>
        <p:spPr bwMode="blackWhite">
          <a:xfrm>
            <a:off x="4139381" y="1755058"/>
            <a:ext cx="2300749" cy="1617407"/>
          </a:xfrm>
          <a:prstGeom prst="wedgeRectCallout">
            <a:avLst>
              <a:gd name="adj1" fmla="val 108427"/>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700"/>
                            </p:stCondLst>
                            <p:childTnLst>
                              <p:par>
                                <p:cTn id="14" presetID="22" presetClass="entr" presetSubtype="2" fill="hold" grpId="0" nodeType="afterEffect">
                                  <p:stCondLst>
                                    <p:cond delay="70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77</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p:oleObj spid="_x0000_s24673282" name="Chart" r:id="rId4" imgW="8439161" imgH="4324336" progId="MSGraph.Chart.8">
              <p:embed followColorScheme="full"/>
            </p:oleObj>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**Preliminary as of May 14,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8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Commercial (Business) Claims Were Nearly Seven Times More Expensive than Homeowners Claims; Vehicle Claims Were Unusually Expensive  Due to Extensive Flooding</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78</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4"/>
          <p:cNvPicPr>
            <a:picLocks noChangeAspect="1" noChangeArrowheads="1"/>
          </p:cNvPicPr>
          <p:nvPr/>
        </p:nvPicPr>
        <p:blipFill>
          <a:blip r:embed="rId2" cstate="email"/>
          <a:srcRect/>
          <a:stretch>
            <a:fillRect/>
          </a:stretch>
        </p:blipFill>
        <p:spPr bwMode="auto">
          <a:xfrm>
            <a:off x="0" y="936483"/>
            <a:ext cx="8715375" cy="4895850"/>
          </a:xfrm>
          <a:prstGeom prst="rect">
            <a:avLst/>
          </a:prstGeom>
          <a:noFill/>
          <a:ln w="9525">
            <a:noFill/>
            <a:miter lim="800000"/>
            <a:headEnd/>
            <a:tailEnd/>
          </a:ln>
          <a:effectLst/>
        </p:spPr>
      </p:pic>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sp>
        <p:nvSpPr>
          <p:cNvPr id="26" name="AutoShape 7"/>
          <p:cNvSpPr>
            <a:spLocks noChangeArrowheads="1"/>
          </p:cNvSpPr>
          <p:nvPr/>
        </p:nvSpPr>
        <p:spPr bwMode="blackWhite">
          <a:xfrm>
            <a:off x="2433484" y="1342103"/>
            <a:ext cx="3299137" cy="1206887"/>
          </a:xfrm>
          <a:prstGeom prst="wedgeRectCallout">
            <a:avLst>
              <a:gd name="adj1" fmla="val 127250"/>
              <a:gd name="adj2" fmla="val 16518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460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the first half of 2013 and 905 for full-year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79</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06364"/>
            <a:ext cx="2895600" cy="553998"/>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*Through June 30, 2013.</a:t>
            </a: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3"/>
          <p:cNvPicPr>
            <a:picLocks noChangeAspect="1" noChangeArrowheads="1"/>
          </p:cNvPicPr>
          <p:nvPr/>
        </p:nvPicPr>
        <p:blipFill>
          <a:blip r:embed="rId2" cstate="email"/>
          <a:srcRect/>
          <a:stretch>
            <a:fillRect/>
          </a:stretch>
        </p:blipFill>
        <p:spPr bwMode="auto">
          <a:xfrm>
            <a:off x="143197" y="1360512"/>
            <a:ext cx="9000803" cy="4876800"/>
          </a:xfrm>
          <a:prstGeom prst="rect">
            <a:avLst/>
          </a:prstGeom>
          <a:noFill/>
          <a:ln w="9525">
            <a:noFill/>
            <a:miter lim="800000"/>
            <a:headEnd/>
            <a:tailEnd/>
          </a:ln>
          <a:effectLst/>
        </p:spPr>
      </p:pic>
      <p:sp>
        <p:nvSpPr>
          <p:cNvPr id="26" name="AutoShape 7"/>
          <p:cNvSpPr>
            <a:spLocks noChangeArrowheads="1"/>
          </p:cNvSpPr>
          <p:nvPr/>
        </p:nvSpPr>
        <p:spPr bwMode="blackWhite">
          <a:xfrm>
            <a:off x="5619134" y="1379339"/>
            <a:ext cx="2192242" cy="1290638"/>
          </a:xfrm>
          <a:prstGeom prst="wedgeRectCallout">
            <a:avLst>
              <a:gd name="adj1" fmla="val 74001"/>
              <a:gd name="adj2" fmla="val 628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
        <p:nvSpPr>
          <p:cNvPr id="27"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28" name="AutoShape 7"/>
          <p:cNvSpPr>
            <a:spLocks noChangeArrowheads="1"/>
          </p:cNvSpPr>
          <p:nvPr/>
        </p:nvSpPr>
        <p:spPr bwMode="blackWhite">
          <a:xfrm>
            <a:off x="4783392" y="2844345"/>
            <a:ext cx="2590802" cy="1290638"/>
          </a:xfrm>
          <a:prstGeom prst="wedgeRectCallout">
            <a:avLst>
              <a:gd name="adj1" fmla="val 103189"/>
              <a:gd name="adj2" fmla="val 146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1</a:t>
            </a:r>
            <a:r>
              <a:rPr lang="en-US" b="1" u="sng" baseline="30000" dirty="0" smtClean="0">
                <a:solidFill>
                  <a:srgbClr val="FFFFFF"/>
                </a:solidFill>
                <a:latin typeface="Arial" pitchFamily="34" charset="0"/>
                <a:cs typeface="Arial" pitchFamily="34" charset="0"/>
              </a:rPr>
              <a:t>st</a:t>
            </a:r>
            <a:r>
              <a:rPr lang="en-US" b="1" u="sng" dirty="0" smtClean="0">
                <a:solidFill>
                  <a:srgbClr val="FFFFFF"/>
                </a:solidFill>
                <a:latin typeface="Arial" pitchFamily="34" charset="0"/>
                <a:cs typeface="Arial" pitchFamily="34" charset="0"/>
              </a:rPr>
              <a:t> Half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$45B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$13B</a:t>
            </a:r>
            <a:endParaRPr lang="en-US" b="1" dirty="0">
              <a:solidFill>
                <a:srgbClr val="FFFFFF"/>
              </a:solidFill>
              <a:latin typeface="Arial" pitchFamily="34" charset="0"/>
              <a:cs typeface="Arial" pitchFamily="34" charset="0"/>
            </a:endParaRPr>
          </a:p>
        </p:txBody>
      </p:sp>
      <p:sp>
        <p:nvSpPr>
          <p:cNvPr id="29" name="Rechteck 17"/>
          <p:cNvSpPr/>
          <p:nvPr/>
        </p:nvSpPr>
        <p:spPr>
          <a:xfrm>
            <a:off x="8856896" y="5333786"/>
            <a:ext cx="9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18"/>
          <p:cNvSpPr/>
          <p:nvPr/>
        </p:nvSpPr>
        <p:spPr>
          <a:xfrm>
            <a:off x="8856896" y="5739776"/>
            <a:ext cx="9000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8</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vs. Fortune 500, 1987–2012*</a:t>
            </a:r>
          </a:p>
        </p:txBody>
      </p:sp>
      <p:sp>
        <p:nvSpPr>
          <p:cNvPr id="52231"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2012.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474788"/>
          <a:ext cx="8569325" cy="4579937"/>
        </p:xfrm>
        <a:graphic>
          <a:graphicData uri="http://schemas.openxmlformats.org/presentationml/2006/ole">
            <p:oleObj spid="_x0000_s21259266" name="Chart" r:id="rId4" imgW="8601024" imgH="4610130" progId="MSGraph.Chart.8">
              <p:embed followColorScheme="full"/>
            </p:oleObj>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829546"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793003"/>
            <a:ext cx="754062" cy="292100"/>
          </a:xfrm>
          <a:prstGeom prst="wedgeRectCallout">
            <a:avLst>
              <a:gd name="adj1" fmla="val 59151"/>
              <a:gd name="adj2" fmla="val -1199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421978" y="3793938"/>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238157" y="4492999"/>
            <a:ext cx="1085850" cy="292100"/>
          </a:xfrm>
          <a:prstGeom prst="wedgeRectCallout">
            <a:avLst>
              <a:gd name="adj1" fmla="val 58979"/>
              <a:gd name="adj2" fmla="val -12458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3027709"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334398" y="4781363"/>
            <a:ext cx="1162050" cy="292100"/>
          </a:xfrm>
          <a:prstGeom prst="wedgeRectCallout">
            <a:avLst>
              <a:gd name="adj1" fmla="val 25496"/>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943176"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539229" y="4016375"/>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5162001"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798290" y="3447957"/>
            <a:ext cx="958850" cy="292100"/>
          </a:xfrm>
          <a:prstGeom prst="wedgeRectCallout">
            <a:avLst>
              <a:gd name="adj1" fmla="val 4546"/>
              <a:gd name="adj2" fmla="val 3257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394448"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906532"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606962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76707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2794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74092" y="4805269"/>
            <a:ext cx="1152525" cy="546100"/>
          </a:xfrm>
          <a:prstGeom prst="wedgeRectCallout">
            <a:avLst>
              <a:gd name="adj1" fmla="val 43734"/>
              <a:gd name="adj2" fmla="val -120451"/>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747819" y="4640826"/>
            <a:ext cx="1098599" cy="678425"/>
          </a:xfrm>
          <a:prstGeom prst="wedgeRectCallout">
            <a:avLst>
              <a:gd name="adj1" fmla="val -4124"/>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81594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50847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29601" y="3048000"/>
            <a:ext cx="766915" cy="329380"/>
          </a:xfrm>
          <a:prstGeom prst="wedgeRectCallout">
            <a:avLst>
              <a:gd name="adj1" fmla="val 11377"/>
              <a:gd name="adj2" fmla="val 986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oleChartEl type="series" lvl="2"/>
                                          </p:spTgt>
                                        </p:tgtEl>
                                        <p:attrNameLst>
                                          <p:attrName>style.visibility</p:attrName>
                                        </p:attrNameLst>
                                      </p:cBhvr>
                                      <p:to>
                                        <p:strVal val="visible"/>
                                      </p:to>
                                    </p:set>
                                    <p:animEffect transition="in" filter="wipe(left)">
                                      <p:cBhvr>
                                        <p:cTn id="12" dur="1000"/>
                                        <p:tgtEl>
                                          <p:spTgt spid="2026500">
                                            <p:oleChartEl type="series" lvl="2"/>
                                          </p:spTgt>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2026503"/>
                                        </p:tgtEl>
                                        <p:attrNameLst>
                                          <p:attrName>style.visibility</p:attrName>
                                        </p:attrNameLst>
                                      </p:cBhvr>
                                      <p:to>
                                        <p:strVal val="visible"/>
                                      </p:to>
                                    </p:set>
                                    <p:animEffect transition="in" filter="fade">
                                      <p:cBhvr>
                                        <p:cTn id="16" dur="1000"/>
                                        <p:tgtEl>
                                          <p:spTgt spid="2026503"/>
                                        </p:tgtEl>
                                      </p:cBhvr>
                                    </p:animEffect>
                                  </p:childTnLst>
                                </p:cTn>
                              </p:par>
                            </p:childTnLst>
                          </p:cTn>
                        </p:par>
                        <p:par>
                          <p:cTn id="17" fill="hold">
                            <p:stCondLst>
                              <p:cond delay="3400"/>
                            </p:stCondLst>
                            <p:childTnLst>
                              <p:par>
                                <p:cTn id="18" presetID="22" presetClass="entr" presetSubtype="1" fill="hold" grpId="0" nodeType="afterEffect">
                                  <p:stCondLst>
                                    <p:cond delay="0"/>
                                  </p:stCondLst>
                                  <p:childTnLst>
                                    <p:set>
                                      <p:cBhvr>
                                        <p:cTn id="19" dur="1" fill="hold">
                                          <p:stCondLst>
                                            <p:cond delay="0"/>
                                          </p:stCondLst>
                                        </p:cTn>
                                        <p:tgtEl>
                                          <p:spTgt spid="2026504"/>
                                        </p:tgtEl>
                                        <p:attrNameLst>
                                          <p:attrName>style.visibility</p:attrName>
                                        </p:attrNameLst>
                                      </p:cBhvr>
                                      <p:to>
                                        <p:strVal val="visible"/>
                                      </p:to>
                                    </p:set>
                                    <p:animEffect transition="in" filter="wipe(up)">
                                      <p:cBhvr>
                                        <p:cTn id="20" dur="500"/>
                                        <p:tgtEl>
                                          <p:spTgt spid="2026504"/>
                                        </p:tgtEl>
                                      </p:cBhvr>
                                    </p:animEffect>
                                  </p:childTnLst>
                                </p:cTn>
                              </p:par>
                            </p:childTnLst>
                          </p:cTn>
                        </p:par>
                        <p:par>
                          <p:cTn id="21" fill="hold">
                            <p:stCondLst>
                              <p:cond delay="3900"/>
                            </p:stCondLst>
                            <p:childTnLst>
                              <p:par>
                                <p:cTn id="22" presetID="10" presetClass="entr" presetSubtype="0" fill="hold" grpId="0" nodeType="afterEffect">
                                  <p:stCondLst>
                                    <p:cond delay="700"/>
                                  </p:stCondLst>
                                  <p:childTnLst>
                                    <p:set>
                                      <p:cBhvr>
                                        <p:cTn id="23" dur="1" fill="hold">
                                          <p:stCondLst>
                                            <p:cond delay="0"/>
                                          </p:stCondLst>
                                        </p:cTn>
                                        <p:tgtEl>
                                          <p:spTgt spid="2026506"/>
                                        </p:tgtEl>
                                        <p:attrNameLst>
                                          <p:attrName>style.visibility</p:attrName>
                                        </p:attrNameLst>
                                      </p:cBhvr>
                                      <p:to>
                                        <p:strVal val="visible"/>
                                      </p:to>
                                    </p:set>
                                    <p:animEffect transition="in" filter="fade">
                                      <p:cBhvr>
                                        <p:cTn id="24" dur="1000"/>
                                        <p:tgtEl>
                                          <p:spTgt spid="2026506"/>
                                        </p:tgtEl>
                                      </p:cBhvr>
                                    </p:animEffect>
                                  </p:childTnLst>
                                </p:cTn>
                              </p:par>
                            </p:childTnLst>
                          </p:cTn>
                        </p:par>
                        <p:par>
                          <p:cTn id="25" fill="hold">
                            <p:stCondLst>
                              <p:cond delay="5600"/>
                            </p:stCondLst>
                            <p:childTnLst>
                              <p:par>
                                <p:cTn id="26" presetID="22" presetClass="entr" presetSubtype="1" fill="hold" grpId="0" nodeType="afterEffect">
                                  <p:stCondLst>
                                    <p:cond delay="0"/>
                                  </p:stCondLst>
                                  <p:childTnLst>
                                    <p:set>
                                      <p:cBhvr>
                                        <p:cTn id="27" dur="1" fill="hold">
                                          <p:stCondLst>
                                            <p:cond delay="0"/>
                                          </p:stCondLst>
                                        </p:cTn>
                                        <p:tgtEl>
                                          <p:spTgt spid="2026507"/>
                                        </p:tgtEl>
                                        <p:attrNameLst>
                                          <p:attrName>style.visibility</p:attrName>
                                        </p:attrNameLst>
                                      </p:cBhvr>
                                      <p:to>
                                        <p:strVal val="visible"/>
                                      </p:to>
                                    </p:set>
                                    <p:animEffect transition="in" filter="wipe(up)">
                                      <p:cBhvr>
                                        <p:cTn id="28" dur="500"/>
                                        <p:tgtEl>
                                          <p:spTgt spid="2026507"/>
                                        </p:tgtEl>
                                      </p:cBhvr>
                                    </p:animEffect>
                                  </p:childTnLst>
                                </p:cTn>
                              </p:par>
                            </p:childTnLst>
                          </p:cTn>
                        </p:par>
                        <p:par>
                          <p:cTn id="29" fill="hold">
                            <p:stCondLst>
                              <p:cond delay="6100"/>
                            </p:stCondLst>
                            <p:childTnLst>
                              <p:par>
                                <p:cTn id="30" presetID="10" presetClass="entr" presetSubtype="0" fill="hold" grpId="0" nodeType="afterEffect">
                                  <p:stCondLst>
                                    <p:cond delay="700"/>
                                  </p:stCondLst>
                                  <p:childTnLst>
                                    <p:set>
                                      <p:cBhvr>
                                        <p:cTn id="31" dur="1" fill="hold">
                                          <p:stCondLst>
                                            <p:cond delay="0"/>
                                          </p:stCondLst>
                                        </p:cTn>
                                        <p:tgtEl>
                                          <p:spTgt spid="2026509"/>
                                        </p:tgtEl>
                                        <p:attrNameLst>
                                          <p:attrName>style.visibility</p:attrName>
                                        </p:attrNameLst>
                                      </p:cBhvr>
                                      <p:to>
                                        <p:strVal val="visible"/>
                                      </p:to>
                                    </p:set>
                                    <p:animEffect transition="in" filter="fade">
                                      <p:cBhvr>
                                        <p:cTn id="32" dur="1000"/>
                                        <p:tgtEl>
                                          <p:spTgt spid="2026509"/>
                                        </p:tgtEl>
                                      </p:cBhvr>
                                    </p:animEffect>
                                  </p:childTnLst>
                                </p:cTn>
                              </p:par>
                            </p:childTnLst>
                          </p:cTn>
                        </p:par>
                        <p:par>
                          <p:cTn id="33" fill="hold">
                            <p:stCondLst>
                              <p:cond delay="7800"/>
                            </p:stCondLst>
                            <p:childTnLst>
                              <p:par>
                                <p:cTn id="34" presetID="22" presetClass="entr" presetSubtype="1" fill="hold" grpId="0" nodeType="afterEffect">
                                  <p:stCondLst>
                                    <p:cond delay="0"/>
                                  </p:stCondLst>
                                  <p:childTnLst>
                                    <p:set>
                                      <p:cBhvr>
                                        <p:cTn id="35" dur="1" fill="hold">
                                          <p:stCondLst>
                                            <p:cond delay="0"/>
                                          </p:stCondLst>
                                        </p:cTn>
                                        <p:tgtEl>
                                          <p:spTgt spid="2026510"/>
                                        </p:tgtEl>
                                        <p:attrNameLst>
                                          <p:attrName>style.visibility</p:attrName>
                                        </p:attrNameLst>
                                      </p:cBhvr>
                                      <p:to>
                                        <p:strVal val="visible"/>
                                      </p:to>
                                    </p:set>
                                    <p:animEffect transition="in" filter="wipe(up)">
                                      <p:cBhvr>
                                        <p:cTn id="36" dur="500"/>
                                        <p:tgtEl>
                                          <p:spTgt spid="2026510"/>
                                        </p:tgtEl>
                                      </p:cBhvr>
                                    </p:animEffect>
                                  </p:childTnLst>
                                </p:cTn>
                              </p:par>
                            </p:childTnLst>
                          </p:cTn>
                        </p:par>
                        <p:par>
                          <p:cTn id="37" fill="hold">
                            <p:stCondLst>
                              <p:cond delay="8300"/>
                            </p:stCondLst>
                            <p:childTnLst>
                              <p:par>
                                <p:cTn id="38" presetID="10" presetClass="entr" presetSubtype="0" fill="hold" grpId="0" nodeType="afterEffect">
                                  <p:stCondLst>
                                    <p:cond delay="700"/>
                                  </p:stCondLst>
                                  <p:childTnLst>
                                    <p:set>
                                      <p:cBhvr>
                                        <p:cTn id="39" dur="1" fill="hold">
                                          <p:stCondLst>
                                            <p:cond delay="0"/>
                                          </p:stCondLst>
                                        </p:cTn>
                                        <p:tgtEl>
                                          <p:spTgt spid="2026512"/>
                                        </p:tgtEl>
                                        <p:attrNameLst>
                                          <p:attrName>style.visibility</p:attrName>
                                        </p:attrNameLst>
                                      </p:cBhvr>
                                      <p:to>
                                        <p:strVal val="visible"/>
                                      </p:to>
                                    </p:set>
                                    <p:animEffect transition="in" filter="fade">
                                      <p:cBhvr>
                                        <p:cTn id="40" dur="1000"/>
                                        <p:tgtEl>
                                          <p:spTgt spid="2026512"/>
                                        </p:tgtEl>
                                      </p:cBhvr>
                                    </p:animEffect>
                                  </p:childTnLst>
                                </p:cTn>
                              </p:par>
                            </p:childTnLst>
                          </p:cTn>
                        </p:par>
                        <p:par>
                          <p:cTn id="41" fill="hold">
                            <p:stCondLst>
                              <p:cond delay="10000"/>
                            </p:stCondLst>
                            <p:childTnLst>
                              <p:par>
                                <p:cTn id="42" presetID="22" presetClass="entr" presetSubtype="1" fill="hold" grpId="0" nodeType="afterEffect">
                                  <p:stCondLst>
                                    <p:cond delay="0"/>
                                  </p:stCondLst>
                                  <p:childTnLst>
                                    <p:set>
                                      <p:cBhvr>
                                        <p:cTn id="43" dur="1" fill="hold">
                                          <p:stCondLst>
                                            <p:cond delay="0"/>
                                          </p:stCondLst>
                                        </p:cTn>
                                        <p:tgtEl>
                                          <p:spTgt spid="2026513"/>
                                        </p:tgtEl>
                                        <p:attrNameLst>
                                          <p:attrName>style.visibility</p:attrName>
                                        </p:attrNameLst>
                                      </p:cBhvr>
                                      <p:to>
                                        <p:strVal val="visible"/>
                                      </p:to>
                                    </p:set>
                                    <p:animEffect transition="in" filter="wipe(up)">
                                      <p:cBhvr>
                                        <p:cTn id="44" dur="500"/>
                                        <p:tgtEl>
                                          <p:spTgt spid="2026513"/>
                                        </p:tgtEl>
                                      </p:cBhvr>
                                    </p:animEffect>
                                  </p:childTnLst>
                                </p:cTn>
                              </p:par>
                            </p:childTnLst>
                          </p:cTn>
                        </p:par>
                        <p:par>
                          <p:cTn id="45" fill="hold">
                            <p:stCondLst>
                              <p:cond delay="10500"/>
                            </p:stCondLst>
                            <p:childTnLst>
                              <p:par>
                                <p:cTn id="46" presetID="10" presetClass="entr" presetSubtype="0" fill="hold" grpId="0" nodeType="afterEffect">
                                  <p:stCondLst>
                                    <p:cond delay="700"/>
                                  </p:stCondLst>
                                  <p:childTnLst>
                                    <p:set>
                                      <p:cBhvr>
                                        <p:cTn id="47" dur="1" fill="hold">
                                          <p:stCondLst>
                                            <p:cond delay="0"/>
                                          </p:stCondLst>
                                        </p:cTn>
                                        <p:tgtEl>
                                          <p:spTgt spid="2026515"/>
                                        </p:tgtEl>
                                        <p:attrNameLst>
                                          <p:attrName>style.visibility</p:attrName>
                                        </p:attrNameLst>
                                      </p:cBhvr>
                                      <p:to>
                                        <p:strVal val="visible"/>
                                      </p:to>
                                    </p:set>
                                    <p:animEffect transition="in" filter="fade">
                                      <p:cBhvr>
                                        <p:cTn id="48" dur="1000"/>
                                        <p:tgtEl>
                                          <p:spTgt spid="2026515"/>
                                        </p:tgtEl>
                                      </p:cBhvr>
                                    </p:animEffect>
                                  </p:childTnLst>
                                </p:cTn>
                              </p:par>
                            </p:childTnLst>
                          </p:cTn>
                        </p:par>
                        <p:par>
                          <p:cTn id="49" fill="hold">
                            <p:stCondLst>
                              <p:cond delay="12200"/>
                            </p:stCondLst>
                            <p:childTnLst>
                              <p:par>
                                <p:cTn id="50" presetID="22" presetClass="entr" presetSubtype="4" fill="hold" grpId="0" nodeType="afterEffect">
                                  <p:stCondLst>
                                    <p:cond delay="0"/>
                                  </p:stCondLst>
                                  <p:childTnLst>
                                    <p:set>
                                      <p:cBhvr>
                                        <p:cTn id="51" dur="1" fill="hold">
                                          <p:stCondLst>
                                            <p:cond delay="0"/>
                                          </p:stCondLst>
                                        </p:cTn>
                                        <p:tgtEl>
                                          <p:spTgt spid="2026516"/>
                                        </p:tgtEl>
                                        <p:attrNameLst>
                                          <p:attrName>style.visibility</p:attrName>
                                        </p:attrNameLst>
                                      </p:cBhvr>
                                      <p:to>
                                        <p:strVal val="visible"/>
                                      </p:to>
                                    </p:set>
                                    <p:animEffect transition="in" filter="wipe(down)">
                                      <p:cBhvr>
                                        <p:cTn id="52" dur="500"/>
                                        <p:tgtEl>
                                          <p:spTgt spid="2026516"/>
                                        </p:tgtEl>
                                      </p:cBhvr>
                                    </p:animEffect>
                                  </p:childTnLst>
                                </p:cTn>
                              </p:par>
                            </p:childTnLst>
                          </p:cTn>
                        </p:par>
                        <p:par>
                          <p:cTn id="53" fill="hold">
                            <p:stCondLst>
                              <p:cond delay="12700"/>
                            </p:stCondLst>
                            <p:childTnLst>
                              <p:par>
                                <p:cTn id="54" presetID="10" presetClass="entr" presetSubtype="0" fill="hold" grpId="0" nodeType="afterEffect">
                                  <p:stCondLst>
                                    <p:cond delay="700"/>
                                  </p:stCondLst>
                                  <p:childTnLst>
                                    <p:set>
                                      <p:cBhvr>
                                        <p:cTn id="55" dur="1" fill="hold">
                                          <p:stCondLst>
                                            <p:cond delay="0"/>
                                          </p:stCondLst>
                                        </p:cTn>
                                        <p:tgtEl>
                                          <p:spTgt spid="2026521"/>
                                        </p:tgtEl>
                                        <p:attrNameLst>
                                          <p:attrName>style.visibility</p:attrName>
                                        </p:attrNameLst>
                                      </p:cBhvr>
                                      <p:to>
                                        <p:strVal val="visible"/>
                                      </p:to>
                                    </p:set>
                                    <p:animEffect transition="in" filter="fade">
                                      <p:cBhvr>
                                        <p:cTn id="56" dur="1000"/>
                                        <p:tgtEl>
                                          <p:spTgt spid="2026521"/>
                                        </p:tgtEl>
                                      </p:cBhvr>
                                    </p:animEffect>
                                  </p:childTnLst>
                                </p:cTn>
                              </p:par>
                            </p:childTnLst>
                          </p:cTn>
                        </p:par>
                        <p:par>
                          <p:cTn id="57" fill="hold">
                            <p:stCondLst>
                              <p:cond delay="14400"/>
                            </p:stCondLst>
                            <p:childTnLst>
                              <p:par>
                                <p:cTn id="58" presetID="22" presetClass="entr" presetSubtype="1" fill="hold" grpId="0" nodeType="afterEffect">
                                  <p:stCondLst>
                                    <p:cond delay="0"/>
                                  </p:stCondLst>
                                  <p:childTnLst>
                                    <p:set>
                                      <p:cBhvr>
                                        <p:cTn id="59" dur="1" fill="hold">
                                          <p:stCondLst>
                                            <p:cond delay="0"/>
                                          </p:stCondLst>
                                        </p:cTn>
                                        <p:tgtEl>
                                          <p:spTgt spid="2026522"/>
                                        </p:tgtEl>
                                        <p:attrNameLst>
                                          <p:attrName>style.visibility</p:attrName>
                                        </p:attrNameLst>
                                      </p:cBhvr>
                                      <p:to>
                                        <p:strVal val="visible"/>
                                      </p:to>
                                    </p:set>
                                    <p:animEffect transition="in" filter="wipe(up)">
                                      <p:cBhvr>
                                        <p:cTn id="60" dur="500"/>
                                        <p:tgtEl>
                                          <p:spTgt spid="2026522"/>
                                        </p:tgtEl>
                                      </p:cBhvr>
                                    </p:animEffect>
                                  </p:childTnLst>
                                </p:cTn>
                              </p:par>
                            </p:childTnLst>
                          </p:cTn>
                        </p:par>
                        <p:par>
                          <p:cTn id="61" fill="hold">
                            <p:stCondLst>
                              <p:cond delay="14900"/>
                            </p:stCondLst>
                            <p:childTnLst>
                              <p:par>
                                <p:cTn id="62" presetID="10" presetClass="entr" presetSubtype="0" fill="hold" grpId="0" nodeType="afterEffect">
                                  <p:stCondLst>
                                    <p:cond delay="700"/>
                                  </p:stCondLst>
                                  <p:childTnLst>
                                    <p:set>
                                      <p:cBhvr>
                                        <p:cTn id="63" dur="1" fill="hold">
                                          <p:stCondLst>
                                            <p:cond delay="0"/>
                                          </p:stCondLst>
                                        </p:cTn>
                                        <p:tgtEl>
                                          <p:spTgt spid="2026518"/>
                                        </p:tgtEl>
                                        <p:attrNameLst>
                                          <p:attrName>style.visibility</p:attrName>
                                        </p:attrNameLst>
                                      </p:cBhvr>
                                      <p:to>
                                        <p:strVal val="visible"/>
                                      </p:to>
                                    </p:set>
                                    <p:animEffect transition="in" filter="fade">
                                      <p:cBhvr>
                                        <p:cTn id="64" dur="1000"/>
                                        <p:tgtEl>
                                          <p:spTgt spid="2026518"/>
                                        </p:tgtEl>
                                      </p:cBhvr>
                                    </p:animEffect>
                                  </p:childTnLst>
                                </p:cTn>
                              </p:par>
                            </p:childTnLst>
                          </p:cTn>
                        </p:par>
                        <p:par>
                          <p:cTn id="65" fill="hold">
                            <p:stCondLst>
                              <p:cond delay="16600"/>
                            </p:stCondLst>
                            <p:childTnLst>
                              <p:par>
                                <p:cTn id="66" presetID="22" presetClass="entr" presetSubtype="4" fill="hold" grpId="0" nodeType="afterEffect">
                                  <p:stCondLst>
                                    <p:cond delay="0"/>
                                  </p:stCondLst>
                                  <p:childTnLst>
                                    <p:set>
                                      <p:cBhvr>
                                        <p:cTn id="67" dur="1" fill="hold">
                                          <p:stCondLst>
                                            <p:cond delay="0"/>
                                          </p:stCondLst>
                                        </p:cTn>
                                        <p:tgtEl>
                                          <p:spTgt spid="2026519"/>
                                        </p:tgtEl>
                                        <p:attrNameLst>
                                          <p:attrName>style.visibility</p:attrName>
                                        </p:attrNameLst>
                                      </p:cBhvr>
                                      <p:to>
                                        <p:strVal val="visible"/>
                                      </p:to>
                                    </p:set>
                                    <p:animEffect transition="in" filter="wipe(down)">
                                      <p:cBhvr>
                                        <p:cTn id="68" dur="500"/>
                                        <p:tgtEl>
                                          <p:spTgt spid="2026519"/>
                                        </p:tgtEl>
                                      </p:cBhvr>
                                    </p:animEffect>
                                  </p:childTnLst>
                                </p:cTn>
                              </p:par>
                            </p:childTnLst>
                          </p:cTn>
                        </p:par>
                        <p:par>
                          <p:cTn id="69" fill="hold">
                            <p:stCondLst>
                              <p:cond delay="17100"/>
                            </p:stCondLst>
                            <p:childTnLst>
                              <p:par>
                                <p:cTn id="70" presetID="10" presetClass="entr" presetSubtype="0" fill="hold" grpId="0" nodeType="afterEffect">
                                  <p:stCondLst>
                                    <p:cond delay="700"/>
                                  </p:stCondLst>
                                  <p:childTnLst>
                                    <p:set>
                                      <p:cBhvr>
                                        <p:cTn id="71" dur="1" fill="hold">
                                          <p:stCondLst>
                                            <p:cond delay="0"/>
                                          </p:stCondLst>
                                        </p:cTn>
                                        <p:tgtEl>
                                          <p:spTgt spid="2026524"/>
                                        </p:tgtEl>
                                        <p:attrNameLst>
                                          <p:attrName>style.visibility</p:attrName>
                                        </p:attrNameLst>
                                      </p:cBhvr>
                                      <p:to>
                                        <p:strVal val="visible"/>
                                      </p:to>
                                    </p:set>
                                    <p:animEffect transition="in" filter="fade">
                                      <p:cBhvr>
                                        <p:cTn id="72" dur="1000"/>
                                        <p:tgtEl>
                                          <p:spTgt spid="2026524"/>
                                        </p:tgtEl>
                                      </p:cBhvr>
                                    </p:animEffect>
                                  </p:childTnLst>
                                </p:cTn>
                              </p:par>
                            </p:childTnLst>
                          </p:cTn>
                        </p:par>
                        <p:par>
                          <p:cTn id="73" fill="hold">
                            <p:stCondLst>
                              <p:cond delay="18800"/>
                            </p:stCondLst>
                            <p:childTnLst>
                              <p:par>
                                <p:cTn id="74" presetID="22" presetClass="entr" presetSubtype="1" fill="hold" grpId="0" nodeType="afterEffect">
                                  <p:stCondLst>
                                    <p:cond delay="0"/>
                                  </p:stCondLst>
                                  <p:childTnLst>
                                    <p:set>
                                      <p:cBhvr>
                                        <p:cTn id="75" dur="1" fill="hold">
                                          <p:stCondLst>
                                            <p:cond delay="0"/>
                                          </p:stCondLst>
                                        </p:cTn>
                                        <p:tgtEl>
                                          <p:spTgt spid="2026525"/>
                                        </p:tgtEl>
                                        <p:attrNameLst>
                                          <p:attrName>style.visibility</p:attrName>
                                        </p:attrNameLst>
                                      </p:cBhvr>
                                      <p:to>
                                        <p:strVal val="visible"/>
                                      </p:to>
                                    </p:set>
                                    <p:animEffect transition="in" filter="wipe(up)">
                                      <p:cBhvr>
                                        <p:cTn id="76" dur="500"/>
                                        <p:tgtEl>
                                          <p:spTgt spid="2026525"/>
                                        </p:tgtEl>
                                      </p:cBhvr>
                                    </p:animEffect>
                                  </p:childTnLst>
                                </p:cTn>
                              </p:par>
                            </p:childTnLst>
                          </p:cTn>
                        </p:par>
                        <p:par>
                          <p:cTn id="77" fill="hold">
                            <p:stCondLst>
                              <p:cond delay="19300"/>
                            </p:stCondLst>
                            <p:childTnLst>
                              <p:par>
                                <p:cTn id="78" presetID="22" presetClass="entr" presetSubtype="1"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par>
                          <p:cTn id="81" fill="hold">
                            <p:stCondLst>
                              <p:cond delay="19800"/>
                            </p:stCondLst>
                            <p:childTnLst>
                              <p:par>
                                <p:cTn id="82" presetID="10" presetClass="entr" presetSubtype="0" fill="hold" grpId="0" nodeType="afterEffect">
                                  <p:stCondLst>
                                    <p:cond delay="7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par>
                          <p:cTn id="85" fill="hold">
                            <p:stCondLst>
                              <p:cond delay="21500"/>
                            </p:stCondLst>
                            <p:childTnLst>
                              <p:par>
                                <p:cTn id="86" presetID="10" presetClass="entr" presetSubtype="0" fill="hold" grpId="0" nodeType="afterEffect">
                                  <p:stCondLst>
                                    <p:cond delay="7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childTnLst>
                          </p:cTn>
                        </p:par>
                        <p:par>
                          <p:cTn id="89" fill="hold">
                            <p:stCondLst>
                              <p:cond delay="23200"/>
                            </p:stCondLst>
                            <p:childTnLst>
                              <p:par>
                                <p:cTn id="90" presetID="22" presetClass="entr" presetSubtype="1"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up)">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99375" y="1196417"/>
          <a:ext cx="8544941" cy="5097691"/>
        </p:xfrm>
        <a:graphic>
          <a:graphicData uri="http://schemas.openxmlformats.org/drawingml/2006/table">
            <a:tbl>
              <a:tblPr>
                <a:effectLst>
                  <a:outerShdw blurRad="50800" dist="38100" dir="2700000" algn="tl" rotWithShape="0">
                    <a:prstClr val="black">
                      <a:alpha val="40000"/>
                    </a:prstClr>
                  </a:outerShdw>
                </a:effectLst>
              </a:tblPr>
              <a:tblGrid>
                <a:gridCol w="1827329"/>
                <a:gridCol w="1236962"/>
                <a:gridCol w="1236962"/>
                <a:gridCol w="2120505"/>
                <a:gridCol w="2123183"/>
              </a:tblGrid>
              <a:tr h="67828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January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8828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52,240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26,360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0792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Severe</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27,688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mn-cs"/>
                        </a:rPr>
                        <a:t>14,914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1619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20,000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16,000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518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Wildfire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1,112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595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0468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81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$101,134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$57,907</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2012</a:t>
            </a:r>
            <a:endParaRPr lang="en-US" dirty="0">
              <a:solidFill>
                <a:srgbClr val="225A7A"/>
              </a:solidFill>
            </a:endParaRPr>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80</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1" y="6433393"/>
            <a:ext cx="4704735"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federal flood.</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69873" y="1431924"/>
          <a:ext cx="8564564" cy="4936380"/>
        </p:xfrm>
        <a:graphic>
          <a:graphicData uri="http://schemas.openxmlformats.org/drawingml/2006/table">
            <a:tbl>
              <a:tblPr>
                <a:effectLst/>
              </a:tblPr>
              <a:tblGrid>
                <a:gridCol w="1831525"/>
                <a:gridCol w="1239803"/>
                <a:gridCol w="1239803"/>
                <a:gridCol w="2125374"/>
                <a:gridCol w="2128059"/>
              </a:tblGrid>
              <a:tr h="63822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July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6541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Severe</a:t>
                      </a:r>
                      <a:br>
                        <a:rPr kumimoji="0" lang="en-US" sz="1600" b="1" i="0" u="none" strike="noStrike" cap="none" normalizeH="0" baseline="0" dirty="0" smtClean="0">
                          <a:ln>
                            <a:noFill/>
                          </a:ln>
                          <a:solidFill>
                            <a:schemeClr val="tx1">
                              <a:lumMod val="85000"/>
                              <a:lumOff val="15000"/>
                            </a:schemeClr>
                          </a:solidFill>
                          <a:effectLst/>
                          <a:latin typeface="Arial" charset="0"/>
                        </a:rPr>
                      </a:br>
                      <a:r>
                        <a:rPr kumimoji="0" lang="en-US" sz="1600" b="1" i="0" u="none" strike="noStrike" cap="none" normalizeH="0" baseline="0" dirty="0" smtClean="0">
                          <a:ln>
                            <a:noFill/>
                          </a:ln>
                          <a:solidFill>
                            <a:schemeClr val="tx1">
                              <a:lumMod val="85000"/>
                              <a:lumOff val="15000"/>
                            </a:schemeClr>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10,180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kern="1200" cap="none" normalizeH="0" baseline="0" dirty="0" smtClean="0">
                          <a:ln>
                            <a:noFill/>
                          </a:ln>
                          <a:solidFill>
                            <a:schemeClr val="tx1">
                              <a:lumMod val="85000"/>
                              <a:lumOff val="15000"/>
                            </a:schemeClr>
                          </a:solidFill>
                          <a:effectLst/>
                          <a:latin typeface="Arial" charset="0"/>
                          <a:ea typeface="+mn-ea"/>
                          <a:cs typeface="+mn-cs"/>
                        </a:rPr>
                        <a:t>6,325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609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17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2,434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1,255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1523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365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68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116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13,814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7,945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81</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0" y="6554581"/>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NatCatSERVICE</a:t>
            </a:r>
            <a:endParaRPr lang="en-US" sz="1000" dirty="0">
              <a:solidFill>
                <a:schemeClr val="accent4">
                  <a:lumMod val="75000"/>
                </a:schemeClr>
              </a:solidFill>
              <a:latin typeface="Arial" charset="0"/>
              <a:cs typeface="Arial" charset="0"/>
            </a:endParaRPr>
          </a:p>
        </p:txBody>
      </p:sp>
      <p:sp>
        <p:nvSpPr>
          <p:cNvPr id="11"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First Half 2013</a:t>
            </a:r>
            <a:endParaRPr lang="en-US" dirty="0">
              <a:solidFill>
                <a:srgbClr val="225A7A"/>
              </a:solidFill>
            </a:endParaRPr>
          </a:p>
        </p:txBody>
      </p:sp>
    </p:spTree>
    <p:custDataLst>
      <p:tags r:id="rId1"/>
    </p:custData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
          <p:cNvSpPr>
            <a:spLocks noGrp="1"/>
          </p:cNvSpPr>
          <p:nvPr>
            <p:ph type="title" idx="4294967295"/>
          </p:nvPr>
        </p:nvSpPr>
        <p:spPr>
          <a:xfrm>
            <a:off x="246500" y="58992"/>
            <a:ext cx="7525899" cy="812800"/>
          </a:xfrm>
        </p:spPr>
        <p:txBody>
          <a:bodyPr/>
          <a:lstStyle/>
          <a:p>
            <a:pPr eaLnBrk="0" fontAlgn="base" hangingPunct="0"/>
            <a:r>
              <a:rPr lang="en-US" kern="1200" dirty="0" smtClean="0">
                <a:latin typeface="Arial"/>
                <a:ea typeface="+mn-ea"/>
                <a:cs typeface="Arial"/>
              </a:rPr>
              <a:t>Significant Natural Catastrophes, 2012</a:t>
            </a:r>
            <a:br>
              <a:rPr lang="en-US" kern="1200" dirty="0" smtClean="0">
                <a:latin typeface="Arial"/>
                <a:ea typeface="+mn-ea"/>
                <a:cs typeface="Arial"/>
              </a:rPr>
            </a:br>
            <a:r>
              <a:rPr lang="en-US" sz="1800" kern="1200" dirty="0" smtClean="0">
                <a:latin typeface="Arial"/>
                <a:ea typeface="+mn-ea"/>
                <a:cs typeface="Arial"/>
              </a:rPr>
              <a:t>(Events with</a:t>
            </a:r>
            <a:r>
              <a:rPr lang="en-US" kern="1200" dirty="0" smtClean="0">
                <a:latin typeface="Arial"/>
                <a:ea typeface="+mn-ea"/>
                <a:cs typeface="Arial"/>
              </a:rPr>
              <a:t> </a:t>
            </a:r>
            <a:r>
              <a:rPr lang="en-US" sz="1800" dirty="0" smtClean="0">
                <a:latin typeface="Arial" charset="0"/>
                <a:cs typeface="Arial" charset="0"/>
              </a:rPr>
              <a:t>$1 billion economic loss and/or 50 fatalities)</a:t>
            </a:r>
            <a:endParaRPr lang="en-US" dirty="0"/>
          </a:p>
        </p:txBody>
      </p:sp>
      <p:graphicFrame>
        <p:nvGraphicFramePr>
          <p:cNvPr id="6" name="Group 57"/>
          <p:cNvGraphicFramePr>
            <a:graphicFrameLocks noGrp="1"/>
          </p:cNvGraphicFramePr>
          <p:nvPr>
            <p:ph/>
          </p:nvPr>
        </p:nvGraphicFramePr>
        <p:xfrm>
          <a:off x="269875" y="1183252"/>
          <a:ext cx="8534401" cy="5184648"/>
        </p:xfrm>
        <a:graphic>
          <a:graphicData uri="http://schemas.openxmlformats.org/drawingml/2006/table">
            <a:tbl>
              <a:tblPr>
                <a:effectLst>
                  <a:outerShdw blurRad="50800" dist="38100" dir="2700000" algn="tl" rotWithShape="0">
                    <a:prstClr val="black">
                      <a:alpha val="40000"/>
                    </a:prstClr>
                  </a:outerShdw>
                </a:effectLst>
              </a:tblPr>
              <a:tblGrid>
                <a:gridCol w="2016125"/>
                <a:gridCol w="2057400"/>
                <a:gridCol w="2326884"/>
                <a:gridCol w="2133992"/>
              </a:tblGrid>
              <a:tr h="563073">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 Sept 2012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Central US Drought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16,000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March 2 - 3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 – 4</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1,550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775</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13- 15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mn-lt"/>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910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28 – 29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4,500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May 25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3,400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1,700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11 – 13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1,900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950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28 – July 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4,000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August 26 - 30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Isaac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1,220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October 28 - 30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Sandy</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Box 9"/>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82</a:t>
            </a:fld>
            <a:endParaRPr lang="en-US" sz="1000" dirty="0">
              <a:solidFill>
                <a:schemeClr val="accent4">
                  <a:lumMod val="75000"/>
                </a:schemeClr>
              </a:solidFill>
              <a:latin typeface="+mn-lt"/>
            </a:endParaRPr>
          </a:p>
        </p:txBody>
      </p:sp>
      <p:sp>
        <p:nvSpPr>
          <p:cNvPr id="13" name="TextBox 1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82</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0" y="6448142"/>
            <a:ext cx="5397910"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NFIP losses.</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83</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p:oleObj spid="_x0000_s17529858"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84</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48898" name="Chart" r:id="rId4" imgW="8525003" imgH="4857725" progId="MSGraph.Chart.8">
              <p:embed followColorScheme="full"/>
            </p:oleObj>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271251"/>
            <a:ext cx="3266165" cy="1291615"/>
          </a:xfrm>
          <a:prstGeom prst="wedgeRectCallout">
            <a:avLst>
              <a:gd name="adj1" fmla="val -49063"/>
              <a:gd name="adj2" fmla="val -752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 in NY is now highest in the US for the first time.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85</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p:oleObj spid="_x0000_s24049666" name="Slide" r:id="rId4" imgW="4210744" imgH="3156199" progId="PowerPoint.Slide.12">
              <p:embed/>
            </p:oleObj>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86</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p:oleObj spid="_x0000_s24050690" name="Slide" r:id="rId4" imgW="3544809" imgH="2657946" progId="PowerPoint.Slide.12">
              <p:embed/>
            </p:oleObj>
          </a:graphicData>
        </a:graphic>
      </p:graphicFrame>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87</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11150" y="209550"/>
            <a:ext cx="6840538" cy="720725"/>
          </a:xfrm>
        </p:spPr>
        <p:txBody>
          <a:bodyPr/>
          <a:lstStyle/>
          <a:p>
            <a:pPr>
              <a:defRPr/>
            </a:pPr>
            <a:r>
              <a:rPr lang="en-US" kern="1200" dirty="0" smtClean="0">
                <a:solidFill>
                  <a:srgbClr val="28688C"/>
                </a:solidFill>
                <a:latin typeface="Arial"/>
                <a:ea typeface="Arial Unicode MS"/>
                <a:cs typeface="Arial"/>
              </a:rPr>
              <a:t>U.S. Thunderstorm Loss Trends, </a:t>
            </a:r>
            <a:r>
              <a:rPr lang="en-US" dirty="0" smtClean="0">
                <a:solidFill>
                  <a:srgbClr val="28688C"/>
                </a:solidFill>
              </a:rPr>
              <a:t>1980 – June 30,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88</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5" descr="image002"/>
          <p:cNvPicPr>
            <a:picLocks noChangeAspect="1" noChangeArrowheads="1"/>
          </p:cNvPicPr>
          <p:nvPr>
            <p:custDataLst>
              <p:tags r:id="rId1"/>
            </p:custDataLst>
          </p:nvPr>
        </p:nvPicPr>
        <p:blipFill>
          <a:blip r:embed="rId4" cstate="email"/>
          <a:srcRect/>
          <a:stretch>
            <a:fillRect/>
          </a:stretch>
        </p:blipFill>
        <p:spPr bwMode="auto">
          <a:xfrm>
            <a:off x="85300" y="1435305"/>
            <a:ext cx="8763732" cy="4818011"/>
          </a:xfrm>
          <a:prstGeom prst="rect">
            <a:avLst/>
          </a:prstGeom>
          <a:noFill/>
          <a:ln w="9525">
            <a:noFill/>
            <a:miter lim="800000"/>
            <a:headEnd/>
            <a:tailEnd/>
          </a:ln>
        </p:spPr>
      </p:pic>
      <p:sp>
        <p:nvSpPr>
          <p:cNvPr id="16" name="Text Box 17"/>
          <p:cNvSpPr txBox="1">
            <a:spLocks noChangeArrowheads="1"/>
          </p:cNvSpPr>
          <p:nvPr/>
        </p:nvSpPr>
        <p:spPr bwMode="auto">
          <a:xfrm>
            <a:off x="941721" y="2504161"/>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 year running average loss is up sharply.</a:t>
            </a:r>
            <a:endParaRPr lang="en-US" b="1" dirty="0">
              <a:solidFill>
                <a:schemeClr val="bg1"/>
              </a:solidFill>
              <a:latin typeface="Arial" pitchFamily="34" charset="0"/>
              <a:cs typeface="Arial" pitchFamily="34" charset="0"/>
            </a:endParaRPr>
          </a:p>
        </p:txBody>
      </p:sp>
      <p:sp>
        <p:nvSpPr>
          <p:cNvPr id="17" name="Text Box 17"/>
          <p:cNvSpPr txBox="1">
            <a:spLocks noChangeArrowheads="1"/>
          </p:cNvSpPr>
          <p:nvPr/>
        </p:nvSpPr>
        <p:spPr bwMode="auto">
          <a:xfrm>
            <a:off x="3647762" y="1258298"/>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dirty="0" smtClean="0">
                <a:solidFill>
                  <a:schemeClr val="bg1"/>
                </a:solidFill>
                <a:latin typeface="Arial" pitchFamily="34" charset="0"/>
                <a:cs typeface="Arial" pitchFamily="34" charset="0"/>
              </a:rPr>
              <a:t>2008-2012 </a:t>
            </a:r>
            <a:r>
              <a:rPr lang="en-US" b="1" dirty="0">
                <a:solidFill>
                  <a:schemeClr val="bg1"/>
                </a:solidFill>
                <a:latin typeface="Arial" pitchFamily="34" charset="0"/>
                <a:cs typeface="Arial" pitchFamily="34" charset="0"/>
              </a:rPr>
              <a:t>are the most expensive years on record.</a:t>
            </a:r>
          </a:p>
        </p:txBody>
      </p:sp>
      <p:sp>
        <p:nvSpPr>
          <p:cNvPr id="19" name="AutoShape 7"/>
          <p:cNvSpPr>
            <a:spLocks noChangeArrowheads="1"/>
          </p:cNvSpPr>
          <p:nvPr/>
        </p:nvSpPr>
        <p:spPr bwMode="blackWhite">
          <a:xfrm>
            <a:off x="3721510" y="2831690"/>
            <a:ext cx="3531191" cy="1371600"/>
          </a:xfrm>
          <a:prstGeom prst="wedgeRectCallout">
            <a:avLst>
              <a:gd name="adj1" fmla="val 87613"/>
              <a:gd name="adj2" fmla="val 11977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1</a:t>
            </a:r>
            <a:r>
              <a:rPr lang="en-US" b="1" baseline="30000" dirty="0" smtClean="0">
                <a:solidFill>
                  <a:srgbClr val="FFFFFF"/>
                </a:solidFill>
                <a:latin typeface="Arial" pitchFamily="34" charset="0"/>
                <a:cs typeface="Arial" pitchFamily="34" charset="0"/>
              </a:rPr>
              <a:t>st</a:t>
            </a:r>
            <a:r>
              <a:rPr lang="en-US" b="1" dirty="0" smtClean="0">
                <a:solidFill>
                  <a:srgbClr val="FFFFFF"/>
                </a:solidFill>
                <a:latin typeface="Arial" pitchFamily="34" charset="0"/>
                <a:cs typeface="Arial" pitchFamily="34" charset="0"/>
              </a:rPr>
              <a:t> Half 2013 thunderstorm losses total $6.325B; The system that included the EF-5 tornado in Moore, OK, accounted for  $1.575B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2012 and First Half 2013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06699" y="6073089"/>
            <a:ext cx="6325306" cy="437963"/>
            <a:chOff x="1766229" y="5197116"/>
            <a:chExt cx="4588250" cy="439426"/>
          </a:xfrm>
          <a:effectLst/>
        </p:grpSpPr>
        <p:sp>
          <p:nvSpPr>
            <p:cNvPr id="14" name="Textfeld 25"/>
            <p:cNvSpPr txBox="1">
              <a:spLocks noChangeArrowheads="1"/>
            </p:cNvSpPr>
            <p:nvPr/>
          </p:nvSpPr>
          <p:spPr bwMode="auto">
            <a:xfrm>
              <a:off x="1908810" y="5197116"/>
              <a:ext cx="1669994" cy="262484"/>
            </a:xfrm>
            <a:prstGeom prst="rect">
              <a:avLst/>
            </a:prstGeom>
            <a:noFill/>
            <a:ln w="9525">
              <a:noFill/>
              <a:miter lim="800000"/>
              <a:headEnd/>
              <a:tailEnd/>
            </a:ln>
          </p:spPr>
          <p:txBody>
            <a:bodyPr wrap="none">
              <a:spAutoFit/>
            </a:bodyPr>
            <a:lstStyle/>
            <a:p>
              <a:r>
                <a:rPr lang="de-DE" sz="1100" b="1" dirty="0" smtClean="0"/>
                <a:t>Overall </a:t>
              </a:r>
              <a:r>
                <a:rPr lang="de-DE" sz="1100" b="1" dirty="0" err="1" smtClean="0"/>
                <a:t>losses</a:t>
              </a:r>
              <a:r>
                <a:rPr lang="de-DE" sz="1100" b="1" dirty="0" smtClean="0"/>
                <a:t> </a:t>
              </a:r>
              <a:r>
                <a:rPr lang="de-DE" sz="1100" b="1" dirty="0"/>
                <a:t>(in </a:t>
              </a:r>
              <a:r>
                <a:rPr lang="de-DE" sz="1100" b="1" dirty="0" smtClean="0"/>
                <a:t>2012 </a:t>
              </a:r>
              <a:r>
                <a:rPr lang="de-DE" sz="1100" b="1" dirty="0" err="1" smtClean="0"/>
                <a:t>values</a:t>
              </a:r>
              <a:r>
                <a:rPr lang="de-DE" sz="1100" b="1" dirty="0" smtClean="0"/>
                <a:t>)  </a:t>
              </a:r>
              <a:endParaRPr lang="de-DE" sz="1100" b="1" dirty="0"/>
            </a:p>
          </p:txBody>
        </p:sp>
        <p:sp>
          <p:nvSpPr>
            <p:cNvPr id="15" name="Textfeld 26"/>
            <p:cNvSpPr txBox="1">
              <a:spLocks noChangeArrowheads="1"/>
            </p:cNvSpPr>
            <p:nvPr/>
          </p:nvSpPr>
          <p:spPr bwMode="auto">
            <a:xfrm>
              <a:off x="4728671" y="5197121"/>
              <a:ext cx="1625808" cy="254764"/>
            </a:xfrm>
            <a:prstGeom prst="rect">
              <a:avLst/>
            </a:prstGeom>
            <a:noFill/>
            <a:ln w="9525">
              <a:noFill/>
              <a:miter lim="800000"/>
              <a:headEnd/>
              <a:tailEnd/>
            </a:ln>
          </p:spPr>
          <p:txBody>
            <a:bodyPr wrap="none">
              <a:spAutoFit/>
            </a:bodyPr>
            <a:lstStyle/>
            <a:p>
              <a:r>
                <a:rPr lang="de-DE" sz="1050" b="1" dirty="0" err="1" smtClean="0"/>
                <a:t>Insured</a:t>
              </a:r>
              <a:r>
                <a:rPr lang="de-DE" sz="1050" b="1" dirty="0" smtClean="0"/>
                <a:t> </a:t>
              </a:r>
              <a:r>
                <a:rPr lang="de-DE" sz="1050" b="1" dirty="0" err="1" smtClean="0"/>
                <a:t>losses</a:t>
              </a:r>
              <a:r>
                <a:rPr lang="de-DE" sz="1050" b="1" dirty="0" smtClean="0"/>
                <a:t> (in 2012 </a:t>
              </a:r>
              <a:r>
                <a:rPr lang="de-DE" sz="1050" b="1" dirty="0" err="1" smtClean="0"/>
                <a:t>values</a:t>
              </a:r>
              <a:r>
                <a:rPr lang="de-DE" sz="1050" b="1" dirty="0" smtClean="0"/>
                <a:t>)  </a:t>
              </a:r>
              <a:endParaRPr lang="de-DE" sz="1050" b="1" dirty="0"/>
            </a:p>
          </p:txBody>
        </p:sp>
        <p:sp>
          <p:nvSpPr>
            <p:cNvPr id="16" name="Rechteck 30"/>
            <p:cNvSpPr>
              <a:spLocks noChangeArrowheads="1"/>
            </p:cNvSpPr>
            <p:nvPr/>
          </p:nvSpPr>
          <p:spPr bwMode="auto">
            <a:xfrm>
              <a:off x="1766229" y="5265976"/>
              <a:ext cx="92220" cy="370566"/>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09400" y="5265959"/>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723207" y="5802593"/>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solidFill>
                  <a:schemeClr val="tx2"/>
                </a:solidFill>
              </a:rPr>
              <a:t>Analysis contains: straight-line winds, tornadoes, hail, heavy precipitation, flash floods, lightning.</a:t>
            </a:r>
            <a:endParaRPr lang="en-GB" sz="1000" dirty="0">
              <a:solidFill>
                <a:schemeClr val="tx2"/>
              </a:solidFill>
            </a:endParaRPr>
          </a:p>
        </p:txBody>
      </p:sp>
      <p:pic>
        <p:nvPicPr>
          <p:cNvPr id="1026" name="Picture 2"/>
          <p:cNvPicPr>
            <a:picLocks noChangeAspect="1" noChangeArrowheads="1"/>
          </p:cNvPicPr>
          <p:nvPr>
            <p:custDataLst>
              <p:tags r:id="rId3"/>
            </p:custDataLst>
          </p:nvPr>
        </p:nvPicPr>
        <p:blipFill>
          <a:blip r:embed="rId6" cstate="email"/>
          <a:srcRect/>
          <a:stretch>
            <a:fillRect/>
          </a:stretch>
        </p:blipFill>
        <p:spPr bwMode="auto">
          <a:xfrm>
            <a:off x="0" y="1499254"/>
            <a:ext cx="8677275" cy="4574627"/>
          </a:xfrm>
          <a:prstGeom prst="rect">
            <a:avLst/>
          </a:prstGeom>
          <a:noFill/>
          <a:ln w="9525">
            <a:noFill/>
            <a:miter lim="800000"/>
            <a:headEnd/>
            <a:tailEnd/>
          </a:ln>
          <a:effectLst/>
        </p:spPr>
      </p:pic>
      <p:sp>
        <p:nvSpPr>
          <p:cNvPr id="23" name="Rechteck 22"/>
          <p:cNvSpPr/>
          <p:nvPr/>
        </p:nvSpPr>
        <p:spPr>
          <a:xfrm>
            <a:off x="8370212" y="4697772"/>
            <a:ext cx="86400" cy="6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8384960" y="5336820"/>
            <a:ext cx="86400" cy="39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283272" y="4968942"/>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89</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19"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28"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insured and total economic cost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9</a:t>
            </a:fld>
            <a:endParaRPr lang="en-US" smtClean="0"/>
          </a:p>
        </p:txBody>
      </p:sp>
      <p:sp>
        <p:nvSpPr>
          <p:cNvPr id="52230" name="Rectangle 2"/>
          <p:cNvSpPr>
            <a:spLocks noGrp="1" noChangeArrowheads="1"/>
          </p:cNvSpPr>
          <p:nvPr>
            <p:ph type="title"/>
          </p:nvPr>
        </p:nvSpPr>
        <p:spPr/>
        <p:txBody>
          <a:bodyPr/>
          <a:lstStyle/>
          <a:p>
            <a:r>
              <a:rPr lang="en-US" dirty="0" smtClean="0"/>
              <a:t>ROE: ROEs by Industry vs. Fortune 500, 1987–2012*</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All figures are GAAP.</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828740"/>
          <a:ext cx="8569325" cy="4579937"/>
        </p:xfrm>
        <a:graphic>
          <a:graphicData uri="http://schemas.openxmlformats.org/presentationml/2006/ole">
            <p:oleObj spid="_x0000_s21260290" name="Chart" r:id="rId4" imgW="8601024" imgH="4610130" progId="MSGraph.Chart.8">
              <p:embed followColorScheme="full"/>
            </p:oleObj>
          </a:graphicData>
        </a:graphic>
      </p:graphicFrame>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17"/>
          <p:cNvSpPr txBox="1">
            <a:spLocks noChangeArrowheads="1"/>
          </p:cNvSpPr>
          <p:nvPr/>
        </p:nvSpPr>
        <p:spPr bwMode="auto">
          <a:xfrm>
            <a:off x="5867683" y="1061882"/>
            <a:ext cx="3276317" cy="156966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u="sng" dirty="0" smtClean="0">
                <a:solidFill>
                  <a:schemeClr val="bg1"/>
                </a:solidFill>
              </a:rPr>
              <a:t>Average: 1987-2012</a:t>
            </a:r>
          </a:p>
          <a:p>
            <a:pPr algn="ctr">
              <a:defRPr/>
            </a:pPr>
            <a:r>
              <a:rPr lang="en-US" sz="1600" b="1" dirty="0" smtClean="0">
                <a:solidFill>
                  <a:schemeClr val="bg1"/>
                </a:solidFill>
              </a:rPr>
              <a:t>Diversified </a:t>
            </a:r>
            <a:r>
              <a:rPr lang="en-US" sz="1600" b="1" dirty="0" err="1" smtClean="0">
                <a:solidFill>
                  <a:schemeClr val="bg1"/>
                </a:solidFill>
              </a:rPr>
              <a:t>Finl</a:t>
            </a:r>
            <a:r>
              <a:rPr lang="en-US" sz="1600" b="1" dirty="0" smtClean="0">
                <a:solidFill>
                  <a:schemeClr val="bg1"/>
                </a:solidFill>
              </a:rPr>
              <a:t>: 	15.0%   Commercial Banks: 13.1%      All Industries (F500): 13.4% Life/Health Insurance: 8.8%  P/C Insurance: 7.6%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oleChartEl type="series" lvl="2"/>
                                          </p:spTgt>
                                        </p:tgtEl>
                                        <p:attrNameLst>
                                          <p:attrName>style.visibility</p:attrName>
                                        </p:attrNameLst>
                                      </p:cBhvr>
                                      <p:to>
                                        <p:strVal val="visible"/>
                                      </p:to>
                                    </p:set>
                                    <p:animEffect transition="in" filter="wipe(left)">
                                      <p:cBhvr>
                                        <p:cTn id="12" dur="1000"/>
                                        <p:tgtEl>
                                          <p:spTgt spid="2026500">
                                            <p:oleChartEl type="series" lvl="2"/>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oleChartEl type="series" lvl="3"/>
                                          </p:spTgt>
                                        </p:tgtEl>
                                        <p:attrNameLst>
                                          <p:attrName>style.visibility</p:attrName>
                                        </p:attrNameLst>
                                      </p:cBhvr>
                                      <p:to>
                                        <p:strVal val="visible"/>
                                      </p:to>
                                    </p:set>
                                    <p:animEffect transition="in" filter="wipe(left)">
                                      <p:cBhvr>
                                        <p:cTn id="17" dur="1000"/>
                                        <p:tgtEl>
                                          <p:spTgt spid="2026500">
                                            <p:oleChartEl type="series" lvl="3"/>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700"/>
                                  </p:stCondLst>
                                  <p:childTnLst>
                                    <p:set>
                                      <p:cBhvr>
                                        <p:cTn id="21" dur="1" fill="hold">
                                          <p:stCondLst>
                                            <p:cond delay="0"/>
                                          </p:stCondLst>
                                        </p:cTn>
                                        <p:tgtEl>
                                          <p:spTgt spid="2026500">
                                            <p:oleChartEl type="series" lvl="4"/>
                                          </p:spTgt>
                                        </p:tgtEl>
                                        <p:attrNameLst>
                                          <p:attrName>style.visibility</p:attrName>
                                        </p:attrNameLst>
                                      </p:cBhvr>
                                      <p:to>
                                        <p:strVal val="visible"/>
                                      </p:to>
                                    </p:set>
                                    <p:animEffect transition="in" filter="wipe(left)">
                                      <p:cBhvr>
                                        <p:cTn id="22" dur="1000"/>
                                        <p:tgtEl>
                                          <p:spTgt spid="2026500">
                                            <p:oleChartEl type="series" lvl="4"/>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700"/>
                                  </p:stCondLst>
                                  <p:childTnLst>
                                    <p:set>
                                      <p:cBhvr>
                                        <p:cTn id="26" dur="1" fill="hold">
                                          <p:stCondLst>
                                            <p:cond delay="0"/>
                                          </p:stCondLst>
                                        </p:cTn>
                                        <p:tgtEl>
                                          <p:spTgt spid="2026500">
                                            <p:oleChartEl type="series" lvl="5"/>
                                          </p:spTgt>
                                        </p:tgtEl>
                                        <p:attrNameLst>
                                          <p:attrName>style.visibility</p:attrName>
                                        </p:attrNameLst>
                                      </p:cBhvr>
                                      <p:to>
                                        <p:strVal val="visible"/>
                                      </p:to>
                                    </p:set>
                                    <p:animEffect transition="in" filter="wipe(left)">
                                      <p:cBhvr>
                                        <p:cTn id="27" dur="1000"/>
                                        <p:tgtEl>
                                          <p:spTgt spid="2026500">
                                            <p:oleChartEl type="series" lvl="5"/>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90</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Hurricane Sandy Summary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91</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1209369" y="4445764"/>
            <a:ext cx="7020232"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Sandy Became One of the Most Expensive Events in Insurance History</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66676" y="109538"/>
            <a:ext cx="7853643" cy="860425"/>
          </a:xfrm>
        </p:spPr>
        <p:txBody>
          <a:bodyPr/>
          <a:lstStyle/>
          <a:p>
            <a:r>
              <a:rPr lang="en-US" dirty="0" smtClean="0"/>
              <a:t>Hurricane Sandy: Claim Payments to Policyholders, by  State</a:t>
            </a:r>
          </a:p>
        </p:txBody>
      </p:sp>
      <p:graphicFrame>
        <p:nvGraphicFramePr>
          <p:cNvPr id="95234" name="Object 2"/>
          <p:cNvGraphicFramePr>
            <a:graphicFrameLocks/>
          </p:cNvGraphicFramePr>
          <p:nvPr/>
        </p:nvGraphicFramePr>
        <p:xfrm>
          <a:off x="215153" y="1276910"/>
          <a:ext cx="8673353" cy="4330700"/>
        </p:xfrm>
        <a:graphic>
          <a:graphicData uri="http://schemas.openxmlformats.org/presentationml/2006/ole">
            <p:oleObj spid="_x0000_s21642242" name="Chart" r:id="rId4" imgW="8439161" imgH="4333784" progId="MSGraph.Chart.8">
              <p:embed followColorScheme="full"/>
            </p:oleObj>
          </a:graphicData>
        </a:graphic>
      </p:graphicFrame>
      <p:sp>
        <p:nvSpPr>
          <p:cNvPr id="6" name="Rectangle 5"/>
          <p:cNvSpPr>
            <a:spLocks noChangeArrowheads="1"/>
          </p:cNvSpPr>
          <p:nvPr/>
        </p:nvSpPr>
        <p:spPr bwMode="blackWhite">
          <a:xfrm>
            <a:off x="454398" y="5595191"/>
            <a:ext cx="8232401" cy="685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Will Pay at Least $18.75 Billion to 1.52 Million Policyholders Across 15 States and DC in the Wake of Hurricane Sandy</a:t>
            </a:r>
            <a:endParaRPr lang="en-US" b="1" dirty="0">
              <a:solidFill>
                <a:srgbClr val="FFFFFF"/>
              </a:solidFill>
            </a:endParaRPr>
          </a:p>
        </p:txBody>
      </p:sp>
      <p:sp>
        <p:nvSpPr>
          <p:cNvPr id="95239" name="Rectangle 110"/>
          <p:cNvSpPr>
            <a:spLocks noGrp="1" noChangeArrowheads="1"/>
          </p:cNvSpPr>
          <p:nvPr>
            <p:ph type="sldNum" sz="quarter" idx="12"/>
          </p:nvPr>
        </p:nvSpPr>
        <p:spPr>
          <a:noFill/>
        </p:spPr>
        <p:txBody>
          <a:bodyPr/>
          <a:lstStyle/>
          <a:p>
            <a:fld id="{108AF790-FF04-42DB-8600-2355AD6BD9B9}" type="slidenum">
              <a:rPr lang="en-US" smtClean="0"/>
              <a:pPr/>
              <a:t>92</a:t>
            </a:fld>
            <a:endParaRPr lang="en-US" smtClean="0"/>
          </a:p>
        </p:txBody>
      </p:sp>
      <p:sp>
        <p:nvSpPr>
          <p:cNvPr id="10" name="AutoShape 8"/>
          <p:cNvSpPr>
            <a:spLocks noChangeArrowheads="1"/>
          </p:cNvSpPr>
          <p:nvPr/>
        </p:nvSpPr>
        <p:spPr bwMode="blackWhite">
          <a:xfrm>
            <a:off x="3275554" y="1760265"/>
            <a:ext cx="2358329" cy="1398493"/>
          </a:xfrm>
          <a:prstGeom prst="wedgeRectCallout">
            <a:avLst>
              <a:gd name="adj1" fmla="val -125448"/>
              <a:gd name="adj2" fmla="val -34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At $9.6B and $6.6B, respectively, NY and NJ suffered, by far, the largest losses from Hurricane Sandy</a:t>
            </a:r>
            <a:endParaRPr lang="en-US" sz="1600" b="1" dirty="0">
              <a:solidFill>
                <a:srgbClr val="FFFFFF"/>
              </a:solidFill>
              <a:latin typeface="Arial" pitchFamily="34" charset="0"/>
              <a:cs typeface="Arial" pitchFamily="34" charset="0"/>
            </a:endParaRPr>
          </a:p>
        </p:txBody>
      </p:sp>
      <p:sp>
        <p:nvSpPr>
          <p:cNvPr id="11" name="Rectangle 4"/>
          <p:cNvSpPr>
            <a:spLocks noChangeArrowheads="1"/>
          </p:cNvSpPr>
          <p:nvPr/>
        </p:nvSpPr>
        <p:spPr bwMode="black">
          <a:xfrm>
            <a:off x="255493" y="1196600"/>
            <a:ext cx="8221663"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TOTAL = $18.75 BILLION</a:t>
            </a:r>
            <a:endParaRPr lang="en-US" sz="2000" b="1" dirty="0">
              <a:solidFill>
                <a:srgbClr val="225A7A"/>
              </a:solidFill>
            </a:endParaRPr>
          </a:p>
        </p:txBody>
      </p:sp>
      <p:sp>
        <p:nvSpPr>
          <p:cNvPr id="14" name="Rectangle 6"/>
          <p:cNvSpPr>
            <a:spLocks noChangeArrowheads="1"/>
          </p:cNvSpPr>
          <p:nvPr/>
        </p:nvSpPr>
        <p:spPr bwMode="black">
          <a:xfrm>
            <a:off x="347663" y="107408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Thousands)</a:t>
            </a:r>
            <a:endParaRPr lang="en-US" sz="1600" b="1" dirty="0">
              <a:solidFill>
                <a:srgbClr val="225A7A"/>
              </a:solidFill>
            </a:endParaRPr>
          </a:p>
        </p:txBody>
      </p:sp>
      <p:sp>
        <p:nvSpPr>
          <p:cNvPr id="12" name="Rectangle 4"/>
          <p:cNvSpPr>
            <a:spLocks noChangeArrowheads="1"/>
          </p:cNvSpPr>
          <p:nvPr/>
        </p:nvSpPr>
        <p:spPr bwMode="auto">
          <a:xfrm>
            <a:off x="-127000" y="6301088"/>
            <a:ext cx="91916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 Catastrophe loss data is for Catastrophe Serial No. 90 (Oct. 28 – 31, 2012) from PCS as of Jan. 18, 2013; Insurance Information Institute .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7998" y="1346455"/>
          <a:ext cx="8736013" cy="4972050"/>
        </p:xfrm>
        <a:graphic>
          <a:graphicData uri="http://schemas.openxmlformats.org/presentationml/2006/ole">
            <p:oleObj spid="_x0000_s21643266"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Hurricane Sandy resulted in an estimated 1.52 million privately insured claims resulting in an estimated $18.75 to $25 billion in insured losses.   Hurricane Katrina produced 1.74 million claims and $48.7B in losses (in 2012 $)</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Number of Claims </a:t>
            </a:r>
          </a:p>
          <a:p>
            <a:pPr algn="l" defTabSz="114300" eaLnBrk="0" hangingPunct="0">
              <a:lnSpc>
                <a:spcPct val="90000"/>
              </a:lnSpc>
              <a:defRPr/>
            </a:pPr>
            <a:r>
              <a:rPr lang="en-US" sz="3000" b="1" dirty="0" smtClean="0">
                <a:solidFill>
                  <a:srgbClr val="28688C"/>
                </a:solidFill>
                <a:latin typeface="Arial"/>
                <a:ea typeface="Arial Unicode MS"/>
                <a:cs typeface="Arial"/>
              </a:rPr>
              <a:t>by Type*</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266808"/>
            <a:ext cx="8242300" cy="553998"/>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claim count estimate s as of 1/18/13.  Loss estimate </a:t>
            </a:r>
            <a:r>
              <a:rPr lang="en-US" sz="1000" dirty="0" smtClean="0">
                <a:solidFill>
                  <a:schemeClr val="accent4">
                    <a:lumMod val="75000"/>
                  </a:schemeClr>
                </a:solidFill>
              </a:rPr>
              <a:t>represents PCS total ($18.75B) and upper end of range estimates by risk modelers RMS, </a:t>
            </a:r>
            <a:r>
              <a:rPr lang="en-US" sz="1000" dirty="0" err="1" smtClean="0">
                <a:solidFill>
                  <a:schemeClr val="accent4">
                    <a:lumMod val="75000"/>
                  </a:schemeClr>
                </a:solidFill>
              </a:rPr>
              <a:t>Eqecat</a:t>
            </a:r>
            <a:r>
              <a:rPr lang="en-US" sz="1000" dirty="0" smtClean="0">
                <a:solidFill>
                  <a:schemeClr val="accent4">
                    <a:lumMod val="75000"/>
                  </a:schemeClr>
                </a:solidFill>
              </a:rPr>
              <a:t> and AIR.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AIR, </a:t>
            </a:r>
            <a:r>
              <a:rPr lang="en-US" sz="1000" dirty="0" err="1" smtClean="0">
                <a:solidFill>
                  <a:schemeClr val="accent4">
                    <a:lumMod val="75000"/>
                  </a:schemeClr>
                </a:solidFill>
                <a:cs typeface="+mn-cs"/>
              </a:rPr>
              <a:t>Eqecat</a:t>
            </a:r>
            <a:r>
              <a:rPr lang="en-US" sz="1000" dirty="0" smtClean="0">
                <a:solidFill>
                  <a:schemeClr val="accent4">
                    <a:lumMod val="75000"/>
                  </a:schemeClr>
                </a:solidFill>
                <a:cs typeface="+mn-cs"/>
              </a:rPr>
              <a:t>, AIR Worldwide;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93</a:t>
            </a:fld>
            <a:endParaRPr lang="en-US"/>
          </a:p>
        </p:txBody>
      </p:sp>
      <p:sp>
        <p:nvSpPr>
          <p:cNvPr id="10" name="AutoShape 7"/>
          <p:cNvSpPr>
            <a:spLocks noChangeArrowheads="1"/>
          </p:cNvSpPr>
          <p:nvPr/>
        </p:nvSpPr>
        <p:spPr bwMode="blackWhite">
          <a:xfrm>
            <a:off x="250965" y="4856088"/>
            <a:ext cx="3229896" cy="1177366"/>
          </a:xfrm>
          <a:prstGeom prst="wedgeRectCallout">
            <a:avLst>
              <a:gd name="adj1" fmla="val 74222"/>
              <a:gd name="adj2" fmla="val -636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Sandy is a high HO frequency, (relatively low)  severity event (avg. severity &lt;50% Katrina)</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Claims = 1.52 Million*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430733" y="1287463"/>
          <a:ext cx="8736013" cy="4972050"/>
        </p:xfrm>
        <a:graphic>
          <a:graphicData uri="http://schemas.openxmlformats.org/presentationml/2006/ole">
            <p:oleObj spid="_x0000_s21644290"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366437" y="1179872"/>
            <a:ext cx="2585833" cy="2713702"/>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Although Commercial Lines accounted for only 13% of total claims, they account for 48% of all claim dollars paid. In most hurricanes, Commercial Lines accounts for about 1/3 of insured losses.</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Insured Loss by</a:t>
            </a:r>
          </a:p>
          <a:p>
            <a:pPr algn="l" defTabSz="114300" eaLnBrk="0" hangingPunct="0">
              <a:lnSpc>
                <a:spcPct val="90000"/>
              </a:lnSpc>
              <a:defRPr/>
            </a:pPr>
            <a:r>
              <a:rPr lang="en-US" sz="3000" b="1" dirty="0" smtClean="0">
                <a:solidFill>
                  <a:srgbClr val="28688C"/>
                </a:solidFill>
                <a:latin typeface="Arial"/>
                <a:ea typeface="Arial Unicode MS"/>
                <a:cs typeface="Arial"/>
              </a:rPr>
              <a:t>Claim Type*  ($ Millions)</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87991"/>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insured loss estimates as of 1/18/13.</a:t>
            </a:r>
            <a:r>
              <a:rPr lang="en-US" sz="1000" dirty="0" smtClean="0">
                <a:solidFill>
                  <a:schemeClr val="accent4">
                    <a:lumMod val="75000"/>
                  </a:schemeClr>
                </a:solidFill>
              </a:rPr>
              <a:t> Catastrophe modeler estimates range up to $25 billion.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94</a:t>
            </a:fld>
            <a:endParaRPr lang="en-US"/>
          </a:p>
        </p:txBody>
      </p:sp>
      <p:sp>
        <p:nvSpPr>
          <p:cNvPr id="11" name="Rectangle 6"/>
          <p:cNvSpPr>
            <a:spLocks noChangeArrowheads="1"/>
          </p:cNvSpPr>
          <p:nvPr/>
        </p:nvSpPr>
        <p:spPr bwMode="black">
          <a:xfrm>
            <a:off x="1194619" y="1209983"/>
            <a:ext cx="49112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 Value = $18.75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95</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p:oleObj spid="_x0000_s20049922" name="Chart" r:id="rId4" imgW="8534451" imgH="4848277" progId="MSGraph.Chart.8">
              <p:embed followColorScheme="full"/>
            </p:oleObj>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96</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50946" name="Chart" r:id="rId4" imgW="8543899" imgH="4848277" progId="MSGraph.Chart.8">
              <p:embed followColorScheme="full"/>
            </p:oleObj>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97</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U.S. Insured Catastrophe Losses by Cause of Loss, 2011 ($ Millions)</a:t>
            </a:r>
            <a:endParaRPr lang="en-US" baseline="30000" dirty="0" smtClean="0"/>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5058" name="Chart" r:id="rId4" imgW="4486147" imgH="3695661" progId="MSGraph.Chart.8">
              <p:embed followColorScheme="full"/>
            </p:oleObj>
          </a:graphicData>
        </a:graphic>
      </p:graphicFrame>
      <p:sp>
        <p:nvSpPr>
          <p:cNvPr id="54280" name="Rectangle 5"/>
          <p:cNvSpPr>
            <a:spLocks noChangeArrowheads="1"/>
          </p:cNvSpPr>
          <p:nvPr/>
        </p:nvSpPr>
        <p:spPr bwMode="auto">
          <a:xfrm>
            <a:off x="0" y="6389410"/>
            <a:ext cx="8821738"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defRPr/>
            </a:pPr>
            <a:r>
              <a:rPr lang="en-US" sz="1100" dirty="0"/>
              <a:t>Source: ISO’s Property Claim Services </a:t>
            </a:r>
            <a:r>
              <a:rPr lang="en-US" sz="1100" dirty="0" smtClean="0"/>
              <a:t>Unit, Munich Re; Insurance Information Institute.</a:t>
            </a:r>
            <a:endParaRPr lang="en-US" sz="1100" dirty="0"/>
          </a:p>
        </p:txBody>
      </p:sp>
      <p:sp>
        <p:nvSpPr>
          <p:cNvPr id="33801" name="Rectangle 7"/>
          <p:cNvSpPr>
            <a:spLocks noChangeArrowheads="1"/>
          </p:cNvSpPr>
          <p:nvPr/>
        </p:nvSpPr>
        <p:spPr bwMode="gray">
          <a:xfrm>
            <a:off x="5826411" y="1833896"/>
            <a:ext cx="2532062" cy="366254"/>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$5,510</a:t>
            </a:r>
            <a:endParaRPr lang="en-US" sz="1400" dirty="0"/>
          </a:p>
        </p:txBody>
      </p:sp>
      <p:sp>
        <p:nvSpPr>
          <p:cNvPr id="33802" name="Rectangle 8"/>
          <p:cNvSpPr>
            <a:spLocks noChangeArrowheads="1"/>
          </p:cNvSpPr>
          <p:nvPr/>
        </p:nvSpPr>
        <p:spPr bwMode="gray">
          <a:xfrm>
            <a:off x="4645235" y="124371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Wildfires, $855</a:t>
            </a:r>
            <a:endParaRPr lang="en-US" sz="1400" dirty="0"/>
          </a:p>
        </p:txBody>
      </p:sp>
      <p:sp>
        <p:nvSpPr>
          <p:cNvPr id="33803" name="Rectangle 11"/>
          <p:cNvSpPr>
            <a:spLocks noChangeArrowheads="1"/>
          </p:cNvSpPr>
          <p:nvPr/>
        </p:nvSpPr>
        <p:spPr bwMode="gray">
          <a:xfrm>
            <a:off x="1352941" y="479032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Thunderstorms (Incl. Tornadoes , $25,813</a:t>
            </a:r>
            <a:endParaRPr lang="en-US" sz="1400" dirty="0"/>
          </a:p>
        </p:txBody>
      </p:sp>
      <p:sp>
        <p:nvSpPr>
          <p:cNvPr id="33804" name="Rectangle 13"/>
          <p:cNvSpPr>
            <a:spLocks noChangeArrowheads="1"/>
          </p:cNvSpPr>
          <p:nvPr/>
        </p:nvSpPr>
        <p:spPr bwMode="gray">
          <a:xfrm>
            <a:off x="1156507" y="1923217"/>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$2,017</a:t>
            </a:r>
            <a:endParaRPr lang="en-US" sz="1400" i="1" dirty="0"/>
          </a:p>
        </p:txBody>
      </p:sp>
      <p:sp>
        <p:nvSpPr>
          <p:cNvPr id="33806" name="Rectangle 15"/>
          <p:cNvSpPr>
            <a:spLocks noChangeArrowheads="1"/>
          </p:cNvSpPr>
          <p:nvPr/>
        </p:nvSpPr>
        <p:spPr bwMode="gray">
          <a:xfrm>
            <a:off x="639317" y="1655420"/>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$50, (0.1%)</a:t>
            </a:r>
            <a:endParaRPr lang="en-US" sz="1400" dirty="0"/>
          </a:p>
        </p:txBody>
      </p:sp>
      <p:sp>
        <p:nvSpPr>
          <p:cNvPr id="33807" name="Rectangle 15"/>
          <p:cNvSpPr>
            <a:spLocks noChangeArrowheads="1"/>
          </p:cNvSpPr>
          <p:nvPr/>
        </p:nvSpPr>
        <p:spPr bwMode="gray">
          <a:xfrm>
            <a:off x="1092775" y="141053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Flood , $535, (1.5%)</a:t>
            </a:r>
            <a:endParaRPr lang="en-US" sz="1400" dirty="0"/>
          </a:p>
        </p:txBody>
      </p:sp>
      <p:sp>
        <p:nvSpPr>
          <p:cNvPr id="33808" name="Freeform 2"/>
          <p:cNvSpPr>
            <a:spLocks/>
          </p:cNvSpPr>
          <p:nvPr/>
        </p:nvSpPr>
        <p:spPr bwMode="gray">
          <a:xfrm>
            <a:off x="4459835" y="1543987"/>
            <a:ext cx="425450" cy="132596"/>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8977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  $1,000</a:t>
            </a:r>
            <a:endParaRPr lang="en-US" sz="1400" dirty="0"/>
          </a:p>
        </p:txBody>
      </p:sp>
      <p:sp>
        <p:nvSpPr>
          <p:cNvPr id="33810" name="Freeform 2"/>
          <p:cNvSpPr>
            <a:spLocks/>
          </p:cNvSpPr>
          <p:nvPr/>
        </p:nvSpPr>
        <p:spPr bwMode="gray">
          <a:xfrm rot="5400000">
            <a:off x="3506687" y="1295610"/>
            <a:ext cx="253399"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146058" y="133490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000099" y="4661940"/>
            <a:ext cx="2784475" cy="181097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2011’s insured loss distribution was unusual with tornado and thunderstorm accounting for the vast majority of loss</a:t>
            </a:r>
            <a:endParaRPr lang="en-US" sz="2000" b="1" dirty="0">
              <a:solidFill>
                <a:srgbClr val="FFFFFF"/>
              </a:solidFill>
            </a:endParaRPr>
          </a:p>
        </p:txBody>
      </p:sp>
      <p:sp>
        <p:nvSpPr>
          <p:cNvPr id="21" name="AutoShape 7"/>
          <p:cNvSpPr>
            <a:spLocks noChangeArrowheads="1"/>
          </p:cNvSpPr>
          <p:nvPr/>
        </p:nvSpPr>
        <p:spPr bwMode="blackWhite">
          <a:xfrm>
            <a:off x="258763" y="2818152"/>
            <a:ext cx="2244725" cy="1649074"/>
          </a:xfrm>
          <a:prstGeom prst="wedgeRectCallout">
            <a:avLst>
              <a:gd name="adj1" fmla="val 74460"/>
              <a:gd name="adj2" fmla="val 103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Thunderstorm/ Tornado losses were 2.5 times above the 30-year average</a:t>
            </a:r>
            <a:endParaRPr lang="en-US" sz="2000" b="1" dirty="0">
              <a:solidFill>
                <a:schemeClr val="bg1"/>
              </a:solidFill>
              <a:cs typeface="+mn-cs"/>
            </a:endParaRPr>
          </a:p>
        </p:txBody>
      </p:sp>
      <p:sp>
        <p:nvSpPr>
          <p:cNvPr id="22" name="Freeform 2"/>
          <p:cNvSpPr>
            <a:spLocks/>
          </p:cNvSpPr>
          <p:nvPr/>
        </p:nvSpPr>
        <p:spPr bwMode="gray">
          <a:xfrm rot="5400000">
            <a:off x="3462960" y="1491731"/>
            <a:ext cx="165961"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98</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1992–2011</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6082" name="Chart" r:id="rId4" imgW="4486147" imgH="3695661" progId="MSGraph.Chart.8">
              <p:embed followColorScheme="full"/>
            </p:oleObj>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2009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161.3</a:t>
            </a:r>
            <a:endParaRPr lang="en-US" sz="1400" dirty="0"/>
          </a:p>
        </p:txBody>
      </p:sp>
      <p:sp>
        <p:nvSpPr>
          <p:cNvPr id="33802" name="Rectangle 8"/>
          <p:cNvSpPr>
            <a:spLocks noChangeArrowheads="1"/>
          </p:cNvSpPr>
          <p:nvPr/>
        </p:nvSpPr>
        <p:spPr bwMode="gray">
          <a:xfrm>
            <a:off x="4810125" y="122872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130.2</a:t>
            </a:r>
            <a:endParaRPr lang="en-US" sz="1400" dirty="0"/>
          </a:p>
        </p:txBody>
      </p:sp>
      <p:sp>
        <p:nvSpPr>
          <p:cNvPr id="33804" name="Rectangle 13"/>
          <p:cNvSpPr>
            <a:spLocks noChangeArrowheads="1"/>
          </p:cNvSpPr>
          <p:nvPr/>
        </p:nvSpPr>
        <p:spPr bwMode="gray">
          <a:xfrm>
            <a:off x="766763" y="3092450"/>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$28.2</a:t>
            </a:r>
            <a:endParaRPr lang="en-US" sz="1400" i="1" dirty="0"/>
          </a:p>
        </p:txBody>
      </p:sp>
      <p:sp>
        <p:nvSpPr>
          <p:cNvPr id="33805" name="Rectangle 14"/>
          <p:cNvSpPr>
            <a:spLocks noChangeArrowheads="1"/>
          </p:cNvSpPr>
          <p:nvPr/>
        </p:nvSpPr>
        <p:spPr bwMode="gray">
          <a:xfrm>
            <a:off x="1801813" y="220793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24.4</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18.2</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14.8</a:t>
            </a:r>
            <a:endParaRPr lang="en-US" sz="1400" dirty="0"/>
          </a:p>
        </p:txBody>
      </p:sp>
      <p:sp>
        <p:nvSpPr>
          <p:cNvPr id="33808" name="Freeform 2"/>
          <p:cNvSpPr>
            <a:spLocks/>
          </p:cNvSpPr>
          <p:nvPr/>
        </p:nvSpPr>
        <p:spPr bwMode="gray">
          <a:xfrm>
            <a:off x="4549775" y="1519238"/>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$1.4</a:t>
            </a:r>
            <a:endParaRPr lang="en-US" sz="1400" dirty="0"/>
          </a:p>
        </p:txBody>
      </p:sp>
      <p:sp>
        <p:nvSpPr>
          <p:cNvPr id="33810" name="Freeform 2"/>
          <p:cNvSpPr>
            <a:spLocks/>
          </p:cNvSpPr>
          <p:nvPr/>
        </p:nvSpPr>
        <p:spPr bwMode="gray">
          <a:xfrm rot="5400000">
            <a:off x="3577432" y="1156494"/>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325938"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1992-2011 totaled $384.3B, an average of $19.2B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99</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srcRect/>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Kvw6upY_files\slide0001_image001.emz"/>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iF8nkDK_files\slide0001_image001.emz"/>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6a4ced4d-8df6-4cf6-88db-6d3639104882"/>
  <p:tag name="AUDIO_IMPORT" val="U:\Webinar\2011_07 - Nat Cat Review\Articulate\07.mp3"/>
  <p:tag name="ELAPSEDTIME" val="40.697"/>
  <p:tag name="AUDIO_ID" val="297"/>
  <p:tag name="ARTICULATE_SLIDE_NAV" val="7"/>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Wmuu9Pi_files\slide0001_image001.gif"/>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186864</TotalTime>
  <Words>20590</Words>
  <Application>Microsoft Office PowerPoint</Application>
  <PresentationFormat>On-screen Show (4:3)</PresentationFormat>
  <Paragraphs>2721</Paragraphs>
  <Slides>267</Slides>
  <Notes>236</Notes>
  <HiddenSlides>161</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267</vt:i4>
      </vt:variant>
    </vt:vector>
  </HeadingPairs>
  <TitlesOfParts>
    <vt:vector size="271" baseType="lpstr">
      <vt:lpstr>Default Design</vt:lpstr>
      <vt:lpstr>Chart</vt:lpstr>
      <vt:lpstr>Slide</vt:lpstr>
      <vt:lpstr>Worksheet</vt:lpstr>
      <vt:lpstr>Overview &amp; Outlook for the      P/C Insurance Industry: Trends, Challenges and Opportunities </vt:lpstr>
      <vt:lpstr>Presentation Outline </vt:lpstr>
      <vt:lpstr>Observations on Growth: 2014 &amp; Beyond</vt:lpstr>
      <vt:lpstr>Slide 4</vt:lpstr>
      <vt:lpstr>P/C Net Income After Taxes 1991–2013:H1 ($ Millions)</vt:lpstr>
      <vt:lpstr>Profitability Peaks &amp; Troughs in the P/C Insurance Industry, 1975 – 2013:H1*</vt:lpstr>
      <vt:lpstr>A 100 Combined Ratio Isn’t What It Once Was: Investment Impact on ROEs</vt:lpstr>
      <vt:lpstr>ROE: Property/Casualty Insurance vs. Fortune 500, 1987–2012*</vt:lpstr>
      <vt:lpstr>ROE: ROEs by Industry vs. Fortune 500, 1987–2012*</vt:lpstr>
      <vt:lpstr>RNW All Lines by State, 2002-2011 Average: Highest 25 States</vt:lpstr>
      <vt:lpstr>Slide 11</vt:lpstr>
      <vt:lpstr>The Strength of the Economy Will Influence P/C Insurer Growth Opportunities</vt:lpstr>
      <vt:lpstr>US Real GDP Growth*</vt:lpstr>
      <vt:lpstr>Real GDP by State Percent Change, 2012: Highest 25 States</vt:lpstr>
      <vt:lpstr>Slide 15</vt:lpstr>
      <vt:lpstr>Slide 16</vt:lpstr>
      <vt:lpstr>Defense and Non-Defense Federal Spending        as a Share of State GDP: Top 10 States*</vt:lpstr>
      <vt:lpstr>Slide 18</vt:lpstr>
      <vt:lpstr>Slide 19</vt:lpstr>
      <vt:lpstr>Auto/Light Truck Sales, 1999-2019F</vt:lpstr>
      <vt:lpstr>Personal Auto Insurance Direct Written Premiums vs. Recently-Registered Cars</vt:lpstr>
      <vt:lpstr>Average Age of Vehicles on the Road, 2006—2013</vt:lpstr>
      <vt:lpstr>Monthly Change* in Auto Insurance Prices, 1991–2013*</vt:lpstr>
      <vt:lpstr>Monthly Change* in Auto Insurance Prices, January 2005 - August 2013</vt:lpstr>
      <vt:lpstr>Average Expenditures on Auto Insurance</vt:lpstr>
      <vt:lpstr>New Private Housing Starts, 1990-2019F</vt:lpstr>
      <vt:lpstr>Average Premium for Home Insurance Policies**</vt:lpstr>
      <vt:lpstr>Interest Rate on Convention 30-Year Mortgages: Headed Back Up, 1990–2013*</vt:lpstr>
      <vt:lpstr>Slide 29</vt:lpstr>
      <vt:lpstr>Commercial &amp; Industrial Loans Outstanding at FDIC-Insured Banks, Quarterly, 2006-2013*</vt:lpstr>
      <vt:lpstr>Percent of Non-Current Commercial &amp; Industrial Loans Outstanding at FDIC-Insured Banks, Quarterly, 2006-2013:Q2*</vt:lpstr>
      <vt:lpstr>CONSTRUCTION INDUSTRY OVERVIEW &amp; OUTLOOK</vt:lpstr>
      <vt:lpstr>Value of New Private Construction: Residential &amp; Nonresidential, 2003-2013*</vt:lpstr>
      <vt:lpstr>Slide 34</vt:lpstr>
      <vt:lpstr>New Home Inventories and Rental Vacancy Rates, 2003-2013*</vt:lpstr>
      <vt:lpstr>Change from Peak in New Construction Expenditures to 2013*</vt:lpstr>
      <vt:lpstr>Value of Construction Put in Place,   August 2013 vs. August 2012*</vt:lpstr>
      <vt:lpstr>Value of Private Construction Put in Place, by Segment,  Aug. 2013 vs. Aug. 2012*</vt:lpstr>
      <vt:lpstr>Private Construction by Segment/Project Type,  Aug. 2013 vs. Aug. 2012*</vt:lpstr>
      <vt:lpstr>Value of Public Construction Put in Place, by Segment,  Aug. 2013 vs. Aug. 2012*</vt:lpstr>
      <vt:lpstr>Public Construction by Segment/Project Type,  Aug. 2013 vs. Aug. 2012*</vt:lpstr>
      <vt:lpstr>Construction Employment, Jan. 2010—October 2013*</vt:lpstr>
      <vt:lpstr>Construction Employment,  Jan. 2003–October 2013 </vt:lpstr>
      <vt:lpstr>Nonfarm Payroll (Wages and Salaries): Quarterly, 2005–2013:Q2</vt:lpstr>
      <vt:lpstr>Slide 45</vt:lpstr>
      <vt:lpstr>Dollar Value* of Manufacturers’ Shipments Monthly, Jan. 1992—Apr. 2013</vt:lpstr>
      <vt:lpstr>Manufacturing Growth for Selected Sectors, 2013 vs. 2013*</vt:lpstr>
      <vt:lpstr>Recovery in Capacity Utilization is a Positive Sign for Commercial Exposures</vt:lpstr>
      <vt:lpstr>Manufacturing Employment, Jan. 2010—October 2013*</vt:lpstr>
      <vt:lpstr>Slide 50</vt:lpstr>
      <vt:lpstr>Business Bankruptcy Filings, 1980-2013*</vt:lpstr>
      <vt:lpstr>Private Sector Business Starts,  1993:Q2 – 2012:Q4*</vt:lpstr>
      <vt:lpstr>Slide 53</vt:lpstr>
      <vt:lpstr>12 Industries for the Next 10 Years: Insurance Solutions Needed</vt:lpstr>
      <vt:lpstr>Slide 55</vt:lpstr>
      <vt:lpstr>Unemployment and Underemployment Rates: Stubbornly High, But Falling</vt:lpstr>
      <vt:lpstr>Slide 57</vt:lpstr>
      <vt:lpstr>Slide 58</vt:lpstr>
      <vt:lpstr>Slide 59</vt:lpstr>
      <vt:lpstr>Slide 60</vt:lpstr>
      <vt:lpstr>Net Change in Government Employment: Jan. 2010—Oct. 2013*</vt:lpstr>
      <vt:lpstr>Unemployment Rates by State, August 2013: Highest 25 States*</vt:lpstr>
      <vt:lpstr>Slide 63</vt:lpstr>
      <vt:lpstr>Oil &amp; Gas Extraction Employment, Jan. 2010—Oct. 2013*</vt:lpstr>
      <vt:lpstr>Slide 65</vt:lpstr>
      <vt:lpstr>US Unemployment Rate Forecast</vt:lpstr>
      <vt:lpstr>US Unemployment Rate Forecasts</vt:lpstr>
      <vt:lpstr>Nonfarm Payroll (Wages and Salaries): Quarterly, 2005–2013:Q2</vt:lpstr>
      <vt:lpstr>Payroll vs. Workers Comp Net Written Premiums, 1990-2012E</vt:lpstr>
      <vt:lpstr>Slide 70</vt:lpstr>
      <vt:lpstr>Combined Ratio Points Associated with Catastrophe Losses: 1960 – 2012*</vt:lpstr>
      <vt:lpstr>U.S. Insured Catastrophe Losses</vt:lpstr>
      <vt:lpstr>Top 16 Most Costly Disasters in U.S. History</vt:lpstr>
      <vt:lpstr>Top 16 Most Costly World Insurance Losses, 1970-2012*</vt:lpstr>
      <vt:lpstr>Natural Disasters in the United States, 1980 – June 2013* Number of Events (Annual Totals 1980 – June 2013*) </vt:lpstr>
      <vt:lpstr>Losses Due to Natural Disasters in the US, 1980–2013 (Jan.-June Only)</vt:lpstr>
      <vt:lpstr>Slide 77</vt:lpstr>
      <vt:lpstr>Natural Disasters Worldwide, 1980 – 2013* (Number of Events) </vt:lpstr>
      <vt:lpstr>Losses Due to Natural Disasters Worldwide, 1980–2013* (Overall &amp; Insured Losses)</vt:lpstr>
      <vt:lpstr>Natural Disaster Losses in the United States: 2012</vt:lpstr>
      <vt:lpstr>Natural Disaster Losses in the United States: First Half 2013</vt:lpstr>
      <vt:lpstr>Significant Natural Catastrophes, 2012 (Events with $1 billion economic loss and/or 50 fatalities)</vt:lpstr>
      <vt:lpstr>Top 12 Most Costly Hurricanes in U.S. History</vt:lpstr>
      <vt:lpstr>Total Value of Insured Coastal Exposure in 2012</vt:lpstr>
      <vt:lpstr>Slide 85</vt:lpstr>
      <vt:lpstr>Slide 86</vt:lpstr>
      <vt:lpstr>Convective Loss Events in the U.S.  Number of events 1980 – 2012 and First Half 2013 </vt:lpstr>
      <vt:lpstr>U.S. Thunderstorm Loss Trends, 1980 – June 30, 2013</vt:lpstr>
      <vt:lpstr>Convective Loss Events in the U.S.  Overall and insured losses 1980 – 2012 and First Half 2013 </vt:lpstr>
      <vt:lpstr>New Research Suggests Increase in Convective Activity Is Costly for Insurers</vt:lpstr>
      <vt:lpstr>Hurricane Sandy Summary</vt:lpstr>
      <vt:lpstr>Hurricane Sandy: Claim Payments to Policyholders, by  State</vt:lpstr>
      <vt:lpstr>Slide 93</vt:lpstr>
      <vt:lpstr>Slide 94</vt:lpstr>
      <vt:lpstr>Total Value of Insured Coastal Exposure in 2007</vt:lpstr>
      <vt:lpstr>Total Potential Home Value Exposure to Storm Surge Risk in 2013*</vt:lpstr>
      <vt:lpstr>U.S. Insured Catastrophe Losses by Cause of Loss, 2011 ($ Millions)</vt:lpstr>
      <vt:lpstr>Inflation Adjusted U.S. Catastrophe Losses by Cause of Loss, 1992–20111</vt:lpstr>
      <vt:lpstr>Homeowners Insurance Catastrophe-Related Claim Frequency and Severity, 1997—2012*</vt:lpstr>
      <vt:lpstr>Combined Ratio Points Associated with Catastrophe Losses: 1960 – 2012*</vt:lpstr>
      <vt:lpstr>Homeowners Insurance Combined Ratio: 1990–2015F</vt:lpstr>
      <vt:lpstr>Slide 102</vt:lpstr>
      <vt:lpstr>Number of Federal Disaster Declarations, 1953-2013*</vt:lpstr>
      <vt:lpstr>Federal Disasters Declarations by State,  1953 – 2013: Highest 25 States*</vt:lpstr>
      <vt:lpstr>Federal Disasters Declarations by State,  1953 – 2013: Lowest 25 States*</vt:lpstr>
      <vt:lpstr>Slide 106</vt:lpstr>
      <vt:lpstr>Location of Tornado Reports: Through November 19, 2013</vt:lpstr>
      <vt:lpstr>U.S. Tornado Count, 2005-2013* </vt:lpstr>
      <vt:lpstr>Location of Large Hail Reports: Through September 30, 2013</vt:lpstr>
      <vt:lpstr>Location of High Wind Reports: Through September 30, 2013</vt:lpstr>
      <vt:lpstr>Severe Weather Reports: Through September 30, 2013</vt:lpstr>
      <vt:lpstr>Severe Weather Reports in Wisconsin: Through November 18, 2013</vt:lpstr>
      <vt:lpstr>Terrorism Update</vt:lpstr>
      <vt:lpstr>Terrorism Risk Insurance Program</vt:lpstr>
      <vt:lpstr>Terrorism Risk Insurance Program</vt:lpstr>
      <vt:lpstr>Loss Distribution by Type of Insurance from Sept. 11 Terrorist Attack ($ 2011)</vt:lpstr>
      <vt:lpstr>TRIA Outlook </vt:lpstr>
      <vt:lpstr>I.I.I. TRIA Testimony Before US Senate Banking Committee (Sept. 25, 2013)</vt:lpstr>
      <vt:lpstr>Terrorism Insurance Take-up Rates, By Year, 2003-2012</vt:lpstr>
      <vt:lpstr>Pyramid of Taxpayer Protection: Strong, Stable, Sound and Secure</vt:lpstr>
      <vt:lpstr>Summary of Terrorism Risk Insurance Program Extension Bills Introduced in 2013</vt:lpstr>
      <vt:lpstr>Terrorist Risk Index</vt:lpstr>
      <vt:lpstr>Terrorism Violates Traditional Requirements for Insurability</vt:lpstr>
      <vt:lpstr>Slide 124</vt:lpstr>
      <vt:lpstr>Public Opinion Survey</vt:lpstr>
      <vt:lpstr>I.I.I. Poll: Favorability</vt:lpstr>
      <vt:lpstr>I.I.I. Poll: Homeowners Insurance</vt:lpstr>
      <vt:lpstr>I.I.I. Poll: Flood Insurance</vt:lpstr>
      <vt:lpstr>I.I.I. Poll: Disaster Preparedness</vt:lpstr>
      <vt:lpstr>I.I.I. Poll: Disaster Preparedness</vt:lpstr>
      <vt:lpstr>I.I.I. Poll: Disaster Preparedness</vt:lpstr>
      <vt:lpstr>Slide 132</vt:lpstr>
      <vt:lpstr>Direct Premiums Written: Total P/C Percent Change by State, 2007-2012*</vt:lpstr>
      <vt:lpstr>Direct Premiums Written: Total P/C Percent Change by State, 2007-2012*</vt:lpstr>
      <vt:lpstr>Direct Premiums Written: PP Auto Percent Change by State, 2007-2012*</vt:lpstr>
      <vt:lpstr>Direct Premiums Written: PP Auto Percent Change by State, 2007-2012*</vt:lpstr>
      <vt:lpstr>Advertising Expenditures by P/C Insurance Industry, 1999-2012</vt:lpstr>
      <vt:lpstr>Direct Premiums Written: Homeowners Percent Change by State, 2007-2012*</vt:lpstr>
      <vt:lpstr>Direct Premiums Written: Homeowners Percent Change by State, 2007-2012*</vt:lpstr>
      <vt:lpstr>Direct Premiums Written: Comm. Lines Percent Change by State, 2007-2012*</vt:lpstr>
      <vt:lpstr>Direct Premiums Written: Comm. Lines Percent Change by State, 2007-2012*</vt:lpstr>
      <vt:lpstr>Direct Premiums Written: Workers’ Comp Percent Change by State, 2007-2012*</vt:lpstr>
      <vt:lpstr>Direct Premiums Written: Worker’s Comp Percent Change by State, 2007-2012*</vt:lpstr>
      <vt:lpstr>Slide 144</vt:lpstr>
      <vt:lpstr>All P/C Lines Distribution Channels, Direct vs. Independent Agents</vt:lpstr>
      <vt:lpstr>Commercial P/C Distribution Channels, Direct vs. Independent Agents</vt:lpstr>
      <vt:lpstr>Personal Lines Distribution Channels, Direct vs. Independent Agents</vt:lpstr>
      <vt:lpstr>The BIG Question: Where Is the Market Heading?</vt:lpstr>
      <vt:lpstr>INVESTMENTS:  THE NEW REALITY</vt:lpstr>
      <vt:lpstr>Property/Casualty Insurance Industry Investment Income: 2000–2013*1</vt:lpstr>
      <vt:lpstr>P/C Insurer Net Realized  Capital Gains/Losses, 1990-2013:H1</vt:lpstr>
      <vt:lpstr>Property/Casualty Insurance Industry Investment Gain: 1994–2013:H11</vt:lpstr>
      <vt:lpstr>Slide 153</vt:lpstr>
      <vt:lpstr>P/C Industry Investment Gains, Inflation-Adjusted: 1994–20121</vt:lpstr>
      <vt:lpstr>U.S. 10-Year Treasury Note Yields: A Long Downward Trend, 1990–2013*</vt:lpstr>
      <vt:lpstr>U.S. Treasury Security Yields: A Long Downward Trend, 1990–2013*</vt:lpstr>
      <vt:lpstr>Treasury Yield Curves:   Pre-Crisis (July 2007) vs. July 2013 </vt:lpstr>
      <vt:lpstr>Average Maturity of Bonds Held by US  P/C Insurers, 2006—2011*</vt:lpstr>
      <vt:lpstr>Distribution of Bond Maturities, P/C Insurance Industry, 2003-2012</vt:lpstr>
      <vt:lpstr>Bonds Rated NAIC Quality Category 3-6 as a Percent of Total Bonds, 2003–2012</vt:lpstr>
      <vt:lpstr>Insurance Industry Fair Value as a Percent of Par History, by Bond Type,  2002–2012</vt:lpstr>
      <vt:lpstr>As Yields (Blue) Sank, Fair Value as a Percent of Par (Orange) Rose,  2002–2012</vt:lpstr>
      <vt:lpstr>1. UNDERWRITING</vt:lpstr>
      <vt:lpstr>P/C Insurance Industry  Combined Ratio, 2001–2013:H1*</vt:lpstr>
      <vt:lpstr>Number of Years with Underwriting Profits by Decade, 1920s–2010s </vt:lpstr>
      <vt:lpstr>Underwriting Gain (Loss) 1975–2013:H1*</vt:lpstr>
      <vt:lpstr>Combined Ratios by Predominant Business Segment, 2013:H1 vs. 2012:H1*</vt:lpstr>
      <vt:lpstr>P/C Reserve Development, 1992–2015E</vt:lpstr>
      <vt:lpstr>Slide 169</vt:lpstr>
      <vt:lpstr>Questionable Claims, Top 10 Loss States, All Lines: 2010–2012</vt:lpstr>
      <vt:lpstr>Total Number of Questionable Claims by State,  2012: Highest 25 States</vt:lpstr>
      <vt:lpstr>Slide 172</vt:lpstr>
      <vt:lpstr>Total Number of Questionable Claims by State,  per 100K Persons, 2012: Highest 25 States</vt:lpstr>
      <vt:lpstr>Total Number of Questionable Claims by State,  per 100K Persons, 2012: Lowest 25 States</vt:lpstr>
      <vt:lpstr>Slide 175</vt:lpstr>
      <vt:lpstr>Slide 176</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Slide 182</vt:lpstr>
      <vt:lpstr>Private Passenger Auto Combined Ratio: 1993–2015F</vt:lpstr>
      <vt:lpstr>Homeowners Insurance Combined Ratio: 1990–2015F</vt:lpstr>
      <vt:lpstr>Homeowners Multi-Peril Loss &amp; LAE Ratio, 2011: Highest 25 States</vt:lpstr>
      <vt:lpstr>Homeowners Multi-Peril Loss &amp; LAE Ratio, 2011: Lowest 25 States</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Workers Compensation   Operating Environment</vt:lpstr>
      <vt:lpstr>Workers Compensation Combined Ratio: 1994–2012P</vt:lpstr>
      <vt:lpstr>Workers Compensation Medical Severity Moderate Increase in 2012</vt:lpstr>
      <vt:lpstr>Change in Price Paid for Medical Professional Services in WC, 2002-2012*</vt:lpstr>
      <vt:lpstr>WC Medical Severity Generally Outpaces the Medical CPI Rate</vt:lpstr>
      <vt:lpstr>Slide 199</vt:lpstr>
      <vt:lpstr>Workers Compensation Lost-Time  Claim Frequency Declined in 2012  Lost-Time Claims</vt:lpstr>
      <vt:lpstr>WC Indemnity Severity vs. Wage Inflation, 1995 -2012p</vt:lpstr>
      <vt:lpstr>Workers Compensation Premium:  Second Consecutive Year of Increase  Net Written Premium</vt:lpstr>
      <vt:lpstr>2012 Workers Compensation Direct Written Premium Growth, by State*</vt:lpstr>
      <vt:lpstr>Nonfarm Payroll (Wages and Salaries): Quarterly, 2005–2011:Q4</vt:lpstr>
      <vt:lpstr>Payroll vs. Workers Comp Net Written Premiums, 1990-2011</vt:lpstr>
      <vt:lpstr>Average Approved Bureau Rates/Loss Costs</vt:lpstr>
      <vt:lpstr>Current NCCI Voluntary Market Filed Rate/Loss Cost Changes   (Excludes Law-Only Filings)</vt:lpstr>
      <vt:lpstr>Impact of Discounting on Workers Compensation Premium  NCCI States—Private Carriers</vt:lpstr>
      <vt:lpstr>Workers Comp Rate Changes, 2008:Q4 – 2013:Q2</vt:lpstr>
      <vt:lpstr>2. SURPLUS/CAPITAL/CAPACITY</vt:lpstr>
      <vt:lpstr>Policyholder Surplus,  2006:Q4–2013:Q2</vt:lpstr>
      <vt:lpstr>US Policyholder Surplus: 1975–2013*</vt:lpstr>
      <vt:lpstr>U.S. INSURANCE MERGERS AND ACQUISITIONS, 2002-2012 (1)</vt:lpstr>
      <vt:lpstr>Slide 214</vt:lpstr>
      <vt:lpstr>Global Reinsurer Capital, 2007-2013:H1*</vt:lpstr>
      <vt:lpstr>Long-Term Evolution of Shareholders’ Funds for        the Guy Carpenter Global Reinsurance Composite  </vt:lpstr>
      <vt:lpstr>Alternative Capacity as a Percentage of Global Property Catastrophe Reinsurance Limit</vt:lpstr>
      <vt:lpstr>Slide 218</vt:lpstr>
      <vt:lpstr>Alternative Capacity Development,  2001—2013:H1</vt:lpstr>
      <vt:lpstr>Non-Traditional Property Catastrophe Limits by Type, YE 2012 vs. YE 2015E</vt:lpstr>
      <vt:lpstr>Catastrophe Bonds: Issuance and Outstanding, 1997- 2013*</vt:lpstr>
      <vt:lpstr>CATASTROPHE BONDS, ANNUAL RISK CAPITAL ISSUED, 2002-2012</vt:lpstr>
      <vt:lpstr>CATASTROPHE BONDS, RISK CAPITAL OUTSTANDING, 2002-2012</vt:lpstr>
      <vt:lpstr>Catastrophe Bond Issuances,  First Half 2013</vt:lpstr>
      <vt:lpstr>Sidecar Transactions (Post-Sandy) and Hedge Fund-Backed Reinsurers</vt:lpstr>
      <vt:lpstr>(Re) Insurers Investing in Insurance  Linked Securities (ILS) Fund Managers</vt:lpstr>
      <vt:lpstr>Alternative Reinsurance Capital Summary</vt:lpstr>
      <vt:lpstr>Alternative Reinsurance Capital Summary (continued)</vt:lpstr>
      <vt:lpstr>Alternative Reinsurance Capital Summary (continued)</vt:lpstr>
      <vt:lpstr>Questions Arising from Influence of Alternative Capital</vt:lpstr>
      <vt:lpstr>Reinsurer Share of Recent Significant Market Losses</vt:lpstr>
      <vt:lpstr>Regional Property Catastrophe Rate on Line Index, 1990—2013 (as of January 1)</vt:lpstr>
      <vt:lpstr>Alternative Capital: Important Definitions</vt:lpstr>
      <vt:lpstr>4.  RENEWED PRICING DISCIPLINE</vt:lpstr>
      <vt:lpstr>Net Premium Growth: Annual Change,  1971—2013:H1</vt:lpstr>
      <vt:lpstr>Growth in Direct Written Premium by Line, 2013-2015F*</vt:lpstr>
      <vt:lpstr>P/C Net Premiums Written: % Change, Quarter vs. Year-Prior Quarter</vt:lpstr>
      <vt:lpstr>Growth in Net Written Premium by Segment, 2013:H1 vs. 2012:H1*</vt:lpstr>
      <vt:lpstr>Average Commercial Rate Change, All Lines, (1Q:2004–3Q:2013)</vt:lpstr>
      <vt:lpstr>Change in Commercial Rate Renewals, by Account Size: 1999:Q4 to 2013:Q2</vt:lpstr>
      <vt:lpstr>Cumulative Qtrly. Commercial Rate Changes, by Account Size: 1999:Q4 to 2013:Q2</vt:lpstr>
      <vt:lpstr>Cumulative Qtrly. Commercial Rate Changes, by Line: 1999:Q4 to 2013:Q2</vt:lpstr>
      <vt:lpstr>Workers Comp. Quarterly Rate Changes, by Line: 2000:Q1 to 2013:Q2</vt:lpstr>
      <vt:lpstr>Change in Commercial Rate Renewals, by Line: 2013:Q3</vt:lpstr>
      <vt:lpstr>CLIPS: Change in Written Price Level: All Lines, 2010:Q2 – 2012:Q4</vt:lpstr>
      <vt:lpstr>Workers Comp Rate Changes, 2008:Q4 – 2013:Q3</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Slide 267</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cp:lastModifiedBy>
  <cp:revision>3677</cp:revision>
  <dcterms:modified xsi:type="dcterms:W3CDTF">2013-11-22T11:48:11Z</dcterms:modified>
</cp:coreProperties>
</file>