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420" r:id="rId2"/>
    <p:sldId id="1001" r:id="rId3"/>
    <p:sldId id="729" r:id="rId4"/>
    <p:sldId id="762" r:id="rId5"/>
    <p:sldId id="995" r:id="rId6"/>
    <p:sldId id="996" r:id="rId7"/>
    <p:sldId id="998" r:id="rId8"/>
    <p:sldId id="999" r:id="rId9"/>
    <p:sldId id="918" r:id="rId10"/>
    <p:sldId id="993" r:id="rId11"/>
    <p:sldId id="994" r:id="rId12"/>
    <p:sldId id="765" r:id="rId13"/>
    <p:sldId id="766" r:id="rId14"/>
    <p:sldId id="912" r:id="rId15"/>
    <p:sldId id="1003" r:id="rId16"/>
    <p:sldId id="1006" r:id="rId17"/>
    <p:sldId id="910" r:id="rId18"/>
    <p:sldId id="919" r:id="rId19"/>
    <p:sldId id="920" r:id="rId20"/>
    <p:sldId id="932" r:id="rId21"/>
    <p:sldId id="1007" r:id="rId22"/>
    <p:sldId id="984" r:id="rId23"/>
    <p:sldId id="985" r:id="rId24"/>
    <p:sldId id="989" r:id="rId25"/>
    <p:sldId id="990" r:id="rId26"/>
    <p:sldId id="991" r:id="rId27"/>
    <p:sldId id="986" r:id="rId28"/>
    <p:sldId id="988" r:id="rId29"/>
    <p:sldId id="976" r:id="rId30"/>
    <p:sldId id="977" r:id="rId31"/>
    <p:sldId id="987" r:id="rId32"/>
    <p:sldId id="978" r:id="rId33"/>
    <p:sldId id="980" r:id="rId34"/>
    <p:sldId id="981" r:id="rId35"/>
    <p:sldId id="982" r:id="rId36"/>
    <p:sldId id="983" r:id="rId37"/>
    <p:sldId id="697" r:id="rId38"/>
    <p:sldId id="942" r:id="rId39"/>
    <p:sldId id="943" r:id="rId40"/>
    <p:sldId id="548" r:id="rId41"/>
    <p:sldId id="975" r:id="rId42"/>
    <p:sldId id="549" r:id="rId43"/>
    <p:sldId id="554" r:id="rId44"/>
    <p:sldId id="555" r:id="rId45"/>
    <p:sldId id="563" r:id="rId46"/>
    <p:sldId id="581" r:id="rId47"/>
    <p:sldId id="698" r:id="rId48"/>
    <p:sldId id="699" r:id="rId49"/>
    <p:sldId id="1002" r:id="rId50"/>
    <p:sldId id="456" r:id="rId51"/>
    <p:sldId id="992" r:id="rId52"/>
    <p:sldId id="457" r:id="rId53"/>
    <p:sldId id="921" r:id="rId54"/>
    <p:sldId id="1005" r:id="rId55"/>
    <p:sldId id="659" r:id="rId56"/>
    <p:sldId id="664" r:id="rId57"/>
    <p:sldId id="665" r:id="rId58"/>
    <p:sldId id="666" r:id="rId59"/>
    <p:sldId id="531" r:id="rId60"/>
    <p:sldId id="532" r:id="rId61"/>
    <p:sldId id="311"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100" d="100"/>
          <a:sy n="100" d="100"/>
        </p:scale>
        <p:origin x="-204"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E3A38D6-EFFD-4D56-B5D8-D015708AEAF8}" type="datetimeFigureOut">
              <a:rPr lang="en-US"/>
              <a:pPr>
                <a:defRPr/>
              </a:pPr>
              <a:t>5/29/2013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E7773C62-DAFF-42B2-AB14-7D28ECCE19D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ED1084C-0B74-4D0B-B1BF-852220BDB015}" type="datetimeFigureOut">
              <a:rPr lang="en-US"/>
              <a:pPr>
                <a:defRPr/>
              </a:pPr>
              <a:t>5/29/2013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742D9C7-0897-4A85-B623-1E38E4476CA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293A4148-A9E5-4F15-AC01-698C611BF28A}" type="slidenum">
              <a:rPr lang="en-US" smtClean="0"/>
              <a:pPr>
                <a:defRPr/>
              </a:pPr>
              <a:t>1</a:t>
            </a:fld>
            <a:endParaRPr lang="en-US" dirty="0"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p:txBody>
          <a:bodyPr/>
          <a:lstStyle/>
          <a:p>
            <a:pPr defTabSz="930224">
              <a:defRPr/>
            </a:pPr>
            <a:fld id="{B90ECC6C-3006-4696-BE55-9C13BDB1CBEA}" type="slidenum">
              <a:rPr lang="en-US">
                <a:solidFill>
                  <a:prstClr val="black"/>
                </a:solidFill>
              </a:rPr>
              <a:pPr defTabSz="930224">
                <a:defRPr/>
              </a:pPr>
              <a:t>10</a:t>
            </a:fld>
            <a:endParaRPr lang="en-US" dirty="0">
              <a:solidFill>
                <a:prstClr val="black"/>
              </a:solidFill>
            </a:endParaRPr>
          </a:p>
        </p:txBody>
      </p:sp>
      <p:sp>
        <p:nvSpPr>
          <p:cNvPr id="8909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89092" name="Notes Placeholder 2"/>
          <p:cNvSpPr>
            <a:spLocks noGrp="1"/>
          </p:cNvSpPr>
          <p:nvPr>
            <p:ph type="body" idx="1"/>
          </p:nvPr>
        </p:nvSpPr>
        <p:spPr bwMode="auto">
          <a:xfrm>
            <a:off x="701675" y="4416425"/>
            <a:ext cx="5607050" cy="4181475"/>
          </a:xfrm>
          <a:noFill/>
        </p:spPr>
        <p:txBody>
          <a:bodyPr wrap="square" lIns="91562" tIns="45782" rIns="91562" bIns="45782"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p:txBody>
          <a:bodyPr/>
          <a:lstStyle/>
          <a:p>
            <a:pPr defTabSz="930224">
              <a:defRPr/>
            </a:pPr>
            <a:fld id="{D18FB6FF-6238-4483-A913-399B7285B525}" type="slidenum">
              <a:rPr lang="en-US">
                <a:solidFill>
                  <a:prstClr val="black"/>
                </a:solidFill>
              </a:rPr>
              <a:pPr defTabSz="930224">
                <a:defRPr/>
              </a:pPr>
              <a:t>11</a:t>
            </a:fld>
            <a:endParaRPr lang="en-US" dirty="0">
              <a:solidFill>
                <a:prstClr val="black"/>
              </a:solidFill>
            </a:endParaRPr>
          </a:p>
        </p:txBody>
      </p:sp>
      <p:sp>
        <p:nvSpPr>
          <p:cNvPr id="9011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0116" name="Notes Placeholder 2"/>
          <p:cNvSpPr>
            <a:spLocks noGrp="1"/>
          </p:cNvSpPr>
          <p:nvPr>
            <p:ph type="body" idx="1"/>
          </p:nvPr>
        </p:nvSpPr>
        <p:spPr bwMode="auto">
          <a:xfrm>
            <a:off x="701675" y="4416425"/>
            <a:ext cx="5607050" cy="4181475"/>
          </a:xfrm>
          <a:noFill/>
        </p:spPr>
        <p:txBody>
          <a:bodyPr wrap="square" lIns="91562" tIns="45782" rIns="91562" bIns="45782"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91139" name="Rectangle 3"/>
          <p:cNvSpPr>
            <a:spLocks noGrp="1" noChangeArrowheads="1"/>
          </p:cNvSpPr>
          <p:nvPr>
            <p:ph type="body" idx="1"/>
          </p:nvPr>
        </p:nvSpPr>
        <p:spPr bwMode="auto">
          <a:xfrm>
            <a:off x="701675" y="4416425"/>
            <a:ext cx="56070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117D7463-5950-47F7-A213-7AF8B73002B3}" type="slidenum">
              <a:rPr lang="en-US" sz="1000"/>
              <a:pPr algn="ctr" defTabSz="930275"/>
              <a:t>13</a:t>
            </a:fld>
            <a:endParaRPr lang="en-US" sz="10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54363" y="9043988"/>
            <a:ext cx="704850" cy="250825"/>
          </a:xfrm>
          <a:prstGeom prst="rect">
            <a:avLst/>
          </a:prstGeom>
          <a:noFill/>
          <a:ln w="9525">
            <a:noFill/>
            <a:miter lim="800000"/>
            <a:headEnd/>
            <a:tailEnd/>
          </a:ln>
        </p:spPr>
        <p:txBody>
          <a:bodyPr lIns="45955" tIns="46567" rIns="45955" bIns="46567" anchor="b">
            <a:spAutoFit/>
          </a:bodyPr>
          <a:lstStyle/>
          <a:p>
            <a:pPr algn="ctr" defTabSz="930275"/>
            <a:fld id="{B647B48A-C845-4D48-B6EE-7CBBACB44213}" type="slidenum">
              <a:rPr lang="en-US" sz="1000">
                <a:solidFill>
                  <a:srgbClr val="000000"/>
                </a:solidFill>
              </a:rPr>
              <a:pPr algn="ctr" defTabSz="930275"/>
              <a:t>15</a:t>
            </a:fld>
            <a:endParaRPr lang="en-US" sz="1000">
              <a:solidFill>
                <a:srgbClr val="000000"/>
              </a:solidFill>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sldNum" sz="quarter" idx="5"/>
          </p:nvPr>
        </p:nvSpPr>
        <p:spPr/>
        <p:txBody>
          <a:bodyPr/>
          <a:lstStyle/>
          <a:p>
            <a:pPr>
              <a:defRPr/>
            </a:pPr>
            <a:fld id="{89B67A91-A4CB-4F37-82AE-A2B8E8A90574}" type="slidenum">
              <a:rPr lang="en-US" smtClean="0"/>
              <a:pPr>
                <a:defRPr/>
              </a:pPr>
              <a:t>17</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A5628F8D-EBD6-4B24-B789-A90512D2E202}" type="slidenum">
              <a:rPr lang="en-US" sz="1000"/>
              <a:pPr algn="ctr" defTabSz="930275"/>
              <a:t>18</a:t>
            </a:fld>
            <a:endParaRPr lang="en-US" sz="1000"/>
          </a:p>
        </p:txBody>
      </p:sp>
      <p:sp>
        <p:nvSpPr>
          <p:cNvPr id="9625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6260"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This chart and the succeding one show that unemployment rates vary widely, not only by region, but within regions.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9DC90D93-1D09-49C0-896F-1A4DEE342193}" type="slidenum">
              <a:rPr lang="en-US" sz="1000"/>
              <a:pPr algn="ctr" defTabSz="930275"/>
              <a:t>19</a:t>
            </a:fld>
            <a:endParaRPr lang="en-US" sz="1000"/>
          </a:p>
        </p:txBody>
      </p:sp>
      <p:sp>
        <p:nvSpPr>
          <p:cNvPr id="9728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7284"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In May for the first time in 2 years, Nevada overtook Michigan as the state with the highest unemployment rate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3"/>
          <p:cNvSpPr>
            <a:spLocks noGrp="1" noChangeArrowheads="1"/>
          </p:cNvSpPr>
          <p:nvPr>
            <p:ph type="sldNum" sz="quarter" idx="5"/>
          </p:nvPr>
        </p:nvSpPr>
        <p:spPr>
          <a:xfrm>
            <a:off x="3154363" y="9047163"/>
            <a:ext cx="704850" cy="247650"/>
          </a:xfrm>
        </p:spPr>
        <p:txBody>
          <a:bodyPr/>
          <a:lstStyle/>
          <a:p>
            <a:pPr>
              <a:defRPr/>
            </a:pPr>
            <a:fld id="{9F96F645-5BCF-4BDC-BDAC-461D245ECDC7}" type="slidenum">
              <a:rPr lang="en-US" smtClean="0"/>
              <a:pPr>
                <a:defRPr/>
              </a:pPr>
              <a:t>20</a:t>
            </a:fld>
            <a:endParaRPr lang="en-U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sldNum" sz="quarter" idx="5"/>
          </p:nvPr>
        </p:nvSpPr>
        <p:spPr/>
        <p:txBody>
          <a:bodyPr/>
          <a:lstStyle/>
          <a:p>
            <a:pPr>
              <a:defRPr/>
            </a:pPr>
            <a:fld id="{0A1A29C0-9146-41AC-822E-8F6FDDD948EA}" type="slidenum">
              <a:rPr lang="en-US" smtClean="0"/>
              <a:pPr>
                <a:defRPr/>
              </a:pPr>
              <a:t>2</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0DEDC6BB-DED5-497A-986C-384CD190AE72}" type="slidenum">
              <a:rPr lang="en-US" smtClean="0"/>
              <a:pPr>
                <a:defRPr/>
              </a:pPr>
              <a:t>21</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C0FE61D4-0D9B-4094-ABB5-580223401751}" type="slidenum">
              <a:rPr lang="en-US" smtClean="0"/>
              <a:pPr>
                <a:defRPr/>
              </a:pPr>
              <a:t>22</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6C1BAD38-64B1-442F-8238-9BCBCB41D775}" type="slidenum">
              <a:rPr lang="en-US" sz="1000"/>
              <a:pPr algn="ctr" defTabSz="930275"/>
              <a:t>24</a:t>
            </a:fld>
            <a:endParaRPr lang="en-US" sz="10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A68E700-60C8-4440-83A5-912E8B79FE6C}" type="slidenum">
              <a:rPr lang="en-US" sz="1000"/>
              <a:pPr algn="ctr" defTabSz="930275"/>
              <a:t>25</a:t>
            </a:fld>
            <a:endParaRPr lang="en-US" sz="10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B528A4EF-6C8D-4F9C-AEF0-35094E6907A5}" type="slidenum">
              <a:rPr lang="en-US" sz="1000"/>
              <a:pPr algn="ctr" defTabSz="930275"/>
              <a:t>26</a:t>
            </a:fld>
            <a:endParaRPr lang="en-US" sz="100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smtClean="0"/>
              <a:t>Typically, builders build smaller houses in recessions, to help make them more affordable</a:t>
            </a:r>
          </a:p>
          <a:p>
            <a:pPr lvl="1"/>
            <a:r>
              <a:rPr lang="en-US" sz="2400" smtClean="0"/>
              <a:t>True again in 2009-2010</a:t>
            </a:r>
          </a:p>
          <a:p>
            <a:r>
              <a:rPr lang="en-US" sz="2400" smtClean="0"/>
              <a:t>This means lower insurable values in new homes =&gt; lower exposure growth</a:t>
            </a:r>
          </a:p>
        </p:txBody>
      </p:sp>
      <p:sp>
        <p:nvSpPr>
          <p:cNvPr id="104452" name="Slide Number Placeholder 3"/>
          <p:cNvSpPr txBox="1">
            <a:spLocks noGrp="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AA546CD2-E5A7-4750-B439-045CE0AE6CBC}" type="slidenum">
              <a:rPr lang="en-US" sz="1000"/>
              <a:pPr algn="ctr" defTabSz="930275"/>
              <a:t>28</a:t>
            </a:fld>
            <a:endParaRPr 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5ED36FAE-AF12-471A-BE2B-65A786CFD84F}" type="slidenum">
              <a:rPr lang="en-US" sz="1000"/>
              <a:pPr algn="ctr" defTabSz="931863"/>
              <a:t>29</a:t>
            </a:fld>
            <a:endParaRPr lang="en-US" sz="1000"/>
          </a:p>
        </p:txBody>
      </p:sp>
      <p:sp>
        <p:nvSpPr>
          <p:cNvPr id="105475" name="Rectangle 2"/>
          <p:cNvSpPr>
            <a:spLocks noRo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2EE73F44-37B6-448D-83BC-A99437D01BC6}" type="slidenum">
              <a:rPr lang="en-US" sz="1000"/>
              <a:pPr algn="ctr" defTabSz="931863"/>
              <a:t>30</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57F2B8C9-2058-433A-950D-0EE0D81E81A9}" type="slidenum">
              <a:rPr lang="en-US" sz="1000"/>
              <a:pPr algn="ctr" defTabSz="931863"/>
              <a:t>31</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48E27F44-7433-4CD4-B5FC-A3414E758E38}" type="slidenum">
              <a:rPr lang="en-US" sz="1000"/>
              <a:pPr algn="ctr" defTabSz="930275"/>
              <a:t>32</a:t>
            </a:fld>
            <a:endParaRPr lang="en-US" sz="1000"/>
          </a:p>
        </p:txBody>
      </p:sp>
      <p:sp>
        <p:nvSpPr>
          <p:cNvPr id="108547" name="Rectangle 2"/>
          <p:cNvSpPr>
            <a:spLocks noRo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54363" y="9047163"/>
            <a:ext cx="704850" cy="247650"/>
          </a:xfrm>
        </p:spPr>
        <p:txBody>
          <a:bodyPr/>
          <a:lstStyle/>
          <a:p>
            <a:pPr>
              <a:defRPr/>
            </a:pPr>
            <a:fld id="{68F54ADE-38FF-4BB2-AD1A-1676804E470C}" type="slidenum">
              <a:rPr lang="en-US" smtClean="0"/>
              <a:pPr>
                <a:defRPr/>
              </a:pPr>
              <a:t>3</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64D6A9FA-D620-4F48-8EED-9BA7FA0B55C5}" type="slidenum">
              <a:rPr lang="en-US" sz="1000"/>
              <a:pPr algn="ctr" defTabSz="931863"/>
              <a:t>33</a:t>
            </a:fld>
            <a:endParaRPr lang="en-US" sz="10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27DFA442-F2E7-41E4-97D6-80ED599F3A36}" type="slidenum">
              <a:rPr lang="en-US" sz="1000"/>
              <a:pPr algn="ctr" defTabSz="931863"/>
              <a:t>34</a:t>
            </a:fld>
            <a:endParaRPr lang="en-US" sz="100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3EB96D7E-659D-4D96-BA41-C77DC4570C6F}" type="slidenum">
              <a:rPr lang="en-US" sz="1000"/>
              <a:pPr algn="ctr" defTabSz="931863"/>
              <a:t>35</a:t>
            </a:fld>
            <a:endParaRPr lang="en-US" sz="10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3AA3D169-4305-4F66-9C96-9F61171D68CF}" type="slidenum">
              <a:rPr lang="en-US" sz="1000"/>
              <a:pPr algn="ctr" defTabSz="931863"/>
              <a:t>36</a:t>
            </a:fld>
            <a:endParaRPr lang="en-US" sz="10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81544E95-BE6B-4F83-8869-2E2B27B01C02}" type="slidenum">
              <a:rPr lang="en-US" sz="1000"/>
              <a:pPr algn="ctr" defTabSz="930275"/>
              <a:t>37</a:t>
            </a:fld>
            <a:endParaRPr lang="en-US" sz="10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D22E1EB2-323F-435F-BA4B-2135CF13BC0D}" type="slidenum">
              <a:rPr lang="en-US" smtClean="0">
                <a:solidFill>
                  <a:srgbClr val="000000"/>
                </a:solidFill>
              </a:rPr>
              <a:pPr>
                <a:defRPr/>
              </a:pPr>
              <a:t>40</a:t>
            </a:fld>
            <a:endParaRPr lang="en-US" smtClean="0">
              <a:solidFill>
                <a:srgbClr val="000000"/>
              </a:solidFill>
            </a:endParaRPr>
          </a:p>
        </p:txBody>
      </p:sp>
      <p:sp>
        <p:nvSpPr>
          <p:cNvPr id="11673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4B416CA3-C7D6-48C0-B7D6-E177DC3FD143}" type="slidenum">
              <a:rPr lang="en-US" smtClean="0">
                <a:solidFill>
                  <a:srgbClr val="000000"/>
                </a:solidFill>
              </a:rPr>
              <a:pPr>
                <a:defRPr/>
              </a:pPr>
              <a:t>41</a:t>
            </a:fld>
            <a:endParaRPr lang="en-US" smtClean="0">
              <a:solidFill>
                <a:srgbClr val="000000"/>
              </a:solidFill>
            </a:endParaRPr>
          </a:p>
        </p:txBody>
      </p:sp>
      <p:sp>
        <p:nvSpPr>
          <p:cNvPr id="11776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88" tIns="46602" rIns="45988" bIns="46602" anchor="b">
            <a:spAutoFit/>
          </a:bodyPr>
          <a:lstStyle/>
          <a:p>
            <a:pPr algn="ctr"/>
            <a:fld id="{5B55C6AC-3950-4D02-8C64-8CDC608E43F1}" type="slidenum">
              <a:rPr lang="en-US" sz="1000">
                <a:solidFill>
                  <a:srgbClr val="000000"/>
                </a:solidFill>
                <a:latin typeface="Times New Roman" pitchFamily="18" charset="0"/>
              </a:rPr>
              <a:pPr algn="ctr"/>
              <a:t>43</a:t>
            </a:fld>
            <a:endParaRPr lang="en-US" sz="1000">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sldNum" sz="quarter" idx="5"/>
          </p:nvPr>
        </p:nvSpPr>
        <p:spPr/>
        <p:txBody>
          <a:bodyPr/>
          <a:lstStyle/>
          <a:p>
            <a:pPr>
              <a:defRPr/>
            </a:pPr>
            <a:fld id="{BE2FE493-EEAC-484C-8F91-B514C5CD4524}" type="slidenum">
              <a:rPr lang="en-US" smtClean="0"/>
              <a:pPr>
                <a:defRPr/>
              </a:pPr>
              <a:t>4</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5ACD75A6-A165-44F4-A212-043F020C2F87}" type="slidenum">
              <a:rPr lang="en-US" sz="1000"/>
              <a:pPr algn="ctr" defTabSz="930275"/>
              <a:t>45</a:t>
            </a:fld>
            <a:endParaRPr lang="en-US" sz="100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82688" y="701675"/>
            <a:ext cx="4645025" cy="3482975"/>
          </a:xfr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03288" y="4416425"/>
            <a:ext cx="5199062" cy="41783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F3D9324C-5711-4ED2-B118-44B1B468F930}" type="slidenum">
              <a:rPr lang="en-US" sz="1000"/>
              <a:pPr algn="ctr" defTabSz="931863"/>
              <a:t>49</a:t>
            </a:fld>
            <a:endParaRPr lang="en-US" sz="1000"/>
          </a:p>
        </p:txBody>
      </p:sp>
      <p:sp>
        <p:nvSpPr>
          <p:cNvPr id="123907" name="Rectangle 2"/>
          <p:cNvSpPr>
            <a:spLocks noRo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FE0F7A07-C9AA-4524-A664-EF1277E36D57}" type="slidenum">
              <a:rPr lang="en-US" smtClean="0"/>
              <a:pPr>
                <a:defRPr/>
              </a:pPr>
              <a:t>50</a:t>
            </a:fld>
            <a:endParaRPr lang="en-US" dirty="0"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8160E2C8-B03F-47F1-A3FA-BCD92371F355}" type="slidenum">
              <a:rPr lang="en-US" sz="1000"/>
              <a:pPr algn="ctr" defTabSz="931863"/>
              <a:t>51</a:t>
            </a:fld>
            <a:endParaRPr lang="en-US" sz="100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sldNum" sz="quarter" idx="5"/>
          </p:nvPr>
        </p:nvSpPr>
        <p:spPr/>
        <p:txBody>
          <a:bodyPr/>
          <a:lstStyle/>
          <a:p>
            <a:pPr>
              <a:defRPr/>
            </a:pPr>
            <a:fld id="{B612BC19-DABF-478E-8566-91E360944943}" type="slidenum">
              <a:rPr lang="en-US" smtClean="0"/>
              <a:pPr>
                <a:defRPr/>
              </a:pPr>
              <a:t>52</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19404584-855B-4BC5-990E-F601E4267ACA}" type="slidenum">
              <a:rPr lang="en-US" smtClean="0"/>
              <a:pPr>
                <a:defRPr/>
              </a:pPr>
              <a:t>53</a:t>
            </a:fld>
            <a:endParaRPr lang="en-US" smtClean="0"/>
          </a:p>
        </p:txBody>
      </p:sp>
      <p:sp>
        <p:nvSpPr>
          <p:cNvPr id="128003" name="Rectangle 2"/>
          <p:cNvSpPr>
            <a:spLocks noRo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p:txBody>
          <a:bodyPr/>
          <a:lstStyle/>
          <a:p>
            <a:pPr defTabSz="930275">
              <a:defRPr/>
            </a:pPr>
            <a:fld id="{5471A11C-0334-42EB-895C-B53259B9D68F}" type="slidenum">
              <a:rPr lang="en-US" smtClean="0"/>
              <a:pPr defTabSz="930275">
                <a:defRPr/>
              </a:pPr>
              <a:t>5</a:t>
            </a:fld>
            <a:endParaRPr lang="en-US" smtClean="0"/>
          </a:p>
        </p:txBody>
      </p:sp>
      <p:sp>
        <p:nvSpPr>
          <p:cNvPr id="8397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83972" name="Notes Placeholder 2"/>
          <p:cNvSpPr>
            <a:spLocks noGrp="1"/>
          </p:cNvSpPr>
          <p:nvPr>
            <p:ph type="body" idx="1"/>
          </p:nvPr>
        </p:nvSpPr>
        <p:spPr bwMode="auto">
          <a:xfrm>
            <a:off x="701675" y="4416425"/>
            <a:ext cx="5607050" cy="4181475"/>
          </a:xfrm>
          <a:noFill/>
        </p:spPr>
        <p:txBody>
          <a:bodyPr wrap="square" lIns="91567" tIns="45784" rIns="91567" bIns="45784"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txBox="1">
            <a:spLocks noGrp="1" noChangeArrowheads="1"/>
          </p:cNvSpPr>
          <p:nvPr/>
        </p:nvSpPr>
        <p:spPr bwMode="auto">
          <a:xfrm>
            <a:off x="3155950" y="9045575"/>
            <a:ext cx="701675" cy="249238"/>
          </a:xfrm>
          <a:prstGeom prst="rect">
            <a:avLst/>
          </a:prstGeom>
          <a:noFill/>
          <a:ln w="9525">
            <a:noFill/>
            <a:miter lim="800000"/>
            <a:headEnd/>
            <a:tailEnd/>
          </a:ln>
        </p:spPr>
        <p:txBody>
          <a:bodyPr lIns="46016" tIns="46630" rIns="46016" bIns="46630" anchor="b">
            <a:spAutoFit/>
          </a:bodyPr>
          <a:lstStyle/>
          <a:p>
            <a:pPr algn="ctr" defTabSz="930275"/>
            <a:fld id="{E979927B-616A-4D9B-BABE-857248B4A6A6}" type="slidenum">
              <a:rPr lang="en-US" sz="1000">
                <a:solidFill>
                  <a:srgbClr val="000000"/>
                </a:solidFill>
              </a:rPr>
              <a:pPr algn="ctr" defTabSz="930275"/>
              <a:t>55</a:t>
            </a:fld>
            <a:endParaRPr lang="en-US" sz="1000">
              <a:solidFill>
                <a:srgbClr val="000000"/>
              </a:solidFill>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3" tIns="46557" rIns="45943" bIns="46557" anchor="b">
            <a:spAutoFit/>
          </a:bodyPr>
          <a:lstStyle/>
          <a:p>
            <a:pPr algn="ctr" defTabSz="928688"/>
            <a:fld id="{328112B2-F70A-467D-A41D-32C8EA165826}" type="slidenum">
              <a:rPr lang="en-US" sz="1000">
                <a:solidFill>
                  <a:srgbClr val="000000"/>
                </a:solidFill>
              </a:rPr>
              <a:pPr algn="ctr" defTabSz="928688"/>
              <a:t>58</a:t>
            </a:fld>
            <a:endParaRPr lang="en-US" sz="1000">
              <a:solidFill>
                <a:srgbClr val="000000"/>
              </a:solidFill>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E14E0318-E437-4F28-85CA-E89B07B57733}" type="slidenum">
              <a:rPr lang="en-US" smtClean="0">
                <a:solidFill>
                  <a:srgbClr val="000000"/>
                </a:solidFill>
              </a:rPr>
              <a:pPr>
                <a:defRPr/>
              </a:pPr>
              <a:t>59</a:t>
            </a:fld>
            <a:endParaRPr lang="en-US" smtClean="0">
              <a:solidFill>
                <a:srgbClr val="000000"/>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93218A8-3DAF-49AB-80C0-4C3297B34084}" type="slidenum">
              <a:rPr lang="en-US" smtClean="0"/>
              <a:pPr>
                <a:defRPr/>
              </a:pPr>
              <a:t>60</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2775" y="9042400"/>
            <a:ext cx="708025" cy="252413"/>
          </a:xfrm>
          <a:prstGeom prst="rect">
            <a:avLst/>
          </a:prstGeom>
          <a:noFill/>
          <a:ln w="9525">
            <a:noFill/>
            <a:miter lim="800000"/>
            <a:headEnd/>
            <a:tailEnd/>
          </a:ln>
        </p:spPr>
        <p:txBody>
          <a:bodyPr lIns="46314" tIns="46931" rIns="46314" bIns="46931" anchor="b">
            <a:spAutoFit/>
          </a:bodyPr>
          <a:lstStyle/>
          <a:p>
            <a:pPr algn="ctr" defTabSz="938213"/>
            <a:fld id="{DD1DFEF7-DC7A-4E85-92F7-1C62E8D1093D}" type="slidenum">
              <a:rPr lang="en-US" sz="1000">
                <a:latin typeface="Calibri" pitchFamily="34" charset="0"/>
              </a:rPr>
              <a:pPr algn="ctr" defTabSz="938213"/>
              <a:t>61</a:t>
            </a:fld>
            <a:endParaRPr lang="en-US" sz="1000">
              <a:latin typeface="Calibri"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p:txBody>
          <a:bodyPr/>
          <a:lstStyle/>
          <a:p>
            <a:pPr defTabSz="930275">
              <a:defRPr/>
            </a:pPr>
            <a:fld id="{5384EF5F-6068-475B-9D5A-5B0B449F654B}" type="slidenum">
              <a:rPr lang="en-US" smtClean="0"/>
              <a:pPr defTabSz="930275">
                <a:defRPr/>
              </a:pPr>
              <a:t>6</a:t>
            </a:fld>
            <a:endParaRPr lang="en-US" smtClean="0"/>
          </a:p>
        </p:txBody>
      </p:sp>
      <p:sp>
        <p:nvSpPr>
          <p:cNvPr id="8499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84996" name="Notes Placeholder 2"/>
          <p:cNvSpPr>
            <a:spLocks noGrp="1"/>
          </p:cNvSpPr>
          <p:nvPr>
            <p:ph type="body" idx="1"/>
          </p:nvPr>
        </p:nvSpPr>
        <p:spPr bwMode="auto">
          <a:xfrm>
            <a:off x="701675" y="4416425"/>
            <a:ext cx="5607050" cy="4181475"/>
          </a:xfrm>
          <a:noFill/>
        </p:spPr>
        <p:txBody>
          <a:bodyPr wrap="square" lIns="91567" tIns="45784" rIns="91567" bIns="45784"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p:txBody>
          <a:bodyPr/>
          <a:lstStyle/>
          <a:p>
            <a:pPr>
              <a:defRPr/>
            </a:pPr>
            <a:fld id="{CFD6B03C-B300-4BA2-A1C3-EF4405B9FF65}" type="slidenum">
              <a:rPr lang="en-US" smtClean="0"/>
              <a:pPr>
                <a:defRPr/>
              </a:pPr>
              <a:t>7</a:t>
            </a:fld>
            <a:endParaRPr lang="en-US" smtClean="0"/>
          </a:p>
        </p:txBody>
      </p:sp>
      <p:sp>
        <p:nvSpPr>
          <p:cNvPr id="86019" name="Slide Image Placeholder 1"/>
          <p:cNvSpPr>
            <a:spLocks noGrp="1" noRot="1" noChangeAspect="1" noTextEdit="1"/>
          </p:cNvSpPr>
          <p:nvPr>
            <p:ph type="sldImg"/>
          </p:nvPr>
        </p:nvSpPr>
        <p:spPr bwMode="auto">
          <a:noFill/>
          <a:ln>
            <a:solidFill>
              <a:srgbClr val="000000"/>
            </a:solidFill>
            <a:miter lim="800000"/>
            <a:headEnd/>
            <a:tailEnd/>
          </a:ln>
        </p:spPr>
      </p:sp>
      <p:sp>
        <p:nvSpPr>
          <p:cNvPr id="86020" name="Notes Placeholder 2"/>
          <p:cNvSpPr>
            <a:spLocks noGrp="1"/>
          </p:cNvSpPr>
          <p:nvPr>
            <p:ph type="body" idx="1"/>
          </p:nvPr>
        </p:nvSpPr>
        <p:spPr bwMode="auto">
          <a:xfrm>
            <a:off x="701675" y="4416425"/>
            <a:ext cx="5607050" cy="4181475"/>
          </a:xfrm>
          <a:noFill/>
        </p:spPr>
        <p:txBody>
          <a:bodyPr wrap="square" lIns="91564" tIns="45783" rIns="91564" bIns="45783"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0C02B089-92C9-45FC-BA05-D8B51F17982A}" type="slidenum">
              <a:rPr lang="en-US" smtClean="0"/>
              <a:pPr>
                <a:defRPr/>
              </a:pPr>
              <a:t>8</a:t>
            </a:fld>
            <a:endParaRPr lang="en-US" smtClean="0"/>
          </a:p>
        </p:txBody>
      </p:sp>
      <p:sp>
        <p:nvSpPr>
          <p:cNvPr id="87043" name="Slide Image Placeholder 1"/>
          <p:cNvSpPr>
            <a:spLocks noGrp="1" noRot="1" noChangeAspect="1" noTextEdit="1"/>
          </p:cNvSpPr>
          <p:nvPr>
            <p:ph type="sldImg"/>
          </p:nvPr>
        </p:nvSpPr>
        <p:spPr bwMode="auto">
          <a:noFill/>
          <a:ln>
            <a:solidFill>
              <a:srgbClr val="000000"/>
            </a:solidFill>
            <a:miter lim="800000"/>
            <a:headEnd/>
            <a:tailEnd/>
          </a:ln>
        </p:spPr>
      </p:sp>
      <p:sp>
        <p:nvSpPr>
          <p:cNvPr id="87044" name="Notes Placeholder 2"/>
          <p:cNvSpPr>
            <a:spLocks noGrp="1"/>
          </p:cNvSpPr>
          <p:nvPr>
            <p:ph type="body" idx="1"/>
          </p:nvPr>
        </p:nvSpPr>
        <p:spPr bwMode="auto">
          <a:xfrm>
            <a:off x="701675" y="4416425"/>
            <a:ext cx="5607050" cy="4181475"/>
          </a:xfrm>
          <a:noFill/>
        </p:spPr>
        <p:txBody>
          <a:bodyPr wrap="square" lIns="91564" tIns="45783" rIns="91564" bIns="45783"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B24314D1-CE5C-424A-BDAB-E13C6CCC64EF}" type="slidenum">
              <a:rPr lang="en-US" sz="1000"/>
              <a:pPr algn="ctr" defTabSz="930275"/>
              <a:t>9</a:t>
            </a:fld>
            <a:endParaRPr lang="en-US" sz="1000"/>
          </a:p>
        </p:txBody>
      </p:sp>
      <p:sp>
        <p:nvSpPr>
          <p:cNvPr id="88067" name="Rectangle 2"/>
          <p:cNvSpPr>
            <a:spLocks noRo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5" name="Picture 1188" descr="Title Page bar_112409_1pm"/>
          <p:cNvPicPr>
            <a:picLocks noChangeAspect="1" noChangeArrowheads="1"/>
          </p:cNvPicPr>
          <p:nvPr userDrawn="1"/>
        </p:nvPicPr>
        <p:blipFill>
          <a:blip r:embed="rId2" cstate="screen"/>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7" name="Picture 1181"/>
          <p:cNvPicPr>
            <a:picLocks noChangeAspect="1" noChangeArrowheads="1"/>
          </p:cNvPicPr>
          <p:nvPr userDrawn="1"/>
        </p:nvPicPr>
        <p:blipFill>
          <a:blip r:embed="rId3" cstate="screen"/>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fontAlgn="auto">
              <a:spcAft>
                <a:spcPts val="0"/>
              </a:spcAft>
              <a:defRPr>
                <a:solidFill>
                  <a:srgbClr val="FFFFFF"/>
                </a:solidFill>
              </a:defRPr>
            </a:lvl1pPr>
          </a:lstStyle>
          <a:p>
            <a:pPr>
              <a:defRPr/>
            </a:pPr>
            <a:fld id="{0FB94192-582A-4CE0-90A9-E17B47ACA0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2EB9F9F9-67FE-485D-869B-E51C0EF81A5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D3B2F4E9-4648-4435-ABEC-5D294FBC081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8829D4B1-7711-46EC-9044-D2C321801CC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466AB97E-73E6-4F48-B5B8-05CC507975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4A60F649-402B-4F2C-8285-02FF6B3EBA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C6BC7418-675D-41AC-9A4C-374B6F22A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B32B0981-85C0-4412-A523-7A4D1AD81E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fontAlgn="auto">
              <a:spcAft>
                <a:spcPts val="0"/>
              </a:spcAft>
              <a:defRPr/>
            </a:lvl1pPr>
          </a:lstStyle>
          <a:p>
            <a:pPr>
              <a:defRPr/>
            </a:pPr>
            <a:fld id="{ACC79757-8EBB-4558-B5ED-1990AD0BF58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fontAlgn="auto">
              <a:spcAft>
                <a:spcPts val="0"/>
              </a:spcAft>
              <a:defRPr/>
            </a:lvl1pPr>
          </a:lstStyle>
          <a:p>
            <a:pPr>
              <a:defRPr/>
            </a:pPr>
            <a:fld id="{D496816D-1250-4ECC-B9BE-E579CF1B54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fontAlgn="auto">
              <a:spcAft>
                <a:spcPts val="0"/>
              </a:spcAft>
              <a:defRPr/>
            </a:lvl1pPr>
          </a:lstStyle>
          <a:p>
            <a:pPr>
              <a:defRPr/>
            </a:pPr>
            <a:fld id="{ECB6CBB0-21A5-4D60-85A3-E3A4BE059D2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6D95051B-4359-4AC6-B50A-74117CE229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29470AD5-7B4E-49AA-807D-1CDE71FFCE9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51203" name="Picture 109" descr="Text Page"/>
          <p:cNvPicPr>
            <a:picLocks noChangeAspect="1" noChangeArrowheads="1"/>
          </p:cNvPicPr>
          <p:nvPr/>
        </p:nvPicPr>
        <p:blipFill>
          <a:blip r:embed="rId16" cstate="screen"/>
          <a:srcRect/>
          <a:stretch>
            <a:fillRect/>
          </a:stretch>
        </p:blipFill>
        <p:spPr bwMode="auto">
          <a:xfrm>
            <a:off x="0" y="0"/>
            <a:ext cx="9144000" cy="1150938"/>
          </a:xfrm>
          <a:prstGeom prst="rect">
            <a:avLst/>
          </a:prstGeom>
          <a:noFill/>
          <a:ln w="9525">
            <a:noFill/>
            <a:miter lim="800000"/>
            <a:headEnd/>
            <a:tailEnd/>
          </a:ln>
        </p:spPr>
      </p:pic>
      <p:sp>
        <p:nvSpPr>
          <p:cNvPr id="51204"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51207" name="Picture 102"/>
          <p:cNvPicPr>
            <a:picLocks noChangeAspect="1" noChangeArrowheads="1"/>
          </p:cNvPicPr>
          <p:nvPr/>
        </p:nvPicPr>
        <p:blipFill>
          <a:blip r:embed="rId17" cstate="screen"/>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latin typeface="Arial" charset="0"/>
                <a:cs typeface="+mn-cs"/>
              </a:defRPr>
            </a:lvl1pPr>
          </a:lstStyle>
          <a:p>
            <a:pPr>
              <a:defRPr/>
            </a:pPr>
            <a:fld id="{4D556657-23E0-4B8A-BD0B-A2C18962C8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9059" r:id="rId1"/>
    <p:sldLayoutId id="2147489060" r:id="rId2"/>
    <p:sldLayoutId id="2147489061" r:id="rId3"/>
    <p:sldLayoutId id="2147489062" r:id="rId4"/>
    <p:sldLayoutId id="2147489063" r:id="rId5"/>
    <p:sldLayoutId id="2147489064" r:id="rId6"/>
    <p:sldLayoutId id="2147489065" r:id="rId7"/>
    <p:sldLayoutId id="2147489066" r:id="rId8"/>
    <p:sldLayoutId id="2147489067" r:id="rId9"/>
    <p:sldLayoutId id="2147489068" r:id="rId10"/>
    <p:sldLayoutId id="2147489069" r:id="rId11"/>
    <p:sldLayoutId id="2147489070" r:id="rId12"/>
    <p:sldLayoutId id="2147489071" r:id="rId13"/>
    <p:sldLayoutId id="2147489072" r:id="rId14"/>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hyperlink" Target="http://www.census.gov/population/projections/data/state/projectionsagesex.html" TargetMode="Externa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hyperlink" Target="http://www.census.gov/population/projections/data/state/projectionsagesex.html" TargetMode="External"/><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hyperlink" Target="http://www.census.gov/hhes/families/data/cps2012.html" TargetMode="External"/><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hyperlink" Target="http://www.census.gov/construction/nrc/pdf/newresconst.pdf"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hyperlink" Target="http://www.census.gov/construction/nrc/pdf/newresconst.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www.census.gov/construction/chars/pdf/medavgsqft.pdf" TargetMode="External"/><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40.bin"/></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oleObject" Target="../embeddings/oleObject44.bin"/><Relationship Id="rId4" Type="http://schemas.openxmlformats.org/officeDocument/2006/relationships/hyperlink" Target="http://www.federalreserve.gov/releases/h15/data.ht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4.vml"/><Relationship Id="rId4" Type="http://schemas.openxmlformats.org/officeDocument/2006/relationships/oleObject" Target="../embeddings/oleObject4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6.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46.vml"/><Relationship Id="rId5" Type="http://schemas.openxmlformats.org/officeDocument/2006/relationships/oleObject" Target="../embeddings/oleObject47.bin"/><Relationship Id="rId4"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48.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48.v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0.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2301875"/>
            <a:ext cx="9104313" cy="1974850"/>
          </a:xfrm>
          <a:ln/>
        </p:spPr>
        <p:txBody>
          <a:bodyPr/>
          <a:lstStyle/>
          <a:p>
            <a:r>
              <a:rPr lang="en-US" sz="4800" dirty="0"/>
              <a:t>Homeowners Insurance:</a:t>
            </a:r>
            <a:br>
              <a:rPr lang="en-US" sz="4800" dirty="0"/>
            </a:br>
            <a:r>
              <a:rPr lang="en-US" sz="4800" dirty="0"/>
              <a:t>The National Market</a:t>
            </a:r>
            <a:br>
              <a:rPr lang="en-US" sz="4800" dirty="0"/>
            </a:br>
            <a:r>
              <a:rPr lang="en-US" sz="4800" dirty="0"/>
              <a:t>and Trends</a:t>
            </a:r>
            <a:endParaRPr lang="en-US" sz="4800" i="1" dirty="0">
              <a:solidFill>
                <a:srgbClr val="C00000"/>
              </a:solidFill>
            </a:endParaRPr>
          </a:p>
        </p:txBody>
      </p:sp>
      <p:sp>
        <p:nvSpPr>
          <p:cNvPr id="66563" name="Rectangle 3"/>
          <p:cNvSpPr>
            <a:spLocks noGrp="1" noChangeArrowheads="1"/>
          </p:cNvSpPr>
          <p:nvPr>
            <p:ph type="subTitle" idx="1"/>
          </p:nvPr>
        </p:nvSpPr>
        <p:spPr>
          <a:xfrm>
            <a:off x="0" y="4572000"/>
            <a:ext cx="9144000" cy="1127125"/>
          </a:xfrm>
        </p:spPr>
        <p:txBody>
          <a:bodyPr/>
          <a:lstStyle/>
          <a:p>
            <a:pPr>
              <a:lnSpc>
                <a:spcPct val="80000"/>
              </a:lnSpc>
            </a:pPr>
            <a:r>
              <a:rPr lang="en-US" sz="2800"/>
              <a:t>Residential Property Insurance Symposium</a:t>
            </a:r>
            <a:br>
              <a:rPr lang="en-US" sz="2800"/>
            </a:br>
            <a:r>
              <a:rPr lang="en-US" sz="2800"/>
              <a:t>Charlotte, NC </a:t>
            </a:r>
            <a:br>
              <a:rPr lang="en-US" sz="2800"/>
            </a:br>
            <a:r>
              <a:rPr lang="en-US" sz="2800"/>
              <a:t>May 31, 2013</a:t>
            </a:r>
            <a:endParaRPr lang="en-US" sz="2800" i="1">
              <a:solidFill>
                <a:srgbClr val="C00000"/>
              </a:solidFill>
            </a:endParaRPr>
          </a:p>
        </p:txBody>
      </p:sp>
      <p:sp>
        <p:nvSpPr>
          <p:cNvPr id="66564"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25A7A"/>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8CBE1282-D4CB-4C9D-BB21-58CCC7F94A02}" type="slidenum">
              <a:rPr lang="en-US" smtClean="0"/>
              <a:pPr>
                <a:defRPr/>
              </a:pPr>
              <a:t>10</a:t>
            </a:fld>
            <a:endParaRPr lang="en-US" smtClean="0"/>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lstStyle/>
          <a:p>
            <a:r>
              <a:rPr lang="en-US" sz="2600" smtClean="0"/>
              <a:t>Homeowners Average Premium 2011: </a:t>
            </a:r>
            <a:br>
              <a:rPr lang="en-US" sz="2600" smtClean="0"/>
            </a:br>
            <a:r>
              <a:rPr lang="en-US" sz="2600" smtClean="0"/>
              <a:t>Highest 25 States</a:t>
            </a:r>
          </a:p>
        </p:txBody>
      </p:sp>
      <p:graphicFrame>
        <p:nvGraphicFramePr>
          <p:cNvPr id="9218"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9218" name="Chart" r:id="rId4" imgW="8820049" imgH="4572034" progId="MSGraph.Chart.8">
              <p:embed followColorScheme="full"/>
            </p:oleObj>
          </a:graphicData>
        </a:graphic>
      </p:graphicFrame>
      <p:sp>
        <p:nvSpPr>
          <p:cNvPr id="9221" name="Text Box 4"/>
          <p:cNvSpPr txBox="1">
            <a:spLocks noChangeArrowheads="1"/>
          </p:cNvSpPr>
          <p:nvPr/>
        </p:nvSpPr>
        <p:spPr bwMode="auto">
          <a:xfrm>
            <a:off x="0" y="6367463"/>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NAIC 2012 Profitability Report; Insurance Information Institute.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EFD0AF3E-DEE4-48C7-84C9-E6FE046D8B98}" type="slidenum">
              <a:rPr lang="en-US" smtClean="0"/>
              <a:pPr>
                <a:defRPr/>
              </a:pPr>
              <a:t>11</a:t>
            </a:fld>
            <a:endParaRPr lang="en-US" smtClean="0"/>
          </a:p>
        </p:txBody>
      </p:sp>
      <p:sp>
        <p:nvSpPr>
          <p:cNvPr id="10244" name="Rectangle 2"/>
          <p:cNvSpPr>
            <a:spLocks noGrp="1" noChangeArrowheads="1"/>
          </p:cNvSpPr>
          <p:nvPr>
            <p:ph type="title" idx="4294967295"/>
          </p:nvPr>
        </p:nvSpPr>
        <p:spPr>
          <a:xfrm>
            <a:off x="0" y="-123825"/>
            <a:ext cx="8686800" cy="1143000"/>
          </a:xfrm>
        </p:spPr>
        <p:txBody>
          <a:bodyPr lIns="92075" tIns="46038" rIns="92075" bIns="46038"/>
          <a:lstStyle/>
          <a:p>
            <a:r>
              <a:rPr lang="en-US" sz="2600" smtClean="0"/>
              <a:t>Homeowners Average Premium 2011:</a:t>
            </a:r>
            <a:br>
              <a:rPr lang="en-US" sz="2600" smtClean="0"/>
            </a:br>
            <a:r>
              <a:rPr lang="en-US" sz="2600" smtClean="0"/>
              <a:t>Lowest 25 States</a:t>
            </a:r>
          </a:p>
        </p:txBody>
      </p:sp>
      <p:graphicFrame>
        <p:nvGraphicFramePr>
          <p:cNvPr id="10242"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0242" name="Chart" r:id="rId4" imgW="8820049" imgH="4572034" progId="MSGraph.Chart.8">
              <p:embed followColorScheme="full"/>
            </p:oleObj>
          </a:graphicData>
        </a:graphic>
      </p:graphicFrame>
      <p:sp>
        <p:nvSpPr>
          <p:cNvPr id="10245" name="Text Box 4"/>
          <p:cNvSpPr txBox="1">
            <a:spLocks noChangeArrowheads="1"/>
          </p:cNvSpPr>
          <p:nvPr/>
        </p:nvSpPr>
        <p:spPr bwMode="auto">
          <a:xfrm>
            <a:off x="0" y="6367463"/>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NAIC 2012 Profitability Report; Insurance Information Institute.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3400" y="228600"/>
            <a:ext cx="7162800" cy="860425"/>
          </a:xfrm>
        </p:spPr>
        <p:txBody>
          <a:bodyPr/>
          <a:lstStyle/>
          <a:p>
            <a:r>
              <a:rPr lang="en-US" smtClean="0"/>
              <a:t>U.S. Residual Market: Total Policies</a:t>
            </a:r>
            <a:br>
              <a:rPr lang="en-US" smtClean="0"/>
            </a:br>
            <a:r>
              <a:rPr lang="en-US" smtClean="0"/>
              <a:t>In-Force at Year-End (1999-2011)</a:t>
            </a:r>
          </a:p>
        </p:txBody>
      </p:sp>
      <p:sp>
        <p:nvSpPr>
          <p:cNvPr id="11268" name="Rectangle 3"/>
          <p:cNvSpPr>
            <a:spLocks noChangeArrowheads="1"/>
          </p:cNvSpPr>
          <p:nvPr/>
        </p:nvSpPr>
        <p:spPr bwMode="auto">
          <a:xfrm>
            <a:off x="0" y="6596063"/>
            <a:ext cx="8686800" cy="261937"/>
          </a:xfrm>
          <a:prstGeom prst="rect">
            <a:avLst/>
          </a:prstGeom>
          <a:noFill/>
          <a:ln w="9525">
            <a:noFill/>
            <a:miter lim="800000"/>
            <a:headEnd/>
            <a:tailEnd/>
          </a:ln>
        </p:spPr>
        <p:txBody>
          <a:bodyPr lIns="92075" tIns="46038" rIns="92075" bIns="46038">
            <a:spAutoFit/>
          </a:bodyPr>
          <a:lstStyle/>
          <a:p>
            <a:r>
              <a:rPr lang="en-US" sz="1100"/>
              <a:t>Source: PIPSO; Insurance Information Institute</a:t>
            </a:r>
          </a:p>
        </p:txBody>
      </p:sp>
      <p:graphicFrame>
        <p:nvGraphicFramePr>
          <p:cNvPr id="11266" name="Object 2"/>
          <p:cNvGraphicFramePr>
            <a:graphicFrameLocks noGrp="1" noChangeAspect="1"/>
          </p:cNvGraphicFramePr>
          <p:nvPr>
            <p:ph type="chart" idx="1"/>
          </p:nvPr>
        </p:nvGraphicFramePr>
        <p:xfrm>
          <a:off x="406400" y="827088"/>
          <a:ext cx="8216900" cy="4922837"/>
        </p:xfrm>
        <a:graphic>
          <a:graphicData uri="http://schemas.openxmlformats.org/presentationml/2006/ole">
            <p:oleObj spid="_x0000_s11266" name="Chart" r:id="rId4" imgW="8220159" imgH="4924352" progId="MSGraph.Chart.8">
              <p:embed followColorScheme="full"/>
            </p:oleObj>
          </a:graphicData>
        </a:graphic>
      </p:graphicFrame>
      <p:sp>
        <p:nvSpPr>
          <p:cNvPr id="11269" name="Rectangle 7"/>
          <p:cNvSpPr>
            <a:spLocks noChangeArrowheads="1"/>
          </p:cNvSpPr>
          <p:nvPr/>
        </p:nvSpPr>
        <p:spPr bwMode="black">
          <a:xfrm>
            <a:off x="228600" y="1143000"/>
            <a:ext cx="1752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 of Policies in Force</a:t>
            </a:r>
          </a:p>
        </p:txBody>
      </p:sp>
      <p:sp>
        <p:nvSpPr>
          <p:cNvPr id="12" name="AutoShape 29"/>
          <p:cNvSpPr>
            <a:spLocks noChangeArrowheads="1"/>
          </p:cNvSpPr>
          <p:nvPr/>
        </p:nvSpPr>
        <p:spPr bwMode="blackWhite">
          <a:xfrm>
            <a:off x="2971800" y="1295400"/>
            <a:ext cx="1154113" cy="565150"/>
          </a:xfrm>
          <a:prstGeom prst="wedgeRectCallout">
            <a:avLst>
              <a:gd name="adj1" fmla="val 44500"/>
              <a:gd name="adj2" fmla="val 19606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4 Florida Hurricanes</a:t>
            </a:r>
          </a:p>
        </p:txBody>
      </p:sp>
      <p:sp>
        <p:nvSpPr>
          <p:cNvPr id="13" name="AutoShape 29"/>
          <p:cNvSpPr>
            <a:spLocks noChangeArrowheads="1"/>
          </p:cNvSpPr>
          <p:nvPr/>
        </p:nvSpPr>
        <p:spPr bwMode="blackWhite">
          <a:xfrm>
            <a:off x="4267200" y="1219200"/>
            <a:ext cx="1371600" cy="565150"/>
          </a:xfrm>
          <a:prstGeom prst="wedgeRectCallout">
            <a:avLst>
              <a:gd name="adj1" fmla="val -22356"/>
              <a:gd name="adj2" fmla="val 237079"/>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Katrina, Rita and Wilma</a:t>
            </a:r>
          </a:p>
        </p:txBody>
      </p:sp>
      <p:sp>
        <p:nvSpPr>
          <p:cNvPr id="14" name="Rectangle 4"/>
          <p:cNvSpPr>
            <a:spLocks noChangeArrowheads="1"/>
          </p:cNvSpPr>
          <p:nvPr/>
        </p:nvSpPr>
        <p:spPr bwMode="blackWhite">
          <a:xfrm>
            <a:off x="533400" y="5791200"/>
            <a:ext cx="80772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the 10-year period 2001-2011, the total number of policies in force in the residual market (FAIR &amp; Beach/Windstorm Plans) roughly tripled.</a:t>
            </a:r>
          </a:p>
        </p:txBody>
      </p:sp>
      <p:sp>
        <p:nvSpPr>
          <p:cNvPr id="10" name="AutoShape 29"/>
          <p:cNvSpPr>
            <a:spLocks noChangeArrowheads="1"/>
          </p:cNvSpPr>
          <p:nvPr/>
        </p:nvSpPr>
        <p:spPr bwMode="blackWhite">
          <a:xfrm>
            <a:off x="6019800" y="1143000"/>
            <a:ext cx="914400" cy="565150"/>
          </a:xfrm>
          <a:prstGeom prst="wedgeRectCallout">
            <a:avLst>
              <a:gd name="adj1" fmla="val -18537"/>
              <a:gd name="adj2" fmla="val 18146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Gustav, Ike</a:t>
            </a:r>
          </a:p>
        </p:txBody>
      </p:sp>
      <p:sp>
        <p:nvSpPr>
          <p:cNvPr id="15" name="AutoShape 29"/>
          <p:cNvSpPr>
            <a:spLocks noChangeArrowheads="1"/>
          </p:cNvSpPr>
          <p:nvPr/>
        </p:nvSpPr>
        <p:spPr bwMode="blackWhite">
          <a:xfrm>
            <a:off x="7924800" y="1066800"/>
            <a:ext cx="914400" cy="381000"/>
          </a:xfrm>
          <a:prstGeom prst="wedgeRectCallout">
            <a:avLst>
              <a:gd name="adj1" fmla="val -43537"/>
              <a:gd name="adj2" fmla="val 14539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Irene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22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7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A56282E-2E09-4D40-BED6-2FCAA9A8C9C0}" type="slidenum">
              <a:rPr lang="en-US" sz="900"/>
              <a:pPr algn="r" eaLnBrk="0" hangingPunct="0">
                <a:lnSpc>
                  <a:spcPct val="85000"/>
                </a:lnSpc>
                <a:spcBef>
                  <a:spcPct val="20000"/>
                </a:spcBef>
              </a:pPr>
              <a:t>13</a:t>
            </a:fld>
            <a:endParaRPr lang="en-US" sz="900"/>
          </a:p>
        </p:txBody>
      </p:sp>
      <p:sp>
        <p:nvSpPr>
          <p:cNvPr id="12292" name="Rectangle 2"/>
          <p:cNvSpPr>
            <a:spLocks noGrp="1" noChangeArrowheads="1"/>
          </p:cNvSpPr>
          <p:nvPr>
            <p:ph type="title" idx="4294967295"/>
          </p:nvPr>
        </p:nvSpPr>
        <p:spPr>
          <a:xfrm>
            <a:off x="838200" y="152400"/>
            <a:ext cx="6334125" cy="860425"/>
          </a:xfrm>
        </p:spPr>
        <p:txBody>
          <a:bodyPr/>
          <a:lstStyle/>
          <a:p>
            <a:r>
              <a:rPr lang="en-US" smtClean="0"/>
              <a:t>U.S. Residual Market</a:t>
            </a:r>
            <a:br>
              <a:rPr lang="en-US" smtClean="0"/>
            </a:br>
            <a:r>
              <a:rPr lang="en-US" smtClean="0"/>
              <a:t>Exposure to Loss</a:t>
            </a:r>
          </a:p>
        </p:txBody>
      </p:sp>
      <p:sp>
        <p:nvSpPr>
          <p:cNvPr id="12293" name="Rectangle 4"/>
          <p:cNvSpPr>
            <a:spLocks noChangeArrowheads="1"/>
          </p:cNvSpPr>
          <p:nvPr/>
        </p:nvSpPr>
        <p:spPr bwMode="auto">
          <a:xfrm>
            <a:off x="0" y="6389688"/>
            <a:ext cx="91916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 PIPSO; Insurance Information Institute (I.I.I.).</a:t>
            </a:r>
          </a:p>
        </p:txBody>
      </p:sp>
      <p:graphicFrame>
        <p:nvGraphicFramePr>
          <p:cNvPr id="12290" name="Object 2"/>
          <p:cNvGraphicFramePr>
            <a:graphicFrameLocks/>
          </p:cNvGraphicFramePr>
          <p:nvPr/>
        </p:nvGraphicFramePr>
        <p:xfrm>
          <a:off x="177800" y="1295400"/>
          <a:ext cx="8547100" cy="4203700"/>
        </p:xfrm>
        <a:graphic>
          <a:graphicData uri="http://schemas.openxmlformats.org/presentationml/2006/ole">
            <p:oleObj spid="_x0000_s12290" name="Chart" r:id="rId4" imgW="8963008" imgH="4314820" progId="MSGraph.Chart.8">
              <p:embed followColorScheme="full"/>
            </p:oleObj>
          </a:graphicData>
        </a:graphic>
      </p:graphicFrame>
      <p:sp>
        <p:nvSpPr>
          <p:cNvPr id="12294" name="Rectangle 7"/>
          <p:cNvSpPr>
            <a:spLocks noChangeArrowheads="1"/>
          </p:cNvSpPr>
          <p:nvPr/>
        </p:nvSpPr>
        <p:spPr bwMode="black">
          <a:xfrm>
            <a:off x="398463" y="11271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54980" name="Rectangle 4"/>
          <p:cNvSpPr>
            <a:spLocks noChangeArrowheads="1"/>
          </p:cNvSpPr>
          <p:nvPr/>
        </p:nvSpPr>
        <p:spPr bwMode="blackWhite">
          <a:xfrm>
            <a:off x="666750" y="5461000"/>
            <a:ext cx="77724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 the 12-year period 2000 through 2011, total exposure to loss in the residual market (FAIR &amp; Beach/Windstorm Plans) quadrupled (from $221.3 billion in 2000 to a record high of $884.7 billion in 2011).</a:t>
            </a:r>
          </a:p>
        </p:txBody>
      </p:sp>
      <p:sp>
        <p:nvSpPr>
          <p:cNvPr id="2" name="AutoShape 29"/>
          <p:cNvSpPr>
            <a:spLocks noChangeArrowheads="1"/>
          </p:cNvSpPr>
          <p:nvPr/>
        </p:nvSpPr>
        <p:spPr bwMode="blackWhite">
          <a:xfrm>
            <a:off x="3124200" y="2362200"/>
            <a:ext cx="1154113" cy="565150"/>
          </a:xfrm>
          <a:prstGeom prst="wedgeRectCallout">
            <a:avLst>
              <a:gd name="adj1" fmla="val 41194"/>
              <a:gd name="adj2" fmla="val 89889"/>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4 Florida Hurricanes</a:t>
            </a:r>
          </a:p>
        </p:txBody>
      </p:sp>
      <p:sp>
        <p:nvSpPr>
          <p:cNvPr id="3" name="AutoShape 29"/>
          <p:cNvSpPr>
            <a:spLocks noChangeArrowheads="1"/>
          </p:cNvSpPr>
          <p:nvPr/>
        </p:nvSpPr>
        <p:spPr bwMode="blackWhite">
          <a:xfrm>
            <a:off x="3962400" y="1066800"/>
            <a:ext cx="1154113" cy="666750"/>
          </a:xfrm>
          <a:prstGeom prst="wedgeRectCallout">
            <a:avLst>
              <a:gd name="adj1" fmla="val 20014"/>
              <a:gd name="adj2" fmla="val 2590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Katrina, Rita and Wilma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7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152400"/>
            <a:ext cx="5949950" cy="860425"/>
          </a:xfrm>
        </p:spPr>
        <p:txBody>
          <a:bodyPr/>
          <a:lstStyle/>
          <a:p>
            <a:r>
              <a:rPr lang="en-US" smtClean="0"/>
              <a:t>Homeowners Combined Ratios, 1993–2012F</a:t>
            </a:r>
            <a:endParaRPr lang="en-US" baseline="30000" smtClean="0"/>
          </a:p>
        </p:txBody>
      </p:sp>
      <p:graphicFrame>
        <p:nvGraphicFramePr>
          <p:cNvPr id="13314" name="Object 3"/>
          <p:cNvGraphicFramePr>
            <a:graphicFrameLocks/>
          </p:cNvGraphicFramePr>
          <p:nvPr/>
        </p:nvGraphicFramePr>
        <p:xfrm>
          <a:off x="304800" y="1095375"/>
          <a:ext cx="8429625" cy="4467225"/>
        </p:xfrm>
        <a:graphic>
          <a:graphicData uri="http://schemas.openxmlformats.org/presentationml/2006/ole">
            <p:oleObj spid="_x0000_s13314" name="Chart" r:id="rId4" imgW="8429743" imgH="4181349" progId="MSGraph.Chart.8">
              <p:embed followColorScheme="full"/>
            </p:oleObj>
          </a:graphicData>
        </a:graphic>
      </p:graphicFrame>
      <p:sp>
        <p:nvSpPr>
          <p:cNvPr id="242692" name="Rectangle 4"/>
          <p:cNvSpPr>
            <a:spLocks noChangeArrowheads="1"/>
          </p:cNvSpPr>
          <p:nvPr/>
        </p:nvSpPr>
        <p:spPr bwMode="blackWhite">
          <a:xfrm>
            <a:off x="457200" y="5638800"/>
            <a:ext cx="8305800"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industry-wide, nationwide Homeowners Combined Ratio since 1993 has been under 100 only 4 times in 20 years. </a:t>
            </a:r>
          </a:p>
        </p:txBody>
      </p:sp>
      <p:sp>
        <p:nvSpPr>
          <p:cNvPr id="1331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Sources: A.M. Best (1990-2012E); Insurance Information Institute.</a:t>
            </a:r>
          </a:p>
        </p:txBody>
      </p:sp>
      <p:sp>
        <p:nvSpPr>
          <p:cNvPr id="72710" name="Date Placeholder 5"/>
          <p:cNvSpPr>
            <a:spLocks noGrp="1"/>
          </p:cNvSpPr>
          <p:nvPr>
            <p:ph type="dt" sz="quarter" idx="10"/>
          </p:nvPr>
        </p:nvSpPr>
        <p:spPr/>
        <p:txBody>
          <a:bodyPr/>
          <a:lstStyle/>
          <a:p>
            <a:pPr>
              <a:defRPr/>
            </a:pPr>
            <a:r>
              <a:rPr lang="en-US" smtClean="0"/>
              <a:t>12/01/09 - 9pm</a:t>
            </a:r>
          </a:p>
        </p:txBody>
      </p:sp>
      <p:sp>
        <p:nvSpPr>
          <p:cNvPr id="72711" name="Slide Number Placeholder 6"/>
          <p:cNvSpPr>
            <a:spLocks noGrp="1"/>
          </p:cNvSpPr>
          <p:nvPr>
            <p:ph type="sldNum" sz="quarter" idx="12"/>
          </p:nvPr>
        </p:nvSpPr>
        <p:spPr/>
        <p:txBody>
          <a:bodyPr/>
          <a:lstStyle/>
          <a:p>
            <a:pPr>
              <a:defRPr/>
            </a:pPr>
            <a:fld id="{A9D5357D-54F6-4037-9CDD-39C8F63CAA1D}" type="slidenum">
              <a:rPr lang="en-US" smtClean="0"/>
              <a:pPr>
                <a:defRPr/>
              </a:pPr>
              <a:t>14</a:t>
            </a:fld>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4314477-BD49-4B07-B732-7B66787BBC21}" type="slidenum">
              <a:rPr lang="en-US" sz="900">
                <a:solidFill>
                  <a:srgbClr val="000000"/>
                </a:solidFill>
              </a:rPr>
              <a:pPr algn="r" eaLnBrk="0" hangingPunct="0">
                <a:lnSpc>
                  <a:spcPct val="85000"/>
                </a:lnSpc>
                <a:spcBef>
                  <a:spcPct val="20000"/>
                </a:spcBef>
              </a:pPr>
              <a:t>15</a:t>
            </a:fld>
            <a:endParaRPr lang="en-US" sz="900">
              <a:solidFill>
                <a:srgbClr val="000000"/>
              </a:solidFill>
            </a:endParaRPr>
          </a:p>
        </p:txBody>
      </p:sp>
      <p:sp>
        <p:nvSpPr>
          <p:cNvPr id="14340" name="Rectangle 2"/>
          <p:cNvSpPr>
            <a:spLocks noGrp="1" noChangeArrowheads="1"/>
          </p:cNvSpPr>
          <p:nvPr>
            <p:ph type="title" idx="4294967295"/>
          </p:nvPr>
        </p:nvSpPr>
        <p:spPr>
          <a:xfrm>
            <a:off x="457200" y="228600"/>
            <a:ext cx="6781800" cy="860425"/>
          </a:xfrm>
        </p:spPr>
        <p:txBody>
          <a:bodyPr/>
          <a:lstStyle/>
          <a:p>
            <a:r>
              <a:rPr lang="en-US" smtClean="0"/>
              <a:t>Return on Net Worth: All P-C Lines</a:t>
            </a:r>
            <a:br>
              <a:rPr lang="en-US" smtClean="0"/>
            </a:br>
            <a:r>
              <a:rPr lang="en-US" smtClean="0"/>
              <a:t>vs. Homeowners, </a:t>
            </a:r>
            <a:r>
              <a:rPr lang="en-US" sz="2800" smtClean="0"/>
              <a:t>1990-2011*</a:t>
            </a:r>
          </a:p>
        </p:txBody>
      </p:sp>
      <p:sp>
        <p:nvSpPr>
          <p:cNvPr id="14341"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*Latest available.</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**Excluding Hurricane Andrew (1992); Including 1992 produces an average homeowners RNW of 0.5%.</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Sources: NAIC; Insurance Information Institute.</a:t>
            </a:r>
          </a:p>
        </p:txBody>
      </p:sp>
      <p:graphicFrame>
        <p:nvGraphicFramePr>
          <p:cNvPr id="2026500" name="Object 2"/>
          <p:cNvGraphicFramePr>
            <a:graphicFrameLocks/>
          </p:cNvGraphicFramePr>
          <p:nvPr/>
        </p:nvGraphicFramePr>
        <p:xfrm>
          <a:off x="238125" y="1162050"/>
          <a:ext cx="8569325" cy="4579938"/>
        </p:xfrm>
        <a:graphic>
          <a:graphicData uri="http://schemas.openxmlformats.org/presentationml/2006/ole">
            <p:oleObj spid="_x0000_s14338" name="Chart" r:id="rId4" imgW="8601024" imgH="4610130" progId="MSGraph.Chart.8">
              <p:embed followColorScheme="full"/>
            </p:oleObj>
          </a:graphicData>
        </a:graphic>
      </p:graphicFrame>
      <p:sp>
        <p:nvSpPr>
          <p:cNvPr id="8" name="AutoShape 7"/>
          <p:cNvSpPr>
            <a:spLocks noChangeArrowheads="1"/>
          </p:cNvSpPr>
          <p:nvPr/>
        </p:nvSpPr>
        <p:spPr bwMode="blackWhite">
          <a:xfrm>
            <a:off x="2286000" y="1066800"/>
            <a:ext cx="3200400" cy="1047750"/>
          </a:xfrm>
          <a:prstGeom prst="wedgeRectCallout">
            <a:avLst>
              <a:gd name="adj1" fmla="val -43985"/>
              <a:gd name="adj2" fmla="val 22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u="sng" dirty="0">
                <a:solidFill>
                  <a:srgbClr val="FFFFFF"/>
                </a:solidFill>
              </a:rPr>
              <a:t>Average RNW: 1990-2011*</a:t>
            </a:r>
          </a:p>
          <a:p>
            <a:pPr algn="ctr" eaLnBrk="0" hangingPunct="0">
              <a:lnSpc>
                <a:spcPct val="90000"/>
              </a:lnSpc>
              <a:spcBef>
                <a:spcPct val="50000"/>
              </a:spcBef>
              <a:buClr>
                <a:srgbClr val="FFFFFF"/>
              </a:buClr>
              <a:defRPr/>
            </a:pPr>
            <a:r>
              <a:rPr lang="en-US" b="1" dirty="0">
                <a:solidFill>
                  <a:srgbClr val="FFFFFF"/>
                </a:solidFill>
                <a:latin typeface="Arial" pitchFamily="34" charset="0"/>
              </a:rPr>
              <a:t>All P-C Lines: 7.8% Homeowners: 3.2%**</a:t>
            </a:r>
          </a:p>
        </p:txBody>
      </p:sp>
      <p:sp>
        <p:nvSpPr>
          <p:cNvPr id="14343"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Homeowners Insurance Is Considerably More Volatile than the Market Overall Due to Coastal Exposure and Interior Wind/Hail Events</a:t>
            </a:r>
          </a:p>
        </p:txBody>
      </p:sp>
      <p:sp>
        <p:nvSpPr>
          <p:cNvPr id="9" name="AutoShape 7"/>
          <p:cNvSpPr>
            <a:spLocks noChangeArrowheads="1"/>
          </p:cNvSpPr>
          <p:nvPr/>
        </p:nvSpPr>
        <p:spPr bwMode="blackWhite">
          <a:xfrm>
            <a:off x="7696200" y="3657600"/>
            <a:ext cx="1284288" cy="558800"/>
          </a:xfrm>
          <a:prstGeom prst="wedgeRectCallout">
            <a:avLst>
              <a:gd name="adj1" fmla="val 17148"/>
              <a:gd name="adj2" fmla="val -1411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rgbClr val="FFFFFF"/>
                </a:solidFill>
              </a:rPr>
              <a:t>Hurricane Irene</a:t>
            </a:r>
          </a:p>
        </p:txBody>
      </p:sp>
      <p:sp>
        <p:nvSpPr>
          <p:cNvPr id="10" name="AutoShape 7"/>
          <p:cNvSpPr>
            <a:spLocks noChangeArrowheads="1"/>
          </p:cNvSpPr>
          <p:nvPr/>
        </p:nvSpPr>
        <p:spPr bwMode="blackWhite">
          <a:xfrm>
            <a:off x="6486525" y="4518025"/>
            <a:ext cx="1514475" cy="538163"/>
          </a:xfrm>
          <a:prstGeom prst="wedgeRectCallout">
            <a:avLst>
              <a:gd name="adj1" fmla="val -55499"/>
              <a:gd name="adj2" fmla="val -3191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1600" b="1" dirty="0">
                <a:solidFill>
                  <a:srgbClr val="FFFFFF"/>
                </a:solidFill>
              </a:rPr>
              <a:t>Katrina, Rita, Wilma</a:t>
            </a:r>
          </a:p>
        </p:txBody>
      </p:sp>
      <p:sp>
        <p:nvSpPr>
          <p:cNvPr id="11" name="AutoShape 7"/>
          <p:cNvSpPr>
            <a:spLocks noChangeArrowheads="1"/>
          </p:cNvSpPr>
          <p:nvPr/>
        </p:nvSpPr>
        <p:spPr bwMode="blackWhite">
          <a:xfrm>
            <a:off x="3336925" y="4287838"/>
            <a:ext cx="1362075" cy="682625"/>
          </a:xfrm>
          <a:prstGeom prst="wedgeRectCallout">
            <a:avLst>
              <a:gd name="adj1" fmla="val 62505"/>
              <a:gd name="adj2" fmla="val -195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1600" b="1" dirty="0">
                <a:solidFill>
                  <a:srgbClr val="FFFFFF"/>
                </a:solidFill>
              </a:rPr>
              <a:t>Texas “Mold” Crisis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22" presetClass="entr" presetSubtype="2"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4600"/>
                            </p:stCondLst>
                            <p:childTnLst>
                              <p:par>
                                <p:cTn id="17" presetID="22" presetClass="entr" presetSubtype="4" fill="hold" grpId="0" nodeType="afterEffect">
                                  <p:stCondLst>
                                    <p:cond delay="7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8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0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609600" y="1066800"/>
          <a:ext cx="8001000" cy="3294063"/>
        </p:xfrm>
        <a:graphic>
          <a:graphicData uri="http://schemas.openxmlformats.org/drawingml/2006/table">
            <a:tbl>
              <a:tblPr/>
              <a:tblGrid>
                <a:gridCol w="1447800"/>
                <a:gridCol w="3048000"/>
                <a:gridCol w="2475368"/>
                <a:gridCol w="1029831"/>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Number of Insurers Competing</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Total Market Share of</a:t>
                      </a:r>
                      <a:br>
                        <a:rPr kumimoji="0" lang="en-US" sz="2400" b="1" i="0" u="none" strike="noStrike" cap="none" normalizeH="0" baseline="0" dirty="0" smtClean="0">
                          <a:ln>
                            <a:noFill/>
                          </a:ln>
                          <a:solidFill>
                            <a:schemeClr val="tx1"/>
                          </a:solidFill>
                          <a:effectLst/>
                          <a:latin typeface="Arial" pitchFamily="34" charset="0"/>
                          <a:cs typeface="Arial" pitchFamily="34" charset="0"/>
                        </a:rPr>
                      </a:br>
                      <a:r>
                        <a:rPr kumimoji="0" lang="en-US" sz="2400" b="1" i="0" u="none" strike="noStrike" cap="none" normalizeH="0" baseline="0" dirty="0" smtClean="0">
                          <a:ln>
                            <a:noFill/>
                          </a:ln>
                          <a:solidFill>
                            <a:schemeClr val="tx1"/>
                          </a:solidFill>
                          <a:effectLst/>
                          <a:latin typeface="Arial" pitchFamily="34" charset="0"/>
                          <a:cs typeface="Arial" pitchFamily="34" charset="0"/>
                        </a:rPr>
                        <a:t>Top 5 Insurers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HHI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US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400</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46.7%</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668.9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North Carolina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63</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58.8%</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896.1</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South Carolina</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68</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55.2%</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943.6</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67613" name="Text Box 21"/>
          <p:cNvSpPr txBox="1">
            <a:spLocks noChangeArrowheads="1"/>
          </p:cNvSpPr>
          <p:nvPr/>
        </p:nvSpPr>
        <p:spPr bwMode="auto">
          <a:xfrm>
            <a:off x="228600" y="6324600"/>
            <a:ext cx="8040688" cy="381000"/>
          </a:xfrm>
          <a:prstGeom prst="rect">
            <a:avLst/>
          </a:prstGeom>
          <a:noFill/>
          <a:ln w="9525">
            <a:noFill/>
            <a:miter lim="800000"/>
            <a:headEnd/>
            <a:tailEnd/>
          </a:ln>
        </p:spPr>
        <p:txBody>
          <a:bodyPr wrap="none" lIns="0" tIns="0" rIns="0" bIns="0"/>
          <a:lstStyle/>
          <a:p>
            <a:pPr marL="681038" indent="-681038">
              <a:lnSpc>
                <a:spcPct val="75000"/>
              </a:lnSpc>
            </a:pPr>
            <a:endParaRPr lang="en-US" sz="1100"/>
          </a:p>
          <a:p>
            <a:pPr marL="681038" indent="-681038">
              <a:lnSpc>
                <a:spcPct val="75000"/>
              </a:lnSpc>
            </a:pPr>
            <a:r>
              <a:rPr lang="en-US" sz="1100"/>
              <a:t>Sources:  SNL Financial; Insurance Information Institute</a:t>
            </a:r>
          </a:p>
        </p:txBody>
      </p:sp>
      <p:sp>
        <p:nvSpPr>
          <p:cNvPr id="6" name="Rectangle 2"/>
          <p:cNvSpPr txBox="1">
            <a:spLocks noChangeArrowheads="1"/>
          </p:cNvSpPr>
          <p:nvPr/>
        </p:nvSpPr>
        <p:spPr bwMode="black">
          <a:xfrm>
            <a:off x="533400" y="0"/>
            <a:ext cx="7010400" cy="11430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Marketplace for HO Premiums</a:t>
            </a:r>
            <a:br>
              <a:rPr lang="en-US" sz="3000" b="1" kern="0" dirty="0">
                <a:solidFill>
                  <a:srgbClr val="225A7A"/>
                </a:solidFill>
                <a:ea typeface="+mj-ea"/>
                <a:cs typeface="+mj-cs"/>
              </a:rPr>
            </a:br>
            <a:r>
              <a:rPr lang="en-US" sz="3000" b="1" kern="0" dirty="0">
                <a:solidFill>
                  <a:srgbClr val="225A7A"/>
                </a:solidFill>
                <a:ea typeface="+mj-ea"/>
                <a:cs typeface="+mj-cs"/>
              </a:rPr>
              <a:t>is Quite Competitive, 2012</a:t>
            </a:r>
          </a:p>
        </p:txBody>
      </p:sp>
      <p:sp>
        <p:nvSpPr>
          <p:cNvPr id="67615" name="TextBox 4"/>
          <p:cNvSpPr txBox="1">
            <a:spLocks noChangeArrowheads="1"/>
          </p:cNvSpPr>
          <p:nvPr/>
        </p:nvSpPr>
        <p:spPr bwMode="auto">
          <a:xfrm>
            <a:off x="609600" y="4495800"/>
            <a:ext cx="8077200" cy="369888"/>
          </a:xfrm>
          <a:prstGeom prst="rect">
            <a:avLst/>
          </a:prstGeom>
          <a:noFill/>
          <a:ln w="9525">
            <a:noFill/>
            <a:miter lim="800000"/>
            <a:headEnd/>
            <a:tailEnd/>
          </a:ln>
        </p:spPr>
        <p:txBody>
          <a:bodyPr>
            <a:spAutoFit/>
          </a:bodyPr>
          <a:lstStyle/>
          <a:p>
            <a:r>
              <a:rPr lang="en-US"/>
              <a:t>Note: An HHI score under 1,000 is considered a competitive marketplace.</a:t>
            </a:r>
          </a:p>
        </p:txBody>
      </p:sp>
      <p:sp>
        <p:nvSpPr>
          <p:cNvPr id="67616" name="TextBox 6"/>
          <p:cNvSpPr txBox="1">
            <a:spLocks noChangeArrowheads="1"/>
          </p:cNvSpPr>
          <p:nvPr/>
        </p:nvSpPr>
        <p:spPr bwMode="auto">
          <a:xfrm>
            <a:off x="685800" y="5029200"/>
            <a:ext cx="8077200" cy="923925"/>
          </a:xfrm>
          <a:prstGeom prst="rect">
            <a:avLst/>
          </a:prstGeom>
          <a:noFill/>
          <a:ln w="9525">
            <a:solidFill>
              <a:schemeClr val="tx1"/>
            </a:solidFill>
            <a:miter lim="800000"/>
            <a:headEnd/>
            <a:tailEnd/>
          </a:ln>
        </p:spPr>
        <p:txBody>
          <a:bodyPr>
            <a:spAutoFit/>
          </a:bodyPr>
          <a:lstStyle/>
          <a:p>
            <a:r>
              <a:rPr lang="en-US"/>
              <a:t>Example: In a market, the top 5 insurers’ market share is 16%, 14%, 12%, 10%, and 8%. Total market share of these insurers is 60%. The HHI score for the state is likely to be 900-1000.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86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FEB1E9E-E5AB-4F20-9298-4E2AFE43582E}"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sp>
        <p:nvSpPr>
          <p:cNvPr id="2152455" name="Rectangle 7"/>
          <p:cNvSpPr>
            <a:spLocks noChangeArrowheads="1"/>
          </p:cNvSpPr>
          <p:nvPr/>
        </p:nvSpPr>
        <p:spPr bwMode="blackWhite">
          <a:xfrm>
            <a:off x="609600" y="1524000"/>
            <a:ext cx="7981950" cy="2362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Demographic and Macroeconomic Forces Affecting Homeowners Insurance</a:t>
            </a:r>
          </a:p>
        </p:txBody>
      </p:sp>
      <p:sp>
        <p:nvSpPr>
          <p:cNvPr id="68613" name="TextBox 4"/>
          <p:cNvSpPr txBox="1">
            <a:spLocks noChangeArrowheads="1"/>
          </p:cNvSpPr>
          <p:nvPr/>
        </p:nvSpPr>
        <p:spPr bwMode="auto">
          <a:xfrm>
            <a:off x="685800" y="4038600"/>
            <a:ext cx="7924800" cy="954088"/>
          </a:xfrm>
          <a:prstGeom prst="rect">
            <a:avLst/>
          </a:prstGeom>
          <a:noFill/>
          <a:ln w="9525">
            <a:noFill/>
            <a:miter lim="800000"/>
            <a:headEnd/>
            <a:tailEnd/>
          </a:ln>
        </p:spPr>
        <p:txBody>
          <a:bodyPr>
            <a:spAutoFit/>
          </a:bodyPr>
          <a:lstStyle/>
          <a:p>
            <a:pPr algn="ctr"/>
            <a:r>
              <a:rPr lang="en-US" sz="2800" b="1">
                <a:solidFill>
                  <a:schemeClr val="accent1"/>
                </a:solidFill>
              </a:rPr>
              <a:t>Brighter Days Ahead,</a:t>
            </a:r>
            <a:br>
              <a:rPr lang="en-US" sz="2800" b="1">
                <a:solidFill>
                  <a:schemeClr val="accent1"/>
                </a:solidFill>
              </a:rPr>
            </a:br>
            <a:r>
              <a:rPr lang="en-US" sz="2800" b="1">
                <a:solidFill>
                  <a:schemeClr val="accent1"/>
                </a:solidFill>
              </a:rPr>
              <a:t>but Not Without Challenges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53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53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172CC8B-8ADB-4CD4-A89A-FAB2D7B96292}" type="slidenum">
              <a:rPr lang="en-US" sz="900"/>
              <a:pPr algn="r" eaLnBrk="0" hangingPunct="0">
                <a:lnSpc>
                  <a:spcPct val="85000"/>
                </a:lnSpc>
                <a:spcBef>
                  <a:spcPct val="20000"/>
                </a:spcBef>
              </a:pPr>
              <a:t>18</a:t>
            </a:fld>
            <a:endParaRPr lang="en-US" sz="900"/>
          </a:p>
        </p:txBody>
      </p:sp>
      <p:sp>
        <p:nvSpPr>
          <p:cNvPr id="15366" name="Rectangle 2"/>
          <p:cNvSpPr>
            <a:spLocks noGrp="1" noChangeArrowheads="1"/>
          </p:cNvSpPr>
          <p:nvPr>
            <p:ph type="title" idx="4294967295"/>
          </p:nvPr>
        </p:nvSpPr>
        <p:spPr>
          <a:xfrm>
            <a:off x="457200" y="152400"/>
            <a:ext cx="7150100" cy="914400"/>
          </a:xfrm>
        </p:spPr>
        <p:txBody>
          <a:bodyPr lIns="92075" tIns="46038" rIns="92075" bIns="46038" anchor="b"/>
          <a:lstStyle/>
          <a:p>
            <a:r>
              <a:rPr lang="en-US" sz="2400" smtClean="0"/>
              <a:t>Projected Population Growth Rates (2010-2020) Vary Widely by State and Region*</a:t>
            </a:r>
          </a:p>
        </p:txBody>
      </p:sp>
      <p:graphicFrame>
        <p:nvGraphicFramePr>
          <p:cNvPr id="15362" name="Object 3"/>
          <p:cNvGraphicFramePr>
            <a:graphicFrameLocks noChangeAspect="1"/>
          </p:cNvGraphicFramePr>
          <p:nvPr>
            <p:ph idx="4294967295"/>
          </p:nvPr>
        </p:nvGraphicFramePr>
        <p:xfrm>
          <a:off x="0" y="990600"/>
          <a:ext cx="9144000" cy="5410200"/>
        </p:xfrm>
        <a:graphic>
          <a:graphicData uri="http://schemas.openxmlformats.org/presentationml/2006/ole">
            <p:oleObj spid="_x0000_s15362" name="Chart" r:id="rId4" imgW="8820049" imgH="4572034" progId="MSGraph.Chart.8">
              <p:embed followColorScheme="full"/>
            </p:oleObj>
          </a:graphicData>
        </a:graphic>
      </p:graphicFrame>
      <p:sp>
        <p:nvSpPr>
          <p:cNvPr id="15367" name="Text Box 4"/>
          <p:cNvSpPr txBox="1">
            <a:spLocks noChangeArrowheads="1"/>
          </p:cNvSpPr>
          <p:nvPr/>
        </p:nvSpPr>
        <p:spPr bwMode="auto">
          <a:xfrm>
            <a:off x="533400" y="6324600"/>
            <a:ext cx="8001000" cy="381000"/>
          </a:xfrm>
          <a:prstGeom prst="rect">
            <a:avLst/>
          </a:prstGeom>
          <a:noFill/>
          <a:ln w="9525">
            <a:noFill/>
            <a:miter lim="800000"/>
            <a:headEnd/>
            <a:tailEnd/>
          </a:ln>
        </p:spPr>
        <p:txBody>
          <a:bodyPr lIns="92075" tIns="46038" rIns="92075" bIns="46038">
            <a:spAutoFit/>
          </a:bodyPr>
          <a:lstStyle/>
          <a:p>
            <a:pPr eaLnBrk="0" hangingPunct="0">
              <a:lnSpc>
                <a:spcPct val="85000"/>
              </a:lnSpc>
              <a:spcBef>
                <a:spcPct val="25000"/>
              </a:spcBef>
              <a:buClr>
                <a:schemeClr val="accent2"/>
              </a:buClr>
              <a:buFont typeface="Wingdings" pitchFamily="2" charset="2"/>
              <a:buNone/>
            </a:pPr>
            <a:r>
              <a:rPr lang="en-US" sz="1100"/>
              <a:t>*based on 2000 census.</a:t>
            </a:r>
            <a:br>
              <a:rPr lang="en-US" sz="1100"/>
            </a:br>
            <a:r>
              <a:rPr lang="en-US" sz="1100"/>
              <a:t>Source: </a:t>
            </a:r>
            <a:r>
              <a:rPr lang="en-US" sz="1100">
                <a:hlinkClick r:id="rId5"/>
              </a:rPr>
              <a:t>http://www.census.gov/population/projections/data/state/projectionsagesex.html</a:t>
            </a:r>
            <a:r>
              <a:rPr lang="en-US" sz="1100"/>
              <a:t> (Table 7)</a:t>
            </a:r>
          </a:p>
        </p:txBody>
      </p:sp>
      <p:sp>
        <p:nvSpPr>
          <p:cNvPr id="15368" name="Text Box 9"/>
          <p:cNvSpPr txBox="1">
            <a:spLocks noChangeArrowheads="1"/>
          </p:cNvSpPr>
          <p:nvPr/>
        </p:nvSpPr>
        <p:spPr bwMode="auto">
          <a:xfrm>
            <a:off x="1714500" y="1358900"/>
            <a:ext cx="1587500" cy="366713"/>
          </a:xfrm>
          <a:prstGeom prst="rect">
            <a:avLst/>
          </a:prstGeom>
          <a:noFill/>
          <a:ln w="9525">
            <a:noFill/>
            <a:miter lim="800000"/>
            <a:headEnd/>
            <a:tailEnd/>
          </a:ln>
        </p:spPr>
        <p:txBody>
          <a:bodyPr>
            <a:spAutoFit/>
          </a:bodyPr>
          <a:lstStyle/>
          <a:p>
            <a:pPr>
              <a:spcBef>
                <a:spcPct val="50000"/>
              </a:spcBef>
            </a:pPr>
            <a:r>
              <a:rPr lang="en-US"/>
              <a:t>Southeast</a:t>
            </a:r>
          </a:p>
        </p:txBody>
      </p:sp>
      <p:sp>
        <p:nvSpPr>
          <p:cNvPr id="15369" name="Text Box 10"/>
          <p:cNvSpPr txBox="1">
            <a:spLocks noChangeArrowheads="1"/>
          </p:cNvSpPr>
          <p:nvPr/>
        </p:nvSpPr>
        <p:spPr bwMode="auto">
          <a:xfrm>
            <a:off x="4368800" y="1384300"/>
            <a:ext cx="1409700" cy="366713"/>
          </a:xfrm>
          <a:prstGeom prst="rect">
            <a:avLst/>
          </a:prstGeom>
          <a:noFill/>
          <a:ln w="9525">
            <a:noFill/>
            <a:miter lim="800000"/>
            <a:headEnd/>
            <a:tailEnd/>
          </a:ln>
        </p:spPr>
        <p:txBody>
          <a:bodyPr>
            <a:spAutoFit/>
          </a:bodyPr>
          <a:lstStyle/>
          <a:p>
            <a:pPr>
              <a:spcBef>
                <a:spcPct val="50000"/>
              </a:spcBef>
            </a:pPr>
            <a:r>
              <a:rPr lang="en-US"/>
              <a:t>Mid-Atlantic</a:t>
            </a:r>
          </a:p>
        </p:txBody>
      </p:sp>
      <p:sp>
        <p:nvSpPr>
          <p:cNvPr id="15370" name="Text Box 11"/>
          <p:cNvSpPr txBox="1">
            <a:spLocks noChangeArrowheads="1"/>
          </p:cNvSpPr>
          <p:nvPr/>
        </p:nvSpPr>
        <p:spPr bwMode="auto">
          <a:xfrm>
            <a:off x="6286500" y="1346200"/>
            <a:ext cx="1689100" cy="366713"/>
          </a:xfrm>
          <a:prstGeom prst="rect">
            <a:avLst/>
          </a:prstGeom>
          <a:noFill/>
          <a:ln w="9525">
            <a:noFill/>
            <a:miter lim="800000"/>
            <a:headEnd/>
            <a:tailEnd/>
          </a:ln>
        </p:spPr>
        <p:txBody>
          <a:bodyPr>
            <a:spAutoFit/>
          </a:bodyPr>
          <a:lstStyle/>
          <a:p>
            <a:pPr>
              <a:spcBef>
                <a:spcPct val="50000"/>
              </a:spcBef>
            </a:pPr>
            <a:r>
              <a:rPr lang="en-US"/>
              <a:t>New England</a:t>
            </a:r>
          </a:p>
        </p:txBody>
      </p:sp>
      <p:sp>
        <p:nvSpPr>
          <p:cNvPr id="15371" name="Rectangle 5"/>
          <p:cNvSpPr>
            <a:spLocks noChangeArrowheads="1"/>
          </p:cNvSpPr>
          <p:nvPr/>
        </p:nvSpPr>
        <p:spPr bwMode="blackWhite">
          <a:xfrm>
            <a:off x="762000" y="5867400"/>
            <a:ext cx="7943850" cy="457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U.S. population growth overall, 2010-2020, is projected to be 8.7%</a:t>
            </a:r>
          </a:p>
        </p:txBody>
      </p:sp>
      <p:sp>
        <p:nvSpPr>
          <p:cNvPr id="12" name="Rectangle 14"/>
          <p:cNvSpPr>
            <a:spLocks noChangeArrowheads="1"/>
          </p:cNvSpPr>
          <p:nvPr/>
        </p:nvSpPr>
        <p:spPr bwMode="auto">
          <a:xfrm>
            <a:off x="1295400" y="54864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13" name="Rectangle 14"/>
          <p:cNvSpPr>
            <a:spLocks noChangeArrowheads="1"/>
          </p:cNvSpPr>
          <p:nvPr/>
        </p:nvSpPr>
        <p:spPr bwMode="auto">
          <a:xfrm>
            <a:off x="2590800" y="54864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638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638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A1810B9-91E9-493C-A758-3303510DCB75}" type="slidenum">
              <a:rPr lang="en-US" sz="900"/>
              <a:pPr algn="r" eaLnBrk="0" hangingPunct="0">
                <a:lnSpc>
                  <a:spcPct val="85000"/>
                </a:lnSpc>
                <a:spcBef>
                  <a:spcPct val="20000"/>
                </a:spcBef>
              </a:pPr>
              <a:t>19</a:t>
            </a:fld>
            <a:endParaRPr lang="en-US" sz="900"/>
          </a:p>
        </p:txBody>
      </p:sp>
      <p:sp>
        <p:nvSpPr>
          <p:cNvPr id="16390" name="Rectangle 2"/>
          <p:cNvSpPr>
            <a:spLocks noGrp="1" noChangeArrowheads="1"/>
          </p:cNvSpPr>
          <p:nvPr>
            <p:ph type="title" idx="4294967295"/>
          </p:nvPr>
        </p:nvSpPr>
        <p:spPr>
          <a:xfrm>
            <a:off x="457200" y="152400"/>
            <a:ext cx="7378700" cy="914400"/>
          </a:xfrm>
        </p:spPr>
        <p:txBody>
          <a:bodyPr lIns="92075" tIns="46038" rIns="92075" bIns="46038" anchor="b"/>
          <a:lstStyle/>
          <a:p>
            <a:r>
              <a:rPr lang="en-US" sz="2400" smtClean="0"/>
              <a:t>Projected Population Growth Rates (2010-2020) Vary Widely by State and Region* </a:t>
            </a:r>
            <a:r>
              <a:rPr lang="en-US" sz="1800" smtClean="0"/>
              <a:t>(cont’d)</a:t>
            </a:r>
          </a:p>
        </p:txBody>
      </p:sp>
      <p:graphicFrame>
        <p:nvGraphicFramePr>
          <p:cNvPr id="16386" name="Object 3"/>
          <p:cNvGraphicFramePr>
            <a:graphicFrameLocks noChangeAspect="1"/>
          </p:cNvGraphicFramePr>
          <p:nvPr>
            <p:ph idx="4294967295"/>
          </p:nvPr>
        </p:nvGraphicFramePr>
        <p:xfrm>
          <a:off x="0" y="1219200"/>
          <a:ext cx="9172575" cy="5170488"/>
        </p:xfrm>
        <a:graphic>
          <a:graphicData uri="http://schemas.openxmlformats.org/presentationml/2006/ole">
            <p:oleObj spid="_x0000_s16386" name="Chart" r:id="rId4" imgW="8820049" imgH="4972175" progId="MSGraph.Chart.8">
              <p:embed followColorScheme="full"/>
            </p:oleObj>
          </a:graphicData>
        </a:graphic>
      </p:graphicFrame>
      <p:sp>
        <p:nvSpPr>
          <p:cNvPr id="16391" name="Text Box 4"/>
          <p:cNvSpPr txBox="1">
            <a:spLocks noChangeArrowheads="1"/>
          </p:cNvSpPr>
          <p:nvPr/>
        </p:nvSpPr>
        <p:spPr bwMode="auto">
          <a:xfrm>
            <a:off x="533400" y="6248400"/>
            <a:ext cx="7010400" cy="381000"/>
          </a:xfrm>
          <a:prstGeom prst="rect">
            <a:avLst/>
          </a:prstGeom>
          <a:noFill/>
          <a:ln w="9525">
            <a:noFill/>
            <a:miter lim="800000"/>
            <a:headEnd/>
            <a:tailEnd/>
          </a:ln>
        </p:spPr>
        <p:txBody>
          <a:bodyPr lIns="92075" tIns="46038" rIns="92075" bIns="46038">
            <a:spAutoFit/>
          </a:bodyPr>
          <a:lstStyle/>
          <a:p>
            <a:pPr eaLnBrk="0" hangingPunct="0">
              <a:lnSpc>
                <a:spcPct val="85000"/>
              </a:lnSpc>
              <a:spcBef>
                <a:spcPct val="25000"/>
              </a:spcBef>
              <a:buClr>
                <a:schemeClr val="accent2"/>
              </a:buClr>
              <a:buFont typeface="Wingdings" pitchFamily="2" charset="2"/>
              <a:buNone/>
            </a:pPr>
            <a:r>
              <a:rPr lang="en-US" sz="1100"/>
              <a:t>*based on 2000 census.</a:t>
            </a:r>
            <a:br>
              <a:rPr lang="en-US" sz="1100"/>
            </a:br>
            <a:r>
              <a:rPr lang="en-US" sz="1100"/>
              <a:t>Source: </a:t>
            </a:r>
            <a:r>
              <a:rPr lang="en-US" sz="1100">
                <a:hlinkClick r:id="rId5"/>
              </a:rPr>
              <a:t>http://www.census.gov/population/projections/data/state/projectionsagesex.html</a:t>
            </a:r>
            <a:r>
              <a:rPr lang="en-US" sz="1100"/>
              <a:t> (Table 7)	</a:t>
            </a:r>
          </a:p>
        </p:txBody>
      </p:sp>
      <p:sp>
        <p:nvSpPr>
          <p:cNvPr id="16392" name="Text Box 8"/>
          <p:cNvSpPr txBox="1">
            <a:spLocks noChangeArrowheads="1"/>
          </p:cNvSpPr>
          <p:nvPr/>
        </p:nvSpPr>
        <p:spPr bwMode="auto">
          <a:xfrm>
            <a:off x="1143000" y="1066800"/>
            <a:ext cx="1308100" cy="366713"/>
          </a:xfrm>
          <a:prstGeom prst="rect">
            <a:avLst/>
          </a:prstGeom>
          <a:noFill/>
          <a:ln w="9525">
            <a:noFill/>
            <a:miter lim="800000"/>
            <a:headEnd/>
            <a:tailEnd/>
          </a:ln>
        </p:spPr>
        <p:txBody>
          <a:bodyPr>
            <a:spAutoFit/>
          </a:bodyPr>
          <a:lstStyle/>
          <a:p>
            <a:pPr>
              <a:spcBef>
                <a:spcPct val="50000"/>
              </a:spcBef>
            </a:pPr>
            <a:r>
              <a:rPr lang="en-US"/>
              <a:t>Southwest</a:t>
            </a:r>
          </a:p>
        </p:txBody>
      </p:sp>
      <p:sp>
        <p:nvSpPr>
          <p:cNvPr id="16393" name="Text Box 9"/>
          <p:cNvSpPr txBox="1">
            <a:spLocks noChangeArrowheads="1"/>
          </p:cNvSpPr>
          <p:nvPr/>
        </p:nvSpPr>
        <p:spPr bwMode="auto">
          <a:xfrm>
            <a:off x="2438400" y="1066800"/>
            <a:ext cx="1143000" cy="366713"/>
          </a:xfrm>
          <a:prstGeom prst="rect">
            <a:avLst/>
          </a:prstGeom>
          <a:noFill/>
          <a:ln w="9525">
            <a:noFill/>
            <a:miter lim="800000"/>
            <a:headEnd/>
            <a:tailEnd/>
          </a:ln>
        </p:spPr>
        <p:txBody>
          <a:bodyPr>
            <a:spAutoFit/>
          </a:bodyPr>
          <a:lstStyle/>
          <a:p>
            <a:pPr>
              <a:spcBef>
                <a:spcPct val="50000"/>
              </a:spcBef>
            </a:pPr>
            <a:r>
              <a:rPr lang="en-US"/>
              <a:t>Mountain</a:t>
            </a:r>
          </a:p>
        </p:txBody>
      </p:sp>
      <p:sp>
        <p:nvSpPr>
          <p:cNvPr id="16394" name="Text Box 10"/>
          <p:cNvSpPr txBox="1">
            <a:spLocks noChangeArrowheads="1"/>
          </p:cNvSpPr>
          <p:nvPr/>
        </p:nvSpPr>
        <p:spPr bwMode="auto">
          <a:xfrm>
            <a:off x="3733800" y="1066800"/>
            <a:ext cx="1143000" cy="366713"/>
          </a:xfrm>
          <a:prstGeom prst="rect">
            <a:avLst/>
          </a:prstGeom>
          <a:noFill/>
          <a:ln w="9525">
            <a:noFill/>
            <a:miter lim="800000"/>
            <a:headEnd/>
            <a:tailEnd/>
          </a:ln>
        </p:spPr>
        <p:txBody>
          <a:bodyPr>
            <a:spAutoFit/>
          </a:bodyPr>
          <a:lstStyle/>
          <a:p>
            <a:pPr>
              <a:spcBef>
                <a:spcPct val="50000"/>
              </a:spcBef>
            </a:pPr>
            <a:r>
              <a:rPr lang="en-US"/>
              <a:t>Far West</a:t>
            </a:r>
          </a:p>
        </p:txBody>
      </p:sp>
      <p:sp>
        <p:nvSpPr>
          <p:cNvPr id="16395" name="Text Box 11"/>
          <p:cNvSpPr txBox="1">
            <a:spLocks noChangeArrowheads="1"/>
          </p:cNvSpPr>
          <p:nvPr/>
        </p:nvSpPr>
        <p:spPr bwMode="auto">
          <a:xfrm>
            <a:off x="6858000" y="1066800"/>
            <a:ext cx="1727200" cy="366713"/>
          </a:xfrm>
          <a:prstGeom prst="rect">
            <a:avLst/>
          </a:prstGeom>
          <a:noFill/>
          <a:ln w="9525">
            <a:noFill/>
            <a:miter lim="800000"/>
            <a:headEnd/>
            <a:tailEnd/>
          </a:ln>
        </p:spPr>
        <p:txBody>
          <a:bodyPr>
            <a:spAutoFit/>
          </a:bodyPr>
          <a:lstStyle/>
          <a:p>
            <a:pPr>
              <a:spcBef>
                <a:spcPct val="50000"/>
              </a:spcBef>
            </a:pPr>
            <a:r>
              <a:rPr lang="en-US"/>
              <a:t>Great Plains</a:t>
            </a:r>
          </a:p>
        </p:txBody>
      </p:sp>
      <p:sp>
        <p:nvSpPr>
          <p:cNvPr id="16396" name="Text Box 12"/>
          <p:cNvSpPr txBox="1">
            <a:spLocks noChangeArrowheads="1"/>
          </p:cNvSpPr>
          <p:nvPr/>
        </p:nvSpPr>
        <p:spPr bwMode="auto">
          <a:xfrm>
            <a:off x="5105400" y="1066800"/>
            <a:ext cx="1460500" cy="366713"/>
          </a:xfrm>
          <a:prstGeom prst="rect">
            <a:avLst/>
          </a:prstGeom>
          <a:noFill/>
          <a:ln w="9525">
            <a:noFill/>
            <a:miter lim="800000"/>
            <a:headEnd/>
            <a:tailEnd/>
          </a:ln>
        </p:spPr>
        <p:txBody>
          <a:bodyPr>
            <a:spAutoFit/>
          </a:bodyPr>
          <a:lstStyle/>
          <a:p>
            <a:pPr>
              <a:spcBef>
                <a:spcPct val="50000"/>
              </a:spcBef>
            </a:pPr>
            <a:r>
              <a:rPr lang="en-US"/>
              <a:t>Great Lakes</a:t>
            </a:r>
          </a:p>
        </p:txBody>
      </p:sp>
      <p:sp>
        <p:nvSpPr>
          <p:cNvPr id="16397" name="Rectangle 5"/>
          <p:cNvSpPr>
            <a:spLocks noChangeArrowheads="1"/>
          </p:cNvSpPr>
          <p:nvPr/>
        </p:nvSpPr>
        <p:spPr bwMode="blackWhite">
          <a:xfrm>
            <a:off x="5943600" y="1981200"/>
            <a:ext cx="2819400" cy="838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U.S. population growth overall, 2010-2020, is projected to be 8.7%</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7458FFE1-EFB1-427C-A270-0DE49A228C9C}" type="slidenum">
              <a:rPr lang="en-US" smtClean="0"/>
              <a:pPr>
                <a:defRPr/>
              </a:pPr>
              <a:t>2</a:t>
            </a:fld>
            <a:endParaRPr lang="en-US" smtClean="0"/>
          </a:p>
        </p:txBody>
      </p:sp>
      <p:sp>
        <p:nvSpPr>
          <p:cNvPr id="1031" name="Rectangle 2"/>
          <p:cNvSpPr>
            <a:spLocks noGrp="1" noChangeArrowheads="1"/>
          </p:cNvSpPr>
          <p:nvPr>
            <p:ph type="title"/>
          </p:nvPr>
        </p:nvSpPr>
        <p:spPr/>
        <p:txBody>
          <a:bodyPr/>
          <a:lstStyle/>
          <a:p>
            <a:r>
              <a:rPr lang="en-US" smtClean="0"/>
              <a:t>P/C Net Written Premiums,</a:t>
            </a:r>
            <a:br>
              <a:rPr lang="en-US" smtClean="0"/>
            </a:br>
            <a:r>
              <a:rPr lang="en-US" smtClean="0"/>
              <a:t>by Segment/Line, 2002 vs. 2012</a:t>
            </a:r>
          </a:p>
        </p:txBody>
      </p:sp>
      <p:sp>
        <p:nvSpPr>
          <p:cNvPr id="1032"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graphicFrame>
        <p:nvGraphicFramePr>
          <p:cNvPr id="1026" name="Object 6"/>
          <p:cNvGraphicFramePr>
            <a:graphicFrameLocks/>
          </p:cNvGraphicFramePr>
          <p:nvPr/>
        </p:nvGraphicFramePr>
        <p:xfrm>
          <a:off x="4724400" y="2185988"/>
          <a:ext cx="3825875" cy="3605212"/>
        </p:xfrm>
        <a:graphic>
          <a:graphicData uri="http://schemas.openxmlformats.org/presentationml/2006/ole">
            <p:oleObj spid="_x0000_s1026" name="Chart" r:id="rId4" imgW="3286176" imgH="3248138" progId="MSGraph.Chart.8">
              <p:embed followColorScheme="full"/>
            </p:oleObj>
          </a:graphicData>
        </a:graphic>
      </p:graphicFrame>
      <p:sp>
        <p:nvSpPr>
          <p:cNvPr id="1033" name="Text Box 7"/>
          <p:cNvSpPr txBox="1">
            <a:spLocks noChangeArrowheads="1"/>
          </p:cNvSpPr>
          <p:nvPr/>
        </p:nvSpPr>
        <p:spPr bwMode="auto">
          <a:xfrm>
            <a:off x="6324600" y="3124200"/>
            <a:ext cx="1909763" cy="38893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Commercial Lines</a:t>
            </a:r>
          </a:p>
          <a:p>
            <a:pPr algn="ctr" eaLnBrk="0" hangingPunct="0">
              <a:lnSpc>
                <a:spcPct val="90000"/>
              </a:lnSpc>
              <a:buSzPct val="90000"/>
              <a:buFont typeface="Wingdings" pitchFamily="2" charset="2"/>
              <a:buNone/>
            </a:pPr>
            <a:r>
              <a:rPr lang="en-US" sz="1400" b="1">
                <a:solidFill>
                  <a:schemeClr val="bg1"/>
                </a:solidFill>
              </a:rPr>
              <a:t>$205.6B/46%</a:t>
            </a:r>
          </a:p>
        </p:txBody>
      </p:sp>
      <p:sp>
        <p:nvSpPr>
          <p:cNvPr id="1034" name="Rectangle 10"/>
          <p:cNvSpPr>
            <a:spLocks noChangeArrowheads="1"/>
          </p:cNvSpPr>
          <p:nvPr/>
        </p:nvSpPr>
        <p:spPr bwMode="black">
          <a:xfrm>
            <a:off x="5562600" y="1701800"/>
            <a:ext cx="2133600" cy="3873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sz="2800" b="1">
                <a:solidFill>
                  <a:srgbClr val="225A7A"/>
                </a:solidFill>
              </a:rPr>
              <a:t>2012</a:t>
            </a:r>
          </a:p>
        </p:txBody>
      </p:sp>
      <p:sp>
        <p:nvSpPr>
          <p:cNvPr id="1035" name="Text Box 7"/>
          <p:cNvSpPr txBox="1">
            <a:spLocks noChangeArrowheads="1"/>
          </p:cNvSpPr>
          <p:nvPr/>
        </p:nvSpPr>
        <p:spPr bwMode="auto">
          <a:xfrm>
            <a:off x="5715000" y="46482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Pvt. Pass Auto</a:t>
            </a:r>
          </a:p>
          <a:p>
            <a:pPr algn="ctr" eaLnBrk="0" hangingPunct="0">
              <a:lnSpc>
                <a:spcPct val="90000"/>
              </a:lnSpc>
              <a:buSzPct val="90000"/>
              <a:buFont typeface="Wingdings" pitchFamily="2" charset="2"/>
              <a:buNone/>
            </a:pPr>
            <a:r>
              <a:rPr lang="en-US" sz="1400" b="1">
                <a:solidFill>
                  <a:schemeClr val="bg1"/>
                </a:solidFill>
              </a:rPr>
              <a:t>$171.8B/39%</a:t>
            </a:r>
          </a:p>
        </p:txBody>
      </p:sp>
      <p:sp>
        <p:nvSpPr>
          <p:cNvPr id="1036" name="Text Box 7"/>
          <p:cNvSpPr txBox="1">
            <a:spLocks noChangeArrowheads="1"/>
          </p:cNvSpPr>
          <p:nvPr/>
        </p:nvSpPr>
        <p:spPr bwMode="auto">
          <a:xfrm>
            <a:off x="4800600" y="3505200"/>
            <a:ext cx="16811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Homeowners</a:t>
            </a:r>
          </a:p>
          <a:p>
            <a:pPr algn="ctr" eaLnBrk="0" hangingPunct="0">
              <a:lnSpc>
                <a:spcPct val="90000"/>
              </a:lnSpc>
              <a:buSzPct val="90000"/>
              <a:buFont typeface="Wingdings" pitchFamily="2" charset="2"/>
              <a:buNone/>
            </a:pPr>
            <a:r>
              <a:rPr lang="en-US" sz="1400" b="1">
                <a:solidFill>
                  <a:schemeClr val="bg1"/>
                </a:solidFill>
              </a:rPr>
              <a:t>$66.6B/15%</a:t>
            </a:r>
          </a:p>
        </p:txBody>
      </p:sp>
      <p:graphicFrame>
        <p:nvGraphicFramePr>
          <p:cNvPr id="2" name="Object 3"/>
          <p:cNvGraphicFramePr>
            <a:graphicFrameLocks/>
          </p:cNvGraphicFramePr>
          <p:nvPr/>
        </p:nvGraphicFramePr>
        <p:xfrm>
          <a:off x="457200" y="2133600"/>
          <a:ext cx="3825875" cy="3605213"/>
        </p:xfrm>
        <a:graphic>
          <a:graphicData uri="http://schemas.openxmlformats.org/presentationml/2006/ole">
            <p:oleObj spid="_x0000_s1027" name="Chart" r:id="rId5" imgW="3286176" imgH="3248138" progId="MSGraph.Chart.8">
              <p:embed followColorScheme="full"/>
            </p:oleObj>
          </a:graphicData>
        </a:graphic>
      </p:graphicFrame>
      <p:sp>
        <p:nvSpPr>
          <p:cNvPr id="1037" name="Rectangle 10"/>
          <p:cNvSpPr>
            <a:spLocks noChangeArrowheads="1"/>
          </p:cNvSpPr>
          <p:nvPr/>
        </p:nvSpPr>
        <p:spPr bwMode="black">
          <a:xfrm>
            <a:off x="1295400" y="1676400"/>
            <a:ext cx="2133600" cy="3873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sz="2800" b="1">
                <a:solidFill>
                  <a:srgbClr val="225A7A"/>
                </a:solidFill>
              </a:rPr>
              <a:t>2002</a:t>
            </a:r>
          </a:p>
        </p:txBody>
      </p:sp>
      <p:sp>
        <p:nvSpPr>
          <p:cNvPr id="1038" name="Text Box 7"/>
          <p:cNvSpPr txBox="1">
            <a:spLocks noChangeArrowheads="1"/>
          </p:cNvSpPr>
          <p:nvPr/>
        </p:nvSpPr>
        <p:spPr bwMode="auto">
          <a:xfrm>
            <a:off x="1600200" y="3048000"/>
            <a:ext cx="1909763" cy="38893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Commercial Lines</a:t>
            </a:r>
          </a:p>
          <a:p>
            <a:pPr algn="ctr" eaLnBrk="0" hangingPunct="0">
              <a:lnSpc>
                <a:spcPct val="90000"/>
              </a:lnSpc>
              <a:buSzPct val="90000"/>
              <a:buFont typeface="Wingdings" pitchFamily="2" charset="2"/>
              <a:buNone/>
            </a:pPr>
            <a:r>
              <a:rPr lang="en-US" sz="1400" b="1">
                <a:solidFill>
                  <a:schemeClr val="bg1"/>
                </a:solidFill>
              </a:rPr>
              <a:t>$188.1B/50%</a:t>
            </a:r>
          </a:p>
        </p:txBody>
      </p:sp>
      <p:sp>
        <p:nvSpPr>
          <p:cNvPr id="1039" name="Text Box 7"/>
          <p:cNvSpPr txBox="1">
            <a:spLocks noChangeArrowheads="1"/>
          </p:cNvSpPr>
          <p:nvPr/>
        </p:nvSpPr>
        <p:spPr bwMode="auto">
          <a:xfrm>
            <a:off x="609600" y="3505200"/>
            <a:ext cx="16811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Homeowners</a:t>
            </a:r>
          </a:p>
          <a:p>
            <a:pPr algn="ctr" eaLnBrk="0" hangingPunct="0">
              <a:lnSpc>
                <a:spcPct val="90000"/>
              </a:lnSpc>
              <a:buSzPct val="90000"/>
              <a:buFont typeface="Wingdings" pitchFamily="2" charset="2"/>
              <a:buNone/>
            </a:pPr>
            <a:r>
              <a:rPr lang="en-US" sz="1400" b="1">
                <a:solidFill>
                  <a:schemeClr val="bg1"/>
                </a:solidFill>
              </a:rPr>
              <a:t>$40.3B/11%</a:t>
            </a:r>
          </a:p>
        </p:txBody>
      </p:sp>
      <p:sp>
        <p:nvSpPr>
          <p:cNvPr id="1040" name="Text Box 7"/>
          <p:cNvSpPr txBox="1">
            <a:spLocks noChangeArrowheads="1"/>
          </p:cNvSpPr>
          <p:nvPr/>
        </p:nvSpPr>
        <p:spPr bwMode="auto">
          <a:xfrm>
            <a:off x="1219200" y="47244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a:solidFill>
                  <a:schemeClr val="bg1"/>
                </a:solidFill>
              </a:rPr>
              <a:t>Pvt. Pass Auto</a:t>
            </a:r>
          </a:p>
          <a:p>
            <a:pPr algn="ctr" eaLnBrk="0" hangingPunct="0">
              <a:lnSpc>
                <a:spcPct val="90000"/>
              </a:lnSpc>
              <a:buSzPct val="90000"/>
              <a:buFont typeface="Wingdings" pitchFamily="2" charset="2"/>
              <a:buNone/>
            </a:pPr>
            <a:r>
              <a:rPr lang="en-US" sz="1400" b="1">
                <a:solidFill>
                  <a:schemeClr val="bg1"/>
                </a:solidFill>
              </a:rPr>
              <a:t>$146.9B/39%</a:t>
            </a:r>
          </a:p>
        </p:txBody>
      </p:sp>
      <p:sp>
        <p:nvSpPr>
          <p:cNvPr id="19" name="AutoShape 7"/>
          <p:cNvSpPr>
            <a:spLocks noChangeArrowheads="1"/>
          </p:cNvSpPr>
          <p:nvPr/>
        </p:nvSpPr>
        <p:spPr bwMode="blackWhite">
          <a:xfrm>
            <a:off x="228600" y="5638800"/>
            <a:ext cx="8450263" cy="849313"/>
          </a:xfrm>
          <a:prstGeom prst="wedgeRectCallout">
            <a:avLst>
              <a:gd name="adj1" fmla="val -49412"/>
              <a:gd name="adj2" fmla="val 2124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cs typeface="+mn-cs"/>
              </a:rPr>
              <a:t>Homeowners insurance NWP grew from 11% to 15% of total P/C premiums, growing faster than commercial insurance NWP</a:t>
            </a:r>
            <a:br>
              <a:rPr lang="en-US" b="1" dirty="0">
                <a:solidFill>
                  <a:schemeClr val="bg1"/>
                </a:solidFill>
                <a:cs typeface="+mn-cs"/>
              </a:rPr>
            </a:br>
            <a:r>
              <a:rPr lang="en-US" b="1" dirty="0">
                <a:solidFill>
                  <a:schemeClr val="bg1"/>
                </a:solidFill>
                <a:cs typeface="+mn-cs"/>
              </a:rPr>
              <a:t>(which shrank, as a percent of total P/C NWP, from 50% to 46%).</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05"/>
          <p:cNvSpPr>
            <a:spLocks noGrp="1" noChangeArrowheads="1"/>
          </p:cNvSpPr>
          <p:nvPr>
            <p:ph type="dt" sz="quarter" idx="10"/>
          </p:nvPr>
        </p:nvSpPr>
        <p:spPr/>
        <p:txBody>
          <a:bodyPr/>
          <a:lstStyle/>
          <a:p>
            <a:pPr>
              <a:defRPr/>
            </a:pPr>
            <a:r>
              <a:rPr lang="en-US" smtClean="0"/>
              <a:t>12/01/09 - 9pm</a:t>
            </a:r>
          </a:p>
        </p:txBody>
      </p:sp>
      <p:sp>
        <p:nvSpPr>
          <p:cNvPr id="116740" name="Rectangle 110"/>
          <p:cNvSpPr>
            <a:spLocks noGrp="1" noChangeArrowheads="1"/>
          </p:cNvSpPr>
          <p:nvPr>
            <p:ph type="sldNum" sz="quarter" idx="12"/>
          </p:nvPr>
        </p:nvSpPr>
        <p:spPr/>
        <p:txBody>
          <a:bodyPr/>
          <a:lstStyle/>
          <a:p>
            <a:pPr>
              <a:defRPr/>
            </a:pPr>
            <a:fld id="{4683A310-528B-417E-A9A6-B899206A9791}" type="slidenum">
              <a:rPr lang="en-US" smtClean="0"/>
              <a:pPr>
                <a:defRPr/>
              </a:pPr>
              <a:t>20</a:t>
            </a:fld>
            <a:endParaRPr lang="en-US" smtClean="0"/>
          </a:p>
        </p:txBody>
      </p:sp>
      <p:sp>
        <p:nvSpPr>
          <p:cNvPr id="17413" name="Rectangle 2"/>
          <p:cNvSpPr>
            <a:spLocks noGrp="1" noChangeArrowheads="1"/>
          </p:cNvSpPr>
          <p:nvPr>
            <p:ph type="title"/>
          </p:nvPr>
        </p:nvSpPr>
        <p:spPr>
          <a:xfrm>
            <a:off x="304800" y="152400"/>
            <a:ext cx="8077200" cy="836613"/>
          </a:xfrm>
        </p:spPr>
        <p:txBody>
          <a:bodyPr/>
          <a:lstStyle/>
          <a:p>
            <a:r>
              <a:rPr lang="en-US" sz="2900" smtClean="0"/>
              <a:t>As the Population Ages, the Number</a:t>
            </a:r>
            <a:br>
              <a:rPr lang="en-US" sz="2900" smtClean="0"/>
            </a:br>
            <a:r>
              <a:rPr lang="en-US" sz="2900" smtClean="0"/>
              <a:t>of People per Household Shrinks (2012)</a:t>
            </a:r>
          </a:p>
        </p:txBody>
      </p:sp>
      <p:graphicFrame>
        <p:nvGraphicFramePr>
          <p:cNvPr id="17410" name="Object 3"/>
          <p:cNvGraphicFramePr>
            <a:graphicFrameLocks noChangeAspect="1"/>
          </p:cNvGraphicFramePr>
          <p:nvPr/>
        </p:nvGraphicFramePr>
        <p:xfrm>
          <a:off x="990600" y="1219200"/>
          <a:ext cx="7839075" cy="4429125"/>
        </p:xfrm>
        <a:graphic>
          <a:graphicData uri="http://schemas.openxmlformats.org/presentationml/2006/ole">
            <p:oleObj spid="_x0000_s17410" name="Chart" r:id="rId4" imgW="8286784" imgH="3819575" progId="MSGraph.Chart.8">
              <p:embed followColorScheme="full"/>
            </p:oleObj>
          </a:graphicData>
        </a:graphic>
      </p:graphicFrame>
      <p:sp>
        <p:nvSpPr>
          <p:cNvPr id="17414" name="Rectangle 4"/>
          <p:cNvSpPr>
            <a:spLocks noChangeArrowheads="1"/>
          </p:cNvSpPr>
          <p:nvPr/>
        </p:nvSpPr>
        <p:spPr bwMode="auto">
          <a:xfrm>
            <a:off x="0" y="6575425"/>
            <a:ext cx="86868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Source: US Census Bureau at </a:t>
            </a:r>
            <a:r>
              <a:rPr lang="en-US" sz="1100">
                <a:hlinkClick r:id="rId5"/>
              </a:rPr>
              <a:t>http://www.census.gov/hhes/families/data/cps2012.html</a:t>
            </a:r>
            <a:r>
              <a:rPr lang="en-US" sz="1100"/>
              <a:t> Table AVG1.</a:t>
            </a:r>
          </a:p>
        </p:txBody>
      </p:sp>
      <p:sp>
        <p:nvSpPr>
          <p:cNvPr id="1965061" name="Rectangle 5"/>
          <p:cNvSpPr>
            <a:spLocks noChangeArrowheads="1"/>
          </p:cNvSpPr>
          <p:nvPr/>
        </p:nvSpPr>
        <p:spPr bwMode="blackWhite">
          <a:xfrm>
            <a:off x="304800" y="5638800"/>
            <a:ext cx="85248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As the “baby boom” ages and households get smaller, this will spur growth of smaller homes that are more suited to their requirements.</a:t>
            </a:r>
          </a:p>
        </p:txBody>
      </p:sp>
      <p:sp>
        <p:nvSpPr>
          <p:cNvPr id="17416" name="Rectangle 6"/>
          <p:cNvSpPr>
            <a:spLocks noChangeArrowheads="1"/>
          </p:cNvSpPr>
          <p:nvPr/>
        </p:nvSpPr>
        <p:spPr bwMode="black">
          <a:xfrm>
            <a:off x="228600" y="1143000"/>
            <a:ext cx="16764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Average Household Size</a:t>
            </a:r>
          </a:p>
        </p:txBody>
      </p:sp>
      <p:sp>
        <p:nvSpPr>
          <p:cNvPr id="17417" name="Rectangle 6"/>
          <p:cNvSpPr>
            <a:spLocks noChangeArrowheads="1"/>
          </p:cNvSpPr>
          <p:nvPr/>
        </p:nvSpPr>
        <p:spPr bwMode="black">
          <a:xfrm>
            <a:off x="152400" y="4800600"/>
            <a:ext cx="137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Age of Householder</a:t>
            </a:r>
          </a:p>
        </p:txBody>
      </p:sp>
      <p:sp>
        <p:nvSpPr>
          <p:cNvPr id="10" name="AutoShape 13"/>
          <p:cNvSpPr>
            <a:spLocks noChangeArrowheads="1"/>
          </p:cNvSpPr>
          <p:nvPr/>
        </p:nvSpPr>
        <p:spPr bwMode="blackWhite">
          <a:xfrm>
            <a:off x="6172200" y="1066800"/>
            <a:ext cx="2478088" cy="954088"/>
          </a:xfrm>
          <a:prstGeom prst="wedgeRectCallout">
            <a:avLst>
              <a:gd name="adj1" fmla="val -6815"/>
              <a:gd name="adj2" fmla="val 1028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number of households in these age brackets will soar in the next 20 years</a:t>
            </a:r>
          </a:p>
        </p:txBody>
      </p:sp>
      <p:sp>
        <p:nvSpPr>
          <p:cNvPr id="11" name="Rectangle 7"/>
          <p:cNvSpPr>
            <a:spLocks noChangeArrowheads="1"/>
          </p:cNvSpPr>
          <p:nvPr/>
        </p:nvSpPr>
        <p:spPr bwMode="grayWhite">
          <a:xfrm>
            <a:off x="6553200" y="2590800"/>
            <a:ext cx="2255838" cy="28194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965061"/>
                                        </p:tgtEl>
                                        <p:attrNameLst>
                                          <p:attrName>style.visibility</p:attrName>
                                        </p:attrNameLst>
                                      </p:cBhvr>
                                      <p:to>
                                        <p:strVal val="visible"/>
                                      </p:to>
                                    </p:set>
                                    <p:anim calcmode="lin" valueType="num">
                                      <p:cBhvr>
                                        <p:cTn id="7" dur="500" fill="hold"/>
                                        <p:tgtEl>
                                          <p:spTgt spid="1965061"/>
                                        </p:tgtEl>
                                        <p:attrNameLst>
                                          <p:attrName>ppt_w</p:attrName>
                                        </p:attrNameLst>
                                      </p:cBhvr>
                                      <p:tavLst>
                                        <p:tav tm="0">
                                          <p:val>
                                            <p:fltVal val="0"/>
                                          </p:val>
                                        </p:tav>
                                        <p:tav tm="100000">
                                          <p:val>
                                            <p:strVal val="#ppt_w"/>
                                          </p:val>
                                        </p:tav>
                                      </p:tavLst>
                                    </p:anim>
                                    <p:anim calcmode="lin" valueType="num">
                                      <p:cBhvr>
                                        <p:cTn id="8" dur="500" fill="hold"/>
                                        <p:tgtEl>
                                          <p:spTgt spid="196506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135A9522-57E2-4564-8375-04AD413BA2D0}" type="slidenum">
              <a:rPr lang="en-US" smtClean="0"/>
              <a:pPr>
                <a:defRPr/>
              </a:pPr>
              <a:t>21</a:t>
            </a:fld>
            <a:endParaRPr lang="en-US" smtClean="0"/>
          </a:p>
        </p:txBody>
      </p:sp>
      <p:graphicFrame>
        <p:nvGraphicFramePr>
          <p:cNvPr id="18434" name="Object 11"/>
          <p:cNvGraphicFramePr>
            <a:graphicFrameLocks noChangeAspect="1"/>
          </p:cNvGraphicFramePr>
          <p:nvPr/>
        </p:nvGraphicFramePr>
        <p:xfrm>
          <a:off x="457200" y="1295400"/>
          <a:ext cx="8362950" cy="4267200"/>
        </p:xfrm>
        <a:graphic>
          <a:graphicData uri="http://schemas.openxmlformats.org/presentationml/2006/ole">
            <p:oleObj spid="_x0000_s18434" name="Chart" r:id="rId4" imgW="7962833" imgH="3848214" progId="MSGraph.Chart.8">
              <p:embed followColorScheme="full"/>
            </p:oleObj>
          </a:graphicData>
        </a:graphic>
      </p:graphicFrame>
      <p:sp>
        <p:nvSpPr>
          <p:cNvPr id="18437" name="Rectangle 2"/>
          <p:cNvSpPr>
            <a:spLocks noChangeArrowheads="1"/>
          </p:cNvSpPr>
          <p:nvPr/>
        </p:nvSpPr>
        <p:spPr bwMode="black">
          <a:xfrm>
            <a:off x="347663" y="1266825"/>
            <a:ext cx="9477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a:t>
            </a:r>
          </a:p>
        </p:txBody>
      </p:sp>
      <p:sp>
        <p:nvSpPr>
          <p:cNvPr id="18438" name="Rectangle 3"/>
          <p:cNvSpPr>
            <a:spLocks noGrp="1" noChangeArrowheads="1"/>
          </p:cNvSpPr>
          <p:nvPr>
            <p:ph type="title"/>
          </p:nvPr>
        </p:nvSpPr>
        <p:spPr/>
        <p:txBody>
          <a:bodyPr/>
          <a:lstStyle/>
          <a:p>
            <a:r>
              <a:rPr lang="en-US" smtClean="0"/>
              <a:t>Changes in Household Composition, 2000-2010</a:t>
            </a:r>
          </a:p>
        </p:txBody>
      </p:sp>
      <p:sp>
        <p:nvSpPr>
          <p:cNvPr id="18439"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“Households and Families: 2010,” issued April 2012.; Insurance Information Institute.</a:t>
            </a:r>
          </a:p>
        </p:txBody>
      </p:sp>
      <p:sp>
        <p:nvSpPr>
          <p:cNvPr id="2079750" name="Rectangle 6"/>
          <p:cNvSpPr>
            <a:spLocks noChangeArrowheads="1"/>
          </p:cNvSpPr>
          <p:nvPr/>
        </p:nvSpPr>
        <p:spPr bwMode="blackWhite">
          <a:xfrm>
            <a:off x="481013" y="5672138"/>
            <a:ext cx="8175625" cy="8366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The number of traditional households (husband, wife, children at home) fell by 1.25 million in the first decade of the 21</a:t>
            </a:r>
            <a:r>
              <a:rPr lang="en-US" b="1" baseline="30000">
                <a:solidFill>
                  <a:schemeClr val="bg1"/>
                </a:solidFill>
              </a:rPr>
              <a:t>st</a:t>
            </a:r>
            <a:r>
              <a:rPr lang="en-US" b="1">
                <a:solidFill>
                  <a:schemeClr val="bg1"/>
                </a:solidFill>
              </a:rPr>
              <a:t> century. Multi-generation households rose by roughly the same number in that decade.</a:t>
            </a:r>
            <a:endParaRPr lang="en-US" b="1">
              <a:solidFill>
                <a:srgbClr val="FFFFFF"/>
              </a:solidFill>
            </a:endParaRPr>
          </a:p>
        </p:txBody>
      </p:sp>
      <p:sp>
        <p:nvSpPr>
          <p:cNvPr id="2079751" name="AutoShape 7"/>
          <p:cNvSpPr>
            <a:spLocks noChangeArrowheads="1"/>
          </p:cNvSpPr>
          <p:nvPr/>
        </p:nvSpPr>
        <p:spPr bwMode="blackWhite">
          <a:xfrm>
            <a:off x="1295400" y="1066800"/>
            <a:ext cx="685800" cy="685800"/>
          </a:xfrm>
          <a:prstGeom prst="wedgeRectCallout">
            <a:avLst>
              <a:gd name="adj1" fmla="val 12611"/>
              <a:gd name="adj2" fmla="val 1141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Down 5%</a:t>
            </a:r>
          </a:p>
        </p:txBody>
      </p:sp>
      <p:sp>
        <p:nvSpPr>
          <p:cNvPr id="11" name="AutoShape 7"/>
          <p:cNvSpPr>
            <a:spLocks noChangeArrowheads="1"/>
          </p:cNvSpPr>
          <p:nvPr/>
        </p:nvSpPr>
        <p:spPr bwMode="blackWhite">
          <a:xfrm>
            <a:off x="3352800" y="762000"/>
            <a:ext cx="762000" cy="609600"/>
          </a:xfrm>
          <a:prstGeom prst="wedgeRectCallout">
            <a:avLst>
              <a:gd name="adj1" fmla="val -91079"/>
              <a:gd name="adj2" fmla="val 794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14.4%</a:t>
            </a:r>
          </a:p>
        </p:txBody>
      </p:sp>
      <p:sp>
        <p:nvSpPr>
          <p:cNvPr id="12" name="AutoShape 7"/>
          <p:cNvSpPr>
            <a:spLocks noChangeArrowheads="1"/>
          </p:cNvSpPr>
          <p:nvPr/>
        </p:nvSpPr>
        <p:spPr bwMode="blackWhite">
          <a:xfrm>
            <a:off x="3962400" y="1905000"/>
            <a:ext cx="838200" cy="762000"/>
          </a:xfrm>
          <a:prstGeom prst="wedgeRectCallout">
            <a:avLst>
              <a:gd name="adj1" fmla="val 5352"/>
              <a:gd name="adj2" fmla="val 120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14.6%</a:t>
            </a:r>
          </a:p>
        </p:txBody>
      </p:sp>
      <p:sp>
        <p:nvSpPr>
          <p:cNvPr id="13" name="AutoShape 7"/>
          <p:cNvSpPr>
            <a:spLocks noChangeArrowheads="1"/>
          </p:cNvSpPr>
          <p:nvPr/>
        </p:nvSpPr>
        <p:spPr bwMode="blackWhite">
          <a:xfrm>
            <a:off x="6629400" y="2667000"/>
            <a:ext cx="838200" cy="609600"/>
          </a:xfrm>
          <a:prstGeom prst="wedgeRectCallout">
            <a:avLst>
              <a:gd name="adj1" fmla="val 5352"/>
              <a:gd name="adj2" fmla="val 120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30.8%</a:t>
            </a:r>
          </a:p>
        </p:txBody>
      </p:sp>
      <p:sp>
        <p:nvSpPr>
          <p:cNvPr id="14" name="AutoShape 7"/>
          <p:cNvSpPr>
            <a:spLocks noChangeArrowheads="1"/>
          </p:cNvSpPr>
          <p:nvPr/>
        </p:nvSpPr>
        <p:spPr bwMode="blackWhite">
          <a:xfrm>
            <a:off x="5562600" y="838200"/>
            <a:ext cx="762000" cy="609600"/>
          </a:xfrm>
          <a:prstGeom prst="wedgeRectCallout">
            <a:avLst>
              <a:gd name="adj1" fmla="val 5352"/>
              <a:gd name="adj2" fmla="val 1206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Up 14.7%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7200"/>
                            </p:stCondLst>
                            <p:childTnLst>
                              <p:par>
                                <p:cTn id="26" presetID="22" presetClass="entr" presetSubtype="4" fill="hold" grpId="0" nodeType="afterEffect">
                                  <p:stCondLst>
                                    <p:cond delay="100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21BCAE4E-FD61-4C7E-94F5-298881288489}" type="slidenum">
              <a:rPr lang="en-US" smtClean="0"/>
              <a:pPr>
                <a:defRPr/>
              </a:pPr>
              <a:t>22</a:t>
            </a:fld>
            <a:endParaRPr lang="en-US" smtClean="0"/>
          </a:p>
        </p:txBody>
      </p:sp>
      <p:sp>
        <p:nvSpPr>
          <p:cNvPr id="19461" name="Rectangle 2"/>
          <p:cNvSpPr>
            <a:spLocks noChangeArrowheads="1"/>
          </p:cNvSpPr>
          <p:nvPr/>
        </p:nvSpPr>
        <p:spPr bwMode="black">
          <a:xfrm>
            <a:off x="228600" y="1066800"/>
            <a:ext cx="947738"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19462" name="Rectangle 3"/>
          <p:cNvSpPr>
            <a:spLocks noGrp="1" noChangeArrowheads="1"/>
          </p:cNvSpPr>
          <p:nvPr>
            <p:ph type="title"/>
          </p:nvPr>
        </p:nvSpPr>
        <p:spPr/>
        <p:txBody>
          <a:bodyPr/>
          <a:lstStyle/>
          <a:p>
            <a:r>
              <a:rPr lang="en-US" smtClean="0"/>
              <a:t>Private Housing Unit Starts, 1990-2014F</a:t>
            </a:r>
          </a:p>
        </p:txBody>
      </p:sp>
      <p:graphicFrame>
        <p:nvGraphicFramePr>
          <p:cNvPr id="19458" name="Object 4"/>
          <p:cNvGraphicFramePr>
            <a:graphicFrameLocks noChangeAspect="1"/>
          </p:cNvGraphicFramePr>
          <p:nvPr/>
        </p:nvGraphicFramePr>
        <p:xfrm>
          <a:off x="152400" y="1066800"/>
          <a:ext cx="8656638" cy="4314825"/>
        </p:xfrm>
        <a:graphic>
          <a:graphicData uri="http://schemas.openxmlformats.org/presentationml/2006/ole">
            <p:oleObj spid="_x0000_s19458" name="Chart" r:id="rId4" imgW="7829584" imgH="4105158" progId="MSGraph.Chart.8">
              <p:embed followColorScheme="full"/>
            </p:oleObj>
          </a:graphicData>
        </a:graphic>
      </p:graphicFrame>
      <p:sp>
        <p:nvSpPr>
          <p:cNvPr id="19463"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Department of Commerce; Blue Chip Economic Indicators (5/13); Insurance Information Institute.</a:t>
            </a:r>
          </a:p>
        </p:txBody>
      </p:sp>
      <p:sp>
        <p:nvSpPr>
          <p:cNvPr id="1915910" name="Rectangle 6"/>
          <p:cNvSpPr>
            <a:spLocks noChangeArrowheads="1"/>
          </p:cNvSpPr>
          <p:nvPr/>
        </p:nvSpPr>
        <p:spPr bwMode="blackWhite">
          <a:xfrm>
            <a:off x="427038" y="5611813"/>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Homeowners insurers are starting to see meaningful exposure growth for the first time since 2005.  Commercial insurers with construction risk exposure, surety also benefit.</a:t>
            </a:r>
          </a:p>
        </p:txBody>
      </p:sp>
      <p:sp>
        <p:nvSpPr>
          <p:cNvPr id="1915917" name="AutoShape 13"/>
          <p:cNvSpPr>
            <a:spLocks noChangeArrowheads="1"/>
          </p:cNvSpPr>
          <p:nvPr/>
        </p:nvSpPr>
        <p:spPr bwMode="blackWhite">
          <a:xfrm>
            <a:off x="6324600" y="2057400"/>
            <a:ext cx="2097088" cy="954088"/>
          </a:xfrm>
          <a:prstGeom prst="wedgeRectCallout">
            <a:avLst>
              <a:gd name="adj1" fmla="val -18931"/>
              <a:gd name="adj2" fmla="val 1797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Starts plunged 72% from 2005-2009 to lowest level since records began in 1959</a:t>
            </a:r>
          </a:p>
        </p:txBody>
      </p:sp>
      <p:sp>
        <p:nvSpPr>
          <p:cNvPr id="10" name="AutoShape 7"/>
          <p:cNvSpPr>
            <a:spLocks noChangeArrowheads="1"/>
          </p:cNvSpPr>
          <p:nvPr/>
        </p:nvSpPr>
        <p:spPr bwMode="blackWhite">
          <a:xfrm>
            <a:off x="7467600" y="1066800"/>
            <a:ext cx="1524000" cy="838200"/>
          </a:xfrm>
          <a:prstGeom prst="wedgeRectCallout">
            <a:avLst>
              <a:gd name="adj1" fmla="val 10704"/>
              <a:gd name="adj2" fmla="val 213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is 0.90 to 1.35 million units</a:t>
            </a:r>
          </a:p>
        </p:txBody>
      </p:sp>
      <p:sp>
        <p:nvSpPr>
          <p:cNvPr id="11" name="AutoShape 13"/>
          <p:cNvSpPr>
            <a:spLocks noChangeArrowheads="1"/>
          </p:cNvSpPr>
          <p:nvPr/>
        </p:nvSpPr>
        <p:spPr bwMode="blackWhite">
          <a:xfrm>
            <a:off x="3352800" y="1524000"/>
            <a:ext cx="1143000" cy="533400"/>
          </a:xfrm>
          <a:prstGeom prst="wedgeRectCallout">
            <a:avLst>
              <a:gd name="adj1" fmla="val 102343"/>
              <a:gd name="adj2" fmla="val 259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Housing</a:t>
            </a:r>
            <a:br>
              <a:rPr lang="en-US" sz="1400" b="1">
                <a:solidFill>
                  <a:schemeClr val="bg1"/>
                </a:solidFill>
              </a:rPr>
            </a:br>
            <a:r>
              <a:rPr lang="en-US" sz="1400" b="1">
                <a:solidFill>
                  <a:schemeClr val="bg1"/>
                </a:solidFill>
              </a:rPr>
              <a:t>“Bubble”</a:t>
            </a:r>
          </a:p>
        </p:txBody>
      </p:sp>
      <p:sp>
        <p:nvSpPr>
          <p:cNvPr id="13" name="Rectangle 7"/>
          <p:cNvSpPr>
            <a:spLocks noChangeArrowheads="1"/>
          </p:cNvSpPr>
          <p:nvPr/>
        </p:nvSpPr>
        <p:spPr bwMode="grayWhite">
          <a:xfrm>
            <a:off x="4953000" y="1752600"/>
            <a:ext cx="1295400" cy="35814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5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barn(in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0"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187325" y="0"/>
            <a:ext cx="7772400" cy="963613"/>
          </a:xfrm>
        </p:spPr>
        <p:txBody>
          <a:bodyPr/>
          <a:lstStyle/>
          <a:p>
            <a:pPr>
              <a:lnSpc>
                <a:spcPct val="75000"/>
              </a:lnSpc>
            </a:pPr>
            <a:r>
              <a:rPr lang="en-US" sz="2800" smtClean="0"/>
              <a:t>So Far, the Pickup Is Mostly in </a:t>
            </a:r>
            <a:br>
              <a:rPr lang="en-US" sz="2800" smtClean="0"/>
            </a:br>
            <a:r>
              <a:rPr lang="en-US" sz="2800" smtClean="0"/>
              <a:t>Multi-Family Housing Starts</a:t>
            </a:r>
            <a:endParaRPr lang="en-US" sz="2000" smtClean="0"/>
          </a:p>
        </p:txBody>
      </p:sp>
      <p:graphicFrame>
        <p:nvGraphicFramePr>
          <p:cNvPr id="20482" name="Object 3"/>
          <p:cNvGraphicFramePr>
            <a:graphicFrameLocks noChangeAspect="1"/>
          </p:cNvGraphicFramePr>
          <p:nvPr>
            <p:ph type="chart" idx="4294967295"/>
          </p:nvPr>
        </p:nvGraphicFramePr>
        <p:xfrm>
          <a:off x="0" y="892175"/>
          <a:ext cx="8947150" cy="4787900"/>
        </p:xfrm>
        <a:graphic>
          <a:graphicData uri="http://schemas.openxmlformats.org/presentationml/2006/ole">
            <p:oleObj spid="_x0000_s20482" name="Chart" r:id="rId3" imgW="8953567" imgH="4791152" progId="MSGraph.Chart.8">
              <p:embed followColorScheme="full"/>
            </p:oleObj>
          </a:graphicData>
        </a:graphic>
      </p:graphicFrame>
      <p:sp>
        <p:nvSpPr>
          <p:cNvPr id="20484" name="Rectangle 4"/>
          <p:cNvSpPr>
            <a:spLocks noChangeArrowheads="1"/>
          </p:cNvSpPr>
          <p:nvPr/>
        </p:nvSpPr>
        <p:spPr bwMode="auto">
          <a:xfrm>
            <a:off x="228600" y="6172200"/>
            <a:ext cx="8229600" cy="431800"/>
          </a:xfrm>
          <a:prstGeom prst="rect">
            <a:avLst/>
          </a:prstGeom>
          <a:noFill/>
          <a:ln w="9525">
            <a:noFill/>
            <a:miter lim="800000"/>
            <a:headEnd/>
            <a:tailEnd/>
          </a:ln>
        </p:spPr>
        <p:txBody>
          <a:bodyPr lIns="92075" tIns="46038" rIns="92075" bIns="46038">
            <a:spAutoFit/>
          </a:bodyPr>
          <a:lstStyle/>
          <a:p>
            <a:r>
              <a:rPr lang="en-US" sz="1100"/>
              <a:t>*average of annualized seasonally adjusted January-April 2013 data; April is preliminary.</a:t>
            </a:r>
            <a:br>
              <a:rPr lang="en-US" sz="1100"/>
            </a:br>
            <a:r>
              <a:rPr lang="en-US" sz="1100"/>
              <a:t>Source: US Census Bureau at </a:t>
            </a:r>
            <a:r>
              <a:rPr lang="en-US" sz="1100">
                <a:hlinkClick r:id="rId4"/>
              </a:rPr>
              <a:t>www.census.gov/construction/nrc/pdf/newresconst.pdf</a:t>
            </a:r>
            <a:r>
              <a:rPr lang="en-US" sz="1100"/>
              <a:t>.</a:t>
            </a:r>
            <a:endParaRPr lang="en-US" sz="1100" b="1" i="1"/>
          </a:p>
        </p:txBody>
      </p:sp>
      <p:sp>
        <p:nvSpPr>
          <p:cNvPr id="20485"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 of Units, Multi-Family</a:t>
            </a:r>
          </a:p>
        </p:txBody>
      </p:sp>
      <p:sp>
        <p:nvSpPr>
          <p:cNvPr id="8" name="Rectangle 4"/>
          <p:cNvSpPr>
            <a:spLocks noChangeArrowheads="1"/>
          </p:cNvSpPr>
          <p:nvPr/>
        </p:nvSpPr>
        <p:spPr bwMode="blackWhite">
          <a:xfrm>
            <a:off x="357188" y="5486400"/>
            <a:ext cx="8413750"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2013:Q1 multi-unit starts at a seasonally adjusted annual rate of 325,000,</a:t>
            </a:r>
            <a:br>
              <a:rPr lang="en-US" b="1">
                <a:solidFill>
                  <a:schemeClr val="bg1"/>
                </a:solidFill>
              </a:rPr>
            </a:br>
            <a:r>
              <a:rPr lang="en-US" b="1">
                <a:solidFill>
                  <a:schemeClr val="bg1"/>
                </a:solidFill>
              </a:rPr>
              <a:t>are nearly back to the average annual pre-recession rate of 339,000.</a:t>
            </a:r>
          </a:p>
        </p:txBody>
      </p:sp>
      <p:sp>
        <p:nvSpPr>
          <p:cNvPr id="7" name="AutoShape 14"/>
          <p:cNvSpPr>
            <a:spLocks noChangeArrowheads="1"/>
          </p:cNvSpPr>
          <p:nvPr/>
        </p:nvSpPr>
        <p:spPr bwMode="blackWhite">
          <a:xfrm>
            <a:off x="5181600" y="1828800"/>
            <a:ext cx="2105025" cy="914400"/>
          </a:xfrm>
          <a:prstGeom prst="wedgeRectCallout">
            <a:avLst>
              <a:gd name="adj1" fmla="val 39796"/>
              <a:gd name="adj2" fmla="val 136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Multi-family-unit starts rose in 2011, more in 2012, still more so far in 2013.</a:t>
            </a:r>
          </a:p>
        </p:txBody>
      </p:sp>
      <p:sp>
        <p:nvSpPr>
          <p:cNvPr id="9224" name="Text Box 6"/>
          <p:cNvSpPr txBox="1">
            <a:spLocks noChangeArrowheads="1"/>
          </p:cNvSpPr>
          <p:nvPr/>
        </p:nvSpPr>
        <p:spPr bwMode="auto">
          <a:xfrm>
            <a:off x="7143750" y="981075"/>
            <a:ext cx="2000250" cy="523875"/>
          </a:xfrm>
          <a:prstGeom prst="rect">
            <a:avLst/>
          </a:prstGeom>
          <a:noFill/>
          <a:ln w="9525">
            <a:noFill/>
            <a:miter lim="800000"/>
            <a:headEnd/>
            <a:tailEnd/>
          </a:ln>
        </p:spPr>
        <p:txBody>
          <a:bodyPr lIns="92075" tIns="46038" rIns="92075" bIns="46038">
            <a:spAutoFit/>
          </a:bodyPr>
          <a:lstStyle/>
          <a:p>
            <a:pPr algn="r">
              <a:defRPr/>
            </a:pPr>
            <a:r>
              <a:rPr lang="en-US" sz="1400" b="1" dirty="0">
                <a:solidFill>
                  <a:schemeClr val="accent6"/>
                </a:solidFill>
              </a:rPr>
              <a:t>Thousands of Units, Single Family</a:t>
            </a:r>
          </a:p>
        </p:txBody>
      </p:sp>
      <p:sp>
        <p:nvSpPr>
          <p:cNvPr id="9" name="AutoShape 14"/>
          <p:cNvSpPr>
            <a:spLocks noChangeArrowheads="1"/>
          </p:cNvSpPr>
          <p:nvPr/>
        </p:nvSpPr>
        <p:spPr bwMode="blackWhite">
          <a:xfrm>
            <a:off x="1625600" y="4114800"/>
            <a:ext cx="2486025" cy="609600"/>
          </a:xfrm>
          <a:prstGeom prst="wedgeRectCallout">
            <a:avLst>
              <a:gd name="adj1" fmla="val 111741"/>
              <a:gd name="adj2" fmla="val -109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 plunge did not begin until 2009</a:t>
            </a:r>
          </a:p>
        </p:txBody>
      </p:sp>
      <p:sp>
        <p:nvSpPr>
          <p:cNvPr id="10" name="AutoShape 14"/>
          <p:cNvSpPr>
            <a:spLocks noChangeArrowheads="1"/>
          </p:cNvSpPr>
          <p:nvPr/>
        </p:nvSpPr>
        <p:spPr bwMode="blackWhite">
          <a:xfrm>
            <a:off x="2338388" y="2971800"/>
            <a:ext cx="1590675" cy="762000"/>
          </a:xfrm>
          <a:prstGeom prst="wedgeRectCallout">
            <a:avLst>
              <a:gd name="adj1" fmla="val 43352"/>
              <a:gd name="adj2" fmla="val -12771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Single family plunge began in 2006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03EF421-B342-4564-9D4A-A09CACD0618B}" type="slidenum">
              <a:rPr lang="en-US" sz="900"/>
              <a:pPr algn="r" eaLnBrk="0" hangingPunct="0">
                <a:lnSpc>
                  <a:spcPct val="85000"/>
                </a:lnSpc>
                <a:spcBef>
                  <a:spcPct val="20000"/>
                </a:spcBef>
              </a:pPr>
              <a:t>24</a:t>
            </a:fld>
            <a:endParaRPr lang="en-US" sz="900"/>
          </a:p>
        </p:txBody>
      </p:sp>
      <p:sp>
        <p:nvSpPr>
          <p:cNvPr id="21510" name="Rectangle 2"/>
          <p:cNvSpPr>
            <a:spLocks noGrp="1" noChangeArrowheads="1"/>
          </p:cNvSpPr>
          <p:nvPr>
            <p:ph type="title" idx="4294967295"/>
          </p:nvPr>
        </p:nvSpPr>
        <p:spPr>
          <a:xfrm>
            <a:off x="142875" y="0"/>
            <a:ext cx="7524750" cy="989013"/>
          </a:xfrm>
        </p:spPr>
        <p:txBody>
          <a:bodyPr/>
          <a:lstStyle/>
          <a:p>
            <a:r>
              <a:rPr lang="en-US" sz="2800" smtClean="0"/>
              <a:t>Number of Rental-Occupied Housing Units, Quarterly, 1990-2013</a:t>
            </a:r>
          </a:p>
        </p:txBody>
      </p:sp>
      <p:graphicFrame>
        <p:nvGraphicFramePr>
          <p:cNvPr id="21506" name="Object 2"/>
          <p:cNvGraphicFramePr>
            <a:graphicFrameLocks/>
          </p:cNvGraphicFramePr>
          <p:nvPr>
            <p:ph idx="4294967295"/>
          </p:nvPr>
        </p:nvGraphicFramePr>
        <p:xfrm>
          <a:off x="242888" y="1144588"/>
          <a:ext cx="8358187" cy="4867275"/>
        </p:xfrm>
        <a:graphic>
          <a:graphicData uri="http://schemas.openxmlformats.org/presentationml/2006/ole">
            <p:oleObj spid="_x0000_s21506" name="Chart" r:id="rId4" imgW="7096176" imgH="4876800" progId="MSGraph.Chart.8">
              <p:embed followColorScheme="full"/>
            </p:oleObj>
          </a:graphicData>
        </a:graphic>
      </p:graphicFrame>
      <p:sp>
        <p:nvSpPr>
          <p:cNvPr id="21511"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Insurance Information Institute.</a:t>
            </a:r>
          </a:p>
        </p:txBody>
      </p:sp>
      <p:sp>
        <p:nvSpPr>
          <p:cNvPr id="2094089" name="AutoShape 38"/>
          <p:cNvSpPr>
            <a:spLocks noChangeArrowheads="1"/>
          </p:cNvSpPr>
          <p:nvPr/>
        </p:nvSpPr>
        <p:spPr bwMode="blackWhite">
          <a:xfrm>
            <a:off x="2076450" y="4419600"/>
            <a:ext cx="1905000" cy="811213"/>
          </a:xfrm>
          <a:prstGeom prst="wedgeRectCallout">
            <a:avLst>
              <a:gd name="adj1" fmla="val 130541"/>
              <a:gd name="adj2" fmla="val 342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Trough in 2004:Q4 at 33.1 million units</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Since the Great Recession ended, renters occupied 3.6 million more units (+9.9%)—outstripping population growth (+2.9%). When will this end?</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B0C356A8-4744-4B1A-868F-57F4DD1DB976}" type="slidenum">
              <a:rPr lang="en-US" smtClean="0"/>
              <a:pPr>
                <a:defRPr/>
              </a:pPr>
              <a:t>24</a:t>
            </a:fld>
            <a:endParaRPr lang="en-US"/>
          </a:p>
        </p:txBody>
      </p:sp>
      <p:sp>
        <p:nvSpPr>
          <p:cNvPr id="21516" name="TextBox 1"/>
          <p:cNvSpPr txBox="1">
            <a:spLocks noChangeArrowheads="1"/>
          </p:cNvSpPr>
          <p:nvPr/>
        </p:nvSpPr>
        <p:spPr bwMode="auto">
          <a:xfrm>
            <a:off x="228600" y="990600"/>
            <a:ext cx="1352550" cy="307975"/>
          </a:xfrm>
          <a:prstGeom prst="rect">
            <a:avLst/>
          </a:prstGeom>
          <a:noFill/>
          <a:ln w="9525">
            <a:noFill/>
            <a:miter lim="800000"/>
            <a:headEnd/>
            <a:tailEnd/>
          </a:ln>
        </p:spPr>
        <p:txBody>
          <a:bodyPr>
            <a:spAutoFit/>
          </a:bodyPr>
          <a:lstStyle/>
          <a:p>
            <a:r>
              <a:rPr lang="en-US" sz="1400"/>
              <a:t>Millions</a:t>
            </a:r>
          </a:p>
        </p:txBody>
      </p:sp>
      <p:sp>
        <p:nvSpPr>
          <p:cNvPr id="17" name="AutoShape 38"/>
          <p:cNvSpPr>
            <a:spLocks noChangeArrowheads="1"/>
          </p:cNvSpPr>
          <p:nvPr/>
        </p:nvSpPr>
        <p:spPr bwMode="blackWhite">
          <a:xfrm>
            <a:off x="6096000" y="1141413"/>
            <a:ext cx="1895475" cy="812800"/>
          </a:xfrm>
          <a:prstGeom prst="wedgeRectCallout">
            <a:avLst>
              <a:gd name="adj1" fmla="val 62031"/>
              <a:gd name="adj2" fmla="val 550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Latest was 40.1 million units in 2013:Q1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253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253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C3DD5BD-311F-4BE6-8D13-2ED237303555}" type="slidenum">
              <a:rPr lang="en-US" sz="900"/>
              <a:pPr algn="r" eaLnBrk="0" hangingPunct="0">
                <a:lnSpc>
                  <a:spcPct val="85000"/>
                </a:lnSpc>
                <a:spcBef>
                  <a:spcPct val="20000"/>
                </a:spcBef>
              </a:pPr>
              <a:t>25</a:t>
            </a:fld>
            <a:endParaRPr lang="en-US" sz="900"/>
          </a:p>
        </p:txBody>
      </p:sp>
      <p:sp>
        <p:nvSpPr>
          <p:cNvPr id="22534" name="Rectangle 2"/>
          <p:cNvSpPr>
            <a:spLocks noGrp="1" noChangeArrowheads="1"/>
          </p:cNvSpPr>
          <p:nvPr>
            <p:ph type="title" idx="4294967295"/>
          </p:nvPr>
        </p:nvSpPr>
        <p:spPr>
          <a:xfrm>
            <a:off x="142875" y="0"/>
            <a:ext cx="7524750" cy="989013"/>
          </a:xfrm>
        </p:spPr>
        <p:txBody>
          <a:bodyPr/>
          <a:lstStyle/>
          <a:p>
            <a:r>
              <a:rPr lang="en-US" sz="2800" smtClean="0"/>
              <a:t>Rental Vacancy Rates, Quarterly, 1990-2013</a:t>
            </a:r>
          </a:p>
        </p:txBody>
      </p:sp>
      <p:graphicFrame>
        <p:nvGraphicFramePr>
          <p:cNvPr id="22530" name="Object 2"/>
          <p:cNvGraphicFramePr>
            <a:graphicFrameLocks/>
          </p:cNvGraphicFramePr>
          <p:nvPr>
            <p:ph idx="4294967295"/>
          </p:nvPr>
        </p:nvGraphicFramePr>
        <p:xfrm>
          <a:off x="242888" y="1144588"/>
          <a:ext cx="8358187" cy="4867275"/>
        </p:xfrm>
        <a:graphic>
          <a:graphicData uri="http://schemas.openxmlformats.org/presentationml/2006/ole">
            <p:oleObj spid="_x0000_s22530" name="Chart" r:id="rId4" imgW="7096176" imgH="4876800" progId="MSGraph.Chart.8">
              <p:embed followColorScheme="full"/>
            </p:oleObj>
          </a:graphicData>
        </a:graphic>
      </p:graphicFrame>
      <p:sp>
        <p:nvSpPr>
          <p:cNvPr id="22535"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Insurance Information Institute.</a:t>
            </a:r>
          </a:p>
        </p:txBody>
      </p:sp>
      <p:sp>
        <p:nvSpPr>
          <p:cNvPr id="2094089" name="AutoShape 38"/>
          <p:cNvSpPr>
            <a:spLocks noChangeArrowheads="1"/>
          </p:cNvSpPr>
          <p:nvPr/>
        </p:nvSpPr>
        <p:spPr bwMode="blackWhite">
          <a:xfrm>
            <a:off x="4495800" y="1066800"/>
            <a:ext cx="1905000" cy="811213"/>
          </a:xfrm>
          <a:prstGeom prst="wedgeRectCallout">
            <a:avLst>
              <a:gd name="adj1" fmla="val 79041"/>
              <a:gd name="adj2" fmla="val 27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Peak vacancy rate 11.1% in 2009:Q3</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Before the 2001 recession rental vacancy rates were 8% or less.</a:t>
            </a:r>
            <a:br>
              <a:rPr lang="en-US" b="1">
                <a:solidFill>
                  <a:srgbClr val="FFFFFF"/>
                </a:solidFill>
              </a:rPr>
            </a:br>
            <a:r>
              <a:rPr lang="en-US" b="1">
                <a:solidFill>
                  <a:srgbClr val="FFFFFF"/>
                </a:solidFill>
              </a:rPr>
              <a:t>Can they get there again?</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46A95A80-980D-4FC2-8DB1-2BE7CBD27876}" type="slidenum">
              <a:rPr lang="en-US" smtClean="0"/>
              <a:pPr>
                <a:defRPr/>
              </a:pPr>
              <a:t>25</a:t>
            </a:fld>
            <a:endParaRPr lang="en-US"/>
          </a:p>
        </p:txBody>
      </p:sp>
      <p:sp>
        <p:nvSpPr>
          <p:cNvPr id="22540" name="TextBox 1"/>
          <p:cNvSpPr txBox="1">
            <a:spLocks noChangeArrowheads="1"/>
          </p:cNvSpPr>
          <p:nvPr/>
        </p:nvSpPr>
        <p:spPr bwMode="auto">
          <a:xfrm>
            <a:off x="85725" y="990600"/>
            <a:ext cx="2047875" cy="307975"/>
          </a:xfrm>
          <a:prstGeom prst="rect">
            <a:avLst/>
          </a:prstGeom>
          <a:noFill/>
          <a:ln w="9525">
            <a:noFill/>
            <a:miter lim="800000"/>
            <a:headEnd/>
            <a:tailEnd/>
          </a:ln>
        </p:spPr>
        <p:txBody>
          <a:bodyPr>
            <a:spAutoFit/>
          </a:bodyPr>
          <a:lstStyle/>
          <a:p>
            <a:r>
              <a:rPr lang="en-US" sz="1400"/>
              <a:t>Percent vacant</a:t>
            </a:r>
          </a:p>
        </p:txBody>
      </p:sp>
      <p:sp>
        <p:nvSpPr>
          <p:cNvPr id="17" name="AutoShape 38"/>
          <p:cNvSpPr>
            <a:spLocks noChangeArrowheads="1"/>
          </p:cNvSpPr>
          <p:nvPr/>
        </p:nvSpPr>
        <p:spPr bwMode="blackWhite">
          <a:xfrm>
            <a:off x="6019800" y="4291013"/>
            <a:ext cx="1905000" cy="812800"/>
          </a:xfrm>
          <a:prstGeom prst="wedgeRectCallout">
            <a:avLst>
              <a:gd name="adj1" fmla="val 61541"/>
              <a:gd name="adj2" fmla="val -1136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Latest vacancy rate was 8.6% in 2013:Q1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355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355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3C922C6-DD4D-4648-AE78-5E9BE8E3D1DA}" type="slidenum">
              <a:rPr lang="en-US" sz="900"/>
              <a:pPr algn="r" eaLnBrk="0" hangingPunct="0">
                <a:lnSpc>
                  <a:spcPct val="85000"/>
                </a:lnSpc>
                <a:spcBef>
                  <a:spcPct val="20000"/>
                </a:spcBef>
              </a:pPr>
              <a:t>26</a:t>
            </a:fld>
            <a:endParaRPr lang="en-US" sz="900"/>
          </a:p>
        </p:txBody>
      </p:sp>
      <p:sp>
        <p:nvSpPr>
          <p:cNvPr id="23558" name="Rectangle 2"/>
          <p:cNvSpPr>
            <a:spLocks noGrp="1" noChangeArrowheads="1"/>
          </p:cNvSpPr>
          <p:nvPr>
            <p:ph type="title" idx="4294967295"/>
          </p:nvPr>
        </p:nvSpPr>
        <p:spPr>
          <a:xfrm>
            <a:off x="142875" y="0"/>
            <a:ext cx="7524750" cy="989013"/>
          </a:xfrm>
        </p:spPr>
        <p:txBody>
          <a:bodyPr/>
          <a:lstStyle/>
          <a:p>
            <a:r>
              <a:rPr lang="en-US" sz="2600" smtClean="0"/>
              <a:t>Rental-Occupied Housing Units as % of Total Occupied Units, Quarterly, 1990-2013</a:t>
            </a:r>
          </a:p>
        </p:txBody>
      </p:sp>
      <p:graphicFrame>
        <p:nvGraphicFramePr>
          <p:cNvPr id="23554" name="Object 2"/>
          <p:cNvGraphicFramePr>
            <a:graphicFrameLocks/>
          </p:cNvGraphicFramePr>
          <p:nvPr>
            <p:ph idx="4294967295"/>
          </p:nvPr>
        </p:nvGraphicFramePr>
        <p:xfrm>
          <a:off x="242888" y="1144588"/>
          <a:ext cx="8358187" cy="4867275"/>
        </p:xfrm>
        <a:graphic>
          <a:graphicData uri="http://schemas.openxmlformats.org/presentationml/2006/ole">
            <p:oleObj spid="_x0000_s23554" name="Chart" r:id="rId4" imgW="7096176" imgH="4876800" progId="MSGraph.Chart.8">
              <p:embed followColorScheme="full"/>
            </p:oleObj>
          </a:graphicData>
        </a:graphic>
      </p:graphicFrame>
      <p:sp>
        <p:nvSpPr>
          <p:cNvPr id="23559"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Insurance Information Institute.</a:t>
            </a:r>
          </a:p>
        </p:txBody>
      </p:sp>
      <p:sp>
        <p:nvSpPr>
          <p:cNvPr id="2094089" name="AutoShape 38"/>
          <p:cNvSpPr>
            <a:spLocks noChangeArrowheads="1"/>
          </p:cNvSpPr>
          <p:nvPr/>
        </p:nvSpPr>
        <p:spPr bwMode="blackWhite">
          <a:xfrm>
            <a:off x="2286000" y="4419600"/>
            <a:ext cx="1695450" cy="811213"/>
          </a:xfrm>
          <a:prstGeom prst="wedgeRectCallout">
            <a:avLst>
              <a:gd name="adj1" fmla="val 135597"/>
              <a:gd name="adj2" fmla="val -9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Trough in 2004:Q2 and Q4 at 30.8%</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Since the Great Recession ended, renters occupied 3.6 million more units (+9.9%)—outstripping population growth (+2.9%). When will this end?</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33910170-26D1-4CBB-8CBD-6735208D1934}" type="slidenum">
              <a:rPr lang="en-US" smtClean="0"/>
              <a:pPr>
                <a:defRPr/>
              </a:pPr>
              <a:t>26</a:t>
            </a:fld>
            <a:endParaRPr lang="en-US"/>
          </a:p>
        </p:txBody>
      </p:sp>
      <p:sp>
        <p:nvSpPr>
          <p:cNvPr id="23564" name="TextBox 1"/>
          <p:cNvSpPr txBox="1">
            <a:spLocks noChangeArrowheads="1"/>
          </p:cNvSpPr>
          <p:nvPr/>
        </p:nvSpPr>
        <p:spPr bwMode="auto">
          <a:xfrm>
            <a:off x="228600" y="990600"/>
            <a:ext cx="1352550" cy="307975"/>
          </a:xfrm>
          <a:prstGeom prst="rect">
            <a:avLst/>
          </a:prstGeom>
          <a:noFill/>
          <a:ln w="9525">
            <a:noFill/>
            <a:miter lim="800000"/>
            <a:headEnd/>
            <a:tailEnd/>
          </a:ln>
        </p:spPr>
        <p:txBody>
          <a:bodyPr>
            <a:spAutoFit/>
          </a:bodyPr>
          <a:lstStyle/>
          <a:p>
            <a:r>
              <a:rPr lang="en-US" sz="1400"/>
              <a:t>Millions</a:t>
            </a:r>
          </a:p>
        </p:txBody>
      </p:sp>
      <p:sp>
        <p:nvSpPr>
          <p:cNvPr id="17" name="AutoShape 38"/>
          <p:cNvSpPr>
            <a:spLocks noChangeArrowheads="1"/>
          </p:cNvSpPr>
          <p:nvPr/>
        </p:nvSpPr>
        <p:spPr bwMode="blackWhite">
          <a:xfrm>
            <a:off x="7467600" y="3962400"/>
            <a:ext cx="1514475" cy="812800"/>
          </a:xfrm>
          <a:prstGeom prst="wedgeRectCallout">
            <a:avLst>
              <a:gd name="adj1" fmla="val 11088"/>
              <a:gd name="adj2" fmla="val -2437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Latest was 35.0% in 2013:Q1</a:t>
            </a:r>
          </a:p>
        </p:txBody>
      </p:sp>
      <p:sp>
        <p:nvSpPr>
          <p:cNvPr id="18" name="AutoShape 38"/>
          <p:cNvSpPr>
            <a:spLocks noChangeArrowheads="1"/>
          </p:cNvSpPr>
          <p:nvPr/>
        </p:nvSpPr>
        <p:spPr bwMode="blackWhite">
          <a:xfrm>
            <a:off x="3124200" y="1219200"/>
            <a:ext cx="2209800" cy="811213"/>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Trend down began in 1994:Q3 from 36.2</a:t>
            </a:r>
            <a:r>
              <a:rPr lang="en-US" b="1">
                <a:solidFill>
                  <a:schemeClr val="bg1"/>
                </a:solidFill>
                <a:cs typeface="+mn-cs"/>
              </a:rPr>
              <a:t>% in Q2</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381000" y="228600"/>
            <a:ext cx="7239000" cy="811213"/>
          </a:xfrm>
        </p:spPr>
        <p:txBody>
          <a:bodyPr/>
          <a:lstStyle/>
          <a:p>
            <a:pPr>
              <a:lnSpc>
                <a:spcPct val="75000"/>
              </a:lnSpc>
            </a:pPr>
            <a:r>
              <a:rPr lang="en-US" sz="2800" smtClean="0"/>
              <a:t>Housing Unit Starts: Building Momentum,</a:t>
            </a:r>
            <a:br>
              <a:rPr lang="en-US" sz="2800" smtClean="0"/>
            </a:br>
            <a:r>
              <a:rPr lang="en-US" sz="2000" smtClean="0"/>
              <a:t>Monthly, Jan 2011-Apr 2013*</a:t>
            </a:r>
          </a:p>
        </p:txBody>
      </p:sp>
      <p:graphicFrame>
        <p:nvGraphicFramePr>
          <p:cNvPr id="24578" name="Object 3"/>
          <p:cNvGraphicFramePr>
            <a:graphicFrameLocks noChangeAspect="1"/>
          </p:cNvGraphicFramePr>
          <p:nvPr>
            <p:ph type="chart" idx="4294967295"/>
          </p:nvPr>
        </p:nvGraphicFramePr>
        <p:xfrm>
          <a:off x="0" y="895350"/>
          <a:ext cx="8610600" cy="4791075"/>
        </p:xfrm>
        <a:graphic>
          <a:graphicData uri="http://schemas.openxmlformats.org/presentationml/2006/ole">
            <p:oleObj spid="_x0000_s24578" name="Chart" r:id="rId3" imgW="8124943" imgH="4791152" progId="MSGraph.Chart.8">
              <p:embed followColorScheme="full"/>
            </p:oleObj>
          </a:graphicData>
        </a:graphic>
      </p:graphicFrame>
      <p:sp>
        <p:nvSpPr>
          <p:cNvPr id="24580" name="Rectangle 4"/>
          <p:cNvSpPr>
            <a:spLocks noChangeArrowheads="1"/>
          </p:cNvSpPr>
          <p:nvPr/>
        </p:nvSpPr>
        <p:spPr bwMode="auto">
          <a:xfrm>
            <a:off x="239713" y="6311900"/>
            <a:ext cx="8229600" cy="431800"/>
          </a:xfrm>
          <a:prstGeom prst="rect">
            <a:avLst/>
          </a:prstGeom>
          <a:noFill/>
          <a:ln w="9525">
            <a:noFill/>
            <a:miter lim="800000"/>
            <a:headEnd/>
            <a:tailEnd/>
          </a:ln>
        </p:spPr>
        <p:txBody>
          <a:bodyPr lIns="92075" tIns="46038" rIns="92075" bIns="46038">
            <a:spAutoFit/>
          </a:bodyPr>
          <a:lstStyle/>
          <a:p>
            <a:r>
              <a:rPr lang="en-US" sz="1100"/>
              <a:t>*at annualized rate, seasonally adjusted; Apr 2013 numbers are preliminary.</a:t>
            </a:r>
            <a:br>
              <a:rPr lang="en-US" sz="1100"/>
            </a:br>
            <a:r>
              <a:rPr lang="en-US" sz="1100"/>
              <a:t>Source: US Census Bureau at </a:t>
            </a:r>
            <a:r>
              <a:rPr lang="en-US" sz="1100">
                <a:hlinkClick r:id="rId4"/>
              </a:rPr>
              <a:t>www.census.gov/construction/nrc/pdf/newresconst.pdf</a:t>
            </a:r>
            <a:r>
              <a:rPr lang="en-US" sz="1100"/>
              <a:t>. </a:t>
            </a:r>
          </a:p>
        </p:txBody>
      </p:sp>
      <p:sp>
        <p:nvSpPr>
          <p:cNvPr id="24581"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a:t>
            </a:r>
            <a:br>
              <a:rPr lang="en-US" sz="1400" b="1">
                <a:solidFill>
                  <a:srgbClr val="2B7299"/>
                </a:solidFill>
              </a:rPr>
            </a:br>
            <a:r>
              <a:rPr lang="en-US" sz="1400" b="1">
                <a:solidFill>
                  <a:srgbClr val="2B7299"/>
                </a:solidFill>
              </a:rPr>
              <a:t>of Units</a:t>
            </a:r>
          </a:p>
        </p:txBody>
      </p:sp>
      <p:sp>
        <p:nvSpPr>
          <p:cNvPr id="8" name="Rectangle 4"/>
          <p:cNvSpPr>
            <a:spLocks noChangeArrowheads="1"/>
          </p:cNvSpPr>
          <p:nvPr/>
        </p:nvSpPr>
        <p:spPr bwMode="blackWhite">
          <a:xfrm>
            <a:off x="357188" y="5562600"/>
            <a:ext cx="8413750" cy="695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The number of units in multi-unit starts more than doubled</a:t>
            </a:r>
            <a:br>
              <a:rPr lang="en-US" b="1">
                <a:solidFill>
                  <a:schemeClr val="bg1"/>
                </a:solidFill>
              </a:rPr>
            </a:br>
            <a:r>
              <a:rPr lang="en-US" b="1">
                <a:solidFill>
                  <a:schemeClr val="bg1"/>
                </a:solidFill>
              </a:rPr>
              <a:t>from Dec 2011 to Dec 2012. Single family start rose nicely, too.</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400050" y="134938"/>
            <a:ext cx="7505700" cy="850900"/>
          </a:xfrm>
        </p:spPr>
        <p:txBody>
          <a:bodyPr lIns="92075" tIns="46038" rIns="92075" bIns="46038" anchor="b"/>
          <a:lstStyle/>
          <a:p>
            <a:r>
              <a:rPr lang="en-US" smtClean="0"/>
              <a:t>Average Square Footage of Completed New Homes in U.S., 1973-2011</a:t>
            </a:r>
          </a:p>
        </p:txBody>
      </p:sp>
      <p:graphicFrame>
        <p:nvGraphicFramePr>
          <p:cNvPr id="25602" name="Object 3"/>
          <p:cNvGraphicFramePr>
            <a:graphicFrameLocks noChangeAspect="1"/>
          </p:cNvGraphicFramePr>
          <p:nvPr>
            <p:ph idx="4294967295"/>
          </p:nvPr>
        </p:nvGraphicFramePr>
        <p:xfrm>
          <a:off x="-195263" y="847725"/>
          <a:ext cx="9097963" cy="4772025"/>
        </p:xfrm>
        <a:graphic>
          <a:graphicData uri="http://schemas.openxmlformats.org/presentationml/2006/ole">
            <p:oleObj spid="_x0000_s25602" name="Chart" r:id="rId4" imgW="8753424" imgH="4590947" progId="MSGraph.Chart.8">
              <p:embed followColorScheme="full"/>
            </p:oleObj>
          </a:graphicData>
        </a:graphic>
      </p:graphicFrame>
      <p:sp>
        <p:nvSpPr>
          <p:cNvPr id="25604" name="Text Box 8"/>
          <p:cNvSpPr txBox="1">
            <a:spLocks noChangeArrowheads="1"/>
          </p:cNvSpPr>
          <p:nvPr/>
        </p:nvSpPr>
        <p:spPr bwMode="auto">
          <a:xfrm>
            <a:off x="0" y="1082675"/>
            <a:ext cx="1244600" cy="366713"/>
          </a:xfrm>
          <a:prstGeom prst="rect">
            <a:avLst/>
          </a:prstGeom>
          <a:noFill/>
          <a:ln w="9525">
            <a:noFill/>
            <a:miter lim="800000"/>
            <a:headEnd/>
            <a:tailEnd/>
          </a:ln>
        </p:spPr>
        <p:txBody>
          <a:bodyPr>
            <a:spAutoFit/>
          </a:bodyPr>
          <a:lstStyle/>
          <a:p>
            <a:pPr>
              <a:spcBef>
                <a:spcPct val="50000"/>
              </a:spcBef>
            </a:pPr>
            <a:r>
              <a:rPr lang="en-US"/>
              <a:t>Square Ft</a:t>
            </a:r>
          </a:p>
        </p:txBody>
      </p:sp>
      <p:sp>
        <p:nvSpPr>
          <p:cNvPr id="9" name="AutoShape 14"/>
          <p:cNvSpPr>
            <a:spLocks noChangeArrowheads="1"/>
          </p:cNvSpPr>
          <p:nvPr/>
        </p:nvSpPr>
        <p:spPr bwMode="blackWhite">
          <a:xfrm>
            <a:off x="5210175" y="4406900"/>
            <a:ext cx="3330575" cy="536575"/>
          </a:xfrm>
          <a:prstGeom prst="wedgeRectCallout">
            <a:avLst>
              <a:gd name="adj1" fmla="val 54157"/>
              <a:gd name="adj2" fmla="val -2304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pPr>
            <a:r>
              <a:rPr lang="en-US" sz="1300" b="1">
                <a:solidFill>
                  <a:schemeClr val="bg1"/>
                </a:solidFill>
              </a:rPr>
              <a:t>The trend toward building larger homes resumed in the second half of 2010.</a:t>
            </a:r>
            <a:endParaRPr lang="en-US" sz="1300" b="1" i="1">
              <a:solidFill>
                <a:schemeClr val="bg1"/>
              </a:solidFill>
            </a:endParaRPr>
          </a:p>
        </p:txBody>
      </p:sp>
      <p:sp>
        <p:nvSpPr>
          <p:cNvPr id="11" name="AutoShape 14"/>
          <p:cNvSpPr>
            <a:spLocks noChangeArrowheads="1"/>
          </p:cNvSpPr>
          <p:nvPr/>
        </p:nvSpPr>
        <p:spPr bwMode="blackWhite">
          <a:xfrm>
            <a:off x="3505200" y="1165225"/>
            <a:ext cx="2962275" cy="863600"/>
          </a:xfrm>
          <a:prstGeom prst="wedgeRectCallout">
            <a:avLst>
              <a:gd name="adj1" fmla="val 90426"/>
              <a:gd name="adj2" fmla="val 60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300" b="1">
                <a:solidFill>
                  <a:schemeClr val="bg1"/>
                </a:solidFill>
              </a:rPr>
              <a:t>The average size of completed new homes often falls in recessions (yellow bars), but historically bounces back in expansions</a:t>
            </a:r>
          </a:p>
        </p:txBody>
      </p:sp>
      <p:sp>
        <p:nvSpPr>
          <p:cNvPr id="2560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C960B3E-F08C-4BBE-BA37-C68EE46A0130}" type="slidenum">
              <a:rPr lang="en-US" sz="900"/>
              <a:pPr algn="r" eaLnBrk="0" hangingPunct="0">
                <a:lnSpc>
                  <a:spcPct val="85000"/>
                </a:lnSpc>
                <a:spcBef>
                  <a:spcPct val="20000"/>
                </a:spcBef>
              </a:pPr>
              <a:t>28</a:t>
            </a:fld>
            <a:endParaRPr lang="en-US" sz="900"/>
          </a:p>
        </p:txBody>
      </p:sp>
      <p:sp>
        <p:nvSpPr>
          <p:cNvPr id="25608" name="Rectangle 2"/>
          <p:cNvSpPr>
            <a:spLocks noChangeArrowheads="1"/>
          </p:cNvSpPr>
          <p:nvPr/>
        </p:nvSpPr>
        <p:spPr bwMode="auto">
          <a:xfrm>
            <a:off x="381000" y="6248400"/>
            <a:ext cx="8443913" cy="430213"/>
          </a:xfrm>
          <a:prstGeom prst="rect">
            <a:avLst/>
          </a:prstGeom>
          <a:noFill/>
          <a:ln w="9525">
            <a:noFill/>
            <a:miter lim="800000"/>
            <a:headEnd/>
            <a:tailEnd/>
          </a:ln>
        </p:spPr>
        <p:txBody>
          <a:bodyPr>
            <a:spAutoFit/>
          </a:bodyPr>
          <a:lstStyle/>
          <a:p>
            <a:r>
              <a:rPr lang="en-US" sz="1100"/>
              <a:t>Sources: U.S. Census Bureau at </a:t>
            </a:r>
            <a:r>
              <a:rPr lang="en-US" sz="1100">
                <a:hlinkClick r:id="rId5"/>
              </a:rPr>
              <a:t>http://www.census.gov/construction/chars/pdf/medavgsqft.pdf</a:t>
            </a:r>
            <a:r>
              <a:rPr lang="en-US" sz="1100"/>
              <a:t> and “Households and Families: 2010”, Census Brief issued April 2012; Insurance Information Institute</a:t>
            </a:r>
          </a:p>
        </p:txBody>
      </p:sp>
      <p:sp>
        <p:nvSpPr>
          <p:cNvPr id="25609" name="Rectangle 5"/>
          <p:cNvSpPr>
            <a:spLocks noChangeArrowheads="1"/>
          </p:cNvSpPr>
          <p:nvPr/>
        </p:nvSpPr>
        <p:spPr bwMode="blackWhite">
          <a:xfrm>
            <a:off x="228600" y="5486400"/>
            <a:ext cx="87407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number of householders living alone rose by nearly 4 million from 2000 to 2010 (+14.6%). Average household size and average family size didn’t change over that decade. Will we see a shift to smaller houses?</a:t>
            </a:r>
            <a:endParaRPr lang="en-US" sz="1600"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68433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Highly Variable P/C Claims Drivers</a:t>
            </a:r>
          </a:p>
        </p:txBody>
      </p:sp>
      <p:sp>
        <p:nvSpPr>
          <p:cNvPr id="6963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963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917C4F0-DE7A-4894-AC51-265827C9BE5C}"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57634DB8-6834-4EAC-BA21-E5D09C8AC017}" type="slidenum">
              <a:rPr lang="en-US" smtClean="0"/>
              <a:pPr>
                <a:defRPr/>
              </a:pPr>
              <a:t>3</a:t>
            </a:fld>
            <a:endParaRPr lang="en-US" smtClean="0"/>
          </a:p>
        </p:txBody>
      </p:sp>
      <p:sp>
        <p:nvSpPr>
          <p:cNvPr id="2054" name="Rectangle 2"/>
          <p:cNvSpPr>
            <a:spLocks noGrp="1" noChangeArrowheads="1"/>
          </p:cNvSpPr>
          <p:nvPr>
            <p:ph type="title"/>
          </p:nvPr>
        </p:nvSpPr>
        <p:spPr/>
        <p:txBody>
          <a:bodyPr/>
          <a:lstStyle/>
          <a:p>
            <a:r>
              <a:rPr lang="en-US" smtClean="0"/>
              <a:t>Homeowners Insurance</a:t>
            </a:r>
            <a:br>
              <a:rPr lang="en-US" smtClean="0"/>
            </a:br>
            <a:r>
              <a:rPr lang="en-US" smtClean="0"/>
              <a:t>Net Written Premium, 2000–2012</a:t>
            </a:r>
          </a:p>
        </p:txBody>
      </p:sp>
      <p:graphicFrame>
        <p:nvGraphicFramePr>
          <p:cNvPr id="2050" name="Object 3"/>
          <p:cNvGraphicFramePr>
            <a:graphicFrameLocks noChangeAspect="1"/>
          </p:cNvGraphicFramePr>
          <p:nvPr/>
        </p:nvGraphicFramePr>
        <p:xfrm>
          <a:off x="152400" y="990600"/>
          <a:ext cx="8713788" cy="4478338"/>
        </p:xfrm>
        <a:graphic>
          <a:graphicData uri="http://schemas.openxmlformats.org/presentationml/2006/ole">
            <p:oleObj spid="_x0000_s2050" name="Chart" r:id="rId4" imgW="8686800" imgH="4467203" progId="MSGraph.Chart.8">
              <p:embed followColorScheme="full"/>
            </p:oleObj>
          </a:graphicData>
        </a:graphic>
      </p:graphicFrame>
      <p:sp>
        <p:nvSpPr>
          <p:cNvPr id="205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2056" name="TextBox 7"/>
          <p:cNvSpPr txBox="1">
            <a:spLocks noChangeArrowheads="1"/>
          </p:cNvSpPr>
          <p:nvPr/>
        </p:nvSpPr>
        <p:spPr bwMode="auto">
          <a:xfrm>
            <a:off x="0" y="1066800"/>
            <a:ext cx="1304925" cy="338138"/>
          </a:xfrm>
          <a:prstGeom prst="rect">
            <a:avLst/>
          </a:prstGeom>
          <a:noFill/>
          <a:ln w="9525">
            <a:noFill/>
            <a:miter lim="800000"/>
            <a:headEnd/>
            <a:tailEnd/>
          </a:ln>
        </p:spPr>
        <p:txBody>
          <a:bodyPr>
            <a:spAutoFit/>
          </a:bodyPr>
          <a:lstStyle/>
          <a:p>
            <a:r>
              <a:rPr lang="en-US" sz="1600"/>
              <a:t>$ Billions</a:t>
            </a:r>
          </a:p>
        </p:txBody>
      </p:sp>
      <p:sp>
        <p:nvSpPr>
          <p:cNvPr id="10" name="AutoShape 7"/>
          <p:cNvSpPr>
            <a:spLocks noChangeArrowheads="1"/>
          </p:cNvSpPr>
          <p:nvPr/>
        </p:nvSpPr>
        <p:spPr bwMode="blackWhite">
          <a:xfrm>
            <a:off x="228600" y="5638800"/>
            <a:ext cx="8450263" cy="849313"/>
          </a:xfrm>
          <a:prstGeom prst="wedgeRectCallout">
            <a:avLst>
              <a:gd name="adj1" fmla="val -49412"/>
              <a:gd name="adj2" fmla="val 2124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cs typeface="+mn-cs"/>
              </a:rPr>
              <a:t>Homeowners insurance NWP resumed rising in 2010 after very low growth in 2007-09. Continued growth depends on exposure growth, the composition of the market (renters vs. owners), and other factors.</a:t>
            </a:r>
            <a:endParaRPr lang="en-US" b="1" dirty="0">
              <a:solidFill>
                <a:schemeClr val="bg1"/>
              </a:solidFill>
              <a:latin typeface="Arial" pitchFamily="34" charset="0"/>
              <a:cs typeface="+mn-cs"/>
            </a:endParaRPr>
          </a:p>
        </p:txBody>
      </p:sp>
      <p:sp>
        <p:nvSpPr>
          <p:cNvPr id="2058" name="TextBox 7"/>
          <p:cNvSpPr txBox="1">
            <a:spLocks noChangeArrowheads="1"/>
          </p:cNvSpPr>
          <p:nvPr/>
        </p:nvSpPr>
        <p:spPr bwMode="auto">
          <a:xfrm>
            <a:off x="7620000" y="1143000"/>
            <a:ext cx="1304925" cy="338138"/>
          </a:xfrm>
          <a:prstGeom prst="rect">
            <a:avLst/>
          </a:prstGeom>
          <a:noFill/>
          <a:ln w="9525">
            <a:noFill/>
            <a:miter lim="800000"/>
            <a:headEnd/>
            <a:tailEnd/>
          </a:ln>
        </p:spPr>
        <p:txBody>
          <a:bodyPr>
            <a:spAutoFit/>
          </a:bodyPr>
          <a:lstStyle/>
          <a:p>
            <a:r>
              <a:rPr lang="en-US" sz="1600"/>
              <a:t>Pct. Change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66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66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D46976-61E2-4EE0-8610-A62244094319}" type="slidenum">
              <a:rPr lang="en-US" sz="900"/>
              <a:pPr algn="r" eaLnBrk="0" hangingPunct="0">
                <a:lnSpc>
                  <a:spcPct val="85000"/>
                </a:lnSpc>
                <a:spcBef>
                  <a:spcPct val="20000"/>
                </a:spcBef>
              </a:pPr>
              <a:t>30</a:t>
            </a:fld>
            <a:endParaRPr lang="en-US" sz="900"/>
          </a:p>
        </p:txBody>
      </p:sp>
      <p:sp>
        <p:nvSpPr>
          <p:cNvPr id="26630" name="Rectangle 7"/>
          <p:cNvSpPr>
            <a:spLocks noGrp="1" noChangeArrowheads="1"/>
          </p:cNvSpPr>
          <p:nvPr>
            <p:ph type="title" idx="4294967295"/>
          </p:nvPr>
        </p:nvSpPr>
        <p:spPr>
          <a:xfrm>
            <a:off x="381000" y="152400"/>
            <a:ext cx="7239000" cy="860425"/>
          </a:xfrm>
        </p:spPr>
        <p:txBody>
          <a:bodyPr/>
          <a:lstStyle/>
          <a:p>
            <a:r>
              <a:rPr lang="en-US" sz="2400" smtClean="0"/>
              <a:t>Change* in the Consumer Price Index, 2004–2013</a:t>
            </a:r>
          </a:p>
        </p:txBody>
      </p:sp>
      <p:sp>
        <p:nvSpPr>
          <p:cNvPr id="26631"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April 2013. Not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Institutes.</a:t>
            </a:r>
          </a:p>
        </p:txBody>
      </p:sp>
      <p:graphicFrame>
        <p:nvGraphicFramePr>
          <p:cNvPr id="26626" name="Object 2"/>
          <p:cNvGraphicFramePr>
            <a:graphicFrameLocks noChangeAspect="1"/>
          </p:cNvGraphicFramePr>
          <p:nvPr/>
        </p:nvGraphicFramePr>
        <p:xfrm>
          <a:off x="463550" y="977900"/>
          <a:ext cx="8404225" cy="4838700"/>
        </p:xfrm>
        <a:graphic>
          <a:graphicData uri="http://schemas.openxmlformats.org/presentationml/2006/ole">
            <p:oleObj spid="_x0000_s26626" name="Chart" r:id="rId4" imgW="8343967" imgH="4381555" progId="MSGraph.Chart.8">
              <p:embed followColorScheme="full"/>
            </p:oleObj>
          </a:graphicData>
        </a:graphic>
      </p:graphicFrame>
      <p:sp>
        <p:nvSpPr>
          <p:cNvPr id="26632"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7DDBB4E9-498C-4B60-B151-1DBD3EE657BF}" type="slidenum">
              <a:rPr lang="en-US" smtClean="0"/>
              <a:pPr>
                <a:defRPr/>
              </a:pPr>
              <a:t>30</a:t>
            </a:fld>
            <a:endParaRPr lang="en-US"/>
          </a:p>
        </p:txBody>
      </p:sp>
      <p:sp>
        <p:nvSpPr>
          <p:cNvPr id="14" name="AutoShape 7"/>
          <p:cNvSpPr>
            <a:spLocks noChangeArrowheads="1"/>
          </p:cNvSpPr>
          <p:nvPr/>
        </p:nvSpPr>
        <p:spPr bwMode="blackWhite">
          <a:xfrm>
            <a:off x="2438400" y="1143000"/>
            <a:ext cx="2667000" cy="1016000"/>
          </a:xfrm>
          <a:prstGeom prst="wedgeRectCallout">
            <a:avLst>
              <a:gd name="adj1" fmla="val 33923"/>
              <a:gd name="adj2" fmla="val 131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For two months in 2008, led by gasoline, the general price level was rising at a 5.5% pace</a:t>
            </a:r>
          </a:p>
        </p:txBody>
      </p:sp>
      <p:sp>
        <p:nvSpPr>
          <p:cNvPr id="15" name="AutoShape 7"/>
          <p:cNvSpPr>
            <a:spLocks noChangeArrowheads="1"/>
          </p:cNvSpPr>
          <p:nvPr/>
        </p:nvSpPr>
        <p:spPr bwMode="blackWhite">
          <a:xfrm>
            <a:off x="1143000" y="4419600"/>
            <a:ext cx="3352800" cy="787400"/>
          </a:xfrm>
          <a:prstGeom prst="wedgeRectCallout">
            <a:avLst>
              <a:gd name="adj1" fmla="val 74653"/>
              <a:gd name="adj2" fmla="val -22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when gas prices dropped, the general price level was briefly lower than a year prior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76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76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E6A9A3-7EA7-470D-BC6E-81B8FFD328C5}" type="slidenum">
              <a:rPr lang="en-US" sz="900"/>
              <a:pPr algn="r" eaLnBrk="0" hangingPunct="0">
                <a:lnSpc>
                  <a:spcPct val="85000"/>
                </a:lnSpc>
                <a:spcBef>
                  <a:spcPct val="20000"/>
                </a:spcBef>
              </a:pPr>
              <a:t>31</a:t>
            </a:fld>
            <a:endParaRPr lang="en-US" sz="900"/>
          </a:p>
        </p:txBody>
      </p:sp>
      <p:sp>
        <p:nvSpPr>
          <p:cNvPr id="27654" name="Rectangle 7"/>
          <p:cNvSpPr>
            <a:spLocks noGrp="1" noChangeArrowheads="1"/>
          </p:cNvSpPr>
          <p:nvPr>
            <p:ph type="title" idx="4294967295"/>
          </p:nvPr>
        </p:nvSpPr>
        <p:spPr>
          <a:xfrm>
            <a:off x="565150" y="147638"/>
            <a:ext cx="7102475" cy="860425"/>
          </a:xfrm>
        </p:spPr>
        <p:txBody>
          <a:bodyPr/>
          <a:lstStyle/>
          <a:p>
            <a:r>
              <a:rPr lang="en-US" smtClean="0"/>
              <a:t>Pct Changes in Price* for Residential Construction, 1990–2013</a:t>
            </a:r>
          </a:p>
        </p:txBody>
      </p:sp>
      <p:sp>
        <p:nvSpPr>
          <p:cNvPr id="27655" name="Text Box 5"/>
          <p:cNvSpPr txBox="1">
            <a:spLocks noChangeArrowheads="1"/>
          </p:cNvSpPr>
          <p:nvPr/>
        </p:nvSpPr>
        <p:spPr bwMode="auto">
          <a:xfrm>
            <a:off x="0" y="6429375"/>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vs. same month, prior year.              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BLS Producer Price index ; National Bureau of Economic Research (recession dates); Insurance Information Institutes.</a:t>
            </a:r>
          </a:p>
        </p:txBody>
      </p:sp>
      <p:graphicFrame>
        <p:nvGraphicFramePr>
          <p:cNvPr id="27650" name="Object 2"/>
          <p:cNvGraphicFramePr>
            <a:graphicFrameLocks noChangeAspect="1"/>
          </p:cNvGraphicFramePr>
          <p:nvPr/>
        </p:nvGraphicFramePr>
        <p:xfrm>
          <a:off x="463550" y="977900"/>
          <a:ext cx="8404225" cy="4838700"/>
        </p:xfrm>
        <a:graphic>
          <a:graphicData uri="http://schemas.openxmlformats.org/presentationml/2006/ole">
            <p:oleObj spid="_x0000_s27650" name="Chart" r:id="rId4" imgW="8343967" imgH="4381555" progId="MSGraph.Chart.8">
              <p:embed followColorScheme="full"/>
            </p:oleObj>
          </a:graphicData>
        </a:graphic>
      </p:graphicFrame>
      <p:sp>
        <p:nvSpPr>
          <p:cNvPr id="27656"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Three times in the past decade the price of residential construction rose at</a:t>
            </a:r>
            <a:br>
              <a:rPr lang="en-US" sz="1600" b="1">
                <a:solidFill>
                  <a:schemeClr val="bg1"/>
                </a:solidFill>
              </a:rPr>
            </a:br>
            <a:r>
              <a:rPr lang="en-US" sz="1600" b="1">
                <a:solidFill>
                  <a:schemeClr val="bg1"/>
                </a:solidFill>
              </a:rPr>
              <a:t>a 7.5% annual rate, or more. Such spikes were probably not in the base rates.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531E200B-1855-4158-A2CE-C2D28A9FCB39}" type="slidenum">
              <a:rPr lang="en-US" smtClean="0"/>
              <a:pPr>
                <a:defRPr/>
              </a:pPr>
              <a:t>31</a:t>
            </a:fld>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86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86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426A039-735A-47F5-A624-63072C212847}" type="slidenum">
              <a:rPr lang="en-US" sz="900"/>
              <a:pPr algn="r" eaLnBrk="0" hangingPunct="0">
                <a:lnSpc>
                  <a:spcPct val="85000"/>
                </a:lnSpc>
                <a:spcBef>
                  <a:spcPct val="20000"/>
                </a:spcBef>
              </a:pPr>
              <a:t>32</a:t>
            </a:fld>
            <a:endParaRPr lang="en-US" sz="900"/>
          </a:p>
        </p:txBody>
      </p:sp>
      <p:sp>
        <p:nvSpPr>
          <p:cNvPr id="28678" name="Rectangle 7"/>
          <p:cNvSpPr>
            <a:spLocks noGrp="1" noChangeArrowheads="1"/>
          </p:cNvSpPr>
          <p:nvPr>
            <p:ph type="title" idx="4294967295"/>
          </p:nvPr>
        </p:nvSpPr>
        <p:spPr>
          <a:xfrm>
            <a:off x="450850" y="161925"/>
            <a:ext cx="7400925" cy="860425"/>
          </a:xfrm>
        </p:spPr>
        <p:txBody>
          <a:bodyPr/>
          <a:lstStyle/>
          <a:p>
            <a:r>
              <a:rPr lang="en-US" smtClean="0"/>
              <a:t>Prices for Hospital Services:</a:t>
            </a:r>
            <a:br>
              <a:rPr lang="en-US" smtClean="0"/>
            </a:br>
            <a:r>
              <a:rPr lang="en-US" sz="2400" smtClean="0"/>
              <a:t>12-Month Change,* 1998–2013</a:t>
            </a:r>
          </a:p>
        </p:txBody>
      </p:sp>
      <p:sp>
        <p:nvSpPr>
          <p:cNvPr id="28679"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April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28674" name="Object 8"/>
          <p:cNvGraphicFramePr>
            <a:graphicFrameLocks noChangeAspect="1"/>
          </p:cNvGraphicFramePr>
          <p:nvPr/>
        </p:nvGraphicFramePr>
        <p:xfrm>
          <a:off x="468313" y="938213"/>
          <a:ext cx="8343900" cy="4838700"/>
        </p:xfrm>
        <a:graphic>
          <a:graphicData uri="http://schemas.openxmlformats.org/presentationml/2006/ole">
            <p:oleObj spid="_x0000_s28674" name="Chart" r:id="rId4" imgW="8343967" imgH="4381555" progId="MSGraph.Chart.8">
              <p:embed followColorScheme="full"/>
            </p:oleObj>
          </a:graphicData>
        </a:graphic>
      </p:graphicFrame>
      <p:sp>
        <p:nvSpPr>
          <p:cNvPr id="28680"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
        <p:nvSpPr>
          <p:cNvPr id="9" name="AutoShape 7"/>
          <p:cNvSpPr>
            <a:spLocks noChangeArrowheads="1"/>
          </p:cNvSpPr>
          <p:nvPr/>
        </p:nvSpPr>
        <p:spPr bwMode="blackWhite">
          <a:xfrm>
            <a:off x="6248400" y="1524000"/>
            <a:ext cx="2743200" cy="762000"/>
          </a:xfrm>
          <a:prstGeom prst="wedgeRectCallout">
            <a:avLst>
              <a:gd name="adj1" fmla="val 37541"/>
              <a:gd name="adj2" fmla="val 227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u="sng" dirty="0">
                <a:solidFill>
                  <a:srgbClr val="FFFFFF"/>
                </a:solidFill>
              </a:rPr>
              <a:t>April 2013</a:t>
            </a:r>
            <a:r>
              <a:rPr lang="en-US" sz="1600" b="1" dirty="0">
                <a:solidFill>
                  <a:srgbClr val="FFFFFF"/>
                </a:solidFill>
              </a:rPr>
              <a:t/>
            </a:r>
            <a:br>
              <a:rPr lang="en-US" sz="1600" b="1" dirty="0">
                <a:solidFill>
                  <a:srgbClr val="FFFFFF"/>
                </a:solidFill>
              </a:rPr>
            </a:br>
            <a:r>
              <a:rPr lang="en-US" sz="1600" b="1" dirty="0">
                <a:solidFill>
                  <a:srgbClr val="FFFFFF"/>
                </a:solidFill>
              </a:rPr>
              <a:t>Inpatient services +4.0, Outpatient services +4.5%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97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97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04F749D-72E1-4B9F-9F28-273A0774580C}" type="slidenum">
              <a:rPr lang="en-US" sz="900"/>
              <a:pPr algn="r" eaLnBrk="0" hangingPunct="0">
                <a:lnSpc>
                  <a:spcPct val="85000"/>
                </a:lnSpc>
                <a:spcBef>
                  <a:spcPct val="20000"/>
                </a:spcBef>
              </a:pPr>
              <a:t>33</a:t>
            </a:fld>
            <a:endParaRPr lang="en-US" sz="900"/>
          </a:p>
        </p:txBody>
      </p:sp>
      <p:sp>
        <p:nvSpPr>
          <p:cNvPr id="29702" name="Rectangle 7"/>
          <p:cNvSpPr>
            <a:spLocks noGrp="1" noChangeArrowheads="1"/>
          </p:cNvSpPr>
          <p:nvPr>
            <p:ph type="title" idx="4294967295"/>
          </p:nvPr>
        </p:nvSpPr>
        <p:spPr>
          <a:xfrm>
            <a:off x="381000" y="152400"/>
            <a:ext cx="7239000" cy="860425"/>
          </a:xfrm>
        </p:spPr>
        <p:txBody>
          <a:bodyPr/>
          <a:lstStyle/>
          <a:p>
            <a:r>
              <a:rPr lang="en-US" smtClean="0"/>
              <a:t>Change* in Price Index for Lumber:</a:t>
            </a:r>
            <a:br>
              <a:rPr lang="en-US" smtClean="0"/>
            </a:br>
            <a:r>
              <a:rPr lang="en-US" smtClean="0"/>
              <a:t>Sudden Spikes, 2008–2013</a:t>
            </a:r>
          </a:p>
        </p:txBody>
      </p:sp>
      <p:sp>
        <p:nvSpPr>
          <p:cNvPr id="29703" name="Text Box 5"/>
          <p:cNvSpPr txBox="1">
            <a:spLocks noChangeArrowheads="1"/>
          </p:cNvSpPr>
          <p:nvPr/>
        </p:nvSpPr>
        <p:spPr bwMode="auto">
          <a:xfrm>
            <a:off x="0" y="6142038"/>
            <a:ext cx="8724900" cy="7556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April 2013. Softwood is seasonally adjusted; hardwood is not.</a:t>
            </a:r>
            <a:br>
              <a:rPr lang="en-US" sz="1100"/>
            </a:br>
            <a:r>
              <a:rPr lang="en-US" sz="1100"/>
              <a:t>January through April 2013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(softwood); WPU812 (hardwood).</a:t>
            </a:r>
            <a:br>
              <a:rPr lang="en-US" sz="1100"/>
            </a:br>
            <a:r>
              <a:rPr lang="en-US" sz="1100"/>
              <a:t>National Bureau of Economic Research (recession dates); Insurance Information Institutes.</a:t>
            </a:r>
          </a:p>
        </p:txBody>
      </p:sp>
      <p:graphicFrame>
        <p:nvGraphicFramePr>
          <p:cNvPr id="29698" name="Object 2"/>
          <p:cNvGraphicFramePr>
            <a:graphicFrameLocks noChangeAspect="1"/>
          </p:cNvGraphicFramePr>
          <p:nvPr/>
        </p:nvGraphicFramePr>
        <p:xfrm>
          <a:off x="228600" y="977900"/>
          <a:ext cx="8639175" cy="4838700"/>
        </p:xfrm>
        <a:graphic>
          <a:graphicData uri="http://schemas.openxmlformats.org/presentationml/2006/ole">
            <p:oleObj spid="_x0000_s29698" name="Chart" r:id="rId4" imgW="8343967" imgH="4381555" progId="MSGraph.Chart.8">
              <p:embed followColorScheme="full"/>
            </p:oleObj>
          </a:graphicData>
        </a:graphic>
      </p:graphicFrame>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88D17443-F937-4AD7-BC6A-74FD1833FAE5}" type="slidenum">
              <a:rPr lang="en-US" smtClean="0"/>
              <a:pPr>
                <a:defRPr/>
              </a:pPr>
              <a:t>33</a:t>
            </a:fld>
            <a:endParaRPr lang="en-US"/>
          </a:p>
        </p:txBody>
      </p:sp>
      <p:sp>
        <p:nvSpPr>
          <p:cNvPr id="16" name="AutoShape 7"/>
          <p:cNvSpPr>
            <a:spLocks noChangeArrowheads="1"/>
          </p:cNvSpPr>
          <p:nvPr/>
        </p:nvSpPr>
        <p:spPr bwMode="blackWhite">
          <a:xfrm>
            <a:off x="1295400" y="14478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5029200" y="1066800"/>
            <a:ext cx="1295400" cy="1016000"/>
          </a:xfrm>
          <a:prstGeom prst="wedgeRectCallout">
            <a:avLst>
              <a:gd name="adj1" fmla="val -78432"/>
              <a:gd name="adj2" fmla="val -3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suddenly</a:t>
            </a:r>
          </a:p>
        </p:txBody>
      </p:sp>
      <p:sp>
        <p:nvSpPr>
          <p:cNvPr id="14" name="Rectangle 7"/>
          <p:cNvSpPr>
            <a:spLocks noChangeArrowheads="1"/>
          </p:cNvSpPr>
          <p:nvPr/>
        </p:nvSpPr>
        <p:spPr bwMode="grayWhite">
          <a:xfrm>
            <a:off x="8001000" y="1524000"/>
            <a:ext cx="914400" cy="3813175"/>
          </a:xfrm>
          <a:prstGeom prst="rect">
            <a:avLst/>
          </a:prstGeom>
          <a:noFill/>
          <a:ln w="28575">
            <a:solidFill>
              <a:schemeClr val="folHlink"/>
            </a:solidFill>
            <a:miter lim="800000"/>
            <a:headEnd/>
            <a:tailEnd/>
          </a:ln>
        </p:spPr>
        <p:txBody>
          <a:bodyPr wrap="none" anchor="ctr"/>
          <a:lstStyle/>
          <a:p>
            <a:endParaRPr lang="en-US"/>
          </a:p>
        </p:txBody>
      </p:sp>
      <p:sp>
        <p:nvSpPr>
          <p:cNvPr id="17" name="AutoShape 7"/>
          <p:cNvSpPr>
            <a:spLocks noChangeArrowheads="1"/>
          </p:cNvSpPr>
          <p:nvPr/>
        </p:nvSpPr>
        <p:spPr bwMode="blackWhite">
          <a:xfrm>
            <a:off x="6629400" y="5715000"/>
            <a:ext cx="1314450" cy="609600"/>
          </a:xfrm>
          <a:prstGeom prst="wedgeRectCallout">
            <a:avLst>
              <a:gd name="adj1" fmla="val 66073"/>
              <a:gd name="adj2" fmla="val -988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Jul 2012 to Apr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par>
                          <p:cTn id="15" fill="hold">
                            <p:stCondLst>
                              <p:cond delay="2700"/>
                            </p:stCondLst>
                            <p:childTnLst>
                              <p:par>
                                <p:cTn id="16" presetID="22" presetClass="entr" presetSubtype="1" fill="hold" grpId="0" nodeType="afterEffect">
                                  <p:stCondLst>
                                    <p:cond delay="70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072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072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877F531-2E9A-40BE-A53B-D3CB07C38C89}" type="slidenum">
              <a:rPr lang="en-US" sz="900"/>
              <a:pPr algn="r" eaLnBrk="0" hangingPunct="0">
                <a:lnSpc>
                  <a:spcPct val="85000"/>
                </a:lnSpc>
                <a:spcBef>
                  <a:spcPct val="20000"/>
                </a:spcBef>
              </a:pPr>
              <a:t>34</a:t>
            </a:fld>
            <a:endParaRPr lang="en-US" sz="900"/>
          </a:p>
        </p:txBody>
      </p:sp>
      <p:sp>
        <p:nvSpPr>
          <p:cNvPr id="30726" name="Rectangle 7"/>
          <p:cNvSpPr>
            <a:spLocks noGrp="1" noChangeArrowheads="1"/>
          </p:cNvSpPr>
          <p:nvPr>
            <p:ph type="title" idx="4294967295"/>
          </p:nvPr>
        </p:nvSpPr>
        <p:spPr>
          <a:xfrm>
            <a:off x="381000" y="152400"/>
            <a:ext cx="7239000" cy="860425"/>
          </a:xfrm>
        </p:spPr>
        <p:txBody>
          <a:bodyPr/>
          <a:lstStyle/>
          <a:p>
            <a:r>
              <a:rPr lang="en-US" sz="2400" smtClean="0"/>
              <a:t>Change* in Price Index for Lumber: A Downward Trend but Sudden Spikes, 2004–2013</a:t>
            </a:r>
          </a:p>
        </p:txBody>
      </p:sp>
      <p:graphicFrame>
        <p:nvGraphicFramePr>
          <p:cNvPr id="30722" name="Object 2"/>
          <p:cNvGraphicFramePr>
            <a:graphicFrameLocks noChangeAspect="1"/>
          </p:cNvGraphicFramePr>
          <p:nvPr/>
        </p:nvGraphicFramePr>
        <p:xfrm>
          <a:off x="463550" y="977900"/>
          <a:ext cx="8404225" cy="4838700"/>
        </p:xfrm>
        <a:graphic>
          <a:graphicData uri="http://schemas.openxmlformats.org/presentationml/2006/ole">
            <p:oleObj spid="_x0000_s30722" name="Chart" r:id="rId4" imgW="8343967" imgH="4381555" progId="MSGraph.Chart.8">
              <p:embed followColorScheme="full"/>
            </p:oleObj>
          </a:graphicData>
        </a:graphic>
      </p:graphicFrame>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80D6A5E1-AF61-4534-B546-016B3CDAFB7E}" type="slidenum">
              <a:rPr lang="en-US" smtClean="0"/>
              <a:pPr>
                <a:defRPr/>
              </a:pPr>
              <a:t>34</a:t>
            </a:fld>
            <a:endParaRPr lang="en-US"/>
          </a:p>
        </p:txBody>
      </p:sp>
      <p:sp>
        <p:nvSpPr>
          <p:cNvPr id="16" name="AutoShape 7"/>
          <p:cNvSpPr>
            <a:spLocks noChangeArrowheads="1"/>
          </p:cNvSpPr>
          <p:nvPr/>
        </p:nvSpPr>
        <p:spPr bwMode="blackWhite">
          <a:xfrm>
            <a:off x="1962150" y="13970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4419600" y="1066800"/>
            <a:ext cx="1466850" cy="1016000"/>
          </a:xfrm>
          <a:prstGeom prst="wedgeRectCallout">
            <a:avLst>
              <a:gd name="adj1" fmla="val 76076"/>
              <a:gd name="adj2" fmla="val -44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with no warning</a:t>
            </a:r>
          </a:p>
        </p:txBody>
      </p:sp>
      <p:sp>
        <p:nvSpPr>
          <p:cNvPr id="30731" name="Text Box 5"/>
          <p:cNvSpPr txBox="1">
            <a:spLocks noChangeArrowheads="1"/>
          </p:cNvSpPr>
          <p:nvPr/>
        </p:nvSpPr>
        <p:spPr bwMode="auto">
          <a:xfrm>
            <a:off x="152400" y="5943600"/>
            <a:ext cx="8724900" cy="7556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April 2013. Softwood is seasonally adjusted; hardwood is not.</a:t>
            </a:r>
            <a:br>
              <a:rPr lang="en-US" sz="1100"/>
            </a:br>
            <a:r>
              <a:rPr lang="en-US" sz="1100"/>
              <a:t>January through April 2013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(softwood); WPU812 (hardwood).</a:t>
            </a:r>
            <a:br>
              <a:rPr lang="en-US" sz="1100"/>
            </a:br>
            <a:r>
              <a:rPr lang="en-US" sz="1100"/>
              <a:t>National Bureau of Economic Research (recession dates); Insurance Information Institutes.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1D0EDE5-9121-477D-BE62-C9D0A99EB672}" type="slidenum">
              <a:rPr lang="en-US" sz="900"/>
              <a:pPr algn="r" eaLnBrk="0" hangingPunct="0">
                <a:lnSpc>
                  <a:spcPct val="85000"/>
                </a:lnSpc>
                <a:spcBef>
                  <a:spcPct val="20000"/>
                </a:spcBef>
              </a:pPr>
              <a:t>35</a:t>
            </a:fld>
            <a:endParaRPr lang="en-US" sz="900"/>
          </a:p>
        </p:txBody>
      </p:sp>
      <p:sp>
        <p:nvSpPr>
          <p:cNvPr id="31750" name="Rectangle 7"/>
          <p:cNvSpPr>
            <a:spLocks noGrp="1" noChangeArrowheads="1"/>
          </p:cNvSpPr>
          <p:nvPr>
            <p:ph type="title" idx="4294967295"/>
          </p:nvPr>
        </p:nvSpPr>
        <p:spPr>
          <a:xfrm>
            <a:off x="381000" y="152400"/>
            <a:ext cx="7239000" cy="860425"/>
          </a:xfrm>
        </p:spPr>
        <p:txBody>
          <a:bodyPr/>
          <a:lstStyle/>
          <a:p>
            <a:r>
              <a:rPr lang="en-US" sz="2400" smtClean="0"/>
              <a:t>Change* in Price Index for Plywood: A Recent Downward Trend but Spikes, 2004–2013</a:t>
            </a:r>
          </a:p>
        </p:txBody>
      </p:sp>
      <p:sp>
        <p:nvSpPr>
          <p:cNvPr id="3175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April 2013. Not seasonally adjusted. Jan. through Apr 2013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WPU083; National Bureau of Economic Research (recession dates); Insurance Information Institutes.</a:t>
            </a:r>
          </a:p>
        </p:txBody>
      </p:sp>
      <p:graphicFrame>
        <p:nvGraphicFramePr>
          <p:cNvPr id="31746" name="Object 2"/>
          <p:cNvGraphicFramePr>
            <a:graphicFrameLocks noChangeAspect="1"/>
          </p:cNvGraphicFramePr>
          <p:nvPr/>
        </p:nvGraphicFramePr>
        <p:xfrm>
          <a:off x="463550" y="977900"/>
          <a:ext cx="8404225" cy="4838700"/>
        </p:xfrm>
        <a:graphic>
          <a:graphicData uri="http://schemas.openxmlformats.org/presentationml/2006/ole">
            <p:oleObj spid="_x0000_s31746" name="Chart" r:id="rId4" imgW="8343967" imgH="4381555" progId="MSGraph.Chart.8">
              <p:embed followColorScheme="full"/>
            </p:oleObj>
          </a:graphicData>
        </a:graphic>
      </p:graphicFrame>
      <p:sp>
        <p:nvSpPr>
          <p:cNvPr id="31752"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the end of the recession (June 2009) to March 2013, the effect</a:t>
            </a:r>
            <a:br>
              <a:rPr lang="en-US" sz="1600" b="1">
                <a:solidFill>
                  <a:schemeClr val="bg1"/>
                </a:solidFill>
              </a:rPr>
            </a:br>
            <a:r>
              <a:rPr lang="en-US" sz="1600" b="1">
                <a:solidFill>
                  <a:schemeClr val="bg1"/>
                </a:solidFill>
              </a:rPr>
              <a:t>of the ups and downs of the price of plywood has resulted in a rise of 25.6%.</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E30110B1-96C1-420D-98FE-240DC1E86261}" type="slidenum">
              <a:rPr lang="en-US" smtClean="0"/>
              <a:pPr>
                <a:defRPr/>
              </a:pPr>
              <a:t>35</a:t>
            </a:fld>
            <a:endParaRPr lang="en-US"/>
          </a:p>
        </p:txBody>
      </p:sp>
      <p:sp>
        <p:nvSpPr>
          <p:cNvPr id="16" name="AutoShape 7"/>
          <p:cNvSpPr>
            <a:spLocks noChangeArrowheads="1"/>
          </p:cNvSpPr>
          <p:nvPr/>
        </p:nvSpPr>
        <p:spPr bwMode="blackWhite">
          <a:xfrm>
            <a:off x="1962150" y="1219200"/>
            <a:ext cx="1924050" cy="1193800"/>
          </a:xfrm>
          <a:prstGeom prst="wedgeRectCallout">
            <a:avLst>
              <a:gd name="adj1" fmla="val -70112"/>
              <a:gd name="adj2" fmla="val -210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plywood rose by 50% in late Spring 2004 over the prior year</a:t>
            </a:r>
          </a:p>
        </p:txBody>
      </p:sp>
      <p:sp>
        <p:nvSpPr>
          <p:cNvPr id="15" name="AutoShape 7"/>
          <p:cNvSpPr>
            <a:spLocks noChangeArrowheads="1"/>
          </p:cNvSpPr>
          <p:nvPr/>
        </p:nvSpPr>
        <p:spPr bwMode="blackWhite">
          <a:xfrm>
            <a:off x="7467600" y="2057400"/>
            <a:ext cx="1466850" cy="685800"/>
          </a:xfrm>
          <a:prstGeom prst="wedgeRectCallout">
            <a:avLst>
              <a:gd name="adj1" fmla="val 39063"/>
              <a:gd name="adj2" fmla="val 1385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March 2013: +8.4%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6DA80F-1E2B-4B6D-A2EF-D3F08E46882B}" type="slidenum">
              <a:rPr lang="en-US" sz="900"/>
              <a:pPr algn="r" eaLnBrk="0" hangingPunct="0">
                <a:lnSpc>
                  <a:spcPct val="85000"/>
                </a:lnSpc>
                <a:spcBef>
                  <a:spcPct val="20000"/>
                </a:spcBef>
              </a:pPr>
              <a:t>36</a:t>
            </a:fld>
            <a:endParaRPr lang="en-US" sz="900"/>
          </a:p>
        </p:txBody>
      </p:sp>
      <p:sp>
        <p:nvSpPr>
          <p:cNvPr id="32774" name="Rectangle 7"/>
          <p:cNvSpPr>
            <a:spLocks noGrp="1" noChangeArrowheads="1"/>
          </p:cNvSpPr>
          <p:nvPr>
            <p:ph type="title" idx="4294967295"/>
          </p:nvPr>
        </p:nvSpPr>
        <p:spPr>
          <a:xfrm>
            <a:off x="381000" y="152400"/>
            <a:ext cx="7239000" cy="860425"/>
          </a:xfrm>
        </p:spPr>
        <p:txBody>
          <a:bodyPr/>
          <a:lstStyle/>
          <a:p>
            <a:r>
              <a:rPr lang="en-US" smtClean="0"/>
              <a:t>Price Index for Waferboard, Monthly 2008–2013</a:t>
            </a:r>
          </a:p>
        </p:txBody>
      </p:sp>
      <p:sp>
        <p:nvSpPr>
          <p:cNvPr id="32775"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Through April 2013. Not seasonally adjusted. Jan through Apr price changes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WPU09220124; National Bureau of Economic Research (recession dates); Insurance Information Institutes.</a:t>
            </a:r>
          </a:p>
        </p:txBody>
      </p:sp>
      <p:graphicFrame>
        <p:nvGraphicFramePr>
          <p:cNvPr id="32770" name="Object 2"/>
          <p:cNvGraphicFramePr>
            <a:graphicFrameLocks noChangeAspect="1"/>
          </p:cNvGraphicFramePr>
          <p:nvPr/>
        </p:nvGraphicFramePr>
        <p:xfrm>
          <a:off x="228600" y="977900"/>
          <a:ext cx="8639175" cy="4838700"/>
        </p:xfrm>
        <a:graphic>
          <a:graphicData uri="http://schemas.openxmlformats.org/presentationml/2006/ole">
            <p:oleObj spid="_x0000_s32770" name="Chart" r:id="rId4" imgW="8343967" imgH="4381555" progId="MSGraph.Chart.8">
              <p:embed followColorScheme="full"/>
            </p:oleObj>
          </a:graphicData>
        </a:graphic>
      </p:graphicFrame>
      <p:sp>
        <p:nvSpPr>
          <p:cNvPr id="32776"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such as waferboard and strandboard vary wildly and change levels rapidly.</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A489535-5C3B-40BC-B7FE-6B8EABE9C925}" type="slidenum">
              <a:rPr lang="en-US" smtClean="0"/>
              <a:pPr>
                <a:defRPr/>
              </a:pPr>
              <a:t>36</a:t>
            </a:fld>
            <a:endParaRPr lang="en-US"/>
          </a:p>
        </p:txBody>
      </p:sp>
      <p:sp>
        <p:nvSpPr>
          <p:cNvPr id="16" name="AutoShape 7"/>
          <p:cNvSpPr>
            <a:spLocks noChangeArrowheads="1"/>
          </p:cNvSpPr>
          <p:nvPr/>
        </p:nvSpPr>
        <p:spPr bwMode="blackWhite">
          <a:xfrm>
            <a:off x="1752600" y="1143000"/>
            <a:ext cx="2133600" cy="1143000"/>
          </a:xfrm>
          <a:prstGeom prst="wedgeRectCallout">
            <a:avLst>
              <a:gd name="adj1" fmla="val 81170"/>
              <a:gd name="adj2" fmla="val -273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In May 2010 the price of </a:t>
            </a:r>
            <a:r>
              <a:rPr lang="en-US" sz="1600" b="1" dirty="0" err="1">
                <a:solidFill>
                  <a:srgbClr val="FFFFFF"/>
                </a:solidFill>
              </a:rPr>
              <a:t>waferboard</a:t>
            </a:r>
            <a:r>
              <a:rPr lang="en-US" sz="1600" b="1" dirty="0">
                <a:solidFill>
                  <a:srgbClr val="FFFFFF"/>
                </a:solidFill>
              </a:rPr>
              <a:t> doubled (vs. May 2009) but then subsided</a:t>
            </a:r>
          </a:p>
        </p:txBody>
      </p:sp>
      <p:sp>
        <p:nvSpPr>
          <p:cNvPr id="14" name="AutoShape 7"/>
          <p:cNvSpPr>
            <a:spLocks noChangeArrowheads="1"/>
          </p:cNvSpPr>
          <p:nvPr/>
        </p:nvSpPr>
        <p:spPr bwMode="blackWhite">
          <a:xfrm>
            <a:off x="5105400" y="1066800"/>
            <a:ext cx="2514600" cy="990600"/>
          </a:xfrm>
          <a:prstGeom prst="wedgeRectCallout">
            <a:avLst>
              <a:gd name="adj1" fmla="val 90780"/>
              <a:gd name="adj2" fmla="val 226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a:t>
            </a:r>
            <a:r>
              <a:rPr lang="en-US" sz="1600" b="1" dirty="0" err="1">
                <a:solidFill>
                  <a:srgbClr val="FFFFFF"/>
                </a:solidFill>
              </a:rPr>
              <a:t>waferboard</a:t>
            </a:r>
            <a:r>
              <a:rPr lang="en-US" sz="1600" b="1" dirty="0">
                <a:solidFill>
                  <a:srgbClr val="FFFFFF"/>
                </a:solidFill>
              </a:rPr>
              <a:t> rose by 80% again in Apr 2013 (vs. 2012); will it drop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33400" y="1828800"/>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Catastrophes</a:t>
            </a:r>
          </a:p>
        </p:txBody>
      </p:sp>
      <p:sp>
        <p:nvSpPr>
          <p:cNvPr id="706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706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9A0A92-4CCA-4020-A19D-7B624813FC49}"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AC0A3CD3-A6E0-4997-98B3-B2B7AE60A62F}"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6675" y="82550"/>
            <a:ext cx="8135938" cy="860425"/>
          </a:xfrm>
        </p:spPr>
        <p:txBody>
          <a:bodyPr/>
          <a:lstStyle/>
          <a:p>
            <a:r>
              <a:rPr lang="en-US" sz="2800" smtClean="0"/>
              <a:t>Joplin Home Damage Claims Consumed a Large Share of MO’s Homeowners Premiums</a:t>
            </a:r>
          </a:p>
        </p:txBody>
      </p:sp>
      <p:sp>
        <p:nvSpPr>
          <p:cNvPr id="33796" name="Rectangle 4"/>
          <p:cNvSpPr>
            <a:spLocks noChangeArrowheads="1"/>
          </p:cNvSpPr>
          <p:nvPr/>
        </p:nvSpPr>
        <p:spPr bwMode="auto">
          <a:xfrm>
            <a:off x="-127000" y="6445250"/>
            <a:ext cx="9191625"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Securities (Homeowners DPW for MO); Catastrophe loss data is from PCS as of May 10, 2012; Insurance Information Inst.  </a:t>
            </a:r>
          </a:p>
        </p:txBody>
      </p:sp>
      <p:graphicFrame>
        <p:nvGraphicFramePr>
          <p:cNvPr id="33794" name="Object 2"/>
          <p:cNvGraphicFramePr>
            <a:graphicFrameLocks/>
          </p:cNvGraphicFramePr>
          <p:nvPr/>
        </p:nvGraphicFramePr>
        <p:xfrm>
          <a:off x="336550" y="1357313"/>
          <a:ext cx="8470900" cy="4330700"/>
        </p:xfrm>
        <a:graphic>
          <a:graphicData uri="http://schemas.openxmlformats.org/presentationml/2006/ole">
            <p:oleObj spid="_x0000_s33794" name="Chart" r:id="rId4" imgW="8448624" imgH="4324276" progId="MSGraph.Chart.8">
              <p:embed followColorScheme="full"/>
            </p:oleObj>
          </a:graphicData>
        </a:graphic>
      </p:graphicFrame>
      <p:sp>
        <p:nvSpPr>
          <p:cNvPr id="33797" name="Rectangle 6"/>
          <p:cNvSpPr>
            <a:spLocks noChangeArrowheads="1"/>
          </p:cNvSpPr>
          <p:nvPr/>
        </p:nvSpPr>
        <p:spPr bwMode="black">
          <a:xfrm>
            <a:off x="347663" y="11144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6" name="Rectangle 5"/>
          <p:cNvSpPr>
            <a:spLocks noChangeArrowheads="1"/>
          </p:cNvSpPr>
          <p:nvPr/>
        </p:nvSpPr>
        <p:spPr bwMode="blackWhite">
          <a:xfrm>
            <a:off x="454025" y="5662613"/>
            <a:ext cx="8232775"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Insurers ROE in the MO Homeowners Line in 2011 Will be Negative by Several Hundred Percent</a:t>
            </a:r>
          </a:p>
        </p:txBody>
      </p:sp>
      <p:sp>
        <p:nvSpPr>
          <p:cNvPr id="95239" name="Rectangle 110"/>
          <p:cNvSpPr>
            <a:spLocks noGrp="1" noChangeArrowheads="1"/>
          </p:cNvSpPr>
          <p:nvPr>
            <p:ph type="sldNum" sz="quarter" idx="12"/>
          </p:nvPr>
        </p:nvSpPr>
        <p:spPr/>
        <p:txBody>
          <a:bodyPr/>
          <a:lstStyle/>
          <a:p>
            <a:pPr>
              <a:defRPr/>
            </a:pPr>
            <a:fld id="{44A306B8-B550-45F1-A420-056C3545A35A}" type="slidenum">
              <a:rPr lang="en-US" smtClean="0"/>
              <a:pPr>
                <a:defRPr/>
              </a:pPr>
              <a:t>38</a:t>
            </a:fld>
            <a:endParaRPr lang="en-US" smtClean="0"/>
          </a:p>
        </p:txBody>
      </p:sp>
      <p:sp>
        <p:nvSpPr>
          <p:cNvPr id="8" name="AutoShape 8"/>
          <p:cNvSpPr>
            <a:spLocks noChangeArrowheads="1"/>
          </p:cNvSpPr>
          <p:nvPr/>
        </p:nvSpPr>
        <p:spPr bwMode="blackWhite">
          <a:xfrm>
            <a:off x="5068888" y="1331913"/>
            <a:ext cx="3348037" cy="1573212"/>
          </a:xfrm>
          <a:prstGeom prst="wedgeRectCallout">
            <a:avLst>
              <a:gd name="adj1" fmla="val 26190"/>
              <a:gd name="adj2" fmla="val 85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Catastrophe losses paid to homeowners arising from the May 22 Joplin tornado consumed 44% of all homeowners premiums written throughout the state in 2011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127000" y="6445250"/>
            <a:ext cx="9191625"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Securities (Homeowners DPW for MO); Catastrophe loss data is from PCS as of May 10, 2012; Insurance Information Inst.  </a:t>
            </a:r>
          </a:p>
        </p:txBody>
      </p:sp>
      <p:graphicFrame>
        <p:nvGraphicFramePr>
          <p:cNvPr id="34818" name="Object 2"/>
          <p:cNvGraphicFramePr>
            <a:graphicFrameLocks/>
          </p:cNvGraphicFramePr>
          <p:nvPr/>
        </p:nvGraphicFramePr>
        <p:xfrm>
          <a:off x="336550" y="1357313"/>
          <a:ext cx="8470900" cy="4330700"/>
        </p:xfrm>
        <a:graphic>
          <a:graphicData uri="http://schemas.openxmlformats.org/presentationml/2006/ole">
            <p:oleObj spid="_x0000_s34818" name="Chart" r:id="rId4" imgW="8448624" imgH="4324276" progId="MSGraph.Chart.8">
              <p:embed followColorScheme="full"/>
            </p:oleObj>
          </a:graphicData>
        </a:graphic>
      </p:graphicFrame>
      <p:sp>
        <p:nvSpPr>
          <p:cNvPr id="34820" name="Rectangle 6"/>
          <p:cNvSpPr>
            <a:spLocks noChangeArrowheads="1"/>
          </p:cNvSpPr>
          <p:nvPr/>
        </p:nvSpPr>
        <p:spPr bwMode="black">
          <a:xfrm>
            <a:off x="347663" y="11144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6" name="Rectangle 5"/>
          <p:cNvSpPr>
            <a:spLocks noChangeArrowheads="1"/>
          </p:cNvSpPr>
          <p:nvPr/>
        </p:nvSpPr>
        <p:spPr bwMode="blackWhite">
          <a:xfrm>
            <a:off x="454025" y="5662613"/>
            <a:ext cx="8232775"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Insurers ROE in the MO Property/Casualty Insurance Market in 2011     Will be Very Low, If Not Negative</a:t>
            </a:r>
          </a:p>
        </p:txBody>
      </p:sp>
      <p:sp>
        <p:nvSpPr>
          <p:cNvPr id="95239" name="Rectangle 110"/>
          <p:cNvSpPr>
            <a:spLocks noGrp="1" noChangeArrowheads="1"/>
          </p:cNvSpPr>
          <p:nvPr>
            <p:ph type="sldNum" sz="quarter" idx="12"/>
          </p:nvPr>
        </p:nvSpPr>
        <p:spPr/>
        <p:txBody>
          <a:bodyPr/>
          <a:lstStyle/>
          <a:p>
            <a:pPr>
              <a:defRPr/>
            </a:pPr>
            <a:fld id="{F6CC0F88-E47E-492F-A4A1-83EAE136B307}" type="slidenum">
              <a:rPr lang="en-US" smtClean="0"/>
              <a:pPr>
                <a:defRPr/>
              </a:pPr>
              <a:t>39</a:t>
            </a:fld>
            <a:endParaRPr lang="en-US" smtClean="0"/>
          </a:p>
        </p:txBody>
      </p:sp>
      <p:sp>
        <p:nvSpPr>
          <p:cNvPr id="8" name="AutoShape 8"/>
          <p:cNvSpPr>
            <a:spLocks noChangeArrowheads="1"/>
          </p:cNvSpPr>
          <p:nvPr/>
        </p:nvSpPr>
        <p:spPr bwMode="blackWhite">
          <a:xfrm>
            <a:off x="5068888" y="1331913"/>
            <a:ext cx="3348037" cy="1573212"/>
          </a:xfrm>
          <a:prstGeom prst="wedgeRectCallout">
            <a:avLst>
              <a:gd name="adj1" fmla="val 19361"/>
              <a:gd name="adj2" fmla="val 99671"/>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Catastrophe losses paid to Missouri policyholders arising from the May 22 Joplin tornado consumed 24% of premiums written for all p/c lines throughout the state in 2011</a:t>
            </a:r>
          </a:p>
        </p:txBody>
      </p:sp>
      <p:sp>
        <p:nvSpPr>
          <p:cNvPr id="10" name="Rectangle 2"/>
          <p:cNvSpPr txBox="1">
            <a:spLocks noChangeArrowheads="1"/>
          </p:cNvSpPr>
          <p:nvPr/>
        </p:nvSpPr>
        <p:spPr bwMode="black">
          <a:xfrm>
            <a:off x="39688" y="39688"/>
            <a:ext cx="7854950"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Joplin Tornado Claims Consumed a Large Share of MO’s P/C Insurance Premiums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7" name="Rectangle 105"/>
          <p:cNvSpPr>
            <a:spLocks noGrp="1" noChangeArrowheads="1"/>
          </p:cNvSpPr>
          <p:nvPr>
            <p:ph type="dt" sz="quarter" idx="10"/>
          </p:nvPr>
        </p:nvSpPr>
        <p:spPr/>
        <p:txBody>
          <a:bodyPr/>
          <a:lstStyle/>
          <a:p>
            <a:pPr>
              <a:defRPr/>
            </a:pPr>
            <a:r>
              <a:rPr lang="en-US" smtClean="0"/>
              <a:t>12/01/09 - 9pm</a:t>
            </a:r>
          </a:p>
        </p:txBody>
      </p:sp>
      <p:sp>
        <p:nvSpPr>
          <p:cNvPr id="3686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36869" name="Rectangle 110"/>
          <p:cNvSpPr>
            <a:spLocks noGrp="1" noChangeArrowheads="1"/>
          </p:cNvSpPr>
          <p:nvPr>
            <p:ph type="sldNum" sz="quarter" idx="12"/>
          </p:nvPr>
        </p:nvSpPr>
        <p:spPr/>
        <p:txBody>
          <a:bodyPr/>
          <a:lstStyle/>
          <a:p>
            <a:pPr>
              <a:defRPr/>
            </a:pPr>
            <a:fld id="{2E320BF1-D9E5-4EF6-B284-7D0C51DEE03A}" type="slidenum">
              <a:rPr lang="en-US" smtClean="0"/>
              <a:pPr>
                <a:defRPr/>
              </a:pPr>
              <a:t>4</a:t>
            </a:fld>
            <a:endParaRPr lang="en-US" smtClean="0"/>
          </a:p>
        </p:txBody>
      </p:sp>
      <p:sp>
        <p:nvSpPr>
          <p:cNvPr id="3078" name="Rectangle 2"/>
          <p:cNvSpPr>
            <a:spLocks noGrp="1" noChangeArrowheads="1"/>
          </p:cNvSpPr>
          <p:nvPr>
            <p:ph type="title"/>
          </p:nvPr>
        </p:nvSpPr>
        <p:spPr/>
        <p:txBody>
          <a:bodyPr/>
          <a:lstStyle/>
          <a:p>
            <a:r>
              <a:rPr lang="en-US" smtClean="0"/>
              <a:t>Average Premium for</a:t>
            </a:r>
            <a:br>
              <a:rPr lang="en-US" smtClean="0"/>
            </a:br>
            <a:r>
              <a:rPr lang="en-US" smtClean="0"/>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a:t>Source: NAIC, Insurance Information Institute estimates 2010-2012 based on CPI and other data.</a:t>
            </a:r>
          </a:p>
        </p:txBody>
      </p:sp>
      <p:graphicFrame>
        <p:nvGraphicFramePr>
          <p:cNvPr id="3074" name="Object 3"/>
          <p:cNvGraphicFramePr>
            <a:graphicFrameLocks/>
          </p:cNvGraphicFramePr>
          <p:nvPr/>
        </p:nvGraphicFramePr>
        <p:xfrm>
          <a:off x="188913" y="1670050"/>
          <a:ext cx="8610600" cy="3987800"/>
        </p:xfrm>
        <a:graphic>
          <a:graphicData uri="http://schemas.openxmlformats.org/presentationml/2006/ole">
            <p:oleObj spid="_x0000_s3074" name="Chart" r:id="rId4" imgW="8610735" imgH="3990871" progId="MSGraph.Chart.8">
              <p:embed followColorScheme="full"/>
            </p:oleObj>
          </a:graphicData>
        </a:graphic>
      </p:graphicFrame>
      <p:sp>
        <p:nvSpPr>
          <p:cNvPr id="8" name="AutoShape 13"/>
          <p:cNvSpPr>
            <a:spLocks noChangeArrowheads="1"/>
          </p:cNvSpPr>
          <p:nvPr/>
        </p:nvSpPr>
        <p:spPr bwMode="blackWhite">
          <a:xfrm>
            <a:off x="1978025" y="1223963"/>
            <a:ext cx="4060825" cy="914400"/>
          </a:xfrm>
          <a:prstGeom prst="wedgeRectCallout">
            <a:avLst>
              <a:gd name="adj1" fmla="val 89731"/>
              <a:gd name="adj2" fmla="val 45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Home insurance premiums are rising in response to higher catastrophe losses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8277AB80-7D15-4632-8B35-5DACF5BFDD8E}" type="slidenum">
              <a:rPr lang="en-US" smtClean="0"/>
              <a:pPr>
                <a:defRPr/>
              </a:pPr>
              <a:t>40</a:t>
            </a:fld>
            <a:endParaRPr lang="en-US" smtClean="0"/>
          </a:p>
        </p:txBody>
      </p:sp>
      <p:sp>
        <p:nvSpPr>
          <p:cNvPr id="35845" name="Rectangle 2"/>
          <p:cNvSpPr>
            <a:spLocks noGrp="1" noChangeArrowheads="1"/>
          </p:cNvSpPr>
          <p:nvPr>
            <p:ph type="title"/>
          </p:nvPr>
        </p:nvSpPr>
        <p:spPr>
          <a:xfrm>
            <a:off x="457200" y="152400"/>
            <a:ext cx="6858000" cy="860425"/>
          </a:xfrm>
        </p:spPr>
        <p:txBody>
          <a:bodyPr/>
          <a:lstStyle/>
          <a:p>
            <a:r>
              <a:rPr lang="en-US" smtClean="0"/>
              <a:t>The Dozen Most Costly Hurricanes</a:t>
            </a:r>
            <a:br>
              <a:rPr lang="en-US" smtClean="0"/>
            </a:br>
            <a:r>
              <a:rPr lang="en-US" smtClean="0"/>
              <a:t>in U.S. History</a:t>
            </a:r>
          </a:p>
        </p:txBody>
      </p:sp>
      <p:sp>
        <p:nvSpPr>
          <p:cNvPr id="35846" name="Rectangle 3"/>
          <p:cNvSpPr>
            <a:spLocks noChangeArrowheads="1"/>
          </p:cNvSpPr>
          <p:nvPr/>
        </p:nvSpPr>
        <p:spPr bwMode="black">
          <a:xfrm>
            <a:off x="152400" y="1066800"/>
            <a:ext cx="1752600" cy="6651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a:t>
            </a:r>
            <a:br>
              <a:rPr lang="en-US" sz="1600" b="1">
                <a:solidFill>
                  <a:srgbClr val="225A7A"/>
                </a:solidFill>
              </a:rPr>
            </a:br>
            <a:r>
              <a:rPr lang="en-US" sz="1600" b="1">
                <a:solidFill>
                  <a:srgbClr val="225A7A"/>
                </a:solidFill>
              </a:rPr>
              <a:t>$ Billions</a:t>
            </a:r>
          </a:p>
        </p:txBody>
      </p:sp>
      <p:sp>
        <p:nvSpPr>
          <p:cNvPr id="35847" name="Rectangle 4"/>
          <p:cNvSpPr>
            <a:spLocks noChangeArrowheads="1"/>
          </p:cNvSpPr>
          <p:nvPr/>
        </p:nvSpPr>
        <p:spPr bwMode="auto">
          <a:xfrm>
            <a:off x="0" y="6203950"/>
            <a:ext cx="91440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endParaRPr>
          </a:p>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PCS; Insurance Information Institute inflation adjustments to 2012 dollars using the CPI.</a:t>
            </a:r>
          </a:p>
        </p:txBody>
      </p:sp>
      <p:graphicFrame>
        <p:nvGraphicFramePr>
          <p:cNvPr id="35842" name="Object 5"/>
          <p:cNvGraphicFramePr>
            <a:graphicFrameLocks noChangeAspect="1"/>
          </p:cNvGraphicFramePr>
          <p:nvPr/>
        </p:nvGraphicFramePr>
        <p:xfrm>
          <a:off x="179388" y="1828800"/>
          <a:ext cx="8812212" cy="3348038"/>
        </p:xfrm>
        <a:graphic>
          <a:graphicData uri="http://schemas.openxmlformats.org/presentationml/2006/ole">
            <p:oleObj spid="_x0000_s35842" name="Chart" r:id="rId4" imgW="8420033" imgH="3371882" progId="MSGraph.Chart.8">
              <p:embed followColorScheme="full"/>
            </p:oleObj>
          </a:graphicData>
        </a:graphic>
      </p:graphicFrame>
      <p:sp>
        <p:nvSpPr>
          <p:cNvPr id="2067463" name="AutoShape 7"/>
          <p:cNvSpPr>
            <a:spLocks noChangeArrowheads="1"/>
          </p:cNvSpPr>
          <p:nvPr/>
        </p:nvSpPr>
        <p:spPr bwMode="blackWhite">
          <a:xfrm>
            <a:off x="4572000" y="1752600"/>
            <a:ext cx="3124200" cy="914400"/>
          </a:xfrm>
          <a:prstGeom prst="wedgeRectCallout">
            <a:avLst>
              <a:gd name="adj1" fmla="val 34215"/>
              <a:gd name="adj2" fmla="val 1297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Sandy will likely become the 3</a:t>
            </a:r>
            <a:r>
              <a:rPr lang="en-US" b="1" baseline="30000" dirty="0">
                <a:solidFill>
                  <a:srgbClr val="FFFFFF"/>
                </a:solidFill>
              </a:rPr>
              <a:t>rd</a:t>
            </a:r>
            <a:r>
              <a:rPr lang="en-US" b="1" dirty="0">
                <a:solidFill>
                  <a:srgbClr val="FFFFFF"/>
                </a:solidFill>
              </a:rPr>
              <a:t> costliest hurricane in US insurance history</a:t>
            </a:r>
          </a:p>
        </p:txBody>
      </p:sp>
      <p:sp>
        <p:nvSpPr>
          <p:cNvPr id="10" name="AutoShape 7"/>
          <p:cNvSpPr>
            <a:spLocks noChangeArrowheads="1"/>
          </p:cNvSpPr>
          <p:nvPr/>
        </p:nvSpPr>
        <p:spPr bwMode="blackWhite">
          <a:xfrm>
            <a:off x="990600" y="2438400"/>
            <a:ext cx="2362200" cy="1143000"/>
          </a:xfrm>
          <a:prstGeom prst="wedgeRectCallout">
            <a:avLst>
              <a:gd name="adj1" fmla="val -43090"/>
              <a:gd name="adj2" fmla="val 1006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Irene became the 12</a:t>
            </a:r>
            <a:r>
              <a:rPr lang="en-US" b="1" baseline="30000" dirty="0">
                <a:solidFill>
                  <a:srgbClr val="FFFFFF"/>
                </a:solidFill>
              </a:rPr>
              <a:t>th</a:t>
            </a:r>
            <a:r>
              <a:rPr lang="en-US" b="1" dirty="0">
                <a:solidFill>
                  <a:srgbClr val="FFFFFF"/>
                </a:solidFill>
              </a:rPr>
              <a:t> most expensive hurricane in US history</a:t>
            </a:r>
          </a:p>
        </p:txBody>
      </p:sp>
      <p:sp>
        <p:nvSpPr>
          <p:cNvPr id="35850" name="Text Box 17"/>
          <p:cNvSpPr txBox="1">
            <a:spLocks noChangeArrowheads="1"/>
          </p:cNvSpPr>
          <p:nvPr/>
        </p:nvSpPr>
        <p:spPr bwMode="auto">
          <a:xfrm>
            <a:off x="381000" y="5257800"/>
            <a:ext cx="8458200" cy="830263"/>
          </a:xfrm>
          <a:prstGeom prst="rect">
            <a:avLst/>
          </a:prstGeom>
          <a:solidFill>
            <a:schemeClr val="accent2"/>
          </a:solidFill>
          <a:ln w="9525" algn="ctr">
            <a:noFill/>
            <a:miter lim="800000"/>
            <a:headEnd/>
            <a:tailEnd/>
          </a:ln>
        </p:spPr>
        <p:txBody>
          <a:bodyPr>
            <a:spAutoFit/>
          </a:bodyPr>
          <a:lstStyle/>
          <a:p>
            <a:pPr algn="ctr"/>
            <a:r>
              <a:rPr lang="en-US" sz="2400" b="1">
                <a:solidFill>
                  <a:schemeClr val="bg1"/>
                </a:solidFill>
              </a:rPr>
              <a:t>10 of the 12 most costly hurricanes in insurance history occurred in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7852BF07-56E9-4B6E-B7A8-1E8172FADC20}" type="slidenum">
              <a:rPr lang="en-US" smtClean="0"/>
              <a:pPr>
                <a:defRPr/>
              </a:pPr>
              <a:t>41</a:t>
            </a:fld>
            <a:endParaRPr lang="en-US" smtClean="0"/>
          </a:p>
        </p:txBody>
      </p:sp>
      <p:sp>
        <p:nvSpPr>
          <p:cNvPr id="36869" name="Rectangle 2"/>
          <p:cNvSpPr>
            <a:spLocks noGrp="1" noChangeArrowheads="1"/>
          </p:cNvSpPr>
          <p:nvPr>
            <p:ph type="title"/>
          </p:nvPr>
        </p:nvSpPr>
        <p:spPr>
          <a:xfrm>
            <a:off x="457200" y="152400"/>
            <a:ext cx="7391400" cy="860425"/>
          </a:xfrm>
        </p:spPr>
        <p:txBody>
          <a:bodyPr/>
          <a:lstStyle/>
          <a:p>
            <a:r>
              <a:rPr lang="en-US" smtClean="0"/>
              <a:t>If They Hit Today, the Dozen Costliest (to Insurers) Hurricanes in U.S. History</a:t>
            </a:r>
          </a:p>
        </p:txBody>
      </p:sp>
      <p:sp>
        <p:nvSpPr>
          <p:cNvPr id="36870" name="Rectangle 3"/>
          <p:cNvSpPr>
            <a:spLocks noChangeArrowheads="1"/>
          </p:cNvSpPr>
          <p:nvPr/>
        </p:nvSpPr>
        <p:spPr bwMode="black">
          <a:xfrm>
            <a:off x="152400" y="1066800"/>
            <a:ext cx="23622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a:t>
            </a:r>
            <a:br>
              <a:rPr lang="en-US" sz="1600" b="1">
                <a:solidFill>
                  <a:srgbClr val="225A7A"/>
                </a:solidFill>
              </a:rPr>
            </a:br>
            <a:r>
              <a:rPr lang="en-US" sz="1600" b="1">
                <a:solidFill>
                  <a:srgbClr val="225A7A"/>
                </a:solidFill>
              </a:rPr>
              <a:t>2012 Dollars, $ Billions</a:t>
            </a:r>
          </a:p>
        </p:txBody>
      </p:sp>
      <p:sp>
        <p:nvSpPr>
          <p:cNvPr id="36871" name="Rectangle 4"/>
          <p:cNvSpPr>
            <a:spLocks noChangeArrowheads="1"/>
          </p:cNvSpPr>
          <p:nvPr/>
        </p:nvSpPr>
        <p:spPr bwMode="auto">
          <a:xfrm>
            <a:off x="0" y="6248400"/>
            <a:ext cx="9144000" cy="4683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Karen Clark &amp; Company, </a:t>
            </a:r>
            <a:r>
              <a:rPr lang="en-US" sz="1100" i="1">
                <a:solidFill>
                  <a:srgbClr val="000000"/>
                </a:solidFill>
              </a:rPr>
              <a:t>Historical Hurricanes that Would Cause $10 Billion or More of Insured LossesToday</a:t>
            </a:r>
            <a:r>
              <a:rPr lang="en-US" sz="1100">
                <a:solidFill>
                  <a:srgbClr val="000000"/>
                </a:solidFill>
              </a:rPr>
              <a:t>, August 2012; I.I.I.</a:t>
            </a:r>
          </a:p>
        </p:txBody>
      </p:sp>
      <p:graphicFrame>
        <p:nvGraphicFramePr>
          <p:cNvPr id="36866" name="Object 5"/>
          <p:cNvGraphicFramePr>
            <a:graphicFrameLocks noChangeAspect="1"/>
          </p:cNvGraphicFramePr>
          <p:nvPr/>
        </p:nvGraphicFramePr>
        <p:xfrm>
          <a:off x="228600" y="1447800"/>
          <a:ext cx="8812213" cy="3810000"/>
        </p:xfrm>
        <a:graphic>
          <a:graphicData uri="http://schemas.openxmlformats.org/presentationml/2006/ole">
            <p:oleObj spid="_x0000_s36866" name="Chart" r:id="rId4" imgW="8420033" imgH="3371882" progId="MSGraph.Chart.8">
              <p:embed followColorScheme="full"/>
            </p:oleObj>
          </a:graphicData>
        </a:graphic>
      </p:graphicFrame>
      <p:sp>
        <p:nvSpPr>
          <p:cNvPr id="36872" name="Text Box 17"/>
          <p:cNvSpPr txBox="1">
            <a:spLocks noChangeArrowheads="1"/>
          </p:cNvSpPr>
          <p:nvPr/>
        </p:nvSpPr>
        <p:spPr bwMode="auto">
          <a:xfrm>
            <a:off x="457200" y="5257800"/>
            <a:ext cx="8458200" cy="923925"/>
          </a:xfrm>
          <a:prstGeom prst="rect">
            <a:avLst/>
          </a:prstGeom>
          <a:solidFill>
            <a:schemeClr val="accent2"/>
          </a:solidFill>
          <a:ln w="9525" algn="ctr">
            <a:noFill/>
            <a:miter lim="800000"/>
            <a:headEnd/>
            <a:tailEnd/>
          </a:ln>
        </p:spPr>
        <p:txBody>
          <a:bodyPr>
            <a:spAutoFit/>
          </a:bodyPr>
          <a:lstStyle/>
          <a:p>
            <a:pPr algn="ctr"/>
            <a:r>
              <a:rPr lang="en-US" b="1">
                <a:solidFill>
                  <a:schemeClr val="bg1"/>
                </a:solidFill>
              </a:rPr>
              <a:t>When you adjust for the damage prior storms could have done if they occurred today, Hurricane Katrina slips to a tie for 6</a:t>
            </a:r>
            <a:r>
              <a:rPr lang="en-US" b="1" baseline="30000">
                <a:solidFill>
                  <a:schemeClr val="bg1"/>
                </a:solidFill>
              </a:rPr>
              <a:t>th</a:t>
            </a:r>
            <a:r>
              <a:rPr lang="en-US" b="1">
                <a:solidFill>
                  <a:schemeClr val="bg1"/>
                </a:solidFill>
              </a:rPr>
              <a:t> among the most devastating storms.</a:t>
            </a:r>
          </a:p>
        </p:txBody>
      </p:sp>
      <p:sp>
        <p:nvSpPr>
          <p:cNvPr id="36873" name="Text Box 17"/>
          <p:cNvSpPr txBox="1">
            <a:spLocks noChangeArrowheads="1"/>
          </p:cNvSpPr>
          <p:nvPr/>
        </p:nvSpPr>
        <p:spPr bwMode="auto">
          <a:xfrm>
            <a:off x="2590800" y="1143000"/>
            <a:ext cx="5486400" cy="1477963"/>
          </a:xfrm>
          <a:prstGeom prst="rect">
            <a:avLst/>
          </a:prstGeom>
          <a:solidFill>
            <a:schemeClr val="accent1"/>
          </a:solidFill>
          <a:ln w="9525" algn="ctr">
            <a:noFill/>
            <a:miter lim="800000"/>
            <a:headEnd/>
            <a:tailEnd/>
          </a:ln>
        </p:spPr>
        <p:txBody>
          <a:bodyPr>
            <a:spAutoFit/>
          </a:bodyPr>
          <a:lstStyle/>
          <a:p>
            <a:pPr algn="ctr"/>
            <a:r>
              <a:rPr lang="en-US" b="1">
                <a:solidFill>
                  <a:schemeClr val="bg1"/>
                </a:solidFill>
              </a:rPr>
              <a:t>Storms that hit long ago had less property and businesses to damage, so simply adjusting their actual claims for inflation doesn’t capture their destructive power.</a:t>
            </a:r>
            <a:br>
              <a:rPr lang="en-US" b="1">
                <a:solidFill>
                  <a:schemeClr val="bg1"/>
                </a:solidFill>
              </a:rPr>
            </a:br>
            <a:r>
              <a:rPr lang="en-US" b="1">
                <a:solidFill>
                  <a:schemeClr val="bg1"/>
                </a:solidFill>
              </a:rPr>
              <a:t>Karen Clark’s analysis aims to overcome that.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ph type="chart" idx="1"/>
          </p:nvPr>
        </p:nvGraphicFramePr>
        <p:xfrm>
          <a:off x="-430213" y="1287463"/>
          <a:ext cx="8736013" cy="4972050"/>
        </p:xfrm>
        <a:graphic>
          <a:graphicData uri="http://schemas.openxmlformats.org/presentationml/2006/ole">
            <p:oleObj spid="_x0000_s37890" name="Chart" r:id="rId3" imgW="8620176" imgH="4905439" progId="MSGraph.Chart.8">
              <p:embed followColorScheme="full"/>
            </p:oleObj>
          </a:graphicData>
        </a:graphic>
      </p:graphicFrame>
      <p:sp>
        <p:nvSpPr>
          <p:cNvPr id="37891" name="Text Box 6"/>
          <p:cNvSpPr txBox="1">
            <a:spLocks noChangeArrowheads="1"/>
          </p:cNvSpPr>
          <p:nvPr/>
        </p:nvSpPr>
        <p:spPr bwMode="blackWhite">
          <a:xfrm>
            <a:off x="6430963" y="1076325"/>
            <a:ext cx="2584450" cy="2994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a:solidFill>
                  <a:srgbClr val="FFFFFF"/>
                </a:solidFill>
              </a:rPr>
              <a:t>Hurricane Sandy resulted in an estimated 1.4 million privately insured claims resulting in an estimated $15 to $25 billion in insured losses.   Hurricane Katrina produced 1.74 million claims and $47.6B in losses</a:t>
            </a:r>
            <a:br>
              <a:rPr lang="en-US" b="1">
                <a:solidFill>
                  <a:srgbClr val="FFFFFF"/>
                </a:solidFill>
              </a:rPr>
            </a:br>
            <a:r>
              <a:rPr lang="en-US" b="1">
                <a:solidFill>
                  <a:srgbClr val="FFFFFF"/>
                </a:solidFill>
              </a:rPr>
              <a:t>(in 2011 $)</a:t>
            </a:r>
          </a:p>
        </p:txBody>
      </p:sp>
      <p:sp>
        <p:nvSpPr>
          <p:cNvPr id="7" name="Title 8"/>
          <p:cNvSpPr txBox="1">
            <a:spLocks/>
          </p:cNvSpPr>
          <p:nvPr/>
        </p:nvSpPr>
        <p:spPr bwMode="black">
          <a:xfrm>
            <a:off x="533400" y="152400"/>
            <a:ext cx="5294313"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err="1">
                <a:solidFill>
                  <a:srgbClr val="28688C"/>
                </a:solidFill>
                <a:latin typeface="Arial"/>
                <a:ea typeface="Arial Unicode MS"/>
                <a:cs typeface="Arial"/>
              </a:rPr>
              <a:t>Superstorm</a:t>
            </a:r>
            <a:r>
              <a:rPr lang="en-US" sz="3000" b="1" dirty="0">
                <a:solidFill>
                  <a:srgbClr val="28688C"/>
                </a:solidFill>
                <a:latin typeface="Arial"/>
                <a:ea typeface="Arial Unicode MS"/>
                <a:cs typeface="Arial"/>
              </a:rPr>
              <a:t> Sandy:</a:t>
            </a:r>
            <a:br>
              <a:rPr lang="en-US" sz="3000" b="1" dirty="0">
                <a:solidFill>
                  <a:srgbClr val="28688C"/>
                </a:solidFill>
                <a:latin typeface="Arial"/>
                <a:ea typeface="Arial Unicode MS"/>
                <a:cs typeface="Arial"/>
              </a:rPr>
            </a:br>
            <a:r>
              <a:rPr lang="en-US" sz="3000" b="1" dirty="0">
                <a:solidFill>
                  <a:srgbClr val="28688C"/>
                </a:solidFill>
                <a:latin typeface="Arial"/>
                <a:ea typeface="Arial Unicode MS"/>
                <a:cs typeface="Arial"/>
              </a:rPr>
              <a:t>Number of Claims 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7450"/>
            <a:ext cx="8242300" cy="554038"/>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*PCS claim count estimate as of 11/26/12.  Loss estimate </a:t>
            </a:r>
            <a:r>
              <a:rPr lang="en-US" sz="1000" dirty="0">
                <a:solidFill>
                  <a:schemeClr val="accent4">
                    <a:lumMod val="75000"/>
                  </a:schemeClr>
                </a:solidFill>
              </a:rPr>
              <a:t>represents high and low end estimates by risk modelers RMS, </a:t>
            </a:r>
            <a:r>
              <a:rPr lang="en-US" sz="1000" dirty="0" err="1">
                <a:solidFill>
                  <a:schemeClr val="accent4">
                    <a:lumMod val="75000"/>
                  </a:schemeClr>
                </a:solidFill>
              </a:rPr>
              <a:t>Eqecat</a:t>
            </a:r>
            <a:r>
              <a:rPr lang="en-US" sz="1000" dirty="0">
                <a:solidFill>
                  <a:schemeClr val="accent4">
                    <a:lumMod val="75000"/>
                  </a:schemeClr>
                </a:solidFill>
              </a:rPr>
              <a:t> and AIR.  PCS estimate of insured losses as of 11/26/12 $11 billion.  All figures e</a:t>
            </a:r>
            <a:r>
              <a:rPr lang="en-US" sz="1000" dirty="0">
                <a:solidFill>
                  <a:schemeClr val="accent4">
                    <a:lumMod val="75000"/>
                  </a:schemeClr>
                </a:solidFill>
                <a:cs typeface="+mn-cs"/>
              </a:rPr>
              <a:t>xclude losses paid by the NFIP.</a:t>
            </a:r>
          </a:p>
          <a:p>
            <a:pPr>
              <a:defRPr/>
            </a:pPr>
            <a:r>
              <a:rPr lang="en-US" sz="1000" dirty="0">
                <a:solidFill>
                  <a:schemeClr val="accent4">
                    <a:lumMod val="75000"/>
                  </a:schemeClr>
                </a:solidFill>
                <a:cs typeface="+mn-cs"/>
              </a:rPr>
              <a:t>Source: PCS; AIR, </a:t>
            </a:r>
            <a:r>
              <a:rPr lang="en-US" sz="1000" dirty="0" err="1">
                <a:solidFill>
                  <a:schemeClr val="accent4">
                    <a:lumMod val="75000"/>
                  </a:schemeClr>
                </a:solidFill>
                <a:cs typeface="+mn-cs"/>
              </a:rPr>
              <a:t>Eqecat</a:t>
            </a:r>
            <a:r>
              <a:rPr lang="en-US" sz="1000" dirty="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quarter"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94D82FD3-A0C5-4193-84EF-9C88220A812D}" type="slidenum">
              <a:rPr lang="en-US" smtClean="0"/>
              <a:pPr>
                <a:defRPr/>
              </a:pPr>
              <a:t>42</a:t>
            </a:fld>
            <a:endParaRPr lang="en-US"/>
          </a:p>
        </p:txBody>
      </p:sp>
      <p:sp>
        <p:nvSpPr>
          <p:cNvPr id="10" name="AutoShape 7"/>
          <p:cNvSpPr>
            <a:spLocks noChangeArrowheads="1"/>
          </p:cNvSpPr>
          <p:nvPr/>
        </p:nvSpPr>
        <p:spPr bwMode="blackWhite">
          <a:xfrm>
            <a:off x="250825" y="4856163"/>
            <a:ext cx="3230563" cy="1177925"/>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rPr>
              <a:t>Sandy is a high frequency, (relatively low)  severity event (avg. severity &lt;50% Katrina)</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389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389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D6284C-A83A-415A-8491-A65F1848A059}" type="slidenum">
              <a:rPr lang="en-US" sz="900">
                <a:solidFill>
                  <a:srgbClr val="000000"/>
                </a:solidFill>
                <a:latin typeface="Times New Roman" pitchFamily="18" charset="0"/>
              </a:rPr>
              <a:pPr algn="r" eaLnBrk="0" hangingPunct="0">
                <a:lnSpc>
                  <a:spcPct val="85000"/>
                </a:lnSpc>
                <a:spcBef>
                  <a:spcPct val="20000"/>
                </a:spcBef>
              </a:pPr>
              <a:t>43</a:t>
            </a:fld>
            <a:endParaRPr lang="en-US" sz="900">
              <a:solidFill>
                <a:srgbClr val="000000"/>
              </a:solidFill>
              <a:latin typeface="Times New Roman" pitchFamily="18" charset="0"/>
            </a:endParaRPr>
          </a:p>
        </p:txBody>
      </p:sp>
      <p:graphicFrame>
        <p:nvGraphicFramePr>
          <p:cNvPr id="38914" name="Object 2"/>
          <p:cNvGraphicFramePr>
            <a:graphicFrameLocks noChangeAspect="1"/>
          </p:cNvGraphicFramePr>
          <p:nvPr/>
        </p:nvGraphicFramePr>
        <p:xfrm>
          <a:off x="215900" y="1368425"/>
          <a:ext cx="8686800" cy="3475038"/>
        </p:xfrm>
        <a:graphic>
          <a:graphicData uri="http://schemas.openxmlformats.org/presentationml/2006/ole">
            <p:oleObj spid="_x0000_s38914" name="Chart" r:id="rId4" imgW="8543841" imgH="3552904" progId="MSGraph.Chart.8">
              <p:embed followColorScheme="full"/>
            </p:oleObj>
          </a:graphicData>
        </a:graphic>
      </p:graphicFrame>
      <p:sp>
        <p:nvSpPr>
          <p:cNvPr id="38918" name="Rectangle 3"/>
          <p:cNvSpPr>
            <a:spLocks noGrp="1" noChangeArrowheads="1"/>
          </p:cNvSpPr>
          <p:nvPr>
            <p:ph type="title" idx="4294967295"/>
          </p:nvPr>
        </p:nvSpPr>
        <p:spPr/>
        <p:txBody>
          <a:bodyPr/>
          <a:lstStyle/>
          <a:p>
            <a:r>
              <a:rPr lang="en-US" smtClean="0"/>
              <a:t>US Insured Catastrophe Losses</a:t>
            </a:r>
          </a:p>
        </p:txBody>
      </p:sp>
      <p:sp>
        <p:nvSpPr>
          <p:cNvPr id="38919"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r>
              <a:rPr lang="en-US" sz="1100">
                <a:solidFill>
                  <a:srgbClr val="000000"/>
                </a:solidFill>
              </a:rPr>
              <a:t>*As of 1/2/13.  Includes $20B gross loss estimate for Hurricane Sandy.</a:t>
            </a:r>
          </a:p>
          <a:p>
            <a:pPr eaLnBrk="0" hangingPunct="0">
              <a:lnSpc>
                <a:spcPct val="85000"/>
              </a:lnSpc>
              <a:spcBef>
                <a:spcPct val="25000"/>
              </a:spcBef>
              <a:buClr>
                <a:srgbClr val="FF6801"/>
              </a:buClr>
              <a:buFont typeface="Wingdings" pitchFamily="2" charset="2"/>
              <a:buNone/>
            </a:pPr>
            <a:r>
              <a:rPr lang="en-US" sz="110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eaLnBrk="0" hangingPunct="0">
              <a:lnSpc>
                <a:spcPct val="85000"/>
              </a:lnSpc>
              <a:spcBef>
                <a:spcPct val="25000"/>
              </a:spcBef>
              <a:buClr>
                <a:srgbClr val="FF6801"/>
              </a:buClr>
              <a:buFont typeface="Wingdings" pitchFamily="2" charset="2"/>
              <a:buNone/>
            </a:pPr>
            <a:r>
              <a:rPr lang="en-US" sz="110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375" y="4857750"/>
            <a:ext cx="6778625"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US CAT Losses in 2012 Will Likely Become the 2</a:t>
            </a:r>
            <a:r>
              <a:rPr lang="en-US" b="1" baseline="30000">
                <a:solidFill>
                  <a:srgbClr val="FFFFFF"/>
                </a:solidFill>
              </a:rPr>
              <a:t>nd</a:t>
            </a:r>
            <a:r>
              <a:rPr lang="en-US" b="1">
                <a:solidFill>
                  <a:srgbClr val="FFFFFF"/>
                </a:solidFill>
              </a:rPr>
              <a:t> or 3</a:t>
            </a:r>
            <a:r>
              <a:rPr lang="en-US" b="1" baseline="30000">
                <a:solidFill>
                  <a:srgbClr val="FFFFFF"/>
                </a:solidFill>
              </a:rPr>
              <a:t>rd</a:t>
            </a:r>
            <a:r>
              <a:rPr lang="en-US" b="1">
                <a:solidFill>
                  <a:srgbClr val="FFFFFF"/>
                </a:solidFill>
              </a:rPr>
              <a:t> Highest in US History on An Inflation-Adjusted Basis (Pvt Insured).  2011 Losses Were the 5</a:t>
            </a:r>
            <a:r>
              <a:rPr lang="en-US" b="1" baseline="30000">
                <a:solidFill>
                  <a:srgbClr val="FFFFFF"/>
                </a:solidFill>
              </a:rPr>
              <a:t>th</a:t>
            </a:r>
            <a:r>
              <a:rPr lang="en-US" b="1">
                <a:solidFill>
                  <a:srgbClr val="FFFFFF"/>
                </a:solidFill>
              </a:rPr>
              <a:t> Highest</a:t>
            </a:r>
            <a:endParaRPr lang="en-US" b="1" i="1">
              <a:solidFill>
                <a:srgbClr val="FFFFFF"/>
              </a:solidFill>
            </a:endParaRPr>
          </a:p>
        </p:txBody>
      </p:sp>
      <p:sp>
        <p:nvSpPr>
          <p:cNvPr id="2120711" name="AutoShape 7"/>
          <p:cNvSpPr>
            <a:spLocks noChangeArrowheads="1"/>
          </p:cNvSpPr>
          <p:nvPr/>
        </p:nvSpPr>
        <p:spPr bwMode="blackWhite">
          <a:xfrm>
            <a:off x="6548438" y="1400175"/>
            <a:ext cx="2093912" cy="965200"/>
          </a:xfrm>
          <a:prstGeom prst="wedgeRectCallout">
            <a:avLst>
              <a:gd name="adj1" fmla="val 47686"/>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CAT losses were down nearly 50% from 2011 until Sandy struck in late October</a:t>
            </a:r>
          </a:p>
        </p:txBody>
      </p:sp>
      <p:sp>
        <p:nvSpPr>
          <p:cNvPr id="2120712" name="AutoShape 8"/>
          <p:cNvSpPr>
            <a:spLocks noChangeArrowheads="1"/>
          </p:cNvSpPr>
          <p:nvPr/>
        </p:nvSpPr>
        <p:spPr bwMode="blackWhite">
          <a:xfrm>
            <a:off x="7189788" y="4918075"/>
            <a:ext cx="1717675" cy="1004888"/>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38923" name="Rectangle 9"/>
          <p:cNvSpPr>
            <a:spLocks noChangeArrowheads="1"/>
          </p:cNvSpPr>
          <p:nvPr/>
        </p:nvSpPr>
        <p:spPr bwMode="black">
          <a:xfrm>
            <a:off x="303213"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55A6BD84-E91A-40B0-9EC3-D4EF51126E94}" type="slidenum">
              <a:rPr lang="en-US" smtClean="0"/>
              <a:pPr>
                <a:defRPr/>
              </a:pPr>
              <a:t>43</a:t>
            </a:fld>
            <a:endParaRPr lang="en-US"/>
          </a:p>
        </p:txBody>
      </p:sp>
      <p:sp>
        <p:nvSpPr>
          <p:cNvPr id="14" name="Rectangle 7"/>
          <p:cNvSpPr>
            <a:spLocks noChangeArrowheads="1"/>
          </p:cNvSpPr>
          <p:nvPr/>
        </p:nvSpPr>
        <p:spPr bwMode="grayWhite">
          <a:xfrm>
            <a:off x="4800600" y="1295400"/>
            <a:ext cx="4084638" cy="3505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par>
                                <p:cTn id="18" presetID="16" presetClass="entr" presetSubtype="26"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71683"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71684"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71685"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71686"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1687"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71688"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71689"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71690"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71691" name="Title 56"/>
          <p:cNvSpPr>
            <a:spLocks noGrp="1"/>
          </p:cNvSpPr>
          <p:nvPr>
            <p:ph type="title"/>
          </p:nvPr>
        </p:nvSpPr>
        <p:spPr>
          <a:xfrm>
            <a:off x="220663" y="355600"/>
            <a:ext cx="7343775" cy="719138"/>
          </a:xfrm>
        </p:spPr>
        <p:txBody>
          <a:bodyPr/>
          <a:lstStyle/>
          <a:p>
            <a:r>
              <a:rPr lang="en-US" smtClean="0">
                <a:solidFill>
                  <a:srgbClr val="28688C"/>
                </a:solidFill>
              </a:rPr>
              <a:t>Natural Disasters in the United States, 1980 – 2012</a:t>
            </a:r>
            <a:br>
              <a:rPr lang="en-US" smtClean="0">
                <a:solidFill>
                  <a:srgbClr val="28688C"/>
                </a:solidFill>
              </a:rPr>
            </a:br>
            <a:r>
              <a:rPr lang="en-US" sz="1800" smtClean="0">
                <a:solidFill>
                  <a:srgbClr val="28688C"/>
                </a:solidFill>
              </a:rPr>
              <a:t>Number of Events (Annual Totals 1980 – 2012)</a:t>
            </a:r>
            <a:br>
              <a:rPr lang="en-US" sz="1800" smtClean="0">
                <a:solidFill>
                  <a:srgbClr val="28688C"/>
                </a:solidFill>
              </a:rPr>
            </a:br>
            <a:endParaRPr lang="en-US"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F40C5CE1-5BF3-4919-94D1-A32A439C265F}" type="slidenum">
              <a:rPr lang="en-US" sz="1000">
                <a:solidFill>
                  <a:schemeClr val="accent4">
                    <a:lumMod val="75000"/>
                  </a:schemeClr>
                </a:solidFill>
                <a:latin typeface="+mn-lt"/>
                <a:cs typeface="+mn-cs"/>
              </a:rPr>
              <a:pPr algn="r" fontAlgn="auto">
                <a:spcBef>
                  <a:spcPts val="0"/>
                </a:spcBef>
                <a:spcAft>
                  <a:spcPts val="0"/>
                </a:spcAft>
                <a:defRPr/>
              </a:pPr>
              <a:t>44</a:t>
            </a:fld>
            <a:endParaRPr lang="en-US" sz="1000" dirty="0">
              <a:solidFill>
                <a:schemeClr val="accent4">
                  <a:lumMod val="75000"/>
                </a:schemeClr>
              </a:solidFill>
              <a:latin typeface="+mn-lt"/>
              <a:cs typeface="+mn-cs"/>
            </a:endParaRPr>
          </a:p>
        </p:txBody>
      </p:sp>
      <p:sp>
        <p:nvSpPr>
          <p:cNvPr id="71694"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a:solidFill>
                  <a:schemeClr val="bg1"/>
                </a:solidFill>
              </a:rPr>
              <a:t>41</a:t>
            </a: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a:solidFill>
                  <a:schemeClr val="bg1"/>
                </a:solidFill>
              </a:rPr>
              <a:t>19</a:t>
            </a:r>
          </a:p>
        </p:txBody>
      </p:sp>
      <p:sp>
        <p:nvSpPr>
          <p:cNvPr id="71696" name="Textfeld 39"/>
          <p:cNvSpPr txBox="1">
            <a:spLocks noChangeArrowheads="1"/>
          </p:cNvSpPr>
          <p:nvPr/>
        </p:nvSpPr>
        <p:spPr bwMode="auto">
          <a:xfrm>
            <a:off x="8610600" y="4887913"/>
            <a:ext cx="457200" cy="246062"/>
          </a:xfrm>
          <a:prstGeom prst="rect">
            <a:avLst/>
          </a:prstGeom>
          <a:solidFill>
            <a:srgbClr val="92D050"/>
          </a:solidFill>
          <a:ln w="9525">
            <a:solidFill>
              <a:srgbClr val="92D050"/>
            </a:solidFill>
            <a:miter lim="800000"/>
            <a:headEnd/>
            <a:tailEnd/>
          </a:ln>
        </p:spPr>
        <p:txBody>
          <a:bodyPr>
            <a:spAutoFit/>
          </a:bodyPr>
          <a:lstStyle/>
          <a:p>
            <a:pPr algn="ctr"/>
            <a:r>
              <a:rPr lang="de-DE" sz="1000" b="1">
                <a:solidFill>
                  <a:schemeClr val="bg1"/>
                </a:solidFill>
              </a:rPr>
              <a:t>121</a:t>
            </a:r>
          </a:p>
        </p:txBody>
      </p:sp>
      <p:sp>
        <p:nvSpPr>
          <p:cNvPr id="71697"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a:solidFill>
                  <a:schemeClr val="bg1"/>
                </a:solidFill>
              </a:rPr>
              <a:t>3</a:t>
            </a:r>
          </a:p>
        </p:txBody>
      </p:sp>
      <p:pic>
        <p:nvPicPr>
          <p:cNvPr id="71698" name="Picture 2"/>
          <p:cNvPicPr>
            <a:picLocks noChangeAspect="1" noChangeArrowheads="1"/>
          </p:cNvPicPr>
          <p:nvPr>
            <p:custDataLst>
              <p:tags r:id="rId1"/>
            </p:custDataLst>
          </p:nvPr>
        </p:nvPicPr>
        <p:blipFill>
          <a:blip r:embed="rId3" cstate="screen"/>
          <a:srcRect/>
          <a:stretch>
            <a:fillRect/>
          </a:stretch>
        </p:blipFill>
        <p:spPr bwMode="auto">
          <a:xfrm>
            <a:off x="228600" y="1295400"/>
            <a:ext cx="8407400" cy="4419600"/>
          </a:xfrm>
          <a:prstGeom prst="rect">
            <a:avLst/>
          </a:prstGeom>
          <a:noFill/>
          <a:ln w="9525">
            <a:noFill/>
            <a:miter lim="800000"/>
            <a:headEnd/>
            <a:tailEnd/>
          </a:ln>
        </p:spPr>
      </p:pic>
      <p:sp>
        <p:nvSpPr>
          <p:cNvPr id="23" name="AutoShape 7"/>
          <p:cNvSpPr>
            <a:spLocks noChangeArrowheads="1"/>
          </p:cNvSpPr>
          <p:nvPr/>
        </p:nvSpPr>
        <p:spPr bwMode="blackWhite">
          <a:xfrm>
            <a:off x="6324600" y="1143000"/>
            <a:ext cx="2668588" cy="990600"/>
          </a:xfrm>
          <a:prstGeom prst="wedgeRectCallout">
            <a:avLst>
              <a:gd name="adj1" fmla="val 26812"/>
              <a:gd name="adj2" fmla="val 1361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184 natural disaster events in the US in 2012</a:t>
            </a:r>
          </a:p>
        </p:txBody>
      </p:sp>
      <p:sp>
        <p:nvSpPr>
          <p:cNvPr id="21" name="AutoShape 7"/>
          <p:cNvSpPr>
            <a:spLocks noChangeArrowheads="1"/>
          </p:cNvSpPr>
          <p:nvPr/>
        </p:nvSpPr>
        <p:spPr bwMode="blackWhite">
          <a:xfrm>
            <a:off x="2286000" y="2209800"/>
            <a:ext cx="3811588" cy="1066800"/>
          </a:xfrm>
          <a:prstGeom prst="wedgeRectCallout">
            <a:avLst>
              <a:gd name="adj1" fmla="val 67504"/>
              <a:gd name="adj2" fmla="val 757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over 150 natural disaster events in the US </a:t>
            </a:r>
            <a:r>
              <a:rPr lang="en-US" b="1" dirty="0">
                <a:solidFill>
                  <a:schemeClr val="accent2"/>
                </a:solidFill>
                <a:latin typeface="Arial" pitchFamily="34" charset="0"/>
                <a:cs typeface="Arial" pitchFamily="34" charset="0"/>
              </a:rPr>
              <a:t>every</a:t>
            </a:r>
            <a:r>
              <a:rPr lang="en-US" b="1" dirty="0">
                <a:solidFill>
                  <a:srgbClr val="FFFFFF"/>
                </a:solidFill>
                <a:latin typeface="Arial" pitchFamily="34" charset="0"/>
                <a:cs typeface="Arial" pitchFamily="34" charset="0"/>
              </a:rPr>
              <a:t> year since 2006. That hadn’t happened in </a:t>
            </a:r>
            <a:r>
              <a:rPr lang="en-US" b="1" dirty="0">
                <a:solidFill>
                  <a:schemeClr val="accent2"/>
                </a:solidFill>
                <a:latin typeface="Arial" pitchFamily="34" charset="0"/>
                <a:cs typeface="Arial" pitchFamily="34" charset="0"/>
              </a:rPr>
              <a:t>any</a:t>
            </a:r>
            <a:r>
              <a:rPr lang="en-US" b="1" dirty="0">
                <a:solidFill>
                  <a:srgbClr val="FFFFFF"/>
                </a:solidFill>
                <a:latin typeface="Arial" pitchFamily="34" charset="0"/>
                <a:cs typeface="Arial" pitchFamily="34" charset="0"/>
              </a:rPr>
              <a:t> year before.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D926B7A-0D25-4CEB-B589-5871DF26D0B5}" type="slidenum">
              <a:rPr lang="en-US" sz="900"/>
              <a:pPr algn="r" eaLnBrk="0" hangingPunct="0">
                <a:lnSpc>
                  <a:spcPct val="85000"/>
                </a:lnSpc>
                <a:spcBef>
                  <a:spcPct val="20000"/>
                </a:spcBef>
              </a:pPr>
              <a:t>45</a:t>
            </a:fld>
            <a:endParaRPr lang="en-US" sz="900"/>
          </a:p>
        </p:txBody>
      </p:sp>
      <p:sp>
        <p:nvSpPr>
          <p:cNvPr id="39942" name="Rectangle 2"/>
          <p:cNvSpPr>
            <a:spLocks noGrp="1" noChangeArrowheads="1"/>
          </p:cNvSpPr>
          <p:nvPr>
            <p:ph type="title" idx="4294967295"/>
          </p:nvPr>
        </p:nvSpPr>
        <p:spPr/>
        <p:txBody>
          <a:bodyPr/>
          <a:lstStyle/>
          <a:p>
            <a:r>
              <a:rPr lang="en-US" smtClean="0"/>
              <a:t>Share of Flood Damaged Structures with Flood Insurance: Long Island</a:t>
            </a:r>
          </a:p>
        </p:txBody>
      </p:sp>
      <p:sp>
        <p:nvSpPr>
          <p:cNvPr id="39943" name="Rectangle 4"/>
          <p:cNvSpPr>
            <a:spLocks noChangeArrowheads="1"/>
          </p:cNvSpPr>
          <p:nvPr/>
        </p:nvSpPr>
        <p:spPr bwMode="auto">
          <a:xfrm>
            <a:off x="-171450" y="6399213"/>
            <a:ext cx="6478588"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a:t>
            </a:r>
            <a:r>
              <a:rPr lang="en-US" sz="1100" i="1"/>
              <a:t> Newsday</a:t>
            </a:r>
            <a:r>
              <a:rPr lang="en-US" sz="1100"/>
              <a:t>, 1/14/13 from FEMA and Small Business Administration.</a:t>
            </a:r>
          </a:p>
        </p:txBody>
      </p:sp>
      <p:graphicFrame>
        <p:nvGraphicFramePr>
          <p:cNvPr id="39938" name="Object 3"/>
          <p:cNvGraphicFramePr>
            <a:graphicFrameLocks/>
          </p:cNvGraphicFramePr>
          <p:nvPr/>
        </p:nvGraphicFramePr>
        <p:xfrm>
          <a:off x="152400" y="2057400"/>
          <a:ext cx="8537575" cy="3833813"/>
        </p:xfrm>
        <a:graphic>
          <a:graphicData uri="http://schemas.openxmlformats.org/presentationml/2006/ole">
            <p:oleObj spid="_x0000_s39938" name="Chart" r:id="rId4" imgW="8772576" imgH="3305147" progId="MSGraph.Chart.8">
              <p:embed followColorScheme="full"/>
            </p:oleObj>
          </a:graphicData>
        </a:graphic>
      </p:graphicFrame>
      <p:sp>
        <p:nvSpPr>
          <p:cNvPr id="10" name="Rectangle 5"/>
          <p:cNvSpPr>
            <a:spLocks noChangeArrowheads="1"/>
          </p:cNvSpPr>
          <p:nvPr/>
        </p:nvSpPr>
        <p:spPr bwMode="blackWhite">
          <a:xfrm>
            <a:off x="304800" y="5791200"/>
            <a:ext cx="8391525" cy="6731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Maximum FEMA Grant is $31,900.  The Average Grant Award to Homeowners and Renters on Long Island is About $7,300</a:t>
            </a:r>
          </a:p>
        </p:txBody>
      </p:sp>
      <p:sp>
        <p:nvSpPr>
          <p:cNvPr id="26" name="TextBox 10"/>
          <p:cNvSpPr txBox="1">
            <a:spLocks noChangeArrowheads="1"/>
          </p:cNvSpPr>
          <p:nvPr/>
        </p:nvSpPr>
        <p:spPr bwMode="auto">
          <a:xfrm>
            <a:off x="2057400" y="4419600"/>
            <a:ext cx="889000" cy="368300"/>
          </a:xfrm>
          <a:prstGeom prst="rect">
            <a:avLst/>
          </a:prstGeom>
          <a:noFill/>
          <a:ln w="9525">
            <a:noFill/>
            <a:miter lim="800000"/>
            <a:headEnd/>
            <a:tailEnd/>
          </a:ln>
        </p:spPr>
        <p:txBody>
          <a:bodyPr>
            <a:spAutoFit/>
          </a:bodyPr>
          <a:lstStyle/>
          <a:p>
            <a:pPr algn="ctr">
              <a:defRPr/>
            </a:pPr>
            <a:r>
              <a:rPr lang="en-US" b="1" dirty="0">
                <a:solidFill>
                  <a:schemeClr val="accent3"/>
                </a:solidFill>
              </a:rPr>
              <a:t>52,428</a:t>
            </a:r>
          </a:p>
        </p:txBody>
      </p:sp>
      <p:sp>
        <p:nvSpPr>
          <p:cNvPr id="27" name="TextBox 10"/>
          <p:cNvSpPr txBox="1">
            <a:spLocks noChangeArrowheads="1"/>
          </p:cNvSpPr>
          <p:nvPr/>
        </p:nvSpPr>
        <p:spPr bwMode="auto">
          <a:xfrm>
            <a:off x="1058863" y="2265363"/>
            <a:ext cx="889000" cy="307975"/>
          </a:xfrm>
          <a:prstGeom prst="rect">
            <a:avLst/>
          </a:prstGeom>
          <a:noFill/>
          <a:ln w="9525">
            <a:noFill/>
            <a:miter lim="800000"/>
            <a:headEnd/>
            <a:tailEnd/>
          </a:ln>
        </p:spPr>
        <p:txBody>
          <a:bodyPr>
            <a:spAutoFit/>
          </a:bodyPr>
          <a:lstStyle/>
          <a:p>
            <a:pPr algn="ctr">
              <a:defRPr/>
            </a:pPr>
            <a:r>
              <a:rPr lang="en-US" sz="1400" b="1" dirty="0">
                <a:solidFill>
                  <a:schemeClr val="accent3"/>
                </a:solidFill>
              </a:rPr>
              <a:t>$15.0</a:t>
            </a:r>
          </a:p>
        </p:txBody>
      </p:sp>
      <p:sp>
        <p:nvSpPr>
          <p:cNvPr id="39947" name="TextBox 10"/>
          <p:cNvSpPr txBox="1">
            <a:spLocks noChangeArrowheads="1"/>
          </p:cNvSpPr>
          <p:nvPr/>
        </p:nvSpPr>
        <p:spPr bwMode="auto">
          <a:xfrm>
            <a:off x="2057400" y="2895600"/>
            <a:ext cx="889000" cy="368300"/>
          </a:xfrm>
          <a:prstGeom prst="rect">
            <a:avLst/>
          </a:prstGeom>
          <a:noFill/>
          <a:ln w="9525">
            <a:noFill/>
            <a:miter lim="800000"/>
            <a:headEnd/>
            <a:tailEnd/>
          </a:ln>
        </p:spPr>
        <p:txBody>
          <a:bodyPr>
            <a:spAutoFit/>
          </a:bodyPr>
          <a:lstStyle/>
          <a:p>
            <a:pPr algn="ctr"/>
            <a:r>
              <a:rPr lang="en-US" b="1">
                <a:solidFill>
                  <a:schemeClr val="bg1"/>
                </a:solidFill>
              </a:rPr>
              <a:t>43,106</a:t>
            </a:r>
          </a:p>
        </p:txBody>
      </p:sp>
      <p:sp>
        <p:nvSpPr>
          <p:cNvPr id="39948" name="TextBox 10"/>
          <p:cNvSpPr txBox="1">
            <a:spLocks noChangeArrowheads="1"/>
          </p:cNvSpPr>
          <p:nvPr/>
        </p:nvSpPr>
        <p:spPr bwMode="auto">
          <a:xfrm>
            <a:off x="7315200" y="4419600"/>
            <a:ext cx="889000" cy="307975"/>
          </a:xfrm>
          <a:prstGeom prst="rect">
            <a:avLst/>
          </a:prstGeom>
          <a:noFill/>
          <a:ln w="9525">
            <a:noFill/>
            <a:miter lim="800000"/>
            <a:headEnd/>
            <a:tailEnd/>
          </a:ln>
        </p:spPr>
        <p:txBody>
          <a:bodyPr>
            <a:spAutoFit/>
          </a:bodyPr>
          <a:lstStyle/>
          <a:p>
            <a:pPr algn="ctr"/>
            <a:r>
              <a:rPr lang="en-US" sz="1400" b="1">
                <a:solidFill>
                  <a:schemeClr val="bg1"/>
                </a:solidFill>
              </a:rPr>
              <a:t>$2.2</a:t>
            </a:r>
          </a:p>
        </p:txBody>
      </p:sp>
      <p:sp>
        <p:nvSpPr>
          <p:cNvPr id="36" name="Date Placeholder 35"/>
          <p:cNvSpPr>
            <a:spLocks noGrp="1"/>
          </p:cNvSpPr>
          <p:nvPr>
            <p:ph type="dt" sz="quarter"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0E400034-C32E-4EB2-90EA-788096AD8DBC}" type="slidenum">
              <a:rPr lang="en-US" smtClean="0"/>
              <a:pPr>
                <a:defRPr/>
              </a:pPr>
              <a:t>45</a:t>
            </a:fld>
            <a:endParaRPr lang="en-US"/>
          </a:p>
        </p:txBody>
      </p:sp>
      <p:sp>
        <p:nvSpPr>
          <p:cNvPr id="39951" name="TextBox 10"/>
          <p:cNvSpPr txBox="1">
            <a:spLocks noChangeArrowheads="1"/>
          </p:cNvSpPr>
          <p:nvPr/>
        </p:nvSpPr>
        <p:spPr bwMode="auto">
          <a:xfrm>
            <a:off x="1981200" y="2057400"/>
            <a:ext cx="1201738" cy="461963"/>
          </a:xfrm>
          <a:prstGeom prst="rect">
            <a:avLst/>
          </a:prstGeom>
          <a:noFill/>
          <a:ln w="9525">
            <a:noFill/>
            <a:miter lim="800000"/>
            <a:headEnd/>
            <a:tailEnd/>
          </a:ln>
        </p:spPr>
        <p:txBody>
          <a:bodyPr>
            <a:spAutoFit/>
          </a:bodyPr>
          <a:lstStyle/>
          <a:p>
            <a:pPr algn="ctr"/>
            <a:r>
              <a:rPr lang="en-US" sz="2400" b="1">
                <a:solidFill>
                  <a:srgbClr val="225A7A"/>
                </a:solidFill>
              </a:rPr>
              <a:t>74,736</a:t>
            </a:r>
          </a:p>
        </p:txBody>
      </p:sp>
      <p:sp>
        <p:nvSpPr>
          <p:cNvPr id="39952" name="TextBox 10"/>
          <p:cNvSpPr txBox="1">
            <a:spLocks noChangeArrowheads="1"/>
          </p:cNvSpPr>
          <p:nvPr/>
        </p:nvSpPr>
        <p:spPr bwMode="auto">
          <a:xfrm>
            <a:off x="5029200" y="4038600"/>
            <a:ext cx="1201738" cy="461963"/>
          </a:xfrm>
          <a:prstGeom prst="rect">
            <a:avLst/>
          </a:prstGeom>
          <a:noFill/>
          <a:ln w="9525">
            <a:noFill/>
            <a:miter lim="800000"/>
            <a:headEnd/>
            <a:tailEnd/>
          </a:ln>
        </p:spPr>
        <p:txBody>
          <a:bodyPr>
            <a:spAutoFit/>
          </a:bodyPr>
          <a:lstStyle/>
          <a:p>
            <a:pPr algn="ctr"/>
            <a:r>
              <a:rPr lang="en-US" sz="2400" b="1">
                <a:solidFill>
                  <a:srgbClr val="225A7A"/>
                </a:solidFill>
              </a:rPr>
              <a:t>20,798</a:t>
            </a:r>
          </a:p>
        </p:txBody>
      </p:sp>
      <p:sp>
        <p:nvSpPr>
          <p:cNvPr id="46" name="TextBox 10"/>
          <p:cNvSpPr txBox="1">
            <a:spLocks noChangeArrowheads="1"/>
          </p:cNvSpPr>
          <p:nvPr/>
        </p:nvSpPr>
        <p:spPr bwMode="auto">
          <a:xfrm>
            <a:off x="5105400" y="4495800"/>
            <a:ext cx="889000" cy="338138"/>
          </a:xfrm>
          <a:prstGeom prst="rect">
            <a:avLst/>
          </a:prstGeom>
          <a:noFill/>
          <a:ln w="9525">
            <a:noFill/>
            <a:miter lim="800000"/>
            <a:headEnd/>
            <a:tailEnd/>
          </a:ln>
        </p:spPr>
        <p:txBody>
          <a:bodyPr>
            <a:spAutoFit/>
          </a:bodyPr>
          <a:lstStyle/>
          <a:p>
            <a:pPr algn="ctr">
              <a:defRPr/>
            </a:pPr>
            <a:r>
              <a:rPr lang="en-US" sz="1600" b="1" dirty="0">
                <a:solidFill>
                  <a:schemeClr val="accent3"/>
                </a:solidFill>
              </a:rPr>
              <a:t>5,747</a:t>
            </a:r>
          </a:p>
        </p:txBody>
      </p:sp>
      <p:sp>
        <p:nvSpPr>
          <p:cNvPr id="49" name="AutoShape 8"/>
          <p:cNvSpPr>
            <a:spLocks noChangeArrowheads="1"/>
          </p:cNvSpPr>
          <p:nvPr/>
        </p:nvSpPr>
        <p:spPr bwMode="blackWhite">
          <a:xfrm>
            <a:off x="3810000" y="1073150"/>
            <a:ext cx="4405313" cy="603250"/>
          </a:xfrm>
          <a:prstGeom prst="wedgeRectCallout">
            <a:avLst>
              <a:gd name="adj1" fmla="val -59681"/>
              <a:gd name="adj2" fmla="val 14533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Only 37.5% of flood damaged buildings in Nassau County were insured for flood, 62.5% uninsured</a:t>
            </a:r>
          </a:p>
        </p:txBody>
      </p:sp>
      <p:sp>
        <p:nvSpPr>
          <p:cNvPr id="50" name="AutoShape 8"/>
          <p:cNvSpPr>
            <a:spLocks noChangeArrowheads="1"/>
          </p:cNvSpPr>
          <p:nvPr/>
        </p:nvSpPr>
        <p:spPr bwMode="blackWhite">
          <a:xfrm>
            <a:off x="4343400" y="2514600"/>
            <a:ext cx="3221038" cy="671513"/>
          </a:xfrm>
          <a:prstGeom prst="wedgeRectCallout">
            <a:avLst>
              <a:gd name="adj1" fmla="val -10704"/>
              <a:gd name="adj2" fmla="val 17460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27.6% of flood damaged buildings in Suffolk County were insured for flood, 73.4% uninsured</a:t>
            </a:r>
          </a:p>
        </p:txBody>
      </p:sp>
      <p:sp>
        <p:nvSpPr>
          <p:cNvPr id="28" name="TextBox 10"/>
          <p:cNvSpPr txBox="1">
            <a:spLocks noChangeArrowheads="1"/>
          </p:cNvSpPr>
          <p:nvPr/>
        </p:nvSpPr>
        <p:spPr bwMode="auto">
          <a:xfrm>
            <a:off x="5029200" y="4800600"/>
            <a:ext cx="889000" cy="369888"/>
          </a:xfrm>
          <a:prstGeom prst="rect">
            <a:avLst/>
          </a:prstGeom>
          <a:noFill/>
          <a:ln w="9525">
            <a:noFill/>
            <a:miter lim="800000"/>
            <a:headEnd/>
            <a:tailEnd/>
          </a:ln>
        </p:spPr>
        <p:txBody>
          <a:bodyPr>
            <a:spAutoFit/>
          </a:bodyPr>
          <a:lstStyle/>
          <a:p>
            <a:pPr algn="ctr">
              <a:defRPr/>
            </a:pPr>
            <a:r>
              <a:rPr lang="en-US" b="1" dirty="0">
                <a:solidFill>
                  <a:schemeClr val="accent3"/>
                </a:solidFill>
              </a:rPr>
              <a:t>15,051</a:t>
            </a:r>
          </a:p>
        </p:txBody>
      </p:sp>
      <p:sp>
        <p:nvSpPr>
          <p:cNvPr id="39957" name="TextBox 20"/>
          <p:cNvSpPr txBox="1">
            <a:spLocks noChangeArrowheads="1"/>
          </p:cNvSpPr>
          <p:nvPr/>
        </p:nvSpPr>
        <p:spPr bwMode="auto">
          <a:xfrm>
            <a:off x="0" y="1524000"/>
            <a:ext cx="1066800" cy="523875"/>
          </a:xfrm>
          <a:prstGeom prst="rect">
            <a:avLst/>
          </a:prstGeom>
          <a:noFill/>
          <a:ln w="9525">
            <a:noFill/>
            <a:miter lim="800000"/>
            <a:headEnd/>
            <a:tailEnd/>
          </a:ln>
        </p:spPr>
        <p:txBody>
          <a:bodyPr>
            <a:spAutoFit/>
          </a:bodyPr>
          <a:lstStyle/>
          <a:p>
            <a:r>
              <a:rPr lang="en-US" sz="1400"/>
              <a:t>Number of buildings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0" y="6543675"/>
            <a:ext cx="8023225"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Wharton Center for Risk Management and Decision Processes, </a:t>
            </a:r>
            <a:r>
              <a:rPr lang="en-US" sz="1000" i="1" dirty="0">
                <a:solidFill>
                  <a:schemeClr val="accent4">
                    <a:lumMod val="75000"/>
                  </a:schemeClr>
                </a:solidFill>
                <a:cs typeface="+mn-cs"/>
              </a:rPr>
              <a:t>Issue Brief, </a:t>
            </a:r>
            <a:r>
              <a:rPr lang="en-US" sz="1000" dirty="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206F303C-EAC0-41CF-B28D-3CFF33F5148D}" type="slidenum">
              <a:rPr lang="en-US" sz="1000">
                <a:solidFill>
                  <a:schemeClr val="accent4">
                    <a:lumMod val="75000"/>
                  </a:schemeClr>
                </a:solidFill>
                <a:latin typeface="+mn-lt"/>
                <a:cs typeface="+mn-cs"/>
              </a:rPr>
              <a:pPr algn="r">
                <a:defRPr/>
              </a:pPr>
              <a:t>46</a:t>
            </a:fld>
            <a:endParaRPr lang="en-US" sz="1000" dirty="0">
              <a:solidFill>
                <a:schemeClr val="accent4">
                  <a:lumMod val="75000"/>
                </a:schemeClr>
              </a:solidFill>
              <a:latin typeface="+mn-lt"/>
              <a:cs typeface="+mn-cs"/>
            </a:endParaRPr>
          </a:p>
        </p:txBody>
      </p:sp>
      <p:pic>
        <p:nvPicPr>
          <p:cNvPr id="72709" name="Picture 2"/>
          <p:cNvPicPr>
            <a:picLocks noChangeAspect="1" noChangeArrowheads="1"/>
          </p:cNvPicPr>
          <p:nvPr/>
        </p:nvPicPr>
        <p:blipFill>
          <a:blip r:embed="rId3" cstate="screen"/>
          <a:srcRect/>
          <a:stretch>
            <a:fillRect/>
          </a:stretch>
        </p:blipFill>
        <p:spPr bwMode="auto">
          <a:xfrm>
            <a:off x="192088" y="1179513"/>
            <a:ext cx="7446962" cy="5299075"/>
          </a:xfrm>
          <a:prstGeom prst="rect">
            <a:avLst/>
          </a:prstGeom>
          <a:noFill/>
          <a:ln w="9525">
            <a:noFill/>
            <a:miter lim="800000"/>
            <a:headEnd/>
            <a:tailEnd/>
          </a:ln>
        </p:spPr>
      </p:pic>
      <p:sp>
        <p:nvSpPr>
          <p:cNvPr id="8" name="AutoShape 7"/>
          <p:cNvSpPr>
            <a:spLocks noChangeArrowheads="1"/>
          </p:cNvSpPr>
          <p:nvPr/>
        </p:nvSpPr>
        <p:spPr bwMode="blackWhite">
          <a:xfrm>
            <a:off x="7285038" y="3008313"/>
            <a:ext cx="1858962" cy="3068637"/>
          </a:xfrm>
          <a:prstGeom prst="wedgeRectCallout">
            <a:avLst>
              <a:gd name="adj1" fmla="val -86220"/>
              <a:gd name="adj2" fmla="val -38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Flood coverage penetration rates were extremely low in many very vulnerable areas of  NY and CT, with take-up rates far below 50% in many areas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a:xfrm>
            <a:off x="415925" y="185738"/>
            <a:ext cx="7385050" cy="860425"/>
          </a:xfrm>
        </p:spPr>
        <p:txBody>
          <a:bodyPr/>
          <a:lstStyle/>
          <a:p>
            <a:r>
              <a:rPr lang="en-US" sz="2600" smtClean="0"/>
              <a:t>P/C Industry Homeowners Claim Frequency, US, 1997-2011</a:t>
            </a:r>
          </a:p>
        </p:txBody>
      </p:sp>
      <p:graphicFrame>
        <p:nvGraphicFramePr>
          <p:cNvPr id="6832131" name="Object 3"/>
          <p:cNvGraphicFramePr>
            <a:graphicFrameLocks/>
          </p:cNvGraphicFramePr>
          <p:nvPr>
            <p:ph type="chart" idx="4294967295"/>
          </p:nvPr>
        </p:nvGraphicFramePr>
        <p:xfrm>
          <a:off x="152400" y="1143000"/>
          <a:ext cx="8716963" cy="5043488"/>
        </p:xfrm>
        <a:graphic>
          <a:graphicData uri="http://schemas.openxmlformats.org/presentationml/2006/ole">
            <p:oleObj spid="_x0000_s40962" name="Chart" r:id="rId4" imgW="8724833" imgH="5048366" progId="MSGraph.Chart.8">
              <p:embed followColorScheme="full"/>
            </p:oleObj>
          </a:graphicData>
        </a:graphic>
      </p:graphicFrame>
      <p:sp>
        <p:nvSpPr>
          <p:cNvPr id="40964" name="Rectangle 5"/>
          <p:cNvSpPr>
            <a:spLocks noChangeArrowheads="1"/>
          </p:cNvSpPr>
          <p:nvPr/>
        </p:nvSpPr>
        <p:spPr bwMode="auto">
          <a:xfrm>
            <a:off x="0" y="6575425"/>
            <a:ext cx="86106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p.29; Insurance Information Institute</a:t>
            </a:r>
          </a:p>
        </p:txBody>
      </p:sp>
      <p:sp>
        <p:nvSpPr>
          <p:cNvPr id="40965" name="TextBox 6"/>
          <p:cNvSpPr txBox="1">
            <a:spLocks noChangeArrowheads="1"/>
          </p:cNvSpPr>
          <p:nvPr/>
        </p:nvSpPr>
        <p:spPr bwMode="auto">
          <a:xfrm>
            <a:off x="152400" y="1066800"/>
            <a:ext cx="1552575" cy="523875"/>
          </a:xfrm>
          <a:prstGeom prst="rect">
            <a:avLst/>
          </a:prstGeom>
          <a:noFill/>
          <a:ln w="9525">
            <a:noFill/>
            <a:miter lim="800000"/>
            <a:headEnd/>
            <a:tailEnd/>
          </a:ln>
        </p:spPr>
        <p:txBody>
          <a:bodyPr>
            <a:spAutoFit/>
          </a:bodyPr>
          <a:lstStyle/>
          <a:p>
            <a:r>
              <a:rPr lang="en-US" sz="1400"/>
              <a:t>Claims Paid per 100 Exposures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415925" y="185738"/>
            <a:ext cx="7385050" cy="860425"/>
          </a:xfrm>
        </p:spPr>
        <p:txBody>
          <a:bodyPr/>
          <a:lstStyle/>
          <a:p>
            <a:r>
              <a:rPr lang="en-US" sz="2600" smtClean="0"/>
              <a:t>P/C Industry Homeowners Average Claim Severity, 1997-2011</a:t>
            </a:r>
          </a:p>
        </p:txBody>
      </p:sp>
      <p:graphicFrame>
        <p:nvGraphicFramePr>
          <p:cNvPr id="6832131" name="Object 3"/>
          <p:cNvGraphicFramePr>
            <a:graphicFrameLocks/>
          </p:cNvGraphicFramePr>
          <p:nvPr>
            <p:ph type="chart" idx="4294967295"/>
          </p:nvPr>
        </p:nvGraphicFramePr>
        <p:xfrm>
          <a:off x="134938" y="1219200"/>
          <a:ext cx="8716962" cy="5043488"/>
        </p:xfrm>
        <a:graphic>
          <a:graphicData uri="http://schemas.openxmlformats.org/presentationml/2006/ole">
            <p:oleObj spid="_x0000_s41986" name="Chart" r:id="rId4" imgW="8724833" imgH="5048366" progId="MSGraph.Chart.8">
              <p:embed followColorScheme="full"/>
            </p:oleObj>
          </a:graphicData>
        </a:graphic>
      </p:graphicFrame>
      <p:sp>
        <p:nvSpPr>
          <p:cNvPr id="41988" name="Rectangle 5"/>
          <p:cNvSpPr>
            <a:spLocks noChangeArrowheads="1"/>
          </p:cNvSpPr>
          <p:nvPr/>
        </p:nvSpPr>
        <p:spPr bwMode="auto">
          <a:xfrm>
            <a:off x="0" y="6281738"/>
            <a:ext cx="86106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 29, BLS inflation calculator,</a:t>
            </a:r>
            <a:br>
              <a:rPr lang="en-US" sz="1100"/>
            </a:br>
            <a:r>
              <a:rPr lang="en-US" sz="1100"/>
              <a:t>and Insurance Information Institute</a:t>
            </a:r>
          </a:p>
        </p:txBody>
      </p:sp>
      <p:sp>
        <p:nvSpPr>
          <p:cNvPr id="7" name="AutoShape 7"/>
          <p:cNvSpPr>
            <a:spLocks noChangeArrowheads="1"/>
          </p:cNvSpPr>
          <p:nvPr/>
        </p:nvSpPr>
        <p:spPr bwMode="blackWhite">
          <a:xfrm>
            <a:off x="6477000" y="3733800"/>
            <a:ext cx="1828800" cy="885825"/>
          </a:xfrm>
          <a:prstGeom prst="wedgeRectCallout">
            <a:avLst>
              <a:gd name="adj1" fmla="val 55852"/>
              <a:gd name="adj2" fmla="val -13993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HO average claim severity is now three times what it was in 1997.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30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30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4FC9020-83F0-43E9-B018-44D7D2275286}" type="slidenum">
              <a:rPr lang="en-US" sz="900"/>
              <a:pPr algn="r" eaLnBrk="0" hangingPunct="0">
                <a:lnSpc>
                  <a:spcPct val="85000"/>
                </a:lnSpc>
                <a:spcBef>
                  <a:spcPct val="20000"/>
                </a:spcBef>
              </a:pPr>
              <a:t>49</a:t>
            </a:fld>
            <a:endParaRPr lang="en-US" sz="900"/>
          </a:p>
        </p:txBody>
      </p:sp>
      <p:sp>
        <p:nvSpPr>
          <p:cNvPr id="43014" name="Rectangle 7"/>
          <p:cNvSpPr>
            <a:spLocks noGrp="1" noChangeArrowheads="1"/>
          </p:cNvSpPr>
          <p:nvPr>
            <p:ph type="title" idx="4294967295"/>
          </p:nvPr>
        </p:nvSpPr>
        <p:spPr/>
        <p:txBody>
          <a:bodyPr/>
          <a:lstStyle/>
          <a:p>
            <a:r>
              <a:rPr lang="en-US" smtClean="0"/>
              <a:t>U.S. Employment in Insurance </a:t>
            </a:r>
            <a:br>
              <a:rPr lang="en-US" smtClean="0"/>
            </a:br>
            <a:r>
              <a:rPr lang="en-US" smtClean="0"/>
              <a:t>Claims Adjusting, Monthly, 1990–2013*</a:t>
            </a:r>
          </a:p>
        </p:txBody>
      </p:sp>
      <p:sp>
        <p:nvSpPr>
          <p:cNvPr id="43015"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43010" name="Object 8"/>
          <p:cNvGraphicFramePr>
            <a:graphicFrameLocks noChangeAspect="1"/>
          </p:cNvGraphicFramePr>
          <p:nvPr/>
        </p:nvGraphicFramePr>
        <p:xfrm>
          <a:off x="228600" y="1419225"/>
          <a:ext cx="8772525" cy="4552950"/>
        </p:xfrm>
        <a:graphic>
          <a:graphicData uri="http://schemas.openxmlformats.org/presentationml/2006/ole">
            <p:oleObj spid="_x0000_s43010" name="Chart" r:id="rId4" imgW="8439184" imgH="4381555" progId="MSGraph.Chart.8">
              <p:embed followColorScheme="full"/>
            </p:oleObj>
          </a:graphicData>
        </a:graphic>
      </p:graphicFrame>
      <p:sp>
        <p:nvSpPr>
          <p:cNvPr id="43016"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March 2013; Seasonally adjusted.</a:t>
            </a:r>
          </a:p>
          <a:p>
            <a:pPr eaLnBrk="0" hangingPunct="0">
              <a:lnSpc>
                <a:spcPct val="85000"/>
              </a:lnSpc>
              <a:spcBef>
                <a:spcPct val="25000"/>
              </a:spcBef>
              <a:buClr>
                <a:schemeClr val="accent2"/>
              </a:buClr>
              <a:buFont typeface="Wingdings" pitchFamily="2" charset="2"/>
              <a:buNone/>
            </a:pPr>
            <a:r>
              <a:rPr lang="en-US" sz="1100"/>
              <a:t>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2" name="AutoShape 38"/>
          <p:cNvSpPr>
            <a:spLocks noChangeArrowheads="1"/>
          </p:cNvSpPr>
          <p:nvPr/>
        </p:nvSpPr>
        <p:spPr bwMode="blackWhite">
          <a:xfrm>
            <a:off x="3381375" y="2089150"/>
            <a:ext cx="2170113" cy="420688"/>
          </a:xfrm>
          <a:prstGeom prst="wedgeRectCallout">
            <a:avLst>
              <a:gd name="adj1" fmla="val 72458"/>
              <a:gd name="adj2" fmla="val 1813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Katrina, Rita, Wilma</a:t>
            </a:r>
          </a:p>
        </p:txBody>
      </p:sp>
      <p:sp>
        <p:nvSpPr>
          <p:cNvPr id="12" name="AutoShape 38"/>
          <p:cNvSpPr>
            <a:spLocks noChangeArrowheads="1"/>
          </p:cNvSpPr>
          <p:nvPr/>
        </p:nvSpPr>
        <p:spPr bwMode="blackWhite">
          <a:xfrm>
            <a:off x="5791200" y="1219200"/>
            <a:ext cx="1331913" cy="420688"/>
          </a:xfrm>
          <a:prstGeom prst="wedgeRectCallout">
            <a:avLst>
              <a:gd name="adj1" fmla="val 52435"/>
              <a:gd name="adj2" fmla="val 2243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Gustav, Ike</a:t>
            </a:r>
          </a:p>
        </p:txBody>
      </p:sp>
      <p:sp>
        <p:nvSpPr>
          <p:cNvPr id="13" name="AutoShape 38"/>
          <p:cNvSpPr>
            <a:spLocks noChangeArrowheads="1"/>
          </p:cNvSpPr>
          <p:nvPr/>
        </p:nvSpPr>
        <p:spPr bwMode="blackWhite">
          <a:xfrm>
            <a:off x="8001000" y="1524000"/>
            <a:ext cx="798513" cy="420688"/>
          </a:xfrm>
          <a:prstGeom prst="wedgeRectCallout">
            <a:avLst>
              <a:gd name="adj1" fmla="val 48856"/>
              <a:gd name="adj2" fmla="val 2628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Sandy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BDA05126-E770-4DA9-9B2A-0E2EC0A8DC0C}" type="slidenum">
              <a:rPr lang="en-US" smtClean="0"/>
              <a:pPr>
                <a:defRPr/>
              </a:pPr>
              <a:t>5</a:t>
            </a:fld>
            <a:endParaRPr lang="en-US" smtClean="0"/>
          </a:p>
        </p:txBody>
      </p:sp>
      <p:sp>
        <p:nvSpPr>
          <p:cNvPr id="4100" name="Rectangle 2"/>
          <p:cNvSpPr>
            <a:spLocks noGrp="1" noChangeArrowheads="1"/>
          </p:cNvSpPr>
          <p:nvPr>
            <p:ph type="title" idx="4294967295"/>
          </p:nvPr>
        </p:nvSpPr>
        <p:spPr>
          <a:xfrm>
            <a:off x="457200" y="152400"/>
            <a:ext cx="7467600" cy="866775"/>
          </a:xfrm>
        </p:spPr>
        <p:txBody>
          <a:bodyPr lIns="92075" tIns="46038" rIns="92075" bIns="46038"/>
          <a:lstStyle/>
          <a:p>
            <a:r>
              <a:rPr lang="en-US" smtClean="0"/>
              <a:t>Homeowners Insurance Profit, 2011, </a:t>
            </a:r>
            <a:br>
              <a:rPr lang="en-US" smtClean="0"/>
            </a:br>
            <a:r>
              <a:rPr lang="en-US" smtClean="0"/>
              <a:t>by State</a:t>
            </a:r>
          </a:p>
        </p:txBody>
      </p:sp>
      <p:graphicFrame>
        <p:nvGraphicFramePr>
          <p:cNvPr id="4098"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4098" name="Chart" r:id="rId4" imgW="8820049" imgH="4572034" progId="MSGraph.Chart.8">
              <p:embed followColorScheme="full"/>
            </p:oleObj>
          </a:graphicData>
        </a:graphic>
      </p:graphicFrame>
      <p:sp>
        <p:nvSpPr>
          <p:cNvPr id="4101" name="Text Box 4"/>
          <p:cNvSpPr txBox="1">
            <a:spLocks noChangeArrowheads="1"/>
          </p:cNvSpPr>
          <p:nvPr/>
        </p:nvSpPr>
        <p:spPr bwMode="auto">
          <a:xfrm>
            <a:off x="0" y="6367463"/>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NAIC 2012 Profitability Report; Insurance Information Institute.		</a:t>
            </a:r>
          </a:p>
        </p:txBody>
      </p:sp>
      <p:sp>
        <p:nvSpPr>
          <p:cNvPr id="6" name="Rectangle 2"/>
          <p:cNvSpPr txBox="1">
            <a:spLocks noChangeArrowheads="1"/>
          </p:cNvSpPr>
          <p:nvPr/>
        </p:nvSpPr>
        <p:spPr bwMode="black">
          <a:xfrm>
            <a:off x="3657600" y="1066800"/>
            <a:ext cx="2362200" cy="381000"/>
          </a:xfrm>
          <a:prstGeom prst="rect">
            <a:avLst/>
          </a:prstGeom>
          <a:noFill/>
          <a:ln w="9525">
            <a:noFill/>
            <a:miter lim="800000"/>
            <a:headEnd/>
            <a:tailEnd/>
          </a:ln>
        </p:spPr>
        <p:txBody>
          <a:bodyPr lIns="92075" tIns="46038" rIns="92075" bIns="46038" anchor="ctr"/>
          <a:lstStyle/>
          <a:p>
            <a:pPr defTabSz="114300" eaLnBrk="0" hangingPunct="0">
              <a:lnSpc>
                <a:spcPct val="90000"/>
              </a:lnSpc>
              <a:defRPr/>
            </a:pPr>
            <a:r>
              <a:rPr lang="en-US" sz="2000" b="1" kern="0" dirty="0">
                <a:solidFill>
                  <a:srgbClr val="225A7A"/>
                </a:solidFill>
                <a:ea typeface="+mj-ea"/>
                <a:cs typeface="+mj-cs"/>
              </a:rPr>
              <a:t>Highest 25 States</a:t>
            </a:r>
          </a:p>
        </p:txBody>
      </p:sp>
      <p:sp>
        <p:nvSpPr>
          <p:cNvPr id="7" name="Rectangle 7"/>
          <p:cNvSpPr>
            <a:spLocks noChangeArrowheads="1"/>
          </p:cNvSpPr>
          <p:nvPr/>
        </p:nvSpPr>
        <p:spPr bwMode="grayWhite">
          <a:xfrm>
            <a:off x="1143000" y="1371600"/>
            <a:ext cx="3962400" cy="4800600"/>
          </a:xfrm>
          <a:prstGeom prst="rect">
            <a:avLst/>
          </a:prstGeom>
          <a:noFill/>
          <a:ln w="28575">
            <a:solidFill>
              <a:schemeClr val="folHlink"/>
            </a:solidFill>
            <a:miter lim="800000"/>
            <a:headEnd/>
            <a:tailEnd/>
          </a:ln>
        </p:spPr>
        <p:txBody>
          <a:bodyPr wrap="none" anchor="ctr"/>
          <a:lstStyle/>
          <a:p>
            <a:endParaRPr lang="en-US"/>
          </a:p>
        </p:txBody>
      </p:sp>
      <p:sp>
        <p:nvSpPr>
          <p:cNvPr id="8" name="AutoShape 13"/>
          <p:cNvSpPr>
            <a:spLocks noChangeArrowheads="1"/>
          </p:cNvSpPr>
          <p:nvPr/>
        </p:nvSpPr>
        <p:spPr bwMode="blackWhite">
          <a:xfrm>
            <a:off x="4191000" y="1752600"/>
            <a:ext cx="4060825" cy="914400"/>
          </a:xfrm>
          <a:prstGeom prst="wedgeRectCallout">
            <a:avLst>
              <a:gd name="adj1" fmla="val -56634"/>
              <a:gd name="adj2" fmla="val 1115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In 2011, Homeowners insurance produced double-digit percentage profits in just 13 states</a:t>
            </a:r>
          </a:p>
        </p:txBody>
      </p:sp>
      <p:sp>
        <p:nvSpPr>
          <p:cNvPr id="4105" name="TextBox 8"/>
          <p:cNvSpPr txBox="1">
            <a:spLocks noChangeArrowheads="1"/>
          </p:cNvSpPr>
          <p:nvPr/>
        </p:nvSpPr>
        <p:spPr bwMode="auto">
          <a:xfrm>
            <a:off x="7010400" y="3429000"/>
            <a:ext cx="1524000" cy="646113"/>
          </a:xfrm>
          <a:prstGeom prst="rect">
            <a:avLst/>
          </a:prstGeom>
          <a:noFill/>
          <a:ln w="9525">
            <a:noFill/>
            <a:miter lim="800000"/>
            <a:headEnd/>
            <a:tailEnd/>
          </a:ln>
        </p:spPr>
        <p:txBody>
          <a:bodyPr>
            <a:spAutoFit/>
          </a:bodyPr>
          <a:lstStyle/>
          <a:p>
            <a:r>
              <a:rPr lang="en-US"/>
              <a:t>US average:</a:t>
            </a:r>
            <a:br>
              <a:rPr lang="en-US"/>
            </a:br>
            <a:r>
              <a:rPr lang="en-US"/>
              <a:t>-3.8%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400" smtClean="0">
                <a:solidFill>
                  <a:schemeClr val="bg1"/>
                </a:solidFill>
              </a:rPr>
              <a:t>Investments: </a:t>
            </a:r>
            <a:br>
              <a:rPr lang="en-US" sz="4400" smtClean="0">
                <a:solidFill>
                  <a:schemeClr val="bg1"/>
                </a:solidFill>
              </a:rPr>
            </a:br>
            <a:r>
              <a:rPr lang="en-US" sz="4400" smtClean="0">
                <a:solidFill>
                  <a:schemeClr val="bg1"/>
                </a:solidFill>
              </a:rPr>
              <a:t>The Stark Reality</a:t>
            </a:r>
          </a:p>
        </p:txBody>
      </p:sp>
      <p:sp>
        <p:nvSpPr>
          <p:cNvPr id="737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737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400F61-4330-4562-AA87-885DB83BF4AF}"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dirty="0"/>
              <a:t>12/01/09 - 9pm</a:t>
            </a:r>
          </a:p>
        </p:txBody>
      </p:sp>
      <p:sp>
        <p:nvSpPr>
          <p:cNvPr id="8" name="Slide Number Placeholder 7"/>
          <p:cNvSpPr>
            <a:spLocks noGrp="1"/>
          </p:cNvSpPr>
          <p:nvPr>
            <p:ph type="sldNum" sz="quarter" idx="12"/>
          </p:nvPr>
        </p:nvSpPr>
        <p:spPr/>
        <p:txBody>
          <a:bodyPr/>
          <a:lstStyle/>
          <a:p>
            <a:pPr>
              <a:defRPr/>
            </a:pPr>
            <a:fld id="{AB387ED0-41B8-4B11-8A56-AA3102199E91}" type="slidenum">
              <a:rPr lang="en-US" smtClean="0"/>
              <a:pPr>
                <a:defRPr/>
              </a:pPr>
              <a:t>50</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F15DDD9-9A21-48D3-9097-F94C599C608D}" type="slidenum">
              <a:rPr lang="en-US" sz="900"/>
              <a:pPr algn="r" eaLnBrk="0" hangingPunct="0">
                <a:lnSpc>
                  <a:spcPct val="85000"/>
                </a:lnSpc>
                <a:spcBef>
                  <a:spcPct val="20000"/>
                </a:spcBef>
              </a:pPr>
              <a:t>51</a:t>
            </a:fld>
            <a:endParaRPr lang="en-US" sz="900"/>
          </a:p>
        </p:txBody>
      </p:sp>
      <p:sp>
        <p:nvSpPr>
          <p:cNvPr id="44038" name="Rectangle 7"/>
          <p:cNvSpPr>
            <a:spLocks noGrp="1" noChangeArrowheads="1"/>
          </p:cNvSpPr>
          <p:nvPr>
            <p:ph type="title" idx="4294967295"/>
          </p:nvPr>
        </p:nvSpPr>
        <p:spPr>
          <a:xfrm>
            <a:off x="565150" y="147638"/>
            <a:ext cx="7102475" cy="860425"/>
          </a:xfrm>
        </p:spPr>
        <p:txBody>
          <a:bodyPr/>
          <a:lstStyle/>
          <a:p>
            <a:r>
              <a:rPr lang="en-US" smtClean="0"/>
              <a:t>U.S. Treasury Security Yields*:</a:t>
            </a:r>
            <a:br>
              <a:rPr lang="en-US" smtClean="0"/>
            </a:br>
            <a:r>
              <a:rPr lang="en-US" smtClean="0"/>
              <a:t>A Long Downward Trend, 1990–2013</a:t>
            </a:r>
          </a:p>
        </p:txBody>
      </p:sp>
      <p:sp>
        <p:nvSpPr>
          <p:cNvPr id="4403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constant maturity, nominal rates, through Mar 2013.</a:t>
            </a:r>
          </a:p>
          <a:p>
            <a:pPr eaLnBrk="0" hangingPunct="0">
              <a:lnSpc>
                <a:spcPct val="85000"/>
              </a:lnSpc>
              <a:spcBef>
                <a:spcPct val="25000"/>
              </a:spcBef>
              <a:buClr>
                <a:schemeClr val="accent2"/>
              </a:buClr>
              <a:buFont typeface="Wingdings" pitchFamily="2" charset="2"/>
              <a:buNone/>
            </a:pPr>
            <a:r>
              <a:rPr lang="en-US" sz="1100"/>
              <a:t>Sources: Federal Reserve Bank at </a:t>
            </a:r>
            <a:r>
              <a:rPr lang="en-US" sz="1100">
                <a:hlinkClick r:id="rId4"/>
              </a:rPr>
              <a:t>http://www.federalreserve.gov/releases/h15/data.htm</a:t>
            </a:r>
            <a:r>
              <a:rPr lang="en-US" sz="1100"/>
              <a:t>.  </a:t>
            </a:r>
            <a:br>
              <a:rPr lang="en-US" sz="1100"/>
            </a:br>
            <a:r>
              <a:rPr lang="en-US" sz="1100"/>
              <a:t>National Bureau of Economic Research (recession dates); Insurance Information Institutes.</a:t>
            </a:r>
          </a:p>
        </p:txBody>
      </p:sp>
      <p:graphicFrame>
        <p:nvGraphicFramePr>
          <p:cNvPr id="44034" name="Object 2"/>
          <p:cNvGraphicFramePr>
            <a:graphicFrameLocks noChangeAspect="1"/>
          </p:cNvGraphicFramePr>
          <p:nvPr/>
        </p:nvGraphicFramePr>
        <p:xfrm>
          <a:off x="463550" y="977900"/>
          <a:ext cx="8404225" cy="4838700"/>
        </p:xfrm>
        <a:graphic>
          <a:graphicData uri="http://schemas.openxmlformats.org/presentationml/2006/ole">
            <p:oleObj spid="_x0000_s4403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44041"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6BA4EEF1-2753-4F90-A113-38677399E417}" type="slidenum">
              <a:rPr lang="en-US" smtClean="0"/>
              <a:pPr>
                <a:defRPr/>
              </a:pPr>
              <a:t>51</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1618" name="Rectangle 105"/>
          <p:cNvSpPr>
            <a:spLocks noGrp="1" noChangeArrowheads="1"/>
          </p:cNvSpPr>
          <p:nvPr>
            <p:ph type="dt" sz="quarter" idx="10"/>
          </p:nvPr>
        </p:nvSpPr>
        <p:spPr/>
        <p:txBody>
          <a:bodyPr/>
          <a:lstStyle/>
          <a:p>
            <a:pPr>
              <a:defRPr/>
            </a:pPr>
            <a:r>
              <a:rPr lang="en-US" dirty="0"/>
              <a:t>12/01/09 - 9pm</a:t>
            </a:r>
          </a:p>
        </p:txBody>
      </p:sp>
      <p:sp>
        <p:nvSpPr>
          <p:cNvPr id="111620" name="Rectangle 110"/>
          <p:cNvSpPr>
            <a:spLocks noGrp="1" noChangeArrowheads="1"/>
          </p:cNvSpPr>
          <p:nvPr>
            <p:ph type="sldNum" sz="quarter" idx="12"/>
          </p:nvPr>
        </p:nvSpPr>
        <p:spPr/>
        <p:txBody>
          <a:bodyPr/>
          <a:lstStyle/>
          <a:p>
            <a:pPr>
              <a:defRPr/>
            </a:pPr>
            <a:fld id="{E6387111-BC82-41A4-AF77-67000875B889}" type="slidenum">
              <a:rPr lang="en-US" smtClean="0"/>
              <a:pPr>
                <a:defRPr/>
              </a:pPr>
              <a:t>52</a:t>
            </a:fld>
            <a:endParaRPr lang="en-US" dirty="0" smtClean="0"/>
          </a:p>
        </p:txBody>
      </p:sp>
      <p:sp>
        <p:nvSpPr>
          <p:cNvPr id="74756" name="Rectangle 2"/>
          <p:cNvSpPr>
            <a:spLocks noGrp="1" noChangeArrowheads="1"/>
          </p:cNvSpPr>
          <p:nvPr>
            <p:ph type="title"/>
          </p:nvPr>
        </p:nvSpPr>
        <p:spPr>
          <a:xfrm>
            <a:off x="69850" y="90488"/>
            <a:ext cx="8051800" cy="860425"/>
          </a:xfrm>
        </p:spPr>
        <p:txBody>
          <a:bodyPr/>
          <a:lstStyle/>
          <a:p>
            <a:r>
              <a:rPr lang="en-US" sz="2900" smtClean="0"/>
              <a:t>Insurers Have Not Yet Fully Adapted to a Persistently Low Interest Rate Environment</a:t>
            </a:r>
          </a:p>
        </p:txBody>
      </p:sp>
      <p:sp>
        <p:nvSpPr>
          <p:cNvPr id="1922051" name="Rectangle 3"/>
          <p:cNvSpPr>
            <a:spLocks noGrp="1" noChangeArrowheads="1"/>
          </p:cNvSpPr>
          <p:nvPr>
            <p:ph type="body" idx="1"/>
          </p:nvPr>
        </p:nvSpPr>
        <p:spPr>
          <a:xfrm>
            <a:off x="295275" y="1162050"/>
            <a:ext cx="8674100" cy="4652963"/>
          </a:xfrm>
        </p:spPr>
        <p:txBody>
          <a:bodyPr/>
          <a:lstStyle/>
          <a:p>
            <a:pPr>
              <a:lnSpc>
                <a:spcPts val="2500"/>
              </a:lnSpc>
              <a:spcBef>
                <a:spcPct val="50000"/>
              </a:spcBef>
            </a:pPr>
            <a:r>
              <a:rPr lang="en-US" sz="2800" b="1" smtClean="0"/>
              <a:t>They Didn’t Expect Rates to be</a:t>
            </a:r>
          </a:p>
          <a:p>
            <a:pPr lvl="1">
              <a:lnSpc>
                <a:spcPts val="2500"/>
              </a:lnSpc>
            </a:pPr>
            <a:r>
              <a:rPr lang="en-US" sz="2600" b="1" smtClean="0"/>
              <a:t>Pushed to Such Low Levels</a:t>
            </a:r>
          </a:p>
          <a:p>
            <a:pPr lvl="1">
              <a:lnSpc>
                <a:spcPts val="2500"/>
              </a:lnSpc>
            </a:pPr>
            <a:r>
              <a:rPr lang="en-US" sz="2600" b="1" smtClean="0"/>
              <a:t>Pushed Down so Rapidly</a:t>
            </a:r>
          </a:p>
          <a:p>
            <a:pPr lvl="1">
              <a:lnSpc>
                <a:spcPts val="2500"/>
              </a:lnSpc>
            </a:pPr>
            <a:r>
              <a:rPr lang="en-US" sz="2600" b="1" smtClean="0"/>
              <a:t>Held to Such Low Levels for So Long</a:t>
            </a:r>
          </a:p>
          <a:p>
            <a:pPr lvl="1">
              <a:lnSpc>
                <a:spcPts val="2500"/>
              </a:lnSpc>
            </a:pPr>
            <a:r>
              <a:rPr lang="en-US" sz="2600" b="1" smtClean="0"/>
              <a:t>Suppressed via Unprecedented Aggressiveness of the Federal Reserve</a:t>
            </a:r>
            <a:endParaRPr lang="en-US" b="1" smtClean="0"/>
          </a:p>
          <a:p>
            <a:pPr>
              <a:lnSpc>
                <a:spcPts val="2500"/>
              </a:lnSpc>
              <a:spcBef>
                <a:spcPct val="50000"/>
              </a:spcBef>
            </a:pPr>
            <a:r>
              <a:rPr lang="en-US" sz="2800" b="1" smtClean="0"/>
              <a:t>Ability to Release Prior Reserves Eased Urgency</a:t>
            </a:r>
          </a:p>
          <a:p>
            <a:pPr>
              <a:lnSpc>
                <a:spcPts val="2500"/>
              </a:lnSpc>
              <a:spcBef>
                <a:spcPct val="50000"/>
              </a:spcBef>
              <a:buFont typeface="Wingdings" pitchFamily="2" charset="2"/>
              <a:buNone/>
            </a:pPr>
            <a:r>
              <a:rPr lang="en-US" sz="2800" b="1" u="sng" smtClean="0">
                <a:solidFill>
                  <a:srgbClr val="FF0000"/>
                </a:solidFill>
              </a:rPr>
              <a:t>OFFSETTING FACTORS</a:t>
            </a:r>
          </a:p>
          <a:p>
            <a:pPr>
              <a:lnSpc>
                <a:spcPts val="2500"/>
              </a:lnSpc>
              <a:spcBef>
                <a:spcPct val="50000"/>
              </a:spcBef>
            </a:pPr>
            <a:r>
              <a:rPr lang="en-US" sz="2800" b="1" smtClean="0"/>
              <a:t>Capitalization Still Solid</a:t>
            </a:r>
          </a:p>
          <a:p>
            <a:pPr>
              <a:lnSpc>
                <a:spcPts val="2500"/>
              </a:lnSpc>
              <a:spcBef>
                <a:spcPct val="50000"/>
              </a:spcBef>
            </a:pPr>
            <a:r>
              <a:rPr lang="en-US" sz="2800" b="1" smtClean="0"/>
              <a:t>Emergence of Sophisticated Price Monitoring and Underwriting Tools</a:t>
            </a:r>
            <a:endParaRPr lang="en-US" b="1"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FF6C4357-08F6-40B1-AFB3-A3981B9D7385}" type="slidenum">
              <a:rPr lang="en-US" smtClean="0"/>
              <a:pPr>
                <a:defRPr/>
              </a:pPr>
              <a:t>53</a:t>
            </a:fld>
            <a:endParaRPr lang="en-US" smtClean="0"/>
          </a:p>
        </p:txBody>
      </p:sp>
      <p:sp>
        <p:nvSpPr>
          <p:cNvPr id="45062"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45058" name="Chart" r:id="rId4" imgW="8686800" imgH="4467203" progId="MSGraph.Chart.8">
              <p:embed followColorScheme="full"/>
            </p:oleObj>
          </a:graphicData>
        </a:graphic>
      </p:graphicFrame>
      <p:sp>
        <p:nvSpPr>
          <p:cNvPr id="45063"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45064"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15.4% in 2012) and then trimmed bonds in the 5-10-year category.</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609600" y="152400"/>
            <a:ext cx="6711950" cy="860425"/>
          </a:xfrm>
        </p:spPr>
        <p:txBody>
          <a:bodyPr/>
          <a:lstStyle/>
          <a:p>
            <a:r>
              <a:rPr lang="en-US" smtClean="0"/>
              <a:t>Purchasing Power of P/C Industry Investment Gains: 1994–2012F</a:t>
            </a:r>
            <a:r>
              <a:rPr lang="en-US" baseline="30000" smtClean="0"/>
              <a:t>1</a:t>
            </a:r>
          </a:p>
        </p:txBody>
      </p:sp>
      <p:graphicFrame>
        <p:nvGraphicFramePr>
          <p:cNvPr id="46082" name="Object 3"/>
          <p:cNvGraphicFramePr>
            <a:graphicFrameLocks/>
          </p:cNvGraphicFramePr>
          <p:nvPr/>
        </p:nvGraphicFramePr>
        <p:xfrm>
          <a:off x="360363" y="1558925"/>
          <a:ext cx="8451850" cy="3663950"/>
        </p:xfrm>
        <a:graphic>
          <a:graphicData uri="http://schemas.openxmlformats.org/presentationml/2006/ole">
            <p:oleObj spid="_x0000_s46082"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46085"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46086"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791200" y="1219200"/>
            <a:ext cx="3087688" cy="806450"/>
          </a:xfrm>
          <a:prstGeom prst="wedgeRectCallout">
            <a:avLst>
              <a:gd name="adj1" fmla="val 27867"/>
              <a:gd name="adj2" fmla="val 1655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cs typeface="+mn-cs"/>
              </a:rPr>
              <a:t>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FEE9AEE-A3FA-4B20-8AC5-892E6DBE4547}" type="slidenum">
              <a:rPr lang="en-US" sz="900">
                <a:solidFill>
                  <a:srgbClr val="000000"/>
                </a:solidFill>
              </a:rPr>
              <a:pPr algn="r" eaLnBrk="0" hangingPunct="0">
                <a:lnSpc>
                  <a:spcPct val="85000"/>
                </a:lnSpc>
                <a:spcBef>
                  <a:spcPct val="20000"/>
                </a:spcBef>
              </a:pPr>
              <a:t>55</a:t>
            </a:fld>
            <a:endParaRPr lang="en-US" sz="900">
              <a:solidFill>
                <a:srgbClr val="000000"/>
              </a:solidFill>
            </a:endParaRPr>
          </a:p>
        </p:txBody>
      </p:sp>
      <p:sp>
        <p:nvSpPr>
          <p:cNvPr id="47110" name="Rectangle 2"/>
          <p:cNvSpPr>
            <a:spLocks noGrp="1" noChangeArrowheads="1"/>
          </p:cNvSpPr>
          <p:nvPr>
            <p:ph type="title" idx="4294967295"/>
          </p:nvPr>
        </p:nvSpPr>
        <p:spPr>
          <a:xfrm>
            <a:off x="155575" y="0"/>
            <a:ext cx="7332663" cy="1003300"/>
          </a:xfrm>
        </p:spPr>
        <p:txBody>
          <a:bodyPr/>
          <a:lstStyle/>
          <a:p>
            <a:r>
              <a:rPr lang="en-US" sz="2800" smtClean="0"/>
              <a:t>P/C Net Premiums Written: % Change, Quarter vs. Year-Prior Quarter, 2002</a:t>
            </a:r>
            <a:r>
              <a:rPr lang="en-US" sz="2800" smtClean="0">
                <a:cs typeface="Arial" charset="0"/>
              </a:rPr>
              <a:t>–</a:t>
            </a:r>
            <a:r>
              <a:rPr lang="en-US" sz="2800" smtClean="0"/>
              <a:t>2012</a:t>
            </a:r>
          </a:p>
        </p:txBody>
      </p:sp>
      <p:sp>
        <p:nvSpPr>
          <p:cNvPr id="47111"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Insurance Information Institute. </a:t>
            </a:r>
          </a:p>
        </p:txBody>
      </p:sp>
      <p:sp>
        <p:nvSpPr>
          <p:cNvPr id="47112" name="Rectangle 5"/>
          <p:cNvSpPr>
            <a:spLocks noChangeArrowheads="1"/>
          </p:cNvSpPr>
          <p:nvPr/>
        </p:nvSpPr>
        <p:spPr bwMode="blackWhite">
          <a:xfrm>
            <a:off x="387350" y="5670550"/>
            <a:ext cx="8447088"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Finally! A sustained period (10 quarters) of growth in net premiums written (vs. same quarter, prior year), and strengthening.</a:t>
            </a:r>
          </a:p>
        </p:txBody>
      </p:sp>
      <p:graphicFrame>
        <p:nvGraphicFramePr>
          <p:cNvPr id="47106" name="Object 7"/>
          <p:cNvGraphicFramePr>
            <a:graphicFrameLocks noChangeAspect="1"/>
          </p:cNvGraphicFramePr>
          <p:nvPr/>
        </p:nvGraphicFramePr>
        <p:xfrm>
          <a:off x="317500" y="1285875"/>
          <a:ext cx="8499475" cy="4286250"/>
        </p:xfrm>
        <a:graphic>
          <a:graphicData uri="http://schemas.openxmlformats.org/presentationml/2006/ole">
            <p:oleObj spid="_x0000_s47106" name="Chart" r:id="rId5" imgW="8296224" imgH="3762296" progId="MSGraph.Chart.8">
              <p:embed followColorScheme="full"/>
            </p:oleObj>
          </a:graphicData>
        </a:graphic>
      </p:graphicFrame>
      <p:sp>
        <p:nvSpPr>
          <p:cNvPr id="10" name="AutoShape 14"/>
          <p:cNvSpPr>
            <a:spLocks noChangeArrowheads="1"/>
          </p:cNvSpPr>
          <p:nvPr/>
        </p:nvSpPr>
        <p:spPr bwMode="blackWhite">
          <a:xfrm>
            <a:off x="6184900" y="1223963"/>
            <a:ext cx="2065338" cy="1057275"/>
          </a:xfrm>
          <a:prstGeom prst="wedgeRectCallout">
            <a:avLst>
              <a:gd name="adj1" fmla="val 51972"/>
              <a:gd name="adj2" fmla="val 82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This upward trend</a:t>
            </a:r>
            <a:br>
              <a:rPr lang="en-US" sz="1400" b="1">
                <a:solidFill>
                  <a:srgbClr val="FFFFFF"/>
                </a:solidFill>
              </a:rPr>
            </a:br>
            <a:r>
              <a:rPr lang="en-US" sz="1400" b="1">
                <a:solidFill>
                  <a:srgbClr val="FFFFFF"/>
                </a:solidFill>
              </a:rPr>
              <a:t>is  likely to continue</a:t>
            </a:r>
            <a:br>
              <a:rPr lang="en-US" sz="1400" b="1">
                <a:solidFill>
                  <a:srgbClr val="FFFFFF"/>
                </a:solidFill>
              </a:rPr>
            </a:br>
            <a:r>
              <a:rPr lang="en-US" sz="1400" b="1">
                <a:solidFill>
                  <a:srgbClr val="FFFFFF"/>
                </a:solidFill>
              </a:rPr>
              <a:t>as the economy’s recovery strengthens</a:t>
            </a:r>
          </a:p>
        </p:txBody>
      </p:sp>
      <p:sp>
        <p:nvSpPr>
          <p:cNvPr id="11" name="AutoShape 14"/>
          <p:cNvSpPr>
            <a:spLocks noChangeArrowheads="1"/>
          </p:cNvSpPr>
          <p:nvPr/>
        </p:nvSpPr>
        <p:spPr bwMode="blackWhite">
          <a:xfrm>
            <a:off x="2438400" y="1135063"/>
            <a:ext cx="1444625" cy="644525"/>
          </a:xfrm>
          <a:prstGeom prst="wedgeRectCallout">
            <a:avLst>
              <a:gd name="adj1" fmla="val -70889"/>
              <a:gd name="adj2" fmla="val 1072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Most recent “hard market”</a:t>
            </a:r>
          </a:p>
        </p:txBody>
      </p:sp>
      <p:sp>
        <p:nvSpPr>
          <p:cNvPr id="12" name="Rectangle 7"/>
          <p:cNvSpPr>
            <a:spLocks noChangeArrowheads="1"/>
          </p:cNvSpPr>
          <p:nvPr/>
        </p:nvSpPr>
        <p:spPr bwMode="grayWhite">
          <a:xfrm>
            <a:off x="6878638" y="2663825"/>
            <a:ext cx="2006600" cy="1362075"/>
          </a:xfrm>
          <a:prstGeom prst="rect">
            <a:avLst/>
          </a:prstGeom>
          <a:noFill/>
          <a:ln w="28575">
            <a:solidFill>
              <a:schemeClr val="folHlink"/>
            </a:solid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barn(in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2"/>
          <p:cNvSpPr>
            <a:spLocks noGrp="1" noChangeArrowheads="1"/>
          </p:cNvSpPr>
          <p:nvPr>
            <p:ph type="title" idx="4294967295"/>
          </p:nvPr>
        </p:nvSpPr>
        <p:spPr>
          <a:xfrm>
            <a:off x="268288" y="130175"/>
            <a:ext cx="6446837" cy="860425"/>
          </a:xfrm>
        </p:spPr>
        <p:txBody>
          <a:bodyPr/>
          <a:lstStyle/>
          <a:p>
            <a:r>
              <a:rPr lang="en-US" smtClean="0"/>
              <a:t>P/C Net Income After Taxes</a:t>
            </a:r>
            <a:br>
              <a:rPr lang="en-US" smtClean="0"/>
            </a:br>
            <a:r>
              <a:rPr lang="en-US" smtClean="0"/>
              <a:t>1991–2012:Q3 ($ Millions)</a:t>
            </a:r>
          </a:p>
        </p:txBody>
      </p:sp>
      <p:graphicFrame>
        <p:nvGraphicFramePr>
          <p:cNvPr id="6832131" name="Object 3"/>
          <p:cNvGraphicFramePr>
            <a:graphicFrameLocks/>
          </p:cNvGraphicFramePr>
          <p:nvPr>
            <p:ph type="chart" idx="4294967295"/>
          </p:nvPr>
        </p:nvGraphicFramePr>
        <p:xfrm>
          <a:off x="198438" y="1314450"/>
          <a:ext cx="8716962" cy="5049838"/>
        </p:xfrm>
        <a:graphic>
          <a:graphicData uri="http://schemas.openxmlformats.org/presentationml/2006/ole">
            <p:oleObj spid="_x0000_s48130" name="Chart" r:id="rId4" imgW="8715392" imgH="5048366" progId="MSGraph.Chart.8">
              <p:embed followColorScheme="full"/>
            </p:oleObj>
          </a:graphicData>
        </a:graphic>
      </p:graphicFrame>
      <p:sp>
        <p:nvSpPr>
          <p:cNvPr id="48132" name="Text Box 5"/>
          <p:cNvSpPr txBox="1">
            <a:spLocks noChangeArrowheads="1"/>
          </p:cNvSpPr>
          <p:nvPr/>
        </p:nvSpPr>
        <p:spPr bwMode="auto">
          <a:xfrm>
            <a:off x="1104900" y="1306513"/>
            <a:ext cx="2159000" cy="1814512"/>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2011 ROAS</a:t>
            </a:r>
            <a:r>
              <a:rPr lang="en-US" sz="1300" baseline="30000">
                <a:solidFill>
                  <a:srgbClr val="000000"/>
                </a:solidFill>
              </a:rPr>
              <a:t>1</a:t>
            </a:r>
            <a:r>
              <a:rPr lang="en-US" sz="130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2012:Q3 ROAS</a:t>
            </a:r>
            <a:r>
              <a:rPr lang="en-US" sz="1300" baseline="30000">
                <a:solidFill>
                  <a:srgbClr val="000000"/>
                </a:solidFill>
              </a:rPr>
              <a:t>1</a:t>
            </a:r>
            <a:r>
              <a:rPr lang="en-US" sz="1300">
                <a:solidFill>
                  <a:srgbClr val="000000"/>
                </a:solidFill>
              </a:rPr>
              <a:t> = 6.3%</a:t>
            </a:r>
          </a:p>
        </p:txBody>
      </p:sp>
      <p:sp>
        <p:nvSpPr>
          <p:cNvPr id="9" name="AutoShape 6"/>
          <p:cNvSpPr>
            <a:spLocks noChangeArrowheads="1"/>
          </p:cNvSpPr>
          <p:nvPr/>
        </p:nvSpPr>
        <p:spPr bwMode="blackWhite">
          <a:xfrm>
            <a:off x="3224213" y="1187450"/>
            <a:ext cx="2527300" cy="1516063"/>
          </a:xfrm>
          <a:prstGeom prst="wedgeRectCallout">
            <a:avLst>
              <a:gd name="adj1" fmla="val 160912"/>
              <a:gd name="adj2" fmla="val 144750"/>
            </a:avLst>
          </a:prstGeom>
          <a:gradFill rotWithShape="1">
            <a:gsLst>
              <a:gs pos="0">
                <a:schemeClr val="accent1">
                  <a:alpha val="45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Through the first three quarters of 2012, P/C Industry profits were up 222% from the comparable period in 2011, mainly due to lower CAT losses in 2012:Q2 and Q3</a:t>
            </a:r>
          </a:p>
        </p:txBody>
      </p:sp>
      <p:sp>
        <p:nvSpPr>
          <p:cNvPr id="48134"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ROE figures are GAAP; </a:t>
            </a:r>
            <a:r>
              <a:rPr lang="en-US" sz="1100" baseline="30000"/>
              <a:t>1</a:t>
            </a:r>
            <a:r>
              <a:rPr lang="en-US" sz="1100">
                <a:solidFill>
                  <a:srgbClr val="000000"/>
                </a:solidFill>
              </a:rPr>
              <a:t>Return on avg. surplus. Excluding Mortgage &amp; Financial Guaranty insurers yields a 6.2% ROAS for 2012:H1, 4.6% ROAS for 2011, 7.6% for 2010 and 7.4% for 2009.</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30163" y="1192213"/>
          <a:ext cx="8915401" cy="5818187"/>
        </p:xfrm>
        <a:graphic>
          <a:graphicData uri="http://schemas.openxmlformats.org/presentationml/2006/ole">
            <p:oleObj spid="_x0000_s49154" name="Chart" r:id="rId3" imgW="8258192" imgH="5505515" progId="MSGraph.Chart.8">
              <p:embed followColorScheme="full"/>
            </p:oleObj>
          </a:graphicData>
        </a:graphic>
      </p:graphicFrame>
      <p:sp>
        <p:nvSpPr>
          <p:cNvPr id="5547011" name="Rectangle 3"/>
          <p:cNvSpPr>
            <a:spLocks noGrp="1" noChangeArrowheads="1"/>
          </p:cNvSpPr>
          <p:nvPr>
            <p:ph type="title"/>
          </p:nvPr>
        </p:nvSpPr>
        <p:spPr>
          <a:xfrm>
            <a:off x="228600" y="0"/>
            <a:ext cx="7848600" cy="1020763"/>
          </a:xfrm>
        </p:spPr>
        <p:txBody>
          <a:bodyPr/>
          <a:lstStyle/>
          <a:p>
            <a:r>
              <a:rPr lang="en-US" smtClean="0"/>
              <a:t>Profitability Peaks &amp; Troughs in the P/C Insurance Industry, 1975 – 2012:Q3*</a:t>
            </a:r>
          </a:p>
        </p:txBody>
      </p:sp>
      <p:sp>
        <p:nvSpPr>
          <p:cNvPr id="5547012" name="Rectangle 4"/>
          <p:cNvSpPr>
            <a:spLocks noChangeArrowheads="1"/>
          </p:cNvSpPr>
          <p:nvPr/>
        </p:nvSpPr>
        <p:spPr bwMode="auto">
          <a:xfrm>
            <a:off x="334963" y="6135688"/>
            <a:ext cx="8455025" cy="601662"/>
          </a:xfrm>
          <a:prstGeom prst="rect">
            <a:avLst/>
          </a:prstGeom>
          <a:noFill/>
          <a:ln w="9525">
            <a:noFill/>
            <a:miter lim="800000"/>
            <a:headEnd/>
            <a:tailEnd/>
          </a:ln>
        </p:spPr>
        <p:txBody>
          <a:bodyPr lIns="92075" tIns="46038" rIns="92075" bIns="46038">
            <a:spAutoFit/>
          </a:bodyPr>
          <a:lstStyle/>
          <a:p>
            <a:r>
              <a:rPr lang="en-US" sz="1100">
                <a:solidFill>
                  <a:srgbClr val="000000"/>
                </a:solidFill>
              </a:rPr>
              <a:t>*Profitability =  P/C insurer ROEs. 2012 is an estimate based on ROAS data. Note: Data for 2008-2012 exclude mortgage and financial guaranty insurers. 2012:H1 ROAS = 5.9% including M&amp;FG.</a:t>
            </a:r>
          </a:p>
          <a:p>
            <a:r>
              <a:rPr lang="en-US" sz="1100">
                <a:solidFill>
                  <a:srgbClr val="000000"/>
                </a:solidFill>
              </a:rPr>
              <a:t>Sources: Insurance Information Institute; NAIC; ISO; A.M. Best.</a:t>
            </a:r>
          </a:p>
        </p:txBody>
      </p:sp>
      <p:sp>
        <p:nvSpPr>
          <p:cNvPr id="5547013" name="Oval 5"/>
          <p:cNvSpPr>
            <a:spLocks noChangeArrowheads="1"/>
          </p:cNvSpPr>
          <p:nvPr/>
        </p:nvSpPr>
        <p:spPr bwMode="auto">
          <a:xfrm>
            <a:off x="1160463" y="20843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1977:19.0%</a:t>
            </a:r>
            <a:endParaRPr lang="en-US" sz="1200">
              <a:solidFill>
                <a:srgbClr val="000000"/>
              </a:solidFill>
            </a:endParaRPr>
          </a:p>
        </p:txBody>
      </p:sp>
      <p:sp>
        <p:nvSpPr>
          <p:cNvPr id="5547016" name="Oval 8"/>
          <p:cNvSpPr>
            <a:spLocks noChangeArrowheads="1"/>
          </p:cNvSpPr>
          <p:nvPr/>
        </p:nvSpPr>
        <p:spPr bwMode="auto">
          <a:xfrm>
            <a:off x="3243263" y="2286000"/>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7" name="Oval 9"/>
          <p:cNvSpPr>
            <a:spLocks noChangeArrowheads="1"/>
          </p:cNvSpPr>
          <p:nvPr/>
        </p:nvSpPr>
        <p:spPr bwMode="auto">
          <a:xfrm>
            <a:off x="5340350" y="3094038"/>
            <a:ext cx="303213"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8" name="Oval 10"/>
          <p:cNvSpPr>
            <a:spLocks noChangeArrowheads="1"/>
          </p:cNvSpPr>
          <p:nvPr/>
        </p:nvSpPr>
        <p:spPr bwMode="auto">
          <a:xfrm>
            <a:off x="7224713" y="28971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9" name="AutoShape 11"/>
          <p:cNvSpPr>
            <a:spLocks noChangeArrowheads="1"/>
          </p:cNvSpPr>
          <p:nvPr/>
        </p:nvSpPr>
        <p:spPr bwMode="auto">
          <a:xfrm>
            <a:off x="3824288" y="1619250"/>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1987:17.3%</a:t>
            </a:r>
            <a:endParaRPr lang="en-US" sz="1200">
              <a:solidFill>
                <a:srgbClr val="000000"/>
              </a:solidFill>
            </a:endParaRPr>
          </a:p>
        </p:txBody>
      </p:sp>
      <p:sp>
        <p:nvSpPr>
          <p:cNvPr id="5547020" name="AutoShape 12"/>
          <p:cNvSpPr>
            <a:spLocks noChangeArrowheads="1"/>
          </p:cNvSpPr>
          <p:nvPr/>
        </p:nvSpPr>
        <p:spPr bwMode="auto">
          <a:xfrm>
            <a:off x="4368800" y="2214563"/>
            <a:ext cx="1677988" cy="381000"/>
          </a:xfrm>
          <a:prstGeom prst="wedgeRectCallout">
            <a:avLst>
              <a:gd name="adj1" fmla="val 17046"/>
              <a:gd name="adj2" fmla="val 170657"/>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1997:11.6%</a:t>
            </a:r>
            <a:endParaRPr lang="en-US" sz="1200">
              <a:solidFill>
                <a:srgbClr val="000000"/>
              </a:solidFill>
            </a:endParaRPr>
          </a:p>
        </p:txBody>
      </p:sp>
      <p:sp>
        <p:nvSpPr>
          <p:cNvPr id="5547021" name="AutoShape 13"/>
          <p:cNvSpPr>
            <a:spLocks noChangeArrowheads="1"/>
          </p:cNvSpPr>
          <p:nvPr/>
        </p:nvSpPr>
        <p:spPr bwMode="auto">
          <a:xfrm>
            <a:off x="6519863" y="2020888"/>
            <a:ext cx="1422400" cy="381000"/>
          </a:xfrm>
          <a:prstGeom prst="wedgeRectCallout">
            <a:avLst>
              <a:gd name="adj1" fmla="val 11106"/>
              <a:gd name="adj2" fmla="val 173458"/>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2006:12.7%</a:t>
            </a:r>
            <a:endParaRPr lang="en-US" sz="1200">
              <a:solidFill>
                <a:srgbClr val="000000"/>
              </a:solidFill>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3" name="Rectangle 15"/>
          <p:cNvSpPr>
            <a:spLocks noChangeArrowheads="1"/>
          </p:cNvSpPr>
          <p:nvPr/>
        </p:nvSpPr>
        <p:spPr bwMode="auto">
          <a:xfrm>
            <a:off x="2605088" y="4660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4" name="Rectangle 16"/>
          <p:cNvSpPr>
            <a:spLocks noChangeArrowheads="1"/>
          </p:cNvSpPr>
          <p:nvPr/>
        </p:nvSpPr>
        <p:spPr bwMode="auto">
          <a:xfrm>
            <a:off x="4284663" y="4279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5" name="Rectangle 17"/>
          <p:cNvSpPr>
            <a:spLocks noChangeArrowheads="1"/>
          </p:cNvSpPr>
          <p:nvPr/>
        </p:nvSpPr>
        <p:spPr bwMode="auto">
          <a:xfrm>
            <a:off x="6161088" y="5065713"/>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6" name="AutoShape 18"/>
          <p:cNvSpPr>
            <a:spLocks noChangeArrowheads="1"/>
          </p:cNvSpPr>
          <p:nvPr/>
        </p:nvSpPr>
        <p:spPr bwMode="auto">
          <a:xfrm>
            <a:off x="2949575"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1984: 1.8%</a:t>
            </a:r>
            <a:endParaRPr lang="en-US" sz="1200">
              <a:solidFill>
                <a:srgbClr val="000000"/>
              </a:solidFill>
            </a:endParaRPr>
          </a:p>
        </p:txBody>
      </p:sp>
      <p:sp>
        <p:nvSpPr>
          <p:cNvPr id="5547027" name="AutoShape 19"/>
          <p:cNvSpPr>
            <a:spLocks noChangeArrowheads="1"/>
          </p:cNvSpPr>
          <p:nvPr/>
        </p:nvSpPr>
        <p:spPr bwMode="auto">
          <a:xfrm>
            <a:off x="4662488"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1992: 4.5%</a:t>
            </a:r>
            <a:endParaRPr lang="en-US" sz="1200">
              <a:solidFill>
                <a:srgbClr val="000000"/>
              </a:solidFill>
            </a:endParaRPr>
          </a:p>
        </p:txBody>
      </p:sp>
      <p:sp>
        <p:nvSpPr>
          <p:cNvPr id="5547028" name="AutoShape 20"/>
          <p:cNvSpPr>
            <a:spLocks noChangeArrowheads="1"/>
          </p:cNvSpPr>
          <p:nvPr/>
        </p:nvSpPr>
        <p:spPr bwMode="auto">
          <a:xfrm>
            <a:off x="6796088"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2001: -1.2%</a:t>
            </a:r>
            <a:endParaRPr lang="en-US" sz="1200">
              <a:solidFill>
                <a:srgbClr val="000000"/>
              </a:solidFill>
            </a:endParaRPr>
          </a:p>
        </p:txBody>
      </p:sp>
      <p:sp>
        <p:nvSpPr>
          <p:cNvPr id="5547029" name="AutoShape 21"/>
          <p:cNvSpPr>
            <a:spLocks noChangeArrowheads="1"/>
          </p:cNvSpPr>
          <p:nvPr/>
        </p:nvSpPr>
        <p:spPr bwMode="auto">
          <a:xfrm rot="511939">
            <a:off x="1550988" y="2078038"/>
            <a:ext cx="1701800" cy="612775"/>
          </a:xfrm>
          <a:prstGeom prst="rightArrow">
            <a:avLst>
              <a:gd name="adj1" fmla="val 50000"/>
              <a:gd name="adj2" fmla="val 93113"/>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0" name="AutoShape 22"/>
          <p:cNvSpPr>
            <a:spLocks noChangeArrowheads="1"/>
          </p:cNvSpPr>
          <p:nvPr/>
        </p:nvSpPr>
        <p:spPr bwMode="auto">
          <a:xfrm rot="937132">
            <a:off x="3581400" y="2665413"/>
            <a:ext cx="1804988" cy="612775"/>
          </a:xfrm>
          <a:prstGeom prst="rightArrow">
            <a:avLst>
              <a:gd name="adj1" fmla="val 50000"/>
              <a:gd name="adj2" fmla="val 92991"/>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1" name="AutoShape 23"/>
          <p:cNvSpPr>
            <a:spLocks noChangeArrowheads="1"/>
          </p:cNvSpPr>
          <p:nvPr/>
        </p:nvSpPr>
        <p:spPr bwMode="auto">
          <a:xfrm>
            <a:off x="5659438" y="2874963"/>
            <a:ext cx="1547812" cy="612775"/>
          </a:xfrm>
          <a:prstGeom prst="rightArrow">
            <a:avLst>
              <a:gd name="adj1" fmla="val 50000"/>
              <a:gd name="adj2" fmla="val 83074"/>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9 Years</a:t>
            </a:r>
          </a:p>
        </p:txBody>
      </p:sp>
      <p:sp>
        <p:nvSpPr>
          <p:cNvPr id="25" name="Oval 10"/>
          <p:cNvSpPr>
            <a:spLocks noChangeArrowheads="1"/>
          </p:cNvSpPr>
          <p:nvPr/>
        </p:nvSpPr>
        <p:spPr bwMode="auto">
          <a:xfrm>
            <a:off x="8205788" y="4103688"/>
            <a:ext cx="303212" cy="609600"/>
          </a:xfrm>
          <a:prstGeom prst="ellipse">
            <a:avLst/>
          </a:prstGeom>
          <a:noFill/>
          <a:ln w="38100">
            <a:solidFill>
              <a:srgbClr val="2B7299"/>
            </a:solidFill>
            <a:round/>
            <a:headEnd/>
            <a:tailEnd/>
          </a:ln>
        </p:spPr>
        <p:txBody>
          <a:bodyPr wrap="none" lIns="92075" tIns="46038" rIns="92075" bIns="46038" anchor="ctr"/>
          <a:lstStyle/>
          <a:p>
            <a:endParaRPr lang="en-US">
              <a:solidFill>
                <a:srgbClr val="000000"/>
              </a:solidFill>
            </a:endParaRPr>
          </a:p>
        </p:txBody>
      </p:sp>
      <p:sp>
        <p:nvSpPr>
          <p:cNvPr id="26" name="AutoShape 13"/>
          <p:cNvSpPr>
            <a:spLocks noChangeArrowheads="1"/>
          </p:cNvSpPr>
          <p:nvPr/>
        </p:nvSpPr>
        <p:spPr bwMode="auto">
          <a:xfrm>
            <a:off x="7235825" y="4529138"/>
            <a:ext cx="800100" cy="668337"/>
          </a:xfrm>
          <a:prstGeom prst="wedgeRectCallout">
            <a:avLst>
              <a:gd name="adj1" fmla="val 73583"/>
              <a:gd name="adj2" fmla="val -42704"/>
            </a:avLst>
          </a:prstGeom>
          <a:solidFill>
            <a:srgbClr val="28688C"/>
          </a:solidFill>
          <a:ln w="9525">
            <a:solidFill>
              <a:schemeClr val="tx1"/>
            </a:solidFill>
            <a:miter lim="800000"/>
            <a:headEnd/>
            <a:tailEnd/>
          </a:ln>
        </p:spPr>
        <p:txBody>
          <a:bodyPr lIns="92075" tIns="46038" rIns="92075" bIns="46038"/>
          <a:lstStyle/>
          <a:p>
            <a:pPr algn="ctr"/>
            <a:r>
              <a:rPr lang="en-US" b="1">
                <a:solidFill>
                  <a:srgbClr val="FFFFFF"/>
                </a:solidFill>
              </a:rPr>
              <a:t>2011:4.6%*</a:t>
            </a:r>
            <a:endParaRPr lang="en-US" sz="1200">
              <a:solidFill>
                <a:srgbClr val="FFFFFF"/>
              </a:solidFill>
            </a:endParaRPr>
          </a:p>
        </p:txBody>
      </p:sp>
      <p:sp>
        <p:nvSpPr>
          <p:cNvPr id="4917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a:r>
              <a:rPr lang="en-US" b="1">
                <a:solidFill>
                  <a:srgbClr val="FFFFFF"/>
                </a:solidFill>
              </a:rPr>
              <a:t>History suggests next ROE peak will be in 2016-2017</a:t>
            </a:r>
          </a:p>
        </p:txBody>
      </p:sp>
      <p:sp>
        <p:nvSpPr>
          <p:cNvPr id="4917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807325" y="2830513"/>
            <a:ext cx="1189038" cy="660400"/>
          </a:xfrm>
          <a:prstGeom prst="wedgeRectCallout">
            <a:avLst>
              <a:gd name="adj1" fmla="val 21244"/>
              <a:gd name="adj2" fmla="val 916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2012:Q3: 6.3%</a:t>
            </a:r>
          </a:p>
        </p:txBody>
      </p:sp>
      <p:sp>
        <p:nvSpPr>
          <p:cNvPr id="30" name="Oval 10"/>
          <p:cNvSpPr>
            <a:spLocks noChangeArrowheads="1"/>
          </p:cNvSpPr>
          <p:nvPr/>
        </p:nvSpPr>
        <p:spPr bwMode="auto">
          <a:xfrm>
            <a:off x="8505825" y="3863975"/>
            <a:ext cx="303213" cy="609600"/>
          </a:xfrm>
          <a:prstGeom prst="ellipse">
            <a:avLst/>
          </a:prstGeom>
          <a:noFill/>
          <a:ln w="38100">
            <a:solidFill>
              <a:srgbClr val="FFC000"/>
            </a:solidFill>
            <a:round/>
            <a:headEnd/>
            <a:tailEnd/>
          </a:ln>
        </p:spPr>
        <p:txBody>
          <a:bodyPr wrap="none" lIns="92075" tIns="46038" rIns="92075" bIns="46038"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A105148-7C4E-46A2-9D73-C14608A20FC6}" type="slidenum">
              <a:rPr lang="en-US" sz="900">
                <a:solidFill>
                  <a:srgbClr val="000000"/>
                </a:solidFill>
              </a:rPr>
              <a:pPr algn="r" eaLnBrk="0" hangingPunct="0">
                <a:lnSpc>
                  <a:spcPct val="85000"/>
                </a:lnSpc>
                <a:spcBef>
                  <a:spcPct val="20000"/>
                </a:spcBef>
              </a:pPr>
              <a:t>58</a:t>
            </a:fld>
            <a:endParaRPr lang="en-US" sz="900">
              <a:solidFill>
                <a:srgbClr val="000000"/>
              </a:solidFill>
            </a:endParaRPr>
          </a:p>
        </p:txBody>
      </p:sp>
      <p:sp>
        <p:nvSpPr>
          <p:cNvPr id="50182" name="Rectangle 2"/>
          <p:cNvSpPr>
            <a:spLocks noGrp="1" noChangeArrowheads="1"/>
          </p:cNvSpPr>
          <p:nvPr>
            <p:ph type="title" idx="4294967295"/>
          </p:nvPr>
        </p:nvSpPr>
        <p:spPr>
          <a:xfrm>
            <a:off x="271463" y="128588"/>
            <a:ext cx="6584950" cy="860425"/>
          </a:xfrm>
        </p:spPr>
        <p:txBody>
          <a:bodyPr/>
          <a:lstStyle/>
          <a:p>
            <a:r>
              <a:rPr lang="en-US" smtClean="0"/>
              <a:t>Policyholder Surplus, </a:t>
            </a:r>
            <a:br>
              <a:rPr lang="en-US" smtClean="0"/>
            </a:br>
            <a:r>
              <a:rPr lang="en-US" smtClean="0"/>
              <a:t>2006:Q4–2012:Q3</a:t>
            </a:r>
          </a:p>
        </p:txBody>
      </p:sp>
      <p:sp>
        <p:nvSpPr>
          <p:cNvPr id="50183" name="Rectangle 4"/>
          <p:cNvSpPr>
            <a:spLocks noChangeArrowheads="1"/>
          </p:cNvSpPr>
          <p:nvPr/>
        </p:nvSpPr>
        <p:spPr bwMode="auto">
          <a:xfrm>
            <a:off x="0" y="6454775"/>
            <a:ext cx="20574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A.M .Best.</a:t>
            </a:r>
          </a:p>
        </p:txBody>
      </p:sp>
      <p:sp>
        <p:nvSpPr>
          <p:cNvPr id="50184" name="Rectangle 4"/>
          <p:cNvSpPr>
            <a:spLocks noChangeArrowheads="1"/>
          </p:cNvSpPr>
          <p:nvPr/>
        </p:nvSpPr>
        <p:spPr bwMode="black">
          <a:xfrm>
            <a:off x="119063" y="11255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50178" name="Object 3"/>
          <p:cNvGraphicFramePr>
            <a:graphicFrameLocks/>
          </p:cNvGraphicFramePr>
          <p:nvPr/>
        </p:nvGraphicFramePr>
        <p:xfrm>
          <a:off x="120650" y="1317625"/>
          <a:ext cx="8915400" cy="4030663"/>
        </p:xfrm>
        <a:graphic>
          <a:graphicData uri="http://schemas.openxmlformats.org/presentationml/2006/ole">
            <p:oleObj spid="_x0000_s50178" name="Chart" r:id="rId4" imgW="8772576" imgH="3305147" progId="MSGraph.Chart.8">
              <p:embed followColorScheme="full"/>
            </p:oleObj>
          </a:graphicData>
        </a:graphic>
      </p:graphicFrame>
      <p:sp>
        <p:nvSpPr>
          <p:cNvPr id="50185" name="Text Box 5"/>
          <p:cNvSpPr txBox="1">
            <a:spLocks noChangeArrowheads="1"/>
          </p:cNvSpPr>
          <p:nvPr/>
        </p:nvSpPr>
        <p:spPr bwMode="auto">
          <a:xfrm>
            <a:off x="5799138" y="5440363"/>
            <a:ext cx="2660650" cy="844550"/>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endParaRPr lang="en-US" sz="1600" b="1" i="1">
              <a:solidFill>
                <a:srgbClr val="FF0000"/>
              </a:solidFill>
            </a:endParaRP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sp>
        <p:nvSpPr>
          <p:cNvPr id="16" name="AutoShape 8"/>
          <p:cNvSpPr>
            <a:spLocks noChangeArrowheads="1"/>
          </p:cNvSpPr>
          <p:nvPr/>
        </p:nvSpPr>
        <p:spPr bwMode="blackWhite">
          <a:xfrm>
            <a:off x="7040563" y="3754438"/>
            <a:ext cx="1417637" cy="669925"/>
          </a:xfrm>
          <a:prstGeom prst="wedgeRectCallout">
            <a:avLst>
              <a:gd name="adj1" fmla="val 64708"/>
              <a:gd name="adj2" fmla="val -104671"/>
            </a:avLst>
          </a:prstGeom>
          <a:solidFill>
            <a:srgbClr val="FFCC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chemeClr val="bg1"/>
                </a:solidFill>
              </a:rPr>
              <a:t>Surplus as of 9/30/12 was a new peak</a:t>
            </a:r>
          </a:p>
        </p:txBody>
      </p:sp>
      <p:sp>
        <p:nvSpPr>
          <p:cNvPr id="18" name="AutoShape 7"/>
          <p:cNvSpPr>
            <a:spLocks noChangeArrowheads="1"/>
          </p:cNvSpPr>
          <p:nvPr/>
        </p:nvSpPr>
        <p:spPr bwMode="blackWhite">
          <a:xfrm>
            <a:off x="1258888" y="1462088"/>
            <a:ext cx="4129087" cy="879475"/>
          </a:xfrm>
          <a:prstGeom prst="wedgeRectCallout">
            <a:avLst>
              <a:gd name="adj1" fmla="val 43037"/>
              <a:gd name="adj2" fmla="val 2673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The industry now has $1 of surplus for every $0.80 of NPW, the strongest claims-paying status in its history</a:t>
            </a:r>
          </a:p>
        </p:txBody>
      </p:sp>
      <p:sp>
        <p:nvSpPr>
          <p:cNvPr id="19" name="AutoShape 8"/>
          <p:cNvSpPr>
            <a:spLocks noChangeArrowheads="1"/>
          </p:cNvSpPr>
          <p:nvPr/>
        </p:nvSpPr>
        <p:spPr bwMode="blackWhite">
          <a:xfrm>
            <a:off x="6243638" y="1076325"/>
            <a:ext cx="2271712" cy="568325"/>
          </a:xfrm>
          <a:prstGeom prst="wedgeRectCallout">
            <a:avLst>
              <a:gd name="adj1" fmla="val 15685"/>
              <a:gd name="adj2" fmla="val 1551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Drop due to near-record 2011 CAT losses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7577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B68A201-1D03-4A1A-AD39-219EE722AEF5}" type="slidenum">
              <a:rPr lang="en-US" sz="900">
                <a:solidFill>
                  <a:srgbClr val="FFFFFF"/>
                </a:solidFill>
              </a:rPr>
              <a:pPr algn="r" eaLnBrk="0" hangingPunct="0">
                <a:lnSpc>
                  <a:spcPct val="85000"/>
                </a:lnSpc>
                <a:spcBef>
                  <a:spcPct val="20000"/>
                </a:spcBef>
              </a:pPr>
              <a:t>59</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rgbClr val="FFFFFF"/>
                </a:solidFill>
              </a:rPr>
              <a:t>Key Takaways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18233068-A09D-4666-942D-222C2DD8D0BF}" type="slidenum">
              <a:rPr lang="en-US" smtClean="0"/>
              <a:pPr>
                <a:defRPr/>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8213BA58-FC95-4200-A9CD-C15F389124F9}" type="slidenum">
              <a:rPr lang="en-US" smtClean="0"/>
              <a:pPr>
                <a:defRPr/>
              </a:pPr>
              <a:t>6</a:t>
            </a:fld>
            <a:endParaRPr lang="en-US" smtClean="0"/>
          </a:p>
        </p:txBody>
      </p:sp>
      <p:sp>
        <p:nvSpPr>
          <p:cNvPr id="5124" name="Rectangle 2"/>
          <p:cNvSpPr>
            <a:spLocks noGrp="1" noChangeArrowheads="1"/>
          </p:cNvSpPr>
          <p:nvPr>
            <p:ph type="title" idx="4294967295"/>
          </p:nvPr>
        </p:nvSpPr>
        <p:spPr>
          <a:xfrm>
            <a:off x="304800" y="152400"/>
            <a:ext cx="7543800" cy="866775"/>
          </a:xfrm>
        </p:spPr>
        <p:txBody>
          <a:bodyPr lIns="92075" tIns="46038" rIns="92075" bIns="46038"/>
          <a:lstStyle/>
          <a:p>
            <a:r>
              <a:rPr lang="en-US" smtClean="0"/>
              <a:t>Homeowners Insurance Profit, 2011, </a:t>
            </a:r>
            <a:br>
              <a:rPr lang="en-US" smtClean="0"/>
            </a:br>
            <a:r>
              <a:rPr lang="en-US" smtClean="0"/>
              <a:t>by State</a:t>
            </a:r>
          </a:p>
        </p:txBody>
      </p:sp>
      <p:graphicFrame>
        <p:nvGraphicFramePr>
          <p:cNvPr id="5122" name="Object 3"/>
          <p:cNvGraphicFramePr>
            <a:graphicFrameLocks noChangeAspect="1"/>
          </p:cNvGraphicFramePr>
          <p:nvPr>
            <p:ph idx="4294967295"/>
          </p:nvPr>
        </p:nvGraphicFramePr>
        <p:xfrm>
          <a:off x="9525" y="1200150"/>
          <a:ext cx="9172575" cy="4752975"/>
        </p:xfrm>
        <a:graphic>
          <a:graphicData uri="http://schemas.openxmlformats.org/presentationml/2006/ole">
            <p:oleObj spid="_x0000_s5122" name="Chart" r:id="rId4" imgW="8820049" imgH="4572034" progId="MSGraph.Chart.8">
              <p:embed followColorScheme="full"/>
            </p:oleObj>
          </a:graphicData>
        </a:graphic>
      </p:graphicFrame>
      <p:sp>
        <p:nvSpPr>
          <p:cNvPr id="5125" name="Text Box 4"/>
          <p:cNvSpPr txBox="1">
            <a:spLocks noChangeArrowheads="1"/>
          </p:cNvSpPr>
          <p:nvPr/>
        </p:nvSpPr>
        <p:spPr bwMode="auto">
          <a:xfrm>
            <a:off x="0" y="6367463"/>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NAIC 2012 Profitability Report; Insurance Information Institute.		</a:t>
            </a:r>
          </a:p>
        </p:txBody>
      </p:sp>
      <p:sp>
        <p:nvSpPr>
          <p:cNvPr id="7" name="Rectangle 2"/>
          <p:cNvSpPr txBox="1">
            <a:spLocks noChangeArrowheads="1"/>
          </p:cNvSpPr>
          <p:nvPr/>
        </p:nvSpPr>
        <p:spPr bwMode="black">
          <a:xfrm>
            <a:off x="3657600" y="1066800"/>
            <a:ext cx="2362200" cy="381000"/>
          </a:xfrm>
          <a:prstGeom prst="rect">
            <a:avLst/>
          </a:prstGeom>
          <a:noFill/>
          <a:ln w="9525">
            <a:noFill/>
            <a:miter lim="800000"/>
            <a:headEnd/>
            <a:tailEnd/>
          </a:ln>
        </p:spPr>
        <p:txBody>
          <a:bodyPr lIns="92075" tIns="46038" rIns="92075" bIns="46038" anchor="ctr"/>
          <a:lstStyle/>
          <a:p>
            <a:pPr defTabSz="114300" eaLnBrk="0" hangingPunct="0">
              <a:lnSpc>
                <a:spcPct val="90000"/>
              </a:lnSpc>
              <a:defRPr/>
            </a:pPr>
            <a:r>
              <a:rPr lang="en-US" sz="2000" b="1" kern="0" dirty="0">
                <a:solidFill>
                  <a:srgbClr val="225A7A"/>
                </a:solidFill>
                <a:ea typeface="+mj-ea"/>
                <a:cs typeface="+mj-cs"/>
              </a:rPr>
              <a:t>Low</a:t>
            </a:r>
            <a:r>
              <a:rPr lang="en-US" sz="2000" b="1" kern="0" dirty="0" err="1">
                <a:solidFill>
                  <a:srgbClr val="225A7A"/>
                </a:solidFill>
                <a:ea typeface="+mj-ea"/>
                <a:cs typeface="+mj-cs"/>
              </a:rPr>
              <a:t>est</a:t>
            </a:r>
            <a:r>
              <a:rPr lang="en-US" sz="2000" b="1" kern="0" dirty="0">
                <a:solidFill>
                  <a:srgbClr val="225A7A"/>
                </a:solidFill>
                <a:ea typeface="+mj-ea"/>
                <a:cs typeface="+mj-cs"/>
              </a:rPr>
              <a:t> 25 States</a:t>
            </a:r>
          </a:p>
        </p:txBody>
      </p:sp>
      <p:sp>
        <p:nvSpPr>
          <p:cNvPr id="5127" name="TextBox 7"/>
          <p:cNvSpPr txBox="1">
            <a:spLocks noChangeArrowheads="1"/>
          </p:cNvSpPr>
          <p:nvPr/>
        </p:nvSpPr>
        <p:spPr bwMode="auto">
          <a:xfrm>
            <a:off x="2133600" y="3810000"/>
            <a:ext cx="1524000" cy="646113"/>
          </a:xfrm>
          <a:prstGeom prst="rect">
            <a:avLst/>
          </a:prstGeom>
          <a:noFill/>
          <a:ln w="9525">
            <a:noFill/>
            <a:miter lim="800000"/>
            <a:headEnd/>
            <a:tailEnd/>
          </a:ln>
        </p:spPr>
        <p:txBody>
          <a:bodyPr>
            <a:spAutoFit/>
          </a:bodyPr>
          <a:lstStyle/>
          <a:p>
            <a:r>
              <a:rPr lang="en-US"/>
              <a:t>US average:</a:t>
            </a:r>
            <a:br>
              <a:rPr lang="en-US"/>
            </a:br>
            <a:r>
              <a:rPr lang="en-US"/>
              <a:t>-3.8%</a:t>
            </a:r>
          </a:p>
        </p:txBody>
      </p:sp>
      <p:sp>
        <p:nvSpPr>
          <p:cNvPr id="9" name="Rectangle 14"/>
          <p:cNvSpPr>
            <a:spLocks noChangeArrowheads="1"/>
          </p:cNvSpPr>
          <p:nvPr/>
        </p:nvSpPr>
        <p:spPr bwMode="auto">
          <a:xfrm>
            <a:off x="2819400" y="5334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10" name="Rectangle 14"/>
          <p:cNvSpPr>
            <a:spLocks noChangeArrowheads="1"/>
          </p:cNvSpPr>
          <p:nvPr/>
        </p:nvSpPr>
        <p:spPr bwMode="auto">
          <a:xfrm>
            <a:off x="7010400" y="5334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AE3D85D4-B72F-4800-B582-A17F11B377D5}" type="slidenum">
              <a:rPr lang="en-US" smtClean="0"/>
              <a:pPr>
                <a:defRPr/>
              </a:pPr>
              <a:t>60</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70000"/>
              </a:lnSpc>
              <a:spcBef>
                <a:spcPct val="50000"/>
              </a:spcBef>
            </a:pPr>
            <a:r>
              <a:rPr lang="en-US" b="1" smtClean="0"/>
              <a:t>HO Insurance Exposures Will Grow With the U.S. Economy and Population</a:t>
            </a:r>
          </a:p>
          <a:p>
            <a:pPr lvl="1">
              <a:lnSpc>
                <a:spcPct val="70000"/>
              </a:lnSpc>
            </a:pPr>
            <a:r>
              <a:rPr lang="en-US" sz="2000" smtClean="0"/>
              <a:t>In 2013-14, more growth in rental market than ownership market</a:t>
            </a:r>
          </a:p>
          <a:p>
            <a:pPr lvl="1">
              <a:lnSpc>
                <a:spcPct val="70000"/>
              </a:lnSpc>
            </a:pPr>
            <a:r>
              <a:rPr lang="en-US" sz="2000" smtClean="0"/>
              <a:t>Longer term, demographics might continue to shift the composition of the market toward smaller homes, more rentals</a:t>
            </a:r>
          </a:p>
          <a:p>
            <a:pPr>
              <a:lnSpc>
                <a:spcPct val="70000"/>
              </a:lnSpc>
              <a:spcBef>
                <a:spcPct val="50000"/>
              </a:spcBef>
            </a:pPr>
            <a:r>
              <a:rPr lang="en-US" b="1" smtClean="0"/>
              <a:t>HO Underwriting Profit is Highly Variable, Depends on Frequency, Severity of CATs</a:t>
            </a:r>
          </a:p>
          <a:p>
            <a:pPr lvl="1">
              <a:lnSpc>
                <a:spcPct val="70000"/>
              </a:lnSpc>
            </a:pPr>
            <a:r>
              <a:rPr lang="en-US" sz="2000" smtClean="0"/>
              <a:t>Frequency, Severity trends appear to be rising</a:t>
            </a:r>
          </a:p>
          <a:p>
            <a:pPr lvl="1">
              <a:lnSpc>
                <a:spcPct val="70000"/>
              </a:lnSpc>
            </a:pPr>
            <a:r>
              <a:rPr lang="en-US" sz="2000" smtClean="0"/>
              <a:t>Inflation in some claims drivers has been/can be severe, even when overall inflation is moderate</a:t>
            </a:r>
          </a:p>
          <a:p>
            <a:pPr>
              <a:lnSpc>
                <a:spcPct val="70000"/>
              </a:lnSpc>
              <a:spcBef>
                <a:spcPct val="50000"/>
              </a:spcBef>
            </a:pPr>
            <a:r>
              <a:rPr lang="en-US" b="1" smtClean="0"/>
              <a:t>Industry Capacity Hits a New Record by Year-End 2013 (Barring Meg-CAT)</a:t>
            </a:r>
          </a:p>
          <a:p>
            <a:pPr>
              <a:lnSpc>
                <a:spcPct val="70000"/>
              </a:lnSpc>
              <a:spcBef>
                <a:spcPct val="50000"/>
              </a:spcBef>
            </a:pPr>
            <a:r>
              <a:rPr lang="en-US" b="1" smtClean="0"/>
              <a:t>Pressure on Underwriting to Generate Profits as the Investment Environment Is/Remains Challenging</a:t>
            </a:r>
            <a:endParaRPr lang="en-US" smtClean="0"/>
          </a:p>
          <a:p>
            <a:pPr lvl="1">
              <a:lnSpc>
                <a:spcPct val="70000"/>
              </a:lnSpc>
            </a:pPr>
            <a:r>
              <a:rPr lang="en-US" sz="2000" smtClean="0"/>
              <a:t>Most economists forecast interest rates to remain low for the next few years</a:t>
            </a:r>
            <a:endParaRPr lang="en-US" sz="2000" b="1" smtClean="0"/>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Takeaways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latin typeface="Verdana"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latin typeface="Verdana" pitchFamily="34" charset="0"/>
              </a:rPr>
              <a:t>Thank you for your time</a:t>
            </a:r>
            <a:br>
              <a:rPr lang="en-US" sz="3600" b="1" i="1">
                <a:solidFill>
                  <a:srgbClr val="225A7A"/>
                </a:solidFill>
                <a:latin typeface="Verdana" pitchFamily="34" charset="0"/>
              </a:rPr>
            </a:br>
            <a:r>
              <a:rPr lang="en-US" sz="3600" b="1" i="1">
                <a:solidFill>
                  <a:srgbClr val="225A7A"/>
                </a:solidFill>
                <a:latin typeface="Verdana"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latin typeface="Verdana" pitchFamily="34" charset="0"/>
              </a:rPr>
              <a:t>Insurance Information Institute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p:txBody>
          <a:bodyPr/>
          <a:lstStyle/>
          <a:p>
            <a:pPr>
              <a:defRPr/>
            </a:pPr>
            <a:fld id="{42F1F84B-9CA9-47A2-B1FD-D3989182568D}" type="slidenum">
              <a:rPr lang="en-US" smtClean="0"/>
              <a:pPr>
                <a:defRPr/>
              </a:pPr>
              <a:t>7</a:t>
            </a:fld>
            <a:endParaRPr lang="en-US" smtClean="0"/>
          </a:p>
        </p:txBody>
      </p:sp>
      <p:graphicFrame>
        <p:nvGraphicFramePr>
          <p:cNvPr id="6146" name="Object 3"/>
          <p:cNvGraphicFramePr>
            <a:graphicFrameLocks noChangeAspect="1"/>
          </p:cNvGraphicFramePr>
          <p:nvPr>
            <p:ph idx="4294967295"/>
          </p:nvPr>
        </p:nvGraphicFramePr>
        <p:xfrm>
          <a:off x="0" y="1774825"/>
          <a:ext cx="9144000" cy="4754563"/>
        </p:xfrm>
        <a:graphic>
          <a:graphicData uri="http://schemas.openxmlformats.org/presentationml/2006/ole">
            <p:oleObj spid="_x0000_s6146" name="Chart" r:id="rId4" imgW="8810608" imgH="4581490" progId="MSGraph.Chart.8">
              <p:embed followColorScheme="full"/>
            </p:oleObj>
          </a:graphicData>
        </a:graphic>
      </p:graphicFrame>
      <p:sp>
        <p:nvSpPr>
          <p:cNvPr id="6148"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*Latest available.</a:t>
            </a:r>
          </a:p>
          <a:p>
            <a:pPr eaLnBrk="0" hangingPunct="0">
              <a:lnSpc>
                <a:spcPct val="70000"/>
              </a:lnSpc>
              <a:spcBef>
                <a:spcPct val="50000"/>
              </a:spcBef>
              <a:buClr>
                <a:srgbClr val="FF3300"/>
              </a:buClr>
              <a:buFont typeface="Wingdings" pitchFamily="2" charset="2"/>
              <a:buNone/>
            </a:pPr>
            <a:r>
              <a:rPr lang="en-US" sz="1100"/>
              <a:t>Source:  NAIC.		</a:t>
            </a:r>
          </a:p>
        </p:txBody>
      </p:sp>
      <p:sp>
        <p:nvSpPr>
          <p:cNvPr id="61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a:solidFill>
                  <a:schemeClr val="accent1"/>
                </a:solidFill>
              </a:rPr>
              <a:t>Return on Net Worth: Homeowners Insurance, </a:t>
            </a:r>
          </a:p>
          <a:p>
            <a:pPr eaLnBrk="0" hangingPunct="0"/>
            <a:r>
              <a:rPr lang="en-US" sz="2800" b="1">
                <a:solidFill>
                  <a:schemeClr val="accent1"/>
                </a:solidFill>
              </a:rPr>
              <a:t>10-Year Average (2002-2011*)</a:t>
            </a:r>
          </a:p>
        </p:txBody>
      </p:sp>
      <p:sp>
        <p:nvSpPr>
          <p:cNvPr id="8" name="AutoShape 6"/>
          <p:cNvSpPr>
            <a:spLocks noChangeArrowheads="1"/>
          </p:cNvSpPr>
          <p:nvPr/>
        </p:nvSpPr>
        <p:spPr bwMode="blackWhite">
          <a:xfrm>
            <a:off x="3205163" y="1735138"/>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2002-2011 due to the absence of hurricanes during this period</a:t>
            </a:r>
          </a:p>
        </p:txBody>
      </p:sp>
      <p:sp>
        <p:nvSpPr>
          <p:cNvPr id="61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61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Rectangle 14"/>
          <p:cNvSpPr>
            <a:spLocks noChangeArrowheads="1"/>
          </p:cNvSpPr>
          <p:nvPr/>
        </p:nvSpPr>
        <p:spPr bwMode="auto">
          <a:xfrm>
            <a:off x="7772400" y="5715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10" name="Rectangle 14"/>
          <p:cNvSpPr>
            <a:spLocks noChangeArrowheads="1"/>
          </p:cNvSpPr>
          <p:nvPr/>
        </p:nvSpPr>
        <p:spPr bwMode="auto">
          <a:xfrm>
            <a:off x="1828800" y="5715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p:txBody>
          <a:bodyPr/>
          <a:lstStyle/>
          <a:p>
            <a:pPr>
              <a:defRPr/>
            </a:pPr>
            <a:fld id="{E25FA786-C73D-4DB8-AFCF-D36D80913963}" type="slidenum">
              <a:rPr lang="en-US" smtClean="0"/>
              <a:pPr>
                <a:defRPr/>
              </a:pPr>
              <a:t>8</a:t>
            </a:fld>
            <a:endParaRPr lang="en-US" smtClean="0"/>
          </a:p>
        </p:txBody>
      </p:sp>
      <p:graphicFrame>
        <p:nvGraphicFramePr>
          <p:cNvPr id="7170" name="Object 3"/>
          <p:cNvGraphicFramePr>
            <a:graphicFrameLocks noChangeAspect="1"/>
          </p:cNvGraphicFramePr>
          <p:nvPr>
            <p:ph idx="4294967295"/>
          </p:nvPr>
        </p:nvGraphicFramePr>
        <p:xfrm>
          <a:off x="53975" y="1400175"/>
          <a:ext cx="9090025" cy="4702175"/>
        </p:xfrm>
        <a:graphic>
          <a:graphicData uri="http://schemas.openxmlformats.org/presentationml/2006/ole">
            <p:oleObj spid="_x0000_s7170" name="Chart" r:id="rId4" imgW="8820049" imgH="4562577" progId="MSGraph.Chart.8">
              <p:embed followColorScheme="full"/>
            </p:oleObj>
          </a:graphicData>
        </a:graphic>
      </p:graphicFrame>
      <p:sp>
        <p:nvSpPr>
          <p:cNvPr id="7172" name="Rectangle 7"/>
          <p:cNvSpPr>
            <a:spLocks noChangeArrowheads="1"/>
          </p:cNvSpPr>
          <p:nvPr/>
        </p:nvSpPr>
        <p:spPr bwMode="auto">
          <a:xfrm>
            <a:off x="0" y="6362700"/>
            <a:ext cx="8750300" cy="430213"/>
          </a:xfrm>
          <a:prstGeom prst="rect">
            <a:avLst/>
          </a:prstGeom>
          <a:noFill/>
          <a:ln w="9525">
            <a:noFill/>
            <a:miter lim="800000"/>
            <a:headEnd/>
            <a:tailEnd/>
          </a:ln>
        </p:spPr>
        <p:txBody>
          <a:bodyPr>
            <a:spAutoFit/>
          </a:bodyPr>
          <a:lstStyle/>
          <a:p>
            <a:r>
              <a:rPr lang="en-US" sz="1100"/>
              <a:t>*Latest available.</a:t>
            </a:r>
          </a:p>
          <a:p>
            <a:r>
              <a:rPr lang="en-US" sz="1100"/>
              <a:t>Sources:  NAIC</a:t>
            </a:r>
          </a:p>
        </p:txBody>
      </p:sp>
      <p:sp>
        <p:nvSpPr>
          <p:cNvPr id="7" name="AutoShape 6"/>
          <p:cNvSpPr>
            <a:spLocks noChangeArrowheads="1"/>
          </p:cNvSpPr>
          <p:nvPr/>
        </p:nvSpPr>
        <p:spPr bwMode="blackWhite">
          <a:xfrm>
            <a:off x="2506663" y="3940175"/>
            <a:ext cx="3708400" cy="1062038"/>
          </a:xfrm>
          <a:prstGeom prst="wedgeRectCallout">
            <a:avLst>
              <a:gd name="adj1" fmla="val 102896"/>
              <a:gd name="adj2" fmla="val 422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2002-2011</a:t>
            </a:r>
          </a:p>
        </p:txBody>
      </p:sp>
      <p:sp>
        <p:nvSpPr>
          <p:cNvPr id="71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1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1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a:solidFill>
                  <a:schemeClr val="accent1"/>
                </a:solidFill>
              </a:rPr>
              <a:t>Return on Net Worth: Homeowners Insurance, </a:t>
            </a:r>
          </a:p>
          <a:p>
            <a:pPr eaLnBrk="0" hangingPunct="0"/>
            <a:r>
              <a:rPr lang="en-US" sz="2800" b="1">
                <a:solidFill>
                  <a:schemeClr val="accent1"/>
                </a:solidFill>
              </a:rPr>
              <a:t>10-Year Average (2002-2011*)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B64B417-F93B-4AC8-8590-915262F31EC5}" type="slidenum">
              <a:rPr lang="en-US" sz="900"/>
              <a:pPr algn="r" eaLnBrk="0" hangingPunct="0">
                <a:lnSpc>
                  <a:spcPct val="85000"/>
                </a:lnSpc>
                <a:spcBef>
                  <a:spcPct val="20000"/>
                </a:spcBef>
              </a:pPr>
              <a:t>9</a:t>
            </a:fld>
            <a:endParaRPr lang="en-US" sz="900"/>
          </a:p>
        </p:txBody>
      </p:sp>
      <p:sp>
        <p:nvSpPr>
          <p:cNvPr id="8198" name="Rectangle 7"/>
          <p:cNvSpPr>
            <a:spLocks noGrp="1" noChangeArrowheads="1"/>
          </p:cNvSpPr>
          <p:nvPr>
            <p:ph type="title" idx="4294967295"/>
          </p:nvPr>
        </p:nvSpPr>
        <p:spPr>
          <a:xfrm>
            <a:off x="450850" y="161925"/>
            <a:ext cx="7400925" cy="860425"/>
          </a:xfrm>
        </p:spPr>
        <p:txBody>
          <a:bodyPr/>
          <a:lstStyle/>
          <a:p>
            <a:r>
              <a:rPr lang="en-US" sz="3200" smtClean="0"/>
              <a:t>Monthly Change* in HO-4</a:t>
            </a:r>
            <a:br>
              <a:rPr lang="en-US" sz="3200" smtClean="0"/>
            </a:br>
            <a:r>
              <a:rPr lang="en-US" sz="3200" smtClean="0"/>
              <a:t>Insurance Prices, </a:t>
            </a:r>
            <a:r>
              <a:rPr lang="en-US" smtClean="0"/>
              <a:t>1998–2013</a:t>
            </a:r>
          </a:p>
        </p:txBody>
      </p:sp>
      <p:sp>
        <p:nvSpPr>
          <p:cNvPr id="8199" name="Text Box 5"/>
          <p:cNvSpPr txBox="1">
            <a:spLocks noChangeArrowheads="1"/>
          </p:cNvSpPr>
          <p:nvPr/>
        </p:nvSpPr>
        <p:spPr bwMode="auto">
          <a:xfrm>
            <a:off x="123825"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April 2013; not seasonally adjusted; first BLS data point is Dec 1998;</a:t>
            </a:r>
          </a:p>
          <a:p>
            <a:pPr eaLnBrk="0" hangingPunct="0">
              <a:lnSpc>
                <a:spcPct val="85000"/>
              </a:lnSpc>
              <a:spcBef>
                <a:spcPct val="25000"/>
              </a:spcBef>
              <a:buClr>
                <a:schemeClr val="accent2"/>
              </a:buClr>
              <a:buFont typeface="Wingdings" pitchFamily="2" charset="2"/>
              <a:buNone/>
            </a:pPr>
            <a:r>
              <a:rPr lang="en-US" sz="1100"/>
              <a:t>Recessions indicated by gray shaded columns.</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8194" name="Object 8"/>
          <p:cNvGraphicFramePr>
            <a:graphicFrameLocks noChangeAspect="1"/>
          </p:cNvGraphicFramePr>
          <p:nvPr/>
        </p:nvGraphicFramePr>
        <p:xfrm>
          <a:off x="468313" y="938213"/>
          <a:ext cx="8343900" cy="4838700"/>
        </p:xfrm>
        <a:graphic>
          <a:graphicData uri="http://schemas.openxmlformats.org/presentationml/2006/ole">
            <p:oleObj spid="_x0000_s8194" name="Chart" r:id="rId4" imgW="8343967" imgH="4381555" progId="MSGraph.Chart.8">
              <p:embed followColorScheme="full"/>
            </p:oleObj>
          </a:graphicData>
        </a:graphic>
      </p:graphicFrame>
      <p:sp>
        <p:nvSpPr>
          <p:cNvPr id="9" name="AutoShape 6"/>
          <p:cNvSpPr>
            <a:spLocks noChangeArrowheads="1"/>
          </p:cNvSpPr>
          <p:nvPr/>
        </p:nvSpPr>
        <p:spPr bwMode="blackWhite">
          <a:xfrm>
            <a:off x="1219200" y="1143000"/>
            <a:ext cx="1524000" cy="533400"/>
          </a:xfrm>
          <a:prstGeom prst="wedgeRectCallout">
            <a:avLst>
              <a:gd name="adj1" fmla="val 71015"/>
              <a:gd name="adj2" fmla="val 516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 of 2002-03</a:t>
            </a:r>
          </a:p>
        </p:txBody>
      </p:sp>
      <p:sp>
        <p:nvSpPr>
          <p:cNvPr id="10" name="AutoShape 6"/>
          <p:cNvSpPr>
            <a:spLocks noChangeArrowheads="1"/>
          </p:cNvSpPr>
          <p:nvPr/>
        </p:nvSpPr>
        <p:spPr bwMode="blackWhite">
          <a:xfrm>
            <a:off x="6172200" y="1295400"/>
            <a:ext cx="1314450" cy="819150"/>
          </a:xfrm>
          <a:prstGeom prst="wedgeRectCallout">
            <a:avLst>
              <a:gd name="adj1" fmla="val 46522"/>
              <a:gd name="adj2" fmla="val 91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 price change peak, Nov 2010, at a +4.3% rate</a:t>
            </a:r>
          </a:p>
        </p:txBody>
      </p:sp>
      <p:sp>
        <p:nvSpPr>
          <p:cNvPr id="8202" name="Rectangle 5"/>
          <p:cNvSpPr>
            <a:spLocks noChangeArrowheads="1"/>
          </p:cNvSpPr>
          <p:nvPr/>
        </p:nvSpPr>
        <p:spPr bwMode="blackWhite">
          <a:xfrm>
            <a:off x="514350" y="5600700"/>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Since 1998, the 12-month change in HO-4 prices has rarely been</a:t>
            </a:r>
            <a:br>
              <a:rPr lang="en-US" b="1">
                <a:solidFill>
                  <a:schemeClr val="bg1"/>
                </a:solidFill>
              </a:rPr>
            </a:br>
            <a:r>
              <a:rPr lang="en-US" b="1">
                <a:solidFill>
                  <a:schemeClr val="bg1"/>
                </a:solidFill>
              </a:rPr>
              <a:t>above 3% (and from Oct 2005 through Sept 2006 was negative!)</a:t>
            </a:r>
          </a:p>
        </p:txBody>
      </p:sp>
      <p:sp>
        <p:nvSpPr>
          <p:cNvPr id="11" name="AutoShape 6"/>
          <p:cNvSpPr>
            <a:spLocks noChangeArrowheads="1"/>
          </p:cNvSpPr>
          <p:nvPr/>
        </p:nvSpPr>
        <p:spPr bwMode="blackWhite">
          <a:xfrm>
            <a:off x="7848600" y="4038600"/>
            <a:ext cx="1085850" cy="819150"/>
          </a:xfrm>
          <a:prstGeom prst="wedgeRectCallout">
            <a:avLst>
              <a:gd name="adj1" fmla="val 31382"/>
              <a:gd name="adj2" fmla="val -1412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Latest </a:t>
            </a:r>
            <a:br>
              <a:rPr lang="en-US" sz="1400" b="1" dirty="0">
                <a:solidFill>
                  <a:schemeClr val="bg1"/>
                </a:solidFill>
              </a:rPr>
            </a:br>
            <a:r>
              <a:rPr lang="en-US" sz="1400" b="1" dirty="0">
                <a:solidFill>
                  <a:schemeClr val="bg1"/>
                </a:solidFill>
              </a:rPr>
              <a:t>(Apr 2013) at 2.4%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3675</TotalTime>
  <Words>4571</Words>
  <Application>Microsoft Office PowerPoint</Application>
  <PresentationFormat>On-screen Show (4:3)</PresentationFormat>
  <Paragraphs>593</Paragraphs>
  <Slides>61</Slides>
  <Notes>55</Notes>
  <HiddenSlides>22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1" baseType="lpstr">
      <vt:lpstr>Arial</vt:lpstr>
      <vt:lpstr>Wingdings</vt:lpstr>
      <vt:lpstr>Calibri</vt:lpstr>
      <vt:lpstr>Symbol</vt:lpstr>
      <vt:lpstr>Arial Unicode MS</vt:lpstr>
      <vt:lpstr>Times New Roman</vt:lpstr>
      <vt:lpstr>Verdana</vt:lpstr>
      <vt:lpstr>Default Design</vt:lpstr>
      <vt:lpstr>Microsoft Graph Chart</vt:lpstr>
      <vt:lpstr>Chart</vt:lpstr>
      <vt:lpstr>Homeowners Insurance: The National Market and Trends</vt:lpstr>
      <vt:lpstr>P/C Net Written Premiums, by Segment/Line, 2002 vs. 2012</vt:lpstr>
      <vt:lpstr>Homeowners Insurance Net Written Premium, 2000–2012</vt:lpstr>
      <vt:lpstr>Average Premium for Home Insurance Policies**</vt:lpstr>
      <vt:lpstr>Homeowners Insurance Profit, 2011,  by State</vt:lpstr>
      <vt:lpstr>Homeowners Insurance Profit, 2011,  by State</vt:lpstr>
      <vt:lpstr>Slide 7</vt:lpstr>
      <vt:lpstr>Slide 8</vt:lpstr>
      <vt:lpstr>Monthly Change* in HO-4 Insurance Prices, 1998–2013</vt:lpstr>
      <vt:lpstr>Homeowners Average Premium 2011:  Highest 25 States</vt:lpstr>
      <vt:lpstr>Homeowners Average Premium 2011: Lowest 25 States</vt:lpstr>
      <vt:lpstr>U.S. Residual Market: Total Policies In-Force at Year-End (1999-2011)</vt:lpstr>
      <vt:lpstr>U.S. Residual Market Exposure to Loss</vt:lpstr>
      <vt:lpstr>Homeowners Combined Ratios, 1993–2012F</vt:lpstr>
      <vt:lpstr>Return on Net Worth: All P-C Lines vs. Homeowners, 1990-2011*</vt:lpstr>
      <vt:lpstr>Slide 16</vt:lpstr>
      <vt:lpstr>Slide 17</vt:lpstr>
      <vt:lpstr>Projected Population Growth Rates (2010-2020) Vary Widely by State and Region*</vt:lpstr>
      <vt:lpstr>Projected Population Growth Rates (2010-2020) Vary Widely by State and Region* (cont’d)</vt:lpstr>
      <vt:lpstr>As the Population Ages, the Number of People per Household Shrinks (2012)</vt:lpstr>
      <vt:lpstr>Changes in Household Composition, 2000-2010</vt:lpstr>
      <vt:lpstr>Private Housing Unit Starts, 1990-2014F</vt:lpstr>
      <vt:lpstr>So Far, the Pickup Is Mostly in  Multi-Family Housing Starts</vt:lpstr>
      <vt:lpstr>Number of Rental-Occupied Housing Units, Quarterly, 1990-2013</vt:lpstr>
      <vt:lpstr>Rental Vacancy Rates, Quarterly, 1990-2013</vt:lpstr>
      <vt:lpstr>Rental-Occupied Housing Units as % of Total Occupied Units, Quarterly, 1990-2013</vt:lpstr>
      <vt:lpstr>Housing Unit Starts: Building Momentum, Monthly, Jan 2011-Apr 2013*</vt:lpstr>
      <vt:lpstr>Average Square Footage of Completed New Homes in U.S., 1973-2011</vt:lpstr>
      <vt:lpstr>Highly Variable P/C Claims Drivers</vt:lpstr>
      <vt:lpstr>Change* in the Consumer Price Index, 2004–2013</vt:lpstr>
      <vt:lpstr>Pct Changes in Price* for Residential Construction, 1990–2013</vt:lpstr>
      <vt:lpstr>Prices for Hospital Services: 12-Month Change,* 1998–2013</vt:lpstr>
      <vt:lpstr>Change* in Price Index for Lumber: Sudden Spikes, 2008–2013</vt:lpstr>
      <vt:lpstr>Change* in Price Index for Lumber: A Downward Trend but Sudden Spikes, 2004–2013</vt:lpstr>
      <vt:lpstr>Change* in Price Index for Plywood: A Recent Downward Trend but Spikes, 2004–2013</vt:lpstr>
      <vt:lpstr>Price Index for Waferboard, Monthly 2008–2013</vt:lpstr>
      <vt:lpstr>Catastrophes</vt:lpstr>
      <vt:lpstr>Joplin Home Damage Claims Consumed a Large Share of MO’s Homeowners Premiums</vt:lpstr>
      <vt:lpstr>Slide 39</vt:lpstr>
      <vt:lpstr>The Dozen Most Costly Hurricanes in U.S. History</vt:lpstr>
      <vt:lpstr>If They Hit Today, the Dozen Costliest (to Insurers) Hurricanes in U.S. History</vt:lpstr>
      <vt:lpstr>Slide 42</vt:lpstr>
      <vt:lpstr>US Insured Catastrophe Losses</vt:lpstr>
      <vt:lpstr>Natural Disasters in the United States, 1980 – 2012 Number of Events (Annual Totals 1980 – 2012) </vt:lpstr>
      <vt:lpstr>Share of Flood Damaged Structures with Flood Insurance: Long Island</vt:lpstr>
      <vt:lpstr>Residential NFIP Flood Take-Up Rates in NY, CT (2010) &amp; Sandy Storm Surge</vt:lpstr>
      <vt:lpstr>P/C Industry Homeowners Claim Frequency, US, 1997-2011</vt:lpstr>
      <vt:lpstr>P/C Industry Homeowners Average Claim Severity, 1997-2011</vt:lpstr>
      <vt:lpstr>U.S. Employment in Insurance  Claims Adjusting, Monthly, 1990–2013*</vt:lpstr>
      <vt:lpstr>Investments:  The Stark Reality</vt:lpstr>
      <vt:lpstr>U.S. Treasury Security Yields*: A Long Downward Trend, 1990–2013</vt:lpstr>
      <vt:lpstr>Insurers Have Not Yet Fully Adapted to a Persistently Low Interest Rate Environment</vt:lpstr>
      <vt:lpstr>Distribution of Bond Maturities, P/C Insurance Industry, 2003-2012</vt:lpstr>
      <vt:lpstr>Purchasing Power of P/C Industry Investment Gains: 1994–2012F1</vt:lpstr>
      <vt:lpstr>P/C Net Premiums Written: % Change, Quarter vs. Year-Prior Quarter, 2002–2012</vt:lpstr>
      <vt:lpstr>P/C Net Income After Taxes 1991–2012:Q3 ($ Millions)</vt:lpstr>
      <vt:lpstr>Profitability Peaks &amp; Troughs in the P/C Insurance Industry, 1975 – 2012:Q3*</vt:lpstr>
      <vt:lpstr>Policyholder Surplus,  2006:Q4–2012:Q3</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Weisbart</dc:creator>
  <cp:lastModifiedBy>Shorna Lewis</cp:lastModifiedBy>
  <cp:revision>433</cp:revision>
  <dcterms:created xsi:type="dcterms:W3CDTF">2012-07-25T15:34:22Z</dcterms:created>
  <dcterms:modified xsi:type="dcterms:W3CDTF">2013-05-29T14:28:36Z</dcterms:modified>
</cp:coreProperties>
</file>