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charts/chart10.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420" r:id="rId2"/>
    <p:sldId id="881" r:id="rId3"/>
    <p:sldId id="843" r:id="rId4"/>
    <p:sldId id="885" r:id="rId5"/>
    <p:sldId id="893" r:id="rId6"/>
    <p:sldId id="839" r:id="rId7"/>
    <p:sldId id="840" r:id="rId8"/>
    <p:sldId id="838" r:id="rId9"/>
    <p:sldId id="880" r:id="rId10"/>
    <p:sldId id="800" r:id="rId11"/>
    <p:sldId id="835" r:id="rId12"/>
    <p:sldId id="801" r:id="rId13"/>
    <p:sldId id="882" r:id="rId14"/>
    <p:sldId id="806" r:id="rId15"/>
    <p:sldId id="807" r:id="rId16"/>
    <p:sldId id="808" r:id="rId17"/>
    <p:sldId id="809" r:id="rId18"/>
    <p:sldId id="810" r:id="rId19"/>
    <p:sldId id="849" r:id="rId20"/>
    <p:sldId id="837" r:id="rId21"/>
    <p:sldId id="851" r:id="rId22"/>
    <p:sldId id="846" r:id="rId23"/>
    <p:sldId id="855" r:id="rId24"/>
    <p:sldId id="856" r:id="rId25"/>
    <p:sldId id="886" r:id="rId26"/>
    <p:sldId id="910" r:id="rId27"/>
    <p:sldId id="911" r:id="rId28"/>
    <p:sldId id="857" r:id="rId29"/>
    <p:sldId id="858" r:id="rId30"/>
    <p:sldId id="859" r:id="rId31"/>
    <p:sldId id="864" r:id="rId32"/>
    <p:sldId id="865" r:id="rId33"/>
    <p:sldId id="866" r:id="rId34"/>
    <p:sldId id="870" r:id="rId35"/>
    <p:sldId id="871" r:id="rId36"/>
    <p:sldId id="872" r:id="rId37"/>
    <p:sldId id="873" r:id="rId38"/>
    <p:sldId id="531" r:id="rId39"/>
    <p:sldId id="887" r:id="rId40"/>
    <p:sldId id="912" r:id="rId41"/>
    <p:sldId id="914" r:id="rId42"/>
    <p:sldId id="913" r:id="rId43"/>
    <p:sldId id="898" r:id="rId44"/>
    <p:sldId id="916" r:id="rId45"/>
    <p:sldId id="891" r:id="rId46"/>
    <p:sldId id="889" r:id="rId47"/>
    <p:sldId id="890" r:id="rId48"/>
    <p:sldId id="532" r:id="rId49"/>
    <p:sldId id="918" r:id="rId50"/>
    <p:sldId id="895" r:id="rId51"/>
    <p:sldId id="909" r:id="rId52"/>
    <p:sldId id="888" r:id="rId53"/>
    <p:sldId id="919" r:id="rId54"/>
    <p:sldId id="904" r:id="rId55"/>
    <p:sldId id="905" r:id="rId56"/>
    <p:sldId id="915" r:id="rId57"/>
    <p:sldId id="311" r:id="rId5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762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5" autoAdjust="0"/>
    <p:restoredTop sz="94349" autoAdjust="0"/>
  </p:normalViewPr>
  <p:slideViewPr>
    <p:cSldViewPr>
      <p:cViewPr>
        <p:scale>
          <a:sx n="100" d="100"/>
          <a:sy n="100" d="100"/>
        </p:scale>
        <p:origin x="-84"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2444285373419246E-2"/>
          <c:y val="0.1982768019382192"/>
          <c:w val="0.91509770937723656"/>
          <c:h val="0.72184637552470465"/>
        </c:manualLayout>
      </c:layout>
      <c:lineChart>
        <c:grouping val="standard"/>
        <c:ser>
          <c:idx val="1"/>
          <c:order val="0"/>
          <c:tx>
            <c:strRef>
              <c:f>Sheet1!$A$2</c:f>
              <c:strCache>
                <c:ptCount val="1"/>
                <c:pt idx="0">
                  <c:v>NWP</c:v>
                </c:pt>
              </c:strCache>
            </c:strRef>
          </c:tx>
          <c:spPr>
            <a:ln w="24322">
              <a:solidFill>
                <a:srgbClr val="2B7299"/>
              </a:solidFill>
              <a:prstDash val="solid"/>
            </a:ln>
          </c:spPr>
          <c:marker>
            <c:symbol val="square"/>
            <c:size val="2"/>
            <c:spPr>
              <a:solidFill>
                <a:srgbClr val="2B7299"/>
              </a:solidFill>
              <a:ln>
                <a:solidFill>
                  <a:srgbClr val="008000"/>
                </a:solidFill>
                <a:prstDash val="solid"/>
              </a:ln>
            </c:spPr>
          </c:marker>
          <c:cat>
            <c:numRef>
              <c:f>Sheet1!$B$1:$N$1</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Sheet1!$B$2:$N$2</c:f>
              <c:numCache>
                <c:formatCode>0.0</c:formatCode>
                <c:ptCount val="13"/>
                <c:pt idx="0">
                  <c:v>100</c:v>
                </c:pt>
                <c:pt idx="1">
                  <c:v>108.1</c:v>
                </c:pt>
                <c:pt idx="2">
                  <c:v>123.8</c:v>
                </c:pt>
                <c:pt idx="3">
                  <c:v>136.19999999999999</c:v>
                </c:pt>
                <c:pt idx="4">
                  <c:v>144</c:v>
                </c:pt>
                <c:pt idx="5">
                  <c:v>143.80000000000001</c:v>
                </c:pt>
                <c:pt idx="6">
                  <c:v>151.30000000000001</c:v>
                </c:pt>
                <c:pt idx="7">
                  <c:v>150.6</c:v>
                </c:pt>
                <c:pt idx="8">
                  <c:v>148.30000000000001</c:v>
                </c:pt>
                <c:pt idx="9">
                  <c:v>142.5</c:v>
                </c:pt>
                <c:pt idx="10">
                  <c:v>143.6</c:v>
                </c:pt>
                <c:pt idx="11">
                  <c:v>148.9</c:v>
                </c:pt>
                <c:pt idx="12" formatCode="#,##0.0">
                  <c:v>154</c:v>
                </c:pt>
              </c:numCache>
            </c:numRef>
          </c:val>
        </c:ser>
        <c:ser>
          <c:idx val="0"/>
          <c:order val="1"/>
          <c:tx>
            <c:strRef>
              <c:f>Sheet1!$A$3</c:f>
              <c:strCache>
                <c:ptCount val="1"/>
                <c:pt idx="0">
                  <c:v>Nominal GDP</c:v>
                </c:pt>
              </c:strCache>
            </c:strRef>
          </c:tx>
          <c:spPr>
            <a:ln w="21066">
              <a:solidFill>
                <a:srgbClr val="FF0000"/>
              </a:solidFill>
              <a:prstDash val="solid"/>
            </a:ln>
          </c:spPr>
          <c:marker>
            <c:symbol val="diamond"/>
            <c:size val="2"/>
            <c:spPr>
              <a:solidFill>
                <a:schemeClr val="accent2"/>
              </a:solidFill>
              <a:ln>
                <a:solidFill>
                  <a:srgbClr val="FF0000"/>
                </a:solidFill>
                <a:prstDash val="solid"/>
              </a:ln>
            </c:spPr>
          </c:marker>
          <c:cat>
            <c:numRef>
              <c:f>Sheet1!$B$1:$N$1</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Sheet1!$B$3:$N$3</c:f>
              <c:numCache>
                <c:formatCode>0.0</c:formatCode>
                <c:ptCount val="13"/>
                <c:pt idx="0">
                  <c:v>100</c:v>
                </c:pt>
                <c:pt idx="1">
                  <c:v>103.4</c:v>
                </c:pt>
                <c:pt idx="2">
                  <c:v>106.9</c:v>
                </c:pt>
                <c:pt idx="3">
                  <c:v>112</c:v>
                </c:pt>
                <c:pt idx="4">
                  <c:v>119.1</c:v>
                </c:pt>
                <c:pt idx="5">
                  <c:v>126.8</c:v>
                </c:pt>
                <c:pt idx="6">
                  <c:v>134.4</c:v>
                </c:pt>
                <c:pt idx="7">
                  <c:v>141</c:v>
                </c:pt>
                <c:pt idx="8">
                  <c:v>143.6</c:v>
                </c:pt>
                <c:pt idx="9">
                  <c:v>140.4</c:v>
                </c:pt>
                <c:pt idx="10">
                  <c:v>145.69999999999999</c:v>
                </c:pt>
                <c:pt idx="11">
                  <c:v>151.5</c:v>
                </c:pt>
                <c:pt idx="12" formatCode="#,##0.0">
                  <c:v>157.6</c:v>
                </c:pt>
              </c:numCache>
            </c:numRef>
          </c:val>
        </c:ser>
        <c:marker val="1"/>
        <c:axId val="123308288"/>
        <c:axId val="125084032"/>
      </c:lineChart>
      <c:catAx>
        <c:axId val="123308288"/>
        <c:scaling>
          <c:orientation val="minMax"/>
        </c:scaling>
        <c:axPos val="b"/>
        <c:numFmt formatCode="General" sourceLinked="1"/>
        <c:majorTickMark val="cross"/>
        <c:tickLblPos val="nextTo"/>
        <c:spPr>
          <a:ln w="3271">
            <a:solidFill>
              <a:schemeClr val="tx1"/>
            </a:solidFill>
            <a:prstDash val="solid"/>
          </a:ln>
        </c:spPr>
        <c:txPr>
          <a:bodyPr rot="0" vert="horz"/>
          <a:lstStyle/>
          <a:p>
            <a:pPr>
              <a:defRPr sz="1070" b="0" i="0" u="none" strike="noStrike" baseline="0">
                <a:solidFill>
                  <a:schemeClr val="tx1"/>
                </a:solidFill>
                <a:latin typeface="Arial"/>
                <a:ea typeface="Arial"/>
                <a:cs typeface="Arial"/>
              </a:defRPr>
            </a:pPr>
            <a:endParaRPr lang="en-US"/>
          </a:p>
        </c:txPr>
        <c:crossAx val="125084032"/>
        <c:crossesAt val="100"/>
        <c:lblAlgn val="ctr"/>
        <c:lblOffset val="100"/>
        <c:tickLblSkip val="1"/>
        <c:tickMarkSkip val="1"/>
      </c:catAx>
      <c:valAx>
        <c:axId val="125084032"/>
        <c:scaling>
          <c:orientation val="minMax"/>
          <c:max val="160"/>
          <c:min val="100"/>
        </c:scaling>
        <c:axPos val="l"/>
        <c:numFmt formatCode="#,##0" sourceLinked="0"/>
        <c:majorTickMark val="cross"/>
        <c:tickLblPos val="nextTo"/>
        <c:spPr>
          <a:ln w="3271">
            <a:solidFill>
              <a:schemeClr val="tx1"/>
            </a:solidFill>
            <a:prstDash val="solid"/>
          </a:ln>
        </c:spPr>
        <c:txPr>
          <a:bodyPr rot="0" vert="horz"/>
          <a:lstStyle/>
          <a:p>
            <a:pPr>
              <a:defRPr sz="1203" b="0" i="0" u="none" strike="noStrike" baseline="0">
                <a:solidFill>
                  <a:schemeClr val="tx1"/>
                </a:solidFill>
                <a:latin typeface="Arial"/>
                <a:ea typeface="Arial"/>
                <a:cs typeface="Arial"/>
              </a:defRPr>
            </a:pPr>
            <a:endParaRPr lang="en-US"/>
          </a:p>
        </c:txPr>
        <c:crossAx val="123308288"/>
        <c:crosses val="autoZero"/>
        <c:crossBetween val="between"/>
      </c:valAx>
      <c:spPr>
        <a:noFill/>
        <a:ln w="25410">
          <a:noFill/>
        </a:ln>
      </c:spPr>
    </c:plotArea>
    <c:legend>
      <c:legendPos val="t"/>
      <c:legendEntry>
        <c:idx val="0"/>
        <c:txPr>
          <a:bodyPr/>
          <a:lstStyle/>
          <a:p>
            <a:pPr>
              <a:defRPr sz="1297" b="0" i="0" u="none" strike="noStrike" baseline="0">
                <a:solidFill>
                  <a:schemeClr val="tx1"/>
                </a:solidFill>
                <a:latin typeface="Arial"/>
                <a:ea typeface="Arial"/>
                <a:cs typeface="Arial"/>
              </a:defRPr>
            </a:pPr>
            <a:endParaRPr lang="en-US"/>
          </a:p>
        </c:txPr>
      </c:legendEntry>
      <c:legendEntry>
        <c:idx val="1"/>
        <c:txPr>
          <a:bodyPr/>
          <a:lstStyle/>
          <a:p>
            <a:pPr>
              <a:defRPr sz="1297" b="0" i="0" u="none" strike="noStrike" baseline="0">
                <a:solidFill>
                  <a:schemeClr val="tx1"/>
                </a:solidFill>
                <a:latin typeface="Arial"/>
                <a:ea typeface="Arial"/>
                <a:cs typeface="Arial"/>
              </a:defRPr>
            </a:pPr>
            <a:endParaRPr lang="en-US"/>
          </a:p>
        </c:txPr>
      </c:legendEntry>
      <c:layout>
        <c:manualLayout>
          <c:xMode val="edge"/>
          <c:yMode val="edge"/>
          <c:x val="0.24733804221898331"/>
          <c:y val="4.741476834112409E-2"/>
          <c:w val="0.26015943516370427"/>
          <c:h val="4.7024576473395363E-2"/>
        </c:manualLayout>
      </c:layout>
      <c:spPr>
        <a:solidFill>
          <a:schemeClr val="bg1"/>
        </a:solidFill>
        <a:ln w="3271">
          <a:solidFill>
            <a:schemeClr val="tx1"/>
          </a:solidFill>
          <a:prstDash val="solid"/>
        </a:ln>
      </c:spPr>
      <c:txPr>
        <a:bodyPr/>
        <a:lstStyle/>
        <a:p>
          <a:pPr>
            <a:defRPr sz="986" b="0"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070" b="0" i="0" u="none" strike="noStrike" baseline="0">
          <a:solidFill>
            <a:schemeClr val="tx1"/>
          </a:solidFill>
          <a:latin typeface="Arial"/>
          <a:ea typeface="Arial"/>
          <a:cs typeface="Arial"/>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658157602663708E-2"/>
          <c:y val="6.1074684207775322E-2"/>
          <c:w val="0.76359600443956765"/>
          <c:h val="0.86103324038429963"/>
        </c:manualLayout>
      </c:layout>
      <c:barChart>
        <c:barDir val="col"/>
        <c:grouping val="stacked"/>
        <c:ser>
          <c:idx val="2"/>
          <c:order val="0"/>
          <c:tx>
            <c:strRef>
              <c:f>Sheet1!$A$2</c:f>
              <c:strCache>
                <c:ptCount val="1"/>
                <c:pt idx="0">
                  <c:v>A++ or A+</c:v>
                </c:pt>
              </c:strCache>
            </c:strRef>
          </c:tx>
          <c:spPr>
            <a:solidFill>
              <a:srgbClr val="99CCFF"/>
            </a:solidFill>
            <a:ln w="10224">
              <a:noFill/>
              <a:prstDash val="solid"/>
            </a:ln>
          </c:spPr>
          <c:dLbls>
            <c:spPr>
              <a:noFill/>
              <a:ln w="20385">
                <a:noFill/>
              </a:ln>
            </c:spPr>
            <c:txPr>
              <a:bodyPr rot="-5400000" vert="horz"/>
              <a:lstStyle/>
              <a:p>
                <a:pPr algn="ctr">
                  <a:defRPr sz="1307" b="0" i="0" u="none" strike="noStrike" baseline="0">
                    <a:solidFill>
                      <a:schemeClr val="tx1"/>
                    </a:solidFill>
                    <a:latin typeface="Arial"/>
                    <a:ea typeface="Arial"/>
                    <a:cs typeface="Arial"/>
                  </a:defRPr>
                </a:pPr>
                <a:endParaRPr lang="en-US"/>
              </a:p>
            </c:txPr>
            <c:dLblPos val="ctr"/>
            <c:showVal val="1"/>
          </c:dLbls>
          <c:cat>
            <c:numRef>
              <c:f>Sheet1!$B$1:$N$1</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Sheet1!$B$2:$N$2</c:f>
              <c:numCache>
                <c:formatCode>0.0%</c:formatCode>
                <c:ptCount val="13"/>
                <c:pt idx="0">
                  <c:v>0.17700000000000021</c:v>
                </c:pt>
                <c:pt idx="1">
                  <c:v>0.17600000000000021</c:v>
                </c:pt>
                <c:pt idx="2">
                  <c:v>0.18200000000000024</c:v>
                </c:pt>
                <c:pt idx="3">
                  <c:v>0.15900000000000039</c:v>
                </c:pt>
                <c:pt idx="4">
                  <c:v>0.21200000000000024</c:v>
                </c:pt>
                <c:pt idx="5">
                  <c:v>0.21800000000000039</c:v>
                </c:pt>
                <c:pt idx="6">
                  <c:v>0.19500000000000001</c:v>
                </c:pt>
                <c:pt idx="7">
                  <c:v>0.191</c:v>
                </c:pt>
                <c:pt idx="8">
                  <c:v>0.192</c:v>
                </c:pt>
                <c:pt idx="9">
                  <c:v>0.13900000000000001</c:v>
                </c:pt>
                <c:pt idx="10">
                  <c:v>0.14900000000000024</c:v>
                </c:pt>
                <c:pt idx="11">
                  <c:v>0.16</c:v>
                </c:pt>
                <c:pt idx="12">
                  <c:v>0.16600000000000001</c:v>
                </c:pt>
              </c:numCache>
            </c:numRef>
          </c:val>
        </c:ser>
        <c:ser>
          <c:idx val="0"/>
          <c:order val="1"/>
          <c:tx>
            <c:strRef>
              <c:f>Sheet1!$A$3</c:f>
              <c:strCache>
                <c:ptCount val="1"/>
                <c:pt idx="0">
                  <c:v>A or A-</c:v>
                </c:pt>
              </c:strCache>
            </c:strRef>
          </c:tx>
          <c:spPr>
            <a:solidFill>
              <a:srgbClr val="FFCC00"/>
            </a:solidFill>
            <a:ln w="10224">
              <a:noFill/>
              <a:prstDash val="solid"/>
            </a:ln>
          </c:spPr>
          <c:dLbls>
            <c:spPr>
              <a:noFill/>
              <a:ln w="20385">
                <a:noFill/>
              </a:ln>
            </c:spPr>
            <c:txPr>
              <a:bodyPr rot="-5400000" vert="horz"/>
              <a:lstStyle/>
              <a:p>
                <a:pPr algn="ctr">
                  <a:defRPr sz="1307" b="0" i="0" u="none" strike="noStrike" baseline="0">
                    <a:solidFill>
                      <a:schemeClr val="tx1"/>
                    </a:solidFill>
                    <a:latin typeface="Arial"/>
                    <a:ea typeface="Arial"/>
                    <a:cs typeface="Arial"/>
                  </a:defRPr>
                </a:pPr>
                <a:endParaRPr lang="en-US"/>
              </a:p>
            </c:txPr>
            <c:dLblPos val="ctr"/>
            <c:showVal val="1"/>
          </c:dLbls>
          <c:cat>
            <c:numRef>
              <c:f>Sheet1!$B$1:$N$1</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Sheet1!$B$3:$N$3</c:f>
              <c:numCache>
                <c:formatCode>0.0%</c:formatCode>
                <c:ptCount val="13"/>
                <c:pt idx="0">
                  <c:v>0.39400000000000096</c:v>
                </c:pt>
                <c:pt idx="1">
                  <c:v>0.40600000000000008</c:v>
                </c:pt>
                <c:pt idx="2">
                  <c:v>0.40800000000000008</c:v>
                </c:pt>
                <c:pt idx="3">
                  <c:v>0.40200000000000002</c:v>
                </c:pt>
                <c:pt idx="4">
                  <c:v>0.40800000000000008</c:v>
                </c:pt>
                <c:pt idx="5">
                  <c:v>0.40900000000000031</c:v>
                </c:pt>
                <c:pt idx="6">
                  <c:v>0.49000000000000032</c:v>
                </c:pt>
                <c:pt idx="7">
                  <c:v>0.49400000000000038</c:v>
                </c:pt>
                <c:pt idx="8">
                  <c:v>0.49600000000000072</c:v>
                </c:pt>
                <c:pt idx="9">
                  <c:v>0.53400000000000003</c:v>
                </c:pt>
                <c:pt idx="10">
                  <c:v>0.53099999999999992</c:v>
                </c:pt>
                <c:pt idx="11">
                  <c:v>0.54</c:v>
                </c:pt>
                <c:pt idx="12">
                  <c:v>0.56299999999999994</c:v>
                </c:pt>
              </c:numCache>
            </c:numRef>
          </c:val>
        </c:ser>
        <c:ser>
          <c:idx val="1"/>
          <c:order val="2"/>
          <c:tx>
            <c:strRef>
              <c:f>Sheet1!$A$4</c:f>
              <c:strCache>
                <c:ptCount val="1"/>
                <c:pt idx="0">
                  <c:v>B++ or B+</c:v>
                </c:pt>
              </c:strCache>
            </c:strRef>
          </c:tx>
          <c:dLbls>
            <c:dLbl>
              <c:idx val="8"/>
              <c:tx>
                <c:rich>
                  <a:bodyPr/>
                  <a:lstStyle/>
                  <a:p>
                    <a:r>
                      <a:rPr lang="en-US" sz="1369" b="0" dirty="0">
                        <a:latin typeface="Arial" pitchFamily="34" charset="0"/>
                        <a:cs typeface="Arial" pitchFamily="34" charset="0"/>
                      </a:rPr>
                      <a:t>23.0%</a:t>
                    </a:r>
                  </a:p>
                </c:rich>
              </c:tx>
            </c:dLbl>
            <c:txPr>
              <a:bodyPr rot="-5400000" vert="horz"/>
              <a:lstStyle/>
              <a:p>
                <a:pPr>
                  <a:defRPr sz="1369" b="0">
                    <a:latin typeface="Arial" pitchFamily="34" charset="0"/>
                    <a:cs typeface="Arial" pitchFamily="34" charset="0"/>
                  </a:defRPr>
                </a:pPr>
                <a:endParaRPr lang="en-US"/>
              </a:p>
            </c:txPr>
            <c:showVal val="1"/>
          </c:dLbls>
          <c:cat>
            <c:numRef>
              <c:f>Sheet1!$B$1:$N$1</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Sheet1!$B$4:$N$4</c:f>
              <c:numCache>
                <c:formatCode>0.0%</c:formatCode>
                <c:ptCount val="13"/>
                <c:pt idx="0">
                  <c:v>0.23600000000000004</c:v>
                </c:pt>
                <c:pt idx="1">
                  <c:v>0.21500000000000036</c:v>
                </c:pt>
                <c:pt idx="2">
                  <c:v>0.19400000000000001</c:v>
                </c:pt>
                <c:pt idx="3">
                  <c:v>0.21500000000000036</c:v>
                </c:pt>
                <c:pt idx="4">
                  <c:v>0.21200000000000024</c:v>
                </c:pt>
                <c:pt idx="5">
                  <c:v>0.20800000000000021</c:v>
                </c:pt>
                <c:pt idx="6">
                  <c:v>0.24300000000000024</c:v>
                </c:pt>
                <c:pt idx="7">
                  <c:v>0.24600000000000036</c:v>
                </c:pt>
                <c:pt idx="8">
                  <c:v>0.23600000000000004</c:v>
                </c:pt>
                <c:pt idx="9">
                  <c:v>0.24500000000000036</c:v>
                </c:pt>
                <c:pt idx="10">
                  <c:v>0.23</c:v>
                </c:pt>
                <c:pt idx="11">
                  <c:v>0.22500000000000001</c:v>
                </c:pt>
                <c:pt idx="12">
                  <c:v>0.21100000000000024</c:v>
                </c:pt>
              </c:numCache>
            </c:numRef>
          </c:val>
        </c:ser>
        <c:ser>
          <c:idx val="3"/>
          <c:order val="3"/>
          <c:tx>
            <c:strRef>
              <c:f>Sheet1!$A$5</c:f>
              <c:strCache>
                <c:ptCount val="1"/>
                <c:pt idx="0">
                  <c:v>B or B-</c:v>
                </c:pt>
              </c:strCache>
            </c:strRef>
          </c:tx>
          <c:spPr>
            <a:solidFill>
              <a:srgbClr val="00B050"/>
            </a:solidFill>
          </c:spPr>
          <c:dLbls>
            <c:txPr>
              <a:bodyPr/>
              <a:lstStyle/>
              <a:p>
                <a:pPr>
                  <a:defRPr sz="1177" b="0">
                    <a:latin typeface="Arial" pitchFamily="34" charset="0"/>
                    <a:cs typeface="Arial" pitchFamily="34" charset="0"/>
                  </a:defRPr>
                </a:pPr>
                <a:endParaRPr lang="en-US"/>
              </a:p>
            </c:txPr>
            <c:showVal val="1"/>
          </c:dLbls>
          <c:cat>
            <c:numRef>
              <c:f>Sheet1!$B$1:$N$1</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Sheet1!$B$5:$N$5</c:f>
              <c:numCache>
                <c:formatCode>0.0%</c:formatCode>
                <c:ptCount val="13"/>
                <c:pt idx="0">
                  <c:v>0.129</c:v>
                </c:pt>
                <c:pt idx="1">
                  <c:v>0.112</c:v>
                </c:pt>
                <c:pt idx="2">
                  <c:v>0.10600000000000002</c:v>
                </c:pt>
                <c:pt idx="3">
                  <c:v>0.11699999999999998</c:v>
                </c:pt>
                <c:pt idx="4">
                  <c:v>8.1000000000000003E-2</c:v>
                </c:pt>
                <c:pt idx="5">
                  <c:v>6.4000000000000112E-2</c:v>
                </c:pt>
                <c:pt idx="6">
                  <c:v>4.7000000000000014E-2</c:v>
                </c:pt>
                <c:pt idx="7">
                  <c:v>4.7000000000000014E-2</c:v>
                </c:pt>
                <c:pt idx="8">
                  <c:v>4.9000000000000113E-2</c:v>
                </c:pt>
                <c:pt idx="9">
                  <c:v>5.8000000000000003E-2</c:v>
                </c:pt>
                <c:pt idx="10">
                  <c:v>5.3999999999999992E-2</c:v>
                </c:pt>
                <c:pt idx="11">
                  <c:v>5.5000000000000014E-2</c:v>
                </c:pt>
                <c:pt idx="12">
                  <c:v>4.3999999999999997E-2</c:v>
                </c:pt>
              </c:numCache>
            </c:numRef>
          </c:val>
        </c:ser>
        <c:ser>
          <c:idx val="4"/>
          <c:order val="4"/>
          <c:tx>
            <c:strRef>
              <c:f>Sheet1!$A$6</c:f>
              <c:strCache>
                <c:ptCount val="1"/>
                <c:pt idx="0">
                  <c:v>C++ or Worse</c:v>
                </c:pt>
              </c:strCache>
            </c:strRef>
          </c:tx>
          <c:dLbls>
            <c:txPr>
              <a:bodyPr/>
              <a:lstStyle/>
              <a:p>
                <a:pPr>
                  <a:defRPr sz="1177" b="0">
                    <a:latin typeface="Arial" pitchFamily="34" charset="0"/>
                    <a:cs typeface="Arial" pitchFamily="34" charset="0"/>
                  </a:defRPr>
                </a:pPr>
                <a:endParaRPr lang="en-US"/>
              </a:p>
            </c:txPr>
            <c:showVal val="1"/>
          </c:dLbls>
          <c:cat>
            <c:numRef>
              <c:f>Sheet1!$B$1:$N$1</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Sheet1!$B$6:$N$6</c:f>
              <c:numCache>
                <c:formatCode>0.0%</c:formatCode>
                <c:ptCount val="13"/>
                <c:pt idx="0">
                  <c:v>6.2000000000000034E-2</c:v>
                </c:pt>
                <c:pt idx="1">
                  <c:v>8.9000000000000065E-2</c:v>
                </c:pt>
                <c:pt idx="2">
                  <c:v>0.11000000000000001</c:v>
                </c:pt>
                <c:pt idx="3">
                  <c:v>0.10700000000000012</c:v>
                </c:pt>
                <c:pt idx="4">
                  <c:v>8.7000000000000008E-2</c:v>
                </c:pt>
                <c:pt idx="5">
                  <c:v>0.10199999999999998</c:v>
                </c:pt>
                <c:pt idx="6">
                  <c:v>2.5000000000000001E-2</c:v>
                </c:pt>
                <c:pt idx="7">
                  <c:v>2.0999999999999998E-2</c:v>
                </c:pt>
                <c:pt idx="8">
                  <c:v>2.6000000000000002E-2</c:v>
                </c:pt>
                <c:pt idx="9">
                  <c:v>2.3E-2</c:v>
                </c:pt>
                <c:pt idx="10">
                  <c:v>3.6000000000000011E-2</c:v>
                </c:pt>
                <c:pt idx="11">
                  <c:v>2.0000000000000011E-2</c:v>
                </c:pt>
                <c:pt idx="12">
                  <c:v>1.6000000000000021E-2</c:v>
                </c:pt>
              </c:numCache>
            </c:numRef>
          </c:val>
        </c:ser>
        <c:dLbls>
          <c:showVal val="1"/>
        </c:dLbls>
        <c:gapWidth val="100"/>
        <c:overlap val="100"/>
        <c:axId val="136096384"/>
        <c:axId val="136106368"/>
      </c:barChart>
      <c:catAx>
        <c:axId val="136096384"/>
        <c:scaling>
          <c:orientation val="minMax"/>
        </c:scaling>
        <c:axPos val="b"/>
        <c:numFmt formatCode="General" sourceLinked="1"/>
        <c:tickLblPos val="nextTo"/>
        <c:spPr>
          <a:ln w="2520">
            <a:solidFill>
              <a:schemeClr val="tx1"/>
            </a:solidFill>
            <a:prstDash val="solid"/>
          </a:ln>
        </c:spPr>
        <c:txPr>
          <a:bodyPr rot="0" vert="horz"/>
          <a:lstStyle/>
          <a:p>
            <a:pPr>
              <a:defRPr sz="1185" b="0" i="0" u="none" strike="noStrike" baseline="0">
                <a:solidFill>
                  <a:srgbClr val="000000"/>
                </a:solidFill>
                <a:latin typeface="Times New Roman"/>
                <a:ea typeface="Times New Roman"/>
                <a:cs typeface="Times New Roman"/>
              </a:defRPr>
            </a:pPr>
            <a:endParaRPr lang="en-US"/>
          </a:p>
        </c:txPr>
        <c:crossAx val="136106368"/>
        <c:crossesAt val="0"/>
        <c:auto val="1"/>
        <c:lblAlgn val="ctr"/>
        <c:lblOffset val="100"/>
        <c:tickLblSkip val="1"/>
        <c:tickMarkSkip val="1"/>
      </c:catAx>
      <c:valAx>
        <c:axId val="136106368"/>
        <c:scaling>
          <c:orientation val="minMax"/>
          <c:max val="1"/>
          <c:min val="0"/>
        </c:scaling>
        <c:axPos val="l"/>
        <c:majorGridlines>
          <c:spPr>
            <a:ln w="2520">
              <a:solidFill>
                <a:schemeClr val="tx1"/>
              </a:solidFill>
              <a:prstDash val="solid"/>
            </a:ln>
          </c:spPr>
        </c:majorGridlines>
        <c:numFmt formatCode="0%" sourceLinked="0"/>
        <c:tickLblPos val="nextTo"/>
        <c:spPr>
          <a:ln w="2520">
            <a:solidFill>
              <a:schemeClr val="tx1"/>
            </a:solidFill>
            <a:prstDash val="solid"/>
          </a:ln>
        </c:spPr>
        <c:txPr>
          <a:bodyPr rot="0" vert="horz"/>
          <a:lstStyle/>
          <a:p>
            <a:pPr>
              <a:defRPr sz="1144" b="0" i="0" u="none" strike="noStrike" baseline="0">
                <a:solidFill>
                  <a:schemeClr val="tx1"/>
                </a:solidFill>
                <a:latin typeface="Times New Roman"/>
                <a:ea typeface="Times New Roman"/>
                <a:cs typeface="Times New Roman"/>
              </a:defRPr>
            </a:pPr>
            <a:endParaRPr lang="en-US"/>
          </a:p>
        </c:txPr>
        <c:crossAx val="136096384"/>
        <c:crosses val="autoZero"/>
        <c:crossBetween val="between"/>
        <c:majorUnit val="0.1"/>
        <c:minorUnit val="0.05"/>
      </c:valAx>
      <c:spPr>
        <a:noFill/>
        <a:ln w="25398">
          <a:noFill/>
        </a:ln>
      </c:spPr>
    </c:plotArea>
    <c:legend>
      <c:legendPos val="r"/>
      <c:spPr>
        <a:solidFill>
          <a:schemeClr val="bg1"/>
        </a:solidFill>
        <a:ln w="2520">
          <a:solidFill>
            <a:schemeClr val="tx1"/>
          </a:solidFill>
          <a:prstDash val="solid"/>
        </a:ln>
      </c:spPr>
      <c:txPr>
        <a:bodyPr/>
        <a:lstStyle/>
        <a:p>
          <a:pPr>
            <a:defRPr sz="1368" b="1" i="0" u="none" strike="noStrike" baseline="0">
              <a:solidFill>
                <a:schemeClr val="tx1"/>
              </a:solidFill>
              <a:latin typeface="Times New Roman"/>
              <a:ea typeface="Times New Roman"/>
              <a:cs typeface="Times New Roman"/>
            </a:defRPr>
          </a:pPr>
          <a:endParaRPr lang="en-US"/>
        </a:p>
      </c:txPr>
    </c:legend>
    <c:plotVisOnly val="1"/>
    <c:dispBlanksAs val="gap"/>
  </c:chart>
  <c:spPr>
    <a:noFill/>
    <a:ln>
      <a:noFill/>
    </a:ln>
  </c:spPr>
  <c:txPr>
    <a:bodyPr/>
    <a:lstStyle/>
    <a:p>
      <a:pPr>
        <a:defRPr sz="1470" b="1" i="0" u="none" strike="noStrike" baseline="0">
          <a:solidFill>
            <a:schemeClr val="tx1"/>
          </a:solidFill>
          <a:latin typeface="Times New Roman"/>
          <a:ea typeface="Times New Roman"/>
          <a:cs typeface="Times New Roman"/>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5482796892343667E-2"/>
          <c:y val="3.7037037037037111E-2"/>
          <c:w val="0.74250832408435052"/>
          <c:h val="0.79302832244009891"/>
        </c:manualLayout>
      </c:layout>
      <c:barChart>
        <c:barDir val="bar"/>
        <c:grouping val="percentStacked"/>
        <c:ser>
          <c:idx val="0"/>
          <c:order val="0"/>
          <c:tx>
            <c:strRef>
              <c:f>Sheet1!$A$2</c:f>
              <c:strCache>
                <c:ptCount val="1"/>
                <c:pt idx="0">
                  <c:v>Under 1 year</c:v>
                </c:pt>
              </c:strCache>
            </c:strRef>
          </c:tx>
          <c:spPr>
            <a:solidFill>
              <a:schemeClr val="accent1"/>
            </a:solidFill>
            <a:ln w="37979">
              <a:solidFill>
                <a:schemeClr val="accent1"/>
              </a:solidFill>
              <a:prstDash val="solid"/>
            </a:ln>
          </c:spPr>
          <c:dLbls>
            <c:dLbl>
              <c:idx val="9"/>
              <c:numFmt formatCode="0.0%" sourceLinked="0"/>
              <c:spPr>
                <a:noFill/>
                <a:ln w="25322">
                  <a:noFill/>
                </a:ln>
              </c:spPr>
              <c:txPr>
                <a:bodyPr/>
                <a:lstStyle/>
                <a:p>
                  <a:pPr>
                    <a:defRPr sz="1397" b="0" i="0" u="none" strike="noStrike" baseline="0">
                      <a:solidFill>
                        <a:schemeClr val="bg1"/>
                      </a:solidFill>
                      <a:latin typeface="Arial"/>
                      <a:ea typeface="Arial"/>
                      <a:cs typeface="Arial"/>
                    </a:defRPr>
                  </a:pPr>
                  <a:endParaRPr lang="en-US"/>
                </a:p>
              </c:txPr>
            </c:dLbl>
            <c:numFmt formatCode="0.0%" sourceLinked="0"/>
            <c:spPr>
              <a:noFill/>
              <a:ln w="25322">
                <a:noFill/>
              </a:ln>
            </c:spPr>
            <c:txPr>
              <a:bodyPr/>
              <a:lstStyle/>
              <a:p>
                <a:pPr>
                  <a:defRPr sz="1398" b="0" i="0" u="none" strike="noStrike" baseline="0">
                    <a:solidFill>
                      <a:schemeClr val="bg1"/>
                    </a:solidFill>
                    <a:latin typeface="Arial"/>
                    <a:ea typeface="Arial"/>
                    <a:cs typeface="Arial"/>
                  </a:defRPr>
                </a:pPr>
                <a:endParaRPr lang="en-US"/>
              </a:p>
            </c:txPr>
            <c:dLblPos val="ctr"/>
            <c:showVal val="1"/>
          </c:dLbls>
          <c:cat>
            <c:strRef>
              <c:f>Sheet1!$B$1:$K$1</c:f>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f>Sheet1!$B$2:$K$2</c:f>
              <c:numCache>
                <c:formatCode>0.0%</c:formatCode>
                <c:ptCount val="10"/>
                <c:pt idx="0">
                  <c:v>8.5400000000000004E-2</c:v>
                </c:pt>
                <c:pt idx="1">
                  <c:v>8.2400000000000015E-2</c:v>
                </c:pt>
                <c:pt idx="2">
                  <c:v>8.8600000000000359E-2</c:v>
                </c:pt>
                <c:pt idx="3">
                  <c:v>9.3900000000000192E-2</c:v>
                </c:pt>
                <c:pt idx="4">
                  <c:v>9.6800000000000067E-2</c:v>
                </c:pt>
                <c:pt idx="5">
                  <c:v>0.11559999999999998</c:v>
                </c:pt>
                <c:pt idx="6">
                  <c:v>0.10370000000000019</c:v>
                </c:pt>
                <c:pt idx="7">
                  <c:v>9.6500000000000155E-2</c:v>
                </c:pt>
                <c:pt idx="8">
                  <c:v>9.1900000000000065E-2</c:v>
                </c:pt>
                <c:pt idx="9">
                  <c:v>0.10390000000000002</c:v>
                </c:pt>
              </c:numCache>
            </c:numRef>
          </c:val>
        </c:ser>
        <c:ser>
          <c:idx val="1"/>
          <c:order val="1"/>
          <c:tx>
            <c:strRef>
              <c:f>Sheet1!$A$3</c:f>
              <c:strCache>
                <c:ptCount val="1"/>
                <c:pt idx="0">
                  <c:v>1-5 years</c:v>
                </c:pt>
              </c:strCache>
            </c:strRef>
          </c:tx>
          <c:spPr>
            <a:solidFill>
              <a:schemeClr val="accent2"/>
            </a:solidFill>
            <a:ln w="12660">
              <a:solidFill>
                <a:schemeClr val="tx1"/>
              </a:solidFill>
              <a:prstDash val="solid"/>
            </a:ln>
          </c:spPr>
          <c:dLbls>
            <c:spPr>
              <a:noFill/>
              <a:ln w="25322">
                <a:noFill/>
              </a:ln>
            </c:spPr>
            <c:txPr>
              <a:bodyPr/>
              <a:lstStyle/>
              <a:p>
                <a:pPr>
                  <a:defRPr sz="1397" b="0" i="0" u="none" strike="noStrike" baseline="0">
                    <a:solidFill>
                      <a:schemeClr val="tx1"/>
                    </a:solidFill>
                    <a:latin typeface="Arial"/>
                    <a:ea typeface="Arial"/>
                    <a:cs typeface="Arial"/>
                  </a:defRPr>
                </a:pPr>
                <a:endParaRPr lang="en-US"/>
              </a:p>
            </c:txPr>
            <c:showVal val="1"/>
          </c:dLbls>
          <c:cat>
            <c:strRef>
              <c:f>Sheet1!$B$1:$K$1</c:f>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f>Sheet1!$B$3:$K$3</c:f>
              <c:numCache>
                <c:formatCode>0.0%</c:formatCode>
                <c:ptCount val="10"/>
                <c:pt idx="0">
                  <c:v>0.28270000000000001</c:v>
                </c:pt>
                <c:pt idx="1">
                  <c:v>0.28010000000000002</c:v>
                </c:pt>
                <c:pt idx="2">
                  <c:v>0.26150000000000001</c:v>
                </c:pt>
                <c:pt idx="3">
                  <c:v>0.27800000000000002</c:v>
                </c:pt>
                <c:pt idx="4">
                  <c:v>0.27260000000000001</c:v>
                </c:pt>
                <c:pt idx="5">
                  <c:v>0.28570000000000001</c:v>
                </c:pt>
                <c:pt idx="6">
                  <c:v>0.28900000000000031</c:v>
                </c:pt>
                <c:pt idx="7">
                  <c:v>0.28000000000000008</c:v>
                </c:pt>
                <c:pt idx="8">
                  <c:v>0.26960000000000001</c:v>
                </c:pt>
                <c:pt idx="9">
                  <c:v>0.2626</c:v>
                </c:pt>
              </c:numCache>
            </c:numRef>
          </c:val>
        </c:ser>
        <c:ser>
          <c:idx val="2"/>
          <c:order val="2"/>
          <c:tx>
            <c:strRef>
              <c:f>Sheet1!$A$4</c:f>
              <c:strCache>
                <c:ptCount val="1"/>
                <c:pt idx="0">
                  <c:v>5-10 years</c:v>
                </c:pt>
              </c:strCache>
            </c:strRef>
          </c:tx>
          <c:spPr>
            <a:solidFill>
              <a:schemeClr val="hlink"/>
            </a:solidFill>
            <a:ln w="12660">
              <a:solidFill>
                <a:schemeClr val="tx1"/>
              </a:solidFill>
              <a:prstDash val="solid"/>
            </a:ln>
          </c:spPr>
          <c:dLbls>
            <c:spPr>
              <a:noFill/>
              <a:ln w="25322">
                <a:noFill/>
              </a:ln>
            </c:spPr>
            <c:txPr>
              <a:bodyPr/>
              <a:lstStyle/>
              <a:p>
                <a:pPr>
                  <a:defRPr sz="1404" b="0" i="0" u="none" strike="noStrike" baseline="0">
                    <a:solidFill>
                      <a:srgbClr val="FFFFFF"/>
                    </a:solidFill>
                    <a:latin typeface="Arial"/>
                    <a:ea typeface="Arial"/>
                    <a:cs typeface="Arial"/>
                  </a:defRPr>
                </a:pPr>
                <a:endParaRPr lang="en-US"/>
              </a:p>
            </c:txPr>
            <c:showVal val="1"/>
          </c:dLbls>
          <c:cat>
            <c:strRef>
              <c:f>Sheet1!$B$1:$K$1</c:f>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f>Sheet1!$B$4:$K$4</c:f>
              <c:numCache>
                <c:formatCode>0.0%</c:formatCode>
                <c:ptCount val="10"/>
                <c:pt idx="0">
                  <c:v>0.31560000000000032</c:v>
                </c:pt>
                <c:pt idx="1">
                  <c:v>0.3251000000000025</c:v>
                </c:pt>
                <c:pt idx="2">
                  <c:v>0.33280000000000443</c:v>
                </c:pt>
                <c:pt idx="3">
                  <c:v>0.31970000000000032</c:v>
                </c:pt>
                <c:pt idx="4">
                  <c:v>0.30790000000000284</c:v>
                </c:pt>
                <c:pt idx="5">
                  <c:v>0.29490000000000038</c:v>
                </c:pt>
                <c:pt idx="6">
                  <c:v>0.28650000000000031</c:v>
                </c:pt>
                <c:pt idx="7">
                  <c:v>0.28340000000000032</c:v>
                </c:pt>
                <c:pt idx="8">
                  <c:v>0.29100000000000031</c:v>
                </c:pt>
                <c:pt idx="9">
                  <c:v>0.2893000000000025</c:v>
                </c:pt>
              </c:numCache>
            </c:numRef>
          </c:val>
        </c:ser>
        <c:ser>
          <c:idx val="3"/>
          <c:order val="3"/>
          <c:tx>
            <c:strRef>
              <c:f>Sheet1!$A$5</c:f>
              <c:strCache>
                <c:ptCount val="1"/>
                <c:pt idx="0">
                  <c:v>10-20 years</c:v>
                </c:pt>
              </c:strCache>
            </c:strRef>
          </c:tx>
          <c:spPr>
            <a:solidFill>
              <a:schemeClr val="folHlink"/>
            </a:solidFill>
            <a:ln w="12660">
              <a:solidFill>
                <a:schemeClr val="tx1"/>
              </a:solidFill>
              <a:prstDash val="solid"/>
            </a:ln>
          </c:spPr>
          <c:dLbls>
            <c:spPr>
              <a:noFill/>
              <a:ln w="25322">
                <a:noFill/>
              </a:ln>
            </c:spPr>
            <c:txPr>
              <a:bodyPr/>
              <a:lstStyle/>
              <a:p>
                <a:pPr>
                  <a:defRPr sz="1404" b="0" i="0" u="none" strike="noStrike" baseline="0">
                    <a:solidFill>
                      <a:srgbClr val="FFFFFF"/>
                    </a:solidFill>
                    <a:latin typeface="Arial"/>
                    <a:ea typeface="Arial"/>
                    <a:cs typeface="Arial"/>
                  </a:defRPr>
                </a:pPr>
                <a:endParaRPr lang="en-US"/>
              </a:p>
            </c:txPr>
            <c:showVal val="1"/>
          </c:dLbls>
          <c:cat>
            <c:strRef>
              <c:f>Sheet1!$B$1:$K$1</c:f>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f>Sheet1!$B$5:$K$5</c:f>
              <c:numCache>
                <c:formatCode>0.0%</c:formatCode>
                <c:ptCount val="10"/>
                <c:pt idx="0">
                  <c:v>0.15100000000000041</c:v>
                </c:pt>
                <c:pt idx="1">
                  <c:v>0.14510000000000001</c:v>
                </c:pt>
                <c:pt idx="2">
                  <c:v>0.14080000000000001</c:v>
                </c:pt>
                <c:pt idx="3">
                  <c:v>0.13769999999999999</c:v>
                </c:pt>
                <c:pt idx="4">
                  <c:v>0.13869999999999999</c:v>
                </c:pt>
                <c:pt idx="5">
                  <c:v>0.1283</c:v>
                </c:pt>
                <c:pt idx="6">
                  <c:v>0.12609999999999999</c:v>
                </c:pt>
                <c:pt idx="7">
                  <c:v>0.13639999999999999</c:v>
                </c:pt>
                <c:pt idx="8">
                  <c:v>0.14300000000000004</c:v>
                </c:pt>
                <c:pt idx="9">
                  <c:v>0.1421</c:v>
                </c:pt>
              </c:numCache>
            </c:numRef>
          </c:val>
        </c:ser>
        <c:ser>
          <c:idx val="4"/>
          <c:order val="4"/>
          <c:tx>
            <c:strRef>
              <c:f>Sheet1!$A$6</c:f>
              <c:strCache>
                <c:ptCount val="1"/>
                <c:pt idx="0">
                  <c:v>over 20 years</c:v>
                </c:pt>
              </c:strCache>
            </c:strRef>
          </c:tx>
          <c:spPr>
            <a:solidFill>
              <a:schemeClr val="bg2"/>
            </a:solidFill>
            <a:ln w="12660">
              <a:solidFill>
                <a:schemeClr val="tx1"/>
              </a:solidFill>
              <a:prstDash val="solid"/>
            </a:ln>
          </c:spPr>
          <c:dLbls>
            <c:spPr>
              <a:noFill/>
              <a:ln w="25322">
                <a:noFill/>
              </a:ln>
            </c:spPr>
            <c:txPr>
              <a:bodyPr/>
              <a:lstStyle/>
              <a:p>
                <a:pPr>
                  <a:defRPr sz="1397" b="0" i="0" u="none" strike="noStrike" baseline="0">
                    <a:solidFill>
                      <a:schemeClr val="tx1"/>
                    </a:solidFill>
                    <a:latin typeface="Arial"/>
                    <a:ea typeface="Arial"/>
                    <a:cs typeface="Arial"/>
                  </a:defRPr>
                </a:pPr>
                <a:endParaRPr lang="en-US"/>
              </a:p>
            </c:txPr>
            <c:showVal val="1"/>
          </c:dLbls>
          <c:cat>
            <c:strRef>
              <c:f>Sheet1!$B$1:$K$1</c:f>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f>Sheet1!$B$6:$K$6</c:f>
              <c:numCache>
                <c:formatCode>0.0%</c:formatCode>
                <c:ptCount val="10"/>
                <c:pt idx="0">
                  <c:v>0.16530000000000006</c:v>
                </c:pt>
                <c:pt idx="1">
                  <c:v>0.16730000000000006</c:v>
                </c:pt>
                <c:pt idx="2">
                  <c:v>0.17630000000000001</c:v>
                </c:pt>
                <c:pt idx="3">
                  <c:v>0.1706</c:v>
                </c:pt>
                <c:pt idx="4">
                  <c:v>0.18390000000000151</c:v>
                </c:pt>
                <c:pt idx="5">
                  <c:v>0.17550000000000004</c:v>
                </c:pt>
                <c:pt idx="6">
                  <c:v>0.19460000000000005</c:v>
                </c:pt>
                <c:pt idx="7">
                  <c:v>0.20380000000000001</c:v>
                </c:pt>
                <c:pt idx="8">
                  <c:v>0.20450000000000004</c:v>
                </c:pt>
                <c:pt idx="9">
                  <c:v>0.20219999999999999</c:v>
                </c:pt>
              </c:numCache>
            </c:numRef>
          </c:val>
        </c:ser>
        <c:dLbls>
          <c:showVal val="1"/>
        </c:dLbls>
        <c:overlap val="100"/>
        <c:axId val="121017088"/>
        <c:axId val="121018624"/>
      </c:barChart>
      <c:catAx>
        <c:axId val="121017088"/>
        <c:scaling>
          <c:orientation val="minMax"/>
        </c:scaling>
        <c:axPos val="l"/>
        <c:numFmt formatCode="@" sourceLinked="1"/>
        <c:tickLblPos val="nextTo"/>
        <c:spPr>
          <a:ln w="12660">
            <a:solidFill>
              <a:schemeClr val="tx1"/>
            </a:solidFill>
            <a:prstDash val="solid"/>
          </a:ln>
        </c:spPr>
        <c:txPr>
          <a:bodyPr rot="0" vert="horz"/>
          <a:lstStyle/>
          <a:p>
            <a:pPr>
              <a:defRPr sz="1397" b="0" i="0" u="none" strike="noStrike" baseline="0">
                <a:solidFill>
                  <a:schemeClr val="tx1"/>
                </a:solidFill>
                <a:latin typeface="Arial"/>
                <a:ea typeface="Arial"/>
                <a:cs typeface="Arial"/>
              </a:defRPr>
            </a:pPr>
            <a:endParaRPr lang="en-US"/>
          </a:p>
        </c:txPr>
        <c:crossAx val="121018624"/>
        <c:crossesAt val="0"/>
        <c:auto val="1"/>
        <c:lblAlgn val="ctr"/>
        <c:lblOffset val="20"/>
        <c:tickLblSkip val="1"/>
        <c:tickMarkSkip val="1"/>
      </c:catAx>
      <c:valAx>
        <c:axId val="121018624"/>
        <c:scaling>
          <c:orientation val="minMax"/>
          <c:max val="1"/>
          <c:min val="0"/>
        </c:scaling>
        <c:axPos val="b"/>
        <c:majorGridlines>
          <c:spPr>
            <a:ln w="3166">
              <a:solidFill>
                <a:schemeClr val="tx1"/>
              </a:solidFill>
              <a:prstDash val="solid"/>
            </a:ln>
          </c:spPr>
        </c:majorGridlines>
        <c:numFmt formatCode="0%" sourceLinked="0"/>
        <c:tickLblPos val="nextTo"/>
        <c:spPr>
          <a:ln w="3166">
            <a:solidFill>
              <a:schemeClr val="tx1"/>
            </a:solidFill>
            <a:prstDash val="solid"/>
          </a:ln>
        </c:spPr>
        <c:txPr>
          <a:bodyPr rot="0" vert="horz"/>
          <a:lstStyle/>
          <a:p>
            <a:pPr>
              <a:defRPr sz="1397" b="0" i="0" u="none" strike="noStrike" baseline="0">
                <a:solidFill>
                  <a:schemeClr val="tx1"/>
                </a:solidFill>
                <a:latin typeface="Arial"/>
                <a:ea typeface="Arial"/>
                <a:cs typeface="Arial"/>
              </a:defRPr>
            </a:pPr>
            <a:endParaRPr lang="en-US"/>
          </a:p>
        </c:txPr>
        <c:crossAx val="121017088"/>
        <c:crossesAt val="1"/>
        <c:crossBetween val="between"/>
        <c:majorUnit val="0.2"/>
        <c:minorUnit val="2.0000000000000052E-3"/>
      </c:valAx>
      <c:spPr>
        <a:noFill/>
        <a:ln w="25378">
          <a:noFill/>
        </a:ln>
      </c:spPr>
    </c:plotArea>
    <c:legend>
      <c:legendPos val="r"/>
      <c:layout>
        <c:manualLayout>
          <c:xMode val="edge"/>
          <c:yMode val="edge"/>
          <c:x val="0.83573772505292832"/>
          <c:y val="0.28322459692538432"/>
          <c:w val="0.15982206700256074"/>
          <c:h val="0.2962955604575403"/>
        </c:manualLayout>
      </c:layout>
      <c:spPr>
        <a:solidFill>
          <a:schemeClr val="bg1"/>
        </a:solidFill>
        <a:ln w="3166">
          <a:solidFill>
            <a:schemeClr val="tx1"/>
          </a:solidFill>
          <a:prstDash val="solid"/>
        </a:ln>
      </c:spPr>
      <c:txPr>
        <a:bodyPr/>
        <a:lstStyle/>
        <a:p>
          <a:pPr>
            <a:defRPr sz="1281" b="0"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3.2567355503225447E-2"/>
          <c:y val="8.9076276992030266E-3"/>
          <c:w val="0.91675915649285322"/>
          <c:h val="0.66204506065870805"/>
        </c:manualLayout>
      </c:layout>
      <c:barChart>
        <c:barDir val="col"/>
        <c:grouping val="clustered"/>
        <c:ser>
          <c:idx val="2"/>
          <c:order val="0"/>
          <c:tx>
            <c:strRef>
              <c:f>Sheet1!$A$2</c:f>
              <c:strCache>
                <c:ptCount val="1"/>
                <c:pt idx="0">
                  <c:v>Profit Sources</c:v>
                </c:pt>
              </c:strCache>
            </c:strRef>
          </c:tx>
          <c:spPr>
            <a:solidFill>
              <a:srgbClr val="FF9900"/>
            </a:solidFill>
            <a:ln w="9580">
              <a:solidFill>
                <a:schemeClr val="tx1"/>
              </a:solidFill>
              <a:prstDash val="solid"/>
            </a:ln>
          </c:spPr>
          <c:dPt>
            <c:idx val="2"/>
            <c:spPr>
              <a:solidFill>
                <a:srgbClr val="00FF00"/>
              </a:solidFill>
              <a:ln w="9580">
                <a:solidFill>
                  <a:schemeClr val="tx1"/>
                </a:solidFill>
                <a:prstDash val="solid"/>
              </a:ln>
            </c:spPr>
          </c:dPt>
          <c:dPt>
            <c:idx val="3"/>
            <c:spPr>
              <a:solidFill>
                <a:srgbClr val="00FF00"/>
              </a:solidFill>
              <a:ln w="9580">
                <a:solidFill>
                  <a:schemeClr val="tx1"/>
                </a:solidFill>
                <a:prstDash val="solid"/>
              </a:ln>
            </c:spPr>
          </c:dPt>
          <c:dPt>
            <c:idx val="4"/>
            <c:spPr>
              <a:solidFill>
                <a:srgbClr val="2B7299"/>
              </a:solidFill>
              <a:ln w="9580">
                <a:solidFill>
                  <a:schemeClr val="tx1"/>
                </a:solidFill>
                <a:prstDash val="solid"/>
              </a:ln>
            </c:spPr>
          </c:dPt>
          <c:dPt>
            <c:idx val="5"/>
            <c:spPr>
              <a:solidFill>
                <a:srgbClr val="28688C"/>
              </a:solidFill>
              <a:ln w="9580">
                <a:solidFill>
                  <a:schemeClr val="tx1"/>
                </a:solidFill>
                <a:prstDash val="solid"/>
              </a:ln>
            </c:spPr>
          </c:dPt>
          <c:dPt>
            <c:idx val="6"/>
            <c:spPr>
              <a:solidFill>
                <a:srgbClr val="00FFFF"/>
              </a:solidFill>
              <a:ln w="9580">
                <a:solidFill>
                  <a:schemeClr val="tx1"/>
                </a:solidFill>
                <a:prstDash val="solid"/>
              </a:ln>
            </c:spPr>
          </c:dPt>
          <c:dPt>
            <c:idx val="7"/>
            <c:spPr>
              <a:solidFill>
                <a:srgbClr val="993366"/>
              </a:solidFill>
              <a:ln w="9580">
                <a:solidFill>
                  <a:schemeClr val="tx1"/>
                </a:solidFill>
                <a:prstDash val="solid"/>
              </a:ln>
            </c:spPr>
          </c:dPt>
          <c:dLbls>
            <c:spPr>
              <a:noFill/>
              <a:ln w="19161">
                <a:noFill/>
              </a:ln>
            </c:spPr>
            <c:txPr>
              <a:bodyPr/>
              <a:lstStyle/>
              <a:p>
                <a:pPr>
                  <a:defRPr sz="1288" b="0" i="0" u="none" strike="noStrike" baseline="0">
                    <a:solidFill>
                      <a:schemeClr val="tx1"/>
                    </a:solidFill>
                    <a:latin typeface="Times New Roman"/>
                    <a:ea typeface="Times New Roman"/>
                    <a:cs typeface="Times New Roman"/>
                  </a:defRPr>
                </a:pPr>
                <a:endParaRPr lang="en-US"/>
              </a:p>
            </c:txPr>
            <c:showVal val="1"/>
          </c:dLbls>
          <c:cat>
            <c:strRef>
              <c:f>Sheet1!$B$1:$I$1</c:f>
              <c:strCache>
                <c:ptCount val="8"/>
                <c:pt idx="0">
                  <c:v>Group Annuities</c:v>
                </c:pt>
                <c:pt idx="1">
                  <c:v>Individual Annuities</c:v>
                </c:pt>
                <c:pt idx="2">
                  <c:v>Individual Life</c:v>
                </c:pt>
                <c:pt idx="3">
                  <c:v>Group Life</c:v>
                </c:pt>
                <c:pt idx="4">
                  <c:v>Group A&amp;H</c:v>
                </c:pt>
                <c:pt idx="5">
                  <c:v>Other A&amp;H</c:v>
                </c:pt>
                <c:pt idx="6">
                  <c:v>Credit</c:v>
                </c:pt>
                <c:pt idx="7">
                  <c:v>Misc</c:v>
                </c:pt>
              </c:strCache>
            </c:strRef>
          </c:cat>
          <c:val>
            <c:numRef>
              <c:f>Sheet1!$B$2:$I$2</c:f>
              <c:numCache>
                <c:formatCode>0.0%</c:formatCode>
                <c:ptCount val="8"/>
                <c:pt idx="0">
                  <c:v>0.15100000000000041</c:v>
                </c:pt>
                <c:pt idx="1">
                  <c:v>0.37100000000000088</c:v>
                </c:pt>
                <c:pt idx="2">
                  <c:v>0.13600000000000001</c:v>
                </c:pt>
                <c:pt idx="3">
                  <c:v>3.500000000000001E-2</c:v>
                </c:pt>
                <c:pt idx="4">
                  <c:v>9.1000000000000025E-2</c:v>
                </c:pt>
                <c:pt idx="5">
                  <c:v>7.3999999999999996E-2</c:v>
                </c:pt>
                <c:pt idx="6">
                  <c:v>5.0000000000000114E-3</c:v>
                </c:pt>
                <c:pt idx="7">
                  <c:v>0.13800000000000001</c:v>
                </c:pt>
              </c:numCache>
            </c:numRef>
          </c:val>
        </c:ser>
        <c:dLbls>
          <c:showVal val="1"/>
        </c:dLbls>
        <c:gapWidth val="100"/>
        <c:axId val="150205184"/>
        <c:axId val="150206720"/>
      </c:barChart>
      <c:catAx>
        <c:axId val="150205184"/>
        <c:scaling>
          <c:orientation val="minMax"/>
        </c:scaling>
        <c:axPos val="b"/>
        <c:numFmt formatCode="General" sourceLinked="1"/>
        <c:majorTickMark val="in"/>
        <c:tickLblPos val="low"/>
        <c:spPr>
          <a:ln w="2398">
            <a:solidFill>
              <a:schemeClr val="tx1"/>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50206720"/>
        <c:crossesAt val="0"/>
        <c:auto val="1"/>
        <c:lblAlgn val="ctr"/>
        <c:lblOffset val="140"/>
        <c:tickLblSkip val="1"/>
        <c:tickMarkSkip val="1"/>
      </c:catAx>
      <c:valAx>
        <c:axId val="150206720"/>
        <c:scaling>
          <c:orientation val="minMax"/>
          <c:max val="0.4"/>
          <c:min val="0"/>
        </c:scaling>
        <c:axPos val="l"/>
        <c:majorGridlines>
          <c:spPr>
            <a:ln w="2398">
              <a:solidFill>
                <a:schemeClr val="tx1"/>
              </a:solidFill>
              <a:prstDash val="solid"/>
            </a:ln>
          </c:spPr>
        </c:majorGridlines>
        <c:numFmt formatCode="0%" sourceLinked="0"/>
        <c:majorTickMark val="in"/>
        <c:tickLblPos val="nextTo"/>
        <c:spPr>
          <a:ln w="2398">
            <a:solidFill>
              <a:schemeClr val="tx1"/>
            </a:solidFill>
            <a:prstDash val="solid"/>
          </a:ln>
        </c:spPr>
        <c:txPr>
          <a:bodyPr rot="0" vert="horz"/>
          <a:lstStyle/>
          <a:p>
            <a:pPr>
              <a:defRPr sz="1050" b="0" i="0" u="none" strike="noStrike" baseline="0">
                <a:solidFill>
                  <a:schemeClr val="tx1"/>
                </a:solidFill>
                <a:latin typeface="Arial"/>
                <a:ea typeface="Arial"/>
                <a:cs typeface="Arial"/>
              </a:defRPr>
            </a:pPr>
            <a:endParaRPr lang="en-US"/>
          </a:p>
        </c:txPr>
        <c:crossAx val="150205184"/>
        <c:crosses val="autoZero"/>
        <c:crossBetween val="between"/>
        <c:majorUnit val="5.0000000000000114E-2"/>
        <c:minorUnit val="1.0000000000000083E-2"/>
      </c:valAx>
      <c:spPr>
        <a:noFill/>
        <a:ln w="25392">
          <a:noFill/>
        </a:ln>
      </c:spPr>
    </c:plotArea>
    <c:plotVisOnly val="1"/>
    <c:dispBlanksAs val="gap"/>
  </c:chart>
  <c:spPr>
    <a:noFill/>
    <a:ln>
      <a:noFill/>
    </a:ln>
  </c:spPr>
  <c:txPr>
    <a:bodyPr/>
    <a:lstStyle/>
    <a:p>
      <a:pPr>
        <a:defRPr sz="1347" b="1" i="0" u="none" strike="noStrike" baseline="0">
          <a:solidFill>
            <a:schemeClr val="tx1"/>
          </a:solidFill>
          <a:latin typeface="Times New Roman"/>
          <a:ea typeface="Times New Roman"/>
          <a:cs typeface="Times New Roman"/>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5976258510276746E-2"/>
          <c:y val="0.19678133754511076"/>
          <c:w val="0.79356270810201746"/>
          <c:h val="0.67777839687258912"/>
        </c:manualLayout>
      </c:layout>
      <c:barChart>
        <c:barDir val="col"/>
        <c:grouping val="clustered"/>
        <c:ser>
          <c:idx val="0"/>
          <c:order val="1"/>
          <c:tx>
            <c:strRef>
              <c:f>Sheet1!$A$3</c:f>
              <c:strCache>
                <c:ptCount val="1"/>
                <c:pt idx="0">
                  <c:v>Disposable Personal Income</c:v>
                </c:pt>
              </c:strCache>
            </c:strRef>
          </c:tx>
          <c:spPr>
            <a:solidFill>
              <a:srgbClr val="FF9900"/>
            </a:solidFill>
            <a:ln w="24685">
              <a:noFill/>
            </a:ln>
          </c:spPr>
          <c:dLbls>
            <c:numFmt formatCode="\$#,##0.00" sourceLinked="0"/>
            <c:spPr>
              <a:noFill/>
              <a:ln w="24685">
                <a:noFill/>
              </a:ln>
            </c:spPr>
            <c:txPr>
              <a:bodyPr rot="-5400000" vert="horz"/>
              <a:lstStyle/>
              <a:p>
                <a:pPr algn="ctr">
                  <a:defRPr sz="1378" b="0" i="0" u="none" strike="noStrike" baseline="0">
                    <a:solidFill>
                      <a:schemeClr val="tx1"/>
                    </a:solidFill>
                    <a:latin typeface="Arial"/>
                    <a:ea typeface="Arial"/>
                    <a:cs typeface="Arial"/>
                  </a:defRPr>
                </a:pPr>
                <a:endParaRPr lang="en-US"/>
              </a:p>
            </c:txPr>
            <c:dLblPos val="inEnd"/>
            <c:showVal val="1"/>
          </c:dLbls>
          <c:cat>
            <c:numRef>
              <c:f>Sheet1!$B$1:$M$1</c:f>
              <c:numCache>
                <c:formatCode>General</c:formatCode>
                <c:ptCount val="12"/>
                <c:pt idx="0" formatCode="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Sheet1!$B$3:$M$3</c:f>
              <c:numCache>
                <c:formatCode>"$"#,##0.00</c:formatCode>
                <c:ptCount val="12"/>
                <c:pt idx="0">
                  <c:v>7.6484999999999985</c:v>
                </c:pt>
                <c:pt idx="1">
                  <c:v>8.0097000000000005</c:v>
                </c:pt>
                <c:pt idx="2">
                  <c:v>8.3778000000000006</c:v>
                </c:pt>
                <c:pt idx="3">
                  <c:v>8.8894000000000268</c:v>
                </c:pt>
                <c:pt idx="4">
                  <c:v>9.2773000000000003</c:v>
                </c:pt>
                <c:pt idx="5">
                  <c:v>9.9157000000000028</c:v>
                </c:pt>
                <c:pt idx="6">
                  <c:v>10.4031</c:v>
                </c:pt>
                <c:pt idx="7">
                  <c:v>10.950000000000006</c:v>
                </c:pt>
                <c:pt idx="8">
                  <c:v>11.03</c:v>
                </c:pt>
                <c:pt idx="9">
                  <c:v>11.38</c:v>
                </c:pt>
                <c:pt idx="10">
                  <c:v>11.55</c:v>
                </c:pt>
                <c:pt idx="11">
                  <c:v>11.950000000000006</c:v>
                </c:pt>
              </c:numCache>
            </c:numRef>
          </c:val>
        </c:ser>
        <c:gapWidth val="100"/>
        <c:axId val="134152960"/>
        <c:axId val="134154880"/>
      </c:barChart>
      <c:lineChart>
        <c:grouping val="standard"/>
        <c:ser>
          <c:idx val="2"/>
          <c:order val="0"/>
          <c:tx>
            <c:strRef>
              <c:f>Sheet1!$A$2</c:f>
              <c:strCache>
                <c:ptCount val="1"/>
                <c:pt idx="0">
                  <c:v>Individual Life Insurance &amp; Annuity Premiums</c:v>
                </c:pt>
              </c:strCache>
            </c:strRef>
          </c:tx>
          <c:spPr>
            <a:ln w="37073">
              <a:solidFill>
                <a:schemeClr val="tx1"/>
              </a:solidFill>
              <a:prstDash val="solid"/>
            </a:ln>
          </c:spPr>
          <c:marker>
            <c:symbol val="triangle"/>
            <c:size val="2"/>
            <c:spPr>
              <a:solidFill>
                <a:schemeClr val="accent1"/>
              </a:solidFill>
              <a:ln>
                <a:solidFill>
                  <a:schemeClr val="tx1"/>
                </a:solidFill>
              </a:ln>
            </c:spPr>
          </c:marker>
          <c:cat>
            <c:numRef>
              <c:f>Sheet1!$B$1:$M$1</c:f>
              <c:numCache>
                <c:formatCode>General</c:formatCode>
                <c:ptCount val="12"/>
                <c:pt idx="0" formatCode="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Sheet1!$B$2:$M$2</c:f>
              <c:numCache>
                <c:formatCode>"$"#,##0.0</c:formatCode>
                <c:ptCount val="12"/>
                <c:pt idx="0">
                  <c:v>249.2</c:v>
                </c:pt>
                <c:pt idx="1">
                  <c:v>288.60000000000002</c:v>
                </c:pt>
                <c:pt idx="2">
                  <c:v>288.39999999999969</c:v>
                </c:pt>
                <c:pt idx="3">
                  <c:v>302.39999999999969</c:v>
                </c:pt>
                <c:pt idx="4">
                  <c:v>301.10000000000002</c:v>
                </c:pt>
                <c:pt idx="5">
                  <c:v>322.8</c:v>
                </c:pt>
                <c:pt idx="6">
                  <c:v>348.7</c:v>
                </c:pt>
                <c:pt idx="7">
                  <c:v>358.3</c:v>
                </c:pt>
                <c:pt idx="8">
                  <c:v>316.89999999999969</c:v>
                </c:pt>
                <c:pt idx="9">
                  <c:v>315.60000000000002</c:v>
                </c:pt>
                <c:pt idx="10">
                  <c:v>343.5</c:v>
                </c:pt>
                <c:pt idx="11">
                  <c:v>325.10000000000002</c:v>
                </c:pt>
              </c:numCache>
            </c:numRef>
          </c:val>
        </c:ser>
        <c:marker val="1"/>
        <c:axId val="134168960"/>
        <c:axId val="134170496"/>
      </c:lineChart>
      <c:catAx>
        <c:axId val="134152960"/>
        <c:scaling>
          <c:orientation val="minMax"/>
        </c:scaling>
        <c:axPos val="b"/>
        <c:numFmt formatCode="0" sourceLinked="1"/>
        <c:majorTickMark val="in"/>
        <c:tickLblPos val="low"/>
        <c:spPr>
          <a:ln w="3053">
            <a:solidFill>
              <a:schemeClr val="tx1"/>
            </a:solidFill>
            <a:prstDash val="solid"/>
          </a:ln>
        </c:spPr>
        <c:txPr>
          <a:bodyPr rot="0" vert="horz"/>
          <a:lstStyle/>
          <a:p>
            <a:pPr>
              <a:defRPr sz="1579" b="0" i="0" u="none" strike="noStrike" baseline="0">
                <a:solidFill>
                  <a:srgbClr val="000000"/>
                </a:solidFill>
                <a:latin typeface="Arial"/>
                <a:ea typeface="Arial"/>
                <a:cs typeface="Arial"/>
              </a:defRPr>
            </a:pPr>
            <a:endParaRPr lang="en-US"/>
          </a:p>
        </c:txPr>
        <c:crossAx val="134154880"/>
        <c:crossesAt val="6"/>
        <c:auto val="1"/>
        <c:lblAlgn val="ctr"/>
        <c:lblOffset val="100"/>
        <c:tickLblSkip val="1"/>
        <c:tickMarkSkip val="1"/>
      </c:catAx>
      <c:valAx>
        <c:axId val="134154880"/>
        <c:scaling>
          <c:orientation val="minMax"/>
          <c:max val="12"/>
          <c:min val="6"/>
        </c:scaling>
        <c:axPos val="l"/>
        <c:majorGridlines>
          <c:spPr>
            <a:ln w="3053">
              <a:solidFill>
                <a:schemeClr val="tx1"/>
              </a:solidFill>
              <a:prstDash val="solid"/>
            </a:ln>
          </c:spPr>
        </c:majorGridlines>
        <c:numFmt formatCode="\$#,##0" sourceLinked="0"/>
        <c:majorTickMark val="in"/>
        <c:tickLblPos val="nextTo"/>
        <c:spPr>
          <a:ln w="3053">
            <a:solidFill>
              <a:schemeClr val="tx1"/>
            </a:solidFill>
            <a:prstDash val="solid"/>
          </a:ln>
        </c:spPr>
        <c:txPr>
          <a:bodyPr rot="0" vert="horz"/>
          <a:lstStyle/>
          <a:p>
            <a:pPr>
              <a:defRPr sz="1554" b="0" i="0" u="none" strike="noStrike" baseline="0">
                <a:solidFill>
                  <a:schemeClr val="tx1"/>
                </a:solidFill>
                <a:latin typeface="Arial"/>
                <a:ea typeface="Arial"/>
                <a:cs typeface="Arial"/>
              </a:defRPr>
            </a:pPr>
            <a:endParaRPr lang="en-US"/>
          </a:p>
        </c:txPr>
        <c:crossAx val="134152960"/>
        <c:crosses val="autoZero"/>
        <c:crossBetween val="between"/>
        <c:majorUnit val="2"/>
        <c:minorUnit val="0.1"/>
      </c:valAx>
      <c:catAx>
        <c:axId val="134168960"/>
        <c:scaling>
          <c:orientation val="minMax"/>
        </c:scaling>
        <c:delete val="1"/>
        <c:axPos val="b"/>
        <c:numFmt formatCode="0" sourceLinked="1"/>
        <c:tickLblPos val="none"/>
        <c:crossAx val="134170496"/>
        <c:crossesAt val="225"/>
        <c:auto val="1"/>
        <c:lblAlgn val="ctr"/>
        <c:lblOffset val="100"/>
      </c:catAx>
      <c:valAx>
        <c:axId val="134170496"/>
        <c:scaling>
          <c:orientation val="minMax"/>
          <c:max val="375"/>
          <c:min val="225"/>
        </c:scaling>
        <c:axPos val="r"/>
        <c:numFmt formatCode="\$#,##0" sourceLinked="0"/>
        <c:tickLblPos val="nextTo"/>
        <c:spPr>
          <a:ln w="3053">
            <a:solidFill>
              <a:schemeClr val="tx1"/>
            </a:solidFill>
            <a:prstDash val="solid"/>
          </a:ln>
        </c:spPr>
        <c:txPr>
          <a:bodyPr rot="0" vert="horz"/>
          <a:lstStyle/>
          <a:p>
            <a:pPr>
              <a:defRPr sz="1554" b="0" i="0" u="none" strike="noStrike" baseline="0">
                <a:solidFill>
                  <a:schemeClr val="tx1"/>
                </a:solidFill>
                <a:latin typeface="Arial"/>
                <a:ea typeface="Arial"/>
                <a:cs typeface="Arial"/>
              </a:defRPr>
            </a:pPr>
            <a:endParaRPr lang="en-US"/>
          </a:p>
        </c:txPr>
        <c:crossAx val="134168960"/>
        <c:crosses val="max"/>
        <c:crossBetween val="between"/>
        <c:majorUnit val="25"/>
      </c:valAx>
      <c:spPr>
        <a:noFill/>
        <a:ln w="25382">
          <a:noFill/>
        </a:ln>
      </c:spPr>
    </c:plotArea>
    <c:legend>
      <c:legendPos val="r"/>
      <c:legendEntry>
        <c:idx val="1"/>
        <c:txPr>
          <a:bodyPr/>
          <a:lstStyle/>
          <a:p>
            <a:pPr>
              <a:defRPr sz="1575" b="1" i="0" u="none" strike="noStrike" baseline="0">
                <a:solidFill>
                  <a:schemeClr val="tx1"/>
                </a:solidFill>
                <a:latin typeface="Arial" pitchFamily="34" charset="0"/>
                <a:ea typeface="Times New Roman"/>
                <a:cs typeface="Arial" pitchFamily="34" charset="0"/>
              </a:defRPr>
            </a:pPr>
            <a:endParaRPr lang="en-US"/>
          </a:p>
        </c:txPr>
      </c:legendEntry>
      <c:layout>
        <c:manualLayout>
          <c:xMode val="edge"/>
          <c:yMode val="edge"/>
          <c:x val="0.12652728028234991"/>
          <c:y val="2.2258436853593591E-2"/>
          <c:w val="0.57941426159405418"/>
          <c:h val="0.1111262471001008"/>
        </c:manualLayout>
      </c:layout>
      <c:spPr>
        <a:solidFill>
          <a:schemeClr val="bg1"/>
        </a:solidFill>
        <a:ln w="3053">
          <a:solidFill>
            <a:schemeClr val="tx1"/>
          </a:solidFill>
          <a:prstDash val="solid"/>
        </a:ln>
      </c:spPr>
      <c:txPr>
        <a:bodyPr/>
        <a:lstStyle/>
        <a:p>
          <a:pPr>
            <a:defRPr sz="1575" b="1" i="0" u="none" strike="noStrike" baseline="0">
              <a:solidFill>
                <a:schemeClr val="tx1"/>
              </a:solidFill>
              <a:latin typeface="Arial" pitchFamily="34" charset="0"/>
              <a:ea typeface="Times New Roman"/>
              <a:cs typeface="Arial" pitchFamily="34" charset="0"/>
            </a:defRPr>
          </a:pPr>
          <a:endParaRPr lang="en-US"/>
        </a:p>
      </c:txPr>
    </c:legend>
    <c:plotVisOnly val="1"/>
    <c:dispBlanksAs val="gap"/>
  </c:chart>
  <c:spPr>
    <a:noFill/>
    <a:ln>
      <a:noFill/>
    </a:ln>
  </c:spPr>
  <c:txPr>
    <a:bodyPr/>
    <a:lstStyle/>
    <a:p>
      <a:pPr>
        <a:defRPr sz="1779" b="1" i="0" u="none" strike="noStrike" baseline="0">
          <a:solidFill>
            <a:schemeClr val="tx1"/>
          </a:solidFill>
          <a:latin typeface="Times New Roman"/>
          <a:ea typeface="Times New Roman"/>
          <a:cs typeface="Times New Roman"/>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8779134295227528E-2"/>
          <c:y val="0.18201284796573874"/>
          <c:w val="0.80133185349615565"/>
          <c:h val="0.72805139186292656"/>
        </c:manualLayout>
      </c:layout>
      <c:barChart>
        <c:barDir val="col"/>
        <c:grouping val="clustered"/>
        <c:ser>
          <c:idx val="0"/>
          <c:order val="1"/>
          <c:tx>
            <c:strRef>
              <c:f>Sheet1!$A$3</c:f>
              <c:strCache>
                <c:ptCount val="1"/>
                <c:pt idx="0">
                  <c:v>Nonfarm employment*</c:v>
                </c:pt>
              </c:strCache>
            </c:strRef>
          </c:tx>
          <c:spPr>
            <a:solidFill>
              <a:srgbClr val="FF9900"/>
            </a:solidFill>
            <a:ln w="12672">
              <a:solidFill>
                <a:schemeClr val="tx1"/>
              </a:solidFill>
              <a:prstDash val="solid"/>
            </a:ln>
          </c:spPr>
          <c:dLbls>
            <c:numFmt formatCode="0.0" sourceLinked="0"/>
            <c:spPr>
              <a:noFill/>
              <a:ln w="25276">
                <a:noFill/>
              </a:ln>
            </c:spPr>
            <c:txPr>
              <a:bodyPr rot="-5400000" vert="horz"/>
              <a:lstStyle/>
              <a:p>
                <a:pPr algn="ctr">
                  <a:defRPr sz="1194" b="1" i="0" u="none" strike="noStrike" baseline="0">
                    <a:solidFill>
                      <a:schemeClr val="tx1"/>
                    </a:solidFill>
                    <a:latin typeface="Arial"/>
                    <a:ea typeface="Arial"/>
                    <a:cs typeface="Arial"/>
                  </a:defRPr>
                </a:pPr>
                <a:endParaRPr lang="en-US"/>
              </a:p>
            </c:txPr>
            <c:dLblPos val="ctr"/>
            <c:showVal val="1"/>
          </c:dLbls>
          <c:cat>
            <c:numRef>
              <c:f>Sheet1!$B$1:$N$1</c:f>
              <c:numCache>
                <c:formatCode>General</c:formatCode>
                <c:ptCount val="12"/>
                <c:pt idx="0" formatCode="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Sheet1!$B$3:$N$3</c:f>
              <c:numCache>
                <c:formatCode>0.00</c:formatCode>
                <c:ptCount val="12"/>
                <c:pt idx="0">
                  <c:v>131.91900000000001</c:v>
                </c:pt>
                <c:pt idx="1">
                  <c:v>130.44999999999999</c:v>
                </c:pt>
                <c:pt idx="2">
                  <c:v>130.1</c:v>
                </c:pt>
                <c:pt idx="3">
                  <c:v>131.50899999999999</c:v>
                </c:pt>
                <c:pt idx="4">
                  <c:v>133.74699999999999</c:v>
                </c:pt>
                <c:pt idx="5">
                  <c:v>136.125</c:v>
                </c:pt>
                <c:pt idx="6">
                  <c:v>137.64499999999998</c:v>
                </c:pt>
                <c:pt idx="7">
                  <c:v>136.85200000000191</c:v>
                </c:pt>
                <c:pt idx="8">
                  <c:v>130.876</c:v>
                </c:pt>
                <c:pt idx="9">
                  <c:v>129.917</c:v>
                </c:pt>
                <c:pt idx="10">
                  <c:v>131.49700000000001</c:v>
                </c:pt>
                <c:pt idx="11">
                  <c:v>133.739</c:v>
                </c:pt>
              </c:numCache>
            </c:numRef>
          </c:val>
        </c:ser>
        <c:gapWidth val="100"/>
        <c:axId val="134275456"/>
        <c:axId val="134277376"/>
      </c:barChart>
      <c:lineChart>
        <c:grouping val="standard"/>
        <c:ser>
          <c:idx val="2"/>
          <c:order val="0"/>
          <c:tx>
            <c:strRef>
              <c:f>Sheet1!$A$2</c:f>
              <c:strCache>
                <c:ptCount val="1"/>
                <c:pt idx="0">
                  <c:v>Group Ins Premiums</c:v>
                </c:pt>
              </c:strCache>
            </c:strRef>
          </c:tx>
          <c:spPr>
            <a:ln w="37954">
              <a:solidFill>
                <a:schemeClr val="tx1"/>
              </a:solidFill>
              <a:prstDash val="solid"/>
            </a:ln>
          </c:spPr>
          <c:marker>
            <c:symbol val="triangle"/>
            <c:size val="2"/>
            <c:spPr>
              <a:solidFill>
                <a:schemeClr val="accent1"/>
              </a:solidFill>
              <a:ln>
                <a:solidFill>
                  <a:schemeClr val="tx1"/>
                </a:solidFill>
              </a:ln>
            </c:spPr>
          </c:marker>
          <c:cat>
            <c:numRef>
              <c:f>Sheet1!$B$1:$N$1</c:f>
              <c:numCache>
                <c:formatCode>General</c:formatCode>
                <c:ptCount val="12"/>
                <c:pt idx="0" formatCode="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Sheet1!$B$2:$N$2</c:f>
              <c:numCache>
                <c:formatCode>"$"#,##0</c:formatCode>
                <c:ptCount val="12"/>
                <c:pt idx="0">
                  <c:v>196.5</c:v>
                </c:pt>
                <c:pt idx="1">
                  <c:v>191</c:v>
                </c:pt>
                <c:pt idx="2">
                  <c:v>193</c:v>
                </c:pt>
                <c:pt idx="3">
                  <c:v>202</c:v>
                </c:pt>
                <c:pt idx="4">
                  <c:v>215</c:v>
                </c:pt>
                <c:pt idx="5">
                  <c:v>230</c:v>
                </c:pt>
                <c:pt idx="6">
                  <c:v>244</c:v>
                </c:pt>
                <c:pt idx="7">
                  <c:v>245</c:v>
                </c:pt>
                <c:pt idx="8">
                  <c:v>227</c:v>
                </c:pt>
                <c:pt idx="9">
                  <c:v>230.9</c:v>
                </c:pt>
                <c:pt idx="10" formatCode="_(&quot;$&quot;* #,##0_);_(&quot;$&quot;* \(#,##0\);_(&quot;$&quot;* &quot;-&quot;??_);_(@_)">
                  <c:v>247</c:v>
                </c:pt>
                <c:pt idx="11" formatCode="_(&quot;$&quot;* #,##0_);_(&quot;$&quot;* \(#,##0\);_(&quot;$&quot;* &quot;-&quot;??_);_(@_)">
                  <c:v>295</c:v>
                </c:pt>
              </c:numCache>
            </c:numRef>
          </c:val>
        </c:ser>
        <c:marker val="1"/>
        <c:axId val="134287744"/>
        <c:axId val="134289664"/>
      </c:lineChart>
      <c:catAx>
        <c:axId val="134275456"/>
        <c:scaling>
          <c:orientation val="minMax"/>
        </c:scaling>
        <c:axPos val="b"/>
        <c:numFmt formatCode="0" sourceLinked="1"/>
        <c:majorTickMark val="in"/>
        <c:tickLblPos val="low"/>
        <c:spPr>
          <a:ln w="3131">
            <a:solidFill>
              <a:schemeClr val="tx1"/>
            </a:solidFill>
            <a:prstDash val="solid"/>
          </a:ln>
        </c:spPr>
        <c:txPr>
          <a:bodyPr rot="0" vert="horz"/>
          <a:lstStyle/>
          <a:p>
            <a:pPr>
              <a:defRPr sz="1385" b="0" i="0" u="none" strike="noStrike" baseline="0">
                <a:solidFill>
                  <a:srgbClr val="000000"/>
                </a:solidFill>
                <a:latin typeface="Arial"/>
                <a:ea typeface="Arial"/>
                <a:cs typeface="Arial"/>
              </a:defRPr>
            </a:pPr>
            <a:endParaRPr lang="en-US"/>
          </a:p>
        </c:txPr>
        <c:crossAx val="134277376"/>
        <c:crossesAt val="125"/>
        <c:auto val="1"/>
        <c:lblAlgn val="ctr"/>
        <c:lblOffset val="100"/>
        <c:tickLblSkip val="1"/>
        <c:tickMarkSkip val="1"/>
      </c:catAx>
      <c:valAx>
        <c:axId val="134277376"/>
        <c:scaling>
          <c:orientation val="minMax"/>
          <c:max val="140"/>
          <c:min val="125"/>
        </c:scaling>
        <c:axPos val="l"/>
        <c:title>
          <c:tx>
            <c:rich>
              <a:bodyPr/>
              <a:lstStyle/>
              <a:p>
                <a:pPr>
                  <a:defRPr sz="1140" b="0" i="0" u="none" strike="noStrike" baseline="0">
                    <a:solidFill>
                      <a:srgbClr val="000000"/>
                    </a:solidFill>
                    <a:latin typeface="Arial"/>
                    <a:ea typeface="Arial"/>
                    <a:cs typeface="Arial"/>
                  </a:defRPr>
                </a:pPr>
                <a:r>
                  <a:rPr lang="en-US"/>
                  <a:t>Nonfarm Employment (millions)</a:t>
                </a:r>
              </a:p>
            </c:rich>
          </c:tx>
          <c:layout>
            <c:manualLayout>
              <c:xMode val="edge"/>
              <c:yMode val="edge"/>
              <c:x val="1.5538164654061827E-2"/>
              <c:y val="0.30835396741815191"/>
            </c:manualLayout>
          </c:layout>
          <c:spPr>
            <a:noFill/>
            <a:ln w="25276">
              <a:noFill/>
            </a:ln>
          </c:spPr>
        </c:title>
        <c:numFmt formatCode="#,##0" sourceLinked="0"/>
        <c:majorTickMark val="in"/>
        <c:tickLblPos val="nextTo"/>
        <c:spPr>
          <a:ln w="3131">
            <a:solidFill>
              <a:schemeClr val="tx1"/>
            </a:solidFill>
            <a:prstDash val="solid"/>
          </a:ln>
        </c:spPr>
        <c:txPr>
          <a:bodyPr rot="0" vert="horz"/>
          <a:lstStyle/>
          <a:p>
            <a:pPr>
              <a:defRPr sz="1363" b="0" i="0" u="none" strike="noStrike" baseline="0">
                <a:solidFill>
                  <a:schemeClr val="tx1"/>
                </a:solidFill>
                <a:latin typeface="Arial"/>
                <a:ea typeface="Arial"/>
                <a:cs typeface="Arial"/>
              </a:defRPr>
            </a:pPr>
            <a:endParaRPr lang="en-US"/>
          </a:p>
        </c:txPr>
        <c:crossAx val="134275456"/>
        <c:crosses val="autoZero"/>
        <c:crossBetween val="between"/>
        <c:majorUnit val="5"/>
        <c:minorUnit val="1"/>
      </c:valAx>
      <c:catAx>
        <c:axId val="134287744"/>
        <c:scaling>
          <c:orientation val="minMax"/>
        </c:scaling>
        <c:delete val="1"/>
        <c:axPos val="b"/>
        <c:title>
          <c:tx>
            <c:rich>
              <a:bodyPr/>
              <a:lstStyle/>
              <a:p>
                <a:pPr>
                  <a:defRPr sz="1363" b="0" i="0" u="none" strike="noStrike" baseline="0">
                    <a:solidFill>
                      <a:schemeClr val="tx1"/>
                    </a:solidFill>
                    <a:latin typeface="Arial"/>
                    <a:ea typeface="Arial"/>
                    <a:cs typeface="Arial"/>
                  </a:defRPr>
                </a:pPr>
                <a:r>
                  <a:rPr lang="en-US" dirty="0"/>
                  <a:t>Group </a:t>
                </a:r>
                <a:r>
                  <a:rPr lang="en-US" dirty="0" smtClean="0"/>
                  <a:t>Premiums</a:t>
                </a:r>
                <a:br>
                  <a:rPr lang="en-US" dirty="0" smtClean="0"/>
                </a:br>
                <a:r>
                  <a:rPr lang="en-US" dirty="0" smtClean="0"/>
                  <a:t>
(</a:t>
                </a:r>
                <a:r>
                  <a:rPr lang="en-US" dirty="0"/>
                  <a:t>b</a:t>
                </a:r>
              </a:p>
            </c:rich>
          </c:tx>
          <c:layout>
            <c:manualLayout>
              <c:xMode val="edge"/>
              <c:yMode val="edge"/>
              <c:x val="0.83747871129143481"/>
              <c:y val="5.7497050815771958E-2"/>
            </c:manualLayout>
          </c:layout>
          <c:spPr>
            <a:noFill/>
            <a:ln w="25276">
              <a:noFill/>
            </a:ln>
          </c:spPr>
        </c:title>
        <c:numFmt formatCode="0" sourceLinked="1"/>
        <c:tickLblPos val="none"/>
        <c:crossAx val="134289664"/>
        <c:crossesAt val="150"/>
        <c:auto val="1"/>
        <c:lblAlgn val="ctr"/>
        <c:lblOffset val="100"/>
      </c:catAx>
      <c:valAx>
        <c:axId val="134289664"/>
        <c:scaling>
          <c:orientation val="minMax"/>
          <c:max val="300"/>
          <c:min val="150"/>
        </c:scaling>
        <c:axPos val="r"/>
        <c:numFmt formatCode="&quot;$&quot;#,##0" sourceLinked="1"/>
        <c:tickLblPos val="nextTo"/>
        <c:spPr>
          <a:ln w="3131">
            <a:solidFill>
              <a:schemeClr val="tx1"/>
            </a:solidFill>
            <a:prstDash val="solid"/>
          </a:ln>
        </c:spPr>
        <c:txPr>
          <a:bodyPr rot="0" vert="horz"/>
          <a:lstStyle/>
          <a:p>
            <a:pPr>
              <a:defRPr sz="1363" b="0" i="0" u="none" strike="noStrike" baseline="0">
                <a:solidFill>
                  <a:schemeClr val="tx1"/>
                </a:solidFill>
                <a:latin typeface="Arial"/>
                <a:ea typeface="Arial"/>
                <a:cs typeface="Arial"/>
              </a:defRPr>
            </a:pPr>
            <a:endParaRPr lang="en-US"/>
          </a:p>
        </c:txPr>
        <c:crossAx val="134287744"/>
        <c:crosses val="max"/>
        <c:crossBetween val="between"/>
        <c:majorUnit val="25"/>
      </c:valAx>
      <c:spPr>
        <a:noFill/>
        <a:ln w="25394">
          <a:noFill/>
        </a:ln>
      </c:spPr>
    </c:plotArea>
    <c:legend>
      <c:legendPos val="r"/>
      <c:layout>
        <c:manualLayout>
          <c:xMode val="edge"/>
          <c:yMode val="edge"/>
          <c:x val="0.1400405193749967"/>
          <c:y val="8.5640228097460767E-3"/>
          <c:w val="0.31304862859556032"/>
          <c:h val="0.10739079854520522"/>
        </c:manualLayout>
      </c:layout>
      <c:spPr>
        <a:solidFill>
          <a:schemeClr val="bg1"/>
        </a:solidFill>
        <a:ln w="3131">
          <a:solidFill>
            <a:schemeClr val="tx1"/>
          </a:solidFill>
          <a:prstDash val="solid"/>
        </a:ln>
      </c:spPr>
      <c:txPr>
        <a:bodyPr/>
        <a:lstStyle/>
        <a:p>
          <a:pPr>
            <a:defRPr sz="1657" b="1" i="0" u="none" strike="noStrike" baseline="0">
              <a:solidFill>
                <a:schemeClr val="tx1"/>
              </a:solidFill>
              <a:latin typeface="Times New Roman"/>
              <a:ea typeface="Times New Roman"/>
              <a:cs typeface="Times New Roman"/>
            </a:defRPr>
          </a:pPr>
          <a:endParaRPr lang="en-US"/>
        </a:p>
      </c:txPr>
    </c:legend>
    <c:plotVisOnly val="1"/>
    <c:dispBlanksAs val="gap"/>
  </c:chart>
  <c:spPr>
    <a:noFill/>
    <a:ln>
      <a:noFill/>
    </a:ln>
  </c:spPr>
  <c:txPr>
    <a:bodyPr/>
    <a:lstStyle/>
    <a:p>
      <a:pPr>
        <a:defRPr sz="1707" b="1" i="0" u="none" strike="noStrike" baseline="0">
          <a:solidFill>
            <a:schemeClr val="tx1"/>
          </a:solidFill>
          <a:latin typeface="Times New Roman"/>
          <a:ea typeface="Times New Roman"/>
          <a:cs typeface="Times New Roman"/>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658157602663708E-2"/>
          <c:y val="0.11074380165289255"/>
          <c:w val="0.76359600443956765"/>
          <c:h val="0.81322314049586752"/>
        </c:manualLayout>
      </c:layout>
      <c:barChart>
        <c:barDir val="col"/>
        <c:grouping val="stacked"/>
        <c:ser>
          <c:idx val="2"/>
          <c:order val="0"/>
          <c:tx>
            <c:strRef>
              <c:f>Sheet1!$A$2</c:f>
              <c:strCache>
                <c:ptCount val="1"/>
                <c:pt idx="0">
                  <c:v>Variable</c:v>
                </c:pt>
              </c:strCache>
            </c:strRef>
          </c:tx>
          <c:spPr>
            <a:solidFill>
              <a:srgbClr val="99CCFF"/>
            </a:solidFill>
            <a:ln w="9919">
              <a:solidFill>
                <a:schemeClr val="tx1"/>
              </a:solidFill>
              <a:prstDash val="solid"/>
            </a:ln>
          </c:spPr>
          <c:dLbls>
            <c:spPr>
              <a:noFill/>
              <a:ln w="19867">
                <a:noFill/>
              </a:ln>
            </c:spPr>
            <c:txPr>
              <a:bodyPr rot="-5400000" vert="horz"/>
              <a:lstStyle/>
              <a:p>
                <a:pPr algn="ctr">
                  <a:defRPr sz="1245" b="0" i="0" u="none" strike="noStrike" baseline="0">
                    <a:solidFill>
                      <a:schemeClr val="tx1"/>
                    </a:solidFill>
                    <a:latin typeface="Arial"/>
                    <a:ea typeface="Arial"/>
                    <a:cs typeface="Arial"/>
                  </a:defRPr>
                </a:pPr>
                <a:endParaRPr lang="en-US"/>
              </a:p>
            </c:txPr>
            <c:dLblPos val="ctr"/>
            <c:showVal val="1"/>
          </c:dLbls>
          <c:cat>
            <c:numRef>
              <c:f>Sheet1!$B$1:$O$1</c:f>
              <c:numCache>
                <c:formatCode>General</c:formatCode>
                <c:ptCount val="12"/>
                <c:pt idx="0">
                  <c:v>1999</c:v>
                </c:pt>
                <c:pt idx="1">
                  <c:v>2000</c:v>
                </c:pt>
                <c:pt idx="2" formatCode="0">
                  <c:v>2001</c:v>
                </c:pt>
                <c:pt idx="3">
                  <c:v>2002</c:v>
                </c:pt>
                <c:pt idx="4">
                  <c:v>2003</c:v>
                </c:pt>
                <c:pt idx="5">
                  <c:v>2004</c:v>
                </c:pt>
                <c:pt idx="6">
                  <c:v>2005</c:v>
                </c:pt>
                <c:pt idx="7">
                  <c:v>2006</c:v>
                </c:pt>
                <c:pt idx="8">
                  <c:v>2007</c:v>
                </c:pt>
                <c:pt idx="9">
                  <c:v>2008</c:v>
                </c:pt>
                <c:pt idx="10">
                  <c:v>2009</c:v>
                </c:pt>
                <c:pt idx="11">
                  <c:v>2010</c:v>
                </c:pt>
              </c:numCache>
            </c:numRef>
          </c:cat>
          <c:val>
            <c:numRef>
              <c:f>Sheet1!$B$2:$O$2</c:f>
              <c:numCache>
                <c:formatCode>"$"#,##0.0</c:formatCode>
                <c:ptCount val="12"/>
                <c:pt idx="0">
                  <c:v>122</c:v>
                </c:pt>
                <c:pt idx="1">
                  <c:v>137</c:v>
                </c:pt>
                <c:pt idx="2">
                  <c:v>111</c:v>
                </c:pt>
                <c:pt idx="3">
                  <c:v>117</c:v>
                </c:pt>
                <c:pt idx="4">
                  <c:v>129.4</c:v>
                </c:pt>
                <c:pt idx="5">
                  <c:v>132.9</c:v>
                </c:pt>
                <c:pt idx="6">
                  <c:v>136.9</c:v>
                </c:pt>
                <c:pt idx="7">
                  <c:v>160.4</c:v>
                </c:pt>
                <c:pt idx="8">
                  <c:v>184</c:v>
                </c:pt>
                <c:pt idx="9">
                  <c:v>155.69999999999999</c:v>
                </c:pt>
                <c:pt idx="10">
                  <c:v>128</c:v>
                </c:pt>
                <c:pt idx="11">
                  <c:v>140.5</c:v>
                </c:pt>
              </c:numCache>
            </c:numRef>
          </c:val>
        </c:ser>
        <c:ser>
          <c:idx val="0"/>
          <c:order val="1"/>
          <c:tx>
            <c:strRef>
              <c:f>Sheet1!$A$3</c:f>
              <c:strCache>
                <c:ptCount val="1"/>
                <c:pt idx="0">
                  <c:v>Fixed</c:v>
                </c:pt>
              </c:strCache>
            </c:strRef>
          </c:tx>
          <c:spPr>
            <a:solidFill>
              <a:srgbClr val="FFCC00"/>
            </a:solidFill>
            <a:ln w="9919">
              <a:solidFill>
                <a:schemeClr val="tx1"/>
              </a:solidFill>
              <a:prstDash val="solid"/>
            </a:ln>
          </c:spPr>
          <c:dLbls>
            <c:spPr>
              <a:noFill/>
              <a:ln w="19867">
                <a:noFill/>
              </a:ln>
            </c:spPr>
            <c:txPr>
              <a:bodyPr rot="-5400000" vert="horz"/>
              <a:lstStyle/>
              <a:p>
                <a:pPr algn="ctr">
                  <a:defRPr sz="1245" b="0" i="0" u="none" strike="noStrike" baseline="0">
                    <a:solidFill>
                      <a:schemeClr val="tx1"/>
                    </a:solidFill>
                    <a:latin typeface="Arial"/>
                    <a:ea typeface="Arial"/>
                    <a:cs typeface="Arial"/>
                  </a:defRPr>
                </a:pPr>
                <a:endParaRPr lang="en-US"/>
              </a:p>
            </c:txPr>
            <c:dLblPos val="ctr"/>
            <c:showVal val="1"/>
          </c:dLbls>
          <c:cat>
            <c:numRef>
              <c:f>Sheet1!$B$1:$O$1</c:f>
              <c:numCache>
                <c:formatCode>General</c:formatCode>
                <c:ptCount val="12"/>
                <c:pt idx="0">
                  <c:v>1999</c:v>
                </c:pt>
                <c:pt idx="1">
                  <c:v>2000</c:v>
                </c:pt>
                <c:pt idx="2" formatCode="0">
                  <c:v>2001</c:v>
                </c:pt>
                <c:pt idx="3">
                  <c:v>2002</c:v>
                </c:pt>
                <c:pt idx="4">
                  <c:v>2003</c:v>
                </c:pt>
                <c:pt idx="5">
                  <c:v>2004</c:v>
                </c:pt>
                <c:pt idx="6">
                  <c:v>2005</c:v>
                </c:pt>
                <c:pt idx="7">
                  <c:v>2006</c:v>
                </c:pt>
                <c:pt idx="8">
                  <c:v>2007</c:v>
                </c:pt>
                <c:pt idx="9">
                  <c:v>2008</c:v>
                </c:pt>
                <c:pt idx="10">
                  <c:v>2009</c:v>
                </c:pt>
                <c:pt idx="11">
                  <c:v>2010</c:v>
                </c:pt>
              </c:numCache>
            </c:numRef>
          </c:cat>
          <c:val>
            <c:numRef>
              <c:f>Sheet1!$B$3:$O$3</c:f>
              <c:numCache>
                <c:formatCode>"$"#,##0.0</c:formatCode>
                <c:ptCount val="12"/>
                <c:pt idx="0">
                  <c:v>42</c:v>
                </c:pt>
                <c:pt idx="1">
                  <c:v>53</c:v>
                </c:pt>
                <c:pt idx="2">
                  <c:v>74</c:v>
                </c:pt>
                <c:pt idx="3">
                  <c:v>103</c:v>
                </c:pt>
                <c:pt idx="4">
                  <c:v>89.4</c:v>
                </c:pt>
                <c:pt idx="5">
                  <c:v>87.9</c:v>
                </c:pt>
                <c:pt idx="6">
                  <c:v>79.5</c:v>
                </c:pt>
                <c:pt idx="7">
                  <c:v>78.3</c:v>
                </c:pt>
                <c:pt idx="8">
                  <c:v>72.8</c:v>
                </c:pt>
                <c:pt idx="9">
                  <c:v>109.3</c:v>
                </c:pt>
                <c:pt idx="10">
                  <c:v>110.6</c:v>
                </c:pt>
                <c:pt idx="11">
                  <c:v>80.8</c:v>
                </c:pt>
              </c:numCache>
            </c:numRef>
          </c:val>
        </c:ser>
        <c:dLbls>
          <c:showVal val="1"/>
        </c:dLbls>
        <c:gapWidth val="100"/>
        <c:overlap val="100"/>
        <c:axId val="134895104"/>
        <c:axId val="134896640"/>
      </c:barChart>
      <c:catAx>
        <c:axId val="134895104"/>
        <c:scaling>
          <c:orientation val="minMax"/>
        </c:scaling>
        <c:axPos val="b"/>
        <c:numFmt formatCode="General" sourceLinked="1"/>
        <c:tickLblPos val="nextTo"/>
        <c:spPr>
          <a:ln w="2477">
            <a:solidFill>
              <a:schemeClr val="tx1"/>
            </a:solidFill>
            <a:prstDash val="solid"/>
          </a:ln>
        </c:spPr>
        <c:txPr>
          <a:bodyPr rot="0" vert="horz"/>
          <a:lstStyle/>
          <a:p>
            <a:pPr>
              <a:defRPr sz="1185" b="0" i="0" u="none" strike="noStrike" baseline="0">
                <a:solidFill>
                  <a:srgbClr val="000000"/>
                </a:solidFill>
                <a:latin typeface="Times New Roman"/>
                <a:ea typeface="Times New Roman"/>
                <a:cs typeface="Times New Roman"/>
              </a:defRPr>
            </a:pPr>
            <a:endParaRPr lang="en-US"/>
          </a:p>
        </c:txPr>
        <c:crossAx val="134896640"/>
        <c:crossesAt val="0"/>
        <c:auto val="1"/>
        <c:lblAlgn val="ctr"/>
        <c:lblOffset val="100"/>
        <c:tickLblSkip val="1"/>
        <c:tickMarkSkip val="1"/>
      </c:catAx>
      <c:valAx>
        <c:axId val="134896640"/>
        <c:scaling>
          <c:orientation val="minMax"/>
          <c:max val="275"/>
          <c:min val="0"/>
        </c:scaling>
        <c:axPos val="l"/>
        <c:majorGridlines>
          <c:spPr>
            <a:ln w="2477">
              <a:solidFill>
                <a:schemeClr val="tx1"/>
              </a:solidFill>
              <a:prstDash val="solid"/>
            </a:ln>
          </c:spPr>
        </c:majorGridlines>
        <c:numFmt formatCode="\$#,##0" sourceLinked="0"/>
        <c:tickLblPos val="nextTo"/>
        <c:spPr>
          <a:ln w="2477">
            <a:solidFill>
              <a:schemeClr val="tx1"/>
            </a:solidFill>
            <a:prstDash val="solid"/>
          </a:ln>
        </c:spPr>
        <c:txPr>
          <a:bodyPr rot="0" vert="horz"/>
          <a:lstStyle/>
          <a:p>
            <a:pPr>
              <a:defRPr sz="1084" b="0" i="0" u="none" strike="noStrike" baseline="0">
                <a:solidFill>
                  <a:schemeClr val="tx1"/>
                </a:solidFill>
                <a:latin typeface="Times New Roman"/>
                <a:ea typeface="Times New Roman"/>
                <a:cs typeface="Times New Roman"/>
              </a:defRPr>
            </a:pPr>
            <a:endParaRPr lang="en-US"/>
          </a:p>
        </c:txPr>
        <c:crossAx val="134895104"/>
        <c:crosses val="autoZero"/>
        <c:crossBetween val="between"/>
        <c:majorUnit val="25"/>
        <c:minorUnit val="10"/>
      </c:valAx>
      <c:spPr>
        <a:noFill/>
        <a:ln w="25395">
          <a:noFill/>
        </a:ln>
      </c:spPr>
    </c:plotArea>
    <c:legend>
      <c:legendPos val="t"/>
      <c:layout>
        <c:manualLayout>
          <c:xMode val="edge"/>
          <c:yMode val="edge"/>
          <c:x val="0.37402888437165993"/>
          <c:y val="0"/>
          <c:w val="0.33407530290168241"/>
          <c:h val="5.6197915019658713E-2"/>
        </c:manualLayout>
      </c:layout>
      <c:spPr>
        <a:solidFill>
          <a:schemeClr val="bg1"/>
        </a:solidFill>
        <a:ln w="2477">
          <a:solidFill>
            <a:schemeClr val="tx1"/>
          </a:solidFill>
          <a:prstDash val="solid"/>
        </a:ln>
      </c:spPr>
      <c:txPr>
        <a:bodyPr/>
        <a:lstStyle/>
        <a:p>
          <a:pPr>
            <a:defRPr sz="1306" b="1" i="0" u="none" strike="noStrike" baseline="0">
              <a:solidFill>
                <a:schemeClr val="tx1"/>
              </a:solidFill>
              <a:latin typeface="Times New Roman"/>
              <a:ea typeface="Times New Roman"/>
              <a:cs typeface="Times New Roman"/>
            </a:defRPr>
          </a:pPr>
          <a:endParaRPr lang="en-US"/>
        </a:p>
      </c:txPr>
    </c:legend>
    <c:plotVisOnly val="1"/>
    <c:dispBlanksAs val="gap"/>
  </c:chart>
  <c:spPr>
    <a:noFill/>
    <a:ln>
      <a:noFill/>
    </a:ln>
  </c:spPr>
  <c:txPr>
    <a:bodyPr/>
    <a:lstStyle/>
    <a:p>
      <a:pPr>
        <a:defRPr sz="1409" b="1" i="0" u="none" strike="noStrike" baseline="0">
          <a:solidFill>
            <a:schemeClr val="tx1"/>
          </a:solidFill>
          <a:latin typeface="Times New Roman"/>
          <a:ea typeface="Times New Roman"/>
          <a:cs typeface="Times New Roman"/>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7702552719200892E-2"/>
          <c:y val="0.11735537190082644"/>
          <c:w val="0.77136514983351834"/>
          <c:h val="0.78677685950415865"/>
        </c:manualLayout>
      </c:layout>
      <c:barChart>
        <c:barDir val="col"/>
        <c:grouping val="stacked"/>
        <c:ser>
          <c:idx val="2"/>
          <c:order val="0"/>
          <c:tx>
            <c:strRef>
              <c:f>Sheet1!$A$2</c:f>
              <c:strCache>
                <c:ptCount val="1"/>
                <c:pt idx="0">
                  <c:v>Variable</c:v>
                </c:pt>
              </c:strCache>
            </c:strRef>
          </c:tx>
          <c:spPr>
            <a:solidFill>
              <a:srgbClr val="99CCFF"/>
            </a:solidFill>
            <a:ln w="10587">
              <a:solidFill>
                <a:schemeClr val="tx1"/>
              </a:solidFill>
              <a:prstDash val="solid"/>
            </a:ln>
          </c:spPr>
          <c:dLbls>
            <c:spPr>
              <a:noFill/>
              <a:ln w="21170">
                <a:noFill/>
              </a:ln>
            </c:spPr>
            <c:txPr>
              <a:bodyPr/>
              <a:lstStyle/>
              <a:p>
                <a:pPr>
                  <a:defRPr sz="1328" b="0" i="0" u="none" strike="noStrike" baseline="0">
                    <a:solidFill>
                      <a:schemeClr val="tx1"/>
                    </a:solidFill>
                    <a:latin typeface="Arial"/>
                    <a:ea typeface="Arial"/>
                    <a:cs typeface="Arial"/>
                  </a:defRPr>
                </a:pPr>
                <a:endParaRPr lang="en-US"/>
              </a:p>
            </c:txPr>
            <c:dLblPos val="ctr"/>
            <c:showVal val="1"/>
          </c:dLbls>
          <c:cat>
            <c:numRef>
              <c:f>Sheet1!$B$1:$K$1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Sheet1!$B$2:$K$2</c:f>
              <c:numCache>
                <c:formatCode>"$"#,##0.0</c:formatCode>
                <c:ptCount val="10"/>
                <c:pt idx="0">
                  <c:v>0.5</c:v>
                </c:pt>
                <c:pt idx="1">
                  <c:v>0.30000000000000032</c:v>
                </c:pt>
                <c:pt idx="2">
                  <c:v>0.30000000000000032</c:v>
                </c:pt>
                <c:pt idx="3">
                  <c:v>0.4</c:v>
                </c:pt>
                <c:pt idx="4">
                  <c:v>0.30000000000000032</c:v>
                </c:pt>
                <c:pt idx="5">
                  <c:v>0.1</c:v>
                </c:pt>
                <c:pt idx="6">
                  <c:v>0.1</c:v>
                </c:pt>
                <c:pt idx="7">
                  <c:v>0</c:v>
                </c:pt>
              </c:numCache>
            </c:numRef>
          </c:val>
        </c:ser>
        <c:ser>
          <c:idx val="0"/>
          <c:order val="1"/>
          <c:tx>
            <c:strRef>
              <c:f>Sheet1!$A$3</c:f>
              <c:strCache>
                <c:ptCount val="1"/>
                <c:pt idx="0">
                  <c:v>Fixed</c:v>
                </c:pt>
              </c:strCache>
            </c:strRef>
          </c:tx>
          <c:spPr>
            <a:solidFill>
              <a:srgbClr val="FFCC00"/>
            </a:solidFill>
            <a:ln w="10587">
              <a:solidFill>
                <a:schemeClr val="tx1"/>
              </a:solidFill>
              <a:prstDash val="solid"/>
            </a:ln>
          </c:spPr>
          <c:dLbls>
            <c:spPr>
              <a:noFill/>
              <a:ln w="21170">
                <a:noFill/>
              </a:ln>
            </c:spPr>
            <c:txPr>
              <a:bodyPr rot="0" vert="horz"/>
              <a:lstStyle/>
              <a:p>
                <a:pPr algn="ctr">
                  <a:defRPr sz="1400" b="0" i="0" u="none" strike="noStrike" baseline="0">
                    <a:solidFill>
                      <a:schemeClr val="tx1"/>
                    </a:solidFill>
                    <a:latin typeface="Arial"/>
                    <a:ea typeface="Arial"/>
                    <a:cs typeface="Arial"/>
                  </a:defRPr>
                </a:pPr>
                <a:endParaRPr lang="en-US"/>
              </a:p>
            </c:txPr>
            <c:dLblPos val="inEnd"/>
            <c:showVal val="1"/>
          </c:dLbls>
          <c:cat>
            <c:numRef>
              <c:f>Sheet1!$B$1:$K$1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Sheet1!$B$3:$K$3</c:f>
              <c:numCache>
                <c:formatCode>"$"#,##0.0</c:formatCode>
                <c:ptCount val="10"/>
                <c:pt idx="0">
                  <c:v>4.8</c:v>
                </c:pt>
                <c:pt idx="1">
                  <c:v>5.3</c:v>
                </c:pt>
                <c:pt idx="2">
                  <c:v>5.3</c:v>
                </c:pt>
                <c:pt idx="3">
                  <c:v>6.1</c:v>
                </c:pt>
                <c:pt idx="4">
                  <c:v>6.5</c:v>
                </c:pt>
                <c:pt idx="5">
                  <c:v>7.9</c:v>
                </c:pt>
                <c:pt idx="6">
                  <c:v>7.5</c:v>
                </c:pt>
                <c:pt idx="7">
                  <c:v>7.6</c:v>
                </c:pt>
                <c:pt idx="8">
                  <c:v>8.1</c:v>
                </c:pt>
                <c:pt idx="9">
                  <c:v>7.7</c:v>
                </c:pt>
              </c:numCache>
            </c:numRef>
          </c:val>
        </c:ser>
        <c:dLbls>
          <c:showVal val="1"/>
        </c:dLbls>
        <c:gapWidth val="100"/>
        <c:overlap val="100"/>
        <c:axId val="134603520"/>
        <c:axId val="134605056"/>
      </c:barChart>
      <c:catAx>
        <c:axId val="134603520"/>
        <c:scaling>
          <c:orientation val="minMax"/>
        </c:scaling>
        <c:axPos val="b"/>
        <c:numFmt formatCode="General" sourceLinked="1"/>
        <c:tickLblPos val="nextTo"/>
        <c:spPr>
          <a:ln w="2653">
            <a:solidFill>
              <a:schemeClr val="tx1"/>
            </a:solidFill>
            <a:prstDash val="solid"/>
          </a:ln>
        </c:spPr>
        <c:txPr>
          <a:bodyPr rot="0" vert="horz"/>
          <a:lstStyle/>
          <a:p>
            <a:pPr>
              <a:defRPr sz="1520" b="0" i="0" u="none" strike="noStrike" baseline="0">
                <a:solidFill>
                  <a:srgbClr val="000000"/>
                </a:solidFill>
                <a:latin typeface="Times New Roman"/>
                <a:ea typeface="Times New Roman"/>
                <a:cs typeface="Times New Roman"/>
              </a:defRPr>
            </a:pPr>
            <a:endParaRPr lang="en-US"/>
          </a:p>
        </c:txPr>
        <c:crossAx val="134605056"/>
        <c:crossesAt val="0"/>
        <c:auto val="1"/>
        <c:lblAlgn val="ctr"/>
        <c:lblOffset val="100"/>
        <c:tickLblSkip val="1"/>
        <c:tickMarkSkip val="1"/>
      </c:catAx>
      <c:valAx>
        <c:axId val="134605056"/>
        <c:scaling>
          <c:orientation val="minMax"/>
          <c:max val="9"/>
          <c:min val="0"/>
        </c:scaling>
        <c:axPos val="l"/>
        <c:majorGridlines>
          <c:spPr>
            <a:ln w="2653">
              <a:solidFill>
                <a:schemeClr val="tx1"/>
              </a:solidFill>
              <a:prstDash val="solid"/>
            </a:ln>
          </c:spPr>
        </c:majorGridlines>
        <c:numFmt formatCode="\$#,##0" sourceLinked="0"/>
        <c:tickLblPos val="nextTo"/>
        <c:spPr>
          <a:ln w="2653">
            <a:solidFill>
              <a:schemeClr val="tx1"/>
            </a:solidFill>
            <a:prstDash val="solid"/>
          </a:ln>
        </c:spPr>
        <c:txPr>
          <a:bodyPr rot="0" vert="horz"/>
          <a:lstStyle/>
          <a:p>
            <a:pPr>
              <a:defRPr sz="1496" b="0" i="0" u="none" strike="noStrike" baseline="0">
                <a:solidFill>
                  <a:schemeClr val="tx1"/>
                </a:solidFill>
                <a:latin typeface="Times New Roman"/>
                <a:ea typeface="Times New Roman"/>
                <a:cs typeface="Times New Roman"/>
              </a:defRPr>
            </a:pPr>
            <a:endParaRPr lang="en-US"/>
          </a:p>
        </c:txPr>
        <c:crossAx val="134603520"/>
        <c:crosses val="autoZero"/>
        <c:crossBetween val="between"/>
        <c:majorUnit val="3"/>
        <c:minorUnit val="1"/>
      </c:valAx>
      <c:spPr>
        <a:noFill/>
        <a:ln w="25403">
          <a:noFill/>
        </a:ln>
      </c:spPr>
    </c:plotArea>
    <c:legend>
      <c:legendPos val="r"/>
      <c:layout>
        <c:manualLayout>
          <c:xMode val="edge"/>
          <c:yMode val="edge"/>
          <c:x val="0.85127492146893069"/>
          <c:y val="0.45124189637349504"/>
          <c:w val="0.13984370041842428"/>
          <c:h val="0.11074240170930333"/>
        </c:manualLayout>
      </c:layout>
      <c:spPr>
        <a:solidFill>
          <a:schemeClr val="bg1"/>
        </a:solidFill>
        <a:ln w="2653">
          <a:solidFill>
            <a:schemeClr val="tx1"/>
          </a:solidFill>
          <a:prstDash val="solid"/>
        </a:ln>
      </c:spPr>
      <c:txPr>
        <a:bodyPr/>
        <a:lstStyle/>
        <a:p>
          <a:pPr>
            <a:defRPr sz="1391" b="1" i="0" u="none" strike="noStrike" baseline="0">
              <a:solidFill>
                <a:schemeClr val="tx1"/>
              </a:solidFill>
              <a:latin typeface="Times New Roman"/>
              <a:ea typeface="Times New Roman"/>
              <a:cs typeface="Times New Roman"/>
            </a:defRPr>
          </a:pPr>
          <a:endParaRPr lang="en-US"/>
        </a:p>
      </c:txPr>
    </c:legend>
    <c:plotVisOnly val="1"/>
    <c:dispBlanksAs val="gap"/>
  </c:chart>
  <c:spPr>
    <a:noFill/>
    <a:ln>
      <a:noFill/>
    </a:ln>
  </c:spPr>
  <c:txPr>
    <a:bodyPr/>
    <a:lstStyle/>
    <a:p>
      <a:pPr>
        <a:defRPr sz="1496" b="1" i="0" u="none" strike="noStrike" baseline="0">
          <a:solidFill>
            <a:schemeClr val="tx1"/>
          </a:solidFill>
          <a:latin typeface="Times New Roman"/>
          <a:ea typeface="Times New Roman"/>
          <a:cs typeface="Times New Roman"/>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7680355160932727E-2"/>
          <c:y val="4.9657534246575534E-2"/>
          <c:w val="0.90344062153163152"/>
          <c:h val="0.78595890410960001"/>
        </c:manualLayout>
      </c:layout>
      <c:lineChart>
        <c:grouping val="standard"/>
        <c:ser>
          <c:idx val="1"/>
          <c:order val="0"/>
          <c:tx>
            <c:strRef>
              <c:f>Sheet1!$A$2</c:f>
              <c:strCache>
                <c:ptCount val="1"/>
                <c:pt idx="0">
                  <c:v>by number of policies</c:v>
                </c:pt>
              </c:strCache>
            </c:strRef>
          </c:tx>
          <c:spPr>
            <a:ln w="31367">
              <a:solidFill>
                <a:schemeClr val="tx1"/>
              </a:solidFill>
              <a:prstDash val="solid"/>
            </a:ln>
          </c:spPr>
          <c:marker>
            <c:symbol val="square"/>
            <c:size val="2"/>
            <c:spPr>
              <a:solidFill>
                <a:schemeClr val="accent1"/>
              </a:solidFill>
              <a:ln>
                <a:solidFill>
                  <a:schemeClr val="tx1"/>
                </a:solidFill>
              </a:ln>
            </c:spPr>
          </c:marker>
          <c:dLbls>
            <c:spPr>
              <a:noFill/>
              <a:ln w="20932">
                <a:noFill/>
              </a:ln>
            </c:spPr>
            <c:txPr>
              <a:bodyPr/>
              <a:lstStyle/>
              <a:p>
                <a:pPr>
                  <a:defRPr sz="1347" b="0" i="0" u="none" strike="noStrike" baseline="0">
                    <a:solidFill>
                      <a:schemeClr val="tx1"/>
                    </a:solidFill>
                    <a:latin typeface="Arial"/>
                    <a:ea typeface="Arial"/>
                    <a:cs typeface="Arial"/>
                  </a:defRPr>
                </a:pPr>
                <a:endParaRPr lang="en-US"/>
              </a:p>
            </c:txPr>
            <c:showVal val="1"/>
          </c:dLbls>
          <c:cat>
            <c:numRef>
              <c:f>Sheet1!$B$1:$R$1</c:f>
              <c:numCache>
                <c:formatCode>General</c:formatCode>
                <c:ptCount val="17"/>
                <c:pt idx="0">
                  <c:v>1996</c:v>
                </c:pt>
                <c:pt idx="1">
                  <c:v>1997</c:v>
                </c:pt>
                <c:pt idx="2">
                  <c:v>1998</c:v>
                </c:pt>
                <c:pt idx="3">
                  <c:v>1999</c:v>
                </c:pt>
                <c:pt idx="4">
                  <c:v>2000</c:v>
                </c:pt>
                <c:pt idx="5" formatCode="0">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Sheet1!$B$2:$R$2</c:f>
              <c:numCache>
                <c:formatCode>0.0%</c:formatCode>
                <c:ptCount val="17"/>
                <c:pt idx="0">
                  <c:v>5.9000000000000288E-2</c:v>
                </c:pt>
                <c:pt idx="1">
                  <c:v>5.9900000000000113E-2</c:v>
                </c:pt>
                <c:pt idx="2">
                  <c:v>5.5800000000000023E-2</c:v>
                </c:pt>
                <c:pt idx="3">
                  <c:v>6.1000000000000013E-2</c:v>
                </c:pt>
                <c:pt idx="4">
                  <c:v>6.0900000000000003E-2</c:v>
                </c:pt>
                <c:pt idx="5">
                  <c:v>6.5299999999999997E-2</c:v>
                </c:pt>
                <c:pt idx="6">
                  <c:v>9.0300000000000005E-2</c:v>
                </c:pt>
                <c:pt idx="7">
                  <c:v>6.1199999999999997E-2</c:v>
                </c:pt>
                <c:pt idx="8">
                  <c:v>6.3800000000000009E-2</c:v>
                </c:pt>
                <c:pt idx="9">
                  <c:v>5.9900000000000113E-2</c:v>
                </c:pt>
                <c:pt idx="10">
                  <c:v>6.2300000000000133E-2</c:v>
                </c:pt>
                <c:pt idx="11">
                  <c:v>5.8900000000000001E-2</c:v>
                </c:pt>
                <c:pt idx="12">
                  <c:v>7.0999999999999994E-2</c:v>
                </c:pt>
                <c:pt idx="13">
                  <c:v>6.1000000000000013E-2</c:v>
                </c:pt>
                <c:pt idx="14">
                  <c:v>5.3999999999999999E-2</c:v>
                </c:pt>
                <c:pt idx="15">
                  <c:v>5.1999999999999998E-2</c:v>
                </c:pt>
                <c:pt idx="16">
                  <c:v>0.05</c:v>
                </c:pt>
              </c:numCache>
            </c:numRef>
          </c:val>
        </c:ser>
        <c:ser>
          <c:idx val="0"/>
          <c:order val="1"/>
          <c:tx>
            <c:strRef>
              <c:f>Sheet1!$A$3</c:f>
              <c:strCache>
                <c:ptCount val="1"/>
                <c:pt idx="0">
                  <c:v>by amount of insurance</c:v>
                </c:pt>
              </c:strCache>
            </c:strRef>
          </c:tx>
          <c:spPr>
            <a:ln w="31367">
              <a:solidFill>
                <a:srgbClr val="FF0000"/>
              </a:solidFill>
              <a:prstDash val="solid"/>
            </a:ln>
          </c:spPr>
          <c:marker>
            <c:symbol val="diamond"/>
            <c:size val="2"/>
            <c:spPr>
              <a:solidFill>
                <a:srgbClr val="FF0000"/>
              </a:solidFill>
              <a:ln>
                <a:solidFill>
                  <a:srgbClr val="FF0000"/>
                </a:solidFill>
                <a:prstDash val="solid"/>
              </a:ln>
            </c:spPr>
          </c:marker>
          <c:dLbls>
            <c:spPr>
              <a:noFill/>
              <a:ln w="20932">
                <a:noFill/>
              </a:ln>
            </c:spPr>
            <c:txPr>
              <a:bodyPr/>
              <a:lstStyle/>
              <a:p>
                <a:pPr>
                  <a:defRPr sz="1347" b="0" i="0" u="none" strike="noStrike" baseline="0">
                    <a:solidFill>
                      <a:schemeClr val="tx1"/>
                    </a:solidFill>
                    <a:latin typeface="Arial"/>
                    <a:ea typeface="Arial"/>
                    <a:cs typeface="Arial"/>
                  </a:defRPr>
                </a:pPr>
                <a:endParaRPr lang="en-US"/>
              </a:p>
            </c:txPr>
            <c:showVal val="1"/>
          </c:dLbls>
          <c:cat>
            <c:numRef>
              <c:f>Sheet1!$B$1:$R$1</c:f>
              <c:numCache>
                <c:formatCode>General</c:formatCode>
                <c:ptCount val="17"/>
                <c:pt idx="0">
                  <c:v>1996</c:v>
                </c:pt>
                <c:pt idx="1">
                  <c:v>1997</c:v>
                </c:pt>
                <c:pt idx="2">
                  <c:v>1998</c:v>
                </c:pt>
                <c:pt idx="3">
                  <c:v>1999</c:v>
                </c:pt>
                <c:pt idx="4">
                  <c:v>2000</c:v>
                </c:pt>
                <c:pt idx="5" formatCode="0">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Sheet1!$B$3:$R$3</c:f>
              <c:numCache>
                <c:formatCode>0.0%</c:formatCode>
                <c:ptCount val="17"/>
                <c:pt idx="0">
                  <c:v>6.4400000000000124E-2</c:v>
                </c:pt>
                <c:pt idx="1">
                  <c:v>6.7299999999999999E-2</c:v>
                </c:pt>
                <c:pt idx="2">
                  <c:v>6.1300000000000014E-2</c:v>
                </c:pt>
                <c:pt idx="3">
                  <c:v>6.1699999999999998E-2</c:v>
                </c:pt>
                <c:pt idx="4">
                  <c:v>6.4800000000000024E-2</c:v>
                </c:pt>
                <c:pt idx="5">
                  <c:v>5.8700000000000023E-2</c:v>
                </c:pt>
                <c:pt idx="6">
                  <c:v>6.6199999999999995E-2</c:v>
                </c:pt>
                <c:pt idx="7">
                  <c:v>5.7400000000000034E-2</c:v>
                </c:pt>
                <c:pt idx="8">
                  <c:v>5.4300000000000341E-2</c:v>
                </c:pt>
                <c:pt idx="9">
                  <c:v>4.9200000000000021E-2</c:v>
                </c:pt>
                <c:pt idx="10">
                  <c:v>4.9300000000000302E-2</c:v>
                </c:pt>
                <c:pt idx="11">
                  <c:v>5.0900000000000001E-2</c:v>
                </c:pt>
                <c:pt idx="12">
                  <c:v>6.2000000000000034E-2</c:v>
                </c:pt>
                <c:pt idx="13">
                  <c:v>5.7000000000000023E-2</c:v>
                </c:pt>
                <c:pt idx="14">
                  <c:v>5.3999999999999999E-2</c:v>
                </c:pt>
                <c:pt idx="15">
                  <c:v>4.7000000000000014E-2</c:v>
                </c:pt>
                <c:pt idx="16">
                  <c:v>4.7000000000000014E-2</c:v>
                </c:pt>
              </c:numCache>
            </c:numRef>
          </c:val>
        </c:ser>
        <c:dLbls>
          <c:showVal val="1"/>
        </c:dLbls>
        <c:marker val="1"/>
        <c:axId val="135085440"/>
        <c:axId val="135095424"/>
      </c:lineChart>
      <c:catAx>
        <c:axId val="135085440"/>
        <c:scaling>
          <c:orientation val="minMax"/>
        </c:scaling>
        <c:axPos val="b"/>
        <c:numFmt formatCode="General" sourceLinked="1"/>
        <c:tickLblPos val="nextTo"/>
        <c:spPr>
          <a:ln w="2599">
            <a:solidFill>
              <a:schemeClr val="tx1"/>
            </a:solidFill>
            <a:prstDash val="solid"/>
          </a:ln>
        </c:spPr>
        <c:txPr>
          <a:bodyPr rot="0" vert="horz"/>
          <a:lstStyle/>
          <a:p>
            <a:pPr>
              <a:defRPr sz="1347" b="0" i="0" u="none" strike="noStrike" baseline="0">
                <a:solidFill>
                  <a:schemeClr val="tx1"/>
                </a:solidFill>
                <a:latin typeface="Arial"/>
                <a:ea typeface="Arial"/>
                <a:cs typeface="Arial"/>
              </a:defRPr>
            </a:pPr>
            <a:endParaRPr lang="en-US"/>
          </a:p>
        </c:txPr>
        <c:crossAx val="135095424"/>
        <c:crossesAt val="4.0000000000000022E-2"/>
        <c:lblAlgn val="ctr"/>
        <c:lblOffset val="100"/>
        <c:tickLblSkip val="1"/>
        <c:tickMarkSkip val="1"/>
      </c:catAx>
      <c:valAx>
        <c:axId val="135095424"/>
        <c:scaling>
          <c:orientation val="minMax"/>
          <c:max val="9.0000000000000024E-2"/>
          <c:min val="4.0000000000000022E-2"/>
        </c:scaling>
        <c:axPos val="l"/>
        <c:numFmt formatCode="0%" sourceLinked="0"/>
        <c:tickLblPos val="nextTo"/>
        <c:spPr>
          <a:ln w="2599">
            <a:solidFill>
              <a:schemeClr val="tx1"/>
            </a:solidFill>
            <a:prstDash val="solid"/>
          </a:ln>
        </c:spPr>
        <c:txPr>
          <a:bodyPr rot="0" vert="horz"/>
          <a:lstStyle/>
          <a:p>
            <a:pPr>
              <a:defRPr sz="1347" b="0" i="0" u="none" strike="noStrike" baseline="0">
                <a:solidFill>
                  <a:schemeClr val="tx1"/>
                </a:solidFill>
                <a:latin typeface="Arial"/>
                <a:ea typeface="Arial"/>
                <a:cs typeface="Arial"/>
              </a:defRPr>
            </a:pPr>
            <a:endParaRPr lang="en-US"/>
          </a:p>
        </c:txPr>
        <c:crossAx val="135085440"/>
        <c:crosses val="autoZero"/>
        <c:crossBetween val="between"/>
        <c:majorUnit val="1.0000000000000005E-2"/>
      </c:valAx>
      <c:spPr>
        <a:noFill/>
        <a:ln w="25394">
          <a:noFill/>
        </a:ln>
      </c:spPr>
    </c:plotArea>
    <c:legend>
      <c:legendPos val="r"/>
      <c:layout>
        <c:manualLayout>
          <c:xMode val="edge"/>
          <c:yMode val="edge"/>
          <c:x val="0.10971919814371028"/>
          <c:y val="0.7307095523950714"/>
          <c:w val="0.29015806357538682"/>
          <c:h val="0.10319259597500779"/>
        </c:manualLayout>
      </c:layout>
      <c:spPr>
        <a:solidFill>
          <a:schemeClr val="bg1"/>
        </a:solidFill>
        <a:ln w="2599">
          <a:solidFill>
            <a:schemeClr val="tx1"/>
          </a:solidFill>
          <a:prstDash val="solid"/>
        </a:ln>
      </c:spPr>
      <c:txPr>
        <a:bodyPr/>
        <a:lstStyle/>
        <a:p>
          <a:pPr>
            <a:defRPr sz="1234" b="0"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832" b="0" i="0" u="none" strike="noStrike" baseline="0">
          <a:solidFill>
            <a:schemeClr val="tx1"/>
          </a:solidFill>
          <a:latin typeface="Arial"/>
          <a:ea typeface="Arial"/>
          <a:cs typeface="Arial"/>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8517270051987303"/>
          <c:y val="0.15878871391076121"/>
          <c:w val="0.58775981524249465"/>
          <c:h val="0.92043399638336343"/>
        </c:manualLayout>
      </c:layout>
      <c:pieChart>
        <c:varyColors val="1"/>
        <c:ser>
          <c:idx val="2"/>
          <c:order val="0"/>
          <c:tx>
            <c:strRef>
              <c:f>Sheet1!$A$2</c:f>
              <c:strCache>
                <c:ptCount val="1"/>
                <c:pt idx="0">
                  <c:v>Asset Class</c:v>
                </c:pt>
              </c:strCache>
            </c:strRef>
          </c:tx>
          <c:spPr>
            <a:solidFill>
              <a:schemeClr val="hlink"/>
            </a:solidFill>
            <a:ln w="12503">
              <a:solidFill>
                <a:schemeClr val="tx1"/>
              </a:solidFill>
              <a:prstDash val="solid"/>
            </a:ln>
          </c:spPr>
          <c:dPt>
            <c:idx val="0"/>
            <c:spPr>
              <a:solidFill>
                <a:schemeClr val="accent1"/>
              </a:solidFill>
              <a:ln w="12503">
                <a:solidFill>
                  <a:schemeClr val="tx1"/>
                </a:solidFill>
                <a:prstDash val="solid"/>
              </a:ln>
            </c:spPr>
          </c:dPt>
          <c:dPt>
            <c:idx val="1"/>
            <c:spPr>
              <a:solidFill>
                <a:srgbClr val="CCFFCC"/>
              </a:solidFill>
              <a:ln w="12503">
                <a:solidFill>
                  <a:schemeClr val="tx1"/>
                </a:solidFill>
                <a:prstDash val="solid"/>
              </a:ln>
            </c:spPr>
          </c:dPt>
          <c:dPt>
            <c:idx val="2"/>
            <c:spPr>
              <a:solidFill>
                <a:srgbClr val="99CCFF"/>
              </a:solidFill>
              <a:ln w="12503">
                <a:solidFill>
                  <a:schemeClr val="tx1"/>
                </a:solidFill>
                <a:prstDash val="solid"/>
              </a:ln>
            </c:spPr>
          </c:dPt>
          <c:dPt>
            <c:idx val="3"/>
            <c:spPr>
              <a:solidFill>
                <a:schemeClr val="folHlink"/>
              </a:solidFill>
              <a:ln w="12503">
                <a:solidFill>
                  <a:schemeClr val="tx1"/>
                </a:solidFill>
                <a:prstDash val="solid"/>
              </a:ln>
            </c:spPr>
          </c:dPt>
          <c:dPt>
            <c:idx val="4"/>
            <c:spPr>
              <a:solidFill>
                <a:srgbClr val="C0C0C0"/>
              </a:solidFill>
              <a:ln w="12503">
                <a:solidFill>
                  <a:schemeClr val="tx1"/>
                </a:solidFill>
                <a:prstDash val="solid"/>
              </a:ln>
            </c:spPr>
          </c:dPt>
          <c:dLbls>
            <c:dLbl>
              <c:idx val="0"/>
              <c:layout>
                <c:manualLayout>
                  <c:x val="-0.18314054769702556"/>
                  <c:y val="-0.2663685039370115"/>
                </c:manualLayout>
              </c:layout>
              <c:tx>
                <c:rich>
                  <a:bodyPr/>
                  <a:lstStyle/>
                  <a:p>
                    <a:r>
                      <a:rPr lang="en-US" sz="2400" dirty="0">
                        <a:solidFill>
                          <a:schemeClr val="bg1"/>
                        </a:solidFill>
                      </a:rPr>
                      <a:t>Long-Term Bonds, 71.2%</a:t>
                    </a:r>
                  </a:p>
                </c:rich>
              </c:tx>
              <c:dLblPos val="bestFit"/>
              <c:showVal val="1"/>
              <c:showCatName val="1"/>
            </c:dLbl>
            <c:dLbl>
              <c:idx val="1"/>
              <c:layout>
                <c:manualLayout>
                  <c:x val="3.3434672256074056E-2"/>
                  <c:y val="6.0714285714285913E-3"/>
                </c:manualLayout>
              </c:layout>
              <c:dLblPos val="bestFit"/>
              <c:showVal val="1"/>
              <c:showCatName val="1"/>
            </c:dLbl>
            <c:dLbl>
              <c:idx val="2"/>
              <c:layout>
                <c:manualLayout>
                  <c:x val="6.9878473671356453E-2"/>
                  <c:y val="8.6244094488188996E-2"/>
                </c:manualLayout>
              </c:layout>
              <c:dLblPos val="bestFit"/>
              <c:showVal val="1"/>
              <c:showCatName val="1"/>
            </c:dLbl>
            <c:dLbl>
              <c:idx val="3"/>
              <c:layout>
                <c:manualLayout>
                  <c:x val="-5.3111735591354847E-2"/>
                  <c:y val="9.29319460067492E-2"/>
                </c:manualLayout>
              </c:layout>
              <c:dLblPos val="bestFit"/>
              <c:showVal val="1"/>
              <c:showCatName val="1"/>
            </c:dLbl>
            <c:dLbl>
              <c:idx val="4"/>
              <c:layout>
                <c:manualLayout>
                  <c:x val="-0.19471306369389341"/>
                  <c:y val="0"/>
                </c:manualLayout>
              </c:layout>
              <c:tx>
                <c:rich>
                  <a:bodyPr/>
                  <a:lstStyle/>
                  <a:p>
                    <a:r>
                      <a:rPr lang="en-US" dirty="0" smtClean="0"/>
                      <a:t> Short-term</a:t>
                    </a:r>
                    <a:r>
                      <a:rPr lang="en-US" baseline="0" dirty="0" smtClean="0"/>
                      <a:t> securities &amp; </a:t>
                    </a:r>
                    <a:r>
                      <a:rPr lang="en-US" dirty="0" smtClean="0"/>
                      <a:t>Cash</a:t>
                    </a:r>
                    <a:r>
                      <a:rPr lang="en-US" dirty="0"/>
                      <a:t>, </a:t>
                    </a:r>
                    <a:r>
                      <a:rPr lang="en-US" dirty="0" smtClean="0"/>
                      <a:t>4.8%</a:t>
                    </a:r>
                    <a:endParaRPr lang="en-US" dirty="0"/>
                  </a:p>
                </c:rich>
              </c:tx>
              <c:dLblPos val="bestFit"/>
            </c:dLbl>
            <c:dLbl>
              <c:idx val="5"/>
              <c:layout>
                <c:manualLayout>
                  <c:x val="9.7469903038979636E-2"/>
                  <c:y val="-4.9890888638920133E-2"/>
                </c:manualLayout>
              </c:layout>
              <c:tx>
                <c:rich>
                  <a:bodyPr/>
                  <a:lstStyle/>
                  <a:p>
                    <a:r>
                      <a:rPr lang="en-US" dirty="0">
                        <a:solidFill>
                          <a:schemeClr val="tx1"/>
                        </a:solidFill>
                      </a:rPr>
                      <a:t>Other, </a:t>
                    </a:r>
                    <a:r>
                      <a:rPr lang="en-US" dirty="0" smtClean="0">
                        <a:solidFill>
                          <a:schemeClr val="tx1"/>
                        </a:solidFill>
                      </a:rPr>
                      <a:t>4.7%</a:t>
                    </a:r>
                    <a:endParaRPr lang="en-US" dirty="0">
                      <a:solidFill>
                        <a:schemeClr val="tx1"/>
                      </a:solidFill>
                    </a:endParaRPr>
                  </a:p>
                </c:rich>
              </c:tx>
              <c:dLblPos val="bestFit"/>
            </c:dLbl>
            <c:spPr>
              <a:noFill/>
              <a:ln w="25049">
                <a:noFill/>
              </a:ln>
            </c:spPr>
            <c:txPr>
              <a:bodyPr/>
              <a:lstStyle/>
              <a:p>
                <a:pPr algn="l">
                  <a:defRPr sz="1522" b="1" i="0" u="none" strike="noStrike" baseline="0">
                    <a:solidFill>
                      <a:schemeClr val="tx1"/>
                    </a:solidFill>
                    <a:latin typeface="Arial"/>
                    <a:ea typeface="Arial"/>
                    <a:cs typeface="Arial"/>
                  </a:defRPr>
                </a:pPr>
                <a:endParaRPr lang="en-US"/>
              </a:p>
            </c:txPr>
            <c:dLblPos val="inEnd"/>
            <c:showVal val="1"/>
            <c:showCatName val="1"/>
            <c:showLeaderLines val="1"/>
          </c:dLbls>
          <c:cat>
            <c:strRef>
              <c:f>Sheet1!$B$1:$G$1</c:f>
              <c:strCache>
                <c:ptCount val="6"/>
                <c:pt idx="0">
                  <c:v>Long-Term Bonds</c:v>
                </c:pt>
                <c:pt idx="1">
                  <c:v>Stocks</c:v>
                </c:pt>
                <c:pt idx="2">
                  <c:v>Mortgages &amp; Real Estate</c:v>
                </c:pt>
                <c:pt idx="3">
                  <c:v>Policy Loans</c:v>
                </c:pt>
                <c:pt idx="4">
                  <c:v>Cash</c:v>
                </c:pt>
                <c:pt idx="5">
                  <c:v>Other</c:v>
                </c:pt>
              </c:strCache>
            </c:strRef>
          </c:cat>
          <c:val>
            <c:numRef>
              <c:f>Sheet1!$B$2:$G$2</c:f>
              <c:numCache>
                <c:formatCode>0.0%</c:formatCode>
                <c:ptCount val="6"/>
                <c:pt idx="0">
                  <c:v>0.71200000000000063</c:v>
                </c:pt>
                <c:pt idx="1">
                  <c:v>3.7999999999999999E-2</c:v>
                </c:pt>
                <c:pt idx="2">
                  <c:v>0.115</c:v>
                </c:pt>
                <c:pt idx="3">
                  <c:v>4.0000000000000022E-2</c:v>
                </c:pt>
                <c:pt idx="4">
                  <c:v>4.8000000000000001E-2</c:v>
                </c:pt>
                <c:pt idx="5">
                  <c:v>4.7000000000000014E-2</c:v>
                </c:pt>
              </c:numCache>
            </c:numRef>
          </c:val>
        </c:ser>
        <c:dLbls>
          <c:showVal val="1"/>
        </c:dLbls>
        <c:firstSliceAng val="0"/>
      </c:pieChart>
      <c:spPr>
        <a:noFill/>
        <a:ln w="25390">
          <a:noFill/>
        </a:ln>
      </c:spPr>
    </c:plotArea>
    <c:plotVisOnly val="1"/>
    <c:dispBlanksAs val="zero"/>
  </c:chart>
  <c:spPr>
    <a:solidFill>
      <a:schemeClr val="bg1"/>
    </a:solidFill>
    <a:ln>
      <a:noFill/>
    </a:ln>
  </c:spPr>
  <c:txPr>
    <a:bodyPr/>
    <a:lstStyle/>
    <a:p>
      <a:pPr>
        <a:defRPr sz="1724" b="1" i="0" u="none" strike="noStrike" baseline="0">
          <a:solidFill>
            <a:schemeClr val="tx1"/>
          </a:solidFill>
          <a:latin typeface="Times New Roman"/>
          <a:ea typeface="Times New Roman"/>
          <a:cs typeface="Times New Roman"/>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349112426035501E-2"/>
          <c:y val="0.12978723404255321"/>
          <c:w val="0.79053254437869758"/>
          <c:h val="0.7212765957446805"/>
        </c:manualLayout>
      </c:layout>
      <c:lineChart>
        <c:grouping val="standard"/>
        <c:ser>
          <c:idx val="1"/>
          <c:order val="0"/>
          <c:tx>
            <c:strRef>
              <c:f>Sheet1!$A$2</c:f>
              <c:strCache>
                <c:ptCount val="1"/>
                <c:pt idx="0">
                  <c:v>Policy Loans</c:v>
                </c:pt>
              </c:strCache>
            </c:strRef>
          </c:tx>
          <c:spPr>
            <a:ln w="21375">
              <a:solidFill>
                <a:srgbClr val="339966"/>
              </a:solidFill>
              <a:prstDash val="solid"/>
            </a:ln>
          </c:spPr>
          <c:marker>
            <c:symbol val="square"/>
            <c:size val="2"/>
            <c:spPr>
              <a:solidFill>
                <a:srgbClr val="008000"/>
              </a:solidFill>
              <a:ln>
                <a:solidFill>
                  <a:srgbClr val="008000"/>
                </a:solidFill>
                <a:prstDash val="solid"/>
              </a:ln>
            </c:spPr>
          </c:marker>
          <c:cat>
            <c:numRef>
              <c:f>Sheet1!$B$1:$AH$1</c:f>
              <c:numCache>
                <c:formatCode>General</c:formatCod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numCache>
            </c:numRef>
          </c:cat>
          <c:val>
            <c:numRef>
              <c:f>Sheet1!$B$2:$AH$2</c:f>
              <c:numCache>
                <c:formatCode>"$"#,##0.0_);[Red]\("$"#,##0.0\)</c:formatCode>
                <c:ptCount val="33"/>
                <c:pt idx="0">
                  <c:v>41.411000000000001</c:v>
                </c:pt>
                <c:pt idx="1">
                  <c:v>48.706000000000003</c:v>
                </c:pt>
                <c:pt idx="2">
                  <c:v>52.961000000000006</c:v>
                </c:pt>
                <c:pt idx="3">
                  <c:v>54.063000000000002</c:v>
                </c:pt>
                <c:pt idx="4">
                  <c:v>54.505000000000003</c:v>
                </c:pt>
                <c:pt idx="5">
                  <c:v>54.369</c:v>
                </c:pt>
                <c:pt idx="6">
                  <c:v>54.055</c:v>
                </c:pt>
                <c:pt idx="7">
                  <c:v>53.626000000000012</c:v>
                </c:pt>
                <c:pt idx="8">
                  <c:v>54.236000000000011</c:v>
                </c:pt>
                <c:pt idx="9">
                  <c:v>57.439</c:v>
                </c:pt>
                <c:pt idx="10">
                  <c:v>62.603000000000002</c:v>
                </c:pt>
                <c:pt idx="11">
                  <c:v>66.364000000000004</c:v>
                </c:pt>
                <c:pt idx="12">
                  <c:v>72.057999999999993</c:v>
                </c:pt>
                <c:pt idx="13">
                  <c:v>77.724999999999994</c:v>
                </c:pt>
                <c:pt idx="14">
                  <c:v>85.498999999999995</c:v>
                </c:pt>
                <c:pt idx="15">
                  <c:v>95.938999999999993</c:v>
                </c:pt>
                <c:pt idx="16">
                  <c:v>100.46000000000002</c:v>
                </c:pt>
                <c:pt idx="17" formatCode="&quot;$&quot;#,##0.0">
                  <c:v>104.54900000000002</c:v>
                </c:pt>
                <c:pt idx="18" formatCode="&quot;$&quot;#,##0.0">
                  <c:v>104.50700000000002</c:v>
                </c:pt>
                <c:pt idx="19" formatCode="&quot;$&quot;#,##0.0">
                  <c:v>98.757000000000005</c:v>
                </c:pt>
                <c:pt idx="20" formatCode="&quot;$&quot;#,##0.0">
                  <c:v>101.97799999999999</c:v>
                </c:pt>
                <c:pt idx="21" formatCode="&quot;$&quot;#,##0.0">
                  <c:v>104.273</c:v>
                </c:pt>
                <c:pt idx="22" formatCode="&quot;$&quot;#,##0.0">
                  <c:v>105.229</c:v>
                </c:pt>
                <c:pt idx="23" formatCode="&quot;$&quot;#,##0.0">
                  <c:v>107.00700000000002</c:v>
                </c:pt>
                <c:pt idx="24" formatCode="&quot;$&quot;#,##0.0">
                  <c:v>108.65799999999999</c:v>
                </c:pt>
                <c:pt idx="25" formatCode="&quot;$&quot;#,##0.0">
                  <c:v>109.5</c:v>
                </c:pt>
                <c:pt idx="26" formatCode="&quot;$&quot;#,##0.0">
                  <c:v>112.9140000000008</c:v>
                </c:pt>
                <c:pt idx="27" formatCode="&quot;$&quot;#,##0.0">
                  <c:v>116.04700000000012</c:v>
                </c:pt>
                <c:pt idx="28" formatCode="&quot;$&quot;#,##0.0">
                  <c:v>121.887</c:v>
                </c:pt>
                <c:pt idx="29" formatCode="&quot;$&quot;#,##0.0">
                  <c:v>122.7</c:v>
                </c:pt>
                <c:pt idx="30" formatCode="&quot;$&quot;#,##0.0">
                  <c:v>126.273</c:v>
                </c:pt>
                <c:pt idx="31" formatCode="&quot;$&quot;#,##0.0">
                  <c:v>128.80000000000001</c:v>
                </c:pt>
              </c:numCache>
            </c:numRef>
          </c:val>
        </c:ser>
        <c:marker val="1"/>
        <c:axId val="135308800"/>
        <c:axId val="135310720"/>
      </c:lineChart>
      <c:lineChart>
        <c:grouping val="standard"/>
        <c:ser>
          <c:idx val="0"/>
          <c:order val="1"/>
          <c:tx>
            <c:strRef>
              <c:f>Sheet1!$A$3</c:f>
              <c:strCache>
                <c:ptCount val="1"/>
                <c:pt idx="0">
                  <c:v>Nominal GDP</c:v>
                </c:pt>
              </c:strCache>
            </c:strRef>
          </c:tx>
          <c:spPr>
            <a:ln w="21375">
              <a:solidFill>
                <a:srgbClr val="FF0000"/>
              </a:solidFill>
              <a:prstDash val="solid"/>
            </a:ln>
          </c:spPr>
          <c:marker>
            <c:symbol val="diamond"/>
            <c:size val="2"/>
            <c:spPr>
              <a:solidFill>
                <a:srgbClr val="FF0000"/>
              </a:solidFill>
              <a:ln>
                <a:solidFill>
                  <a:srgbClr val="FF0000"/>
                </a:solidFill>
                <a:prstDash val="solid"/>
              </a:ln>
            </c:spPr>
          </c:marker>
          <c:cat>
            <c:numRef>
              <c:f>Sheet1!$B$1:$AH$1</c:f>
              <c:numCache>
                <c:formatCode>General</c:formatCod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numCache>
            </c:numRef>
          </c:cat>
          <c:val>
            <c:numRef>
              <c:f>Sheet1!$B$3:$AH$3</c:f>
              <c:numCache>
                <c:formatCode>"$"#,##0.0</c:formatCode>
                <c:ptCount val="33"/>
                <c:pt idx="0">
                  <c:v>2788.1</c:v>
                </c:pt>
                <c:pt idx="1">
                  <c:v>3126.8</c:v>
                </c:pt>
                <c:pt idx="2">
                  <c:v>3253.2</c:v>
                </c:pt>
                <c:pt idx="3">
                  <c:v>3534.6</c:v>
                </c:pt>
                <c:pt idx="4">
                  <c:v>3930.9</c:v>
                </c:pt>
                <c:pt idx="5">
                  <c:v>4217.5</c:v>
                </c:pt>
                <c:pt idx="6">
                  <c:v>4460.1000000000004</c:v>
                </c:pt>
                <c:pt idx="7">
                  <c:v>4736.4000000000005</c:v>
                </c:pt>
                <c:pt idx="8">
                  <c:v>5100.4000000000005</c:v>
                </c:pt>
                <c:pt idx="9">
                  <c:v>5482.1</c:v>
                </c:pt>
                <c:pt idx="10">
                  <c:v>5800.5</c:v>
                </c:pt>
                <c:pt idx="11">
                  <c:v>5992.1</c:v>
                </c:pt>
                <c:pt idx="12">
                  <c:v>6342.3</c:v>
                </c:pt>
                <c:pt idx="13">
                  <c:v>6667.4</c:v>
                </c:pt>
                <c:pt idx="14">
                  <c:v>7085.2</c:v>
                </c:pt>
                <c:pt idx="15">
                  <c:v>7414.7</c:v>
                </c:pt>
                <c:pt idx="16">
                  <c:v>7838.5</c:v>
                </c:pt>
                <c:pt idx="17">
                  <c:v>8332.4</c:v>
                </c:pt>
                <c:pt idx="18">
                  <c:v>8793.5</c:v>
                </c:pt>
                <c:pt idx="19">
                  <c:v>9353.5</c:v>
                </c:pt>
                <c:pt idx="20">
                  <c:v>9951.5</c:v>
                </c:pt>
                <c:pt idx="21">
                  <c:v>10286.200000000004</c:v>
                </c:pt>
                <c:pt idx="22">
                  <c:v>10642.3</c:v>
                </c:pt>
                <c:pt idx="23">
                  <c:v>11142.2</c:v>
                </c:pt>
                <c:pt idx="24">
                  <c:v>11853.3</c:v>
                </c:pt>
                <c:pt idx="25">
                  <c:v>12623</c:v>
                </c:pt>
                <c:pt idx="26">
                  <c:v>13377.2</c:v>
                </c:pt>
                <c:pt idx="27">
                  <c:v>14028.7</c:v>
                </c:pt>
                <c:pt idx="28">
                  <c:v>14291.5</c:v>
                </c:pt>
                <c:pt idx="29">
                  <c:v>13973.7</c:v>
                </c:pt>
                <c:pt idx="30">
                  <c:v>14498.9</c:v>
                </c:pt>
                <c:pt idx="31">
                  <c:v>15075.7</c:v>
                </c:pt>
                <c:pt idx="32">
                  <c:v>15684.8</c:v>
                </c:pt>
              </c:numCache>
            </c:numRef>
          </c:val>
        </c:ser>
        <c:marker val="1"/>
        <c:axId val="135320704"/>
        <c:axId val="135322240"/>
      </c:lineChart>
      <c:catAx>
        <c:axId val="135308800"/>
        <c:scaling>
          <c:orientation val="minMax"/>
        </c:scaling>
        <c:axPos val="b"/>
        <c:numFmt formatCode="General" sourceLinked="1"/>
        <c:majorTickMark val="cross"/>
        <c:tickLblPos val="nextTo"/>
        <c:spPr>
          <a:ln w="3325">
            <a:solidFill>
              <a:schemeClr val="tx1"/>
            </a:solidFill>
            <a:prstDash val="solid"/>
          </a:ln>
        </c:spPr>
        <c:txPr>
          <a:bodyPr rot="-5400000" vert="horz"/>
          <a:lstStyle/>
          <a:p>
            <a:pPr>
              <a:defRPr sz="1078" b="0" i="0" u="none" strike="noStrike" baseline="0">
                <a:solidFill>
                  <a:schemeClr val="tx1"/>
                </a:solidFill>
                <a:latin typeface="Arial"/>
                <a:ea typeface="Arial"/>
                <a:cs typeface="Arial"/>
              </a:defRPr>
            </a:pPr>
            <a:endParaRPr lang="en-US"/>
          </a:p>
        </c:txPr>
        <c:crossAx val="135310720"/>
        <c:crossesAt val="40"/>
        <c:lblAlgn val="ctr"/>
        <c:lblOffset val="100"/>
        <c:tickLblSkip val="1"/>
        <c:tickMarkSkip val="1"/>
      </c:catAx>
      <c:valAx>
        <c:axId val="135310720"/>
        <c:scaling>
          <c:orientation val="minMax"/>
          <c:max val="130"/>
          <c:min val="40"/>
        </c:scaling>
        <c:axPos val="l"/>
        <c:numFmt formatCode="\$#,##0_);[Red]\(\$#,##0\)" sourceLinked="0"/>
        <c:majorTickMark val="cross"/>
        <c:tickLblPos val="nextTo"/>
        <c:spPr>
          <a:ln w="3325">
            <a:solidFill>
              <a:schemeClr val="tx1"/>
            </a:solidFill>
            <a:prstDash val="solid"/>
          </a:ln>
        </c:spPr>
        <c:txPr>
          <a:bodyPr rot="0" vert="horz"/>
          <a:lstStyle/>
          <a:p>
            <a:pPr>
              <a:defRPr sz="1507" b="0" i="0" u="none" strike="noStrike" baseline="0">
                <a:solidFill>
                  <a:schemeClr val="tx1"/>
                </a:solidFill>
                <a:latin typeface="Arial"/>
                <a:ea typeface="Arial"/>
                <a:cs typeface="Arial"/>
              </a:defRPr>
            </a:pPr>
            <a:endParaRPr lang="en-US"/>
          </a:p>
        </c:txPr>
        <c:crossAx val="135308800"/>
        <c:crosses val="autoZero"/>
        <c:crossBetween val="between"/>
        <c:majorUnit val="10"/>
        <c:minorUnit val="10"/>
      </c:valAx>
      <c:catAx>
        <c:axId val="135320704"/>
        <c:scaling>
          <c:orientation val="minMax"/>
        </c:scaling>
        <c:delete val="1"/>
        <c:axPos val="b"/>
        <c:numFmt formatCode="General" sourceLinked="1"/>
        <c:tickLblPos val="none"/>
        <c:crossAx val="135322240"/>
        <c:crossesAt val="2000"/>
        <c:lblAlgn val="ctr"/>
        <c:lblOffset val="100"/>
      </c:catAx>
      <c:valAx>
        <c:axId val="135322240"/>
        <c:scaling>
          <c:orientation val="minMax"/>
          <c:max val="16000"/>
          <c:min val="2000"/>
        </c:scaling>
        <c:axPos val="r"/>
        <c:numFmt formatCode="\$#,##0" sourceLinked="0"/>
        <c:majorTickMark val="cross"/>
        <c:tickLblPos val="nextTo"/>
        <c:spPr>
          <a:ln w="3325">
            <a:solidFill>
              <a:schemeClr val="tx1"/>
            </a:solidFill>
            <a:prstDash val="solid"/>
          </a:ln>
        </c:spPr>
        <c:txPr>
          <a:bodyPr rot="0" vert="horz"/>
          <a:lstStyle/>
          <a:p>
            <a:pPr>
              <a:defRPr sz="1507" b="0" i="0" u="none" strike="noStrike" baseline="0">
                <a:solidFill>
                  <a:schemeClr val="tx1"/>
                </a:solidFill>
                <a:latin typeface="Arial"/>
                <a:ea typeface="Arial"/>
                <a:cs typeface="Arial"/>
              </a:defRPr>
            </a:pPr>
            <a:endParaRPr lang="en-US"/>
          </a:p>
        </c:txPr>
        <c:crossAx val="135320704"/>
        <c:crosses val="max"/>
        <c:crossBetween val="between"/>
      </c:valAx>
      <c:spPr>
        <a:noFill/>
        <a:ln w="25395">
          <a:noFill/>
        </a:ln>
      </c:spPr>
    </c:plotArea>
    <c:legend>
      <c:legendPos val="t"/>
      <c:legendEntry>
        <c:idx val="0"/>
        <c:txPr>
          <a:bodyPr/>
          <a:lstStyle/>
          <a:p>
            <a:pPr>
              <a:defRPr sz="1384" b="0" i="0" u="none" strike="noStrike" baseline="0">
                <a:solidFill>
                  <a:schemeClr val="tx1"/>
                </a:solidFill>
                <a:latin typeface="Arial"/>
                <a:ea typeface="Arial"/>
                <a:cs typeface="Arial"/>
              </a:defRPr>
            </a:pPr>
            <a:endParaRPr lang="en-US"/>
          </a:p>
        </c:txPr>
      </c:legendEntry>
      <c:legendEntry>
        <c:idx val="1"/>
        <c:txPr>
          <a:bodyPr/>
          <a:lstStyle/>
          <a:p>
            <a:pPr>
              <a:defRPr sz="1384" b="0" i="0" u="none" strike="noStrike" baseline="0">
                <a:solidFill>
                  <a:schemeClr val="tx1"/>
                </a:solidFill>
                <a:latin typeface="Arial"/>
                <a:ea typeface="Arial"/>
                <a:cs typeface="Arial"/>
              </a:defRPr>
            </a:pPr>
            <a:endParaRPr lang="en-US"/>
          </a:p>
        </c:txPr>
      </c:legendEntry>
      <c:layout>
        <c:manualLayout>
          <c:xMode val="edge"/>
          <c:yMode val="edge"/>
          <c:x val="0.29822624520928726"/>
          <c:y val="6.3839196920593717E-3"/>
          <c:w val="0.36992785297810948"/>
          <c:h val="5.5747407502739724E-2"/>
        </c:manualLayout>
      </c:layout>
      <c:spPr>
        <a:solidFill>
          <a:schemeClr val="bg1"/>
        </a:solidFill>
        <a:ln w="3325">
          <a:solidFill>
            <a:schemeClr val="tx1"/>
          </a:solidFill>
          <a:prstDash val="solid"/>
        </a:ln>
      </c:spPr>
      <c:txPr>
        <a:bodyPr/>
        <a:lstStyle/>
        <a:p>
          <a:pPr>
            <a:defRPr sz="990" b="0"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078" b="0" i="0" u="none" strike="noStrike" baseline="0">
          <a:solidFill>
            <a:schemeClr val="tx1"/>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4109AB13-6FA0-48A4-9CE5-04C493098AD4}" type="datetimeFigureOut">
              <a:rPr lang="en-US"/>
              <a:pPr>
                <a:defRPr/>
              </a:pPr>
              <a:t>8/2/2013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0264721D-B466-48AB-8469-6D42D1DF1B9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9914A5B1-8C7C-4DD7-9C59-B2CDEF40DBBE}" type="datetimeFigureOut">
              <a:rPr lang="en-US"/>
              <a:pPr>
                <a:defRPr/>
              </a:pPr>
              <a:t>8/2/2013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A03B1DF1-6147-47C3-8A7A-439FF220ABF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F08516E7-33C2-46B7-87FC-CF6C359DCDBD}" type="slidenum">
              <a:rPr lang="en-US" smtClean="0"/>
              <a:pPr>
                <a:defRPr/>
              </a:pPr>
              <a:t>1</a:t>
            </a:fld>
            <a:endParaRPr lang="en-US" dirty="0"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p:txBody>
          <a:bodyPr/>
          <a:lstStyle/>
          <a:p>
            <a:pPr>
              <a:defRPr/>
            </a:pPr>
            <a:fld id="{E4AF804A-6591-47C2-A272-3F9B3284C8C4}" type="slidenum">
              <a:rPr lang="en-US"/>
              <a:pPr>
                <a:defRPr/>
              </a:pPr>
              <a:t>11</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txBox="1">
            <a:spLocks noGrp="1" noChangeArrowheads="1"/>
          </p:cNvSpPr>
          <p:nvPr/>
        </p:nvSpPr>
        <p:spPr bwMode="auto">
          <a:xfrm>
            <a:off x="3155950" y="9045575"/>
            <a:ext cx="701675" cy="249238"/>
          </a:xfrm>
          <a:prstGeom prst="rect">
            <a:avLst/>
          </a:prstGeom>
          <a:noFill/>
          <a:ln w="9525">
            <a:noFill/>
            <a:miter lim="800000"/>
            <a:headEnd/>
            <a:tailEnd/>
          </a:ln>
        </p:spPr>
        <p:txBody>
          <a:bodyPr lIns="46016" tIns="46630" rIns="46016" bIns="46630" anchor="b">
            <a:spAutoFit/>
          </a:bodyPr>
          <a:lstStyle/>
          <a:p>
            <a:pPr algn="ctr" defTabSz="930275"/>
            <a:fld id="{AC1F101A-C1B7-4B2E-8E5E-F58960EDC65F}" type="slidenum">
              <a:rPr lang="en-US" sz="1000">
                <a:solidFill>
                  <a:srgbClr val="000000"/>
                </a:solidFill>
              </a:rPr>
              <a:pPr algn="ctr" defTabSz="930275"/>
              <a:t>12</a:t>
            </a:fld>
            <a:endParaRPr lang="en-US" sz="1000">
              <a:solidFill>
                <a:srgbClr val="000000"/>
              </a:solidFill>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3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p:txBody>
          <a:bodyPr/>
          <a:lstStyle/>
          <a:p>
            <a:pPr defTabSz="930019">
              <a:defRPr/>
            </a:pPr>
            <a:fld id="{AACCB920-F279-4489-8DEC-6C91BE47A07E}" type="slidenum">
              <a:rPr lang="en-US" smtClean="0">
                <a:solidFill>
                  <a:srgbClr val="000000"/>
                </a:solidFill>
              </a:rPr>
              <a:pPr defTabSz="930019">
                <a:defRPr/>
              </a:pPr>
              <a:t>15</a:t>
            </a:fld>
            <a:endParaRPr lang="en-US" dirty="0" smtClean="0">
              <a:solidFill>
                <a:srgbClr val="000000"/>
              </a:solidFill>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3" tIns="46557" rIns="45943" bIns="46557" anchor="b">
            <a:spAutoFit/>
          </a:bodyPr>
          <a:lstStyle/>
          <a:p>
            <a:pPr algn="ctr" defTabSz="928688"/>
            <a:fld id="{B328B574-B944-4DDC-99ED-3C1691F4ED41}" type="slidenum">
              <a:rPr lang="en-US" sz="1000">
                <a:solidFill>
                  <a:srgbClr val="000000"/>
                </a:solidFill>
              </a:rPr>
              <a:pPr algn="ctr" defTabSz="928688"/>
              <a:t>18</a:t>
            </a:fld>
            <a:endParaRPr lang="en-US" sz="1000">
              <a:solidFill>
                <a:srgbClr val="000000"/>
              </a:solidFill>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3152775" y="9047163"/>
            <a:ext cx="708025" cy="247650"/>
          </a:xfrm>
          <a:prstGeom prst="rect">
            <a:avLst/>
          </a:prstGeom>
          <a:noFill/>
          <a:ln w="9525">
            <a:noFill/>
            <a:miter lim="800000"/>
            <a:headEnd/>
            <a:tailEnd/>
          </a:ln>
        </p:spPr>
        <p:txBody>
          <a:bodyPr lIns="45887" tIns="46499" rIns="45887" bIns="46499" anchor="b">
            <a:spAutoFit/>
          </a:bodyPr>
          <a:lstStyle/>
          <a:p>
            <a:pPr algn="ctr" defTabSz="930275"/>
            <a:fld id="{7194418B-8DB1-4B3C-82F0-BD7B5E6D302C}" type="slidenum">
              <a:rPr lang="en-US" sz="1000"/>
              <a:pPr algn="ctr" defTabSz="930275"/>
              <a:t>19</a:t>
            </a:fld>
            <a:endParaRPr lang="en-US" sz="100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p:txBody>
          <a:bodyPr/>
          <a:lstStyle/>
          <a:p>
            <a:pPr>
              <a:defRPr/>
            </a:pPr>
            <a:fld id="{EC918DC2-E5D7-4EE4-93CD-B54C6A7328D4}" type="slidenum">
              <a:rPr lang="en-US"/>
              <a:pPr>
                <a:defRPr/>
              </a:pPr>
              <a:t>20</a:t>
            </a:fld>
            <a:endParaRPr lang="en-US"/>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xfrm>
            <a:off x="1138238" y="687388"/>
            <a:ext cx="4681537" cy="3509962"/>
          </a:xfrm>
          <a:noFill/>
          <a:ln>
            <a:solidFill>
              <a:srgbClr val="000000"/>
            </a:solidFill>
            <a:miter lim="800000"/>
            <a:headEnd/>
            <a:tailEnd/>
          </a:ln>
        </p:spPr>
      </p:sp>
      <p:sp>
        <p:nvSpPr>
          <p:cNvPr id="100355" name="Rectangle 3"/>
          <p:cNvSpPr>
            <a:spLocks noGrp="1" noChangeArrowheads="1"/>
          </p:cNvSpPr>
          <p:nvPr>
            <p:ph type="body" idx="1"/>
          </p:nvPr>
        </p:nvSpPr>
        <p:spPr bwMode="auto">
          <a:xfrm>
            <a:off x="917575" y="4425950"/>
            <a:ext cx="5126038" cy="4195763"/>
          </a:xfrm>
          <a:noFill/>
        </p:spPr>
        <p:txBody>
          <a:bodyPr wrap="square" lIns="91639" tIns="45820" rIns="91639" bIns="45820"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sldNum" sz="quarter" idx="5"/>
          </p:nvPr>
        </p:nvSpPr>
        <p:spPr>
          <a:xfrm>
            <a:off x="3154363" y="9047163"/>
            <a:ext cx="704850" cy="247650"/>
          </a:xfrm>
        </p:spPr>
        <p:txBody>
          <a:bodyPr/>
          <a:lstStyle/>
          <a:p>
            <a:pPr>
              <a:defRPr/>
            </a:pPr>
            <a:fld id="{605C0F12-A0F8-4E8F-86B4-A5516148A655}" type="slidenum">
              <a:rPr lang="en-US" smtClean="0">
                <a:latin typeface="Arial" pitchFamily="34" charset="0"/>
              </a:rPr>
              <a:pPr>
                <a:defRPr/>
              </a:pPr>
              <a:t>22</a:t>
            </a:fld>
            <a:endParaRPr lang="en-US" smtClean="0">
              <a:latin typeface="Arial" pitchFamily="34"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1138238" y="687388"/>
            <a:ext cx="4681537" cy="3509962"/>
          </a:xfrm>
          <a:noFill/>
          <a:ln>
            <a:solidFill>
              <a:srgbClr val="000000"/>
            </a:solidFill>
            <a:miter lim="800000"/>
            <a:headEnd/>
            <a:tailEnd/>
          </a:ln>
        </p:spPr>
      </p:sp>
      <p:sp>
        <p:nvSpPr>
          <p:cNvPr id="102403" name="Rectangle 3"/>
          <p:cNvSpPr>
            <a:spLocks noGrp="1" noChangeArrowheads="1"/>
          </p:cNvSpPr>
          <p:nvPr>
            <p:ph type="body" idx="1"/>
          </p:nvPr>
        </p:nvSpPr>
        <p:spPr bwMode="auto">
          <a:xfrm>
            <a:off x="917575" y="4425950"/>
            <a:ext cx="5126038" cy="4195763"/>
          </a:xfrm>
          <a:noFill/>
        </p:spPr>
        <p:txBody>
          <a:bodyPr wrap="square" lIns="91649" tIns="45825" rIns="91649" bIns="45825"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xfrm>
            <a:off x="1138238" y="687388"/>
            <a:ext cx="4681537" cy="3509962"/>
          </a:xfrm>
          <a:noFill/>
          <a:ln>
            <a:solidFill>
              <a:srgbClr val="000000"/>
            </a:solidFill>
            <a:miter lim="800000"/>
            <a:headEnd/>
            <a:tailEnd/>
          </a:ln>
        </p:spPr>
      </p:sp>
      <p:sp>
        <p:nvSpPr>
          <p:cNvPr id="103427" name="Rectangle 3"/>
          <p:cNvSpPr>
            <a:spLocks noGrp="1" noChangeArrowheads="1"/>
          </p:cNvSpPr>
          <p:nvPr>
            <p:ph type="body" idx="1"/>
          </p:nvPr>
        </p:nvSpPr>
        <p:spPr bwMode="auto">
          <a:xfrm>
            <a:off x="917575" y="4425950"/>
            <a:ext cx="5126038" cy="4195763"/>
          </a:xfrm>
          <a:noFill/>
        </p:spPr>
        <p:txBody>
          <a:bodyPr wrap="square" lIns="91649" tIns="45825" rIns="91649" bIns="45825"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sldNum" sz="quarter" idx="5"/>
          </p:nvPr>
        </p:nvSpPr>
        <p:spPr/>
        <p:txBody>
          <a:bodyPr/>
          <a:lstStyle/>
          <a:p>
            <a:pPr>
              <a:defRPr/>
            </a:pPr>
            <a:fld id="{0F24EF68-5EBC-43E8-80CE-6352EDCE6DB0}" type="slidenum">
              <a:rPr lang="en-US" smtClean="0"/>
              <a:pPr>
                <a:defRPr/>
              </a:pPr>
              <a:t>25</a:t>
            </a:fld>
            <a:endParaRPr lang="en-US" smtClean="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39825" y="687388"/>
            <a:ext cx="4679950" cy="3509962"/>
          </a:xfrm>
          <a:prstGeom prst="rect">
            <a:avLst/>
          </a:prstGeom>
          <a:noFill/>
          <a:ln>
            <a:solidFill>
              <a:srgbClr val="000000"/>
            </a:solidFill>
            <a:miter lim="800000"/>
            <a:headEnd/>
            <a:tailEnd/>
          </a:ln>
        </p:spPr>
      </p:sp>
      <p:sp>
        <p:nvSpPr>
          <p:cNvPr id="120835" name="Rectangle 3"/>
          <p:cNvSpPr>
            <a:spLocks noGrp="1" noChangeArrowheads="1"/>
          </p:cNvSpPr>
          <p:nvPr>
            <p:ph type="body" idx="1"/>
          </p:nvPr>
        </p:nvSpPr>
        <p:spPr bwMode="auto">
          <a:xfrm>
            <a:off x="917575" y="4425950"/>
            <a:ext cx="5126038" cy="4195763"/>
          </a:xfrm>
          <a:prstGeom prst="rect">
            <a:avLst/>
          </a:prstGeom>
          <a:noFill/>
          <a:ln w="12700">
            <a:miter lim="800000"/>
            <a:headEnd type="none" w="sm" len="sm"/>
            <a:tailEnd type="none" w="sm" len="sm"/>
          </a:ln>
        </p:spPr>
        <p:txBody>
          <a:bodyPr lIns="91659" tIns="45830" rIns="91659" bIns="45830"/>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39825" y="687388"/>
            <a:ext cx="4679950" cy="3509962"/>
          </a:xfrm>
          <a:prstGeom prst="rect">
            <a:avLst/>
          </a:prstGeom>
          <a:noFill/>
          <a:ln>
            <a:solidFill>
              <a:srgbClr val="000000"/>
            </a:solidFill>
            <a:miter lim="800000"/>
            <a:headEnd/>
            <a:tailEnd/>
          </a:ln>
        </p:spPr>
      </p:sp>
      <p:sp>
        <p:nvSpPr>
          <p:cNvPr id="120835" name="Rectangle 3"/>
          <p:cNvSpPr>
            <a:spLocks noGrp="1" noChangeArrowheads="1"/>
          </p:cNvSpPr>
          <p:nvPr>
            <p:ph type="body" idx="1"/>
          </p:nvPr>
        </p:nvSpPr>
        <p:spPr bwMode="auto">
          <a:xfrm>
            <a:off x="917575" y="4425950"/>
            <a:ext cx="5126038" cy="4195763"/>
          </a:xfrm>
          <a:prstGeom prst="rect">
            <a:avLst/>
          </a:prstGeom>
          <a:noFill/>
          <a:ln w="12700">
            <a:miter lim="800000"/>
            <a:headEnd type="none" w="sm" len="sm"/>
            <a:tailEnd type="none" w="sm" len="sm"/>
          </a:ln>
        </p:spPr>
        <p:txBody>
          <a:bodyPr lIns="91659" tIns="45830" rIns="91659" bIns="45830"/>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xfrm>
            <a:off x="1138238" y="687388"/>
            <a:ext cx="4681537" cy="3509962"/>
          </a:xfrm>
          <a:noFill/>
          <a:ln>
            <a:solidFill>
              <a:srgbClr val="000000"/>
            </a:solidFill>
            <a:miter lim="800000"/>
            <a:headEnd/>
            <a:tailEnd/>
          </a:ln>
        </p:spPr>
      </p:sp>
      <p:sp>
        <p:nvSpPr>
          <p:cNvPr id="105475" name="Rectangle 3"/>
          <p:cNvSpPr>
            <a:spLocks noGrp="1" noChangeArrowheads="1"/>
          </p:cNvSpPr>
          <p:nvPr>
            <p:ph type="body" idx="1"/>
          </p:nvPr>
        </p:nvSpPr>
        <p:spPr bwMode="auto">
          <a:xfrm>
            <a:off x="917575" y="4425950"/>
            <a:ext cx="5126038" cy="4195763"/>
          </a:xfrm>
          <a:noFill/>
        </p:spPr>
        <p:txBody>
          <a:bodyPr wrap="square" lIns="91649" tIns="45825" rIns="91649" bIns="45825"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xfrm>
            <a:off x="1138238" y="687388"/>
            <a:ext cx="4681537" cy="3509962"/>
          </a:xfrm>
          <a:noFill/>
          <a:ln>
            <a:solidFill>
              <a:srgbClr val="000000"/>
            </a:solidFill>
            <a:miter lim="800000"/>
            <a:headEnd/>
            <a:tailEnd/>
          </a:ln>
        </p:spPr>
      </p:sp>
      <p:sp>
        <p:nvSpPr>
          <p:cNvPr id="106499" name="Rectangle 3"/>
          <p:cNvSpPr>
            <a:spLocks noGrp="1" noChangeArrowheads="1"/>
          </p:cNvSpPr>
          <p:nvPr>
            <p:ph type="body" idx="1"/>
          </p:nvPr>
        </p:nvSpPr>
        <p:spPr bwMode="auto">
          <a:xfrm>
            <a:off x="917575" y="4425950"/>
            <a:ext cx="5126038" cy="4195763"/>
          </a:xfrm>
          <a:noFill/>
        </p:spPr>
        <p:txBody>
          <a:bodyPr wrap="square" lIns="91649" tIns="45825" rIns="91649" bIns="45825"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1138238" y="687388"/>
            <a:ext cx="4681537" cy="3509962"/>
          </a:xfrm>
          <a:noFill/>
          <a:ln>
            <a:solidFill>
              <a:srgbClr val="000000"/>
            </a:solidFill>
            <a:miter lim="800000"/>
            <a:headEnd/>
            <a:tailEnd/>
          </a:ln>
        </p:spPr>
      </p:sp>
      <p:sp>
        <p:nvSpPr>
          <p:cNvPr id="107523" name="Rectangle 3"/>
          <p:cNvSpPr>
            <a:spLocks noGrp="1" noChangeArrowheads="1"/>
          </p:cNvSpPr>
          <p:nvPr>
            <p:ph type="body" idx="1"/>
          </p:nvPr>
        </p:nvSpPr>
        <p:spPr bwMode="auto">
          <a:xfrm>
            <a:off x="917575" y="4425950"/>
            <a:ext cx="5126038" cy="4195763"/>
          </a:xfrm>
          <a:noFill/>
        </p:spPr>
        <p:txBody>
          <a:bodyPr wrap="square" lIns="91649" tIns="45825" rIns="91649" bIns="45825"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txBox="1">
            <a:spLocks noGrp="1" noChangeArrowheads="1"/>
          </p:cNvSpPr>
          <p:nvPr/>
        </p:nvSpPr>
        <p:spPr bwMode="auto">
          <a:xfrm>
            <a:off x="3152775" y="9047163"/>
            <a:ext cx="708025" cy="247650"/>
          </a:xfrm>
          <a:prstGeom prst="rect">
            <a:avLst/>
          </a:prstGeom>
          <a:noFill/>
          <a:ln w="9525">
            <a:noFill/>
            <a:miter lim="800000"/>
            <a:headEnd/>
            <a:tailEnd/>
          </a:ln>
        </p:spPr>
        <p:txBody>
          <a:bodyPr lIns="45887" tIns="46499" rIns="45887" bIns="46499" anchor="b">
            <a:spAutoFit/>
          </a:bodyPr>
          <a:lstStyle/>
          <a:p>
            <a:pPr algn="ctr" defTabSz="930275"/>
            <a:fld id="{FA945E6D-533A-481B-9693-94943B092300}" type="slidenum">
              <a:rPr lang="en-US" sz="1000"/>
              <a:pPr algn="ctr" defTabSz="930275"/>
              <a:t>31</a:t>
            </a:fld>
            <a:endParaRPr lang="en-US" sz="1000"/>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xfrm>
            <a:off x="1138238" y="687388"/>
            <a:ext cx="4681537" cy="3509962"/>
          </a:xfrm>
          <a:noFill/>
          <a:ln>
            <a:solidFill>
              <a:srgbClr val="000000"/>
            </a:solidFill>
            <a:miter lim="800000"/>
            <a:headEnd/>
            <a:tailEnd/>
          </a:ln>
        </p:spPr>
      </p:sp>
      <p:sp>
        <p:nvSpPr>
          <p:cNvPr id="110595" name="Rectangle 3"/>
          <p:cNvSpPr>
            <a:spLocks noGrp="1" noChangeArrowheads="1"/>
          </p:cNvSpPr>
          <p:nvPr>
            <p:ph type="body" idx="1"/>
          </p:nvPr>
        </p:nvSpPr>
        <p:spPr bwMode="auto">
          <a:xfrm>
            <a:off x="917575" y="4425950"/>
            <a:ext cx="5126038" cy="4195763"/>
          </a:xfrm>
          <a:noFill/>
        </p:spPr>
        <p:txBody>
          <a:bodyPr wrap="square" lIns="91659" tIns="45830" rIns="91659" bIns="45830"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B2BF01D8-EF61-4242-A99C-484EC26712E4}" type="slidenum">
              <a:rPr lang="en-US" smtClean="0"/>
              <a:pPr>
                <a:defRPr/>
              </a:pPr>
              <a:t>4</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type="sldNum" sz="quarter" idx="5"/>
          </p:nvPr>
        </p:nvSpPr>
        <p:spPr/>
        <p:txBody>
          <a:bodyPr/>
          <a:lstStyle/>
          <a:p>
            <a:pPr>
              <a:defRPr/>
            </a:pPr>
            <a:fld id="{5334F392-D537-4F21-A3B2-350F226964EB}" type="slidenum">
              <a:rPr lang="en-US" smtClean="0">
                <a:latin typeface="Arial" pitchFamily="34" charset="0"/>
              </a:rPr>
              <a:pPr>
                <a:defRPr/>
              </a:pPr>
              <a:t>34</a:t>
            </a:fld>
            <a:endParaRPr lang="en-US" smtClean="0">
              <a:latin typeface="Arial" pitchFamily="34" charset="0"/>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ldNum" sz="quarter" idx="5"/>
          </p:nvPr>
        </p:nvSpPr>
        <p:spPr>
          <a:xfrm>
            <a:off x="3154363" y="9047163"/>
            <a:ext cx="704850" cy="247650"/>
          </a:xfrm>
        </p:spPr>
        <p:txBody>
          <a:bodyPr/>
          <a:lstStyle/>
          <a:p>
            <a:pPr>
              <a:defRPr/>
            </a:pPr>
            <a:fld id="{B951ACEC-0DB2-4DDC-9E65-9614C417328B}" type="slidenum">
              <a:rPr lang="en-US" smtClean="0">
                <a:latin typeface="Arial" pitchFamily="34" charset="0"/>
              </a:rPr>
              <a:pPr>
                <a:defRPr/>
              </a:pPr>
              <a:t>36</a:t>
            </a:fld>
            <a:endParaRPr lang="en-US" smtClean="0">
              <a:latin typeface="Arial" pitchFamily="34"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xfrm>
            <a:off x="1138238" y="687388"/>
            <a:ext cx="4681537" cy="3509962"/>
          </a:xfrm>
          <a:noFill/>
          <a:ln>
            <a:solidFill>
              <a:srgbClr val="000000"/>
            </a:solidFill>
            <a:miter lim="800000"/>
            <a:headEnd/>
            <a:tailEnd/>
          </a:ln>
        </p:spPr>
      </p:sp>
      <p:sp>
        <p:nvSpPr>
          <p:cNvPr id="114691" name="Rectangle 3"/>
          <p:cNvSpPr>
            <a:spLocks noGrp="1" noChangeArrowheads="1"/>
          </p:cNvSpPr>
          <p:nvPr>
            <p:ph type="body" idx="1"/>
          </p:nvPr>
        </p:nvSpPr>
        <p:spPr bwMode="auto">
          <a:xfrm>
            <a:off x="917575" y="4425950"/>
            <a:ext cx="5126038" cy="4195763"/>
          </a:xfrm>
          <a:noFill/>
        </p:spPr>
        <p:txBody>
          <a:bodyPr wrap="square" lIns="91649" tIns="45825" rIns="91649" bIns="45825"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36E2DEE4-5817-4373-8CC1-6862E0476B4B}" type="slidenum">
              <a:rPr lang="en-US" smtClean="0">
                <a:solidFill>
                  <a:srgbClr val="000000"/>
                </a:solidFill>
              </a:rPr>
              <a:pPr>
                <a:defRPr/>
              </a:pPr>
              <a:t>38</a:t>
            </a:fld>
            <a:endParaRPr lang="en-US" smtClean="0">
              <a:solidFill>
                <a:srgbClr val="000000"/>
              </a:solidFill>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39</a:t>
            </a:fld>
            <a:endParaRPr lang="en-US" smtClean="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p:txBody>
          <a:bodyPr/>
          <a:lstStyle/>
          <a:p>
            <a:pPr>
              <a:defRPr/>
            </a:pPr>
            <a:fld id="{E99B7FEB-2CFF-4BD6-9CFF-42D51D8477AB}" type="slidenum">
              <a:rPr lang="en-US" smtClean="0"/>
              <a:pPr>
                <a:defRPr/>
              </a:pPr>
              <a:t>40</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4D04703B-9D1F-435D-A62D-E90F24E16816}" type="slidenum">
              <a:rPr lang="en-US" sz="1000"/>
              <a:pPr algn="ctr" defTabSz="930275"/>
              <a:t>41</a:t>
            </a:fld>
            <a:endParaRPr lang="en-US" sz="100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6202821A-3E3F-4B01-BCC2-F54BF27CC085}" type="slidenum">
              <a:rPr lang="en-US" sz="1000"/>
              <a:pPr algn="ctr" defTabSz="931863"/>
              <a:t>43</a:t>
            </a:fld>
            <a:endParaRPr lang="en-US" sz="10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p:txBody>
          <a:bodyPr/>
          <a:lstStyle/>
          <a:p>
            <a:pPr>
              <a:defRPr/>
            </a:pPr>
            <a:fld id="{965671CC-94BD-4777-97C5-D546351BECCA}" type="slidenum">
              <a:rPr lang="en-US" smtClean="0"/>
              <a:pPr>
                <a:defRPr/>
              </a:pPr>
              <a:t>44</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sldNum" sz="quarter" idx="5"/>
          </p:nvPr>
        </p:nvSpPr>
        <p:spPr/>
        <p:txBody>
          <a:bodyPr/>
          <a:lstStyle/>
          <a:p>
            <a:pPr>
              <a:defRPr/>
            </a:pPr>
            <a:fld id="{DBFA2DCB-3123-4A8E-BCF6-FC71C8219B18}" type="slidenum">
              <a:rPr lang="en-US" smtClean="0"/>
              <a:pPr>
                <a:defRPr/>
              </a:pPr>
              <a:t>5</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54367" y="9047163"/>
            <a:ext cx="704850" cy="247650"/>
          </a:xfrm>
          <a:prstGeom prst="rect">
            <a:avLst/>
          </a:prstGeom>
          <a:noFill/>
          <a:ln w="9525">
            <a:noFill/>
            <a:miter lim="800000"/>
            <a:headEnd/>
            <a:tailEnd/>
          </a:ln>
        </p:spPr>
        <p:txBody>
          <a:bodyPr lIns="45978" tIns="46592" rIns="45978" bIns="46592" anchor="b">
            <a:spAutoFit/>
          </a:bodyPr>
          <a:lstStyle/>
          <a:p>
            <a:pPr algn="ctr"/>
            <a:fld id="{ECB28993-AF64-42C9-8474-B3CB83825417}" type="slidenum">
              <a:rPr lang="en-US" sz="1000">
                <a:solidFill>
                  <a:srgbClr val="000000"/>
                </a:solidFill>
                <a:latin typeface="Times New Roman" pitchFamily="18" charset="0"/>
              </a:rPr>
              <a:pPr algn="ctr"/>
              <a:t>46</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54363" y="9047163"/>
            <a:ext cx="704850" cy="247650"/>
          </a:xfrm>
        </p:spPr>
        <p:txBody>
          <a:bodyPr/>
          <a:lstStyle/>
          <a:p>
            <a:pPr>
              <a:defRPr/>
            </a:pPr>
            <a:fld id="{4DA06CC4-4243-4081-ACA4-441BB3FFE8BF}" type="slidenum">
              <a:rPr lang="en-US" smtClean="0">
                <a:solidFill>
                  <a:srgbClr val="000000"/>
                </a:solidFill>
              </a:rPr>
              <a:pPr>
                <a:defRPr/>
              </a:pPr>
              <a:t>47</a:t>
            </a:fld>
            <a:endParaRPr lang="en-US" smtClean="0">
              <a:solidFill>
                <a:srgbClr val="000000"/>
              </a:solidFill>
            </a:endParaRPr>
          </a:p>
        </p:txBody>
      </p:sp>
      <p:sp>
        <p:nvSpPr>
          <p:cNvPr id="173059"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73060" name="Rectangle 5"/>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48</a:t>
            </a:fld>
            <a:endParaRPr lang="en-US" smtClean="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p:txBody>
          <a:bodyPr/>
          <a:lstStyle/>
          <a:p>
            <a:pPr>
              <a:defRPr/>
            </a:pPr>
            <a:fld id="{FA2C6160-D9B6-4FB8-8851-AF2E21E38534}" type="slidenum">
              <a:rPr lang="en-US" smtClean="0"/>
              <a:pPr>
                <a:defRPr/>
              </a:pPr>
              <a:t>49</a:t>
            </a:fld>
            <a:endParaRPr lang="en-US"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p:txBody>
          <a:bodyPr/>
          <a:lstStyle/>
          <a:p>
            <a:pPr>
              <a:defRPr/>
            </a:pPr>
            <a:fld id="{D303E4A6-6F60-4434-8748-25EB584883EF}" type="slidenum">
              <a:rPr lang="en-US" smtClean="0"/>
              <a:pPr>
                <a:defRPr/>
              </a:pPr>
              <a:t>50</a:t>
            </a:fld>
            <a:endParaRPr lang="en-US"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sldNum" sz="quarter" idx="5"/>
          </p:nvPr>
        </p:nvSpPr>
        <p:spPr/>
        <p:txBody>
          <a:bodyPr/>
          <a:lstStyle/>
          <a:p>
            <a:pPr>
              <a:defRPr/>
            </a:pPr>
            <a:fld id="{0F24EF68-5EBC-43E8-80CE-6352EDCE6DB0}" type="slidenum">
              <a:rPr lang="en-US" smtClean="0"/>
              <a:pPr>
                <a:defRPr/>
              </a:pPr>
              <a:t>51</a:t>
            </a:fld>
            <a:endParaRPr lang="en-US" smtClean="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52</a:t>
            </a:fld>
            <a:endParaRPr lang="en-US" smtClean="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53</a:t>
            </a:fld>
            <a:endParaRPr lang="en-US" smtClean="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txBox="1">
            <a:spLocks noGrp="1" noChangeArrowheads="1"/>
          </p:cNvSpPr>
          <p:nvPr/>
        </p:nvSpPr>
        <p:spPr bwMode="auto">
          <a:xfrm>
            <a:off x="3152775" y="9047163"/>
            <a:ext cx="708025" cy="247650"/>
          </a:xfrm>
          <a:prstGeom prst="rect">
            <a:avLst/>
          </a:prstGeom>
          <a:noFill/>
          <a:ln w="9525">
            <a:noFill/>
            <a:miter lim="800000"/>
            <a:headEnd/>
            <a:tailEnd/>
          </a:ln>
        </p:spPr>
        <p:txBody>
          <a:bodyPr lIns="45887" tIns="46499" rIns="45887" bIns="46499" anchor="b">
            <a:spAutoFit/>
          </a:bodyPr>
          <a:lstStyle/>
          <a:p>
            <a:pPr algn="ctr" defTabSz="930275"/>
            <a:fld id="{FA945E6D-533A-481B-9693-94943B092300}" type="slidenum">
              <a:rPr lang="en-US" sz="1000"/>
              <a:pPr algn="ctr" defTabSz="930275"/>
              <a:t>54</a:t>
            </a:fld>
            <a:endParaRPr lang="en-US" sz="1000"/>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31863"/>
            <a:fld id="{BBF2A670-07BB-4258-99EC-80CCFB83CEB1}" type="slidenum">
              <a:rPr lang="en-US" sz="1000"/>
              <a:pPr algn="ctr" defTabSz="931863"/>
              <a:t>6</a:t>
            </a:fld>
            <a:endParaRPr lang="en-US" sz="100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lIns="46125" tIns="46125" rIns="46125" bIns="46125"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txBox="1">
            <a:spLocks noGrp="1" noChangeArrowheads="1"/>
          </p:cNvSpPr>
          <p:nvPr/>
        </p:nvSpPr>
        <p:spPr bwMode="auto">
          <a:xfrm>
            <a:off x="3152775" y="9042400"/>
            <a:ext cx="708025" cy="252413"/>
          </a:xfrm>
          <a:prstGeom prst="rect">
            <a:avLst/>
          </a:prstGeom>
          <a:noFill/>
          <a:ln w="9525">
            <a:noFill/>
            <a:miter lim="800000"/>
            <a:headEnd/>
            <a:tailEnd/>
          </a:ln>
        </p:spPr>
        <p:txBody>
          <a:bodyPr lIns="46314" tIns="46931" rIns="46314" bIns="46931" anchor="b">
            <a:spAutoFit/>
          </a:bodyPr>
          <a:lstStyle/>
          <a:p>
            <a:pPr algn="ctr" defTabSz="938213"/>
            <a:fld id="{1D06C8DC-0277-4F9D-8B81-A0D7FD41F301}" type="slidenum">
              <a:rPr lang="en-US" sz="1000">
                <a:latin typeface="Calibri" pitchFamily="34" charset="0"/>
              </a:rPr>
              <a:pPr algn="ctr" defTabSz="938213"/>
              <a:t>57</a:t>
            </a:fld>
            <a:endParaRPr lang="en-US" sz="1000">
              <a:latin typeface="Calibri" pitchFamily="34" charset="0"/>
            </a:endParaRPr>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31863"/>
            <a:fld id="{6A9594E8-6E70-4B95-B45B-723EE96A28E2}" type="slidenum">
              <a:rPr lang="en-US" sz="1000"/>
              <a:pPr algn="ctr" defTabSz="931863"/>
              <a:t>7</a:t>
            </a:fld>
            <a:endParaRPr lang="en-US" sz="100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lIns="46125" tIns="46125" rIns="46125" bIns="46125"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1" tIns="46564" rIns="45951" bIns="46564" anchor="b">
            <a:spAutoFit/>
          </a:bodyPr>
          <a:lstStyle/>
          <a:p>
            <a:pPr algn="ctr" defTabSz="931863"/>
            <a:fld id="{EE3BB3E6-2BD9-40F3-83E4-EAAB37DDD866}" type="slidenum">
              <a:rPr lang="en-US" sz="1000"/>
              <a:pPr algn="ctr" defTabSz="931863"/>
              <a:t>8</a:t>
            </a:fld>
            <a:endParaRPr lang="en-US" sz="100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lIns="46130" tIns="46130" rIns="46130" bIns="46130"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1" tIns="46564" rIns="45951" bIns="46564" anchor="b">
            <a:spAutoFit/>
          </a:bodyPr>
          <a:lstStyle/>
          <a:p>
            <a:pPr algn="ctr" defTabSz="931863"/>
            <a:fld id="{09CC260A-F8E9-4390-82F7-626DCAC26A2B}" type="slidenum">
              <a:rPr lang="en-US" sz="1000"/>
              <a:pPr algn="ctr" defTabSz="931863"/>
              <a:t>9</a:t>
            </a:fld>
            <a:endParaRPr lang="en-US" sz="100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lIns="46130" tIns="46130" rIns="46130" bIns="46130"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A129EDC8-BAA8-44E7-B365-670FC1CEDA51}" type="slidenum">
              <a:rPr lang="en-US" sz="1000"/>
              <a:pPr algn="ctr" defTabSz="930275"/>
              <a:t>10</a:t>
            </a:fld>
            <a:endParaRPr lang="en-US" sz="100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dirty="0">
              <a:solidFill>
                <a:srgbClr val="000000"/>
              </a:solidFill>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dirty="0">
              <a:solidFill>
                <a:srgbClr val="000000"/>
              </a:solidFill>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fontAlgn="auto">
              <a:spcAft>
                <a:spcPts val="0"/>
              </a:spcAft>
              <a:defRPr>
                <a:solidFill>
                  <a:srgbClr val="FFFFFF"/>
                </a:solidFill>
              </a:defRPr>
            </a:lvl1pPr>
          </a:lstStyle>
          <a:p>
            <a:pPr>
              <a:defRPr/>
            </a:pPr>
            <a:fld id="{890556C3-C6A6-4CA1-A48E-D67E9D62899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F4D1ABCD-CB62-439C-B0DF-28F9EE3E089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dirty="0" smtClean="0"/>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7F90510B-B298-4CC3-8BBE-4764AE8E337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dirty="0"/>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BF6DF142-F416-490E-8FA7-1A66196E85C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790A606D-B506-4FD7-A2E7-86DD4D0A046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FE6183CB-F79D-4BC7-B8FA-B549C15A365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6"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p:txBody>
          <a:bodyPr/>
          <a:lstStyle>
            <a:lvl1pPr fontAlgn="auto">
              <a:spcAft>
                <a:spcPts val="0"/>
              </a:spcAft>
              <a:defRPr/>
            </a:lvl1pPr>
          </a:lstStyle>
          <a:p>
            <a:pPr>
              <a:defRPr/>
            </a:pPr>
            <a:fld id="{33A61350-3187-4DCC-8B68-C63FE976918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8"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p:txBody>
          <a:bodyPr/>
          <a:lstStyle>
            <a:lvl1pPr fontAlgn="auto">
              <a:spcAft>
                <a:spcPts val="0"/>
              </a:spcAft>
              <a:defRPr/>
            </a:lvl1pPr>
          </a:lstStyle>
          <a:p>
            <a:pPr>
              <a:defRPr/>
            </a:pPr>
            <a:fld id="{93CDDDC5-F508-4F20-B310-49D0A17A534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4"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p:txBody>
          <a:bodyPr/>
          <a:lstStyle>
            <a:lvl1pPr fontAlgn="auto">
              <a:spcAft>
                <a:spcPts val="0"/>
              </a:spcAft>
              <a:defRPr/>
            </a:lvl1pPr>
          </a:lstStyle>
          <a:p>
            <a:pPr>
              <a:defRPr/>
            </a:pPr>
            <a:fld id="{86E0F3E6-F4EA-4081-9E0F-85E30FD7794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3"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p:txBody>
          <a:bodyPr/>
          <a:lstStyle>
            <a:lvl1pPr fontAlgn="auto">
              <a:spcAft>
                <a:spcPts val="0"/>
              </a:spcAft>
              <a:defRPr/>
            </a:lvl1pPr>
          </a:lstStyle>
          <a:p>
            <a:pPr>
              <a:defRPr/>
            </a:pPr>
            <a:fld id="{D1E78BE8-8D6E-4886-976E-BDA585AC1F1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6"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p:txBody>
          <a:bodyPr/>
          <a:lstStyle>
            <a:lvl1pPr fontAlgn="auto">
              <a:spcAft>
                <a:spcPts val="0"/>
              </a:spcAft>
              <a:defRPr/>
            </a:lvl1pPr>
          </a:lstStyle>
          <a:p>
            <a:pPr>
              <a:defRPr/>
            </a:pPr>
            <a:fld id="{A995A187-B971-48A7-AE36-A7E1280394A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6"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p:txBody>
          <a:bodyPr/>
          <a:lstStyle>
            <a:lvl1pPr fontAlgn="auto">
              <a:spcAft>
                <a:spcPts val="0"/>
              </a:spcAft>
              <a:defRPr/>
            </a:lvl1pPr>
          </a:lstStyle>
          <a:p>
            <a:pPr>
              <a:defRPr/>
            </a:pPr>
            <a:fld id="{5EF4B630-2982-49E9-BDC8-D55D675EE71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dirty="0">
              <a:solidFill>
                <a:srgbClr val="000000"/>
              </a:solidFill>
            </a:endParaRPr>
          </a:p>
        </p:txBody>
      </p:sp>
      <p:pic>
        <p:nvPicPr>
          <p:cNvPr id="32771" name="Picture 109" descr="Text Page"/>
          <p:cNvPicPr>
            <a:picLocks noChangeAspect="1" noChangeArrowheads="1"/>
          </p:cNvPicPr>
          <p:nvPr/>
        </p:nvPicPr>
        <p:blipFill>
          <a:blip r:embed="rId14" cstate="email"/>
          <a:srcRect/>
          <a:stretch>
            <a:fillRect/>
          </a:stretch>
        </p:blipFill>
        <p:spPr bwMode="auto">
          <a:xfrm>
            <a:off x="0" y="0"/>
            <a:ext cx="9144000" cy="1150938"/>
          </a:xfrm>
          <a:prstGeom prst="rect">
            <a:avLst/>
          </a:prstGeom>
          <a:noFill/>
          <a:ln w="9525">
            <a:noFill/>
            <a:miter lim="800000"/>
            <a:headEnd/>
            <a:tailEnd/>
          </a:ln>
        </p:spPr>
      </p:pic>
      <p:sp>
        <p:nvSpPr>
          <p:cNvPr id="32772"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3"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dirty="0">
              <a:solidFill>
                <a:srgbClr val="000000"/>
              </a:solidFill>
            </a:endParaRPr>
          </a:p>
        </p:txBody>
      </p:sp>
      <p:pic>
        <p:nvPicPr>
          <p:cNvPr id="32775" name="Picture 102"/>
          <p:cNvPicPr>
            <a:picLocks noChangeAspect="1" noChangeArrowheads="1"/>
          </p:cNvPicPr>
          <p:nvPr/>
        </p:nvPicPr>
        <p:blipFill>
          <a:blip r:embed="rId15"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rgbClr val="FFFFFF"/>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rgbClr val="FFFFFF"/>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solidFill>
                  <a:srgbClr val="000000"/>
                </a:solidFill>
                <a:latin typeface="Arial" charset="0"/>
                <a:cs typeface="+mn-cs"/>
              </a:defRPr>
            </a:lvl1pPr>
          </a:lstStyle>
          <a:p>
            <a:pPr>
              <a:defRPr/>
            </a:pPr>
            <a:fld id="{EC0FE1F1-9E14-41B5-BF44-598277E2B91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9577" r:id="rId1"/>
    <p:sldLayoutId id="2147489578" r:id="rId2"/>
    <p:sldLayoutId id="2147489579" r:id="rId3"/>
    <p:sldLayoutId id="2147489580" r:id="rId4"/>
    <p:sldLayoutId id="2147489581" r:id="rId5"/>
    <p:sldLayoutId id="2147489582" r:id="rId6"/>
    <p:sldLayoutId id="2147489583" r:id="rId7"/>
    <p:sldLayoutId id="2147489584" r:id="rId8"/>
    <p:sldLayoutId id="2147489585" r:id="rId9"/>
    <p:sldLayoutId id="2147489586" r:id="rId10"/>
    <p:sldLayoutId id="2147489587" r:id="rId11"/>
    <p:sldLayoutId id="2147489588" r:id="rId12"/>
  </p:sldLayoutIdLst>
  <p:timing>
    <p:tnLst>
      <p:par>
        <p:cTn id="1" dur="indefinite" restart="never" nodeType="tmRoot"/>
      </p:par>
    </p:tnLst>
  </p:timing>
  <p:hf hd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8.vml"/><Relationship Id="rId5" Type="http://schemas.openxmlformats.org/officeDocument/2006/relationships/oleObject" Target="../embeddings/oleObject7.bin"/><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hyperlink" Target="http://www.bea.gov/national/xls/gdplev.xls" TargetMode="Externa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2.v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Microsoft_Office_Excel_97-2003_Worksheet2.xls"/></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www.bea.gov/" TargetMode="Externa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www.bls.gov/ces/"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hyperlink" Target="http://www.bls.gov/ces/" TargetMode="External"/><Relationship Id="rId4"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oleObject" Target="../embeddings/oleObject1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17.vml"/><Relationship Id="rId4" Type="http://schemas.openxmlformats.org/officeDocument/2006/relationships/oleObject" Target="../embeddings/oleObject16.bin"/></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www.bea.gov/national/xls/gdplev.xls" TargetMode="Externa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oleObject" Target="../embeddings/oleObject1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oleObject" Target="../embeddings/oleObject18.bin"/></Relationships>
</file>

<file path=ppt/slides/_rels/slide3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hyperlink" Target="http://www.nada.org/nadadata" TargetMode="External"/><Relationship Id="rId4" Type="http://schemas.openxmlformats.org/officeDocument/2006/relationships/oleObject" Target="../embeddings/oleObject19.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20.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hyperlink" Target="http://www.census.gov/construction/nrc/pdf/newresconst.pdf"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oleObject" Target="../embeddings/Microsoft_Office_Excel_97-2003_Worksheet3.xls"/><Relationship Id="rId4" Type="http://schemas.openxmlformats.org/officeDocument/2006/relationships/hyperlink" Target="http://www.federalreserve.gov/releases/h15/data.htm"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24.vml"/><Relationship Id="rId4" Type="http://schemas.openxmlformats.org/officeDocument/2006/relationships/oleObject" Target="../embeddings/oleObject22.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23.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24.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27.vml"/><Relationship Id="rId4" Type="http://schemas.openxmlformats.org/officeDocument/2006/relationships/oleObject" Target="../embeddings/oleObject25.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28.vml"/><Relationship Id="rId4" Type="http://schemas.openxmlformats.org/officeDocument/2006/relationships/oleObject" Target="../embeddings/oleObject26.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29.vml"/><Relationship Id="rId4" Type="http://schemas.openxmlformats.org/officeDocument/2006/relationships/oleObject" Target="../embeddings/oleObject27.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0" y="2206625"/>
            <a:ext cx="9104313" cy="1819275"/>
          </a:xfrm>
          <a:ln/>
        </p:spPr>
        <p:txBody>
          <a:bodyPr/>
          <a:lstStyle/>
          <a:p>
            <a:r>
              <a:rPr lang="en-US" sz="4400" dirty="0"/>
              <a:t>Overview and Outlook</a:t>
            </a:r>
            <a:br>
              <a:rPr lang="en-US" sz="4400" dirty="0"/>
            </a:br>
            <a:r>
              <a:rPr lang="en-US" sz="4400" dirty="0"/>
              <a:t>for the Insurance Industry:</a:t>
            </a:r>
            <a:br>
              <a:rPr lang="en-US" sz="4400" dirty="0"/>
            </a:br>
            <a:r>
              <a:rPr lang="en-US" sz="4400" dirty="0" smtClean="0"/>
              <a:t>Challenges </a:t>
            </a:r>
            <a:r>
              <a:rPr lang="en-US" sz="4400"/>
              <a:t>and </a:t>
            </a:r>
            <a:r>
              <a:rPr lang="en-US" sz="4400" smtClean="0"/>
              <a:t>Opportunities</a:t>
            </a:r>
            <a:endParaRPr lang="en-US" sz="4400" i="1" dirty="0">
              <a:solidFill>
                <a:srgbClr val="C00000"/>
              </a:solidFill>
            </a:endParaRPr>
          </a:p>
        </p:txBody>
      </p:sp>
      <p:sp>
        <p:nvSpPr>
          <p:cNvPr id="46083" name="Rectangle 3"/>
          <p:cNvSpPr>
            <a:spLocks noGrp="1" noChangeArrowheads="1"/>
          </p:cNvSpPr>
          <p:nvPr>
            <p:ph type="subTitle" idx="1"/>
          </p:nvPr>
        </p:nvSpPr>
        <p:spPr>
          <a:xfrm>
            <a:off x="0" y="4267200"/>
            <a:ext cx="9144000" cy="1471613"/>
          </a:xfrm>
        </p:spPr>
        <p:txBody>
          <a:bodyPr/>
          <a:lstStyle/>
          <a:p>
            <a:pPr>
              <a:lnSpc>
                <a:spcPct val="80000"/>
              </a:lnSpc>
            </a:pPr>
            <a:r>
              <a:rPr lang="en-US" sz="2800"/>
              <a:t>Insurance Regulatory Examiners Society (IRES) Career Development Seminar</a:t>
            </a:r>
            <a:br>
              <a:rPr lang="en-US" sz="2800"/>
            </a:br>
            <a:r>
              <a:rPr lang="en-US" sz="2800"/>
              <a:t>Portland, OR </a:t>
            </a:r>
            <a:br>
              <a:rPr lang="en-US" sz="2800"/>
            </a:br>
            <a:r>
              <a:rPr lang="en-US" sz="2800"/>
              <a:t>July 29, 2013</a:t>
            </a:r>
            <a:endParaRPr lang="en-US" sz="2800" i="1">
              <a:solidFill>
                <a:srgbClr val="C00000"/>
              </a:solidFill>
            </a:endParaRPr>
          </a:p>
        </p:txBody>
      </p:sp>
      <p:sp>
        <p:nvSpPr>
          <p:cNvPr id="46084"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a:solidFill>
                  <a:srgbClr val="225A7A"/>
                </a:solidFill>
              </a:rPr>
              <a:t>Steven N. Weisbart, Ph.D., CLU, Senior Vice President &amp; Chief Economist</a:t>
            </a:r>
          </a:p>
          <a:p>
            <a:pPr algn="ctr" eaLnBrk="0" hangingPunct="0">
              <a:lnSpc>
                <a:spcPct val="90000"/>
              </a:lnSpc>
              <a:spcBef>
                <a:spcPct val="25000"/>
              </a:spcBef>
              <a:buClr>
                <a:schemeClr val="accent1"/>
              </a:buClr>
            </a:pPr>
            <a:r>
              <a:rPr lang="en-US" b="1">
                <a:solidFill>
                  <a:srgbClr val="225A7A"/>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a:solidFill>
                  <a:schemeClr val="bg1"/>
                </a:solidFill>
                <a:sym typeface="Symbol" pitchFamily="18" charset="2"/>
              </a:rPr>
              <a:t>Tel: 212.346.5540  Cell: 917.494.5945  stevenw@iii.org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Insurance Industry</a:t>
            </a:r>
            <a:br>
              <a:rPr lang="en-US" sz="4200" smtClean="0">
                <a:solidFill>
                  <a:schemeClr val="bg1"/>
                </a:solidFill>
              </a:rPr>
            </a:br>
            <a:r>
              <a:rPr lang="en-US" sz="4200" smtClean="0">
                <a:solidFill>
                  <a:schemeClr val="bg1"/>
                </a:solidFill>
              </a:rPr>
              <a:t>Brief Financial Overview</a:t>
            </a:r>
          </a:p>
        </p:txBody>
      </p:sp>
      <p:sp>
        <p:nvSpPr>
          <p:cNvPr id="501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501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4EDFD8F-13D1-40B1-9F56-81D145876B0D}" type="slidenum">
              <a:rPr lang="en-US" sz="900">
                <a:solidFill>
                  <a:schemeClr val="bg1"/>
                </a:solidFill>
              </a:rPr>
              <a:pPr algn="r" eaLnBrk="0" hangingPunct="0">
                <a:lnSpc>
                  <a:spcPct val="85000"/>
                </a:lnSpc>
                <a:spcBef>
                  <a:spcPct val="20000"/>
                </a:spcBef>
              </a:pPr>
              <a:t>10</a:t>
            </a:fld>
            <a:endParaRPr lang="en-US" sz="900">
              <a:solidFill>
                <a:schemeClr val="bg1"/>
              </a:solidFill>
            </a:endParaRPr>
          </a:p>
        </p:txBody>
      </p:sp>
      <p:sp>
        <p:nvSpPr>
          <p:cNvPr id="50181" name="TextBox 4"/>
          <p:cNvSpPr txBox="1">
            <a:spLocks noChangeArrowheads="1"/>
          </p:cNvSpPr>
          <p:nvPr/>
        </p:nvSpPr>
        <p:spPr bwMode="auto">
          <a:xfrm>
            <a:off x="609600" y="4038600"/>
            <a:ext cx="8001000" cy="954088"/>
          </a:xfrm>
          <a:prstGeom prst="rect">
            <a:avLst/>
          </a:prstGeom>
          <a:noFill/>
          <a:ln w="9525">
            <a:noFill/>
            <a:miter lim="800000"/>
            <a:headEnd/>
            <a:tailEnd/>
          </a:ln>
        </p:spPr>
        <p:txBody>
          <a:bodyPr>
            <a:spAutoFit/>
          </a:bodyPr>
          <a:lstStyle/>
          <a:p>
            <a:pPr>
              <a:buFont typeface="Arial" charset="0"/>
              <a:buChar char="•"/>
            </a:pPr>
            <a:r>
              <a:rPr lang="en-US" sz="2800" b="1">
                <a:solidFill>
                  <a:srgbClr val="0070C0"/>
                </a:solidFill>
              </a:rPr>
              <a:t>The Property/Casualty segment</a:t>
            </a:r>
          </a:p>
          <a:p>
            <a:pPr>
              <a:buFont typeface="Arial" charset="0"/>
              <a:buChar char="•"/>
            </a:pPr>
            <a:r>
              <a:rPr lang="en-US" sz="2800" b="1">
                <a:solidFill>
                  <a:srgbClr val="0070C0"/>
                </a:solidFill>
              </a:rPr>
              <a:t>The Life/Annuities/A&amp;H segment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5120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86A019F-C215-4BCC-A241-AE2198F6612E}" type="slidenum">
              <a:rPr lang="en-US" sz="900">
                <a:solidFill>
                  <a:schemeClr val="bg1"/>
                </a:solidFill>
              </a:rPr>
              <a:pPr algn="r" eaLnBrk="0" hangingPunct="0">
                <a:lnSpc>
                  <a:spcPct val="85000"/>
                </a:lnSpc>
                <a:spcBef>
                  <a:spcPct val="20000"/>
                </a:spcBef>
              </a:pPr>
              <a:t>11</a:t>
            </a:fld>
            <a:endParaRPr lang="en-US" sz="900">
              <a:solidFill>
                <a:schemeClr val="bg1"/>
              </a:solidFill>
            </a:endParaRPr>
          </a:p>
        </p:txBody>
      </p:sp>
      <p:sp>
        <p:nvSpPr>
          <p:cNvPr id="13" name="Rectangle 10"/>
          <p:cNvSpPr>
            <a:spLocks noChangeArrowheads="1"/>
          </p:cNvSpPr>
          <p:nvPr/>
        </p:nvSpPr>
        <p:spPr bwMode="blackWhite">
          <a:xfrm>
            <a:off x="304800" y="1828800"/>
            <a:ext cx="8532813" cy="11811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spcBef>
                <a:spcPct val="25000"/>
              </a:spcBef>
              <a:defRPr/>
            </a:pPr>
            <a:r>
              <a:rPr lang="en-US" sz="3200" b="1" dirty="0">
                <a:solidFill>
                  <a:schemeClr val="bg1"/>
                </a:solidFill>
              </a:rPr>
              <a:t>The P/C segment</a:t>
            </a:r>
          </a:p>
        </p:txBody>
      </p:sp>
      <p:sp>
        <p:nvSpPr>
          <p:cNvPr id="51205" name="TextBox 2"/>
          <p:cNvSpPr txBox="1">
            <a:spLocks noChangeArrowheads="1"/>
          </p:cNvSpPr>
          <p:nvPr/>
        </p:nvSpPr>
        <p:spPr bwMode="auto">
          <a:xfrm>
            <a:off x="1828800" y="3124200"/>
            <a:ext cx="5410200" cy="3046413"/>
          </a:xfrm>
          <a:prstGeom prst="rect">
            <a:avLst/>
          </a:prstGeom>
          <a:noFill/>
          <a:ln w="9525">
            <a:noFill/>
            <a:miter lim="800000"/>
            <a:headEnd/>
            <a:tailEnd/>
          </a:ln>
        </p:spPr>
        <p:txBody>
          <a:bodyPr>
            <a:spAutoFit/>
          </a:bodyPr>
          <a:lstStyle/>
          <a:p>
            <a:r>
              <a:rPr lang="en-US" sz="2400" u="sng"/>
              <a:t>Major Segments</a:t>
            </a:r>
          </a:p>
          <a:p>
            <a:pPr>
              <a:buFont typeface="Arial" charset="0"/>
              <a:buChar char="•"/>
            </a:pPr>
            <a:r>
              <a:rPr lang="en-US" sz="2400"/>
              <a:t>Personal Lines (Auto &amp; Home)</a:t>
            </a:r>
          </a:p>
          <a:p>
            <a:pPr lvl="1">
              <a:buFont typeface="Arial" charset="0"/>
              <a:buChar char="•"/>
            </a:pPr>
            <a:r>
              <a:rPr lang="en-US" sz="2400"/>
              <a:t>Property</a:t>
            </a:r>
          </a:p>
          <a:p>
            <a:pPr lvl="1">
              <a:buFont typeface="Arial" charset="0"/>
              <a:buChar char="•"/>
            </a:pPr>
            <a:r>
              <a:rPr lang="en-US" sz="2400"/>
              <a:t>Liability</a:t>
            </a:r>
          </a:p>
          <a:p>
            <a:pPr>
              <a:buFont typeface="Arial" charset="0"/>
              <a:buChar char="•"/>
            </a:pPr>
            <a:r>
              <a:rPr lang="en-US" sz="2400"/>
              <a:t>Commercial Lines</a:t>
            </a:r>
          </a:p>
          <a:p>
            <a:pPr lvl="1">
              <a:buFont typeface="Arial" charset="0"/>
              <a:buChar char="•"/>
            </a:pPr>
            <a:r>
              <a:rPr lang="en-US" sz="2400"/>
              <a:t>Property</a:t>
            </a:r>
          </a:p>
          <a:p>
            <a:pPr lvl="1">
              <a:buFont typeface="Arial" charset="0"/>
              <a:buChar char="•"/>
            </a:pPr>
            <a:r>
              <a:rPr lang="en-US" sz="2400"/>
              <a:t>Liability</a:t>
            </a:r>
          </a:p>
          <a:p>
            <a:pPr>
              <a:buFont typeface="Arial" charset="0"/>
              <a:buChar char="•"/>
            </a:pPr>
            <a:r>
              <a:rPr lang="en-US" sz="2400"/>
              <a:t>Specialty Lines</a:t>
            </a:r>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rPr>
              <a:t>12/01/09 - 9pm</a:t>
            </a:r>
          </a:p>
        </p:txBody>
      </p:sp>
      <p:sp>
        <p:nvSpPr>
          <p:cNvPr id="71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rPr>
              <a:t>eSlide – P6466 – The Financial Crisis and the Future of the P/C</a:t>
            </a:r>
          </a:p>
        </p:txBody>
      </p:sp>
      <p:sp>
        <p:nvSpPr>
          <p:cNvPr id="71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1DB7CF0-2C0E-4E09-8A04-283DC5E9DC6F}" type="slidenum">
              <a:rPr lang="en-US" sz="900">
                <a:solidFill>
                  <a:srgbClr val="000000"/>
                </a:solidFill>
              </a:rPr>
              <a:pPr algn="r" eaLnBrk="0" hangingPunct="0">
                <a:lnSpc>
                  <a:spcPct val="85000"/>
                </a:lnSpc>
                <a:spcBef>
                  <a:spcPct val="20000"/>
                </a:spcBef>
              </a:pPr>
              <a:t>12</a:t>
            </a:fld>
            <a:endParaRPr lang="en-US" sz="900">
              <a:solidFill>
                <a:srgbClr val="000000"/>
              </a:solidFill>
            </a:endParaRPr>
          </a:p>
        </p:txBody>
      </p:sp>
      <p:sp>
        <p:nvSpPr>
          <p:cNvPr id="7174" name="Rectangle 2"/>
          <p:cNvSpPr>
            <a:spLocks noGrp="1" noChangeArrowheads="1"/>
          </p:cNvSpPr>
          <p:nvPr>
            <p:ph type="title" idx="4294967295"/>
          </p:nvPr>
        </p:nvSpPr>
        <p:spPr>
          <a:xfrm>
            <a:off x="155575" y="0"/>
            <a:ext cx="7332663" cy="1003300"/>
          </a:xfrm>
        </p:spPr>
        <p:txBody>
          <a:bodyPr/>
          <a:lstStyle/>
          <a:p>
            <a:r>
              <a:rPr lang="en-US" sz="2800" smtClean="0"/>
              <a:t>P/C Net Premiums Written: % Change, Quarter vs. Year-Prior Quarter, 2002</a:t>
            </a:r>
            <a:r>
              <a:rPr lang="en-US" sz="2800" smtClean="0">
                <a:cs typeface="Arial" charset="0"/>
              </a:rPr>
              <a:t>–</a:t>
            </a:r>
            <a:r>
              <a:rPr lang="en-US" sz="2800" smtClean="0"/>
              <a:t>2013</a:t>
            </a:r>
          </a:p>
        </p:txBody>
      </p:sp>
      <p:sp>
        <p:nvSpPr>
          <p:cNvPr id="7175"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Sources: ISO; Insurance Information Institute. </a:t>
            </a:r>
          </a:p>
        </p:txBody>
      </p:sp>
      <p:sp>
        <p:nvSpPr>
          <p:cNvPr id="7176" name="Rectangle 5"/>
          <p:cNvSpPr>
            <a:spLocks noChangeArrowheads="1"/>
          </p:cNvSpPr>
          <p:nvPr/>
        </p:nvSpPr>
        <p:spPr bwMode="blackWhite">
          <a:xfrm>
            <a:off x="387350" y="5670550"/>
            <a:ext cx="8447088"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Finally! A sustained period (12 quarters) of growth in</a:t>
            </a:r>
            <a:br>
              <a:rPr lang="en-US" sz="2000" b="1">
                <a:solidFill>
                  <a:srgbClr val="FFFFFF"/>
                </a:solidFill>
              </a:rPr>
            </a:br>
            <a:r>
              <a:rPr lang="en-US" sz="2000" b="1">
                <a:solidFill>
                  <a:srgbClr val="FFFFFF"/>
                </a:solidFill>
              </a:rPr>
              <a:t>net premiums written (vs. same quarter, prior year).</a:t>
            </a:r>
          </a:p>
        </p:txBody>
      </p:sp>
      <p:graphicFrame>
        <p:nvGraphicFramePr>
          <p:cNvPr id="7170" name="Object 7"/>
          <p:cNvGraphicFramePr>
            <a:graphicFrameLocks noChangeAspect="1"/>
          </p:cNvGraphicFramePr>
          <p:nvPr/>
        </p:nvGraphicFramePr>
        <p:xfrm>
          <a:off x="317500" y="1285875"/>
          <a:ext cx="8499475" cy="4286250"/>
        </p:xfrm>
        <a:graphic>
          <a:graphicData uri="http://schemas.openxmlformats.org/presentationml/2006/ole">
            <p:oleObj spid="_x0000_s7170" name="Chart" r:id="rId5" imgW="8296224" imgH="3762296" progId="MSGraph.Chart.8">
              <p:embed followColorScheme="full"/>
            </p:oleObj>
          </a:graphicData>
        </a:graphic>
      </p:graphicFrame>
      <p:sp>
        <p:nvSpPr>
          <p:cNvPr id="10" name="AutoShape 14"/>
          <p:cNvSpPr>
            <a:spLocks noChangeArrowheads="1"/>
          </p:cNvSpPr>
          <p:nvPr/>
        </p:nvSpPr>
        <p:spPr bwMode="blackWhite">
          <a:xfrm>
            <a:off x="6705600" y="1219200"/>
            <a:ext cx="1773238" cy="990600"/>
          </a:xfrm>
          <a:prstGeom prst="wedgeRectCallout">
            <a:avLst>
              <a:gd name="adj1" fmla="val 30208"/>
              <a:gd name="adj2" fmla="val 971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This </a:t>
            </a:r>
            <a:r>
              <a:rPr lang="en-US" sz="1400" b="1" dirty="0">
                <a:solidFill>
                  <a:srgbClr val="FFFFFF"/>
                </a:solidFill>
              </a:rPr>
              <a:t>premium growth </a:t>
            </a:r>
            <a:r>
              <a:rPr lang="en-US" sz="1400" b="1" dirty="0" smtClean="0">
                <a:solidFill>
                  <a:srgbClr val="FFFFFF"/>
                </a:solidFill>
              </a:rPr>
              <a:t>came from </a:t>
            </a:r>
            <a:r>
              <a:rPr lang="en-US" sz="1400" b="1" dirty="0">
                <a:solidFill>
                  <a:srgbClr val="FFFFFF"/>
                </a:solidFill>
              </a:rPr>
              <a:t>the weak </a:t>
            </a:r>
            <a:r>
              <a:rPr lang="en-US" sz="1400" b="1" dirty="0" smtClean="0">
                <a:solidFill>
                  <a:srgbClr val="FFFFFF"/>
                </a:solidFill>
              </a:rPr>
              <a:t>economy of </a:t>
            </a:r>
            <a:r>
              <a:rPr lang="en-US" sz="1400" b="1" dirty="0">
                <a:solidFill>
                  <a:srgbClr val="FFFFFF"/>
                </a:solidFill>
              </a:rPr>
              <a:t>2010-2012</a:t>
            </a:r>
          </a:p>
        </p:txBody>
      </p:sp>
      <p:sp>
        <p:nvSpPr>
          <p:cNvPr id="11" name="AutoShape 14"/>
          <p:cNvSpPr>
            <a:spLocks noChangeArrowheads="1"/>
          </p:cNvSpPr>
          <p:nvPr/>
        </p:nvSpPr>
        <p:spPr bwMode="blackWhite">
          <a:xfrm>
            <a:off x="2438400" y="1135063"/>
            <a:ext cx="1444625" cy="644525"/>
          </a:xfrm>
          <a:prstGeom prst="wedgeRectCallout">
            <a:avLst>
              <a:gd name="adj1" fmla="val -70889"/>
              <a:gd name="adj2" fmla="val 10726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Most recent “hard market”</a:t>
            </a:r>
          </a:p>
        </p:txBody>
      </p:sp>
      <p:sp>
        <p:nvSpPr>
          <p:cNvPr id="12" name="Rectangle 7"/>
          <p:cNvSpPr>
            <a:spLocks noChangeArrowheads="1"/>
          </p:cNvSpPr>
          <p:nvPr/>
        </p:nvSpPr>
        <p:spPr bwMode="grayWhite">
          <a:xfrm>
            <a:off x="5105400" y="2743201"/>
            <a:ext cx="990600" cy="2819400"/>
          </a:xfrm>
          <a:prstGeom prst="rect">
            <a:avLst/>
          </a:prstGeom>
          <a:noFill/>
          <a:ln w="28575">
            <a:solidFill>
              <a:schemeClr val="folHlink"/>
            </a:solidFill>
            <a:miter lim="800000"/>
            <a:headEnd/>
            <a:tailEnd/>
          </a:ln>
        </p:spPr>
        <p:txBody>
          <a:bodyPr wrap="none" anchor="ctr"/>
          <a:lstStyle/>
          <a:p>
            <a:endParaRPr lang="en-US"/>
          </a:p>
        </p:txBody>
      </p:sp>
      <p:sp>
        <p:nvSpPr>
          <p:cNvPr id="13" name="TextBox 10"/>
          <p:cNvSpPr txBox="1">
            <a:spLocks noChangeArrowheads="1"/>
          </p:cNvSpPr>
          <p:nvPr/>
        </p:nvSpPr>
        <p:spPr bwMode="auto">
          <a:xfrm>
            <a:off x="5029200" y="2362200"/>
            <a:ext cx="1143000" cy="338138"/>
          </a:xfrm>
          <a:prstGeom prst="rect">
            <a:avLst/>
          </a:prstGeom>
          <a:noFill/>
          <a:ln w="9525">
            <a:noFill/>
            <a:miter lim="800000"/>
            <a:headEnd/>
            <a:tailEnd/>
          </a:ln>
        </p:spPr>
        <p:txBody>
          <a:bodyPr wrap="square">
            <a:spAutoFit/>
          </a:bodyPr>
          <a:lstStyle/>
          <a:p>
            <a:pPr algn="ctr"/>
            <a:r>
              <a:rPr lang="en-US" sz="1600" dirty="0"/>
              <a:t>Recession</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barn(inHorizont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nvGraphicFramePr>
        <p:xfrm>
          <a:off x="101600" y="1168400"/>
          <a:ext cx="8788400" cy="5435600"/>
        </p:xfrm>
        <a:graphic>
          <a:graphicData uri="http://schemas.openxmlformats.org/drawingml/2006/chart">
            <c:chart xmlns:c="http://schemas.openxmlformats.org/drawingml/2006/chart" xmlns:r="http://schemas.openxmlformats.org/officeDocument/2006/relationships" r:id="rId2"/>
          </a:graphicData>
        </a:graphic>
      </p:graphicFrame>
      <p:sp>
        <p:nvSpPr>
          <p:cNvPr id="562179" name="Rectangle 3"/>
          <p:cNvSpPr>
            <a:spLocks noGrp="1" noChangeArrowheads="1"/>
          </p:cNvSpPr>
          <p:nvPr>
            <p:ph type="title"/>
          </p:nvPr>
        </p:nvSpPr>
        <p:spPr>
          <a:xfrm>
            <a:off x="457200" y="0"/>
            <a:ext cx="7696200" cy="990600"/>
          </a:xfrm>
        </p:spPr>
        <p:txBody>
          <a:bodyPr/>
          <a:lstStyle/>
          <a:p>
            <a:pPr>
              <a:lnSpc>
                <a:spcPct val="85000"/>
              </a:lnSpc>
            </a:pPr>
            <a:r>
              <a:rPr lang="en-US" dirty="0" smtClean="0"/>
              <a:t>Yearly Nominal U.S. GDP vs.</a:t>
            </a:r>
            <a:br>
              <a:rPr lang="en-US" dirty="0" smtClean="0"/>
            </a:br>
            <a:r>
              <a:rPr lang="en-US" dirty="0" smtClean="0"/>
              <a:t>P/C Net Written Premiums: 2000-2012</a:t>
            </a:r>
          </a:p>
        </p:txBody>
      </p:sp>
      <p:sp>
        <p:nvSpPr>
          <p:cNvPr id="52228" name="Text Box 4"/>
          <p:cNvSpPr txBox="1">
            <a:spLocks noChangeArrowheads="1"/>
          </p:cNvSpPr>
          <p:nvPr/>
        </p:nvSpPr>
        <p:spPr bwMode="auto">
          <a:xfrm>
            <a:off x="533400" y="6477000"/>
            <a:ext cx="7620000" cy="228600"/>
          </a:xfrm>
          <a:prstGeom prst="rect">
            <a:avLst/>
          </a:prstGeom>
          <a:noFill/>
          <a:ln w="9525">
            <a:noFill/>
            <a:miter lim="800000"/>
            <a:headEnd/>
            <a:tailEnd/>
          </a:ln>
        </p:spPr>
        <p:txBody>
          <a:bodyPr lIns="92075" tIns="46038" rIns="92075" bIns="46038">
            <a:spAutoFit/>
          </a:bodyPr>
          <a:lstStyle/>
          <a:p>
            <a:pPr eaLnBrk="0" hangingPunct="0">
              <a:lnSpc>
                <a:spcPct val="80000"/>
              </a:lnSpc>
              <a:spcBef>
                <a:spcPct val="50000"/>
              </a:spcBef>
              <a:buClr>
                <a:srgbClr val="FF3300"/>
              </a:buClr>
              <a:buFont typeface="Wingdings" pitchFamily="2" charset="2"/>
              <a:buNone/>
            </a:pPr>
            <a:r>
              <a:rPr lang="en-US" sz="1100"/>
              <a:t>Sources: </a:t>
            </a:r>
            <a:r>
              <a:rPr lang="en-US" sz="1100">
                <a:hlinkClick r:id="rId3"/>
              </a:rPr>
              <a:t>http://www.bea.gov/national/xls/gdplev.xls</a:t>
            </a:r>
            <a:r>
              <a:rPr lang="en-US" sz="1100"/>
              <a:t> ; SNL Financial; I.I.I. calculations</a:t>
            </a:r>
          </a:p>
        </p:txBody>
      </p:sp>
      <p:sp>
        <p:nvSpPr>
          <p:cNvPr id="52229" name="Text Box 5"/>
          <p:cNvSpPr txBox="1">
            <a:spLocks noChangeArrowheads="1"/>
          </p:cNvSpPr>
          <p:nvPr/>
        </p:nvSpPr>
        <p:spPr bwMode="auto">
          <a:xfrm>
            <a:off x="0" y="1066800"/>
            <a:ext cx="1949450" cy="277813"/>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200"/>
              <a:t>Index: 2000 = 100</a:t>
            </a:r>
          </a:p>
        </p:txBody>
      </p:sp>
      <p:sp>
        <p:nvSpPr>
          <p:cNvPr id="8" name="AutoShape 14"/>
          <p:cNvSpPr>
            <a:spLocks noChangeArrowheads="1"/>
          </p:cNvSpPr>
          <p:nvPr/>
        </p:nvSpPr>
        <p:spPr bwMode="blackWhite">
          <a:xfrm>
            <a:off x="1143000" y="1981200"/>
            <a:ext cx="1905000" cy="914400"/>
          </a:xfrm>
          <a:prstGeom prst="wedgeRectCallout">
            <a:avLst>
              <a:gd name="adj1" fmla="val 60875"/>
              <a:gd name="adj2" fmla="val 7749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“Hard” market: NWP grew much faster than the overall economy</a:t>
            </a:r>
          </a:p>
        </p:txBody>
      </p:sp>
      <p:sp>
        <p:nvSpPr>
          <p:cNvPr id="9" name="AutoShape 14"/>
          <p:cNvSpPr>
            <a:spLocks noChangeArrowheads="1"/>
          </p:cNvSpPr>
          <p:nvPr/>
        </p:nvSpPr>
        <p:spPr bwMode="blackWhite">
          <a:xfrm>
            <a:off x="7010400" y="3962400"/>
            <a:ext cx="1600200" cy="762000"/>
          </a:xfrm>
          <a:prstGeom prst="wedgeRectCallout">
            <a:avLst>
              <a:gd name="adj1" fmla="val 14634"/>
              <a:gd name="adj2" fmla="val -1655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Post recession: comparable growth rates</a:t>
            </a:r>
          </a:p>
        </p:txBody>
      </p:sp>
      <p:sp>
        <p:nvSpPr>
          <p:cNvPr id="11" name="AutoShape 14"/>
          <p:cNvSpPr>
            <a:spLocks noChangeArrowheads="1"/>
          </p:cNvSpPr>
          <p:nvPr/>
        </p:nvSpPr>
        <p:spPr bwMode="blackWhite">
          <a:xfrm>
            <a:off x="4724400" y="1143000"/>
            <a:ext cx="1828800" cy="838200"/>
          </a:xfrm>
          <a:prstGeom prst="wedgeRectCallout">
            <a:avLst>
              <a:gd name="adj1" fmla="val -21856"/>
              <a:gd name="adj2" fmla="val 1253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a:solidFill>
                  <a:srgbClr val="FFFFFF"/>
                </a:solidFill>
              </a:rPr>
              <a:t>“Soft” market: NWP slipped </a:t>
            </a:r>
            <a:r>
              <a:rPr lang="en-US" sz="1400" b="1" dirty="0" smtClean="0">
                <a:solidFill>
                  <a:srgbClr val="FFFFFF"/>
                </a:solidFill>
              </a:rPr>
              <a:t>before </a:t>
            </a:r>
            <a:r>
              <a:rPr lang="en-US" sz="1400" b="1" dirty="0">
                <a:solidFill>
                  <a:srgbClr val="FFFFFF"/>
                </a:solidFill>
              </a:rPr>
              <a:t>the overall </a:t>
            </a:r>
            <a:r>
              <a:rPr lang="en-US" sz="1400" b="1" dirty="0" smtClean="0">
                <a:solidFill>
                  <a:srgbClr val="FFFFFF"/>
                </a:solidFill>
              </a:rPr>
              <a:t>economy did</a:t>
            </a:r>
            <a:endParaRPr lang="en-US" sz="1400" b="1" dirty="0">
              <a:solidFill>
                <a:srgbClr val="FFFFFF"/>
              </a:solidFill>
            </a:endParaRPr>
          </a:p>
        </p:txBody>
      </p:sp>
      <p:sp>
        <p:nvSpPr>
          <p:cNvPr id="10" name="Rectangle 7"/>
          <p:cNvSpPr>
            <a:spLocks noChangeArrowheads="1"/>
          </p:cNvSpPr>
          <p:nvPr/>
        </p:nvSpPr>
        <p:spPr bwMode="grayWhite">
          <a:xfrm>
            <a:off x="5791200" y="2209800"/>
            <a:ext cx="1066800" cy="4267200"/>
          </a:xfrm>
          <a:prstGeom prst="rect">
            <a:avLst/>
          </a:prstGeom>
          <a:noFill/>
          <a:ln w="28575">
            <a:solidFill>
              <a:schemeClr val="folHlink"/>
            </a:solidFill>
            <a:miter lim="800000"/>
            <a:headEnd/>
            <a:tailEnd/>
          </a:ln>
        </p:spPr>
        <p:txBody>
          <a:bodyPr wrap="none" anchor="ctr"/>
          <a:lstStyle/>
          <a:p>
            <a:endParaRPr lang="en-US"/>
          </a:p>
        </p:txBody>
      </p:sp>
      <p:sp>
        <p:nvSpPr>
          <p:cNvPr id="52234" name="TextBox 10"/>
          <p:cNvSpPr txBox="1">
            <a:spLocks noChangeArrowheads="1"/>
          </p:cNvSpPr>
          <p:nvPr/>
        </p:nvSpPr>
        <p:spPr bwMode="auto">
          <a:xfrm>
            <a:off x="5715000" y="2209800"/>
            <a:ext cx="1143000" cy="338138"/>
          </a:xfrm>
          <a:prstGeom prst="rect">
            <a:avLst/>
          </a:prstGeom>
          <a:noFill/>
          <a:ln w="9525">
            <a:noFill/>
            <a:miter lim="800000"/>
            <a:headEnd/>
            <a:tailEnd/>
          </a:ln>
        </p:spPr>
        <p:txBody>
          <a:bodyPr wrap="square">
            <a:spAutoFit/>
          </a:bodyPr>
          <a:lstStyle/>
          <a:p>
            <a:pPr algn="ctr"/>
            <a:r>
              <a:rPr lang="en-US" sz="1600" dirty="0"/>
              <a:t>Recession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62179"/>
                                        </p:tgtEl>
                                        <p:attrNameLst>
                                          <p:attrName>style.visibility</p:attrName>
                                        </p:attrNameLst>
                                      </p:cBhvr>
                                      <p:to>
                                        <p:strVal val="visible"/>
                                      </p:to>
                                    </p:set>
                                    <p:anim calcmode="lin" valueType="num">
                                      <p:cBhvr additive="base">
                                        <p:cTn id="7" dur="500" fill="hold"/>
                                        <p:tgtEl>
                                          <p:spTgt spid="562179"/>
                                        </p:tgtEl>
                                        <p:attrNameLst>
                                          <p:attrName>ppt_x</p:attrName>
                                        </p:attrNameLst>
                                      </p:cBhvr>
                                      <p:tavLst>
                                        <p:tav tm="0">
                                          <p:val>
                                            <p:strVal val="#ppt_x"/>
                                          </p:val>
                                        </p:tav>
                                        <p:tav tm="100000">
                                          <p:val>
                                            <p:strVal val="#ppt_x"/>
                                          </p:val>
                                        </p:tav>
                                      </p:tavLst>
                                    </p:anim>
                                    <p:anim calcmode="lin" valueType="num">
                                      <p:cBhvr additive="base">
                                        <p:cTn id="8" dur="500" fill="hold"/>
                                        <p:tgtEl>
                                          <p:spTgt spid="56217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13" dur="500"/>
                                        <p:tgtEl>
                                          <p:spTgt spid="7">
                                            <p:graphicEl>
                                              <a:chart seriesIdx="0" categoryIdx="-4" bldStep="series"/>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8" dur="500"/>
                                        <p:tgtEl>
                                          <p:spTgt spid="7">
                                            <p:graphicEl>
                                              <a:chart seriesIdx="1" categoryIdx="-4" bldStep="series"/>
                                            </p:graphicEl>
                                          </p:spTgt>
                                        </p:tgtEl>
                                      </p:cBhvr>
                                    </p:animEffect>
                                  </p:childTnLst>
                                </p:cTn>
                              </p:par>
                            </p:childTnLst>
                          </p:cTn>
                        </p:par>
                        <p:par>
                          <p:cTn id="19" fill="hold">
                            <p:stCondLst>
                              <p:cond delay="500"/>
                            </p:stCondLst>
                            <p:childTnLst>
                              <p:par>
                                <p:cTn id="20" presetID="22" presetClass="entr" presetSubtype="2" fill="hold" grpId="0" nodeType="after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par>
                          <p:cTn id="23" fill="hold">
                            <p:stCondLst>
                              <p:cond delay="2000"/>
                            </p:stCondLst>
                            <p:childTnLst>
                              <p:par>
                                <p:cTn id="24" presetID="22" presetClass="entr" presetSubtype="2" fill="hold" grpId="0" nodeType="afterEffect">
                                  <p:stCondLst>
                                    <p:cond delay="1000"/>
                                  </p:stCondLst>
                                  <p:childTnLst>
                                    <p:set>
                                      <p:cBhvr>
                                        <p:cTn id="25" dur="1" fill="hold">
                                          <p:stCondLst>
                                            <p:cond delay="0"/>
                                          </p:stCondLst>
                                        </p:cTn>
                                        <p:tgtEl>
                                          <p:spTgt spid="9"/>
                                        </p:tgtEl>
                                        <p:attrNameLst>
                                          <p:attrName>style.visibility</p:attrName>
                                        </p:attrNameLst>
                                      </p:cBhvr>
                                      <p:to>
                                        <p:strVal val="visible"/>
                                      </p:to>
                                    </p:set>
                                    <p:animEffect transition="in" filter="wipe(right)">
                                      <p:cBhvr>
                                        <p:cTn id="26" dur="500"/>
                                        <p:tgtEl>
                                          <p:spTgt spid="9"/>
                                        </p:tgtEl>
                                      </p:cBhvr>
                                    </p:animEffect>
                                  </p:childTnLst>
                                </p:cTn>
                              </p:par>
                            </p:childTnLst>
                          </p:cTn>
                        </p:par>
                        <p:par>
                          <p:cTn id="27" fill="hold">
                            <p:stCondLst>
                              <p:cond delay="3500"/>
                            </p:stCondLst>
                            <p:childTnLst>
                              <p:par>
                                <p:cTn id="28" presetID="22" presetClass="entr" presetSubtype="2" fill="hold" grpId="0" nodeType="afterEffect">
                                  <p:stCondLst>
                                    <p:cond delay="100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500"/>
                                        <p:tgtEl>
                                          <p:spTgt spid="11"/>
                                        </p:tgtEl>
                                      </p:cBhvr>
                                    </p:animEffect>
                                  </p:childTnLst>
                                </p:cTn>
                              </p:par>
                              <p:par>
                                <p:cTn id="31" presetID="16" presetClass="entr" presetSubtype="26" fill="hold" grpId="0" nodeType="withEffect">
                                  <p:stCondLst>
                                    <p:cond delay="1000"/>
                                  </p:stCondLst>
                                  <p:childTnLst>
                                    <p:set>
                                      <p:cBhvr>
                                        <p:cTn id="32" dur="1" fill="hold">
                                          <p:stCondLst>
                                            <p:cond delay="0"/>
                                          </p:stCondLst>
                                        </p:cTn>
                                        <p:tgtEl>
                                          <p:spTgt spid="10"/>
                                        </p:tgtEl>
                                        <p:attrNameLst>
                                          <p:attrName>style.visibility</p:attrName>
                                        </p:attrNameLst>
                                      </p:cBhvr>
                                      <p:to>
                                        <p:strVal val="visible"/>
                                      </p:to>
                                    </p:set>
                                    <p:animEffect transition="in" filter="barn(in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animBg="0"/>
        </p:bldSub>
      </p:bldGraphic>
      <p:bldP spid="562179" grpId="0" autoUpdateAnimBg="0"/>
      <p:bldP spid="8" grpId="0" animBg="1"/>
      <p:bldP spid="9" grpId="0" animBg="1"/>
      <p:bldP spid="11"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92100" y="152400"/>
            <a:ext cx="7251700" cy="819150"/>
          </a:xfrm>
        </p:spPr>
        <p:txBody>
          <a:bodyPr/>
          <a:lstStyle/>
          <a:p>
            <a:r>
              <a:rPr lang="en-US" smtClean="0"/>
              <a:t>Underwriting is Rarely a Profit Source</a:t>
            </a:r>
            <a:br>
              <a:rPr lang="en-US" smtClean="0"/>
            </a:br>
            <a:r>
              <a:rPr lang="en-US" i="1" smtClean="0"/>
              <a:t>Gain (Loss)* 1975–2013**</a:t>
            </a:r>
          </a:p>
        </p:txBody>
      </p:sp>
      <p:sp>
        <p:nvSpPr>
          <p:cNvPr id="8196"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*Includes mortgage and financial guaranty insurers in all years.</a:t>
            </a:r>
          </a:p>
          <a:p>
            <a:pPr eaLnBrk="0" hangingPunct="0">
              <a:lnSpc>
                <a:spcPct val="85000"/>
              </a:lnSpc>
              <a:spcBef>
                <a:spcPct val="25000"/>
              </a:spcBef>
              <a:buClr>
                <a:srgbClr val="FF6801"/>
              </a:buClr>
              <a:buFont typeface="Wingdings" pitchFamily="2" charset="2"/>
              <a:buNone/>
            </a:pPr>
            <a:r>
              <a:rPr lang="en-US" sz="1100">
                <a:solidFill>
                  <a:srgbClr val="000000"/>
                </a:solidFill>
              </a:rPr>
              <a:t>Sources: A.M. Best; ISO; Insurance Information Institute.</a:t>
            </a:r>
          </a:p>
        </p:txBody>
      </p:sp>
      <p:sp>
        <p:nvSpPr>
          <p:cNvPr id="254980" name="Rectangle 4"/>
          <p:cNvSpPr>
            <a:spLocks noChangeArrowheads="1"/>
          </p:cNvSpPr>
          <p:nvPr/>
        </p:nvSpPr>
        <p:spPr bwMode="blackWhite">
          <a:xfrm>
            <a:off x="342900" y="5518150"/>
            <a:ext cx="8458200"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Average yearly underwriting loss in the 2008-2012 low-interest-rate environment? $17.6B. With interest rates this low,</a:t>
            </a:r>
            <a:br>
              <a:rPr lang="en-US" b="1">
                <a:solidFill>
                  <a:srgbClr val="FFFFFF"/>
                </a:solidFill>
              </a:rPr>
            </a:br>
            <a:r>
              <a:rPr lang="en-US" b="1">
                <a:solidFill>
                  <a:srgbClr val="FFFFFF"/>
                </a:solidFill>
              </a:rPr>
              <a:t>large persistent underwriting losses are not a recipe for success.</a:t>
            </a:r>
          </a:p>
        </p:txBody>
      </p:sp>
      <p:graphicFrame>
        <p:nvGraphicFramePr>
          <p:cNvPr id="8194" name="Object 5"/>
          <p:cNvGraphicFramePr>
            <a:graphicFrameLocks noChangeAspect="1"/>
          </p:cNvGraphicFramePr>
          <p:nvPr/>
        </p:nvGraphicFramePr>
        <p:xfrm>
          <a:off x="352425" y="1066800"/>
          <a:ext cx="8478838" cy="4400550"/>
        </p:xfrm>
        <a:graphic>
          <a:graphicData uri="http://schemas.openxmlformats.org/presentationml/2006/ole">
            <p:oleObj spid="_x0000_s8194" name="Chart" r:id="rId4" imgW="8582143" imgH="4219445" progId="MSGraph.Chart.8">
              <p:embed followColorScheme="full"/>
            </p:oleObj>
          </a:graphicData>
        </a:graphic>
      </p:graphicFrame>
      <p:sp>
        <p:nvSpPr>
          <p:cNvPr id="254983" name="AutoShape 7"/>
          <p:cNvSpPr>
            <a:spLocks noChangeArrowheads="1"/>
          </p:cNvSpPr>
          <p:nvPr/>
        </p:nvSpPr>
        <p:spPr bwMode="blackWhite">
          <a:xfrm>
            <a:off x="2133600" y="1371600"/>
            <a:ext cx="2225675" cy="1016000"/>
          </a:xfrm>
          <a:prstGeom prst="wedgeRectCallout">
            <a:avLst>
              <a:gd name="adj1" fmla="val 180061"/>
              <a:gd name="adj2" fmla="val 489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In historical context, 2006-07 underwriting results were an anomaly</a:t>
            </a:r>
          </a:p>
        </p:txBody>
      </p:sp>
      <p:sp>
        <p:nvSpPr>
          <p:cNvPr id="8199" name="Rectangle 8"/>
          <p:cNvSpPr>
            <a:spLocks noChangeArrowheads="1"/>
          </p:cNvSpPr>
          <p:nvPr/>
        </p:nvSpPr>
        <p:spPr bwMode="black">
          <a:xfrm>
            <a:off x="228600" y="114300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9" name="AutoShape 7"/>
          <p:cNvSpPr>
            <a:spLocks noChangeArrowheads="1"/>
          </p:cNvSpPr>
          <p:nvPr/>
        </p:nvSpPr>
        <p:spPr bwMode="blackWhite">
          <a:xfrm>
            <a:off x="6629400" y="984250"/>
            <a:ext cx="2346325" cy="685800"/>
          </a:xfrm>
          <a:prstGeom prst="wedgeRectCallout">
            <a:avLst>
              <a:gd name="adj1" fmla="val 32677"/>
              <a:gd name="adj2" fmla="val 1835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rPr>
              <a:t>2013:Q1 underwriting gain of $5.2 billion</a:t>
            </a:r>
            <a:br>
              <a:rPr lang="en-US" sz="1400" b="1" dirty="0">
                <a:solidFill>
                  <a:srgbClr val="FFFFFF"/>
                </a:solidFill>
              </a:rPr>
            </a:br>
            <a:r>
              <a:rPr lang="en-US" sz="1400" b="1" dirty="0">
                <a:solidFill>
                  <a:srgbClr val="FFFFFF"/>
                </a:solidFill>
              </a:rPr>
              <a:t>vs. $0.4 billion in 2012:Q1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t>12/01/09 - 9pm</a:t>
            </a:r>
          </a:p>
        </p:txBody>
      </p:sp>
      <p:sp>
        <p:nvSpPr>
          <p:cNvPr id="2253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CC11C470-351A-4CCB-B293-BECA21F508F3}" type="slidenum">
              <a:rPr lang="en-US" smtClean="0"/>
              <a:pPr>
                <a:defRPr/>
              </a:pPr>
              <a:t>15</a:t>
            </a:fld>
            <a:endParaRPr lang="en-US" smtClean="0"/>
          </a:p>
        </p:txBody>
      </p:sp>
      <p:sp>
        <p:nvSpPr>
          <p:cNvPr id="9222" name="Rectangle 2"/>
          <p:cNvSpPr>
            <a:spLocks noGrp="1" noChangeArrowheads="1"/>
          </p:cNvSpPr>
          <p:nvPr>
            <p:ph type="title"/>
          </p:nvPr>
        </p:nvSpPr>
        <p:spPr>
          <a:xfrm>
            <a:off x="609600" y="152400"/>
            <a:ext cx="6318250" cy="860425"/>
          </a:xfrm>
        </p:spPr>
        <p:txBody>
          <a:bodyPr/>
          <a:lstStyle/>
          <a:p>
            <a:r>
              <a:rPr lang="en-US" smtClean="0"/>
              <a:t>P/C Insurance Industry </a:t>
            </a:r>
            <a:br>
              <a:rPr lang="en-US" smtClean="0"/>
            </a:br>
            <a:r>
              <a:rPr lang="en-US" smtClean="0"/>
              <a:t>Combined Ratio, 2001–2013</a:t>
            </a:r>
          </a:p>
        </p:txBody>
      </p:sp>
      <p:sp>
        <p:nvSpPr>
          <p:cNvPr id="9223" name="Rectangle 3"/>
          <p:cNvSpPr>
            <a:spLocks noChangeArrowheads="1"/>
          </p:cNvSpPr>
          <p:nvPr/>
        </p:nvSpPr>
        <p:spPr bwMode="auto">
          <a:xfrm>
            <a:off x="-50800" y="6438900"/>
            <a:ext cx="8915400" cy="439738"/>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000">
                <a:solidFill>
                  <a:srgbClr val="000000"/>
                </a:solidFill>
              </a:rPr>
              <a:t>* Excludes Mortgage &amp; Financial Guaranty insurers 2008--2012. Including M&amp;FG, 2008=105.1, 2009=100.7, 2010=102.4, 2011=108.2; 2012=103.2.                              </a:t>
            </a:r>
          </a:p>
          <a:p>
            <a:pPr eaLnBrk="0" hangingPunct="0">
              <a:lnSpc>
                <a:spcPct val="85000"/>
              </a:lnSpc>
              <a:spcBef>
                <a:spcPct val="25000"/>
              </a:spcBef>
              <a:buClr>
                <a:srgbClr val="FF6801"/>
              </a:buClr>
              <a:buFont typeface="Wingdings" pitchFamily="2" charset="2"/>
              <a:buNone/>
            </a:pPr>
            <a:r>
              <a:rPr lang="en-US" sz="1000">
                <a:solidFill>
                  <a:srgbClr val="000000"/>
                </a:solidFill>
              </a:rPr>
              <a:t>Sources: A.M. Best; ISO.</a:t>
            </a:r>
          </a:p>
        </p:txBody>
      </p:sp>
      <p:graphicFrame>
        <p:nvGraphicFramePr>
          <p:cNvPr id="9218" name="Object 4"/>
          <p:cNvGraphicFramePr>
            <a:graphicFrameLocks noChangeAspect="1"/>
          </p:cNvGraphicFramePr>
          <p:nvPr/>
        </p:nvGraphicFramePr>
        <p:xfrm>
          <a:off x="174625" y="2743200"/>
          <a:ext cx="8577263" cy="3614738"/>
        </p:xfrm>
        <a:graphic>
          <a:graphicData uri="http://schemas.openxmlformats.org/presentationml/2006/ole">
            <p:oleObj spid="_x0000_s9218" name="Chart" r:id="rId4" imgW="8534400" imgH="3629096" progId="MSGraph.Chart.8">
              <p:embed followColorScheme="full"/>
            </p:oleObj>
          </a:graphicData>
        </a:graphic>
      </p:graphicFrame>
      <p:sp>
        <p:nvSpPr>
          <p:cNvPr id="4451334" name="AutoShape 6"/>
          <p:cNvSpPr>
            <a:spLocks noChangeArrowheads="1"/>
          </p:cNvSpPr>
          <p:nvPr/>
        </p:nvSpPr>
        <p:spPr bwMode="blackWhite">
          <a:xfrm>
            <a:off x="3260725" y="2084388"/>
            <a:ext cx="1219200" cy="895350"/>
          </a:xfrm>
          <a:prstGeom prst="wedgeRectCallout">
            <a:avLst>
              <a:gd name="adj1" fmla="val 14120"/>
              <a:gd name="adj2" fmla="val 258130"/>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Best Combined Ratio Since 1949 (87.6)</a:t>
            </a:r>
          </a:p>
        </p:txBody>
      </p:sp>
      <p:sp>
        <p:nvSpPr>
          <p:cNvPr id="4451335" name="AutoShape 7"/>
          <p:cNvSpPr>
            <a:spLocks noChangeArrowheads="1"/>
          </p:cNvSpPr>
          <p:nvPr/>
        </p:nvSpPr>
        <p:spPr bwMode="blackWhite">
          <a:xfrm>
            <a:off x="152400" y="1143000"/>
            <a:ext cx="1828800" cy="1143000"/>
          </a:xfrm>
          <a:prstGeom prst="wedgeRectCallout">
            <a:avLst>
              <a:gd name="adj1" fmla="val -6787"/>
              <a:gd name="adj2" fmla="val 1244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As recently as 2001, insurers paid out nearly $1.16 for every $1 in Earned Premiums</a:t>
            </a:r>
          </a:p>
        </p:txBody>
      </p:sp>
      <p:sp>
        <p:nvSpPr>
          <p:cNvPr id="4451336" name="AutoShape 8"/>
          <p:cNvSpPr>
            <a:spLocks noChangeArrowheads="1"/>
          </p:cNvSpPr>
          <p:nvPr/>
        </p:nvSpPr>
        <p:spPr bwMode="blackWhite">
          <a:xfrm>
            <a:off x="4572000" y="1143000"/>
            <a:ext cx="1143000" cy="1185863"/>
          </a:xfrm>
          <a:prstGeom prst="wedgeRectCallout">
            <a:avLst>
              <a:gd name="adj1" fmla="val -44486"/>
              <a:gd name="adj2" fmla="val 251120"/>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chemeClr val="bg1"/>
                </a:solidFill>
              </a:rPr>
              <a:t>Relatively Low CAT Losses, Reserve Releases</a:t>
            </a:r>
          </a:p>
        </p:txBody>
      </p:sp>
      <p:sp>
        <p:nvSpPr>
          <p:cNvPr id="13" name="AutoShape 5"/>
          <p:cNvSpPr>
            <a:spLocks noChangeArrowheads="1"/>
          </p:cNvSpPr>
          <p:nvPr/>
        </p:nvSpPr>
        <p:spPr bwMode="blackWhite">
          <a:xfrm>
            <a:off x="1746250" y="2713038"/>
            <a:ext cx="1447800" cy="895350"/>
          </a:xfrm>
          <a:prstGeom prst="wedgeRectCallout">
            <a:avLst>
              <a:gd name="adj1" fmla="val 68389"/>
              <a:gd name="adj2" fmla="val 133620"/>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Heavy Use of Reinsurance Lowered Net Losses</a:t>
            </a:r>
          </a:p>
        </p:txBody>
      </p:sp>
      <p:sp>
        <p:nvSpPr>
          <p:cNvPr id="15" name="AutoShape 9"/>
          <p:cNvSpPr>
            <a:spLocks noChangeArrowheads="1"/>
          </p:cNvSpPr>
          <p:nvPr/>
        </p:nvSpPr>
        <p:spPr bwMode="blackWhite">
          <a:xfrm>
            <a:off x="6361113" y="1539875"/>
            <a:ext cx="1101725" cy="1060450"/>
          </a:xfrm>
          <a:prstGeom prst="wedgeRectCallout">
            <a:avLst>
              <a:gd name="adj1" fmla="val 5993"/>
              <a:gd name="adj2" fmla="val 143270"/>
            </a:avLst>
          </a:prstGeom>
          <a:solidFill>
            <a:schemeClr val="bg1">
              <a:lumMod val="50000"/>
            </a:schemeClr>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rPr>
              <a:t>Higher CAT Losses, Toll of Soft Market</a:t>
            </a:r>
          </a:p>
        </p:txBody>
      </p:sp>
      <p:sp>
        <p:nvSpPr>
          <p:cNvPr id="17" name="AutoShape 9"/>
          <p:cNvSpPr>
            <a:spLocks noChangeArrowheads="1"/>
          </p:cNvSpPr>
          <p:nvPr/>
        </p:nvSpPr>
        <p:spPr bwMode="blackWhite">
          <a:xfrm>
            <a:off x="7226300" y="2859088"/>
            <a:ext cx="992188" cy="838200"/>
          </a:xfrm>
          <a:prstGeom prst="wedgeRectCallout">
            <a:avLst>
              <a:gd name="adj1" fmla="val -7963"/>
              <a:gd name="adj2" fmla="val 105384"/>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Avg. CAT Losses, Reserve Releases</a:t>
            </a:r>
          </a:p>
        </p:txBody>
      </p:sp>
      <p:sp>
        <p:nvSpPr>
          <p:cNvPr id="18" name="AutoShape 9"/>
          <p:cNvSpPr>
            <a:spLocks noChangeArrowheads="1"/>
          </p:cNvSpPr>
          <p:nvPr/>
        </p:nvSpPr>
        <p:spPr bwMode="blackWhite">
          <a:xfrm>
            <a:off x="7951788" y="1511300"/>
            <a:ext cx="1054100" cy="838200"/>
          </a:xfrm>
          <a:prstGeom prst="wedgeRectCallout">
            <a:avLst>
              <a:gd name="adj1" fmla="val -949"/>
              <a:gd name="adj2" fmla="val 334241"/>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Combined Ratio in 2012:Q1 was 99.0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15"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a:xfrm>
            <a:off x="228600" y="90488"/>
            <a:ext cx="7400925" cy="860425"/>
          </a:xfrm>
        </p:spPr>
        <p:txBody>
          <a:bodyPr/>
          <a:lstStyle/>
          <a:p>
            <a:r>
              <a:rPr lang="en-US" smtClean="0"/>
              <a:t>P/C Net Income After Taxes</a:t>
            </a:r>
            <a:br>
              <a:rPr lang="en-US" smtClean="0"/>
            </a:br>
            <a:r>
              <a:rPr lang="en-US" smtClean="0"/>
              <a:t>1991–2013 ($ Millions)</a:t>
            </a:r>
          </a:p>
        </p:txBody>
      </p:sp>
      <p:graphicFrame>
        <p:nvGraphicFramePr>
          <p:cNvPr id="6832131" name="Object 3"/>
          <p:cNvGraphicFramePr>
            <a:graphicFrameLocks/>
          </p:cNvGraphicFramePr>
          <p:nvPr>
            <p:ph type="chart" idx="4294967295"/>
          </p:nvPr>
        </p:nvGraphicFramePr>
        <p:xfrm>
          <a:off x="206375" y="1314450"/>
          <a:ext cx="8701088" cy="5049838"/>
        </p:xfrm>
        <a:graphic>
          <a:graphicData uri="http://schemas.openxmlformats.org/presentationml/2006/ole">
            <p:oleObj spid="_x0000_s10242" name="Chart" r:id="rId4" imgW="8715392" imgH="5057822" progId="MSGraph.Chart.8">
              <p:embed followColorScheme="full"/>
            </p:oleObj>
          </a:graphicData>
        </a:graphic>
      </p:graphicFrame>
      <p:sp>
        <p:nvSpPr>
          <p:cNvPr id="10244" name="Text Box 5"/>
          <p:cNvSpPr txBox="1">
            <a:spLocks noChangeArrowheads="1"/>
          </p:cNvSpPr>
          <p:nvPr/>
        </p:nvSpPr>
        <p:spPr bwMode="auto">
          <a:xfrm>
            <a:off x="1184275" y="1138238"/>
            <a:ext cx="2159000" cy="2033587"/>
          </a:xfrm>
          <a:prstGeom prst="rect">
            <a:avLst/>
          </a:prstGeom>
          <a:solidFill>
            <a:schemeClr val="bg1"/>
          </a:solidFill>
          <a:ln w="9525">
            <a:noFill/>
            <a:miter lim="800000"/>
            <a:headEnd/>
            <a:tailEnd/>
          </a:ln>
        </p:spPr>
        <p:txBody>
          <a:bodyPr lIns="92075" tIns="46038" rIns="92075" bIns="46038">
            <a:spAutoFit/>
          </a:bodyPr>
          <a:lstStyle/>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2005 ROE*= 9.6%</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2006 ROE = 12.7%</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2007 ROE = 10.9%</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2008 ROE = 0.1%</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2009 ROE = 5.0%</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2010 ROE = 6.6%</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2011 ROAS</a:t>
            </a:r>
            <a:r>
              <a:rPr lang="en-US" sz="1300" baseline="30000">
                <a:solidFill>
                  <a:srgbClr val="000000"/>
                </a:solidFill>
              </a:rPr>
              <a:t>1</a:t>
            </a:r>
            <a:r>
              <a:rPr lang="en-US" sz="1300">
                <a:solidFill>
                  <a:srgbClr val="000000"/>
                </a:solidFill>
              </a:rPr>
              <a:t> = 3.5%</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2012 ROAS</a:t>
            </a:r>
            <a:r>
              <a:rPr lang="en-US" sz="1300" baseline="30000">
                <a:solidFill>
                  <a:srgbClr val="000000"/>
                </a:solidFill>
              </a:rPr>
              <a:t>1</a:t>
            </a:r>
            <a:r>
              <a:rPr lang="en-US" sz="1300">
                <a:solidFill>
                  <a:srgbClr val="000000"/>
                </a:solidFill>
              </a:rPr>
              <a:t> = 5.9%</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2013:Q1 ROAS</a:t>
            </a:r>
            <a:r>
              <a:rPr lang="en-US" sz="1300" baseline="30000">
                <a:solidFill>
                  <a:srgbClr val="000000"/>
                </a:solidFill>
              </a:rPr>
              <a:t>1</a:t>
            </a:r>
            <a:r>
              <a:rPr lang="en-US" sz="1300">
                <a:solidFill>
                  <a:srgbClr val="000000"/>
                </a:solidFill>
              </a:rPr>
              <a:t> = 9.5%</a:t>
            </a:r>
          </a:p>
        </p:txBody>
      </p:sp>
      <p:sp>
        <p:nvSpPr>
          <p:cNvPr id="10245"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 ROE figures are GAAP; </a:t>
            </a:r>
            <a:r>
              <a:rPr lang="en-US" sz="1100" baseline="30000">
                <a:solidFill>
                  <a:srgbClr val="000000"/>
                </a:solidFill>
              </a:rPr>
              <a:t>1</a:t>
            </a:r>
            <a:r>
              <a:rPr lang="en-US" sz="1100">
                <a:solidFill>
                  <a:srgbClr val="000000"/>
                </a:solidFill>
              </a:rPr>
              <a:t>Return on avg. surplus.  Excluding Mortgage &amp; Financial Guaranty insurers yields a 6.2% ROAS in 2012, 4.7% ROAS for 2011, 7.6% for 2010 and 7.4% for 2009.</a:t>
            </a:r>
          </a:p>
          <a:p>
            <a:pPr eaLnBrk="0" hangingPunct="0">
              <a:lnSpc>
                <a:spcPct val="85000"/>
              </a:lnSpc>
              <a:spcBef>
                <a:spcPct val="25000"/>
              </a:spcBef>
              <a:buClr>
                <a:srgbClr val="FF6801"/>
              </a:buClr>
              <a:buFont typeface="Wingdings" pitchFamily="2" charset="2"/>
              <a:buNone/>
            </a:pPr>
            <a:r>
              <a:rPr lang="en-US" sz="1100">
                <a:solidFill>
                  <a:srgbClr val="000000"/>
                </a:solidFill>
              </a:rPr>
              <a:t>Sources: A.M. Best, ISO, Insurance Information Institute</a:t>
            </a:r>
          </a:p>
        </p:txBody>
      </p:sp>
      <p:sp>
        <p:nvSpPr>
          <p:cNvPr id="6" name="AutoShape 9"/>
          <p:cNvSpPr>
            <a:spLocks noChangeArrowheads="1"/>
          </p:cNvSpPr>
          <p:nvPr/>
        </p:nvSpPr>
        <p:spPr bwMode="blackWhite">
          <a:xfrm>
            <a:off x="7912100" y="1033463"/>
            <a:ext cx="1054100" cy="1084262"/>
          </a:xfrm>
          <a:prstGeom prst="wedgeRectCallout">
            <a:avLst>
              <a:gd name="adj1" fmla="val 20718"/>
              <a:gd name="adj2" fmla="val 19754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Net income in 2012:Q1 was $10.2 billion</a:t>
            </a:r>
          </a:p>
        </p:txBody>
      </p:sp>
      <p:sp>
        <p:nvSpPr>
          <p:cNvPr id="7" name="AutoShape 9"/>
          <p:cNvSpPr>
            <a:spLocks noChangeArrowheads="1"/>
          </p:cNvSpPr>
          <p:nvPr/>
        </p:nvSpPr>
        <p:spPr bwMode="blackWhite">
          <a:xfrm>
            <a:off x="4167188" y="1322388"/>
            <a:ext cx="1055687" cy="798512"/>
          </a:xfrm>
          <a:prstGeom prst="wedgeRectCallout">
            <a:avLst>
              <a:gd name="adj1" fmla="val -132824"/>
              <a:gd name="adj2" fmla="val 14937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2012:Q1 ROAS was 7.2%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30163" y="1192213"/>
          <a:ext cx="8915401" cy="5818187"/>
        </p:xfrm>
        <a:graphic>
          <a:graphicData uri="http://schemas.openxmlformats.org/presentationml/2006/ole">
            <p:oleObj spid="_x0000_s11266" name="Chart" r:id="rId3" imgW="8258192" imgH="5505515" progId="MSGraph.Chart.8">
              <p:embed followColorScheme="full"/>
            </p:oleObj>
          </a:graphicData>
        </a:graphic>
      </p:graphicFrame>
      <p:sp>
        <p:nvSpPr>
          <p:cNvPr id="5547011" name="Rectangle 3"/>
          <p:cNvSpPr>
            <a:spLocks noGrp="1" noChangeArrowheads="1"/>
          </p:cNvSpPr>
          <p:nvPr>
            <p:ph type="title"/>
          </p:nvPr>
        </p:nvSpPr>
        <p:spPr>
          <a:xfrm>
            <a:off x="457200" y="152400"/>
            <a:ext cx="6934200" cy="868363"/>
          </a:xfrm>
        </p:spPr>
        <p:txBody>
          <a:bodyPr/>
          <a:lstStyle/>
          <a:p>
            <a:r>
              <a:rPr lang="en-US" smtClean="0"/>
              <a:t>Profitability (ROE) Peaks &amp; Troughs,</a:t>
            </a:r>
            <a:br>
              <a:rPr lang="en-US" smtClean="0"/>
            </a:br>
            <a:r>
              <a:rPr lang="en-US" smtClean="0"/>
              <a:t>P/C Insurance Industry, </a:t>
            </a:r>
            <a:r>
              <a:rPr lang="en-US" sz="2400" smtClean="0"/>
              <a:t>1975 – 2013</a:t>
            </a:r>
          </a:p>
        </p:txBody>
      </p:sp>
      <p:sp>
        <p:nvSpPr>
          <p:cNvPr id="5547012" name="Rectangle 4"/>
          <p:cNvSpPr>
            <a:spLocks noChangeArrowheads="1"/>
          </p:cNvSpPr>
          <p:nvPr/>
        </p:nvSpPr>
        <p:spPr bwMode="auto">
          <a:xfrm>
            <a:off x="334963" y="6135688"/>
            <a:ext cx="8455025" cy="601662"/>
          </a:xfrm>
          <a:prstGeom prst="rect">
            <a:avLst/>
          </a:prstGeom>
          <a:noFill/>
          <a:ln w="9525">
            <a:noFill/>
            <a:miter lim="800000"/>
            <a:headEnd/>
            <a:tailEnd/>
          </a:ln>
        </p:spPr>
        <p:txBody>
          <a:bodyPr lIns="92075" tIns="46038" rIns="92075" bIns="46038">
            <a:spAutoFit/>
          </a:bodyPr>
          <a:lstStyle/>
          <a:p>
            <a:r>
              <a:rPr lang="en-US" sz="1100">
                <a:solidFill>
                  <a:srgbClr val="000000"/>
                </a:solidFill>
              </a:rPr>
              <a:t>*Profitability =  P/C insurer ROEs. 2012 is an estimate based on ROAS data. Note: Data for 2008-2012 exclude mortgage and financial guaranty insurers. 2012 ROAS = 5.9% including M&amp;FG.</a:t>
            </a:r>
          </a:p>
          <a:p>
            <a:r>
              <a:rPr lang="en-US" sz="1100">
                <a:solidFill>
                  <a:srgbClr val="000000"/>
                </a:solidFill>
              </a:rPr>
              <a:t>Sources: Insurance Information Institute; NAIC; ISO; A.M. Best.</a:t>
            </a:r>
          </a:p>
        </p:txBody>
      </p:sp>
      <p:sp>
        <p:nvSpPr>
          <p:cNvPr id="5547015" name="AutoShape 7"/>
          <p:cNvSpPr>
            <a:spLocks noChangeArrowheads="1"/>
          </p:cNvSpPr>
          <p:nvPr/>
        </p:nvSpPr>
        <p:spPr bwMode="auto">
          <a:xfrm>
            <a:off x="990600" y="1066800"/>
            <a:ext cx="1425575" cy="381000"/>
          </a:xfrm>
          <a:prstGeom prst="wedgeRectCallout">
            <a:avLst>
              <a:gd name="adj1" fmla="val -30144"/>
              <a:gd name="adj2" fmla="val 188750"/>
            </a:avLst>
          </a:prstGeom>
          <a:solidFill>
            <a:srgbClr val="00FF00"/>
          </a:solidFill>
          <a:ln w="9525">
            <a:solidFill>
              <a:schemeClr val="tx1"/>
            </a:solidFill>
            <a:miter lim="800000"/>
            <a:headEnd/>
            <a:tailEnd/>
          </a:ln>
        </p:spPr>
        <p:txBody>
          <a:bodyPr lIns="92075" tIns="46038" rIns="92075" bIns="46038"/>
          <a:lstStyle/>
          <a:p>
            <a:pPr algn="ctr"/>
            <a:r>
              <a:rPr lang="en-US" b="1">
                <a:solidFill>
                  <a:srgbClr val="000000"/>
                </a:solidFill>
              </a:rPr>
              <a:t>1977:19.0%</a:t>
            </a:r>
            <a:endParaRPr lang="en-US" sz="1200">
              <a:solidFill>
                <a:srgbClr val="000000"/>
              </a:solidFill>
            </a:endParaRPr>
          </a:p>
        </p:txBody>
      </p:sp>
      <p:sp>
        <p:nvSpPr>
          <p:cNvPr id="5547019" name="AutoShape 11"/>
          <p:cNvSpPr>
            <a:spLocks noChangeArrowheads="1"/>
          </p:cNvSpPr>
          <p:nvPr/>
        </p:nvSpPr>
        <p:spPr bwMode="auto">
          <a:xfrm>
            <a:off x="2819400" y="1143000"/>
            <a:ext cx="1447800" cy="381000"/>
          </a:xfrm>
          <a:prstGeom prst="wedgeRectCallout">
            <a:avLst>
              <a:gd name="adj1" fmla="val -17236"/>
              <a:gd name="adj2" fmla="val 247824"/>
            </a:avLst>
          </a:prstGeom>
          <a:solidFill>
            <a:srgbClr val="00FF00"/>
          </a:solidFill>
          <a:ln w="9525">
            <a:solidFill>
              <a:schemeClr val="tx1"/>
            </a:solidFill>
            <a:miter lim="800000"/>
            <a:headEnd/>
            <a:tailEnd/>
          </a:ln>
        </p:spPr>
        <p:txBody>
          <a:bodyPr lIns="92075" tIns="46038" rIns="92075" bIns="46038"/>
          <a:lstStyle/>
          <a:p>
            <a:pPr algn="ctr"/>
            <a:r>
              <a:rPr lang="en-US" b="1">
                <a:solidFill>
                  <a:srgbClr val="000000"/>
                </a:solidFill>
              </a:rPr>
              <a:t>1987:17.3%</a:t>
            </a:r>
            <a:endParaRPr lang="en-US" sz="1200">
              <a:solidFill>
                <a:srgbClr val="000000"/>
              </a:solidFill>
            </a:endParaRPr>
          </a:p>
        </p:txBody>
      </p:sp>
      <p:sp>
        <p:nvSpPr>
          <p:cNvPr id="5547020" name="AutoShape 12"/>
          <p:cNvSpPr>
            <a:spLocks noChangeArrowheads="1"/>
          </p:cNvSpPr>
          <p:nvPr/>
        </p:nvSpPr>
        <p:spPr bwMode="auto">
          <a:xfrm>
            <a:off x="4419600" y="1981200"/>
            <a:ext cx="1447800" cy="381000"/>
          </a:xfrm>
          <a:prstGeom prst="wedgeRectCallout">
            <a:avLst>
              <a:gd name="adj1" fmla="val 20338"/>
              <a:gd name="adj2" fmla="val 240657"/>
            </a:avLst>
          </a:prstGeom>
          <a:solidFill>
            <a:srgbClr val="00FF00"/>
          </a:solidFill>
          <a:ln w="9525">
            <a:solidFill>
              <a:schemeClr val="tx1"/>
            </a:solidFill>
            <a:miter lim="800000"/>
            <a:headEnd/>
            <a:tailEnd/>
          </a:ln>
        </p:spPr>
        <p:txBody>
          <a:bodyPr lIns="92075" tIns="46038" rIns="92075" bIns="46038"/>
          <a:lstStyle/>
          <a:p>
            <a:pPr algn="ctr"/>
            <a:r>
              <a:rPr lang="en-US" b="1">
                <a:solidFill>
                  <a:srgbClr val="000000"/>
                </a:solidFill>
              </a:rPr>
              <a:t>1997:11.6%</a:t>
            </a:r>
            <a:endParaRPr lang="en-US" sz="1200">
              <a:solidFill>
                <a:srgbClr val="000000"/>
              </a:solidFill>
            </a:endParaRPr>
          </a:p>
        </p:txBody>
      </p:sp>
      <p:sp>
        <p:nvSpPr>
          <p:cNvPr id="5547021" name="AutoShape 13"/>
          <p:cNvSpPr>
            <a:spLocks noChangeArrowheads="1"/>
          </p:cNvSpPr>
          <p:nvPr/>
        </p:nvSpPr>
        <p:spPr bwMode="auto">
          <a:xfrm>
            <a:off x="5562600" y="1143000"/>
            <a:ext cx="1422400" cy="381000"/>
          </a:xfrm>
          <a:prstGeom prst="wedgeRectCallout">
            <a:avLst>
              <a:gd name="adj1" fmla="val 61708"/>
              <a:gd name="adj2" fmla="val 418782"/>
            </a:avLst>
          </a:prstGeom>
          <a:solidFill>
            <a:srgbClr val="00FF00"/>
          </a:solidFill>
          <a:ln w="9525">
            <a:solidFill>
              <a:schemeClr val="tx1"/>
            </a:solidFill>
            <a:miter lim="800000"/>
            <a:headEnd/>
            <a:tailEnd/>
          </a:ln>
        </p:spPr>
        <p:txBody>
          <a:bodyPr lIns="92075" tIns="46038" rIns="92075" bIns="46038"/>
          <a:lstStyle/>
          <a:p>
            <a:pPr algn="ctr"/>
            <a:r>
              <a:rPr lang="en-US" b="1">
                <a:solidFill>
                  <a:srgbClr val="000000"/>
                </a:solidFill>
              </a:rPr>
              <a:t>2006:12.7%</a:t>
            </a:r>
            <a:endParaRPr lang="en-US" sz="1200">
              <a:solidFill>
                <a:srgbClr val="000000"/>
              </a:solidFill>
            </a:endParaRPr>
          </a:p>
        </p:txBody>
      </p:sp>
      <p:sp>
        <p:nvSpPr>
          <p:cNvPr id="5547026" name="AutoShape 18"/>
          <p:cNvSpPr>
            <a:spLocks noChangeArrowheads="1"/>
          </p:cNvSpPr>
          <p:nvPr/>
        </p:nvSpPr>
        <p:spPr bwMode="auto">
          <a:xfrm>
            <a:off x="2860675" y="4933950"/>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a:r>
              <a:rPr lang="en-US" b="1">
                <a:solidFill>
                  <a:srgbClr val="000000"/>
                </a:solidFill>
              </a:rPr>
              <a:t>1984: 1.8%</a:t>
            </a:r>
            <a:endParaRPr lang="en-US" sz="1200">
              <a:solidFill>
                <a:srgbClr val="000000"/>
              </a:solidFill>
            </a:endParaRPr>
          </a:p>
        </p:txBody>
      </p:sp>
      <p:sp>
        <p:nvSpPr>
          <p:cNvPr id="5547027" name="AutoShape 19"/>
          <p:cNvSpPr>
            <a:spLocks noChangeArrowheads="1"/>
          </p:cNvSpPr>
          <p:nvPr/>
        </p:nvSpPr>
        <p:spPr bwMode="auto">
          <a:xfrm>
            <a:off x="4454525" y="4951413"/>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a:r>
              <a:rPr lang="en-US" b="1">
                <a:solidFill>
                  <a:srgbClr val="000000"/>
                </a:solidFill>
              </a:rPr>
              <a:t>1992: 4.5%</a:t>
            </a:r>
            <a:endParaRPr lang="en-US" sz="1200">
              <a:solidFill>
                <a:srgbClr val="000000"/>
              </a:solidFill>
            </a:endParaRPr>
          </a:p>
        </p:txBody>
      </p:sp>
      <p:sp>
        <p:nvSpPr>
          <p:cNvPr id="5547028" name="AutoShape 20"/>
          <p:cNvSpPr>
            <a:spLocks noChangeArrowheads="1"/>
          </p:cNvSpPr>
          <p:nvPr/>
        </p:nvSpPr>
        <p:spPr bwMode="auto">
          <a:xfrm>
            <a:off x="6786563" y="4876800"/>
            <a:ext cx="1600200" cy="381000"/>
          </a:xfrm>
          <a:prstGeom prst="wedgeRectCallout">
            <a:avLst>
              <a:gd name="adj1" fmla="val -74889"/>
              <a:gd name="adj2" fmla="val -34713"/>
            </a:avLst>
          </a:prstGeom>
          <a:solidFill>
            <a:srgbClr val="FF3300">
              <a:alpha val="83136"/>
            </a:srgbClr>
          </a:solidFill>
          <a:ln w="9525">
            <a:solidFill>
              <a:schemeClr val="tx1"/>
            </a:solidFill>
            <a:miter lim="800000"/>
            <a:headEnd/>
            <a:tailEnd/>
          </a:ln>
        </p:spPr>
        <p:txBody>
          <a:bodyPr lIns="92075" tIns="46038" rIns="92075" bIns="46038"/>
          <a:lstStyle/>
          <a:p>
            <a:pPr algn="ctr"/>
            <a:r>
              <a:rPr lang="en-US" b="1">
                <a:solidFill>
                  <a:srgbClr val="000000"/>
                </a:solidFill>
              </a:rPr>
              <a:t>2001: -1.2%</a:t>
            </a:r>
            <a:endParaRPr lang="en-US" sz="1200">
              <a:solidFill>
                <a:srgbClr val="000000"/>
              </a:solidFill>
            </a:endParaRPr>
          </a:p>
        </p:txBody>
      </p:sp>
      <p:sp>
        <p:nvSpPr>
          <p:cNvPr id="5547029" name="AutoShape 21"/>
          <p:cNvSpPr>
            <a:spLocks noChangeArrowheads="1"/>
          </p:cNvSpPr>
          <p:nvPr/>
        </p:nvSpPr>
        <p:spPr bwMode="auto">
          <a:xfrm rot="511939">
            <a:off x="1481138" y="2038350"/>
            <a:ext cx="1701800" cy="612775"/>
          </a:xfrm>
          <a:prstGeom prst="rightArrow">
            <a:avLst>
              <a:gd name="adj1" fmla="val 50000"/>
              <a:gd name="adj2" fmla="val 93113"/>
            </a:avLst>
          </a:prstGeom>
          <a:solidFill>
            <a:srgbClr val="FF00FF"/>
          </a:solidFill>
          <a:ln w="9525">
            <a:solidFill>
              <a:schemeClr val="tx1"/>
            </a:solidFill>
            <a:miter lim="800000"/>
            <a:headEnd/>
            <a:tailEnd/>
          </a:ln>
        </p:spPr>
        <p:txBody>
          <a:bodyPr lIns="92075" tIns="46038" rIns="92075" bIns="46038" anchor="ctr">
            <a:spAutoFit/>
          </a:bodyPr>
          <a:lstStyle/>
          <a:p>
            <a:pPr algn="ctr"/>
            <a:r>
              <a:rPr lang="en-US" sz="1400" b="1">
                <a:solidFill>
                  <a:srgbClr val="FFFFFF"/>
                </a:solidFill>
              </a:rPr>
              <a:t>10 Years</a:t>
            </a:r>
          </a:p>
        </p:txBody>
      </p:sp>
      <p:sp>
        <p:nvSpPr>
          <p:cNvPr id="5547030" name="AutoShape 22"/>
          <p:cNvSpPr>
            <a:spLocks noChangeArrowheads="1"/>
          </p:cNvSpPr>
          <p:nvPr/>
        </p:nvSpPr>
        <p:spPr bwMode="auto">
          <a:xfrm rot="937132">
            <a:off x="3502025" y="2576513"/>
            <a:ext cx="1804988" cy="612775"/>
          </a:xfrm>
          <a:prstGeom prst="rightArrow">
            <a:avLst>
              <a:gd name="adj1" fmla="val 50000"/>
              <a:gd name="adj2" fmla="val 92991"/>
            </a:avLst>
          </a:prstGeom>
          <a:solidFill>
            <a:srgbClr val="FF00FF"/>
          </a:solidFill>
          <a:ln w="9525">
            <a:solidFill>
              <a:schemeClr val="tx1"/>
            </a:solidFill>
            <a:miter lim="800000"/>
            <a:headEnd/>
            <a:tailEnd/>
          </a:ln>
        </p:spPr>
        <p:txBody>
          <a:bodyPr lIns="92075" tIns="46038" rIns="92075" bIns="46038" anchor="ctr">
            <a:spAutoFit/>
          </a:bodyPr>
          <a:lstStyle/>
          <a:p>
            <a:pPr algn="ctr"/>
            <a:r>
              <a:rPr lang="en-US" sz="1400" b="1">
                <a:solidFill>
                  <a:srgbClr val="FFFFFF"/>
                </a:solidFill>
              </a:rPr>
              <a:t>10 Years</a:t>
            </a:r>
          </a:p>
        </p:txBody>
      </p:sp>
      <p:sp>
        <p:nvSpPr>
          <p:cNvPr id="5547031" name="AutoShape 23"/>
          <p:cNvSpPr>
            <a:spLocks noChangeArrowheads="1"/>
          </p:cNvSpPr>
          <p:nvPr/>
        </p:nvSpPr>
        <p:spPr bwMode="auto">
          <a:xfrm>
            <a:off x="5500688" y="2874963"/>
            <a:ext cx="1547812" cy="612775"/>
          </a:xfrm>
          <a:prstGeom prst="rightArrow">
            <a:avLst>
              <a:gd name="adj1" fmla="val 50000"/>
              <a:gd name="adj2" fmla="val 83074"/>
            </a:avLst>
          </a:prstGeom>
          <a:solidFill>
            <a:srgbClr val="FF00FF"/>
          </a:solidFill>
          <a:ln w="9525">
            <a:solidFill>
              <a:schemeClr val="tx1"/>
            </a:solidFill>
            <a:miter lim="800000"/>
            <a:headEnd/>
            <a:tailEnd/>
          </a:ln>
        </p:spPr>
        <p:txBody>
          <a:bodyPr lIns="92075" tIns="46038" rIns="92075" bIns="46038" anchor="ctr">
            <a:spAutoFit/>
          </a:bodyPr>
          <a:lstStyle/>
          <a:p>
            <a:pPr algn="ctr"/>
            <a:r>
              <a:rPr lang="en-US" sz="1400" b="1">
                <a:solidFill>
                  <a:srgbClr val="FFFFFF"/>
                </a:solidFill>
              </a:rPr>
              <a:t>9 Years</a:t>
            </a:r>
          </a:p>
        </p:txBody>
      </p:sp>
      <p:sp>
        <p:nvSpPr>
          <p:cNvPr id="11279"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ROE</a:t>
            </a:r>
          </a:p>
        </p:txBody>
      </p:sp>
      <p:sp>
        <p:nvSpPr>
          <p:cNvPr id="28" name="AutoShape 6"/>
          <p:cNvSpPr>
            <a:spLocks noChangeArrowheads="1"/>
          </p:cNvSpPr>
          <p:nvPr/>
        </p:nvSpPr>
        <p:spPr bwMode="auto">
          <a:xfrm>
            <a:off x="920750" y="503872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a:r>
              <a:rPr lang="en-US" b="1">
                <a:solidFill>
                  <a:srgbClr val="000000"/>
                </a:solidFill>
              </a:rPr>
              <a:t>1975: 2.4%</a:t>
            </a:r>
            <a:endParaRPr lang="en-US" sz="1200">
              <a:solidFill>
                <a:srgbClr val="000000"/>
              </a:solidFill>
            </a:endParaRPr>
          </a:p>
        </p:txBody>
      </p:sp>
      <p:sp>
        <p:nvSpPr>
          <p:cNvPr id="32" name="AutoShape 23"/>
          <p:cNvSpPr>
            <a:spLocks noChangeArrowheads="1"/>
          </p:cNvSpPr>
          <p:nvPr/>
        </p:nvSpPr>
        <p:spPr bwMode="auto">
          <a:xfrm>
            <a:off x="7378700" y="2819400"/>
            <a:ext cx="1547813" cy="520700"/>
          </a:xfrm>
          <a:prstGeom prst="rightArrow">
            <a:avLst>
              <a:gd name="adj1" fmla="val 50000"/>
              <a:gd name="adj2" fmla="val 83108"/>
            </a:avLst>
          </a:prstGeom>
          <a:solidFill>
            <a:srgbClr val="FF00FF"/>
          </a:solidFill>
          <a:ln w="9525">
            <a:solidFill>
              <a:schemeClr val="tx1"/>
            </a:solidFill>
            <a:miter lim="800000"/>
            <a:headEnd/>
            <a:tailEnd/>
          </a:ln>
        </p:spPr>
        <p:txBody>
          <a:bodyPr lIns="92075" tIns="46038" rIns="92075" bIns="46038" anchor="ctr">
            <a:spAutoFit/>
          </a:bodyPr>
          <a:lstStyle/>
          <a:p>
            <a:pPr algn="ctr"/>
            <a:r>
              <a:rPr lang="en-US" sz="1100" b="1">
                <a:solidFill>
                  <a:srgbClr val="FFFFFF"/>
                </a:solidFill>
              </a:rPr>
              <a:t>6+ years so far</a:t>
            </a:r>
          </a:p>
        </p:txBody>
      </p:sp>
      <p:sp>
        <p:nvSpPr>
          <p:cNvPr id="33" name="AutoShape 13"/>
          <p:cNvSpPr>
            <a:spLocks noChangeArrowheads="1"/>
          </p:cNvSpPr>
          <p:nvPr/>
        </p:nvSpPr>
        <p:spPr bwMode="auto">
          <a:xfrm>
            <a:off x="7086600" y="1219200"/>
            <a:ext cx="1828800" cy="685800"/>
          </a:xfrm>
          <a:prstGeom prst="wedgeRectCallout">
            <a:avLst>
              <a:gd name="adj1" fmla="val 39116"/>
              <a:gd name="adj2" fmla="val 176556"/>
            </a:avLst>
          </a:prstGeom>
          <a:solidFill>
            <a:srgbClr val="28688C"/>
          </a:solidFill>
          <a:ln w="9525">
            <a:solidFill>
              <a:schemeClr val="tx1"/>
            </a:solidFill>
            <a:miter lim="800000"/>
            <a:headEnd/>
            <a:tailEnd/>
          </a:ln>
        </p:spPr>
        <p:txBody>
          <a:bodyPr lIns="92075" tIns="46038" rIns="92075" bIns="46038"/>
          <a:lstStyle/>
          <a:p>
            <a:pPr algn="ctr"/>
            <a:r>
              <a:rPr lang="en-US" sz="1400" b="1">
                <a:solidFill>
                  <a:srgbClr val="FFFFFF"/>
                </a:solidFill>
              </a:rPr>
              <a:t>History suggests next ROE peak will be in 2016-2017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547015"/>
                                        </p:tgtEl>
                                        <p:attrNameLst>
                                          <p:attrName>style.visibility</p:attrName>
                                        </p:attrNameLst>
                                      </p:cBhvr>
                                      <p:to>
                                        <p:strVal val="visible"/>
                                      </p:to>
                                    </p:set>
                                    <p:anim calcmode="lin" valueType="num">
                                      <p:cBhvr additive="base">
                                        <p:cTn id="17" dur="500" fill="hold"/>
                                        <p:tgtEl>
                                          <p:spTgt spid="5547015"/>
                                        </p:tgtEl>
                                        <p:attrNameLst>
                                          <p:attrName>ppt_x</p:attrName>
                                        </p:attrNameLst>
                                      </p:cBhvr>
                                      <p:tavLst>
                                        <p:tav tm="0">
                                          <p:val>
                                            <p:strVal val="0-#ppt_w/2"/>
                                          </p:val>
                                        </p:tav>
                                        <p:tav tm="100000">
                                          <p:val>
                                            <p:strVal val="#ppt_x"/>
                                          </p:val>
                                        </p:tav>
                                      </p:tavLst>
                                    </p:anim>
                                    <p:anim calcmode="lin" valueType="num">
                                      <p:cBhvr additive="base">
                                        <p:cTn id="18" dur="500" fill="hold"/>
                                        <p:tgtEl>
                                          <p:spTgt spid="55470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547019"/>
                                        </p:tgtEl>
                                        <p:attrNameLst>
                                          <p:attrName>style.visibility</p:attrName>
                                        </p:attrNameLst>
                                      </p:cBhvr>
                                      <p:to>
                                        <p:strVal val="visible"/>
                                      </p:to>
                                    </p:set>
                                    <p:anim calcmode="lin" valueType="num">
                                      <p:cBhvr additive="base">
                                        <p:cTn id="22" dur="500" fill="hold"/>
                                        <p:tgtEl>
                                          <p:spTgt spid="5547019"/>
                                        </p:tgtEl>
                                        <p:attrNameLst>
                                          <p:attrName>ppt_x</p:attrName>
                                        </p:attrNameLst>
                                      </p:cBhvr>
                                      <p:tavLst>
                                        <p:tav tm="0">
                                          <p:val>
                                            <p:strVal val="0-#ppt_w/2"/>
                                          </p:val>
                                        </p:tav>
                                        <p:tav tm="100000">
                                          <p:val>
                                            <p:strVal val="#ppt_x"/>
                                          </p:val>
                                        </p:tav>
                                      </p:tavLst>
                                    </p:anim>
                                    <p:anim calcmode="lin" valueType="num">
                                      <p:cBhvr additive="base">
                                        <p:cTn id="23" dur="500" fill="hold"/>
                                        <p:tgtEl>
                                          <p:spTgt spid="554701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547020"/>
                                        </p:tgtEl>
                                        <p:attrNameLst>
                                          <p:attrName>style.visibility</p:attrName>
                                        </p:attrNameLst>
                                      </p:cBhvr>
                                      <p:to>
                                        <p:strVal val="visible"/>
                                      </p:to>
                                    </p:set>
                                    <p:anim calcmode="lin" valueType="num">
                                      <p:cBhvr additive="base">
                                        <p:cTn id="27" dur="500" fill="hold"/>
                                        <p:tgtEl>
                                          <p:spTgt spid="5547020"/>
                                        </p:tgtEl>
                                        <p:attrNameLst>
                                          <p:attrName>ppt_x</p:attrName>
                                        </p:attrNameLst>
                                      </p:cBhvr>
                                      <p:tavLst>
                                        <p:tav tm="0">
                                          <p:val>
                                            <p:strVal val="0-#ppt_w/2"/>
                                          </p:val>
                                        </p:tav>
                                        <p:tav tm="100000">
                                          <p:val>
                                            <p:strVal val="#ppt_x"/>
                                          </p:val>
                                        </p:tav>
                                      </p:tavLst>
                                    </p:anim>
                                    <p:anim calcmode="lin" valueType="num">
                                      <p:cBhvr additive="base">
                                        <p:cTn id="28" dur="500" fill="hold"/>
                                        <p:tgtEl>
                                          <p:spTgt spid="554702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5547021"/>
                                        </p:tgtEl>
                                        <p:attrNameLst>
                                          <p:attrName>style.visibility</p:attrName>
                                        </p:attrNameLst>
                                      </p:cBhvr>
                                      <p:to>
                                        <p:strVal val="visible"/>
                                      </p:to>
                                    </p:set>
                                    <p:anim calcmode="lin" valueType="num">
                                      <p:cBhvr additive="base">
                                        <p:cTn id="32" dur="500" fill="hold"/>
                                        <p:tgtEl>
                                          <p:spTgt spid="5547021"/>
                                        </p:tgtEl>
                                        <p:attrNameLst>
                                          <p:attrName>ppt_x</p:attrName>
                                        </p:attrNameLst>
                                      </p:cBhvr>
                                      <p:tavLst>
                                        <p:tav tm="0">
                                          <p:val>
                                            <p:strVal val="0-#ppt_w/2"/>
                                          </p:val>
                                        </p:tav>
                                        <p:tav tm="100000">
                                          <p:val>
                                            <p:strVal val="#ppt_x"/>
                                          </p:val>
                                        </p:tav>
                                      </p:tavLst>
                                    </p:anim>
                                    <p:anim calcmode="lin" valueType="num">
                                      <p:cBhvr additive="base">
                                        <p:cTn id="33" dur="500" fill="hold"/>
                                        <p:tgtEl>
                                          <p:spTgt spid="554702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547026"/>
                                        </p:tgtEl>
                                        <p:attrNameLst>
                                          <p:attrName>style.visibility</p:attrName>
                                        </p:attrNameLst>
                                      </p:cBhvr>
                                      <p:to>
                                        <p:strVal val="visible"/>
                                      </p:to>
                                    </p:set>
                                    <p:anim calcmode="lin" valueType="num">
                                      <p:cBhvr additive="base">
                                        <p:cTn id="37" dur="500" fill="hold"/>
                                        <p:tgtEl>
                                          <p:spTgt spid="5547026"/>
                                        </p:tgtEl>
                                        <p:attrNameLst>
                                          <p:attrName>ppt_x</p:attrName>
                                        </p:attrNameLst>
                                      </p:cBhvr>
                                      <p:tavLst>
                                        <p:tav tm="0">
                                          <p:val>
                                            <p:strVal val="0-#ppt_w/2"/>
                                          </p:val>
                                        </p:tav>
                                        <p:tav tm="100000">
                                          <p:val>
                                            <p:strVal val="#ppt_x"/>
                                          </p:val>
                                        </p:tav>
                                      </p:tavLst>
                                    </p:anim>
                                    <p:anim calcmode="lin" valueType="num">
                                      <p:cBhvr additive="base">
                                        <p:cTn id="38" dur="500" fill="hold"/>
                                        <p:tgtEl>
                                          <p:spTgt spid="554702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5547027"/>
                                        </p:tgtEl>
                                        <p:attrNameLst>
                                          <p:attrName>style.visibility</p:attrName>
                                        </p:attrNameLst>
                                      </p:cBhvr>
                                      <p:to>
                                        <p:strVal val="visible"/>
                                      </p:to>
                                    </p:set>
                                    <p:anim calcmode="lin" valueType="num">
                                      <p:cBhvr additive="base">
                                        <p:cTn id="42" dur="500" fill="hold"/>
                                        <p:tgtEl>
                                          <p:spTgt spid="5547027"/>
                                        </p:tgtEl>
                                        <p:attrNameLst>
                                          <p:attrName>ppt_x</p:attrName>
                                        </p:attrNameLst>
                                      </p:cBhvr>
                                      <p:tavLst>
                                        <p:tav tm="0">
                                          <p:val>
                                            <p:strVal val="0-#ppt_w/2"/>
                                          </p:val>
                                        </p:tav>
                                        <p:tav tm="100000">
                                          <p:val>
                                            <p:strVal val="#ppt_x"/>
                                          </p:val>
                                        </p:tav>
                                      </p:tavLst>
                                    </p:anim>
                                    <p:anim calcmode="lin" valueType="num">
                                      <p:cBhvr additive="base">
                                        <p:cTn id="43" dur="500" fill="hold"/>
                                        <p:tgtEl>
                                          <p:spTgt spid="554702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1000"/>
                                  </p:stCondLst>
                                  <p:childTnLst>
                                    <p:set>
                                      <p:cBhvr>
                                        <p:cTn id="46" dur="1" fill="hold">
                                          <p:stCondLst>
                                            <p:cond delay="0"/>
                                          </p:stCondLst>
                                        </p:cTn>
                                        <p:tgtEl>
                                          <p:spTgt spid="5547028"/>
                                        </p:tgtEl>
                                        <p:attrNameLst>
                                          <p:attrName>style.visibility</p:attrName>
                                        </p:attrNameLst>
                                      </p:cBhvr>
                                      <p:to>
                                        <p:strVal val="visible"/>
                                      </p:to>
                                    </p:set>
                                    <p:anim calcmode="lin" valueType="num">
                                      <p:cBhvr additive="base">
                                        <p:cTn id="47" dur="500" fill="hold"/>
                                        <p:tgtEl>
                                          <p:spTgt spid="5547028"/>
                                        </p:tgtEl>
                                        <p:attrNameLst>
                                          <p:attrName>ppt_x</p:attrName>
                                        </p:attrNameLst>
                                      </p:cBhvr>
                                      <p:tavLst>
                                        <p:tav tm="0">
                                          <p:val>
                                            <p:strVal val="0-#ppt_w/2"/>
                                          </p:val>
                                        </p:tav>
                                        <p:tav tm="100000">
                                          <p:val>
                                            <p:strVal val="#ppt_x"/>
                                          </p:val>
                                        </p:tav>
                                      </p:tavLst>
                                    </p:anim>
                                    <p:anim calcmode="lin" valueType="num">
                                      <p:cBhvr additive="base">
                                        <p:cTn id="48" dur="500" fill="hold"/>
                                        <p:tgtEl>
                                          <p:spTgt spid="5547028"/>
                                        </p:tgtEl>
                                        <p:attrNameLst>
                                          <p:attrName>ppt_y</p:attrName>
                                        </p:attrNameLst>
                                      </p:cBhvr>
                                      <p:tavLst>
                                        <p:tav tm="0">
                                          <p:val>
                                            <p:strVal val="#ppt_y"/>
                                          </p:val>
                                        </p:tav>
                                        <p:tav tm="100000">
                                          <p:val>
                                            <p:strVal val="#ppt_y"/>
                                          </p:val>
                                        </p:tav>
                                      </p:tavLst>
                                    </p:anim>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5547029"/>
                                        </p:tgtEl>
                                        <p:attrNameLst>
                                          <p:attrName>style.visibility</p:attrName>
                                        </p:attrNameLst>
                                      </p:cBhvr>
                                      <p:to>
                                        <p:strVal val="visible"/>
                                      </p:to>
                                    </p:set>
                                    <p:anim calcmode="lin" valueType="num">
                                      <p:cBhvr additive="base">
                                        <p:cTn id="52" dur="500" fill="hold"/>
                                        <p:tgtEl>
                                          <p:spTgt spid="5547029"/>
                                        </p:tgtEl>
                                        <p:attrNameLst>
                                          <p:attrName>ppt_x</p:attrName>
                                        </p:attrNameLst>
                                      </p:cBhvr>
                                      <p:tavLst>
                                        <p:tav tm="0">
                                          <p:val>
                                            <p:strVal val="#ppt_x"/>
                                          </p:val>
                                        </p:tav>
                                        <p:tav tm="100000">
                                          <p:val>
                                            <p:strVal val="#ppt_x"/>
                                          </p:val>
                                        </p:tav>
                                      </p:tavLst>
                                    </p:anim>
                                    <p:anim calcmode="lin" valueType="num">
                                      <p:cBhvr additive="base">
                                        <p:cTn id="53" dur="500" fill="hold"/>
                                        <p:tgtEl>
                                          <p:spTgt spid="5547029"/>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5547030"/>
                                        </p:tgtEl>
                                        <p:attrNameLst>
                                          <p:attrName>style.visibility</p:attrName>
                                        </p:attrNameLst>
                                      </p:cBhvr>
                                      <p:to>
                                        <p:strVal val="visible"/>
                                      </p:to>
                                    </p:set>
                                    <p:anim calcmode="lin" valueType="num">
                                      <p:cBhvr additive="base">
                                        <p:cTn id="57" dur="500" fill="hold"/>
                                        <p:tgtEl>
                                          <p:spTgt spid="5547030"/>
                                        </p:tgtEl>
                                        <p:attrNameLst>
                                          <p:attrName>ppt_x</p:attrName>
                                        </p:attrNameLst>
                                      </p:cBhvr>
                                      <p:tavLst>
                                        <p:tav tm="0">
                                          <p:val>
                                            <p:strVal val="#ppt_x"/>
                                          </p:val>
                                        </p:tav>
                                        <p:tav tm="100000">
                                          <p:val>
                                            <p:strVal val="#ppt_x"/>
                                          </p:val>
                                        </p:tav>
                                      </p:tavLst>
                                    </p:anim>
                                    <p:anim calcmode="lin" valueType="num">
                                      <p:cBhvr additive="base">
                                        <p:cTn id="58" dur="500" fill="hold"/>
                                        <p:tgtEl>
                                          <p:spTgt spid="5547030"/>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2" presetClass="entr" presetSubtype="4" fill="hold" grpId="0" nodeType="afterEffect">
                                  <p:stCondLst>
                                    <p:cond delay="0"/>
                                  </p:stCondLst>
                                  <p:childTnLst>
                                    <p:set>
                                      <p:cBhvr>
                                        <p:cTn id="61" dur="1" fill="hold">
                                          <p:stCondLst>
                                            <p:cond delay="0"/>
                                          </p:stCondLst>
                                        </p:cTn>
                                        <p:tgtEl>
                                          <p:spTgt spid="5547031"/>
                                        </p:tgtEl>
                                        <p:attrNameLst>
                                          <p:attrName>style.visibility</p:attrName>
                                        </p:attrNameLst>
                                      </p:cBhvr>
                                      <p:to>
                                        <p:strVal val="visible"/>
                                      </p:to>
                                    </p:set>
                                    <p:anim calcmode="lin" valueType="num">
                                      <p:cBhvr additive="base">
                                        <p:cTn id="62" dur="500" fill="hold"/>
                                        <p:tgtEl>
                                          <p:spTgt spid="5547031"/>
                                        </p:tgtEl>
                                        <p:attrNameLst>
                                          <p:attrName>ppt_x</p:attrName>
                                        </p:attrNameLst>
                                      </p:cBhvr>
                                      <p:tavLst>
                                        <p:tav tm="0">
                                          <p:val>
                                            <p:strVal val="#ppt_x"/>
                                          </p:val>
                                        </p:tav>
                                        <p:tav tm="100000">
                                          <p:val>
                                            <p:strVal val="#ppt_x"/>
                                          </p:val>
                                        </p:tav>
                                      </p:tavLst>
                                    </p:anim>
                                    <p:anim calcmode="lin" valueType="num">
                                      <p:cBhvr additive="base">
                                        <p:cTn id="63" dur="500" fill="hold"/>
                                        <p:tgtEl>
                                          <p:spTgt spid="5547031"/>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8" fill="hold" grpId="0" nodeType="afterEffect">
                                  <p:stCondLst>
                                    <p:cond delay="100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0-#ppt_w/2"/>
                                          </p:val>
                                        </p:tav>
                                        <p:tav tm="100000">
                                          <p:val>
                                            <p:strVal val="#ppt_x"/>
                                          </p:val>
                                        </p:tav>
                                      </p:tavLst>
                                    </p:anim>
                                    <p:anim calcmode="lin" valueType="num">
                                      <p:cBhvr additive="base">
                                        <p:cTn id="68" dur="500" fill="hold"/>
                                        <p:tgtEl>
                                          <p:spTgt spid="28"/>
                                        </p:tgtEl>
                                        <p:attrNameLst>
                                          <p:attrName>ppt_y</p:attrName>
                                        </p:attrNameLst>
                                      </p:cBhvr>
                                      <p:tavLst>
                                        <p:tav tm="0">
                                          <p:val>
                                            <p:strVal val="#ppt_y"/>
                                          </p:val>
                                        </p:tav>
                                        <p:tav tm="100000">
                                          <p:val>
                                            <p:strVal val="#ppt_y"/>
                                          </p:val>
                                        </p:tav>
                                      </p:tavLst>
                                    </p:anim>
                                  </p:childTnLst>
                                </p:cTn>
                              </p:par>
                            </p:childTnLst>
                          </p:cTn>
                        </p:par>
                        <p:par>
                          <p:cTn id="69" fill="hold">
                            <p:stCondLst>
                              <p:cond delay="8500"/>
                            </p:stCondLst>
                            <p:childTnLst>
                              <p:par>
                                <p:cTn id="70" presetID="2" presetClass="entr" presetSubtype="4"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ppt_x"/>
                                          </p:val>
                                        </p:tav>
                                        <p:tav tm="100000">
                                          <p:val>
                                            <p:strVal val="#ppt_x"/>
                                          </p:val>
                                        </p:tav>
                                      </p:tavLst>
                                    </p:anim>
                                    <p:anim calcmode="lin" valueType="num">
                                      <p:cBhvr additive="base">
                                        <p:cTn id="73" dur="500" fill="hold"/>
                                        <p:tgtEl>
                                          <p:spTgt spid="32"/>
                                        </p:tgtEl>
                                        <p:attrNameLst>
                                          <p:attrName>ppt_y</p:attrName>
                                        </p:attrNameLst>
                                      </p:cBhvr>
                                      <p:tavLst>
                                        <p:tav tm="0">
                                          <p:val>
                                            <p:strVal val="1+#ppt_h/2"/>
                                          </p:val>
                                        </p:tav>
                                        <p:tav tm="100000">
                                          <p:val>
                                            <p:strVal val="#ppt_y"/>
                                          </p:val>
                                        </p:tav>
                                      </p:tavLst>
                                    </p:anim>
                                  </p:childTnLst>
                                </p:cTn>
                              </p:par>
                            </p:childTnLst>
                          </p:cTn>
                        </p:par>
                        <p:par>
                          <p:cTn id="74" fill="hold">
                            <p:stCondLst>
                              <p:cond delay="9000"/>
                            </p:stCondLst>
                            <p:childTnLst>
                              <p:par>
                                <p:cTn id="75" presetID="2" presetClass="entr" presetSubtype="8"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500" fill="hold"/>
                                        <p:tgtEl>
                                          <p:spTgt spid="33"/>
                                        </p:tgtEl>
                                        <p:attrNameLst>
                                          <p:attrName>ppt_x</p:attrName>
                                        </p:attrNameLst>
                                      </p:cBhvr>
                                      <p:tavLst>
                                        <p:tav tm="0">
                                          <p:val>
                                            <p:strVal val="0-#ppt_w/2"/>
                                          </p:val>
                                        </p:tav>
                                        <p:tav tm="100000">
                                          <p:val>
                                            <p:strVal val="#ppt_x"/>
                                          </p:val>
                                        </p:tav>
                                      </p:tavLst>
                                    </p:anim>
                                    <p:anim calcmode="lin" valueType="num">
                                      <p:cBhvr additive="base">
                                        <p:cTn id="78"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5" grpId="0" animBg="1" autoUpdateAnimBg="0"/>
      <p:bldP spid="5547019" grpId="0" animBg="1" autoUpdateAnimBg="0"/>
      <p:bldP spid="5547020" grpId="0" animBg="1" autoUpdateAnimBg="0"/>
      <p:bldP spid="5547021" grpId="0" animBg="1" autoUpdateAnimBg="0"/>
      <p:bldP spid="5547026" grpId="0" animBg="1" autoUpdateAnimBg="0"/>
      <p:bldP spid="5547027" grpId="0" animBg="1" autoUpdateAnimBg="0"/>
      <p:bldP spid="5547028" grpId="0" animBg="1" autoUpdateAnimBg="0"/>
      <p:bldP spid="5547029" grpId="0" animBg="1"/>
      <p:bldP spid="5547030" grpId="0" animBg="1"/>
      <p:bldP spid="5547031" grpId="0" animBg="1"/>
      <p:bldP spid="28" grpId="0" animBg="1" autoUpdateAnimBg="0"/>
      <p:bldP spid="32" grpId="0" animBg="1"/>
      <p:bldP spid="33"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rPr>
              <a:t>12/01/09 - 9pm</a:t>
            </a:r>
          </a:p>
        </p:txBody>
      </p:sp>
      <p:sp>
        <p:nvSpPr>
          <p:cNvPr id="1229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rPr>
              <a:t>eSlide – P6466 – The Financial Crisis and the Future of the P/C</a:t>
            </a:r>
          </a:p>
        </p:txBody>
      </p:sp>
      <p:sp>
        <p:nvSpPr>
          <p:cNvPr id="1229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3408323-3C67-4227-9DE8-43221D29A834}" type="slidenum">
              <a:rPr lang="en-US" sz="900">
                <a:solidFill>
                  <a:srgbClr val="000000"/>
                </a:solidFill>
              </a:rPr>
              <a:pPr algn="r" eaLnBrk="0" hangingPunct="0">
                <a:lnSpc>
                  <a:spcPct val="85000"/>
                </a:lnSpc>
                <a:spcBef>
                  <a:spcPct val="20000"/>
                </a:spcBef>
              </a:pPr>
              <a:t>18</a:t>
            </a:fld>
            <a:endParaRPr lang="en-US" sz="900">
              <a:solidFill>
                <a:srgbClr val="000000"/>
              </a:solidFill>
            </a:endParaRPr>
          </a:p>
        </p:txBody>
      </p:sp>
      <p:sp>
        <p:nvSpPr>
          <p:cNvPr id="12294" name="Rectangle 2"/>
          <p:cNvSpPr>
            <a:spLocks noGrp="1" noChangeArrowheads="1"/>
          </p:cNvSpPr>
          <p:nvPr>
            <p:ph type="title" idx="4294967295"/>
          </p:nvPr>
        </p:nvSpPr>
        <p:spPr>
          <a:xfrm>
            <a:off x="271463" y="128588"/>
            <a:ext cx="6584950" cy="860425"/>
          </a:xfrm>
        </p:spPr>
        <p:txBody>
          <a:bodyPr/>
          <a:lstStyle/>
          <a:p>
            <a:r>
              <a:rPr lang="en-US" smtClean="0"/>
              <a:t>Policyholder Surplus, </a:t>
            </a:r>
            <a:br>
              <a:rPr lang="en-US" smtClean="0"/>
            </a:br>
            <a:r>
              <a:rPr lang="en-US" smtClean="0"/>
              <a:t>Quarterly, 2006:Q4–2013:Q1</a:t>
            </a:r>
          </a:p>
        </p:txBody>
      </p:sp>
      <p:sp>
        <p:nvSpPr>
          <p:cNvPr id="12295" name="Rectangle 4"/>
          <p:cNvSpPr>
            <a:spLocks noChangeArrowheads="1"/>
          </p:cNvSpPr>
          <p:nvPr/>
        </p:nvSpPr>
        <p:spPr bwMode="auto">
          <a:xfrm>
            <a:off x="0" y="6454775"/>
            <a:ext cx="487997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Sources: ISO; A.M .Best.</a:t>
            </a:r>
          </a:p>
        </p:txBody>
      </p:sp>
      <p:sp>
        <p:nvSpPr>
          <p:cNvPr id="12296" name="Rectangle 4"/>
          <p:cNvSpPr>
            <a:spLocks noChangeArrowheads="1"/>
          </p:cNvSpPr>
          <p:nvPr/>
        </p:nvSpPr>
        <p:spPr bwMode="black">
          <a:xfrm>
            <a:off x="119063" y="11255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graphicFrame>
        <p:nvGraphicFramePr>
          <p:cNvPr id="12290" name="Object 3"/>
          <p:cNvGraphicFramePr>
            <a:graphicFrameLocks/>
          </p:cNvGraphicFramePr>
          <p:nvPr/>
        </p:nvGraphicFramePr>
        <p:xfrm>
          <a:off x="152400" y="1317625"/>
          <a:ext cx="8763000" cy="4030663"/>
        </p:xfrm>
        <a:graphic>
          <a:graphicData uri="http://schemas.openxmlformats.org/presentationml/2006/ole">
            <p:oleObj spid="_x0000_s12290" name="Chart" r:id="rId4" imgW="8772576" imgH="3305147" progId="MSGraph.Chart.8">
              <p:embed followColorScheme="full"/>
            </p:oleObj>
          </a:graphicData>
        </a:graphic>
      </p:graphicFrame>
      <p:sp>
        <p:nvSpPr>
          <p:cNvPr id="12297" name="Text Box 5"/>
          <p:cNvSpPr txBox="1">
            <a:spLocks noChangeArrowheads="1"/>
          </p:cNvSpPr>
          <p:nvPr/>
        </p:nvSpPr>
        <p:spPr bwMode="auto">
          <a:xfrm>
            <a:off x="5799138" y="5440363"/>
            <a:ext cx="2660650" cy="844550"/>
          </a:xfrm>
          <a:prstGeom prst="rect">
            <a:avLst/>
          </a:prstGeom>
          <a:noFill/>
          <a:ln w="12700" algn="ctr">
            <a:noFill/>
            <a:miter lim="800000"/>
            <a:headEnd type="none" w="sm" len="sm"/>
            <a:tailEnd type="none" w="sm" len="sm"/>
          </a:ln>
        </p:spPr>
        <p:txBody>
          <a:bodyPr>
            <a:spAutoFit/>
          </a:bodyPr>
          <a:lstStyle/>
          <a:p>
            <a:pPr eaLnBrk="0" hangingPunct="0">
              <a:lnSpc>
                <a:spcPct val="85000"/>
              </a:lnSpc>
              <a:spcBef>
                <a:spcPct val="25000"/>
              </a:spcBef>
            </a:pPr>
            <a:endParaRPr lang="en-US" sz="1600" b="1" i="1">
              <a:solidFill>
                <a:srgbClr val="FF0000"/>
              </a:solidFill>
            </a:endParaRPr>
          </a:p>
          <a:p>
            <a:pPr eaLnBrk="0" hangingPunct="0">
              <a:lnSpc>
                <a:spcPct val="85000"/>
              </a:lnSpc>
              <a:spcBef>
                <a:spcPct val="25000"/>
              </a:spcBef>
            </a:pPr>
            <a:endParaRPr lang="en-US" sz="1600" b="1">
              <a:solidFill>
                <a:srgbClr val="000000"/>
              </a:solidFill>
            </a:endParaRPr>
          </a:p>
          <a:p>
            <a:pPr eaLnBrk="0" hangingPunct="0">
              <a:lnSpc>
                <a:spcPct val="85000"/>
              </a:lnSpc>
              <a:spcBef>
                <a:spcPct val="25000"/>
              </a:spcBef>
            </a:pPr>
            <a:endParaRPr lang="en-US" sz="1600" b="1" i="1">
              <a:solidFill>
                <a:srgbClr val="339966"/>
              </a:solidFill>
            </a:endParaRPr>
          </a:p>
        </p:txBody>
      </p:sp>
      <p:sp>
        <p:nvSpPr>
          <p:cNvPr id="18" name="AutoShape 7"/>
          <p:cNvSpPr>
            <a:spLocks noChangeArrowheads="1"/>
          </p:cNvSpPr>
          <p:nvPr/>
        </p:nvSpPr>
        <p:spPr bwMode="blackWhite">
          <a:xfrm>
            <a:off x="579438" y="5324475"/>
            <a:ext cx="8153400" cy="879475"/>
          </a:xfrm>
          <a:prstGeom prst="wedgeRectCallout">
            <a:avLst>
              <a:gd name="adj1" fmla="val 43037"/>
              <a:gd name="adj2" fmla="val 26731"/>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2000" b="1">
                <a:solidFill>
                  <a:srgbClr val="FFFFFF"/>
                </a:solidFill>
              </a:rPr>
              <a:t>The </a:t>
            </a:r>
            <a:r>
              <a:rPr lang="en-US" sz="2000" b="1" smtClean="0">
                <a:solidFill>
                  <a:srgbClr val="FFFFFF"/>
                </a:solidFill>
              </a:rPr>
              <a:t>P/C industry </a:t>
            </a:r>
            <a:r>
              <a:rPr lang="en-US" sz="2000" b="1" dirty="0">
                <a:solidFill>
                  <a:srgbClr val="FFFFFF"/>
                </a:solidFill>
              </a:rPr>
              <a:t>at year-end 2012 had $1 of surplus for every $0.78 of NPW, the strongest claims-paying status in its history.</a:t>
            </a:r>
          </a:p>
        </p:txBody>
      </p:sp>
      <p:sp>
        <p:nvSpPr>
          <p:cNvPr id="19" name="AutoShape 8"/>
          <p:cNvSpPr>
            <a:spLocks noChangeArrowheads="1"/>
          </p:cNvSpPr>
          <p:nvPr/>
        </p:nvSpPr>
        <p:spPr bwMode="blackWhite">
          <a:xfrm>
            <a:off x="6324600" y="1066800"/>
            <a:ext cx="1985963" cy="762000"/>
          </a:xfrm>
          <a:prstGeom prst="wedgeRectCallout">
            <a:avLst>
              <a:gd name="adj1" fmla="val 63356"/>
              <a:gd name="adj2" fmla="val 82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Up $170 Billion from the 2009:Q1 trough, a new peak</a:t>
            </a:r>
          </a:p>
        </p:txBody>
      </p:sp>
      <p:sp>
        <p:nvSpPr>
          <p:cNvPr id="12" name="AutoShape 8"/>
          <p:cNvSpPr>
            <a:spLocks noChangeArrowheads="1"/>
          </p:cNvSpPr>
          <p:nvPr/>
        </p:nvSpPr>
        <p:spPr bwMode="blackWhite">
          <a:xfrm>
            <a:off x="2286000" y="1219200"/>
            <a:ext cx="1600200" cy="1219200"/>
          </a:xfrm>
          <a:prstGeom prst="wedgeRectCallout">
            <a:avLst>
              <a:gd name="adj1" fmla="val 45375"/>
              <a:gd name="adj2" fmla="val 1424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Down $84 Billion from the previous peak, due to the financial crisis, CATs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12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7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5325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2A467B2-73B0-476B-87C1-D74FD6587061}" type="slidenum">
              <a:rPr lang="en-US" sz="900">
                <a:solidFill>
                  <a:schemeClr val="bg1"/>
                </a:solidFill>
              </a:rPr>
              <a:pPr algn="r" eaLnBrk="0" hangingPunct="0">
                <a:lnSpc>
                  <a:spcPct val="85000"/>
                </a:lnSpc>
                <a:spcBef>
                  <a:spcPct val="20000"/>
                </a:spcBef>
              </a:pPr>
              <a:t>19</a:t>
            </a:fld>
            <a:endParaRPr lang="en-US" sz="900">
              <a:solidFill>
                <a:schemeClr val="bg1"/>
              </a:solidFill>
            </a:endParaRPr>
          </a:p>
        </p:txBody>
      </p:sp>
      <p:sp>
        <p:nvSpPr>
          <p:cNvPr id="1924102" name="Rectangle 6"/>
          <p:cNvSpPr>
            <a:spLocks noChangeArrowheads="1"/>
          </p:cNvSpPr>
          <p:nvPr/>
        </p:nvSpPr>
        <p:spPr bwMode="blackWhite">
          <a:xfrm>
            <a:off x="736600" y="2359025"/>
            <a:ext cx="7924800" cy="12954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a:solidFill>
                  <a:srgbClr val="FFFFFF"/>
                </a:solidFill>
              </a:rPr>
              <a:t>Don’t Call It</a:t>
            </a:r>
            <a:br>
              <a:rPr lang="en-US" sz="4400" b="1">
                <a:solidFill>
                  <a:srgbClr val="FFFFFF"/>
                </a:solidFill>
              </a:rPr>
            </a:br>
            <a:r>
              <a:rPr lang="en-US" sz="4400" b="1">
                <a:solidFill>
                  <a:srgbClr val="FFFFFF"/>
                </a:solidFill>
              </a:rPr>
              <a:t>the “Life Insurance” Industry</a:t>
            </a:r>
          </a:p>
        </p:txBody>
      </p:sp>
      <p:sp>
        <p:nvSpPr>
          <p:cNvPr id="53253" name="Text Box 6"/>
          <p:cNvSpPr txBox="1">
            <a:spLocks noChangeArrowheads="1"/>
          </p:cNvSpPr>
          <p:nvPr/>
        </p:nvSpPr>
        <p:spPr bwMode="auto">
          <a:xfrm>
            <a:off x="742950" y="3952875"/>
            <a:ext cx="7972425" cy="1200150"/>
          </a:xfrm>
          <a:prstGeom prst="rect">
            <a:avLst/>
          </a:prstGeom>
          <a:noFill/>
          <a:ln w="9525">
            <a:noFill/>
            <a:miter lim="800000"/>
            <a:headEnd/>
            <a:tailEnd/>
          </a:ln>
        </p:spPr>
        <p:txBody>
          <a:bodyPr>
            <a:spAutoFit/>
          </a:bodyPr>
          <a:lstStyle/>
          <a:p>
            <a:pPr algn="ctr">
              <a:spcBef>
                <a:spcPct val="50000"/>
              </a:spcBef>
            </a:pPr>
            <a:r>
              <a:rPr lang="en-US" sz="3600" b="1">
                <a:solidFill>
                  <a:srgbClr val="2B7299"/>
                </a:solidFill>
              </a:rPr>
              <a:t>Annuities Dominate</a:t>
            </a:r>
            <a:br>
              <a:rPr lang="en-US" sz="3600" b="1">
                <a:solidFill>
                  <a:srgbClr val="2B7299"/>
                </a:solidFill>
              </a:rPr>
            </a:br>
            <a:r>
              <a:rPr lang="en-US" sz="3600" b="1">
                <a:solidFill>
                  <a:srgbClr val="2B7299"/>
                </a:solidFill>
              </a:rPr>
              <a:t>Industry Premiums and Profits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6"/>
          <p:cNvSpPr>
            <a:spLocks noGrp="1"/>
          </p:cNvSpPr>
          <p:nvPr>
            <p:ph type="title"/>
          </p:nvPr>
        </p:nvSpPr>
        <p:spPr>
          <a:xfrm>
            <a:off x="660400" y="223838"/>
            <a:ext cx="6388100" cy="860425"/>
          </a:xfrm>
        </p:spPr>
        <p:txBody>
          <a:bodyPr/>
          <a:lstStyle/>
          <a:p>
            <a:r>
              <a:rPr lang="en-US" smtClean="0"/>
              <a:t>U.S. Insurance Industry Financial Snapshot as of Year-end 2012</a:t>
            </a:r>
          </a:p>
        </p:txBody>
      </p:sp>
      <p:graphicFrame>
        <p:nvGraphicFramePr>
          <p:cNvPr id="1026" name="Content Placeholder 9"/>
          <p:cNvGraphicFramePr>
            <a:graphicFrameLocks noGrp="1"/>
          </p:cNvGraphicFramePr>
          <p:nvPr>
            <p:ph sz="half" idx="1"/>
          </p:nvPr>
        </p:nvGraphicFramePr>
        <p:xfrm>
          <a:off x="152400" y="1181100"/>
          <a:ext cx="4324350" cy="4314825"/>
        </p:xfrm>
        <a:graphic>
          <a:graphicData uri="http://schemas.openxmlformats.org/presentationml/2006/ole">
            <p:oleObj spid="_x0000_s1026" name="Worksheet" r:id="rId3" imgW="4400449" imgH="4391011" progId="Excel.Sheet.8">
              <p:embed/>
            </p:oleObj>
          </a:graphicData>
        </a:graphic>
      </p:graphicFrame>
      <p:graphicFrame>
        <p:nvGraphicFramePr>
          <p:cNvPr id="1027" name="Content Placeholder 7"/>
          <p:cNvGraphicFramePr>
            <a:graphicFrameLocks noGrp="1"/>
          </p:cNvGraphicFramePr>
          <p:nvPr>
            <p:ph sz="half" idx="2"/>
          </p:nvPr>
        </p:nvGraphicFramePr>
        <p:xfrm>
          <a:off x="4497388" y="1295400"/>
          <a:ext cx="4452937" cy="4124325"/>
        </p:xfrm>
        <a:graphic>
          <a:graphicData uri="http://schemas.openxmlformats.org/presentationml/2006/ole">
            <p:oleObj spid="_x0000_s1027" name="Chart" r:id="rId4" imgW="4895951" imgH="4533938" progId="Excel.Sheet.8">
              <p:embed/>
            </p:oleObj>
          </a:graphicData>
        </a:graphic>
      </p:graphicFrame>
      <p:sp>
        <p:nvSpPr>
          <p:cNvPr id="1029" name="Date Placeholder 3"/>
          <p:cNvSpPr>
            <a:spLocks noGrp="1"/>
          </p:cNvSpPr>
          <p:nvPr>
            <p:ph type="dt" sz="quarter" idx="10"/>
          </p:nvPr>
        </p:nvSpPr>
        <p:spPr/>
        <p:txBody>
          <a:bodyPr/>
          <a:lstStyle/>
          <a:p>
            <a:pPr>
              <a:defRPr/>
            </a:pPr>
            <a:r>
              <a:rPr lang="en-US" smtClean="0">
                <a:latin typeface="Arial" pitchFamily="34" charset="0"/>
              </a:rPr>
              <a:t>12/01/09 - 9pm</a:t>
            </a:r>
          </a:p>
        </p:txBody>
      </p:sp>
      <p:sp>
        <p:nvSpPr>
          <p:cNvPr id="1030" name="Footer Placeholder 4"/>
          <p:cNvSpPr>
            <a:spLocks noGrp="1"/>
          </p:cNvSpPr>
          <p:nvPr>
            <p:ph type="ftr" sz="quarter" idx="11"/>
          </p:nvPr>
        </p:nvSpPr>
        <p:spPr/>
        <p:txBody>
          <a:bodyPr/>
          <a:lstStyle/>
          <a:p>
            <a:pPr>
              <a:defRPr/>
            </a:pPr>
            <a:r>
              <a:rPr lang="en-US" smtClean="0">
                <a:latin typeface="Arial" pitchFamily="34" charset="0"/>
              </a:rPr>
              <a:t>eSlide – P6466 – The Financial Crisis and the Future of the P/C</a:t>
            </a:r>
          </a:p>
        </p:txBody>
      </p:sp>
      <p:sp>
        <p:nvSpPr>
          <p:cNvPr id="1031" name="Slide Number Placeholder 5"/>
          <p:cNvSpPr>
            <a:spLocks noGrp="1"/>
          </p:cNvSpPr>
          <p:nvPr>
            <p:ph type="sldNum" sz="quarter" idx="12"/>
          </p:nvPr>
        </p:nvSpPr>
        <p:spPr/>
        <p:txBody>
          <a:bodyPr/>
          <a:lstStyle/>
          <a:p>
            <a:pPr>
              <a:defRPr/>
            </a:pPr>
            <a:fld id="{DA79F2C9-A922-48FE-827A-7CFF54802C06}" type="slidenum">
              <a:rPr lang="en-US" smtClean="0">
                <a:latin typeface="Arial" pitchFamily="34" charset="0"/>
              </a:rPr>
              <a:pPr>
                <a:defRPr/>
              </a:pPr>
              <a:t>2</a:t>
            </a:fld>
            <a:endParaRPr lang="en-US" smtClean="0">
              <a:latin typeface="Arial" pitchFamily="34" charset="0"/>
            </a:endParaRPr>
          </a:p>
        </p:txBody>
      </p:sp>
      <p:sp>
        <p:nvSpPr>
          <p:cNvPr id="1032" name="TextBox 7"/>
          <p:cNvSpPr txBox="1">
            <a:spLocks noChangeArrowheads="1"/>
          </p:cNvSpPr>
          <p:nvPr/>
        </p:nvSpPr>
        <p:spPr bwMode="auto">
          <a:xfrm>
            <a:off x="609600" y="6477000"/>
            <a:ext cx="3581400" cy="261938"/>
          </a:xfrm>
          <a:prstGeom prst="rect">
            <a:avLst/>
          </a:prstGeom>
          <a:noFill/>
          <a:ln w="9525">
            <a:noFill/>
            <a:miter lim="800000"/>
            <a:headEnd/>
            <a:tailEnd/>
          </a:ln>
        </p:spPr>
        <p:txBody>
          <a:bodyPr>
            <a:spAutoFit/>
          </a:bodyPr>
          <a:lstStyle/>
          <a:p>
            <a:r>
              <a:rPr lang="en-US" sz="1100"/>
              <a:t>Sources: SNL Financial; I.I.I.</a:t>
            </a:r>
          </a:p>
        </p:txBody>
      </p:sp>
      <p:sp>
        <p:nvSpPr>
          <p:cNvPr id="9" name="Rectangle 6"/>
          <p:cNvSpPr>
            <a:spLocks noChangeArrowheads="1"/>
          </p:cNvSpPr>
          <p:nvPr/>
        </p:nvSpPr>
        <p:spPr bwMode="blackWhite">
          <a:xfrm>
            <a:off x="381000" y="5638800"/>
            <a:ext cx="8312150" cy="8318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In terms of assets, the life/annuity sector is over three times as large as the property/casualty sector and both dwarf the medical expense sector. But in terms of premiums, the three are much closer.</a:t>
            </a:r>
          </a:p>
        </p:txBody>
      </p:sp>
      <p:sp>
        <p:nvSpPr>
          <p:cNvPr id="1034" name="TextBox 9"/>
          <p:cNvSpPr txBox="1">
            <a:spLocks noChangeArrowheads="1"/>
          </p:cNvSpPr>
          <p:nvPr/>
        </p:nvSpPr>
        <p:spPr bwMode="auto">
          <a:xfrm>
            <a:off x="4724400" y="5029200"/>
            <a:ext cx="4114800" cy="369888"/>
          </a:xfrm>
          <a:prstGeom prst="rect">
            <a:avLst/>
          </a:prstGeom>
          <a:noFill/>
          <a:ln w="9525">
            <a:noFill/>
            <a:miter lim="800000"/>
            <a:headEnd/>
            <a:tailEnd/>
          </a:ln>
        </p:spPr>
        <p:txBody>
          <a:bodyPr>
            <a:spAutoFit/>
          </a:bodyPr>
          <a:lstStyle/>
          <a:p>
            <a:pPr algn="ctr"/>
            <a:r>
              <a:rPr lang="en-US"/>
              <a:t>Total assets: $7.5 Trillion</a:t>
            </a:r>
          </a:p>
        </p:txBody>
      </p:sp>
      <p:sp>
        <p:nvSpPr>
          <p:cNvPr id="1035" name="TextBox 12"/>
          <p:cNvSpPr txBox="1">
            <a:spLocks noChangeArrowheads="1"/>
          </p:cNvSpPr>
          <p:nvPr/>
        </p:nvSpPr>
        <p:spPr bwMode="auto">
          <a:xfrm>
            <a:off x="152400" y="5029200"/>
            <a:ext cx="4267200" cy="369888"/>
          </a:xfrm>
          <a:prstGeom prst="rect">
            <a:avLst/>
          </a:prstGeom>
          <a:noFill/>
          <a:ln w="9525">
            <a:noFill/>
            <a:miter lim="800000"/>
            <a:headEnd/>
            <a:tailEnd/>
          </a:ln>
        </p:spPr>
        <p:txBody>
          <a:bodyPr>
            <a:spAutoFit/>
          </a:bodyPr>
          <a:lstStyle/>
          <a:p>
            <a:pPr algn="ctr"/>
            <a:r>
              <a:rPr lang="en-US"/>
              <a:t>Total premiums: $1.5 Trillion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542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95D13C8-DB29-4CAA-96A5-FF5F2F13F647}" type="slidenum">
              <a:rPr lang="en-US" sz="900">
                <a:solidFill>
                  <a:schemeClr val="bg1"/>
                </a:solidFill>
              </a:rPr>
              <a:pPr algn="r" eaLnBrk="0" hangingPunct="0">
                <a:lnSpc>
                  <a:spcPct val="85000"/>
                </a:lnSpc>
                <a:spcBef>
                  <a:spcPct val="20000"/>
                </a:spcBef>
              </a:pPr>
              <a:t>20</a:t>
            </a:fld>
            <a:endParaRPr lang="en-US" sz="900">
              <a:solidFill>
                <a:schemeClr val="bg1"/>
              </a:solidFill>
            </a:endParaRPr>
          </a:p>
        </p:txBody>
      </p:sp>
      <p:sp>
        <p:nvSpPr>
          <p:cNvPr id="13" name="Rectangle 10"/>
          <p:cNvSpPr>
            <a:spLocks noChangeArrowheads="1"/>
          </p:cNvSpPr>
          <p:nvPr/>
        </p:nvSpPr>
        <p:spPr bwMode="blackWhite">
          <a:xfrm>
            <a:off x="228600" y="1752600"/>
            <a:ext cx="8532813" cy="11811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spcBef>
                <a:spcPct val="25000"/>
              </a:spcBef>
              <a:defRPr/>
            </a:pPr>
            <a:r>
              <a:rPr lang="en-US" sz="3200" b="1" dirty="0">
                <a:solidFill>
                  <a:schemeClr val="bg1"/>
                </a:solidFill>
              </a:rPr>
              <a:t>The Life/Annuities/A&amp;H segment</a:t>
            </a:r>
          </a:p>
        </p:txBody>
      </p:sp>
      <p:sp>
        <p:nvSpPr>
          <p:cNvPr id="54277" name="TextBox 2"/>
          <p:cNvSpPr txBox="1">
            <a:spLocks noChangeArrowheads="1"/>
          </p:cNvSpPr>
          <p:nvPr/>
        </p:nvSpPr>
        <p:spPr bwMode="auto">
          <a:xfrm>
            <a:off x="2514600" y="3276600"/>
            <a:ext cx="4333875" cy="2678113"/>
          </a:xfrm>
          <a:prstGeom prst="rect">
            <a:avLst/>
          </a:prstGeom>
          <a:noFill/>
          <a:ln w="9525">
            <a:noFill/>
            <a:miter lim="800000"/>
            <a:headEnd/>
            <a:tailEnd/>
          </a:ln>
        </p:spPr>
        <p:txBody>
          <a:bodyPr>
            <a:spAutoFit/>
          </a:bodyPr>
          <a:lstStyle/>
          <a:p>
            <a:r>
              <a:rPr lang="en-US" sz="2800" u="sng"/>
              <a:t>Five Major Segments</a:t>
            </a:r>
          </a:p>
          <a:p>
            <a:pPr>
              <a:buFont typeface="Arial" charset="0"/>
              <a:buChar char="•"/>
            </a:pPr>
            <a:r>
              <a:rPr lang="en-US" sz="2800"/>
              <a:t>Individual Life Insurance</a:t>
            </a:r>
          </a:p>
          <a:p>
            <a:pPr>
              <a:buFont typeface="Arial" charset="0"/>
              <a:buChar char="•"/>
            </a:pPr>
            <a:r>
              <a:rPr lang="en-US" sz="2800"/>
              <a:t>Individual Annuities</a:t>
            </a:r>
          </a:p>
          <a:p>
            <a:pPr>
              <a:buFont typeface="Arial" charset="0"/>
              <a:buChar char="•"/>
            </a:pPr>
            <a:r>
              <a:rPr lang="en-US" sz="2800"/>
              <a:t>Group Life Insurance</a:t>
            </a:r>
          </a:p>
          <a:p>
            <a:pPr>
              <a:buFont typeface="Arial" charset="0"/>
              <a:buChar char="•"/>
            </a:pPr>
            <a:r>
              <a:rPr lang="en-US" sz="2800"/>
              <a:t>Group Annuities</a:t>
            </a:r>
          </a:p>
          <a:p>
            <a:pPr>
              <a:buFont typeface="Arial" charset="0"/>
              <a:buChar char="•"/>
            </a:pPr>
            <a:r>
              <a:rPr lang="en-US" sz="2800"/>
              <a:t>A&amp;H Insurance</a:t>
            </a:r>
          </a:p>
        </p:txBody>
      </p:sp>
    </p:spTree>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6" name="Rectangle 2"/>
          <p:cNvSpPr>
            <a:spLocks noGrp="1" noChangeArrowheads="1"/>
          </p:cNvSpPr>
          <p:nvPr>
            <p:ph type="title" idx="4294967295"/>
          </p:nvPr>
        </p:nvSpPr>
        <p:spPr>
          <a:xfrm>
            <a:off x="596900" y="215900"/>
            <a:ext cx="7848600" cy="712788"/>
          </a:xfrm>
        </p:spPr>
        <p:txBody>
          <a:bodyPr lIns="92075" tIns="46038" rIns="92075" bIns="46038" anchor="b"/>
          <a:lstStyle/>
          <a:p>
            <a:pPr>
              <a:lnSpc>
                <a:spcPct val="85000"/>
              </a:lnSpc>
            </a:pPr>
            <a:r>
              <a:rPr lang="en-US" dirty="0" smtClean="0"/>
              <a:t>U.S. Life/Annuity Insurance Industry</a:t>
            </a:r>
            <a:br>
              <a:rPr lang="en-US" dirty="0" smtClean="0"/>
            </a:br>
            <a:r>
              <a:rPr lang="en-US" dirty="0" smtClean="0"/>
              <a:t>Profit Sources, by Percent, 2012</a:t>
            </a:r>
          </a:p>
        </p:txBody>
      </p:sp>
      <p:graphicFrame>
        <p:nvGraphicFramePr>
          <p:cNvPr id="11" name="Object 2"/>
          <p:cNvGraphicFramePr>
            <a:graphicFrameLocks noGrp="1" noChangeAspect="1"/>
          </p:cNvGraphicFramePr>
          <p:nvPr>
            <p:ph type="chart" idx="4294967295"/>
          </p:nvPr>
        </p:nvGraphicFramePr>
        <p:xfrm>
          <a:off x="228600" y="1981200"/>
          <a:ext cx="8509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6324" name="Rectangle 4"/>
          <p:cNvSpPr>
            <a:spLocks noChangeArrowheads="1"/>
          </p:cNvSpPr>
          <p:nvPr/>
        </p:nvSpPr>
        <p:spPr bwMode="auto">
          <a:xfrm>
            <a:off x="396875" y="6477000"/>
            <a:ext cx="8213725" cy="260350"/>
          </a:xfrm>
          <a:prstGeom prst="rect">
            <a:avLst/>
          </a:prstGeom>
          <a:noFill/>
          <a:ln w="9525">
            <a:noFill/>
            <a:miter lim="800000"/>
            <a:headEnd/>
            <a:tailEnd/>
          </a:ln>
        </p:spPr>
        <p:txBody>
          <a:bodyPr lIns="92075" tIns="46038" rIns="92075" bIns="46038">
            <a:spAutoFit/>
          </a:bodyPr>
          <a:lstStyle/>
          <a:p>
            <a:pPr eaLnBrk="0" hangingPunct="0"/>
            <a:r>
              <a:rPr lang="en-US" sz="1100"/>
              <a:t>Sources:  NAIC Annual Statements, p. 6, from SNL Financial; I.I.I. calculations</a:t>
            </a:r>
          </a:p>
        </p:txBody>
      </p:sp>
      <p:sp>
        <p:nvSpPr>
          <p:cNvPr id="7217158" name="AutoShape 6"/>
          <p:cNvSpPr>
            <a:spLocks/>
          </p:cNvSpPr>
          <p:nvPr/>
        </p:nvSpPr>
        <p:spPr bwMode="auto">
          <a:xfrm rot="-5400000">
            <a:off x="1272381" y="1086643"/>
            <a:ext cx="893763" cy="1743075"/>
          </a:xfrm>
          <a:prstGeom prst="rightBrace">
            <a:avLst>
              <a:gd name="adj1" fmla="val 25073"/>
              <a:gd name="adj2" fmla="val 52370"/>
            </a:avLst>
          </a:prstGeom>
          <a:noFill/>
          <a:ln w="38100">
            <a:solidFill>
              <a:schemeClr val="tx1"/>
            </a:solidFill>
            <a:round/>
            <a:headEnd type="none" w="sm" len="sm"/>
            <a:tailEnd type="none" w="sm" len="sm"/>
          </a:ln>
        </p:spPr>
        <p:txBody>
          <a:bodyPr vert="eaVert" wrap="none" anchor="ctr"/>
          <a:lstStyle/>
          <a:p>
            <a:pPr eaLnBrk="0" hangingPunct="0">
              <a:spcBef>
                <a:spcPct val="50000"/>
              </a:spcBef>
              <a:buClr>
                <a:srgbClr val="FF3300"/>
              </a:buClr>
              <a:buFont typeface="Wingdings" pitchFamily="2" charset="2"/>
              <a:buNone/>
            </a:pPr>
            <a:endParaRPr lang="en-US" sz="1600">
              <a:latin typeface="Times New Roman" pitchFamily="18" charset="0"/>
            </a:endParaRPr>
          </a:p>
        </p:txBody>
      </p:sp>
      <p:sp>
        <p:nvSpPr>
          <p:cNvPr id="7217160" name="AutoShape 8"/>
          <p:cNvSpPr>
            <a:spLocks/>
          </p:cNvSpPr>
          <p:nvPr/>
        </p:nvSpPr>
        <p:spPr bwMode="auto">
          <a:xfrm rot="-5400000">
            <a:off x="3058319" y="2885281"/>
            <a:ext cx="893763" cy="1676401"/>
          </a:xfrm>
          <a:prstGeom prst="rightBrace">
            <a:avLst>
              <a:gd name="adj1" fmla="val 31456"/>
              <a:gd name="adj2" fmla="val 52370"/>
            </a:avLst>
          </a:prstGeom>
          <a:noFill/>
          <a:ln w="38100">
            <a:solidFill>
              <a:schemeClr val="tx1"/>
            </a:solidFill>
            <a:round/>
            <a:headEnd type="none" w="sm" len="sm"/>
            <a:tailEnd type="none" w="sm" len="sm"/>
          </a:ln>
        </p:spPr>
        <p:txBody>
          <a:bodyPr vert="eaVert" wrap="none" anchor="ctr"/>
          <a:lstStyle/>
          <a:p>
            <a:pPr eaLnBrk="0" hangingPunct="0">
              <a:spcBef>
                <a:spcPct val="50000"/>
              </a:spcBef>
              <a:buClr>
                <a:srgbClr val="FF3300"/>
              </a:buClr>
              <a:buFont typeface="Wingdings" pitchFamily="2" charset="2"/>
              <a:buNone/>
            </a:pPr>
            <a:endParaRPr lang="en-US" sz="1600">
              <a:latin typeface="Times New Roman" pitchFamily="18" charset="0"/>
            </a:endParaRPr>
          </a:p>
        </p:txBody>
      </p:sp>
      <p:sp>
        <p:nvSpPr>
          <p:cNvPr id="7217161" name="AutoShape 9"/>
          <p:cNvSpPr>
            <a:spLocks/>
          </p:cNvSpPr>
          <p:nvPr/>
        </p:nvSpPr>
        <p:spPr bwMode="auto">
          <a:xfrm rot="-5400000">
            <a:off x="5064921" y="3164680"/>
            <a:ext cx="893763" cy="1574801"/>
          </a:xfrm>
          <a:prstGeom prst="rightBrace">
            <a:avLst>
              <a:gd name="adj1" fmla="val 22795"/>
              <a:gd name="adj2" fmla="val 52370"/>
            </a:avLst>
          </a:prstGeom>
          <a:noFill/>
          <a:ln w="38100">
            <a:solidFill>
              <a:schemeClr val="tx1"/>
            </a:solidFill>
            <a:round/>
            <a:headEnd type="none" w="sm" len="sm"/>
            <a:tailEnd type="none" w="sm" len="sm"/>
          </a:ln>
        </p:spPr>
        <p:txBody>
          <a:bodyPr vert="eaVert" wrap="none" anchor="ctr"/>
          <a:lstStyle/>
          <a:p>
            <a:pPr eaLnBrk="0" hangingPunct="0">
              <a:spcBef>
                <a:spcPct val="50000"/>
              </a:spcBef>
              <a:buClr>
                <a:srgbClr val="FF3300"/>
              </a:buClr>
              <a:buFont typeface="Wingdings" pitchFamily="2" charset="2"/>
              <a:buNone/>
            </a:pPr>
            <a:endParaRPr lang="en-US" sz="1600">
              <a:latin typeface="Times New Roman" pitchFamily="18" charset="0"/>
            </a:endParaRPr>
          </a:p>
        </p:txBody>
      </p:sp>
      <p:sp>
        <p:nvSpPr>
          <p:cNvPr id="56328" name="Text Box 10"/>
          <p:cNvSpPr txBox="1">
            <a:spLocks noChangeArrowheads="1"/>
          </p:cNvSpPr>
          <p:nvPr/>
        </p:nvSpPr>
        <p:spPr bwMode="auto">
          <a:xfrm>
            <a:off x="1371600" y="1066800"/>
            <a:ext cx="914400" cy="400050"/>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2000" dirty="0" smtClean="0">
                <a:latin typeface="Times New Roman" pitchFamily="18" charset="0"/>
              </a:rPr>
              <a:t>52.1%</a:t>
            </a:r>
            <a:endParaRPr lang="en-US" sz="2000" dirty="0">
              <a:latin typeface="Times New Roman" pitchFamily="18" charset="0"/>
            </a:endParaRPr>
          </a:p>
        </p:txBody>
      </p:sp>
      <p:sp>
        <p:nvSpPr>
          <p:cNvPr id="56329" name="Text Box 11"/>
          <p:cNvSpPr txBox="1">
            <a:spLocks noChangeArrowheads="1"/>
          </p:cNvSpPr>
          <p:nvPr/>
        </p:nvSpPr>
        <p:spPr bwMode="auto">
          <a:xfrm>
            <a:off x="3124200" y="2743200"/>
            <a:ext cx="984250" cy="400050"/>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2000" dirty="0" smtClean="0">
                <a:latin typeface="Times New Roman" pitchFamily="18" charset="0"/>
              </a:rPr>
              <a:t>17.1%</a:t>
            </a:r>
            <a:endParaRPr lang="en-US" sz="2000" dirty="0">
              <a:latin typeface="Times New Roman" pitchFamily="18" charset="0"/>
            </a:endParaRPr>
          </a:p>
        </p:txBody>
      </p:sp>
      <p:sp>
        <p:nvSpPr>
          <p:cNvPr id="56330" name="Text Box 12"/>
          <p:cNvSpPr txBox="1">
            <a:spLocks noChangeArrowheads="1"/>
          </p:cNvSpPr>
          <p:nvPr/>
        </p:nvSpPr>
        <p:spPr bwMode="auto">
          <a:xfrm>
            <a:off x="5105400" y="3048000"/>
            <a:ext cx="879475" cy="400050"/>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2000" dirty="0" smtClean="0">
                <a:latin typeface="Times New Roman" pitchFamily="18" charset="0"/>
              </a:rPr>
              <a:t>16.5%</a:t>
            </a:r>
            <a:endParaRPr lang="en-US" sz="2000" dirty="0">
              <a:latin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87746"/>
                                        </p:tgtEl>
                                        <p:attrNameLst>
                                          <p:attrName>style.visibility</p:attrName>
                                        </p:attrNameLst>
                                      </p:cBhvr>
                                      <p:to>
                                        <p:strVal val="visible"/>
                                      </p:to>
                                    </p:set>
                                    <p:animEffect transition="in" filter="blinds(vertical)">
                                      <p:cBhvr>
                                        <p:cTn id="7" dur="500"/>
                                        <p:tgtEl>
                                          <p:spTgt spid="2877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217158"/>
                                        </p:tgtEl>
                                        <p:attrNameLst>
                                          <p:attrName>style.visibility</p:attrName>
                                        </p:attrNameLst>
                                      </p:cBhvr>
                                      <p:to>
                                        <p:strVal val="visible"/>
                                      </p:to>
                                    </p:set>
                                    <p:animEffect transition="in" filter="dissolve">
                                      <p:cBhvr>
                                        <p:cTn id="15" dur="500"/>
                                        <p:tgtEl>
                                          <p:spTgt spid="721715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217160"/>
                                        </p:tgtEl>
                                        <p:attrNameLst>
                                          <p:attrName>style.visibility</p:attrName>
                                        </p:attrNameLst>
                                      </p:cBhvr>
                                      <p:to>
                                        <p:strVal val="visible"/>
                                      </p:to>
                                    </p:set>
                                    <p:animEffect transition="in" filter="dissolve">
                                      <p:cBhvr>
                                        <p:cTn id="19" dur="500"/>
                                        <p:tgtEl>
                                          <p:spTgt spid="7217160"/>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217161"/>
                                        </p:tgtEl>
                                        <p:attrNameLst>
                                          <p:attrName>style.visibility</p:attrName>
                                        </p:attrNameLst>
                                      </p:cBhvr>
                                      <p:to>
                                        <p:strVal val="visible"/>
                                      </p:to>
                                    </p:set>
                                    <p:animEffect transition="in" filter="dissolve">
                                      <p:cBhvr>
                                        <p:cTn id="23" dur="500"/>
                                        <p:tgtEl>
                                          <p:spTgt spid="7217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autoUpdateAnimBg="0"/>
      <p:bldGraphic spid="11" grpId="0">
        <p:bldAsOne/>
      </p:bldGraphic>
      <p:bldP spid="7217158" grpId="0" animBg="1"/>
      <p:bldP spid="7217160" grpId="0" animBg="1"/>
      <p:bldP spid="7217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latin typeface="Arial" pitchFamily="34" charset="0"/>
              </a:rPr>
              <a:t>12/01/09 - 9pm</a:t>
            </a:r>
          </a:p>
        </p:txBody>
      </p:sp>
      <p:sp>
        <p:nvSpPr>
          <p:cNvPr id="39940" name="Rectangle 106"/>
          <p:cNvSpPr>
            <a:spLocks noGrp="1" noChangeArrowheads="1"/>
          </p:cNvSpPr>
          <p:nvPr>
            <p:ph type="ftr" sz="quarter" idx="11"/>
          </p:nvPr>
        </p:nvSpPr>
        <p:spPr/>
        <p:txBody>
          <a:bodyPr/>
          <a:lstStyle/>
          <a:p>
            <a:pPr>
              <a:defRPr/>
            </a:pPr>
            <a:r>
              <a:rPr lang="en-US" smtClean="0">
                <a:latin typeface="Arial" pitchFamily="34" charset="0"/>
              </a:rPr>
              <a:t>eSlide – P6466 – The Financial Crisis and the Future of the P/C</a:t>
            </a:r>
          </a:p>
        </p:txBody>
      </p:sp>
      <p:sp>
        <p:nvSpPr>
          <p:cNvPr id="39941" name="Rectangle 110"/>
          <p:cNvSpPr>
            <a:spLocks noGrp="1" noChangeArrowheads="1"/>
          </p:cNvSpPr>
          <p:nvPr>
            <p:ph type="sldNum" sz="quarter" idx="12"/>
          </p:nvPr>
        </p:nvSpPr>
        <p:spPr/>
        <p:txBody>
          <a:bodyPr/>
          <a:lstStyle/>
          <a:p>
            <a:pPr>
              <a:defRPr/>
            </a:pPr>
            <a:fld id="{34C5978C-F34B-4193-80B5-B592F2C03A74}" type="slidenum">
              <a:rPr lang="en-US" smtClean="0">
                <a:latin typeface="Arial" pitchFamily="34" charset="0"/>
              </a:rPr>
              <a:pPr>
                <a:defRPr/>
              </a:pPr>
              <a:t>22</a:t>
            </a:fld>
            <a:endParaRPr lang="en-US" smtClean="0">
              <a:latin typeface="Arial" pitchFamily="34" charset="0"/>
            </a:endParaRPr>
          </a:p>
        </p:txBody>
      </p:sp>
      <p:sp>
        <p:nvSpPr>
          <p:cNvPr id="13318" name="Rectangle 2"/>
          <p:cNvSpPr>
            <a:spLocks noChangeArrowheads="1"/>
          </p:cNvSpPr>
          <p:nvPr/>
        </p:nvSpPr>
        <p:spPr bwMode="black">
          <a:xfrm>
            <a:off x="271463" y="105727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sp>
        <p:nvSpPr>
          <p:cNvPr id="13319" name="Rectangle 3"/>
          <p:cNvSpPr>
            <a:spLocks noGrp="1" noChangeArrowheads="1"/>
          </p:cNvSpPr>
          <p:nvPr>
            <p:ph type="title"/>
          </p:nvPr>
        </p:nvSpPr>
        <p:spPr>
          <a:xfrm>
            <a:off x="822325" y="157163"/>
            <a:ext cx="6464300" cy="860425"/>
          </a:xfrm>
        </p:spPr>
        <p:txBody>
          <a:bodyPr/>
          <a:lstStyle/>
          <a:p>
            <a:r>
              <a:rPr lang="en-US" smtClean="0"/>
              <a:t>Life/Annuity Industry Profits,</a:t>
            </a:r>
            <a:br>
              <a:rPr lang="en-US" smtClean="0"/>
            </a:br>
            <a:r>
              <a:rPr lang="en-US" smtClean="0"/>
              <a:t>2001-2012</a:t>
            </a:r>
          </a:p>
        </p:txBody>
      </p:sp>
      <p:graphicFrame>
        <p:nvGraphicFramePr>
          <p:cNvPr id="13314" name="Object 4"/>
          <p:cNvGraphicFramePr>
            <a:graphicFrameLocks noChangeAspect="1"/>
          </p:cNvGraphicFramePr>
          <p:nvPr/>
        </p:nvGraphicFramePr>
        <p:xfrm>
          <a:off x="266700" y="1025525"/>
          <a:ext cx="8524875" cy="4498975"/>
        </p:xfrm>
        <a:graphic>
          <a:graphicData uri="http://schemas.openxmlformats.org/presentationml/2006/ole">
            <p:oleObj spid="_x0000_s13314" name="Chart" r:id="rId4" imgW="7820143" imgH="4105158" progId="MSGraph.Chart.8">
              <p:embed followColorScheme="full"/>
            </p:oleObj>
          </a:graphicData>
        </a:graphic>
      </p:graphicFrame>
      <p:sp>
        <p:nvSpPr>
          <p:cNvPr id="13320" name="Rectangle 5"/>
          <p:cNvSpPr>
            <a:spLocks noChangeArrowheads="1"/>
          </p:cNvSpPr>
          <p:nvPr/>
        </p:nvSpPr>
        <p:spPr bwMode="auto">
          <a:xfrm>
            <a:off x="0" y="6580188"/>
            <a:ext cx="87249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NAIC, via SNL Financial; Insurance Information Institute.</a:t>
            </a:r>
          </a:p>
        </p:txBody>
      </p:sp>
      <p:sp>
        <p:nvSpPr>
          <p:cNvPr id="1915910" name="Rectangle 6"/>
          <p:cNvSpPr>
            <a:spLocks noChangeArrowheads="1"/>
          </p:cNvSpPr>
          <p:nvPr/>
        </p:nvSpPr>
        <p:spPr bwMode="blackWhite">
          <a:xfrm>
            <a:off x="457200" y="5591175"/>
            <a:ext cx="8448675" cy="942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Life/Annuity industry has produced steady (if unspectacular) profits,</a:t>
            </a:r>
            <a:br>
              <a:rPr lang="en-US" b="1">
                <a:solidFill>
                  <a:srgbClr val="FFFFFF"/>
                </a:solidFill>
              </a:rPr>
            </a:br>
            <a:r>
              <a:rPr lang="en-US" b="1">
                <a:solidFill>
                  <a:srgbClr val="FFFFFF"/>
                </a:solidFill>
              </a:rPr>
              <a:t>except for years in which the industry’s investment results produced significant realized capital losses.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26370" name="Rectangle 2"/>
          <p:cNvSpPr>
            <a:spLocks noGrp="1" noChangeArrowheads="1"/>
          </p:cNvSpPr>
          <p:nvPr>
            <p:ph type="title" idx="4294967295"/>
          </p:nvPr>
        </p:nvSpPr>
        <p:spPr>
          <a:xfrm>
            <a:off x="635000" y="190500"/>
            <a:ext cx="7924800" cy="782638"/>
          </a:xfrm>
        </p:spPr>
        <p:txBody>
          <a:bodyPr lIns="92075" tIns="46038" rIns="92075" bIns="46038" anchor="b"/>
          <a:lstStyle/>
          <a:p>
            <a:pPr>
              <a:lnSpc>
                <a:spcPct val="85000"/>
              </a:lnSpc>
            </a:pPr>
            <a:r>
              <a:rPr lang="en-US" dirty="0" smtClean="0"/>
              <a:t>Individual Life Insurance &amp; Annuity</a:t>
            </a:r>
            <a:br>
              <a:rPr lang="en-US" dirty="0" smtClean="0"/>
            </a:br>
            <a:r>
              <a:rPr lang="en-US" dirty="0" smtClean="0"/>
              <a:t>Premiums Tracked </a:t>
            </a:r>
            <a:r>
              <a:rPr lang="en-US" dirty="0" err="1" smtClean="0"/>
              <a:t>DPl</a:t>
            </a:r>
            <a:r>
              <a:rPr lang="en-US" dirty="0" smtClean="0"/>
              <a:t> Until 2009</a:t>
            </a:r>
          </a:p>
        </p:txBody>
      </p:sp>
      <p:graphicFrame>
        <p:nvGraphicFramePr>
          <p:cNvPr id="8" name="Object 3"/>
          <p:cNvGraphicFramePr>
            <a:graphicFrameLocks noGrp="1" noChangeAspect="1"/>
          </p:cNvGraphicFramePr>
          <p:nvPr>
            <p:ph type="chart" idx="4294967295"/>
          </p:nvPr>
        </p:nvGraphicFramePr>
        <p:xfrm>
          <a:off x="457200" y="1219200"/>
          <a:ext cx="8382000" cy="5430132"/>
        </p:xfrm>
        <a:graphic>
          <a:graphicData uri="http://schemas.openxmlformats.org/drawingml/2006/chart">
            <c:chart xmlns:c="http://schemas.openxmlformats.org/drawingml/2006/chart" xmlns:r="http://schemas.openxmlformats.org/officeDocument/2006/relationships" r:id="rId3"/>
          </a:graphicData>
        </a:graphic>
      </p:graphicFrame>
      <p:sp>
        <p:nvSpPr>
          <p:cNvPr id="59396" name="Rectangle 4"/>
          <p:cNvSpPr>
            <a:spLocks noChangeArrowheads="1"/>
          </p:cNvSpPr>
          <p:nvPr/>
        </p:nvSpPr>
        <p:spPr bwMode="auto">
          <a:xfrm>
            <a:off x="762000" y="6400800"/>
            <a:ext cx="7629525" cy="307975"/>
          </a:xfrm>
          <a:prstGeom prst="rect">
            <a:avLst/>
          </a:prstGeom>
          <a:noFill/>
          <a:ln w="9525">
            <a:noFill/>
            <a:miter lim="800000"/>
            <a:headEnd/>
            <a:tailEnd/>
          </a:ln>
        </p:spPr>
        <p:txBody>
          <a:bodyPr lIns="92075" tIns="46038" rIns="92075" bIns="46038">
            <a:spAutoFit/>
          </a:bodyPr>
          <a:lstStyle/>
          <a:p>
            <a:pPr eaLnBrk="0" hangingPunct="0"/>
            <a:r>
              <a:rPr lang="en-US" sz="1100" dirty="0"/>
              <a:t>Sources:  </a:t>
            </a:r>
            <a:r>
              <a:rPr lang="en-US" sz="1100" dirty="0">
                <a:hlinkClick r:id="rId4"/>
              </a:rPr>
              <a:t>www.bea.gov</a:t>
            </a:r>
            <a:r>
              <a:rPr lang="en-US" sz="1100" dirty="0"/>
              <a:t> and</a:t>
            </a:r>
            <a:r>
              <a:rPr lang="en-US" sz="1400" dirty="0"/>
              <a:t> </a:t>
            </a:r>
            <a:r>
              <a:rPr lang="en-US" sz="1100" dirty="0"/>
              <a:t>SNL Financial; I.I.I. calculations</a:t>
            </a:r>
          </a:p>
        </p:txBody>
      </p:sp>
      <p:sp>
        <p:nvSpPr>
          <p:cNvPr id="59397" name="Text Box 6"/>
          <p:cNvSpPr txBox="1">
            <a:spLocks noChangeArrowheads="1"/>
          </p:cNvSpPr>
          <p:nvPr/>
        </p:nvSpPr>
        <p:spPr bwMode="auto">
          <a:xfrm>
            <a:off x="152400" y="1177925"/>
            <a:ext cx="1076325" cy="581025"/>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600"/>
              <a:t>DPI </a:t>
            </a:r>
            <a:br>
              <a:rPr lang="en-US" sz="1600"/>
            </a:br>
            <a:r>
              <a:rPr lang="en-US" sz="1600"/>
              <a:t>($ Trillion)</a:t>
            </a:r>
          </a:p>
        </p:txBody>
      </p:sp>
      <p:sp>
        <p:nvSpPr>
          <p:cNvPr id="59398" name="Text Box 7"/>
          <p:cNvSpPr txBox="1">
            <a:spLocks noChangeArrowheads="1"/>
          </p:cNvSpPr>
          <p:nvPr/>
        </p:nvSpPr>
        <p:spPr bwMode="auto">
          <a:xfrm>
            <a:off x="7105650" y="1085850"/>
            <a:ext cx="2038350" cy="830263"/>
          </a:xfrm>
          <a:prstGeom prst="rect">
            <a:avLst/>
          </a:prstGeom>
          <a:noFill/>
          <a:ln w="9525">
            <a:noFill/>
            <a:miter lim="800000"/>
            <a:headEnd/>
            <a:tailEnd/>
          </a:ln>
        </p:spPr>
        <p:txBody>
          <a:bodyPr>
            <a:spAutoFit/>
          </a:bodyPr>
          <a:lstStyle/>
          <a:p>
            <a:pPr algn="ctr">
              <a:spcBef>
                <a:spcPct val="50000"/>
              </a:spcBef>
            </a:pPr>
            <a:r>
              <a:rPr lang="en-US" sz="1600"/>
              <a:t>Individual Life Insurance &amp; Annuity Premiums ($ Billion)</a:t>
            </a:r>
          </a:p>
        </p:txBody>
      </p:sp>
      <p:sp>
        <p:nvSpPr>
          <p:cNvPr id="2026513" name="AutoShape 17"/>
          <p:cNvSpPr>
            <a:spLocks noChangeArrowheads="1"/>
          </p:cNvSpPr>
          <p:nvPr/>
        </p:nvSpPr>
        <p:spPr bwMode="blackWhite">
          <a:xfrm>
            <a:off x="4267200" y="4876800"/>
            <a:ext cx="2667000" cy="866775"/>
          </a:xfrm>
          <a:prstGeom prst="wedgeRectCallout">
            <a:avLst>
              <a:gd name="adj1" fmla="val 17212"/>
              <a:gd name="adj2" fmla="val -166562"/>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Individual Life Insurance &amp; Annuity  premiums dropped 31% in 2009 vs. 2008,</a:t>
            </a:r>
            <a:br>
              <a:rPr lang="en-US" sz="1400" b="1" dirty="0">
                <a:solidFill>
                  <a:schemeClr val="bg1"/>
                </a:solidFill>
              </a:rPr>
            </a:br>
            <a:r>
              <a:rPr lang="en-US" sz="1400" b="1" dirty="0">
                <a:solidFill>
                  <a:schemeClr val="bg1"/>
                </a:solidFill>
              </a:rPr>
              <a:t>although DPI rose by 1%</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7226370"/>
                                        </p:tgtEl>
                                        <p:attrNameLst>
                                          <p:attrName>style.visibility</p:attrName>
                                        </p:attrNameLst>
                                      </p:cBhvr>
                                      <p:to>
                                        <p:strVal val="visible"/>
                                      </p:to>
                                    </p:set>
                                    <p:animEffect transition="in" filter="blinds(vertical)">
                                      <p:cBhvr>
                                        <p:cTn id="7" dur="500"/>
                                        <p:tgtEl>
                                          <p:spTgt spid="722637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26513"/>
                                        </p:tgtEl>
                                        <p:attrNameLst>
                                          <p:attrName>style.visibility</p:attrName>
                                        </p:attrNameLst>
                                      </p:cBhvr>
                                      <p:to>
                                        <p:strVal val="visible"/>
                                      </p:to>
                                    </p:set>
                                    <p:animEffect transition="in" filter="wipe(up)">
                                      <p:cBhvr>
                                        <p:cTn id="15" dur="500"/>
                                        <p:tgtEl>
                                          <p:spTgt spid="2026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6370" grpId="0" autoUpdateAnimBg="0"/>
      <p:bldGraphic spid="8" grpId="0">
        <p:bldAsOne/>
      </p:bldGraphic>
      <p:bldP spid="202651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26370" name="Rectangle 2"/>
          <p:cNvSpPr>
            <a:spLocks noGrp="1" noChangeArrowheads="1"/>
          </p:cNvSpPr>
          <p:nvPr>
            <p:ph type="title" idx="4294967295"/>
          </p:nvPr>
        </p:nvSpPr>
        <p:spPr>
          <a:xfrm>
            <a:off x="495300" y="0"/>
            <a:ext cx="7924800" cy="896938"/>
          </a:xfrm>
        </p:spPr>
        <p:txBody>
          <a:bodyPr lIns="92075" tIns="46038" rIns="92075" bIns="46038" anchor="b"/>
          <a:lstStyle/>
          <a:p>
            <a:pPr>
              <a:lnSpc>
                <a:spcPct val="85000"/>
              </a:lnSpc>
            </a:pPr>
            <a:r>
              <a:rPr lang="en-US" smtClean="0"/>
              <a:t>Group Insurance Premiums (line)</a:t>
            </a:r>
            <a:br>
              <a:rPr lang="en-US" smtClean="0"/>
            </a:br>
            <a:r>
              <a:rPr lang="en-US" smtClean="0"/>
              <a:t>Track Nonfarm Employment (bars)</a:t>
            </a:r>
          </a:p>
        </p:txBody>
      </p:sp>
      <p:graphicFrame>
        <p:nvGraphicFramePr>
          <p:cNvPr id="5" name="Object 3"/>
          <p:cNvGraphicFramePr>
            <a:graphicFrameLocks noGrp="1" noChangeAspect="1"/>
          </p:cNvGraphicFramePr>
          <p:nvPr>
            <p:ph type="chart" idx="4294967295"/>
          </p:nvPr>
        </p:nvGraphicFramePr>
        <p:xfrm>
          <a:off x="228600" y="1066801"/>
          <a:ext cx="85852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60420" name="Rectangle 4"/>
          <p:cNvSpPr>
            <a:spLocks noChangeArrowheads="1"/>
          </p:cNvSpPr>
          <p:nvPr/>
        </p:nvSpPr>
        <p:spPr bwMode="auto">
          <a:xfrm>
            <a:off x="790575" y="6305550"/>
            <a:ext cx="6334125" cy="431800"/>
          </a:xfrm>
          <a:prstGeom prst="rect">
            <a:avLst/>
          </a:prstGeom>
          <a:noFill/>
          <a:ln w="9525">
            <a:noFill/>
            <a:miter lim="800000"/>
            <a:headEnd/>
            <a:tailEnd/>
          </a:ln>
        </p:spPr>
        <p:txBody>
          <a:bodyPr lIns="92075" tIns="46038" rIns="92075" bIns="46038">
            <a:spAutoFit/>
          </a:bodyPr>
          <a:lstStyle/>
          <a:p>
            <a:pPr eaLnBrk="0" hangingPunct="0"/>
            <a:r>
              <a:rPr lang="en-US" sz="1100"/>
              <a:t>*Not seasonally adjusted. Group premiums = group life, group annuities, and group a&amp;h</a:t>
            </a:r>
            <a:br>
              <a:rPr lang="en-US" sz="1100"/>
            </a:br>
            <a:r>
              <a:rPr lang="en-US" sz="1100"/>
              <a:t>Sources:  NAIC Annual Statements, via SNL Financial; </a:t>
            </a:r>
            <a:r>
              <a:rPr lang="en-US" sz="1100">
                <a:hlinkClick r:id="rId4"/>
              </a:rPr>
              <a:t>http://www.bls.gov/ces/</a:t>
            </a:r>
            <a:r>
              <a:rPr lang="en-US" sz="1100"/>
              <a:t> </a:t>
            </a:r>
          </a:p>
        </p:txBody>
      </p:sp>
      <p:sp>
        <p:nvSpPr>
          <p:cNvPr id="6" name="AutoShape 17"/>
          <p:cNvSpPr>
            <a:spLocks noChangeArrowheads="1"/>
          </p:cNvSpPr>
          <p:nvPr/>
        </p:nvSpPr>
        <p:spPr bwMode="blackWhite">
          <a:xfrm>
            <a:off x="4419600" y="1066800"/>
            <a:ext cx="2638425" cy="866775"/>
          </a:xfrm>
          <a:prstGeom prst="wedgeRectCallout">
            <a:avLst>
              <a:gd name="adj1" fmla="val 57236"/>
              <a:gd name="adj2" fmla="val 14021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spike is mainly in Group </a:t>
            </a:r>
            <a:r>
              <a:rPr lang="en-US" sz="1400" b="1" dirty="0" smtClean="0">
                <a:solidFill>
                  <a:schemeClr val="bg1"/>
                </a:solidFill>
              </a:rPr>
              <a:t>Annuity </a:t>
            </a:r>
            <a:r>
              <a:rPr lang="en-US" sz="1400" b="1" smtClean="0">
                <a:solidFill>
                  <a:schemeClr val="bg1"/>
                </a:solidFill>
              </a:rPr>
              <a:t>premiums;</a:t>
            </a:r>
            <a:br>
              <a:rPr lang="en-US" sz="1400" b="1" smtClean="0">
                <a:solidFill>
                  <a:schemeClr val="bg1"/>
                </a:solidFill>
              </a:rPr>
            </a:br>
            <a:r>
              <a:rPr lang="en-US" sz="1400" b="1" smtClean="0">
                <a:solidFill>
                  <a:schemeClr val="bg1"/>
                </a:solidFill>
              </a:rPr>
              <a:t>it </a:t>
            </a:r>
            <a:r>
              <a:rPr lang="en-US" sz="1400" b="1" dirty="0">
                <a:solidFill>
                  <a:schemeClr val="bg1"/>
                </a:solidFill>
              </a:rPr>
              <a:t>represents “de-risking”</a:t>
            </a:r>
            <a:br>
              <a:rPr lang="en-US" sz="1400" b="1" dirty="0">
                <a:solidFill>
                  <a:schemeClr val="bg1"/>
                </a:solidFill>
              </a:rPr>
            </a:br>
            <a:r>
              <a:rPr lang="en-US" sz="1400" b="1" dirty="0">
                <a:solidFill>
                  <a:schemeClr val="bg1"/>
                </a:solidFill>
              </a:rPr>
              <a:t>by a few giant DB plans</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7226370"/>
                                        </p:tgtEl>
                                        <p:attrNameLst>
                                          <p:attrName>style.visibility</p:attrName>
                                        </p:attrNameLst>
                                      </p:cBhvr>
                                      <p:to>
                                        <p:strVal val="visible"/>
                                      </p:to>
                                    </p:set>
                                    <p:animEffect transition="in" filter="blinds(vertical)">
                                      <p:cBhvr>
                                        <p:cTn id="7" dur="500"/>
                                        <p:tgtEl>
                                          <p:spTgt spid="722637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6370" grpId="0" autoUpdateAnimBg="0"/>
      <p:bldGraphic spid="5" grpId="0">
        <p:bldAsOne/>
      </p:bldGraphic>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0B8CFD45-5801-4F49-96CD-23E2CFB336F5}" type="slidenum">
              <a:rPr lang="en-US" smtClean="0"/>
              <a:pPr>
                <a:defRPr/>
              </a:pPr>
              <a:t>25</a:t>
            </a:fld>
            <a:endParaRPr lang="en-US" smtClean="0"/>
          </a:p>
        </p:txBody>
      </p:sp>
      <p:sp>
        <p:nvSpPr>
          <p:cNvPr id="15366" name="Rectangle 2"/>
          <p:cNvSpPr>
            <a:spLocks noGrp="1" noChangeArrowheads="1"/>
          </p:cNvSpPr>
          <p:nvPr>
            <p:ph type="title"/>
          </p:nvPr>
        </p:nvSpPr>
        <p:spPr>
          <a:xfrm>
            <a:off x="685800" y="228600"/>
            <a:ext cx="7683500" cy="742950"/>
          </a:xfrm>
        </p:spPr>
        <p:txBody>
          <a:bodyPr/>
          <a:lstStyle/>
          <a:p>
            <a:r>
              <a:rPr lang="en-US" sz="2800" smtClean="0"/>
              <a:t>Pct. Change in Group Insurance</a:t>
            </a:r>
            <a:br>
              <a:rPr lang="en-US" sz="2800" smtClean="0"/>
            </a:br>
            <a:r>
              <a:rPr lang="en-US" sz="2800" smtClean="0"/>
              <a:t>Premiums Tracks Nonfarm Employment</a:t>
            </a:r>
          </a:p>
        </p:txBody>
      </p:sp>
      <p:graphicFrame>
        <p:nvGraphicFramePr>
          <p:cNvPr id="6924291" name="Object 3"/>
          <p:cNvGraphicFramePr>
            <a:graphicFrameLocks/>
          </p:cNvGraphicFramePr>
          <p:nvPr>
            <p:ph type="chart" idx="4294967295"/>
          </p:nvPr>
        </p:nvGraphicFramePr>
        <p:xfrm>
          <a:off x="407988" y="1111250"/>
          <a:ext cx="8518525" cy="4660900"/>
        </p:xfrm>
        <a:graphic>
          <a:graphicData uri="http://schemas.openxmlformats.org/presentationml/2006/ole">
            <p:oleObj spid="_x0000_s15362" name="Chart" r:id="rId4" imgW="8524959" imgH="3914679" progId="MSGraph.Chart.8">
              <p:embed followColorScheme="full"/>
            </p:oleObj>
          </a:graphicData>
        </a:graphic>
      </p:graphicFrame>
      <p:sp>
        <p:nvSpPr>
          <p:cNvPr id="15367" name="Rectangle 5"/>
          <p:cNvSpPr>
            <a:spLocks noChangeArrowheads="1"/>
          </p:cNvSpPr>
          <p:nvPr/>
        </p:nvSpPr>
        <p:spPr bwMode="auto">
          <a:xfrm>
            <a:off x="0" y="6380163"/>
            <a:ext cx="7569200" cy="477837"/>
          </a:xfrm>
          <a:prstGeom prst="rect">
            <a:avLst/>
          </a:prstGeom>
          <a:noFill/>
          <a:ln w="9525">
            <a:noFill/>
            <a:miter lim="800000"/>
            <a:headEnd/>
            <a:tailEnd/>
          </a:ln>
        </p:spPr>
        <p:txBody>
          <a:bodyPr lIns="365760" tIns="0" rIns="0" bIns="137160" anchor="b">
            <a:spAutoFit/>
          </a:bodyPr>
          <a:lstStyle/>
          <a:p>
            <a:pPr eaLnBrk="0" hangingPunct="0"/>
            <a:r>
              <a:rPr lang="en-US" sz="1100"/>
              <a:t>*Not seasonally adjusted. Group premiums = group life, group annuities, and group a&amp;h</a:t>
            </a:r>
            <a:br>
              <a:rPr lang="en-US" sz="1100"/>
            </a:br>
            <a:r>
              <a:rPr lang="en-US" sz="1100"/>
              <a:t>Sources:  NAIC Annual Statements, via SNL Financial; </a:t>
            </a:r>
            <a:r>
              <a:rPr lang="en-US" sz="1100">
                <a:hlinkClick r:id="rId5"/>
              </a:rPr>
              <a:t>http://www.bls.gov/ces/</a:t>
            </a:r>
            <a:r>
              <a:rPr lang="en-US" sz="1100"/>
              <a:t> </a:t>
            </a:r>
          </a:p>
        </p:txBody>
      </p:sp>
      <p:sp>
        <p:nvSpPr>
          <p:cNvPr id="15368" name="Rectangle 5"/>
          <p:cNvSpPr>
            <a:spLocks noChangeArrowheads="1"/>
          </p:cNvSpPr>
          <p:nvPr/>
        </p:nvSpPr>
        <p:spPr bwMode="blackWhite">
          <a:xfrm>
            <a:off x="361950" y="5743575"/>
            <a:ext cx="8401050" cy="581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endParaRPr lang="en-US" b="1">
              <a:solidFill>
                <a:schemeClr val="bg1"/>
              </a:solidFill>
            </a:endParaRPr>
          </a:p>
        </p:txBody>
      </p:sp>
      <p:sp>
        <p:nvSpPr>
          <p:cNvPr id="12" name="AutoShape 17"/>
          <p:cNvSpPr>
            <a:spLocks noChangeArrowheads="1"/>
          </p:cNvSpPr>
          <p:nvPr/>
        </p:nvSpPr>
        <p:spPr bwMode="blackWhite">
          <a:xfrm>
            <a:off x="4800600" y="1143000"/>
            <a:ext cx="2638425" cy="866775"/>
          </a:xfrm>
          <a:prstGeom prst="wedgeRectCallout">
            <a:avLst>
              <a:gd name="adj1" fmla="val 81065"/>
              <a:gd name="adj2" fmla="val 5051"/>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The spike is mainly in Group Annuity  premiums; it represents “de-risking”</a:t>
            </a:r>
            <a:br>
              <a:rPr lang="en-US" sz="1400" b="1">
                <a:solidFill>
                  <a:schemeClr val="bg1"/>
                </a:solidFill>
              </a:rPr>
            </a:br>
            <a:r>
              <a:rPr lang="en-US" sz="1400" b="1">
                <a:solidFill>
                  <a:schemeClr val="bg1"/>
                </a:solidFill>
              </a:rPr>
              <a:t>by a few giant DB plans</a:t>
            </a:r>
          </a:p>
        </p:txBody>
      </p:sp>
      <p:sp>
        <p:nvSpPr>
          <p:cNvPr id="10" name="TextBox 9"/>
          <p:cNvSpPr txBox="1"/>
          <p:nvPr/>
        </p:nvSpPr>
        <p:spPr>
          <a:xfrm>
            <a:off x="609600" y="5715000"/>
            <a:ext cx="7848600" cy="584775"/>
          </a:xfrm>
          <a:prstGeom prst="rect">
            <a:avLst/>
          </a:prstGeom>
          <a:noFill/>
        </p:spPr>
        <p:txBody>
          <a:bodyPr wrap="square" rtlCol="0">
            <a:spAutoFit/>
          </a:bodyPr>
          <a:lstStyle/>
          <a:p>
            <a:pPr algn="ctr"/>
            <a:r>
              <a:rPr lang="en-US" sz="1600" b="1" dirty="0" smtClean="0">
                <a:solidFill>
                  <a:schemeClr val="bg1"/>
                </a:solidFill>
              </a:rPr>
              <a:t>A few employers with large defined-benefit pension </a:t>
            </a:r>
            <a:r>
              <a:rPr lang="en-US" sz="1600" b="1" smtClean="0">
                <a:solidFill>
                  <a:schemeClr val="bg1"/>
                </a:solidFill>
              </a:rPr>
              <a:t>plans recently </a:t>
            </a:r>
            <a:r>
              <a:rPr lang="en-US" sz="1600" b="1" dirty="0" smtClean="0">
                <a:solidFill>
                  <a:schemeClr val="bg1"/>
                </a:solidFill>
              </a:rPr>
              <a:t>bought group annuities in order to avoid excess longevity risk.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152401"/>
            <a:ext cx="7010400" cy="768350"/>
          </a:xfrm>
        </p:spPr>
        <p:txBody>
          <a:bodyPr/>
          <a:lstStyle/>
          <a:p>
            <a:r>
              <a:rPr lang="en-US" sz="3200" dirty="0" smtClean="0"/>
              <a:t>Individual Life Insurance: Direct Premiums by Frequency, 2006-2012</a:t>
            </a:r>
          </a:p>
        </p:txBody>
      </p:sp>
      <p:graphicFrame>
        <p:nvGraphicFramePr>
          <p:cNvPr id="119811" name="Object 3"/>
          <p:cNvGraphicFramePr>
            <a:graphicFrameLocks noChangeAspect="1"/>
          </p:cNvGraphicFramePr>
          <p:nvPr>
            <p:ph type="chart" idx="1"/>
          </p:nvPr>
        </p:nvGraphicFramePr>
        <p:xfrm>
          <a:off x="-28575" y="1019175"/>
          <a:ext cx="8810625" cy="5199063"/>
        </p:xfrm>
        <a:graphic>
          <a:graphicData uri="http://schemas.openxmlformats.org/presentationml/2006/ole">
            <p:oleObj spid="_x0000_s456706" name="Chart" r:id="rId4" imgW="9086816" imgH="5362589" progId="MSGraph.Chart.8">
              <p:embed followColorScheme="full"/>
            </p:oleObj>
          </a:graphicData>
        </a:graphic>
      </p:graphicFrame>
      <p:sp>
        <p:nvSpPr>
          <p:cNvPr id="119812" name="Rectangle 4"/>
          <p:cNvSpPr>
            <a:spLocks noChangeArrowheads="1"/>
          </p:cNvSpPr>
          <p:nvPr/>
        </p:nvSpPr>
        <p:spPr bwMode="auto">
          <a:xfrm>
            <a:off x="533400" y="6477000"/>
            <a:ext cx="4788170" cy="262252"/>
          </a:xfrm>
          <a:prstGeom prst="rect">
            <a:avLst/>
          </a:prstGeom>
          <a:noFill/>
          <a:ln w="9525">
            <a:noFill/>
            <a:miter lim="800000"/>
            <a:headEnd/>
            <a:tailEnd/>
          </a:ln>
          <a:effectLst/>
        </p:spPr>
        <p:txBody>
          <a:bodyPr wrap="none" lIns="92075" tIns="46038" rIns="92075" bIns="46038">
            <a:spAutoFit/>
          </a:bodyPr>
          <a:lstStyle/>
          <a:p>
            <a:pPr>
              <a:spcBef>
                <a:spcPct val="0"/>
              </a:spcBef>
              <a:buClrTx/>
              <a:buFontTx/>
              <a:buNone/>
            </a:pPr>
            <a:r>
              <a:rPr lang="en-US" sz="1100" dirty="0">
                <a:latin typeface="Arial" charset="0"/>
              </a:rPr>
              <a:t>Sources:  NAIC Annual Statements, from </a:t>
            </a:r>
            <a:r>
              <a:rPr lang="en-US" sz="1100" dirty="0" smtClean="0">
                <a:latin typeface="Arial" charset="0"/>
              </a:rPr>
              <a:t>SNL Financial; </a:t>
            </a:r>
            <a:r>
              <a:rPr lang="en-US" sz="1100" dirty="0">
                <a:latin typeface="Arial" charset="0"/>
              </a:rPr>
              <a:t>I.I.I. calculations.</a:t>
            </a:r>
          </a:p>
        </p:txBody>
      </p:sp>
      <p:sp>
        <p:nvSpPr>
          <p:cNvPr id="7" name="TextBox 6"/>
          <p:cNvSpPr txBox="1"/>
          <p:nvPr/>
        </p:nvSpPr>
        <p:spPr>
          <a:xfrm>
            <a:off x="152400" y="5867400"/>
            <a:ext cx="1219200" cy="307777"/>
          </a:xfrm>
          <a:prstGeom prst="rect">
            <a:avLst/>
          </a:prstGeom>
          <a:noFill/>
        </p:spPr>
        <p:txBody>
          <a:bodyPr wrap="square" rtlCol="0">
            <a:spAutoFit/>
          </a:bodyPr>
          <a:lstStyle/>
          <a:p>
            <a:r>
              <a:rPr lang="en-US" sz="1400" dirty="0" smtClean="0"/>
              <a:t>$Billions</a:t>
            </a:r>
            <a:endParaRPr lang="en-US" sz="1400" dirty="0"/>
          </a:p>
        </p:txBody>
      </p:sp>
      <p:sp>
        <p:nvSpPr>
          <p:cNvPr id="6" name="AutoShape 17"/>
          <p:cNvSpPr>
            <a:spLocks noChangeArrowheads="1"/>
          </p:cNvSpPr>
          <p:nvPr/>
        </p:nvSpPr>
        <p:spPr bwMode="blackWhite">
          <a:xfrm>
            <a:off x="7467600" y="2743200"/>
            <a:ext cx="1571625" cy="990600"/>
          </a:xfrm>
          <a:prstGeom prst="wedgeRectCallout">
            <a:avLst>
              <a:gd name="adj1" fmla="val -29520"/>
              <a:gd name="adj2" fmla="val -12818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Virtually no growth in life insurance premiums in the last 7 years</a:t>
            </a:r>
            <a:endParaRPr lang="en-US" sz="1400" b="1" dirty="0">
              <a:solidFill>
                <a:schemeClr val="bg1"/>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blinds(vertical)">
                                      <p:cBhvr>
                                        <p:cTn id="7" dur="500"/>
                                        <p:tgtEl>
                                          <p:spTgt spid="1198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811"/>
                                        </p:tgtEl>
                                        <p:attrNameLst>
                                          <p:attrName>style.visibility</p:attrName>
                                        </p:attrNameLst>
                                      </p:cBhvr>
                                      <p:to>
                                        <p:strVal val="visible"/>
                                      </p:to>
                                    </p:set>
                                    <p:animEffect transition="in" filter="wipe(left)">
                                      <p:cBhvr>
                                        <p:cTn id="11" dur="500"/>
                                        <p:tgtEl>
                                          <p:spTgt spid="1198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utoUpdateAnimBg="0"/>
      <p:bldOleChart spid="119811" grpId="0" animBg="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152401"/>
            <a:ext cx="7010400" cy="768350"/>
          </a:xfrm>
        </p:spPr>
        <p:txBody>
          <a:bodyPr/>
          <a:lstStyle/>
          <a:p>
            <a:r>
              <a:rPr lang="en-US" sz="3200" dirty="0" smtClean="0"/>
              <a:t>Individual Annuities: Direct Premiums by Frequency, 2012</a:t>
            </a:r>
          </a:p>
        </p:txBody>
      </p:sp>
      <p:graphicFrame>
        <p:nvGraphicFramePr>
          <p:cNvPr id="119811" name="Object 3"/>
          <p:cNvGraphicFramePr>
            <a:graphicFrameLocks noChangeAspect="1"/>
          </p:cNvGraphicFramePr>
          <p:nvPr>
            <p:ph type="chart" idx="1"/>
          </p:nvPr>
        </p:nvGraphicFramePr>
        <p:xfrm>
          <a:off x="-28575" y="1019175"/>
          <a:ext cx="8810625" cy="5199063"/>
        </p:xfrm>
        <a:graphic>
          <a:graphicData uri="http://schemas.openxmlformats.org/presentationml/2006/ole">
            <p:oleObj spid="_x0000_s457730" name="Chart" r:id="rId4" imgW="9086816" imgH="5362589" progId="MSGraph.Chart.8">
              <p:embed followColorScheme="full"/>
            </p:oleObj>
          </a:graphicData>
        </a:graphic>
      </p:graphicFrame>
      <p:sp>
        <p:nvSpPr>
          <p:cNvPr id="119812" name="Rectangle 4"/>
          <p:cNvSpPr>
            <a:spLocks noChangeArrowheads="1"/>
          </p:cNvSpPr>
          <p:nvPr/>
        </p:nvSpPr>
        <p:spPr bwMode="auto">
          <a:xfrm>
            <a:off x="304800" y="6324600"/>
            <a:ext cx="4788170" cy="262252"/>
          </a:xfrm>
          <a:prstGeom prst="rect">
            <a:avLst/>
          </a:prstGeom>
          <a:noFill/>
          <a:ln w="9525">
            <a:noFill/>
            <a:miter lim="800000"/>
            <a:headEnd/>
            <a:tailEnd/>
          </a:ln>
          <a:effectLst/>
        </p:spPr>
        <p:txBody>
          <a:bodyPr wrap="none" lIns="92075" tIns="46038" rIns="92075" bIns="46038">
            <a:spAutoFit/>
          </a:bodyPr>
          <a:lstStyle/>
          <a:p>
            <a:pPr>
              <a:spcBef>
                <a:spcPct val="0"/>
              </a:spcBef>
              <a:buClrTx/>
              <a:buFontTx/>
              <a:buNone/>
            </a:pPr>
            <a:r>
              <a:rPr lang="en-US" sz="1100" dirty="0">
                <a:latin typeface="Arial" charset="0"/>
              </a:rPr>
              <a:t>Sources:  NAIC Annual Statements, from </a:t>
            </a:r>
            <a:r>
              <a:rPr lang="en-US" sz="1100" dirty="0" smtClean="0">
                <a:latin typeface="Arial" charset="0"/>
              </a:rPr>
              <a:t>SNL Financial; </a:t>
            </a:r>
            <a:r>
              <a:rPr lang="en-US" sz="1100" dirty="0">
                <a:latin typeface="Arial" charset="0"/>
              </a:rPr>
              <a:t>I.I.I. calculations.</a:t>
            </a:r>
          </a:p>
        </p:txBody>
      </p:sp>
      <p:sp>
        <p:nvSpPr>
          <p:cNvPr id="7" name="TextBox 6"/>
          <p:cNvSpPr txBox="1"/>
          <p:nvPr/>
        </p:nvSpPr>
        <p:spPr>
          <a:xfrm>
            <a:off x="152400" y="5791200"/>
            <a:ext cx="838200" cy="276999"/>
          </a:xfrm>
          <a:prstGeom prst="rect">
            <a:avLst/>
          </a:prstGeom>
          <a:noFill/>
        </p:spPr>
        <p:txBody>
          <a:bodyPr wrap="square" rtlCol="0">
            <a:spAutoFit/>
          </a:bodyPr>
          <a:lstStyle/>
          <a:p>
            <a:r>
              <a:rPr lang="en-US" sz="1200" b="1" dirty="0" smtClean="0"/>
              <a:t>$Billions</a:t>
            </a:r>
            <a:endParaRPr lang="en-US" sz="1200" b="1" dirty="0"/>
          </a:p>
        </p:txBody>
      </p:sp>
      <p:sp>
        <p:nvSpPr>
          <p:cNvPr id="6" name="AutoShape 17"/>
          <p:cNvSpPr>
            <a:spLocks noChangeArrowheads="1"/>
          </p:cNvSpPr>
          <p:nvPr/>
        </p:nvSpPr>
        <p:spPr bwMode="blackWhite">
          <a:xfrm>
            <a:off x="7391400" y="1524000"/>
            <a:ext cx="1571625" cy="762000"/>
          </a:xfrm>
          <a:prstGeom prst="wedgeRectCallout">
            <a:avLst>
              <a:gd name="adj1" fmla="val -168308"/>
              <a:gd name="adj2" fmla="val 35562"/>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Heavy reliance on current-year sales</a:t>
            </a:r>
            <a:endParaRPr lang="en-US" sz="1400" b="1" dirty="0">
              <a:solidFill>
                <a:schemeClr val="bg1"/>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blinds(vertical)">
                                      <p:cBhvr>
                                        <p:cTn id="7" dur="500"/>
                                        <p:tgtEl>
                                          <p:spTgt spid="1198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811"/>
                                        </p:tgtEl>
                                        <p:attrNameLst>
                                          <p:attrName>style.visibility</p:attrName>
                                        </p:attrNameLst>
                                      </p:cBhvr>
                                      <p:to>
                                        <p:strVal val="visible"/>
                                      </p:to>
                                    </p:set>
                                    <p:animEffect transition="in" filter="wipe(left)">
                                      <p:cBhvr>
                                        <p:cTn id="11" dur="500"/>
                                        <p:tgtEl>
                                          <p:spTgt spid="1198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utoUpdateAnimBg="0"/>
      <p:bldOleChart spid="119811" grpId="0" animBg="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269378" name="Rectangle 2"/>
          <p:cNvSpPr>
            <a:spLocks noGrp="1" noChangeArrowheads="1"/>
          </p:cNvSpPr>
          <p:nvPr>
            <p:ph type="title" idx="4294967295"/>
          </p:nvPr>
        </p:nvSpPr>
        <p:spPr>
          <a:xfrm>
            <a:off x="609600" y="0"/>
            <a:ext cx="7772400" cy="993775"/>
          </a:xfrm>
        </p:spPr>
        <p:txBody>
          <a:bodyPr lIns="92075" tIns="46038" rIns="92075" bIns="46038" anchor="b"/>
          <a:lstStyle/>
          <a:p>
            <a:pPr>
              <a:lnSpc>
                <a:spcPct val="85000"/>
              </a:lnSpc>
            </a:pPr>
            <a:r>
              <a:rPr lang="en-US" dirty="0" smtClean="0"/>
              <a:t>Deferred + Immediate</a:t>
            </a:r>
            <a:br>
              <a:rPr lang="en-US" dirty="0" smtClean="0"/>
            </a:br>
            <a:r>
              <a:rPr lang="en-US" dirty="0" smtClean="0"/>
              <a:t>Individual Annuity Sales, 1999-2010</a:t>
            </a:r>
          </a:p>
        </p:txBody>
      </p:sp>
      <p:graphicFrame>
        <p:nvGraphicFramePr>
          <p:cNvPr id="9" name="Object 3"/>
          <p:cNvGraphicFramePr>
            <a:graphicFrameLocks noGrp="1" noChangeAspect="1"/>
          </p:cNvGraphicFramePr>
          <p:nvPr>
            <p:ph type="chart" idx="4294967295"/>
          </p:nvPr>
        </p:nvGraphicFramePr>
        <p:xfrm>
          <a:off x="304800" y="990600"/>
          <a:ext cx="7112000" cy="5689600"/>
        </p:xfrm>
        <a:graphic>
          <a:graphicData uri="http://schemas.openxmlformats.org/drawingml/2006/chart">
            <c:chart xmlns:c="http://schemas.openxmlformats.org/drawingml/2006/chart" xmlns:r="http://schemas.openxmlformats.org/officeDocument/2006/relationships" r:id="rId3"/>
          </a:graphicData>
        </a:graphic>
      </p:graphicFrame>
      <p:sp>
        <p:nvSpPr>
          <p:cNvPr id="61444" name="Rectangle 4"/>
          <p:cNvSpPr>
            <a:spLocks noChangeArrowheads="1"/>
          </p:cNvSpPr>
          <p:nvPr/>
        </p:nvSpPr>
        <p:spPr bwMode="auto">
          <a:xfrm>
            <a:off x="457200" y="6477000"/>
            <a:ext cx="2263775" cy="261938"/>
          </a:xfrm>
          <a:prstGeom prst="rect">
            <a:avLst/>
          </a:prstGeom>
          <a:noFill/>
          <a:ln w="9525">
            <a:noFill/>
            <a:miter lim="800000"/>
            <a:headEnd/>
            <a:tailEnd/>
          </a:ln>
        </p:spPr>
        <p:txBody>
          <a:bodyPr wrap="none" lIns="92075" tIns="46038" rIns="92075" bIns="46038">
            <a:spAutoFit/>
          </a:bodyPr>
          <a:lstStyle/>
          <a:p>
            <a:pPr eaLnBrk="0" hangingPunct="0"/>
            <a:r>
              <a:rPr lang="en-US" sz="1100" dirty="0"/>
              <a:t>Source: LIMRA International; I.I.I.</a:t>
            </a:r>
            <a:endParaRPr lang="en-US" sz="1100" i="1" dirty="0"/>
          </a:p>
        </p:txBody>
      </p:sp>
      <p:sp>
        <p:nvSpPr>
          <p:cNvPr id="61445" name="Text Box 5"/>
          <p:cNvSpPr txBox="1">
            <a:spLocks noChangeArrowheads="1"/>
          </p:cNvSpPr>
          <p:nvPr/>
        </p:nvSpPr>
        <p:spPr bwMode="auto">
          <a:xfrm>
            <a:off x="6781800" y="1295400"/>
            <a:ext cx="1981200" cy="1238250"/>
          </a:xfrm>
          <a:prstGeom prst="rect">
            <a:avLst/>
          </a:prstGeom>
          <a:solidFill>
            <a:srgbClr val="FFFF00"/>
          </a:solidFill>
          <a:ln w="9525">
            <a:solidFill>
              <a:srgbClr val="FF0000"/>
            </a:solidFill>
            <a:miter lim="800000"/>
            <a:headEnd/>
            <a:tailEnd/>
          </a:ln>
        </p:spPr>
        <p:txBody>
          <a:bodyPr lIns="92075" tIns="46038" rIns="92075" bIns="46038">
            <a:spAutoFit/>
          </a:bodyPr>
          <a:lstStyle/>
          <a:p>
            <a:pPr algn="ctr" eaLnBrk="0" hangingPunct="0">
              <a:lnSpc>
                <a:spcPct val="85000"/>
              </a:lnSpc>
              <a:spcBef>
                <a:spcPct val="50000"/>
              </a:spcBef>
              <a:buClr>
                <a:srgbClr val="FF3300"/>
              </a:buClr>
              <a:buFont typeface="Wingdings" pitchFamily="2" charset="2"/>
              <a:buNone/>
            </a:pPr>
            <a:r>
              <a:rPr lang="en-US" sz="2200">
                <a:solidFill>
                  <a:srgbClr val="3333FF"/>
                </a:solidFill>
                <a:latin typeface="Times New Roman" pitchFamily="18" charset="0"/>
              </a:rPr>
              <a:t>Fixed annuity sales spike when the stock market tumbles</a:t>
            </a:r>
          </a:p>
        </p:txBody>
      </p:sp>
      <p:sp>
        <p:nvSpPr>
          <p:cNvPr id="61446" name="Text Box 6"/>
          <p:cNvSpPr txBox="1">
            <a:spLocks noChangeArrowheads="1"/>
          </p:cNvSpPr>
          <p:nvPr/>
        </p:nvSpPr>
        <p:spPr bwMode="auto">
          <a:xfrm>
            <a:off x="152400" y="1143000"/>
            <a:ext cx="1016000" cy="304800"/>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400" dirty="0">
                <a:latin typeface="Times New Roman" pitchFamily="18" charset="0"/>
              </a:rPr>
              <a:t>$ Billions</a:t>
            </a:r>
          </a:p>
        </p:txBody>
      </p:sp>
      <p:sp>
        <p:nvSpPr>
          <p:cNvPr id="61447" name="Text Box 7"/>
          <p:cNvSpPr txBox="1">
            <a:spLocks noChangeArrowheads="1"/>
          </p:cNvSpPr>
          <p:nvPr/>
        </p:nvSpPr>
        <p:spPr bwMode="auto">
          <a:xfrm>
            <a:off x="6781800" y="2895600"/>
            <a:ext cx="1968500" cy="2970213"/>
          </a:xfrm>
          <a:prstGeom prst="rect">
            <a:avLst/>
          </a:prstGeom>
          <a:solidFill>
            <a:srgbClr val="FFFF00"/>
          </a:solidFill>
          <a:ln w="9525">
            <a:solidFill>
              <a:srgbClr val="FF0000"/>
            </a:solidFill>
            <a:miter lim="800000"/>
            <a:headEnd/>
            <a:tailEnd/>
          </a:ln>
        </p:spPr>
        <p:txBody>
          <a:bodyPr lIns="92075" tIns="46038" rIns="92075" bIns="46038">
            <a:spAutoFit/>
          </a:bodyPr>
          <a:lstStyle/>
          <a:p>
            <a:pPr eaLnBrk="0" hangingPunct="0">
              <a:lnSpc>
                <a:spcPct val="85000"/>
              </a:lnSpc>
              <a:spcBef>
                <a:spcPct val="50000"/>
              </a:spcBef>
              <a:buClr>
                <a:srgbClr val="FF3300"/>
              </a:buClr>
              <a:buFont typeface="Wingdings" pitchFamily="2" charset="2"/>
              <a:buNone/>
            </a:pPr>
            <a:r>
              <a:rPr lang="en-US" sz="2000">
                <a:solidFill>
                  <a:srgbClr val="0033CC"/>
                </a:solidFill>
                <a:latin typeface="Times New Roman" pitchFamily="18" charset="0"/>
              </a:rPr>
              <a:t>Variable sales dropped after the stock market plunge in 2000 but recovered by 2004.  2007 was a record year. 2009 variable sales  vs. 2007 dropped by 30.4%.</a:t>
            </a:r>
          </a:p>
        </p:txBody>
      </p:sp>
      <p:sp>
        <p:nvSpPr>
          <p:cNvPr id="61448" name="Text Box 8"/>
          <p:cNvSpPr txBox="1">
            <a:spLocks noChangeArrowheads="1"/>
          </p:cNvSpPr>
          <p:nvPr/>
        </p:nvSpPr>
        <p:spPr bwMode="auto">
          <a:xfrm>
            <a:off x="1219200" y="1752600"/>
            <a:ext cx="3276600" cy="590550"/>
          </a:xfrm>
          <a:prstGeom prst="rect">
            <a:avLst/>
          </a:prstGeom>
          <a:solidFill>
            <a:srgbClr val="FFFF00"/>
          </a:solidFill>
          <a:ln w="9525">
            <a:solidFill>
              <a:srgbClr val="FF0000"/>
            </a:solidFill>
            <a:miter lim="800000"/>
            <a:headEnd/>
            <a:tailEnd/>
          </a:ln>
        </p:spPr>
        <p:txBody>
          <a:bodyPr lIns="92075" tIns="46038" rIns="92075" bIns="46038">
            <a:spAutoFit/>
          </a:bodyPr>
          <a:lstStyle/>
          <a:p>
            <a:pPr algn="ctr" eaLnBrk="0" hangingPunct="0">
              <a:spcBef>
                <a:spcPct val="50000"/>
              </a:spcBef>
              <a:buClr>
                <a:srgbClr val="FF3300"/>
              </a:buClr>
              <a:buFont typeface="Wingdings" pitchFamily="2" charset="2"/>
              <a:buNone/>
            </a:pPr>
            <a:r>
              <a:rPr lang="en-US" sz="1600">
                <a:latin typeface="Times New Roman" pitchFamily="18" charset="0"/>
              </a:rPr>
              <a:t>In inflation-adjusted terms, total sales since 2003 are essentially flat.</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7269378"/>
                                        </p:tgtEl>
                                        <p:attrNameLst>
                                          <p:attrName>style.visibility</p:attrName>
                                        </p:attrNameLst>
                                      </p:cBhvr>
                                      <p:to>
                                        <p:strVal val="visible"/>
                                      </p:to>
                                    </p:set>
                                    <p:animEffect transition="in" filter="blinds(vertical)">
                                      <p:cBhvr>
                                        <p:cTn id="7" dur="500"/>
                                        <p:tgtEl>
                                          <p:spTgt spid="726937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9378" grpId="0" autoUpdateAnimBg="0"/>
      <p:bldGraphic spid="9"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269378" name="Rectangle 2"/>
          <p:cNvSpPr>
            <a:spLocks noGrp="1" noChangeArrowheads="1"/>
          </p:cNvSpPr>
          <p:nvPr>
            <p:ph type="title" idx="4294967295"/>
          </p:nvPr>
        </p:nvSpPr>
        <p:spPr>
          <a:xfrm>
            <a:off x="596900" y="220663"/>
            <a:ext cx="7772400" cy="701675"/>
          </a:xfrm>
        </p:spPr>
        <p:txBody>
          <a:bodyPr lIns="92075" tIns="46038" rIns="92075" bIns="46038" anchor="b"/>
          <a:lstStyle/>
          <a:p>
            <a:pPr>
              <a:lnSpc>
                <a:spcPct val="85000"/>
              </a:lnSpc>
            </a:pPr>
            <a:r>
              <a:rPr lang="en-US" dirty="0" smtClean="0"/>
              <a:t>Individual Immediate Annuity Sales,</a:t>
            </a:r>
            <a:br>
              <a:rPr lang="en-US" dirty="0" smtClean="0"/>
            </a:br>
            <a:r>
              <a:rPr lang="en-US" dirty="0" smtClean="0"/>
              <a:t>2003-2012</a:t>
            </a:r>
          </a:p>
        </p:txBody>
      </p:sp>
      <p:graphicFrame>
        <p:nvGraphicFramePr>
          <p:cNvPr id="8" name="Object 3"/>
          <p:cNvGraphicFramePr>
            <a:graphicFrameLocks noGrp="1" noChangeAspect="1"/>
          </p:cNvGraphicFramePr>
          <p:nvPr>
            <p:ph type="chart" idx="4294967295"/>
          </p:nvPr>
        </p:nvGraphicFramePr>
        <p:xfrm>
          <a:off x="228600" y="838200"/>
          <a:ext cx="8636000" cy="5254548"/>
        </p:xfrm>
        <a:graphic>
          <a:graphicData uri="http://schemas.openxmlformats.org/drawingml/2006/chart">
            <c:chart xmlns:c="http://schemas.openxmlformats.org/drawingml/2006/chart" xmlns:r="http://schemas.openxmlformats.org/officeDocument/2006/relationships" r:id="rId3"/>
          </a:graphicData>
        </a:graphic>
      </p:graphicFrame>
      <p:sp>
        <p:nvSpPr>
          <p:cNvPr id="62468" name="Rectangle 4"/>
          <p:cNvSpPr>
            <a:spLocks noChangeArrowheads="1"/>
          </p:cNvSpPr>
          <p:nvPr/>
        </p:nvSpPr>
        <p:spPr bwMode="auto">
          <a:xfrm>
            <a:off x="457200" y="6477000"/>
            <a:ext cx="5169685" cy="262252"/>
          </a:xfrm>
          <a:prstGeom prst="rect">
            <a:avLst/>
          </a:prstGeom>
          <a:noFill/>
          <a:ln w="9525">
            <a:noFill/>
            <a:miter lim="800000"/>
            <a:headEnd/>
            <a:tailEnd/>
          </a:ln>
        </p:spPr>
        <p:txBody>
          <a:bodyPr wrap="none" lIns="92075" tIns="46038" rIns="92075" bIns="46038">
            <a:spAutoFit/>
          </a:bodyPr>
          <a:lstStyle/>
          <a:p>
            <a:pPr eaLnBrk="0" hangingPunct="0"/>
            <a:r>
              <a:rPr lang="en-US" sz="1100" dirty="0"/>
              <a:t>Sources: LIMRA International, </a:t>
            </a:r>
            <a:r>
              <a:rPr lang="en-US" sz="1100" i="1" dirty="0"/>
              <a:t>U.S. Individual Annuity </a:t>
            </a:r>
            <a:r>
              <a:rPr lang="en-US" sz="1100" i="1" dirty="0" smtClean="0"/>
              <a:t>Yearbook</a:t>
            </a:r>
            <a:r>
              <a:rPr lang="en-US" sz="1100" dirty="0" smtClean="0"/>
              <a:t> </a:t>
            </a:r>
            <a:r>
              <a:rPr lang="en-US" sz="1100" dirty="0"/>
              <a:t>(Table 1); I.I.I</a:t>
            </a:r>
            <a:r>
              <a:rPr lang="en-US" sz="1100" i="1" dirty="0"/>
              <a:t>.</a:t>
            </a:r>
          </a:p>
        </p:txBody>
      </p:sp>
      <p:sp>
        <p:nvSpPr>
          <p:cNvPr id="62469" name="Text Box 5"/>
          <p:cNvSpPr txBox="1">
            <a:spLocks noChangeArrowheads="1"/>
          </p:cNvSpPr>
          <p:nvPr/>
        </p:nvSpPr>
        <p:spPr bwMode="auto">
          <a:xfrm>
            <a:off x="457200" y="6096000"/>
            <a:ext cx="8305800" cy="302263"/>
          </a:xfrm>
          <a:prstGeom prst="rect">
            <a:avLst/>
          </a:prstGeom>
          <a:solidFill>
            <a:schemeClr val="accent2"/>
          </a:solidFill>
          <a:ln w="9525">
            <a:solidFill>
              <a:srgbClr val="FF0000"/>
            </a:solidFill>
            <a:miter lim="800000"/>
            <a:headEnd/>
            <a:tailEnd/>
          </a:ln>
        </p:spPr>
        <p:txBody>
          <a:bodyPr wrap="square" lIns="92075" tIns="46038" rIns="92075" bIns="46038">
            <a:spAutoFit/>
          </a:bodyPr>
          <a:lstStyle/>
          <a:p>
            <a:pPr algn="ctr" eaLnBrk="0" hangingPunct="0">
              <a:lnSpc>
                <a:spcPct val="85000"/>
              </a:lnSpc>
              <a:spcBef>
                <a:spcPct val="50000"/>
              </a:spcBef>
              <a:buClr>
                <a:srgbClr val="FF3300"/>
              </a:buClr>
              <a:buFont typeface="Wingdings" pitchFamily="2" charset="2"/>
              <a:buNone/>
            </a:pPr>
            <a:r>
              <a:rPr lang="en-US" sz="1600" b="1" dirty="0">
                <a:solidFill>
                  <a:schemeClr val="bg1"/>
                </a:solidFill>
                <a:latin typeface="Arial" pitchFamily="34" charset="0"/>
                <a:cs typeface="Arial" pitchFamily="34" charset="0"/>
              </a:rPr>
              <a:t>Almost no one buys variable immediate annuities or indexed immediate annuities</a:t>
            </a:r>
          </a:p>
        </p:txBody>
      </p:sp>
      <p:sp>
        <p:nvSpPr>
          <p:cNvPr id="62470" name="Text Box 6"/>
          <p:cNvSpPr txBox="1">
            <a:spLocks noChangeArrowheads="1"/>
          </p:cNvSpPr>
          <p:nvPr/>
        </p:nvSpPr>
        <p:spPr bwMode="auto">
          <a:xfrm>
            <a:off x="152400" y="1066800"/>
            <a:ext cx="1016000" cy="304800"/>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400" dirty="0">
                <a:latin typeface="Times New Roman" pitchFamily="18" charset="0"/>
              </a:rPr>
              <a:t>$ Billions</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7269378"/>
                                        </p:tgtEl>
                                        <p:attrNameLst>
                                          <p:attrName>style.visibility</p:attrName>
                                        </p:attrNameLst>
                                      </p:cBhvr>
                                      <p:to>
                                        <p:strVal val="visible"/>
                                      </p:to>
                                    </p:set>
                                    <p:animEffect transition="in" filter="blinds(vertical)">
                                      <p:cBhvr>
                                        <p:cTn id="7" dur="500"/>
                                        <p:tgtEl>
                                          <p:spTgt spid="726937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9378" grpId="0" autoUpdateAnimBg="0"/>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574675" y="166688"/>
            <a:ext cx="7159625" cy="860425"/>
          </a:xfrm>
        </p:spPr>
        <p:txBody>
          <a:bodyPr/>
          <a:lstStyle/>
          <a:p>
            <a:r>
              <a:rPr lang="en-US" smtClean="0"/>
              <a:t>The Insurance Industry’s* Value Added to U.S. GDP, </a:t>
            </a:r>
            <a:r>
              <a:rPr lang="en-US" sz="2000" smtClean="0"/>
              <a:t>2004-2011</a:t>
            </a:r>
          </a:p>
        </p:txBody>
      </p:sp>
      <p:sp>
        <p:nvSpPr>
          <p:cNvPr id="2052" name="Rectangle 3"/>
          <p:cNvSpPr>
            <a:spLocks noChangeArrowheads="1"/>
          </p:cNvSpPr>
          <p:nvPr/>
        </p:nvSpPr>
        <p:spPr bwMode="black">
          <a:xfrm>
            <a:off x="195263" y="1162050"/>
            <a:ext cx="995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sp>
        <p:nvSpPr>
          <p:cNvPr id="2053" name="Rectangle 4"/>
          <p:cNvSpPr>
            <a:spLocks noChangeArrowheads="1"/>
          </p:cNvSpPr>
          <p:nvPr/>
        </p:nvSpPr>
        <p:spPr bwMode="auto">
          <a:xfrm>
            <a:off x="0" y="6415088"/>
            <a:ext cx="91440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*”Insurance carriers and related activities”</a:t>
            </a:r>
            <a:br>
              <a:rPr lang="en-US" sz="1100">
                <a:solidFill>
                  <a:srgbClr val="000000"/>
                </a:solidFill>
              </a:rPr>
            </a:br>
            <a:r>
              <a:rPr lang="en-US" sz="1100">
                <a:solidFill>
                  <a:srgbClr val="000000"/>
                </a:solidFill>
              </a:rPr>
              <a:t>Sources: U.S. Commerce Department, Bureau of Economic Analysis; I.I.I.</a:t>
            </a:r>
          </a:p>
        </p:txBody>
      </p:sp>
      <p:graphicFrame>
        <p:nvGraphicFramePr>
          <p:cNvPr id="2050" name="Object 2"/>
          <p:cNvGraphicFramePr>
            <a:graphicFrameLocks/>
          </p:cNvGraphicFramePr>
          <p:nvPr/>
        </p:nvGraphicFramePr>
        <p:xfrm>
          <a:off x="311150" y="1257300"/>
          <a:ext cx="8375650" cy="4610100"/>
        </p:xfrm>
        <a:graphic>
          <a:graphicData uri="http://schemas.openxmlformats.org/presentationml/2006/ole">
            <p:oleObj spid="_x0000_s2050" name="Chart" r:id="rId4" imgW="8601024" imgH="3933862" progId="MSGraph.Chart.8">
              <p:embed followColorScheme="full"/>
            </p:oleObj>
          </a:graphicData>
        </a:graphic>
      </p:graphicFrame>
      <p:sp>
        <p:nvSpPr>
          <p:cNvPr id="307206" name="Rectangle 6"/>
          <p:cNvSpPr>
            <a:spLocks noChangeArrowheads="1"/>
          </p:cNvSpPr>
          <p:nvPr/>
        </p:nvSpPr>
        <p:spPr bwMode="blackWhite">
          <a:xfrm>
            <a:off x="457200" y="5562600"/>
            <a:ext cx="8312150" cy="8318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For comparison, the banking/credit sector’s value added</a:t>
            </a:r>
            <a:br>
              <a:rPr lang="en-US" b="1">
                <a:solidFill>
                  <a:srgbClr val="FFFFFF"/>
                </a:solidFill>
              </a:rPr>
            </a:br>
            <a:r>
              <a:rPr lang="en-US" b="1">
                <a:solidFill>
                  <a:srgbClr val="FFFFFF"/>
                </a:solidFill>
              </a:rPr>
              <a:t>was generally about 3.6% of GDP during this period;</a:t>
            </a:r>
            <a:br>
              <a:rPr lang="en-US" b="1">
                <a:solidFill>
                  <a:srgbClr val="FFFFFF"/>
                </a:solidFill>
              </a:rPr>
            </a:br>
            <a:r>
              <a:rPr lang="en-US" b="1">
                <a:solidFill>
                  <a:srgbClr val="FFFFFF"/>
                </a:solidFill>
              </a:rPr>
              <a:t>for securities and investments, about 1.2%. </a:t>
            </a:r>
          </a:p>
        </p:txBody>
      </p:sp>
      <p:sp>
        <p:nvSpPr>
          <p:cNvPr id="2055" name="Date Placeholder 7"/>
          <p:cNvSpPr>
            <a:spLocks noGrp="1"/>
          </p:cNvSpPr>
          <p:nvPr>
            <p:ph type="dt" sz="quarter" idx="10"/>
          </p:nvPr>
        </p:nvSpPr>
        <p:spPr/>
        <p:txBody>
          <a:bodyPr/>
          <a:lstStyle/>
          <a:p>
            <a:pPr>
              <a:defRPr/>
            </a:pPr>
            <a:r>
              <a:rPr lang="en-US" smtClean="0">
                <a:latin typeface="Arial" pitchFamily="34" charset="0"/>
              </a:rPr>
              <a:t>12/01/09 - 9pm</a:t>
            </a:r>
          </a:p>
        </p:txBody>
      </p:sp>
      <p:sp>
        <p:nvSpPr>
          <p:cNvPr id="2056" name="Slide Number Placeholder 8"/>
          <p:cNvSpPr>
            <a:spLocks noGrp="1"/>
          </p:cNvSpPr>
          <p:nvPr>
            <p:ph type="sldNum" sz="quarter" idx="12"/>
          </p:nvPr>
        </p:nvSpPr>
        <p:spPr/>
        <p:txBody>
          <a:bodyPr/>
          <a:lstStyle/>
          <a:p>
            <a:pPr>
              <a:defRPr/>
            </a:pPr>
            <a:fld id="{65F35CE5-E1FD-4ABE-BA46-87CC4DF62664}" type="slidenum">
              <a:rPr lang="en-US" smtClean="0">
                <a:latin typeface="Arial" pitchFamily="34" charset="0"/>
              </a:rPr>
              <a:pPr>
                <a:defRPr/>
              </a:pPr>
              <a:t>3</a:t>
            </a:fld>
            <a:endParaRPr lang="en-US" smtClean="0">
              <a:latin typeface="Arial" pitchFamily="34" charset="0"/>
            </a:endParaRPr>
          </a:p>
        </p:txBody>
      </p:sp>
      <p:sp>
        <p:nvSpPr>
          <p:cNvPr id="2057" name="TextBox 8"/>
          <p:cNvSpPr txBox="1">
            <a:spLocks noChangeArrowheads="1"/>
          </p:cNvSpPr>
          <p:nvPr/>
        </p:nvSpPr>
        <p:spPr bwMode="auto">
          <a:xfrm>
            <a:off x="1219200" y="1143000"/>
            <a:ext cx="1447800" cy="2308225"/>
          </a:xfrm>
          <a:prstGeom prst="rect">
            <a:avLst/>
          </a:prstGeom>
          <a:noFill/>
          <a:ln w="9525">
            <a:solidFill>
              <a:schemeClr val="tx1"/>
            </a:solidFill>
            <a:miter lim="800000"/>
            <a:headEnd/>
            <a:tailEnd/>
          </a:ln>
        </p:spPr>
        <p:txBody>
          <a:bodyPr>
            <a:spAutoFit/>
          </a:bodyPr>
          <a:lstStyle/>
          <a:p>
            <a:r>
              <a:rPr lang="en-US" sz="1600" u="sng"/>
              <a:t>As % of GDP</a:t>
            </a:r>
          </a:p>
          <a:p>
            <a:r>
              <a:rPr lang="en-US" sz="1600"/>
              <a:t>2004: 2.6%</a:t>
            </a:r>
            <a:br>
              <a:rPr lang="en-US" sz="1600"/>
            </a:br>
            <a:r>
              <a:rPr lang="en-US" sz="1600"/>
              <a:t>2005: 2.6%</a:t>
            </a:r>
            <a:br>
              <a:rPr lang="en-US" sz="1600"/>
            </a:br>
            <a:r>
              <a:rPr lang="en-US" sz="1600"/>
              <a:t>2006: 2.7%</a:t>
            </a:r>
            <a:br>
              <a:rPr lang="en-US" sz="1600"/>
            </a:br>
            <a:r>
              <a:rPr lang="en-US" sz="1600"/>
              <a:t>2007: 2.8%</a:t>
            </a:r>
            <a:br>
              <a:rPr lang="en-US" sz="1600"/>
            </a:br>
            <a:r>
              <a:rPr lang="en-US" sz="1600"/>
              <a:t>2008: 2.4%</a:t>
            </a:r>
            <a:br>
              <a:rPr lang="en-US" sz="1600"/>
            </a:br>
            <a:r>
              <a:rPr lang="en-US" sz="1600"/>
              <a:t>2009: 2.8%</a:t>
            </a:r>
            <a:br>
              <a:rPr lang="en-US" sz="1600"/>
            </a:br>
            <a:r>
              <a:rPr lang="en-US" sz="1600"/>
              <a:t>2010: 2.6%</a:t>
            </a:r>
            <a:br>
              <a:rPr lang="en-US" sz="1600"/>
            </a:br>
            <a:r>
              <a:rPr lang="en-US" sz="1600"/>
              <a:t>2011: 2.6%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67330" name="Rectangle 2"/>
          <p:cNvSpPr>
            <a:spLocks noGrp="1" noChangeArrowheads="1"/>
          </p:cNvSpPr>
          <p:nvPr>
            <p:ph type="title" idx="4294967295"/>
          </p:nvPr>
        </p:nvSpPr>
        <p:spPr>
          <a:xfrm>
            <a:off x="495300" y="0"/>
            <a:ext cx="7924800" cy="922338"/>
          </a:xfrm>
        </p:spPr>
        <p:txBody>
          <a:bodyPr lIns="92075" tIns="46038" rIns="92075" bIns="46038" anchor="b"/>
          <a:lstStyle/>
          <a:p>
            <a:pPr>
              <a:lnSpc>
                <a:spcPct val="85000"/>
              </a:lnSpc>
            </a:pPr>
            <a:r>
              <a:rPr lang="en-US" dirty="0" smtClean="0"/>
              <a:t>Ordinary Life Insurance</a:t>
            </a:r>
            <a:br>
              <a:rPr lang="en-US" dirty="0" smtClean="0"/>
            </a:br>
            <a:r>
              <a:rPr lang="en-US" dirty="0" smtClean="0"/>
              <a:t>Lapse Rates, 1996-2012</a:t>
            </a:r>
          </a:p>
        </p:txBody>
      </p:sp>
      <p:graphicFrame>
        <p:nvGraphicFramePr>
          <p:cNvPr id="7" name="Object 3"/>
          <p:cNvGraphicFramePr>
            <a:graphicFrameLocks noGrp="1" noChangeAspect="1"/>
          </p:cNvGraphicFramePr>
          <p:nvPr>
            <p:ph type="chart" idx="4294967295"/>
          </p:nvPr>
        </p:nvGraphicFramePr>
        <p:xfrm>
          <a:off x="0" y="1143000"/>
          <a:ext cx="89916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63492" name="Rectangle 4"/>
          <p:cNvSpPr>
            <a:spLocks noChangeArrowheads="1"/>
          </p:cNvSpPr>
          <p:nvPr/>
        </p:nvSpPr>
        <p:spPr bwMode="auto">
          <a:xfrm>
            <a:off x="558800" y="6434138"/>
            <a:ext cx="8264525" cy="261937"/>
          </a:xfrm>
          <a:prstGeom prst="rect">
            <a:avLst/>
          </a:prstGeom>
          <a:noFill/>
          <a:ln w="9525">
            <a:noFill/>
            <a:miter lim="800000"/>
            <a:headEnd/>
            <a:tailEnd/>
          </a:ln>
        </p:spPr>
        <p:txBody>
          <a:bodyPr lIns="92075" tIns="46038" rIns="92075" bIns="46038">
            <a:spAutoFit/>
          </a:bodyPr>
          <a:lstStyle/>
          <a:p>
            <a:pPr eaLnBrk="0" hangingPunct="0"/>
            <a:r>
              <a:rPr lang="en-US" sz="1100"/>
              <a:t>Sources:  NAIC Annual Statements, p. 25 line 15 (lapses) and average of lines 1 and 21, from SNL Financial; I.I.I. calculations</a:t>
            </a:r>
          </a:p>
        </p:txBody>
      </p:sp>
      <p:sp>
        <p:nvSpPr>
          <p:cNvPr id="287749" name="AutoShape 5"/>
          <p:cNvSpPr>
            <a:spLocks noChangeArrowheads="1"/>
          </p:cNvSpPr>
          <p:nvPr/>
        </p:nvSpPr>
        <p:spPr bwMode="auto">
          <a:xfrm>
            <a:off x="990600" y="1600200"/>
            <a:ext cx="2159000" cy="850900"/>
          </a:xfrm>
          <a:prstGeom prst="wedgeRectCallout">
            <a:avLst>
              <a:gd name="adj1" fmla="val 77132"/>
              <a:gd name="adj2" fmla="val -63618"/>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Was the 2002 spike in lapse rates related to the 2001 recession?</a:t>
            </a:r>
          </a:p>
        </p:txBody>
      </p:sp>
      <p:sp>
        <p:nvSpPr>
          <p:cNvPr id="2" name="AutoShape 5"/>
          <p:cNvSpPr>
            <a:spLocks noChangeArrowheads="1"/>
          </p:cNvSpPr>
          <p:nvPr/>
        </p:nvSpPr>
        <p:spPr bwMode="auto">
          <a:xfrm>
            <a:off x="6172200" y="1600200"/>
            <a:ext cx="1174750" cy="533400"/>
          </a:xfrm>
          <a:prstGeom prst="wedgeRectCallout">
            <a:avLst>
              <a:gd name="adj1" fmla="val -4667"/>
              <a:gd name="adj2" fmla="val 216176"/>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2008-09 recession</a:t>
            </a:r>
          </a:p>
        </p:txBody>
      </p:sp>
      <p:sp>
        <p:nvSpPr>
          <p:cNvPr id="8" name="TextBox 7"/>
          <p:cNvSpPr txBox="1"/>
          <p:nvPr/>
        </p:nvSpPr>
        <p:spPr>
          <a:xfrm>
            <a:off x="3886200" y="1295400"/>
            <a:ext cx="609600" cy="307777"/>
          </a:xfrm>
          <a:prstGeom prst="rect">
            <a:avLst/>
          </a:prstGeom>
          <a:noFill/>
        </p:spPr>
        <p:txBody>
          <a:bodyPr wrap="square" rtlCol="0">
            <a:spAutoFit/>
          </a:bodyPr>
          <a:lstStyle/>
          <a:p>
            <a:r>
              <a:rPr lang="en-US" sz="1400" dirty="0" smtClean="0"/>
              <a:t>9.0%</a:t>
            </a:r>
            <a:endParaRPr lang="en-US" sz="1400"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7267330"/>
                                        </p:tgtEl>
                                        <p:attrNameLst>
                                          <p:attrName>style.visibility</p:attrName>
                                        </p:attrNameLst>
                                      </p:cBhvr>
                                      <p:to>
                                        <p:strVal val="visible"/>
                                      </p:to>
                                    </p:set>
                                    <p:animEffect transition="in" filter="blinds(vertical)">
                                      <p:cBhvr>
                                        <p:cTn id="7" dur="500"/>
                                        <p:tgtEl>
                                          <p:spTgt spid="72673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287749"/>
                                        </p:tgtEl>
                                        <p:attrNameLst>
                                          <p:attrName>style.visibility</p:attrName>
                                        </p:attrNameLst>
                                      </p:cBhvr>
                                      <p:to>
                                        <p:strVal val="visible"/>
                                      </p:to>
                                    </p:set>
                                    <p:anim calcmode="lin" valueType="num">
                                      <p:cBhvr additive="base">
                                        <p:cTn id="15" dur="500" fill="hold"/>
                                        <p:tgtEl>
                                          <p:spTgt spid="287749"/>
                                        </p:tgtEl>
                                        <p:attrNameLst>
                                          <p:attrName>ppt_x</p:attrName>
                                        </p:attrNameLst>
                                      </p:cBhvr>
                                      <p:tavLst>
                                        <p:tav tm="0">
                                          <p:val>
                                            <p:strVal val="0-#ppt_w/2"/>
                                          </p:val>
                                        </p:tav>
                                        <p:tav tm="100000">
                                          <p:val>
                                            <p:strVal val="#ppt_x"/>
                                          </p:val>
                                        </p:tav>
                                      </p:tavLst>
                                    </p:anim>
                                    <p:anim calcmode="lin" valueType="num">
                                      <p:cBhvr additive="base">
                                        <p:cTn id="16" dur="500" fill="hold"/>
                                        <p:tgtEl>
                                          <p:spTgt spid="287749"/>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7330" grpId="0" autoUpdateAnimBg="0"/>
      <p:bldGraphic spid="7" grpId="0">
        <p:bldAsOne/>
      </p:bldGraphic>
      <p:bldP spid="287749" grpId="0" animBg="1" autoUpdateAnimBg="0"/>
      <p:bldP spid="2"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6553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2CF79AB-9C82-4269-B1C8-6663260157D6}" type="slidenum">
              <a:rPr lang="en-US" sz="900">
                <a:solidFill>
                  <a:schemeClr val="bg1"/>
                </a:solidFill>
              </a:rPr>
              <a:pPr algn="r" eaLnBrk="0" hangingPunct="0">
                <a:lnSpc>
                  <a:spcPct val="85000"/>
                </a:lnSpc>
                <a:spcBef>
                  <a:spcPct val="20000"/>
                </a:spcBef>
              </a:pPr>
              <a:t>31</a:t>
            </a:fld>
            <a:endParaRPr lang="en-US" sz="900">
              <a:solidFill>
                <a:schemeClr val="bg1"/>
              </a:solidFill>
            </a:endParaRPr>
          </a:p>
        </p:txBody>
      </p:sp>
      <p:sp>
        <p:nvSpPr>
          <p:cNvPr id="1924102" name="Rectangle 6"/>
          <p:cNvSpPr>
            <a:spLocks noChangeArrowheads="1"/>
          </p:cNvSpPr>
          <p:nvPr/>
        </p:nvSpPr>
        <p:spPr bwMode="blackWhite">
          <a:xfrm>
            <a:off x="723900" y="2587625"/>
            <a:ext cx="7924800"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a:solidFill>
                  <a:srgbClr val="FFFFFF"/>
                </a:solidFill>
              </a:rPr>
              <a:t>Investments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xfrm>
            <a:off x="688975" y="361950"/>
            <a:ext cx="7924800" cy="615950"/>
          </a:xfrm>
        </p:spPr>
        <p:txBody>
          <a:bodyPr anchor="b"/>
          <a:lstStyle/>
          <a:p>
            <a:r>
              <a:rPr lang="en-US" dirty="0" smtClean="0"/>
              <a:t>Distribution of L/A Insurer Invested</a:t>
            </a:r>
            <a:br>
              <a:rPr lang="en-US" dirty="0" smtClean="0"/>
            </a:br>
            <a:r>
              <a:rPr lang="en-US" dirty="0" smtClean="0"/>
              <a:t>Assets (General Account), 2012</a:t>
            </a:r>
          </a:p>
        </p:txBody>
      </p:sp>
      <p:graphicFrame>
        <p:nvGraphicFramePr>
          <p:cNvPr id="11" name="Object 3"/>
          <p:cNvGraphicFramePr>
            <a:graphicFrameLocks noGrp="1" noChangeAspect="1"/>
          </p:cNvGraphicFramePr>
          <p:nvPr>
            <p:ph type="chart" idx="1"/>
          </p:nvPr>
        </p:nvGraphicFramePr>
        <p:xfrm>
          <a:off x="381000" y="1066799"/>
          <a:ext cx="8610600" cy="5638801"/>
        </p:xfrm>
        <a:graphic>
          <a:graphicData uri="http://schemas.openxmlformats.org/drawingml/2006/chart">
            <c:chart xmlns:c="http://schemas.openxmlformats.org/drawingml/2006/chart" xmlns:r="http://schemas.openxmlformats.org/officeDocument/2006/relationships" r:id="rId3"/>
          </a:graphicData>
        </a:graphic>
      </p:graphicFrame>
      <p:sp>
        <p:nvSpPr>
          <p:cNvPr id="66564" name="Rectangle 4"/>
          <p:cNvSpPr>
            <a:spLocks noChangeArrowheads="1"/>
          </p:cNvSpPr>
          <p:nvPr/>
        </p:nvSpPr>
        <p:spPr bwMode="auto">
          <a:xfrm>
            <a:off x="130175" y="6451600"/>
            <a:ext cx="7558088" cy="261938"/>
          </a:xfrm>
          <a:prstGeom prst="rect">
            <a:avLst/>
          </a:prstGeom>
          <a:noFill/>
          <a:ln w="9525">
            <a:noFill/>
            <a:miter lim="800000"/>
            <a:headEnd/>
            <a:tailEnd/>
          </a:ln>
        </p:spPr>
        <p:txBody>
          <a:bodyPr lIns="92075" tIns="46038" rIns="92075" bIns="46038">
            <a:spAutoFit/>
          </a:bodyPr>
          <a:lstStyle/>
          <a:p>
            <a:pPr eaLnBrk="0" hangingPunct="0"/>
            <a:r>
              <a:rPr lang="en-US" sz="1100" dirty="0"/>
              <a:t>Sources: </a:t>
            </a:r>
            <a:r>
              <a:rPr lang="en-US" sz="1100" dirty="0" smtClean="0"/>
              <a:t>SNL Financial; </a:t>
            </a:r>
            <a:r>
              <a:rPr lang="en-US" sz="1100" dirty="0"/>
              <a:t>I.I.I.</a:t>
            </a:r>
          </a:p>
        </p:txBody>
      </p:sp>
      <p:sp>
        <p:nvSpPr>
          <p:cNvPr id="5" name="AutoShape 38"/>
          <p:cNvSpPr>
            <a:spLocks noChangeArrowheads="1"/>
          </p:cNvSpPr>
          <p:nvPr/>
        </p:nvSpPr>
        <p:spPr bwMode="blackWhite">
          <a:xfrm>
            <a:off x="6619875" y="1243013"/>
            <a:ext cx="2019300" cy="1300162"/>
          </a:xfrm>
          <a:prstGeom prst="wedgeRectCallout">
            <a:avLst>
              <a:gd name="adj1" fmla="val 30213"/>
              <a:gd name="adj2" fmla="val 23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Total general account invested assets at year-end </a:t>
            </a:r>
            <a:r>
              <a:rPr lang="en-US" sz="1600" b="1" dirty="0" smtClean="0">
                <a:solidFill>
                  <a:schemeClr val="bg1"/>
                </a:solidFill>
              </a:rPr>
              <a:t>2012 </a:t>
            </a:r>
            <a:r>
              <a:rPr lang="en-US" sz="1600" b="1" dirty="0">
                <a:solidFill>
                  <a:schemeClr val="bg1"/>
                </a:solidFill>
              </a:rPr>
              <a:t>were $</a:t>
            </a:r>
            <a:r>
              <a:rPr lang="en-US" sz="1600" b="1" dirty="0" smtClean="0">
                <a:solidFill>
                  <a:schemeClr val="bg1"/>
                </a:solidFill>
              </a:rPr>
              <a:t>3.0 </a:t>
            </a:r>
            <a:r>
              <a:rPr lang="en-US" sz="1600" b="1" dirty="0">
                <a:solidFill>
                  <a:schemeClr val="bg1"/>
                </a:solidFill>
              </a:rPr>
              <a:t>trillion.</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56034"/>
                                        </p:tgtEl>
                                        <p:attrNameLst>
                                          <p:attrName>style.visibility</p:attrName>
                                        </p:attrNameLst>
                                      </p:cBhvr>
                                      <p:to>
                                        <p:strVal val="visible"/>
                                      </p:to>
                                    </p:set>
                                    <p:animEffect transition="in" filter="blinds(vertical)">
                                      <p:cBhvr>
                                        <p:cTn id="7" dur="500"/>
                                        <p:tgtEl>
                                          <p:spTgt spid="5560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4" grpId="0" autoUpdateAnimBg="0"/>
      <p:bldGraphic spid="11" grpId="0">
        <p:bldAsOne/>
      </p:bldGraphic>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 name="Object 2"/>
          <p:cNvGraphicFramePr>
            <a:graphicFrameLocks noChangeAspect="1"/>
          </p:cNvGraphicFramePr>
          <p:nvPr/>
        </p:nvGraphicFramePr>
        <p:xfrm>
          <a:off x="304800" y="1066800"/>
          <a:ext cx="8686800" cy="5638799"/>
        </p:xfrm>
        <a:graphic>
          <a:graphicData uri="http://schemas.openxmlformats.org/drawingml/2006/chart">
            <c:chart xmlns:c="http://schemas.openxmlformats.org/drawingml/2006/chart" xmlns:r="http://schemas.openxmlformats.org/officeDocument/2006/relationships" r:id="rId2"/>
          </a:graphicData>
        </a:graphic>
      </p:graphicFrame>
      <p:sp>
        <p:nvSpPr>
          <p:cNvPr id="7266307" name="Rectangle 3"/>
          <p:cNvSpPr>
            <a:spLocks noGrp="1" noChangeArrowheads="1"/>
          </p:cNvSpPr>
          <p:nvPr>
            <p:ph type="title" idx="4294967295"/>
          </p:nvPr>
        </p:nvSpPr>
        <p:spPr>
          <a:xfrm>
            <a:off x="317500" y="0"/>
            <a:ext cx="7696200" cy="990600"/>
          </a:xfrm>
        </p:spPr>
        <p:txBody>
          <a:bodyPr lIns="92075" tIns="46038" rIns="92075" bIns="46038" anchor="b"/>
          <a:lstStyle/>
          <a:p>
            <a:pPr>
              <a:lnSpc>
                <a:spcPct val="85000"/>
              </a:lnSpc>
            </a:pPr>
            <a:r>
              <a:rPr lang="en-US" smtClean="0"/>
              <a:t>Policy Loans Increase During/Following</a:t>
            </a:r>
            <a:br>
              <a:rPr lang="en-US" smtClean="0"/>
            </a:br>
            <a:r>
              <a:rPr lang="en-US" smtClean="0"/>
              <a:t>a Recession, but Also in Boom Times</a:t>
            </a:r>
          </a:p>
        </p:txBody>
      </p:sp>
      <p:sp>
        <p:nvSpPr>
          <p:cNvPr id="67588" name="Text Box 4"/>
          <p:cNvSpPr txBox="1">
            <a:spLocks noChangeArrowheads="1"/>
          </p:cNvSpPr>
          <p:nvPr/>
        </p:nvSpPr>
        <p:spPr bwMode="auto">
          <a:xfrm>
            <a:off x="304800" y="6343650"/>
            <a:ext cx="7620000" cy="228397"/>
          </a:xfrm>
          <a:prstGeom prst="rect">
            <a:avLst/>
          </a:prstGeom>
          <a:noFill/>
          <a:ln w="9525">
            <a:noFill/>
            <a:miter lim="800000"/>
            <a:headEnd/>
            <a:tailEnd/>
          </a:ln>
        </p:spPr>
        <p:txBody>
          <a:bodyPr lIns="92075" tIns="46038" rIns="92075" bIns="46038">
            <a:spAutoFit/>
          </a:bodyPr>
          <a:lstStyle/>
          <a:p>
            <a:pPr eaLnBrk="0" hangingPunct="0">
              <a:lnSpc>
                <a:spcPct val="80000"/>
              </a:lnSpc>
              <a:spcBef>
                <a:spcPct val="50000"/>
              </a:spcBef>
              <a:buClr>
                <a:srgbClr val="FF3300"/>
              </a:buClr>
              <a:buFont typeface="Wingdings" pitchFamily="2" charset="2"/>
              <a:buNone/>
            </a:pPr>
            <a:r>
              <a:rPr lang="en-US" sz="1100" smtClean="0"/>
              <a:t>Sources</a:t>
            </a:r>
            <a:r>
              <a:rPr lang="en-US" sz="1100"/>
              <a:t>: </a:t>
            </a:r>
            <a:r>
              <a:rPr lang="en-US" sz="1100">
                <a:hlinkClick r:id="rId3"/>
              </a:rPr>
              <a:t>http://www.bea.gov/national/xls/gdplev.xls</a:t>
            </a:r>
            <a:r>
              <a:rPr lang="en-US" sz="1100"/>
              <a:t> , ACLI </a:t>
            </a:r>
            <a:r>
              <a:rPr lang="en-US" sz="1100" i="1"/>
              <a:t>Life Insurers Fact Book </a:t>
            </a:r>
            <a:r>
              <a:rPr lang="en-US" sz="1100" i="1" smtClean="0"/>
              <a:t>2012</a:t>
            </a:r>
            <a:r>
              <a:rPr lang="en-US" sz="1100" smtClean="0"/>
              <a:t>, </a:t>
            </a:r>
            <a:r>
              <a:rPr lang="en-US" sz="1100"/>
              <a:t>p. </a:t>
            </a:r>
            <a:r>
              <a:rPr lang="en-US" sz="1100" dirty="0"/>
              <a:t>11.</a:t>
            </a:r>
          </a:p>
        </p:txBody>
      </p:sp>
      <p:sp>
        <p:nvSpPr>
          <p:cNvPr id="67589" name="Text Box 5"/>
          <p:cNvSpPr txBox="1">
            <a:spLocks noChangeArrowheads="1"/>
          </p:cNvSpPr>
          <p:nvPr/>
        </p:nvSpPr>
        <p:spPr bwMode="auto">
          <a:xfrm>
            <a:off x="0" y="1219200"/>
            <a:ext cx="1295400" cy="2746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200" dirty="0"/>
              <a:t>Billions in Loans</a:t>
            </a:r>
          </a:p>
        </p:txBody>
      </p:sp>
      <p:sp>
        <p:nvSpPr>
          <p:cNvPr id="67590" name="Text Box 6"/>
          <p:cNvSpPr txBox="1">
            <a:spLocks noChangeArrowheads="1"/>
          </p:cNvSpPr>
          <p:nvPr/>
        </p:nvSpPr>
        <p:spPr bwMode="auto">
          <a:xfrm>
            <a:off x="7962900" y="1295400"/>
            <a:ext cx="1181100" cy="2746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200" dirty="0"/>
              <a:t>GDP, Billions</a:t>
            </a:r>
          </a:p>
        </p:txBody>
      </p:sp>
      <p:sp>
        <p:nvSpPr>
          <p:cNvPr id="287749" name="AutoShape 5"/>
          <p:cNvSpPr>
            <a:spLocks noChangeArrowheads="1"/>
          </p:cNvSpPr>
          <p:nvPr/>
        </p:nvSpPr>
        <p:spPr bwMode="auto">
          <a:xfrm>
            <a:off x="4972050" y="4956175"/>
            <a:ext cx="1485900" cy="558800"/>
          </a:xfrm>
          <a:prstGeom prst="wedgeRectCallout">
            <a:avLst>
              <a:gd name="adj1" fmla="val -7372"/>
              <a:gd name="adj2" fmla="val -298012"/>
            </a:avLst>
          </a:prstGeom>
          <a:solidFill>
            <a:srgbClr val="FFFF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t>March 2001-November 2001 recession</a:t>
            </a:r>
          </a:p>
        </p:txBody>
      </p:sp>
      <p:sp>
        <p:nvSpPr>
          <p:cNvPr id="2" name="AutoShape 5"/>
          <p:cNvSpPr>
            <a:spLocks noChangeArrowheads="1"/>
          </p:cNvSpPr>
          <p:nvPr/>
        </p:nvSpPr>
        <p:spPr bwMode="auto">
          <a:xfrm>
            <a:off x="2794000" y="2382838"/>
            <a:ext cx="1219200" cy="558800"/>
          </a:xfrm>
          <a:prstGeom prst="wedgeRectCallout">
            <a:avLst>
              <a:gd name="adj1" fmla="val 12759"/>
              <a:gd name="adj2" fmla="val 289491"/>
            </a:avLst>
          </a:prstGeom>
          <a:solidFill>
            <a:srgbClr val="FFFF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t>July 1990-March 1991 recession</a:t>
            </a:r>
          </a:p>
        </p:txBody>
      </p:sp>
      <p:sp>
        <p:nvSpPr>
          <p:cNvPr id="3" name="AutoShape 5"/>
          <p:cNvSpPr>
            <a:spLocks noChangeArrowheads="1"/>
          </p:cNvSpPr>
          <p:nvPr/>
        </p:nvSpPr>
        <p:spPr bwMode="auto">
          <a:xfrm>
            <a:off x="990600" y="2332038"/>
            <a:ext cx="1219200" cy="723900"/>
          </a:xfrm>
          <a:prstGeom prst="wedgeRectCallout">
            <a:avLst>
              <a:gd name="adj1" fmla="val -25259"/>
              <a:gd name="adj2" fmla="val 316227"/>
            </a:avLst>
          </a:prstGeom>
          <a:solidFill>
            <a:srgbClr val="FFFF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t>July 1981-November 1982 recession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66307"/>
                                        </p:tgtEl>
                                        <p:attrNameLst>
                                          <p:attrName>style.visibility</p:attrName>
                                        </p:attrNameLst>
                                      </p:cBhvr>
                                      <p:to>
                                        <p:strVal val="visible"/>
                                      </p:to>
                                    </p:set>
                                    <p:anim calcmode="lin" valueType="num">
                                      <p:cBhvr additive="base">
                                        <p:cTn id="7" dur="500" fill="hold"/>
                                        <p:tgtEl>
                                          <p:spTgt spid="7266307"/>
                                        </p:tgtEl>
                                        <p:attrNameLst>
                                          <p:attrName>ppt_x</p:attrName>
                                        </p:attrNameLst>
                                      </p:cBhvr>
                                      <p:tavLst>
                                        <p:tav tm="0">
                                          <p:val>
                                            <p:strVal val="#ppt_x"/>
                                          </p:val>
                                        </p:tav>
                                        <p:tav tm="100000">
                                          <p:val>
                                            <p:strVal val="#ppt_x"/>
                                          </p:val>
                                        </p:tav>
                                      </p:tavLst>
                                    </p:anim>
                                    <p:anim calcmode="lin" valueType="num">
                                      <p:cBhvr additive="base">
                                        <p:cTn id="8" dur="500" fill="hold"/>
                                        <p:tgtEl>
                                          <p:spTgt spid="726630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3" dur="500"/>
                                        <p:tgtEl>
                                          <p:spTgt spid="10">
                                            <p:graphicEl>
                                              <a:chart seriesIdx="0" categoryIdx="-4" bldStep="series"/>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18" dur="500"/>
                                        <p:tgtEl>
                                          <p:spTgt spid="10">
                                            <p:graphicEl>
                                              <a:chart seriesIdx="1" categoryIdx="-4" bldStep="series"/>
                                            </p:graphicEl>
                                          </p:spTgt>
                                        </p:tgtEl>
                                      </p:cBhvr>
                                    </p:animEffect>
                                  </p:childTnLst>
                                </p:cTn>
                              </p:par>
                            </p:childTnLst>
                          </p:cTn>
                        </p:par>
                        <p:par>
                          <p:cTn id="19" fill="hold">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287749"/>
                                        </p:tgtEl>
                                        <p:attrNameLst>
                                          <p:attrName>style.visibility</p:attrName>
                                        </p:attrNameLst>
                                      </p:cBhvr>
                                      <p:to>
                                        <p:strVal val="visible"/>
                                      </p:to>
                                    </p:set>
                                    <p:anim calcmode="lin" valueType="num">
                                      <p:cBhvr additive="base">
                                        <p:cTn id="22" dur="500" fill="hold"/>
                                        <p:tgtEl>
                                          <p:spTgt spid="287749"/>
                                        </p:tgtEl>
                                        <p:attrNameLst>
                                          <p:attrName>ppt_x</p:attrName>
                                        </p:attrNameLst>
                                      </p:cBhvr>
                                      <p:tavLst>
                                        <p:tav tm="0">
                                          <p:val>
                                            <p:strVal val="0-#ppt_w/2"/>
                                          </p:val>
                                        </p:tav>
                                        <p:tav tm="100000">
                                          <p:val>
                                            <p:strVal val="#ppt_x"/>
                                          </p:val>
                                        </p:tav>
                                      </p:tavLst>
                                    </p:anim>
                                    <p:anim calcmode="lin" valueType="num">
                                      <p:cBhvr additive="base">
                                        <p:cTn id="23" dur="500" fill="hold"/>
                                        <p:tgtEl>
                                          <p:spTgt spid="287749"/>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0-#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animBg="0"/>
        </p:bldSub>
      </p:bldGraphic>
      <p:bldP spid="7266307" grpId="0" autoUpdateAnimBg="0"/>
      <p:bldP spid="287749" grpId="0" animBg="1" autoUpdateAnimBg="0"/>
      <p:bldP spid="2" grpId="0" animBg="1" autoUpdateAnimBg="0"/>
      <p:bldP spid="3"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093787"/>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a:t>
            </a:r>
          </a:p>
        </p:txBody>
      </p:sp>
      <p:sp>
        <p:nvSpPr>
          <p:cNvPr id="6861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6861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24FC7FB-44C4-4617-A6CB-20D1E4957917}" type="slidenum">
              <a:rPr lang="en-US" sz="900">
                <a:solidFill>
                  <a:schemeClr val="bg1"/>
                </a:solidFill>
              </a:rPr>
              <a:pPr algn="r" eaLnBrk="0" hangingPunct="0">
                <a:lnSpc>
                  <a:spcPct val="85000"/>
                </a:lnSpc>
                <a:spcBef>
                  <a:spcPct val="20000"/>
                </a:spcBef>
              </a:pPr>
              <a:t>34</a:t>
            </a:fld>
            <a:endParaRPr lang="en-US" sz="900">
              <a:solidFill>
                <a:schemeClr val="bg1"/>
              </a:solidFill>
            </a:endParaRPr>
          </a:p>
        </p:txBody>
      </p:sp>
      <p:sp>
        <p:nvSpPr>
          <p:cNvPr id="2144262" name="Rectangle 6"/>
          <p:cNvSpPr>
            <a:spLocks noChangeArrowheads="1"/>
          </p:cNvSpPr>
          <p:nvPr/>
        </p:nvSpPr>
        <p:spPr bwMode="auto">
          <a:xfrm>
            <a:off x="590550" y="3676650"/>
            <a:ext cx="8020050" cy="114458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The Industry Has</a:t>
            </a:r>
            <a:br>
              <a:rPr lang="en-US" sz="3800" b="1">
                <a:solidFill>
                  <a:srgbClr val="225A7A"/>
                </a:solidFill>
              </a:rPr>
            </a:br>
            <a:r>
              <a:rPr lang="en-US" sz="3800" b="1">
                <a:solidFill>
                  <a:srgbClr val="225A7A"/>
                </a:solidFill>
              </a:rPr>
              <a:t>Weathered the Storms Well</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990600" y="152400"/>
            <a:ext cx="6483350" cy="860425"/>
          </a:xfrm>
        </p:spPr>
        <p:txBody>
          <a:bodyPr/>
          <a:lstStyle/>
          <a:p>
            <a:r>
              <a:rPr lang="en-US" dirty="0" smtClean="0"/>
              <a:t>Number of Impaired L/H Insurers,</a:t>
            </a:r>
            <a:br>
              <a:rPr lang="en-US" dirty="0" smtClean="0"/>
            </a:br>
            <a:r>
              <a:rPr lang="en-US" dirty="0" smtClean="0"/>
              <a:t>1969–2012</a:t>
            </a:r>
          </a:p>
        </p:txBody>
      </p:sp>
      <p:graphicFrame>
        <p:nvGraphicFramePr>
          <p:cNvPr id="16386" name="Object 3"/>
          <p:cNvGraphicFramePr>
            <a:graphicFrameLocks/>
          </p:cNvGraphicFramePr>
          <p:nvPr>
            <p:ph idx="4294967295"/>
          </p:nvPr>
        </p:nvGraphicFramePr>
        <p:xfrm>
          <a:off x="339725" y="1289050"/>
          <a:ext cx="8575675" cy="4087813"/>
        </p:xfrm>
        <a:graphic>
          <a:graphicData uri="http://schemas.openxmlformats.org/presentationml/2006/ole">
            <p:oleObj spid="_x0000_s16386" name="Chart" r:id="rId4" imgW="8591584" imgH="4095701" progId="MSGraph.Chart.8">
              <p:embed followColorScheme="full"/>
            </p:oleObj>
          </a:graphicData>
        </a:graphic>
      </p:graphicFrame>
      <p:sp>
        <p:nvSpPr>
          <p:cNvPr id="16388" name="Rectangle 4"/>
          <p:cNvSpPr>
            <a:spLocks noChangeArrowheads="1"/>
          </p:cNvSpPr>
          <p:nvPr/>
        </p:nvSpPr>
        <p:spPr bwMode="auto">
          <a:xfrm>
            <a:off x="0" y="6575425"/>
            <a:ext cx="871537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A.M. Best </a:t>
            </a:r>
            <a:r>
              <a:rPr lang="en-US" sz="1100"/>
              <a:t>Special </a:t>
            </a:r>
            <a:r>
              <a:rPr lang="en-US" sz="1100" smtClean="0"/>
              <a:t>Report; </a:t>
            </a:r>
            <a:r>
              <a:rPr lang="en-US" sz="1100" dirty="0"/>
              <a:t>Insurance Information Institute.</a:t>
            </a:r>
          </a:p>
        </p:txBody>
      </p:sp>
      <p:sp>
        <p:nvSpPr>
          <p:cNvPr id="321541" name="Rectangle 5"/>
          <p:cNvSpPr>
            <a:spLocks noChangeArrowheads="1"/>
          </p:cNvSpPr>
          <p:nvPr/>
        </p:nvSpPr>
        <p:spPr bwMode="blackWhite">
          <a:xfrm>
            <a:off x="363538" y="5572125"/>
            <a:ext cx="8437562" cy="809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Number of Impairments Spiked in 1989-92, with Smaller Spikes in 1983 and 1999. But in the Financial Crisis, When Hundreds of Banks Failed, Virtually No Life Insurers Failed. </a:t>
            </a:r>
          </a:p>
        </p:txBody>
      </p:sp>
      <p:sp>
        <p:nvSpPr>
          <p:cNvPr id="7" name="Text Box 5"/>
          <p:cNvSpPr txBox="1">
            <a:spLocks noChangeArrowheads="1"/>
          </p:cNvSpPr>
          <p:nvPr/>
        </p:nvSpPr>
        <p:spPr bwMode="blackWhite">
          <a:xfrm>
            <a:off x="1057275" y="1187450"/>
            <a:ext cx="1743075" cy="1841500"/>
          </a:xfrm>
          <a:prstGeom prst="rect">
            <a:avLst/>
          </a:prstGeom>
          <a:solidFill>
            <a:schemeClr val="accent1"/>
          </a:solidFill>
          <a:ln w="12700" algn="ctr">
            <a:noFill/>
            <a:miter lim="800000"/>
            <a:headEnd type="none" w="sm" len="sm"/>
            <a:tailEnd type="none" w="sm" len="sm"/>
          </a:ln>
        </p:spPr>
        <p:txBody>
          <a:bodyPr lIns="45720" rIns="45720" anchor="ctr"/>
          <a:lstStyle/>
          <a:p>
            <a:pPr>
              <a:lnSpc>
                <a:spcPct val="95000"/>
              </a:lnSpc>
              <a:spcBef>
                <a:spcPct val="25000"/>
              </a:spcBef>
            </a:pPr>
            <a:r>
              <a:rPr lang="en-US" sz="1600" b="1" dirty="0">
                <a:solidFill>
                  <a:srgbClr val="FFFFFF"/>
                </a:solidFill>
              </a:rPr>
              <a:t>Average number </a:t>
            </a:r>
            <a:br>
              <a:rPr lang="en-US" sz="1600" b="1" dirty="0">
                <a:solidFill>
                  <a:srgbClr val="FFFFFF"/>
                </a:solidFill>
              </a:rPr>
            </a:br>
            <a:r>
              <a:rPr lang="en-US" sz="1600" b="1" dirty="0">
                <a:solidFill>
                  <a:srgbClr val="FFFFFF"/>
                </a:solidFill>
              </a:rPr>
              <a:t>of impairments, </a:t>
            </a:r>
          </a:p>
          <a:p>
            <a:pPr>
              <a:lnSpc>
                <a:spcPct val="95000"/>
              </a:lnSpc>
              <a:spcBef>
                <a:spcPct val="25000"/>
              </a:spcBef>
            </a:pPr>
            <a:r>
              <a:rPr lang="en-US" sz="1600" b="1" dirty="0" smtClean="0">
                <a:solidFill>
                  <a:srgbClr val="FFFFFF"/>
                </a:solidFill>
              </a:rPr>
              <a:t>1969-2012:  16.7</a:t>
            </a:r>
            <a:endParaRPr lang="en-US" sz="1600" b="1" dirty="0">
              <a:solidFill>
                <a:srgbClr val="FFFFFF"/>
              </a:solidFill>
            </a:endParaRPr>
          </a:p>
          <a:p>
            <a:pPr>
              <a:lnSpc>
                <a:spcPct val="95000"/>
              </a:lnSpc>
              <a:spcBef>
                <a:spcPct val="25000"/>
              </a:spcBef>
            </a:pPr>
            <a:endParaRPr lang="en-US" sz="1600" b="1" dirty="0">
              <a:solidFill>
                <a:srgbClr val="FFFFFF"/>
              </a:solidFill>
            </a:endParaRPr>
          </a:p>
          <a:p>
            <a:pPr>
              <a:lnSpc>
                <a:spcPct val="95000"/>
              </a:lnSpc>
              <a:spcBef>
                <a:spcPct val="25000"/>
              </a:spcBef>
            </a:pPr>
            <a:r>
              <a:rPr lang="en-US" sz="1600" b="1" dirty="0">
                <a:solidFill>
                  <a:srgbClr val="FFFFFF"/>
                </a:solidFill>
              </a:rPr>
              <a:t>Excluding 1989-1992 spike, avg. was </a:t>
            </a:r>
            <a:r>
              <a:rPr lang="en-US" sz="1600" b="1" dirty="0" smtClean="0">
                <a:solidFill>
                  <a:srgbClr val="FFFFFF"/>
                </a:solidFill>
              </a:rPr>
              <a:t>11.6.</a:t>
            </a:r>
            <a:endParaRPr lang="en-US" sz="1600" b="1" dirty="0">
              <a:solidFill>
                <a:srgbClr val="FFFFFF"/>
              </a:solidFill>
            </a:endParaRPr>
          </a:p>
        </p:txBody>
      </p:sp>
      <p:sp>
        <p:nvSpPr>
          <p:cNvPr id="8" name="AutoShape 14"/>
          <p:cNvSpPr>
            <a:spLocks noChangeArrowheads="1"/>
          </p:cNvSpPr>
          <p:nvPr/>
        </p:nvSpPr>
        <p:spPr bwMode="blackWhite">
          <a:xfrm>
            <a:off x="5784850" y="1066800"/>
            <a:ext cx="3181350" cy="1619250"/>
          </a:xfrm>
          <a:prstGeom prst="wedgeRectCallout">
            <a:avLst>
              <a:gd name="adj1" fmla="val 31537"/>
              <a:gd name="adj2" fmla="val 1627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Most </a:t>
            </a:r>
            <a:r>
              <a:rPr lang="en-US" sz="1400" b="1" dirty="0">
                <a:solidFill>
                  <a:schemeClr val="bg1"/>
                </a:solidFill>
              </a:rPr>
              <a:t>of the </a:t>
            </a:r>
            <a:r>
              <a:rPr lang="en-US" sz="1400" b="1" dirty="0" smtClean="0">
                <a:solidFill>
                  <a:schemeClr val="bg1"/>
                </a:solidFill>
              </a:rPr>
              <a:t>7 </a:t>
            </a:r>
            <a:r>
              <a:rPr lang="en-US" sz="1400" b="1" dirty="0">
                <a:solidFill>
                  <a:schemeClr val="bg1"/>
                </a:solidFill>
              </a:rPr>
              <a:t>L/H impaired insurers in 2010 didn’t primarily write life insurance or annuities. Three wrote medical expense insurance and one was an LTC insurer. One of the two life insurers wrote mainly industrial life—a rapidly-disappearing line of business.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2" fill="hold" grpId="0" nodeType="after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9" name="Rectangle 105"/>
          <p:cNvSpPr>
            <a:spLocks noGrp="1" noChangeArrowheads="1"/>
          </p:cNvSpPr>
          <p:nvPr>
            <p:ph type="dt" sz="quarter" idx="10"/>
          </p:nvPr>
        </p:nvSpPr>
        <p:spPr/>
        <p:txBody>
          <a:bodyPr/>
          <a:lstStyle/>
          <a:p>
            <a:pPr>
              <a:defRPr/>
            </a:pPr>
            <a:r>
              <a:rPr lang="en-US" smtClean="0">
                <a:latin typeface="Arial" pitchFamily="34" charset="0"/>
              </a:rPr>
              <a:t>12/01/09 - 9pm</a:t>
            </a:r>
          </a:p>
        </p:txBody>
      </p:sp>
      <p:sp>
        <p:nvSpPr>
          <p:cNvPr id="45060" name="Rectangle 106"/>
          <p:cNvSpPr>
            <a:spLocks noGrp="1" noChangeArrowheads="1"/>
          </p:cNvSpPr>
          <p:nvPr>
            <p:ph type="ftr" sz="quarter" idx="11"/>
          </p:nvPr>
        </p:nvSpPr>
        <p:spPr/>
        <p:txBody>
          <a:bodyPr/>
          <a:lstStyle/>
          <a:p>
            <a:pPr>
              <a:defRPr/>
            </a:pPr>
            <a:r>
              <a:rPr lang="en-US" smtClean="0">
                <a:latin typeface="Arial" pitchFamily="34" charset="0"/>
              </a:rPr>
              <a:t>eSlide – P6466 – The Financial Crisis and the Future of the P/C</a:t>
            </a:r>
          </a:p>
        </p:txBody>
      </p:sp>
      <p:sp>
        <p:nvSpPr>
          <p:cNvPr id="45061" name="Rectangle 110"/>
          <p:cNvSpPr>
            <a:spLocks noGrp="1" noChangeArrowheads="1"/>
          </p:cNvSpPr>
          <p:nvPr>
            <p:ph type="sldNum" sz="quarter" idx="12"/>
          </p:nvPr>
        </p:nvSpPr>
        <p:spPr/>
        <p:txBody>
          <a:bodyPr/>
          <a:lstStyle/>
          <a:p>
            <a:pPr>
              <a:defRPr/>
            </a:pPr>
            <a:fld id="{768AC5A0-7B16-4528-A629-5AF009C54FFB}" type="slidenum">
              <a:rPr lang="en-US" smtClean="0">
                <a:latin typeface="Arial" pitchFamily="34" charset="0"/>
              </a:rPr>
              <a:pPr>
                <a:defRPr/>
              </a:pPr>
              <a:t>36</a:t>
            </a:fld>
            <a:endParaRPr lang="en-US" smtClean="0">
              <a:latin typeface="Arial" pitchFamily="34" charset="0"/>
            </a:endParaRPr>
          </a:p>
        </p:txBody>
      </p:sp>
      <p:sp>
        <p:nvSpPr>
          <p:cNvPr id="17414" name="Rectangle 2"/>
          <p:cNvSpPr>
            <a:spLocks noChangeArrowheads="1"/>
          </p:cNvSpPr>
          <p:nvPr/>
        </p:nvSpPr>
        <p:spPr bwMode="black">
          <a:xfrm>
            <a:off x="242888" y="120967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sp>
        <p:nvSpPr>
          <p:cNvPr id="17415" name="Rectangle 3"/>
          <p:cNvSpPr>
            <a:spLocks noGrp="1" noChangeArrowheads="1"/>
          </p:cNvSpPr>
          <p:nvPr>
            <p:ph type="title"/>
          </p:nvPr>
        </p:nvSpPr>
        <p:spPr>
          <a:xfrm>
            <a:off x="850900" y="214313"/>
            <a:ext cx="6140450" cy="860425"/>
          </a:xfrm>
        </p:spPr>
        <p:txBody>
          <a:bodyPr/>
          <a:lstStyle/>
          <a:p>
            <a:r>
              <a:rPr lang="en-US" smtClean="0"/>
              <a:t>Life/Annuity Industry Capital &amp; Surplus, AVR, &amp; IMR, 1990-2009</a:t>
            </a:r>
          </a:p>
        </p:txBody>
      </p:sp>
      <p:graphicFrame>
        <p:nvGraphicFramePr>
          <p:cNvPr id="17410" name="Object 4"/>
          <p:cNvGraphicFramePr>
            <a:graphicFrameLocks noChangeAspect="1"/>
          </p:cNvGraphicFramePr>
          <p:nvPr/>
        </p:nvGraphicFramePr>
        <p:xfrm>
          <a:off x="266700" y="1123950"/>
          <a:ext cx="8524875" cy="4400550"/>
        </p:xfrm>
        <a:graphic>
          <a:graphicData uri="http://schemas.openxmlformats.org/presentationml/2006/ole">
            <p:oleObj spid="_x0000_s17410" name="Chart" r:id="rId4" imgW="7820143" imgH="4105158" progId="MSGraph.Chart.8">
              <p:embed followColorScheme="full"/>
            </p:oleObj>
          </a:graphicData>
        </a:graphic>
      </p:graphicFrame>
      <p:sp>
        <p:nvSpPr>
          <p:cNvPr id="17416" name="Rectangle 5"/>
          <p:cNvSpPr>
            <a:spLocks noChangeArrowheads="1"/>
          </p:cNvSpPr>
          <p:nvPr/>
        </p:nvSpPr>
        <p:spPr bwMode="auto">
          <a:xfrm>
            <a:off x="0" y="6430963"/>
            <a:ext cx="8724900"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*prior to 1992, this was the Mandatory Securities Valuation Reserve (MSVR)</a:t>
            </a:r>
            <a:br>
              <a:rPr lang="en-US" sz="1100"/>
            </a:br>
            <a:r>
              <a:rPr lang="en-US" sz="1100"/>
              <a:t>Sources: ACLI 2010 Life Insurance Fact Book; Insurance Information Institute.</a:t>
            </a:r>
          </a:p>
        </p:txBody>
      </p:sp>
      <p:sp>
        <p:nvSpPr>
          <p:cNvPr id="1915910" name="Rectangle 6"/>
          <p:cNvSpPr>
            <a:spLocks noChangeArrowheads="1"/>
          </p:cNvSpPr>
          <p:nvPr/>
        </p:nvSpPr>
        <p:spPr bwMode="blackWhite">
          <a:xfrm>
            <a:off x="476250" y="5400675"/>
            <a:ext cx="8448675" cy="942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Life/Annuity insurers are stronger than the C&amp;S dollars indicate, because the Asset Valuation Reserve (AVR), booked as a liability, is essentially a surplus account to “cushion” asset value drops. The Interest Maintenance Reserve (IMR), another  liability account, buffers the insurer’s C&amp;S against drops in investment income.</a:t>
            </a:r>
          </a:p>
        </p:txBody>
      </p:sp>
      <p:sp>
        <p:nvSpPr>
          <p:cNvPr id="11" name="AutoShape 38"/>
          <p:cNvSpPr>
            <a:spLocks noChangeArrowheads="1"/>
          </p:cNvSpPr>
          <p:nvPr/>
        </p:nvSpPr>
        <p:spPr bwMode="blackWhite">
          <a:xfrm>
            <a:off x="1143000" y="1700213"/>
            <a:ext cx="3162300" cy="1052512"/>
          </a:xfrm>
          <a:prstGeom prst="wedgeRectCallout">
            <a:avLst>
              <a:gd name="adj1" fmla="val 30213"/>
              <a:gd name="adj2" fmla="val 23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From 1990 to 2009, the industry’s capital ratio—(C&amp;S+AVR)/General Account Assets)—ranged from 8.5% (1990) to 11.9% in 1996. Ratio in 2009 was 9.7%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269378" name="Rectangle 2"/>
          <p:cNvSpPr>
            <a:spLocks noGrp="1" noChangeArrowheads="1"/>
          </p:cNvSpPr>
          <p:nvPr>
            <p:ph type="title" idx="4294967295"/>
          </p:nvPr>
        </p:nvSpPr>
        <p:spPr>
          <a:xfrm>
            <a:off x="609600" y="171450"/>
            <a:ext cx="7772400" cy="785813"/>
          </a:xfrm>
        </p:spPr>
        <p:txBody>
          <a:bodyPr lIns="92075" tIns="46038" rIns="92075" bIns="46038" anchor="b"/>
          <a:lstStyle/>
          <a:p>
            <a:pPr>
              <a:lnSpc>
                <a:spcPct val="85000"/>
              </a:lnSpc>
            </a:pPr>
            <a:r>
              <a:rPr lang="en-US" dirty="0" smtClean="0"/>
              <a:t>Distribution of A.M. Best Ratings</a:t>
            </a:r>
            <a:br>
              <a:rPr lang="en-US" dirty="0" smtClean="0"/>
            </a:br>
            <a:r>
              <a:rPr lang="en-US" dirty="0" smtClean="0"/>
              <a:t>for L-A Insurers, 2000-2012</a:t>
            </a:r>
          </a:p>
        </p:txBody>
      </p:sp>
      <p:graphicFrame>
        <p:nvGraphicFramePr>
          <p:cNvPr id="8" name="Object 3"/>
          <p:cNvGraphicFramePr>
            <a:graphicFrameLocks noGrp="1" noChangeAspect="1"/>
          </p:cNvGraphicFramePr>
          <p:nvPr>
            <p:ph type="chart" idx="4294967295"/>
          </p:nvPr>
        </p:nvGraphicFramePr>
        <p:xfrm>
          <a:off x="-50800" y="838200"/>
          <a:ext cx="9194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9636" name="Rectangle 4"/>
          <p:cNvSpPr>
            <a:spLocks noChangeArrowheads="1"/>
          </p:cNvSpPr>
          <p:nvPr/>
        </p:nvSpPr>
        <p:spPr bwMode="auto">
          <a:xfrm>
            <a:off x="495300" y="6596063"/>
            <a:ext cx="4964113" cy="261937"/>
          </a:xfrm>
          <a:prstGeom prst="rect">
            <a:avLst/>
          </a:prstGeom>
          <a:noFill/>
          <a:ln w="9525">
            <a:noFill/>
            <a:miter lim="800000"/>
            <a:headEnd/>
            <a:tailEnd/>
          </a:ln>
        </p:spPr>
        <p:txBody>
          <a:bodyPr wrap="none" lIns="92075" tIns="46038" rIns="92075" bIns="46038">
            <a:spAutoFit/>
          </a:bodyPr>
          <a:lstStyle/>
          <a:p>
            <a:pPr eaLnBrk="0" hangingPunct="0"/>
            <a:r>
              <a:rPr lang="en-US" sz="1100"/>
              <a:t>Source: </a:t>
            </a:r>
            <a:r>
              <a:rPr lang="en-US" sz="1100" i="1"/>
              <a:t>The Insurance Forum</a:t>
            </a:r>
            <a:r>
              <a:rPr lang="en-US" sz="1100"/>
              <a:t>, September issue, various years; I.I.I. analysis</a:t>
            </a:r>
            <a:endParaRPr lang="en-US" sz="1100" i="1"/>
          </a:p>
        </p:txBody>
      </p:sp>
      <p:sp>
        <p:nvSpPr>
          <p:cNvPr id="5" name="Rectangle 5"/>
          <p:cNvSpPr>
            <a:spLocks noChangeArrowheads="1"/>
          </p:cNvSpPr>
          <p:nvPr/>
        </p:nvSpPr>
        <p:spPr bwMode="blackWhite">
          <a:xfrm>
            <a:off x="523875" y="5819775"/>
            <a:ext cx="8048625" cy="7334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percent of Life-Annuity insurers with A or A- ratings has grown.</a:t>
            </a:r>
            <a:br>
              <a:rPr lang="en-US" b="1" dirty="0">
                <a:solidFill>
                  <a:srgbClr val="FFFFFF"/>
                </a:solidFill>
              </a:rPr>
            </a:br>
            <a:r>
              <a:rPr lang="en-US" b="1" dirty="0">
                <a:solidFill>
                  <a:srgbClr val="FFFFFF"/>
                </a:solidFill>
              </a:rPr>
              <a:t>In 2000 it was 57%, but in </a:t>
            </a:r>
            <a:r>
              <a:rPr lang="en-US" b="1" dirty="0" smtClean="0">
                <a:solidFill>
                  <a:srgbClr val="FFFFFF"/>
                </a:solidFill>
              </a:rPr>
              <a:t>2012 </a:t>
            </a:r>
            <a:r>
              <a:rPr lang="en-US" b="1" dirty="0">
                <a:solidFill>
                  <a:srgbClr val="FFFFFF"/>
                </a:solidFill>
              </a:rPr>
              <a:t>it is </a:t>
            </a:r>
            <a:r>
              <a:rPr lang="en-US" b="1" dirty="0" smtClean="0">
                <a:solidFill>
                  <a:srgbClr val="FFFFFF"/>
                </a:solidFill>
              </a:rPr>
              <a:t>73%. </a:t>
            </a:r>
            <a:r>
              <a:rPr lang="en-US" b="1" dirty="0">
                <a:solidFill>
                  <a:srgbClr val="FFFFFF"/>
                </a:solidFill>
              </a:rPr>
              <a:t>Today, </a:t>
            </a:r>
            <a:r>
              <a:rPr lang="en-US" b="1" dirty="0" smtClean="0">
                <a:solidFill>
                  <a:srgbClr val="FFFFFF"/>
                </a:solidFill>
              </a:rPr>
              <a:t>94% </a:t>
            </a:r>
            <a:r>
              <a:rPr lang="en-US" b="1" dirty="0">
                <a:solidFill>
                  <a:srgbClr val="FFFFFF"/>
                </a:solidFill>
              </a:rPr>
              <a:t>of L-A insurers have A. M. Best ratings of B+ or better, up from 81% in 2000</a:t>
            </a:r>
            <a:r>
              <a:rPr lang="en-US" b="1" dirty="0" smtClean="0">
                <a:solidFill>
                  <a:srgbClr val="FFFFFF"/>
                </a:solidFill>
              </a:rPr>
              <a:t>.</a:t>
            </a:r>
            <a:endParaRPr lang="en-US" b="1" dirty="0">
              <a:solidFill>
                <a:srgbClr val="FFFFFF"/>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7269378"/>
                                        </p:tgtEl>
                                        <p:attrNameLst>
                                          <p:attrName>style.visibility</p:attrName>
                                        </p:attrNameLst>
                                      </p:cBhvr>
                                      <p:to>
                                        <p:strVal val="visible"/>
                                      </p:to>
                                    </p:set>
                                    <p:animEffect transition="in" filter="blinds(vertical)">
                                      <p:cBhvr>
                                        <p:cTn id="7" dur="500"/>
                                        <p:tgtEl>
                                          <p:spTgt spid="726937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3" presetClass="entr" presetSubtype="16" fill="hold" grpId="0" nodeType="afterEffect">
                                  <p:stCondLst>
                                    <p:cond delay="7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9378" grpId="0" autoUpdateAnimBg="0"/>
      <p:bldGraphic spid="8" grpId="0">
        <p:bldAsOne/>
      </p:bldGraphic>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706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0091909-E53D-4A66-B770-041864A47200}" type="slidenum">
              <a:rPr lang="en-US" sz="900">
                <a:solidFill>
                  <a:srgbClr val="FFFFFF"/>
                </a:solidFill>
              </a:rPr>
              <a:pPr algn="r" eaLnBrk="0" hangingPunct="0">
                <a:lnSpc>
                  <a:spcPct val="85000"/>
                </a:lnSpc>
                <a:spcBef>
                  <a:spcPct val="20000"/>
                </a:spcBef>
              </a:pPr>
              <a:t>38</a:t>
            </a:fld>
            <a:endParaRPr lang="en-US" sz="900">
              <a:solidFill>
                <a:srgbClr val="FFFFFF"/>
              </a:solidFill>
            </a:endParaRPr>
          </a:p>
        </p:txBody>
      </p:sp>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a:solidFill>
                  <a:srgbClr val="FFFFFF"/>
                </a:solidFill>
              </a:rPr>
              <a:t>Key </a:t>
            </a:r>
            <a:r>
              <a:rPr lang="en-US" sz="4200" b="1" dirty="0" smtClean="0">
                <a:solidFill>
                  <a:srgbClr val="FFFFFF"/>
                </a:solidFill>
              </a:rPr>
              <a:t>Challenges</a:t>
            </a:r>
            <a:br>
              <a:rPr lang="en-US" sz="4200" b="1" dirty="0" smtClean="0">
                <a:solidFill>
                  <a:srgbClr val="FFFFFF"/>
                </a:solidFill>
              </a:rPr>
            </a:br>
            <a:r>
              <a:rPr lang="en-US" sz="4200" b="1" dirty="0" smtClean="0">
                <a:solidFill>
                  <a:srgbClr val="FFFFFF"/>
                </a:solidFill>
              </a:rPr>
              <a:t>and Opportunities</a:t>
            </a:r>
            <a:endParaRPr lang="en-US" sz="4200" b="1" dirty="0">
              <a:solidFill>
                <a:srgbClr val="FFFFFF"/>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3D68A176-8ECC-40C0-A293-3BBDCDE03865}" type="slidenum">
              <a:rPr lang="en-US" smtClean="0"/>
              <a:pPr>
                <a:defRPr/>
              </a:pPr>
              <a:t>38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39</a:t>
            </a:fld>
            <a:endParaRPr lang="en-US" smtClean="0"/>
          </a:p>
        </p:txBody>
      </p:sp>
      <p:sp>
        <p:nvSpPr>
          <p:cNvPr id="1922051" name="Rectangle 3"/>
          <p:cNvSpPr>
            <a:spLocks noGrp="1" noChangeArrowheads="1"/>
          </p:cNvSpPr>
          <p:nvPr>
            <p:ph type="body" idx="1"/>
          </p:nvPr>
        </p:nvSpPr>
        <p:spPr>
          <a:xfrm>
            <a:off x="460375" y="1327150"/>
            <a:ext cx="8169275" cy="5286375"/>
          </a:xfrm>
        </p:spPr>
        <p:txBody>
          <a:bodyPr/>
          <a:lstStyle/>
          <a:p>
            <a:pPr>
              <a:lnSpc>
                <a:spcPct val="70000"/>
              </a:lnSpc>
              <a:spcBef>
                <a:spcPct val="50000"/>
              </a:spcBef>
            </a:pPr>
            <a:r>
              <a:rPr lang="en-US" sz="3200" b="1" dirty="0" smtClean="0"/>
              <a:t>Challenges</a:t>
            </a:r>
            <a:endParaRPr lang="en-US" sz="3200" dirty="0" smtClean="0"/>
          </a:p>
          <a:p>
            <a:pPr lvl="1">
              <a:lnSpc>
                <a:spcPct val="70000"/>
              </a:lnSpc>
            </a:pPr>
            <a:r>
              <a:rPr lang="en-US" sz="2800" dirty="0" smtClean="0"/>
              <a:t>Changing Exposure Mix</a:t>
            </a:r>
          </a:p>
          <a:p>
            <a:pPr lvl="1">
              <a:lnSpc>
                <a:spcPct val="70000"/>
              </a:lnSpc>
            </a:pPr>
            <a:r>
              <a:rPr lang="en-US" sz="2800" dirty="0" smtClean="0"/>
              <a:t>Persistently Low Interest Rates/Investment Return</a:t>
            </a:r>
          </a:p>
          <a:p>
            <a:pPr lvl="1">
              <a:lnSpc>
                <a:spcPct val="70000"/>
              </a:lnSpc>
            </a:pPr>
            <a:r>
              <a:rPr lang="en-US" sz="2800" dirty="0" smtClean="0"/>
              <a:t>Increasing Frequency and Severity of Natural Catastrophe Claims</a:t>
            </a:r>
          </a:p>
          <a:p>
            <a:pPr>
              <a:lnSpc>
                <a:spcPct val="70000"/>
              </a:lnSpc>
              <a:spcBef>
                <a:spcPct val="50000"/>
              </a:spcBef>
            </a:pPr>
            <a:r>
              <a:rPr lang="en-US" sz="3200" b="1" dirty="0" smtClean="0"/>
              <a:t>Opportunities</a:t>
            </a:r>
          </a:p>
          <a:p>
            <a:pPr lvl="1">
              <a:lnSpc>
                <a:spcPct val="100000"/>
              </a:lnSpc>
            </a:pPr>
            <a:r>
              <a:rPr lang="en-US" sz="2800" dirty="0" smtClean="0"/>
              <a:t>New insurance needs being recognized</a:t>
            </a:r>
          </a:p>
          <a:p>
            <a:pPr lvl="2">
              <a:lnSpc>
                <a:spcPct val="100000"/>
              </a:lnSpc>
            </a:pPr>
            <a:r>
              <a:rPr lang="en-US" sz="2600" dirty="0" smtClean="0"/>
              <a:t>Cyber risk</a:t>
            </a:r>
          </a:p>
          <a:p>
            <a:pPr lvl="2">
              <a:lnSpc>
                <a:spcPct val="100000"/>
              </a:lnSpc>
            </a:pPr>
            <a:r>
              <a:rPr lang="en-US" sz="2600" dirty="0" smtClean="0"/>
              <a:t>Business continuation</a:t>
            </a:r>
          </a:p>
        </p:txBody>
      </p:sp>
      <p:sp>
        <p:nvSpPr>
          <p:cNvPr id="8" name="Rectangle 2"/>
          <p:cNvSpPr txBox="1">
            <a:spLocks noChangeArrowheads="1"/>
          </p:cNvSpPr>
          <p:nvPr/>
        </p:nvSpPr>
        <p:spPr bwMode="black">
          <a:xfrm>
            <a:off x="330200" y="236538"/>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For the Property/Casualty Sector</a:t>
            </a:r>
            <a:endParaRPr lang="en-US" sz="3000" b="1" kern="0" dirty="0">
              <a:solidFill>
                <a:srgbClr val="225A7A"/>
              </a:solidFill>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E86F072E-DCEA-4A0D-A1BF-BAD20C17E731}" type="slidenum">
              <a:rPr lang="en-US" smtClean="0"/>
              <a:pPr>
                <a:defRPr/>
              </a:pPr>
              <a:t>4</a:t>
            </a:fld>
            <a:endParaRPr lang="en-US" smtClean="0"/>
          </a:p>
        </p:txBody>
      </p:sp>
      <p:sp>
        <p:nvSpPr>
          <p:cNvPr id="1922051" name="Rectangle 3"/>
          <p:cNvSpPr>
            <a:spLocks noGrp="1" noChangeArrowheads="1"/>
          </p:cNvSpPr>
          <p:nvPr>
            <p:ph type="body" idx="1"/>
          </p:nvPr>
        </p:nvSpPr>
        <p:spPr>
          <a:xfrm>
            <a:off x="460375" y="1327150"/>
            <a:ext cx="8169275" cy="5286375"/>
          </a:xfrm>
        </p:spPr>
        <p:txBody>
          <a:bodyPr/>
          <a:lstStyle/>
          <a:p>
            <a:pPr>
              <a:lnSpc>
                <a:spcPct val="100000"/>
              </a:lnSpc>
              <a:spcBef>
                <a:spcPct val="50000"/>
              </a:spcBef>
            </a:pPr>
            <a:r>
              <a:rPr lang="en-US" sz="2800" b="1" dirty="0" smtClean="0"/>
              <a:t>For the Last 15 Years (Since 1998), </a:t>
            </a:r>
            <a:r>
              <a:rPr lang="en-US" sz="2800" b="1" dirty="0" smtClean="0">
                <a:solidFill>
                  <a:srgbClr val="FF0000"/>
                </a:solidFill>
              </a:rPr>
              <a:t>Overall Industry Employment </a:t>
            </a:r>
            <a:r>
              <a:rPr lang="en-US" sz="2800" b="1" dirty="0" smtClean="0"/>
              <a:t>Has Stayed in a Narrow Band </a:t>
            </a:r>
            <a:r>
              <a:rPr lang="en-US" sz="2800" b="1" dirty="0" smtClean="0">
                <a:solidFill>
                  <a:srgbClr val="FF0000"/>
                </a:solidFill>
              </a:rPr>
              <a:t>Between 2.30 million and 2.37 million</a:t>
            </a:r>
          </a:p>
          <a:p>
            <a:pPr lvl="1">
              <a:lnSpc>
                <a:spcPct val="100000"/>
              </a:lnSpc>
            </a:pPr>
            <a:r>
              <a:rPr lang="en-US" sz="2600" b="1" dirty="0" smtClean="0"/>
              <a:t>But there have been </a:t>
            </a:r>
            <a:r>
              <a:rPr lang="en-US" sz="2600" b="1" dirty="0" smtClean="0">
                <a:solidFill>
                  <a:srgbClr val="FF0000"/>
                </a:solidFill>
              </a:rPr>
              <a:t>dramatic changes </a:t>
            </a:r>
            <a:r>
              <a:rPr lang="en-US" sz="2600" b="1" dirty="0" smtClean="0"/>
              <a:t>in employment </a:t>
            </a:r>
            <a:r>
              <a:rPr lang="en-US" sz="2600" b="1" dirty="0" smtClean="0">
                <a:solidFill>
                  <a:srgbClr val="FF0000"/>
                </a:solidFill>
              </a:rPr>
              <a:t>among the major subsectors</a:t>
            </a:r>
            <a:br>
              <a:rPr lang="en-US" sz="2600" b="1" dirty="0" smtClean="0">
                <a:solidFill>
                  <a:srgbClr val="FF0000"/>
                </a:solidFill>
              </a:rPr>
            </a:br>
            <a:endParaRPr lang="en-US" sz="2600" b="1" dirty="0" smtClean="0">
              <a:solidFill>
                <a:srgbClr val="FF0000"/>
              </a:solidFill>
            </a:endParaRPr>
          </a:p>
          <a:p>
            <a:pPr>
              <a:spcBef>
                <a:spcPct val="25000"/>
              </a:spcBef>
            </a:pPr>
            <a:r>
              <a:rPr lang="en-US" sz="2800" b="1" dirty="0" smtClean="0"/>
              <a:t>Factors Affecting Industry Jobs</a:t>
            </a:r>
          </a:p>
          <a:p>
            <a:pPr lvl="1">
              <a:spcBef>
                <a:spcPct val="25000"/>
              </a:spcBef>
            </a:pPr>
            <a:r>
              <a:rPr lang="en-US" sz="2400" b="1" dirty="0" smtClean="0"/>
              <a:t>State of the Economy &amp; the Market</a:t>
            </a:r>
          </a:p>
          <a:p>
            <a:pPr lvl="1">
              <a:spcBef>
                <a:spcPct val="25000"/>
              </a:spcBef>
            </a:pPr>
            <a:r>
              <a:rPr lang="en-US" sz="2400" b="1" dirty="0" smtClean="0"/>
              <a:t>Outsourcing</a:t>
            </a:r>
          </a:p>
          <a:p>
            <a:pPr lvl="1">
              <a:spcBef>
                <a:spcPct val="25000"/>
              </a:spcBef>
            </a:pPr>
            <a:r>
              <a:rPr lang="en-US" sz="2400" b="1" dirty="0" smtClean="0"/>
              <a:t>Productivity Enhancements</a:t>
            </a:r>
          </a:p>
          <a:p>
            <a:pPr lvl="1">
              <a:spcBef>
                <a:spcPct val="25000"/>
              </a:spcBef>
            </a:pPr>
            <a:r>
              <a:rPr lang="en-US" sz="2400" b="1" dirty="0" smtClean="0"/>
              <a:t>Consolidation</a:t>
            </a:r>
            <a:endParaRPr lang="en-US" sz="2000" dirty="0" smtClean="0"/>
          </a:p>
        </p:txBody>
      </p:sp>
      <p:sp>
        <p:nvSpPr>
          <p:cNvPr id="8" name="Rectangle 2"/>
          <p:cNvSpPr txBox="1">
            <a:spLocks noChangeArrowheads="1"/>
          </p:cNvSpPr>
          <p:nvPr/>
        </p:nvSpPr>
        <p:spPr bwMode="black">
          <a:xfrm>
            <a:off x="330200" y="236538"/>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endParaRPr lang="en-US" sz="3000" b="1" kern="0" dirty="0">
              <a:solidFill>
                <a:srgbClr val="225A7A"/>
              </a:solidFill>
              <a:ea typeface="+mj-ea"/>
              <a:cs typeface="+mj-cs"/>
            </a:endParaRPr>
          </a:p>
        </p:txBody>
      </p:sp>
      <p:sp>
        <p:nvSpPr>
          <p:cNvPr id="7" name="TextBox 6"/>
          <p:cNvSpPr txBox="1"/>
          <p:nvPr/>
        </p:nvSpPr>
        <p:spPr>
          <a:xfrm>
            <a:off x="457200" y="381000"/>
            <a:ext cx="7391400" cy="523220"/>
          </a:xfrm>
          <a:prstGeom prst="rect">
            <a:avLst/>
          </a:prstGeom>
          <a:noFill/>
        </p:spPr>
        <p:txBody>
          <a:bodyPr wrap="square" rtlCol="0">
            <a:spAutoFit/>
          </a:bodyPr>
          <a:lstStyle/>
          <a:p>
            <a:r>
              <a:rPr lang="en-US" sz="2800" b="1" dirty="0" smtClean="0">
                <a:solidFill>
                  <a:schemeClr val="bg2">
                    <a:lumMod val="50000"/>
                  </a:schemeClr>
                </a:solidFill>
              </a:rPr>
              <a:t>Insurance Industry Employment Trends</a:t>
            </a:r>
            <a:endParaRPr lang="en-US" sz="2800" b="1" i="1" dirty="0" smtClean="0">
              <a:solidFill>
                <a:schemeClr val="bg2">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105"/>
          <p:cNvSpPr>
            <a:spLocks noGrp="1" noChangeArrowheads="1"/>
          </p:cNvSpPr>
          <p:nvPr>
            <p:ph type="dt" sz="quarter" idx="10"/>
          </p:nvPr>
        </p:nvSpPr>
        <p:spPr/>
        <p:txBody>
          <a:bodyPr/>
          <a:lstStyle/>
          <a:p>
            <a:pPr>
              <a:defRPr/>
            </a:pPr>
            <a:r>
              <a:rPr lang="en-US" smtClean="0"/>
              <a:t>12/01/09 - 9pm</a:t>
            </a:r>
          </a:p>
        </p:txBody>
      </p:sp>
      <p:sp>
        <p:nvSpPr>
          <p:cNvPr id="8196"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8197" name="Rectangle 110"/>
          <p:cNvSpPr>
            <a:spLocks noGrp="1" noChangeArrowheads="1"/>
          </p:cNvSpPr>
          <p:nvPr>
            <p:ph type="sldNum" sz="quarter" idx="12"/>
          </p:nvPr>
        </p:nvSpPr>
        <p:spPr/>
        <p:txBody>
          <a:bodyPr/>
          <a:lstStyle/>
          <a:p>
            <a:pPr>
              <a:defRPr/>
            </a:pPr>
            <a:fld id="{D4FB3A4C-C0EE-4916-84DA-F0DE3E7163C6}" type="slidenum">
              <a:rPr lang="en-US" smtClean="0"/>
              <a:pPr>
                <a:defRPr/>
              </a:pPr>
              <a:t>40</a:t>
            </a:fld>
            <a:endParaRPr lang="en-US" smtClean="0"/>
          </a:p>
        </p:txBody>
      </p:sp>
      <p:graphicFrame>
        <p:nvGraphicFramePr>
          <p:cNvPr id="7170" name="Object 3"/>
          <p:cNvGraphicFramePr>
            <a:graphicFrameLocks/>
          </p:cNvGraphicFramePr>
          <p:nvPr/>
        </p:nvGraphicFramePr>
        <p:xfrm>
          <a:off x="152400" y="990600"/>
          <a:ext cx="8610600" cy="4248150"/>
        </p:xfrm>
        <a:graphic>
          <a:graphicData uri="http://schemas.openxmlformats.org/presentationml/2006/ole">
            <p:oleObj spid="_x0000_s493570" name="Chart" r:id="rId4" imgW="8610735" imgH="4248085" progId="MSGraph.Chart.8">
              <p:embed followColorScheme="full"/>
            </p:oleObj>
          </a:graphicData>
        </a:graphic>
      </p:graphicFrame>
      <p:sp>
        <p:nvSpPr>
          <p:cNvPr id="10" name="AutoShape 7"/>
          <p:cNvSpPr>
            <a:spLocks noChangeArrowheads="1"/>
          </p:cNvSpPr>
          <p:nvPr/>
        </p:nvSpPr>
        <p:spPr bwMode="blackWhite">
          <a:xfrm>
            <a:off x="228600" y="5334000"/>
            <a:ext cx="8426450" cy="990600"/>
          </a:xfrm>
          <a:prstGeom prst="wedgeRectCallout">
            <a:avLst>
              <a:gd name="adj1" fmla="val -50102"/>
              <a:gd name="adj2" fmla="val 24116"/>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PP Auto premiums written are recovering from a period of no growth attributable to the weak economy affecting new vehicle sales, car choice, and increased price sensitivity among consumers</a:t>
            </a:r>
          </a:p>
        </p:txBody>
      </p:sp>
      <p:sp>
        <p:nvSpPr>
          <p:cNvPr id="7175" name="Rectangle 4"/>
          <p:cNvSpPr>
            <a:spLocks noChangeArrowheads="1"/>
          </p:cNvSpPr>
          <p:nvPr/>
        </p:nvSpPr>
        <p:spPr bwMode="auto">
          <a:xfrm>
            <a:off x="0" y="6245225"/>
            <a:ext cx="8121650" cy="6127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pPr>
            <a:r>
              <a:rPr lang="en-US" sz="1100"/>
              <a:t>Sources: A.M. Best; NADA, </a:t>
            </a:r>
            <a:r>
              <a:rPr lang="en-US" sz="1100" i="1"/>
              <a:t>State of the Industry Report 2012</a:t>
            </a:r>
            <a:r>
              <a:rPr lang="en-US" sz="1100"/>
              <a:t>, p. 16, at </a:t>
            </a:r>
            <a:r>
              <a:rPr lang="en-US" sz="1100">
                <a:hlinkClick r:id="rId5"/>
              </a:rPr>
              <a:t>www.nada.org/nadadata</a:t>
            </a:r>
            <a:r>
              <a:rPr lang="en-US" sz="1100"/>
              <a:t> citing R. L. Polk; </a:t>
            </a:r>
            <a:br>
              <a:rPr lang="en-US" sz="1100"/>
            </a:br>
            <a:r>
              <a:rPr lang="en-US" sz="1100"/>
              <a:t>Insurance Information Institute. </a:t>
            </a:r>
          </a:p>
        </p:txBody>
      </p:sp>
      <p:sp>
        <p:nvSpPr>
          <p:cNvPr id="7176" name="Rectangle 2"/>
          <p:cNvSpPr>
            <a:spLocks noGrp="1" noChangeArrowheads="1"/>
          </p:cNvSpPr>
          <p:nvPr>
            <p:ph type="title"/>
          </p:nvPr>
        </p:nvSpPr>
        <p:spPr>
          <a:xfrm>
            <a:off x="609600" y="152400"/>
            <a:ext cx="6407150" cy="860425"/>
          </a:xfrm>
        </p:spPr>
        <p:txBody>
          <a:bodyPr/>
          <a:lstStyle/>
          <a:p>
            <a:r>
              <a:rPr lang="en-US" smtClean="0"/>
              <a:t>PP Auto NWP vs. # of Vehicles</a:t>
            </a:r>
            <a:br>
              <a:rPr lang="en-US" smtClean="0"/>
            </a:br>
            <a:r>
              <a:rPr lang="en-US" smtClean="0"/>
              <a:t>in Operation, 2001–2011</a:t>
            </a:r>
          </a:p>
        </p:txBody>
      </p:sp>
      <p:sp>
        <p:nvSpPr>
          <p:cNvPr id="7177" name="TextBox 7"/>
          <p:cNvSpPr txBox="1">
            <a:spLocks noChangeArrowheads="1"/>
          </p:cNvSpPr>
          <p:nvPr/>
        </p:nvSpPr>
        <p:spPr bwMode="auto">
          <a:xfrm>
            <a:off x="0" y="990600"/>
            <a:ext cx="1304925" cy="338138"/>
          </a:xfrm>
          <a:prstGeom prst="rect">
            <a:avLst/>
          </a:prstGeom>
          <a:noFill/>
          <a:ln w="9525">
            <a:noFill/>
            <a:miter lim="800000"/>
            <a:headEnd/>
            <a:tailEnd/>
          </a:ln>
        </p:spPr>
        <p:txBody>
          <a:bodyPr>
            <a:spAutoFit/>
          </a:bodyPr>
          <a:lstStyle/>
          <a:p>
            <a:r>
              <a:rPr lang="en-US" sz="1600"/>
              <a:t>$ Billion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24FAB89-4652-43E9-A481-2A18D87D1AFC}" type="slidenum">
              <a:rPr lang="en-US" sz="900"/>
              <a:pPr algn="r" eaLnBrk="0" hangingPunct="0">
                <a:lnSpc>
                  <a:spcPct val="85000"/>
                </a:lnSpc>
                <a:spcBef>
                  <a:spcPct val="20000"/>
                </a:spcBef>
              </a:pPr>
              <a:t>41</a:t>
            </a:fld>
            <a:endParaRPr lang="en-US" sz="900"/>
          </a:p>
        </p:txBody>
      </p:sp>
      <p:sp>
        <p:nvSpPr>
          <p:cNvPr id="13318" name="Rectangle 2"/>
          <p:cNvSpPr>
            <a:spLocks noGrp="1" noChangeArrowheads="1"/>
          </p:cNvSpPr>
          <p:nvPr>
            <p:ph type="title" idx="4294967295"/>
          </p:nvPr>
        </p:nvSpPr>
        <p:spPr>
          <a:xfrm>
            <a:off x="142875" y="0"/>
            <a:ext cx="7524750" cy="989013"/>
          </a:xfrm>
        </p:spPr>
        <p:txBody>
          <a:bodyPr/>
          <a:lstStyle/>
          <a:p>
            <a:r>
              <a:rPr lang="en-US" sz="2600" smtClean="0"/>
              <a:t>Rental-Occupied Housing Units as % of Total Occupied Units, Quarterly, 1990-2013</a:t>
            </a:r>
          </a:p>
        </p:txBody>
      </p:sp>
      <p:graphicFrame>
        <p:nvGraphicFramePr>
          <p:cNvPr id="13314" name="Object 2"/>
          <p:cNvGraphicFramePr>
            <a:graphicFrameLocks/>
          </p:cNvGraphicFramePr>
          <p:nvPr>
            <p:ph idx="4294967295"/>
          </p:nvPr>
        </p:nvGraphicFramePr>
        <p:xfrm>
          <a:off x="242888" y="1144588"/>
          <a:ext cx="8358187" cy="4867275"/>
        </p:xfrm>
        <a:graphic>
          <a:graphicData uri="http://schemas.openxmlformats.org/presentationml/2006/ole">
            <p:oleObj spid="_x0000_s495618" name="Chart" r:id="rId4" imgW="7096176" imgH="4876800" progId="MSGraph.Chart.8">
              <p:embed followColorScheme="full"/>
            </p:oleObj>
          </a:graphicData>
        </a:graphic>
      </p:graphicFrame>
      <p:sp>
        <p:nvSpPr>
          <p:cNvPr id="13319" name="Rectangle 8"/>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US Census Bureau; Insurance Information Institute.</a:t>
            </a:r>
          </a:p>
        </p:txBody>
      </p:sp>
      <p:sp>
        <p:nvSpPr>
          <p:cNvPr id="2094089" name="AutoShape 38"/>
          <p:cNvSpPr>
            <a:spLocks noChangeArrowheads="1"/>
          </p:cNvSpPr>
          <p:nvPr/>
        </p:nvSpPr>
        <p:spPr bwMode="blackWhite">
          <a:xfrm>
            <a:off x="2286000" y="4419600"/>
            <a:ext cx="1695450" cy="811213"/>
          </a:xfrm>
          <a:prstGeom prst="wedgeRectCallout">
            <a:avLst>
              <a:gd name="adj1" fmla="val 135597"/>
              <a:gd name="adj2" fmla="val -9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Trough in 2004:Q2 and Q4 at 30.8%</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Since the Great Recession ended, renters occupied 3.6 million more units (+9.9%)—outstripping population growth (+2.9%). When will this end?</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0F31D2A6-0822-41CD-9471-B949C22B5A34}" type="slidenum">
              <a:rPr lang="en-US" smtClean="0"/>
              <a:pPr>
                <a:defRPr/>
              </a:pPr>
              <a:t>41</a:t>
            </a:fld>
            <a:endParaRPr lang="en-US"/>
          </a:p>
        </p:txBody>
      </p:sp>
      <p:sp>
        <p:nvSpPr>
          <p:cNvPr id="13324" name="TextBox 1"/>
          <p:cNvSpPr txBox="1">
            <a:spLocks noChangeArrowheads="1"/>
          </p:cNvSpPr>
          <p:nvPr/>
        </p:nvSpPr>
        <p:spPr bwMode="auto">
          <a:xfrm>
            <a:off x="228600" y="990600"/>
            <a:ext cx="1352550" cy="307975"/>
          </a:xfrm>
          <a:prstGeom prst="rect">
            <a:avLst/>
          </a:prstGeom>
          <a:noFill/>
          <a:ln w="9525">
            <a:noFill/>
            <a:miter lim="800000"/>
            <a:headEnd/>
            <a:tailEnd/>
          </a:ln>
        </p:spPr>
        <p:txBody>
          <a:bodyPr>
            <a:spAutoFit/>
          </a:bodyPr>
          <a:lstStyle/>
          <a:p>
            <a:r>
              <a:rPr lang="en-US" sz="1400"/>
              <a:t>Millions</a:t>
            </a:r>
          </a:p>
        </p:txBody>
      </p:sp>
      <p:sp>
        <p:nvSpPr>
          <p:cNvPr id="17" name="AutoShape 38"/>
          <p:cNvSpPr>
            <a:spLocks noChangeArrowheads="1"/>
          </p:cNvSpPr>
          <p:nvPr/>
        </p:nvSpPr>
        <p:spPr bwMode="blackWhite">
          <a:xfrm>
            <a:off x="7467600" y="3962400"/>
            <a:ext cx="1514475" cy="812800"/>
          </a:xfrm>
          <a:prstGeom prst="wedgeRectCallout">
            <a:avLst>
              <a:gd name="adj1" fmla="val 11088"/>
              <a:gd name="adj2" fmla="val -2437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Latest was 35.0% in 2013:Q1</a:t>
            </a:r>
          </a:p>
        </p:txBody>
      </p:sp>
      <p:sp>
        <p:nvSpPr>
          <p:cNvPr id="18" name="AutoShape 38"/>
          <p:cNvSpPr>
            <a:spLocks noChangeArrowheads="1"/>
          </p:cNvSpPr>
          <p:nvPr/>
        </p:nvSpPr>
        <p:spPr bwMode="blackWhite">
          <a:xfrm>
            <a:off x="3124200" y="1219200"/>
            <a:ext cx="2209800" cy="811213"/>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Trend down began in 1994:Q3 from 36.2</a:t>
            </a:r>
            <a:r>
              <a:rPr lang="en-US" b="1">
                <a:solidFill>
                  <a:schemeClr val="bg1"/>
                </a:solidFill>
                <a:cs typeface="+mn-cs"/>
              </a:rPr>
              <a:t>% in Q2</a:t>
            </a:r>
            <a:endParaRPr lang="en-US" b="1" dirty="0">
              <a:solidFill>
                <a:schemeClr val="bg1"/>
              </a:solidFill>
              <a:cs typeface="+mn-cs"/>
            </a:endParaRPr>
          </a:p>
        </p:txBody>
      </p:sp>
      <p:sp>
        <p:nvSpPr>
          <p:cNvPr id="19" name="AutoShape 38"/>
          <p:cNvSpPr>
            <a:spLocks noChangeArrowheads="1"/>
          </p:cNvSpPr>
          <p:nvPr/>
        </p:nvSpPr>
        <p:spPr bwMode="blackWhite">
          <a:xfrm>
            <a:off x="4419600" y="2362200"/>
            <a:ext cx="2209800" cy="811213"/>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Increasing percent of owners</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a:xfrm>
            <a:off x="685800" y="152400"/>
            <a:ext cx="6823075" cy="811213"/>
          </a:xfrm>
        </p:spPr>
        <p:txBody>
          <a:bodyPr/>
          <a:lstStyle/>
          <a:p>
            <a:pPr>
              <a:lnSpc>
                <a:spcPct val="75000"/>
              </a:lnSpc>
            </a:pPr>
            <a:r>
              <a:rPr lang="en-US" dirty="0" smtClean="0"/>
              <a:t>So Far, the Pickup In Housing Starts</a:t>
            </a:r>
            <a:br>
              <a:rPr lang="en-US" dirty="0" smtClean="0"/>
            </a:br>
            <a:r>
              <a:rPr lang="en-US" dirty="0" smtClean="0"/>
              <a:t>is Mostly in Multi-Family Housing</a:t>
            </a:r>
          </a:p>
        </p:txBody>
      </p:sp>
      <p:graphicFrame>
        <p:nvGraphicFramePr>
          <p:cNvPr id="10242" name="Object 3"/>
          <p:cNvGraphicFramePr>
            <a:graphicFrameLocks noChangeAspect="1"/>
          </p:cNvGraphicFramePr>
          <p:nvPr>
            <p:ph type="chart" idx="4294967295"/>
          </p:nvPr>
        </p:nvGraphicFramePr>
        <p:xfrm>
          <a:off x="0" y="892175"/>
          <a:ext cx="8947150" cy="4787900"/>
        </p:xfrm>
        <a:graphic>
          <a:graphicData uri="http://schemas.openxmlformats.org/presentationml/2006/ole">
            <p:oleObj spid="_x0000_s494594" name="Chart" r:id="rId3" imgW="8953567" imgH="4791152" progId="MSGraph.Chart.8">
              <p:embed followColorScheme="full"/>
            </p:oleObj>
          </a:graphicData>
        </a:graphic>
      </p:graphicFrame>
      <p:sp>
        <p:nvSpPr>
          <p:cNvPr id="10244" name="Rectangle 4"/>
          <p:cNvSpPr>
            <a:spLocks noChangeArrowheads="1"/>
          </p:cNvSpPr>
          <p:nvPr/>
        </p:nvSpPr>
        <p:spPr bwMode="auto">
          <a:xfrm>
            <a:off x="228600" y="6172200"/>
            <a:ext cx="8229600" cy="431800"/>
          </a:xfrm>
          <a:prstGeom prst="rect">
            <a:avLst/>
          </a:prstGeom>
          <a:noFill/>
          <a:ln w="9525">
            <a:noFill/>
            <a:miter lim="800000"/>
            <a:headEnd/>
            <a:tailEnd/>
          </a:ln>
        </p:spPr>
        <p:txBody>
          <a:bodyPr lIns="92075" tIns="46038" rIns="92075" bIns="46038">
            <a:spAutoFit/>
          </a:bodyPr>
          <a:lstStyle/>
          <a:p>
            <a:r>
              <a:rPr lang="en-US" sz="1100"/>
              <a:t>*average of annualized seasonally adjusted January-April 2013 data; April is preliminary.</a:t>
            </a:r>
            <a:br>
              <a:rPr lang="en-US" sz="1100"/>
            </a:br>
            <a:r>
              <a:rPr lang="en-US" sz="1100"/>
              <a:t>Source: US Census Bureau at </a:t>
            </a:r>
            <a:r>
              <a:rPr lang="en-US" sz="1100">
                <a:hlinkClick r:id="rId4"/>
              </a:rPr>
              <a:t>www.census.gov/construction/nrc/pdf/newresconst.pdf</a:t>
            </a:r>
            <a:r>
              <a:rPr lang="en-US" sz="1100"/>
              <a:t>.</a:t>
            </a:r>
            <a:endParaRPr lang="en-US" sz="1100" b="1" i="1"/>
          </a:p>
        </p:txBody>
      </p:sp>
      <p:sp>
        <p:nvSpPr>
          <p:cNvPr id="10245" name="Text Box 6"/>
          <p:cNvSpPr txBox="1">
            <a:spLocks noChangeArrowheads="1"/>
          </p:cNvSpPr>
          <p:nvPr/>
        </p:nvSpPr>
        <p:spPr bwMode="auto">
          <a:xfrm>
            <a:off x="0" y="1000125"/>
            <a:ext cx="1781175" cy="523875"/>
          </a:xfrm>
          <a:prstGeom prst="rect">
            <a:avLst/>
          </a:prstGeom>
          <a:noFill/>
          <a:ln w="9525">
            <a:noFill/>
            <a:miter lim="800000"/>
            <a:headEnd/>
            <a:tailEnd/>
          </a:ln>
        </p:spPr>
        <p:txBody>
          <a:bodyPr lIns="92075" tIns="46038" rIns="92075" bIns="46038">
            <a:spAutoFit/>
          </a:bodyPr>
          <a:lstStyle/>
          <a:p>
            <a:r>
              <a:rPr lang="en-US" sz="1400" b="1">
                <a:solidFill>
                  <a:srgbClr val="2B7299"/>
                </a:solidFill>
              </a:rPr>
              <a:t>Thousands of Units, Multi-Family</a:t>
            </a:r>
          </a:p>
        </p:txBody>
      </p:sp>
      <p:sp>
        <p:nvSpPr>
          <p:cNvPr id="8" name="Rectangle 4"/>
          <p:cNvSpPr>
            <a:spLocks noChangeArrowheads="1"/>
          </p:cNvSpPr>
          <p:nvPr/>
        </p:nvSpPr>
        <p:spPr bwMode="blackWhite">
          <a:xfrm>
            <a:off x="357188" y="5486400"/>
            <a:ext cx="8413750"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r>
              <a:rPr lang="en-US" b="1">
                <a:solidFill>
                  <a:schemeClr val="bg1"/>
                </a:solidFill>
              </a:rPr>
              <a:t>2013:Q1 multi-unit starts at a seasonally adjusted annual rate of 325,000,</a:t>
            </a:r>
            <a:br>
              <a:rPr lang="en-US" b="1">
                <a:solidFill>
                  <a:schemeClr val="bg1"/>
                </a:solidFill>
              </a:rPr>
            </a:br>
            <a:r>
              <a:rPr lang="en-US" b="1">
                <a:solidFill>
                  <a:schemeClr val="bg1"/>
                </a:solidFill>
              </a:rPr>
              <a:t>are nearly back to the average annual pre-recession rate of 339,000.</a:t>
            </a:r>
          </a:p>
        </p:txBody>
      </p:sp>
      <p:sp>
        <p:nvSpPr>
          <p:cNvPr id="7" name="AutoShape 14"/>
          <p:cNvSpPr>
            <a:spLocks noChangeArrowheads="1"/>
          </p:cNvSpPr>
          <p:nvPr/>
        </p:nvSpPr>
        <p:spPr bwMode="blackWhite">
          <a:xfrm>
            <a:off x="5181600" y="1828800"/>
            <a:ext cx="2105025" cy="914400"/>
          </a:xfrm>
          <a:prstGeom prst="wedgeRectCallout">
            <a:avLst>
              <a:gd name="adj1" fmla="val 39796"/>
              <a:gd name="adj2" fmla="val 1361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3300"/>
              </a:buClr>
              <a:buFont typeface="Wingdings" pitchFamily="2" charset="2"/>
              <a:buNone/>
            </a:pPr>
            <a:r>
              <a:rPr lang="en-US" sz="1600" b="1">
                <a:solidFill>
                  <a:schemeClr val="bg1"/>
                </a:solidFill>
              </a:rPr>
              <a:t>Multi-family-unit starts rose in 2011, more in 2012, still more so far in 2013.</a:t>
            </a:r>
          </a:p>
        </p:txBody>
      </p:sp>
      <p:sp>
        <p:nvSpPr>
          <p:cNvPr id="9224" name="Text Box 6"/>
          <p:cNvSpPr txBox="1">
            <a:spLocks noChangeArrowheads="1"/>
          </p:cNvSpPr>
          <p:nvPr/>
        </p:nvSpPr>
        <p:spPr bwMode="auto">
          <a:xfrm>
            <a:off x="7143750" y="981075"/>
            <a:ext cx="2000250" cy="523875"/>
          </a:xfrm>
          <a:prstGeom prst="rect">
            <a:avLst/>
          </a:prstGeom>
          <a:noFill/>
          <a:ln w="9525">
            <a:noFill/>
            <a:miter lim="800000"/>
            <a:headEnd/>
            <a:tailEnd/>
          </a:ln>
        </p:spPr>
        <p:txBody>
          <a:bodyPr lIns="92075" tIns="46038" rIns="92075" bIns="46038">
            <a:spAutoFit/>
          </a:bodyPr>
          <a:lstStyle/>
          <a:p>
            <a:pPr algn="r">
              <a:defRPr/>
            </a:pPr>
            <a:r>
              <a:rPr lang="en-US" sz="1400" b="1" dirty="0">
                <a:solidFill>
                  <a:schemeClr val="accent6"/>
                </a:solidFill>
              </a:rPr>
              <a:t>Thousands of Units, Single Family</a:t>
            </a:r>
          </a:p>
        </p:txBody>
      </p:sp>
      <p:sp>
        <p:nvSpPr>
          <p:cNvPr id="9" name="AutoShape 14"/>
          <p:cNvSpPr>
            <a:spLocks noChangeArrowheads="1"/>
          </p:cNvSpPr>
          <p:nvPr/>
        </p:nvSpPr>
        <p:spPr bwMode="blackWhite">
          <a:xfrm>
            <a:off x="1625600" y="4114800"/>
            <a:ext cx="2486025" cy="609600"/>
          </a:xfrm>
          <a:prstGeom prst="wedgeRectCallout">
            <a:avLst>
              <a:gd name="adj1" fmla="val 111741"/>
              <a:gd name="adj2" fmla="val -109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3300"/>
              </a:buClr>
              <a:buFont typeface="Wingdings" pitchFamily="2" charset="2"/>
              <a:buNone/>
            </a:pPr>
            <a:r>
              <a:rPr lang="en-US" sz="1600" b="1">
                <a:solidFill>
                  <a:schemeClr val="bg1"/>
                </a:solidFill>
              </a:rPr>
              <a:t>Multi-family plunge did not begin until 2009</a:t>
            </a:r>
          </a:p>
        </p:txBody>
      </p:sp>
      <p:sp>
        <p:nvSpPr>
          <p:cNvPr id="10" name="AutoShape 14"/>
          <p:cNvSpPr>
            <a:spLocks noChangeArrowheads="1"/>
          </p:cNvSpPr>
          <p:nvPr/>
        </p:nvSpPr>
        <p:spPr bwMode="blackWhite">
          <a:xfrm>
            <a:off x="2338388" y="2971800"/>
            <a:ext cx="1590675" cy="762000"/>
          </a:xfrm>
          <a:prstGeom prst="wedgeRectCallout">
            <a:avLst>
              <a:gd name="adj1" fmla="val 43352"/>
              <a:gd name="adj2" fmla="val -127713"/>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3300"/>
              </a:buClr>
              <a:buFont typeface="Wingdings" pitchFamily="2" charset="2"/>
              <a:buNone/>
            </a:pPr>
            <a:r>
              <a:rPr lang="en-US" sz="1600" b="1">
                <a:solidFill>
                  <a:schemeClr val="bg1"/>
                </a:solidFill>
              </a:rPr>
              <a:t>Single family plunge began in 2006</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par>
                          <p:cTn id="13" fill="hold">
                            <p:stCondLst>
                              <p:cond delay="3000"/>
                            </p:stCondLst>
                            <p:childTnLst>
                              <p:par>
                                <p:cTn id="14" presetID="22" presetClass="entr" presetSubtype="2"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4500"/>
                            </p:stCondLst>
                            <p:childTnLst>
                              <p:par>
                                <p:cTn id="18" presetID="22" presetClass="entr" presetSubtype="2" fill="hold" grpId="0" nodeType="afterEffect">
                                  <p:stCondLst>
                                    <p:cond delay="10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970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970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7C1CD45-4C27-4426-A7AD-0E546AD55E21}" type="slidenum">
              <a:rPr lang="en-US" sz="900"/>
              <a:pPr algn="r" eaLnBrk="0" hangingPunct="0">
                <a:lnSpc>
                  <a:spcPct val="85000"/>
                </a:lnSpc>
                <a:spcBef>
                  <a:spcPct val="20000"/>
                </a:spcBef>
              </a:pPr>
              <a:t>43</a:t>
            </a:fld>
            <a:endParaRPr lang="en-US" sz="900"/>
          </a:p>
        </p:txBody>
      </p:sp>
      <p:sp>
        <p:nvSpPr>
          <p:cNvPr id="29702" name="Rectangle 7"/>
          <p:cNvSpPr>
            <a:spLocks noGrp="1" noChangeArrowheads="1"/>
          </p:cNvSpPr>
          <p:nvPr>
            <p:ph type="title" idx="4294967295"/>
          </p:nvPr>
        </p:nvSpPr>
        <p:spPr>
          <a:xfrm>
            <a:off x="565150" y="147638"/>
            <a:ext cx="7102475" cy="860425"/>
          </a:xfrm>
        </p:spPr>
        <p:txBody>
          <a:bodyPr/>
          <a:lstStyle/>
          <a:p>
            <a:r>
              <a:rPr lang="en-US" smtClean="0"/>
              <a:t>U.S. Treasury Security Yields*:</a:t>
            </a:r>
            <a:br>
              <a:rPr lang="en-US" smtClean="0"/>
            </a:br>
            <a:r>
              <a:rPr lang="en-US" smtClean="0"/>
              <a:t>A Long Downward Trend, 1990–2013</a:t>
            </a:r>
          </a:p>
        </p:txBody>
      </p:sp>
      <p:sp>
        <p:nvSpPr>
          <p:cNvPr id="29703"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June 2013</a:t>
            </a:r>
            <a:r>
              <a:rPr lang="en-US" sz="1100" dirty="0"/>
              <a:t>.</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Institutes.</a:t>
            </a:r>
          </a:p>
        </p:txBody>
      </p:sp>
      <p:graphicFrame>
        <p:nvGraphicFramePr>
          <p:cNvPr id="29698" name="Object 2"/>
          <p:cNvGraphicFramePr>
            <a:graphicFrameLocks noChangeAspect="1"/>
          </p:cNvGraphicFramePr>
          <p:nvPr/>
        </p:nvGraphicFramePr>
        <p:xfrm>
          <a:off x="463550" y="977900"/>
          <a:ext cx="8547100" cy="4867275"/>
        </p:xfrm>
        <a:graphic>
          <a:graphicData uri="http://schemas.openxmlformats.org/presentationml/2006/ole">
            <p:oleObj spid="_x0000_s377858" name="Worksheet" r:id="rId5" imgW="8543841" imgH="4867344" progId="Excel.Sheet.8">
              <p:embed/>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5657"/>
              <a:gd name="adj2" fmla="val 14835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29705"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7439025" y="1295400"/>
            <a:ext cx="1704975" cy="942975"/>
          </a:xfrm>
          <a:prstGeom prst="wedgeRectCallout">
            <a:avLst>
              <a:gd name="adj1" fmla="val 7504"/>
              <a:gd name="adj2" fmla="val 19796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0B19E87-7219-432F-A57E-75D99EB3ECE0}" type="slidenum">
              <a:rPr lang="en-US" smtClean="0"/>
              <a:pPr>
                <a:defRPr/>
              </a:pPr>
              <a:t>43</a:t>
            </a:fld>
            <a:endParaRPr lang="en-US"/>
          </a:p>
        </p:txBody>
      </p:sp>
      <p:sp>
        <p:nvSpPr>
          <p:cNvPr id="14" name="Rectangle 7"/>
          <p:cNvSpPr>
            <a:spLocks noChangeArrowheads="1"/>
          </p:cNvSpPr>
          <p:nvPr/>
        </p:nvSpPr>
        <p:spPr bwMode="grayWhite">
          <a:xfrm>
            <a:off x="8229600" y="3657600"/>
            <a:ext cx="762000"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7378550B-B475-4347-B0B4-C014A635EAF3}" type="slidenum">
              <a:rPr lang="en-US" smtClean="0"/>
              <a:pPr>
                <a:defRPr/>
              </a:pPr>
              <a:t>44</a:t>
            </a:fld>
            <a:endParaRPr lang="en-US" smtClean="0"/>
          </a:p>
        </p:txBody>
      </p:sp>
      <p:sp>
        <p:nvSpPr>
          <p:cNvPr id="13318"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547842" name="Chart" r:id="rId4" imgW="8686800" imgH="4467203" progId="MSGraph.Chart.8">
              <p:embed followColorScheme="full"/>
            </p:oleObj>
          </a:graphicData>
        </a:graphic>
      </p:graphicFrame>
      <p:sp>
        <p:nvSpPr>
          <p:cNvPr id="13319"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3320"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category"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category"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category"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category"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category" lvl="5"/>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0">
                                            <p:oleChartEl type="category" lvl="6"/>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50">
                                            <p:oleChartEl type="category" lvl="7"/>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50">
                                            <p:oleChartEl type="category" lvl="8"/>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50">
                                            <p:oleChartEl type="category" lvl="9"/>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50">
                                            <p:oleChartEl type="category" lvl="10"/>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category"/>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idx="4294967295"/>
          </p:nvPr>
        </p:nvSpPr>
        <p:spPr>
          <a:xfrm>
            <a:off x="609600" y="152400"/>
            <a:ext cx="6711950" cy="860425"/>
          </a:xfrm>
        </p:spPr>
        <p:txBody>
          <a:bodyPr/>
          <a:lstStyle/>
          <a:p>
            <a:r>
              <a:rPr lang="en-US" dirty="0" smtClean="0"/>
              <a:t>Inflation-Adjusted P/C Industry Investment Gains: 1994–2012F</a:t>
            </a:r>
            <a:r>
              <a:rPr lang="en-US" baseline="30000" dirty="0" smtClean="0"/>
              <a:t>1</a:t>
            </a:r>
          </a:p>
        </p:txBody>
      </p:sp>
      <p:graphicFrame>
        <p:nvGraphicFramePr>
          <p:cNvPr id="27650" name="Object 3"/>
          <p:cNvGraphicFramePr>
            <a:graphicFrameLocks/>
          </p:cNvGraphicFramePr>
          <p:nvPr/>
        </p:nvGraphicFramePr>
        <p:xfrm>
          <a:off x="360363" y="1558925"/>
          <a:ext cx="8451850" cy="3663950"/>
        </p:xfrm>
        <a:graphic>
          <a:graphicData uri="http://schemas.openxmlformats.org/presentationml/2006/ole">
            <p:oleObj spid="_x0000_s177154" name="Chart" r:id="rId4" imgW="8429743" imgH="3638552" progId="MSGraph.Chart.8">
              <p:embed followColorScheme="full"/>
            </p:oleObj>
          </a:graphicData>
        </a:graphic>
      </p:graphicFrame>
      <p:sp>
        <p:nvSpPr>
          <p:cNvPr id="242692" name="Rectangle 4"/>
          <p:cNvSpPr>
            <a:spLocks noChangeArrowheads="1"/>
          </p:cNvSpPr>
          <p:nvPr/>
        </p:nvSpPr>
        <p:spPr bwMode="blackWhite">
          <a:xfrm>
            <a:off x="484188" y="5127625"/>
            <a:ext cx="8283575" cy="11239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500" b="1">
                <a:solidFill>
                  <a:srgbClr val="FFFFFF"/>
                </a:solidFill>
              </a:rPr>
              <a:t>In 2012 (1</a:t>
            </a:r>
            <a:r>
              <a:rPr lang="en-US" sz="1500" b="1" baseline="30000">
                <a:solidFill>
                  <a:srgbClr val="FFFFFF"/>
                </a:solidFill>
              </a:rPr>
              <a:t>st</a:t>
            </a:r>
            <a:r>
              <a:rPr lang="en-US" sz="1500" b="1">
                <a:solidFill>
                  <a:srgbClr val="FFFFFF"/>
                </a:solidFill>
              </a:rPr>
              <a:t> three quarters) both investment income and realized capital gains were lower than in the comparable period in 2011. And because the Federal Reserve Board aims to keep interest rates exceptionally low until the unemployment rate hits 6.5%—likely at least another year off—maturing bonds will be re-invested at even lower rates.</a:t>
            </a:r>
          </a:p>
        </p:txBody>
      </p:sp>
      <p:sp>
        <p:nvSpPr>
          <p:cNvPr id="27653" name="Rectangle 5"/>
          <p:cNvSpPr>
            <a:spLocks noChangeArrowheads="1"/>
          </p:cNvSpPr>
          <p:nvPr/>
        </p:nvSpPr>
        <p:spPr bwMode="auto">
          <a:xfrm>
            <a:off x="0" y="6302375"/>
            <a:ext cx="9040813" cy="595313"/>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a:t>1</a:t>
            </a:r>
            <a:r>
              <a:rPr lang="en-US" sz="1100"/>
              <a:t>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a:t>*2005 figure includes special one-time dividend of $3.2B; 2012F figure is I.I.I. estimate based on annualized actual 2012:Q3 result of $38.089B. Sources: ISO; Insurance Information Institute.</a:t>
            </a:r>
          </a:p>
        </p:txBody>
      </p:sp>
      <p:sp>
        <p:nvSpPr>
          <p:cNvPr id="27654" name="Rectangle 6"/>
          <p:cNvSpPr>
            <a:spLocks noChangeArrowheads="1"/>
          </p:cNvSpPr>
          <p:nvPr/>
        </p:nvSpPr>
        <p:spPr bwMode="black">
          <a:xfrm>
            <a:off x="228600" y="1143000"/>
            <a:ext cx="1371600" cy="4572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8" name="AutoShape 7"/>
          <p:cNvSpPr>
            <a:spLocks noChangeArrowheads="1"/>
          </p:cNvSpPr>
          <p:nvPr/>
        </p:nvSpPr>
        <p:spPr bwMode="blackWhite">
          <a:xfrm>
            <a:off x="5791200" y="1219200"/>
            <a:ext cx="3087688" cy="806450"/>
          </a:xfrm>
          <a:prstGeom prst="wedgeRectCallout">
            <a:avLst>
              <a:gd name="adj1" fmla="val 27867"/>
              <a:gd name="adj2" fmla="val 1655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cs typeface="+mn-cs"/>
              </a:rPr>
              <a:t>Average yearly gain: $60.85B. We haven’t hit that average in the last 5 years.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46</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p:oleObj spid="_x0000_s91138" name="Chart" r:id="rId4" imgW="8543841" imgH="3552904" progId="MSGraph.Chart.8">
              <p:embed followColorScheme="full"/>
            </p:oleObj>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6/2/13. Includes $2.6B for 2013:Q1 (PCS) and $5.32B for the period 4/1 – 6/2/13 (Aon Benfield Monthly Global Catastrophe Recap).</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From 1989-2000, average annual catastrophe losses were $13.3 Billion.  For 2001-2012 , average annual catastrophe losses were $25.6 Billion—double the prior period.  </a:t>
            </a:r>
            <a:endParaRPr lang="en-US" sz="2000" b="1" i="1" dirty="0">
              <a:solidFill>
                <a:srgbClr val="FFFFFF"/>
              </a:solidFill>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302692"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2012 </a:t>
            </a:r>
            <a:r>
              <a:rPr lang="en-US" sz="1600" b="1" dirty="0">
                <a:solidFill>
                  <a:srgbClr val="225A7A"/>
                </a:solidFill>
              </a:rPr>
              <a:t>Dollars)</a:t>
            </a: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46</a:t>
            </a:fld>
            <a:endParaRPr lang="en-US"/>
          </a:p>
        </p:txBody>
      </p:sp>
      <p:sp>
        <p:nvSpPr>
          <p:cNvPr id="14" name="Rectangle 7"/>
          <p:cNvSpPr>
            <a:spLocks noChangeArrowheads="1"/>
          </p:cNvSpPr>
          <p:nvPr/>
        </p:nvSpPr>
        <p:spPr bwMode="grayWhite">
          <a:xfrm>
            <a:off x="4648200" y="1295400"/>
            <a:ext cx="3886200" cy="3505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0710"/>
                                        </p:tgtEl>
                                        <p:attrNameLst>
                                          <p:attrName>style.visibility</p:attrName>
                                        </p:attrNameLst>
                                      </p:cBhvr>
                                      <p:to>
                                        <p:strVal val="visible"/>
                                      </p:to>
                                    </p:set>
                                    <p:anim calcmode="lin" valueType="num">
                                      <p:cBhvr>
                                        <p:cTn id="11" dur="500" fill="hold"/>
                                        <p:tgtEl>
                                          <p:spTgt spid="2120710"/>
                                        </p:tgtEl>
                                        <p:attrNameLst>
                                          <p:attrName>ppt_w</p:attrName>
                                        </p:attrNameLst>
                                      </p:cBhvr>
                                      <p:tavLst>
                                        <p:tav tm="0">
                                          <p:val>
                                            <p:fltVal val="0"/>
                                          </p:val>
                                        </p:tav>
                                        <p:tav tm="100000">
                                          <p:val>
                                            <p:strVal val="#ppt_w"/>
                                          </p:val>
                                        </p:tav>
                                      </p:tavLst>
                                    </p:anim>
                                    <p:anim calcmode="lin" valueType="num">
                                      <p:cBhvr>
                                        <p:cTn id="12" dur="500" fill="hold"/>
                                        <p:tgtEl>
                                          <p:spTgt spid="2120710"/>
                                        </p:tgtEl>
                                        <p:attrNameLst>
                                          <p:attrName>ppt_h</p:attrName>
                                        </p:attrNameLst>
                                      </p:cBhvr>
                                      <p:tavLst>
                                        <p:tav tm="0">
                                          <p:val>
                                            <p:fltVal val="0"/>
                                          </p:val>
                                        </p:tav>
                                        <p:tav tm="100000">
                                          <p:val>
                                            <p:strVal val="#ppt_h"/>
                                          </p:val>
                                        </p:tav>
                                      </p:tavLst>
                                    </p:anim>
                                    <p:animEffect transition="in" filter="fade">
                                      <p:cBhvr>
                                        <p:cTn id="13" dur="500"/>
                                        <p:tgtEl>
                                          <p:spTgt spid="2120710"/>
                                        </p:tgtEl>
                                      </p:cBhvr>
                                    </p:animEffect>
                                  </p:childTnLst>
                                </p:cTn>
                              </p:par>
                              <p:par>
                                <p:cTn id="14" presetID="16" presetClass="entr" presetSubtype="26" fill="hold" grpId="0" nodeType="withEffect">
                                  <p:stCondLst>
                                    <p:cond delay="1000"/>
                                  </p:stCondLst>
                                  <p:childTnLst>
                                    <p:set>
                                      <p:cBhvr>
                                        <p:cTn id="15" dur="1" fill="hold">
                                          <p:stCondLst>
                                            <p:cond delay="0"/>
                                          </p:stCondLst>
                                        </p:cTn>
                                        <p:tgtEl>
                                          <p:spTgt spid="14"/>
                                        </p:tgtEl>
                                        <p:attrNameLst>
                                          <p:attrName>style.visibility</p:attrName>
                                        </p:attrNameLst>
                                      </p:cBhvr>
                                      <p:to>
                                        <p:strVal val="visible"/>
                                      </p:to>
                                    </p:set>
                                    <p:animEffect transition="in" filter="barn(inHorizont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2"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E67C6AAF-8E1E-4D5B-9B45-F1989B615580}" type="slidenum">
              <a:rPr lang="en-US" smtClean="0"/>
              <a:pPr>
                <a:defRPr/>
              </a:pPr>
              <a:t>47</a:t>
            </a:fld>
            <a:endParaRPr lang="en-US" smtClean="0"/>
          </a:p>
        </p:txBody>
      </p:sp>
      <p:sp>
        <p:nvSpPr>
          <p:cNvPr id="51205" name="Rectangle 2"/>
          <p:cNvSpPr>
            <a:spLocks noGrp="1" noChangeArrowheads="1"/>
          </p:cNvSpPr>
          <p:nvPr>
            <p:ph type="title"/>
          </p:nvPr>
        </p:nvSpPr>
        <p:spPr>
          <a:xfrm>
            <a:off x="457200" y="152400"/>
            <a:ext cx="7391400" cy="860425"/>
          </a:xfrm>
        </p:spPr>
        <p:txBody>
          <a:bodyPr/>
          <a:lstStyle/>
          <a:p>
            <a:r>
              <a:rPr lang="en-US" smtClean="0"/>
              <a:t>If They Hit Today, the Dozen Costliest (to Insurers) Hurricanes in U.S. History</a:t>
            </a:r>
          </a:p>
        </p:txBody>
      </p:sp>
      <p:sp>
        <p:nvSpPr>
          <p:cNvPr id="51206" name="Rectangle 3"/>
          <p:cNvSpPr>
            <a:spLocks noChangeArrowheads="1"/>
          </p:cNvSpPr>
          <p:nvPr/>
        </p:nvSpPr>
        <p:spPr bwMode="black">
          <a:xfrm>
            <a:off x="152400" y="1066800"/>
            <a:ext cx="23622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Insured Losses,</a:t>
            </a:r>
            <a:br>
              <a:rPr lang="en-US" sz="1600" b="1">
                <a:solidFill>
                  <a:srgbClr val="225A7A"/>
                </a:solidFill>
              </a:rPr>
            </a:br>
            <a:r>
              <a:rPr lang="en-US" sz="1600" b="1">
                <a:solidFill>
                  <a:srgbClr val="225A7A"/>
                </a:solidFill>
              </a:rPr>
              <a:t>2012 Dollars, $ Billions</a:t>
            </a:r>
          </a:p>
        </p:txBody>
      </p:sp>
      <p:sp>
        <p:nvSpPr>
          <p:cNvPr id="51207" name="Rectangle 4"/>
          <p:cNvSpPr>
            <a:spLocks noChangeArrowheads="1"/>
          </p:cNvSpPr>
          <p:nvPr/>
        </p:nvSpPr>
        <p:spPr bwMode="auto">
          <a:xfrm>
            <a:off x="0" y="6248400"/>
            <a:ext cx="9144000" cy="468313"/>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*Estimate as of 12/09/12 based on estimates of catastrophe modeling firms and reported losses as of 1/12/13. Estimates range up to $25B.</a:t>
            </a:r>
          </a:p>
          <a:p>
            <a:pPr eaLnBrk="0" hangingPunct="0">
              <a:lnSpc>
                <a:spcPct val="85000"/>
              </a:lnSpc>
              <a:spcBef>
                <a:spcPct val="25000"/>
              </a:spcBef>
              <a:buClr>
                <a:srgbClr val="FF6801"/>
              </a:buClr>
              <a:buFont typeface="Wingdings" pitchFamily="2" charset="2"/>
              <a:buNone/>
            </a:pPr>
            <a:r>
              <a:rPr lang="en-US" sz="1100">
                <a:solidFill>
                  <a:srgbClr val="000000"/>
                </a:solidFill>
              </a:rPr>
              <a:t>Sources: Karen Clark &amp; Company, </a:t>
            </a:r>
            <a:r>
              <a:rPr lang="en-US" sz="1100" i="1">
                <a:solidFill>
                  <a:srgbClr val="000000"/>
                </a:solidFill>
              </a:rPr>
              <a:t>Historical Hurricanes that Would Cause $10 Billion or More of Insured LossesToday</a:t>
            </a:r>
            <a:r>
              <a:rPr lang="en-US" sz="1100">
                <a:solidFill>
                  <a:srgbClr val="000000"/>
                </a:solidFill>
              </a:rPr>
              <a:t>, August 2012; I.I.I.</a:t>
            </a:r>
          </a:p>
        </p:txBody>
      </p:sp>
      <p:graphicFrame>
        <p:nvGraphicFramePr>
          <p:cNvPr id="51202" name="Object 5"/>
          <p:cNvGraphicFramePr>
            <a:graphicFrameLocks noChangeAspect="1"/>
          </p:cNvGraphicFramePr>
          <p:nvPr/>
        </p:nvGraphicFramePr>
        <p:xfrm>
          <a:off x="228600" y="1447800"/>
          <a:ext cx="8812213" cy="3810000"/>
        </p:xfrm>
        <a:graphic>
          <a:graphicData uri="http://schemas.openxmlformats.org/presentationml/2006/ole">
            <p:oleObj spid="_x0000_s134146" name="Chart" r:id="rId4" imgW="8420033" imgH="3371882" progId="MSGraph.Chart.8">
              <p:embed followColorScheme="full"/>
            </p:oleObj>
          </a:graphicData>
        </a:graphic>
      </p:graphicFrame>
      <p:sp>
        <p:nvSpPr>
          <p:cNvPr id="51208" name="Text Box 17"/>
          <p:cNvSpPr txBox="1">
            <a:spLocks noChangeArrowheads="1"/>
          </p:cNvSpPr>
          <p:nvPr/>
        </p:nvSpPr>
        <p:spPr bwMode="auto">
          <a:xfrm>
            <a:off x="457200" y="5257800"/>
            <a:ext cx="8458200" cy="923925"/>
          </a:xfrm>
          <a:prstGeom prst="rect">
            <a:avLst/>
          </a:prstGeom>
          <a:solidFill>
            <a:schemeClr val="accent2"/>
          </a:solidFill>
          <a:ln w="9525" algn="ctr">
            <a:noFill/>
            <a:miter lim="800000"/>
            <a:headEnd/>
            <a:tailEnd/>
          </a:ln>
        </p:spPr>
        <p:txBody>
          <a:bodyPr>
            <a:spAutoFit/>
          </a:bodyPr>
          <a:lstStyle/>
          <a:p>
            <a:pPr algn="ctr"/>
            <a:r>
              <a:rPr lang="en-US" b="1">
                <a:solidFill>
                  <a:schemeClr val="bg1"/>
                </a:solidFill>
              </a:rPr>
              <a:t>When you adjust for the damage prior storms could have done if they occurred today, Hurricane Katrina slips to a tie for 6</a:t>
            </a:r>
            <a:r>
              <a:rPr lang="en-US" b="1" baseline="30000">
                <a:solidFill>
                  <a:schemeClr val="bg1"/>
                </a:solidFill>
              </a:rPr>
              <a:t>th</a:t>
            </a:r>
            <a:r>
              <a:rPr lang="en-US" b="1">
                <a:solidFill>
                  <a:schemeClr val="bg1"/>
                </a:solidFill>
              </a:rPr>
              <a:t> among the most devastating storms.</a:t>
            </a:r>
          </a:p>
        </p:txBody>
      </p:sp>
      <p:sp>
        <p:nvSpPr>
          <p:cNvPr id="51209" name="Text Box 17"/>
          <p:cNvSpPr txBox="1">
            <a:spLocks noChangeArrowheads="1"/>
          </p:cNvSpPr>
          <p:nvPr/>
        </p:nvSpPr>
        <p:spPr bwMode="auto">
          <a:xfrm>
            <a:off x="2590800" y="1143000"/>
            <a:ext cx="5486400" cy="1477963"/>
          </a:xfrm>
          <a:prstGeom prst="rect">
            <a:avLst/>
          </a:prstGeom>
          <a:solidFill>
            <a:schemeClr val="accent1"/>
          </a:solidFill>
          <a:ln w="9525" algn="ctr">
            <a:noFill/>
            <a:miter lim="800000"/>
            <a:headEnd/>
            <a:tailEnd/>
          </a:ln>
        </p:spPr>
        <p:txBody>
          <a:bodyPr>
            <a:spAutoFit/>
          </a:bodyPr>
          <a:lstStyle/>
          <a:p>
            <a:pPr algn="ctr"/>
            <a:r>
              <a:rPr lang="en-US" b="1">
                <a:solidFill>
                  <a:schemeClr val="bg1"/>
                </a:solidFill>
              </a:rPr>
              <a:t>Storms that hit long ago had less property and businesses to damage, so simply adjusting their actual claims for inflation doesn’t capture their destructive power.</a:t>
            </a:r>
            <a:br>
              <a:rPr lang="en-US" b="1">
                <a:solidFill>
                  <a:schemeClr val="bg1"/>
                </a:solidFill>
              </a:rPr>
            </a:br>
            <a:r>
              <a:rPr lang="en-US" b="1">
                <a:solidFill>
                  <a:schemeClr val="bg1"/>
                </a:solidFill>
              </a:rPr>
              <a:t>Karen Clark’s analysis aims to overcome that.</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48</a:t>
            </a:fld>
            <a:endParaRPr lang="en-US" smtClean="0"/>
          </a:p>
        </p:txBody>
      </p:sp>
      <p:sp>
        <p:nvSpPr>
          <p:cNvPr id="1922051" name="Rectangle 3"/>
          <p:cNvSpPr>
            <a:spLocks noGrp="1" noChangeArrowheads="1"/>
          </p:cNvSpPr>
          <p:nvPr>
            <p:ph type="body" idx="1"/>
          </p:nvPr>
        </p:nvSpPr>
        <p:spPr>
          <a:xfrm>
            <a:off x="457200" y="1219200"/>
            <a:ext cx="8169275" cy="5286375"/>
          </a:xfrm>
        </p:spPr>
        <p:txBody>
          <a:bodyPr/>
          <a:lstStyle/>
          <a:p>
            <a:pPr>
              <a:lnSpc>
                <a:spcPct val="70000"/>
              </a:lnSpc>
              <a:spcBef>
                <a:spcPts val="1200"/>
              </a:spcBef>
            </a:pPr>
            <a:r>
              <a:rPr lang="en-US" sz="3200" b="1" dirty="0" smtClean="0"/>
              <a:t>Challenges</a:t>
            </a:r>
            <a:endParaRPr lang="en-US" sz="3200" dirty="0" smtClean="0"/>
          </a:p>
          <a:p>
            <a:pPr lvl="1">
              <a:lnSpc>
                <a:spcPct val="70000"/>
              </a:lnSpc>
              <a:spcBef>
                <a:spcPts val="1200"/>
              </a:spcBef>
            </a:pPr>
            <a:r>
              <a:rPr lang="en-US" sz="2800" dirty="0" smtClean="0"/>
              <a:t>Persistently Low Interest Rates</a:t>
            </a:r>
          </a:p>
          <a:p>
            <a:pPr lvl="1">
              <a:lnSpc>
                <a:spcPct val="70000"/>
              </a:lnSpc>
              <a:spcBef>
                <a:spcPts val="1200"/>
              </a:spcBef>
            </a:pPr>
            <a:r>
              <a:rPr lang="en-US" sz="2800" dirty="0" smtClean="0"/>
              <a:t>Changing Tendency to Buy Life Insurance</a:t>
            </a:r>
          </a:p>
          <a:p>
            <a:pPr lvl="1">
              <a:lnSpc>
                <a:spcPct val="70000"/>
              </a:lnSpc>
              <a:spcBef>
                <a:spcPts val="1200"/>
              </a:spcBef>
            </a:pPr>
            <a:r>
              <a:rPr lang="en-US" sz="2800" dirty="0" smtClean="0"/>
              <a:t>Annuity Product Design</a:t>
            </a:r>
          </a:p>
          <a:p>
            <a:pPr lvl="2">
              <a:lnSpc>
                <a:spcPct val="70000"/>
              </a:lnSpc>
              <a:spcBef>
                <a:spcPts val="1200"/>
              </a:spcBef>
            </a:pPr>
            <a:r>
              <a:rPr lang="en-US" sz="2400" dirty="0" smtClean="0"/>
              <a:t>Guaranteed Living Benefits</a:t>
            </a:r>
          </a:p>
          <a:p>
            <a:pPr lvl="2">
              <a:lnSpc>
                <a:spcPct val="70000"/>
              </a:lnSpc>
              <a:spcBef>
                <a:spcPts val="1200"/>
              </a:spcBef>
            </a:pPr>
            <a:r>
              <a:rPr lang="en-US" sz="2400" dirty="0" smtClean="0"/>
              <a:t>Fixed Indexed Annuities</a:t>
            </a:r>
          </a:p>
          <a:p>
            <a:pPr>
              <a:lnSpc>
                <a:spcPct val="70000"/>
              </a:lnSpc>
              <a:spcBef>
                <a:spcPts val="1200"/>
              </a:spcBef>
            </a:pPr>
            <a:r>
              <a:rPr lang="en-US" sz="3200" b="1" dirty="0" smtClean="0"/>
              <a:t>Opportunities</a:t>
            </a:r>
          </a:p>
          <a:p>
            <a:pPr lvl="1">
              <a:lnSpc>
                <a:spcPct val="100000"/>
              </a:lnSpc>
              <a:spcBef>
                <a:spcPts val="1200"/>
              </a:spcBef>
            </a:pPr>
            <a:r>
              <a:rPr lang="en-US" sz="2800" dirty="0" smtClean="0"/>
              <a:t>The “Baby Boom” generation is reaching retirement age</a:t>
            </a:r>
          </a:p>
          <a:p>
            <a:pPr lvl="1">
              <a:lnSpc>
                <a:spcPct val="100000"/>
              </a:lnSpc>
              <a:spcBef>
                <a:spcPts val="1200"/>
              </a:spcBef>
            </a:pPr>
            <a:r>
              <a:rPr lang="en-US" sz="2800" dirty="0" smtClean="0"/>
              <a:t>DB pension plans “de-risking”</a:t>
            </a:r>
          </a:p>
          <a:p>
            <a:pPr lvl="2">
              <a:lnSpc>
                <a:spcPct val="100000"/>
              </a:lnSpc>
              <a:spcBef>
                <a:spcPts val="1200"/>
              </a:spcBef>
            </a:pPr>
            <a:r>
              <a:rPr lang="en-US" sz="2400" dirty="0" smtClean="0"/>
              <a:t>DC-type plans (i.e., 401(k), 403(b), IRA) might also</a:t>
            </a:r>
          </a:p>
        </p:txBody>
      </p:sp>
      <p:sp>
        <p:nvSpPr>
          <p:cNvPr id="8" name="Rectangle 2"/>
          <p:cNvSpPr txBox="1">
            <a:spLocks noChangeArrowheads="1"/>
          </p:cNvSpPr>
          <p:nvPr/>
        </p:nvSpPr>
        <p:spPr bwMode="black">
          <a:xfrm>
            <a:off x="330200" y="236538"/>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For the Life/Annuity/A&amp;H Sector</a:t>
            </a:r>
            <a:endParaRPr lang="en-US" sz="3000" b="1" kern="0" dirty="0">
              <a:solidFill>
                <a:srgbClr val="225A7A"/>
              </a:solidFill>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B3B11C4-E096-4F9A-9C5A-8CC3DA1F2CCA}" type="slidenum">
              <a:rPr lang="en-US" smtClean="0"/>
              <a:pPr>
                <a:defRPr/>
              </a:pPr>
              <a:t>49</a:t>
            </a:fld>
            <a:endParaRPr lang="en-US" smtClean="0"/>
          </a:p>
        </p:txBody>
      </p:sp>
      <p:sp>
        <p:nvSpPr>
          <p:cNvPr id="58373"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Life Insurance Industry, 2003-2011</a:t>
            </a:r>
            <a:endParaRPr lang="en-US" sz="2000" smtClean="0"/>
          </a:p>
        </p:txBody>
      </p:sp>
      <p:graphicFrame>
        <p:nvGraphicFramePr>
          <p:cNvPr id="9" name="Object 3"/>
          <p:cNvGraphicFramePr>
            <a:graphicFrameLocks noChangeAspect="1"/>
          </p:cNvGraphicFramePr>
          <p:nvPr/>
        </p:nvGraphicFramePr>
        <p:xfrm>
          <a:off x="152399" y="685800"/>
          <a:ext cx="8839201" cy="5207000"/>
        </p:xfrm>
        <a:graphic>
          <a:graphicData uri="http://schemas.openxmlformats.org/drawingml/2006/chart">
            <c:chart xmlns:c="http://schemas.openxmlformats.org/drawingml/2006/chart" xmlns:r="http://schemas.openxmlformats.org/officeDocument/2006/relationships" r:id="rId3"/>
          </a:graphicData>
        </a:graphic>
      </p:graphicFrame>
      <p:sp>
        <p:nvSpPr>
          <p:cNvPr id="58375"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58376" name="Rectangle 5"/>
          <p:cNvSpPr>
            <a:spLocks noChangeArrowheads="1"/>
          </p:cNvSpPr>
          <p:nvPr/>
        </p:nvSpPr>
        <p:spPr bwMode="blackWhite">
          <a:xfrm>
            <a:off x="222250" y="5334000"/>
            <a:ext cx="8740775" cy="11811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a:solidFill>
                  <a:schemeClr val="bg1"/>
                </a:solidFill>
              </a:rPr>
              <a:t>The main shift over these years has been from bonds with intermediate maturities to bonds with longer maturities. The industry added to its holdings of over-20-year bonds (from 16.5% in 2003 to 20.2% in 2012) and trimmed bonds in the 1-5-year and the 5-10-year categories (from 59.9% to 55.2%).</a:t>
            </a:r>
            <a:endParaRPr lang="en-US" b="1">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chart seriesIdx="-4" categoryIdx="4"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chart seriesIdx="-4" categoryIdx="5"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chart seriesIdx="-4" categoryIdx="6"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graphicEl>
                                              <a:chart seriesIdx="-4" categoryIdx="7"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graphicEl>
                                              <a:chart seriesIdx="-4" categoryIdx="8"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graphicEl>
                                              <a:chart seriesIdx="-4" categoryIdx="9"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C41BE00E-4D4E-487E-B0E1-F1D073540C43}" type="slidenum">
              <a:rPr lang="en-US" smtClean="0"/>
              <a:pPr>
                <a:defRPr/>
              </a:pPr>
              <a:t>5</a:t>
            </a:fld>
            <a:endParaRPr lang="en-US" smtClean="0"/>
          </a:p>
        </p:txBody>
      </p:sp>
      <p:sp>
        <p:nvSpPr>
          <p:cNvPr id="3078" name="Rectangle 2"/>
          <p:cNvSpPr>
            <a:spLocks noGrp="1" noChangeArrowheads="1"/>
          </p:cNvSpPr>
          <p:nvPr>
            <p:ph type="title"/>
          </p:nvPr>
        </p:nvSpPr>
        <p:spPr>
          <a:xfrm>
            <a:off x="850900" y="200025"/>
            <a:ext cx="6683375" cy="742950"/>
          </a:xfrm>
        </p:spPr>
        <p:txBody>
          <a:bodyPr/>
          <a:lstStyle/>
          <a:p>
            <a:r>
              <a:rPr lang="en-US" sz="2800" dirty="0" smtClean="0"/>
              <a:t>Employment in Insurance and Related Activities, Annually, 1990-2013</a:t>
            </a:r>
          </a:p>
        </p:txBody>
      </p:sp>
      <p:graphicFrame>
        <p:nvGraphicFramePr>
          <p:cNvPr id="6924291" name="Object 3"/>
          <p:cNvGraphicFramePr>
            <a:graphicFrameLocks/>
          </p:cNvGraphicFramePr>
          <p:nvPr>
            <p:ph type="chart" idx="4294967295"/>
          </p:nvPr>
        </p:nvGraphicFramePr>
        <p:xfrm>
          <a:off x="407988" y="1111250"/>
          <a:ext cx="8518525" cy="4660900"/>
        </p:xfrm>
        <a:graphic>
          <a:graphicData uri="http://schemas.openxmlformats.org/presentationml/2006/ole">
            <p:oleObj spid="_x0000_s294914" name="Chart" r:id="rId4" imgW="8524959" imgH="3914679" progId="MSGraph.Chart.8">
              <p:embed followColorScheme="full"/>
            </p:oleObj>
          </a:graphicData>
        </a:graphic>
      </p:graphicFrame>
      <p:sp>
        <p:nvSpPr>
          <p:cNvPr id="3079" name="Rectangle 5"/>
          <p:cNvSpPr>
            <a:spLocks noChangeArrowheads="1"/>
          </p:cNvSpPr>
          <p:nvPr/>
        </p:nvSpPr>
        <p:spPr bwMode="auto">
          <a:xfrm>
            <a:off x="0" y="6431729"/>
            <a:ext cx="7569200"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*Estimated based on Jan-Jun 2013 data</a:t>
            </a:r>
            <a:br>
              <a:rPr lang="en-US" sz="1100" dirty="0" smtClean="0"/>
            </a:br>
            <a:r>
              <a:rPr lang="en-US" sz="1100" dirty="0" smtClean="0"/>
              <a:t>Sources</a:t>
            </a:r>
            <a:r>
              <a:rPr lang="en-US" sz="1100" dirty="0"/>
              <a:t>: </a:t>
            </a:r>
            <a:r>
              <a:rPr lang="en-US" sz="1100" dirty="0" smtClean="0"/>
              <a:t>Bureau of Labor Statistics; </a:t>
            </a:r>
            <a:r>
              <a:rPr lang="en-US" sz="1100" dirty="0"/>
              <a:t>Insurance Information Institute </a:t>
            </a:r>
          </a:p>
        </p:txBody>
      </p:sp>
      <p:sp>
        <p:nvSpPr>
          <p:cNvPr id="3081" name="Rectangle 5"/>
          <p:cNvSpPr>
            <a:spLocks noChangeArrowheads="1"/>
          </p:cNvSpPr>
          <p:nvPr/>
        </p:nvSpPr>
        <p:spPr bwMode="blackWhite">
          <a:xfrm>
            <a:off x="361950" y="5743575"/>
            <a:ext cx="8401050" cy="581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dirty="0" smtClean="0">
                <a:solidFill>
                  <a:schemeClr val="bg1"/>
                </a:solidFill>
              </a:rPr>
              <a:t>Employment in the overall insurance industry grew by nearly 300,000 (+14.7%) from 1990-1998 but has </a:t>
            </a:r>
            <a:r>
              <a:rPr lang="en-US" b="1" smtClean="0">
                <a:solidFill>
                  <a:schemeClr val="bg1"/>
                </a:solidFill>
              </a:rPr>
              <a:t>been virtually </a:t>
            </a:r>
            <a:r>
              <a:rPr lang="en-US" b="1" dirty="0" smtClean="0">
                <a:solidFill>
                  <a:schemeClr val="bg1"/>
                </a:solidFill>
              </a:rPr>
              <a:t>flat since 1998.</a:t>
            </a:r>
            <a:endParaRPr lang="en-US" b="1" dirty="0">
              <a:solidFill>
                <a:schemeClr val="bg1"/>
              </a:solidFill>
            </a:endParaRPr>
          </a:p>
        </p:txBody>
      </p:sp>
      <p:sp>
        <p:nvSpPr>
          <p:cNvPr id="9" name="TextBox 8"/>
          <p:cNvSpPr txBox="1"/>
          <p:nvPr/>
        </p:nvSpPr>
        <p:spPr>
          <a:xfrm>
            <a:off x="228600" y="1066800"/>
            <a:ext cx="1371600" cy="369332"/>
          </a:xfrm>
          <a:prstGeom prst="rect">
            <a:avLst/>
          </a:prstGeom>
          <a:noFill/>
        </p:spPr>
        <p:txBody>
          <a:bodyPr wrap="square" rtlCol="0">
            <a:spAutoFit/>
          </a:bodyPr>
          <a:lstStyle/>
          <a:p>
            <a:r>
              <a:rPr lang="en-US" dirty="0" smtClean="0"/>
              <a:t>Millions</a:t>
            </a:r>
            <a:endParaRPr lang="en-US" dirty="0"/>
          </a:p>
        </p:txBody>
      </p:sp>
      <p:sp>
        <p:nvSpPr>
          <p:cNvPr id="10" name="Rectangle 7"/>
          <p:cNvSpPr>
            <a:spLocks noChangeArrowheads="1"/>
          </p:cNvSpPr>
          <p:nvPr/>
        </p:nvSpPr>
        <p:spPr bwMode="grayWhite">
          <a:xfrm>
            <a:off x="3505200" y="1600200"/>
            <a:ext cx="5334000" cy="9144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5480E6E5-413D-43BE-99C1-D96809D52207}" type="slidenum">
              <a:rPr lang="en-US" smtClean="0"/>
              <a:pPr>
                <a:defRPr/>
              </a:pPr>
              <a:t>50</a:t>
            </a:fld>
            <a:endParaRPr lang="en-US" smtClean="0"/>
          </a:p>
        </p:txBody>
      </p:sp>
      <p:graphicFrame>
        <p:nvGraphicFramePr>
          <p:cNvPr id="2050" name="Object 11"/>
          <p:cNvGraphicFramePr>
            <a:graphicFrameLocks noChangeAspect="1"/>
          </p:cNvGraphicFramePr>
          <p:nvPr/>
        </p:nvGraphicFramePr>
        <p:xfrm>
          <a:off x="457200" y="1447800"/>
          <a:ext cx="8362950" cy="4105275"/>
        </p:xfrm>
        <a:graphic>
          <a:graphicData uri="http://schemas.openxmlformats.org/presentationml/2006/ole">
            <p:oleObj spid="_x0000_s376834" name="Chart" r:id="rId4" imgW="7962833" imgH="4057606" progId="MSGraph.Chart.8">
              <p:embed followColorScheme="full"/>
            </p:oleObj>
          </a:graphicData>
        </a:graphic>
      </p:graphicFrame>
      <p:sp>
        <p:nvSpPr>
          <p:cNvPr id="2053" name="Rectangle 2"/>
          <p:cNvSpPr>
            <a:spLocks noChangeArrowheads="1"/>
          </p:cNvSpPr>
          <p:nvPr/>
        </p:nvSpPr>
        <p:spPr bwMode="black">
          <a:xfrm>
            <a:off x="304800" y="1600200"/>
            <a:ext cx="947738"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a:t>
            </a:r>
          </a:p>
        </p:txBody>
      </p:sp>
      <p:sp>
        <p:nvSpPr>
          <p:cNvPr id="2054" name="Rectangle 3"/>
          <p:cNvSpPr>
            <a:spLocks noGrp="1" noChangeArrowheads="1"/>
          </p:cNvSpPr>
          <p:nvPr>
            <p:ph type="title"/>
          </p:nvPr>
        </p:nvSpPr>
        <p:spPr>
          <a:xfrm>
            <a:off x="533400" y="152400"/>
            <a:ext cx="7016750" cy="860425"/>
          </a:xfrm>
        </p:spPr>
        <p:txBody>
          <a:bodyPr/>
          <a:lstStyle/>
          <a:p>
            <a:r>
              <a:rPr lang="en-US" smtClean="0"/>
              <a:t>Changes in Household Composition, 2000-2010</a:t>
            </a:r>
          </a:p>
        </p:txBody>
      </p:sp>
      <p:sp>
        <p:nvSpPr>
          <p:cNvPr id="2055" name="Rectangle 5"/>
          <p:cNvSpPr>
            <a:spLocks noChangeArrowheads="1"/>
          </p:cNvSpPr>
          <p:nvPr/>
        </p:nvSpPr>
        <p:spPr bwMode="auto">
          <a:xfrm>
            <a:off x="152400" y="6430963"/>
            <a:ext cx="8404225"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*defined as three or more generations living in the same household</a:t>
            </a:r>
            <a:br>
              <a:rPr lang="en-US" sz="1100"/>
            </a:br>
            <a:r>
              <a:rPr lang="en-US" sz="1100"/>
              <a:t>Sources: U.S. Census Bureau, “Households and Families: 2010,” issued April 2012.; Insurance Information Institute.</a:t>
            </a:r>
          </a:p>
        </p:txBody>
      </p:sp>
      <p:sp>
        <p:nvSpPr>
          <p:cNvPr id="2079750" name="Rectangle 6"/>
          <p:cNvSpPr>
            <a:spLocks noChangeArrowheads="1"/>
          </p:cNvSpPr>
          <p:nvPr/>
        </p:nvSpPr>
        <p:spPr bwMode="blackWhite">
          <a:xfrm>
            <a:off x="533400" y="5410200"/>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chemeClr val="bg1"/>
                </a:solidFill>
              </a:rPr>
              <a:t>The number of traditional households (husband, wife, children at home) fell by 1.25 million in the first decade of the 21</a:t>
            </a:r>
            <a:r>
              <a:rPr lang="en-US" b="1" baseline="30000">
                <a:solidFill>
                  <a:schemeClr val="bg1"/>
                </a:solidFill>
              </a:rPr>
              <a:t>st</a:t>
            </a:r>
            <a:r>
              <a:rPr lang="en-US" b="1">
                <a:solidFill>
                  <a:schemeClr val="bg1"/>
                </a:solidFill>
              </a:rPr>
              <a:t> century. Multi-generation households rose by roughly the same number in that decade.</a:t>
            </a:r>
            <a:endParaRPr lang="en-US" b="1">
              <a:solidFill>
                <a:srgbClr val="FFFFFF"/>
              </a:solidFill>
            </a:endParaRPr>
          </a:p>
        </p:txBody>
      </p:sp>
      <p:sp>
        <p:nvSpPr>
          <p:cNvPr id="2079751" name="AutoShape 7"/>
          <p:cNvSpPr>
            <a:spLocks noChangeArrowheads="1"/>
          </p:cNvSpPr>
          <p:nvPr/>
        </p:nvSpPr>
        <p:spPr bwMode="blackWhite">
          <a:xfrm>
            <a:off x="1295400" y="1371600"/>
            <a:ext cx="685800" cy="685800"/>
          </a:xfrm>
          <a:prstGeom prst="wedgeRectCallout">
            <a:avLst>
              <a:gd name="adj1" fmla="val 26500"/>
              <a:gd name="adj2" fmla="val 988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Down 5%</a:t>
            </a:r>
          </a:p>
        </p:txBody>
      </p:sp>
      <p:sp>
        <p:nvSpPr>
          <p:cNvPr id="11" name="AutoShape 7"/>
          <p:cNvSpPr>
            <a:spLocks noChangeArrowheads="1"/>
          </p:cNvSpPr>
          <p:nvPr/>
        </p:nvSpPr>
        <p:spPr bwMode="blackWhite">
          <a:xfrm>
            <a:off x="2590800" y="990600"/>
            <a:ext cx="762000" cy="609600"/>
          </a:xfrm>
          <a:prstGeom prst="wedgeRectCallout">
            <a:avLst>
              <a:gd name="adj1" fmla="val 31421"/>
              <a:gd name="adj2" fmla="val 7475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Up 14.4%</a:t>
            </a:r>
          </a:p>
        </p:txBody>
      </p:sp>
      <p:sp>
        <p:nvSpPr>
          <p:cNvPr id="12" name="AutoShape 7"/>
          <p:cNvSpPr>
            <a:spLocks noChangeArrowheads="1"/>
          </p:cNvSpPr>
          <p:nvPr/>
        </p:nvSpPr>
        <p:spPr bwMode="blackWhite">
          <a:xfrm>
            <a:off x="4038600" y="2133600"/>
            <a:ext cx="838200" cy="762000"/>
          </a:xfrm>
          <a:prstGeom prst="wedgeRectCallout">
            <a:avLst>
              <a:gd name="adj1" fmla="val 5352"/>
              <a:gd name="adj2" fmla="val 1206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Up 14.6%</a:t>
            </a:r>
          </a:p>
        </p:txBody>
      </p:sp>
      <p:sp>
        <p:nvSpPr>
          <p:cNvPr id="13" name="AutoShape 7"/>
          <p:cNvSpPr>
            <a:spLocks noChangeArrowheads="1"/>
          </p:cNvSpPr>
          <p:nvPr/>
        </p:nvSpPr>
        <p:spPr bwMode="blackWhite">
          <a:xfrm>
            <a:off x="6781800" y="2895600"/>
            <a:ext cx="838200" cy="609600"/>
          </a:xfrm>
          <a:prstGeom prst="wedgeRectCallout">
            <a:avLst>
              <a:gd name="adj1" fmla="val 5352"/>
              <a:gd name="adj2" fmla="val 1206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Up 30.8%</a:t>
            </a:r>
          </a:p>
        </p:txBody>
      </p:sp>
      <p:sp>
        <p:nvSpPr>
          <p:cNvPr id="14" name="AutoShape 7"/>
          <p:cNvSpPr>
            <a:spLocks noChangeArrowheads="1"/>
          </p:cNvSpPr>
          <p:nvPr/>
        </p:nvSpPr>
        <p:spPr bwMode="blackWhite">
          <a:xfrm>
            <a:off x="5486400" y="914400"/>
            <a:ext cx="762000" cy="609600"/>
          </a:xfrm>
          <a:prstGeom prst="wedgeRectCallout">
            <a:avLst>
              <a:gd name="adj1" fmla="val 5352"/>
              <a:gd name="adj2" fmla="val 1019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Up 14.7%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3" presetClass="entr" presetSubtype="16" fill="hold" grpId="0" nodeType="afterEffect">
                                  <p:stCondLst>
                                    <p:cond delay="700"/>
                                  </p:stCondLst>
                                  <p:childTnLst>
                                    <p:set>
                                      <p:cBhvr>
                                        <p:cTn id="10" dur="1" fill="hold">
                                          <p:stCondLst>
                                            <p:cond delay="0"/>
                                          </p:stCondLst>
                                        </p:cTn>
                                        <p:tgtEl>
                                          <p:spTgt spid="2079750"/>
                                        </p:tgtEl>
                                        <p:attrNameLst>
                                          <p:attrName>style.visibility</p:attrName>
                                        </p:attrNameLst>
                                      </p:cBhvr>
                                      <p:to>
                                        <p:strVal val="visible"/>
                                      </p:to>
                                    </p:set>
                                    <p:anim calcmode="lin" valueType="num">
                                      <p:cBhvr>
                                        <p:cTn id="11" dur="500" fill="hold"/>
                                        <p:tgtEl>
                                          <p:spTgt spid="2079750"/>
                                        </p:tgtEl>
                                        <p:attrNameLst>
                                          <p:attrName>ppt_w</p:attrName>
                                        </p:attrNameLst>
                                      </p:cBhvr>
                                      <p:tavLst>
                                        <p:tav tm="0">
                                          <p:val>
                                            <p:fltVal val="0"/>
                                          </p:val>
                                        </p:tav>
                                        <p:tav tm="100000">
                                          <p:val>
                                            <p:strVal val="#ppt_w"/>
                                          </p:val>
                                        </p:tav>
                                      </p:tavLst>
                                    </p:anim>
                                    <p:anim calcmode="lin" valueType="num">
                                      <p:cBhvr>
                                        <p:cTn id="12" dur="500" fill="hold"/>
                                        <p:tgtEl>
                                          <p:spTgt spid="2079750"/>
                                        </p:tgtEl>
                                        <p:attrNameLst>
                                          <p:attrName>ppt_h</p:attrName>
                                        </p:attrNameLst>
                                      </p:cBhvr>
                                      <p:tavLst>
                                        <p:tav tm="0">
                                          <p:val>
                                            <p:fltVal val="0"/>
                                          </p:val>
                                        </p:tav>
                                        <p:tav tm="100000">
                                          <p:val>
                                            <p:strVal val="#ppt_h"/>
                                          </p:val>
                                        </p:tav>
                                      </p:tavLst>
                                    </p:anim>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par>
                          <p:cTn id="25" fill="hold">
                            <p:stCondLst>
                              <p:cond delay="7200"/>
                            </p:stCondLst>
                            <p:childTnLst>
                              <p:par>
                                <p:cTn id="26" presetID="22" presetClass="entr" presetSubtype="4" fill="hold" grpId="0" nodeType="afterEffect">
                                  <p:stCondLst>
                                    <p:cond delay="100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11" grpId="0" animBg="1"/>
      <p:bldP spid="12" grpId="0" animBg="1"/>
      <p:bldP spid="13" grpId="0"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0B8CFD45-5801-4F49-96CD-23E2CFB336F5}" type="slidenum">
              <a:rPr lang="en-US" smtClean="0"/>
              <a:pPr>
                <a:defRPr/>
              </a:pPr>
              <a:t>51</a:t>
            </a:fld>
            <a:endParaRPr lang="en-US" smtClean="0"/>
          </a:p>
        </p:txBody>
      </p:sp>
      <p:sp>
        <p:nvSpPr>
          <p:cNvPr id="15366" name="Rectangle 2"/>
          <p:cNvSpPr>
            <a:spLocks noGrp="1" noChangeArrowheads="1"/>
          </p:cNvSpPr>
          <p:nvPr>
            <p:ph type="title"/>
          </p:nvPr>
        </p:nvSpPr>
        <p:spPr>
          <a:xfrm>
            <a:off x="685800" y="228600"/>
            <a:ext cx="7683500" cy="742950"/>
          </a:xfrm>
        </p:spPr>
        <p:txBody>
          <a:bodyPr/>
          <a:lstStyle/>
          <a:p>
            <a:r>
              <a:rPr lang="en-US" sz="2800" dirty="0" smtClean="0"/>
              <a:t>Change in Life Insurance Applications</a:t>
            </a:r>
            <a:br>
              <a:rPr lang="en-US" sz="2800" dirty="0" smtClean="0"/>
            </a:br>
            <a:r>
              <a:rPr lang="en-US" sz="2800" dirty="0" smtClean="0"/>
              <a:t>by Age Group, 2005-2012</a:t>
            </a:r>
          </a:p>
        </p:txBody>
      </p:sp>
      <p:graphicFrame>
        <p:nvGraphicFramePr>
          <p:cNvPr id="6924291" name="Object 3"/>
          <p:cNvGraphicFramePr>
            <a:graphicFrameLocks/>
          </p:cNvGraphicFramePr>
          <p:nvPr>
            <p:ph type="chart" idx="4294967295"/>
          </p:nvPr>
        </p:nvGraphicFramePr>
        <p:xfrm>
          <a:off x="407988" y="1111250"/>
          <a:ext cx="8518525" cy="4660900"/>
        </p:xfrm>
        <a:graphic>
          <a:graphicData uri="http://schemas.openxmlformats.org/presentationml/2006/ole">
            <p:oleObj spid="_x0000_s454658" name="Chart" r:id="rId4" imgW="8524959" imgH="3914679" progId="MSGraph.Chart.8">
              <p:embed followColorScheme="full"/>
            </p:oleObj>
          </a:graphicData>
        </a:graphic>
      </p:graphicFrame>
      <p:sp>
        <p:nvSpPr>
          <p:cNvPr id="15367" name="Rectangle 5"/>
          <p:cNvSpPr>
            <a:spLocks noChangeArrowheads="1"/>
          </p:cNvSpPr>
          <p:nvPr/>
        </p:nvSpPr>
        <p:spPr bwMode="auto">
          <a:xfrm>
            <a:off x="0" y="6550223"/>
            <a:ext cx="7569200" cy="307777"/>
          </a:xfrm>
          <a:prstGeom prst="rect">
            <a:avLst/>
          </a:prstGeom>
          <a:noFill/>
          <a:ln w="9525">
            <a:noFill/>
            <a:miter lim="800000"/>
            <a:headEnd/>
            <a:tailEnd/>
          </a:ln>
        </p:spPr>
        <p:txBody>
          <a:bodyPr lIns="365760" tIns="0" rIns="0" bIns="137160" anchor="b">
            <a:spAutoFit/>
          </a:bodyPr>
          <a:lstStyle/>
          <a:p>
            <a:pPr eaLnBrk="0" hangingPunct="0"/>
            <a:r>
              <a:rPr lang="en-US" sz="1100" dirty="0" smtClean="0"/>
              <a:t>Sources</a:t>
            </a:r>
            <a:r>
              <a:rPr lang="en-US" sz="1100" dirty="0"/>
              <a:t>:  </a:t>
            </a:r>
            <a:r>
              <a:rPr lang="en-US" sz="1100" dirty="0" smtClean="0"/>
              <a:t>MIB; I.I.I. calculations</a:t>
            </a:r>
            <a:endParaRPr lang="en-US" sz="1100" dirty="0"/>
          </a:p>
        </p:txBody>
      </p:sp>
      <p:sp>
        <p:nvSpPr>
          <p:cNvPr id="15368" name="Rectangle 5"/>
          <p:cNvSpPr>
            <a:spLocks noChangeArrowheads="1"/>
          </p:cNvSpPr>
          <p:nvPr/>
        </p:nvSpPr>
        <p:spPr bwMode="blackWhite">
          <a:xfrm>
            <a:off x="361950" y="5743575"/>
            <a:ext cx="8401050" cy="7334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endParaRPr lang="en-US" b="1">
              <a:solidFill>
                <a:schemeClr val="bg1"/>
              </a:solidFill>
            </a:endParaRPr>
          </a:p>
        </p:txBody>
      </p:sp>
      <p:sp>
        <p:nvSpPr>
          <p:cNvPr id="10" name="TextBox 9"/>
          <p:cNvSpPr txBox="1"/>
          <p:nvPr/>
        </p:nvSpPr>
        <p:spPr>
          <a:xfrm>
            <a:off x="609600" y="5715000"/>
            <a:ext cx="7848600" cy="830997"/>
          </a:xfrm>
          <a:prstGeom prst="rect">
            <a:avLst/>
          </a:prstGeom>
          <a:noFill/>
        </p:spPr>
        <p:txBody>
          <a:bodyPr wrap="square" rtlCol="0">
            <a:spAutoFit/>
          </a:bodyPr>
          <a:lstStyle/>
          <a:p>
            <a:pPr algn="ctr"/>
            <a:r>
              <a:rPr lang="en-US" sz="1600" b="1" dirty="0" smtClean="0">
                <a:solidFill>
                  <a:schemeClr val="bg1"/>
                </a:solidFill>
              </a:rPr>
              <a:t>Since 2007, the only age group buying more individual </a:t>
            </a:r>
            <a:r>
              <a:rPr lang="en-US" sz="1600" b="1" smtClean="0">
                <a:solidFill>
                  <a:schemeClr val="bg1"/>
                </a:solidFill>
              </a:rPr>
              <a:t>life insurance </a:t>
            </a:r>
            <a:r>
              <a:rPr lang="en-US" sz="1600" b="1" dirty="0" smtClean="0">
                <a:solidFill>
                  <a:schemeClr val="bg1"/>
                </a:solidFill>
              </a:rPr>
              <a:t>is the 60-and-over group. Although this is a growing population segment, can the life insurance industry base its growth on this small segment?</a:t>
            </a:r>
            <a:endParaRPr lang="en-US" sz="1600" b="1" dirty="0">
              <a:solidFill>
                <a:schemeClr val="bg1"/>
              </a:solidFill>
            </a:endParaRPr>
          </a:p>
        </p:txBody>
      </p:sp>
      <p:sp>
        <p:nvSpPr>
          <p:cNvPr id="11" name="TextBox 10"/>
          <p:cNvSpPr txBox="1"/>
          <p:nvPr/>
        </p:nvSpPr>
        <p:spPr>
          <a:xfrm>
            <a:off x="0" y="1066800"/>
            <a:ext cx="1752600" cy="307777"/>
          </a:xfrm>
          <a:prstGeom prst="rect">
            <a:avLst/>
          </a:prstGeom>
          <a:noFill/>
        </p:spPr>
        <p:txBody>
          <a:bodyPr wrap="square" rtlCol="0">
            <a:spAutoFit/>
          </a:bodyPr>
          <a:lstStyle/>
          <a:p>
            <a:r>
              <a:rPr lang="en-US" sz="1400" dirty="0" smtClean="0"/>
              <a:t>Index: 2004 = 100</a:t>
            </a:r>
            <a:endParaRPr lang="en-US" sz="1400" dirty="0"/>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52</a:t>
            </a:fld>
            <a:endParaRPr lang="en-US" smtClean="0"/>
          </a:p>
        </p:txBody>
      </p:sp>
      <p:sp>
        <p:nvSpPr>
          <p:cNvPr id="1922051" name="Rectangle 3"/>
          <p:cNvSpPr>
            <a:spLocks noGrp="1" noChangeArrowheads="1"/>
          </p:cNvSpPr>
          <p:nvPr>
            <p:ph type="body" idx="1"/>
          </p:nvPr>
        </p:nvSpPr>
        <p:spPr>
          <a:xfrm>
            <a:off x="460375" y="1327150"/>
            <a:ext cx="8169275" cy="5286375"/>
          </a:xfrm>
        </p:spPr>
        <p:txBody>
          <a:bodyPr/>
          <a:lstStyle/>
          <a:p>
            <a:pPr>
              <a:lnSpc>
                <a:spcPct val="70000"/>
              </a:lnSpc>
              <a:spcBef>
                <a:spcPct val="50000"/>
              </a:spcBef>
            </a:pPr>
            <a:r>
              <a:rPr lang="en-US" sz="3200" b="1" dirty="0" smtClean="0"/>
              <a:t>Challenges</a:t>
            </a:r>
            <a:endParaRPr lang="en-US" sz="3200" dirty="0" smtClean="0"/>
          </a:p>
          <a:p>
            <a:pPr lvl="1">
              <a:lnSpc>
                <a:spcPct val="70000"/>
              </a:lnSpc>
            </a:pPr>
            <a:r>
              <a:rPr lang="en-US" sz="2800" dirty="0" smtClean="0"/>
              <a:t>Medical Loss Ratio</a:t>
            </a:r>
          </a:p>
          <a:p>
            <a:pPr lvl="1">
              <a:lnSpc>
                <a:spcPct val="70000"/>
              </a:lnSpc>
            </a:pPr>
            <a:r>
              <a:rPr lang="en-US" sz="2800" dirty="0" smtClean="0"/>
              <a:t>Coping with a tidal wave of 30+ million new customers</a:t>
            </a:r>
          </a:p>
          <a:p>
            <a:pPr lvl="2">
              <a:lnSpc>
                <a:spcPct val="70000"/>
              </a:lnSpc>
            </a:pPr>
            <a:r>
              <a:rPr lang="en-US" sz="2600" dirty="0" smtClean="0"/>
              <a:t>Staffing/Training</a:t>
            </a:r>
          </a:p>
          <a:p>
            <a:pPr lvl="2">
              <a:lnSpc>
                <a:spcPct val="70000"/>
              </a:lnSpc>
            </a:pPr>
            <a:r>
              <a:rPr lang="en-US" sz="2600" dirty="0" smtClean="0"/>
              <a:t>Systems</a:t>
            </a:r>
          </a:p>
          <a:p>
            <a:pPr>
              <a:lnSpc>
                <a:spcPct val="70000"/>
              </a:lnSpc>
              <a:spcBef>
                <a:spcPct val="50000"/>
              </a:spcBef>
            </a:pPr>
            <a:r>
              <a:rPr lang="en-US" sz="3200" b="1" dirty="0" smtClean="0"/>
              <a:t>Opportunities</a:t>
            </a:r>
          </a:p>
          <a:p>
            <a:pPr lvl="1">
              <a:lnSpc>
                <a:spcPct val="100000"/>
              </a:lnSpc>
            </a:pPr>
            <a:r>
              <a:rPr lang="en-US" sz="2800" smtClean="0"/>
              <a:t>A tidal wave of 30+ million new customers</a:t>
            </a:r>
            <a:endParaRPr lang="en-US" sz="2800" dirty="0" smtClean="0"/>
          </a:p>
        </p:txBody>
      </p:sp>
      <p:sp>
        <p:nvSpPr>
          <p:cNvPr id="8" name="Rectangle 2"/>
          <p:cNvSpPr txBox="1">
            <a:spLocks noChangeArrowheads="1"/>
          </p:cNvSpPr>
          <p:nvPr/>
        </p:nvSpPr>
        <p:spPr bwMode="black">
          <a:xfrm>
            <a:off x="330200" y="236538"/>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For the Medical Expense Sector</a:t>
            </a:r>
            <a:endParaRPr lang="en-US" sz="3000" b="1" kern="0" dirty="0">
              <a:solidFill>
                <a:srgbClr val="225A7A"/>
              </a:solidFill>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53</a:t>
            </a:fld>
            <a:endParaRPr lang="en-US" smtClean="0"/>
          </a:p>
        </p:txBody>
      </p:sp>
      <p:sp>
        <p:nvSpPr>
          <p:cNvPr id="1922051" name="Rectangle 3"/>
          <p:cNvSpPr>
            <a:spLocks noGrp="1" noChangeArrowheads="1"/>
          </p:cNvSpPr>
          <p:nvPr>
            <p:ph type="body" idx="1"/>
          </p:nvPr>
        </p:nvSpPr>
        <p:spPr>
          <a:xfrm>
            <a:off x="457200" y="1219200"/>
            <a:ext cx="8302625" cy="5286375"/>
          </a:xfrm>
        </p:spPr>
        <p:txBody>
          <a:bodyPr/>
          <a:lstStyle/>
          <a:p>
            <a:pPr>
              <a:lnSpc>
                <a:spcPct val="70000"/>
              </a:lnSpc>
              <a:spcBef>
                <a:spcPct val="50000"/>
              </a:spcBef>
            </a:pPr>
            <a:r>
              <a:rPr lang="en-US" sz="3200" b="1" dirty="0" smtClean="0"/>
              <a:t>Challenges</a:t>
            </a:r>
            <a:endParaRPr lang="en-US" sz="3200" dirty="0" smtClean="0"/>
          </a:p>
          <a:p>
            <a:pPr lvl="1">
              <a:lnSpc>
                <a:spcPct val="70000"/>
              </a:lnSpc>
            </a:pPr>
            <a:r>
              <a:rPr lang="en-US" sz="2800" dirty="0" smtClean="0"/>
              <a:t>Solvency</a:t>
            </a:r>
          </a:p>
          <a:p>
            <a:pPr lvl="2">
              <a:lnSpc>
                <a:spcPct val="70000"/>
              </a:lnSpc>
            </a:pPr>
            <a:r>
              <a:rPr lang="en-US" sz="2600" dirty="0" smtClean="0"/>
              <a:t>How to measure each insurer’s “enterprise” risk?</a:t>
            </a:r>
          </a:p>
          <a:p>
            <a:pPr lvl="2">
              <a:lnSpc>
                <a:spcPct val="70000"/>
              </a:lnSpc>
            </a:pPr>
            <a:r>
              <a:rPr lang="en-US" sz="2600" dirty="0" smtClean="0"/>
              <a:t>How much capital is enough for each insurer?</a:t>
            </a:r>
          </a:p>
          <a:p>
            <a:pPr lvl="2">
              <a:lnSpc>
                <a:spcPct val="70000"/>
              </a:lnSpc>
            </a:pPr>
            <a:r>
              <a:rPr lang="en-US" sz="2600" dirty="0" smtClean="0"/>
              <a:t>How important is it to match international capital and risk-measurement standards?</a:t>
            </a:r>
          </a:p>
          <a:p>
            <a:pPr lvl="1">
              <a:lnSpc>
                <a:spcPct val="70000"/>
              </a:lnSpc>
            </a:pPr>
            <a:r>
              <a:rPr lang="en-US" sz="2800" dirty="0" smtClean="0"/>
              <a:t>Market Conduct</a:t>
            </a:r>
          </a:p>
          <a:p>
            <a:pPr lvl="2">
              <a:lnSpc>
                <a:spcPct val="70000"/>
              </a:lnSpc>
            </a:pPr>
            <a:r>
              <a:rPr lang="en-US" sz="2600" dirty="0" smtClean="0"/>
              <a:t>How to regulate social media</a:t>
            </a:r>
          </a:p>
          <a:p>
            <a:pPr lvl="2">
              <a:lnSpc>
                <a:spcPct val="70000"/>
              </a:lnSpc>
            </a:pPr>
            <a:r>
              <a:rPr lang="en-US" sz="2600" dirty="0" smtClean="0"/>
              <a:t>What is the proper balance between transparency and approval/disapproval?</a:t>
            </a:r>
          </a:p>
          <a:p>
            <a:pPr>
              <a:lnSpc>
                <a:spcPct val="70000"/>
              </a:lnSpc>
              <a:spcBef>
                <a:spcPct val="50000"/>
              </a:spcBef>
            </a:pPr>
            <a:r>
              <a:rPr lang="en-US" sz="3200" b="1" dirty="0" smtClean="0"/>
              <a:t>Opportunities</a:t>
            </a:r>
          </a:p>
          <a:p>
            <a:pPr lvl="1">
              <a:lnSpc>
                <a:spcPct val="100000"/>
              </a:lnSpc>
            </a:pPr>
            <a:r>
              <a:rPr lang="en-US" sz="2800" dirty="0" smtClean="0"/>
              <a:t>Limitless</a:t>
            </a:r>
          </a:p>
        </p:txBody>
      </p:sp>
      <p:sp>
        <p:nvSpPr>
          <p:cNvPr id="8" name="Rectangle 2"/>
          <p:cNvSpPr txBox="1">
            <a:spLocks noChangeArrowheads="1"/>
          </p:cNvSpPr>
          <p:nvPr/>
        </p:nvSpPr>
        <p:spPr bwMode="black">
          <a:xfrm>
            <a:off x="330200" y="236538"/>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For Regulators</a:t>
            </a:r>
            <a:endParaRPr lang="en-US" sz="3000" b="1" kern="0" dirty="0">
              <a:solidFill>
                <a:srgbClr val="225A7A"/>
              </a:solidFill>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animEffect transition="in" filter="wipe(left)">
                                      <p:cBhvr>
                                        <p:cTn id="25" dur="500"/>
                                        <p:tgtEl>
                                          <p:spTgt spid="1922051">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7" end="7"/>
                                            </p:txEl>
                                          </p:spTgt>
                                        </p:tgtEl>
                                        <p:attrNameLst>
                                          <p:attrName>style.visibility</p:attrName>
                                        </p:attrNameLst>
                                      </p:cBhvr>
                                      <p:to>
                                        <p:strVal val="visible"/>
                                      </p:to>
                                    </p:set>
                                    <p:animEffect transition="in" filter="wipe(left)">
                                      <p:cBhvr>
                                        <p:cTn id="28" dur="500"/>
                                        <p:tgtEl>
                                          <p:spTgt spid="1922051">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6553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2CF79AB-9C82-4269-B1C8-6663260157D6}" type="slidenum">
              <a:rPr lang="en-US" sz="900">
                <a:solidFill>
                  <a:schemeClr val="bg1"/>
                </a:solidFill>
              </a:rPr>
              <a:pPr algn="r" eaLnBrk="0" hangingPunct="0">
                <a:lnSpc>
                  <a:spcPct val="85000"/>
                </a:lnSpc>
                <a:spcBef>
                  <a:spcPct val="20000"/>
                </a:spcBef>
              </a:pPr>
              <a:t>54</a:t>
            </a:fld>
            <a:endParaRPr lang="en-US" sz="900">
              <a:solidFill>
                <a:schemeClr val="bg1"/>
              </a:solidFill>
            </a:endParaRPr>
          </a:p>
        </p:txBody>
      </p:sp>
      <p:sp>
        <p:nvSpPr>
          <p:cNvPr id="1924102" name="Rectangle 6"/>
          <p:cNvSpPr>
            <a:spLocks noChangeArrowheads="1"/>
          </p:cNvSpPr>
          <p:nvPr/>
        </p:nvSpPr>
        <p:spPr bwMode="blackWhite">
          <a:xfrm>
            <a:off x="723900" y="2587625"/>
            <a:ext cx="7924800"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Three Valuable References</a:t>
            </a:r>
            <a:endParaRPr lang="en-US" sz="4800" b="1" dirty="0">
              <a:solidFill>
                <a:srgbClr val="FFFFFF"/>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1"/>
          <p:cNvSpPr txBox="1">
            <a:spLocks noGrp="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12/01/09 - 9pm</a:t>
            </a:r>
          </a:p>
        </p:txBody>
      </p:sp>
      <p:sp>
        <p:nvSpPr>
          <p:cNvPr id="39939" name="Footer Placeholder 2"/>
          <p:cNvSpPr txBox="1">
            <a:spLocks noGrp="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0" name="Slide Number Placeholder 3"/>
          <p:cNvSpPr txBox="1">
            <a:spLocks noGrp="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E7D9F92-4487-4CF8-8476-972BCF449A25}" type="slidenum">
              <a:rPr lang="en-US" sz="900"/>
              <a:pPr algn="r" eaLnBrk="0" hangingPunct="0">
                <a:lnSpc>
                  <a:spcPct val="85000"/>
                </a:lnSpc>
                <a:spcBef>
                  <a:spcPct val="20000"/>
                </a:spcBef>
              </a:pPr>
              <a:t>55</a:t>
            </a:fld>
            <a:endParaRPr lang="en-US" sz="900"/>
          </a:p>
        </p:txBody>
      </p:sp>
      <p:sp>
        <p:nvSpPr>
          <p:cNvPr id="39941" name="Title 1"/>
          <p:cNvSpPr txBox="1">
            <a:spLocks/>
          </p:cNvSpPr>
          <p:nvPr/>
        </p:nvSpPr>
        <p:spPr bwMode="auto">
          <a:xfrm>
            <a:off x="385763" y="211138"/>
            <a:ext cx="6688137" cy="860425"/>
          </a:xfrm>
          <a:prstGeom prst="rect">
            <a:avLst/>
          </a:prstGeom>
          <a:noFill/>
          <a:ln w="9525">
            <a:noFill/>
            <a:miter lim="800000"/>
            <a:headEnd/>
            <a:tailEnd/>
          </a:ln>
        </p:spPr>
        <p:txBody>
          <a:bodyPr/>
          <a:lstStyle/>
          <a:p>
            <a:pPr defTabSz="114300" eaLnBrk="0" hangingPunct="0">
              <a:lnSpc>
                <a:spcPct val="90000"/>
              </a:lnSpc>
            </a:pPr>
            <a:r>
              <a:rPr lang="en-US" sz="3200" b="1">
                <a:solidFill>
                  <a:srgbClr val="225A7A"/>
                </a:solidFill>
              </a:rPr>
              <a:t>Insurance Handbook</a:t>
            </a:r>
          </a:p>
        </p:txBody>
      </p:sp>
      <p:sp>
        <p:nvSpPr>
          <p:cNvPr id="7" name="AutoShape 6"/>
          <p:cNvSpPr>
            <a:spLocks noChangeArrowheads="1"/>
          </p:cNvSpPr>
          <p:nvPr/>
        </p:nvSpPr>
        <p:spPr bwMode="blackWhite">
          <a:xfrm>
            <a:off x="6135688" y="1978025"/>
            <a:ext cx="2424112" cy="3497263"/>
          </a:xfrm>
          <a:prstGeom prst="wedgeRectCallout">
            <a:avLst>
              <a:gd name="adj1" fmla="val -99684"/>
              <a:gd name="adj2" fmla="val -34120"/>
            </a:avLst>
          </a:prstGeom>
          <a:gradFill>
            <a:gsLst>
              <a:gs pos="0">
                <a:schemeClr val="accent1"/>
              </a:gs>
              <a:gs pos="100000">
                <a:schemeClr val="accent1">
                  <a:gamma/>
                  <a:shade val="66275"/>
                  <a:invGamma/>
                </a:schemeClr>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new I.I.I. Insurance Handbook launched in 2010 provides vital information for a wide variety of audiences:</a:t>
            </a:r>
          </a:p>
          <a:p>
            <a:pPr lvl="1" algn="ctr" eaLnBrk="0" hangingPunct="0">
              <a:lnSpc>
                <a:spcPct val="90000"/>
              </a:lnSpc>
              <a:spcBef>
                <a:spcPct val="50000"/>
              </a:spcBef>
              <a:buClr>
                <a:schemeClr val="bg1"/>
              </a:buClr>
              <a:buFont typeface="Arial" pitchFamily="34" charset="0"/>
              <a:buChar char="•"/>
              <a:defRPr/>
            </a:pPr>
            <a:r>
              <a:rPr lang="en-US" sz="1400" b="1" dirty="0">
                <a:solidFill>
                  <a:schemeClr val="bg1"/>
                </a:solidFill>
              </a:rPr>
              <a:t>Public Policymakers</a:t>
            </a:r>
          </a:p>
          <a:p>
            <a:pPr lvl="1" algn="ctr" eaLnBrk="0" hangingPunct="0">
              <a:lnSpc>
                <a:spcPct val="90000"/>
              </a:lnSpc>
              <a:spcBef>
                <a:spcPct val="50000"/>
              </a:spcBef>
              <a:buClr>
                <a:schemeClr val="bg1"/>
              </a:buClr>
              <a:buFont typeface="Arial" pitchFamily="34" charset="0"/>
              <a:buChar char="•"/>
              <a:defRPr/>
            </a:pPr>
            <a:r>
              <a:rPr lang="en-US" sz="1400" b="1" dirty="0">
                <a:solidFill>
                  <a:schemeClr val="bg1"/>
                </a:solidFill>
              </a:rPr>
              <a:t>Reporters</a:t>
            </a:r>
          </a:p>
          <a:p>
            <a:pPr lvl="1" algn="ctr" eaLnBrk="0" hangingPunct="0">
              <a:lnSpc>
                <a:spcPct val="90000"/>
              </a:lnSpc>
              <a:spcBef>
                <a:spcPct val="50000"/>
              </a:spcBef>
              <a:buClr>
                <a:schemeClr val="bg1"/>
              </a:buClr>
              <a:buFont typeface="Arial" pitchFamily="34" charset="0"/>
              <a:buChar char="•"/>
              <a:defRPr/>
            </a:pPr>
            <a:r>
              <a:rPr lang="en-US" sz="1400" b="1" dirty="0">
                <a:solidFill>
                  <a:schemeClr val="bg1"/>
                </a:solidFill>
              </a:rPr>
              <a:t>Regulators</a:t>
            </a:r>
          </a:p>
          <a:p>
            <a:pPr lvl="1" algn="ctr" eaLnBrk="0" hangingPunct="0">
              <a:lnSpc>
                <a:spcPct val="90000"/>
              </a:lnSpc>
              <a:spcBef>
                <a:spcPct val="50000"/>
              </a:spcBef>
              <a:buClr>
                <a:schemeClr val="bg1"/>
              </a:buClr>
              <a:buFont typeface="Arial" pitchFamily="34" charset="0"/>
              <a:buChar char="•"/>
              <a:defRPr/>
            </a:pPr>
            <a:r>
              <a:rPr lang="en-US" sz="1400" b="1" dirty="0">
                <a:solidFill>
                  <a:schemeClr val="bg1"/>
                </a:solidFill>
              </a:rPr>
              <a:t>Students</a:t>
            </a:r>
          </a:p>
          <a:p>
            <a:pPr lvl="1" algn="ctr" eaLnBrk="0" hangingPunct="0">
              <a:lnSpc>
                <a:spcPct val="90000"/>
              </a:lnSpc>
              <a:spcBef>
                <a:spcPct val="50000"/>
              </a:spcBef>
              <a:buClr>
                <a:schemeClr val="bg1"/>
              </a:buClr>
              <a:buFont typeface="Arial" pitchFamily="34" charset="0"/>
              <a:buChar char="•"/>
              <a:defRPr/>
            </a:pPr>
            <a:r>
              <a:rPr lang="en-US" sz="1400" b="1" dirty="0">
                <a:solidFill>
                  <a:schemeClr val="bg1"/>
                </a:solidFill>
              </a:rPr>
              <a:t>Insurance Company Employees</a:t>
            </a:r>
          </a:p>
          <a:p>
            <a:pPr lvl="1" algn="ctr" eaLnBrk="0" hangingPunct="0">
              <a:lnSpc>
                <a:spcPct val="90000"/>
              </a:lnSpc>
              <a:spcBef>
                <a:spcPct val="50000"/>
              </a:spcBef>
              <a:buClr>
                <a:schemeClr val="bg1"/>
              </a:buClr>
              <a:buFont typeface="Arial" pitchFamily="34" charset="0"/>
              <a:buChar char="•"/>
              <a:defRPr/>
            </a:pPr>
            <a:r>
              <a:rPr lang="en-US" sz="1400" b="1" dirty="0">
                <a:solidFill>
                  <a:schemeClr val="bg1"/>
                </a:solidFill>
              </a:rPr>
              <a:t>Academics</a:t>
            </a:r>
          </a:p>
        </p:txBody>
      </p:sp>
      <p:pic>
        <p:nvPicPr>
          <p:cNvPr id="39943" name="Picture 9" descr="iii.handbook2010cover.jpg"/>
          <p:cNvPicPr>
            <a:picLocks noChangeAspect="1"/>
          </p:cNvPicPr>
          <p:nvPr/>
        </p:nvPicPr>
        <p:blipFill>
          <a:blip r:embed="rId2" cstate="email"/>
          <a:srcRect/>
          <a:stretch>
            <a:fillRect/>
          </a:stretch>
        </p:blipFill>
        <p:spPr bwMode="auto">
          <a:xfrm>
            <a:off x="1374775" y="1201738"/>
            <a:ext cx="3495675" cy="5241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txBox="1">
            <a:spLocks noGrp="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6867" name="Footer Placeholder 2"/>
          <p:cNvSpPr txBox="1">
            <a:spLocks noGrp="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6868" name="Slide Number Placeholder 3"/>
          <p:cNvSpPr txBox="1">
            <a:spLocks noGrp="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238C131-2F10-4EE9-9784-386AF8E6985E}" type="slidenum">
              <a:rPr lang="en-US" sz="900"/>
              <a:pPr algn="r" eaLnBrk="0" hangingPunct="0">
                <a:lnSpc>
                  <a:spcPct val="85000"/>
                </a:lnSpc>
                <a:spcBef>
                  <a:spcPct val="20000"/>
                </a:spcBef>
              </a:pPr>
              <a:t>56</a:t>
            </a:fld>
            <a:endParaRPr lang="en-US" sz="900"/>
          </a:p>
        </p:txBody>
      </p:sp>
      <p:sp>
        <p:nvSpPr>
          <p:cNvPr id="36869" name="Title 1"/>
          <p:cNvSpPr txBox="1">
            <a:spLocks/>
          </p:cNvSpPr>
          <p:nvPr/>
        </p:nvSpPr>
        <p:spPr bwMode="auto">
          <a:xfrm>
            <a:off x="533400" y="152400"/>
            <a:ext cx="6781800" cy="860425"/>
          </a:xfrm>
          <a:prstGeom prst="rect">
            <a:avLst/>
          </a:prstGeom>
          <a:noFill/>
          <a:ln w="9525">
            <a:noFill/>
            <a:miter lim="800000"/>
            <a:headEnd/>
            <a:tailEnd/>
          </a:ln>
        </p:spPr>
        <p:txBody>
          <a:bodyPr/>
          <a:lstStyle/>
          <a:p>
            <a:pPr defTabSz="114300" eaLnBrk="0" hangingPunct="0">
              <a:lnSpc>
                <a:spcPct val="90000"/>
              </a:lnSpc>
            </a:pPr>
            <a:r>
              <a:rPr lang="en-US" sz="3200" b="1" dirty="0" smtClean="0">
                <a:solidFill>
                  <a:srgbClr val="225A7A"/>
                </a:solidFill>
              </a:rPr>
              <a:t>A Firm Foundation: How</a:t>
            </a:r>
            <a:br>
              <a:rPr lang="en-US" sz="3200" b="1" dirty="0" smtClean="0">
                <a:solidFill>
                  <a:srgbClr val="225A7A"/>
                </a:solidFill>
              </a:rPr>
            </a:br>
            <a:r>
              <a:rPr lang="en-US" sz="3200" b="1" dirty="0" smtClean="0">
                <a:solidFill>
                  <a:srgbClr val="225A7A"/>
                </a:solidFill>
              </a:rPr>
              <a:t>Insurance Supports the Economy</a:t>
            </a:r>
            <a:endParaRPr lang="en-US" sz="3200" b="1" dirty="0">
              <a:solidFill>
                <a:srgbClr val="225A7A"/>
              </a:solidFill>
            </a:endParaRPr>
          </a:p>
        </p:txBody>
      </p:sp>
      <p:pic>
        <p:nvPicPr>
          <p:cNvPr id="36870" name="Picture 2"/>
          <p:cNvPicPr>
            <a:picLocks noChangeAspect="1" noChangeArrowheads="1"/>
          </p:cNvPicPr>
          <p:nvPr/>
        </p:nvPicPr>
        <p:blipFill>
          <a:blip r:embed="rId2" cstate="email"/>
          <a:srcRect/>
          <a:stretch>
            <a:fillRect/>
          </a:stretch>
        </p:blipFill>
        <p:spPr bwMode="auto">
          <a:xfrm>
            <a:off x="457200" y="1219200"/>
            <a:ext cx="6705600" cy="5029200"/>
          </a:xfrm>
          <a:prstGeom prst="rect">
            <a:avLst/>
          </a:prstGeom>
          <a:noFill/>
          <a:ln w="9525">
            <a:noFill/>
            <a:miter lim="800000"/>
            <a:headEnd/>
            <a:tailEnd/>
          </a:ln>
        </p:spPr>
      </p:pic>
      <p:sp>
        <p:nvSpPr>
          <p:cNvPr id="13" name="AutoShape 6"/>
          <p:cNvSpPr>
            <a:spLocks noChangeArrowheads="1"/>
          </p:cNvSpPr>
          <p:nvPr/>
        </p:nvSpPr>
        <p:spPr bwMode="blackWhite">
          <a:xfrm>
            <a:off x="4876800" y="2667000"/>
            <a:ext cx="4114800" cy="3886200"/>
          </a:xfrm>
          <a:prstGeom prst="wedgeRectCallout">
            <a:avLst>
              <a:gd name="adj1" fmla="val -91814"/>
              <a:gd name="adj2" fmla="val 2538"/>
            </a:avLst>
          </a:prstGeom>
          <a:gradFill>
            <a:gsLst>
              <a:gs pos="0">
                <a:schemeClr val="accent1"/>
              </a:gs>
              <a:gs pos="100000">
                <a:schemeClr val="accent1">
                  <a:gamma/>
                  <a:shade val="66275"/>
                  <a:invGamma/>
                </a:schemeClr>
              </a:gs>
            </a:gsLst>
            <a:lin ang="5400000" scaled="1"/>
          </a:gradFill>
          <a:ln w="28575" algn="ctr">
            <a:solidFill>
              <a:schemeClr val="bg1"/>
            </a:solidFill>
            <a:miter lim="800000"/>
            <a:headEnd/>
            <a:tailEnd/>
          </a:ln>
        </p:spPr>
        <p:txBody>
          <a:bodyPr tIns="91440" bIns="91440" anchor="ctr"/>
          <a:lstStyle/>
          <a:p>
            <a:pPr eaLnBrk="0" hangingPunct="0">
              <a:lnSpc>
                <a:spcPct val="90000"/>
              </a:lnSpc>
              <a:spcBef>
                <a:spcPct val="50000"/>
              </a:spcBef>
              <a:buClr>
                <a:schemeClr val="bg1"/>
              </a:buClr>
              <a:buFont typeface="Wingdings" pitchFamily="2" charset="2"/>
              <a:buNone/>
              <a:defRPr/>
            </a:pPr>
            <a:r>
              <a:rPr lang="en-US" b="1" dirty="0" smtClean="0">
                <a:solidFill>
                  <a:schemeClr val="bg1"/>
                </a:solidFill>
              </a:rPr>
              <a:t>Includes chapters on:</a:t>
            </a:r>
            <a:endParaRPr lang="en-US" b="1" dirty="0">
              <a:solidFill>
                <a:schemeClr val="bg1"/>
              </a:solidFill>
            </a:endParaRPr>
          </a:p>
          <a:p>
            <a:pPr lvl="1" eaLnBrk="0" hangingPunct="0">
              <a:lnSpc>
                <a:spcPct val="90000"/>
              </a:lnSpc>
              <a:spcBef>
                <a:spcPct val="50000"/>
              </a:spcBef>
              <a:buClr>
                <a:schemeClr val="bg1"/>
              </a:buClr>
              <a:buFont typeface="Arial" pitchFamily="34" charset="0"/>
              <a:buChar char="•"/>
              <a:defRPr/>
            </a:pPr>
            <a:r>
              <a:rPr lang="en-US" b="1" dirty="0" smtClean="0">
                <a:solidFill>
                  <a:schemeClr val="bg1"/>
                </a:solidFill>
              </a:rPr>
              <a:t>How Insurance Contributes to the National Economy</a:t>
            </a:r>
            <a:endParaRPr lang="en-US" b="1" dirty="0">
              <a:solidFill>
                <a:schemeClr val="bg1"/>
              </a:solidFill>
            </a:endParaRPr>
          </a:p>
          <a:p>
            <a:pPr lvl="1" eaLnBrk="0" hangingPunct="0">
              <a:lnSpc>
                <a:spcPct val="90000"/>
              </a:lnSpc>
              <a:spcBef>
                <a:spcPct val="50000"/>
              </a:spcBef>
              <a:buClr>
                <a:schemeClr val="bg1"/>
              </a:buClr>
              <a:buFont typeface="Arial" pitchFamily="34" charset="0"/>
              <a:buChar char="•"/>
              <a:defRPr/>
            </a:pPr>
            <a:r>
              <a:rPr lang="en-US" b="1" dirty="0" smtClean="0">
                <a:solidFill>
                  <a:schemeClr val="bg1"/>
                </a:solidFill>
              </a:rPr>
              <a:t>Insurers as Investors</a:t>
            </a:r>
            <a:endParaRPr lang="en-US" b="1" dirty="0">
              <a:solidFill>
                <a:schemeClr val="bg1"/>
              </a:solidFill>
            </a:endParaRPr>
          </a:p>
          <a:p>
            <a:pPr lvl="1" eaLnBrk="0" hangingPunct="0">
              <a:lnSpc>
                <a:spcPct val="90000"/>
              </a:lnSpc>
              <a:spcBef>
                <a:spcPct val="50000"/>
              </a:spcBef>
              <a:buClr>
                <a:schemeClr val="bg1"/>
              </a:buClr>
              <a:buFont typeface="Arial" pitchFamily="34" charset="0"/>
              <a:buChar char="•"/>
              <a:defRPr/>
            </a:pPr>
            <a:r>
              <a:rPr lang="en-US" b="1" dirty="0" smtClean="0">
                <a:solidFill>
                  <a:schemeClr val="bg1"/>
                </a:solidFill>
              </a:rPr>
              <a:t>Defraying the Economic Costs of Disasters</a:t>
            </a:r>
            <a:endParaRPr lang="en-US" b="1" dirty="0">
              <a:solidFill>
                <a:schemeClr val="bg1"/>
              </a:solidFill>
            </a:endParaRPr>
          </a:p>
          <a:p>
            <a:pPr lvl="1" eaLnBrk="0" hangingPunct="0">
              <a:lnSpc>
                <a:spcPct val="90000"/>
              </a:lnSpc>
              <a:spcBef>
                <a:spcPct val="50000"/>
              </a:spcBef>
              <a:buClr>
                <a:schemeClr val="bg1"/>
              </a:buClr>
              <a:buFont typeface="Arial" pitchFamily="34" charset="0"/>
              <a:buChar char="•"/>
              <a:defRPr/>
            </a:pPr>
            <a:r>
              <a:rPr lang="en-US" b="1" dirty="0" smtClean="0">
                <a:solidFill>
                  <a:schemeClr val="bg1"/>
                </a:solidFill>
              </a:rPr>
              <a:t>Role of Credit/Mortgage Insurance</a:t>
            </a:r>
            <a:endParaRPr lang="en-US" b="1" dirty="0">
              <a:solidFill>
                <a:schemeClr val="bg1"/>
              </a:solidFill>
            </a:endParaRPr>
          </a:p>
          <a:p>
            <a:pPr lvl="1" eaLnBrk="0" hangingPunct="0">
              <a:lnSpc>
                <a:spcPct val="90000"/>
              </a:lnSpc>
              <a:spcBef>
                <a:spcPct val="50000"/>
              </a:spcBef>
              <a:buClr>
                <a:schemeClr val="bg1"/>
              </a:buClr>
              <a:buFont typeface="Arial" pitchFamily="34" charset="0"/>
              <a:buChar char="•"/>
              <a:defRPr/>
            </a:pPr>
            <a:r>
              <a:rPr lang="en-US" b="1" dirty="0" smtClean="0">
                <a:solidFill>
                  <a:schemeClr val="bg1"/>
                </a:solidFill>
              </a:rPr>
              <a:t>Income Replacement</a:t>
            </a:r>
            <a:endParaRPr lang="en-US" b="1" dirty="0">
              <a:solidFill>
                <a:schemeClr val="bg1"/>
              </a:solidFill>
            </a:endParaRPr>
          </a:p>
          <a:p>
            <a:pPr lvl="1" eaLnBrk="0" hangingPunct="0">
              <a:lnSpc>
                <a:spcPct val="90000"/>
              </a:lnSpc>
              <a:spcBef>
                <a:spcPct val="50000"/>
              </a:spcBef>
              <a:buClr>
                <a:schemeClr val="bg1"/>
              </a:buClr>
              <a:buFont typeface="Arial" pitchFamily="34" charset="0"/>
              <a:buChar char="•"/>
              <a:defRPr/>
            </a:pPr>
            <a:r>
              <a:rPr lang="en-US" b="1" dirty="0" smtClean="0">
                <a:solidFill>
                  <a:schemeClr val="bg1"/>
                </a:solidFill>
              </a:rPr>
              <a:t>State Fact Sheets/Contribution to </a:t>
            </a:r>
            <a:r>
              <a:rPr lang="en-US" b="1" smtClean="0">
                <a:solidFill>
                  <a:schemeClr val="bg1"/>
                </a:solidFill>
              </a:rPr>
              <a:t>State Economies</a:t>
            </a:r>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latin typeface="Verdana" pitchFamily="34" charset="0"/>
              </a:rPr>
              <a:t>www.iii.org</a:t>
            </a:r>
          </a:p>
        </p:txBody>
      </p:sp>
      <p:sp>
        <p:nvSpPr>
          <p:cNvPr id="2077700" name="Rectangle 4"/>
          <p:cNvSpPr>
            <a:spLocks noChangeArrowheads="1"/>
          </p:cNvSpPr>
          <p:nvPr/>
        </p:nvSpPr>
        <p:spPr bwMode="auto">
          <a:xfrm>
            <a:off x="668338" y="4130675"/>
            <a:ext cx="7807325" cy="1089025"/>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a:solidFill>
                  <a:srgbClr val="225A7A"/>
                </a:solidFill>
                <a:latin typeface="Verdana" pitchFamily="34" charset="0"/>
              </a:rPr>
              <a:t>Thank you for your time</a:t>
            </a:r>
            <a:br>
              <a:rPr lang="en-US" sz="3600" b="1" i="1">
                <a:solidFill>
                  <a:srgbClr val="225A7A"/>
                </a:solidFill>
                <a:latin typeface="Verdana" pitchFamily="34" charset="0"/>
              </a:rPr>
            </a:br>
            <a:r>
              <a:rPr lang="en-US" sz="3600" b="1" i="1">
                <a:solidFill>
                  <a:srgbClr val="225A7A"/>
                </a:solidFill>
                <a:latin typeface="Verdana" pitchFamily="34" charset="0"/>
              </a:rPr>
              <a:t>and your attention!</a:t>
            </a: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latin typeface="Verdana" pitchFamily="34" charset="0"/>
              </a:rPr>
              <a:t>Insurance Information Institute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07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07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7557DF-3278-4C48-AFFC-83978F8D6C77}" type="slidenum">
              <a:rPr lang="en-US" sz="900"/>
              <a:pPr algn="r" eaLnBrk="0" hangingPunct="0">
                <a:lnSpc>
                  <a:spcPct val="85000"/>
                </a:lnSpc>
                <a:spcBef>
                  <a:spcPct val="20000"/>
                </a:spcBef>
              </a:pPr>
              <a:t>6</a:t>
            </a:fld>
            <a:endParaRPr lang="en-US" sz="900"/>
          </a:p>
        </p:txBody>
      </p:sp>
      <p:sp>
        <p:nvSpPr>
          <p:cNvPr id="3078" name="Rectangle 7"/>
          <p:cNvSpPr>
            <a:spLocks noGrp="1" noChangeArrowheads="1"/>
          </p:cNvSpPr>
          <p:nvPr>
            <p:ph type="title" idx="4294967295"/>
          </p:nvPr>
        </p:nvSpPr>
        <p:spPr>
          <a:xfrm>
            <a:off x="266700" y="133350"/>
            <a:ext cx="7772400" cy="838200"/>
          </a:xfrm>
        </p:spPr>
        <p:txBody>
          <a:bodyPr/>
          <a:lstStyle/>
          <a:p>
            <a:pPr>
              <a:lnSpc>
                <a:spcPct val="85000"/>
              </a:lnSpc>
            </a:pPr>
            <a:r>
              <a:rPr lang="en-US" smtClean="0"/>
              <a:t>U.S. Employment in the Direct</a:t>
            </a:r>
            <a:br>
              <a:rPr lang="en-US" smtClean="0"/>
            </a:br>
            <a:r>
              <a:rPr lang="en-US" smtClean="0"/>
              <a:t>Life Insurance Industry: 1990–2013*</a:t>
            </a:r>
          </a:p>
        </p:txBody>
      </p:sp>
      <p:sp>
        <p:nvSpPr>
          <p:cNvPr id="3079"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*As of May 2013; Seasonally adjusted; Does not include agents &amp; brokers.</a:t>
            </a:r>
          </a:p>
          <a:p>
            <a:pPr eaLnBrk="0" hangingPunct="0">
              <a:lnSpc>
                <a:spcPct val="85000"/>
              </a:lnSpc>
              <a:spcBef>
                <a:spcPct val="25000"/>
              </a:spcBef>
              <a:buClr>
                <a:schemeClr val="accent2"/>
              </a:buClr>
              <a:buFont typeface="Wingdings" pitchFamily="2" charset="2"/>
              <a:buNone/>
            </a:pPr>
            <a:r>
              <a:rPr lang="en-US" sz="1100"/>
              <a:t>Note: Recessions indicated by gray shaded columns.</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a:t>
            </a:r>
          </a:p>
        </p:txBody>
      </p:sp>
      <p:sp>
        <p:nvSpPr>
          <p:cNvPr id="3080" name="Rectangle 6"/>
          <p:cNvSpPr>
            <a:spLocks noChangeArrowheads="1"/>
          </p:cNvSpPr>
          <p:nvPr/>
        </p:nvSpPr>
        <p:spPr bwMode="black">
          <a:xfrm>
            <a:off x="152400" y="106680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graphicFrame>
        <p:nvGraphicFramePr>
          <p:cNvPr id="3074" name="Object 8"/>
          <p:cNvGraphicFramePr>
            <a:graphicFrameLocks noChangeAspect="1"/>
          </p:cNvGraphicFramePr>
          <p:nvPr/>
        </p:nvGraphicFramePr>
        <p:xfrm>
          <a:off x="377825" y="1295400"/>
          <a:ext cx="8343900" cy="4921250"/>
        </p:xfrm>
        <a:graphic>
          <a:graphicData uri="http://schemas.openxmlformats.org/presentationml/2006/ole">
            <p:oleObj spid="_x0000_s3074" name="Chart" r:id="rId4" imgW="8343967" imgH="4381555" progId="MSGraph.Chart.8">
              <p:embed followColorScheme="full"/>
            </p:oleObj>
          </a:graphicData>
        </a:graphic>
      </p:graphicFrame>
      <p:sp>
        <p:nvSpPr>
          <p:cNvPr id="9" name="AutoShape 38"/>
          <p:cNvSpPr>
            <a:spLocks noChangeArrowheads="1"/>
          </p:cNvSpPr>
          <p:nvPr/>
        </p:nvSpPr>
        <p:spPr bwMode="blackWhite">
          <a:xfrm>
            <a:off x="5867400" y="2057400"/>
            <a:ext cx="3082925" cy="990600"/>
          </a:xfrm>
          <a:prstGeom prst="wedgeRectCallout">
            <a:avLst>
              <a:gd name="adj1" fmla="val 34991"/>
              <a:gd name="adj2" fmla="val 2442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As of May 2013, Life insurance industry employment was down by 18,500 (-5.2%) to 335,700 since the recession began in Dec. 2007.</a:t>
            </a:r>
          </a:p>
        </p:txBody>
      </p:sp>
      <p:sp>
        <p:nvSpPr>
          <p:cNvPr id="10" name="AutoShape 38"/>
          <p:cNvSpPr>
            <a:spLocks noChangeArrowheads="1"/>
          </p:cNvSpPr>
          <p:nvPr/>
        </p:nvSpPr>
        <p:spPr bwMode="blackWhite">
          <a:xfrm>
            <a:off x="1381125" y="3924300"/>
            <a:ext cx="3616325" cy="1187450"/>
          </a:xfrm>
          <a:prstGeom prst="wedgeRectCallout">
            <a:avLst>
              <a:gd name="adj1" fmla="val 68287"/>
              <a:gd name="adj2" fmla="val -9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Every 4-5 years BLS reconciles its data with census data; sometimes this reclassifies employment within industries. This drop, spread over March 2004-March 2005, moved some people to the Health/Medical Expense sector.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10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10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06154E4-86AE-40B1-9E28-C1AE908189CC}" type="slidenum">
              <a:rPr lang="en-US" sz="900"/>
              <a:pPr algn="r" eaLnBrk="0" hangingPunct="0">
                <a:lnSpc>
                  <a:spcPct val="85000"/>
                </a:lnSpc>
                <a:spcBef>
                  <a:spcPct val="20000"/>
                </a:spcBef>
              </a:pPr>
              <a:t>7</a:t>
            </a:fld>
            <a:endParaRPr lang="en-US" sz="900"/>
          </a:p>
        </p:txBody>
      </p:sp>
      <p:sp>
        <p:nvSpPr>
          <p:cNvPr id="4102" name="Rectangle 7"/>
          <p:cNvSpPr>
            <a:spLocks noGrp="1" noChangeArrowheads="1"/>
          </p:cNvSpPr>
          <p:nvPr>
            <p:ph type="title" idx="4294967295"/>
          </p:nvPr>
        </p:nvSpPr>
        <p:spPr>
          <a:xfrm>
            <a:off x="215900" y="114300"/>
            <a:ext cx="7772400" cy="762000"/>
          </a:xfrm>
        </p:spPr>
        <p:txBody>
          <a:bodyPr/>
          <a:lstStyle/>
          <a:p>
            <a:pPr>
              <a:lnSpc>
                <a:spcPct val="85000"/>
              </a:lnSpc>
            </a:pPr>
            <a:r>
              <a:rPr lang="en-US" dirty="0" smtClean="0"/>
              <a:t>U.S. Employment in the Direct Medical Expense Insurance Industry: 1990–2013*</a:t>
            </a:r>
          </a:p>
        </p:txBody>
      </p:sp>
      <p:sp>
        <p:nvSpPr>
          <p:cNvPr id="4103"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*As of May 2013; Seasonally adjusted; Does not include agents &amp; brokers.</a:t>
            </a:r>
          </a:p>
          <a:p>
            <a:pPr eaLnBrk="0" hangingPunct="0">
              <a:lnSpc>
                <a:spcPct val="85000"/>
              </a:lnSpc>
              <a:spcBef>
                <a:spcPct val="25000"/>
              </a:spcBef>
              <a:buClr>
                <a:schemeClr val="accent2"/>
              </a:buClr>
              <a:buFont typeface="Wingdings" pitchFamily="2" charset="2"/>
              <a:buNone/>
            </a:pPr>
            <a:r>
              <a:rPr lang="en-US" sz="1100"/>
              <a:t>Note: Recessions indicated by gray shaded columns.</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a:t>
            </a:r>
          </a:p>
        </p:txBody>
      </p:sp>
      <p:sp>
        <p:nvSpPr>
          <p:cNvPr id="4104" name="Rectangle 6"/>
          <p:cNvSpPr>
            <a:spLocks noChangeArrowheads="1"/>
          </p:cNvSpPr>
          <p:nvPr/>
        </p:nvSpPr>
        <p:spPr bwMode="black">
          <a:xfrm>
            <a:off x="161925" y="127000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graphicFrame>
        <p:nvGraphicFramePr>
          <p:cNvPr id="4098" name="Object 8"/>
          <p:cNvGraphicFramePr>
            <a:graphicFrameLocks noChangeAspect="1"/>
          </p:cNvGraphicFramePr>
          <p:nvPr/>
        </p:nvGraphicFramePr>
        <p:xfrm>
          <a:off x="381000" y="1600200"/>
          <a:ext cx="8553450" cy="4381500"/>
        </p:xfrm>
        <a:graphic>
          <a:graphicData uri="http://schemas.openxmlformats.org/presentationml/2006/ole">
            <p:oleObj spid="_x0000_s4098" name="Chart" r:id="rId4" imgW="8553551" imgH="4381555" progId="MSGraph.Chart.8">
              <p:embed followColorScheme="full"/>
            </p:oleObj>
          </a:graphicData>
        </a:graphic>
      </p:graphicFrame>
      <p:sp>
        <p:nvSpPr>
          <p:cNvPr id="9" name="AutoShape 38"/>
          <p:cNvSpPr>
            <a:spLocks noChangeArrowheads="1"/>
          </p:cNvSpPr>
          <p:nvPr/>
        </p:nvSpPr>
        <p:spPr bwMode="blackWhite">
          <a:xfrm>
            <a:off x="6019800" y="3962400"/>
            <a:ext cx="2759075" cy="1214438"/>
          </a:xfrm>
          <a:prstGeom prst="wedgeRectCallout">
            <a:avLst>
              <a:gd name="adj1" fmla="val 49894"/>
              <a:gd name="adj2" fmla="val -20923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As of May 2013, Health-Medical insurance industry employment was up by 29,600 or 6.3% to 469,100 since the recession began in Dec. 2007.</a:t>
            </a:r>
          </a:p>
        </p:txBody>
      </p:sp>
      <p:sp>
        <p:nvSpPr>
          <p:cNvPr id="10" name="AutoShape 38"/>
          <p:cNvSpPr>
            <a:spLocks noChangeArrowheads="1"/>
          </p:cNvSpPr>
          <p:nvPr/>
        </p:nvSpPr>
        <p:spPr bwMode="blackWhite">
          <a:xfrm>
            <a:off x="1219200" y="1981200"/>
            <a:ext cx="3616325" cy="1295400"/>
          </a:xfrm>
          <a:prstGeom prst="wedgeRectCallout">
            <a:avLst>
              <a:gd name="adj1" fmla="val 76713"/>
              <a:gd name="adj2" fmla="val 33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Every 4-5 years BLS reconciles its data with census data; sometimes this reclassifies employment within industries. This spike, spread over March 2004-March 2005, moved some people from the Life/Annuities sector.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12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12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AA5906B-8476-49F0-8CA7-883B66091A99}" type="slidenum">
              <a:rPr lang="en-US" sz="900"/>
              <a:pPr algn="r" eaLnBrk="0" hangingPunct="0">
                <a:lnSpc>
                  <a:spcPct val="85000"/>
                </a:lnSpc>
                <a:spcBef>
                  <a:spcPct val="20000"/>
                </a:spcBef>
              </a:pPr>
              <a:t>8</a:t>
            </a:fld>
            <a:endParaRPr lang="en-US" sz="900"/>
          </a:p>
        </p:txBody>
      </p:sp>
      <p:sp>
        <p:nvSpPr>
          <p:cNvPr id="5126" name="Rectangle 7"/>
          <p:cNvSpPr>
            <a:spLocks noGrp="1" noChangeArrowheads="1"/>
          </p:cNvSpPr>
          <p:nvPr>
            <p:ph type="title" idx="4294967295"/>
          </p:nvPr>
        </p:nvSpPr>
        <p:spPr/>
        <p:txBody>
          <a:bodyPr/>
          <a:lstStyle/>
          <a:p>
            <a:r>
              <a:rPr lang="en-US" smtClean="0"/>
              <a:t>U.S. Employment in the Direct</a:t>
            </a:r>
            <a:br>
              <a:rPr lang="en-US" smtClean="0"/>
            </a:br>
            <a:r>
              <a:rPr lang="en-US" smtClean="0"/>
              <a:t>P/C Insurance Industry: 1990–2013*</a:t>
            </a:r>
          </a:p>
        </p:txBody>
      </p:sp>
      <p:sp>
        <p:nvSpPr>
          <p:cNvPr id="5127"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*As of May 2013; Seasonally adjusted; Does not include agents &amp; brokers.</a:t>
            </a:r>
          </a:p>
          <a:p>
            <a:pPr eaLnBrk="0" hangingPunct="0">
              <a:lnSpc>
                <a:spcPct val="85000"/>
              </a:lnSpc>
              <a:spcBef>
                <a:spcPct val="25000"/>
              </a:spcBef>
              <a:buClr>
                <a:schemeClr val="accent2"/>
              </a:buClr>
              <a:buFont typeface="Wingdings" pitchFamily="2" charset="2"/>
              <a:buNone/>
            </a:pPr>
            <a:r>
              <a:rPr lang="en-US" sz="1100"/>
              <a:t>Note: Recessions indicated by gray shaded columns.</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a:t>
            </a:r>
          </a:p>
        </p:txBody>
      </p:sp>
      <p:sp>
        <p:nvSpPr>
          <p:cNvPr id="5128" name="Rectangle 6"/>
          <p:cNvSpPr>
            <a:spLocks noChangeArrowheads="1"/>
          </p:cNvSpPr>
          <p:nvPr/>
        </p:nvSpPr>
        <p:spPr bwMode="black">
          <a:xfrm>
            <a:off x="228600" y="106680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graphicFrame>
        <p:nvGraphicFramePr>
          <p:cNvPr id="5122" name="Object 8"/>
          <p:cNvGraphicFramePr>
            <a:graphicFrameLocks noChangeAspect="1"/>
          </p:cNvGraphicFramePr>
          <p:nvPr/>
        </p:nvGraphicFramePr>
        <p:xfrm>
          <a:off x="304800" y="1295400"/>
          <a:ext cx="8499475" cy="4838700"/>
        </p:xfrm>
        <a:graphic>
          <a:graphicData uri="http://schemas.openxmlformats.org/presentationml/2006/ole">
            <p:oleObj spid="_x0000_s5122" name="Chart" r:id="rId4" imgW="8343967" imgH="4381555" progId="MSGraph.Chart.8">
              <p:embed followColorScheme="full"/>
            </p:oleObj>
          </a:graphicData>
        </a:graphic>
      </p:graphicFrame>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1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1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2A0F194-4554-460E-A3B7-9A147E9EB389}" type="slidenum">
              <a:rPr lang="en-US" sz="900"/>
              <a:pPr algn="r" eaLnBrk="0" hangingPunct="0">
                <a:lnSpc>
                  <a:spcPct val="85000"/>
                </a:lnSpc>
                <a:spcBef>
                  <a:spcPct val="20000"/>
                </a:spcBef>
              </a:pPr>
              <a:t>9</a:t>
            </a:fld>
            <a:endParaRPr lang="en-US" sz="900"/>
          </a:p>
        </p:txBody>
      </p:sp>
      <p:sp>
        <p:nvSpPr>
          <p:cNvPr id="6150" name="Rectangle 7"/>
          <p:cNvSpPr>
            <a:spLocks noGrp="1" noChangeArrowheads="1"/>
          </p:cNvSpPr>
          <p:nvPr>
            <p:ph type="title" idx="4294967295"/>
          </p:nvPr>
        </p:nvSpPr>
        <p:spPr/>
        <p:txBody>
          <a:bodyPr/>
          <a:lstStyle/>
          <a:p>
            <a:r>
              <a:rPr lang="en-US" smtClean="0"/>
              <a:t>U.S. Employment in Insurance </a:t>
            </a:r>
            <a:br>
              <a:rPr lang="en-US" smtClean="0"/>
            </a:br>
            <a:r>
              <a:rPr lang="en-US" smtClean="0"/>
              <a:t>Agencies &amp; Brokerages: 1990–2013*</a:t>
            </a:r>
          </a:p>
        </p:txBody>
      </p:sp>
      <p:sp>
        <p:nvSpPr>
          <p:cNvPr id="6151" name="Rectangle 6"/>
          <p:cNvSpPr>
            <a:spLocks noChangeArrowheads="1"/>
          </p:cNvSpPr>
          <p:nvPr/>
        </p:nvSpPr>
        <p:spPr bwMode="black">
          <a:xfrm>
            <a:off x="165100" y="1152525"/>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graphicFrame>
        <p:nvGraphicFramePr>
          <p:cNvPr id="6146" name="Object 8"/>
          <p:cNvGraphicFramePr>
            <a:graphicFrameLocks noChangeAspect="1"/>
          </p:cNvGraphicFramePr>
          <p:nvPr/>
        </p:nvGraphicFramePr>
        <p:xfrm>
          <a:off x="377825" y="1425575"/>
          <a:ext cx="8343900" cy="4838700"/>
        </p:xfrm>
        <a:graphic>
          <a:graphicData uri="http://schemas.openxmlformats.org/presentationml/2006/ole">
            <p:oleObj spid="_x0000_s6146" name="Chart" r:id="rId4" imgW="8343967" imgH="4381555" progId="MSGraph.Chart.8">
              <p:embed followColorScheme="full"/>
            </p:oleObj>
          </a:graphicData>
        </a:graphic>
      </p:graphicFrame>
      <p:sp>
        <p:nvSpPr>
          <p:cNvPr id="6152"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*As of May 2013; Seasonally adjusted. Includes all types of insurance.</a:t>
            </a:r>
          </a:p>
          <a:p>
            <a:pPr eaLnBrk="0" hangingPunct="0">
              <a:lnSpc>
                <a:spcPct val="85000"/>
              </a:lnSpc>
              <a:spcBef>
                <a:spcPct val="25000"/>
              </a:spcBef>
              <a:buClr>
                <a:schemeClr val="accent2"/>
              </a:buClr>
              <a:buFont typeface="Wingdings" pitchFamily="2" charset="2"/>
              <a:buNone/>
            </a:pPr>
            <a:r>
              <a:rPr lang="en-US" sz="1100"/>
              <a:t>Note: Recessions indicated by gray shaded columns.</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a:t>
            </a:r>
          </a:p>
        </p:txBody>
      </p:sp>
      <p:sp>
        <p:nvSpPr>
          <p:cNvPr id="10" name="AutoShape 38"/>
          <p:cNvSpPr>
            <a:spLocks noChangeArrowheads="1"/>
          </p:cNvSpPr>
          <p:nvPr/>
        </p:nvSpPr>
        <p:spPr bwMode="blackWhite">
          <a:xfrm>
            <a:off x="5943600" y="4114800"/>
            <a:ext cx="2865438" cy="1295400"/>
          </a:xfrm>
          <a:prstGeom prst="wedgeRectCallout">
            <a:avLst>
              <a:gd name="adj1" fmla="val 41010"/>
              <a:gd name="adj2" fmla="val -1652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Arial" pitchFamily="34" charset="0"/>
              </a:rPr>
              <a:t>As of May 2013,  employment at insurance agencies and brokerages was down by 16,400 or -2.5% to 661,300 since the recession began in Dec. 2007.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5036</TotalTime>
  <Words>3739</Words>
  <Application>Microsoft Office PowerPoint</Application>
  <PresentationFormat>On-screen Show (4:3)</PresentationFormat>
  <Paragraphs>485</Paragraphs>
  <Slides>57</Slides>
  <Notes>50</Notes>
  <HiddenSlides>12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Default Design</vt:lpstr>
      <vt:lpstr>Worksheet</vt:lpstr>
      <vt:lpstr>Chart</vt:lpstr>
      <vt:lpstr>Overview and Outlook for the Insurance Industry: Challenges and Opportunities</vt:lpstr>
      <vt:lpstr>U.S. Insurance Industry Financial Snapshot as of Year-end 2012</vt:lpstr>
      <vt:lpstr>The Insurance Industry’s* Value Added to U.S. GDP, 2004-2011</vt:lpstr>
      <vt:lpstr>Slide 4</vt:lpstr>
      <vt:lpstr>Employment in Insurance and Related Activities, Annually, 1990-2013</vt:lpstr>
      <vt:lpstr>U.S. Employment in the Direct Life Insurance Industry: 1990–2013*</vt:lpstr>
      <vt:lpstr>U.S. Employment in the Direct Medical Expense Insurance Industry: 1990–2013*</vt:lpstr>
      <vt:lpstr>U.S. Employment in the Direct P/C Insurance Industry: 1990–2013*</vt:lpstr>
      <vt:lpstr>U.S. Employment in Insurance  Agencies &amp; Brokerages: 1990–2013*</vt:lpstr>
      <vt:lpstr>Insurance Industry Brief Financial Overview</vt:lpstr>
      <vt:lpstr>Slide 11</vt:lpstr>
      <vt:lpstr>P/C Net Premiums Written: % Change, Quarter vs. Year-Prior Quarter, 2002–2013</vt:lpstr>
      <vt:lpstr>Yearly Nominal U.S. GDP vs. P/C Net Written Premiums: 2000-2012</vt:lpstr>
      <vt:lpstr>Underwriting is Rarely a Profit Source Gain (Loss)* 1975–2013**</vt:lpstr>
      <vt:lpstr>P/C Insurance Industry  Combined Ratio, 2001–2013</vt:lpstr>
      <vt:lpstr>P/C Net Income After Taxes 1991–2013 ($ Millions)</vt:lpstr>
      <vt:lpstr>Profitability (ROE) Peaks &amp; Troughs, P/C Insurance Industry, 1975 – 2013</vt:lpstr>
      <vt:lpstr>Policyholder Surplus,  Quarterly, 2006:Q4–2013:Q1</vt:lpstr>
      <vt:lpstr>Slide 19</vt:lpstr>
      <vt:lpstr>Slide 20</vt:lpstr>
      <vt:lpstr>U.S. Life/Annuity Insurance Industry Profit Sources, by Percent, 2012</vt:lpstr>
      <vt:lpstr>Life/Annuity Industry Profits, 2001-2012</vt:lpstr>
      <vt:lpstr>Individual Life Insurance &amp; Annuity Premiums Tracked DPl Until 2009</vt:lpstr>
      <vt:lpstr>Group Insurance Premiums (line) Track Nonfarm Employment (bars)</vt:lpstr>
      <vt:lpstr>Pct. Change in Group Insurance Premiums Tracks Nonfarm Employment</vt:lpstr>
      <vt:lpstr>Individual Life Insurance: Direct Premiums by Frequency, 2006-2012</vt:lpstr>
      <vt:lpstr>Individual Annuities: Direct Premiums by Frequency, 2012</vt:lpstr>
      <vt:lpstr>Deferred + Immediate Individual Annuity Sales, 1999-2010</vt:lpstr>
      <vt:lpstr>Individual Immediate Annuity Sales, 2003-2012</vt:lpstr>
      <vt:lpstr>Ordinary Life Insurance Lapse Rates, 1996-2012</vt:lpstr>
      <vt:lpstr>Slide 31</vt:lpstr>
      <vt:lpstr>Distribution of L/A Insurer Invested Assets (General Account), 2012</vt:lpstr>
      <vt:lpstr>Policy Loans Increase During/Following a Recession, but Also in Boom Times</vt:lpstr>
      <vt:lpstr>Financial Strength</vt:lpstr>
      <vt:lpstr>Number of Impaired L/H Insurers, 1969–2012</vt:lpstr>
      <vt:lpstr>Life/Annuity Industry Capital &amp; Surplus, AVR, &amp; IMR, 1990-2009</vt:lpstr>
      <vt:lpstr>Distribution of A.M. Best Ratings for L-A Insurers, 2000-2012</vt:lpstr>
      <vt:lpstr>Slide 38</vt:lpstr>
      <vt:lpstr>Slide 39</vt:lpstr>
      <vt:lpstr>PP Auto NWP vs. # of Vehicles in Operation, 2001–2011</vt:lpstr>
      <vt:lpstr>Rental-Occupied Housing Units as % of Total Occupied Units, Quarterly, 1990-2013</vt:lpstr>
      <vt:lpstr>So Far, the Pickup In Housing Starts is Mostly in Multi-Family Housing</vt:lpstr>
      <vt:lpstr>U.S. Treasury Security Yields*: A Long Downward Trend, 1990–2013</vt:lpstr>
      <vt:lpstr>Distribution of Bond Maturities, P/C Insurance Industry, 2003-2012</vt:lpstr>
      <vt:lpstr>Inflation-Adjusted P/C Industry Investment Gains: 1994–2012F1</vt:lpstr>
      <vt:lpstr>U.S. Insured Catastrophe Losses</vt:lpstr>
      <vt:lpstr>If They Hit Today, the Dozen Costliest (to Insurers) Hurricanes in U.S. History</vt:lpstr>
      <vt:lpstr>Slide 48</vt:lpstr>
      <vt:lpstr>Distribution of Bond Maturities, Life Insurance Industry, 2003-2011</vt:lpstr>
      <vt:lpstr>Changes in Household Composition, 2000-2010</vt:lpstr>
      <vt:lpstr>Change in Life Insurance Applications by Age Group, 2005-2012</vt:lpstr>
      <vt:lpstr>Slide 52</vt:lpstr>
      <vt:lpstr>Slide 53</vt:lpstr>
      <vt:lpstr>Slide 54</vt:lpstr>
      <vt:lpstr>Slide 55</vt:lpstr>
      <vt:lpstr>Slide 56</vt:lpstr>
      <vt:lpstr>Slide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Weisbart, Steven</dc:creator>
  <cp:lastModifiedBy>Shorna Lewis</cp:lastModifiedBy>
  <cp:revision>573</cp:revision>
  <dcterms:created xsi:type="dcterms:W3CDTF">2012-07-25T15:34:22Z</dcterms:created>
  <dcterms:modified xsi:type="dcterms:W3CDTF">2013-08-02T11:45:06Z</dcterms:modified>
</cp:coreProperties>
</file>