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1"/>
  </p:notesMasterIdLst>
  <p:handoutMasterIdLst>
    <p:handoutMasterId r:id="rId92"/>
  </p:handoutMasterIdLst>
  <p:sldIdLst>
    <p:sldId id="3491" r:id="rId2"/>
    <p:sldId id="3926" r:id="rId3"/>
    <p:sldId id="3939" r:id="rId4"/>
    <p:sldId id="3940" r:id="rId5"/>
    <p:sldId id="3941" r:id="rId6"/>
    <p:sldId id="3942" r:id="rId7"/>
    <p:sldId id="3943" r:id="rId8"/>
    <p:sldId id="4068" r:id="rId9"/>
    <p:sldId id="4071" r:id="rId10"/>
    <p:sldId id="4072" r:id="rId11"/>
    <p:sldId id="4073" r:id="rId12"/>
    <p:sldId id="4074" r:id="rId13"/>
    <p:sldId id="4075" r:id="rId14"/>
    <p:sldId id="4080" r:id="rId15"/>
    <p:sldId id="4081" r:id="rId16"/>
    <p:sldId id="4083" r:id="rId17"/>
    <p:sldId id="4082" r:id="rId18"/>
    <p:sldId id="4084" r:id="rId19"/>
    <p:sldId id="4064" r:id="rId20"/>
    <p:sldId id="3944" r:id="rId21"/>
    <p:sldId id="3946" r:id="rId22"/>
    <p:sldId id="4098" r:id="rId23"/>
    <p:sldId id="4065" r:id="rId24"/>
    <p:sldId id="4076" r:id="rId25"/>
    <p:sldId id="4078" r:id="rId26"/>
    <p:sldId id="4077" r:id="rId27"/>
    <p:sldId id="4066" r:id="rId28"/>
    <p:sldId id="3945" r:id="rId29"/>
    <p:sldId id="3947" r:id="rId30"/>
    <p:sldId id="3948" r:id="rId31"/>
    <p:sldId id="3965" r:id="rId32"/>
    <p:sldId id="3966" r:id="rId33"/>
    <p:sldId id="3967" r:id="rId34"/>
    <p:sldId id="3969" r:id="rId35"/>
    <p:sldId id="3949" r:id="rId36"/>
    <p:sldId id="3950" r:id="rId37"/>
    <p:sldId id="3951" r:id="rId38"/>
    <p:sldId id="3952" r:id="rId39"/>
    <p:sldId id="3953" r:id="rId40"/>
    <p:sldId id="3954" r:id="rId41"/>
    <p:sldId id="3955" r:id="rId42"/>
    <p:sldId id="3956" r:id="rId43"/>
    <p:sldId id="3958" r:id="rId44"/>
    <p:sldId id="3959" r:id="rId45"/>
    <p:sldId id="3960" r:id="rId46"/>
    <p:sldId id="3961" r:id="rId47"/>
    <p:sldId id="3962" r:id="rId48"/>
    <p:sldId id="3963" r:id="rId49"/>
    <p:sldId id="4079" r:id="rId50"/>
    <p:sldId id="3964" r:id="rId51"/>
    <p:sldId id="4063" r:id="rId52"/>
    <p:sldId id="4067" r:id="rId53"/>
    <p:sldId id="4062" r:id="rId54"/>
    <p:sldId id="4088" r:id="rId55"/>
    <p:sldId id="4050" r:id="rId56"/>
    <p:sldId id="4053" r:id="rId57"/>
    <p:sldId id="4055" r:id="rId58"/>
    <p:sldId id="4054" r:id="rId59"/>
    <p:sldId id="4056" r:id="rId60"/>
    <p:sldId id="4060" r:id="rId61"/>
    <p:sldId id="4061" r:id="rId62"/>
    <p:sldId id="4057" r:id="rId63"/>
    <p:sldId id="4058" r:id="rId64"/>
    <p:sldId id="4059" r:id="rId65"/>
    <p:sldId id="3510" r:id="rId66"/>
    <p:sldId id="3497" r:id="rId67"/>
    <p:sldId id="3498" r:id="rId68"/>
    <p:sldId id="3499" r:id="rId69"/>
    <p:sldId id="3500" r:id="rId70"/>
    <p:sldId id="3501" r:id="rId71"/>
    <p:sldId id="3502" r:id="rId72"/>
    <p:sldId id="3503" r:id="rId73"/>
    <p:sldId id="3504" r:id="rId74"/>
    <p:sldId id="3505" r:id="rId75"/>
    <p:sldId id="3506" r:id="rId76"/>
    <p:sldId id="3507" r:id="rId77"/>
    <p:sldId id="3508" r:id="rId78"/>
    <p:sldId id="4085" r:id="rId79"/>
    <p:sldId id="4086" r:id="rId80"/>
    <p:sldId id="4087" r:id="rId81"/>
    <p:sldId id="4090" r:id="rId82"/>
    <p:sldId id="4091" r:id="rId83"/>
    <p:sldId id="4092" r:id="rId84"/>
    <p:sldId id="4093" r:id="rId85"/>
    <p:sldId id="4094" r:id="rId86"/>
    <p:sldId id="4095" r:id="rId87"/>
    <p:sldId id="4096" r:id="rId88"/>
    <p:sldId id="4097" r:id="rId89"/>
    <p:sldId id="4089" r:id="rId9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4B9FCD"/>
    <a:srgbClr val="3691C4"/>
    <a:srgbClr val="2B7299"/>
    <a:srgbClr val="3333CC"/>
    <a:srgbClr val="28688C"/>
    <a:srgbClr val="E5F1F7"/>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84" d="100"/>
          <a:sy n="84" d="100"/>
        </p:scale>
        <p:origin x="-1258" y="-67"/>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obh\Documents\World%20Ins%20Prem%201980-200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28688C"/>
                </a:solidFill>
                <a:latin typeface="SwissReSans"/>
                <a:ea typeface="SwissReSans"/>
                <a:cs typeface="SwissReSans"/>
              </a:defRPr>
            </a:pPr>
            <a:r>
              <a:rPr lang="en-US" b="1">
                <a:solidFill>
                  <a:srgbClr val="28688C"/>
                </a:solidFill>
              </a:rPr>
              <a:t>Real growth rates</a:t>
            </a:r>
          </a:p>
        </c:rich>
      </c:tx>
      <c:layout>
        <c:manualLayout>
          <c:xMode val="edge"/>
          <c:yMode val="edge"/>
          <c:x val="7.9069855775987477E-2"/>
          <c:y val="1.8691588785046894E-2"/>
        </c:manualLayout>
      </c:layout>
      <c:spPr>
        <a:noFill/>
        <a:ln w="25400">
          <a:noFill/>
        </a:ln>
      </c:spPr>
    </c:title>
    <c:plotArea>
      <c:layout>
        <c:manualLayout>
          <c:layoutTarget val="inner"/>
          <c:xMode val="edge"/>
          <c:yMode val="edge"/>
          <c:x val="0.10664454443194755"/>
          <c:y val="0.13631159043086141"/>
          <c:w val="0.85891472868217755"/>
          <c:h val="0.60046728971961638"/>
        </c:manualLayout>
      </c:layout>
      <c:barChart>
        <c:barDir val="col"/>
        <c:grouping val="clustered"/>
        <c:ser>
          <c:idx val="2"/>
          <c:order val="2"/>
          <c:tx>
            <c:strRef>
              <c:f>Fig_5!$D$4</c:f>
              <c:strCache>
                <c:ptCount val="1"/>
                <c:pt idx="0">
                  <c:v>Total</c:v>
                </c:pt>
              </c:strCache>
            </c:strRef>
          </c:tx>
          <c:spPr>
            <a:solidFill>
              <a:srgbClr val="00A9E0"/>
            </a:solidFill>
            <a:ln w="12700">
              <a:solidFill>
                <a:srgbClr val="000000"/>
              </a:solidFill>
              <a:prstDash val="solid"/>
            </a:ln>
          </c:spP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Fig_5!$D$5:$D$35</c:f>
              <c:numCache>
                <c:formatCode>0.0%</c:formatCode>
                <c:ptCount val="31"/>
                <c:pt idx="0">
                  <c:v>-9.8853744566441762E-3</c:v>
                </c:pt>
                <c:pt idx="1">
                  <c:v>1.4221233315765944E-2</c:v>
                </c:pt>
                <c:pt idx="2">
                  <c:v>3.0832666903734252E-2</c:v>
                </c:pt>
                <c:pt idx="3">
                  <c:v>3.5758245736360612E-2</c:v>
                </c:pt>
                <c:pt idx="4">
                  <c:v>7.7313050627709198E-2</c:v>
                </c:pt>
                <c:pt idx="5">
                  <c:v>0.11830060929060014</c:v>
                </c:pt>
                <c:pt idx="6">
                  <c:v>0.17418219149112862</c:v>
                </c:pt>
                <c:pt idx="7">
                  <c:v>8.3269536495208726E-2</c:v>
                </c:pt>
                <c:pt idx="8">
                  <c:v>9.4181828200817247E-2</c:v>
                </c:pt>
                <c:pt idx="9">
                  <c:v>3.6364626139402383E-2</c:v>
                </c:pt>
                <c:pt idx="10">
                  <c:v>1.5506369993090643E-2</c:v>
                </c:pt>
                <c:pt idx="11">
                  <c:v>2.2578904405236296E-2</c:v>
                </c:pt>
                <c:pt idx="12">
                  <c:v>4.4957924634219021E-2</c:v>
                </c:pt>
                <c:pt idx="13">
                  <c:v>5.4326556622982122E-2</c:v>
                </c:pt>
                <c:pt idx="14">
                  <c:v>3.1754221767187119E-2</c:v>
                </c:pt>
                <c:pt idx="15">
                  <c:v>3.7478726357221652E-2</c:v>
                </c:pt>
                <c:pt idx="16">
                  <c:v>1.7918655648827775E-2</c:v>
                </c:pt>
                <c:pt idx="17">
                  <c:v>4.9362905323506158E-2</c:v>
                </c:pt>
                <c:pt idx="18">
                  <c:v>3.1162219122052252E-2</c:v>
                </c:pt>
                <c:pt idx="19">
                  <c:v>5.2985530346632455E-2</c:v>
                </c:pt>
                <c:pt idx="20">
                  <c:v>7.3824375867843822E-2</c:v>
                </c:pt>
                <c:pt idx="21">
                  <c:v>1.2653212994337082E-2</c:v>
                </c:pt>
                <c:pt idx="22">
                  <c:v>5.4814010858537085E-2</c:v>
                </c:pt>
                <c:pt idx="23">
                  <c:v>2.4999035522341811E-2</c:v>
                </c:pt>
                <c:pt idx="24">
                  <c:v>2.9079223051667411E-2</c:v>
                </c:pt>
                <c:pt idx="25">
                  <c:v>2.5183700025081652E-2</c:v>
                </c:pt>
                <c:pt idx="26">
                  <c:v>4.0945168584584357E-2</c:v>
                </c:pt>
                <c:pt idx="27">
                  <c:v>3.6656968295574466E-2</c:v>
                </c:pt>
                <c:pt idx="28">
                  <c:v>-3.6432374268770648E-2</c:v>
                </c:pt>
                <c:pt idx="29">
                  <c:v>3.000000000000027E-3</c:v>
                </c:pt>
                <c:pt idx="30">
                  <c:v>2.100000000000015E-2</c:v>
                </c:pt>
              </c:numCache>
            </c:numRef>
          </c:val>
        </c:ser>
        <c:gapWidth val="70"/>
        <c:axId val="93963392"/>
        <c:axId val="93964928"/>
      </c:barChart>
      <c:lineChart>
        <c:grouping val="standard"/>
        <c:ser>
          <c:idx val="0"/>
          <c:order val="0"/>
          <c:tx>
            <c:strRef>
              <c:f>Fig_5!$B$4</c:f>
              <c:strCache>
                <c:ptCount val="1"/>
                <c:pt idx="0">
                  <c:v>Industrialised countries</c:v>
                </c:pt>
              </c:strCache>
            </c:strRef>
          </c:tx>
          <c:spPr>
            <a:ln w="28575">
              <a:solidFill>
                <a:srgbClr val="0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Fig_5!$B$5:$B$35</c:f>
              <c:numCache>
                <c:formatCode>0.0%</c:formatCode>
                <c:ptCount val="31"/>
                <c:pt idx="0">
                  <c:v>-1.3106624595820921E-2</c:v>
                </c:pt>
                <c:pt idx="1">
                  <c:v>1.0769379325211189E-2</c:v>
                </c:pt>
                <c:pt idx="2">
                  <c:v>2.9655240476131814E-2</c:v>
                </c:pt>
                <c:pt idx="3">
                  <c:v>3.3267814666032791E-2</c:v>
                </c:pt>
                <c:pt idx="4">
                  <c:v>7.8502930700779114E-2</c:v>
                </c:pt>
                <c:pt idx="5">
                  <c:v>0.12182813882827759</c:v>
                </c:pt>
                <c:pt idx="6">
                  <c:v>0.17697928845882602</c:v>
                </c:pt>
                <c:pt idx="7">
                  <c:v>8.2317322492599765E-2</c:v>
                </c:pt>
                <c:pt idx="8">
                  <c:v>9.4847150146961226E-2</c:v>
                </c:pt>
                <c:pt idx="9">
                  <c:v>3.3496789634227753E-2</c:v>
                </c:pt>
                <c:pt idx="10">
                  <c:v>1.3827796094119627E-2</c:v>
                </c:pt>
                <c:pt idx="11">
                  <c:v>2.1185157820582411E-2</c:v>
                </c:pt>
                <c:pt idx="12">
                  <c:v>4.2436663061380789E-2</c:v>
                </c:pt>
                <c:pt idx="13">
                  <c:v>5.1708430051804248E-2</c:v>
                </c:pt>
                <c:pt idx="14">
                  <c:v>2.8064779937267303E-2</c:v>
                </c:pt>
                <c:pt idx="15">
                  <c:v>3.4789726138114992E-2</c:v>
                </c:pt>
                <c:pt idx="16">
                  <c:v>1.7025565728545331E-2</c:v>
                </c:pt>
                <c:pt idx="17">
                  <c:v>4.603313654661207E-2</c:v>
                </c:pt>
                <c:pt idx="18">
                  <c:v>2.9369588941335567E-2</c:v>
                </c:pt>
                <c:pt idx="19">
                  <c:v>5.1507845520973206E-2</c:v>
                </c:pt>
                <c:pt idx="20">
                  <c:v>7.092941552400589E-2</c:v>
                </c:pt>
                <c:pt idx="21">
                  <c:v>4.9339658580720433E-3</c:v>
                </c:pt>
                <c:pt idx="22">
                  <c:v>4.9599509686231932E-2</c:v>
                </c:pt>
                <c:pt idx="23">
                  <c:v>1.968464441597462E-2</c:v>
                </c:pt>
                <c:pt idx="24">
                  <c:v>2.4568663910031163E-2</c:v>
                </c:pt>
                <c:pt idx="25">
                  <c:v>2.1702853962779052E-2</c:v>
                </c:pt>
                <c:pt idx="26">
                  <c:v>3.1125240027904882E-2</c:v>
                </c:pt>
                <c:pt idx="27">
                  <c:v>2.7637552469969295E-2</c:v>
                </c:pt>
                <c:pt idx="28">
                  <c:v>-5.3087241947651374E-2</c:v>
                </c:pt>
                <c:pt idx="29">
                  <c:v>-2.0000000000000052E-2</c:v>
                </c:pt>
                <c:pt idx="30">
                  <c:v>1.0000000000000071E-2</c:v>
                </c:pt>
              </c:numCache>
            </c:numRef>
          </c:val>
        </c:ser>
        <c:ser>
          <c:idx val="1"/>
          <c:order val="1"/>
          <c:tx>
            <c:strRef>
              <c:f>Fig_5!$C$4</c:f>
              <c:strCache>
                <c:ptCount val="1"/>
                <c:pt idx="0">
                  <c:v>Emerging markets</c:v>
                </c:pt>
              </c:strCache>
            </c:strRef>
          </c:tx>
          <c:spPr>
            <a:ln w="31750">
              <a:solidFill>
                <a:srgbClr val="C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Fig_5!$C$5:$C$35</c:f>
              <c:numCache>
                <c:formatCode>0.0%</c:formatCode>
                <c:ptCount val="31"/>
                <c:pt idx="0">
                  <c:v>6.6004745662212358E-2</c:v>
                </c:pt>
                <c:pt idx="1">
                  <c:v>8.6697384715081219E-2</c:v>
                </c:pt>
                <c:pt idx="2">
                  <c:v>5.3668394684791593E-2</c:v>
                </c:pt>
                <c:pt idx="3">
                  <c:v>9.0034365653993559E-2</c:v>
                </c:pt>
                <c:pt idx="4">
                  <c:v>5.1111955195665359E-2</c:v>
                </c:pt>
                <c:pt idx="5">
                  <c:v>3.3672105520964203E-2</c:v>
                </c:pt>
                <c:pt idx="6">
                  <c:v>9.5693036913871765E-2</c:v>
                </c:pt>
                <c:pt idx="7">
                  <c:v>0.11298085749149299</c:v>
                </c:pt>
                <c:pt idx="8">
                  <c:v>7.0460498332977836E-2</c:v>
                </c:pt>
                <c:pt idx="9">
                  <c:v>0.13571773469448228</c:v>
                </c:pt>
                <c:pt idx="10">
                  <c:v>7.0905908942222914E-2</c:v>
                </c:pt>
                <c:pt idx="11">
                  <c:v>6.1424296349287033E-2</c:v>
                </c:pt>
                <c:pt idx="12">
                  <c:v>0.11291211843490602</c:v>
                </c:pt>
                <c:pt idx="13">
                  <c:v>0.117221541702748</c:v>
                </c:pt>
                <c:pt idx="14">
                  <c:v>0.12067143619060515</c:v>
                </c:pt>
                <c:pt idx="15">
                  <c:v>9.7428888082504272E-2</c:v>
                </c:pt>
                <c:pt idx="16">
                  <c:v>3.5773057490587429E-2</c:v>
                </c:pt>
                <c:pt idx="17">
                  <c:v>0.11184589564800236</c:v>
                </c:pt>
                <c:pt idx="18">
                  <c:v>6.1607640236616537E-2</c:v>
                </c:pt>
                <c:pt idx="19">
                  <c:v>7.840302586555481E-2</c:v>
                </c:pt>
                <c:pt idx="20">
                  <c:v>0.12729537487030196</c:v>
                </c:pt>
                <c:pt idx="21">
                  <c:v>0.14569503068924075</c:v>
                </c:pt>
                <c:pt idx="22">
                  <c:v>0.13369202613830566</c:v>
                </c:pt>
                <c:pt idx="23">
                  <c:v>0.10568863153457642</c:v>
                </c:pt>
                <c:pt idx="24">
                  <c:v>9.2109248042106628E-2</c:v>
                </c:pt>
                <c:pt idx="25">
                  <c:v>7.0256143808364868E-2</c:v>
                </c:pt>
                <c:pt idx="26">
                  <c:v>0.15539924800395971</c:v>
                </c:pt>
                <c:pt idx="27">
                  <c:v>0.12767697870731337</c:v>
                </c:pt>
                <c:pt idx="28">
                  <c:v>0.10962638258934022</c:v>
                </c:pt>
                <c:pt idx="29">
                  <c:v>3.100000000000025E-2</c:v>
                </c:pt>
                <c:pt idx="30">
                  <c:v>8.5000000000000048E-2</c:v>
                </c:pt>
              </c:numCache>
            </c:numRef>
          </c:val>
        </c:ser>
        <c:marker val="1"/>
        <c:axId val="93963392"/>
        <c:axId val="93964928"/>
      </c:lineChart>
      <c:catAx>
        <c:axId val="93963392"/>
        <c:scaling>
          <c:orientation val="minMax"/>
        </c:scaling>
        <c:axPos val="b"/>
        <c:numFmt formatCode="General" sourceLinked="1"/>
        <c:tickLblPos val="low"/>
        <c:spPr>
          <a:ln w="3175">
            <a:solidFill>
              <a:srgbClr val="000000"/>
            </a:solidFill>
            <a:prstDash val="solid"/>
          </a:ln>
        </c:spPr>
        <c:txPr>
          <a:bodyPr rot="-5400000" vert="horz"/>
          <a:lstStyle/>
          <a:p>
            <a:pPr>
              <a:defRPr sz="1300" b="0" i="0" u="none" strike="noStrike" baseline="0">
                <a:solidFill>
                  <a:srgbClr val="000000"/>
                </a:solidFill>
                <a:latin typeface="SwissReSans"/>
                <a:ea typeface="SwissReSans"/>
                <a:cs typeface="SwissReSans"/>
              </a:defRPr>
            </a:pPr>
            <a:endParaRPr lang="en-US"/>
          </a:p>
        </c:txPr>
        <c:crossAx val="93964928"/>
        <c:crossesAt val="0"/>
        <c:auto val="1"/>
        <c:lblAlgn val="ctr"/>
        <c:lblOffset val="100"/>
        <c:tickLblSkip val="1"/>
        <c:tickMarkSkip val="1"/>
      </c:catAx>
      <c:valAx>
        <c:axId val="93964928"/>
        <c:scaling>
          <c:orientation val="minMax"/>
        </c:scaling>
        <c:axPos val="l"/>
        <c:majorGridlines>
          <c:spPr>
            <a:ln w="3175">
              <a:solidFill>
                <a:srgbClr val="000000"/>
              </a:solidFill>
              <a:prstDash val="solid"/>
            </a:ln>
          </c:spPr>
        </c:majorGridlines>
        <c:numFmt formatCode="0%" sourceLinked="0"/>
        <c:tickLblPos val="nextTo"/>
        <c:spPr>
          <a:ln w="9525">
            <a:noFill/>
          </a:ln>
        </c:spPr>
        <c:txPr>
          <a:bodyPr rot="0" vert="horz"/>
          <a:lstStyle/>
          <a:p>
            <a:pPr>
              <a:defRPr sz="1500" b="0" i="0" u="none" strike="noStrike" baseline="0">
                <a:solidFill>
                  <a:srgbClr val="000000"/>
                </a:solidFill>
                <a:latin typeface="SwissReSans"/>
                <a:ea typeface="SwissReSans"/>
                <a:cs typeface="SwissReSans"/>
              </a:defRPr>
            </a:pPr>
            <a:endParaRPr lang="en-US"/>
          </a:p>
        </c:txPr>
        <c:crossAx val="93963392"/>
        <c:crosses val="autoZero"/>
        <c:crossBetween val="between"/>
      </c:valAx>
      <c:spPr>
        <a:noFill/>
        <a:ln w="25400">
          <a:noFill/>
        </a:ln>
      </c:spPr>
    </c:plotArea>
    <c:legend>
      <c:legendPos val="b"/>
      <c:layout>
        <c:manualLayout>
          <c:xMode val="edge"/>
          <c:yMode val="edge"/>
          <c:x val="9.8859502185962858E-2"/>
          <c:y val="0.91822429906542069"/>
          <c:w val="0.88213042834190003"/>
          <c:h val="5.6074766355140193E-2"/>
        </c:manualLayout>
      </c:layout>
      <c:spPr>
        <a:solidFill>
          <a:srgbClr val="FFFFFF"/>
        </a:solidFill>
        <a:ln w="25400">
          <a:noFill/>
        </a:ln>
      </c:spPr>
      <c:txPr>
        <a:bodyPr/>
        <a:lstStyle/>
        <a:p>
          <a:pPr>
            <a:defRPr sz="1380" b="0" i="0" u="none" strike="noStrike" baseline="0">
              <a:solidFill>
                <a:srgbClr val="000000"/>
              </a:solidFill>
              <a:latin typeface="SwissReSans"/>
              <a:ea typeface="SwissReSans"/>
              <a:cs typeface="SwissReSans"/>
            </a:defRPr>
          </a:pPr>
          <a:endParaRPr lang="en-US"/>
        </a:p>
      </c:txPr>
    </c:legend>
    <c:plotVisOnly val="1"/>
    <c:dispBlanksAs val="gap"/>
  </c:chart>
  <c:spPr>
    <a:solidFill>
      <a:srgbClr val="FFFFFF"/>
    </a:solidFill>
    <a:ln w="9525">
      <a:noFill/>
    </a:ln>
  </c:spPr>
  <c:txPr>
    <a:bodyPr/>
    <a:lstStyle/>
    <a:p>
      <a:pPr>
        <a:defRPr sz="1500" b="0" i="0" u="none" strike="noStrike" baseline="0">
          <a:solidFill>
            <a:srgbClr val="000000"/>
          </a:solidFill>
          <a:latin typeface="SwissReSans"/>
          <a:ea typeface="SwissReSans"/>
          <a:cs typeface="SwissReSans"/>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236"/>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107014784"/>
        <c:axId val="107016576"/>
      </c:lineChart>
      <c:catAx>
        <c:axId val="107014784"/>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7016576"/>
        <c:crosses val="autoZero"/>
        <c:auto val="1"/>
        <c:lblAlgn val="ctr"/>
        <c:lblOffset val="100"/>
        <c:tickLblSkip val="1"/>
        <c:tickMarkSkip val="1"/>
      </c:catAx>
      <c:valAx>
        <c:axId val="107016576"/>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33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7014784"/>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11/8/2013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23</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29</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30</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31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32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33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34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ldNum" sz="quarter" idx="5"/>
          </p:nvPr>
        </p:nvSpPr>
        <p:spPr>
          <a:noFill/>
        </p:spPr>
        <p:txBody>
          <a:bodyPr/>
          <a:lstStyle/>
          <a:p>
            <a:fld id="{A6322A15-8AEF-4FF6-95D9-0F9B94A7FCEF}" type="slidenum">
              <a:rPr lang="en-US" smtClean="0"/>
              <a:pPr/>
              <a:t>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36</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38</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39</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40</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41</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42</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43</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44</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45</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46</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47</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48</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noFill/>
        </p:spPr>
        <p:txBody>
          <a:bodyPr/>
          <a:lstStyle/>
          <a:p>
            <a:fld id="{A1E0D20E-023C-42B0-8472-CBD52A5E0811}" type="slidenum">
              <a:rPr lang="en-US" smtClean="0"/>
              <a:pPr/>
              <a:t>49</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480BA99F-D2E6-42B3-B1BD-D83AB89B85E9}" type="slidenum">
              <a:rPr lang="en-US" sz="1000"/>
              <a:pPr algn="ctr" defTabSz="930275"/>
              <a:t>50</a:t>
            </a:fld>
            <a:endParaRPr lang="en-US" sz="1000"/>
          </a:p>
        </p:txBody>
      </p:sp>
      <p:sp>
        <p:nvSpPr>
          <p:cNvPr id="151555" name="Rectangle 2"/>
          <p:cNvSpPr>
            <a:spLocks noGrp="1" noRot="1" noChangeAspect="1" noChangeArrowheads="1" noTextEdit="1"/>
          </p:cNvSpPr>
          <p:nvPr>
            <p:ph type="sldImg"/>
          </p:nvPr>
        </p:nvSpPr>
        <p:spPr>
          <a:xfrm>
            <a:off x="1136650" y="685800"/>
            <a:ext cx="4672013" cy="3505200"/>
          </a:xfrm>
          <a:ln/>
        </p:spPr>
      </p:sp>
      <p:sp>
        <p:nvSpPr>
          <p:cNvPr id="151556"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51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55</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148013" y="9034319"/>
            <a:ext cx="704850" cy="247794"/>
          </a:xfrm>
          <a:ln/>
        </p:spPr>
        <p:txBody>
          <a:bodyPr/>
          <a:lstStyle/>
          <a:p>
            <a:fld id="{8D7D09C9-9BD5-4F91-97A8-5E0D2578C5F3}" type="slidenum">
              <a:rPr lang="en-US">
                <a:solidFill>
                  <a:prstClr val="black"/>
                </a:solidFill>
              </a:rPr>
              <a:pPr/>
              <a:t>57</a:t>
            </a:fld>
            <a:endParaRPr lang="en-US">
              <a:solidFill>
                <a:prstClr val="black"/>
              </a:solidFill>
            </a:endParaRPr>
          </a:p>
        </p:txBody>
      </p:sp>
      <p:sp>
        <p:nvSpPr>
          <p:cNvPr id="2037762" name="Rectangle 2"/>
          <p:cNvSpPr>
            <a:spLocks noGrp="1" noRot="1" noChangeAspect="1" noChangeArrowheads="1" noTextEdit="1"/>
          </p:cNvSpPr>
          <p:nvPr>
            <p:ph type="sldImg"/>
          </p:nvPr>
        </p:nvSpPr>
        <p:spPr>
          <a:ln/>
        </p:spPr>
      </p:sp>
      <p:sp>
        <p:nvSpPr>
          <p:cNvPr id="203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58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59</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62</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64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65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67</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68</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69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70</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71</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6</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73</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74</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75</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76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77</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78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80</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81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7</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82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89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9</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package" Target="../embeddings/Microsoft_Office_PowerPoint_Slide1.sld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package" Target="../embeddings/Microsoft_Office_PowerPoint_Slide2.sld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8.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9.v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2.jpeg"/><Relationship Id="rId5" Type="http://schemas.openxmlformats.org/officeDocument/2006/relationships/oleObject" Target="../embeddings/oleObject18.bin"/><Relationship Id="rId4" Type="http://schemas.openxmlformats.org/officeDocument/2006/relationships/hyperlink" Target="http://data.bls.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21.v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hyperlink" Target="http://www.youtube.com/watch?v=svfv4Ph7wFY"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oleObject" Target="../embeddings/oleObject2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22.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2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6.bin"/></Relationships>
</file>

<file path=ppt/slides/_rels/slide72.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27.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28.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29.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0.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31.bin"/></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32.bin"/></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oleObject" Target="../embeddings/oleObject33.bin"/><Relationship Id="rId4" Type="http://schemas.openxmlformats.org/officeDocument/2006/relationships/hyperlink" Target="http://www.federalreserve.gov/releases/h15/data.ht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4.bin"/></Relationships>
</file>

<file path=ppt/slides/_rels/slide8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37.v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38.vml"/><Relationship Id="rId4" Type="http://schemas.openxmlformats.org/officeDocument/2006/relationships/oleObject" Target="../embeddings/oleObject36.bin"/></Relationships>
</file>

<file path=ppt/slides/_rels/slide8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93371"/>
            <a:ext cx="9104313" cy="1452705"/>
          </a:xfrm>
          <a:ln/>
        </p:spPr>
        <p:txBody>
          <a:bodyPr/>
          <a:lstStyle/>
          <a:p>
            <a:r>
              <a:rPr lang="en-US" sz="4000" dirty="0" smtClean="0"/>
              <a:t>Rising Risk and Global Opportunity </a:t>
            </a:r>
            <a:r>
              <a:rPr lang="en-US" sz="4400" dirty="0" smtClean="0"/>
              <a:t/>
            </a:r>
            <a:br>
              <a:rPr lang="en-US" sz="4400" dirty="0" smtClean="0"/>
            </a:br>
            <a:r>
              <a:rPr lang="en-US" sz="3200" i="1" dirty="0" smtClean="0"/>
              <a:t>Musings on Mega Issues in Global Insurance &amp; Growth Prospects	</a:t>
            </a:r>
            <a:endParaRPr lang="en-US" sz="3400" i="1" dirty="0">
              <a:solidFill>
                <a:srgbClr val="C00000"/>
              </a:solidFill>
            </a:endParaRPr>
          </a:p>
        </p:txBody>
      </p:sp>
      <p:sp>
        <p:nvSpPr>
          <p:cNvPr id="94211" name="Rectangle 3"/>
          <p:cNvSpPr>
            <a:spLocks noGrp="1" noChangeArrowheads="1"/>
          </p:cNvSpPr>
          <p:nvPr>
            <p:ph type="subTitle" idx="1"/>
          </p:nvPr>
        </p:nvSpPr>
        <p:spPr>
          <a:xfrm>
            <a:off x="-44239" y="4156705"/>
            <a:ext cx="8952271" cy="1794337"/>
          </a:xfrm>
        </p:spPr>
        <p:txBody>
          <a:bodyPr/>
          <a:lstStyle/>
          <a:p>
            <a:pPr>
              <a:lnSpc>
                <a:spcPct val="80000"/>
              </a:lnSpc>
            </a:pPr>
            <a:r>
              <a:rPr lang="en-US" sz="2800" dirty="0" smtClean="0"/>
              <a:t>John Street Club</a:t>
            </a:r>
          </a:p>
          <a:p>
            <a:pPr>
              <a:lnSpc>
                <a:spcPct val="80000"/>
              </a:lnSpc>
            </a:pPr>
            <a:r>
              <a:rPr lang="en-US" sz="2800" dirty="0" smtClean="0"/>
              <a:t>New York, NY</a:t>
            </a:r>
            <a:endParaRPr lang="en-US" sz="2800" dirty="0"/>
          </a:p>
          <a:p>
            <a:pPr>
              <a:lnSpc>
                <a:spcPct val="80000"/>
              </a:lnSpc>
            </a:pPr>
            <a:r>
              <a:rPr lang="en-US" sz="2800" dirty="0" smtClean="0"/>
              <a:t>November 8, 2013</a:t>
            </a:r>
          </a:p>
          <a:p>
            <a:pPr>
              <a:lnSpc>
                <a:spcPct val="80000"/>
              </a:lnSpc>
            </a:pPr>
            <a:r>
              <a:rPr lang="en-US" sz="2800" i="1" dirty="0">
                <a:solidFill>
                  <a:srgbClr val="FF0000"/>
                </a:solidFill>
              </a:rPr>
              <a:t>Download at </a:t>
            </a:r>
            <a:r>
              <a:rPr lang="en-US" sz="2800" i="1" dirty="0">
                <a:solidFill>
                  <a:srgbClr val="FF0000"/>
                </a:solidFill>
                <a:hlinkClick r:id="rId3"/>
              </a:rPr>
              <a:t>www.iii.org/presentations</a:t>
            </a:r>
            <a:endParaRPr lang="en-US" sz="2800" i="1" dirty="0" smtClean="0">
              <a:solidFill>
                <a:srgbClr val="FF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10</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11</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276868"/>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
        <p:nvSpPr>
          <p:cNvPr id="20" name="AutoShape 7"/>
          <p:cNvSpPr>
            <a:spLocks noChangeArrowheads="1"/>
          </p:cNvSpPr>
          <p:nvPr/>
        </p:nvSpPr>
        <p:spPr bwMode="blackWhite">
          <a:xfrm>
            <a:off x="4139381" y="1755058"/>
            <a:ext cx="2300749" cy="1617407"/>
          </a:xfrm>
          <a:prstGeom prst="wedgeRectCallout">
            <a:avLst>
              <a:gd name="adj1" fmla="val 108427"/>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6245122"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271251"/>
            <a:ext cx="3266165" cy="1291615"/>
          </a:xfrm>
          <a:prstGeom prst="wedgeRectCallout">
            <a:avLst>
              <a:gd name="adj1" fmla="val -49063"/>
              <a:gd name="adj2" fmla="val -752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NY is now highest in the US for the first time.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15</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62461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675239" y="2684207"/>
            <a:ext cx="4055806" cy="914400"/>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far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p:oleObj spid="_x0000_s26248194" name="Slide" r:id="rId4" imgW="3544809" imgH="2657946" progId="PowerPoint.Slide.12">
              <p:embed/>
            </p:oleObj>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p:oleObj spid="_x0000_s26247170" name="Slide" r:id="rId4" imgW="4210744" imgH="3156199" progId="PowerPoint.Slide.12">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26249218"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235974" y="1941666"/>
            <a:ext cx="8386916"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Near and Far:</a:t>
            </a:r>
            <a:br>
              <a:rPr lang="en-US" sz="4200" dirty="0" smtClean="0">
                <a:solidFill>
                  <a:schemeClr val="bg1"/>
                </a:solidFill>
              </a:rPr>
            </a:br>
            <a:r>
              <a:rPr lang="en-US" sz="4200" dirty="0" smtClean="0">
                <a:solidFill>
                  <a:schemeClr val="bg1"/>
                </a:solidFill>
              </a:rPr>
              <a:t>The Global Economy Creates Opportunity, Transmits Risks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Globalization Is a Double Edged Sword—Creating Opportunity and Wealth But Potentially Creating and Amplifying Risk</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9" name="Rectangle 7"/>
          <p:cNvSpPr>
            <a:spLocks noChangeArrowheads="1"/>
          </p:cNvSpPr>
          <p:nvPr/>
        </p:nvSpPr>
        <p:spPr bwMode="auto">
          <a:xfrm>
            <a:off x="324465" y="5677311"/>
            <a:ext cx="8398848" cy="59093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Emerging vs. “Advanced” Economies</a:t>
            </a:r>
            <a:endParaRPr lang="en-US" sz="3600" b="1" i="1" dirty="0">
              <a:solidFill>
                <a:srgbClr val="C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endParaRPr lang="en-US" i="1" dirty="0" smtClean="0"/>
          </a:p>
        </p:txBody>
      </p:sp>
      <p:sp>
        <p:nvSpPr>
          <p:cNvPr id="1922051" name="Rectangle 3"/>
          <p:cNvSpPr>
            <a:spLocks noGrp="1" noChangeArrowheads="1"/>
          </p:cNvSpPr>
          <p:nvPr>
            <p:ph type="body" idx="1"/>
          </p:nvPr>
        </p:nvSpPr>
        <p:spPr>
          <a:xfrm>
            <a:off x="326571" y="1145059"/>
            <a:ext cx="8640448" cy="5448301"/>
          </a:xfrm>
        </p:spPr>
        <p:txBody>
          <a:bodyPr/>
          <a:lstStyle/>
          <a:p>
            <a:pPr>
              <a:lnSpc>
                <a:spcPts val="1400"/>
              </a:lnSpc>
            </a:pPr>
            <a:r>
              <a:rPr lang="en-US" b="1" dirty="0" smtClean="0"/>
              <a:t>Risk, Insurance and Opportunity: A Global Perspective</a:t>
            </a:r>
          </a:p>
          <a:p>
            <a:pPr>
              <a:lnSpc>
                <a:spcPts val="1400"/>
              </a:lnSpc>
            </a:pPr>
            <a:r>
              <a:rPr lang="en-US" b="1" dirty="0" smtClean="0"/>
              <a:t>Old Risk, New Opportunity: Catastrophic Loss</a:t>
            </a:r>
          </a:p>
          <a:p>
            <a:pPr>
              <a:lnSpc>
                <a:spcPts val="1400"/>
              </a:lnSpc>
            </a:pPr>
            <a:r>
              <a:rPr lang="en-US" b="1" dirty="0" smtClean="0"/>
              <a:t>The Old World:  Money Left on the Table?</a:t>
            </a:r>
          </a:p>
          <a:p>
            <a:pPr>
              <a:lnSpc>
                <a:spcPts val="1400"/>
              </a:lnSpc>
            </a:pPr>
            <a:r>
              <a:rPr lang="en-US" b="1" dirty="0" smtClean="0"/>
              <a:t>The Emerging Markets: Where (Most) of the Growth Is</a:t>
            </a:r>
          </a:p>
          <a:p>
            <a:pPr>
              <a:lnSpc>
                <a:spcPts val="1400"/>
              </a:lnSpc>
            </a:pPr>
            <a:r>
              <a:rPr lang="en-US" b="1" dirty="0" smtClean="0"/>
              <a:t>Energy</a:t>
            </a:r>
          </a:p>
          <a:p>
            <a:pPr>
              <a:lnSpc>
                <a:spcPts val="1400"/>
              </a:lnSpc>
            </a:pPr>
            <a:r>
              <a:rPr lang="en-US" b="1" dirty="0" smtClean="0"/>
              <a:t>Terrorism</a:t>
            </a:r>
          </a:p>
          <a:p>
            <a:pPr>
              <a:lnSpc>
                <a:spcPts val="1400"/>
              </a:lnSpc>
            </a:pPr>
            <a:r>
              <a:rPr lang="en-US" b="1" dirty="0" smtClean="0"/>
              <a:t>Low Yields: Are They Forever?</a:t>
            </a:r>
          </a:p>
          <a:p>
            <a:pPr>
              <a:lnSpc>
                <a:spcPts val="1400"/>
              </a:lnSpc>
            </a:pPr>
            <a:r>
              <a:rPr lang="en-US" b="1" dirty="0" smtClean="0"/>
              <a:t>Q&amp;A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235974" y="1932040"/>
            <a:ext cx="8495071" cy="1696064"/>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Close to Home: Sectors Likely to Generate Above Trend Growth</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Into the 2020s, Certain Sectors Should Provide More Key Opportunities for Insurers in the US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047042"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592529" y="3598601"/>
            <a:ext cx="1799300"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is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26386434" name="Chart" r:id="rId4" imgW="8601024" imgH="4533938"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1971—2013:H1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2013:H1 = 4.5%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23</a:t>
            </a:fld>
            <a:endParaRPr lang="en-US" smtClean="0"/>
          </a:p>
        </p:txBody>
      </p:sp>
      <p:sp>
        <p:nvSpPr>
          <p:cNvPr id="153605" name="Rectangle 2"/>
          <p:cNvSpPr>
            <a:spLocks noGrp="1" noChangeArrowheads="1"/>
          </p:cNvSpPr>
          <p:nvPr>
            <p:ph type="title"/>
          </p:nvPr>
        </p:nvSpPr>
        <p:spPr/>
        <p:txBody>
          <a:bodyPr/>
          <a:lstStyle/>
          <a:p>
            <a:r>
              <a:rPr lang="en-US" dirty="0" smtClean="0"/>
              <a:t>12 U.S.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p:oleObj spid="_x0000_s26242050"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3036"/>
              <a:gd name="adj2" fmla="val 8359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$622.8B, up 24% from the 2010 trough but still 32%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6244098" name="Chart" r:id="rId4" imgW="7839083" imgH="4095702"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26243074"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235974" y="1932040"/>
            <a:ext cx="8495071" cy="1961534"/>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Far from Home: Growth Beyond US Borders Will Be Faster but Riskier</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30977" y="4440503"/>
            <a:ext cx="8503312"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Risk/Reward Tradeoff Is Rising and Will Continue to Rise</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ChangeAspect="1"/>
          </p:cNvGraphicFramePr>
          <p:nvPr>
            <p:ph idx="4294967295"/>
          </p:nvPr>
        </p:nvGraphicFramePr>
        <p:xfrm>
          <a:off x="12700" y="1608138"/>
          <a:ext cx="9067800" cy="4743450"/>
        </p:xfrm>
        <a:graphic>
          <a:graphicData uri="http://schemas.openxmlformats.org/presentationml/2006/ole">
            <p:oleObj spid="_x0000_s25046018" name="Chart" r:id="rId3" imgW="8505837" imgH="4581583" progId="MSGraph.Chart.8">
              <p:embed followColorScheme="full"/>
            </p:oleObj>
          </a:graphicData>
        </a:graphic>
      </p:graphicFrame>
      <p:sp>
        <p:nvSpPr>
          <p:cNvPr id="6250499" name="Rectangle 6"/>
          <p:cNvSpPr>
            <a:spLocks noChangeArrowheads="1"/>
          </p:cNvSpPr>
          <p:nvPr/>
        </p:nvSpPr>
        <p:spPr bwMode="auto">
          <a:xfrm>
            <a:off x="76200" y="6513513"/>
            <a:ext cx="7704032"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Outlook </a:t>
            </a:r>
            <a:r>
              <a:rPr lang="en-US" sz="1200" dirty="0" smtClean="0"/>
              <a:t>, July 2013 </a:t>
            </a:r>
            <a:r>
              <a:rPr lang="en-US" sz="1200" i="1" dirty="0" smtClean="0"/>
              <a:t>WEO Update</a:t>
            </a:r>
            <a:r>
              <a:rPr lang="en-US" sz="1200" dirty="0" smtClean="0"/>
              <a:t>; </a:t>
            </a:r>
            <a:r>
              <a:rPr lang="en-US" sz="1200" dirty="0"/>
              <a:t>Ins. Info. Institute.</a:t>
            </a:r>
          </a:p>
        </p:txBody>
      </p:sp>
      <p:sp>
        <p:nvSpPr>
          <p:cNvPr id="7072775" name="AutoShape 7"/>
          <p:cNvSpPr>
            <a:spLocks noChangeArrowheads="1"/>
          </p:cNvSpPr>
          <p:nvPr/>
        </p:nvSpPr>
        <p:spPr bwMode="auto">
          <a:xfrm>
            <a:off x="6091238" y="1101725"/>
            <a:ext cx="2971800" cy="982663"/>
          </a:xfrm>
          <a:prstGeom prst="wedgeRectCallout">
            <a:avLst>
              <a:gd name="adj1" fmla="val 41847"/>
              <a:gd name="adj2" fmla="val 111606"/>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chemeClr val="bg1"/>
                </a:solidFill>
              </a:rPr>
              <a:t>Emerging economies (led by China) are expected to grow by </a:t>
            </a:r>
            <a:r>
              <a:rPr lang="en-US" b="1" dirty="0" smtClean="0">
                <a:solidFill>
                  <a:schemeClr val="bg1"/>
                </a:solidFill>
              </a:rPr>
              <a:t>5.0% </a:t>
            </a:r>
            <a:r>
              <a:rPr lang="en-US" b="1" dirty="0">
                <a:solidFill>
                  <a:schemeClr val="bg1"/>
                </a:solidFill>
              </a:rPr>
              <a:t>in </a:t>
            </a:r>
            <a:r>
              <a:rPr lang="en-US" b="1" dirty="0" smtClean="0">
                <a:solidFill>
                  <a:schemeClr val="bg1"/>
                </a:solidFill>
              </a:rPr>
              <a:t>2013 and 5.4% </a:t>
            </a:r>
            <a:r>
              <a:rPr lang="en-US" b="1" dirty="0">
                <a:solidFill>
                  <a:schemeClr val="bg1"/>
                </a:solidFill>
              </a:rPr>
              <a:t>in </a:t>
            </a:r>
            <a:r>
              <a:rPr lang="en-US" b="1" dirty="0" smtClean="0">
                <a:solidFill>
                  <a:schemeClr val="bg1"/>
                </a:solidFill>
              </a:rPr>
              <a:t>2014.</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1970-2014F</a:t>
            </a:r>
          </a:p>
        </p:txBody>
      </p:sp>
      <p:sp>
        <p:nvSpPr>
          <p:cNvPr id="6250502" name="Oval 12"/>
          <p:cNvSpPr>
            <a:spLocks noChangeArrowheads="1"/>
          </p:cNvSpPr>
          <p:nvPr/>
        </p:nvSpPr>
        <p:spPr bwMode="auto">
          <a:xfrm>
            <a:off x="8807450" y="3715776"/>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91398"/>
              <a:gd name="adj2" fmla="val -117361"/>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sluggish pace of </a:t>
            </a:r>
            <a:r>
              <a:rPr lang="en-US" b="1" dirty="0" smtClean="0">
                <a:solidFill>
                  <a:srgbClr val="FFFFFF"/>
                </a:solidFill>
              </a:rPr>
              <a:t>1.2% </a:t>
            </a:r>
            <a:r>
              <a:rPr lang="en-US" b="1" dirty="0">
                <a:solidFill>
                  <a:srgbClr val="FFFFFF"/>
                </a:solidFill>
              </a:rPr>
              <a:t>in </a:t>
            </a:r>
            <a:r>
              <a:rPr lang="en-US" b="1" dirty="0" smtClean="0">
                <a:solidFill>
                  <a:srgbClr val="FFFFFF"/>
                </a:solidFill>
              </a:rPr>
              <a:t>2013 but accelerate to 2.1% </a:t>
            </a:r>
            <a:r>
              <a:rPr lang="en-US" b="1" dirty="0">
                <a:solidFill>
                  <a:srgbClr val="FFFFFF"/>
                </a:solidFill>
              </a:rPr>
              <a:t>in </a:t>
            </a:r>
            <a:r>
              <a:rPr lang="en-US" b="1" dirty="0" smtClean="0">
                <a:solidFill>
                  <a:srgbClr val="FFFFFF"/>
                </a:solidFill>
              </a:rPr>
              <a:t>2014.</a:t>
            </a:r>
            <a:endParaRPr lang="en-US" b="1" dirty="0">
              <a:solidFill>
                <a:srgbClr val="FFFFFF"/>
              </a:solidFill>
            </a:endParaRPr>
          </a:p>
        </p:txBody>
      </p:sp>
      <p:sp>
        <p:nvSpPr>
          <p:cNvPr id="6250504" name="Oval 14"/>
          <p:cNvSpPr>
            <a:spLocks noChangeArrowheads="1"/>
          </p:cNvSpPr>
          <p:nvPr/>
        </p:nvSpPr>
        <p:spPr bwMode="auto">
          <a:xfrm>
            <a:off x="8783638" y="2894469"/>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250505" name="Oval 14"/>
          <p:cNvSpPr>
            <a:spLocks noChangeArrowheads="1"/>
          </p:cNvSpPr>
          <p:nvPr/>
        </p:nvSpPr>
        <p:spPr bwMode="auto">
          <a:xfrm>
            <a:off x="8805863" y="3282130"/>
            <a:ext cx="222250" cy="346075"/>
          </a:xfrm>
          <a:prstGeom prst="ellipse">
            <a:avLst/>
          </a:prstGeom>
          <a:noFill/>
          <a:ln w="38100">
            <a:solidFill>
              <a:srgbClr val="FF00FF"/>
            </a:solidFill>
            <a:round/>
            <a:headEnd/>
            <a:tailEnd/>
          </a:ln>
        </p:spPr>
        <p:txBody>
          <a:bodyPr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13"/>
          <p:cNvSpPr>
            <a:spLocks noChangeArrowheads="1"/>
          </p:cNvSpPr>
          <p:nvPr/>
        </p:nvSpPr>
        <p:spPr bwMode="auto">
          <a:xfrm>
            <a:off x="1868488" y="1658938"/>
            <a:ext cx="4141787" cy="1003300"/>
          </a:xfrm>
          <a:prstGeom prst="wedgeRectCallout">
            <a:avLst>
              <a:gd name="adj1" fmla="val 117699"/>
              <a:gd name="adj2" fmla="val 121648"/>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3.1% </a:t>
            </a:r>
            <a:r>
              <a:rPr lang="en-US" b="1" dirty="0">
                <a:solidFill>
                  <a:srgbClr val="FFFFFF"/>
                </a:solidFill>
              </a:rPr>
              <a:t>in </a:t>
            </a:r>
            <a:r>
              <a:rPr lang="en-US" b="1" dirty="0" smtClean="0">
                <a:solidFill>
                  <a:srgbClr val="FFFFFF"/>
                </a:solidFill>
              </a:rPr>
              <a:t>2013 </a:t>
            </a:r>
            <a:r>
              <a:rPr lang="en-US" b="1" dirty="0">
                <a:solidFill>
                  <a:srgbClr val="FFFFFF"/>
                </a:solidFill>
              </a:rPr>
              <a:t>and </a:t>
            </a:r>
            <a:r>
              <a:rPr lang="en-US" b="1" dirty="0" smtClean="0">
                <a:solidFill>
                  <a:srgbClr val="FFFFFF"/>
                </a:solidFill>
              </a:rPr>
              <a:t>3.8% </a:t>
            </a:r>
            <a:r>
              <a:rPr lang="en-US" b="1" dirty="0">
                <a:solidFill>
                  <a:srgbClr val="FFFFFF"/>
                </a:solidFill>
              </a:rPr>
              <a:t>in </a:t>
            </a:r>
            <a:r>
              <a:rPr lang="en-US" b="1" dirty="0" smtClean="0">
                <a:solidFill>
                  <a:srgbClr val="FFFFFF"/>
                </a:solidFill>
              </a:rPr>
              <a:t>2014.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29</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2011 – 2014F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(9/2013 </a:t>
            </a:r>
            <a:r>
              <a:rPr lang="en-US" sz="1100" dirty="0"/>
              <a:t>issue); Insurance Information Institute.</a:t>
            </a:r>
          </a:p>
        </p:txBody>
      </p:sp>
      <p:graphicFrame>
        <p:nvGraphicFramePr>
          <p:cNvPr id="6248450" name="Object 5"/>
          <p:cNvGraphicFramePr>
            <a:graphicFrameLocks noChangeAspect="1"/>
          </p:cNvGraphicFramePr>
          <p:nvPr/>
        </p:nvGraphicFramePr>
        <p:xfrm>
          <a:off x="191421" y="1389826"/>
          <a:ext cx="8743950" cy="4324350"/>
        </p:xfrm>
        <a:graphic>
          <a:graphicData uri="http://schemas.openxmlformats.org/presentationml/2006/ole">
            <p:oleObj spid="_x0000_s25048066" name="Chart" r:id="rId4" imgW="8829766" imgH="3314784" progId="MSGraph.Chart.8">
              <p:embed followColorScheme="full"/>
            </p:oleObj>
          </a:graphicData>
        </a:graphic>
      </p:graphicFrame>
      <p:sp>
        <p:nvSpPr>
          <p:cNvPr id="2067462" name="Text Box 5"/>
          <p:cNvSpPr txBox="1">
            <a:spLocks noChangeArrowheads="1"/>
          </p:cNvSpPr>
          <p:nvPr/>
        </p:nvSpPr>
        <p:spPr bwMode="blackWhite">
          <a:xfrm>
            <a:off x="604838" y="5692876"/>
            <a:ext cx="810101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Region: </a:t>
            </a:r>
            <a:r>
              <a:rPr lang="en-US" b="1" dirty="0" smtClean="0">
                <a:solidFill>
                  <a:schemeClr val="bg1"/>
                </a:solidFill>
              </a:rPr>
              <a:t>Growth Returning in </a:t>
            </a:r>
            <a:r>
              <a:rPr lang="en-US" b="1" dirty="0">
                <a:solidFill>
                  <a:schemeClr val="bg1"/>
                </a:solidFill>
              </a:rPr>
              <a:t>the US, </a:t>
            </a:r>
            <a:r>
              <a:rPr lang="en-US" b="1" dirty="0" smtClean="0">
                <a:solidFill>
                  <a:schemeClr val="bg1"/>
                </a:solidFill>
              </a:rPr>
              <a:t>Recession </a:t>
            </a:r>
            <a:r>
              <a:rPr lang="en-US" b="1" dirty="0">
                <a:solidFill>
                  <a:schemeClr val="bg1"/>
                </a:solidFill>
              </a:rPr>
              <a:t>in the </a:t>
            </a:r>
            <a:r>
              <a:rPr lang="en-US" b="1" dirty="0" err="1">
                <a:solidFill>
                  <a:schemeClr val="bg1"/>
                </a:solidFill>
              </a:rPr>
              <a:t>Eurozone</a:t>
            </a:r>
            <a:r>
              <a:rPr lang="en-US" b="1" dirty="0">
                <a:solidFill>
                  <a:schemeClr val="bg1"/>
                </a:solidFill>
              </a:rPr>
              <a:t>, </a:t>
            </a:r>
            <a:r>
              <a:rPr lang="en-US" b="1" dirty="0" smtClean="0">
                <a:solidFill>
                  <a:schemeClr val="bg1"/>
                </a:solidFill>
              </a:rPr>
              <a:t> Some strengthening in Latin America</a:t>
            </a:r>
            <a:endParaRPr lang="en-US" b="1" dirty="0">
              <a:solidFill>
                <a:schemeClr val="bg1"/>
              </a:solidFill>
            </a:endParaRPr>
          </a:p>
        </p:txBody>
      </p:sp>
      <p:sp>
        <p:nvSpPr>
          <p:cNvPr id="7" name="AutoShape 10"/>
          <p:cNvSpPr>
            <a:spLocks noChangeArrowheads="1"/>
          </p:cNvSpPr>
          <p:nvPr/>
        </p:nvSpPr>
        <p:spPr bwMode="blackWhite">
          <a:xfrm>
            <a:off x="2278780" y="1882930"/>
            <a:ext cx="1762125" cy="875019"/>
          </a:xfrm>
          <a:prstGeom prst="wedgeRectCallout">
            <a:avLst>
              <a:gd name="adj1" fmla="val -17876"/>
              <a:gd name="adj2" fmla="val 77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t>
            </a:r>
            <a:r>
              <a:rPr lang="en-US" b="1" dirty="0" err="1">
                <a:solidFill>
                  <a:schemeClr val="bg1"/>
                </a:solidFill>
              </a:rPr>
              <a:t>Eurozone</a:t>
            </a:r>
            <a:r>
              <a:rPr lang="en-US" b="1" dirty="0">
                <a:solidFill>
                  <a:schemeClr val="bg1"/>
                </a:solidFill>
              </a:rPr>
              <a:t> </a:t>
            </a:r>
            <a:r>
              <a:rPr lang="en-US" b="1" dirty="0" smtClean="0">
                <a:solidFill>
                  <a:schemeClr val="bg1"/>
                </a:solidFill>
              </a:rPr>
              <a:t>is ending</a:t>
            </a:r>
            <a:endParaRPr lang="en-US" b="1" dirty="0">
              <a:solidFill>
                <a:schemeClr val="bg1"/>
              </a:solidFill>
            </a:endParaRPr>
          </a:p>
        </p:txBody>
      </p:sp>
      <p:sp>
        <p:nvSpPr>
          <p:cNvPr id="8" name="AutoShape 10"/>
          <p:cNvSpPr>
            <a:spLocks noChangeArrowheads="1"/>
          </p:cNvSpPr>
          <p:nvPr/>
        </p:nvSpPr>
        <p:spPr bwMode="blackWhite">
          <a:xfrm>
            <a:off x="4478542" y="1179765"/>
            <a:ext cx="2438451" cy="1283212"/>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outpaced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21812"/>
              <a:gd name="adj2" fmla="val 65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2014</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34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4338A1-5849-4B1C-96B8-9C8BAA5A6001}"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6349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486" y="1971675"/>
            <a:ext cx="8893277"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600" b="1" dirty="0" smtClean="0">
                <a:solidFill>
                  <a:srgbClr val="FFFFFF"/>
                </a:solidFill>
              </a:rPr>
              <a:t>Risk, Insurance and Opportunity</a:t>
            </a:r>
          </a:p>
          <a:p>
            <a:pPr algn="ctr" defTabSz="114300">
              <a:lnSpc>
                <a:spcPct val="95000"/>
              </a:lnSpc>
              <a:spcBef>
                <a:spcPct val="25000"/>
              </a:spcBef>
            </a:pPr>
            <a:r>
              <a:rPr lang="en-US" sz="4600" b="1" i="1" dirty="0" smtClean="0">
                <a:solidFill>
                  <a:srgbClr val="FFFFFF"/>
                </a:solidFill>
              </a:rPr>
              <a:t> U.S. and Global Perspective</a:t>
            </a:r>
            <a:endParaRPr lang="en-US" sz="4600" b="1" i="1" dirty="0">
              <a:solidFill>
                <a:srgbClr val="FFFFFF"/>
              </a:solidFill>
            </a:endParaRPr>
          </a:p>
        </p:txBody>
      </p:sp>
      <p:sp>
        <p:nvSpPr>
          <p:cNvPr id="1924103" name="Rectangle 7"/>
          <p:cNvSpPr>
            <a:spLocks noChangeArrowheads="1"/>
          </p:cNvSpPr>
          <p:nvPr/>
        </p:nvSpPr>
        <p:spPr bwMode="auto">
          <a:xfrm>
            <a:off x="506413" y="4237090"/>
            <a:ext cx="8185150" cy="10890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Is the World Becoming a          </a:t>
            </a:r>
            <a:r>
              <a:rPr lang="en-US" sz="3600" b="1" dirty="0" smtClean="0">
                <a:solidFill>
                  <a:srgbClr val="225A7A"/>
                </a:solidFill>
              </a:rPr>
              <a:t>Riskier, More Uncertain </a:t>
            </a:r>
            <a:r>
              <a:rPr lang="en-US" sz="3600" b="1" dirty="0">
                <a:solidFill>
                  <a:srgbClr val="225A7A"/>
                </a:solidFill>
              </a:rPr>
              <a:t>Place?</a:t>
            </a:r>
          </a:p>
        </p:txBody>
      </p:sp>
      <p:sp>
        <p:nvSpPr>
          <p:cNvPr id="7" name="Rectangle 7"/>
          <p:cNvSpPr>
            <a:spLocks noChangeArrowheads="1"/>
          </p:cNvSpPr>
          <p:nvPr/>
        </p:nvSpPr>
        <p:spPr bwMode="auto">
          <a:xfrm>
            <a:off x="383458" y="5411845"/>
            <a:ext cx="8398848" cy="59093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Or Does It Just Seem that Way?</a:t>
            </a:r>
            <a:endParaRPr lang="en-US" sz="3600" b="1" i="1" dirty="0">
              <a:solidFill>
                <a:srgbClr val="C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par>
                          <p:cTn id="11" fill="hold">
                            <p:stCondLst>
                              <p:cond delay="13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30</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Selected Economies: 2011 – 2014F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(9/2013 </a:t>
            </a:r>
            <a:r>
              <a:rPr lang="en-US" sz="1100" dirty="0"/>
              <a:t>issue); Insurance Information Institute.</a:t>
            </a:r>
          </a:p>
        </p:txBody>
      </p:sp>
      <p:graphicFrame>
        <p:nvGraphicFramePr>
          <p:cNvPr id="6248450" name="Object 5"/>
          <p:cNvGraphicFramePr>
            <a:graphicFrameLocks noChangeAspect="1"/>
          </p:cNvGraphicFramePr>
          <p:nvPr/>
        </p:nvGraphicFramePr>
        <p:xfrm>
          <a:off x="142261" y="1576644"/>
          <a:ext cx="8743950" cy="4324350"/>
        </p:xfrm>
        <a:graphic>
          <a:graphicData uri="http://schemas.openxmlformats.org/presentationml/2006/ole">
            <p:oleObj spid="_x0000_s25049090" name="Chart" r:id="rId4" imgW="8829766" imgH="3314784" progId="MSGraph.Chart.8">
              <p:embed followColorScheme="full"/>
            </p:oleObj>
          </a:graphicData>
        </a:graphic>
      </p:graphicFrame>
      <p:sp>
        <p:nvSpPr>
          <p:cNvPr id="2067462" name="Text Box 5"/>
          <p:cNvSpPr txBox="1">
            <a:spLocks noChangeArrowheads="1"/>
          </p:cNvSpPr>
          <p:nvPr/>
        </p:nvSpPr>
        <p:spPr bwMode="blackWhite">
          <a:xfrm>
            <a:off x="604838" y="5919018"/>
            <a:ext cx="8101012" cy="5407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Outside the US, Europe and Japan is Relatively Strong</a:t>
            </a:r>
            <a:endParaRPr lang="en-US" b="1" dirty="0">
              <a:solidFill>
                <a:schemeClr val="bg1"/>
              </a:solidFill>
            </a:endParaRPr>
          </a:p>
        </p:txBody>
      </p:sp>
      <p:sp>
        <p:nvSpPr>
          <p:cNvPr id="9" name="AutoShape 10"/>
          <p:cNvSpPr>
            <a:spLocks noChangeArrowheads="1"/>
          </p:cNvSpPr>
          <p:nvPr/>
        </p:nvSpPr>
        <p:spPr bwMode="blackWhite">
          <a:xfrm>
            <a:off x="4616245" y="1295247"/>
            <a:ext cx="3937820" cy="1192314"/>
          </a:xfrm>
          <a:prstGeom prst="wedgeRectCallout">
            <a:avLst>
              <a:gd name="adj1" fmla="val 22921"/>
              <a:gd name="adj2" fmla="val 4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Strong economies in smaller industrialized nations will bolster demand for products, services, international trade and insure</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31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World Trade Volume: 1948—2013F</a:t>
            </a:r>
          </a:p>
        </p:txBody>
      </p:sp>
      <p:graphicFrame>
        <p:nvGraphicFramePr>
          <p:cNvPr id="39938" name="Object 3"/>
          <p:cNvGraphicFramePr>
            <a:graphicFrameLocks noChangeAspect="1"/>
          </p:cNvGraphicFramePr>
          <p:nvPr/>
        </p:nvGraphicFramePr>
        <p:xfrm>
          <a:off x="258548" y="2131931"/>
          <a:ext cx="8445500" cy="3497262"/>
        </p:xfrm>
        <a:graphic>
          <a:graphicData uri="http://schemas.openxmlformats.org/presentationml/2006/ole">
            <p:oleObj spid="_x0000_s25053186" name="Chart" r:id="rId4" imgW="8543899" imgH="3524253" progId="MSGraph.Chart.8">
              <p:embed followColorScheme="full"/>
            </p:oleObj>
          </a:graphicData>
        </a:graphic>
      </p:graphicFrame>
      <p:sp>
        <p:nvSpPr>
          <p:cNvPr id="39943" name="Rectangle 4"/>
          <p:cNvSpPr>
            <a:spLocks noChangeArrowheads="1"/>
          </p:cNvSpPr>
          <p:nvPr/>
        </p:nvSpPr>
        <p:spPr bwMode="auto">
          <a:xfrm>
            <a:off x="0" y="6245525"/>
            <a:ext cx="76168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World Trade Organization data through 2011; Insurance </a:t>
            </a:r>
            <a:r>
              <a:rPr lang="en-US" sz="1100" dirty="0"/>
              <a:t>Information </a:t>
            </a:r>
            <a:r>
              <a:rPr lang="en-US" sz="1100" dirty="0" smtClean="0"/>
              <a:t>Institute estimate for 2013 based on IMF forecasts as of July 2013.</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2116614" name="Rectangle 6"/>
          <p:cNvSpPr>
            <a:spLocks noChangeArrowheads="1"/>
          </p:cNvSpPr>
          <p:nvPr/>
        </p:nvSpPr>
        <p:spPr bwMode="blackWhite">
          <a:xfrm>
            <a:off x="648929" y="5250426"/>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Insurance Regulation Will Necessarily Become More Transnational, Following Patterns of Global Economic Growth, the Creation of New Insurable Exposures and International Capital Flows</a:t>
            </a:r>
            <a:endParaRPr lang="en-US" b="1" dirty="0">
              <a:solidFill>
                <a:srgbClr val="FFFFFF"/>
              </a:solidFill>
            </a:endParaRPr>
          </a:p>
        </p:txBody>
      </p:sp>
      <p:sp>
        <p:nvSpPr>
          <p:cNvPr id="11" name="AutoShape 8"/>
          <p:cNvSpPr>
            <a:spLocks noChangeArrowheads="1"/>
          </p:cNvSpPr>
          <p:nvPr/>
        </p:nvSpPr>
        <p:spPr bwMode="blackWhite">
          <a:xfrm>
            <a:off x="2993923" y="1578077"/>
            <a:ext cx="3991896" cy="1135626"/>
          </a:xfrm>
          <a:prstGeom prst="wedgeRectCallout">
            <a:avLst>
              <a:gd name="adj1" fmla="val 68831"/>
              <a:gd name="adj2" fmla="val 60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Global trade volume will approach $19 trillion in 2013, a 155%  over the past decade</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32</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pic>
        <p:nvPicPr>
          <p:cNvPr id="25054211" name="Picture 3"/>
          <p:cNvPicPr>
            <a:picLocks noChangeAspect="1" noChangeArrowheads="1"/>
          </p:cNvPicPr>
          <p:nvPr/>
        </p:nvPicPr>
        <p:blipFill>
          <a:blip r:embed="rId3" cstate="email"/>
          <a:srcRect/>
          <a:stretch>
            <a:fillRect/>
          </a:stretch>
        </p:blipFill>
        <p:spPr bwMode="auto">
          <a:xfrm>
            <a:off x="206478" y="1150375"/>
            <a:ext cx="6297562" cy="5241025"/>
          </a:xfrm>
          <a:prstGeom prst="rect">
            <a:avLst/>
          </a:prstGeom>
          <a:noFill/>
          <a:ln w="9525">
            <a:noFill/>
            <a:miter lim="800000"/>
            <a:headEnd/>
            <a:tailEnd/>
          </a:ln>
        </p:spPr>
      </p:pic>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United Nations, World Population Prospects, June 13, 2013;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World Population Growth: 2010—2100F</a:t>
            </a:r>
          </a:p>
        </p:txBody>
      </p:sp>
      <p:sp>
        <p:nvSpPr>
          <p:cNvPr id="20" name="AutoShape 8"/>
          <p:cNvSpPr>
            <a:spLocks noChangeArrowheads="1"/>
          </p:cNvSpPr>
          <p:nvPr/>
        </p:nvSpPr>
        <p:spPr bwMode="blackWhite">
          <a:xfrm>
            <a:off x="6858001" y="1563328"/>
            <a:ext cx="2109018" cy="3731343"/>
          </a:xfrm>
          <a:prstGeom prst="wedgeRectCallout">
            <a:avLst>
              <a:gd name="adj1" fmla="val -69119"/>
              <a:gd name="adj2" fmla="val -111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Mid-range scenarios suggest  a massive slowdown in the number of available lives to insure.  Growth will be increasing dependent on product penetration rates in emerging economies</a:t>
            </a:r>
            <a:endParaRPr lang="en-US" b="1" dirty="0">
              <a:solidFill>
                <a:srgbClr val="FFFFFF"/>
              </a:solidFill>
              <a:latin typeface="Arial" pitchFamily="34" charset="0"/>
              <a:cs typeface="Arial" pitchFamily="34" charset="0"/>
            </a:endParaRPr>
          </a:p>
        </p:txBody>
      </p:sp>
      <p:sp>
        <p:nvSpPr>
          <p:cNvPr id="21" name="AutoShape 8"/>
          <p:cNvSpPr>
            <a:spLocks noChangeArrowheads="1"/>
          </p:cNvSpPr>
          <p:nvPr/>
        </p:nvSpPr>
        <p:spPr bwMode="blackWhite">
          <a:xfrm>
            <a:off x="1297859" y="1224119"/>
            <a:ext cx="2168013" cy="2713703"/>
          </a:xfrm>
          <a:prstGeom prst="wedgeRectCallout">
            <a:avLst>
              <a:gd name="adj1" fmla="val 109647"/>
              <a:gd name="adj2" fmla="val 192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future of insurance will be tied global population growth—life insurance more closely than nonlife.</a:t>
            </a:r>
            <a:endParaRPr lang="en-US" sz="2000" b="1" i="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33</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Population Growth: Developed vs. Less Developed Countries 2010—2100F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United Nations, World Population Prospects, June 13, 2013;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pic>
        <p:nvPicPr>
          <p:cNvPr id="25054213" name="Picture 5" descr="Population Growth by Current Socioeconomic Level"/>
          <p:cNvPicPr>
            <a:picLocks noChangeAspect="1" noChangeArrowheads="1"/>
          </p:cNvPicPr>
          <p:nvPr/>
        </p:nvPicPr>
        <p:blipFill>
          <a:blip r:embed="rId3" cstate="email"/>
          <a:srcRect/>
          <a:stretch>
            <a:fillRect/>
          </a:stretch>
        </p:blipFill>
        <p:spPr bwMode="auto">
          <a:xfrm>
            <a:off x="228184" y="1328700"/>
            <a:ext cx="8635598" cy="5035090"/>
          </a:xfrm>
          <a:prstGeom prst="rect">
            <a:avLst/>
          </a:prstGeom>
          <a:noFill/>
        </p:spPr>
      </p:pic>
      <p:sp>
        <p:nvSpPr>
          <p:cNvPr id="14" name="AutoShape 8"/>
          <p:cNvSpPr>
            <a:spLocks noChangeArrowheads="1"/>
          </p:cNvSpPr>
          <p:nvPr/>
        </p:nvSpPr>
        <p:spPr bwMode="blackWhite">
          <a:xfrm>
            <a:off x="4866968" y="3362632"/>
            <a:ext cx="3991896" cy="1135626"/>
          </a:xfrm>
          <a:prstGeom prst="wedgeRectCallout">
            <a:avLst>
              <a:gd name="adj1" fmla="val 20801"/>
              <a:gd name="adj2" fmla="val -1370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Virtually all of the world’s population growth through the end of the 21</a:t>
            </a:r>
            <a:r>
              <a:rPr lang="en-US" sz="2000" b="1" baseline="30000" dirty="0" smtClean="0">
                <a:solidFill>
                  <a:schemeClr val="bg1"/>
                </a:solidFill>
                <a:cs typeface="+mn-cs"/>
              </a:rPr>
              <a:t>st</a:t>
            </a:r>
            <a:r>
              <a:rPr lang="en-US" sz="2000" b="1" dirty="0" smtClean="0">
                <a:solidFill>
                  <a:schemeClr val="bg1"/>
                </a:solidFill>
                <a:cs typeface="+mn-cs"/>
              </a:rPr>
              <a:t> century will occur in the developing world</a:t>
            </a:r>
            <a:endParaRPr lang="en-US" sz="2000" b="1" i="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34</a:t>
            </a:fld>
            <a:endParaRPr lang="en-US" sz="900"/>
          </a:p>
        </p:txBody>
      </p:sp>
      <p:sp>
        <p:nvSpPr>
          <p:cNvPr id="39942" name="Rectangle 2"/>
          <p:cNvSpPr>
            <a:spLocks noGrp="1" noChangeArrowheads="1"/>
          </p:cNvSpPr>
          <p:nvPr>
            <p:ph type="title" idx="4294967295"/>
          </p:nvPr>
        </p:nvSpPr>
        <p:spPr>
          <a:xfrm>
            <a:off x="5641" y="90488"/>
            <a:ext cx="7973239" cy="860425"/>
          </a:xfrm>
        </p:spPr>
        <p:txBody>
          <a:bodyPr/>
          <a:lstStyle/>
          <a:p>
            <a:r>
              <a:rPr lang="en-US" sz="2800" dirty="0" smtClean="0"/>
              <a:t>Potential Output of Total Economy: US,  China, India, Indonesia and Japan, 2000-2060F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OECD;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pic>
        <p:nvPicPr>
          <p:cNvPr id="25098242" name="Picture 2"/>
          <p:cNvPicPr>
            <a:picLocks noChangeAspect="1" noChangeArrowheads="1"/>
          </p:cNvPicPr>
          <p:nvPr/>
        </p:nvPicPr>
        <p:blipFill>
          <a:blip r:embed="rId3" cstate="email"/>
          <a:srcRect/>
          <a:stretch>
            <a:fillRect/>
          </a:stretch>
        </p:blipFill>
        <p:spPr bwMode="auto">
          <a:xfrm>
            <a:off x="426814" y="1037192"/>
            <a:ext cx="4830985" cy="5485506"/>
          </a:xfrm>
          <a:prstGeom prst="rect">
            <a:avLst/>
          </a:prstGeom>
          <a:noFill/>
          <a:ln w="9525">
            <a:noFill/>
            <a:miter lim="800000"/>
            <a:headEnd/>
            <a:tailEnd/>
          </a:ln>
        </p:spPr>
      </p:pic>
      <p:sp>
        <p:nvSpPr>
          <p:cNvPr id="15" name="Rectangle 8"/>
          <p:cNvSpPr>
            <a:spLocks noChangeArrowheads="1"/>
          </p:cNvSpPr>
          <p:nvPr/>
        </p:nvSpPr>
        <p:spPr bwMode="black">
          <a:xfrm>
            <a:off x="147480" y="108984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$ 2005 PPP</a:t>
            </a:r>
            <a:endParaRPr lang="en-US" sz="1600" b="1" dirty="0">
              <a:solidFill>
                <a:srgbClr val="225A7A"/>
              </a:solidFill>
            </a:endParaRPr>
          </a:p>
        </p:txBody>
      </p:sp>
      <p:sp>
        <p:nvSpPr>
          <p:cNvPr id="16" name="AutoShape 8"/>
          <p:cNvSpPr>
            <a:spLocks noChangeArrowheads="1"/>
          </p:cNvSpPr>
          <p:nvPr/>
        </p:nvSpPr>
        <p:spPr bwMode="blackWhite">
          <a:xfrm>
            <a:off x="5653548" y="2035278"/>
            <a:ext cx="3283973" cy="1902541"/>
          </a:xfrm>
          <a:prstGeom prst="wedgeRectCallout">
            <a:avLst>
              <a:gd name="adj1" fmla="val -73911"/>
              <a:gd name="adj2" fmla="val -14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Growth in economic output will be concentrated in certain developing economies such as China and India</a:t>
            </a:r>
            <a:endParaRPr lang="en-US" sz="2000" b="1" i="1" dirty="0">
              <a:solidFill>
                <a:schemeClr val="bg1"/>
              </a:solidFill>
              <a:cs typeface="+mn-cs"/>
            </a:endParaRPr>
          </a:p>
        </p:txBody>
      </p:sp>
      <p:sp>
        <p:nvSpPr>
          <p:cNvPr id="17" name="AutoShape 8"/>
          <p:cNvSpPr>
            <a:spLocks noChangeArrowheads="1"/>
          </p:cNvSpPr>
          <p:nvPr/>
        </p:nvSpPr>
        <p:spPr bwMode="blackWhite">
          <a:xfrm>
            <a:off x="5899356" y="4424517"/>
            <a:ext cx="2846438" cy="1887794"/>
          </a:xfrm>
          <a:prstGeom prst="wedgeRectCallout">
            <a:avLst>
              <a:gd name="adj1" fmla="val -49538"/>
              <a:gd name="adj2" fmla="val -79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400" b="1" dirty="0" smtClean="0">
                <a:solidFill>
                  <a:srgbClr val="FFFFFF"/>
                </a:solidFill>
                <a:latin typeface="Arial" pitchFamily="34" charset="0"/>
                <a:cs typeface="Arial" pitchFamily="34" charset="0"/>
              </a:rPr>
              <a:t>China will likely become the world’s largest economy between 2025 and 2030</a:t>
            </a:r>
            <a:endParaRPr lang="en-US" sz="2400"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Premium Growth Trends:</a:t>
            </a:r>
            <a:br>
              <a:rPr lang="en-US" sz="4200" dirty="0" smtClean="0">
                <a:solidFill>
                  <a:schemeClr val="bg1"/>
                </a:solidFill>
              </a:rPr>
            </a:br>
            <a:r>
              <a:rPr lang="en-US" sz="4200" dirty="0" smtClean="0">
                <a:solidFill>
                  <a:schemeClr val="bg1"/>
                </a:solidFill>
              </a:rPr>
              <a:t> Life and Non-Life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35</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Is Uneven Across Regions      and Market Segments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36</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Premium Growth by Region, 2012</a:t>
            </a:r>
          </a:p>
        </p:txBody>
      </p:sp>
      <p:graphicFrame>
        <p:nvGraphicFramePr>
          <p:cNvPr id="6248450" name="Object 5"/>
          <p:cNvGraphicFramePr>
            <a:graphicFrameLocks noChangeAspect="1"/>
          </p:cNvGraphicFramePr>
          <p:nvPr/>
        </p:nvGraphicFramePr>
        <p:xfrm>
          <a:off x="142261" y="1700978"/>
          <a:ext cx="8743950" cy="4111523"/>
        </p:xfrm>
        <a:graphic>
          <a:graphicData uri="http://schemas.openxmlformats.org/presentationml/2006/ole">
            <p:oleObj spid="_x0000_s25050114" name="Chart" r:id="rId4" imgW="8829766" imgH="3314784" progId="MSGraph.Chart.8">
              <p:embed followColorScheme="full"/>
            </p:oleObj>
          </a:graphicData>
        </a:graphic>
      </p:graphicFrame>
      <p:sp>
        <p:nvSpPr>
          <p:cNvPr id="2067462" name="Text Box 5"/>
          <p:cNvSpPr txBox="1">
            <a:spLocks noChangeArrowheads="1"/>
          </p:cNvSpPr>
          <p:nvPr/>
        </p:nvSpPr>
        <p:spPr bwMode="blackWhite">
          <a:xfrm>
            <a:off x="412955" y="5574890"/>
            <a:ext cx="8292895" cy="88490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Global Premium Volume Totaled $4.613 Trillion in 2012, up 2.4% from $4.566 Trillion in 2011. Global Growth Was Weighed Down by Slow Growth in N. America and W. Europe and Partially Offset by Emerging Markets</a:t>
            </a:r>
            <a:endParaRPr lang="en-US" b="1" dirty="0">
              <a:solidFill>
                <a:schemeClr val="bg1"/>
              </a:solidFill>
            </a:endParaRPr>
          </a:p>
        </p:txBody>
      </p:sp>
      <p:sp>
        <p:nvSpPr>
          <p:cNvPr id="9" name="AutoShape 10"/>
          <p:cNvSpPr>
            <a:spLocks noChangeArrowheads="1"/>
          </p:cNvSpPr>
          <p:nvPr/>
        </p:nvSpPr>
        <p:spPr bwMode="blackWhite">
          <a:xfrm>
            <a:off x="3131574" y="1170038"/>
            <a:ext cx="1558414" cy="1081548"/>
          </a:xfrm>
          <a:prstGeom prst="wedgeRectCallout">
            <a:avLst>
              <a:gd name="adj1" fmla="val -45350"/>
              <a:gd name="adj2" fmla="val 69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Latin America growth was the strongest in 2012</a:t>
            </a:r>
            <a:endParaRPr lang="en-US" sz="1600" b="1" dirty="0">
              <a:solidFill>
                <a:schemeClr val="bg1"/>
              </a:solidFill>
            </a:endParaRPr>
          </a:p>
        </p:txBody>
      </p:sp>
      <p:sp>
        <p:nvSpPr>
          <p:cNvPr id="8" name="AutoShape 7"/>
          <p:cNvSpPr>
            <a:spLocks noChangeArrowheads="1"/>
          </p:cNvSpPr>
          <p:nvPr/>
        </p:nvSpPr>
        <p:spPr bwMode="blackWhite">
          <a:xfrm>
            <a:off x="4901365" y="1101214"/>
            <a:ext cx="2826790" cy="757082"/>
          </a:xfrm>
          <a:prstGeom prst="wedgeRectCallout">
            <a:avLst>
              <a:gd name="adj1" fmla="val -41509"/>
              <a:gd name="adj2" fmla="val 1015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Advanced Asia (incl. China) markets was third highest in 2012</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5051138"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nearly 57% of global premium volume in 2012 vs. 43%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2012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37</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$4.613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38</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Premium Growth (Life and Non-Life):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pic>
        <p:nvPicPr>
          <p:cNvPr id="22636546" name="Picture 2"/>
          <p:cNvPicPr>
            <a:picLocks noChangeAspect="1" noChangeArrowheads="1"/>
          </p:cNvPicPr>
          <p:nvPr/>
        </p:nvPicPr>
        <p:blipFill>
          <a:blip r:embed="rId3" cstate="email"/>
          <a:srcRect/>
          <a:stretch>
            <a:fillRect/>
          </a:stretch>
        </p:blipFill>
        <p:spPr bwMode="auto">
          <a:xfrm>
            <a:off x="1076641" y="1231644"/>
            <a:ext cx="6067425" cy="3362325"/>
          </a:xfrm>
          <a:prstGeom prst="rect">
            <a:avLst/>
          </a:prstGeom>
          <a:noFill/>
          <a:ln w="9525">
            <a:noFill/>
            <a:miter lim="800000"/>
            <a:headEnd/>
            <a:tailEnd/>
          </a:ln>
        </p:spPr>
      </p:pic>
      <p:graphicFrame>
        <p:nvGraphicFramePr>
          <p:cNvPr id="12" name="Table 11"/>
          <p:cNvGraphicFramePr>
            <a:graphicFrameLocks noGrp="1"/>
          </p:cNvGraphicFramePr>
          <p:nvPr/>
        </p:nvGraphicFramePr>
        <p:xfrm>
          <a:off x="580109" y="474045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dirty="0" smtClean="0"/>
                        <a:t>Non-Life</a:t>
                      </a:r>
                      <a:endParaRPr lang="en-US" dirty="0"/>
                    </a:p>
                  </a:txBody>
                  <a:tcPr/>
                </a:tc>
                <a:tc>
                  <a:txBody>
                    <a:bodyPr/>
                    <a:lstStyle/>
                    <a:p>
                      <a:pPr algn="ctr"/>
                      <a:r>
                        <a:rPr lang="en-US" b="1" dirty="0" smtClean="0">
                          <a:solidFill>
                            <a:srgbClr val="FF0000"/>
                          </a:solidFill>
                        </a:rPr>
                        <a:t>Total</a:t>
                      </a:r>
                      <a:endParaRPr lang="en-US" b="1" dirty="0">
                        <a:solidFill>
                          <a:srgbClr val="FF0000"/>
                        </a:solidFill>
                      </a:endParaRPr>
                    </a:p>
                  </a:txBody>
                  <a:tcPr>
                    <a:solidFill>
                      <a:srgbClr val="FFFF00"/>
                    </a:solidFill>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dirty="0" smtClean="0"/>
                        <a:t>1.5</a:t>
                      </a:r>
                      <a:endParaRPr lang="en-US" dirty="0"/>
                    </a:p>
                  </a:txBody>
                  <a:tcPr/>
                </a:tc>
                <a:tc>
                  <a:txBody>
                    <a:bodyPr/>
                    <a:lstStyle/>
                    <a:p>
                      <a:pPr algn="ctr"/>
                      <a:r>
                        <a:rPr lang="en-US" b="1" dirty="0" smtClean="0">
                          <a:solidFill>
                            <a:srgbClr val="FF0000"/>
                          </a:solidFill>
                        </a:rPr>
                        <a:t>1.7</a:t>
                      </a:r>
                      <a:endParaRPr lang="en-US" b="1" dirty="0">
                        <a:solidFill>
                          <a:srgbClr val="FF0000"/>
                        </a:solidFill>
                      </a:endParaRPr>
                    </a:p>
                  </a:txBody>
                  <a:tcPr>
                    <a:solidFill>
                      <a:srgbClr val="FFFF00"/>
                    </a:solidFill>
                  </a:tcPr>
                </a:tc>
              </a:tr>
              <a:tr h="370840">
                <a:tc>
                  <a:txBody>
                    <a:bodyPr/>
                    <a:lstStyle/>
                    <a:p>
                      <a:r>
                        <a:rPr lang="en-US" b="1" i="1" dirty="0" smtClean="0"/>
                        <a:t>Emerging</a:t>
                      </a:r>
                      <a:endParaRPr lang="en-US" b="1" i="1" dirty="0"/>
                    </a:p>
                  </a:txBody>
                  <a:tcPr/>
                </a:tc>
                <a:tc>
                  <a:txBody>
                    <a:bodyPr/>
                    <a:lstStyle/>
                    <a:p>
                      <a:pPr algn="ctr"/>
                      <a:r>
                        <a:rPr lang="en-US" b="1" i="1" dirty="0" smtClean="0"/>
                        <a:t>4.9</a:t>
                      </a:r>
                      <a:endParaRPr lang="en-US" b="1" i="1" dirty="0"/>
                    </a:p>
                  </a:txBody>
                  <a:tcPr/>
                </a:tc>
                <a:tc>
                  <a:txBody>
                    <a:bodyPr/>
                    <a:lstStyle/>
                    <a:p>
                      <a:pPr algn="ctr"/>
                      <a:r>
                        <a:rPr lang="en-US" b="1" i="1" dirty="0" smtClean="0"/>
                        <a:t>8.6</a:t>
                      </a:r>
                      <a:endParaRPr lang="en-US" b="1" i="1" dirty="0"/>
                    </a:p>
                  </a:txBody>
                  <a:tcPr/>
                </a:tc>
                <a:tc>
                  <a:txBody>
                    <a:bodyPr/>
                    <a:lstStyle/>
                    <a:p>
                      <a:pPr algn="ctr"/>
                      <a:r>
                        <a:rPr lang="en-US" b="1" i="1" dirty="0" smtClean="0">
                          <a:solidFill>
                            <a:srgbClr val="FF0000"/>
                          </a:solidFill>
                        </a:rPr>
                        <a:t>6.8</a:t>
                      </a:r>
                      <a:endParaRPr lang="en-US" b="1" i="1" dirty="0">
                        <a:solidFill>
                          <a:srgbClr val="FF0000"/>
                        </a:solidFill>
                      </a:endParaRPr>
                    </a:p>
                  </a:txBody>
                  <a:tcPr>
                    <a:solidFill>
                      <a:srgbClr val="FFFF00"/>
                    </a:solidFill>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dirty="0" smtClean="0"/>
                        <a:t>2.6</a:t>
                      </a:r>
                      <a:endParaRPr lang="en-US" dirty="0"/>
                    </a:p>
                  </a:txBody>
                  <a:tcPr/>
                </a:tc>
                <a:tc>
                  <a:txBody>
                    <a:bodyPr/>
                    <a:lstStyle/>
                    <a:p>
                      <a:pPr algn="ctr"/>
                      <a:r>
                        <a:rPr lang="en-US" b="1" dirty="0" smtClean="0">
                          <a:solidFill>
                            <a:srgbClr val="FF0000"/>
                          </a:solidFill>
                        </a:rPr>
                        <a:t>2.4</a:t>
                      </a:r>
                      <a:endParaRPr lang="en-US" b="1" dirty="0">
                        <a:solidFill>
                          <a:srgbClr val="FF0000"/>
                        </a:solidFill>
                      </a:endParaRPr>
                    </a:p>
                  </a:txBody>
                  <a:tcPr>
                    <a:solidFill>
                      <a:srgbClr val="FFFF00"/>
                    </a:solidFill>
                  </a:tcPr>
                </a:tc>
              </a:tr>
            </a:tbl>
          </a:graphicData>
        </a:graphic>
      </p:graphicFrame>
      <p:sp>
        <p:nvSpPr>
          <p:cNvPr id="13" name="AutoShape 14"/>
          <p:cNvSpPr>
            <a:spLocks noChangeArrowheads="1"/>
          </p:cNvSpPr>
          <p:nvPr/>
        </p:nvSpPr>
        <p:spPr bwMode="blackWhite">
          <a:xfrm>
            <a:off x="6710519" y="2290864"/>
            <a:ext cx="2315497" cy="1425728"/>
          </a:xfrm>
          <a:prstGeom prst="wedgeRectCallout">
            <a:avLst>
              <a:gd name="adj1" fmla="val -86133"/>
              <a:gd name="adj2" fmla="val -1447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Emerging markets in Asia, including China, showed faster growth an the US or Europe</a:t>
            </a:r>
            <a:endParaRPr lang="en-US" sz="1600" b="1" dirty="0">
              <a:solidFill>
                <a:schemeClr val="bg1"/>
              </a:solidFill>
            </a:endParaRPr>
          </a:p>
        </p:txBody>
      </p:sp>
      <p:sp>
        <p:nvSpPr>
          <p:cNvPr id="10" name="AutoShape 8"/>
          <p:cNvSpPr>
            <a:spLocks noChangeArrowheads="1"/>
          </p:cNvSpPr>
          <p:nvPr/>
        </p:nvSpPr>
        <p:spPr bwMode="blackWhite">
          <a:xfrm>
            <a:off x="7034982" y="4262284"/>
            <a:ext cx="1932037" cy="2094271"/>
          </a:xfrm>
          <a:prstGeom prst="wedgeRectCallout">
            <a:avLst>
              <a:gd name="adj1" fmla="val -72616"/>
              <a:gd name="adj2" fmla="val 170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Premium growth in emerging markets was 4 times that of advanced economies in 2012</a:t>
            </a:r>
            <a:endParaRPr lang="en-US" b="1" dirty="0">
              <a:solidFill>
                <a:srgbClr val="FFFFFF"/>
              </a:solidFill>
              <a:latin typeface="Arial" pitchFamily="34" charset="0"/>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39</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2" name="Table 11"/>
          <p:cNvGraphicFramePr>
            <a:graphicFrameLocks noGrp="1"/>
          </p:cNvGraphicFramePr>
          <p:nvPr/>
        </p:nvGraphicFramePr>
        <p:xfrm>
          <a:off x="1022559" y="4976422"/>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b="1" dirty="0" smtClean="0">
                          <a:solidFill>
                            <a:srgbClr val="FF0000"/>
                          </a:solidFill>
                        </a:rPr>
                        <a:t>Life</a:t>
                      </a:r>
                      <a:endParaRPr lang="en-US" b="1" dirty="0">
                        <a:solidFill>
                          <a:srgbClr val="FF0000"/>
                        </a:solidFill>
                      </a:endParaRPr>
                    </a:p>
                  </a:txBody>
                  <a:tcPr>
                    <a:solidFill>
                      <a:srgbClr val="FFFF00"/>
                    </a:solidFill>
                  </a:tcPr>
                </a:tc>
                <a:tc>
                  <a:txBody>
                    <a:bodyPr/>
                    <a:lstStyle/>
                    <a:p>
                      <a:pPr algn="ctr"/>
                      <a:r>
                        <a:rPr lang="en-US" dirty="0" smtClean="0"/>
                        <a:t>Non-Life</a:t>
                      </a:r>
                      <a:endParaRPr lang="en-US" dirty="0"/>
                    </a:p>
                  </a:txBody>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1.5</a:t>
                      </a:r>
                      <a:endParaRPr lang="en-US" dirty="0"/>
                    </a:p>
                  </a:txBody>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b="1" dirty="0" smtClean="0">
                          <a:solidFill>
                            <a:srgbClr val="FF0000"/>
                          </a:solidFill>
                        </a:rPr>
                        <a:t>4.9</a:t>
                      </a:r>
                      <a:endParaRPr lang="en-US" b="1" dirty="0">
                        <a:solidFill>
                          <a:srgbClr val="FF0000"/>
                        </a:solidFill>
                      </a:endParaRPr>
                    </a:p>
                  </a:txBody>
                  <a:tcPr>
                    <a:solidFill>
                      <a:srgbClr val="FFFF00"/>
                    </a:solidFill>
                  </a:tcPr>
                </a:tc>
                <a:tc>
                  <a:txBody>
                    <a:bodyPr/>
                    <a:lstStyle/>
                    <a:p>
                      <a:pPr algn="ctr"/>
                      <a:r>
                        <a:rPr lang="en-US" dirty="0" smtClean="0"/>
                        <a:t>8.6</a:t>
                      </a:r>
                      <a:endParaRPr lang="en-US" dirty="0"/>
                    </a:p>
                  </a:txBody>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b="1" dirty="0" smtClean="0">
                          <a:solidFill>
                            <a:srgbClr val="FF0000"/>
                          </a:solidFill>
                        </a:rPr>
                        <a:t>2.3</a:t>
                      </a:r>
                      <a:endParaRPr lang="en-US" b="1" dirty="0">
                        <a:solidFill>
                          <a:srgbClr val="FF0000"/>
                        </a:solidFill>
                      </a:endParaRPr>
                    </a:p>
                  </a:txBody>
                  <a:tcPr>
                    <a:solidFill>
                      <a:srgbClr val="FFFF00"/>
                    </a:solidFill>
                  </a:tcPr>
                </a:tc>
                <a:tc>
                  <a:txBody>
                    <a:bodyPr/>
                    <a:lstStyle/>
                    <a:p>
                      <a:pPr algn="ctr"/>
                      <a:r>
                        <a:rPr lang="en-US" dirty="0" smtClean="0"/>
                        <a:t>2.6</a:t>
                      </a:r>
                      <a:endParaRPr lang="en-US" dirty="0"/>
                    </a:p>
                  </a:txBody>
                  <a:tcPr/>
                </a:tc>
                <a:tc>
                  <a:txBody>
                    <a:bodyPr/>
                    <a:lstStyle/>
                    <a:p>
                      <a:pPr algn="ctr"/>
                      <a:r>
                        <a:rPr lang="en-US" dirty="0" smtClean="0"/>
                        <a:t>2.4</a:t>
                      </a:r>
                      <a:endParaRPr lang="en-US" dirty="0"/>
                    </a:p>
                  </a:txBody>
                  <a:tcPr/>
                </a:tc>
              </a:tr>
            </a:tbl>
          </a:graphicData>
        </a:graphic>
      </p:graphicFrame>
      <p:pic>
        <p:nvPicPr>
          <p:cNvPr id="22637570" name="Picture 2"/>
          <p:cNvPicPr>
            <a:picLocks noChangeAspect="1" noChangeArrowheads="1"/>
          </p:cNvPicPr>
          <p:nvPr/>
        </p:nvPicPr>
        <p:blipFill>
          <a:blip r:embed="rId3" cstate="email"/>
          <a:srcRect/>
          <a:stretch>
            <a:fillRect/>
          </a:stretch>
        </p:blipFill>
        <p:spPr bwMode="auto">
          <a:xfrm>
            <a:off x="831022" y="1359167"/>
            <a:ext cx="6449774" cy="3537298"/>
          </a:xfrm>
          <a:prstGeom prst="rect">
            <a:avLst/>
          </a:prstGeom>
          <a:noFill/>
          <a:ln w="9525">
            <a:noFill/>
            <a:miter lim="800000"/>
            <a:headEnd/>
            <a:tailEnd/>
          </a:ln>
        </p:spPr>
      </p:pic>
      <p:sp>
        <p:nvSpPr>
          <p:cNvPr id="11" name="AutoShape 14"/>
          <p:cNvSpPr>
            <a:spLocks noChangeArrowheads="1"/>
          </p:cNvSpPr>
          <p:nvPr/>
        </p:nvSpPr>
        <p:spPr bwMode="blackWhite">
          <a:xfrm>
            <a:off x="6754763" y="2541587"/>
            <a:ext cx="2315497" cy="1425728"/>
          </a:xfrm>
          <a:prstGeom prst="wedgeRectCallout">
            <a:avLst>
              <a:gd name="adj1" fmla="val -85497"/>
              <a:gd name="adj2" fmla="val -21713"/>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life insurance premiums was a bit slower in China than the US</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a:t>
            </a:fld>
            <a:endParaRPr lang="en-US" smtClean="0"/>
          </a:p>
        </p:txBody>
      </p:sp>
      <p:sp>
        <p:nvSpPr>
          <p:cNvPr id="64517" name="Rectangle 2"/>
          <p:cNvSpPr>
            <a:spLocks noGrp="1" noChangeArrowheads="1"/>
          </p:cNvSpPr>
          <p:nvPr>
            <p:ph type="title"/>
          </p:nvPr>
        </p:nvSpPr>
        <p:spPr/>
        <p:txBody>
          <a:bodyPr/>
          <a:lstStyle/>
          <a:p>
            <a:r>
              <a:rPr lang="en-US" dirty="0" smtClean="0"/>
              <a:t>Uncertainty, Risk and Fear Abound: Insurance Can Help Mitigate Risk</a:t>
            </a:r>
          </a:p>
        </p:txBody>
      </p:sp>
      <p:sp>
        <p:nvSpPr>
          <p:cNvPr id="1922051" name="Rectangle 3"/>
          <p:cNvSpPr>
            <a:spLocks noGrp="1" noChangeArrowheads="1"/>
          </p:cNvSpPr>
          <p:nvPr>
            <p:ph type="body" idx="1"/>
          </p:nvPr>
        </p:nvSpPr>
        <p:spPr>
          <a:xfrm>
            <a:off x="347869" y="1053179"/>
            <a:ext cx="8523287" cy="4652963"/>
          </a:xfrm>
        </p:spPr>
        <p:txBody>
          <a:bodyPr/>
          <a:lstStyle/>
          <a:p>
            <a:pPr>
              <a:lnSpc>
                <a:spcPct val="70000"/>
              </a:lnSpc>
              <a:spcBef>
                <a:spcPct val="50000"/>
              </a:spcBef>
            </a:pPr>
            <a:r>
              <a:rPr lang="en-US" sz="2000" b="1" dirty="0" smtClean="0"/>
              <a:t>US Debt and Budget Crisis</a:t>
            </a:r>
          </a:p>
          <a:p>
            <a:pPr>
              <a:lnSpc>
                <a:spcPct val="70000"/>
              </a:lnSpc>
              <a:spcBef>
                <a:spcPct val="50000"/>
              </a:spcBef>
            </a:pPr>
            <a:r>
              <a:rPr lang="en-US" sz="2000" b="1" dirty="0" smtClean="0"/>
              <a:t>European Sovereign Debt &amp; </a:t>
            </a:r>
            <a:r>
              <a:rPr lang="en-US" sz="2000" b="1" dirty="0" err="1" smtClean="0"/>
              <a:t>Eurozone</a:t>
            </a:r>
            <a:r>
              <a:rPr lang="en-US" sz="2000" b="1" dirty="0" smtClean="0"/>
              <a:t> Crises</a:t>
            </a:r>
          </a:p>
          <a:p>
            <a:pPr>
              <a:lnSpc>
                <a:spcPct val="70000"/>
              </a:lnSpc>
              <a:spcBef>
                <a:spcPct val="50000"/>
              </a:spcBef>
            </a:pPr>
            <a:r>
              <a:rPr lang="en-US" sz="2000" b="1" dirty="0" smtClean="0"/>
              <a:t>Political Gridlock in the US, Europe, Japan</a:t>
            </a:r>
          </a:p>
          <a:p>
            <a:pPr>
              <a:lnSpc>
                <a:spcPct val="70000"/>
              </a:lnSpc>
              <a:spcBef>
                <a:spcPct val="50000"/>
              </a:spcBef>
            </a:pPr>
            <a:r>
              <a:rPr lang="en-US" sz="2000" b="1" dirty="0" smtClean="0"/>
              <a:t>“Hard Landing” in China/Emerging Economies</a:t>
            </a:r>
          </a:p>
          <a:p>
            <a:pPr>
              <a:lnSpc>
                <a:spcPct val="70000"/>
              </a:lnSpc>
              <a:spcBef>
                <a:spcPct val="50000"/>
              </a:spcBef>
            </a:pPr>
            <a:r>
              <a:rPr lang="en-US" sz="2000" b="1" dirty="0" smtClean="0"/>
              <a:t>Fiscal Imbalances</a:t>
            </a:r>
          </a:p>
          <a:p>
            <a:pPr>
              <a:lnSpc>
                <a:spcPct val="70000"/>
              </a:lnSpc>
              <a:spcBef>
                <a:spcPct val="50000"/>
              </a:spcBef>
            </a:pPr>
            <a:r>
              <a:rPr lang="en-US" sz="2000" b="1" dirty="0" smtClean="0"/>
              <a:t>Monetary Policy/Tapering/Low Interest Rates</a:t>
            </a:r>
          </a:p>
          <a:p>
            <a:pPr>
              <a:lnSpc>
                <a:spcPct val="70000"/>
              </a:lnSpc>
              <a:spcBef>
                <a:spcPct val="50000"/>
              </a:spcBef>
            </a:pPr>
            <a:r>
              <a:rPr lang="en-US" sz="2000" b="1" dirty="0" smtClean="0"/>
              <a:t>Unemployment</a:t>
            </a:r>
          </a:p>
          <a:p>
            <a:pPr>
              <a:lnSpc>
                <a:spcPct val="70000"/>
              </a:lnSpc>
              <a:spcBef>
                <a:spcPct val="50000"/>
              </a:spcBef>
            </a:pPr>
            <a:r>
              <a:rPr lang="en-US" sz="2000" b="1" dirty="0" smtClean="0"/>
              <a:t>Political Upheaval in the Middle East</a:t>
            </a:r>
          </a:p>
          <a:p>
            <a:pPr>
              <a:lnSpc>
                <a:spcPct val="70000"/>
              </a:lnSpc>
              <a:spcBef>
                <a:spcPct val="50000"/>
              </a:spcBef>
            </a:pPr>
            <a:r>
              <a:rPr lang="en-US" sz="2000" b="1" dirty="0" smtClean="0"/>
              <a:t>Resurgent Terrorism Risk</a:t>
            </a:r>
          </a:p>
          <a:p>
            <a:pPr>
              <a:lnSpc>
                <a:spcPct val="70000"/>
              </a:lnSpc>
              <a:spcBef>
                <a:spcPct val="50000"/>
              </a:spcBef>
            </a:pPr>
            <a:r>
              <a:rPr lang="en-US" sz="2000" b="1" dirty="0" smtClean="0"/>
              <a:t>Diffusion of Weapons of Mass Destruction</a:t>
            </a:r>
          </a:p>
          <a:p>
            <a:pPr>
              <a:lnSpc>
                <a:spcPct val="70000"/>
              </a:lnSpc>
              <a:spcBef>
                <a:spcPct val="50000"/>
              </a:spcBef>
            </a:pPr>
            <a:r>
              <a:rPr lang="en-US" sz="2000" b="1" dirty="0" smtClean="0"/>
              <a:t>Cyber Attacks</a:t>
            </a:r>
          </a:p>
          <a:p>
            <a:pPr>
              <a:lnSpc>
                <a:spcPct val="70000"/>
              </a:lnSpc>
              <a:spcBef>
                <a:spcPct val="50000"/>
              </a:spcBef>
            </a:pPr>
            <a:r>
              <a:rPr lang="en-US" sz="2000" b="1" dirty="0" smtClean="0"/>
              <a:t>Record Natural Disaster Losses</a:t>
            </a:r>
          </a:p>
          <a:p>
            <a:pPr>
              <a:lnSpc>
                <a:spcPct val="70000"/>
              </a:lnSpc>
              <a:spcBef>
                <a:spcPct val="50000"/>
              </a:spcBef>
            </a:pPr>
            <a:r>
              <a:rPr lang="en-US" sz="2000" b="1" dirty="0" smtClean="0"/>
              <a:t>Climate Change</a:t>
            </a:r>
          </a:p>
          <a:p>
            <a:pPr>
              <a:lnSpc>
                <a:spcPct val="70000"/>
              </a:lnSpc>
              <a:spcBef>
                <a:spcPct val="50000"/>
              </a:spcBef>
            </a:pPr>
            <a:r>
              <a:rPr lang="en-US" sz="2000" b="1" dirty="0" smtClean="0"/>
              <a:t>Environmental Degradation</a:t>
            </a:r>
          </a:p>
          <a:p>
            <a:pPr>
              <a:lnSpc>
                <a:spcPct val="70000"/>
              </a:lnSpc>
              <a:spcBef>
                <a:spcPct val="50000"/>
              </a:spcBef>
            </a:pPr>
            <a:r>
              <a:rPr lang="en-US" sz="2000" b="1" dirty="0" smtClean="0"/>
              <a:t>Income Inequality</a:t>
            </a:r>
          </a:p>
          <a:p>
            <a:pPr>
              <a:lnSpc>
                <a:spcPct val="70000"/>
              </a:lnSpc>
              <a:spcBef>
                <a:spcPct val="50000"/>
              </a:spcBef>
            </a:pPr>
            <a:r>
              <a:rPr lang="en-US" sz="2000" b="1" dirty="0" smtClean="0"/>
              <a:t>(Over)Regulation</a:t>
            </a:r>
          </a:p>
          <a:p>
            <a:pPr>
              <a:lnSpc>
                <a:spcPct val="70000"/>
              </a:lnSpc>
              <a:spcBef>
                <a:spcPct val="50000"/>
              </a:spcBef>
              <a:buNone/>
            </a:pPr>
            <a:endParaRPr lang="en-US" sz="2000" b="1" i="1" dirty="0" smtClean="0">
              <a:solidFill>
                <a:srgbClr val="FF0000"/>
              </a:solidFill>
            </a:endParaRPr>
          </a:p>
        </p:txBody>
      </p:sp>
      <p:pic>
        <p:nvPicPr>
          <p:cNvPr id="9" name="Picture 8" descr="Black Swan.jpg"/>
          <p:cNvPicPr>
            <a:picLocks noChangeAspect="1"/>
          </p:cNvPicPr>
          <p:nvPr/>
        </p:nvPicPr>
        <p:blipFill>
          <a:blip r:embed="rId3" cstate="email"/>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9" end="9"/>
                                            </p:txEl>
                                          </p:spTgt>
                                        </p:tgtEl>
                                        <p:attrNameLst>
                                          <p:attrName>style.visibility</p:attrName>
                                        </p:attrNameLst>
                                      </p:cBhvr>
                                      <p:to>
                                        <p:strVal val="visible"/>
                                      </p:to>
                                    </p:set>
                                    <p:animEffect transition="in" filter="wipe(left)">
                                      <p:cBhvr>
                                        <p:cTn id="52" dur="500"/>
                                        <p:tgtEl>
                                          <p:spTgt spid="19220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0" end="10"/>
                                            </p:txEl>
                                          </p:spTgt>
                                        </p:tgtEl>
                                        <p:attrNameLst>
                                          <p:attrName>style.visibility</p:attrName>
                                        </p:attrNameLst>
                                      </p:cBhvr>
                                      <p:to>
                                        <p:strVal val="visible"/>
                                      </p:to>
                                    </p:set>
                                    <p:animEffect transition="in" filter="wipe(left)">
                                      <p:cBhvr>
                                        <p:cTn id="57" dur="500"/>
                                        <p:tgtEl>
                                          <p:spTgt spid="19220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22051">
                                            <p:txEl>
                                              <p:pRg st="11" end="11"/>
                                            </p:txEl>
                                          </p:spTgt>
                                        </p:tgtEl>
                                        <p:attrNameLst>
                                          <p:attrName>style.visibility</p:attrName>
                                        </p:attrNameLst>
                                      </p:cBhvr>
                                      <p:to>
                                        <p:strVal val="visible"/>
                                      </p:to>
                                    </p:set>
                                    <p:animEffect transition="in" filter="wipe(left)">
                                      <p:cBhvr>
                                        <p:cTn id="62" dur="500"/>
                                        <p:tgtEl>
                                          <p:spTgt spid="192205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22051">
                                            <p:txEl>
                                              <p:pRg st="12" end="12"/>
                                            </p:txEl>
                                          </p:spTgt>
                                        </p:tgtEl>
                                        <p:attrNameLst>
                                          <p:attrName>style.visibility</p:attrName>
                                        </p:attrNameLst>
                                      </p:cBhvr>
                                      <p:to>
                                        <p:strVal val="visible"/>
                                      </p:to>
                                    </p:set>
                                    <p:animEffect transition="in" filter="wipe(left)">
                                      <p:cBhvr>
                                        <p:cTn id="67" dur="500"/>
                                        <p:tgtEl>
                                          <p:spTgt spid="192205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22051">
                                            <p:txEl>
                                              <p:pRg st="13" end="13"/>
                                            </p:txEl>
                                          </p:spTgt>
                                        </p:tgtEl>
                                        <p:attrNameLst>
                                          <p:attrName>style.visibility</p:attrName>
                                        </p:attrNameLst>
                                      </p:cBhvr>
                                      <p:to>
                                        <p:strVal val="visible"/>
                                      </p:to>
                                    </p:set>
                                    <p:animEffect transition="in" filter="wipe(left)">
                                      <p:cBhvr>
                                        <p:cTn id="72" dur="500"/>
                                        <p:tgtEl>
                                          <p:spTgt spid="192205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22051">
                                            <p:txEl>
                                              <p:pRg st="14" end="14"/>
                                            </p:txEl>
                                          </p:spTgt>
                                        </p:tgtEl>
                                        <p:attrNameLst>
                                          <p:attrName>style.visibility</p:attrName>
                                        </p:attrNameLst>
                                      </p:cBhvr>
                                      <p:to>
                                        <p:strVal val="visible"/>
                                      </p:to>
                                    </p:set>
                                    <p:animEffect transition="in" filter="wipe(left)">
                                      <p:cBhvr>
                                        <p:cTn id="77" dur="500"/>
                                        <p:tgtEl>
                                          <p:spTgt spid="1922051">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22051">
                                            <p:txEl>
                                              <p:pRg st="15" end="15"/>
                                            </p:txEl>
                                          </p:spTgt>
                                        </p:tgtEl>
                                        <p:attrNameLst>
                                          <p:attrName>style.visibility</p:attrName>
                                        </p:attrNameLst>
                                      </p:cBhvr>
                                      <p:to>
                                        <p:strVal val="visible"/>
                                      </p:to>
                                    </p:set>
                                    <p:animEffect transition="in" filter="wipe(left)">
                                      <p:cBhvr>
                                        <p:cTn id="82" dur="500"/>
                                        <p:tgtEl>
                                          <p:spTgt spid="1922051">
                                            <p:txEl>
                                              <p:pRg st="15" end="15"/>
                                            </p:txEl>
                                          </p:spTgt>
                                        </p:tgtEl>
                                      </p:cBhvr>
                                    </p:animEffect>
                                  </p:childTnLst>
                                </p:cTn>
                              </p:par>
                            </p:childTnLst>
                          </p:cTn>
                        </p:par>
                        <p:par>
                          <p:cTn id="83" fill="hold">
                            <p:stCondLst>
                              <p:cond delay="500"/>
                            </p:stCondLst>
                            <p:childTnLst>
                              <p:par>
                                <p:cTn id="84" presetID="22" presetClass="entr" presetSubtype="2" fill="hold" grpId="0" nodeType="afterEffect">
                                  <p:stCondLst>
                                    <p:cond delay="500"/>
                                  </p:stCondLst>
                                  <p:childTnLst>
                                    <p:set>
                                      <p:cBhvr>
                                        <p:cTn id="85" dur="1" fill="hold">
                                          <p:stCondLst>
                                            <p:cond delay="0"/>
                                          </p:stCondLst>
                                        </p:cTn>
                                        <p:tgtEl>
                                          <p:spTgt spid="10"/>
                                        </p:tgtEl>
                                        <p:attrNameLst>
                                          <p:attrName>style.visibility</p:attrName>
                                        </p:attrNameLst>
                                      </p:cBhvr>
                                      <p:to>
                                        <p:strVal val="visible"/>
                                      </p:to>
                                    </p:set>
                                    <p:animEffect transition="in" filter="wipe(right)">
                                      <p:cBhvr>
                                        <p:cTn id="86" dur="500"/>
                                        <p:tgtEl>
                                          <p:spTgt spid="10"/>
                                        </p:tgtEl>
                                      </p:cBhvr>
                                    </p:animEffect>
                                  </p:childTnLst>
                                </p:cTn>
                              </p:par>
                              <p:par>
                                <p:cTn id="87" presetID="6" presetClass="entr" presetSubtype="16" fill="hold" nodeType="withEffect">
                                  <p:stCondLst>
                                    <p:cond delay="500"/>
                                  </p:stCondLst>
                                  <p:childTnLst>
                                    <p:set>
                                      <p:cBhvr>
                                        <p:cTn id="88" dur="1" fill="hold">
                                          <p:stCondLst>
                                            <p:cond delay="0"/>
                                          </p:stCondLst>
                                        </p:cTn>
                                        <p:tgtEl>
                                          <p:spTgt spid="9"/>
                                        </p:tgtEl>
                                        <p:attrNameLst>
                                          <p:attrName>style.visibility</p:attrName>
                                        </p:attrNameLst>
                                      </p:cBhvr>
                                      <p:to>
                                        <p:strVal val="visible"/>
                                      </p:to>
                                    </p:set>
                                    <p:animEffect transition="in" filter="circle(in)">
                                      <p:cBhvr>
                                        <p:cTn id="8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40</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2" name="Picture 2"/>
          <p:cNvPicPr>
            <a:picLocks noChangeAspect="1" noChangeArrowheads="1"/>
          </p:cNvPicPr>
          <p:nvPr/>
        </p:nvPicPr>
        <p:blipFill>
          <a:blip r:embed="rId3" cstate="email"/>
          <a:srcRect/>
          <a:stretch>
            <a:fillRect/>
          </a:stretch>
        </p:blipFill>
        <p:spPr bwMode="auto">
          <a:xfrm>
            <a:off x="374087" y="1274129"/>
            <a:ext cx="7649036" cy="5020052"/>
          </a:xfrm>
          <a:prstGeom prst="rect">
            <a:avLst/>
          </a:prstGeom>
          <a:noFill/>
          <a:ln w="9525">
            <a:noFill/>
            <a:miter lim="800000"/>
            <a:headEnd/>
            <a:tailEnd/>
          </a:ln>
        </p:spPr>
      </p:pic>
      <p:sp>
        <p:nvSpPr>
          <p:cNvPr id="10" name="AutoShape 14"/>
          <p:cNvSpPr>
            <a:spLocks noChangeArrowheads="1"/>
          </p:cNvSpPr>
          <p:nvPr/>
        </p:nvSpPr>
        <p:spPr bwMode="blackWhite">
          <a:xfrm>
            <a:off x="6386048" y="1287974"/>
            <a:ext cx="2698955" cy="2841574"/>
          </a:xfrm>
          <a:prstGeom prst="wedgeRectCallout">
            <a:avLst>
              <a:gd name="adj1" fmla="val -83457"/>
              <a:gd name="adj2" fmla="val -42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Life Insurance growth in 2012 was lower than the pre-crisis average but above than the post-crisis average.  Advanced Asia economies like China saw stronger growth on average than before or after the crisis.</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41</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0" name="Table 9"/>
          <p:cNvGraphicFramePr>
            <a:graphicFrameLocks noGrp="1"/>
          </p:cNvGraphicFramePr>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b="1" dirty="0" smtClean="0">
                          <a:solidFill>
                            <a:srgbClr val="FF0000"/>
                          </a:solidFill>
                        </a:rPr>
                        <a:t>1.5</a:t>
                      </a:r>
                      <a:endParaRPr lang="en-US" b="1" dirty="0">
                        <a:solidFill>
                          <a:srgbClr val="FF0000"/>
                        </a:solidFill>
                      </a:endParaRPr>
                    </a:p>
                  </a:txBody>
                  <a:tcPr>
                    <a:solidFill>
                      <a:srgbClr val="FFFF00"/>
                    </a:solidFill>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4.9</a:t>
                      </a:r>
                      <a:endParaRPr lang="en-US" dirty="0"/>
                    </a:p>
                  </a:txBody>
                  <a:tcPr/>
                </a:tc>
                <a:tc>
                  <a:txBody>
                    <a:bodyPr/>
                    <a:lstStyle/>
                    <a:p>
                      <a:pPr algn="ctr"/>
                      <a:r>
                        <a:rPr lang="en-US" b="1" dirty="0" smtClean="0">
                          <a:solidFill>
                            <a:srgbClr val="FF0000"/>
                          </a:solidFill>
                        </a:rPr>
                        <a:t>8.6</a:t>
                      </a:r>
                      <a:endParaRPr lang="en-US" b="1" dirty="0">
                        <a:solidFill>
                          <a:srgbClr val="FF0000"/>
                        </a:solidFill>
                      </a:endParaRPr>
                    </a:p>
                  </a:txBody>
                  <a:tcPr>
                    <a:solidFill>
                      <a:srgbClr val="FFFF00"/>
                    </a:solidFill>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b="1" dirty="0" smtClean="0">
                          <a:solidFill>
                            <a:srgbClr val="FF0000"/>
                          </a:solidFill>
                        </a:rPr>
                        <a:t>2.6</a:t>
                      </a:r>
                      <a:endParaRPr lang="en-US" b="1" dirty="0">
                        <a:solidFill>
                          <a:srgbClr val="FF0000"/>
                        </a:solidFill>
                      </a:endParaRPr>
                    </a:p>
                  </a:txBody>
                  <a:tcPr>
                    <a:solidFill>
                      <a:srgbClr val="FFFF00"/>
                    </a:solidFill>
                  </a:tcPr>
                </a:tc>
                <a:tc>
                  <a:txBody>
                    <a:bodyPr/>
                    <a:lstStyle/>
                    <a:p>
                      <a:pPr algn="ctr"/>
                      <a:r>
                        <a:rPr lang="en-US" dirty="0" smtClean="0"/>
                        <a:t>2.4</a:t>
                      </a:r>
                      <a:endParaRPr lang="en-US" dirty="0"/>
                    </a:p>
                  </a:txBody>
                  <a:tcPr/>
                </a:tc>
              </a:tr>
            </a:tbl>
          </a:graphicData>
        </a:graphic>
      </p:graphicFrame>
      <p:pic>
        <p:nvPicPr>
          <p:cNvPr id="22638594" name="Picture 2"/>
          <p:cNvPicPr>
            <a:picLocks noChangeAspect="1" noChangeArrowheads="1"/>
          </p:cNvPicPr>
          <p:nvPr/>
        </p:nvPicPr>
        <p:blipFill>
          <a:blip r:embed="rId3" cstate="email"/>
          <a:srcRect/>
          <a:stretch>
            <a:fillRect/>
          </a:stretch>
        </p:blipFill>
        <p:spPr bwMode="auto">
          <a:xfrm>
            <a:off x="512587" y="1106130"/>
            <a:ext cx="6832109" cy="3806160"/>
          </a:xfrm>
          <a:prstGeom prst="rect">
            <a:avLst/>
          </a:prstGeom>
          <a:noFill/>
          <a:ln w="9525">
            <a:noFill/>
            <a:miter lim="800000"/>
            <a:headEnd/>
            <a:tailEnd/>
          </a:ln>
        </p:spPr>
      </p:pic>
      <p:sp>
        <p:nvSpPr>
          <p:cNvPr id="13" name="AutoShape 14"/>
          <p:cNvSpPr>
            <a:spLocks noChangeArrowheads="1"/>
          </p:cNvSpPr>
          <p:nvPr/>
        </p:nvSpPr>
        <p:spPr bwMode="blackWhite">
          <a:xfrm>
            <a:off x="6754763" y="2541587"/>
            <a:ext cx="2315497" cy="1425728"/>
          </a:xfrm>
          <a:prstGeom prst="wedgeRectCallout">
            <a:avLst>
              <a:gd name="adj1" fmla="val -88682"/>
              <a:gd name="adj2" fmla="val -2585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non-life insurance premiums was faster in China than the US</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42</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Nonlife</a:t>
            </a:r>
            <a:br>
              <a:rPr lang="en-US" dirty="0" smtClean="0"/>
            </a:br>
            <a:r>
              <a:rPr lang="en-US" dirty="0" smtClean="0"/>
              <a:t>Premium Growth: 1980-2010</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2/2010.</a:t>
            </a:r>
          </a:p>
        </p:txBody>
      </p:sp>
      <p:graphicFrame>
        <p:nvGraphicFramePr>
          <p:cNvPr id="14" name="Chart 13"/>
          <p:cNvGraphicFramePr>
            <a:graphicFrameLocks/>
          </p:cNvGraphicFramePr>
          <p:nvPr/>
        </p:nvGraphicFramePr>
        <p:xfrm>
          <a:off x="188259" y="1573306"/>
          <a:ext cx="8633012" cy="4821892"/>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Nonlife premium growth in emerging markets has exceeded that of industrialized countries in </a:t>
            </a:r>
            <a:r>
              <a:rPr lang="en-US" sz="1400" b="1" dirty="0" smtClean="0">
                <a:solidFill>
                  <a:schemeClr val="bg1"/>
                </a:solidFill>
              </a:rPr>
              <a:t>27 </a:t>
            </a:r>
            <a:r>
              <a:rPr lang="en-US" sz="1400" b="1" dirty="0">
                <a:solidFill>
                  <a:schemeClr val="bg1"/>
                </a:solidFill>
              </a:rPr>
              <a:t>of the past </a:t>
            </a:r>
            <a:r>
              <a:rPr lang="en-US" sz="1400" b="1" dirty="0" smtClean="0">
                <a:solidFill>
                  <a:schemeClr val="bg1"/>
                </a:solidFill>
              </a:rPr>
              <a:t>31 </a:t>
            </a:r>
            <a:r>
              <a:rPr lang="en-US" sz="1400" b="1" dirty="0">
                <a:solidFill>
                  <a:schemeClr val="bg1"/>
                </a:solidFill>
              </a:rPr>
              <a:t>years, including the entirety of the global financial crisis..</a:t>
            </a:r>
          </a:p>
        </p:txBody>
      </p:sp>
      <p:sp>
        <p:nvSpPr>
          <p:cNvPr id="16" name="AutoShape 14"/>
          <p:cNvSpPr>
            <a:spLocks noChangeArrowheads="1"/>
          </p:cNvSpPr>
          <p:nvPr/>
        </p:nvSpPr>
        <p:spPr bwMode="blackWhite">
          <a:xfrm>
            <a:off x="1223963" y="4370388"/>
            <a:ext cx="4370387" cy="698500"/>
          </a:xfrm>
          <a:prstGeom prst="wedgeRectCallout">
            <a:avLst>
              <a:gd name="adj1" fmla="val 13230"/>
              <a:gd name="adj2" fmla="val -169639"/>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Real nonlife premium growth is very erratic in part to inflation volatility in emerging markets as well as a lack of consistent cyclicality</a:t>
            </a:r>
          </a:p>
        </p:txBody>
      </p:sp>
      <p:sp>
        <p:nvSpPr>
          <p:cNvPr id="44042" name="Rectangle 16"/>
          <p:cNvSpPr>
            <a:spLocks noChangeArrowheads="1"/>
          </p:cNvSpPr>
          <p:nvPr/>
        </p:nvSpPr>
        <p:spPr bwMode="blackWhite">
          <a:xfrm>
            <a:off x="2932113" y="1182688"/>
            <a:ext cx="2998787" cy="1265237"/>
          </a:xfrm>
          <a:prstGeom prst="rect">
            <a:avLst/>
          </a:prstGeom>
          <a:gradFill rotWithShape="1">
            <a:gsLst>
              <a:gs pos="0">
                <a:srgbClr val="225A7A"/>
              </a:gs>
              <a:gs pos="100000">
                <a:srgbClr val="173C51"/>
              </a:gs>
            </a:gsLst>
            <a:lin ang="5400000" scaled="1"/>
          </a:gradFill>
          <a:ln w="28575" algn="ctr">
            <a:solidFill>
              <a:srgbClr val="FFFFFF"/>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u="sng" dirty="0" smtClean="0">
                <a:solidFill>
                  <a:srgbClr val="FFFFFF"/>
                </a:solidFill>
                <a:cs typeface="Arial" charset="0"/>
              </a:rPr>
              <a:t>Average</a:t>
            </a:r>
            <a:r>
              <a:rPr lang="en-US" sz="1600" b="1" u="sng" dirty="0">
                <a:solidFill>
                  <a:srgbClr val="FFFFFF"/>
                </a:solidFill>
                <a:cs typeface="Arial" charset="0"/>
              </a:rPr>
              <a:t>: </a:t>
            </a:r>
            <a:r>
              <a:rPr lang="en-US" sz="1600" b="1" u="sng" dirty="0" smtClean="0">
                <a:solidFill>
                  <a:srgbClr val="FFFFFF"/>
                </a:solidFill>
                <a:cs typeface="Arial" charset="0"/>
              </a:rPr>
              <a:t>1980-2010</a:t>
            </a:r>
            <a:endParaRPr lang="en-US" sz="1600" b="1" u="sng"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Industrialized Countries: </a:t>
            </a:r>
            <a:r>
              <a:rPr lang="en-US" sz="1400" b="1" dirty="0" smtClean="0">
                <a:solidFill>
                  <a:srgbClr val="FFFFFF"/>
                </a:solidFill>
                <a:cs typeface="Arial" charset="0"/>
              </a:rPr>
              <a:t>3.8%</a:t>
            </a:r>
            <a:endParaRPr lang="en-US" sz="1400" b="1"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Emerging Markets: 9.2%</a:t>
            </a: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Overall Total: 4.2%</a:t>
            </a:r>
            <a:endParaRPr lang="pt-BR" sz="1400" b="1" dirty="0">
              <a:solidFill>
                <a:srgbClr val="FFFFFF"/>
              </a:solidFill>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43</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39618" name="Picture 2"/>
          <p:cNvPicPr>
            <a:picLocks noChangeAspect="1" noChangeArrowheads="1"/>
          </p:cNvPicPr>
          <p:nvPr/>
        </p:nvPicPr>
        <p:blipFill>
          <a:blip r:embed="rId3" cstate="email"/>
          <a:srcRect/>
          <a:stretch>
            <a:fillRect/>
          </a:stretch>
        </p:blipFill>
        <p:spPr bwMode="auto">
          <a:xfrm>
            <a:off x="235207" y="1312608"/>
            <a:ext cx="7373122" cy="4888322"/>
          </a:xfrm>
          <a:prstGeom prst="rect">
            <a:avLst/>
          </a:prstGeom>
          <a:noFill/>
          <a:ln w="9525">
            <a:noFill/>
            <a:miter lim="800000"/>
            <a:headEnd/>
            <a:tailEnd/>
          </a:ln>
        </p:spPr>
      </p:pic>
      <p:sp>
        <p:nvSpPr>
          <p:cNvPr id="11" name="AutoShape 14"/>
          <p:cNvSpPr>
            <a:spLocks noChangeArrowheads="1"/>
          </p:cNvSpPr>
          <p:nvPr/>
        </p:nvSpPr>
        <p:spPr bwMode="blackWhite">
          <a:xfrm>
            <a:off x="6046839" y="1214232"/>
            <a:ext cx="2698955" cy="2074658"/>
          </a:xfrm>
          <a:prstGeom prst="wedgeRectCallout">
            <a:avLst>
              <a:gd name="adj1" fmla="val -116791"/>
              <a:gd name="adj2" fmla="val -301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Non-Life growth in 2012 exceeded the pre-crisis and post-crisis average.  The same is true for advanced Asia economies like China</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44</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and Non-Life Insurance Penetration</a:t>
            </a:r>
            <a:br>
              <a:rPr lang="en-US" dirty="0" smtClean="0"/>
            </a:br>
            <a:r>
              <a:rPr lang="en-US" dirty="0" smtClean="0"/>
              <a:t>as a % of GDP: 1962-2012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1666" name="Picture 2"/>
          <p:cNvPicPr>
            <a:picLocks noChangeAspect="1" noChangeArrowheads="1"/>
          </p:cNvPicPr>
          <p:nvPr/>
        </p:nvPicPr>
        <p:blipFill>
          <a:blip r:embed="rId3" cstate="email"/>
          <a:srcRect/>
          <a:stretch>
            <a:fillRect/>
          </a:stretch>
        </p:blipFill>
        <p:spPr bwMode="auto">
          <a:xfrm>
            <a:off x="661401" y="1828796"/>
            <a:ext cx="7759915" cy="4549263"/>
          </a:xfrm>
          <a:prstGeom prst="rect">
            <a:avLst/>
          </a:prstGeom>
          <a:noFill/>
          <a:ln w="9525">
            <a:noFill/>
            <a:miter lim="800000"/>
            <a:headEnd/>
            <a:tailEnd/>
          </a:ln>
        </p:spPr>
      </p:pic>
      <p:sp>
        <p:nvSpPr>
          <p:cNvPr id="10" name="AutoShape 14"/>
          <p:cNvSpPr>
            <a:spLocks noChangeArrowheads="1"/>
          </p:cNvSpPr>
          <p:nvPr/>
        </p:nvSpPr>
        <p:spPr bwMode="blackWhite">
          <a:xfrm>
            <a:off x="4262284" y="1091381"/>
            <a:ext cx="3539612" cy="914400"/>
          </a:xfrm>
          <a:prstGeom prst="wedgeRectCallout">
            <a:avLst>
              <a:gd name="adj1" fmla="val 17424"/>
              <a:gd name="adj2" fmla="val 819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Life insurance in emerging markets has experienced the fastest in recent decades</a:t>
            </a:r>
            <a:endParaRPr lang="en-US" b="1" dirty="0">
              <a:solidFill>
                <a:schemeClr val="bg1"/>
              </a:solidFill>
            </a:endParaRPr>
          </a:p>
        </p:txBody>
      </p:sp>
      <p:sp>
        <p:nvSpPr>
          <p:cNvPr id="12" name="AutoShape 7"/>
          <p:cNvSpPr>
            <a:spLocks noChangeArrowheads="1"/>
          </p:cNvSpPr>
          <p:nvPr/>
        </p:nvSpPr>
        <p:spPr bwMode="blackWhite">
          <a:xfrm>
            <a:off x="4252434" y="4395021"/>
            <a:ext cx="3328222" cy="575187"/>
          </a:xfrm>
          <a:prstGeom prst="wedgeRectCallout">
            <a:avLst>
              <a:gd name="adj1" fmla="val 26614"/>
              <a:gd name="adj2" fmla="val -1010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Non-life markets have been slower to grow than life</a:t>
            </a:r>
            <a:endParaRPr lang="en-US" b="1" dirty="0">
              <a:solidFill>
                <a:srgbClr val="FFFFFF"/>
              </a:solidFill>
              <a:latin typeface="Arial" charset="0"/>
              <a:cs typeface="Arial" charset="0"/>
            </a:endParaRPr>
          </a:p>
        </p:txBody>
      </p:sp>
      <p:sp>
        <p:nvSpPr>
          <p:cNvPr id="13" name="TextBox 12"/>
          <p:cNvSpPr txBox="1"/>
          <p:nvPr/>
        </p:nvSpPr>
        <p:spPr>
          <a:xfrm rot="5400000">
            <a:off x="7329949" y="3318388"/>
            <a:ext cx="2728452" cy="369332"/>
          </a:xfrm>
          <a:prstGeom prst="rect">
            <a:avLst/>
          </a:prstGeom>
          <a:noFill/>
        </p:spPr>
        <p:txBody>
          <a:bodyPr wrap="square" rtlCol="0">
            <a:spAutoFit/>
          </a:bodyPr>
          <a:lstStyle/>
          <a:p>
            <a:pPr algn="ctr"/>
            <a:r>
              <a:rPr lang="en-US" b="1" dirty="0" smtClean="0">
                <a:solidFill>
                  <a:srgbClr val="225A7A"/>
                </a:solidFill>
              </a:rPr>
              <a:t>Emerging Markets</a:t>
            </a:r>
            <a:endParaRPr lang="en-US" b="1" dirty="0">
              <a:solidFill>
                <a:srgbClr val="225A7A"/>
              </a:solidFill>
            </a:endParaRPr>
          </a:p>
        </p:txBody>
      </p:sp>
      <p:sp>
        <p:nvSpPr>
          <p:cNvPr id="14" name="TextBox 13"/>
          <p:cNvSpPr txBox="1"/>
          <p:nvPr/>
        </p:nvSpPr>
        <p:spPr>
          <a:xfrm rot="16200000">
            <a:off x="-924232" y="3323305"/>
            <a:ext cx="2728452" cy="369332"/>
          </a:xfrm>
          <a:prstGeom prst="rect">
            <a:avLst/>
          </a:prstGeom>
          <a:noFill/>
        </p:spPr>
        <p:txBody>
          <a:bodyPr wrap="square" rtlCol="0">
            <a:spAutoFit/>
          </a:bodyPr>
          <a:lstStyle/>
          <a:p>
            <a:pPr algn="ctr"/>
            <a:r>
              <a:rPr lang="en-US" b="1" dirty="0" smtClean="0">
                <a:solidFill>
                  <a:srgbClr val="225A7A"/>
                </a:solidFill>
              </a:rPr>
              <a:t>Advanced Markets</a:t>
            </a:r>
            <a:endParaRPr lang="en-US" b="1" dirty="0">
              <a:solidFill>
                <a:srgbClr val="225A7A"/>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45</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Premiums Written in Life and Non-Life,    by Region: 1962-2012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2690" name="Picture 2"/>
          <p:cNvPicPr>
            <a:picLocks noChangeAspect="1" noChangeArrowheads="1"/>
          </p:cNvPicPr>
          <p:nvPr/>
        </p:nvPicPr>
        <p:blipFill>
          <a:blip r:embed="rId3" cstate="email"/>
          <a:srcRect/>
          <a:stretch>
            <a:fillRect/>
          </a:stretch>
        </p:blipFill>
        <p:spPr bwMode="auto">
          <a:xfrm>
            <a:off x="206428" y="1482212"/>
            <a:ext cx="8451365" cy="4987875"/>
          </a:xfrm>
          <a:prstGeom prst="rect">
            <a:avLst/>
          </a:prstGeom>
          <a:noFill/>
          <a:ln w="9525">
            <a:noFill/>
            <a:miter lim="800000"/>
            <a:headEnd/>
            <a:tailEnd/>
          </a:ln>
        </p:spPr>
      </p:pic>
      <p:sp>
        <p:nvSpPr>
          <p:cNvPr id="12" name="TextBox 11"/>
          <p:cNvSpPr txBox="1"/>
          <p:nvPr/>
        </p:nvSpPr>
        <p:spPr>
          <a:xfrm>
            <a:off x="7711440" y="1798320"/>
            <a:ext cx="685800" cy="369332"/>
          </a:xfrm>
          <a:prstGeom prst="rect">
            <a:avLst/>
          </a:prstGeom>
          <a:noFill/>
          <a:ln w="34925">
            <a:solidFill>
              <a:srgbClr val="FF0000"/>
            </a:solidFill>
          </a:ln>
        </p:spPr>
        <p:txBody>
          <a:bodyPr wrap="square" rtlCol="0">
            <a:spAutoFit/>
          </a:bodyPr>
          <a:lstStyle/>
          <a:p>
            <a:endParaRPr lang="en-US" dirty="0"/>
          </a:p>
        </p:txBody>
      </p:sp>
      <p:sp>
        <p:nvSpPr>
          <p:cNvPr id="13" name="TextBox 12"/>
          <p:cNvSpPr txBox="1"/>
          <p:nvPr/>
        </p:nvSpPr>
        <p:spPr>
          <a:xfrm>
            <a:off x="3825240" y="1767840"/>
            <a:ext cx="685800" cy="369332"/>
          </a:xfrm>
          <a:prstGeom prst="rect">
            <a:avLst/>
          </a:prstGeom>
          <a:noFill/>
          <a:ln w="34925">
            <a:solidFill>
              <a:srgbClr val="FF0000"/>
            </a:solidFill>
          </a:ln>
        </p:spPr>
        <p:txBody>
          <a:bodyPr wrap="square" rtlCol="0">
            <a:spAutoFit/>
          </a:bodyPr>
          <a:lstStyle/>
          <a:p>
            <a:endParaRPr lang="en-US" dirty="0"/>
          </a:p>
        </p:txBody>
      </p:sp>
      <p:sp>
        <p:nvSpPr>
          <p:cNvPr id="14" name="Text Box 17"/>
          <p:cNvSpPr txBox="1">
            <a:spLocks noChangeArrowheads="1"/>
          </p:cNvSpPr>
          <p:nvPr/>
        </p:nvSpPr>
        <p:spPr bwMode="auto">
          <a:xfrm>
            <a:off x="929151" y="1093463"/>
            <a:ext cx="7624915" cy="40011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Emerging market shares rose rapidly over the past 50 years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46</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Population Distribution, by Region:</a:t>
            </a:r>
            <a:br>
              <a:rPr lang="en-US" dirty="0" smtClean="0"/>
            </a:br>
            <a:r>
              <a:rPr lang="en-US" dirty="0" smtClean="0"/>
              <a:t>1962-2062F</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from United Nations Department of Economic and </a:t>
            </a:r>
            <a:r>
              <a:rPr lang="en-US" sz="1100" dirty="0" err="1" smtClean="0"/>
              <a:t>Sovial</a:t>
            </a:r>
            <a:r>
              <a:rPr lang="en-US" sz="1100" dirty="0" smtClean="0"/>
              <a:t> Affairs, Population Division.</a:t>
            </a:r>
            <a:endParaRPr lang="en-US" sz="1100" dirty="0"/>
          </a:p>
        </p:txBody>
      </p:sp>
      <p:sp>
        <p:nvSpPr>
          <p:cNvPr id="14" name="Text Box 17"/>
          <p:cNvSpPr txBox="1">
            <a:spLocks noChangeArrowheads="1"/>
          </p:cNvSpPr>
          <p:nvPr/>
        </p:nvSpPr>
        <p:spPr bwMode="auto">
          <a:xfrm>
            <a:off x="486700" y="1093461"/>
            <a:ext cx="7624915" cy="70788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Enormous population shifts will impact insurance demand over the next half century</a:t>
            </a:r>
          </a:p>
        </p:txBody>
      </p:sp>
      <p:pic>
        <p:nvPicPr>
          <p:cNvPr id="22643714" name="Picture 2"/>
          <p:cNvPicPr>
            <a:picLocks noChangeAspect="1" noChangeArrowheads="1"/>
          </p:cNvPicPr>
          <p:nvPr/>
        </p:nvPicPr>
        <p:blipFill>
          <a:blip r:embed="rId3" cstate="email"/>
          <a:srcRect/>
          <a:stretch>
            <a:fillRect/>
          </a:stretch>
        </p:blipFill>
        <p:spPr bwMode="auto">
          <a:xfrm>
            <a:off x="462424" y="1798074"/>
            <a:ext cx="7334250" cy="4648200"/>
          </a:xfrm>
          <a:prstGeom prst="rect">
            <a:avLst/>
          </a:prstGeom>
          <a:noFill/>
          <a:ln w="9525">
            <a:noFill/>
            <a:miter lim="800000"/>
            <a:headEnd/>
            <a:tailEnd/>
          </a:ln>
        </p:spPr>
      </p:pic>
      <p:sp>
        <p:nvSpPr>
          <p:cNvPr id="9" name="Rectangle 8"/>
          <p:cNvSpPr/>
          <p:nvPr/>
        </p:nvSpPr>
        <p:spPr>
          <a:xfrm>
            <a:off x="1179871" y="2064774"/>
            <a:ext cx="648930" cy="6390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1471" y="2104103"/>
            <a:ext cx="648930" cy="5751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2871" y="2094271"/>
            <a:ext cx="648930" cy="54078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4103" y="2084439"/>
            <a:ext cx="648930" cy="51620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503" y="2069695"/>
            <a:ext cx="648930" cy="3687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4"/>
          <p:cNvSpPr>
            <a:spLocks noChangeArrowheads="1"/>
          </p:cNvSpPr>
          <p:nvPr/>
        </p:nvSpPr>
        <p:spPr bwMode="blackWhite">
          <a:xfrm>
            <a:off x="7688825" y="1936953"/>
            <a:ext cx="1337187" cy="2762865"/>
          </a:xfrm>
          <a:prstGeom prst="wedgeRectCallout">
            <a:avLst>
              <a:gd name="adj1" fmla="val -86252"/>
              <a:gd name="adj2" fmla="val 20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Africa is expected to be the fastest population growth over the next 50 years, but no expectation now of Asia-like growth in economies or insurance demand</a:t>
            </a:r>
            <a:endParaRPr lang="en-US" sz="1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47</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Relationship Between Real GDP and Real Life and Non-Life Premium Growth, 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1" name="Picture 1"/>
          <p:cNvPicPr>
            <a:picLocks noChangeAspect="1" noChangeArrowheads="1"/>
          </p:cNvPicPr>
          <p:nvPr/>
        </p:nvPicPr>
        <p:blipFill>
          <a:blip r:embed="rId3" cstate="email"/>
          <a:srcRect/>
          <a:stretch>
            <a:fillRect/>
          </a:stretch>
        </p:blipFill>
        <p:spPr bwMode="auto">
          <a:xfrm>
            <a:off x="185768" y="1868129"/>
            <a:ext cx="4076382" cy="2809568"/>
          </a:xfrm>
          <a:prstGeom prst="rect">
            <a:avLst/>
          </a:prstGeom>
          <a:noFill/>
          <a:ln w="9525">
            <a:noFill/>
            <a:miter lim="800000"/>
            <a:headEnd/>
            <a:tailEnd/>
          </a:ln>
        </p:spPr>
      </p:pic>
      <p:sp>
        <p:nvSpPr>
          <p:cNvPr id="11" name="AutoShape 14"/>
          <p:cNvSpPr>
            <a:spLocks noChangeArrowheads="1"/>
          </p:cNvSpPr>
          <p:nvPr/>
        </p:nvSpPr>
        <p:spPr bwMode="blackWhite">
          <a:xfrm>
            <a:off x="1101213" y="4837471"/>
            <a:ext cx="2880850" cy="1661652"/>
          </a:xfrm>
          <a:prstGeom prst="wedgeRectCallout">
            <a:avLst>
              <a:gd name="adj1" fmla="val 33322"/>
              <a:gd name="adj2" fmla="val -101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was a clear but  highly relationship between real GDP growth and real premium growth in advance markets in 2012</a:t>
            </a:r>
            <a:endParaRPr lang="en-US" b="1" dirty="0">
              <a:solidFill>
                <a:schemeClr val="bg1"/>
              </a:solidFill>
            </a:endParaRPr>
          </a:p>
        </p:txBody>
      </p:sp>
      <p:pic>
        <p:nvPicPr>
          <p:cNvPr id="22640642" name="Picture 2"/>
          <p:cNvPicPr>
            <a:picLocks noChangeAspect="1" noChangeArrowheads="1"/>
          </p:cNvPicPr>
          <p:nvPr/>
        </p:nvPicPr>
        <p:blipFill>
          <a:blip r:embed="rId4" cstate="email"/>
          <a:srcRect/>
          <a:stretch>
            <a:fillRect/>
          </a:stretch>
        </p:blipFill>
        <p:spPr bwMode="auto">
          <a:xfrm>
            <a:off x="4564012" y="1903038"/>
            <a:ext cx="3862234" cy="2618263"/>
          </a:xfrm>
          <a:prstGeom prst="rect">
            <a:avLst/>
          </a:prstGeom>
          <a:noFill/>
          <a:ln w="9525">
            <a:noFill/>
            <a:miter lim="800000"/>
            <a:headEnd/>
            <a:tailEnd/>
          </a:ln>
        </p:spPr>
      </p:pic>
      <p:sp>
        <p:nvSpPr>
          <p:cNvPr id="14" name="Rectangle 3"/>
          <p:cNvSpPr>
            <a:spLocks noChangeArrowheads="1"/>
          </p:cNvSpPr>
          <p:nvPr/>
        </p:nvSpPr>
        <p:spPr bwMode="black">
          <a:xfrm>
            <a:off x="680036" y="1464049"/>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5" name="Rectangle 3"/>
          <p:cNvSpPr>
            <a:spLocks noChangeArrowheads="1"/>
          </p:cNvSpPr>
          <p:nvPr/>
        </p:nvSpPr>
        <p:spPr bwMode="black">
          <a:xfrm>
            <a:off x="4775172" y="1468965"/>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6" name="AutoShape 14"/>
          <p:cNvSpPr>
            <a:spLocks noChangeArrowheads="1"/>
          </p:cNvSpPr>
          <p:nvPr/>
        </p:nvSpPr>
        <p:spPr bwMode="blackWhite">
          <a:xfrm>
            <a:off x="5329084" y="4862052"/>
            <a:ext cx="3062746" cy="1661652"/>
          </a:xfrm>
          <a:prstGeom prst="wedgeRectCallout">
            <a:avLst>
              <a:gd name="adj1" fmla="val 29791"/>
              <a:gd name="adj2" fmla="val -102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correlation between real GDP growth and real premium growth in emerging markets was much stronger than in advanced markets in 2012</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Insurance Density and Penetration for Advanced and Emerging Markets,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883330" name="Picture 2"/>
          <p:cNvPicPr>
            <a:picLocks noChangeAspect="1" noChangeArrowheads="1"/>
          </p:cNvPicPr>
          <p:nvPr/>
        </p:nvPicPr>
        <p:blipFill>
          <a:blip r:embed="rId3" cstate="email"/>
          <a:srcRect/>
          <a:stretch>
            <a:fillRect/>
          </a:stretch>
        </p:blipFill>
        <p:spPr bwMode="auto">
          <a:xfrm>
            <a:off x="5059611" y="1347013"/>
            <a:ext cx="3838626" cy="5442002"/>
          </a:xfrm>
          <a:prstGeom prst="rect">
            <a:avLst/>
          </a:prstGeom>
          <a:noFill/>
          <a:ln w="9525">
            <a:noFill/>
            <a:miter lim="800000"/>
            <a:headEnd/>
            <a:tailEnd/>
          </a:ln>
        </p:spPr>
      </p:pic>
      <p:pic>
        <p:nvPicPr>
          <p:cNvPr id="22883331" name="Picture 3"/>
          <p:cNvPicPr>
            <a:picLocks noChangeAspect="1" noChangeArrowheads="1"/>
          </p:cNvPicPr>
          <p:nvPr/>
        </p:nvPicPr>
        <p:blipFill>
          <a:blip r:embed="rId4" cstate="email"/>
          <a:srcRect/>
          <a:stretch>
            <a:fillRect/>
          </a:stretch>
        </p:blipFill>
        <p:spPr bwMode="auto">
          <a:xfrm>
            <a:off x="151785" y="1425664"/>
            <a:ext cx="4415881" cy="4137844"/>
          </a:xfrm>
          <a:prstGeom prst="rect">
            <a:avLst/>
          </a:prstGeom>
          <a:noFill/>
          <a:ln w="9525">
            <a:noFill/>
            <a:miter lim="800000"/>
            <a:headEnd/>
            <a:tailEnd/>
          </a:ln>
        </p:spPr>
      </p:pic>
      <p:sp>
        <p:nvSpPr>
          <p:cNvPr id="12" name="Rectangle 3"/>
          <p:cNvSpPr>
            <a:spLocks noChangeArrowheads="1"/>
          </p:cNvSpPr>
          <p:nvPr/>
        </p:nvSpPr>
        <p:spPr bwMode="black">
          <a:xfrm>
            <a:off x="650540" y="1031441"/>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3" name="Rectangle 3"/>
          <p:cNvSpPr>
            <a:spLocks noChangeArrowheads="1"/>
          </p:cNvSpPr>
          <p:nvPr/>
        </p:nvSpPr>
        <p:spPr bwMode="black">
          <a:xfrm>
            <a:off x="5335600" y="1036344"/>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4" name="AutoShape 14"/>
          <p:cNvSpPr>
            <a:spLocks noChangeArrowheads="1"/>
          </p:cNvSpPr>
          <p:nvPr/>
        </p:nvSpPr>
        <p:spPr bwMode="blackWhite">
          <a:xfrm>
            <a:off x="2172929" y="4288593"/>
            <a:ext cx="2507226" cy="716026"/>
          </a:xfrm>
          <a:prstGeom prst="wedgeRectCallout">
            <a:avLst>
              <a:gd name="adj1" fmla="val -29467"/>
              <a:gd name="adj2" fmla="val -2057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100" b="1" dirty="0" smtClean="0">
                <a:solidFill>
                  <a:schemeClr val="bg1"/>
                </a:solidFill>
              </a:rPr>
              <a:t>Spending and penetration are generally much higher in advanced markets, though growth is fastest in emerging markets</a:t>
            </a:r>
            <a:endParaRPr lang="en-US" sz="1100" b="1" dirty="0">
              <a:solidFill>
                <a:schemeClr val="bg1"/>
              </a:solidFill>
            </a:endParaRPr>
          </a:p>
        </p:txBody>
      </p:sp>
      <p:sp>
        <p:nvSpPr>
          <p:cNvPr id="15" name="AutoShape 7"/>
          <p:cNvSpPr>
            <a:spLocks noChangeArrowheads="1"/>
          </p:cNvSpPr>
          <p:nvPr/>
        </p:nvSpPr>
        <p:spPr bwMode="blackWhite">
          <a:xfrm>
            <a:off x="7138218" y="3136490"/>
            <a:ext cx="1622323" cy="1108541"/>
          </a:xfrm>
          <a:prstGeom prst="wedgeRectCallout">
            <a:avLst>
              <a:gd name="adj1" fmla="val -57372"/>
              <a:gd name="adj2" fmla="val -979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Spending and penetration are highly variable in emerging markets</a:t>
            </a:r>
            <a:endParaRPr lang="en-US" sz="1400" b="1" dirty="0">
              <a:solidFill>
                <a:srgbClr val="FFFFFF"/>
              </a:solidFill>
              <a:latin typeface="Arial" charset="0"/>
              <a:cs typeface="Arial" charset="0"/>
            </a:endParaRPr>
          </a:p>
        </p:txBody>
      </p:sp>
      <p:sp>
        <p:nvSpPr>
          <p:cNvPr id="16" name="Rectangle 15"/>
          <p:cNvSpPr/>
          <p:nvPr/>
        </p:nvSpPr>
        <p:spPr>
          <a:xfrm>
            <a:off x="5329084" y="4159045"/>
            <a:ext cx="1189703" cy="786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7"/>
          <p:cNvSpPr>
            <a:spLocks noChangeArrowheads="1"/>
          </p:cNvSpPr>
          <p:nvPr/>
        </p:nvSpPr>
        <p:spPr bwMode="blackWhite">
          <a:xfrm>
            <a:off x="6764591" y="4562168"/>
            <a:ext cx="2241756" cy="1327355"/>
          </a:xfrm>
          <a:prstGeom prst="wedgeRectCallout">
            <a:avLst>
              <a:gd name="adj1" fmla="val -60526"/>
              <a:gd name="adj2" fmla="val -7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Chinese spending on insurance is very similar to Russia, but Russian spending is mostly non-life and in China the majority is life</a:t>
            </a:r>
            <a:endParaRPr lang="en-US" sz="1400"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2700"/>
                            </p:stCondLst>
                            <p:childTnLst>
                              <p:par>
                                <p:cTn id="17" presetID="22" presetClass="entr" presetSubtype="4" fill="hold" grpId="0" nodeType="afterEffect">
                                  <p:stCondLst>
                                    <p:cond delay="7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8601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9CEEAFE-95BB-430F-A04C-D667731B1514}"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8602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638" y="1971675"/>
            <a:ext cx="8929687" cy="17795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The Unfortunate Nexus: Opportunity, Risk &amp; Instability</a:t>
            </a:r>
          </a:p>
        </p:txBody>
      </p:sp>
      <p:sp>
        <p:nvSpPr>
          <p:cNvPr id="1924103" name="Rectangle 7"/>
          <p:cNvSpPr>
            <a:spLocks noChangeArrowheads="1"/>
          </p:cNvSpPr>
          <p:nvPr/>
        </p:nvSpPr>
        <p:spPr bwMode="auto">
          <a:xfrm>
            <a:off x="496888" y="4186238"/>
            <a:ext cx="8396287"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Most of the Global Economy’s Future Gains Will be Fraught with Much Greater Risk and Uncertainty than in </a:t>
            </a:r>
            <a:r>
              <a:rPr lang="en-US" sz="3600" b="1" dirty="0" smtClean="0">
                <a:solidFill>
                  <a:srgbClr val="225A7A"/>
                </a:solidFill>
              </a:rPr>
              <a:t>the Past</a:t>
            </a:r>
            <a:endParaRPr lang="en-US" sz="3600" b="1" dirty="0">
              <a:solidFill>
                <a:schemeClr val="folHlink"/>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5</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Adapted from World Economic Forum, </a:t>
            </a:r>
            <a:r>
              <a:rPr lang="en-US" sz="1000" i="1" dirty="0" smtClean="0"/>
              <a:t>Global Risks 201</a:t>
            </a:r>
            <a:r>
              <a:rPr lang="en-US" sz="1000" dirty="0" smtClean="0"/>
              <a:t>3;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email"/>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email"/>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email"/>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email"/>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email"/>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9091"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9092"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20AE7FE-8064-45B8-9775-03960101FA17}" type="slidenum">
              <a:rPr lang="en-US" sz="900"/>
              <a:pPr algn="r" eaLnBrk="0" hangingPunct="0">
                <a:lnSpc>
                  <a:spcPct val="85000"/>
                </a:lnSpc>
                <a:spcBef>
                  <a:spcPct val="20000"/>
                </a:spcBef>
              </a:pPr>
              <a:t>50</a:t>
            </a:fld>
            <a:endParaRPr lang="en-US" sz="900"/>
          </a:p>
        </p:txBody>
      </p:sp>
      <p:sp>
        <p:nvSpPr>
          <p:cNvPr id="437250"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Political Risk in 2011/12: Greatest Business Opportunities Are Often in Risky Nations </a:t>
            </a:r>
            <a:endParaRPr lang="en-US" dirty="0" smtClean="0">
              <a:solidFill>
                <a:srgbClr val="28688C"/>
              </a:solidFill>
            </a:endParaRPr>
          </a:p>
        </p:txBody>
      </p:sp>
      <p:sp>
        <p:nvSpPr>
          <p:cNvPr id="89094"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a:t>Source: Maplecroft</a:t>
            </a:r>
          </a:p>
        </p:txBody>
      </p:sp>
      <p:pic>
        <p:nvPicPr>
          <p:cNvPr id="89095" name="Picture 2"/>
          <p:cNvPicPr>
            <a:picLocks noChangeAspect="1" noChangeArrowheads="1"/>
          </p:cNvPicPr>
          <p:nvPr/>
        </p:nvPicPr>
        <p:blipFill>
          <a:blip r:embed="rId3" cstate="email"/>
          <a:srcRect/>
          <a:stretch>
            <a:fillRect/>
          </a:stretch>
        </p:blipFill>
        <p:spPr bwMode="auto">
          <a:xfrm>
            <a:off x="373063" y="1344613"/>
            <a:ext cx="8567737" cy="5016500"/>
          </a:xfrm>
          <a:prstGeom prst="rect">
            <a:avLst/>
          </a:prstGeom>
          <a:noFill/>
          <a:ln w="9525">
            <a:noFill/>
            <a:miter lim="800000"/>
            <a:headEnd/>
            <a:tailEnd/>
          </a:ln>
        </p:spPr>
      </p:pic>
      <p:sp>
        <p:nvSpPr>
          <p:cNvPr id="10" name="AutoShape 13"/>
          <p:cNvSpPr>
            <a:spLocks noChangeArrowheads="1"/>
          </p:cNvSpPr>
          <p:nvPr/>
        </p:nvSpPr>
        <p:spPr bwMode="blackWhite">
          <a:xfrm>
            <a:off x="6575613" y="1102659"/>
            <a:ext cx="2352488" cy="1061104"/>
          </a:xfrm>
          <a:prstGeom prst="wedgeRectCallout">
            <a:avLst>
              <a:gd name="adj1" fmla="val -32685"/>
              <a:gd name="adj2" fmla="val 1319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fastest growing markets are generally also among the politically </a:t>
            </a:r>
            <a:r>
              <a:rPr lang="en-US" sz="1400" b="1" dirty="0" smtClean="0">
                <a:solidFill>
                  <a:schemeClr val="bg1"/>
                </a:solidFill>
              </a:rPr>
              <a:t>riskiest, including East and South Asia</a:t>
            </a:r>
            <a:endParaRPr lang="en-US" sz="1400" b="1" dirty="0">
              <a:solidFill>
                <a:schemeClr val="bg1"/>
              </a:solidFill>
            </a:endParaRPr>
          </a:p>
        </p:txBody>
      </p:sp>
      <p:sp>
        <p:nvSpPr>
          <p:cNvPr id="9" name="AutoShape 13"/>
          <p:cNvSpPr>
            <a:spLocks noChangeArrowheads="1"/>
          </p:cNvSpPr>
          <p:nvPr/>
        </p:nvSpPr>
        <p:spPr bwMode="blackWhite">
          <a:xfrm>
            <a:off x="7540625" y="2895600"/>
            <a:ext cx="1603375" cy="927100"/>
          </a:xfrm>
          <a:prstGeom prst="wedgeRectCallout">
            <a:avLst>
              <a:gd name="adj1" fmla="val -18760"/>
              <a:gd name="adj2" fmla="val -482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Heightened risk has </a:t>
            </a:r>
            <a:r>
              <a:rPr lang="en-US" sz="1400" b="1" dirty="0" smtClean="0">
                <a:solidFill>
                  <a:schemeClr val="bg1"/>
                </a:solidFill>
              </a:rPr>
              <a:t>economic and insurance implications</a:t>
            </a:r>
            <a:endParaRPr lang="en-US" sz="1400" b="1" dirty="0">
              <a:solidFill>
                <a:schemeClr val="bg1"/>
              </a:solidFill>
            </a:endParaRPr>
          </a:p>
        </p:txBody>
      </p:sp>
      <p:sp>
        <p:nvSpPr>
          <p:cNvPr id="11" name="Rectangle 7"/>
          <p:cNvSpPr>
            <a:spLocks noChangeArrowheads="1"/>
          </p:cNvSpPr>
          <p:nvPr/>
        </p:nvSpPr>
        <p:spPr bwMode="grayWhite">
          <a:xfrm>
            <a:off x="4195482" y="2944905"/>
            <a:ext cx="2084295" cy="874059"/>
          </a:xfrm>
          <a:prstGeom prst="rect">
            <a:avLst/>
          </a:prstGeom>
          <a:noFill/>
          <a:ln w="28575">
            <a:solidFill>
              <a:schemeClr val="folHlink"/>
            </a:solidFill>
            <a:miter lim="800000"/>
            <a:headEnd/>
            <a:tailEnd/>
          </a:ln>
        </p:spPr>
        <p:txBody>
          <a:bodyPr wrap="none" anchor="ctr"/>
          <a:lstStyle/>
          <a:p>
            <a:endParaRPr lang="en-US"/>
          </a:p>
        </p:txBody>
      </p:sp>
      <p:sp>
        <p:nvSpPr>
          <p:cNvPr id="12" name="AutoShape 13"/>
          <p:cNvSpPr>
            <a:spLocks noChangeArrowheads="1"/>
          </p:cNvSpPr>
          <p:nvPr/>
        </p:nvSpPr>
        <p:spPr bwMode="blackWhite">
          <a:xfrm>
            <a:off x="4188541" y="5407164"/>
            <a:ext cx="1928835" cy="1061104"/>
          </a:xfrm>
          <a:prstGeom prst="wedgeRectCallout">
            <a:avLst>
              <a:gd name="adj1" fmla="val 120758"/>
              <a:gd name="adj2" fmla="val -558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Australia and NZ rate well but most neighbors do not</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par>
                          <p:cTn id="19" fill="hold">
                            <p:stCondLst>
                              <p:cond delay="3000"/>
                            </p:stCondLst>
                            <p:childTnLst>
                              <p:par>
                                <p:cTn id="20" presetID="22" presetClass="entr" presetSubtype="2"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9"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Energy is a Long-Term Global Growth Play for Insurers and Reinsurers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604682" y="4705969"/>
            <a:ext cx="7949381"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Extraction, Generation, Transmission All Provide Opportunities for Decades to Come in an Energy Hungry World</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58738" y="1549400"/>
          <a:ext cx="8932862" cy="5451475"/>
        </p:xfrm>
        <a:graphic>
          <a:graphicData uri="http://schemas.openxmlformats.org/presentationml/2006/ole">
            <p:oleObj spid="_x0000_s26237954" name="Chart" r:id="rId3" imgW="8201074" imgH="5391113" progId="MSGraph.Chart.8">
              <p:embed followColorScheme="full"/>
            </p:oleObj>
          </a:graphicData>
        </a:graphic>
      </p:graphicFrame>
      <p:sp>
        <p:nvSpPr>
          <p:cNvPr id="7292931" name="Rectangle 3"/>
          <p:cNvSpPr>
            <a:spLocks noGrp="1" noChangeArrowheads="1"/>
          </p:cNvSpPr>
          <p:nvPr>
            <p:ph type="title"/>
          </p:nvPr>
        </p:nvSpPr>
        <p:spPr>
          <a:xfrm>
            <a:off x="238125" y="9525"/>
            <a:ext cx="7542213" cy="838200"/>
          </a:xfrm>
        </p:spPr>
        <p:txBody>
          <a:bodyPr/>
          <a:lstStyle/>
          <a:p>
            <a:r>
              <a:rPr lang="en-US" smtClean="0"/>
              <a:t>World Primary Energy Consumption</a:t>
            </a:r>
            <a:r>
              <a:rPr lang="en-US" sz="3200" smtClean="0"/>
              <a:t>, 1990-2030P</a:t>
            </a:r>
            <a:endParaRPr lang="en-US" smtClean="0"/>
          </a:p>
        </p:txBody>
      </p:sp>
      <p:sp>
        <p:nvSpPr>
          <p:cNvPr id="25604" name="Text Box 4"/>
          <p:cNvSpPr txBox="1">
            <a:spLocks noChangeArrowheads="1"/>
          </p:cNvSpPr>
          <p:nvPr/>
        </p:nvSpPr>
        <p:spPr bwMode="auto">
          <a:xfrm>
            <a:off x="76200" y="6473825"/>
            <a:ext cx="8763000" cy="277813"/>
          </a:xfrm>
          <a:prstGeom prst="rect">
            <a:avLst/>
          </a:prstGeom>
          <a:noFill/>
          <a:ln w="9525">
            <a:noFill/>
            <a:miter lim="800000"/>
            <a:headEnd/>
            <a:tailEnd/>
          </a:ln>
        </p:spPr>
        <p:txBody>
          <a:bodyPr lIns="92075" tIns="46038" rIns="92075" bIns="46038">
            <a:spAutoFit/>
          </a:bodyPr>
          <a:lstStyle/>
          <a:p>
            <a:r>
              <a:rPr lang="en-US" sz="1200"/>
              <a:t>Source: Energy Information Administration, </a:t>
            </a:r>
            <a:r>
              <a:rPr lang="en-US" sz="1200" i="1"/>
              <a:t>2009 International Energy Outlook</a:t>
            </a:r>
            <a:r>
              <a:rPr lang="en-US" sz="1200"/>
              <a:t>, Insurance Information Institute.</a:t>
            </a:r>
          </a:p>
        </p:txBody>
      </p:sp>
      <p:sp>
        <p:nvSpPr>
          <p:cNvPr id="7292933" name="Text Box 5"/>
          <p:cNvSpPr txBox="1">
            <a:spLocks noChangeArrowheads="1"/>
          </p:cNvSpPr>
          <p:nvPr/>
        </p:nvSpPr>
        <p:spPr bwMode="auto">
          <a:xfrm>
            <a:off x="1312769" y="4433047"/>
            <a:ext cx="3609975" cy="1323975"/>
          </a:xfrm>
          <a:prstGeom prst="rect">
            <a:avLst/>
          </a:prstGeom>
          <a:solidFill>
            <a:schemeClr val="bg1"/>
          </a:solidFill>
          <a:ln w="9525">
            <a:solidFill>
              <a:srgbClr val="FF0000"/>
            </a:solidFill>
            <a:miter lim="800000"/>
            <a:headEnd/>
            <a:tailEnd/>
          </a:ln>
        </p:spPr>
        <p:txBody>
          <a:bodyPr lIns="92075" tIns="46038" rIns="92075" bIns="46038">
            <a:spAutoFit/>
          </a:bodyPr>
          <a:lstStyle/>
          <a:p>
            <a:pPr algn="ctr">
              <a:lnSpc>
                <a:spcPct val="80000"/>
              </a:lnSpc>
            </a:pPr>
            <a:r>
              <a:rPr lang="en-US" sz="2000" b="1" dirty="0">
                <a:solidFill>
                  <a:srgbClr val="0033CC"/>
                </a:solidFill>
              </a:rPr>
              <a:t>Between 2006 and 2030, energy consumption in projected to increase annually by 1.5% worldwide but only 0.5% in the US</a:t>
            </a:r>
          </a:p>
        </p:txBody>
      </p:sp>
      <p:sp>
        <p:nvSpPr>
          <p:cNvPr id="25606" name="Text Box 3"/>
          <p:cNvSpPr txBox="1">
            <a:spLocks noChangeArrowheads="1"/>
          </p:cNvSpPr>
          <p:nvPr/>
        </p:nvSpPr>
        <p:spPr bwMode="auto">
          <a:xfrm>
            <a:off x="1981200" y="1381125"/>
            <a:ext cx="4570413" cy="523875"/>
          </a:xfrm>
          <a:prstGeom prst="rect">
            <a:avLst/>
          </a:prstGeom>
          <a:noFill/>
          <a:ln w="9525">
            <a:noFill/>
            <a:miter lim="800000"/>
            <a:headEnd/>
            <a:tailEnd/>
          </a:ln>
        </p:spPr>
        <p:txBody>
          <a:bodyPr lIns="92075" tIns="46038" rIns="92075" bIns="46038">
            <a:spAutoFit/>
          </a:bodyPr>
          <a:lstStyle/>
          <a:p>
            <a:pPr algn="ctr"/>
            <a:r>
              <a:rPr lang="en-US" sz="2800" b="1"/>
              <a:t>Quadrillion BTUs</a:t>
            </a:r>
          </a:p>
        </p:txBody>
      </p:sp>
      <p:sp>
        <p:nvSpPr>
          <p:cNvPr id="8" name="AutoShape 9"/>
          <p:cNvSpPr>
            <a:spLocks noChangeArrowheads="1"/>
          </p:cNvSpPr>
          <p:nvPr/>
        </p:nvSpPr>
        <p:spPr bwMode="auto">
          <a:xfrm>
            <a:off x="5457825" y="3810000"/>
            <a:ext cx="3190875" cy="1733550"/>
          </a:xfrm>
          <a:prstGeom prst="wedgeRectCallout">
            <a:avLst>
              <a:gd name="adj1" fmla="val 34213"/>
              <a:gd name="adj2" fmla="val -103926"/>
            </a:avLst>
          </a:prstGeom>
          <a:solidFill>
            <a:srgbClr val="FFFF00"/>
          </a:solidFill>
          <a:ln w="9525">
            <a:solidFill>
              <a:schemeClr val="tx1"/>
            </a:solidFill>
            <a:miter lim="800000"/>
            <a:headEnd/>
            <a:tailEnd/>
          </a:ln>
        </p:spPr>
        <p:txBody>
          <a:bodyPr lIns="92075" tIns="46038" rIns="92075" bIns="46038"/>
          <a:lstStyle/>
          <a:p>
            <a:pPr algn="ctr">
              <a:lnSpc>
                <a:spcPct val="90000"/>
              </a:lnSpc>
            </a:pPr>
            <a:r>
              <a:rPr lang="en-US" sz="2000" b="1"/>
              <a:t>Global energy consumption is expected to increase by 33.4% between 2010 and 2030 but by only 12% in the US</a:t>
            </a:r>
            <a:endParaRPr 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292933"/>
                                        </p:tgtEl>
                                        <p:attrNameLst>
                                          <p:attrName>style.visibility</p:attrName>
                                        </p:attrNameLst>
                                      </p:cBhvr>
                                      <p:to>
                                        <p:strVal val="visible"/>
                                      </p:to>
                                    </p:set>
                                    <p:animEffect transition="in" filter="fade">
                                      <p:cBhvr>
                                        <p:cTn id="15" dur="2000"/>
                                        <p:tgtEl>
                                          <p:spTgt spid="7292933"/>
                                        </p:tgtEl>
                                      </p:cBhvr>
                                    </p:animEffect>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292933"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07987" y="1546693"/>
          <a:ext cx="8736013" cy="5099050"/>
        </p:xfrm>
        <a:graphic>
          <a:graphicData uri="http://schemas.openxmlformats.org/presentationml/2006/ole">
            <p:oleObj spid="_x0000_s26236930" name="Chart" r:id="rId3" imgW="8610574" imgH="4905503" progId="MSGraph.Chart.8">
              <p:embed followColorScheme="full"/>
            </p:oleObj>
          </a:graphicData>
        </a:graphic>
      </p:graphicFrame>
      <p:sp>
        <p:nvSpPr>
          <p:cNvPr id="29699" name="Text Box 6"/>
          <p:cNvSpPr txBox="1">
            <a:spLocks noChangeArrowheads="1"/>
          </p:cNvSpPr>
          <p:nvPr/>
        </p:nvSpPr>
        <p:spPr bwMode="blackWhite">
          <a:xfrm>
            <a:off x="161831" y="1069136"/>
            <a:ext cx="3388193" cy="14051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Projected energy infrastructure investment through 2035 total $38 trillion; Implies substantial incurrence of risk.</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Cumulative Projected Investment in Global Energy Infrastructure,</a:t>
            </a:r>
            <a:r>
              <a:rPr lang="en-US" sz="2400" b="1" dirty="0" smtClean="0">
                <a:solidFill>
                  <a:srgbClr val="28688C"/>
                </a:solidFill>
                <a:latin typeface="Arial"/>
                <a:ea typeface="Arial Unicode MS"/>
                <a:cs typeface="Arial"/>
              </a:rPr>
              <a:t> 2011-2035</a:t>
            </a:r>
            <a:r>
              <a:rPr lang="en-US" b="1" dirty="0" smtClean="0">
                <a:solidFill>
                  <a:srgbClr val="28688C"/>
                </a:solidFill>
                <a:latin typeface="Arial"/>
                <a:ea typeface="Arial Unicode MS"/>
                <a:cs typeface="Arial"/>
              </a:rPr>
              <a:t> ($ Trill.)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543596"/>
            <a:ext cx="8242300" cy="246221"/>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International Energy Agency, </a:t>
            </a:r>
            <a:r>
              <a:rPr lang="en-US" sz="1000" i="1" dirty="0" smtClean="0">
                <a:solidFill>
                  <a:schemeClr val="accent4">
                    <a:lumMod val="75000"/>
                  </a:schemeClr>
                </a:solidFill>
                <a:cs typeface="+mn-cs"/>
              </a:rPr>
              <a:t>World Energy Outlook 2011.</a:t>
            </a:r>
            <a:endParaRPr lang="en-US" sz="1000" i="1" dirty="0">
              <a:solidFill>
                <a:schemeClr val="accent4">
                  <a:lumMod val="75000"/>
                </a:schemeClr>
              </a:solidFill>
              <a:cs typeface="+mn-cs"/>
            </a:endParaRPr>
          </a:p>
        </p:txBody>
      </p:sp>
    </p:spTree>
  </p:cSld>
  <p:clrMapOvr>
    <a:masterClrMapping/>
  </p:clrMapOvr>
  <p:transition>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54</a:t>
            </a:fld>
            <a:endParaRPr lang="en-US" sz="900"/>
          </a:p>
        </p:txBody>
      </p:sp>
      <p:sp>
        <p:nvSpPr>
          <p:cNvPr id="11270" name="Rectangle 7"/>
          <p:cNvSpPr>
            <a:spLocks noGrp="1" noChangeArrowheads="1"/>
          </p:cNvSpPr>
          <p:nvPr>
            <p:ph type="title" idx="4294967295"/>
          </p:nvPr>
        </p:nvSpPr>
        <p:spPr>
          <a:xfrm>
            <a:off x="303370" y="102933"/>
            <a:ext cx="7400925" cy="860425"/>
          </a:xfrm>
        </p:spPr>
        <p:txBody>
          <a:bodyPr/>
          <a:lstStyle/>
          <a:p>
            <a:r>
              <a:rPr lang="en-US" sz="3200" dirty="0" smtClean="0"/>
              <a:t>US Oil &amp; Gas Extraction Employment,</a:t>
            </a:r>
            <a:br>
              <a:rPr lang="en-US" sz="3200" dirty="0" smtClean="0"/>
            </a:br>
            <a:r>
              <a:rPr lang="en-US" sz="3200" dirty="0" smtClean="0"/>
              <a:t>Jan. 2010—August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6252290" name="Chart" r:id="rId5" imgW="8343872" imgH="4381562"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25.5%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Is Terrorism an Insurable   Risk or Not?</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55</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4129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Issue of Critical Importance with Looming Expiration of TRIA</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26234882"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6738" name="Rectangle 2"/>
          <p:cNvSpPr>
            <a:spLocks noGrp="1" noChangeArrowheads="1"/>
          </p:cNvSpPr>
          <p:nvPr>
            <p:ph type="title"/>
          </p:nvPr>
        </p:nvSpPr>
        <p:spPr/>
        <p:txBody>
          <a:bodyPr/>
          <a:lstStyle/>
          <a:p>
            <a:r>
              <a:rPr lang="en-US" dirty="0" smtClean="0"/>
              <a:t>I.I.I. TRIA Testimony Before US Senate Banking Committee (Sept. 25, 2013)</a:t>
            </a:r>
          </a:p>
        </p:txBody>
      </p:sp>
      <p:pic>
        <p:nvPicPr>
          <p:cNvPr id="2051" name="Picture 3"/>
          <p:cNvPicPr>
            <a:picLocks noChangeAspect="1" noChangeArrowheads="1"/>
          </p:cNvPicPr>
          <p:nvPr/>
        </p:nvPicPr>
        <p:blipFill>
          <a:blip r:embed="rId3" cstate="email"/>
          <a:srcRect/>
          <a:stretch>
            <a:fillRect/>
          </a:stretch>
        </p:blipFill>
        <p:spPr bwMode="auto">
          <a:xfrm>
            <a:off x="1524000" y="1981200"/>
            <a:ext cx="6029325" cy="3438525"/>
          </a:xfrm>
          <a:prstGeom prst="rect">
            <a:avLst/>
          </a:prstGeom>
          <a:noFill/>
          <a:ln w="9525">
            <a:noFill/>
            <a:miter lim="800000"/>
            <a:headEnd/>
            <a:tailEnd/>
          </a:ln>
        </p:spPr>
      </p:pic>
      <p:sp>
        <p:nvSpPr>
          <p:cNvPr id="10" name="Rectangle 7"/>
          <p:cNvSpPr>
            <a:spLocks noChangeArrowheads="1"/>
          </p:cNvSpPr>
          <p:nvPr/>
        </p:nvSpPr>
        <p:spPr bwMode="black">
          <a:xfrm>
            <a:off x="381000" y="1295400"/>
            <a:ext cx="8221662" cy="443198"/>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Robert Hartwig, </a:t>
            </a:r>
            <a:r>
              <a:rPr lang="en-US" sz="1600" b="1" dirty="0" smtClean="0">
                <a:solidFill>
                  <a:srgbClr val="225A7A"/>
                </a:solidFill>
                <a:hlinkClick r:id="rId4"/>
              </a:rPr>
              <a:t>Future of TRIA Program, U.S. Senate Banking Committee </a:t>
            </a:r>
            <a:endParaRPr lang="en-US" sz="1600" b="1" dirty="0">
              <a:solidFill>
                <a:srgbClr val="225A7A"/>
              </a:solidFill>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58</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191729" y="1218799"/>
            <a:ext cx="8775290"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lvl="1">
              <a:lnSpc>
                <a:spcPts val="1300"/>
              </a:lnSpc>
            </a:pPr>
            <a:r>
              <a:rPr lang="en-US" sz="2000" b="1" dirty="0" smtClean="0"/>
              <a:t>Additional House hearing on Nov. 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Standalone Market Opportunities?  “Swiss Cheese” Market?</a:t>
            </a: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59</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p:oleObj spid="_x0000_s26235906" name="Chart" r:id="rId4" imgW="8296363" imgH="4305171" progId="MSGraph.Chart.8">
              <p:embed followColorScheme="full"/>
            </p:oleObj>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6</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Likelihood</a:t>
            </a:r>
            <a:r>
              <a:rPr lang="en-US" sz="2800" dirty="0" smtClean="0"/>
              <a:t>, 2007—2013: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2013</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32467" y="5818133"/>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Shift Considerably Over Short Spans of Time.  Shift in 2012 to Economic Risks and Away from Environmental Risks</a:t>
            </a:r>
            <a:endParaRPr lang="en-US" b="1" dirty="0">
              <a:solidFill>
                <a:srgbClr val="FFFFFF"/>
              </a:solidFill>
            </a:endParaRPr>
          </a:p>
        </p:txBody>
      </p:sp>
      <p:pic>
        <p:nvPicPr>
          <p:cNvPr id="24339457" name="Picture 1"/>
          <p:cNvPicPr>
            <a:picLocks noChangeAspect="1" noChangeArrowheads="1"/>
          </p:cNvPicPr>
          <p:nvPr/>
        </p:nvPicPr>
        <p:blipFill>
          <a:blip r:embed="rId3" cstate="email"/>
          <a:srcRect/>
          <a:stretch>
            <a:fillRect/>
          </a:stretch>
        </p:blipFill>
        <p:spPr bwMode="auto">
          <a:xfrm>
            <a:off x="0" y="1104900"/>
            <a:ext cx="8023123" cy="4648200"/>
          </a:xfrm>
          <a:prstGeom prst="rect">
            <a:avLst/>
          </a:prstGeom>
          <a:noFill/>
          <a:ln w="9525">
            <a:noFill/>
            <a:miter lim="800000"/>
            <a:headEnd/>
            <a:tailEnd/>
          </a:ln>
        </p:spPr>
      </p:pic>
      <p:sp>
        <p:nvSpPr>
          <p:cNvPr id="13"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2013, economic and climate change concerns dominated frequency concerns </a:t>
            </a:r>
            <a:endParaRPr lang="en-US" sz="1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64</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2005-2012,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67</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68</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69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7</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Impact</a:t>
            </a:r>
            <a:r>
              <a:rPr lang="en-US" sz="2800" dirty="0" smtClean="0"/>
              <a:t>,</a:t>
            </a:r>
            <a:br>
              <a:rPr lang="en-US" sz="2800" dirty="0" smtClean="0"/>
            </a:br>
            <a:r>
              <a:rPr lang="en-US" sz="2800" dirty="0" smtClean="0"/>
              <a:t>2007—2013: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2013</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02971" y="5788637"/>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Over the Impacts of Economics Risks Remained High in 2013, but Societal, Environment and Societal Risks Also Loom Large</a:t>
            </a:r>
            <a:endParaRPr lang="en-US" b="1" dirty="0">
              <a:solidFill>
                <a:srgbClr val="FFFFFF"/>
              </a:solidFill>
            </a:endParaRPr>
          </a:p>
        </p:txBody>
      </p:sp>
      <p:pic>
        <p:nvPicPr>
          <p:cNvPr id="24337409" name="Picture 1"/>
          <p:cNvPicPr>
            <a:picLocks noChangeAspect="1" noChangeArrowheads="1"/>
          </p:cNvPicPr>
          <p:nvPr/>
        </p:nvPicPr>
        <p:blipFill>
          <a:blip r:embed="rId3" cstate="email"/>
          <a:srcRect/>
          <a:stretch>
            <a:fillRect/>
          </a:stretch>
        </p:blipFill>
        <p:spPr bwMode="auto">
          <a:xfrm>
            <a:off x="103237" y="1162049"/>
            <a:ext cx="7964128" cy="4636943"/>
          </a:xfrm>
          <a:prstGeom prst="rect">
            <a:avLst/>
          </a:prstGeom>
          <a:noFill/>
          <a:ln w="9525">
            <a:noFill/>
            <a:miter lim="800000"/>
            <a:headEnd/>
            <a:tailEnd/>
          </a:ln>
        </p:spPr>
      </p:pic>
      <p:sp>
        <p:nvSpPr>
          <p:cNvPr id="12" name="AutoShape 13"/>
          <p:cNvSpPr>
            <a:spLocks noChangeArrowheads="1"/>
          </p:cNvSpPr>
          <p:nvPr/>
        </p:nvSpPr>
        <p:spPr bwMode="blackWhite">
          <a:xfrm>
            <a:off x="7899303" y="1258529"/>
            <a:ext cx="1185706" cy="2797277"/>
          </a:xfrm>
          <a:prstGeom prst="wedgeRectCallout">
            <a:avLst>
              <a:gd name="adj1" fmla="val -65271"/>
              <a:gd name="adj2" fmla="val -7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Impacts from economic, societal, geopolitical and environmental risks were all of  great concern in 2013</a:t>
            </a:r>
            <a:endParaRPr lang="en-US" sz="1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70</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71</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73</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853161"/>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dirty="0"/>
              <a:t>Source: 2011 Annual Study: U.S. Cost of a Data Breach, the </a:t>
            </a:r>
            <a:r>
              <a:rPr lang="en-US" sz="1100" dirty="0" err="1"/>
              <a:t>Ponemon</a:t>
            </a:r>
            <a:r>
              <a:rPr lang="en-US" sz="1100" dirty="0"/>
              <a:t> Institute.</a:t>
            </a:r>
          </a:p>
        </p:txBody>
      </p:sp>
      <p:graphicFrame>
        <p:nvGraphicFramePr>
          <p:cNvPr id="7170" name="Object 2"/>
          <p:cNvGraphicFramePr>
            <a:graphicFrameLocks/>
          </p:cNvGraphicFramePr>
          <p:nvPr/>
        </p:nvGraphicFramePr>
        <p:xfrm>
          <a:off x="177800" y="1756284"/>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74</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75</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76</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77</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26250242"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H1:2013 investment income of $23.199B.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Insured vs. Uninsured Catastrophe Losses</a:t>
            </a:r>
          </a:p>
        </p:txBody>
      </p:sp>
      <p:sp>
        <p:nvSpPr>
          <p:cNvPr id="7" name="TextBox 5"/>
          <p:cNvSpPr txBox="1">
            <a:spLocks noChangeArrowheads="1"/>
          </p:cNvSpPr>
          <p:nvPr/>
        </p:nvSpPr>
        <p:spPr bwMode="auto">
          <a:xfrm>
            <a:off x="578224" y="4397375"/>
            <a:ext cx="801444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Do Insurers Leave Money on the Table Even With Risks We’ve Encountered   for Centuries?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80</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6251266"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80</a:t>
            </a:fld>
            <a:endParaRPr lang="en-US"/>
          </a:p>
        </p:txBody>
      </p:sp>
      <p:sp>
        <p:nvSpPr>
          <p:cNvPr id="14" name="Rectangle 7"/>
          <p:cNvSpPr>
            <a:spLocks noChangeArrowheads="1"/>
          </p:cNvSpPr>
          <p:nvPr/>
        </p:nvSpPr>
        <p:spPr bwMode="grayWhite">
          <a:xfrm>
            <a:off x="8023127"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THE SEARCH FOR YIELD DISCOVERS REINSURANCE</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Alternative (Convergence) Capital and Reinsurance Markets</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82</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6383362" name="Chart" r:id="rId4" imgW="8305935" imgH="3762296"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6384386" name="Chart" r:id="rId3" imgW="8620176" imgH="4905439"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85</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6385410" name="Chart" r:id="rId4" imgW="8715392" imgH="3943318"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9</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26241026"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185499</TotalTime>
  <Words>6676</Words>
  <Application>Microsoft Office PowerPoint</Application>
  <PresentationFormat>On-screen Show (4:3)</PresentationFormat>
  <Paragraphs>916</Paragraphs>
  <Slides>89</Slides>
  <Notes>72</Notes>
  <HiddenSlides>25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92" baseType="lpstr">
      <vt:lpstr>Default Design</vt:lpstr>
      <vt:lpstr>Chart</vt:lpstr>
      <vt:lpstr>Slide</vt:lpstr>
      <vt:lpstr>Rising Risk and Global Opportunity  Musings on Mega Issues in Global Insurance &amp; Growth Prospects </vt:lpstr>
      <vt:lpstr>Presentation Outline</vt:lpstr>
      <vt:lpstr>Slide 3</vt:lpstr>
      <vt:lpstr>Uncertainty, Risk and Fear Abound: Insurance Can Help Mitigate Risk</vt:lpstr>
      <vt:lpstr>5 Major Categories for Global Risks, Uncertainties and Fears: Insurance Solutions</vt:lpstr>
      <vt:lpstr>Top 5 Global Risks in Terms of Likelihood, 2007—2013: Insurance Can Help With Most </vt:lpstr>
      <vt:lpstr>Top 5 Global Risks in Terms of Impact, 2007—2013: Insurance Can Help With Most </vt:lpstr>
      <vt:lpstr>Slide 8</vt:lpstr>
      <vt:lpstr>Top 16 Most Costly World Insurance Losses, 1970-2012*</vt:lpstr>
      <vt:lpstr>Natural Disasters in the United States, 1980 – June 2013* Number of Events (Annual Totals 1980 – June 2013*) </vt:lpstr>
      <vt:lpstr>Losses Due to Natural Disasters in the US, 1980–2013*</vt:lpstr>
      <vt:lpstr>Natural Disasters Worldwide, 1980 – 2013* (Number of Events) </vt:lpstr>
      <vt:lpstr>Losses Due to Natural Disasters Worldwide, 1980–2013* (Overall &amp; Insured Losses)</vt:lpstr>
      <vt:lpstr>Total Value of Insured Coastal Exposure in 2012</vt:lpstr>
      <vt:lpstr>Total Potential Home Value Exposure to Storm Surge Risk in 2013*</vt:lpstr>
      <vt:lpstr>Slide 16</vt:lpstr>
      <vt:lpstr>Slide 17</vt:lpstr>
      <vt:lpstr>I.I.I. Poll: Disaster Preparedness</vt:lpstr>
      <vt:lpstr>Near and Far: The Global Economy Creates Opportunity, Transmits Risks</vt:lpstr>
      <vt:lpstr>Close to Home: Sectors Likely to Generate Above Trend Growth</vt:lpstr>
      <vt:lpstr>US Real GDP Growth*</vt:lpstr>
      <vt:lpstr>Net Premium Growth: Annual Change,  1971—2013:H1</vt:lpstr>
      <vt:lpstr>12 U.S. Industries for the Next 10 Years: Insurance Solutions Needed</vt:lpstr>
      <vt:lpstr>Value of New Private Construction: Residential &amp; Nonresidential, 2003-2013*</vt:lpstr>
      <vt:lpstr>New Private Housing Starts, 1990-2019F</vt:lpstr>
      <vt:lpstr>Payroll vs. Workers Comp Net Written Premiums, 1990-2012E</vt:lpstr>
      <vt:lpstr>Far from Home: Growth Beyond US Borders Will Be Faster but Riskier</vt:lpstr>
      <vt:lpstr>GDP Growth: Advanced &amp; Emerging Economies vs. World, 1970-2014F</vt:lpstr>
      <vt:lpstr>Real GDP Growth Forecasts:  Major Economies: 2011 – 2014F</vt:lpstr>
      <vt:lpstr>Real GDP Growth Forecasts:  Selected Economies: 2011 – 2014F</vt:lpstr>
      <vt:lpstr>World Trade Volume: 1948—2013F</vt:lpstr>
      <vt:lpstr>Slide 32</vt:lpstr>
      <vt:lpstr>Population Growth: Developed vs. Less Developed Countries 2010—2100F</vt:lpstr>
      <vt:lpstr>Potential Output of Total Economy: US,  China, India, Indonesia and Japan, 2000-2060F</vt:lpstr>
      <vt:lpstr>Global Insurance Premium Growth Trends:  Life and Non-Life</vt:lpstr>
      <vt:lpstr>Premium Growth by Region, 2012</vt:lpstr>
      <vt:lpstr>Slide 37</vt:lpstr>
      <vt:lpstr>Global Real (Inflation Adjusted) Premium Growth (Life and Non-Life): 2012</vt:lpstr>
      <vt:lpstr>Life Insurance: Global Real (Inflation Adjusted) Premium Growth, 2012</vt:lpstr>
      <vt:lpstr>Life Insurance: Global Real (Inflation Adjusted) Premium Growth, 2012</vt:lpstr>
      <vt:lpstr>Non-Life Insurance: Global Real (Inflation Adjusted) Premium Growth, 2012</vt:lpstr>
      <vt:lpstr>Global Real (Inflation Adjusted) Nonlife Premium Growth: 1980-2010</vt:lpstr>
      <vt:lpstr>Non-Life Insurance: Global Real (Inflation Adjusted) Premium Growth, 2012</vt:lpstr>
      <vt:lpstr>Life and Non-Life Insurance Penetration as a % of GDP: 1962-2012 </vt:lpstr>
      <vt:lpstr>Premiums Written in Life and Non-Life,    by Region: 1962-2012</vt:lpstr>
      <vt:lpstr>Population Distribution, by Region: 1962-2062F</vt:lpstr>
      <vt:lpstr>Relationship Between Real GDP and Real Life and Non-Life Premium Growth, 2012 </vt:lpstr>
      <vt:lpstr>Insurance Density and Penetration for Advanced and Emerging Markets, 2012</vt:lpstr>
      <vt:lpstr>Slide 49</vt:lpstr>
      <vt:lpstr>Political Risk in 2011/12: Greatest Business Opportunities Are Often in Risky Nations </vt:lpstr>
      <vt:lpstr>Energy is a Long-Term Global Growth Play for Insurers and Reinsurers</vt:lpstr>
      <vt:lpstr>World Primary Energy Consumption, 1990-2030P</vt:lpstr>
      <vt:lpstr>Slide 53</vt:lpstr>
      <vt:lpstr>US Oil &amp; Gas Extraction Employment, Jan. 2010—August 2013*</vt:lpstr>
      <vt:lpstr>Is Terrorism an Insurable   Risk or Not?</vt:lpstr>
      <vt:lpstr>Loss Distribution by Type of Insurance from Sept. 11 Terrorist Attack ($ 2011)</vt:lpstr>
      <vt:lpstr>I.I.I. TRIA Testimony Before US Senate Banking Committee (Sept. 25, 2013)</vt:lpstr>
      <vt:lpstr>TRIA Outlook </vt:lpstr>
      <vt:lpstr>Terrorism Insurance Take-up Rates, By Year, 2003-2012</vt:lpstr>
      <vt:lpstr>Terrorism Violates Traditional Requirements for Insurability</vt:lpstr>
      <vt:lpstr>Slide 61</vt:lpstr>
      <vt:lpstr>Pyramid of Taxpayer Protection: Strong, Stable, Sound and Secure</vt:lpstr>
      <vt:lpstr>Summary of Terrorism Risk Insurance Program Extension Bills Introduced in 2013</vt:lpstr>
      <vt:lpstr>Terrorist Risk Index</vt:lpstr>
      <vt:lpstr>CYBER RISK</vt:lpstr>
      <vt:lpstr>Data Breaches 2005-2012,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INVESTMENTS:  THE NEW REALITY</vt:lpstr>
      <vt:lpstr>Property/Casualty Insurance Industry Investment Income: 2000–2013*1</vt:lpstr>
      <vt:lpstr>U.S. Treasury Security Yields: A Long Downward Trend, 1990–2013*</vt:lpstr>
      <vt:lpstr>THE SEARCH FOR YIELD DISCOVERS REINSURANCE</vt:lpstr>
      <vt:lpstr>Global Reinsurer Capital, 2007-2013:H1*</vt:lpstr>
      <vt:lpstr>Long-Term Evolution of Shareholders’ Funds for        the Guy Carpenter Global Reinsurance Composite  </vt:lpstr>
      <vt:lpstr>Alternative Capacity as a Percentage of Global Property Catastrophe Reinsurance Limit</vt:lpstr>
      <vt:lpstr>Slide 85</vt:lpstr>
      <vt:lpstr>Alternative Capacity Development,  2001—2013:H1</vt:lpstr>
      <vt:lpstr>Non-Traditional Property Catastrophe Limits by Type, YE 2012 vs. YE 2015E</vt:lpstr>
      <vt:lpstr>Catastrophe Bonds: Issuance and Outstanding, 1997- 2013*</vt:lpstr>
      <vt:lpstr>Slide 89</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cp:lastModifiedBy>Shorna</cp:lastModifiedBy>
  <cp:revision>3736</cp:revision>
  <dcterms:modified xsi:type="dcterms:W3CDTF">2013-11-08T14:06:00Z</dcterms:modified>
</cp:coreProperties>
</file>