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2.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4"/>
  </p:notesMasterIdLst>
  <p:handoutMasterIdLst>
    <p:handoutMasterId r:id="rId35"/>
  </p:handoutMasterIdLst>
  <p:sldIdLst>
    <p:sldId id="899" r:id="rId2"/>
    <p:sldId id="1142" r:id="rId3"/>
    <p:sldId id="1001" r:id="rId4"/>
    <p:sldId id="1100" r:id="rId5"/>
    <p:sldId id="1102" r:id="rId6"/>
    <p:sldId id="1103" r:id="rId7"/>
    <p:sldId id="1104" r:id="rId8"/>
    <p:sldId id="1121" r:id="rId9"/>
    <p:sldId id="1105" r:id="rId10"/>
    <p:sldId id="1109" r:id="rId11"/>
    <p:sldId id="1106" r:id="rId12"/>
    <p:sldId id="1107" r:id="rId13"/>
    <p:sldId id="1129" r:id="rId14"/>
    <p:sldId id="1130" r:id="rId15"/>
    <p:sldId id="1116" r:id="rId16"/>
    <p:sldId id="1140" r:id="rId17"/>
    <p:sldId id="1128" r:id="rId18"/>
    <p:sldId id="1124" r:id="rId19"/>
    <p:sldId id="1134" r:id="rId20"/>
    <p:sldId id="1135" r:id="rId21"/>
    <p:sldId id="1141" r:id="rId22"/>
    <p:sldId id="1131" r:id="rId23"/>
    <p:sldId id="1114" r:id="rId24"/>
    <p:sldId id="1118" r:id="rId25"/>
    <p:sldId id="1117" r:id="rId26"/>
    <p:sldId id="1138" r:id="rId27"/>
    <p:sldId id="1132" r:id="rId28"/>
    <p:sldId id="1122" r:id="rId29"/>
    <p:sldId id="1139" r:id="rId30"/>
    <p:sldId id="1136" r:id="rId31"/>
    <p:sldId id="1127" r:id="rId32"/>
    <p:sldId id="1000" r:id="rId33"/>
  </p:sldIdLst>
  <p:sldSz cx="9144000" cy="6858000" type="screen4x3"/>
  <p:notesSz cx="6997700" cy="92837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4">
          <p15:clr>
            <a:srgbClr val="A4A3A4"/>
          </p15:clr>
        </p15:guide>
        <p15:guide id="2" pos="220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nes" initials="j"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8EDF8"/>
    <a:srgbClr val="2B7299"/>
    <a:srgbClr val="4B9FCD"/>
    <a:srgbClr val="E5F1F7"/>
    <a:srgbClr val="3691C4"/>
    <a:srgbClr val="28688C"/>
    <a:srgbClr val="D0DC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11" autoAdjust="0"/>
    <p:restoredTop sz="93973" autoAdjust="0"/>
  </p:normalViewPr>
  <p:slideViewPr>
    <p:cSldViewPr snapToGrid="0">
      <p:cViewPr varScale="1">
        <p:scale>
          <a:sx n="95" d="100"/>
          <a:sy n="95" d="100"/>
        </p:scale>
        <p:origin x="600" y="96"/>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62" d="100"/>
          <a:sy n="62" d="100"/>
        </p:scale>
        <p:origin x="-1926" y="-72"/>
      </p:cViewPr>
      <p:guideLst>
        <p:guide orient="horz" pos="2924"/>
        <p:guide pos="22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2-02-29T09:49:35.199" idx="1">
    <p:pos x="10" y="10"/>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3-02-26T08:36:09.239" idx="2">
    <p:pos x="5302" y="1038"/>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defRPr>
            </a:lvl1pPr>
          </a:lstStyle>
          <a:p>
            <a:pPr>
              <a:defRPr/>
            </a:pPr>
            <a:endParaRPr lang="en-US"/>
          </a:p>
        </p:txBody>
      </p:sp>
      <p:sp>
        <p:nvSpPr>
          <p:cNvPr id="229379" name="Rectangle 1027"/>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defRPr>
            </a:lvl1pPr>
          </a:lstStyle>
          <a:p>
            <a:pPr>
              <a:defRPr/>
            </a:pPr>
            <a:fld id="{D6AF89B0-895A-4629-A7BB-2F44D326811F}" type="datetime1">
              <a:rPr lang="en-US"/>
              <a:pPr>
                <a:defRPr/>
              </a:pPr>
              <a:t>2/28/2014</a:t>
            </a:fld>
            <a:endParaRPr lang="en-US"/>
          </a:p>
        </p:txBody>
      </p:sp>
      <p:sp>
        <p:nvSpPr>
          <p:cNvPr id="229380" name="Rectangle 1028"/>
          <p:cNvSpPr>
            <a:spLocks noGrp="1" noChangeArrowheads="1"/>
          </p:cNvSpPr>
          <p:nvPr>
            <p:ph type="ftr" sz="quarter" idx="2"/>
          </p:nvPr>
        </p:nvSpPr>
        <p:spPr bwMode="auto">
          <a:xfrm>
            <a:off x="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defRPr>
            </a:lvl1pPr>
          </a:lstStyle>
          <a:p>
            <a:pPr>
              <a:defRPr/>
            </a:pPr>
            <a:endParaRPr lang="en-US"/>
          </a:p>
        </p:txBody>
      </p:sp>
      <p:sp>
        <p:nvSpPr>
          <p:cNvPr id="229381" name="Rectangle 1029"/>
          <p:cNvSpPr>
            <a:spLocks noGrp="1" noChangeArrowheads="1"/>
          </p:cNvSpPr>
          <p:nvPr>
            <p:ph type="sldNum" sz="quarter" idx="3"/>
          </p:nvPr>
        </p:nvSpPr>
        <p:spPr bwMode="auto">
          <a:xfrm>
            <a:off x="396240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vl1pPr>
          </a:lstStyle>
          <a:p>
            <a:pPr>
              <a:defRPr/>
            </a:pPr>
            <a:fld id="{932D8B51-C21F-430A-873D-0DF9655371B5}" type="slidenum">
              <a:rPr lang="en-US"/>
              <a:pPr>
                <a:defRPr/>
              </a:pPr>
              <a:t>‹#›</a:t>
            </a:fld>
            <a:endParaRPr lang="en-US"/>
          </a:p>
        </p:txBody>
      </p:sp>
    </p:spTree>
    <p:extLst>
      <p:ext uri="{BB962C8B-B14F-4D97-AF65-F5344CB8AC3E}">
        <p14:creationId xmlns:p14="http://schemas.microsoft.com/office/powerpoint/2010/main" val="889616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3075"/>
          <p:cNvSpPr>
            <a:spLocks noRot="1" noChangeArrowheads="1" noTextEdit="1"/>
          </p:cNvSpPr>
          <p:nvPr>
            <p:ph type="sldImg" idx="2"/>
          </p:nvPr>
        </p:nvSpPr>
        <p:spPr bwMode="auto">
          <a:xfrm>
            <a:off x="1470025" y="581025"/>
            <a:ext cx="4056063" cy="3041650"/>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3076"/>
          <p:cNvSpPr>
            <a:spLocks noGrp="1" noChangeArrowheads="1"/>
          </p:cNvSpPr>
          <p:nvPr>
            <p:ph type="body" sz="quarter" idx="3"/>
          </p:nvPr>
        </p:nvSpPr>
        <p:spPr bwMode="auto">
          <a:xfrm>
            <a:off x="571500" y="3819525"/>
            <a:ext cx="5856288" cy="5148263"/>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Rectangle 3078"/>
          <p:cNvSpPr>
            <a:spLocks noGrp="1" noChangeArrowheads="1"/>
          </p:cNvSpPr>
          <p:nvPr>
            <p:ph type="sldNum" sz="quarter" idx="5"/>
          </p:nvPr>
        </p:nvSpPr>
        <p:spPr bwMode="auto">
          <a:xfrm>
            <a:off x="3148013" y="9037638"/>
            <a:ext cx="704850" cy="244475"/>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eaLnBrk="1" hangingPunct="1">
              <a:defRPr sz="1000"/>
            </a:lvl1pPr>
          </a:lstStyle>
          <a:p>
            <a:pPr>
              <a:defRPr/>
            </a:pPr>
            <a:fld id="{5078DAD9-F262-4681-8846-6F58D9811DC2}" type="slidenum">
              <a:rPr lang="en-US"/>
              <a:pPr>
                <a:defRPr/>
              </a:pPr>
              <a:t>‹#›</a:t>
            </a:fld>
            <a:endParaRPr lang="en-US"/>
          </a:p>
        </p:txBody>
      </p:sp>
    </p:spTree>
    <p:extLst>
      <p:ext uri="{BB962C8B-B14F-4D97-AF65-F5344CB8AC3E}">
        <p14:creationId xmlns:p14="http://schemas.microsoft.com/office/powerpoint/2010/main" val="2451942059"/>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anose="05000000000000000000"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panose="020B0604020202020204" pitchFamily="34"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anose="05000000000000000000"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BD037682-4F50-4966-831E-5EA5E5F4BC50}" type="slidenum">
              <a:rPr lang="en-US" sz="1000" smtClean="0"/>
              <a:pPr>
                <a:lnSpc>
                  <a:spcPct val="100000"/>
                </a:lnSpc>
                <a:spcBef>
                  <a:spcPct val="0"/>
                </a:spcBef>
                <a:buClrTx/>
                <a:buSzTx/>
                <a:buFontTx/>
                <a:buNone/>
              </a:pPr>
              <a:t>1</a:t>
            </a:fld>
            <a:endParaRPr lang="en-US" sz="1000" smtClean="0"/>
          </a:p>
        </p:txBody>
      </p:sp>
      <p:sp>
        <p:nvSpPr>
          <p:cNvPr id="6147" name="Rectangle 2"/>
          <p:cNvSpPr>
            <a:spLocks noRo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2555784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smtClean="0">
                <a:latin typeface="Arial" panose="020B0604020202020204" pitchFamily="34" charset="0"/>
              </a:rPr>
              <a:t>This is the most recent chart on the site. </a:t>
            </a: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DF022A9B-57D4-4619-AAD2-2D4481D47731}" type="slidenum">
              <a:rPr lang="en-US" smtClean="0"/>
              <a:pPr/>
              <a:t>10</a:t>
            </a:fld>
            <a:endParaRPr lang="en-US" smtClean="0"/>
          </a:p>
        </p:txBody>
      </p:sp>
    </p:spTree>
    <p:extLst>
      <p:ext uri="{BB962C8B-B14F-4D97-AF65-F5344CB8AC3E}">
        <p14:creationId xmlns:p14="http://schemas.microsoft.com/office/powerpoint/2010/main" val="1040531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0" indent="0">
              <a:buFont typeface="Wingdings" pitchFamily="2" charset="2"/>
              <a:buNone/>
            </a:pPr>
            <a:endParaRPr lang="en-US" smtClean="0">
              <a:latin typeface="Arial" panose="020B0604020202020204" pitchFamily="34"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40BA9502-4EA6-48D8-96FD-2F2CAA80DCAC}" type="slidenum">
              <a:rPr lang="en-US" smtClean="0"/>
              <a:pPr/>
              <a:t>11</a:t>
            </a:fld>
            <a:endParaRPr lang="en-US" smtClean="0"/>
          </a:p>
        </p:txBody>
      </p:sp>
    </p:spTree>
    <p:extLst>
      <p:ext uri="{BB962C8B-B14F-4D97-AF65-F5344CB8AC3E}">
        <p14:creationId xmlns:p14="http://schemas.microsoft.com/office/powerpoint/2010/main" val="4128136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smtClean="0">
                <a:latin typeface="Arial" panose="020B0604020202020204" pitchFamily="34" charset="0"/>
              </a:rPr>
              <a:t>This is the most updated chart on the site. </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08B40C49-8A44-4E40-8912-B827E7DB4CD1}" type="slidenum">
              <a:rPr lang="en-US" smtClean="0"/>
              <a:pPr/>
              <a:t>12</a:t>
            </a:fld>
            <a:endParaRPr lang="en-US" smtClean="0"/>
          </a:p>
        </p:txBody>
      </p:sp>
    </p:spTree>
    <p:extLst>
      <p:ext uri="{BB962C8B-B14F-4D97-AF65-F5344CB8AC3E}">
        <p14:creationId xmlns:p14="http://schemas.microsoft.com/office/powerpoint/2010/main" val="2190033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smtClean="0">
                <a:latin typeface="Arial" panose="020B0604020202020204" pitchFamily="34" charset="0"/>
              </a:rPr>
              <a:t>This is the most updated chart on the site. </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C1063E7D-AD54-4005-834D-3187D3DDFACE}" type="slidenum">
              <a:rPr lang="en-US" smtClean="0"/>
              <a:pPr/>
              <a:t>13</a:t>
            </a:fld>
            <a:endParaRPr lang="en-US" smtClean="0"/>
          </a:p>
        </p:txBody>
      </p:sp>
    </p:spTree>
    <p:extLst>
      <p:ext uri="{BB962C8B-B14F-4D97-AF65-F5344CB8AC3E}">
        <p14:creationId xmlns:p14="http://schemas.microsoft.com/office/powerpoint/2010/main" val="2434901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1475ED17-0BEA-4C22-9220-A6DCAB5D3BDD}" type="slidenum">
              <a:rPr lang="en-US" sz="1000" smtClean="0"/>
              <a:pPr>
                <a:lnSpc>
                  <a:spcPct val="100000"/>
                </a:lnSpc>
                <a:spcBef>
                  <a:spcPct val="0"/>
                </a:spcBef>
                <a:buClrTx/>
                <a:buSzTx/>
                <a:buFontTx/>
                <a:buNone/>
              </a:pPr>
              <a:t>15</a:t>
            </a:fld>
            <a:endParaRPr lang="en-US" sz="1000" smtClean="0"/>
          </a:p>
        </p:txBody>
      </p:sp>
    </p:spTree>
    <p:extLst>
      <p:ext uri="{BB962C8B-B14F-4D97-AF65-F5344CB8AC3E}">
        <p14:creationId xmlns:p14="http://schemas.microsoft.com/office/powerpoint/2010/main" val="791077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smtClean="0">
                <a:latin typeface="Arial" panose="020B0604020202020204" pitchFamily="34" charset="0"/>
              </a:rPr>
              <a:t>Add the video of Kim Lohr from last year</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70AD3D8B-65C9-4FFC-8C06-06D9696D91E5}" type="slidenum">
              <a:rPr lang="en-US" smtClean="0"/>
              <a:pPr/>
              <a:t>21</a:t>
            </a:fld>
            <a:endParaRPr lang="en-US" smtClean="0"/>
          </a:p>
        </p:txBody>
      </p:sp>
    </p:spTree>
    <p:extLst>
      <p:ext uri="{BB962C8B-B14F-4D97-AF65-F5344CB8AC3E}">
        <p14:creationId xmlns:p14="http://schemas.microsoft.com/office/powerpoint/2010/main" val="4239657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smtClean="0">
                <a:latin typeface="Arial" panose="020B0604020202020204" pitchFamily="34" charset="0"/>
              </a:rPr>
              <a:t>Add the video of Kim Lohr from last year</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12544403-9737-4AAB-81A1-0D768421594F}" type="slidenum">
              <a:rPr lang="en-US" smtClean="0"/>
              <a:pPr/>
              <a:t>22</a:t>
            </a:fld>
            <a:endParaRPr lang="en-US" smtClean="0"/>
          </a:p>
        </p:txBody>
      </p:sp>
    </p:spTree>
    <p:extLst>
      <p:ext uri="{BB962C8B-B14F-4D97-AF65-F5344CB8AC3E}">
        <p14:creationId xmlns:p14="http://schemas.microsoft.com/office/powerpoint/2010/main" val="2028768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smtClean="0">
                <a:latin typeface="Arial" panose="020B0604020202020204" pitchFamily="34" charset="0"/>
              </a:rPr>
              <a:t>Can we have a new screen caption here? Please just go to news release and do a search with the word lightning. The latest news release should show up.</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B3211960-C76F-4619-BD53-A27C289F68A6}" type="slidenum">
              <a:rPr lang="en-US" smtClean="0"/>
              <a:pPr/>
              <a:t>23</a:t>
            </a:fld>
            <a:endParaRPr lang="en-US" smtClean="0"/>
          </a:p>
        </p:txBody>
      </p:sp>
    </p:spTree>
    <p:extLst>
      <p:ext uri="{BB962C8B-B14F-4D97-AF65-F5344CB8AC3E}">
        <p14:creationId xmlns:p14="http://schemas.microsoft.com/office/powerpoint/2010/main" val="631851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smtClean="0">
                <a:latin typeface="Arial" panose="020B0604020202020204" pitchFamily="34" charset="0"/>
              </a:rPr>
              <a:t>Was the facebook number updated?</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9536BA88-D9E5-44BC-B540-A3FAC9883CE1}" type="slidenum">
              <a:rPr lang="en-US" smtClean="0"/>
              <a:pPr/>
              <a:t>24</a:t>
            </a:fld>
            <a:endParaRPr lang="en-US" smtClean="0"/>
          </a:p>
        </p:txBody>
      </p:sp>
    </p:spTree>
    <p:extLst>
      <p:ext uri="{BB962C8B-B14F-4D97-AF65-F5344CB8AC3E}">
        <p14:creationId xmlns:p14="http://schemas.microsoft.com/office/powerpoint/2010/main" val="2759687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smtClean="0">
                <a:latin typeface="Arial" panose="020B0604020202020204" pitchFamily="34" charset="0"/>
              </a:rPr>
              <a:t>Is there something more up-to-date on the Florida site? Was there a news release in 2013? If not, let’s take the press release out. – No release in 2013.</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FE6CD8BC-819D-4D0C-83E9-C296D3E8F966}" type="slidenum">
              <a:rPr lang="en-US" sz="1000" smtClean="0"/>
              <a:pPr>
                <a:lnSpc>
                  <a:spcPct val="100000"/>
                </a:lnSpc>
                <a:spcBef>
                  <a:spcPct val="0"/>
                </a:spcBef>
                <a:buClrTx/>
                <a:buSzTx/>
                <a:buFontTx/>
                <a:buNone/>
              </a:pPr>
              <a:t>25</a:t>
            </a:fld>
            <a:endParaRPr lang="en-US" sz="1000" smtClean="0"/>
          </a:p>
        </p:txBody>
      </p:sp>
    </p:spTree>
    <p:extLst>
      <p:ext uri="{BB962C8B-B14F-4D97-AF65-F5344CB8AC3E}">
        <p14:creationId xmlns:p14="http://schemas.microsoft.com/office/powerpoint/2010/main" val="4291748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smtClean="0">
                <a:latin typeface="Arial" panose="020B0604020202020204" pitchFamily="34" charset="0"/>
              </a:rPr>
              <a:t>I’ll email Lynne &amp; you the video.</a:t>
            </a: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488D12F-0AAB-4CAB-B267-D9BA7F6F650A}" type="slidenum">
              <a:rPr lang="en-US" smtClean="0"/>
              <a:pPr/>
              <a:t>2</a:t>
            </a:fld>
            <a:endParaRPr lang="en-US" smtClean="0"/>
          </a:p>
        </p:txBody>
      </p:sp>
    </p:spTree>
    <p:extLst>
      <p:ext uri="{BB962C8B-B14F-4D97-AF65-F5344CB8AC3E}">
        <p14:creationId xmlns:p14="http://schemas.microsoft.com/office/powerpoint/2010/main" val="577851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sldNum" sz="quarter" idx="5"/>
          </p:nvPr>
        </p:nvSpPr>
        <p:spPr>
          <a:xfrm>
            <a:off x="3148013" y="9034463"/>
            <a:ext cx="7048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57B6379D-129F-4FF4-B512-BC4737DFE9D8}" type="slidenum">
              <a:rPr lang="en-US" sz="1000" smtClean="0">
                <a:solidFill>
                  <a:srgbClr val="000000"/>
                </a:solidFill>
              </a:rPr>
              <a:pPr>
                <a:lnSpc>
                  <a:spcPct val="100000"/>
                </a:lnSpc>
                <a:spcBef>
                  <a:spcPct val="0"/>
                </a:spcBef>
                <a:buClrTx/>
                <a:buSzTx/>
                <a:buFontTx/>
                <a:buNone/>
              </a:pPr>
              <a:t>27</a:t>
            </a:fld>
            <a:endParaRPr lang="en-US" sz="1000" smtClean="0">
              <a:solidFill>
                <a:srgbClr val="000000"/>
              </a:solidFill>
            </a:endParaRPr>
          </a:p>
        </p:txBody>
      </p:sp>
      <p:sp>
        <p:nvSpPr>
          <p:cNvPr id="52227" name="Rectangle 4"/>
          <p:cNvSpPr>
            <a:spLocks noGrp="1" noRot="1" noChangeAspect="1" noChangeArrowheads="1" noTextEdit="1"/>
          </p:cNvSpPr>
          <p:nvPr>
            <p:ph type="sldImg"/>
          </p:nvPr>
        </p:nvSpPr>
        <p:spPr>
          <a:ln/>
        </p:spPr>
      </p:sp>
      <p:sp>
        <p:nvSpPr>
          <p:cNvPr id="52228"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13425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smtClean="0">
                <a:latin typeface="Arial" panose="020B0604020202020204" pitchFamily="34" charset="0"/>
              </a:rPr>
              <a:t>Can we put the new media advisory here?</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C823DB0D-BF18-4769-A5DC-1881540BFCAA}" type="slidenum">
              <a:rPr lang="en-US" smtClean="0"/>
              <a:pPr/>
              <a:t>30</a:t>
            </a:fld>
            <a:endParaRPr lang="en-US" smtClean="0"/>
          </a:p>
        </p:txBody>
      </p:sp>
    </p:spTree>
    <p:extLst>
      <p:ext uri="{BB962C8B-B14F-4D97-AF65-F5344CB8AC3E}">
        <p14:creationId xmlns:p14="http://schemas.microsoft.com/office/powerpoint/2010/main" val="1383023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smtClean="0">
                <a:latin typeface="Arial" panose="020B0604020202020204" pitchFamily="34" charset="0"/>
              </a:rPr>
              <a:t>Can we show a screen grab of what we are doing now?</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D8F79CB8-1628-4DD7-B09D-A0120380E189}" type="slidenum">
              <a:rPr lang="en-US" smtClean="0"/>
              <a:pPr/>
              <a:t>31</a:t>
            </a:fld>
            <a:endParaRPr lang="en-US" smtClean="0"/>
          </a:p>
        </p:txBody>
      </p:sp>
    </p:spTree>
    <p:extLst>
      <p:ext uri="{BB962C8B-B14F-4D97-AF65-F5344CB8AC3E}">
        <p14:creationId xmlns:p14="http://schemas.microsoft.com/office/powerpoint/2010/main" val="1888916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78248894-55DA-4CEB-ACAD-E237D35A66C6}" type="slidenum">
              <a:rPr lang="en-US" sz="1000"/>
              <a:pPr algn="ctr" eaLnBrk="1" hangingPunct="1">
                <a:lnSpc>
                  <a:spcPct val="100000"/>
                </a:lnSpc>
                <a:spcBef>
                  <a:spcPct val="0"/>
                </a:spcBef>
                <a:buClrTx/>
                <a:buSzTx/>
                <a:buFontTx/>
                <a:buNone/>
              </a:pPr>
              <a:t>32</a:t>
            </a:fld>
            <a:endParaRPr lang="en-US" sz="1000"/>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968302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BFE38049-9C35-4A19-BFA1-EBA4C7D3695D}" type="slidenum">
              <a:rPr lang="en-US" sz="1000" smtClean="0"/>
              <a:pPr>
                <a:lnSpc>
                  <a:spcPct val="100000"/>
                </a:lnSpc>
                <a:spcBef>
                  <a:spcPct val="0"/>
                </a:spcBef>
                <a:buClrTx/>
                <a:buSzTx/>
                <a:buFontTx/>
                <a:buNone/>
              </a:pPr>
              <a:t>3</a:t>
            </a:fld>
            <a:endParaRPr lang="en-US" sz="1000" smtClean="0"/>
          </a:p>
        </p:txBody>
      </p:sp>
      <p:sp>
        <p:nvSpPr>
          <p:cNvPr id="10243" name="Rectangle 2"/>
          <p:cNvSpPr>
            <a:spLocks noRo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1324529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sldNum" sz="quarter" idx="5"/>
          </p:nvPr>
        </p:nvSpPr>
        <p:spPr>
          <a:xfrm>
            <a:off x="3148013" y="9034463"/>
            <a:ext cx="7048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28688">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28688">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28688">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28688">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28688"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28688"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28688"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28688"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3AAEA397-04BB-48A3-8EA6-CCE46400BF13}" type="slidenum">
              <a:rPr lang="en-US" sz="1000" smtClean="0"/>
              <a:pPr>
                <a:lnSpc>
                  <a:spcPct val="100000"/>
                </a:lnSpc>
                <a:spcBef>
                  <a:spcPct val="0"/>
                </a:spcBef>
                <a:buClrTx/>
                <a:buSzTx/>
                <a:buFontTx/>
                <a:buNone/>
              </a:pPr>
              <a:t>4</a:t>
            </a:fld>
            <a:endParaRPr lang="en-US" sz="1000" smtClean="0"/>
          </a:p>
        </p:txBody>
      </p:sp>
      <p:sp>
        <p:nvSpPr>
          <p:cNvPr id="12291" name="Rectangle 2"/>
          <p:cNvSpPr>
            <a:spLocks noRo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0" indent="0">
              <a:buFont typeface="Wingdings" pitchFamily="2" charset="2"/>
              <a:buNone/>
            </a:pPr>
            <a:endParaRPr lang="en-US" smtClean="0">
              <a:latin typeface="Arial" panose="020B0604020202020204" pitchFamily="34" charset="0"/>
            </a:endParaRPr>
          </a:p>
        </p:txBody>
      </p:sp>
    </p:spTree>
    <p:extLst>
      <p:ext uri="{BB962C8B-B14F-4D97-AF65-F5344CB8AC3E}">
        <p14:creationId xmlns:p14="http://schemas.microsoft.com/office/powerpoint/2010/main" val="3845947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buFont typeface="Wingdings" pitchFamily="2" charset="2"/>
              <a:buNone/>
            </a:pPr>
            <a:endParaRPr lang="en-US" smtClean="0">
              <a:latin typeface="Arial" panose="020B0604020202020204" pitchFamily="34" charset="0"/>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E67A60CF-F629-4CC9-9B9E-E4F9CC626A79}" type="slidenum">
              <a:rPr lang="en-US" sz="1000" smtClean="0"/>
              <a:pPr>
                <a:lnSpc>
                  <a:spcPct val="100000"/>
                </a:lnSpc>
                <a:spcBef>
                  <a:spcPct val="0"/>
                </a:spcBef>
                <a:buClrTx/>
                <a:buSzTx/>
                <a:buFontTx/>
                <a:buNone/>
              </a:pPr>
              <a:t>5</a:t>
            </a:fld>
            <a:endParaRPr lang="en-US" sz="1000" smtClean="0"/>
          </a:p>
        </p:txBody>
      </p:sp>
    </p:spTree>
    <p:extLst>
      <p:ext uri="{BB962C8B-B14F-4D97-AF65-F5344CB8AC3E}">
        <p14:creationId xmlns:p14="http://schemas.microsoft.com/office/powerpoint/2010/main" val="486097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0" indent="0">
              <a:buFont typeface="Wingdings" pitchFamily="2" charset="2"/>
              <a:buNone/>
            </a:pPr>
            <a:endParaRPr lang="en-US" smtClean="0">
              <a:latin typeface="Arial" panose="020B0604020202020204"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4AA74091-E4E4-4149-9741-A16D1EA2A7D1}" type="slidenum">
              <a:rPr lang="en-US" sz="1000" smtClean="0"/>
              <a:pPr>
                <a:lnSpc>
                  <a:spcPct val="100000"/>
                </a:lnSpc>
                <a:spcBef>
                  <a:spcPct val="0"/>
                </a:spcBef>
                <a:buClrTx/>
                <a:buSzTx/>
                <a:buFontTx/>
                <a:buNone/>
              </a:pPr>
              <a:t>6</a:t>
            </a:fld>
            <a:endParaRPr lang="en-US" sz="1000" smtClean="0"/>
          </a:p>
        </p:txBody>
      </p:sp>
    </p:spTree>
    <p:extLst>
      <p:ext uri="{BB962C8B-B14F-4D97-AF65-F5344CB8AC3E}">
        <p14:creationId xmlns:p14="http://schemas.microsoft.com/office/powerpoint/2010/main" val="2872793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smtClean="0">
                <a:latin typeface="Arial" panose="020B0604020202020204" pitchFamily="34" charset="0"/>
              </a:rPr>
              <a:t>Add the updated chart here</a:t>
            </a: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560F2F79-7B7D-47C4-B27C-3F9D899CFF34}" type="slidenum">
              <a:rPr lang="en-US" smtClean="0"/>
              <a:pPr/>
              <a:t>7</a:t>
            </a:fld>
            <a:endParaRPr lang="en-US" smtClean="0"/>
          </a:p>
        </p:txBody>
      </p:sp>
    </p:spTree>
    <p:extLst>
      <p:ext uri="{BB962C8B-B14F-4D97-AF65-F5344CB8AC3E}">
        <p14:creationId xmlns:p14="http://schemas.microsoft.com/office/powerpoint/2010/main" val="469270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smtClean="0">
                <a:latin typeface="Arial" panose="020B0604020202020204" pitchFamily="34" charset="0"/>
              </a:rPr>
              <a:t>This is the most recent chart on the site.</a:t>
            </a: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F6A6888F-B722-4B0D-A075-845DF65EFE3F}" type="slidenum">
              <a:rPr lang="en-US" smtClean="0"/>
              <a:pPr/>
              <a:t>8</a:t>
            </a:fld>
            <a:endParaRPr lang="en-US" smtClean="0"/>
          </a:p>
        </p:txBody>
      </p:sp>
    </p:spTree>
    <p:extLst>
      <p:ext uri="{BB962C8B-B14F-4D97-AF65-F5344CB8AC3E}">
        <p14:creationId xmlns:p14="http://schemas.microsoft.com/office/powerpoint/2010/main" val="2581325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85887C31-69EA-40CB-9A4E-855C68A68BF0}" type="slidenum">
              <a:rPr lang="en-US" smtClean="0"/>
              <a:pPr/>
              <a:t>9</a:t>
            </a:fld>
            <a:endParaRPr lang="en-US" smtClean="0"/>
          </a:p>
        </p:txBody>
      </p:sp>
    </p:spTree>
    <p:extLst>
      <p:ext uri="{BB962C8B-B14F-4D97-AF65-F5344CB8AC3E}">
        <p14:creationId xmlns:p14="http://schemas.microsoft.com/office/powerpoint/2010/main" val="26885933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p>
        </p:txBody>
      </p:sp>
      <p:pic>
        <p:nvPicPr>
          <p:cNvPr id="5" name="Picture 1188" descr="Title Page bar_112409_1pm"/>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68288"/>
            <a:ext cx="914400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180"/>
          <p:cNvSpPr>
            <a:spLocks noChangeArrowheads="1"/>
          </p:cNvSpPr>
          <p:nvPr userDrawn="1"/>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p>
        </p:txBody>
      </p:sp>
      <p:pic>
        <p:nvPicPr>
          <p:cNvPr id="7" name="Picture 1181"/>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a:t>12/01/09 - 9pm</a:t>
            </a:r>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6B1BABBC-7456-47F6-8145-8AEEC459CB15}" type="slidenum">
              <a:rPr lang="en-US"/>
              <a:pPr>
                <a:defRPr/>
              </a:pPr>
              <a:t>‹#›</a:t>
            </a:fld>
            <a:endParaRPr lang="en-US"/>
          </a:p>
        </p:txBody>
      </p:sp>
    </p:spTree>
    <p:extLst>
      <p:ext uri="{BB962C8B-B14F-4D97-AF65-F5344CB8AC3E}">
        <p14:creationId xmlns:p14="http://schemas.microsoft.com/office/powerpoint/2010/main" val="352008157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D5562155-E143-4816-92C1-084FC9E55246}" type="slidenum">
              <a:rPr lang="en-US"/>
              <a:pPr>
                <a:defRPr/>
              </a:pPr>
              <a:t>‹#›</a:t>
            </a:fld>
            <a:endParaRPr lang="en-US"/>
          </a:p>
        </p:txBody>
      </p:sp>
    </p:spTree>
    <p:extLst>
      <p:ext uri="{BB962C8B-B14F-4D97-AF65-F5344CB8AC3E}">
        <p14:creationId xmlns:p14="http://schemas.microsoft.com/office/powerpoint/2010/main" val="82529792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1A654533-229F-4A08-9BEA-45F70541BD37}" type="slidenum">
              <a:rPr lang="en-US"/>
              <a:pPr>
                <a:defRPr/>
              </a:pPr>
              <a:t>‹#›</a:t>
            </a:fld>
            <a:endParaRPr lang="en-US"/>
          </a:p>
        </p:txBody>
      </p:sp>
    </p:spTree>
    <p:extLst>
      <p:ext uri="{BB962C8B-B14F-4D97-AF65-F5344CB8AC3E}">
        <p14:creationId xmlns:p14="http://schemas.microsoft.com/office/powerpoint/2010/main" val="178592431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61EC0A94-534D-4419-B474-02C2A29C142F}" type="slidenum">
              <a:rPr lang="en-US"/>
              <a:pPr>
                <a:defRPr/>
              </a:pPr>
              <a:t>‹#›</a:t>
            </a:fld>
            <a:endParaRPr lang="en-US"/>
          </a:p>
        </p:txBody>
      </p:sp>
    </p:spTree>
    <p:extLst>
      <p:ext uri="{BB962C8B-B14F-4D97-AF65-F5344CB8AC3E}">
        <p14:creationId xmlns:p14="http://schemas.microsoft.com/office/powerpoint/2010/main" val="395405059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7A417165-4C4C-474A-BF5B-81C5B8921A17}" type="slidenum">
              <a:rPr lang="en-US"/>
              <a:pPr>
                <a:defRPr/>
              </a:pPr>
              <a:t>‹#›</a:t>
            </a:fld>
            <a:endParaRPr lang="en-US"/>
          </a:p>
        </p:txBody>
      </p:sp>
    </p:spTree>
    <p:extLst>
      <p:ext uri="{BB962C8B-B14F-4D97-AF65-F5344CB8AC3E}">
        <p14:creationId xmlns:p14="http://schemas.microsoft.com/office/powerpoint/2010/main" val="397530159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5A539991-DADE-4AA5-9D15-0E0DB8E1F060}" type="slidenum">
              <a:rPr lang="en-US"/>
              <a:pPr>
                <a:defRPr/>
              </a:pPr>
              <a:t>‹#›</a:t>
            </a:fld>
            <a:endParaRPr lang="en-US"/>
          </a:p>
        </p:txBody>
      </p:sp>
    </p:spTree>
    <p:extLst>
      <p:ext uri="{BB962C8B-B14F-4D97-AF65-F5344CB8AC3E}">
        <p14:creationId xmlns:p14="http://schemas.microsoft.com/office/powerpoint/2010/main" val="300359745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31D1804D-EF28-4BFA-9B55-E0FE4618C151}" type="slidenum">
              <a:rPr lang="en-US"/>
              <a:pPr>
                <a:defRPr/>
              </a:pPr>
              <a:t>‹#›</a:t>
            </a:fld>
            <a:endParaRPr lang="en-US"/>
          </a:p>
        </p:txBody>
      </p:sp>
    </p:spTree>
    <p:extLst>
      <p:ext uri="{BB962C8B-B14F-4D97-AF65-F5344CB8AC3E}">
        <p14:creationId xmlns:p14="http://schemas.microsoft.com/office/powerpoint/2010/main" val="368818040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4A8B7C29-9853-4B39-AE16-A228E7584B1A}" type="slidenum">
              <a:rPr lang="en-US"/>
              <a:pPr>
                <a:defRPr/>
              </a:pPr>
              <a:t>‹#›</a:t>
            </a:fld>
            <a:endParaRPr lang="en-US"/>
          </a:p>
        </p:txBody>
      </p:sp>
    </p:spTree>
    <p:extLst>
      <p:ext uri="{BB962C8B-B14F-4D97-AF65-F5344CB8AC3E}">
        <p14:creationId xmlns:p14="http://schemas.microsoft.com/office/powerpoint/2010/main" val="371332760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973DC2BC-F0D8-4480-ABD9-B555436272D9}" type="slidenum">
              <a:rPr lang="en-US"/>
              <a:pPr>
                <a:defRPr/>
              </a:pPr>
              <a:t>‹#›</a:t>
            </a:fld>
            <a:endParaRPr lang="en-US"/>
          </a:p>
        </p:txBody>
      </p:sp>
    </p:spTree>
    <p:extLst>
      <p:ext uri="{BB962C8B-B14F-4D97-AF65-F5344CB8AC3E}">
        <p14:creationId xmlns:p14="http://schemas.microsoft.com/office/powerpoint/2010/main" val="20619635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31A25AB-4BCD-4953-9D9E-865F03CA9DE0}" type="slidenum">
              <a:rPr lang="en-US"/>
              <a:pPr>
                <a:defRPr/>
              </a:pPr>
              <a:t>‹#›</a:t>
            </a:fld>
            <a:endParaRPr lang="en-US"/>
          </a:p>
        </p:txBody>
      </p:sp>
    </p:spTree>
    <p:extLst>
      <p:ext uri="{BB962C8B-B14F-4D97-AF65-F5344CB8AC3E}">
        <p14:creationId xmlns:p14="http://schemas.microsoft.com/office/powerpoint/2010/main" val="12985866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EA06D31A-6C0C-4A37-AB87-833B0A614EEC}" type="slidenum">
              <a:rPr lang="en-US"/>
              <a:pPr>
                <a:defRPr/>
              </a:pPr>
              <a:t>‹#›</a:t>
            </a:fld>
            <a:endParaRPr lang="en-US"/>
          </a:p>
        </p:txBody>
      </p:sp>
    </p:spTree>
    <p:extLst>
      <p:ext uri="{BB962C8B-B14F-4D97-AF65-F5344CB8AC3E}">
        <p14:creationId xmlns:p14="http://schemas.microsoft.com/office/powerpoint/2010/main" val="404574654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B3F9DCB8-9527-4571-96C4-FF22179373C1}" type="slidenum">
              <a:rPr lang="en-US"/>
              <a:pPr>
                <a:defRPr/>
              </a:pPr>
              <a:t>‹#›</a:t>
            </a:fld>
            <a:endParaRPr lang="en-US"/>
          </a:p>
        </p:txBody>
      </p:sp>
    </p:spTree>
    <p:extLst>
      <p:ext uri="{BB962C8B-B14F-4D97-AF65-F5344CB8AC3E}">
        <p14:creationId xmlns:p14="http://schemas.microsoft.com/office/powerpoint/2010/main" val="172811940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4"/>
          <p:cNvSpPr>
            <a:spLocks noChangeArrowheads="1"/>
          </p:cNvSpPr>
          <p:nvPr userDrawn="1"/>
        </p:nvSpPr>
        <p:spPr bwMode="white">
          <a:xfrm>
            <a:off x="0" y="0"/>
            <a:ext cx="91440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p>
        </p:txBody>
      </p:sp>
      <p:pic>
        <p:nvPicPr>
          <p:cNvPr id="1027" name="Picture 109" descr="Text Page"/>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5"/>
          <p:cNvSpPr>
            <a:spLocks noGrp="1" noChangeArrowheads="1"/>
          </p:cNvSpPr>
          <p:nvPr>
            <p:ph type="body" idx="1"/>
          </p:nvPr>
        </p:nvSpPr>
        <p:spPr bwMode="auto">
          <a:xfrm>
            <a:off x="495300" y="1647825"/>
            <a:ext cx="8153400"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44"/>
          <p:cNvSpPr>
            <a:spLocks noGrp="1" noChangeArrowheads="1"/>
          </p:cNvSpPr>
          <p:nvPr>
            <p:ph type="title"/>
          </p:nvPr>
        </p:nvSpPr>
        <p:spPr bwMode="black">
          <a:xfrm>
            <a:off x="298450" y="90488"/>
            <a:ext cx="74009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030" name="Rectangle 101"/>
          <p:cNvSpPr>
            <a:spLocks noChangeArrowheads="1"/>
          </p:cNvSpPr>
          <p:nvPr userDrawn="1"/>
        </p:nvSpPr>
        <p:spPr bwMode="auto">
          <a:xfrm>
            <a:off x="0" y="6807200"/>
            <a:ext cx="9144000" cy="50800"/>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p>
        </p:txBody>
      </p:sp>
      <p:pic>
        <p:nvPicPr>
          <p:cNvPr id="1031" name="Picture 102"/>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defRPr>
            </a:lvl1pPr>
          </a:lstStyle>
          <a:p>
            <a:pPr>
              <a:defRPr/>
            </a:pPr>
            <a:r>
              <a:rPr lang="en-US"/>
              <a:t>12/01/09 - 9pm</a:t>
            </a: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vl1pPr>
          </a:lstStyle>
          <a:p>
            <a:pPr>
              <a:defRPr/>
            </a:pPr>
            <a:fld id="{0EBC2EEE-A740-4B9F-944F-F6BC59A5395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90"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 id="2147484189" r:id="rId12"/>
  </p:sldLayoutIdLst>
  <p:transition>
    <p:fade/>
  </p:transition>
  <p:timing>
    <p:tnLst>
      <p:par>
        <p:cTn id="1" dur="indefinite" restart="never" nodeType="tmRoot"/>
      </p:par>
    </p:tnLst>
  </p:timing>
  <p:hf hd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anose="05000000000000000000"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anose="05000000000000000000"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panose="020B0604020202020204" pitchFamily="34"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anose="05000000000000000000"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www2.iii.org/video/lightning-myths.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2.iii.org/video/how-to-pick-lightning-protection-system.html" TargetMode="External"/><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www2.iii.org/video/beyond-thunder-dumb-when-lightning-strikes.html"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2.iii.org/video/advice-from-dummies-being-smart-about-lightning-protection.html"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youtube.com/watch?v=zFxK6YEOR8A"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9.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lightning.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433638"/>
            <a:ext cx="7772400" cy="1347787"/>
          </a:xfrm>
          <a:ln/>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en-US" sz="3200" dirty="0">
                <a:latin typeface="Arial" panose="020B0604020202020204" pitchFamily="34" charset="0"/>
              </a:rPr>
              <a:t>Partnership with the Lightning Protection Institute</a:t>
            </a:r>
            <a:br>
              <a:rPr lang="en-US" sz="3200" dirty="0">
                <a:latin typeface="Arial" panose="020B0604020202020204" pitchFamily="34" charset="0"/>
              </a:rPr>
            </a:br>
            <a:r>
              <a:rPr lang="en-US" sz="3200" dirty="0">
                <a:latin typeface="Arial" panose="020B0604020202020204" pitchFamily="34" charset="0"/>
              </a:rPr>
              <a:t> </a:t>
            </a:r>
            <a:r>
              <a:rPr lang="en-US" sz="2800" i="1" dirty="0">
                <a:latin typeface="Arial" panose="020B0604020202020204" pitchFamily="34" charset="0"/>
              </a:rPr>
              <a:t>An Overview of Communications Strategies</a:t>
            </a:r>
          </a:p>
        </p:txBody>
      </p:sp>
      <p:sp>
        <p:nvSpPr>
          <p:cNvPr id="5123" name="Rectangle 3"/>
          <p:cNvSpPr>
            <a:spLocks noGrp="1" noChangeArrowheads="1"/>
          </p:cNvSpPr>
          <p:nvPr>
            <p:ph type="subTitle" idx="1"/>
          </p:nvPr>
        </p:nvSpPr>
        <p:spPr>
          <a:xfrm>
            <a:off x="668338" y="3925888"/>
            <a:ext cx="7807325" cy="1477962"/>
          </a:xfrm>
        </p:spPr>
        <p:txBody>
          <a:bodyPr/>
          <a:lstStyle/>
          <a:p>
            <a:r>
              <a:rPr lang="en-US" sz="1800" dirty="0" err="1">
                <a:latin typeface="Arial" panose="020B0604020202020204" pitchFamily="34" charset="0"/>
              </a:rPr>
              <a:t>LPI</a:t>
            </a:r>
            <a:r>
              <a:rPr lang="en-US" sz="1800" dirty="0">
                <a:latin typeface="Arial" panose="020B0604020202020204" pitchFamily="34" charset="0"/>
              </a:rPr>
              <a:t>/</a:t>
            </a:r>
            <a:r>
              <a:rPr lang="en-US" sz="1800" dirty="0" err="1">
                <a:latin typeface="Arial" panose="020B0604020202020204" pitchFamily="34" charset="0"/>
              </a:rPr>
              <a:t>ULPA</a:t>
            </a:r>
            <a:r>
              <a:rPr lang="en-US" sz="1800" dirty="0">
                <a:latin typeface="Arial" panose="020B0604020202020204" pitchFamily="34" charset="0"/>
              </a:rPr>
              <a:t> 2014 Annual Conference</a:t>
            </a:r>
          </a:p>
          <a:p>
            <a:r>
              <a:rPr lang="en-US" sz="1800" dirty="0">
                <a:latin typeface="Arial" panose="020B0604020202020204" pitchFamily="34" charset="0"/>
              </a:rPr>
              <a:t>Singer Island, Florida</a:t>
            </a:r>
          </a:p>
          <a:p>
            <a:r>
              <a:rPr lang="en-US" sz="1800" dirty="0" smtClean="0">
                <a:latin typeface="Arial" panose="020B0604020202020204" pitchFamily="34" charset="0"/>
              </a:rPr>
              <a:t>February 28</a:t>
            </a:r>
            <a:r>
              <a:rPr lang="en-US" sz="1800" dirty="0">
                <a:latin typeface="Arial" panose="020B0604020202020204" pitchFamily="34" charset="0"/>
              </a:rPr>
              <a:t>, 2014</a:t>
            </a:r>
          </a:p>
          <a:p>
            <a:r>
              <a:rPr lang="en-US" sz="1800" dirty="0">
                <a:latin typeface="Arial" panose="020B0604020202020204" pitchFamily="34" charset="0"/>
              </a:rPr>
              <a:t>Lynne McChristian,  I.I.I. Florida Representative and Catastrophe Communications Expert</a:t>
            </a:r>
          </a:p>
        </p:txBody>
      </p:sp>
      <p:sp>
        <p:nvSpPr>
          <p:cNvPr id="5124" name="Rectangle 3"/>
          <p:cNvSpPr txBox="1">
            <a:spLocks noChangeArrowheads="1"/>
          </p:cNvSpPr>
          <p:nvPr/>
        </p:nvSpPr>
        <p:spPr bwMode="gray">
          <a:xfrm>
            <a:off x="90488" y="5886450"/>
            <a:ext cx="91440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Clr>
                <a:schemeClr val="accent1"/>
              </a:buClr>
              <a:buFont typeface="Wingdings" panose="05000000000000000000" pitchFamily="2" charset="2"/>
              <a:buNone/>
            </a:pPr>
            <a:r>
              <a:rPr lang="en-US" sz="1800" b="1" dirty="0">
                <a:solidFill>
                  <a:schemeClr val="bg2"/>
                </a:solidFill>
                <a:sym typeface="Symbol" panose="05050102010706020507" pitchFamily="18" charset="2"/>
              </a:rPr>
              <a:t>Insurance Information Institute  110 William Street  New York, NY 10038</a:t>
            </a:r>
          </a:p>
          <a:p>
            <a:pPr algn="ctr">
              <a:spcBef>
                <a:spcPct val="25000"/>
              </a:spcBef>
              <a:buClr>
                <a:schemeClr val="accent1"/>
              </a:buClr>
              <a:buFontTx/>
              <a:buNone/>
            </a:pPr>
            <a:r>
              <a:rPr lang="en-US" sz="1800" b="1" dirty="0">
                <a:solidFill>
                  <a:schemeClr val="bg2"/>
                </a:solidFill>
                <a:sym typeface="Symbol" panose="05050102010706020507" pitchFamily="18" charset="2"/>
              </a:rPr>
              <a:t>Tel: 212.346.5520  Fax: (212) 32-1916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latin typeface="Arial" panose="020B0604020202020204" pitchFamily="34" charset="0"/>
              </a:rPr>
              <a:t>Data in Facts and Statistics</a:t>
            </a:r>
          </a:p>
        </p:txBody>
      </p:sp>
      <p:sp>
        <p:nvSpPr>
          <p:cNvPr id="2355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12/01/09 - 9pm</a:t>
            </a:r>
          </a:p>
        </p:txBody>
      </p:sp>
      <p:sp>
        <p:nvSpPr>
          <p:cNvPr id="2355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eSlide – P6466 – The Financial Crisis and the Future of the P/C</a:t>
            </a:r>
          </a:p>
        </p:txBody>
      </p:sp>
      <p:sp>
        <p:nvSpPr>
          <p:cNvPr id="235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60A35191-F094-40AC-8371-D36ECFD566ED}" type="slidenum">
              <a:rPr lang="en-US" sz="900" smtClean="0"/>
              <a:pPr>
                <a:lnSpc>
                  <a:spcPct val="85000"/>
                </a:lnSpc>
                <a:spcBef>
                  <a:spcPct val="20000"/>
                </a:spcBef>
                <a:buClrTx/>
                <a:buFontTx/>
                <a:buNone/>
              </a:pPr>
              <a:t>10</a:t>
            </a:fld>
            <a:endParaRPr lang="en-US" sz="900" smtClean="0"/>
          </a:p>
        </p:txBody>
      </p:sp>
      <p:pic>
        <p:nvPicPr>
          <p:cNvPr id="23558"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047750" y="1362075"/>
            <a:ext cx="6908800" cy="464185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latin typeface="Arial" panose="020B0604020202020204" pitchFamily="34" charset="0"/>
              </a:rPr>
              <a:t>Data in Facts and Statistics</a:t>
            </a:r>
          </a:p>
        </p:txBody>
      </p:sp>
      <p:sp>
        <p:nvSpPr>
          <p:cNvPr id="2560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12/01/09 - 9pm</a:t>
            </a:r>
          </a:p>
        </p:txBody>
      </p:sp>
      <p:sp>
        <p:nvSpPr>
          <p:cNvPr id="2560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eSlide – P6466 – The Financial Crisis and the Future of the P/C</a:t>
            </a:r>
          </a:p>
        </p:txBody>
      </p:sp>
      <p:sp>
        <p:nvSpPr>
          <p:cNvPr id="2560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1304D042-CC82-4CE5-9FA2-FB331971D793}" type="slidenum">
              <a:rPr lang="en-US" sz="900" smtClean="0"/>
              <a:pPr>
                <a:lnSpc>
                  <a:spcPct val="85000"/>
                </a:lnSpc>
                <a:spcBef>
                  <a:spcPct val="20000"/>
                </a:spcBef>
                <a:buClrTx/>
                <a:buFontTx/>
                <a:buNone/>
              </a:pPr>
              <a:t>11</a:t>
            </a:fld>
            <a:endParaRPr lang="en-US" sz="900" smtClean="0"/>
          </a:p>
        </p:txBody>
      </p:sp>
      <p:sp>
        <p:nvSpPr>
          <p:cNvPr id="25606" name="TextBox 6"/>
          <p:cNvSpPr txBox="1">
            <a:spLocks noChangeArrowheads="1"/>
          </p:cNvSpPr>
          <p:nvPr/>
        </p:nvSpPr>
        <p:spPr bwMode="auto">
          <a:xfrm>
            <a:off x="6000750" y="4929188"/>
            <a:ext cx="2914650" cy="1323975"/>
          </a:xfrm>
          <a:prstGeom prst="rect">
            <a:avLst/>
          </a:prstGeom>
          <a:solidFill>
            <a:schemeClr val="bg2"/>
          </a:solidFill>
          <a:ln w="38100">
            <a:solidFill>
              <a:schemeClr val="tx1"/>
            </a:solidFill>
            <a:miter lim="800000"/>
            <a:headEnd/>
            <a:tailEnd/>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sz="1600" b="1"/>
              <a:t>Strategy:</a:t>
            </a:r>
            <a:r>
              <a:rPr lang="en-US" sz="1600"/>
              <a:t/>
            </a:r>
            <a:br>
              <a:rPr lang="en-US" sz="1600"/>
            </a:br>
            <a:r>
              <a:rPr lang="en-US" sz="1600"/>
              <a:t>Encourage web users to contact LPI for additional information by linking to its website with all data sets.</a:t>
            </a:r>
          </a:p>
        </p:txBody>
      </p:sp>
      <p:pic>
        <p:nvPicPr>
          <p:cNvPr id="25607"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81100" y="1630363"/>
            <a:ext cx="6670675" cy="296386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5608" name="Picture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276350" y="4845050"/>
            <a:ext cx="4724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latin typeface="Arial" panose="020B0604020202020204" pitchFamily="34" charset="0"/>
              </a:rPr>
              <a:t>Data in Facts and Statistics – Homeowners Insurance</a:t>
            </a:r>
          </a:p>
        </p:txBody>
      </p:sp>
      <p:sp>
        <p:nvSpPr>
          <p:cNvPr id="2765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12/01/09 - 9pm</a:t>
            </a:r>
          </a:p>
        </p:txBody>
      </p:sp>
      <p:sp>
        <p:nvSpPr>
          <p:cNvPr id="2765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eSlide – P6466 – The Financial Crisis and the Future of the P/C</a:t>
            </a:r>
          </a:p>
        </p:txBody>
      </p:sp>
      <p:sp>
        <p:nvSpPr>
          <p:cNvPr id="2765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AC72A94C-A2A9-4762-8796-9159A5F658F4}" type="slidenum">
              <a:rPr lang="en-US" sz="900" smtClean="0"/>
              <a:pPr>
                <a:lnSpc>
                  <a:spcPct val="85000"/>
                </a:lnSpc>
                <a:spcBef>
                  <a:spcPct val="20000"/>
                </a:spcBef>
                <a:buClrTx/>
                <a:buFontTx/>
                <a:buNone/>
              </a:pPr>
              <a:t>12</a:t>
            </a:fld>
            <a:endParaRPr lang="en-US" sz="900" smtClean="0"/>
          </a:p>
        </p:txBody>
      </p:sp>
      <p:pic>
        <p:nvPicPr>
          <p:cNvPr id="27654"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22313" y="1495425"/>
            <a:ext cx="7699375"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latin typeface="Arial" panose="020B0604020202020204" pitchFamily="34" charset="0"/>
              </a:rPr>
              <a:t>Data in Facts and Statistics – Homeowners Insurance</a:t>
            </a:r>
          </a:p>
        </p:txBody>
      </p:sp>
      <p:sp>
        <p:nvSpPr>
          <p:cNvPr id="2969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12/01/09 - 9pm</a:t>
            </a:r>
          </a:p>
        </p:txBody>
      </p:sp>
      <p:sp>
        <p:nvSpPr>
          <p:cNvPr id="2970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eSlide – P6466 – The Financial Crisis and the Future of the P/C</a:t>
            </a:r>
          </a:p>
        </p:txBody>
      </p:sp>
      <p:sp>
        <p:nvSpPr>
          <p:cNvPr id="297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0D9FCD7-946B-42DE-B84D-6C1E6BC49E82}" type="slidenum">
              <a:rPr lang="en-US" sz="900" smtClean="0"/>
              <a:pPr>
                <a:lnSpc>
                  <a:spcPct val="85000"/>
                </a:lnSpc>
                <a:spcBef>
                  <a:spcPct val="20000"/>
                </a:spcBef>
                <a:buClrTx/>
                <a:buFontTx/>
                <a:buNone/>
              </a:pPr>
              <a:t>13</a:t>
            </a:fld>
            <a:endParaRPr lang="en-US" sz="900" smtClean="0"/>
          </a:p>
        </p:txBody>
      </p:sp>
      <p:pic>
        <p:nvPicPr>
          <p:cNvPr id="29702"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33450" y="1293813"/>
            <a:ext cx="72771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5"/>
          <p:cNvSpPr>
            <a:spLocks noGrp="1"/>
          </p:cNvSpPr>
          <p:nvPr>
            <p:ph type="title"/>
          </p:nvPr>
        </p:nvSpPr>
        <p:spPr/>
        <p:txBody>
          <a:bodyPr/>
          <a:lstStyle/>
          <a:p>
            <a:r>
              <a:rPr lang="en-US" smtClean="0">
                <a:latin typeface="Arial" panose="020B0604020202020204" pitchFamily="34" charset="0"/>
              </a:rPr>
              <a:t>Consumer Articles</a:t>
            </a:r>
          </a:p>
        </p:txBody>
      </p:sp>
      <p:sp>
        <p:nvSpPr>
          <p:cNvPr id="31747"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12/01/09 - 9pm</a:t>
            </a:r>
          </a:p>
        </p:txBody>
      </p:sp>
      <p:sp>
        <p:nvSpPr>
          <p:cNvPr id="317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eSlide – P6466 – The Financial Crisis and the Future of the P/C</a:t>
            </a:r>
          </a:p>
        </p:txBody>
      </p:sp>
      <p:sp>
        <p:nvSpPr>
          <p:cNvPr id="317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BAEB076E-12C5-4544-8D65-CB37792E4155}" type="slidenum">
              <a:rPr lang="en-US" sz="900" smtClean="0"/>
              <a:pPr>
                <a:lnSpc>
                  <a:spcPct val="85000"/>
                </a:lnSpc>
                <a:spcBef>
                  <a:spcPct val="20000"/>
                </a:spcBef>
                <a:buClrTx/>
                <a:buFontTx/>
                <a:buNone/>
              </a:pPr>
              <a:t>14</a:t>
            </a:fld>
            <a:endParaRPr lang="en-US" sz="900" smtClean="0"/>
          </a:p>
        </p:txBody>
      </p:sp>
      <p:pic>
        <p:nvPicPr>
          <p:cNvPr id="31750" name="Picture 6"/>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727075" y="1600200"/>
            <a:ext cx="3498850" cy="4525963"/>
          </a:xfrm>
          <a:noFill/>
        </p:spPr>
      </p:pic>
      <p:pic>
        <p:nvPicPr>
          <p:cNvPr id="31751" name="Picture 7"/>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5295900" y="1700213"/>
            <a:ext cx="2743200" cy="4630737"/>
          </a:xfrm>
          <a:noFill/>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98438" y="0"/>
            <a:ext cx="7202487" cy="860425"/>
          </a:xfrm>
        </p:spPr>
        <p:txBody>
          <a:bodyPr/>
          <a:lstStyle/>
          <a:p>
            <a:r>
              <a:rPr lang="en-US" smtClean="0">
                <a:latin typeface="Arial" panose="020B0604020202020204" pitchFamily="34" charset="0"/>
              </a:rPr>
              <a:t>Web Video</a:t>
            </a:r>
          </a:p>
        </p:txBody>
      </p:sp>
      <p:sp>
        <p:nvSpPr>
          <p:cNvPr id="32771"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12/01/09 - 9pm</a:t>
            </a:r>
          </a:p>
        </p:txBody>
      </p:sp>
      <p:sp>
        <p:nvSpPr>
          <p:cNvPr id="327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eSlide – P6466 – The Financial Crisis and the Future of the P/C</a:t>
            </a:r>
          </a:p>
        </p:txBody>
      </p:sp>
      <p:sp>
        <p:nvSpPr>
          <p:cNvPr id="327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9D65A5E-3E26-4A39-8CCA-395BC897AD04}" type="slidenum">
              <a:rPr lang="en-US" sz="900" smtClean="0"/>
              <a:pPr>
                <a:lnSpc>
                  <a:spcPct val="85000"/>
                </a:lnSpc>
                <a:spcBef>
                  <a:spcPct val="20000"/>
                </a:spcBef>
                <a:buClrTx/>
                <a:buFontTx/>
                <a:buNone/>
              </a:pPr>
              <a:t>15</a:t>
            </a:fld>
            <a:endParaRPr lang="en-US" sz="900" smtClean="0"/>
          </a:p>
        </p:txBody>
      </p:sp>
      <p:pic>
        <p:nvPicPr>
          <p:cNvPr id="327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0288" y="1069975"/>
            <a:ext cx="4543425"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extBox 6"/>
          <p:cNvSpPr txBox="1">
            <a:spLocks noChangeArrowheads="1"/>
          </p:cNvSpPr>
          <p:nvPr/>
        </p:nvSpPr>
        <p:spPr bwMode="auto">
          <a:xfrm>
            <a:off x="2292350" y="6280150"/>
            <a:ext cx="2195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sz="1800">
                <a:hlinkClick r:id="rId4"/>
              </a:rPr>
              <a:t>Watch Video</a:t>
            </a:r>
            <a:endParaRPr lang="en-US" sz="180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latin typeface="Arial" panose="020B0604020202020204" pitchFamily="34" charset="0"/>
              </a:rPr>
              <a:t>Podcasts and Video</a:t>
            </a:r>
          </a:p>
        </p:txBody>
      </p:sp>
      <p:sp>
        <p:nvSpPr>
          <p:cNvPr id="34819"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12/01/09 - 9pm</a:t>
            </a:r>
          </a:p>
        </p:txBody>
      </p:sp>
      <p:sp>
        <p:nvSpPr>
          <p:cNvPr id="348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eSlide – P6466 – The Financial Crisis and the Future of the P/C</a:t>
            </a:r>
          </a:p>
        </p:txBody>
      </p:sp>
      <p:sp>
        <p:nvSpPr>
          <p:cNvPr id="348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E375D3C8-448E-4248-B0B2-A55826F0810F}" type="slidenum">
              <a:rPr lang="en-US" sz="900" smtClean="0"/>
              <a:pPr>
                <a:lnSpc>
                  <a:spcPct val="85000"/>
                </a:lnSpc>
                <a:spcBef>
                  <a:spcPct val="20000"/>
                </a:spcBef>
                <a:buClrTx/>
                <a:buFontTx/>
                <a:buNone/>
              </a:pPr>
              <a:t>16</a:t>
            </a:fld>
            <a:endParaRPr lang="en-US" sz="900" smtClean="0"/>
          </a:p>
        </p:txBody>
      </p:sp>
      <p:pic>
        <p:nvPicPr>
          <p:cNvPr id="348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1838" y="1050925"/>
            <a:ext cx="7610475"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Box 6"/>
          <p:cNvSpPr txBox="1">
            <a:spLocks noChangeArrowheads="1"/>
          </p:cNvSpPr>
          <p:nvPr/>
        </p:nvSpPr>
        <p:spPr bwMode="auto">
          <a:xfrm>
            <a:off x="654050" y="6286500"/>
            <a:ext cx="2822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sz="1800">
                <a:hlinkClick r:id="rId3"/>
              </a:rPr>
              <a:t>Watch Video</a:t>
            </a:r>
            <a:endParaRPr lang="en-US" sz="180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latin typeface="Arial" panose="020B0604020202020204" pitchFamily="34" charset="0"/>
              </a:rPr>
              <a:t>Fun and Entertaining Videos</a:t>
            </a:r>
          </a:p>
        </p:txBody>
      </p:sp>
      <p:sp>
        <p:nvSpPr>
          <p:cNvPr id="3584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12/01/09 - 9pm</a:t>
            </a:r>
          </a:p>
        </p:txBody>
      </p:sp>
      <p:sp>
        <p:nvSpPr>
          <p:cNvPr id="3584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eSlide – P6466 – The Financial Crisis and the Future of the P/C</a:t>
            </a:r>
          </a:p>
        </p:txBody>
      </p:sp>
      <p:sp>
        <p:nvSpPr>
          <p:cNvPr id="358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B14ACA16-F352-4E9C-9C69-28C22B9A1D5E}" type="slidenum">
              <a:rPr lang="en-US" sz="900" smtClean="0"/>
              <a:pPr>
                <a:lnSpc>
                  <a:spcPct val="85000"/>
                </a:lnSpc>
                <a:spcBef>
                  <a:spcPct val="20000"/>
                </a:spcBef>
                <a:buClrTx/>
                <a:buFontTx/>
                <a:buNone/>
              </a:pPr>
              <a:t>17</a:t>
            </a:fld>
            <a:endParaRPr lang="en-US" sz="900" smtClean="0"/>
          </a:p>
        </p:txBody>
      </p:sp>
      <p:pic>
        <p:nvPicPr>
          <p:cNvPr id="35846"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474788" y="1117600"/>
            <a:ext cx="5962650" cy="4891088"/>
          </a:xfrm>
          <a:noFill/>
        </p:spPr>
      </p:pic>
      <p:sp>
        <p:nvSpPr>
          <p:cNvPr id="35847" name="TextBox 6"/>
          <p:cNvSpPr txBox="1">
            <a:spLocks noChangeArrowheads="1"/>
          </p:cNvSpPr>
          <p:nvPr/>
        </p:nvSpPr>
        <p:spPr bwMode="auto">
          <a:xfrm>
            <a:off x="1576388" y="6116638"/>
            <a:ext cx="6118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sz="1800">
                <a:hlinkClick r:id="rId3"/>
              </a:rPr>
              <a:t>http://www2.iii.org/video/beyond-thunder-dumb-when-lightning-strikes.html</a:t>
            </a:r>
            <a:endParaRPr lang="en-US" sz="1800"/>
          </a:p>
          <a:p>
            <a:pPr eaLnBrk="1" hangingPunct="1">
              <a:lnSpc>
                <a:spcPct val="100000"/>
              </a:lnSpc>
              <a:spcBef>
                <a:spcPct val="0"/>
              </a:spcBef>
              <a:buClrTx/>
              <a:buFontTx/>
              <a:buNone/>
            </a:pPr>
            <a:endParaRPr lang="en-US" sz="180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latin typeface="Arial" panose="020B0604020202020204" pitchFamily="34" charset="0"/>
              </a:rPr>
              <a:t>Web videos</a:t>
            </a:r>
          </a:p>
        </p:txBody>
      </p:sp>
      <p:sp>
        <p:nvSpPr>
          <p:cNvPr id="3686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12/01/09 - 9pm</a:t>
            </a:r>
          </a:p>
        </p:txBody>
      </p:sp>
      <p:sp>
        <p:nvSpPr>
          <p:cNvPr id="3686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eSlide – P6466 – The Financial Crisis and the Future of the P/C</a:t>
            </a:r>
          </a:p>
        </p:txBody>
      </p:sp>
      <p:sp>
        <p:nvSpPr>
          <p:cNvPr id="368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B855ED7B-4475-453E-84A9-FB232E0F6E1C}" type="slidenum">
              <a:rPr lang="en-US" sz="900" smtClean="0"/>
              <a:pPr>
                <a:lnSpc>
                  <a:spcPct val="85000"/>
                </a:lnSpc>
                <a:spcBef>
                  <a:spcPct val="20000"/>
                </a:spcBef>
                <a:buClrTx/>
                <a:buFontTx/>
                <a:buNone/>
              </a:pPr>
              <a:t>18</a:t>
            </a:fld>
            <a:endParaRPr lang="en-US" sz="900" smtClean="0"/>
          </a:p>
        </p:txBody>
      </p:sp>
      <p:pic>
        <p:nvPicPr>
          <p:cNvPr id="3687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525588" y="1647825"/>
            <a:ext cx="6092825" cy="4652963"/>
          </a:xfrm>
          <a:noFill/>
        </p:spPr>
      </p:pic>
      <p:sp>
        <p:nvSpPr>
          <p:cNvPr id="36871" name="TextBox 7"/>
          <p:cNvSpPr txBox="1">
            <a:spLocks noChangeArrowheads="1"/>
          </p:cNvSpPr>
          <p:nvPr/>
        </p:nvSpPr>
        <p:spPr bwMode="auto">
          <a:xfrm>
            <a:off x="2833688" y="6073775"/>
            <a:ext cx="2273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sz="1800">
                <a:hlinkClick r:id="rId3"/>
              </a:rPr>
              <a:t>Watch Video</a:t>
            </a:r>
            <a:endParaRPr lang="en-US" sz="180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latin typeface="Arial" panose="020B0604020202020204" pitchFamily="34" charset="0"/>
              </a:rPr>
              <a:t>Video: b-roll/bites</a:t>
            </a:r>
          </a:p>
        </p:txBody>
      </p:sp>
      <p:sp>
        <p:nvSpPr>
          <p:cNvPr id="3789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12/01/09 - 9pm</a:t>
            </a:r>
          </a:p>
        </p:txBody>
      </p:sp>
      <p:sp>
        <p:nvSpPr>
          <p:cNvPr id="3789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eSlide – P6466 – The Financial Crisis and the Future of the P/C</a:t>
            </a:r>
          </a:p>
        </p:txBody>
      </p:sp>
      <p:sp>
        <p:nvSpPr>
          <p:cNvPr id="378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5E138393-0E98-4BEA-B312-459055E65C84}" type="slidenum">
              <a:rPr lang="en-US" sz="900" smtClean="0"/>
              <a:pPr>
                <a:lnSpc>
                  <a:spcPct val="85000"/>
                </a:lnSpc>
                <a:spcBef>
                  <a:spcPct val="20000"/>
                </a:spcBef>
                <a:buClrTx/>
                <a:buFontTx/>
                <a:buNone/>
              </a:pPr>
              <a:t>19</a:t>
            </a:fld>
            <a:endParaRPr lang="en-US" sz="900" smtClean="0"/>
          </a:p>
        </p:txBody>
      </p:sp>
      <p:pic>
        <p:nvPicPr>
          <p:cNvPr id="37894"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581025" y="1647825"/>
            <a:ext cx="7981950" cy="4652963"/>
          </a:xfr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5"/>
          <p:cNvSpPr>
            <a:spLocks noGrp="1"/>
          </p:cNvSpPr>
          <p:nvPr>
            <p:ph type="title"/>
          </p:nvPr>
        </p:nvSpPr>
        <p:spPr/>
        <p:txBody>
          <a:bodyPr/>
          <a:lstStyle/>
          <a:p>
            <a:r>
              <a:rPr lang="en-US" smtClean="0">
                <a:latin typeface="Arial" panose="020B0604020202020204" pitchFamily="34" charset="0"/>
              </a:rPr>
              <a:t>Greeting from I.I.I.’s Jeanne Salvatore</a:t>
            </a:r>
          </a:p>
        </p:txBody>
      </p:sp>
      <p:sp>
        <p:nvSpPr>
          <p:cNvPr id="7171"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12/01/09 - 9pm</a:t>
            </a:r>
          </a:p>
        </p:txBody>
      </p:sp>
      <p:sp>
        <p:nvSpPr>
          <p:cNvPr id="71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eSlide – P6466 – The Financial Crisis and the Future of the P/C</a:t>
            </a:r>
          </a:p>
        </p:txBody>
      </p:sp>
      <p:sp>
        <p:nvSpPr>
          <p:cNvPr id="71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A6139D67-B439-47AF-A4F4-FD01A3601A92}" type="slidenum">
              <a:rPr lang="en-US" sz="900" smtClean="0"/>
              <a:pPr>
                <a:lnSpc>
                  <a:spcPct val="85000"/>
                </a:lnSpc>
                <a:spcBef>
                  <a:spcPct val="20000"/>
                </a:spcBef>
                <a:buClrTx/>
                <a:buFontTx/>
                <a:buNone/>
              </a:pPr>
              <a:t>2</a:t>
            </a:fld>
            <a:endParaRPr lang="en-US" sz="900" smtClean="0"/>
          </a:p>
        </p:txBody>
      </p:sp>
      <p:pic>
        <p:nvPicPr>
          <p:cNvPr id="7174"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8275" y="1243013"/>
            <a:ext cx="5721350"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12/01/09 - 9pm</a:t>
            </a:r>
          </a:p>
        </p:txBody>
      </p:sp>
      <p:sp>
        <p:nvSpPr>
          <p:cNvPr id="389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eSlide – P6466 – The Financial Crisis and the Future of the P/C</a:t>
            </a:r>
          </a:p>
        </p:txBody>
      </p:sp>
      <p:sp>
        <p:nvSpPr>
          <p:cNvPr id="389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A88BE097-9FDB-4CAA-A144-740079459192}" type="slidenum">
              <a:rPr lang="en-US" sz="900" smtClean="0"/>
              <a:pPr>
                <a:lnSpc>
                  <a:spcPct val="85000"/>
                </a:lnSpc>
                <a:spcBef>
                  <a:spcPct val="20000"/>
                </a:spcBef>
                <a:buClrTx/>
                <a:buFontTx/>
                <a:buNone/>
              </a:pPr>
              <a:t>20</a:t>
            </a:fld>
            <a:endParaRPr lang="en-US" sz="900" smtClean="0"/>
          </a:p>
        </p:txBody>
      </p:sp>
      <p:sp>
        <p:nvSpPr>
          <p:cNvPr id="9" name="TextBox 8"/>
          <p:cNvSpPr txBox="1"/>
          <p:nvPr/>
        </p:nvSpPr>
        <p:spPr>
          <a:xfrm>
            <a:off x="668338" y="2308225"/>
            <a:ext cx="7880350" cy="1754188"/>
          </a:xfrm>
          <a:prstGeom prst="rect">
            <a:avLst/>
          </a:prstGeom>
          <a:solidFill>
            <a:schemeClr val="accent1">
              <a:lumMod val="60000"/>
              <a:lumOff val="40000"/>
            </a:schemeClr>
          </a:solidFill>
          <a:ln w="28575">
            <a:solidFill>
              <a:schemeClr val="tx1"/>
            </a:solidFill>
          </a:ln>
        </p:spPr>
        <p:txBody>
          <a:bodyPr>
            <a:spAutoFit/>
          </a:bodyPr>
          <a:lstStyle/>
          <a:p>
            <a:pPr algn="ctr" eaLnBrk="1" hangingPunct="1">
              <a:defRPr/>
            </a:pPr>
            <a:r>
              <a:rPr lang="en-US" sz="3600" dirty="0">
                <a:latin typeface="Arial" charset="0"/>
              </a:rPr>
              <a:t>Highlights </a:t>
            </a:r>
          </a:p>
          <a:p>
            <a:pPr algn="ctr" eaLnBrk="1" hangingPunct="1">
              <a:defRPr/>
            </a:pPr>
            <a:r>
              <a:rPr lang="en-US" sz="3600" dirty="0">
                <a:latin typeface="Arial" charset="0"/>
              </a:rPr>
              <a:t>2013 Accomplishments and     Ongoing Partnership Activities</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5"/>
          <p:cNvSpPr>
            <a:spLocks noGrp="1"/>
          </p:cNvSpPr>
          <p:nvPr>
            <p:ph type="title"/>
          </p:nvPr>
        </p:nvSpPr>
        <p:spPr/>
        <p:txBody>
          <a:bodyPr/>
          <a:lstStyle/>
          <a:p>
            <a:r>
              <a:rPr lang="en-US" smtClean="0">
                <a:latin typeface="Arial" panose="020B0604020202020204" pitchFamily="34" charset="0"/>
              </a:rPr>
              <a:t>Recorded and edited a Web video at 2013 conference</a:t>
            </a:r>
          </a:p>
        </p:txBody>
      </p:sp>
      <p:sp>
        <p:nvSpPr>
          <p:cNvPr id="39939"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12/01/09 - 9pm</a:t>
            </a:r>
          </a:p>
        </p:txBody>
      </p:sp>
      <p:sp>
        <p:nvSpPr>
          <p:cNvPr id="399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eSlide – P6466 – The Financial Crisis and the Future of the P/C</a:t>
            </a:r>
          </a:p>
        </p:txBody>
      </p:sp>
      <p:sp>
        <p:nvSpPr>
          <p:cNvPr id="399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0CA455D8-C60D-470D-9AEA-79658F077228}" type="slidenum">
              <a:rPr lang="en-US" sz="900" smtClean="0"/>
              <a:pPr>
                <a:lnSpc>
                  <a:spcPct val="85000"/>
                </a:lnSpc>
                <a:spcBef>
                  <a:spcPct val="20000"/>
                </a:spcBef>
                <a:buClrTx/>
                <a:buFontTx/>
                <a:buNone/>
              </a:pPr>
              <a:t>21</a:t>
            </a:fld>
            <a:endParaRPr lang="en-US" sz="900" smtClean="0"/>
          </a:p>
        </p:txBody>
      </p:sp>
      <p:pic>
        <p:nvPicPr>
          <p:cNvPr id="39942"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0263" y="1303338"/>
            <a:ext cx="7248525"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TextBox 4"/>
          <p:cNvSpPr txBox="1">
            <a:spLocks noChangeArrowheads="1"/>
          </p:cNvSpPr>
          <p:nvPr/>
        </p:nvSpPr>
        <p:spPr bwMode="auto">
          <a:xfrm>
            <a:off x="500063" y="6334125"/>
            <a:ext cx="6202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t>Link: </a:t>
            </a:r>
            <a:r>
              <a:rPr lang="en-US">
                <a:hlinkClick r:id="rId4"/>
              </a:rPr>
              <a:t>http://www.youtube.com/watch?v=zFxK6YEOR8A</a:t>
            </a:r>
            <a:r>
              <a:rPr lang="en-US"/>
              <a:t> </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5"/>
          <p:cNvSpPr>
            <a:spLocks noGrp="1"/>
          </p:cNvSpPr>
          <p:nvPr>
            <p:ph type="title"/>
          </p:nvPr>
        </p:nvSpPr>
        <p:spPr/>
        <p:txBody>
          <a:bodyPr/>
          <a:lstStyle/>
          <a:p>
            <a:r>
              <a:rPr lang="en-US" smtClean="0">
                <a:latin typeface="Arial" panose="020B0604020202020204" pitchFamily="34" charset="0"/>
              </a:rPr>
              <a:t>Recorded and edited a Web video at 2012 conference, too!</a:t>
            </a:r>
          </a:p>
        </p:txBody>
      </p:sp>
      <p:sp>
        <p:nvSpPr>
          <p:cNvPr id="41987"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12/01/09 - 9pm</a:t>
            </a:r>
          </a:p>
        </p:txBody>
      </p:sp>
      <p:sp>
        <p:nvSpPr>
          <p:cNvPr id="419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eSlide – P6466 – The Financial Crisis and the Future of the P/C</a:t>
            </a:r>
          </a:p>
        </p:txBody>
      </p:sp>
      <p:sp>
        <p:nvSpPr>
          <p:cNvPr id="419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5F679FA5-A6AC-483D-BE9A-28DF470EE821}" type="slidenum">
              <a:rPr lang="en-US" sz="900" smtClean="0"/>
              <a:pPr>
                <a:lnSpc>
                  <a:spcPct val="85000"/>
                </a:lnSpc>
                <a:spcBef>
                  <a:spcPct val="20000"/>
                </a:spcBef>
                <a:buClrTx/>
                <a:buFontTx/>
                <a:buNone/>
              </a:pPr>
              <a:t>22</a:t>
            </a:fld>
            <a:endParaRPr lang="en-US" sz="900" smtClean="0"/>
          </a:p>
        </p:txBody>
      </p:sp>
      <p:pic>
        <p:nvPicPr>
          <p:cNvPr id="41990"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397000" y="1647825"/>
            <a:ext cx="6350000" cy="4652963"/>
          </a:xfr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z="2000" smtClean="0">
                <a:latin typeface="Arial" panose="020B0604020202020204" pitchFamily="34" charset="0"/>
              </a:rPr>
              <a:t>Issue News Releases – Since I.I.I. began partnering with the UPLA/LPI, 15 releases were issued and posted to our website -- with four issued in 2013.</a:t>
            </a:r>
          </a:p>
        </p:txBody>
      </p:sp>
      <p:sp>
        <p:nvSpPr>
          <p:cNvPr id="44035"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12/01/09 - 9pm</a:t>
            </a:r>
          </a:p>
        </p:txBody>
      </p:sp>
      <p:sp>
        <p:nvSpPr>
          <p:cNvPr id="440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eSlide – P6466 – The Financial Crisis and the Future of the P/C</a:t>
            </a:r>
          </a:p>
        </p:txBody>
      </p:sp>
      <p:sp>
        <p:nvSpPr>
          <p:cNvPr id="440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C289BD54-D877-4BF3-8DE4-96C9265B6794}" type="slidenum">
              <a:rPr lang="en-US" sz="900" smtClean="0"/>
              <a:pPr>
                <a:lnSpc>
                  <a:spcPct val="85000"/>
                </a:lnSpc>
                <a:spcBef>
                  <a:spcPct val="20000"/>
                </a:spcBef>
                <a:buClrTx/>
                <a:buFontTx/>
                <a:buNone/>
              </a:pPr>
              <a:t>23</a:t>
            </a:fld>
            <a:endParaRPr lang="en-US" sz="900" smtClean="0"/>
          </a:p>
        </p:txBody>
      </p:sp>
      <p:pic>
        <p:nvPicPr>
          <p:cNvPr id="44038"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2500" y="1114425"/>
            <a:ext cx="7078663" cy="560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3"/>
          <p:cNvSpPr>
            <a:spLocks noGrp="1"/>
          </p:cNvSpPr>
          <p:nvPr>
            <p:ph type="title"/>
          </p:nvPr>
        </p:nvSpPr>
        <p:spPr/>
        <p:txBody>
          <a:bodyPr/>
          <a:lstStyle/>
          <a:p>
            <a:r>
              <a:rPr lang="en-US" sz="2000" smtClean="0">
                <a:latin typeface="Arial" panose="020B0604020202020204" pitchFamily="34" charset="0"/>
              </a:rPr>
              <a:t>News releases issued in English and Spanish to announce new lightning claim data and promote Lightning Safety Awareness Week</a:t>
            </a:r>
          </a:p>
        </p:txBody>
      </p:sp>
      <p:sp>
        <p:nvSpPr>
          <p:cNvPr id="46083"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12/01/09 - 9pm</a:t>
            </a:r>
          </a:p>
        </p:txBody>
      </p:sp>
      <p:sp>
        <p:nvSpPr>
          <p:cNvPr id="4608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eSlide – P6466 – The Financial Crisis and the Future of the P/C</a:t>
            </a:r>
          </a:p>
        </p:txBody>
      </p:sp>
      <p:sp>
        <p:nvSpPr>
          <p:cNvPr id="4608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40751C81-DB22-4BE7-93C6-97919B5F2C7B}" type="slidenum">
              <a:rPr lang="en-US" sz="900" smtClean="0"/>
              <a:pPr>
                <a:lnSpc>
                  <a:spcPct val="85000"/>
                </a:lnSpc>
                <a:spcBef>
                  <a:spcPct val="20000"/>
                </a:spcBef>
                <a:buClrTx/>
                <a:buFontTx/>
                <a:buNone/>
              </a:pPr>
              <a:t>24</a:t>
            </a:fld>
            <a:endParaRPr lang="en-US" sz="900" smtClean="0"/>
          </a:p>
        </p:txBody>
      </p:sp>
      <p:sp>
        <p:nvSpPr>
          <p:cNvPr id="46086" name="TextBox 8"/>
          <p:cNvSpPr txBox="1">
            <a:spLocks noChangeArrowheads="1"/>
          </p:cNvSpPr>
          <p:nvPr/>
        </p:nvSpPr>
        <p:spPr bwMode="auto">
          <a:xfrm>
            <a:off x="266700" y="998538"/>
            <a:ext cx="8188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sz="1800" b="1">
                <a:solidFill>
                  <a:schemeClr val="accent2"/>
                </a:solidFill>
              </a:rPr>
              <a:t>Distributed information through I.I.I.’s social media network. On Facebook alone we reached 77,071 users</a:t>
            </a:r>
          </a:p>
        </p:txBody>
      </p:sp>
      <p:pic>
        <p:nvPicPr>
          <p:cNvPr id="46087"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8450" y="1692275"/>
            <a:ext cx="5310188"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508500" y="3959225"/>
            <a:ext cx="4540250"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5"/>
          <p:cNvSpPr>
            <a:spLocks noGrp="1"/>
          </p:cNvSpPr>
          <p:nvPr>
            <p:ph type="title"/>
          </p:nvPr>
        </p:nvSpPr>
        <p:spPr>
          <a:xfrm>
            <a:off x="457200" y="-446088"/>
            <a:ext cx="7348538" cy="1404938"/>
          </a:xfrm>
        </p:spPr>
        <p:txBody>
          <a:bodyPr/>
          <a:lstStyle/>
          <a:p>
            <a:r>
              <a:rPr lang="en-US" sz="2400" smtClean="0">
                <a:latin typeface="Arial" panose="020B0604020202020204" pitchFamily="34" charset="0"/>
              </a:rPr>
              <a:t>Lightning information, tailored to Florida audiences</a:t>
            </a:r>
          </a:p>
        </p:txBody>
      </p:sp>
      <p:sp>
        <p:nvSpPr>
          <p:cNvPr id="48131"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12/01/09 - 9pm</a:t>
            </a:r>
          </a:p>
        </p:txBody>
      </p:sp>
      <p:sp>
        <p:nvSpPr>
          <p:cNvPr id="481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eSlide – P6466 – The Financial Crisis and the Future of the P/C</a:t>
            </a:r>
          </a:p>
        </p:txBody>
      </p:sp>
      <p:sp>
        <p:nvSpPr>
          <p:cNvPr id="481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D3411531-8AEF-4DF4-9D6F-D97F123CCCD3}" type="slidenum">
              <a:rPr lang="en-US" sz="900" smtClean="0"/>
              <a:pPr>
                <a:lnSpc>
                  <a:spcPct val="85000"/>
                </a:lnSpc>
                <a:spcBef>
                  <a:spcPct val="20000"/>
                </a:spcBef>
                <a:buClrTx/>
                <a:buFontTx/>
                <a:buNone/>
              </a:pPr>
              <a:t>25</a:t>
            </a:fld>
            <a:endParaRPr lang="en-US" sz="900" smtClean="0"/>
          </a:p>
        </p:txBody>
      </p:sp>
      <p:pic>
        <p:nvPicPr>
          <p:cNvPr id="48134"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7263" y="1303338"/>
            <a:ext cx="6565900" cy="474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7"/>
          <p:cNvSpPr>
            <a:spLocks noGrp="1"/>
          </p:cNvSpPr>
          <p:nvPr>
            <p:ph type="title"/>
          </p:nvPr>
        </p:nvSpPr>
        <p:spPr/>
        <p:txBody>
          <a:bodyPr/>
          <a:lstStyle/>
          <a:p>
            <a:r>
              <a:rPr lang="en-US" smtClean="0">
                <a:latin typeface="Arial" panose="020B0604020202020204" pitchFamily="34" charset="0"/>
              </a:rPr>
              <a:t>Tracking of Media Coverage</a:t>
            </a:r>
          </a:p>
        </p:txBody>
      </p:sp>
      <p:sp>
        <p:nvSpPr>
          <p:cNvPr id="50179" name="Content Placeholder 8"/>
          <p:cNvSpPr>
            <a:spLocks noGrp="1"/>
          </p:cNvSpPr>
          <p:nvPr>
            <p:ph idx="1"/>
          </p:nvPr>
        </p:nvSpPr>
        <p:spPr>
          <a:xfrm>
            <a:off x="182563" y="1195388"/>
            <a:ext cx="8961437" cy="5662612"/>
          </a:xfrm>
        </p:spPr>
        <p:txBody>
          <a:bodyPr/>
          <a:lstStyle/>
          <a:p>
            <a:r>
              <a:rPr lang="en-US" smtClean="0">
                <a:latin typeface="Arial" panose="020B0604020202020204" pitchFamily="34" charset="0"/>
              </a:rPr>
              <a:t>Meltwater News reported 1,369 mentions of the LPI in 2013.  </a:t>
            </a:r>
          </a:p>
          <a:p>
            <a:r>
              <a:rPr lang="en-US" smtClean="0">
                <a:latin typeface="Arial" panose="020B0604020202020204" pitchFamily="34" charset="0"/>
              </a:rPr>
              <a:t>Some of these hits were generated by news releases issued by the LPI; others by the I.I.I. releases on behalf of the LPI.</a:t>
            </a:r>
          </a:p>
          <a:p>
            <a:r>
              <a:rPr lang="en-US" smtClean="0">
                <a:latin typeface="Arial" panose="020B0604020202020204" pitchFamily="34" charset="0"/>
              </a:rPr>
              <a:t>Topics included: Promotion of lightning safe communities campaign, proposed disaster savings accounts, promotion of Thunderstruck video, release on the problems of unapproved lightning protection systems, new application for lightning protection and Lightning Safety Awareness Week.</a:t>
            </a:r>
          </a:p>
          <a:p>
            <a:r>
              <a:rPr lang="en-US" smtClean="0">
                <a:latin typeface="Arial" panose="020B0604020202020204" pitchFamily="34" charset="0"/>
              </a:rPr>
              <a:t>There were 7 LPI mentions in social media.</a:t>
            </a:r>
          </a:p>
          <a:p>
            <a:pPr lvl="1"/>
            <a:r>
              <a:rPr lang="en-US" smtClean="0">
                <a:latin typeface="Arial" panose="020B0604020202020204" pitchFamily="34" charset="0"/>
              </a:rPr>
              <a:t>Full reports were provided to LPI.</a:t>
            </a:r>
          </a:p>
        </p:txBody>
      </p:sp>
      <p:sp>
        <p:nvSpPr>
          <p:cNvPr id="50180"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12/01/09 - 9pm</a:t>
            </a:r>
          </a:p>
        </p:txBody>
      </p:sp>
      <p:sp>
        <p:nvSpPr>
          <p:cNvPr id="5018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eSlide – P6466 – The Financial Crisis and the Future of the P/C</a:t>
            </a:r>
          </a:p>
        </p:txBody>
      </p:sp>
      <p:sp>
        <p:nvSpPr>
          <p:cNvPr id="5018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9EB2DF4-140E-4566-AC12-25FE50AD8DB1}" type="slidenum">
              <a:rPr lang="en-US" sz="900" smtClean="0"/>
              <a:pPr>
                <a:lnSpc>
                  <a:spcPct val="85000"/>
                </a:lnSpc>
                <a:spcBef>
                  <a:spcPct val="20000"/>
                </a:spcBef>
                <a:buClrTx/>
                <a:buFontTx/>
                <a:buNone/>
              </a:pPr>
              <a:t>26</a:t>
            </a:fld>
            <a:endParaRPr lang="en-US" sz="90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rgbClr val="FFFFFF"/>
                </a:solidFill>
              </a:rPr>
              <a:t>12/01/09 - 9pm</a:t>
            </a:r>
          </a:p>
        </p:txBody>
      </p:sp>
      <p:sp>
        <p:nvSpPr>
          <p:cNvPr id="51203"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rgbClr val="FFFFFF"/>
                </a:solidFill>
              </a:rPr>
              <a:t>eSlide – P6466 – The Financial Crisis and the Future of the P/C</a:t>
            </a:r>
          </a:p>
        </p:txBody>
      </p:sp>
      <p:sp>
        <p:nvSpPr>
          <p:cNvPr id="5120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D5DBED1F-05F1-44EA-B902-B44050B9A6BA}" type="slidenum">
              <a:rPr lang="en-US" sz="900" smtClean="0">
                <a:solidFill>
                  <a:srgbClr val="000000"/>
                </a:solidFill>
              </a:rPr>
              <a:pPr>
                <a:lnSpc>
                  <a:spcPct val="85000"/>
                </a:lnSpc>
                <a:spcBef>
                  <a:spcPct val="20000"/>
                </a:spcBef>
                <a:buClrTx/>
                <a:buFontTx/>
                <a:buNone/>
              </a:pPr>
              <a:t>27</a:t>
            </a:fld>
            <a:endParaRPr lang="en-US" sz="900" smtClean="0">
              <a:solidFill>
                <a:srgbClr val="000000"/>
              </a:solidFill>
            </a:endParaRPr>
          </a:p>
        </p:txBody>
      </p:sp>
      <p:sp>
        <p:nvSpPr>
          <p:cNvPr id="51205" name="Rectangle 7"/>
          <p:cNvSpPr>
            <a:spLocks noGrp="1" noChangeArrowheads="1"/>
          </p:cNvSpPr>
          <p:nvPr>
            <p:ph type="title"/>
          </p:nvPr>
        </p:nvSpPr>
        <p:spPr/>
        <p:txBody>
          <a:bodyPr/>
          <a:lstStyle/>
          <a:p>
            <a:r>
              <a:rPr lang="en-US" smtClean="0">
                <a:latin typeface="Arial" panose="020B0604020202020204" pitchFamily="34" charset="0"/>
              </a:rPr>
              <a:t>Track Traditional Media Coverage of LPI</a:t>
            </a:r>
          </a:p>
        </p:txBody>
      </p:sp>
      <p:graphicFrame>
        <p:nvGraphicFramePr>
          <p:cNvPr id="6924291" name="Object 3"/>
          <p:cNvGraphicFramePr>
            <a:graphicFrameLocks noChangeAspect="1"/>
          </p:cNvGraphicFramePr>
          <p:nvPr/>
        </p:nvGraphicFramePr>
        <p:xfrm>
          <a:off x="317500" y="1600200"/>
          <a:ext cx="8470900" cy="4521200"/>
        </p:xfrm>
        <a:graphic>
          <a:graphicData uri="http://schemas.openxmlformats.org/presentationml/2006/ole">
            <mc:AlternateContent xmlns:mc="http://schemas.openxmlformats.org/markup-compatibility/2006">
              <mc:Choice xmlns:v="urn:schemas-microsoft-com:vml" Requires="v">
                <p:oleObj spid="_x0000_s51208" name="Chart" r:id="rId4" imgW="8467776" imgH="4533938" progId="MSGraph.Chart.8">
                  <p:embed followColorScheme="full"/>
                </p:oleObj>
              </mc:Choice>
              <mc:Fallback>
                <p:oleObj name="Chart" r:id="rId4" imgW="8467776" imgH="4533938"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00" y="1600200"/>
                        <a:ext cx="84709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07" name="TextBox 1"/>
          <p:cNvSpPr txBox="1">
            <a:spLocks noChangeArrowheads="1"/>
          </p:cNvSpPr>
          <p:nvPr/>
        </p:nvSpPr>
        <p:spPr bwMode="auto">
          <a:xfrm>
            <a:off x="546100" y="6172200"/>
            <a:ext cx="4468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1400"/>
              <a:t>Source: Meltwater News.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24291"/>
                                        </p:tgtEl>
                                        <p:attrNameLst>
                                          <p:attrName>style.visibility</p:attrName>
                                        </p:attrNameLst>
                                      </p:cBhvr>
                                      <p:to>
                                        <p:strVal val="visible"/>
                                      </p:to>
                                    </p:set>
                                    <p:animEffect transition="in" filter="wipe(left)">
                                      <p:cBhvr>
                                        <p:cTn id="7" dur="500"/>
                                        <p:tgtEl>
                                          <p:spTgt spid="6924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92429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latin typeface="Arial" panose="020B0604020202020204" pitchFamily="34" charset="0"/>
              </a:rPr>
              <a:t>Plans for 2014 – Outreach to Traditional </a:t>
            </a:r>
            <a:br>
              <a:rPr lang="en-US" smtClean="0">
                <a:latin typeface="Arial" panose="020B0604020202020204" pitchFamily="34" charset="0"/>
              </a:rPr>
            </a:br>
            <a:r>
              <a:rPr lang="en-US" smtClean="0">
                <a:latin typeface="Arial" panose="020B0604020202020204" pitchFamily="34" charset="0"/>
              </a:rPr>
              <a:t>Media</a:t>
            </a:r>
          </a:p>
        </p:txBody>
      </p:sp>
      <p:sp>
        <p:nvSpPr>
          <p:cNvPr id="53251" name="Content Placeholder 5"/>
          <p:cNvSpPr>
            <a:spLocks noGrp="1"/>
          </p:cNvSpPr>
          <p:nvPr>
            <p:ph idx="1"/>
          </p:nvPr>
        </p:nvSpPr>
        <p:spPr>
          <a:xfrm>
            <a:off x="85725" y="1112838"/>
            <a:ext cx="8701088" cy="5905500"/>
          </a:xfrm>
        </p:spPr>
        <p:txBody>
          <a:bodyPr/>
          <a:lstStyle/>
          <a:p>
            <a:r>
              <a:rPr lang="en-US" sz="2200" smtClean="0">
                <a:latin typeface="Arial" panose="020B0604020202020204" pitchFamily="34" charset="0"/>
              </a:rPr>
              <a:t>Promote the 2014 conference in a media advisory, draft news releases at the event, promote conference via social media and tape a web video.</a:t>
            </a:r>
          </a:p>
          <a:p>
            <a:r>
              <a:rPr lang="en-US" sz="2200" smtClean="0">
                <a:latin typeface="Arial" panose="020B0604020202020204" pitchFamily="34" charset="0"/>
              </a:rPr>
              <a:t>Promote Lightning Safety Awareness Week with updated insured lightning stats.</a:t>
            </a:r>
          </a:p>
          <a:p>
            <a:r>
              <a:rPr lang="en-US" sz="2200" smtClean="0">
                <a:latin typeface="Arial" panose="020B0604020202020204" pitchFamily="34" charset="0"/>
              </a:rPr>
              <a:t>Make Kim Loehr available to speak to I.I.I. member companies, including attending the I.I.I. Communications meeting in June.</a:t>
            </a:r>
          </a:p>
          <a:p>
            <a:r>
              <a:rPr lang="en-US" sz="2200" smtClean="0">
                <a:latin typeface="Arial" panose="020B0604020202020204" pitchFamily="34" charset="0"/>
              </a:rPr>
              <a:t>Ask about discounts for lightning protection systems during a planned survey of other home insurance discounts.</a:t>
            </a:r>
          </a:p>
          <a:p>
            <a:r>
              <a:rPr lang="en-US" sz="2200" smtClean="0">
                <a:latin typeface="Arial" panose="020B0604020202020204" pitchFamily="34" charset="0"/>
              </a:rPr>
              <a:t>Incorporate lightning protection systems in the home buyers checklist.</a:t>
            </a:r>
          </a:p>
          <a:p>
            <a:r>
              <a:rPr lang="en-US" sz="2200" smtClean="0">
                <a:latin typeface="Arial" panose="020B0604020202020204" pitchFamily="34" charset="0"/>
              </a:rPr>
              <a:t>Support Lightning Safe Communities campaign.</a:t>
            </a:r>
          </a:p>
          <a:p>
            <a:endParaRPr lang="en-US" sz="2200" smtClean="0">
              <a:latin typeface="Arial" panose="020B0604020202020204" pitchFamily="34" charset="0"/>
            </a:endParaRPr>
          </a:p>
          <a:p>
            <a:endParaRPr lang="en-US" sz="2200" smtClean="0">
              <a:latin typeface="Arial" panose="020B0604020202020204" pitchFamily="34" charset="0"/>
            </a:endParaRPr>
          </a:p>
        </p:txBody>
      </p:sp>
      <p:sp>
        <p:nvSpPr>
          <p:cNvPr id="5325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12/01/09 - 9pm</a:t>
            </a:r>
          </a:p>
        </p:txBody>
      </p:sp>
      <p:sp>
        <p:nvSpPr>
          <p:cNvPr id="5325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eSlide – P6466 – The Financial Crisis and the Future of the P/C</a:t>
            </a:r>
          </a:p>
        </p:txBody>
      </p:sp>
      <p:sp>
        <p:nvSpPr>
          <p:cNvPr id="53254" name="Slide Number Placeholder 4"/>
          <p:cNvSpPr>
            <a:spLocks noGrp="1"/>
          </p:cNvSpPr>
          <p:nvPr>
            <p:ph type="sldNum" sz="quarter" idx="12"/>
          </p:nvPr>
        </p:nvSpPr>
        <p:spPr>
          <a:xfrm>
            <a:off x="8601075" y="6656388"/>
            <a:ext cx="447675" cy="117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endParaRPr lang="en-US" sz="900" smtClean="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latin typeface="Arial" panose="020B0604020202020204" pitchFamily="34" charset="0"/>
              </a:rPr>
              <a:t>Plans for 2014 </a:t>
            </a:r>
            <a:r>
              <a:rPr lang="en-US" sz="2000" smtClean="0">
                <a:latin typeface="Arial" panose="020B0604020202020204" pitchFamily="34" charset="0"/>
              </a:rPr>
              <a:t>(continued)</a:t>
            </a:r>
          </a:p>
        </p:txBody>
      </p:sp>
      <p:sp>
        <p:nvSpPr>
          <p:cNvPr id="54275" name="Content Placeholder 2"/>
          <p:cNvSpPr>
            <a:spLocks noGrp="1"/>
          </p:cNvSpPr>
          <p:nvPr>
            <p:ph idx="1"/>
          </p:nvPr>
        </p:nvSpPr>
        <p:spPr>
          <a:xfrm>
            <a:off x="190500" y="1176338"/>
            <a:ext cx="8634413" cy="5681662"/>
          </a:xfrm>
        </p:spPr>
        <p:txBody>
          <a:bodyPr/>
          <a:lstStyle/>
          <a:p>
            <a:r>
              <a:rPr lang="en-US" sz="2200" smtClean="0">
                <a:latin typeface="Arial" panose="020B0604020202020204" pitchFamily="34" charset="0"/>
              </a:rPr>
              <a:t>Incorporate  information on the value of lightning protection systems into post-disaster communication on rebuilding a home and when renovating or building a new structure.</a:t>
            </a:r>
          </a:p>
          <a:p>
            <a:r>
              <a:rPr lang="en-US" sz="2200" smtClean="0">
                <a:latin typeface="Arial" panose="020B0604020202020204" pitchFamily="34" charset="0"/>
              </a:rPr>
              <a:t>Meet with fire safety organizations to develop more partnerships and encourage better data collection of lightning losses.</a:t>
            </a:r>
          </a:p>
          <a:p>
            <a:r>
              <a:rPr lang="en-US" sz="2200" smtClean="0">
                <a:latin typeface="Arial" panose="020B0604020202020204" pitchFamily="34" charset="0"/>
              </a:rPr>
              <a:t>Reissue news releases promoting the three videos (How to Pick a Lightning Protection System, Lightning Myths and Lightning Safety).</a:t>
            </a:r>
          </a:p>
          <a:p>
            <a:r>
              <a:rPr lang="en-US" sz="2200" smtClean="0">
                <a:latin typeface="Arial" panose="020B0604020202020204" pitchFamily="34" charset="0"/>
              </a:rPr>
              <a:t>Track both traditional and social media coverage to find out what works and identify promotion opportunities.</a:t>
            </a:r>
          </a:p>
          <a:p>
            <a:r>
              <a:rPr lang="en-US" sz="2200" smtClean="0">
                <a:latin typeface="Arial" panose="020B0604020202020204" pitchFamily="34" charset="0"/>
              </a:rPr>
              <a:t>Lastly, a long shot idea: Pitch Richard Branson to do a public service announcement, as his home was struck by lightning and is being rebuilt with a lightning protection system.</a:t>
            </a:r>
          </a:p>
          <a:p>
            <a:endParaRPr lang="en-US" smtClean="0">
              <a:latin typeface="Arial" panose="020B0604020202020204" pitchFamily="34" charset="0"/>
            </a:endParaRPr>
          </a:p>
        </p:txBody>
      </p:sp>
      <p:sp>
        <p:nvSpPr>
          <p:cNvPr id="542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12/01/09 - 9pm</a:t>
            </a:r>
          </a:p>
        </p:txBody>
      </p:sp>
      <p:sp>
        <p:nvSpPr>
          <p:cNvPr id="542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eSlide – P6466 – The Financial Crisis and the Future of the P/C</a:t>
            </a:r>
          </a:p>
        </p:txBody>
      </p:sp>
      <p:sp>
        <p:nvSpPr>
          <p:cNvPr id="542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117B1B9-4A66-4219-A499-B2C55D34AD1F}" type="slidenum">
              <a:rPr lang="en-US" sz="900" smtClean="0"/>
              <a:pPr>
                <a:lnSpc>
                  <a:spcPct val="85000"/>
                </a:lnSpc>
                <a:spcBef>
                  <a:spcPct val="20000"/>
                </a:spcBef>
                <a:buClrTx/>
                <a:buFontTx/>
                <a:buNone/>
              </a:pPr>
              <a:t>29</a:t>
            </a:fld>
            <a:endParaRPr lang="en-US" sz="90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12/01/09 - 9pm</a:t>
            </a:r>
          </a:p>
        </p:txBody>
      </p:sp>
      <p:sp>
        <p:nvSpPr>
          <p:cNvPr id="9219"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eSlide – P6466 – The Financial Crisis and the Future of the P/C</a:t>
            </a:r>
          </a:p>
        </p:txBody>
      </p:sp>
      <p:sp>
        <p:nvSpPr>
          <p:cNvPr id="922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81F46660-04D9-40A6-9087-1D862B8840C8}" type="slidenum">
              <a:rPr lang="en-US" sz="900" smtClean="0"/>
              <a:pPr>
                <a:lnSpc>
                  <a:spcPct val="85000"/>
                </a:lnSpc>
                <a:spcBef>
                  <a:spcPct val="20000"/>
                </a:spcBef>
                <a:buClrTx/>
                <a:buFontTx/>
                <a:buNone/>
              </a:pPr>
              <a:t>3</a:t>
            </a:fld>
            <a:endParaRPr lang="en-US" sz="900" smtClean="0"/>
          </a:p>
        </p:txBody>
      </p:sp>
      <p:sp>
        <p:nvSpPr>
          <p:cNvPr id="9221" name="Rectangle 2"/>
          <p:cNvSpPr>
            <a:spLocks noGrp="1" noChangeArrowheads="1"/>
          </p:cNvSpPr>
          <p:nvPr>
            <p:ph type="title"/>
          </p:nvPr>
        </p:nvSpPr>
        <p:spPr/>
        <p:txBody>
          <a:bodyPr/>
          <a:lstStyle/>
          <a:p>
            <a:r>
              <a:rPr lang="en-US" smtClean="0">
                <a:latin typeface="Arial" panose="020B0604020202020204" pitchFamily="34" charset="0"/>
              </a:rPr>
              <a:t>Presentation Outline</a:t>
            </a:r>
          </a:p>
        </p:txBody>
      </p:sp>
      <p:sp>
        <p:nvSpPr>
          <p:cNvPr id="1922051" name="Rectangle 3"/>
          <p:cNvSpPr>
            <a:spLocks noGrp="1" noChangeArrowheads="1"/>
          </p:cNvSpPr>
          <p:nvPr>
            <p:ph type="body" idx="1"/>
          </p:nvPr>
        </p:nvSpPr>
        <p:spPr>
          <a:xfrm>
            <a:off x="153988" y="1108075"/>
            <a:ext cx="8990012" cy="6580188"/>
          </a:xfrm>
        </p:spPr>
        <p:txBody>
          <a:bodyPr/>
          <a:lstStyle/>
          <a:p>
            <a:pPr marL="609600" indent="-609600">
              <a:spcBef>
                <a:spcPct val="50000"/>
              </a:spcBef>
              <a:buFont typeface="Verdana" panose="020B0604030504040204" pitchFamily="34" charset="0"/>
              <a:buAutoNum type="arabicParenR"/>
              <a:defRPr/>
            </a:pPr>
            <a:endParaRPr lang="en-US" dirty="0" smtClean="0">
              <a:latin typeface="Arial" panose="020B0604020202020204" pitchFamily="34" charset="0"/>
            </a:endParaRPr>
          </a:p>
          <a:p>
            <a:pPr>
              <a:spcBef>
                <a:spcPct val="50000"/>
              </a:spcBef>
              <a:buFont typeface="Wingdings" panose="05000000000000000000" pitchFamily="2" charset="2"/>
              <a:buChar char="§"/>
              <a:defRPr/>
            </a:pPr>
            <a:r>
              <a:rPr lang="en-US" b="1" dirty="0" smtClean="0">
                <a:latin typeface="Arial" panose="020B0604020202020204" pitchFamily="34" charset="0"/>
              </a:rPr>
              <a:t>Overview of Communication Strategies</a:t>
            </a:r>
          </a:p>
          <a:p>
            <a:pPr marL="952500" lvl="1" indent="-609600">
              <a:buFont typeface="Arial" panose="020B0604020202020204" pitchFamily="34" charset="0"/>
              <a:buChar char="•"/>
              <a:defRPr/>
            </a:pPr>
            <a:r>
              <a:rPr lang="en-US" dirty="0" smtClean="0">
                <a:latin typeface="Arial" panose="020B0604020202020204" pitchFamily="34" charset="0"/>
              </a:rPr>
              <a:t>Fully integrate lightning-related information into the I.I.I. website and its overall communications strategy, including: </a:t>
            </a:r>
          </a:p>
          <a:p>
            <a:pPr marL="685800" lvl="2" indent="0">
              <a:buFont typeface="Arial" panose="020B0604020202020204" pitchFamily="34" charset="0"/>
              <a:buNone/>
              <a:defRPr/>
            </a:pPr>
            <a:r>
              <a:rPr lang="en-US" dirty="0" smtClean="0">
                <a:latin typeface="Arial" panose="020B0604020202020204" pitchFamily="34" charset="0"/>
              </a:rPr>
              <a:t>	--- Facts and Statistics </a:t>
            </a:r>
            <a:endParaRPr lang="en-US" dirty="0">
              <a:latin typeface="Arial" panose="020B0604020202020204" pitchFamily="34" charset="0"/>
            </a:endParaRPr>
          </a:p>
          <a:p>
            <a:pPr marL="685800" lvl="2" indent="0">
              <a:buFont typeface="Arial" panose="020B0604020202020204" pitchFamily="34" charset="0"/>
              <a:buNone/>
              <a:defRPr/>
            </a:pPr>
            <a:r>
              <a:rPr lang="en-US" dirty="0" smtClean="0">
                <a:latin typeface="Arial" panose="020B0604020202020204" pitchFamily="34" charset="0"/>
              </a:rPr>
              <a:t>   --- Consumer Articles                                                               </a:t>
            </a:r>
          </a:p>
          <a:p>
            <a:pPr marL="685800" lvl="2" indent="0">
              <a:buFont typeface="Arial" panose="020B0604020202020204" pitchFamily="34" charset="0"/>
              <a:buNone/>
              <a:defRPr/>
            </a:pPr>
            <a:r>
              <a:rPr lang="en-US" dirty="0">
                <a:latin typeface="Arial" panose="020B0604020202020204" pitchFamily="34" charset="0"/>
              </a:rPr>
              <a:t> </a:t>
            </a:r>
            <a:r>
              <a:rPr lang="en-US" dirty="0" smtClean="0">
                <a:latin typeface="Arial" panose="020B0604020202020204" pitchFamily="34" charset="0"/>
              </a:rPr>
              <a:t>  --- Videos</a:t>
            </a:r>
          </a:p>
          <a:p>
            <a:pPr>
              <a:spcBef>
                <a:spcPct val="50000"/>
              </a:spcBef>
              <a:buFont typeface="Wingdings" panose="05000000000000000000" pitchFamily="2" charset="2"/>
              <a:buChar char="§"/>
              <a:defRPr/>
            </a:pPr>
            <a:r>
              <a:rPr lang="en-US" b="1" dirty="0" smtClean="0">
                <a:latin typeface="Arial" panose="020B0604020202020204" pitchFamily="34" charset="0"/>
              </a:rPr>
              <a:t>Highlights of 2013 Accomplishments</a:t>
            </a:r>
          </a:p>
          <a:p>
            <a:pPr lvl="1">
              <a:buFont typeface="Arial" panose="020B0604020202020204" pitchFamily="34" charset="0"/>
              <a:buChar char="•"/>
              <a:defRPr/>
            </a:pPr>
            <a:r>
              <a:rPr lang="en-US" dirty="0" smtClean="0">
                <a:latin typeface="Arial" panose="020B0604020202020204" pitchFamily="34" charset="0"/>
              </a:rPr>
              <a:t>Ongoing Partnership Activities</a:t>
            </a:r>
          </a:p>
          <a:p>
            <a:pPr>
              <a:buFont typeface="Wingdings" panose="05000000000000000000" pitchFamily="2" charset="2"/>
              <a:buChar char="§"/>
              <a:defRPr/>
            </a:pPr>
            <a:r>
              <a:rPr lang="en-US" b="1" dirty="0" smtClean="0">
                <a:latin typeface="Arial" panose="020B0604020202020204" pitchFamily="34" charset="0"/>
              </a:rPr>
              <a:t>What’s Ahead for 2014 </a:t>
            </a:r>
          </a:p>
          <a:p>
            <a:pPr marL="609600" indent="-609600">
              <a:spcBef>
                <a:spcPct val="50000"/>
              </a:spcBef>
              <a:buFont typeface="Wingdings" panose="05000000000000000000" pitchFamily="2" charset="2"/>
              <a:buNone/>
              <a:defRPr/>
            </a:pPr>
            <a:r>
              <a:rPr lang="en-US" dirty="0" smtClean="0">
                <a:latin typeface="Arial" panose="020B0604020202020204" pitchFamily="34" charset="0"/>
              </a:rPr>
              <a:t>                                              </a:t>
            </a:r>
          </a:p>
          <a:p>
            <a:pPr marL="609600" indent="-609600">
              <a:spcBef>
                <a:spcPct val="50000"/>
              </a:spcBef>
              <a:buFont typeface="Wingdings" panose="05000000000000000000" pitchFamily="2" charset="2"/>
              <a:buNone/>
              <a:defRPr/>
            </a:pPr>
            <a:endParaRPr lang="en-US" sz="2800" dirty="0" smtClean="0">
              <a:latin typeface="Arial" panose="020B0604020202020204" pitchFamily="34" charset="0"/>
            </a:endParaRPr>
          </a:p>
          <a:p>
            <a:pPr marL="609600" indent="-609600">
              <a:spcBef>
                <a:spcPct val="50000"/>
              </a:spcBef>
              <a:buFont typeface="Wingdings" panose="05000000000000000000" pitchFamily="2" charset="2"/>
              <a:buNone/>
              <a:defRPr/>
            </a:pPr>
            <a:r>
              <a:rPr lang="en-US" sz="2800" dirty="0" smtClean="0">
                <a:latin typeface="Arial" panose="020B0604020202020204" pitchFamily="34" charset="0"/>
              </a:rPr>
              <a:t> </a:t>
            </a:r>
          </a:p>
          <a:p>
            <a:pPr marL="609600" indent="-609600">
              <a:spcBef>
                <a:spcPct val="50000"/>
              </a:spcBef>
              <a:buFont typeface="Wingdings" panose="05000000000000000000" pitchFamily="2" charset="2"/>
              <a:buNone/>
              <a:defRPr/>
            </a:pPr>
            <a:endParaRPr lang="en-US" sz="2800" dirty="0" smtClean="0">
              <a:latin typeface="Arial" panose="020B0604020202020204" pitchFamily="34" charset="0"/>
            </a:endParaRPr>
          </a:p>
          <a:p>
            <a:pPr marL="609600" indent="-609600">
              <a:spcBef>
                <a:spcPct val="50000"/>
              </a:spcBef>
              <a:buFont typeface="Wingdings" panose="05000000000000000000" pitchFamily="2" charset="2"/>
              <a:buNone/>
              <a:defRPr/>
            </a:pPr>
            <a:endParaRPr lang="en-US" sz="2800" dirty="0" smtClean="0">
              <a:latin typeface="Arial" panose="020B0604020202020204" pitchFamily="34" charset="0"/>
            </a:endParaRPr>
          </a:p>
          <a:p>
            <a:pPr marL="609600" indent="-609600">
              <a:spcBef>
                <a:spcPct val="50000"/>
              </a:spcBef>
              <a:buFont typeface="Wingdings" panose="05000000000000000000" pitchFamily="2" charset="2"/>
              <a:buNone/>
              <a:defRPr/>
            </a:pPr>
            <a:endParaRPr lang="en-US" sz="2800" dirty="0" smtClean="0">
              <a:latin typeface="Arial" panose="020B0604020202020204" pitchFamily="34" charset="0"/>
            </a:endParaRPr>
          </a:p>
          <a:p>
            <a:pPr marL="609600" indent="-609600">
              <a:spcBef>
                <a:spcPct val="50000"/>
              </a:spcBef>
              <a:buFont typeface="Wingdings" panose="05000000000000000000" pitchFamily="2" charset="2"/>
              <a:buNone/>
              <a:defRPr/>
            </a:pPr>
            <a:r>
              <a:rPr lang="en-US" sz="2800" dirty="0" smtClean="0">
                <a:latin typeface="Arial" panose="020B0604020202020204" pitchFamily="34" charset="0"/>
              </a:rPr>
              <a:t>     </a:t>
            </a:r>
          </a:p>
          <a:p>
            <a:pPr marL="609600" indent="-609600">
              <a:spcBef>
                <a:spcPct val="50000"/>
              </a:spcBef>
              <a:buFont typeface="Wingdings" panose="05000000000000000000" pitchFamily="2" charset="2"/>
              <a:buNone/>
              <a:defRPr/>
            </a:pPr>
            <a:endParaRPr lang="en-US" sz="2800" dirty="0" smtClean="0">
              <a:latin typeface="Arial" panose="020B0604020202020204" pitchFamily="34" charset="0"/>
            </a:endParaRPr>
          </a:p>
          <a:p>
            <a:pPr marL="609600" indent="-609600">
              <a:spcBef>
                <a:spcPct val="50000"/>
              </a:spcBef>
              <a:buFont typeface="Wingdings" panose="05000000000000000000" pitchFamily="2" charset="2"/>
              <a:buNone/>
              <a:defRPr/>
            </a:pPr>
            <a:endParaRPr lang="en-US" sz="1200" dirty="0" smtClean="0">
              <a:latin typeface="Arial" panose="020B0604020202020204" pitchFamily="34" charset="0"/>
            </a:endParaRPr>
          </a:p>
          <a:p>
            <a:pPr marL="609600" indent="-609600">
              <a:spcBef>
                <a:spcPct val="50000"/>
              </a:spcBef>
              <a:buFont typeface="Wingdings" panose="05000000000000000000" pitchFamily="2" charset="2"/>
              <a:buNone/>
              <a:defRPr/>
            </a:pPr>
            <a:r>
              <a:rPr lang="en-US" sz="1800" b="1" dirty="0" smtClean="0">
                <a:latin typeface="Arial" panose="020B0604020202020204" pitchFamily="34" charset="0"/>
              </a:rPr>
              <a:t>  </a:t>
            </a:r>
          </a:p>
          <a:p>
            <a:pPr marL="609600" indent="-609600">
              <a:spcBef>
                <a:spcPct val="50000"/>
              </a:spcBef>
              <a:buFont typeface="Wingdings" panose="05000000000000000000" pitchFamily="2" charset="2"/>
              <a:buAutoNum type="romanUcPeriod"/>
              <a:defRPr/>
            </a:pPr>
            <a:endParaRPr lang="en-US" sz="1800" b="1" dirty="0" smtClean="0">
              <a:latin typeface="Arial" panose="020B0604020202020204" pitchFamily="34" charset="0"/>
            </a:endParaRPr>
          </a:p>
          <a:p>
            <a:pPr marL="609600" indent="-609600">
              <a:spcBef>
                <a:spcPct val="50000"/>
              </a:spcBef>
              <a:buFont typeface="Wingdings" panose="05000000000000000000" pitchFamily="2" charset="2"/>
              <a:buAutoNum type="romanUcPeriod"/>
              <a:defRPr/>
            </a:pPr>
            <a:endParaRPr lang="en-US" sz="1800" b="1" dirty="0" smtClean="0">
              <a:latin typeface="Arial" panose="020B0604020202020204" pitchFamily="34" charset="0"/>
            </a:endParaRPr>
          </a:p>
          <a:p>
            <a:pPr marL="609600" indent="-609600">
              <a:spcBef>
                <a:spcPct val="50000"/>
              </a:spcBef>
              <a:buFont typeface="Wingdings" panose="05000000000000000000" pitchFamily="2" charset="2"/>
              <a:buAutoNum type="romanUcPeriod"/>
              <a:defRPr/>
            </a:pPr>
            <a:endParaRPr lang="en-US" sz="1800" b="1" dirty="0" smtClean="0">
              <a:latin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1" end="1"/>
                                            </p:txEl>
                                          </p:spTgt>
                                        </p:tgtEl>
                                        <p:attrNameLst>
                                          <p:attrName>style.visibility</p:attrName>
                                        </p:attrNameLst>
                                      </p:cBhvr>
                                      <p:to>
                                        <p:strVal val="visible"/>
                                      </p:to>
                                    </p:set>
                                    <p:animEffect transition="in" filter="wipe(left)">
                                      <p:cBhvr>
                                        <p:cTn id="7" dur="500"/>
                                        <p:tgtEl>
                                          <p:spTgt spid="1922051">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2" end="2"/>
                                            </p:txEl>
                                          </p:spTgt>
                                        </p:tgtEl>
                                        <p:attrNameLst>
                                          <p:attrName>style.visibility</p:attrName>
                                        </p:attrNameLst>
                                      </p:cBhvr>
                                      <p:to>
                                        <p:strVal val="visible"/>
                                      </p:to>
                                    </p:set>
                                    <p:animEffect transition="in" filter="wipe(left)">
                                      <p:cBhvr>
                                        <p:cTn id="10" dur="500"/>
                                        <p:tgtEl>
                                          <p:spTgt spid="1922051">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3" end="3"/>
                                            </p:txEl>
                                          </p:spTgt>
                                        </p:tgtEl>
                                        <p:attrNameLst>
                                          <p:attrName>style.visibility</p:attrName>
                                        </p:attrNameLst>
                                      </p:cBhvr>
                                      <p:to>
                                        <p:strVal val="visible"/>
                                      </p:to>
                                    </p:set>
                                    <p:animEffect transition="in" filter="wipe(left)">
                                      <p:cBhvr>
                                        <p:cTn id="13" dur="500"/>
                                        <p:tgtEl>
                                          <p:spTgt spid="1922051">
                                            <p:txEl>
                                              <p:pRg st="3" end="3"/>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4" end="4"/>
                                            </p:txEl>
                                          </p:spTgt>
                                        </p:tgtEl>
                                        <p:attrNameLst>
                                          <p:attrName>style.visibility</p:attrName>
                                        </p:attrNameLst>
                                      </p:cBhvr>
                                      <p:to>
                                        <p:strVal val="visible"/>
                                      </p:to>
                                    </p:set>
                                    <p:animEffect transition="in" filter="wipe(left)">
                                      <p:cBhvr>
                                        <p:cTn id="16" dur="500"/>
                                        <p:tgtEl>
                                          <p:spTgt spid="1922051">
                                            <p:txEl>
                                              <p:pRg st="4" end="4"/>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5" end="5"/>
                                            </p:txEl>
                                          </p:spTgt>
                                        </p:tgtEl>
                                        <p:attrNameLst>
                                          <p:attrName>style.visibility</p:attrName>
                                        </p:attrNameLst>
                                      </p:cBhvr>
                                      <p:to>
                                        <p:strVal val="visible"/>
                                      </p:to>
                                    </p:set>
                                    <p:animEffect transition="in" filter="wipe(left)">
                                      <p:cBhvr>
                                        <p:cTn id="19" dur="500"/>
                                        <p:tgtEl>
                                          <p:spTgt spid="1922051">
                                            <p:txEl>
                                              <p:pRg st="5" end="5"/>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6" end="6"/>
                                            </p:txEl>
                                          </p:spTgt>
                                        </p:tgtEl>
                                        <p:attrNameLst>
                                          <p:attrName>style.visibility</p:attrName>
                                        </p:attrNameLst>
                                      </p:cBhvr>
                                      <p:to>
                                        <p:strVal val="visible"/>
                                      </p:to>
                                    </p:set>
                                    <p:animEffect transition="in" filter="wipe(left)">
                                      <p:cBhvr>
                                        <p:cTn id="24" dur="500"/>
                                        <p:tgtEl>
                                          <p:spTgt spid="1922051">
                                            <p:txEl>
                                              <p:pRg st="6" end="6"/>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7" end="7"/>
                                            </p:txEl>
                                          </p:spTgt>
                                        </p:tgtEl>
                                        <p:attrNameLst>
                                          <p:attrName>style.visibility</p:attrName>
                                        </p:attrNameLst>
                                      </p:cBhvr>
                                      <p:to>
                                        <p:strVal val="visible"/>
                                      </p:to>
                                    </p:set>
                                    <p:animEffect transition="in" filter="wipe(left)">
                                      <p:cBhvr>
                                        <p:cTn id="27" dur="500"/>
                                        <p:tgtEl>
                                          <p:spTgt spid="1922051">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8" end="8"/>
                                            </p:txEl>
                                          </p:spTgt>
                                        </p:tgtEl>
                                        <p:attrNameLst>
                                          <p:attrName>style.visibility</p:attrName>
                                        </p:attrNameLst>
                                      </p:cBhvr>
                                      <p:to>
                                        <p:strVal val="visible"/>
                                      </p:to>
                                    </p:set>
                                    <p:animEffect transition="in" filter="wipe(left)">
                                      <p:cBhvr>
                                        <p:cTn id="32" dur="500"/>
                                        <p:tgtEl>
                                          <p:spTgt spid="1922051">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9" end="9"/>
                                            </p:txEl>
                                          </p:spTgt>
                                        </p:tgtEl>
                                        <p:attrNameLst>
                                          <p:attrName>style.visibility</p:attrName>
                                        </p:attrNameLst>
                                      </p:cBhvr>
                                      <p:to>
                                        <p:strVal val="visible"/>
                                      </p:to>
                                    </p:set>
                                    <p:animEffect transition="in" filter="wipe(left)">
                                      <p:cBhvr>
                                        <p:cTn id="37" dur="500"/>
                                        <p:tgtEl>
                                          <p:spTgt spid="1922051">
                                            <p:txEl>
                                              <p:pRg st="9" end="9"/>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22051">
                                            <p:txEl>
                                              <p:pRg st="11" end="11"/>
                                            </p:txEl>
                                          </p:spTgt>
                                        </p:tgtEl>
                                        <p:attrNameLst>
                                          <p:attrName>style.visibility</p:attrName>
                                        </p:attrNameLst>
                                      </p:cBhvr>
                                      <p:to>
                                        <p:strVal val="visible"/>
                                      </p:to>
                                    </p:set>
                                    <p:animEffect transition="in" filter="wipe(left)">
                                      <p:cBhvr>
                                        <p:cTn id="42" dur="500"/>
                                        <p:tgtEl>
                                          <p:spTgt spid="1922051">
                                            <p:txEl>
                                              <p:pRg st="11" end="1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22051">
                                            <p:txEl>
                                              <p:pRg st="15" end="15"/>
                                            </p:txEl>
                                          </p:spTgt>
                                        </p:tgtEl>
                                        <p:attrNameLst>
                                          <p:attrName>style.visibility</p:attrName>
                                        </p:attrNameLst>
                                      </p:cBhvr>
                                      <p:to>
                                        <p:strVal val="visible"/>
                                      </p:to>
                                    </p:set>
                                    <p:animEffect transition="in" filter="wipe(left)">
                                      <p:cBhvr>
                                        <p:cTn id="47" dur="500"/>
                                        <p:tgtEl>
                                          <p:spTgt spid="1922051">
                                            <p:txEl>
                                              <p:pRg st="15" end="15"/>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22051">
                                            <p:txEl>
                                              <p:pRg st="18" end="18"/>
                                            </p:txEl>
                                          </p:spTgt>
                                        </p:tgtEl>
                                        <p:attrNameLst>
                                          <p:attrName>style.visibility</p:attrName>
                                        </p:attrNameLst>
                                      </p:cBhvr>
                                      <p:to>
                                        <p:strVal val="visible"/>
                                      </p:to>
                                    </p:set>
                                    <p:animEffect transition="in" filter="wipe(left)">
                                      <p:cBhvr>
                                        <p:cTn id="52" dur="500"/>
                                        <p:tgtEl>
                                          <p:spTgt spid="1922051">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latin typeface="Arial" panose="020B0604020202020204" pitchFamily="34" charset="0"/>
              </a:rPr>
              <a:t>2014: Issued a Media Advisory</a:t>
            </a:r>
          </a:p>
        </p:txBody>
      </p:sp>
      <p:sp>
        <p:nvSpPr>
          <p:cNvPr id="55299"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12/01/09 - 9pm</a:t>
            </a:r>
          </a:p>
        </p:txBody>
      </p:sp>
      <p:sp>
        <p:nvSpPr>
          <p:cNvPr id="553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eSlide – P6466 – The Financial Crisis and the Future of the P/C</a:t>
            </a:r>
          </a:p>
        </p:txBody>
      </p:sp>
      <p:sp>
        <p:nvSpPr>
          <p:cNvPr id="553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9E30A5C-68B0-477E-A68B-FFE2DF8DCC68}" type="slidenum">
              <a:rPr lang="en-US" sz="900" smtClean="0"/>
              <a:pPr>
                <a:lnSpc>
                  <a:spcPct val="85000"/>
                </a:lnSpc>
                <a:spcBef>
                  <a:spcPct val="20000"/>
                </a:spcBef>
                <a:buClrTx/>
                <a:buFontTx/>
                <a:buNone/>
              </a:pPr>
              <a:t>30</a:t>
            </a:fld>
            <a:endParaRPr lang="en-US" sz="900" smtClean="0"/>
          </a:p>
        </p:txBody>
      </p:sp>
      <p:pic>
        <p:nvPicPr>
          <p:cNvPr id="5530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7738" y="1392238"/>
            <a:ext cx="7169150" cy="41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942975" y="5640388"/>
            <a:ext cx="6288088" cy="923925"/>
          </a:xfrm>
          <a:prstGeom prst="rect">
            <a:avLst/>
          </a:prstGeom>
          <a:noFill/>
          <a:ln>
            <a:solidFill>
              <a:schemeClr val="tx1"/>
            </a:solidFill>
            <a:prstDash val="sysDash"/>
          </a:ln>
        </p:spPr>
        <p:txBody>
          <a:bodyPr>
            <a:spAutoFit/>
          </a:bodyPr>
          <a:lstStyle/>
          <a:p>
            <a:pPr eaLnBrk="1" hangingPunct="1">
              <a:defRPr/>
            </a:pPr>
            <a:r>
              <a:rPr lang="en-US" b="1" dirty="0">
                <a:solidFill>
                  <a:schemeClr val="accent1">
                    <a:lumMod val="75000"/>
                  </a:schemeClr>
                </a:solidFill>
                <a:latin typeface="Arial" charset="0"/>
              </a:rPr>
              <a:t>Distributed the advisory by PR Newswire. It appeared on over 300 websites of newspapers, radio and TV stations in the first 24 hours</a:t>
            </a:r>
            <a:r>
              <a:rPr lang="en-US" dirty="0">
                <a:latin typeface="Arial" charset="0"/>
              </a:rPr>
              <a:t>!</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latin typeface="Arial" panose="020B0604020202020204" pitchFamily="34" charset="0"/>
              </a:rPr>
              <a:t>Tracking Lightning for Trends in Social Media in 2013</a:t>
            </a:r>
          </a:p>
        </p:txBody>
      </p:sp>
      <p:sp>
        <p:nvSpPr>
          <p:cNvPr id="5734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12/01/09 - 9pm</a:t>
            </a:r>
          </a:p>
        </p:txBody>
      </p:sp>
      <p:sp>
        <p:nvSpPr>
          <p:cNvPr id="5734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eSlide – P6466 – The Financial Crisis and the Future of the P/C</a:t>
            </a:r>
          </a:p>
        </p:txBody>
      </p:sp>
      <p:sp>
        <p:nvSpPr>
          <p:cNvPr id="573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BC6081EB-E834-4800-9E43-32F72060D166}" type="slidenum">
              <a:rPr lang="en-US" sz="900" smtClean="0"/>
              <a:pPr>
                <a:lnSpc>
                  <a:spcPct val="85000"/>
                </a:lnSpc>
                <a:spcBef>
                  <a:spcPct val="20000"/>
                </a:spcBef>
                <a:buClrTx/>
                <a:buFontTx/>
                <a:buNone/>
              </a:pPr>
              <a:t>31</a:t>
            </a:fld>
            <a:endParaRPr lang="en-US" sz="900" smtClean="0"/>
          </a:p>
        </p:txBody>
      </p:sp>
      <p:pic>
        <p:nvPicPr>
          <p:cNvPr id="57350"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70038" y="1168400"/>
            <a:ext cx="5813425"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sz="6000" b="1">
                <a:solidFill>
                  <a:srgbClr val="FFFFFF"/>
                </a:solidFill>
              </a:rPr>
              <a:t>www.iii.org</a:t>
            </a:r>
          </a:p>
        </p:txBody>
      </p:sp>
      <p:sp>
        <p:nvSpPr>
          <p:cNvPr id="2077700" name="Rectangle 4"/>
          <p:cNvSpPr>
            <a:spLocks noChangeArrowheads="1"/>
          </p:cNvSpPr>
          <p:nvPr/>
        </p:nvSpPr>
        <p:spPr bwMode="auto">
          <a:xfrm>
            <a:off x="354013" y="4051300"/>
            <a:ext cx="78073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endParaRPr lang="en-US" sz="3600" b="1" i="1">
              <a:solidFill>
                <a:srgbClr val="225A7A"/>
              </a:solidFill>
            </a:endParaRPr>
          </a:p>
        </p:txBody>
      </p:sp>
      <p:sp>
        <p:nvSpPr>
          <p:cNvPr id="2077702" name="Rectangle 6"/>
          <p:cNvSpPr>
            <a:spLocks noChangeArrowheads="1"/>
          </p:cNvSpPr>
          <p:nvPr/>
        </p:nvSpPr>
        <p:spPr bwMode="auto">
          <a:xfrm>
            <a:off x="668338" y="1597025"/>
            <a:ext cx="7807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a:lnSpc>
                <a:spcPct val="90000"/>
              </a:lnSpc>
              <a:spcBef>
                <a:spcPct val="100000"/>
              </a:spcBef>
              <a:buClr>
                <a:schemeClr val="accent2"/>
              </a:buClr>
              <a:buFont typeface="Wingdings" panose="05000000000000000000" pitchFamily="2" charset="2"/>
              <a:buChar char="n"/>
              <a:tabLst>
                <a:tab pos="6172200" algn="l"/>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6172200" algn="l"/>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6172200" algn="l"/>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6172200" algn="l"/>
              </a:tabLst>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6172200" algn="l"/>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6172200" algn="l"/>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6172200" algn="l"/>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6172200" algn="l"/>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6172200" algn="l"/>
              </a:tabLst>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sz="2800" b="1">
                <a:solidFill>
                  <a:srgbClr val="225A7A"/>
                </a:solidFill>
              </a:rPr>
              <a:t>Insurance Information Institute Website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nodeType="afterGroup">
                            <p:stCondLst>
                              <p:cond delay="10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8275" y="1096963"/>
            <a:ext cx="6221413"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12/01/09 - 9pm</a:t>
            </a:r>
          </a:p>
        </p:txBody>
      </p:sp>
      <p:sp>
        <p:nvSpPr>
          <p:cNvPr id="11268"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eSlide – P6466 – The Financial Crisis and the Future of the P/C</a:t>
            </a:r>
          </a:p>
        </p:txBody>
      </p:sp>
      <p:sp>
        <p:nvSpPr>
          <p:cNvPr id="11269"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A9CF614E-EAEC-488C-807F-A4C4F1D74D7F}" type="slidenum">
              <a:rPr lang="en-US" sz="900" smtClean="0"/>
              <a:pPr>
                <a:lnSpc>
                  <a:spcPct val="85000"/>
                </a:lnSpc>
                <a:spcBef>
                  <a:spcPct val="20000"/>
                </a:spcBef>
                <a:buClrTx/>
                <a:buFontTx/>
                <a:buNone/>
              </a:pPr>
              <a:t>4</a:t>
            </a:fld>
            <a:endParaRPr lang="en-US" sz="900" smtClean="0"/>
          </a:p>
        </p:txBody>
      </p:sp>
      <p:sp>
        <p:nvSpPr>
          <p:cNvPr id="11270" name="Title 11"/>
          <p:cNvSpPr>
            <a:spLocks noGrp="1"/>
          </p:cNvSpPr>
          <p:nvPr>
            <p:ph type="title"/>
          </p:nvPr>
        </p:nvSpPr>
        <p:spPr/>
        <p:txBody>
          <a:bodyPr/>
          <a:lstStyle/>
          <a:p>
            <a:r>
              <a:rPr lang="en-US" smtClean="0">
                <a:latin typeface="Arial" panose="020B0604020202020204" pitchFamily="34" charset="0"/>
              </a:rPr>
              <a:t>Strategy: Use I.I.I. website to promote LPI to insurance companies</a:t>
            </a:r>
          </a:p>
        </p:txBody>
      </p:sp>
      <p:sp>
        <p:nvSpPr>
          <p:cNvPr id="10" name="Oval 9"/>
          <p:cNvSpPr>
            <a:spLocks/>
          </p:cNvSpPr>
          <p:nvPr/>
        </p:nvSpPr>
        <p:spPr bwMode="auto">
          <a:xfrm rot="-5400000">
            <a:off x="2533650" y="1557338"/>
            <a:ext cx="698500" cy="1060450"/>
          </a:xfrm>
          <a:prstGeom prst="ellipse">
            <a:avLst/>
          </a:prstGeom>
          <a:noFill/>
          <a:ln w="38100" algn="ctr">
            <a:solidFill>
              <a:srgbClr val="FF6801"/>
            </a:solidFill>
            <a:round/>
            <a:headEnd/>
            <a:tailEnd/>
          </a:ln>
          <a:extLst>
            <a:ext uri="{909E8E84-426E-40DD-AFC4-6F175D3DCCD1}">
              <a14:hiddenFill xmlns:a14="http://schemas.microsoft.com/office/drawing/2010/main">
                <a:solidFill>
                  <a:srgbClr val="FFFFFF"/>
                </a:solidFill>
              </a14:hiddenFill>
            </a:ext>
          </a:extLst>
        </p:spPr>
        <p:txBody>
          <a:bodyPr rot="10800000"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50000"/>
              </a:spcBef>
              <a:buClr>
                <a:srgbClr val="FF3300"/>
              </a:buClr>
              <a:buFont typeface="Wingdings" panose="05000000000000000000" pitchFamily="2" charset="2"/>
              <a:buNone/>
            </a:pPr>
            <a:endParaRPr lang="en-US" sz="1000">
              <a:latin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latin typeface="Arial" panose="020B0604020202020204" pitchFamily="34" charset="0"/>
              </a:rPr>
              <a:t>Strategy: Lightning information appears in many places on the I.I.I. Website</a:t>
            </a:r>
          </a:p>
        </p:txBody>
      </p:sp>
      <p:sp>
        <p:nvSpPr>
          <p:cNvPr id="1331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12/01/09 - 9pm</a:t>
            </a:r>
          </a:p>
        </p:txBody>
      </p:sp>
      <p:sp>
        <p:nvSpPr>
          <p:cNvPr id="1331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eSlide – P6466 – The Financial Crisis and the Future of the P/C</a:t>
            </a:r>
          </a:p>
        </p:txBody>
      </p:sp>
      <p:sp>
        <p:nvSpPr>
          <p:cNvPr id="133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F311B2C-A5D0-4DCC-8DBC-35B827BA862B}" type="slidenum">
              <a:rPr lang="en-US" sz="900" smtClean="0"/>
              <a:pPr>
                <a:lnSpc>
                  <a:spcPct val="85000"/>
                </a:lnSpc>
                <a:spcBef>
                  <a:spcPct val="20000"/>
                </a:spcBef>
                <a:buClrTx/>
                <a:buFontTx/>
                <a:buNone/>
              </a:pPr>
              <a:t>5</a:t>
            </a:fld>
            <a:endParaRPr lang="en-US" sz="900" smtClean="0"/>
          </a:p>
        </p:txBody>
      </p:sp>
      <p:sp>
        <p:nvSpPr>
          <p:cNvPr id="13318" name="TextBox 9"/>
          <p:cNvSpPr txBox="1">
            <a:spLocks noChangeArrowheads="1"/>
          </p:cNvSpPr>
          <p:nvPr/>
        </p:nvSpPr>
        <p:spPr bwMode="auto">
          <a:xfrm>
            <a:off x="298450" y="1787525"/>
            <a:ext cx="177641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sz="1800" b="1">
                <a:solidFill>
                  <a:schemeClr val="accent1"/>
                </a:solidFill>
              </a:rPr>
              <a:t>Lightning facts and statistics are updated and featured on the I.I.I. website with a link to the </a:t>
            </a:r>
            <a:r>
              <a:rPr lang="en-US" sz="1800" b="1">
                <a:solidFill>
                  <a:schemeClr val="accent1"/>
                </a:solidFill>
                <a:hlinkClick r:id="rId3"/>
              </a:rPr>
              <a:t>LPI</a:t>
            </a:r>
            <a:r>
              <a:rPr lang="en-US" sz="1800" b="1">
                <a:solidFill>
                  <a:schemeClr val="accent1"/>
                </a:solidFill>
              </a:rPr>
              <a:t>.</a:t>
            </a:r>
          </a:p>
          <a:p>
            <a:pPr eaLnBrk="1" hangingPunct="1">
              <a:lnSpc>
                <a:spcPct val="100000"/>
              </a:lnSpc>
              <a:spcBef>
                <a:spcPct val="0"/>
              </a:spcBef>
              <a:buClrTx/>
              <a:buFontTx/>
              <a:buNone/>
            </a:pPr>
            <a:endParaRPr lang="en-US" sz="1800" b="1">
              <a:solidFill>
                <a:schemeClr val="accent1"/>
              </a:solidFill>
            </a:endParaRPr>
          </a:p>
          <a:p>
            <a:pPr eaLnBrk="1" hangingPunct="1">
              <a:lnSpc>
                <a:spcPct val="100000"/>
              </a:lnSpc>
              <a:spcBef>
                <a:spcPct val="0"/>
              </a:spcBef>
              <a:buClrTx/>
              <a:buFontTx/>
              <a:buNone/>
            </a:pPr>
            <a:endParaRPr lang="en-US" sz="1800" b="1">
              <a:solidFill>
                <a:schemeClr val="accent1"/>
              </a:solidFill>
            </a:endParaRPr>
          </a:p>
          <a:p>
            <a:pPr eaLnBrk="1" hangingPunct="1">
              <a:lnSpc>
                <a:spcPct val="100000"/>
              </a:lnSpc>
              <a:spcBef>
                <a:spcPct val="0"/>
              </a:spcBef>
              <a:buClrTx/>
              <a:buFontTx/>
              <a:buNone/>
            </a:pPr>
            <a:endParaRPr lang="en-US" sz="1800" b="1">
              <a:solidFill>
                <a:schemeClr val="accent1"/>
              </a:solidFill>
            </a:endParaRPr>
          </a:p>
        </p:txBody>
      </p:sp>
      <p:pic>
        <p:nvPicPr>
          <p:cNvPr id="11272" name="Picture 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44750" y="1271588"/>
            <a:ext cx="5705475" cy="53086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latin typeface="Arial" panose="020B0604020202020204" pitchFamily="34" charset="0"/>
              </a:rPr>
              <a:t>Strategy: Lightning data included in Facts &amp; Statistics </a:t>
            </a:r>
          </a:p>
        </p:txBody>
      </p:sp>
      <p:sp>
        <p:nvSpPr>
          <p:cNvPr id="1536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12/01/09 - 9pm</a:t>
            </a:r>
          </a:p>
        </p:txBody>
      </p:sp>
      <p:sp>
        <p:nvSpPr>
          <p:cNvPr id="1536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eSlide – P6466 – The Financial Crisis and the Future of the P/C</a:t>
            </a:r>
          </a:p>
        </p:txBody>
      </p:sp>
      <p:sp>
        <p:nvSpPr>
          <p:cNvPr id="1536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7E717AAE-68C7-4059-BA6E-9A026B964E22}" type="slidenum">
              <a:rPr lang="en-US" sz="900" smtClean="0"/>
              <a:pPr>
                <a:lnSpc>
                  <a:spcPct val="85000"/>
                </a:lnSpc>
                <a:spcBef>
                  <a:spcPct val="20000"/>
                </a:spcBef>
                <a:buClrTx/>
                <a:buFontTx/>
                <a:buNone/>
              </a:pPr>
              <a:t>6</a:t>
            </a:fld>
            <a:endParaRPr lang="en-US" sz="900" smtClean="0"/>
          </a:p>
        </p:txBody>
      </p:sp>
      <p:sp>
        <p:nvSpPr>
          <p:cNvPr id="15366" name="TextBox 6"/>
          <p:cNvSpPr txBox="1">
            <a:spLocks noChangeArrowheads="1"/>
          </p:cNvSpPr>
          <p:nvPr/>
        </p:nvSpPr>
        <p:spPr bwMode="auto">
          <a:xfrm>
            <a:off x="85725" y="5784850"/>
            <a:ext cx="9058275" cy="923925"/>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100000"/>
              </a:lnSpc>
              <a:spcBef>
                <a:spcPct val="0"/>
              </a:spcBef>
              <a:buClrTx/>
              <a:buFontTx/>
              <a:buNone/>
              <a:defRPr/>
            </a:pPr>
            <a:r>
              <a:rPr lang="en-US" sz="1800" i="1" dirty="0" smtClean="0"/>
              <a:t>NOTE: Statistics for 2013 will be updated when the NAIC issues market share data. </a:t>
            </a:r>
          </a:p>
          <a:p>
            <a:pPr algn="ctr" eaLnBrk="1" hangingPunct="1">
              <a:lnSpc>
                <a:spcPct val="100000"/>
              </a:lnSpc>
              <a:spcBef>
                <a:spcPct val="0"/>
              </a:spcBef>
              <a:buClrTx/>
              <a:buFontTx/>
              <a:buNone/>
              <a:defRPr/>
            </a:pPr>
            <a:r>
              <a:rPr lang="en-US" sz="1800" i="1" dirty="0" smtClean="0"/>
              <a:t>This is expected prior to the June press conference to promote </a:t>
            </a:r>
            <a:br>
              <a:rPr lang="en-US" sz="1800" i="1" dirty="0" smtClean="0"/>
            </a:br>
            <a:r>
              <a:rPr lang="en-US" sz="1800" i="1" dirty="0" smtClean="0"/>
              <a:t>Lightning Safety Awareness Week</a:t>
            </a:r>
          </a:p>
        </p:txBody>
      </p:sp>
      <p:pic>
        <p:nvPicPr>
          <p:cNvPr id="15367"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0931" y="1467358"/>
            <a:ext cx="6942137" cy="314325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latin typeface="Arial" panose="020B0604020202020204" pitchFamily="34" charset="0"/>
              </a:rPr>
              <a:t>Data in Facts &amp; Statistics</a:t>
            </a:r>
          </a:p>
        </p:txBody>
      </p:sp>
      <p:sp>
        <p:nvSpPr>
          <p:cNvPr id="1741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12/01/09 - 9pm</a:t>
            </a:r>
          </a:p>
        </p:txBody>
      </p:sp>
      <p:sp>
        <p:nvSpPr>
          <p:cNvPr id="1741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eSlide – P6466 – The Financial Crisis and the Future of the P/C</a:t>
            </a:r>
          </a:p>
        </p:txBody>
      </p:sp>
      <p:sp>
        <p:nvSpPr>
          <p:cNvPr id="174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03A6768F-C7A2-45DF-9612-25F0B27E5800}" type="slidenum">
              <a:rPr lang="en-US" sz="900" smtClean="0"/>
              <a:pPr>
                <a:lnSpc>
                  <a:spcPct val="85000"/>
                </a:lnSpc>
                <a:spcBef>
                  <a:spcPct val="20000"/>
                </a:spcBef>
                <a:buClrTx/>
                <a:buFontTx/>
                <a:buNone/>
              </a:pPr>
              <a:t>7</a:t>
            </a:fld>
            <a:endParaRPr lang="en-US" sz="900" smtClean="0"/>
          </a:p>
        </p:txBody>
      </p:sp>
      <p:sp>
        <p:nvSpPr>
          <p:cNvPr id="17414" name="TextBox 7"/>
          <p:cNvSpPr txBox="1">
            <a:spLocks noChangeArrowheads="1"/>
          </p:cNvSpPr>
          <p:nvPr/>
        </p:nvSpPr>
        <p:spPr bwMode="auto">
          <a:xfrm>
            <a:off x="506413" y="1111250"/>
            <a:ext cx="6962775" cy="369888"/>
          </a:xfrm>
          <a:prstGeom prst="rect">
            <a:avLst/>
          </a:prstGeom>
          <a:solidFill>
            <a:schemeClr val="accent1"/>
          </a:solidFill>
          <a:ln w="28575">
            <a:solidFill>
              <a:schemeClr val="tx1"/>
            </a:solidFill>
            <a:miter lim="800000"/>
            <a:headEnd/>
            <a:tailEnd/>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sz="1800">
                <a:solidFill>
                  <a:schemeClr val="bg1"/>
                </a:solidFill>
              </a:rPr>
              <a:t>Feature Data from the National Fire Protection Association</a:t>
            </a:r>
          </a:p>
        </p:txBody>
      </p:sp>
      <p:pic>
        <p:nvPicPr>
          <p:cNvPr id="17415"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31800" y="1849664"/>
            <a:ext cx="7810500" cy="398145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latin typeface="Arial" panose="020B0604020202020204" pitchFamily="34" charset="0"/>
              </a:rPr>
              <a:t>Data in Facts and Statistics</a:t>
            </a:r>
          </a:p>
        </p:txBody>
      </p:sp>
      <p:sp>
        <p:nvSpPr>
          <p:cNvPr id="1945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12/01/09 - 9pm</a:t>
            </a:r>
          </a:p>
        </p:txBody>
      </p:sp>
      <p:sp>
        <p:nvSpPr>
          <p:cNvPr id="194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eSlide – P6466 – The Financial Crisis and the Future of the P/C</a:t>
            </a:r>
          </a:p>
        </p:txBody>
      </p:sp>
      <p:sp>
        <p:nvSpPr>
          <p:cNvPr id="194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8C00641B-5B26-4021-8235-E87BFF456E78}" type="slidenum">
              <a:rPr lang="en-US" sz="900" smtClean="0"/>
              <a:pPr>
                <a:lnSpc>
                  <a:spcPct val="85000"/>
                </a:lnSpc>
                <a:spcBef>
                  <a:spcPct val="20000"/>
                </a:spcBef>
                <a:buClrTx/>
                <a:buFontTx/>
                <a:buNone/>
              </a:pPr>
              <a:t>8</a:t>
            </a:fld>
            <a:endParaRPr lang="en-US" sz="900" smtClean="0"/>
          </a:p>
        </p:txBody>
      </p:sp>
      <p:sp>
        <p:nvSpPr>
          <p:cNvPr id="19462" name="TextBox 6"/>
          <p:cNvSpPr txBox="1">
            <a:spLocks noChangeArrowheads="1"/>
          </p:cNvSpPr>
          <p:nvPr/>
        </p:nvSpPr>
        <p:spPr bwMode="auto">
          <a:xfrm>
            <a:off x="6137275" y="4835525"/>
            <a:ext cx="26749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sz="1400">
                <a:solidFill>
                  <a:schemeClr val="accent2"/>
                </a:solidFill>
              </a:rPr>
              <a:t>Link</a:t>
            </a:r>
          </a:p>
        </p:txBody>
      </p:sp>
      <p:sp>
        <p:nvSpPr>
          <p:cNvPr id="19463" name="TextBox 9"/>
          <p:cNvSpPr txBox="1">
            <a:spLocks noChangeArrowheads="1"/>
          </p:cNvSpPr>
          <p:nvPr/>
        </p:nvSpPr>
        <p:spPr bwMode="auto">
          <a:xfrm>
            <a:off x="1420813" y="6132513"/>
            <a:ext cx="5730875" cy="369887"/>
          </a:xfrm>
          <a:prstGeom prst="rect">
            <a:avLst/>
          </a:prstGeom>
          <a:ln/>
        </p:spPr>
        <p:style>
          <a:lnRef idx="2">
            <a:schemeClr val="accent4"/>
          </a:lnRef>
          <a:fillRef idx="1">
            <a:schemeClr val="lt1"/>
          </a:fillRef>
          <a:effectRef idx="0">
            <a:schemeClr val="accent4"/>
          </a:effectRef>
          <a:fontRef idx="minor">
            <a:schemeClr val="dk1"/>
          </a:fontRef>
        </p:style>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100000"/>
              </a:lnSpc>
              <a:spcBef>
                <a:spcPct val="0"/>
              </a:spcBef>
              <a:buClrTx/>
              <a:buFontTx/>
              <a:buNone/>
              <a:defRPr/>
            </a:pPr>
            <a:r>
              <a:rPr lang="en-US" sz="1800" b="1" dirty="0" smtClean="0">
                <a:solidFill>
                  <a:schemeClr val="accent1"/>
                </a:solidFill>
              </a:rPr>
              <a:t>Note: Archived data available back to 2002</a:t>
            </a:r>
          </a:p>
        </p:txBody>
      </p:sp>
      <p:pic>
        <p:nvPicPr>
          <p:cNvPr id="19464"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333500" y="1450975"/>
            <a:ext cx="6477000" cy="404495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latin typeface="Arial" panose="020B0604020202020204" pitchFamily="34" charset="0"/>
              </a:rPr>
              <a:t>Data in Facts and Statistics</a:t>
            </a:r>
          </a:p>
        </p:txBody>
      </p:sp>
      <p:sp>
        <p:nvSpPr>
          <p:cNvPr id="2150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12/01/09 - 9pm</a:t>
            </a:r>
          </a:p>
        </p:txBody>
      </p:sp>
      <p:sp>
        <p:nvSpPr>
          <p:cNvPr id="2150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sz="900" smtClean="0">
                <a:solidFill>
                  <a:schemeClr val="bg1"/>
                </a:solidFill>
              </a:rPr>
              <a:t>eSlide – P6466 – The Financial Crisis and the Future of the P/C</a:t>
            </a:r>
          </a:p>
        </p:txBody>
      </p:sp>
      <p:sp>
        <p:nvSpPr>
          <p:cNvPr id="215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C201A741-10BB-4A9D-89FD-E83DC565001B}" type="slidenum">
              <a:rPr lang="en-US" sz="900" smtClean="0"/>
              <a:pPr>
                <a:lnSpc>
                  <a:spcPct val="85000"/>
                </a:lnSpc>
                <a:spcBef>
                  <a:spcPct val="20000"/>
                </a:spcBef>
                <a:buClrTx/>
                <a:buFontTx/>
                <a:buNone/>
              </a:pPr>
              <a:t>9</a:t>
            </a:fld>
            <a:endParaRPr lang="en-US" sz="900" smtClean="0"/>
          </a:p>
        </p:txBody>
      </p:sp>
      <p:pic>
        <p:nvPicPr>
          <p:cNvPr id="21510"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04900" y="1411514"/>
            <a:ext cx="6934200" cy="448627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15198</TotalTime>
  <Words>1429</Words>
  <Application>Microsoft Office PowerPoint</Application>
  <PresentationFormat>On-screen Show (4:3)</PresentationFormat>
  <Paragraphs>217</Paragraphs>
  <Slides>32</Slides>
  <Notes>23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9" baseType="lpstr">
      <vt:lpstr>Arial</vt:lpstr>
      <vt:lpstr>Wingdings</vt:lpstr>
      <vt:lpstr>Symbol</vt:lpstr>
      <vt:lpstr>Verdana</vt:lpstr>
      <vt:lpstr>Times New Roman</vt:lpstr>
      <vt:lpstr>Default Design</vt:lpstr>
      <vt:lpstr>Microsoft Graph Chart</vt:lpstr>
      <vt:lpstr>Partnership with the Lightning Protection Institute  An Overview of Communications Strategies</vt:lpstr>
      <vt:lpstr>Greeting from I.I.I.’s Jeanne Salvatore</vt:lpstr>
      <vt:lpstr>Presentation Outline</vt:lpstr>
      <vt:lpstr>Strategy: Use I.I.I. website to promote LPI to insurance companies</vt:lpstr>
      <vt:lpstr>Strategy: Lightning information appears in many places on the I.I.I. Website</vt:lpstr>
      <vt:lpstr>Strategy: Lightning data included in Facts &amp; Statistics </vt:lpstr>
      <vt:lpstr>Data in Facts &amp; Statistics</vt:lpstr>
      <vt:lpstr>Data in Facts and Statistics</vt:lpstr>
      <vt:lpstr>Data in Facts and Statistics</vt:lpstr>
      <vt:lpstr>Data in Facts and Statistics</vt:lpstr>
      <vt:lpstr>Data in Facts and Statistics</vt:lpstr>
      <vt:lpstr>Data in Facts and Statistics – Homeowners Insurance</vt:lpstr>
      <vt:lpstr>Data in Facts and Statistics – Homeowners Insurance</vt:lpstr>
      <vt:lpstr>Consumer Articles</vt:lpstr>
      <vt:lpstr>Web Video</vt:lpstr>
      <vt:lpstr>Podcasts and Video</vt:lpstr>
      <vt:lpstr>Fun and Entertaining Videos</vt:lpstr>
      <vt:lpstr>Web videos</vt:lpstr>
      <vt:lpstr>Video: b-roll/bites</vt:lpstr>
      <vt:lpstr>PowerPoint Presentation</vt:lpstr>
      <vt:lpstr>Recorded and edited a Web video at 2013 conference</vt:lpstr>
      <vt:lpstr>Recorded and edited a Web video at 2012 conference, too!</vt:lpstr>
      <vt:lpstr>Issue News Releases – Since I.I.I. began partnering with the UPLA/LPI, 15 releases were issued and posted to our website -- with four issued in 2013.</vt:lpstr>
      <vt:lpstr>News releases issued in English and Spanish to announce new lightning claim data and promote Lightning Safety Awareness Week</vt:lpstr>
      <vt:lpstr>Lightning information, tailored to Florida audiences</vt:lpstr>
      <vt:lpstr>Tracking of Media Coverage</vt:lpstr>
      <vt:lpstr>Track Traditional Media Coverage of LPI</vt:lpstr>
      <vt:lpstr>Plans for 2014 – Outreach to Traditional  Media</vt:lpstr>
      <vt:lpstr>Plans for 2014 (continued)</vt:lpstr>
      <vt:lpstr>2014: Issued a Media Advisory</vt:lpstr>
      <vt:lpstr>Tracking Lightning for Trends in Social Media in 2013</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1164</cp:revision>
  <dcterms:modified xsi:type="dcterms:W3CDTF">2014-02-28T13:57:31Z</dcterms:modified>
</cp:coreProperties>
</file>