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tags/tag5.xml" ContentType="application/vnd.openxmlformats-officedocument.presentationml.tags+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Default Extension="emf" ContentType="image/x-emf"/>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tags/tag2.xml" ContentType="application/vnd.openxmlformats-officedocument.presentationml.tags+xml"/>
  <Override PartName="/ppt/notesSlides/notesSlide65.xml" ContentType="application/vnd.openxmlformats-officedocument.presentationml.notesSlide+xml"/>
  <Override PartName="/ppt/notesSlides/notesSlide83.xml" ContentType="application/vnd.openxmlformats-officedocument.presentationml.notesSlide+xml"/>
  <Override PartName="/ppt/notesSlides/notesSlide110.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notesSlides/notesSlide108.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rawings/drawing1.xml" ContentType="application/vnd.openxmlformats-officedocument.drawingml.chartshapes+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tags/tag3.xml" ContentType="application/vnd.openxmlformats-officedocument.presentationml.tags+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notesSlides/notesSlide89.xml" ContentType="application/vnd.openxmlformats-officedocument.presentationml.notesSlide+xml"/>
  <Override PartName="/ppt/notesSlides/notesSlide116.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tags/tag1.xml" ContentType="application/vnd.openxmlformats-officedocument.presentationml.tags+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slides/slide89.xml" ContentType="application/vnd.openxmlformats-officedocument.presentationml.slide+xml"/>
  <Override PartName="/ppt/slides/slide126.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32"/>
  </p:notesMasterIdLst>
  <p:handoutMasterIdLst>
    <p:handoutMasterId r:id="rId133"/>
  </p:handoutMasterIdLst>
  <p:sldIdLst>
    <p:sldId id="3491" r:id="rId2"/>
    <p:sldId id="3768" r:id="rId3"/>
    <p:sldId id="2574" r:id="rId4"/>
    <p:sldId id="3601" r:id="rId5"/>
    <p:sldId id="3348" r:id="rId6"/>
    <p:sldId id="3347" r:id="rId7"/>
    <p:sldId id="1687" r:id="rId8"/>
    <p:sldId id="3365" r:id="rId9"/>
    <p:sldId id="3366" r:id="rId10"/>
    <p:sldId id="3711" r:id="rId11"/>
    <p:sldId id="1748" r:id="rId12"/>
    <p:sldId id="2291" r:id="rId13"/>
    <p:sldId id="3109" r:id="rId14"/>
    <p:sldId id="3105" r:id="rId15"/>
    <p:sldId id="3106" r:id="rId16"/>
    <p:sldId id="3107" r:id="rId17"/>
    <p:sldId id="2331" r:id="rId18"/>
    <p:sldId id="2432" r:id="rId19"/>
    <p:sldId id="2658" r:id="rId20"/>
    <p:sldId id="2642" r:id="rId21"/>
    <p:sldId id="3015" r:id="rId22"/>
    <p:sldId id="2643" r:id="rId23"/>
    <p:sldId id="2685" r:id="rId24"/>
    <p:sldId id="2336" r:id="rId25"/>
    <p:sldId id="2659" r:id="rId26"/>
    <p:sldId id="3764" r:id="rId27"/>
    <p:sldId id="3757" r:id="rId28"/>
    <p:sldId id="3758" r:id="rId29"/>
    <p:sldId id="3759" r:id="rId30"/>
    <p:sldId id="3760" r:id="rId31"/>
    <p:sldId id="3761" r:id="rId32"/>
    <p:sldId id="3762" r:id="rId33"/>
    <p:sldId id="3763" r:id="rId34"/>
    <p:sldId id="2091" r:id="rId35"/>
    <p:sldId id="3671" r:id="rId36"/>
    <p:sldId id="3351" r:id="rId37"/>
    <p:sldId id="3586" r:id="rId38"/>
    <p:sldId id="2174" r:id="rId39"/>
    <p:sldId id="3694" r:id="rId40"/>
    <p:sldId id="3695" r:id="rId41"/>
    <p:sldId id="2185" r:id="rId42"/>
    <p:sldId id="3368" r:id="rId43"/>
    <p:sldId id="3369" r:id="rId44"/>
    <p:sldId id="3330" r:id="rId45"/>
    <p:sldId id="3331" r:id="rId46"/>
    <p:sldId id="3332" r:id="rId47"/>
    <p:sldId id="3335" r:id="rId48"/>
    <p:sldId id="3269" r:id="rId49"/>
    <p:sldId id="3515" r:id="rId50"/>
    <p:sldId id="3516" r:id="rId51"/>
    <p:sldId id="3433" r:id="rId52"/>
    <p:sldId id="3602" r:id="rId53"/>
    <p:sldId id="3669" r:id="rId54"/>
    <p:sldId id="3670" r:id="rId55"/>
    <p:sldId id="3603" r:id="rId56"/>
    <p:sldId id="3605" r:id="rId57"/>
    <p:sldId id="3756" r:id="rId58"/>
    <p:sldId id="3745" r:id="rId59"/>
    <p:sldId id="3744" r:id="rId60"/>
    <p:sldId id="3606" r:id="rId61"/>
    <p:sldId id="3611" r:id="rId62"/>
    <p:sldId id="3480" r:id="rId63"/>
    <p:sldId id="3608" r:id="rId64"/>
    <p:sldId id="3609" r:id="rId65"/>
    <p:sldId id="3610" r:id="rId66"/>
    <p:sldId id="3614" r:id="rId67"/>
    <p:sldId id="3532" r:id="rId68"/>
    <p:sldId id="3533" r:id="rId69"/>
    <p:sldId id="3534" r:id="rId70"/>
    <p:sldId id="3535" r:id="rId71"/>
    <p:sldId id="2934" r:id="rId72"/>
    <p:sldId id="3096" r:id="rId73"/>
    <p:sldId id="3618" r:id="rId74"/>
    <p:sldId id="3388" r:id="rId75"/>
    <p:sldId id="3700" r:id="rId76"/>
    <p:sldId id="3431" r:id="rId77"/>
    <p:sldId id="3715" r:id="rId78"/>
    <p:sldId id="3701" r:id="rId79"/>
    <p:sldId id="2600" r:id="rId80"/>
    <p:sldId id="3415" r:id="rId81"/>
    <p:sldId id="3702" r:id="rId82"/>
    <p:sldId id="3703" r:id="rId83"/>
    <p:sldId id="3704" r:id="rId84"/>
    <p:sldId id="3705" r:id="rId85"/>
    <p:sldId id="3580" r:id="rId86"/>
    <p:sldId id="3709" r:id="rId87"/>
    <p:sldId id="2680" r:id="rId88"/>
    <p:sldId id="3747" r:id="rId89"/>
    <p:sldId id="3748" r:id="rId90"/>
    <p:sldId id="3749" r:id="rId91"/>
    <p:sldId id="3750" r:id="rId92"/>
    <p:sldId id="3751" r:id="rId93"/>
    <p:sldId id="3753" r:id="rId94"/>
    <p:sldId id="3754" r:id="rId95"/>
    <p:sldId id="3755" r:id="rId96"/>
    <p:sldId id="3286" r:id="rId97"/>
    <p:sldId id="1693" r:id="rId98"/>
    <p:sldId id="3364" r:id="rId99"/>
    <p:sldId id="2882" r:id="rId100"/>
    <p:sldId id="2881" r:id="rId101"/>
    <p:sldId id="3678" r:id="rId102"/>
    <p:sldId id="3766" r:id="rId103"/>
    <p:sldId id="3767" r:id="rId104"/>
    <p:sldId id="3765" r:id="rId105"/>
    <p:sldId id="3471" r:id="rId106"/>
    <p:sldId id="3634" r:id="rId107"/>
    <p:sldId id="3679" r:id="rId108"/>
    <p:sldId id="1618" r:id="rId109"/>
    <p:sldId id="3553" r:id="rId110"/>
    <p:sldId id="1445" r:id="rId111"/>
    <p:sldId id="1450" r:id="rId112"/>
    <p:sldId id="2652" r:id="rId113"/>
    <p:sldId id="2655" r:id="rId114"/>
    <p:sldId id="3228" r:id="rId115"/>
    <p:sldId id="2710" r:id="rId116"/>
    <p:sldId id="3510" r:id="rId117"/>
    <p:sldId id="3497" r:id="rId118"/>
    <p:sldId id="3498" r:id="rId119"/>
    <p:sldId id="3499" r:id="rId120"/>
    <p:sldId id="3500" r:id="rId121"/>
    <p:sldId id="3501" r:id="rId122"/>
    <p:sldId id="3502" r:id="rId123"/>
    <p:sldId id="3503" r:id="rId124"/>
    <p:sldId id="3504" r:id="rId125"/>
    <p:sldId id="3505" r:id="rId126"/>
    <p:sldId id="3506" r:id="rId127"/>
    <p:sldId id="3507" r:id="rId128"/>
    <p:sldId id="3508" r:id="rId129"/>
    <p:sldId id="3509" r:id="rId130"/>
    <p:sldId id="1136" r:id="rId131"/>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5A7A"/>
    <a:srgbClr val="2B7299"/>
    <a:srgbClr val="3691C4"/>
    <a:srgbClr val="3333CC"/>
    <a:srgbClr val="28688C"/>
    <a:srgbClr val="E5F1F7"/>
    <a:srgbClr val="4B9FCD"/>
    <a:srgbClr val="D0DCE2"/>
    <a:srgbClr val="C9D6D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9785" autoAdjust="0"/>
  </p:normalViewPr>
  <p:slideViewPr>
    <p:cSldViewPr snapToGrid="0">
      <p:cViewPr varScale="1">
        <p:scale>
          <a:sx n="90" d="100"/>
          <a:sy n="90" d="100"/>
        </p:scale>
        <p:origin x="-342" y="-108"/>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11448"/>
    </p:cViewPr>
  </p:sorterViewPr>
  <p:notesViewPr>
    <p:cSldViewPr snapToGrid="0">
      <p:cViewPr varScale="1">
        <p:scale>
          <a:sx n="94" d="100"/>
          <a:sy n="94" d="100"/>
        </p:scale>
        <p:origin x="-2898" y="-90"/>
      </p:cViewPr>
      <p:guideLst>
        <p:guide orient="horz" pos="2924"/>
        <p:guide pos="2205"/>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cheetham\AppData\Local\Microsoft\Windows\Temporary%20Internet%20Files\Content.Outlook\D89LB1ND\Long-Term%20Evolution%20of%20Shareholders%20Funds%201998%20to%201Q2013%20(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2116214639836689"/>
          <c:y val="8.7833163999661568E-2"/>
          <c:w val="0.85017493924125798"/>
          <c:h val="0.70923913043478815"/>
        </c:manualLayout>
      </c:layout>
      <c:lineChart>
        <c:grouping val="standard"/>
        <c:ser>
          <c:idx val="0"/>
          <c:order val="0"/>
          <c:marker>
            <c:symbol val="none"/>
          </c:marker>
          <c:dPt>
            <c:idx val="14"/>
            <c:spPr>
              <a:ln cmpd="sng"/>
            </c:spPr>
          </c:dPt>
          <c:cat>
            <c:strRef>
              <c:f>Capital!$B$3:$Q$3</c:f>
              <c:strCache>
                <c:ptCount val="16"/>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1Q13</c:v>
                </c:pt>
              </c:strCache>
            </c:strRef>
          </c:cat>
          <c:val>
            <c:numRef>
              <c:f>Capital!$B$4:$Q$4</c:f>
              <c:numCache>
                <c:formatCode>General</c:formatCode>
                <c:ptCount val="16"/>
                <c:pt idx="0">
                  <c:v>66.441000000000415</c:v>
                </c:pt>
                <c:pt idx="1">
                  <c:v>71.516999999999996</c:v>
                </c:pt>
                <c:pt idx="2">
                  <c:v>77.315000000000012</c:v>
                </c:pt>
                <c:pt idx="3">
                  <c:v>71.703000000000003</c:v>
                </c:pt>
                <c:pt idx="4">
                  <c:v>76.807000000000002</c:v>
                </c:pt>
                <c:pt idx="5">
                  <c:v>96.551000000000002</c:v>
                </c:pt>
                <c:pt idx="6">
                  <c:v>108.815</c:v>
                </c:pt>
                <c:pt idx="7">
                  <c:v>115.78100000000002</c:v>
                </c:pt>
                <c:pt idx="8">
                  <c:v>142.18900000000002</c:v>
                </c:pt>
                <c:pt idx="9">
                  <c:v>157.04499999999999</c:v>
                </c:pt>
                <c:pt idx="10">
                  <c:v>133.18700000000001</c:v>
                </c:pt>
                <c:pt idx="11">
                  <c:v>168.655</c:v>
                </c:pt>
                <c:pt idx="12">
                  <c:v>173.739</c:v>
                </c:pt>
                <c:pt idx="13">
                  <c:v>177.24899999999997</c:v>
                </c:pt>
                <c:pt idx="14">
                  <c:v>196.839</c:v>
                </c:pt>
                <c:pt idx="15">
                  <c:v>198.99300000000002</c:v>
                </c:pt>
              </c:numCache>
            </c:numRef>
          </c:val>
        </c:ser>
        <c:marker val="1"/>
        <c:axId val="45646592"/>
        <c:axId val="45648896"/>
      </c:lineChart>
      <c:catAx>
        <c:axId val="45646592"/>
        <c:scaling>
          <c:orientation val="minMax"/>
        </c:scaling>
        <c:axPos val="b"/>
        <c:numFmt formatCode="General" sourceLinked="1"/>
        <c:tickLblPos val="nextTo"/>
        <c:spPr>
          <a:ln w="3175">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en-US"/>
          </a:p>
        </c:txPr>
        <c:crossAx val="45648896"/>
        <c:crosses val="autoZero"/>
        <c:auto val="1"/>
        <c:lblAlgn val="ctr"/>
        <c:lblOffset val="100"/>
        <c:tickLblSkip val="1"/>
        <c:tickMarkSkip val="1"/>
      </c:catAx>
      <c:valAx>
        <c:axId val="45648896"/>
        <c:scaling>
          <c:orientation val="minMax"/>
          <c:max val="200"/>
          <c:min val="60"/>
        </c:scaling>
        <c:axPos val="l"/>
        <c:majorGridlines>
          <c:spPr>
            <a:ln w="3175">
              <a:solidFill>
                <a:srgbClr val="FFFFFF"/>
              </a:solidFill>
              <a:prstDash val="sysDash"/>
            </a:ln>
          </c:spPr>
        </c:majorGridlines>
        <c:title>
          <c:tx>
            <c:rich>
              <a:bodyPr/>
              <a:lstStyle/>
              <a:p>
                <a:pPr>
                  <a:defRPr sz="1000" b="1" i="0" u="none" strike="noStrike" baseline="0">
                    <a:solidFill>
                      <a:srgbClr val="000000"/>
                    </a:solidFill>
                    <a:latin typeface="Arial"/>
                    <a:ea typeface="Arial"/>
                    <a:cs typeface="Arial"/>
                  </a:defRPr>
                </a:pPr>
                <a:r>
                  <a:rPr lang="en-GB"/>
                  <a:t>USD bn</a:t>
                </a:r>
              </a:p>
            </c:rich>
          </c:tx>
          <c:layout>
            <c:manualLayout>
              <c:xMode val="edge"/>
              <c:yMode val="edge"/>
              <c:x val="2.7874564459930473E-2"/>
              <c:y val="0.40489130434782777"/>
            </c:manualLayout>
          </c:layout>
          <c:spPr>
            <a:noFill/>
            <a:ln w="25400">
              <a:noFill/>
            </a:ln>
          </c:spPr>
        </c:title>
        <c:numFmt formatCode="General" sourceLinked="0"/>
        <c:tickLblPos val="nextTo"/>
        <c:spPr>
          <a:ln w="3175">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en-US"/>
          </a:p>
        </c:txPr>
        <c:crossAx val="45646592"/>
        <c:crosses val="autoZero"/>
        <c:crossBetween val="between"/>
      </c:valAx>
      <c:spPr>
        <a:solidFill>
          <a:srgbClr val="FFFFFF"/>
        </a:solidFill>
        <a:ln w="12700">
          <a:solidFill>
            <a:srgbClr val="FFFFFF"/>
          </a:solidFill>
          <a:prstDash val="solid"/>
        </a:ln>
      </c:spPr>
    </c:plotArea>
    <c:plotVisOnly val="1"/>
    <c:dispBlanksAs val="gap"/>
  </c:chart>
  <c:spPr>
    <a:solidFill>
      <a:srgbClr val="FFFFFF"/>
    </a:solidFill>
    <a:ln w="9525">
      <a:noFill/>
    </a:ln>
  </c:spPr>
  <c:txPr>
    <a:bodyPr/>
    <a:lstStyle/>
    <a:p>
      <a:pPr>
        <a:defRPr sz="1175" b="0" i="0" u="none" strike="noStrike" baseline="0">
          <a:solidFill>
            <a:srgbClr val="000000"/>
          </a:solidFill>
          <a:latin typeface="Arial"/>
          <a:ea typeface="Arial"/>
          <a:cs typeface="Arial"/>
        </a:defRPr>
      </a:pPr>
      <a:endParaRPr lang="en-US"/>
    </a:p>
  </c:txPr>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8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90.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9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93.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95.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96.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97.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98.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9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00.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01.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02.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03.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04.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05.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06.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07.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08.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0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drawings/drawing1.xml><?xml version="1.0" encoding="utf-8"?>
<c:userShapes xmlns:c="http://schemas.openxmlformats.org/drawingml/2006/chart">
  <cdr:relSizeAnchor xmlns:cdr="http://schemas.openxmlformats.org/drawingml/2006/chartDrawing">
    <cdr:from>
      <cdr:x>0.18391</cdr:x>
      <cdr:y>0.24185</cdr:y>
    </cdr:from>
    <cdr:to>
      <cdr:x>0.96341</cdr:x>
      <cdr:y>0.86214</cdr:y>
    </cdr:to>
    <cdr:sp macro="" textlink="">
      <cdr:nvSpPr>
        <cdr:cNvPr id="20" name="Straight Connector 19"/>
        <cdr:cNvSpPr/>
      </cdr:nvSpPr>
      <cdr:spPr>
        <a:xfrm xmlns:a="http://schemas.openxmlformats.org/drawingml/2006/main" flipV="1">
          <a:off x="1005499" y="847725"/>
          <a:ext cx="4261825" cy="2174248"/>
        </a:xfrm>
        <a:prstGeom xmlns:a="http://schemas.openxmlformats.org/drawingml/2006/main" prst="line">
          <a:avLst/>
        </a:prstGeom>
        <a:ln xmlns:a="http://schemas.openxmlformats.org/drawingml/2006/main">
          <a:solidFill>
            <a:schemeClr val="bg1">
              <a:lumMod val="65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GB"/>
        </a:p>
      </cdr:txBody>
    </cdr:sp>
  </cdr:relSizeAnchor>
  <cdr:relSizeAnchor xmlns:cdr="http://schemas.openxmlformats.org/drawingml/2006/chartDrawing">
    <cdr:from>
      <cdr:x>0.12875</cdr:x>
      <cdr:y>0.77234</cdr:y>
    </cdr:from>
    <cdr:to>
      <cdr:x>0.26803</cdr:x>
      <cdr:y>0.89444</cdr:y>
    </cdr:to>
    <cdr:sp macro="" textlink="">
      <cdr:nvSpPr>
        <cdr:cNvPr id="31745" name="Oval 1"/>
        <cdr:cNvSpPr>
          <a:spLocks xmlns:a="http://schemas.openxmlformats.org/drawingml/2006/main" noChangeArrowheads="1"/>
        </cdr:cNvSpPr>
      </cdr:nvSpPr>
      <cdr:spPr bwMode="auto">
        <a:xfrm xmlns:a="http://schemas.openxmlformats.org/drawingml/2006/main" rot="-1180634">
          <a:off x="703920" y="2707205"/>
          <a:ext cx="761492" cy="427985"/>
        </a:xfrm>
        <a:prstGeom xmlns:a="http://schemas.openxmlformats.org/drawingml/2006/main" prst="ellipse">
          <a:avLst/>
        </a:prstGeom>
        <a:solidFill xmlns:a="http://schemas.openxmlformats.org/drawingml/2006/main">
          <a:srgbClr val="9999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0.26182</cdr:x>
      <cdr:y>0.61579</cdr:y>
    </cdr:from>
    <cdr:to>
      <cdr:x>0.55562</cdr:x>
      <cdr:y>0.78775</cdr:y>
    </cdr:to>
    <cdr:sp macro="" textlink="">
      <cdr:nvSpPr>
        <cdr:cNvPr id="31746" name="Oval 2"/>
        <cdr:cNvSpPr>
          <a:spLocks xmlns:a="http://schemas.openxmlformats.org/drawingml/2006/main" noChangeArrowheads="1"/>
        </cdr:cNvSpPr>
      </cdr:nvSpPr>
      <cdr:spPr bwMode="auto">
        <a:xfrm xmlns:a="http://schemas.openxmlformats.org/drawingml/2006/main" rot="-1439875">
          <a:off x="1431479" y="2158462"/>
          <a:ext cx="1606308" cy="602754"/>
        </a:xfrm>
        <a:prstGeom xmlns:a="http://schemas.openxmlformats.org/drawingml/2006/main" prst="ellipse">
          <a:avLst/>
        </a:prstGeom>
        <a:solidFill xmlns:a="http://schemas.openxmlformats.org/drawingml/2006/main">
          <a:srgbClr val="0000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0.49664</cdr:x>
      <cdr:y>0.37823</cdr:y>
    </cdr:from>
    <cdr:to>
      <cdr:x>0.67165</cdr:x>
      <cdr:y>0.54436</cdr:y>
    </cdr:to>
    <cdr:sp macro="" textlink="">
      <cdr:nvSpPr>
        <cdr:cNvPr id="31747" name="Oval 3"/>
        <cdr:cNvSpPr>
          <a:spLocks xmlns:a="http://schemas.openxmlformats.org/drawingml/2006/main" noChangeArrowheads="1"/>
        </cdr:cNvSpPr>
      </cdr:nvSpPr>
      <cdr:spPr bwMode="auto">
        <a:xfrm xmlns:a="http://schemas.openxmlformats.org/drawingml/2006/main" rot="-1344112">
          <a:off x="2885618" y="1325786"/>
          <a:ext cx="1016845" cy="582319"/>
        </a:xfrm>
        <a:prstGeom xmlns:a="http://schemas.openxmlformats.org/drawingml/2006/main" prst="ellipse">
          <a:avLst/>
        </a:prstGeom>
        <a:solidFill xmlns:a="http://schemas.openxmlformats.org/drawingml/2006/main">
          <a:srgbClr val="9999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0.63485</cdr:x>
      <cdr:y>0.4582</cdr:y>
    </cdr:from>
    <cdr:to>
      <cdr:x>0.74367</cdr:x>
      <cdr:y>0.54795</cdr:y>
    </cdr:to>
    <cdr:sp macro="" textlink="">
      <cdr:nvSpPr>
        <cdr:cNvPr id="31748" name="Oval 4"/>
        <cdr:cNvSpPr>
          <a:spLocks xmlns:a="http://schemas.openxmlformats.org/drawingml/2006/main" noChangeArrowheads="1"/>
        </cdr:cNvSpPr>
      </cdr:nvSpPr>
      <cdr:spPr bwMode="auto">
        <a:xfrm xmlns:a="http://schemas.openxmlformats.org/drawingml/2006/main" rot="-1344112">
          <a:off x="3470973" y="1606089"/>
          <a:ext cx="594958" cy="314591"/>
        </a:xfrm>
        <a:prstGeom xmlns:a="http://schemas.openxmlformats.org/drawingml/2006/main" prst="ellipse">
          <a:avLst/>
        </a:prstGeom>
        <a:solidFill xmlns:a="http://schemas.openxmlformats.org/drawingml/2006/main">
          <a:srgbClr val="0000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0.71589</cdr:x>
      <cdr:y>0.21293</cdr:y>
    </cdr:from>
    <cdr:to>
      <cdr:x>0.99783</cdr:x>
      <cdr:y>0.38071</cdr:y>
    </cdr:to>
    <cdr:sp macro="" textlink="">
      <cdr:nvSpPr>
        <cdr:cNvPr id="31749" name="Oval 5"/>
        <cdr:cNvSpPr>
          <a:spLocks xmlns:a="http://schemas.openxmlformats.org/drawingml/2006/main" noChangeArrowheads="1"/>
        </cdr:cNvSpPr>
      </cdr:nvSpPr>
      <cdr:spPr bwMode="auto">
        <a:xfrm xmlns:a="http://schemas.openxmlformats.org/drawingml/2006/main" rot="-1344112">
          <a:off x="3914030" y="746379"/>
          <a:ext cx="1541430" cy="588103"/>
        </a:xfrm>
        <a:prstGeom xmlns:a="http://schemas.openxmlformats.org/drawingml/2006/main" prst="ellipse">
          <a:avLst/>
        </a:prstGeom>
        <a:solidFill xmlns:a="http://schemas.openxmlformats.org/drawingml/2006/main">
          <a:srgbClr val="9999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0.21743</cdr:x>
      <cdr:y>0.63686</cdr:y>
    </cdr:from>
    <cdr:to>
      <cdr:x>0.21743</cdr:x>
      <cdr:y>0.74559</cdr:y>
    </cdr:to>
    <cdr:sp macro="" textlink="">
      <cdr:nvSpPr>
        <cdr:cNvPr id="20486" name="Line 6"/>
        <cdr:cNvSpPr>
          <a:spLocks xmlns:a="http://schemas.openxmlformats.org/drawingml/2006/main" noChangeShapeType="1"/>
        </cdr:cNvSpPr>
      </cdr:nvSpPr>
      <cdr:spPr bwMode="auto">
        <a:xfrm xmlns:a="http://schemas.openxmlformats.org/drawingml/2006/main">
          <a:off x="1188785" y="2232335"/>
          <a:ext cx="0" cy="381121"/>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0.18218</cdr:x>
      <cdr:y>0.57443</cdr:y>
    </cdr:from>
    <cdr:to>
      <cdr:x>0.24851</cdr:x>
      <cdr:y>0.60735</cdr:y>
    </cdr:to>
    <cdr:sp macro="" textlink="">
      <cdr:nvSpPr>
        <cdr:cNvPr id="20487" name="Text Box 7"/>
        <cdr:cNvSpPr txBox="1">
          <a:spLocks xmlns:a="http://schemas.openxmlformats.org/drawingml/2006/main" noChangeArrowheads="1"/>
        </cdr:cNvSpPr>
      </cdr:nvSpPr>
      <cdr:spPr bwMode="auto">
        <a:xfrm xmlns:a="http://schemas.openxmlformats.org/drawingml/2006/main">
          <a:off x="1499276" y="2550606"/>
          <a:ext cx="545854" cy="1461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Soft market</a:t>
          </a:r>
        </a:p>
      </cdr:txBody>
    </cdr:sp>
  </cdr:relSizeAnchor>
  <cdr:relSizeAnchor xmlns:cdr="http://schemas.openxmlformats.org/drawingml/2006/chartDrawing">
    <cdr:from>
      <cdr:x>0.4227</cdr:x>
      <cdr:y>0.46824</cdr:y>
    </cdr:from>
    <cdr:to>
      <cdr:x>0.4227</cdr:x>
      <cdr:y>0.57769</cdr:y>
    </cdr:to>
    <cdr:sp macro="" textlink="">
      <cdr:nvSpPr>
        <cdr:cNvPr id="20488" name="Line 8"/>
        <cdr:cNvSpPr>
          <a:spLocks xmlns:a="http://schemas.openxmlformats.org/drawingml/2006/main" noChangeShapeType="1"/>
        </cdr:cNvSpPr>
      </cdr:nvSpPr>
      <cdr:spPr bwMode="auto">
        <a:xfrm xmlns:a="http://schemas.openxmlformats.org/drawingml/2006/main">
          <a:off x="2311076" y="1641272"/>
          <a:ext cx="0" cy="383644"/>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0.38625</cdr:x>
      <cdr:y>0.40877</cdr:y>
    </cdr:from>
    <cdr:to>
      <cdr:x>0.45726</cdr:x>
      <cdr:y>0.44169</cdr:y>
    </cdr:to>
    <cdr:sp macro="" textlink="">
      <cdr:nvSpPr>
        <cdr:cNvPr id="20489" name="Text Box 9"/>
        <cdr:cNvSpPr txBox="1">
          <a:spLocks xmlns:a="http://schemas.openxmlformats.org/drawingml/2006/main" noChangeArrowheads="1"/>
        </cdr:cNvSpPr>
      </cdr:nvSpPr>
      <cdr:spPr bwMode="auto">
        <a:xfrm xmlns:a="http://schemas.openxmlformats.org/drawingml/2006/main">
          <a:off x="3178711" y="1815036"/>
          <a:ext cx="584327" cy="1461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Hard market</a:t>
          </a:r>
        </a:p>
      </cdr:txBody>
    </cdr:sp>
  </cdr:relSizeAnchor>
  <cdr:relSizeAnchor xmlns:cdr="http://schemas.openxmlformats.org/drawingml/2006/chartDrawing">
    <cdr:from>
      <cdr:x>0.59658</cdr:x>
      <cdr:y>0.20307</cdr:y>
    </cdr:from>
    <cdr:to>
      <cdr:x>0.59658</cdr:x>
      <cdr:y>0.31155</cdr:y>
    </cdr:to>
    <cdr:sp macro="" textlink="">
      <cdr:nvSpPr>
        <cdr:cNvPr id="20490" name="Line 10"/>
        <cdr:cNvSpPr>
          <a:spLocks xmlns:a="http://schemas.openxmlformats.org/drawingml/2006/main" noChangeShapeType="1"/>
        </cdr:cNvSpPr>
      </cdr:nvSpPr>
      <cdr:spPr bwMode="auto">
        <a:xfrm xmlns:a="http://schemas.openxmlformats.org/drawingml/2006/main">
          <a:off x="3261699" y="711816"/>
          <a:ext cx="0" cy="380244"/>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0.53</cdr:x>
      <cdr:y>0.13889</cdr:y>
    </cdr:from>
    <cdr:to>
      <cdr:x>0.65554</cdr:x>
      <cdr:y>0.17181</cdr:y>
    </cdr:to>
    <cdr:sp macro="" textlink="">
      <cdr:nvSpPr>
        <cdr:cNvPr id="20491" name="Text Box 11"/>
        <cdr:cNvSpPr txBox="1">
          <a:spLocks xmlns:a="http://schemas.openxmlformats.org/drawingml/2006/main" noChangeArrowheads="1"/>
        </cdr:cNvSpPr>
      </cdr:nvSpPr>
      <cdr:spPr bwMode="auto">
        <a:xfrm xmlns:a="http://schemas.openxmlformats.org/drawingml/2006/main">
          <a:off x="4361676" y="616705"/>
          <a:ext cx="1033167" cy="1461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Hard market </a:t>
          </a:r>
          <a:r>
            <a:rPr lang="en-GB" sz="800" b="0" i="0" u="none" strike="noStrike" baseline="0" dirty="0" smtClean="0">
              <a:solidFill>
                <a:srgbClr val="000000"/>
              </a:solidFill>
              <a:latin typeface="Arial"/>
              <a:cs typeface="Arial"/>
            </a:rPr>
            <a:t>softening</a:t>
          </a:r>
          <a:endParaRPr lang="en-GB" sz="800" b="0" i="0" u="none" strike="noStrike" baseline="0" dirty="0">
            <a:solidFill>
              <a:srgbClr val="000000"/>
            </a:solidFill>
            <a:latin typeface="Arial"/>
            <a:cs typeface="Arial"/>
          </a:endParaRPr>
        </a:p>
      </cdr:txBody>
    </cdr:sp>
  </cdr:relSizeAnchor>
  <cdr:relSizeAnchor xmlns:cdr="http://schemas.openxmlformats.org/drawingml/2006/chartDrawing">
    <cdr:from>
      <cdr:x>0.72878</cdr:x>
      <cdr:y>0.53921</cdr:y>
    </cdr:from>
    <cdr:to>
      <cdr:x>0.72878</cdr:x>
      <cdr:y>0.64866</cdr:y>
    </cdr:to>
    <cdr:sp macro="" textlink="">
      <cdr:nvSpPr>
        <cdr:cNvPr id="20492" name="Line 12"/>
        <cdr:cNvSpPr>
          <a:spLocks xmlns:a="http://schemas.openxmlformats.org/drawingml/2006/main" noChangeShapeType="1"/>
        </cdr:cNvSpPr>
      </cdr:nvSpPr>
      <cdr:spPr bwMode="auto">
        <a:xfrm xmlns:a="http://schemas.openxmlformats.org/drawingml/2006/main">
          <a:off x="3984482" y="1890024"/>
          <a:ext cx="0" cy="383644"/>
        </a:xfrm>
        <a:prstGeom xmlns:a="http://schemas.openxmlformats.org/drawingml/2006/main" prst="line">
          <a:avLst/>
        </a:prstGeom>
        <a:noFill xmlns:a="http://schemas.openxmlformats.org/drawingml/2006/main"/>
        <a:ln xmlns:a="http://schemas.openxmlformats.org/drawingml/2006/main" w="9525">
          <a:solidFill>
            <a:srgbClr val="000000"/>
          </a:solidFill>
          <a:round/>
          <a:headEnd type="triangle" w="med" len="me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0.70296</cdr:x>
      <cdr:y>0.65761</cdr:y>
    </cdr:from>
    <cdr:to>
      <cdr:x>0.75323</cdr:x>
      <cdr:y>0.69565</cdr:y>
    </cdr:to>
    <cdr:sp macro="" textlink="">
      <cdr:nvSpPr>
        <cdr:cNvPr id="20493" name="Text Box 13"/>
        <cdr:cNvSpPr txBox="1">
          <a:spLocks xmlns:a="http://schemas.openxmlformats.org/drawingml/2006/main" noChangeArrowheads="1"/>
        </cdr:cNvSpPr>
      </cdr:nvSpPr>
      <cdr:spPr bwMode="auto">
        <a:xfrm xmlns:a="http://schemas.openxmlformats.org/drawingml/2006/main">
          <a:off x="3843308" y="2305051"/>
          <a:ext cx="274843" cy="1333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Crisis</a:t>
          </a:r>
        </a:p>
      </cdr:txBody>
    </cdr:sp>
  </cdr:relSizeAnchor>
  <cdr:relSizeAnchor xmlns:cdr="http://schemas.openxmlformats.org/drawingml/2006/chartDrawing">
    <cdr:from>
      <cdr:x>0.87283</cdr:x>
      <cdr:y>0.38687</cdr:y>
    </cdr:from>
    <cdr:to>
      <cdr:x>0.87283</cdr:x>
      <cdr:y>0.49632</cdr:y>
    </cdr:to>
    <cdr:sp macro="" textlink="">
      <cdr:nvSpPr>
        <cdr:cNvPr id="15" name="Line 12"/>
        <cdr:cNvSpPr>
          <a:spLocks xmlns:a="http://schemas.openxmlformats.org/drawingml/2006/main" noChangeShapeType="1"/>
        </cdr:cNvSpPr>
      </cdr:nvSpPr>
      <cdr:spPr bwMode="auto">
        <a:xfrm xmlns:a="http://schemas.openxmlformats.org/drawingml/2006/main">
          <a:off x="4772075" y="1356057"/>
          <a:ext cx="0" cy="383644"/>
        </a:xfrm>
        <a:prstGeom xmlns:a="http://schemas.openxmlformats.org/drawingml/2006/main" prst="line">
          <a:avLst/>
        </a:prstGeom>
        <a:noFill xmlns:a="http://schemas.openxmlformats.org/drawingml/2006/main"/>
        <a:ln xmlns:a="http://schemas.openxmlformats.org/drawingml/2006/main" w="9525">
          <a:solidFill>
            <a:srgbClr val="000000"/>
          </a:solidFill>
          <a:round/>
          <a:headEnd type="triangle" w="med" len="me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0.81759</cdr:x>
      <cdr:y>0.51483</cdr:y>
    </cdr:from>
    <cdr:to>
      <cdr:x>0.94287</cdr:x>
      <cdr:y>0.55277</cdr:y>
    </cdr:to>
    <cdr:sp macro="" textlink="">
      <cdr:nvSpPr>
        <cdr:cNvPr id="31759" name="Text Box 13"/>
        <cdr:cNvSpPr txBox="1">
          <a:spLocks xmlns:a="http://schemas.openxmlformats.org/drawingml/2006/main" noChangeArrowheads="1"/>
        </cdr:cNvSpPr>
      </cdr:nvSpPr>
      <cdr:spPr bwMode="auto">
        <a:xfrm xmlns:a="http://schemas.openxmlformats.org/drawingml/2006/main">
          <a:off x="4470027" y="1804582"/>
          <a:ext cx="684950" cy="13298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18288" tIns="22860" rIns="0" bIns="0" anchor="t" upright="1"/>
        <a:lstStyle xmlns:a="http://schemas.openxmlformats.org/drawingml/2006/main"/>
        <a:p xmlns:a="http://schemas.openxmlformats.org/drawingml/2006/main">
          <a:pPr algn="ctr" rtl="0">
            <a:defRPr sz="1000"/>
          </a:pPr>
          <a:r>
            <a:rPr lang="en-US" sz="800" b="0" i="0" u="none" strike="noStrike" baseline="0" dirty="0">
              <a:solidFill>
                <a:srgbClr val="000000"/>
              </a:solidFill>
              <a:latin typeface="Arial"/>
              <a:cs typeface="Arial"/>
            </a:rPr>
            <a:t>Excess capital</a:t>
          </a:r>
        </a:p>
      </cdr:txBody>
    </cdr:sp>
  </cdr:relSizeAnchor>
  <cdr:relSizeAnchor xmlns:cdr="http://schemas.openxmlformats.org/drawingml/2006/chartDrawing">
    <cdr:from>
      <cdr:x>0.95765</cdr:x>
      <cdr:y>0.22467</cdr:y>
    </cdr:from>
    <cdr:to>
      <cdr:x>0.98934</cdr:x>
      <cdr:y>0.30883</cdr:y>
    </cdr:to>
    <cdr:sp macro="" textlink="">
      <cdr:nvSpPr>
        <cdr:cNvPr id="31762" name="TextBox 22"/>
        <cdr:cNvSpPr txBox="1">
          <a:spLocks xmlns:a="http://schemas.openxmlformats.org/drawingml/2006/main" noChangeArrowheads="1"/>
        </cdr:cNvSpPr>
      </cdr:nvSpPr>
      <cdr:spPr bwMode="auto">
        <a:xfrm xmlns:a="http://schemas.openxmlformats.org/drawingml/2006/main">
          <a:off x="5248104" y="792826"/>
          <a:ext cx="173558" cy="29578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36576" tIns="32004" rIns="0" bIns="0" anchor="t" upright="1"/>
        <a:lstStyle xmlns:a="http://schemas.openxmlformats.org/drawingml/2006/main"/>
        <a:p xmlns:a="http://schemas.openxmlformats.org/drawingml/2006/main">
          <a:endParaRPr lang="en-GB"/>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3033713" cy="463550"/>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962400" y="0"/>
            <a:ext cx="3033713" cy="463550"/>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7/29/2013</a:t>
            </a:fld>
            <a:endParaRPr lang="en-US"/>
          </a:p>
        </p:txBody>
      </p:sp>
      <p:sp>
        <p:nvSpPr>
          <p:cNvPr id="229380" name="Rectangle 1028"/>
          <p:cNvSpPr>
            <a:spLocks noGrp="1" noChangeArrowheads="1"/>
          </p:cNvSpPr>
          <p:nvPr>
            <p:ph type="ftr" sz="quarter" idx="2"/>
          </p:nvPr>
        </p:nvSpPr>
        <p:spPr bwMode="auto">
          <a:xfrm>
            <a:off x="0" y="8818563"/>
            <a:ext cx="3033713" cy="463550"/>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962400" y="8818563"/>
            <a:ext cx="3033713" cy="463550"/>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70025" y="581025"/>
            <a:ext cx="4056063" cy="3041650"/>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71500" y="3819525"/>
            <a:ext cx="5856288" cy="5148263"/>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148013" y="9037638"/>
            <a:ext cx="704850" cy="244475"/>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11</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112</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113</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3"/>
          <p:cNvSpPr>
            <a:spLocks noGrp="1" noChangeArrowheads="1"/>
          </p:cNvSpPr>
          <p:nvPr>
            <p:ph type="sldNum" sz="quarter" idx="5"/>
          </p:nvPr>
        </p:nvSpPr>
        <p:spPr/>
        <p:txBody>
          <a:bodyPr/>
          <a:lstStyle/>
          <a:p>
            <a:pPr>
              <a:defRPr/>
            </a:pPr>
            <a:fld id="{F426AC5C-5A9A-499C-AB4F-C9EEC46BE5D7}" type="slidenum">
              <a:rPr lang="en-US" smtClean="0"/>
              <a:pPr>
                <a:defRPr/>
              </a:pPr>
              <a:t>115</a:t>
            </a:fld>
            <a:endParaRPr lang="en-US" smtClean="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116</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sldNum" sz="quarter" idx="5"/>
          </p:nvPr>
        </p:nvSpPr>
        <p:spPr>
          <a:noFill/>
        </p:spPr>
        <p:txBody>
          <a:bodyPr/>
          <a:lstStyle/>
          <a:p>
            <a:fld id="{FB0B1E2D-9E3B-489B-B028-5CDAC6EDB195}" type="slidenum">
              <a:rPr lang="en-US" smtClean="0">
                <a:latin typeface="Arial" pitchFamily="34" charset="0"/>
              </a:rPr>
              <a:pPr/>
              <a:t>118</a:t>
            </a:fld>
            <a:endParaRPr lang="en-US" smtClean="0">
              <a:latin typeface="Arial" pitchFamily="3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sldNum" sz="quarter" idx="5"/>
          </p:nvPr>
        </p:nvSpPr>
        <p:spPr>
          <a:noFill/>
        </p:spPr>
        <p:txBody>
          <a:bodyPr/>
          <a:lstStyle/>
          <a:p>
            <a:fld id="{9AEDBFB8-A993-49F2-BDC3-A98EEF1C497B}" type="slidenum">
              <a:rPr lang="en-US" smtClean="0">
                <a:latin typeface="Arial" pitchFamily="34" charset="0"/>
              </a:rPr>
              <a:pPr/>
              <a:t>119</a:t>
            </a:fld>
            <a:endParaRPr lang="en-US" smtClean="0">
              <a:latin typeface="Arial"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FB97D33E-F04E-4B66-9780-44F9F002E345}" type="slidenum">
              <a:rPr lang="en-US" sz="1000"/>
              <a:pPr algn="ctr" defTabSz="930275"/>
              <a:t>120</a:t>
            </a:fld>
            <a:endParaRPr lang="en-US" sz="10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sldNum" sz="quarter" idx="5"/>
          </p:nvPr>
        </p:nvSpPr>
        <p:spPr>
          <a:noFill/>
        </p:spPr>
        <p:txBody>
          <a:bodyPr/>
          <a:lstStyle/>
          <a:p>
            <a:fld id="{648FDA02-0B21-4CA1-97F8-44E444114842}" type="slidenum">
              <a:rPr lang="en-US" smtClean="0">
                <a:latin typeface="Arial" pitchFamily="34" charset="0"/>
              </a:rPr>
              <a:pPr/>
              <a:t>121</a:t>
            </a:fld>
            <a:endParaRPr lang="en-US" smtClean="0">
              <a:latin typeface="Arial"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sldNum" sz="quarter" idx="5"/>
          </p:nvPr>
        </p:nvSpPr>
        <p:spPr>
          <a:noFill/>
        </p:spPr>
        <p:txBody>
          <a:bodyPr/>
          <a:lstStyle/>
          <a:p>
            <a:fld id="{425564B7-347F-4A9C-A531-452A992F430D}" type="slidenum">
              <a:rPr lang="en-US" smtClean="0">
                <a:latin typeface="Arial" pitchFamily="34" charset="0"/>
              </a:rPr>
              <a:pPr/>
              <a:t>122</a:t>
            </a:fld>
            <a:endParaRPr lang="en-US" smtClean="0">
              <a:latin typeface="Arial" pitchFamily="34"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3"/>
          <p:cNvSpPr>
            <a:spLocks noGrp="1" noChangeArrowheads="1"/>
          </p:cNvSpPr>
          <p:nvPr>
            <p:ph type="sldNum" sz="quarter" idx="5"/>
          </p:nvPr>
        </p:nvSpPr>
        <p:spPr/>
        <p:txBody>
          <a:bodyPr/>
          <a:lstStyle/>
          <a:p>
            <a:pPr>
              <a:defRPr/>
            </a:pPr>
            <a:fld id="{09A4B87A-6B35-42ED-94E4-E42FBCA0FC60}" type="slidenum">
              <a:rPr lang="en-US" smtClean="0"/>
              <a:pPr>
                <a:defRPr/>
              </a:pPr>
              <a:t>12</a:t>
            </a:fld>
            <a:endParaRPr lang="en-US" smtClean="0"/>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1177925" y="696913"/>
            <a:ext cx="4641850" cy="3481387"/>
          </a:xfrm>
          <a:ln w="12700"/>
        </p:spPr>
      </p:sp>
      <p:sp>
        <p:nvSpPr>
          <p:cNvPr id="22531" name="Notes Placeholder 2"/>
          <p:cNvSpPr>
            <a:spLocks noGrp="1"/>
          </p:cNvSpPr>
          <p:nvPr>
            <p:ph type="body" idx="1"/>
          </p:nvPr>
        </p:nvSpPr>
        <p:spPr>
          <a:xfrm>
            <a:off x="700088" y="4410075"/>
            <a:ext cx="5597525" cy="4176713"/>
          </a:xfrm>
          <a:noFill/>
          <a:ln/>
        </p:spPr>
        <p:txBody>
          <a:bodyPr/>
          <a:lstStyle/>
          <a:p>
            <a:pPr marL="0" indent="0"/>
            <a:endParaRPr lang="en-US" smtClean="0">
              <a:latin typeface="Arial" pitchFamily="34" charset="0"/>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27985ABD-9B53-4E2A-B3C0-B1388422CE00}" type="slidenum">
              <a:rPr lang="en-US" sz="1000"/>
              <a:pPr algn="ctr" defTabSz="930275"/>
              <a:t>124</a:t>
            </a:fld>
            <a:endParaRPr lang="en-US" sz="10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sldNum" sz="quarter" idx="5"/>
          </p:nvPr>
        </p:nvSpPr>
        <p:spPr>
          <a:noFill/>
        </p:spPr>
        <p:txBody>
          <a:bodyPr/>
          <a:lstStyle/>
          <a:p>
            <a:fld id="{2901C3E9-54A0-4826-9DC2-5AA80C9A51A5}" type="slidenum">
              <a:rPr lang="en-US" smtClean="0">
                <a:latin typeface="Arial" pitchFamily="34" charset="0"/>
              </a:rPr>
              <a:pPr/>
              <a:t>125</a:t>
            </a:fld>
            <a:endParaRPr lang="en-US" smtClean="0">
              <a:latin typeface="Arial" pitchFamily="34"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366121B2-AFCC-41A7-9BEE-2DE26DCFEEA2}" type="slidenum">
              <a:rPr lang="en-US" sz="1000"/>
              <a:pPr algn="ctr" defTabSz="930275"/>
              <a:t>126</a:t>
            </a:fld>
            <a:endParaRPr lang="en-US" sz="10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3E58B533-0B66-4F97-B11D-19ECC9AD04CC}" type="slidenum">
              <a:rPr lang="en-US" sz="1000"/>
              <a:pPr algn="ctr" defTabSz="930275"/>
              <a:t>127</a:t>
            </a:fld>
            <a:endParaRPr lang="en-US" sz="10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0308E720-C3F5-487C-BB5A-778C2C754AED}" type="slidenum">
              <a:rPr lang="en-US" sz="1000"/>
              <a:pPr algn="ctr" defTabSz="930275"/>
              <a:t>128</a:t>
            </a:fld>
            <a:endParaRPr lang="en-US" sz="10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sldNum" sz="quarter" idx="5"/>
          </p:nvPr>
        </p:nvSpPr>
        <p:spPr>
          <a:noFill/>
        </p:spPr>
        <p:txBody>
          <a:bodyPr/>
          <a:lstStyle/>
          <a:p>
            <a:fld id="{8A2867E2-B710-4B16-85A0-57A1F39F6118}" type="slidenum">
              <a:rPr lang="en-US" smtClean="0">
                <a:latin typeface="Arial" pitchFamily="34" charset="0"/>
              </a:rPr>
              <a:pPr/>
              <a:t>129</a:t>
            </a:fld>
            <a:endParaRPr lang="en-US" smtClean="0">
              <a:latin typeface="Arial" pitchFamily="3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130</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3"/>
          <p:cNvSpPr>
            <a:spLocks noGrp="1" noChangeArrowheads="1"/>
          </p:cNvSpPr>
          <p:nvPr>
            <p:ph type="sldNum" sz="quarter" idx="5"/>
          </p:nvPr>
        </p:nvSpPr>
        <p:spPr/>
        <p:txBody>
          <a:bodyPr/>
          <a:lstStyle/>
          <a:p>
            <a:pPr>
              <a:defRPr/>
            </a:pPr>
            <a:fld id="{536E58DB-D0D6-49D5-951D-181A46E522BB}" type="slidenum">
              <a:rPr lang="en-US" smtClean="0"/>
              <a:pPr>
                <a:defRPr/>
              </a:pPr>
              <a:t>14</a:t>
            </a:fld>
            <a:endParaRPr lang="en-US" smtClean="0"/>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3" y="9034463"/>
            <a:ext cx="704850" cy="247650"/>
          </a:xfrm>
        </p:spPr>
        <p:txBody>
          <a:bodyPr/>
          <a:lstStyle/>
          <a:p>
            <a:pPr>
              <a:defRPr/>
            </a:pPr>
            <a:fld id="{CD7F88F9-67A0-4DD5-9BC7-F7DE73C9931D}" type="slidenum">
              <a:rPr lang="en-US" smtClean="0"/>
              <a:pPr>
                <a:defRPr/>
              </a:pPr>
              <a:t>15</a:t>
            </a:fld>
            <a:endParaRPr lang="en-US" smtClean="0"/>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3" y="9034463"/>
            <a:ext cx="704850" cy="247650"/>
          </a:xfrm>
        </p:spPr>
        <p:txBody>
          <a:bodyPr/>
          <a:lstStyle/>
          <a:p>
            <a:pPr>
              <a:defRPr/>
            </a:pPr>
            <a:fld id="{6431A3C4-953E-479E-AB9F-C945280D9038}" type="slidenum">
              <a:rPr lang="en-US" smtClean="0"/>
              <a:pPr>
                <a:defRPr/>
              </a:pPr>
              <a:t>16</a:t>
            </a:fld>
            <a:endParaRPr lang="en-US" smtClean="0"/>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99D03A5E-AD65-4374-B8B7-76AEFA446EE0}" type="slidenum">
              <a:rPr lang="en-US" sz="1000"/>
              <a:pPr algn="ctr" defTabSz="930275"/>
              <a:t>17</a:t>
            </a:fld>
            <a:endParaRPr lang="en-US" sz="100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noGrp="1" noChangeArrowheads="1"/>
          </p:cNvSpPr>
          <p:nvPr>
            <p:ph type="sldNum" sz="quarter" idx="5"/>
          </p:nvPr>
        </p:nvSpPr>
        <p:spPr>
          <a:xfrm>
            <a:off x="3147346" y="9034660"/>
            <a:ext cx="706249" cy="247455"/>
          </a:xfrm>
        </p:spPr>
        <p:txBody>
          <a:bodyPr/>
          <a:lstStyle/>
          <a:p>
            <a:pPr>
              <a:defRPr/>
            </a:pPr>
            <a:fld id="{2137B682-54AF-4077-B4D2-8D22EF8C932D}" type="slidenum">
              <a:rPr lang="en-US" smtClean="0"/>
              <a:pPr>
                <a:defRPr/>
              </a:pPr>
              <a:t>2</a:t>
            </a:fld>
            <a:endParaRPr lang="en-US" smtClean="0"/>
          </a:p>
        </p:txBody>
      </p:sp>
      <p:sp>
        <p:nvSpPr>
          <p:cNvPr id="1966082" name="Rectangle 2"/>
          <p:cNvSpPr>
            <a:spLocks noGrp="1" noRot="1" noChangeAspect="1" noChangeArrowheads="1" noTextEdit="1"/>
          </p:cNvSpPr>
          <p:nvPr>
            <p:ph type="sldImg"/>
          </p:nvPr>
        </p:nvSpPr>
        <p:spPr>
          <a:ln/>
        </p:spPr>
      </p:sp>
      <p:sp>
        <p:nvSpPr>
          <p:cNvPr id="196608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noChangeArrowheads="1"/>
          </p:cNvSpPr>
          <p:nvPr>
            <p:ph type="sldNum" sz="quarter" idx="5"/>
          </p:nvPr>
        </p:nvSpPr>
        <p:spPr>
          <a:noFill/>
        </p:spPr>
        <p:txBody>
          <a:bodyPr/>
          <a:lstStyle/>
          <a:p>
            <a:fld id="{3F9BC501-6218-4533-8075-4FEDF8B85956}" type="slidenum">
              <a:rPr lang="en-US" smtClean="0"/>
              <a:pPr/>
              <a:t>26</a:t>
            </a:fld>
            <a:endParaRPr lang="en-US"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34</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148013" y="9034464"/>
            <a:ext cx="704850" cy="247650"/>
          </a:xfrm>
          <a:prstGeom prst="rect">
            <a:avLst/>
          </a:prstGeom>
          <a:noFill/>
          <a:ln w="9525">
            <a:noFill/>
            <a:miter lim="800000"/>
            <a:headEnd/>
            <a:tailEnd/>
          </a:ln>
        </p:spPr>
        <p:txBody>
          <a:bodyPr lIns="45874" tIns="46487" rIns="45874" bIns="46487" anchor="b">
            <a:spAutoFit/>
          </a:bodyPr>
          <a:lstStyle/>
          <a:p>
            <a:pPr algn="ctr" defTabSz="930117"/>
            <a:fld id="{10D51B6F-E5CE-42ED-829B-9910A1E4B827}" type="slidenum">
              <a:rPr lang="en-US" sz="1000">
                <a:solidFill>
                  <a:srgbClr val="000000"/>
                </a:solidFill>
              </a:rPr>
              <a:pPr algn="ctr" defTabSz="930117"/>
              <a:t>36</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FF24AE9-E789-41DF-8009-6DFC36735A5D}" type="slidenum">
              <a:rPr lang="en-US"/>
              <a:pPr/>
              <a:t>37</a:t>
            </a:fld>
            <a:endParaRPr lang="en-US"/>
          </a:p>
        </p:txBody>
      </p:sp>
      <p:sp>
        <p:nvSpPr>
          <p:cNvPr id="1990658" name="Rectangle 2"/>
          <p:cNvSpPr>
            <a:spLocks noGrp="1" noRot="1" noChangeAspect="1" noChangeArrowheads="1" noTextEdit="1"/>
          </p:cNvSpPr>
          <p:nvPr>
            <p:ph type="sldImg"/>
          </p:nvPr>
        </p:nvSpPr>
        <p:spPr>
          <a:ln/>
        </p:spPr>
      </p:sp>
      <p:sp>
        <p:nvSpPr>
          <p:cNvPr id="199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pPr>
              <a:defRPr/>
            </a:pPr>
            <a:fld id="{1A3C7605-3122-4090-8F86-E7A576852043}" type="slidenum">
              <a:rPr lang="en-US" smtClean="0"/>
              <a:pPr>
                <a:defRPr/>
              </a:pPr>
              <a:t>38</a:t>
            </a:fld>
            <a:endParaRPr lang="en-US" smtClean="0"/>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48013" y="9034319"/>
            <a:ext cx="704850" cy="247794"/>
          </a:xfrm>
        </p:spPr>
        <p:txBody>
          <a:bodyPr/>
          <a:lstStyle/>
          <a:p>
            <a:pPr>
              <a:defRPr/>
            </a:pPr>
            <a:fld id="{3A6B90E8-B186-4EE7-9831-1401031F6C6C}" type="slidenum">
              <a:rPr lang="en-US" smtClean="0">
                <a:solidFill>
                  <a:srgbClr val="000000"/>
                </a:solidFill>
              </a:rPr>
              <a:pPr>
                <a:defRPr/>
              </a:pPr>
              <a:t>3</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148013" y="9034319"/>
            <a:ext cx="704850" cy="247794"/>
          </a:xfrm>
        </p:spPr>
        <p:txBody>
          <a:bodyPr/>
          <a:lstStyle/>
          <a:p>
            <a:pPr>
              <a:defRPr/>
            </a:pPr>
            <a:fld id="{DCE71A6E-EC86-4CBB-BEA9-6ABDE2107F32}" type="slidenum">
              <a:rPr lang="en-US" smtClean="0"/>
              <a:pPr>
                <a:defRPr/>
              </a:pPr>
              <a:t>39</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2B874BA-7C20-4EC0-9559-D2292A54BB51}" type="slidenum">
              <a:rPr lang="en-US" smtClean="0"/>
              <a:pPr>
                <a:defRPr/>
              </a:pPr>
              <a:t>41</a:t>
            </a:fld>
            <a:endParaRPr lang="en-US" smtClean="0"/>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3"/>
          <p:cNvSpPr>
            <a:spLocks noGrp="1" noChangeArrowheads="1"/>
          </p:cNvSpPr>
          <p:nvPr>
            <p:ph type="sldNum" sz="quarter" idx="5"/>
          </p:nvPr>
        </p:nvSpPr>
        <p:spPr>
          <a:xfrm>
            <a:off x="3148013" y="9034464"/>
            <a:ext cx="704850" cy="247650"/>
          </a:xfrm>
        </p:spPr>
        <p:txBody>
          <a:bodyPr/>
          <a:lstStyle/>
          <a:p>
            <a:pPr defTabSz="928531">
              <a:defRPr/>
            </a:pPr>
            <a:fld id="{997B1A37-7284-48D3-AB21-085E11E2C639}" type="slidenum">
              <a:rPr lang="en-US" smtClean="0">
                <a:solidFill>
                  <a:srgbClr val="000000"/>
                </a:solidFill>
              </a:rPr>
              <a:pPr defTabSz="928531">
                <a:defRPr/>
              </a:pPr>
              <a:t>42</a:t>
            </a:fld>
            <a:endParaRPr lang="en-US" dirty="0" smtClean="0">
              <a:solidFill>
                <a:srgbClr val="000000"/>
              </a:solidFill>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txBox="1">
            <a:spLocks noGrp="1" noChangeArrowheads="1"/>
          </p:cNvSpPr>
          <p:nvPr/>
        </p:nvSpPr>
        <p:spPr bwMode="auto">
          <a:xfrm>
            <a:off x="3149603" y="9032877"/>
            <a:ext cx="701675" cy="249237"/>
          </a:xfrm>
          <a:prstGeom prst="rect">
            <a:avLst/>
          </a:prstGeom>
          <a:noFill/>
          <a:ln w="9525">
            <a:noFill/>
            <a:miter lim="800000"/>
            <a:headEnd/>
            <a:tailEnd/>
          </a:ln>
        </p:spPr>
        <p:txBody>
          <a:bodyPr lIns="45947" tIns="46560" rIns="45947" bIns="46560" anchor="b">
            <a:spAutoFit/>
          </a:bodyPr>
          <a:lstStyle/>
          <a:p>
            <a:pPr algn="ctr" defTabSz="931681"/>
            <a:fld id="{4399CF41-50F9-49BD-A259-C822E00D5B97}" type="slidenum">
              <a:rPr lang="en-US" sz="1000" smtClean="0">
                <a:solidFill>
                  <a:srgbClr val="000000"/>
                </a:solidFill>
              </a:rPr>
              <a:pPr algn="ctr" defTabSz="931681"/>
              <a:t>43</a:t>
            </a:fld>
            <a:endParaRPr lang="en-US" sz="1000" dirty="0" smtClean="0">
              <a:solidFill>
                <a:srgbClr val="000000"/>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3"/>
          <p:cNvSpPr>
            <a:spLocks noGrp="1" noChangeArrowheads="1"/>
          </p:cNvSpPr>
          <p:nvPr>
            <p:ph type="sldNum" sz="quarter" idx="5"/>
          </p:nvPr>
        </p:nvSpPr>
        <p:spPr>
          <a:noFill/>
        </p:spPr>
        <p:txBody>
          <a:bodyPr/>
          <a:lstStyle/>
          <a:p>
            <a:fld id="{7C15D60F-0150-4F2D-B22F-824BDADA6C9E}" type="slidenum">
              <a:rPr lang="en-US" smtClean="0"/>
              <a:pPr/>
              <a:t>44</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3"/>
          <p:cNvSpPr>
            <a:spLocks noGrp="1" noChangeArrowheads="1"/>
          </p:cNvSpPr>
          <p:nvPr>
            <p:ph type="sldNum" sz="quarter" idx="5"/>
          </p:nvPr>
        </p:nvSpPr>
        <p:spPr/>
        <p:txBody>
          <a:bodyPr/>
          <a:lstStyle/>
          <a:p>
            <a:pPr>
              <a:defRPr/>
            </a:pPr>
            <a:fld id="{16E60D02-A04A-4138-B31A-6A0C475C2275}" type="slidenum">
              <a:rPr lang="en-US" smtClean="0"/>
              <a:pPr>
                <a:defRPr/>
              </a:pPr>
              <a:t>45</a:t>
            </a:fld>
            <a:endParaRPr lang="en-US" smtClean="0"/>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46</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3"/>
          <p:cNvSpPr>
            <a:spLocks noGrp="1" noChangeArrowheads="1"/>
          </p:cNvSpPr>
          <p:nvPr>
            <p:ph type="sldNum" sz="quarter" idx="5"/>
          </p:nvPr>
        </p:nvSpPr>
        <p:spPr>
          <a:xfrm>
            <a:off x="3148013" y="9034319"/>
            <a:ext cx="704850" cy="247794"/>
          </a:xfrm>
          <a:noFill/>
        </p:spPr>
        <p:txBody>
          <a:bodyPr/>
          <a:lstStyle/>
          <a:p>
            <a:fld id="{FEC3857E-DCBC-4731-A75E-A1590B57B44A}" type="slidenum">
              <a:rPr lang="en-US" smtClean="0">
                <a:solidFill>
                  <a:srgbClr val="000000"/>
                </a:solidFill>
              </a:rPr>
              <a:pPr/>
              <a:t>47</a:t>
            </a:fld>
            <a:endParaRPr lang="en-US" smtClean="0">
              <a:solidFill>
                <a:srgbClr val="000000"/>
              </a:solidFill>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48013" y="9034319"/>
            <a:ext cx="704850" cy="247794"/>
          </a:xfrm>
        </p:spPr>
        <p:txBody>
          <a:bodyPr/>
          <a:lstStyle/>
          <a:p>
            <a:pPr>
              <a:defRPr/>
            </a:pPr>
            <a:fld id="{3A6B90E8-B186-4EE7-9831-1401031F6C6C}" type="slidenum">
              <a:rPr lang="en-US" smtClean="0">
                <a:solidFill>
                  <a:srgbClr val="000000"/>
                </a:solidFill>
              </a:rPr>
              <a:pPr>
                <a:defRPr/>
              </a:pPr>
              <a:t>48</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49</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50</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148013" y="9034463"/>
            <a:ext cx="704850" cy="247650"/>
          </a:xfrm>
        </p:spPr>
        <p:txBody>
          <a:bodyPr/>
          <a:lstStyle/>
          <a:p>
            <a:pPr>
              <a:defRPr/>
            </a:pPr>
            <a:fld id="{938F789B-0BA8-4A49-AFC3-8C639E029E1C}" type="slidenum">
              <a:rPr lang="en-US" smtClean="0"/>
              <a:pPr>
                <a:defRPr/>
              </a:pPr>
              <a:t>51</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52</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87"/>
            <a:fld id="{30532359-0848-4907-AD08-97107569C8AF}" type="slidenum">
              <a:rPr lang="en-US" smtClean="0"/>
              <a:pPr defTabSz="928787"/>
              <a:t>53</a:t>
            </a:fld>
            <a:endParaRPr lang="en-US" dirty="0" smtClean="0"/>
          </a:p>
        </p:txBody>
      </p:sp>
      <p:sp>
        <p:nvSpPr>
          <p:cNvPr id="6147" name="Slide Image Placeholder 1"/>
          <p:cNvSpPr>
            <a:spLocks noGrp="1" noRot="1" noChangeAspect="1" noTextEdit="1"/>
          </p:cNvSpPr>
          <p:nvPr>
            <p:ph type="sldImg"/>
          </p:nvPr>
        </p:nvSpPr>
        <p:spPr>
          <a:xfrm>
            <a:off x="1177925" y="696913"/>
            <a:ext cx="4641850" cy="3481387"/>
          </a:xfrm>
          <a:ln w="12700"/>
        </p:spPr>
      </p:sp>
      <p:sp>
        <p:nvSpPr>
          <p:cNvPr id="614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3" y="9034319"/>
            <a:ext cx="704850" cy="247794"/>
          </a:xfrm>
          <a:noFill/>
        </p:spPr>
        <p:txBody>
          <a:bodyPr/>
          <a:lstStyle/>
          <a:p>
            <a:pPr defTabSz="928787"/>
            <a:fld id="{5363ED84-0AC9-4C9B-ACEC-9A440EC97352}" type="slidenum">
              <a:rPr lang="en-US" smtClean="0"/>
              <a:pPr defTabSz="928787"/>
              <a:t>54</a:t>
            </a:fld>
            <a:endParaRPr lang="en-US" dirty="0" smtClean="0"/>
          </a:p>
        </p:txBody>
      </p:sp>
      <p:sp>
        <p:nvSpPr>
          <p:cNvPr id="7171" name="Slide Image Placeholder 1"/>
          <p:cNvSpPr>
            <a:spLocks noGrp="1" noRot="1" noChangeAspect="1" noTextEdit="1"/>
          </p:cNvSpPr>
          <p:nvPr>
            <p:ph type="sldImg"/>
          </p:nvPr>
        </p:nvSpPr>
        <p:spPr>
          <a:xfrm>
            <a:off x="1177925" y="696913"/>
            <a:ext cx="4641850" cy="3481387"/>
          </a:xfrm>
          <a:ln w="12700"/>
        </p:spPr>
      </p:sp>
      <p:sp>
        <p:nvSpPr>
          <p:cNvPr id="7172"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148013" y="9034463"/>
            <a:ext cx="704850" cy="247650"/>
          </a:xfrm>
        </p:spPr>
        <p:txBody>
          <a:bodyPr/>
          <a:lstStyle/>
          <a:p>
            <a:pPr>
              <a:defRPr/>
            </a:pPr>
            <a:fld id="{B70BCC09-4ABA-4E3E-8ED2-5282800C71F0}" type="slidenum">
              <a:rPr lang="en-US" smtClean="0"/>
              <a:pPr>
                <a:defRPr/>
              </a:pPr>
              <a:t>56</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FF24AE9-E789-41DF-8009-6DFC36735A5D}" type="slidenum">
              <a:rPr lang="en-US"/>
              <a:pPr/>
              <a:t>57</a:t>
            </a:fld>
            <a:endParaRPr lang="en-US"/>
          </a:p>
        </p:txBody>
      </p:sp>
      <p:sp>
        <p:nvSpPr>
          <p:cNvPr id="1990658" name="Rectangle 2"/>
          <p:cNvSpPr>
            <a:spLocks noGrp="1" noRot="1" noChangeAspect="1" noChangeArrowheads="1" noTextEdit="1"/>
          </p:cNvSpPr>
          <p:nvPr>
            <p:ph type="sldImg"/>
          </p:nvPr>
        </p:nvSpPr>
        <p:spPr>
          <a:ln/>
        </p:spPr>
      </p:sp>
      <p:sp>
        <p:nvSpPr>
          <p:cNvPr id="199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txBox="1">
            <a:spLocks noGrp="1" noChangeArrowheads="1"/>
          </p:cNvSpPr>
          <p:nvPr/>
        </p:nvSpPr>
        <p:spPr bwMode="auto">
          <a:xfrm>
            <a:off x="3149603" y="9032877"/>
            <a:ext cx="701675" cy="249237"/>
          </a:xfrm>
          <a:prstGeom prst="rect">
            <a:avLst/>
          </a:prstGeom>
          <a:noFill/>
          <a:ln w="9525">
            <a:noFill/>
            <a:miter lim="800000"/>
            <a:headEnd/>
            <a:tailEnd/>
          </a:ln>
        </p:spPr>
        <p:txBody>
          <a:bodyPr lIns="45947" tIns="46560" rIns="45947" bIns="46560" anchor="b">
            <a:spAutoFit/>
          </a:bodyPr>
          <a:lstStyle/>
          <a:p>
            <a:pPr algn="ctr" defTabSz="931681"/>
            <a:fld id="{4399CF41-50F9-49BD-A259-C822E00D5B97}" type="slidenum">
              <a:rPr lang="en-US" sz="1000" smtClean="0">
                <a:solidFill>
                  <a:srgbClr val="000000"/>
                </a:solidFill>
              </a:rPr>
              <a:pPr algn="ctr" defTabSz="931681"/>
              <a:t>58</a:t>
            </a:fld>
            <a:endParaRPr lang="en-US" sz="1000" dirty="0" smtClean="0">
              <a:solidFill>
                <a:srgbClr val="000000"/>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59</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60</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sldNum" sz="quarter" idx="5"/>
          </p:nvPr>
        </p:nvSpPr>
        <p:spPr>
          <a:xfrm>
            <a:off x="3148013" y="9034319"/>
            <a:ext cx="704850" cy="247794"/>
          </a:xfrm>
        </p:spPr>
        <p:txBody>
          <a:bodyPr/>
          <a:lstStyle/>
          <a:p>
            <a:pPr>
              <a:defRPr/>
            </a:pPr>
            <a:fld id="{9CA87C76-DB74-48C8-8124-79DAD4A811D1}" type="slidenum">
              <a:rPr lang="en-US" smtClean="0"/>
              <a:pPr>
                <a:defRPr/>
              </a:pPr>
              <a:t>61</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sldNum" sz="quarter" idx="5"/>
          </p:nvPr>
        </p:nvSpPr>
        <p:spPr>
          <a:xfrm>
            <a:off x="3148013" y="9034463"/>
            <a:ext cx="704850" cy="247650"/>
          </a:xfrm>
        </p:spPr>
        <p:txBody>
          <a:bodyPr/>
          <a:lstStyle/>
          <a:p>
            <a:pPr>
              <a:defRPr/>
            </a:pPr>
            <a:fld id="{B2A273B8-4229-4DDB-A170-29D1C53BF517}" type="slidenum">
              <a:rPr lang="en-US" smtClean="0"/>
              <a:pPr>
                <a:defRPr/>
              </a:pPr>
              <a:t>62</a:t>
            </a:fld>
            <a:endParaRPr lang="en-US"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63</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64</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65</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66</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9147EEA4-1C7C-4C10-AE99-ECAAB11F4287}" type="slidenum">
              <a:rPr lang="en-US" sz="1000"/>
              <a:pPr algn="ctr" defTabSz="930275"/>
              <a:t>68</a:t>
            </a:fld>
            <a:endParaRPr lang="en-US" sz="1000"/>
          </a:p>
        </p:txBody>
      </p:sp>
      <p:sp>
        <p:nvSpPr>
          <p:cNvPr id="272387"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ln/>
        </p:spPr>
        <p:txBody>
          <a:bodyPr/>
          <a:lstStyle/>
          <a:p>
            <a:pPr>
              <a:buNone/>
              <a:defRPr/>
            </a:pPr>
            <a:endParaRPr lang="en-U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D20C7C8D-0074-4941-8AE0-563E09955F80}" type="slidenum">
              <a:rPr lang="en-US" sz="1000"/>
              <a:pPr algn="ctr" defTabSz="930275"/>
              <a:t>69</a:t>
            </a:fld>
            <a:endParaRPr lang="en-US" sz="1000"/>
          </a:p>
        </p:txBody>
      </p:sp>
      <p:sp>
        <p:nvSpPr>
          <p:cNvPr id="273411" name="Rectangle 2"/>
          <p:cNvSpPr>
            <a:spLocks noGrp="1" noRot="1" noChangeAspect="1" noChangeArrowheads="1" noTextEdit="1"/>
          </p:cNvSpPr>
          <p:nvPr>
            <p:ph type="sldImg"/>
          </p:nvPr>
        </p:nvSpPr>
        <p:spPr>
          <a:ln/>
        </p:spPr>
      </p:sp>
      <p:sp>
        <p:nvSpPr>
          <p:cNvPr id="2734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7</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3"/>
          <p:cNvSpPr>
            <a:spLocks noGrp="1" noChangeArrowheads="1"/>
          </p:cNvSpPr>
          <p:nvPr>
            <p:ph type="sldNum" sz="quarter" idx="5"/>
          </p:nvPr>
        </p:nvSpPr>
        <p:spPr/>
        <p:txBody>
          <a:bodyPr/>
          <a:lstStyle/>
          <a:p>
            <a:pPr>
              <a:defRPr/>
            </a:pPr>
            <a:fld id="{C648A442-6509-4029-9674-B030FA2A056F}" type="slidenum">
              <a:rPr lang="en-US" smtClean="0"/>
              <a:pPr>
                <a:defRPr/>
              </a:pPr>
              <a:t>71</a:t>
            </a:fld>
            <a:endParaRPr lang="en-US" smtClean="0"/>
          </a:p>
        </p:txBody>
      </p:sp>
      <p:sp>
        <p:nvSpPr>
          <p:cNvPr id="274435" name="Rectangle 4"/>
          <p:cNvSpPr>
            <a:spLocks noGrp="1" noRot="1" noChangeAspect="1" noChangeArrowheads="1" noTextEdit="1"/>
          </p:cNvSpPr>
          <p:nvPr>
            <p:ph type="sldImg"/>
          </p:nvPr>
        </p:nvSpPr>
        <p:spPr>
          <a:ln/>
        </p:spPr>
      </p:sp>
      <p:sp>
        <p:nvSpPr>
          <p:cNvPr id="274436"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72</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148652" y="9034803"/>
            <a:ext cx="703573" cy="247312"/>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73</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4" y="9034466"/>
            <a:ext cx="704849" cy="247650"/>
          </a:xfrm>
        </p:spPr>
        <p:txBody>
          <a:bodyPr/>
          <a:lstStyle/>
          <a:p>
            <a:pPr>
              <a:defRPr/>
            </a:pPr>
            <a:fld id="{205DA8A8-5777-4FA2-8084-FB24BA0FA918}" type="slidenum">
              <a:rPr lang="en-US" smtClean="0">
                <a:solidFill>
                  <a:srgbClr val="000000"/>
                </a:solidFill>
              </a:rPr>
              <a:pPr>
                <a:defRPr/>
              </a:pPr>
              <a:t>74</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77</a:t>
            </a:fld>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210947"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4" y="9034464"/>
            <a:ext cx="704850" cy="247650"/>
          </a:xfrm>
        </p:spPr>
        <p:txBody>
          <a:bodyPr/>
          <a:lstStyle/>
          <a:p>
            <a:pPr>
              <a:defRPr/>
            </a:pPr>
            <a:fld id="{CD8EFDAD-DD28-475D-8809-5E3173A79418}" type="slidenum">
              <a:rPr lang="en-US" smtClean="0"/>
              <a:pPr>
                <a:defRPr/>
              </a:pPr>
              <a:t>79</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3"/>
          <p:cNvSpPr>
            <a:spLocks noGrp="1" noChangeArrowheads="1"/>
          </p:cNvSpPr>
          <p:nvPr>
            <p:ph type="sldNum" sz="quarter" idx="5"/>
          </p:nvPr>
        </p:nvSpPr>
        <p:spPr>
          <a:xfrm>
            <a:off x="3148013" y="9034463"/>
            <a:ext cx="704850" cy="247650"/>
          </a:xfrm>
        </p:spPr>
        <p:txBody>
          <a:bodyPr/>
          <a:lstStyle/>
          <a:p>
            <a:pPr>
              <a:defRPr/>
            </a:pPr>
            <a:fld id="{ECA2118D-97E9-47A6-8843-4A77375CEADF}" type="slidenum">
              <a:rPr lang="en-US" smtClean="0">
                <a:solidFill>
                  <a:srgbClr val="000000"/>
                </a:solidFill>
              </a:rPr>
              <a:pPr>
                <a:defRPr/>
              </a:pPr>
              <a:t>80</a:t>
            </a:fld>
            <a:endParaRPr lang="en-US" smtClean="0">
              <a:solidFill>
                <a:srgbClr val="000000"/>
              </a:solidFill>
            </a:endParaRPr>
          </a:p>
        </p:txBody>
      </p:sp>
      <p:sp>
        <p:nvSpPr>
          <p:cNvPr id="209923" name="Rectangle 4"/>
          <p:cNvSpPr>
            <a:spLocks noGrp="1" noRot="1" noChangeAspect="1" noChangeArrowheads="1" noTextEdit="1"/>
          </p:cNvSpPr>
          <p:nvPr>
            <p:ph type="sldImg"/>
          </p:nvPr>
        </p:nvSpPr>
        <p:spPr>
          <a:ln/>
        </p:spPr>
      </p:sp>
      <p:sp>
        <p:nvSpPr>
          <p:cNvPr id="209924"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a:xfrm>
            <a:off x="3148013" y="9034319"/>
            <a:ext cx="704850" cy="247794"/>
          </a:xfrm>
        </p:spPr>
        <p:txBody>
          <a:bodyPr/>
          <a:lstStyle/>
          <a:p>
            <a:pPr>
              <a:defRPr/>
            </a:pPr>
            <a:fld id="{D16B205B-5CAC-4CDE-BC3B-EC6CDB61437F}" type="slidenum">
              <a:rPr lang="en-US" smtClean="0"/>
              <a:pPr>
                <a:defRPr/>
              </a:pPr>
              <a:t>81</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148013" y="9034463"/>
            <a:ext cx="704850" cy="247650"/>
          </a:xfrm>
        </p:spPr>
        <p:txBody>
          <a:bodyPr/>
          <a:lstStyle/>
          <a:p>
            <a:pPr defTabSz="928626">
              <a:defRPr/>
            </a:pPr>
            <a:fld id="{5858BD08-603D-48F8-9A20-C039EB7A66EE}" type="slidenum">
              <a:rPr lang="en-US" smtClean="0">
                <a:solidFill>
                  <a:srgbClr val="000000"/>
                </a:solidFill>
              </a:rPr>
              <a:pPr defTabSz="928626">
                <a:defRPr/>
              </a:pPr>
              <a:t>8</a:t>
            </a:fld>
            <a:endParaRPr lang="en-US" dirty="0" smtClean="0">
              <a:solidFill>
                <a:srgbClr val="000000"/>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4" y="9034321"/>
            <a:ext cx="704850" cy="247794"/>
          </a:xfrm>
        </p:spPr>
        <p:txBody>
          <a:bodyPr/>
          <a:lstStyle/>
          <a:p>
            <a:pPr>
              <a:defRPr/>
            </a:pPr>
            <a:fld id="{13477895-592F-4D1B-9D08-B8F915A07ED7}" type="slidenum">
              <a:rPr lang="en-US" smtClean="0">
                <a:solidFill>
                  <a:srgbClr val="000000"/>
                </a:solidFill>
              </a:rPr>
              <a:pPr>
                <a:defRPr/>
              </a:pPr>
              <a:t>83</a:t>
            </a:fld>
            <a:endParaRPr lang="en-US" smtClean="0">
              <a:solidFill>
                <a:srgbClr val="000000"/>
              </a:solidFill>
            </a:endParaRPr>
          </a:p>
        </p:txBody>
      </p:sp>
      <p:sp>
        <p:nvSpPr>
          <p:cNvPr id="217091" name="Slide Image Placeholder 1"/>
          <p:cNvSpPr>
            <a:spLocks noGrp="1" noRot="1" noChangeAspect="1" noTextEdit="1"/>
          </p:cNvSpPr>
          <p:nvPr>
            <p:ph type="sldImg"/>
          </p:nvPr>
        </p:nvSpPr>
        <p:spPr>
          <a:xfrm>
            <a:off x="1179513" y="696913"/>
            <a:ext cx="4640262" cy="3481387"/>
          </a:xfrm>
          <a:ln w="12700"/>
        </p:spPr>
      </p:sp>
      <p:sp>
        <p:nvSpPr>
          <p:cNvPr id="217092" name="Notes Placeholder 2"/>
          <p:cNvSpPr>
            <a:spLocks noGrp="1"/>
          </p:cNvSpPr>
          <p:nvPr>
            <p:ph type="body" idx="1"/>
          </p:nvPr>
        </p:nvSpPr>
        <p:spPr>
          <a:xfrm>
            <a:off x="700090" y="4410076"/>
            <a:ext cx="5597525" cy="4176712"/>
          </a:xfrm>
          <a:noFill/>
          <a:ln/>
        </p:spPr>
        <p:txBody>
          <a:bodyPr lIns="90703" tIns="45351" rIns="90703" bIns="45351"/>
          <a:lstStyle/>
          <a:p>
            <a:endParaRPr lang="en-US" dirty="0"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4" y="9034321"/>
            <a:ext cx="704850" cy="247794"/>
          </a:xfrm>
        </p:spPr>
        <p:txBody>
          <a:bodyPr/>
          <a:lstStyle/>
          <a:p>
            <a:pPr>
              <a:defRPr/>
            </a:pPr>
            <a:fld id="{CA22429F-497C-4787-B0C5-F4E8A801F656}" type="slidenum">
              <a:rPr lang="en-US" smtClean="0">
                <a:solidFill>
                  <a:srgbClr val="000000"/>
                </a:solidFill>
              </a:rPr>
              <a:pPr>
                <a:defRPr/>
              </a:pPr>
              <a:t>84</a:t>
            </a:fld>
            <a:endParaRPr lang="en-US" smtClean="0">
              <a:solidFill>
                <a:srgbClr val="000000"/>
              </a:solidFill>
            </a:endParaRPr>
          </a:p>
        </p:txBody>
      </p:sp>
      <p:sp>
        <p:nvSpPr>
          <p:cNvPr id="218115" name="Slide Image Placeholder 1"/>
          <p:cNvSpPr>
            <a:spLocks noGrp="1" noRot="1" noChangeAspect="1" noTextEdit="1"/>
          </p:cNvSpPr>
          <p:nvPr>
            <p:ph type="sldImg"/>
          </p:nvPr>
        </p:nvSpPr>
        <p:spPr>
          <a:xfrm>
            <a:off x="1179513" y="696913"/>
            <a:ext cx="4640262" cy="3481387"/>
          </a:xfrm>
          <a:ln w="12700"/>
        </p:spPr>
      </p:sp>
      <p:sp>
        <p:nvSpPr>
          <p:cNvPr id="218116" name="Notes Placeholder 2"/>
          <p:cNvSpPr>
            <a:spLocks noGrp="1"/>
          </p:cNvSpPr>
          <p:nvPr>
            <p:ph type="body" idx="1"/>
          </p:nvPr>
        </p:nvSpPr>
        <p:spPr>
          <a:xfrm>
            <a:off x="700090" y="4410076"/>
            <a:ext cx="5597525" cy="4176712"/>
          </a:xfrm>
          <a:noFill/>
          <a:ln/>
        </p:spPr>
        <p:txBody>
          <a:bodyPr lIns="90703" tIns="45351" rIns="90703" bIns="45351"/>
          <a:lstStyle/>
          <a:p>
            <a:endParaRPr lang="en-US" dirty="0"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148013" y="9034463"/>
            <a:ext cx="704850" cy="247650"/>
          </a:xfrm>
        </p:spPr>
        <p:txBody>
          <a:bodyPr/>
          <a:lstStyle/>
          <a:p>
            <a:pPr>
              <a:defRPr/>
            </a:pPr>
            <a:fld id="{AED8072F-0E08-458F-BF88-90F48070855D}" type="slidenum">
              <a:rPr lang="en-US"/>
              <a:pPr>
                <a:defRPr/>
              </a:pPr>
              <a:t>85</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7FCDD7B8-0D49-4A9D-9892-A6D8561FBDE5}" type="slidenum">
              <a:rPr lang="en-US" smtClean="0"/>
              <a:pPr>
                <a:defRPr/>
              </a:pPr>
              <a:t>87</a:t>
            </a:fld>
            <a:endParaRPr lang="en-US" smtClean="0"/>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7" tIns="46499" rIns="45887" bIns="46499" anchor="b">
            <a:spAutoFit/>
          </a:bodyPr>
          <a:lstStyle/>
          <a:p>
            <a:pPr algn="ctr" defTabSz="930275"/>
            <a:fld id="{8A9D9E5E-FFD0-4C26-9FBA-DF28A7728F06}" type="slidenum">
              <a:rPr lang="en-US" sz="1000"/>
              <a:pPr algn="ctr" defTabSz="930275"/>
              <a:t>88</a:t>
            </a:fld>
            <a:endParaRPr lang="en-US" sz="100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87"/>
            <a:fld id="{17138D2F-D6D9-441A-8EA5-0C9315847B2B}" type="slidenum">
              <a:rPr lang="en-US" smtClean="0"/>
              <a:pPr defTabSz="928787"/>
              <a:t>93</a:t>
            </a:fld>
            <a:endParaRPr lang="en-US" dirty="0" smtClean="0"/>
          </a:p>
        </p:txBody>
      </p:sp>
      <p:sp>
        <p:nvSpPr>
          <p:cNvPr id="6147" name="Slide Image Placeholder 1"/>
          <p:cNvSpPr>
            <a:spLocks noGrp="1" noRot="1" noChangeAspect="1" noTextEdit="1"/>
          </p:cNvSpPr>
          <p:nvPr>
            <p:ph type="sldImg"/>
          </p:nvPr>
        </p:nvSpPr>
        <p:spPr>
          <a:xfrm>
            <a:off x="1177925" y="696913"/>
            <a:ext cx="4641850" cy="3481387"/>
          </a:xfrm>
          <a:ln w="12700"/>
        </p:spPr>
      </p:sp>
      <p:sp>
        <p:nvSpPr>
          <p:cNvPr id="614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3" y="9034319"/>
            <a:ext cx="704850" cy="247794"/>
          </a:xfrm>
          <a:noFill/>
        </p:spPr>
        <p:txBody>
          <a:bodyPr/>
          <a:lstStyle/>
          <a:p>
            <a:pPr defTabSz="928787"/>
            <a:fld id="{13BADEA2-08A8-4E13-BB8B-CD889D0114FE}" type="slidenum">
              <a:rPr lang="en-US" smtClean="0"/>
              <a:pPr defTabSz="928787"/>
              <a:t>94</a:t>
            </a:fld>
            <a:endParaRPr lang="en-US" dirty="0" smtClean="0"/>
          </a:p>
        </p:txBody>
      </p:sp>
      <p:sp>
        <p:nvSpPr>
          <p:cNvPr id="7171" name="Slide Image Placeholder 1"/>
          <p:cNvSpPr>
            <a:spLocks noGrp="1" noRot="1" noChangeAspect="1" noTextEdit="1"/>
          </p:cNvSpPr>
          <p:nvPr>
            <p:ph type="sldImg"/>
          </p:nvPr>
        </p:nvSpPr>
        <p:spPr>
          <a:xfrm>
            <a:off x="1177925" y="696913"/>
            <a:ext cx="4641850" cy="3481387"/>
          </a:xfrm>
          <a:ln w="12700"/>
        </p:spPr>
      </p:sp>
      <p:sp>
        <p:nvSpPr>
          <p:cNvPr id="7172"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95</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3"/>
          <p:cNvSpPr txBox="1">
            <a:spLocks noGrp="1" noChangeArrowheads="1"/>
          </p:cNvSpPr>
          <p:nvPr/>
        </p:nvSpPr>
        <p:spPr bwMode="auto">
          <a:xfrm>
            <a:off x="3149600" y="9034463"/>
            <a:ext cx="701675" cy="247650"/>
          </a:xfrm>
          <a:prstGeom prst="rect">
            <a:avLst/>
          </a:prstGeom>
          <a:noFill/>
          <a:ln w="9525">
            <a:noFill/>
            <a:miter lim="800000"/>
            <a:headEnd/>
            <a:tailEnd/>
          </a:ln>
        </p:spPr>
        <p:txBody>
          <a:bodyPr lIns="45956" tIns="46569" rIns="45956" bIns="46569" anchor="b">
            <a:spAutoFit/>
          </a:bodyPr>
          <a:lstStyle/>
          <a:p>
            <a:pPr algn="ctr" defTabSz="930275"/>
            <a:fld id="{94D6715D-20C5-4CAF-9327-F535070B0F0A}" type="slidenum">
              <a:rPr lang="en-US" sz="1000"/>
              <a:pPr algn="ctr" defTabSz="930275"/>
              <a:t>96</a:t>
            </a:fld>
            <a:endParaRPr lang="en-US" sz="1000"/>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97</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147346" y="9034803"/>
            <a:ext cx="706249" cy="247312"/>
          </a:xfrm>
          <a:prstGeom prst="rect">
            <a:avLst/>
          </a:prstGeom>
          <a:noFill/>
          <a:ln w="9525">
            <a:noFill/>
            <a:miter lim="800000"/>
            <a:headEnd/>
            <a:tailEnd/>
          </a:ln>
        </p:spPr>
        <p:txBody>
          <a:bodyPr lIns="45887" tIns="46499" rIns="45887" bIns="46499" anchor="b">
            <a:spAutoFit/>
          </a:bodyPr>
          <a:lstStyle/>
          <a:p>
            <a:pPr algn="ctr" defTabSz="930275"/>
            <a:fld id="{37408F01-780E-4886-93F5-C78D10FDAB23}" type="slidenum">
              <a:rPr lang="en-US" sz="1000"/>
              <a:pPr algn="ctr" defTabSz="930275"/>
              <a:t>99</a:t>
            </a:fld>
            <a:endParaRPr lang="en-US" sz="1000"/>
          </a:p>
        </p:txBody>
      </p:sp>
      <p:sp>
        <p:nvSpPr>
          <p:cNvPr id="94211" name="Rectangle 2"/>
          <p:cNvSpPr>
            <a:spLocks noGrp="1" noRot="1" noChangeAspect="1" noChangeArrowheads="1" noTextEdit="1"/>
          </p:cNvSpPr>
          <p:nvPr>
            <p:ph type="sldImg"/>
          </p:nvPr>
        </p:nvSpPr>
        <p:spPr>
          <a:xfrm>
            <a:off x="1470025" y="581025"/>
            <a:ext cx="4056063" cy="3041650"/>
          </a:xfrm>
          <a:ln/>
        </p:spPr>
      </p:sp>
      <p:sp>
        <p:nvSpPr>
          <p:cNvPr id="94212" name="Rectangle 3"/>
          <p:cNvSpPr>
            <a:spLocks noGrp="1" noChangeArrowheads="1"/>
          </p:cNvSpPr>
          <p:nvPr>
            <p:ph type="body" idx="1"/>
          </p:nvPr>
        </p:nvSpPr>
        <p:spPr>
          <a:noFill/>
          <a:ln/>
        </p:spPr>
        <p:txBody>
          <a:bodyPr lIns="46135" tIns="46135" rIns="46135" bIns="46135"/>
          <a:lstStyle/>
          <a:p>
            <a:endParaRPr lang="en-US" sz="2400" dirty="0"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3"/>
          <p:cNvSpPr>
            <a:spLocks noGrp="1" noChangeArrowheads="1"/>
          </p:cNvSpPr>
          <p:nvPr>
            <p:ph type="sldNum" sz="quarter" idx="5"/>
          </p:nvPr>
        </p:nvSpPr>
        <p:spPr/>
        <p:txBody>
          <a:bodyPr/>
          <a:lstStyle/>
          <a:p>
            <a:pPr>
              <a:defRPr/>
            </a:pPr>
            <a:fld id="{7BA0F53B-08EA-4073-80AE-4E886F043ACC}" type="slidenum">
              <a:rPr lang="en-US" smtClean="0"/>
              <a:pPr>
                <a:defRPr/>
              </a:pPr>
              <a:t>10</a:t>
            </a:fld>
            <a:endParaRPr lang="en-US" smtClean="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102</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150233" y="9034803"/>
            <a:ext cx="700404" cy="247312"/>
          </a:xfrm>
          <a:prstGeom prst="rect">
            <a:avLst/>
          </a:prstGeom>
          <a:noFill/>
          <a:ln w="9525">
            <a:noFill/>
            <a:miter lim="800000"/>
            <a:headEnd/>
            <a:tailEnd/>
          </a:ln>
        </p:spPr>
        <p:txBody>
          <a:bodyPr lIns="45946" tIns="46559" rIns="45946" bIns="46559" anchor="b">
            <a:spAutoFit/>
          </a:bodyPr>
          <a:lstStyle/>
          <a:p>
            <a:pPr algn="ctr" defTabSz="930372"/>
            <a:fld id="{68D79A82-C6A8-435D-975A-0BA087ED921A}" type="slidenum">
              <a:rPr lang="en-US" sz="1000"/>
              <a:pPr algn="ctr" defTabSz="930372"/>
              <a:t>103</a:t>
            </a:fld>
            <a:endParaRPr lang="en-US" sz="10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lIns="46125" tIns="46125" rIns="46125" bIns="46125"/>
          <a:lstStyle/>
          <a:p>
            <a:endParaRPr lang="en-US" smtClean="0">
              <a:latin typeface="Arial" pitchFamily="34"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3"/>
          <p:cNvSpPr>
            <a:spLocks noGrp="1" noChangeArrowheads="1"/>
          </p:cNvSpPr>
          <p:nvPr>
            <p:ph type="sldNum" sz="quarter" idx="5"/>
          </p:nvPr>
        </p:nvSpPr>
        <p:spPr/>
        <p:txBody>
          <a:bodyPr/>
          <a:lstStyle/>
          <a:p>
            <a:pPr>
              <a:defRPr/>
            </a:pPr>
            <a:fld id="{5683B376-F23E-48FD-9F60-27B7930CFDF2}" type="slidenum">
              <a:rPr lang="en-US" smtClean="0"/>
              <a:pPr>
                <a:defRPr/>
              </a:pPr>
              <a:t>104</a:t>
            </a:fld>
            <a:endParaRPr lang="en-US" smtClean="0"/>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105</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sldNum" sz="quarter" idx="5"/>
          </p:nvPr>
        </p:nvSpPr>
        <p:spPr>
          <a:xfrm>
            <a:off x="3148013" y="9034319"/>
            <a:ext cx="704850" cy="247794"/>
          </a:xfrm>
        </p:spPr>
        <p:txBody>
          <a:bodyPr/>
          <a:lstStyle/>
          <a:p>
            <a:pPr>
              <a:defRPr/>
            </a:pPr>
            <a:fld id="{E19C0DC3-26A5-407B-8D6A-47AD70A3790E}" type="slidenum">
              <a:rPr lang="en-US" smtClean="0"/>
              <a:pPr>
                <a:defRPr/>
              </a:pPr>
              <a:t>106</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txBox="1">
            <a:spLocks noGrp="1" noChangeArrowheads="1"/>
          </p:cNvSpPr>
          <p:nvPr/>
        </p:nvSpPr>
        <p:spPr bwMode="auto">
          <a:xfrm>
            <a:off x="3146425" y="9034463"/>
            <a:ext cx="708025" cy="247650"/>
          </a:xfrm>
          <a:prstGeom prst="rect">
            <a:avLst/>
          </a:prstGeom>
          <a:noFill/>
          <a:ln w="9525">
            <a:noFill/>
            <a:miter lim="800000"/>
            <a:headEnd/>
            <a:tailEnd/>
          </a:ln>
        </p:spPr>
        <p:txBody>
          <a:bodyPr lIns="45814" tIns="46425" rIns="45814" bIns="46425" anchor="b">
            <a:spAutoFit/>
          </a:bodyPr>
          <a:lstStyle/>
          <a:p>
            <a:pPr algn="ctr" defTabSz="928688"/>
            <a:fld id="{E3DF93DA-A49A-4A19-BD82-46C4AC1D0ED9}" type="slidenum">
              <a:rPr lang="en-US" sz="1000"/>
              <a:pPr algn="ctr" defTabSz="928688"/>
              <a:t>108</a:t>
            </a:fld>
            <a:endParaRPr lang="en-US" sz="100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r>
              <a:rPr lang="en-US" sz="2400" smtClean="0"/>
              <a:t>This shows the drop in Combined Ratio for each line of business that would be needed to maintain a constant ROE, given a 1-percentage-point drop in investment yield</a:t>
            </a: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148013" y="9034463"/>
            <a:ext cx="704850" cy="247650"/>
          </a:xfrm>
        </p:spPr>
        <p:txBody>
          <a:bodyPr/>
          <a:lstStyle/>
          <a:p>
            <a:pPr>
              <a:defRPr/>
            </a:pPr>
            <a:fld id="{7FF981F9-8331-43C1-8622-D2EDB409ECCC}" type="slidenum">
              <a:rPr lang="en-US" smtClean="0"/>
              <a:pPr>
                <a:defRPr/>
              </a:pPr>
              <a:t>109</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3"/>
          <p:cNvSpPr>
            <a:spLocks noGrp="1" noChangeArrowheads="1"/>
          </p:cNvSpPr>
          <p:nvPr>
            <p:ph type="sldNum" sz="quarter" idx="5"/>
          </p:nvPr>
        </p:nvSpPr>
        <p:spPr/>
        <p:txBody>
          <a:bodyPr/>
          <a:lstStyle/>
          <a:p>
            <a:pPr>
              <a:defRPr/>
            </a:pPr>
            <a:fld id="{4528E22D-B324-4FA6-B14C-B990912558F9}" type="slidenum">
              <a:rPr lang="en-US" smtClean="0"/>
              <a:pPr>
                <a:defRPr/>
              </a:pPr>
              <a:t>110</a:t>
            </a:fld>
            <a:endParaRPr lang="en-US" smtClean="0"/>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3"/>
          <p:cNvSpPr>
            <a:spLocks noGrp="1" noChangeArrowheads="1"/>
          </p:cNvSpPr>
          <p:nvPr>
            <p:ph type="sldNum" sz="quarter" idx="5"/>
          </p:nvPr>
        </p:nvSpPr>
        <p:spPr/>
        <p:txBody>
          <a:bodyPr/>
          <a:lstStyle/>
          <a:p>
            <a:pPr>
              <a:defRPr/>
            </a:pPr>
            <a:fld id="{E33EB345-5751-4A4D-AEB1-4B36327EB547}" type="slidenum">
              <a:rPr lang="en-US" smtClean="0"/>
              <a:pPr>
                <a:defRPr/>
              </a:pPr>
              <a:t>111</a:t>
            </a:fld>
            <a:endParaRPr lang="en-US" smtClean="0"/>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email"/>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bg>
      <p:bgPr>
        <a:solidFill>
          <a:srgbClr val="FFFF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48000" y="303902"/>
            <a:ext cx="6840000" cy="720000"/>
          </a:xfrm>
        </p:spPr>
        <p:txBody>
          <a:bodyPr/>
          <a:lstStyle>
            <a:lvl1pPr>
              <a:defRPr>
                <a:solidFill>
                  <a:schemeClr val="tx2"/>
                </a:solidFill>
              </a:defRPr>
            </a:lvl1pPr>
          </a:lstStyle>
          <a:p>
            <a:r>
              <a:rPr lang="en-US" smtClean="0"/>
              <a:t>Click to edit Master title style</a:t>
            </a:r>
            <a:endParaRPr lang="de-DE" dirty="0"/>
          </a:p>
        </p:txBody>
      </p:sp>
      <p:sp>
        <p:nvSpPr>
          <p:cNvPr id="5" name="Textplatzhalter 4"/>
          <p:cNvSpPr>
            <a:spLocks noGrp="1"/>
          </p:cNvSpPr>
          <p:nvPr>
            <p:ph type="body" sz="quarter" idx="10"/>
          </p:nvPr>
        </p:nvSpPr>
        <p:spPr>
          <a:xfrm>
            <a:off x="287337" y="1438937"/>
            <a:ext cx="8569325" cy="4842000"/>
          </a:xfrm>
        </p:spPr>
        <p:txBody>
          <a:bodyPr/>
          <a:lstStyle>
            <a:lvl1pPr marL="350100" indent="-342900">
              <a:buFont typeface="+mj-lt"/>
              <a:buAutoNum type="arabicPeriod"/>
              <a:defRPr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5" cstate="email"/>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6" cstate="email"/>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38" r:id="rId13"/>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7.xml"/><Relationship Id="rId1" Type="http://schemas.openxmlformats.org/officeDocument/2006/relationships/vmlDrawing" Target="../drawings/vmlDrawing65.vml"/><Relationship Id="rId4" Type="http://schemas.openxmlformats.org/officeDocument/2006/relationships/oleObject" Target="../embeddings/oleObject65.bin"/></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7.xml"/><Relationship Id="rId1" Type="http://schemas.openxmlformats.org/officeDocument/2006/relationships/vmlDrawing" Target="../drawings/vmlDrawing66.vml"/><Relationship Id="rId4" Type="http://schemas.openxmlformats.org/officeDocument/2006/relationships/oleObject" Target="../embeddings/oleObject66.bin"/></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7.xml"/><Relationship Id="rId1" Type="http://schemas.openxmlformats.org/officeDocument/2006/relationships/vmlDrawing" Target="../drawings/vmlDrawing67.vml"/><Relationship Id="rId5" Type="http://schemas.openxmlformats.org/officeDocument/2006/relationships/oleObject" Target="../embeddings/oleObject67.bin"/><Relationship Id="rId4" Type="http://schemas.openxmlformats.org/officeDocument/2006/relationships/hyperlink" Target="http://www.federalreserve.gov/releases/h15/data.htm" TargetMode="Externa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7.xml"/><Relationship Id="rId1" Type="http://schemas.openxmlformats.org/officeDocument/2006/relationships/vmlDrawing" Target="../drawings/vmlDrawing68.vml"/><Relationship Id="rId5" Type="http://schemas.openxmlformats.org/officeDocument/2006/relationships/oleObject" Target="../embeddings/oleObject68.bin"/><Relationship Id="rId4" Type="http://schemas.openxmlformats.org/officeDocument/2006/relationships/hyperlink" Target="http://www.federalreserve.gov/releases/h15/data.htm" TargetMode="Externa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6.xml"/><Relationship Id="rId1" Type="http://schemas.openxmlformats.org/officeDocument/2006/relationships/vmlDrawing" Target="../drawings/vmlDrawing69.vml"/><Relationship Id="rId4" Type="http://schemas.openxmlformats.org/officeDocument/2006/relationships/oleObject" Target="../embeddings/oleObject69.bin"/></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7.xml"/><Relationship Id="rId1" Type="http://schemas.openxmlformats.org/officeDocument/2006/relationships/vmlDrawing" Target="../drawings/vmlDrawing70.vml"/><Relationship Id="rId4" Type="http://schemas.openxmlformats.org/officeDocument/2006/relationships/oleObject" Target="../embeddings/oleObject70.bin"/></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6.xml"/><Relationship Id="rId1" Type="http://schemas.openxmlformats.org/officeDocument/2006/relationships/vmlDrawing" Target="../drawings/vmlDrawing71.vml"/><Relationship Id="rId4" Type="http://schemas.openxmlformats.org/officeDocument/2006/relationships/oleObject" Target="../embeddings/oleObject71.bin"/></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7.xml"/><Relationship Id="rId1" Type="http://schemas.openxmlformats.org/officeDocument/2006/relationships/vmlDrawing" Target="../drawings/vmlDrawing72.vml"/><Relationship Id="rId4" Type="http://schemas.openxmlformats.org/officeDocument/2006/relationships/oleObject" Target="../embeddings/oleObject72.bin"/></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7.xml"/><Relationship Id="rId1" Type="http://schemas.openxmlformats.org/officeDocument/2006/relationships/vmlDrawing" Target="../drawings/vmlDrawing73.vml"/><Relationship Id="rId4" Type="http://schemas.openxmlformats.org/officeDocument/2006/relationships/oleObject" Target="../embeddings/oleObject73.bin"/></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6.xml"/><Relationship Id="rId1" Type="http://schemas.openxmlformats.org/officeDocument/2006/relationships/vmlDrawing" Target="../drawings/vmlDrawing74.vml"/><Relationship Id="rId4" Type="http://schemas.openxmlformats.org/officeDocument/2006/relationships/oleObject" Target="../embeddings/oleObject74.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1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6.xml"/><Relationship Id="rId1" Type="http://schemas.openxmlformats.org/officeDocument/2006/relationships/vmlDrawing" Target="../drawings/vmlDrawing75.vml"/><Relationship Id="rId4" Type="http://schemas.openxmlformats.org/officeDocument/2006/relationships/oleObject" Target="../embeddings/oleObject75.bin"/></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7.xml"/><Relationship Id="rId1" Type="http://schemas.openxmlformats.org/officeDocument/2006/relationships/vmlDrawing" Target="../drawings/vmlDrawing76.vml"/><Relationship Id="rId4" Type="http://schemas.openxmlformats.org/officeDocument/2006/relationships/oleObject" Target="../embeddings/oleObject76.bin"/></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7.xml"/><Relationship Id="rId1" Type="http://schemas.openxmlformats.org/officeDocument/2006/relationships/vmlDrawing" Target="../drawings/vmlDrawing77.vml"/><Relationship Id="rId4" Type="http://schemas.openxmlformats.org/officeDocument/2006/relationships/oleObject" Target="../embeddings/oleObject77.bin"/></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3.xml"/><Relationship Id="rId1" Type="http://schemas.openxmlformats.org/officeDocument/2006/relationships/slideLayout" Target="../slideLayouts/slideLayout7.xml"/><Relationship Id="rId4" Type="http://schemas.openxmlformats.org/officeDocument/2006/relationships/hyperlink" Target="http://www.iii.org/assets/docs/pdf/paper_CyberRisk_2013.pdf" TargetMode="Externa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6.xml"/><Relationship Id="rId1" Type="http://schemas.openxmlformats.org/officeDocument/2006/relationships/vmlDrawing" Target="../drawings/vmlDrawing78.vml"/><Relationship Id="rId4" Type="http://schemas.openxmlformats.org/officeDocument/2006/relationships/oleObject" Target="../embeddings/oleObject78.bin"/></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6.xml"/><Relationship Id="rId1" Type="http://schemas.openxmlformats.org/officeDocument/2006/relationships/vmlDrawing" Target="../drawings/vmlDrawing79.vml"/><Relationship Id="rId5" Type="http://schemas.openxmlformats.org/officeDocument/2006/relationships/hyperlink" Target="http://www.idtheftcenter.org/ITRC%20Breach%20Report%202012.pdf" TargetMode="External"/><Relationship Id="rId4" Type="http://schemas.openxmlformats.org/officeDocument/2006/relationships/oleObject" Target="../embeddings/oleObject79.bin"/></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6.xml"/><Relationship Id="rId1" Type="http://schemas.openxmlformats.org/officeDocument/2006/relationships/vmlDrawing" Target="../drawings/vmlDrawing80.vml"/><Relationship Id="rId5" Type="http://schemas.openxmlformats.org/officeDocument/2006/relationships/hyperlink" Target="http://www.idtheftcenter.org/ITRC%20Breach%20Report%202012.pdf" TargetMode="External"/><Relationship Id="rId4" Type="http://schemas.openxmlformats.org/officeDocument/2006/relationships/oleObject" Target="../embeddings/oleObject80.bin"/></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7.xml"/><Relationship Id="rId1" Type="http://schemas.openxmlformats.org/officeDocument/2006/relationships/vmlDrawing" Target="../drawings/vmlDrawing81.vml"/><Relationship Id="rId4" Type="http://schemas.openxmlformats.org/officeDocument/2006/relationships/oleObject" Target="../embeddings/oleObject81.bin"/></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6.xml"/><Relationship Id="rId1" Type="http://schemas.openxmlformats.org/officeDocument/2006/relationships/vmlDrawing" Target="../drawings/vmlDrawing82.vml"/><Relationship Id="rId4" Type="http://schemas.openxmlformats.org/officeDocument/2006/relationships/oleObject" Target="../embeddings/oleObject82.bin"/></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6.xml"/><Relationship Id="rId1" Type="http://schemas.openxmlformats.org/officeDocument/2006/relationships/vmlDrawing" Target="../drawings/vmlDrawing83.vml"/><Relationship Id="rId4" Type="http://schemas.openxmlformats.org/officeDocument/2006/relationships/oleObject" Target="../embeddings/oleObject83.bin"/></Relationships>
</file>

<file path=ppt/slides/_rels/slide123.xml.rels><?xml version="1.0" encoding="UTF-8" standalone="yes"?>
<Relationships xmlns="http://schemas.openxmlformats.org/package/2006/relationships"><Relationship Id="rId3" Type="http://schemas.openxmlformats.org/officeDocument/2006/relationships/hyperlink" Target="http://www.idtheftcenter.org/ITRC%20Breach%20Report%202012.pdf" TargetMode="External"/><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7.xml"/><Relationship Id="rId1" Type="http://schemas.openxmlformats.org/officeDocument/2006/relationships/vmlDrawing" Target="../drawings/vmlDrawing84.vml"/><Relationship Id="rId4" Type="http://schemas.openxmlformats.org/officeDocument/2006/relationships/oleObject" Target="../embeddings/oleObject84.bin"/></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6.xml"/><Relationship Id="rId1" Type="http://schemas.openxmlformats.org/officeDocument/2006/relationships/vmlDrawing" Target="../drawings/vmlDrawing85.vml"/><Relationship Id="rId4" Type="http://schemas.openxmlformats.org/officeDocument/2006/relationships/oleObject" Target="../embeddings/oleObject85.bin"/></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7.xml"/><Relationship Id="rId1" Type="http://schemas.openxmlformats.org/officeDocument/2006/relationships/vmlDrawing" Target="../drawings/vmlDrawing86.vml"/><Relationship Id="rId4" Type="http://schemas.openxmlformats.org/officeDocument/2006/relationships/oleObject" Target="../embeddings/oleObject86.bin"/></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7.xml"/><Relationship Id="rId1" Type="http://schemas.openxmlformats.org/officeDocument/2006/relationships/vmlDrawing" Target="../drawings/vmlDrawing87.vml"/><Relationship Id="rId4" Type="http://schemas.openxmlformats.org/officeDocument/2006/relationships/oleObject" Target="../embeddings/oleObject87.bin"/></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7.xml"/><Relationship Id="rId1" Type="http://schemas.openxmlformats.org/officeDocument/2006/relationships/vmlDrawing" Target="../drawings/vmlDrawing88.vml"/><Relationship Id="rId4" Type="http://schemas.openxmlformats.org/officeDocument/2006/relationships/oleObject" Target="../embeddings/oleObject88.bin"/></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6.xml"/><Relationship Id="rId1" Type="http://schemas.openxmlformats.org/officeDocument/2006/relationships/vmlDrawing" Target="../drawings/vmlDrawing89.vml"/><Relationship Id="rId4" Type="http://schemas.openxmlformats.org/officeDocument/2006/relationships/oleObject" Target="../embeddings/oleObject89.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9.vml"/><Relationship Id="rId4" Type="http://schemas.openxmlformats.org/officeDocument/2006/relationships/oleObject" Target="../embeddings/oleObject9.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10.vml"/><Relationship Id="rId4" Type="http://schemas.openxmlformats.org/officeDocument/2006/relationships/oleObject" Target="../embeddings/oleObject10.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11.vml"/><Relationship Id="rId4" Type="http://schemas.openxmlformats.org/officeDocument/2006/relationships/oleObject" Target="../embeddings/oleObject11.bin"/></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2.xml"/><Relationship Id="rId1" Type="http://schemas.openxmlformats.org/officeDocument/2006/relationships/vmlDrawing" Target="../drawings/vmlDrawing12.v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mlDrawing" Target="../drawings/vmlDrawing13.vml"/><Relationship Id="rId4" Type="http://schemas.openxmlformats.org/officeDocument/2006/relationships/oleObject" Target="../embeddings/oleObject13.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mlDrawing" Target="../drawings/vmlDrawing14.vml"/><Relationship Id="rId4" Type="http://schemas.openxmlformats.org/officeDocument/2006/relationships/oleObject" Target="../embeddings/oleObject14.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mlDrawing" Target="../drawings/vmlDrawing15.vml"/><Relationship Id="rId4" Type="http://schemas.openxmlformats.org/officeDocument/2006/relationships/oleObject" Target="../embeddings/oleObject15.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vmlDrawing" Target="../drawings/vmlDrawing16.vml"/><Relationship Id="rId4" Type="http://schemas.openxmlformats.org/officeDocument/2006/relationships/oleObject" Target="../embeddings/oleObject16.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vmlDrawing" Target="../drawings/vmlDrawing17.vml"/><Relationship Id="rId4" Type="http://schemas.openxmlformats.org/officeDocument/2006/relationships/oleObject" Target="../embeddings/oleObject17.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vmlDrawing" Target="../drawings/vmlDrawing18.vml"/><Relationship Id="rId4" Type="http://schemas.openxmlformats.org/officeDocument/2006/relationships/oleObject" Target="../embeddings/oleObject18.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6.xml"/><Relationship Id="rId1" Type="http://schemas.openxmlformats.org/officeDocument/2006/relationships/vmlDrawing" Target="../drawings/vmlDrawing19.vml"/></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vmlDrawing" Target="../drawings/vmlDrawing20.vml"/><Relationship Id="rId4" Type="http://schemas.openxmlformats.org/officeDocument/2006/relationships/oleObject" Target="../embeddings/oleObject20.bin"/></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21.vml"/><Relationship Id="rId4" Type="http://schemas.openxmlformats.org/officeDocument/2006/relationships/oleObject" Target="../embeddings/oleObject21.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22.vml"/><Relationship Id="rId4" Type="http://schemas.openxmlformats.org/officeDocument/2006/relationships/oleObject" Target="../embeddings/oleObject22.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vmlDrawing" Target="../drawings/vmlDrawing23.vml"/><Relationship Id="rId4" Type="http://schemas.openxmlformats.org/officeDocument/2006/relationships/oleObject" Target="../embeddings/oleObject23.bin"/></Relationships>
</file>

<file path=ppt/slides/_rels/slide3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vmlDrawing" Target="../drawings/vmlDrawing24.vml"/><Relationship Id="rId4" Type="http://schemas.openxmlformats.org/officeDocument/2006/relationships/oleObject" Target="../embeddings/oleObject24.bin"/></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vmlDrawing" Target="../drawings/vmlDrawing25.vml"/><Relationship Id="rId5" Type="http://schemas.openxmlformats.org/officeDocument/2006/relationships/oleObject" Target="../embeddings/oleObject25.bin"/><Relationship Id="rId4" Type="http://schemas.openxmlformats.org/officeDocument/2006/relationships/notesSlide" Target="../notesSlides/notesSlide33.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vmlDrawing" Target="../drawings/vmlDrawing26.vml"/><Relationship Id="rId4" Type="http://schemas.openxmlformats.org/officeDocument/2006/relationships/oleObject" Target="../embeddings/oleObject26.bin"/></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vmlDrawing" Target="../drawings/vmlDrawing27.vml"/><Relationship Id="rId4" Type="http://schemas.openxmlformats.org/officeDocument/2006/relationships/oleObject" Target="../embeddings/oleObject27.bin"/></Relationships>
</file>

<file path=ppt/slides/_rels/slide4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vmlDrawing" Target="../drawings/vmlDrawing28.vml"/><Relationship Id="rId4" Type="http://schemas.openxmlformats.org/officeDocument/2006/relationships/oleObject" Target="../embeddings/oleObject28.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vmlDrawing" Target="../drawings/vmlDrawing29.vml"/><Relationship Id="rId4" Type="http://schemas.openxmlformats.org/officeDocument/2006/relationships/oleObject" Target="../embeddings/oleObject29.bin"/></Relationships>
</file>

<file path=ppt/slides/_rels/slide5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vmlDrawing" Target="../drawings/vmlDrawing30.vml"/><Relationship Id="rId4" Type="http://schemas.openxmlformats.org/officeDocument/2006/relationships/oleObject" Target="../embeddings/oleObject30.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vmlDrawing" Target="../drawings/vmlDrawing31.vml"/><Relationship Id="rId4" Type="http://schemas.openxmlformats.org/officeDocument/2006/relationships/oleObject" Target="../embeddings/oleObject31.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vmlDrawing" Target="../drawings/vmlDrawing32.vml"/><Relationship Id="rId4" Type="http://schemas.openxmlformats.org/officeDocument/2006/relationships/oleObject" Target="../embeddings/oleObject32.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vmlDrawing" Target="../drawings/vmlDrawing33.vml"/><Relationship Id="rId4" Type="http://schemas.openxmlformats.org/officeDocument/2006/relationships/oleObject" Target="../embeddings/oleObject33.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vmlDrawing" Target="../drawings/vmlDrawing34.vml"/><Relationship Id="rId4" Type="http://schemas.openxmlformats.org/officeDocument/2006/relationships/oleObject" Target="../embeddings/oleObject34.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vmlDrawing" Target="../drawings/vmlDrawing35.vml"/><Relationship Id="rId4" Type="http://schemas.openxmlformats.org/officeDocument/2006/relationships/oleObject" Target="../embeddings/oleObject35.bin"/></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vmlDrawing" Target="../drawings/vmlDrawing36.vml"/><Relationship Id="rId6" Type="http://schemas.openxmlformats.org/officeDocument/2006/relationships/hyperlink" Target="http://www.federalreserve.gov/releases/h15/data.htm" TargetMode="External"/><Relationship Id="rId5" Type="http://schemas.openxmlformats.org/officeDocument/2006/relationships/oleObject" Target="../embeddings/oleObject36.bin"/><Relationship Id="rId4" Type="http://schemas.openxmlformats.org/officeDocument/2006/relationships/notesSlide" Target="../notesSlides/notesSlide48.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vmlDrawing" Target="../drawings/vmlDrawing37.vml"/><Relationship Id="rId5" Type="http://schemas.openxmlformats.org/officeDocument/2006/relationships/oleObject" Target="../embeddings/oleObject37.bin"/><Relationship Id="rId4" Type="http://schemas.openxmlformats.org/officeDocument/2006/relationships/hyperlink" Target="http://www.federalreserve.gov/releases/h15/data.htm"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vmlDrawing" Target="../drawings/vmlDrawing38.vml"/><Relationship Id="rId5" Type="http://schemas.openxmlformats.org/officeDocument/2006/relationships/oleObject" Target="../embeddings/oleObject38.bin"/><Relationship Id="rId4" Type="http://schemas.openxmlformats.org/officeDocument/2006/relationships/hyperlink" Target="http://data.bls.gov/" TargetMode="Externa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6.xml"/><Relationship Id="rId1" Type="http://schemas.openxmlformats.org/officeDocument/2006/relationships/vmlDrawing" Target="../drawings/vmlDrawing39.vml"/><Relationship Id="rId5" Type="http://schemas.openxmlformats.org/officeDocument/2006/relationships/hyperlink" Target="http://www2.fdic.gov/qbp/" TargetMode="External"/><Relationship Id="rId4" Type="http://schemas.openxmlformats.org/officeDocument/2006/relationships/oleObject" Target="../embeddings/oleObject39.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6.xml"/><Relationship Id="rId1" Type="http://schemas.openxmlformats.org/officeDocument/2006/relationships/vmlDrawing" Target="../drawings/vmlDrawing40.vml"/><Relationship Id="rId5" Type="http://schemas.openxmlformats.org/officeDocument/2006/relationships/hyperlink" Target="http://www2.fdic.gov/qbp/" TargetMode="External"/><Relationship Id="rId4" Type="http://schemas.openxmlformats.org/officeDocument/2006/relationships/oleObject" Target="../embeddings/oleObject40.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6.xml"/><Relationship Id="rId1" Type="http://schemas.openxmlformats.org/officeDocument/2006/relationships/vmlDrawing" Target="../drawings/vmlDrawing41.vml"/><Relationship Id="rId5" Type="http://schemas.openxmlformats.org/officeDocument/2006/relationships/hyperlink" Target="http://www.census.gov/construction/c30/c30index.html" TargetMode="External"/><Relationship Id="rId4" Type="http://schemas.openxmlformats.org/officeDocument/2006/relationships/oleObject" Target="../embeddings/oleObject41.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6.xml"/><Relationship Id="rId1" Type="http://schemas.openxmlformats.org/officeDocument/2006/relationships/vmlDrawing" Target="../drawings/vmlDrawing42.vml"/><Relationship Id="rId5" Type="http://schemas.openxmlformats.org/officeDocument/2006/relationships/hyperlink" Target="http://www.census.gov/construction/c30/c30index.html" TargetMode="External"/><Relationship Id="rId4" Type="http://schemas.openxmlformats.org/officeDocument/2006/relationships/oleObject" Target="../embeddings/oleObject42.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6.xml"/><Relationship Id="rId1" Type="http://schemas.openxmlformats.org/officeDocument/2006/relationships/vmlDrawing" Target="../drawings/vmlDrawing43.vml"/><Relationship Id="rId5" Type="http://schemas.openxmlformats.org/officeDocument/2006/relationships/hyperlink" Target="http://www.census.gov/construction/c30/c30index.html" TargetMode="External"/><Relationship Id="rId4" Type="http://schemas.openxmlformats.org/officeDocument/2006/relationships/oleObject" Target="../embeddings/oleObject43.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6.xml"/><Relationship Id="rId1" Type="http://schemas.openxmlformats.org/officeDocument/2006/relationships/vmlDrawing" Target="../drawings/vmlDrawing44.vml"/><Relationship Id="rId5" Type="http://schemas.openxmlformats.org/officeDocument/2006/relationships/hyperlink" Target="http://www.census.gov/manufacturing/m3/" TargetMode="External"/><Relationship Id="rId4" Type="http://schemas.openxmlformats.org/officeDocument/2006/relationships/oleObject" Target="../embeddings/oleObject44.bin"/></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6.xml"/><Relationship Id="rId1" Type="http://schemas.openxmlformats.org/officeDocument/2006/relationships/vmlDrawing" Target="../drawings/vmlDrawing45.vml"/><Relationship Id="rId5" Type="http://schemas.openxmlformats.org/officeDocument/2006/relationships/hyperlink" Target="http://www.ism.ws/ismreport/nonmfgrob.cfm" TargetMode="External"/><Relationship Id="rId4" Type="http://schemas.openxmlformats.org/officeDocument/2006/relationships/oleObject" Target="../embeddings/oleObject45.bin"/></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7.xml"/><Relationship Id="rId1" Type="http://schemas.openxmlformats.org/officeDocument/2006/relationships/vmlDrawing" Target="../drawings/vmlDrawing46.vml"/><Relationship Id="rId5" Type="http://schemas.openxmlformats.org/officeDocument/2006/relationships/hyperlink" Target="http://www.abiworld.org/AM/AMTemplate.cfm?Section=Home&amp;TEMPLATE=/CM/ContentDisplay.cfm&amp;CONTENTID=61633" TargetMode="External"/><Relationship Id="rId4" Type="http://schemas.openxmlformats.org/officeDocument/2006/relationships/oleObject" Target="../embeddings/oleObject46.bin"/></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7.xml"/><Relationship Id="rId1" Type="http://schemas.openxmlformats.org/officeDocument/2006/relationships/vmlDrawing" Target="../drawings/vmlDrawing47.vml"/><Relationship Id="rId5" Type="http://schemas.openxmlformats.org/officeDocument/2006/relationships/hyperlink" Target="http://www.bls.gov/news.release/cewbd.t08.htm" TargetMode="External"/><Relationship Id="rId4" Type="http://schemas.openxmlformats.org/officeDocument/2006/relationships/oleObject" Target="../embeddings/oleObject47.bin"/></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hyperlink" Target="http://www.advisorperspectives.com/dshort/charts/indicators/Sentiment.html?NFIB-optimism-index.gif" TargetMode="External"/><Relationship Id="rId2" Type="http://schemas.openxmlformats.org/officeDocument/2006/relationships/notesSlide" Target="../notesSlides/notesSlide60.xml"/><Relationship Id="rId1" Type="http://schemas.openxmlformats.org/officeDocument/2006/relationships/slideLayout" Target="../slideLayouts/slideLayout6.xml"/><Relationship Id="rId4" Type="http://schemas.openxmlformats.org/officeDocument/2006/relationships/image" Target="../media/image62.gif"/></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7.xml"/><Relationship Id="rId1" Type="http://schemas.openxmlformats.org/officeDocument/2006/relationships/vmlDrawing" Target="../drawings/vmlDrawing48.vml"/><Relationship Id="rId4" Type="http://schemas.openxmlformats.org/officeDocument/2006/relationships/oleObject" Target="../embeddings/oleObject48.bin"/></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6.xml"/><Relationship Id="rId1" Type="http://schemas.openxmlformats.org/officeDocument/2006/relationships/vmlDrawing" Target="../drawings/vmlDrawing49.vml"/><Relationship Id="rId4" Type="http://schemas.openxmlformats.org/officeDocument/2006/relationships/oleObject" Target="../embeddings/oleObject49.bin"/></Relationships>
</file>

<file path=ppt/slides/_rels/slide75.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76.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13.xml"/><Relationship Id="rId1" Type="http://schemas.openxmlformats.org/officeDocument/2006/relationships/tags" Target="../tags/tag6.xml"/><Relationship Id="rId4" Type="http://schemas.openxmlformats.org/officeDocument/2006/relationships/image" Target="../media/image67.pn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6.xml"/><Relationship Id="rId1" Type="http://schemas.openxmlformats.org/officeDocument/2006/relationships/vmlDrawing" Target="../drawings/vmlDrawing50.vml"/><Relationship Id="rId4" Type="http://schemas.openxmlformats.org/officeDocument/2006/relationships/oleObject" Target="../embeddings/oleObject50.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6.xml"/><Relationship Id="rId1" Type="http://schemas.openxmlformats.org/officeDocument/2006/relationships/vmlDrawing" Target="../drawings/vmlDrawing51.vml"/><Relationship Id="rId4" Type="http://schemas.openxmlformats.org/officeDocument/2006/relationships/oleObject" Target="../embeddings/oleObject51.bin"/></Relationships>
</file>

<file path=ppt/slides/_rels/slide8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6.xml"/><Relationship Id="rId1" Type="http://schemas.openxmlformats.org/officeDocument/2006/relationships/vmlDrawing" Target="../drawings/vmlDrawing52.vml"/><Relationship Id="rId5" Type="http://schemas.openxmlformats.org/officeDocument/2006/relationships/hyperlink" Target="http://www.fema.gov/disasters" TargetMode="External"/><Relationship Id="rId4" Type="http://schemas.openxmlformats.org/officeDocument/2006/relationships/oleObject" Target="../embeddings/oleObject52.bin"/></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7.xml"/><Relationship Id="rId1" Type="http://schemas.openxmlformats.org/officeDocument/2006/relationships/vmlDrawing" Target="../drawings/vmlDrawing53.vml"/><Relationship Id="rId5" Type="http://schemas.openxmlformats.org/officeDocument/2006/relationships/hyperlink" Target="http://www.fema.gov/news/disaster_totals_annual.fema" TargetMode="External"/><Relationship Id="rId4" Type="http://schemas.openxmlformats.org/officeDocument/2006/relationships/oleObject" Target="../embeddings/oleObject53.bin"/></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7.xml"/><Relationship Id="rId1" Type="http://schemas.openxmlformats.org/officeDocument/2006/relationships/vmlDrawing" Target="../drawings/vmlDrawing54.vml"/><Relationship Id="rId5" Type="http://schemas.openxmlformats.org/officeDocument/2006/relationships/hyperlink" Target="http://www.fema.gov/news/disaster_totals_annual.fema" TargetMode="External"/><Relationship Id="rId4" Type="http://schemas.openxmlformats.org/officeDocument/2006/relationships/oleObject" Target="../embeddings/oleObject54.bin"/></Relationships>
</file>

<file path=ppt/slides/_rels/slide8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74.xml"/><Relationship Id="rId1" Type="http://schemas.openxmlformats.org/officeDocument/2006/relationships/slideLayout" Target="../slideLayouts/slideLayout13.xml"/><Relationship Id="rId4" Type="http://schemas.openxmlformats.org/officeDocument/2006/relationships/image" Target="../media/image73.gif"/></Relationships>
</file>

<file path=ppt/slides/_rels/slide8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7.xml"/><Relationship Id="rId1" Type="http://schemas.openxmlformats.org/officeDocument/2006/relationships/vmlDrawing" Target="../drawings/vmlDrawing55.vml"/><Relationship Id="rId4" Type="http://schemas.openxmlformats.org/officeDocument/2006/relationships/oleObject" Target="../embeddings/oleObject55.bin"/></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6.xml"/><Relationship Id="rId1" Type="http://schemas.openxmlformats.org/officeDocument/2006/relationships/vmlDrawing" Target="../drawings/vmlDrawing56.vml"/><Relationship Id="rId5" Type="http://schemas.openxmlformats.org/officeDocument/2006/relationships/hyperlink" Target="http://www.bls.gov/ces/home.htm" TargetMode="External"/><Relationship Id="rId4" Type="http://schemas.openxmlformats.org/officeDocument/2006/relationships/oleObject" Target="../embeddings/oleObject56.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6.xml"/><Relationship Id="rId1" Type="http://schemas.openxmlformats.org/officeDocument/2006/relationships/vmlDrawing" Target="../drawings/vmlDrawing57.vml"/><Relationship Id="rId5" Type="http://schemas.openxmlformats.org/officeDocument/2006/relationships/hyperlink" Target="http://www.bls.gov/ces/home.htm" TargetMode="External"/><Relationship Id="rId4" Type="http://schemas.openxmlformats.org/officeDocument/2006/relationships/oleObject" Target="../embeddings/oleObject57.bin"/></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6.xml"/><Relationship Id="rId1" Type="http://schemas.openxmlformats.org/officeDocument/2006/relationships/vmlDrawing" Target="../drawings/vmlDrawing58.vml"/><Relationship Id="rId5" Type="http://schemas.openxmlformats.org/officeDocument/2006/relationships/hyperlink" Target="http://www.bls.gov/ces/home.htm" TargetMode="External"/><Relationship Id="rId4" Type="http://schemas.openxmlformats.org/officeDocument/2006/relationships/oleObject" Target="../embeddings/oleObject58.bin"/></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6.xml"/><Relationship Id="rId1" Type="http://schemas.openxmlformats.org/officeDocument/2006/relationships/vmlDrawing" Target="../drawings/vmlDrawing59.vml"/><Relationship Id="rId5" Type="http://schemas.openxmlformats.org/officeDocument/2006/relationships/hyperlink" Target="http://www.bls.gov/data/" TargetMode="External"/><Relationship Id="rId4" Type="http://schemas.openxmlformats.org/officeDocument/2006/relationships/oleObject" Target="../embeddings/oleObject59.bin"/></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7.xml"/><Relationship Id="rId1" Type="http://schemas.openxmlformats.org/officeDocument/2006/relationships/vmlDrawing" Target="../drawings/vmlDrawing60.vml"/><Relationship Id="rId4" Type="http://schemas.openxmlformats.org/officeDocument/2006/relationships/oleObject" Target="../embeddings/oleObject60.bin"/></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7.xml"/><Relationship Id="rId1" Type="http://schemas.openxmlformats.org/officeDocument/2006/relationships/vmlDrawing" Target="../drawings/vmlDrawing61.vml"/><Relationship Id="rId4" Type="http://schemas.openxmlformats.org/officeDocument/2006/relationships/oleObject" Target="../embeddings/oleObject61.bin"/></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7.xml"/><Relationship Id="rId1" Type="http://schemas.openxmlformats.org/officeDocument/2006/relationships/vmlDrawing" Target="../drawings/vmlDrawing62.vml"/><Relationship Id="rId6" Type="http://schemas.openxmlformats.org/officeDocument/2006/relationships/image" Target="../media/image82.jpeg"/><Relationship Id="rId5" Type="http://schemas.openxmlformats.org/officeDocument/2006/relationships/oleObject" Target="../embeddings/oleObject62.bin"/><Relationship Id="rId4" Type="http://schemas.openxmlformats.org/officeDocument/2006/relationships/hyperlink" Target="http://data.bls.gov/" TargetMode="External"/></Relationships>
</file>

<file path=ppt/slides/_rels/slide9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7.xml"/><Relationship Id="rId1" Type="http://schemas.openxmlformats.org/officeDocument/2006/relationships/vmlDrawing" Target="../drawings/vmlDrawing63.vml"/><Relationship Id="rId4" Type="http://schemas.openxmlformats.org/officeDocument/2006/relationships/oleObject" Target="../embeddings/oleObject63.bin"/></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7.xml"/><Relationship Id="rId1" Type="http://schemas.openxmlformats.org/officeDocument/2006/relationships/vmlDrawing" Target="../drawings/vmlDrawing64.vml"/><Relationship Id="rId4" Type="http://schemas.openxmlformats.org/officeDocument/2006/relationships/oleObject" Target="../embeddings/oleObject6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0" y="2226729"/>
            <a:ext cx="9104313" cy="2185214"/>
          </a:xfrm>
          <a:ln/>
        </p:spPr>
        <p:txBody>
          <a:bodyPr/>
          <a:lstStyle/>
          <a:p>
            <a:r>
              <a:rPr lang="en-US" sz="4400" dirty="0" smtClean="0"/>
              <a:t>Overview and Outlook for the  P/C Insurance Industry:</a:t>
            </a:r>
            <a:br>
              <a:rPr lang="en-US" sz="4400" dirty="0" smtClean="0"/>
            </a:br>
            <a:r>
              <a:rPr lang="en-US" sz="3600" i="1" dirty="0" smtClean="0"/>
              <a:t>Focus on Lawyers’ Professional Liability Market and Tort Issues</a:t>
            </a:r>
            <a:endParaRPr lang="en-US" sz="3400" i="1" dirty="0">
              <a:solidFill>
                <a:srgbClr val="C00000"/>
              </a:solidFill>
            </a:endParaRPr>
          </a:p>
        </p:txBody>
      </p:sp>
      <p:sp>
        <p:nvSpPr>
          <p:cNvPr id="94211" name="Rectangle 3"/>
          <p:cNvSpPr>
            <a:spLocks noGrp="1" noChangeArrowheads="1"/>
          </p:cNvSpPr>
          <p:nvPr>
            <p:ph type="subTitle" idx="1"/>
          </p:nvPr>
        </p:nvSpPr>
        <p:spPr>
          <a:xfrm>
            <a:off x="117989" y="4671748"/>
            <a:ext cx="8952271" cy="740203"/>
          </a:xfrm>
        </p:spPr>
        <p:txBody>
          <a:bodyPr/>
          <a:lstStyle/>
          <a:p>
            <a:pPr>
              <a:lnSpc>
                <a:spcPct val="65000"/>
              </a:lnSpc>
            </a:pPr>
            <a:r>
              <a:rPr lang="en-US" smtClean="0"/>
              <a:t>Missoula</a:t>
            </a:r>
            <a:r>
              <a:rPr lang="en-US" dirty="0" smtClean="0"/>
              <a:t>, MT</a:t>
            </a:r>
          </a:p>
          <a:p>
            <a:pPr>
              <a:lnSpc>
                <a:spcPct val="65000"/>
              </a:lnSpc>
            </a:pPr>
            <a:r>
              <a:rPr lang="en-US" sz="2800" dirty="0" smtClean="0"/>
              <a:t>July 25, 2013</a:t>
            </a:r>
            <a:endParaRPr lang="en-US" sz="2800" i="1" dirty="0">
              <a:solidFill>
                <a:srgbClr val="C00000"/>
              </a:solidFill>
            </a:endParaRPr>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President &amp; Economist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212.346.5520  Cell: 917.453.1885  bobh@iii.org  www.iii.org</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105"/>
          <p:cNvSpPr>
            <a:spLocks noGrp="1" noChangeArrowheads="1"/>
          </p:cNvSpPr>
          <p:nvPr>
            <p:ph type="dt" sz="quarter" idx="10"/>
          </p:nvPr>
        </p:nvSpPr>
        <p:spPr/>
        <p:txBody>
          <a:bodyPr/>
          <a:lstStyle/>
          <a:p>
            <a:pPr>
              <a:defRPr/>
            </a:pPr>
            <a:r>
              <a:rPr lang="en-US" smtClean="0"/>
              <a:t>12/01/09 - 9pm</a:t>
            </a:r>
          </a:p>
        </p:txBody>
      </p:sp>
      <p:sp>
        <p:nvSpPr>
          <p:cNvPr id="26629" name="Rectangle 110"/>
          <p:cNvSpPr>
            <a:spLocks noGrp="1" noChangeArrowheads="1"/>
          </p:cNvSpPr>
          <p:nvPr>
            <p:ph type="sldNum" sz="quarter" idx="12"/>
          </p:nvPr>
        </p:nvSpPr>
        <p:spPr/>
        <p:txBody>
          <a:bodyPr/>
          <a:lstStyle/>
          <a:p>
            <a:pPr>
              <a:defRPr/>
            </a:pPr>
            <a:fld id="{5B3AF996-08F5-4A6D-8486-5760B8BCF5DE}" type="slidenum">
              <a:rPr lang="en-US" smtClean="0"/>
              <a:pPr>
                <a:defRPr/>
              </a:pPr>
              <a:t>10</a:t>
            </a:fld>
            <a:endParaRPr lang="en-US" smtClean="0"/>
          </a:p>
        </p:txBody>
      </p:sp>
      <p:graphicFrame>
        <p:nvGraphicFramePr>
          <p:cNvPr id="40962" name="Object 2"/>
          <p:cNvGraphicFramePr>
            <a:graphicFrameLocks noChangeAspect="1"/>
          </p:cNvGraphicFramePr>
          <p:nvPr/>
        </p:nvGraphicFramePr>
        <p:xfrm>
          <a:off x="188913" y="1281113"/>
          <a:ext cx="8597900" cy="3924300"/>
        </p:xfrm>
        <a:graphic>
          <a:graphicData uri="http://schemas.openxmlformats.org/presentationml/2006/ole">
            <p:oleObj spid="_x0000_s20273154" name="Chart" r:id="rId4" imgW="8601126" imgH="3933742" progId="MSGraph.Chart.8">
              <p:embed followColorScheme="full"/>
            </p:oleObj>
          </a:graphicData>
        </a:graphic>
      </p:graphicFrame>
      <p:sp>
        <p:nvSpPr>
          <p:cNvPr id="40966" name="Rectangle 3"/>
          <p:cNvSpPr>
            <a:spLocks noGrp="1" noChangeArrowheads="1"/>
          </p:cNvSpPr>
          <p:nvPr>
            <p:ph type="title"/>
          </p:nvPr>
        </p:nvSpPr>
        <p:spPr/>
        <p:txBody>
          <a:bodyPr/>
          <a:lstStyle/>
          <a:p>
            <a:r>
              <a:rPr lang="en-US" dirty="0" smtClean="0"/>
              <a:t>P/C Reserve Development, 1992–2015E</a:t>
            </a:r>
          </a:p>
        </p:txBody>
      </p:sp>
      <p:sp>
        <p:nvSpPr>
          <p:cNvPr id="40968" name="Rectangle 7"/>
          <p:cNvSpPr>
            <a:spLocks noChangeArrowheads="1"/>
          </p:cNvSpPr>
          <p:nvPr/>
        </p:nvSpPr>
        <p:spPr bwMode="auto">
          <a:xfrm>
            <a:off x="0" y="6107113"/>
            <a:ext cx="8636000" cy="75088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2005 reserve development excludes a $6 billion loss portfolio transfer between American Re and Munich Re. Including this transaction, total prior year adverse development in 2005 was $7 billion. The data from 2000 and subsequent years excludes development from financial guaranty and mortgage insurance. </a:t>
            </a:r>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A.M</a:t>
            </a:r>
            <a:r>
              <a:rPr lang="en-US" sz="1100" dirty="0"/>
              <a:t>. </a:t>
            </a:r>
            <a:r>
              <a:rPr lang="en-US" sz="1100" dirty="0" smtClean="0"/>
              <a:t>Best, ISO, Barclays Research (estimates).  </a:t>
            </a:r>
            <a:endParaRPr lang="en-US" sz="1100" dirty="0"/>
          </a:p>
        </p:txBody>
      </p:sp>
    </p:spTree>
  </p:cSld>
  <p:clrMapOvr>
    <a:masterClrMapping/>
  </p:clrMapOvr>
  <p:transition>
    <p:wipe dir="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Gain: 1994–2013:Q1</a:t>
            </a:r>
            <a:r>
              <a:rPr lang="en-US" baseline="30000" dirty="0" smtClean="0"/>
              <a:t>1</a:t>
            </a:r>
          </a:p>
        </p:txBody>
      </p:sp>
      <p:graphicFrame>
        <p:nvGraphicFramePr>
          <p:cNvPr id="58370" name="Object 3"/>
          <p:cNvGraphicFramePr>
            <a:graphicFrameLocks/>
          </p:cNvGraphicFramePr>
          <p:nvPr/>
        </p:nvGraphicFramePr>
        <p:xfrm>
          <a:off x="360363" y="1558925"/>
          <a:ext cx="8451850" cy="3663950"/>
        </p:xfrm>
        <a:graphic>
          <a:graphicData uri="http://schemas.openxmlformats.org/presentationml/2006/ole">
            <p:oleObj spid="_x0000_s7348226" name="Chart" r:id="rId4" imgW="8429714" imgH="3638435" progId="MSGraph.Chart.8">
              <p:embed followColorScheme="full"/>
            </p:oleObj>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Investment Gains Are Slipping in 2012 as Low Interest Rates Reduce Investment Income and Lower Realized Investment Gains; </a:t>
            </a:r>
            <a:r>
              <a:rPr lang="en-US" b="1" dirty="0">
                <a:solidFill>
                  <a:srgbClr val="FFFFFF"/>
                </a:solidFill>
              </a:rPr>
              <a:t>The Financial Crisis Caused Investment Gains to Fall by 50% in 2008</a:t>
            </a:r>
          </a:p>
        </p:txBody>
      </p:sp>
      <p:sp>
        <p:nvSpPr>
          <p:cNvPr id="58373" name="Rectangle 5"/>
          <p:cNvSpPr>
            <a:spLocks noChangeArrowheads="1"/>
          </p:cNvSpPr>
          <p:nvPr/>
        </p:nvSpPr>
        <p:spPr bwMode="auto">
          <a:xfrm>
            <a:off x="-103236" y="6302140"/>
            <a:ext cx="9144000"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dirty="0"/>
              <a:t>* 2005 figure includes special one-time dividend of $</a:t>
            </a:r>
            <a:r>
              <a:rPr lang="en-US" sz="1100" dirty="0" smtClean="0"/>
              <a:t>3.2B; </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ISO; 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3603524" y="3716594"/>
            <a:ext cx="3021973" cy="976429"/>
          </a:xfrm>
          <a:prstGeom prst="wedgeRectCallout">
            <a:avLst>
              <a:gd name="adj1" fmla="val 97920"/>
              <a:gd name="adj2" fmla="val -8062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Investment </a:t>
            </a:r>
            <a:r>
              <a:rPr lang="en-US" sz="1600" b="1" dirty="0">
                <a:solidFill>
                  <a:schemeClr val="bg1"/>
                </a:solidFill>
                <a:latin typeface="Arial" pitchFamily="34" charset="0"/>
                <a:cs typeface="+mn-cs"/>
              </a:rPr>
              <a:t>gains </a:t>
            </a:r>
            <a:r>
              <a:rPr lang="en-US" sz="1600" b="1" dirty="0" smtClean="0">
                <a:solidFill>
                  <a:schemeClr val="bg1"/>
                </a:solidFill>
                <a:latin typeface="Arial" pitchFamily="34" charset="0"/>
                <a:cs typeface="+mn-cs"/>
              </a:rPr>
              <a:t>in 2012 were approximately 16% below their pre-crisis peak</a:t>
            </a:r>
            <a:endParaRPr lang="en-US" sz="1600"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1" name="Rectangle 2"/>
          <p:cNvSpPr>
            <a:spLocks noGrp="1" noChangeArrowheads="1"/>
          </p:cNvSpPr>
          <p:nvPr>
            <p:ph type="title" idx="4294967295"/>
          </p:nvPr>
        </p:nvSpPr>
        <p:spPr>
          <a:xfrm>
            <a:off x="299357" y="111578"/>
            <a:ext cx="6711950" cy="860425"/>
          </a:xfrm>
        </p:spPr>
        <p:txBody>
          <a:bodyPr/>
          <a:lstStyle/>
          <a:p>
            <a:r>
              <a:rPr lang="en-US" dirty="0" smtClean="0">
                <a:latin typeface="Arial" pitchFamily="34" charset="0"/>
              </a:rPr>
              <a:t>P/C Industry Investment Gains, Inflation-Adjusted: 1994–2012</a:t>
            </a:r>
            <a:r>
              <a:rPr lang="en-US" baseline="30000" dirty="0" smtClean="0">
                <a:latin typeface="Arial" pitchFamily="34" charset="0"/>
              </a:rPr>
              <a:t>1</a:t>
            </a:r>
          </a:p>
        </p:txBody>
      </p:sp>
      <p:graphicFrame>
        <p:nvGraphicFramePr>
          <p:cNvPr id="12290" name="Object 3"/>
          <p:cNvGraphicFramePr>
            <a:graphicFrameLocks/>
          </p:cNvGraphicFramePr>
          <p:nvPr/>
        </p:nvGraphicFramePr>
        <p:xfrm>
          <a:off x="360363" y="1558925"/>
          <a:ext cx="8451850" cy="3663950"/>
        </p:xfrm>
        <a:graphic>
          <a:graphicData uri="http://schemas.openxmlformats.org/presentationml/2006/ole">
            <p:oleObj spid="_x0000_s20040706" name="Chart" r:id="rId4" imgW="8429714" imgH="3638435" progId="MSGraph.Chart.8">
              <p:embed followColorScheme="full"/>
            </p:oleObj>
          </a:graphicData>
        </a:graphic>
      </p:graphicFrame>
      <p:sp>
        <p:nvSpPr>
          <p:cNvPr id="242692" name="Rectangle 4"/>
          <p:cNvSpPr>
            <a:spLocks noChangeArrowheads="1"/>
          </p:cNvSpPr>
          <p:nvPr/>
        </p:nvSpPr>
        <p:spPr bwMode="blackWhite">
          <a:xfrm>
            <a:off x="484188" y="5127625"/>
            <a:ext cx="8283575" cy="11239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Because the Federal Reserve Board aims to keep interest rates exceptionally low until the unemployment rate hits 6.5%—likely at least another year off—maturing bonds will be re-invested at even lower </a:t>
            </a:r>
            <a:r>
              <a:rPr lang="en-US" b="1" dirty="0" smtClean="0">
                <a:solidFill>
                  <a:srgbClr val="FFFFFF"/>
                </a:solidFill>
              </a:rPr>
              <a:t>rates.</a:t>
            </a:r>
            <a:endParaRPr lang="en-US" b="1" dirty="0">
              <a:solidFill>
                <a:srgbClr val="FFFFFF"/>
              </a:solidFill>
            </a:endParaRPr>
          </a:p>
        </p:txBody>
      </p:sp>
      <p:sp>
        <p:nvSpPr>
          <p:cNvPr id="12293" name="Rectangle 5"/>
          <p:cNvSpPr>
            <a:spLocks noChangeArrowheads="1"/>
          </p:cNvSpPr>
          <p:nvPr/>
        </p:nvSpPr>
        <p:spPr bwMode="auto">
          <a:xfrm>
            <a:off x="0" y="6302375"/>
            <a:ext cx="9040813" cy="595313"/>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a:t>1</a:t>
            </a:r>
            <a:r>
              <a:rPr lang="en-US" sz="1100"/>
              <a:t>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a:t>*2005 figure includes special one-time dividend of $3.2B; 2013F figure is I.I.I. estimate for 2013:Q1, annualized.</a:t>
            </a:r>
            <a:br>
              <a:rPr lang="en-US" sz="1100"/>
            </a:br>
            <a:r>
              <a:rPr lang="en-US" sz="1100"/>
              <a:t>Sources: ISO; Insurance Information Institute.</a:t>
            </a:r>
          </a:p>
        </p:txBody>
      </p:sp>
      <p:sp>
        <p:nvSpPr>
          <p:cNvPr id="12294" name="Rectangle 6"/>
          <p:cNvSpPr>
            <a:spLocks noChangeArrowheads="1"/>
          </p:cNvSpPr>
          <p:nvPr/>
        </p:nvSpPr>
        <p:spPr bwMode="black">
          <a:xfrm>
            <a:off x="228600" y="1143000"/>
            <a:ext cx="1371600" cy="4572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 2012 dollars)</a:t>
            </a:r>
          </a:p>
        </p:txBody>
      </p:sp>
      <p:sp>
        <p:nvSpPr>
          <p:cNvPr id="8" name="AutoShape 7"/>
          <p:cNvSpPr>
            <a:spLocks noChangeArrowheads="1"/>
          </p:cNvSpPr>
          <p:nvPr/>
        </p:nvSpPr>
        <p:spPr bwMode="blackWhite">
          <a:xfrm>
            <a:off x="5635625" y="1219200"/>
            <a:ext cx="3243263" cy="806450"/>
          </a:xfrm>
          <a:prstGeom prst="wedgeRectCallout">
            <a:avLst>
              <a:gd name="adj1" fmla="val 40738"/>
              <a:gd name="adj2" fmla="val 2136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cs typeface="+mn-cs"/>
              </a:rPr>
              <a:t>1994-2012 average yearly gain: $60.85B. We haven’t hit that average in the last 5 years.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102</a:t>
            </a:fld>
            <a:endParaRPr lang="en-US" sz="900"/>
          </a:p>
        </p:txBody>
      </p:sp>
      <p:sp>
        <p:nvSpPr>
          <p:cNvPr id="31750" name="Rectangle 7"/>
          <p:cNvSpPr>
            <a:spLocks noGrp="1" noChangeArrowheads="1"/>
          </p:cNvSpPr>
          <p:nvPr>
            <p:ph type="title" idx="4294967295"/>
          </p:nvPr>
        </p:nvSpPr>
        <p:spPr>
          <a:xfrm>
            <a:off x="565150" y="147638"/>
            <a:ext cx="7102475" cy="860425"/>
          </a:xfrm>
        </p:spPr>
        <p:txBody>
          <a:bodyPr/>
          <a:lstStyle/>
          <a:p>
            <a:r>
              <a:rPr lang="en-US" dirty="0" smtClean="0"/>
              <a:t>U.S. 10-Year Treasury Note Yields:</a:t>
            </a:r>
            <a:br>
              <a:rPr lang="en-US" dirty="0" smtClean="0"/>
            </a:br>
            <a:r>
              <a:rPr lang="en-US" dirty="0" smtClean="0"/>
              <a:t>A Long Downward Trend, 1990–2013*</a:t>
            </a:r>
          </a:p>
        </p:txBody>
      </p:sp>
      <p:sp>
        <p:nvSpPr>
          <p:cNvPr id="31751" name="Text Box 5"/>
          <p:cNvSpPr txBox="1">
            <a:spLocks noChangeArrowheads="1"/>
          </p:cNvSpPr>
          <p:nvPr/>
        </p:nvSpPr>
        <p:spPr bwMode="auto">
          <a:xfrm>
            <a:off x="0" y="6285566"/>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a:t>
            </a:r>
            <a:r>
              <a:rPr lang="en-US" sz="1100" dirty="0" smtClean="0"/>
              <a:t>through June  2013.              </a:t>
            </a: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4"/>
              </a:rPr>
              <a:t>http://www.federalreserve.gov/releases/h15/data.htm</a:t>
            </a:r>
            <a:r>
              <a:rPr lang="en-US" sz="1100" dirty="0" smtClean="0"/>
              <a:t>.  </a:t>
            </a:r>
            <a:r>
              <a:rPr lang="en-US" sz="1100" dirty="0"/>
              <a:t/>
            </a:r>
            <a:br>
              <a:rPr lang="en-US" sz="1100" dirty="0"/>
            </a:br>
            <a:r>
              <a:rPr lang="en-US" sz="1100" dirty="0"/>
              <a:t>National Bureau of Economic Research (recession dates); Insurance Information Institutes.</a:t>
            </a:r>
          </a:p>
        </p:txBody>
      </p:sp>
      <p:graphicFrame>
        <p:nvGraphicFramePr>
          <p:cNvPr id="31746" name="Object 8"/>
          <p:cNvGraphicFramePr>
            <a:graphicFrameLocks noChangeAspect="1"/>
          </p:cNvGraphicFramePr>
          <p:nvPr/>
        </p:nvGraphicFramePr>
        <p:xfrm>
          <a:off x="463550" y="977900"/>
          <a:ext cx="8404225" cy="4838700"/>
        </p:xfrm>
        <a:graphic>
          <a:graphicData uri="http://schemas.openxmlformats.org/presentationml/2006/ole">
            <p:oleObj spid="_x0000_s20665346" name="Chart" r:id="rId5" imgW="8343872" imgH="4381562" progId="MSGraph.Chart.8">
              <p:embed followColorScheme="full"/>
            </p:oleObj>
          </a:graphicData>
        </a:graphic>
      </p:graphicFrame>
      <p:sp>
        <p:nvSpPr>
          <p:cNvPr id="9" name="AutoShape 38"/>
          <p:cNvSpPr>
            <a:spLocks noChangeArrowheads="1"/>
          </p:cNvSpPr>
          <p:nvPr/>
        </p:nvSpPr>
        <p:spPr bwMode="blackWhite">
          <a:xfrm>
            <a:off x="1181100" y="4191000"/>
            <a:ext cx="2876550" cy="809625"/>
          </a:xfrm>
          <a:prstGeom prst="wedgeRectCallout">
            <a:avLst>
              <a:gd name="adj1" fmla="val 76476"/>
              <a:gd name="adj2" fmla="val -13733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have been essentially  below 5% </a:t>
            </a:r>
            <a:r>
              <a:rPr lang="en-US" sz="1400" b="1" dirty="0" smtClean="0">
                <a:solidFill>
                  <a:schemeClr val="bg1"/>
                </a:solidFill>
              </a:rPr>
              <a:t>for a full decade</a:t>
            </a:r>
            <a:r>
              <a:rPr lang="en-US" sz="1400" b="1" dirty="0">
                <a:solidFill>
                  <a:schemeClr val="bg1"/>
                </a:solidFill>
              </a:rPr>
              <a:t>. </a:t>
            </a:r>
          </a:p>
        </p:txBody>
      </p:sp>
      <p:sp>
        <p:nvSpPr>
          <p:cNvPr id="10" name="Oval 8"/>
          <p:cNvSpPr>
            <a:spLocks noChangeArrowheads="1"/>
          </p:cNvSpPr>
          <p:nvPr/>
        </p:nvSpPr>
        <p:spPr bwMode="auto">
          <a:xfrm rot="-5400000">
            <a:off x="7738603" y="4179936"/>
            <a:ext cx="1352547" cy="897810"/>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Since roughly 80% of P/C bond/cash investments are in 10-year or shorter durations, most P/C insurer portfolios will have low-yielding bonds for years to come. </a:t>
            </a:r>
          </a:p>
        </p:txBody>
      </p:sp>
      <p:sp>
        <p:nvSpPr>
          <p:cNvPr id="11" name="AutoShape 38"/>
          <p:cNvSpPr>
            <a:spLocks noChangeArrowheads="1"/>
          </p:cNvSpPr>
          <p:nvPr/>
        </p:nvSpPr>
        <p:spPr bwMode="blackWhite">
          <a:xfrm>
            <a:off x="5737123" y="1445343"/>
            <a:ext cx="3121128" cy="1183558"/>
          </a:xfrm>
          <a:prstGeom prst="wedgeRectCallout">
            <a:avLst>
              <a:gd name="adj1" fmla="val 36355"/>
              <a:gd name="adj2" fmla="val 17130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a:t>
            </a:r>
            <a:r>
              <a:rPr lang="en-US" sz="1400" b="1" dirty="0" smtClean="0">
                <a:solidFill>
                  <a:schemeClr val="bg1"/>
                </a:solidFill>
              </a:rPr>
              <a:t>recently plunged to record  modern-era lows and remain low by historical standards </a:t>
            </a:r>
            <a:endParaRPr lang="en-US" sz="14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102</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5C05A54-118B-41A1-B90D-339B96E840C1}" type="slidenum">
              <a:rPr lang="en-US" sz="900"/>
              <a:pPr algn="r" eaLnBrk="0" hangingPunct="0">
                <a:lnSpc>
                  <a:spcPct val="85000"/>
                </a:lnSpc>
                <a:spcBef>
                  <a:spcPct val="20000"/>
                </a:spcBef>
              </a:pPr>
              <a:t>103</a:t>
            </a:fld>
            <a:endParaRPr lang="en-US" sz="900"/>
          </a:p>
        </p:txBody>
      </p:sp>
      <p:sp>
        <p:nvSpPr>
          <p:cNvPr id="11270" name="Rectangle 7"/>
          <p:cNvSpPr>
            <a:spLocks noGrp="1" noChangeArrowheads="1"/>
          </p:cNvSpPr>
          <p:nvPr>
            <p:ph type="title" idx="4294967295"/>
          </p:nvPr>
        </p:nvSpPr>
        <p:spPr>
          <a:xfrm>
            <a:off x="565150" y="147638"/>
            <a:ext cx="7102475" cy="860425"/>
          </a:xfrm>
        </p:spPr>
        <p:txBody>
          <a:bodyPr/>
          <a:lstStyle/>
          <a:p>
            <a:r>
              <a:rPr lang="en-US" dirty="0" smtClean="0">
                <a:latin typeface="Arial" pitchFamily="34" charset="0"/>
              </a:rPr>
              <a:t>U.S. Treasury Security Yields:</a:t>
            </a:r>
            <a:br>
              <a:rPr lang="en-US" dirty="0" smtClean="0">
                <a:latin typeface="Arial" pitchFamily="34" charset="0"/>
              </a:rPr>
            </a:br>
            <a:r>
              <a:rPr lang="en-US" dirty="0" smtClean="0">
                <a:latin typeface="Arial" pitchFamily="34" charset="0"/>
              </a:rPr>
              <a:t>A Long Downward Trend, 1990–2013*</a:t>
            </a:r>
          </a:p>
        </p:txBody>
      </p:sp>
      <p:sp>
        <p:nvSpPr>
          <p:cNvPr id="11271"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a:t>
            </a:r>
            <a:r>
              <a:rPr lang="en-US" sz="1100" dirty="0" smtClean="0"/>
              <a:t>June </a:t>
            </a:r>
            <a:r>
              <a:rPr lang="en-US" sz="1100" dirty="0"/>
              <a:t>2013.</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http://www.federalreserve.gov/releases/h15/data.htm</a:t>
            </a:r>
            <a:r>
              <a:rPr lang="en-US" sz="1100" dirty="0"/>
              <a:t>.  </a:t>
            </a:r>
            <a:br>
              <a:rPr lang="en-US" sz="1100" dirty="0"/>
            </a:br>
            <a:r>
              <a:rPr lang="en-US" sz="1100" dirty="0"/>
              <a:t>National Bureau of Economic Research (recession dates); Insurance Information </a:t>
            </a:r>
            <a:r>
              <a:rPr lang="en-US" sz="1100" dirty="0" smtClean="0"/>
              <a:t>Institute.</a:t>
            </a:r>
            <a:endParaRPr lang="en-US" sz="1100" dirty="0"/>
          </a:p>
        </p:txBody>
      </p:sp>
      <p:graphicFrame>
        <p:nvGraphicFramePr>
          <p:cNvPr id="11266" name="Object 2"/>
          <p:cNvGraphicFramePr>
            <a:graphicFrameLocks noChangeAspect="1"/>
          </p:cNvGraphicFramePr>
          <p:nvPr/>
        </p:nvGraphicFramePr>
        <p:xfrm>
          <a:off x="463550" y="977900"/>
          <a:ext cx="8404225" cy="4838700"/>
        </p:xfrm>
        <a:graphic>
          <a:graphicData uri="http://schemas.openxmlformats.org/presentationml/2006/ole">
            <p:oleObj spid="_x0000_s20666370" name="Chart" r:id="rId5" imgW="8343872" imgH="4381562" progId="MSGraph.Chart.8">
              <p:embed followColorScheme="full"/>
            </p:oleObj>
          </a:graphicData>
        </a:graphic>
      </p:graphicFrame>
      <p:sp>
        <p:nvSpPr>
          <p:cNvPr id="9" name="AutoShape 38"/>
          <p:cNvSpPr>
            <a:spLocks noChangeArrowheads="1"/>
          </p:cNvSpPr>
          <p:nvPr/>
        </p:nvSpPr>
        <p:spPr bwMode="blackWhite">
          <a:xfrm>
            <a:off x="3352800" y="1143000"/>
            <a:ext cx="2876550" cy="809625"/>
          </a:xfrm>
          <a:prstGeom prst="wedgeRectCallout">
            <a:avLst>
              <a:gd name="adj1" fmla="val 16981"/>
              <a:gd name="adj2" fmla="val 20600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Yields on 10-Year U.S. Treasury Notes have been essentially  below 5% for a full decade. </a:t>
            </a:r>
          </a:p>
        </p:txBody>
      </p:sp>
      <p:sp>
        <p:nvSpPr>
          <p:cNvPr id="1127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a:t>
            </a:r>
            <a:r>
              <a:rPr lang="en-US" sz="1600" b="1" dirty="0" smtClean="0">
                <a:solidFill>
                  <a:schemeClr val="bg1"/>
                </a:solidFill>
              </a:rPr>
              <a:t>come. </a:t>
            </a:r>
            <a:endParaRPr lang="en-US" sz="1600" b="1" dirty="0">
              <a:solidFill>
                <a:schemeClr val="bg1"/>
              </a:solidFill>
            </a:endParaRPr>
          </a:p>
        </p:txBody>
      </p:sp>
      <p:sp>
        <p:nvSpPr>
          <p:cNvPr id="11" name="AutoShape 38"/>
          <p:cNvSpPr>
            <a:spLocks noChangeArrowheads="1"/>
          </p:cNvSpPr>
          <p:nvPr/>
        </p:nvSpPr>
        <p:spPr bwMode="blackWhite">
          <a:xfrm>
            <a:off x="7315200" y="1524000"/>
            <a:ext cx="1704975" cy="942975"/>
          </a:xfrm>
          <a:prstGeom prst="wedgeRectCallout">
            <a:avLst>
              <a:gd name="adj1" fmla="val 37111"/>
              <a:gd name="adj2" fmla="val 24442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U.S. Treasury security yields recently plunged to record lows</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A96446C4-2A73-4543-B6D3-B7D75012C05C}" type="slidenum">
              <a:rPr lang="en-US" smtClean="0"/>
              <a:pPr>
                <a:defRPr/>
              </a:pPr>
              <a:t>103</a:t>
            </a:fld>
            <a:endParaRPr lang="en-US"/>
          </a:p>
        </p:txBody>
      </p:sp>
      <p:sp>
        <p:nvSpPr>
          <p:cNvPr id="14" name="Rectangle 7"/>
          <p:cNvSpPr>
            <a:spLocks noChangeArrowheads="1"/>
          </p:cNvSpPr>
          <p:nvPr/>
        </p:nvSpPr>
        <p:spPr bwMode="grayWhite">
          <a:xfrm>
            <a:off x="8229600" y="3657600"/>
            <a:ext cx="685800" cy="1981200"/>
          </a:xfrm>
          <a:prstGeom prst="rect">
            <a:avLst/>
          </a:prstGeom>
          <a:noFill/>
          <a:ln w="28575">
            <a:solidFill>
              <a:schemeClr val="folHlink"/>
            </a:solidFill>
            <a:miter lim="800000"/>
            <a:headEnd/>
            <a:tailEnd/>
          </a:ln>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Rectangle 105"/>
          <p:cNvSpPr>
            <a:spLocks noGrp="1" noChangeArrowheads="1"/>
          </p:cNvSpPr>
          <p:nvPr>
            <p:ph type="dt" sz="quarter" idx="10"/>
          </p:nvPr>
        </p:nvSpPr>
        <p:spPr/>
        <p:txBody>
          <a:bodyPr/>
          <a:lstStyle/>
          <a:p>
            <a:pPr>
              <a:defRPr/>
            </a:pPr>
            <a:r>
              <a:rPr lang="en-US" smtClean="0"/>
              <a:t>12/01/09 - 9pm</a:t>
            </a:r>
          </a:p>
        </p:txBody>
      </p:sp>
      <p:sp>
        <p:nvSpPr>
          <p:cNvPr id="32773" name="Rectangle 110"/>
          <p:cNvSpPr>
            <a:spLocks noGrp="1" noChangeArrowheads="1"/>
          </p:cNvSpPr>
          <p:nvPr>
            <p:ph type="sldNum" sz="quarter" idx="12"/>
          </p:nvPr>
        </p:nvSpPr>
        <p:spPr/>
        <p:txBody>
          <a:bodyPr/>
          <a:lstStyle/>
          <a:p>
            <a:pPr>
              <a:defRPr/>
            </a:pPr>
            <a:fld id="{69CC7C34-1D1D-46EB-AE51-2805A64C4A02}" type="slidenum">
              <a:rPr lang="en-US" smtClean="0"/>
              <a:pPr>
                <a:defRPr/>
              </a:pPr>
              <a:t>104</a:t>
            </a:fld>
            <a:endParaRPr lang="en-US" smtClean="0"/>
          </a:p>
        </p:txBody>
      </p:sp>
      <p:sp>
        <p:nvSpPr>
          <p:cNvPr id="59398" name="Rectangle 2"/>
          <p:cNvSpPr>
            <a:spLocks noGrp="1" noChangeArrowheads="1"/>
          </p:cNvSpPr>
          <p:nvPr>
            <p:ph type="title"/>
          </p:nvPr>
        </p:nvSpPr>
        <p:spPr>
          <a:xfrm>
            <a:off x="190500" y="90488"/>
            <a:ext cx="7500938" cy="860425"/>
          </a:xfrm>
        </p:spPr>
        <p:txBody>
          <a:bodyPr/>
          <a:lstStyle/>
          <a:p>
            <a:r>
              <a:rPr lang="en-US" dirty="0" smtClean="0"/>
              <a:t>Treasury Yield Curves:  </a:t>
            </a:r>
            <a:br>
              <a:rPr lang="en-US" dirty="0" smtClean="0"/>
            </a:br>
            <a:r>
              <a:rPr lang="en-US" dirty="0" smtClean="0"/>
              <a:t>Pre-Crisis (July 2007) vs. June 2013 </a:t>
            </a:r>
          </a:p>
        </p:txBody>
      </p:sp>
      <p:graphicFrame>
        <p:nvGraphicFramePr>
          <p:cNvPr id="59394" name="Object 3"/>
          <p:cNvGraphicFramePr>
            <a:graphicFrameLocks noChangeAspect="1"/>
          </p:cNvGraphicFramePr>
          <p:nvPr/>
        </p:nvGraphicFramePr>
        <p:xfrm>
          <a:off x="444500" y="1290638"/>
          <a:ext cx="8335963" cy="4262437"/>
        </p:xfrm>
        <a:graphic>
          <a:graphicData uri="http://schemas.openxmlformats.org/presentationml/2006/ole">
            <p:oleObj spid="_x0000_s20664322" name="Chart" r:id="rId4" imgW="8439161" imgH="4314888" progId="MSGraph.Chart.8">
              <p:embed followColorScheme="full"/>
            </p:oleObj>
          </a:graphicData>
        </a:graphic>
      </p:graphicFrame>
      <p:sp>
        <p:nvSpPr>
          <p:cNvPr id="2100228" name="AutoShape 4"/>
          <p:cNvSpPr>
            <a:spLocks noChangeArrowheads="1"/>
          </p:cNvSpPr>
          <p:nvPr/>
        </p:nvSpPr>
        <p:spPr bwMode="blackWhite">
          <a:xfrm>
            <a:off x="1089025" y="2315498"/>
            <a:ext cx="3851685" cy="2109018"/>
          </a:xfrm>
          <a:prstGeom prst="wedgeRectCallout">
            <a:avLst>
              <a:gd name="adj1" fmla="val 13080"/>
              <a:gd name="adj2" fmla="val 6305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Treasury yield curve remains near its most depressed level in at least </a:t>
            </a:r>
            <a:r>
              <a:rPr lang="en-US" b="1" dirty="0" smtClean="0">
                <a:solidFill>
                  <a:schemeClr val="bg1"/>
                </a:solidFill>
                <a:cs typeface="+mn-cs"/>
              </a:rPr>
              <a:t>45 </a:t>
            </a:r>
            <a:r>
              <a:rPr lang="en-US" b="1" dirty="0">
                <a:solidFill>
                  <a:schemeClr val="bg1"/>
                </a:solidFill>
                <a:cs typeface="+mn-cs"/>
              </a:rPr>
              <a:t>years. Investment income is falling as a result.  </a:t>
            </a:r>
            <a:r>
              <a:rPr lang="en-US" b="1" dirty="0" smtClean="0">
                <a:solidFill>
                  <a:schemeClr val="bg1"/>
                </a:solidFill>
                <a:cs typeface="+mn-cs"/>
              </a:rPr>
              <a:t>If as Fed I “tapers” rates are unlikely to return to pre-crisis levels anytime soon</a:t>
            </a:r>
            <a:endParaRPr lang="en-US" b="1" dirty="0">
              <a:solidFill>
                <a:schemeClr val="bg1"/>
              </a:solidFill>
              <a:cs typeface="+mn-cs"/>
            </a:endParaRPr>
          </a:p>
        </p:txBody>
      </p:sp>
      <p:sp>
        <p:nvSpPr>
          <p:cNvPr id="2100229" name="Rectangle 5"/>
          <p:cNvSpPr>
            <a:spLocks noChangeArrowheads="1"/>
          </p:cNvSpPr>
          <p:nvPr/>
        </p:nvSpPr>
        <p:spPr bwMode="blackWhite">
          <a:xfrm>
            <a:off x="628650" y="5515897"/>
            <a:ext cx="8070850" cy="94389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a:t>
            </a:r>
            <a:r>
              <a:rPr lang="en-US" b="1" dirty="0" smtClean="0">
                <a:solidFill>
                  <a:srgbClr val="FFFFFF"/>
                </a:solidFill>
              </a:rPr>
              <a:t>Fed Is Actively Signaling that it Is Determined to Keep Rates Low Until Unemployment Drops Below 6.5% or Until Inflation Expectations Exceed 2.5%;  Low Rates Add to Pricing Pressure for Insurers.</a:t>
            </a:r>
            <a:endParaRPr lang="en-US" b="1" dirty="0">
              <a:solidFill>
                <a:srgbClr val="FFFFFF"/>
              </a:solidFill>
            </a:endParaRPr>
          </a:p>
        </p:txBody>
      </p:sp>
      <p:sp>
        <p:nvSpPr>
          <p:cNvPr id="10" name="Rectangle 4"/>
          <p:cNvSpPr>
            <a:spLocks noChangeArrowheads="1"/>
          </p:cNvSpPr>
          <p:nvPr/>
        </p:nvSpPr>
        <p:spPr bwMode="auto">
          <a:xfrm>
            <a:off x="0" y="6389410"/>
            <a:ext cx="75692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Federal Reserve Board of Governors; </a:t>
            </a:r>
            <a:r>
              <a:rPr lang="en-US" sz="1100" dirty="0"/>
              <a:t>Insurance Information Institute.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2100228"/>
                                        </p:tgtEl>
                                        <p:attrNameLst>
                                          <p:attrName>style.visibility</p:attrName>
                                        </p:attrNameLst>
                                      </p:cBhvr>
                                      <p:to>
                                        <p:strVal val="visible"/>
                                      </p:to>
                                    </p:set>
                                    <p:animEffect transition="in" filter="wipe(right)">
                                      <p:cBhvr>
                                        <p:cTn id="7" dur="500"/>
                                        <p:tgtEl>
                                          <p:spTgt spid="2100228"/>
                                        </p:tgtEl>
                                      </p:cBhvr>
                                    </p:animEffect>
                                  </p:childTnLst>
                                </p:cTn>
                              </p:par>
                            </p:childTnLst>
                          </p:cTn>
                        </p:par>
                        <p:par>
                          <p:cTn id="8" fill="hold">
                            <p:stCondLst>
                              <p:cond delay="1000"/>
                            </p:stCondLst>
                            <p:childTnLst>
                              <p:par>
                                <p:cTn id="9" presetID="53" presetClass="entr" presetSubtype="0" fill="hold" grpId="0" nodeType="afterEffect">
                                  <p:stCondLst>
                                    <p:cond delay="500"/>
                                  </p:stCondLst>
                                  <p:childTnLst>
                                    <p:set>
                                      <p:cBhvr>
                                        <p:cTn id="10" dur="1" fill="hold">
                                          <p:stCondLst>
                                            <p:cond delay="0"/>
                                          </p:stCondLst>
                                        </p:cTn>
                                        <p:tgtEl>
                                          <p:spTgt spid="2100229"/>
                                        </p:tgtEl>
                                        <p:attrNameLst>
                                          <p:attrName>style.visibility</p:attrName>
                                        </p:attrNameLst>
                                      </p:cBhvr>
                                      <p:to>
                                        <p:strVal val="visible"/>
                                      </p:to>
                                    </p:set>
                                    <p:anim calcmode="lin" valueType="num">
                                      <p:cBhvr>
                                        <p:cTn id="11" dur="500" fill="hold"/>
                                        <p:tgtEl>
                                          <p:spTgt spid="2100229"/>
                                        </p:tgtEl>
                                        <p:attrNameLst>
                                          <p:attrName>ppt_w</p:attrName>
                                        </p:attrNameLst>
                                      </p:cBhvr>
                                      <p:tavLst>
                                        <p:tav tm="0">
                                          <p:val>
                                            <p:fltVal val="0"/>
                                          </p:val>
                                        </p:tav>
                                        <p:tav tm="100000">
                                          <p:val>
                                            <p:strVal val="#ppt_w"/>
                                          </p:val>
                                        </p:tav>
                                      </p:tavLst>
                                    </p:anim>
                                    <p:anim calcmode="lin" valueType="num">
                                      <p:cBhvr>
                                        <p:cTn id="12" dur="500" fill="hold"/>
                                        <p:tgtEl>
                                          <p:spTgt spid="2100229"/>
                                        </p:tgtEl>
                                        <p:attrNameLst>
                                          <p:attrName>ppt_h</p:attrName>
                                        </p:attrNameLst>
                                      </p:cBhvr>
                                      <p:tavLst>
                                        <p:tav tm="0">
                                          <p:val>
                                            <p:fltVal val="0"/>
                                          </p:val>
                                        </p:tav>
                                        <p:tav tm="100000">
                                          <p:val>
                                            <p:strVal val="#ppt_h"/>
                                          </p:val>
                                        </p:tav>
                                      </p:tavLst>
                                    </p:anim>
                                    <p:animEffect transition="in" filter="fade">
                                      <p:cBhvr>
                                        <p:cTn id="13" dur="500"/>
                                        <p:tgtEl>
                                          <p:spTgt spid="2100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0228" grpId="0" animBg="1"/>
      <p:bldP spid="2100229" grpId="0" animBg="1"/>
    </p:bldLst>
  </p:timing>
</p:sld>
</file>

<file path=ppt/slides/slide10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105</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Average Maturity of Bonds Held by US  P/C Insurers, 2006—2011*</a:t>
            </a:r>
          </a:p>
        </p:txBody>
      </p:sp>
      <p:graphicFrame>
        <p:nvGraphicFramePr>
          <p:cNvPr id="39938" name="Object 3"/>
          <p:cNvGraphicFramePr>
            <a:graphicFrameLocks noChangeAspect="1"/>
          </p:cNvGraphicFramePr>
          <p:nvPr/>
        </p:nvGraphicFramePr>
        <p:xfrm>
          <a:off x="258548" y="2190923"/>
          <a:ext cx="8445500" cy="3497262"/>
        </p:xfrm>
        <a:graphic>
          <a:graphicData uri="http://schemas.openxmlformats.org/presentationml/2006/ole">
            <p:oleObj spid="_x0000_s16277506" name="Chart" r:id="rId4" imgW="8543899" imgH="3533700" progId="MSGraph.Chart.8">
              <p:embed followColorScheme="full"/>
            </p:oleObj>
          </a:graphicData>
        </a:graphic>
      </p:graphicFrame>
      <p:sp>
        <p:nvSpPr>
          <p:cNvPr id="39943" name="Rectangle 4"/>
          <p:cNvSpPr>
            <a:spLocks noChangeArrowheads="1"/>
          </p:cNvSpPr>
          <p:nvPr/>
        </p:nvSpPr>
        <p:spPr bwMode="auto">
          <a:xfrm>
            <a:off x="0" y="6446560"/>
            <a:ext cx="7616825"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*Year-end figures. Latest available.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Insurance Information Institute </a:t>
            </a:r>
            <a:r>
              <a:rPr lang="en-US" sz="1100" dirty="0" smtClean="0"/>
              <a:t>calculations based on A.M. Best data.</a:t>
            </a:r>
            <a:endParaRPr lang="en-US" sz="1100" dirty="0"/>
          </a:p>
        </p:txBody>
      </p:sp>
      <p:sp>
        <p:nvSpPr>
          <p:cNvPr id="39944" name="Rectangle 5"/>
          <p:cNvSpPr>
            <a:spLocks noChangeArrowheads="1"/>
          </p:cNvSpPr>
          <p:nvPr/>
        </p:nvSpPr>
        <p:spPr bwMode="black">
          <a:xfrm>
            <a:off x="347663" y="130716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Average Maturity (Years)</a:t>
            </a:r>
            <a:endParaRPr lang="en-US" sz="1600" b="1" dirty="0">
              <a:solidFill>
                <a:srgbClr val="225A7A"/>
              </a:solidFill>
            </a:endParaRPr>
          </a:p>
        </p:txBody>
      </p:sp>
      <p:sp>
        <p:nvSpPr>
          <p:cNvPr id="2116614" name="Rectangle 6"/>
          <p:cNvSpPr>
            <a:spLocks noChangeArrowheads="1"/>
          </p:cNvSpPr>
          <p:nvPr/>
        </p:nvSpPr>
        <p:spPr bwMode="blackWhite">
          <a:xfrm>
            <a:off x="1358153" y="5486400"/>
            <a:ext cx="6817659" cy="82064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Falling Average Maturity (and Duration) of the P/C Industry’s Bond Portfolio is Contributing </a:t>
            </a:r>
            <a:r>
              <a:rPr lang="en-US" b="1" smtClean="0">
                <a:solidFill>
                  <a:srgbClr val="FFFFFF"/>
                </a:solidFill>
              </a:rPr>
              <a:t>to the </a:t>
            </a:r>
            <a:r>
              <a:rPr lang="en-US" b="1" dirty="0" smtClean="0">
                <a:solidFill>
                  <a:srgbClr val="FFFFFF"/>
                </a:solidFill>
              </a:rPr>
              <a:t>Drop in Investment Income Along With Lower Yields</a:t>
            </a:r>
            <a:endParaRPr lang="en-US" b="1" dirty="0">
              <a:solidFill>
                <a:srgbClr val="FFFFFF"/>
              </a:solidFill>
            </a:endParaRPr>
          </a:p>
        </p:txBody>
      </p:sp>
      <p:sp>
        <p:nvSpPr>
          <p:cNvPr id="11" name="AutoShape 8"/>
          <p:cNvSpPr>
            <a:spLocks noChangeArrowheads="1"/>
          </p:cNvSpPr>
          <p:nvPr/>
        </p:nvSpPr>
        <p:spPr bwMode="blackWhite">
          <a:xfrm>
            <a:off x="5240592" y="1972238"/>
            <a:ext cx="2703871" cy="820270"/>
          </a:xfrm>
          <a:prstGeom prst="wedgeRectCallout">
            <a:avLst>
              <a:gd name="adj1" fmla="val 49830"/>
              <a:gd name="adj2" fmla="val 1128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The average bond maturity is down by a full year between 2007 and 2011</a:t>
            </a:r>
            <a:endParaRPr lang="en-US" sz="1400"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105</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10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483" name="Rectangle 105"/>
          <p:cNvSpPr>
            <a:spLocks noGrp="1" noChangeArrowheads="1"/>
          </p:cNvSpPr>
          <p:nvPr>
            <p:ph type="dt" sz="quarter" idx="10"/>
          </p:nvPr>
        </p:nvSpPr>
        <p:spPr/>
        <p:txBody>
          <a:bodyPr/>
          <a:lstStyle/>
          <a:p>
            <a:pPr>
              <a:defRPr/>
            </a:pPr>
            <a:r>
              <a:rPr lang="en-US" smtClean="0"/>
              <a:t>12/01/09 - 9pm</a:t>
            </a:r>
          </a:p>
        </p:txBody>
      </p:sp>
      <p:sp>
        <p:nvSpPr>
          <p:cNvPr id="20484"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485" name="Rectangle 110"/>
          <p:cNvSpPr>
            <a:spLocks noGrp="1" noChangeArrowheads="1"/>
          </p:cNvSpPr>
          <p:nvPr>
            <p:ph type="sldNum" sz="quarter" idx="12"/>
          </p:nvPr>
        </p:nvSpPr>
        <p:spPr/>
        <p:txBody>
          <a:bodyPr/>
          <a:lstStyle/>
          <a:p>
            <a:pPr>
              <a:defRPr/>
            </a:pPr>
            <a:fld id="{948EE135-D23A-42DA-875D-322432557C48}" type="slidenum">
              <a:rPr lang="en-US" smtClean="0"/>
              <a:pPr>
                <a:defRPr/>
              </a:pPr>
              <a:t>106</a:t>
            </a:fld>
            <a:endParaRPr lang="en-US" smtClean="0"/>
          </a:p>
        </p:txBody>
      </p:sp>
      <p:sp>
        <p:nvSpPr>
          <p:cNvPr id="10246" name="Rectangle 2"/>
          <p:cNvSpPr>
            <a:spLocks noGrp="1" noChangeArrowheads="1"/>
          </p:cNvSpPr>
          <p:nvPr>
            <p:ph type="title"/>
          </p:nvPr>
        </p:nvSpPr>
        <p:spPr>
          <a:xfrm>
            <a:off x="612775" y="157163"/>
            <a:ext cx="7064375" cy="860425"/>
          </a:xfrm>
        </p:spPr>
        <p:txBody>
          <a:bodyPr/>
          <a:lstStyle/>
          <a:p>
            <a:r>
              <a:rPr lang="en-US" smtClean="0"/>
              <a:t>Distribution of Bond Maturities,</a:t>
            </a:r>
            <a:br>
              <a:rPr lang="en-US" smtClean="0"/>
            </a:br>
            <a:r>
              <a:rPr lang="en-US" smtClean="0"/>
              <a:t>P/C Insurance Industry, 2003-2012</a:t>
            </a:r>
            <a:endParaRPr lang="en-US" sz="2000" smtClean="0"/>
          </a:p>
        </p:txBody>
      </p:sp>
      <p:graphicFrame>
        <p:nvGraphicFramePr>
          <p:cNvPr id="2050" name="Object 3"/>
          <p:cNvGraphicFramePr>
            <a:graphicFrameLocks noChangeAspect="1"/>
          </p:cNvGraphicFramePr>
          <p:nvPr/>
        </p:nvGraphicFramePr>
        <p:xfrm>
          <a:off x="160338" y="1039813"/>
          <a:ext cx="8713787" cy="4478337"/>
        </p:xfrm>
        <a:graphic>
          <a:graphicData uri="http://schemas.openxmlformats.org/presentationml/2006/ole">
            <p:oleObj spid="_x0000_s19322882" name="Chart" r:id="rId4" imgW="8686697" imgH="4467131" progId="MSGraph.Chart.8">
              <p:embed followColorScheme="full"/>
            </p:oleObj>
          </a:graphicData>
        </a:graphic>
      </p:graphicFrame>
      <p:sp>
        <p:nvSpPr>
          <p:cNvPr id="10247" name="Rectangle 4"/>
          <p:cNvSpPr>
            <a:spLocks noChangeArrowheads="1"/>
          </p:cNvSpPr>
          <p:nvPr/>
        </p:nvSpPr>
        <p:spPr bwMode="auto">
          <a:xfrm>
            <a:off x="0" y="6389688"/>
            <a:ext cx="812165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SNL Financial; Insurance Information Institute. </a:t>
            </a:r>
          </a:p>
        </p:txBody>
      </p:sp>
      <p:sp>
        <p:nvSpPr>
          <p:cNvPr id="10248" name="Rectangle 5"/>
          <p:cNvSpPr>
            <a:spLocks noChangeArrowheads="1"/>
          </p:cNvSpPr>
          <p:nvPr/>
        </p:nvSpPr>
        <p:spPr bwMode="blackWhite">
          <a:xfrm>
            <a:off x="222250" y="5248275"/>
            <a:ext cx="8740775" cy="12668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pPr>
            <a:r>
              <a:rPr lang="en-US" sz="1600" b="1">
                <a:solidFill>
                  <a:schemeClr val="bg1"/>
                </a:solidFill>
              </a:rPr>
              <a:t>The main shift over these years has been from bonds with longer maturities to bonds with shorter maturities. The industry first trimmed its holdings of over-10-year bonds (from 24.6% in 2003 to 15.5% in 2012) and then trimmed bonds in the 5-10-year category (from 31.3% in 2003 to 27.6% in 2012) .</a:t>
            </a:r>
            <a:r>
              <a:rPr lang="en-US" sz="1600" b="1">
                <a:solidFill>
                  <a:srgbClr val="FFFFFF"/>
                </a:solidFill>
              </a:rPr>
              <a:t> Falling average maturity of the P/C industry’s bond portfolio is contributing to a drop in investment income along with lower yields.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050">
                                            <p:oleChartEl type="gridLegend"/>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0">
                                            <p:oleChartEl type="series" lvl="1"/>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50">
                                            <p:oleChartEl type="series" lvl="2"/>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50">
                                            <p:oleChartEl type="series" lvl="3"/>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50">
                                            <p:oleChartEl type="series" lvl="4"/>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50">
                                            <p:oleChartEl type="series" lvl="5"/>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50" grpId="0" bld="series"/>
    </p:bldLst>
  </p:timing>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2"/>
          <p:cNvSpPr>
            <a:spLocks noGrp="1" noChangeArrowheads="1"/>
          </p:cNvSpPr>
          <p:nvPr>
            <p:ph type="title" idx="4294967295"/>
          </p:nvPr>
        </p:nvSpPr>
        <p:spPr/>
        <p:txBody>
          <a:bodyPr/>
          <a:lstStyle/>
          <a:p>
            <a:r>
              <a:rPr lang="en-US" smtClean="0">
                <a:latin typeface="Arial" pitchFamily="34" charset="0"/>
              </a:rPr>
              <a:t>Bonds Rated NAIC Quality Category 3-6 as a Percent of Total Bonds, 2003–2012</a:t>
            </a:r>
            <a:endParaRPr lang="en-US" baseline="30000" smtClean="0">
              <a:latin typeface="Arial" pitchFamily="34" charset="0"/>
            </a:endParaRPr>
          </a:p>
        </p:txBody>
      </p:sp>
      <p:graphicFrame>
        <p:nvGraphicFramePr>
          <p:cNvPr id="14338" name="Object 3"/>
          <p:cNvGraphicFramePr>
            <a:graphicFrameLocks/>
          </p:cNvGraphicFramePr>
          <p:nvPr/>
        </p:nvGraphicFramePr>
        <p:xfrm>
          <a:off x="260350" y="1211263"/>
          <a:ext cx="8451850" cy="3663950"/>
        </p:xfrm>
        <a:graphic>
          <a:graphicData uri="http://schemas.openxmlformats.org/presentationml/2006/ole">
            <p:oleObj spid="_x0000_s20041730" name="Chart" r:id="rId4" imgW="8429714" imgH="3638435" progId="MSGraph.Chart.8">
              <p:embed followColorScheme="full"/>
            </p:oleObj>
          </a:graphicData>
        </a:graphic>
      </p:graphicFrame>
      <p:sp>
        <p:nvSpPr>
          <p:cNvPr id="242692" name="Rectangle 4"/>
          <p:cNvSpPr>
            <a:spLocks noChangeArrowheads="1"/>
          </p:cNvSpPr>
          <p:nvPr/>
        </p:nvSpPr>
        <p:spPr bwMode="blackWhite">
          <a:xfrm>
            <a:off x="484188" y="5078413"/>
            <a:ext cx="8283575" cy="11731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There are many ways to capture higher yields on bond portfolios.</a:t>
            </a:r>
            <a:br>
              <a:rPr lang="en-US" b="1">
                <a:solidFill>
                  <a:srgbClr val="FFFFFF"/>
                </a:solidFill>
              </a:rPr>
            </a:br>
            <a:r>
              <a:rPr lang="en-US" b="1">
                <a:solidFill>
                  <a:srgbClr val="FFFFFF"/>
                </a:solidFill>
              </a:rPr>
              <a:t>One is to accept greater risk, as measured by NAIC bond ratings.</a:t>
            </a:r>
            <a:br>
              <a:rPr lang="en-US" b="1">
                <a:solidFill>
                  <a:srgbClr val="FFFFFF"/>
                </a:solidFill>
              </a:rPr>
            </a:br>
            <a:r>
              <a:rPr lang="en-US" b="1">
                <a:solidFill>
                  <a:srgbClr val="FFFFFF"/>
                </a:solidFill>
              </a:rPr>
              <a:t>The ratings range from 1 to 6, with the highest quality rated 1.</a:t>
            </a:r>
            <a:br>
              <a:rPr lang="en-US" b="1">
                <a:solidFill>
                  <a:srgbClr val="FFFFFF"/>
                </a:solidFill>
              </a:rPr>
            </a:br>
            <a:r>
              <a:rPr lang="en-US" b="1">
                <a:solidFill>
                  <a:srgbClr val="FFFFFF"/>
                </a:solidFill>
              </a:rPr>
              <a:t>Even in 2012, over 95% of the industry’s bonds were rated 1 or 2.</a:t>
            </a:r>
          </a:p>
        </p:txBody>
      </p:sp>
      <p:sp>
        <p:nvSpPr>
          <p:cNvPr id="14341" name="Rectangle 5"/>
          <p:cNvSpPr>
            <a:spLocks noChangeArrowheads="1"/>
          </p:cNvSpPr>
          <p:nvPr/>
        </p:nvSpPr>
        <p:spPr bwMode="auto">
          <a:xfrm>
            <a:off x="268288" y="6348413"/>
            <a:ext cx="6132512" cy="2905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SNL Financial; Insurance Information Institute.</a:t>
            </a:r>
          </a:p>
        </p:txBody>
      </p:sp>
      <p:sp>
        <p:nvSpPr>
          <p:cNvPr id="7" name="AutoShape 38"/>
          <p:cNvSpPr>
            <a:spLocks noChangeArrowheads="1"/>
          </p:cNvSpPr>
          <p:nvPr/>
        </p:nvSpPr>
        <p:spPr bwMode="blackWhite">
          <a:xfrm>
            <a:off x="3001963" y="1143000"/>
            <a:ext cx="3227387" cy="1173163"/>
          </a:xfrm>
          <a:prstGeom prst="wedgeRectCallout">
            <a:avLst>
              <a:gd name="adj1" fmla="val 100125"/>
              <a:gd name="adj2" fmla="val 982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From 2006-07 to year-end 2012, the percentage of lower-quality bonds in P/C industry portfolios more than doubled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7" grpId="0" animBg="1"/>
    </p:bldLst>
  </p:timing>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04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04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54C3BA2-5309-47FB-8C6B-909E44510230}" type="slidenum">
              <a:rPr lang="en-US" sz="900"/>
              <a:pPr algn="r" eaLnBrk="0" hangingPunct="0">
                <a:lnSpc>
                  <a:spcPct val="85000"/>
                </a:lnSpc>
                <a:spcBef>
                  <a:spcPct val="20000"/>
                </a:spcBef>
              </a:pPr>
              <a:t>108</a:t>
            </a:fld>
            <a:endParaRPr lang="en-US" sz="900"/>
          </a:p>
        </p:txBody>
      </p:sp>
      <p:graphicFrame>
        <p:nvGraphicFramePr>
          <p:cNvPr id="60418" name="Object 3"/>
          <p:cNvGraphicFramePr>
            <a:graphicFrameLocks/>
          </p:cNvGraphicFramePr>
          <p:nvPr/>
        </p:nvGraphicFramePr>
        <p:xfrm>
          <a:off x="304800" y="1447800"/>
          <a:ext cx="8623300" cy="3771900"/>
        </p:xfrm>
        <a:graphic>
          <a:graphicData uri="http://schemas.openxmlformats.org/presentationml/2006/ole">
            <p:oleObj spid="_x0000_s60418" name="Chart" r:id="rId4" imgW="8620022" imgH="3771782" progId="MSGraph.Chart.8">
              <p:embed followColorScheme="full"/>
            </p:oleObj>
          </a:graphicData>
        </a:graphic>
      </p:graphicFrame>
      <p:sp>
        <p:nvSpPr>
          <p:cNvPr id="10" name="Rectangle 5"/>
          <p:cNvSpPr>
            <a:spLocks noChangeArrowheads="1"/>
          </p:cNvSpPr>
          <p:nvPr/>
        </p:nvSpPr>
        <p:spPr bwMode="blackWhite">
          <a:xfrm>
            <a:off x="1050925" y="5410200"/>
            <a:ext cx="69627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Lower Investment Earnings Place a Greater Burden on Underwriting and Pricing Discipline</a:t>
            </a:r>
          </a:p>
        </p:txBody>
      </p:sp>
      <p:sp>
        <p:nvSpPr>
          <p:cNvPr id="60423" name="Rectangle 4"/>
          <p:cNvSpPr>
            <a:spLocks noChangeArrowheads="1"/>
          </p:cNvSpPr>
          <p:nvPr/>
        </p:nvSpPr>
        <p:spPr bwMode="auto">
          <a:xfrm>
            <a:off x="0" y="6203950"/>
            <a:ext cx="756920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*Based on 2008 Invested Assets and Earned Premiums</a:t>
            </a:r>
          </a:p>
          <a:p>
            <a:pPr eaLnBrk="0" hangingPunct="0">
              <a:lnSpc>
                <a:spcPct val="85000"/>
              </a:lnSpc>
              <a:spcBef>
                <a:spcPct val="25000"/>
              </a:spcBef>
              <a:buClr>
                <a:schemeClr val="accent2"/>
              </a:buClr>
              <a:buFont typeface="Wingdings" pitchFamily="2" charset="2"/>
              <a:buNone/>
            </a:pPr>
            <a:r>
              <a:rPr lang="en-US" sz="1100" dirty="0"/>
              <a:t>**US domestic reinsurance only</a:t>
            </a:r>
          </a:p>
          <a:p>
            <a:pPr eaLnBrk="0" hangingPunct="0">
              <a:lnSpc>
                <a:spcPct val="85000"/>
              </a:lnSpc>
              <a:spcBef>
                <a:spcPct val="25000"/>
              </a:spcBef>
              <a:buClr>
                <a:schemeClr val="accent2"/>
              </a:buClr>
              <a:buFont typeface="Wingdings" pitchFamily="2" charset="2"/>
              <a:buNone/>
            </a:pPr>
            <a:r>
              <a:rPr lang="en-US" sz="1100" dirty="0"/>
              <a:t>Source: A.M. Best; Insurance Information Institute.</a:t>
            </a:r>
          </a:p>
        </p:txBody>
      </p:sp>
      <p:sp>
        <p:nvSpPr>
          <p:cNvPr id="12" name="Rectangle 2"/>
          <p:cNvSpPr txBox="1">
            <a:spLocks noChangeArrowheads="1"/>
          </p:cNvSpPr>
          <p:nvPr/>
        </p:nvSpPr>
        <p:spPr>
          <a:xfrm>
            <a:off x="31750" y="-46038"/>
            <a:ext cx="7400925" cy="860426"/>
          </a:xfrm>
          <a:prstGeom prst="rect">
            <a:avLst/>
          </a:prstGeom>
        </p:spPr>
        <p:txBody>
          <a:bodyPr/>
          <a:lstStyle/>
          <a:p>
            <a:pPr defTabSz="114300" eaLnBrk="0" hangingPunct="0">
              <a:lnSpc>
                <a:spcPct val="90000"/>
              </a:lnSpc>
              <a:defRPr/>
            </a:pPr>
            <a:r>
              <a:rPr lang="en-US" sz="2400" b="1" kern="0">
                <a:solidFill>
                  <a:srgbClr val="225A7A"/>
                </a:solidFill>
                <a:ea typeface="+mj-ea"/>
                <a:cs typeface="+mj-cs"/>
              </a:rPr>
              <a:t>Reduction in Combined Ratio Necessary to Offset 1% Decline in Investment Yield to Maintain Constant ROE, by Line*</a:t>
            </a:r>
            <a:endParaRPr lang="en-US" sz="2400" b="1" kern="0" dirty="0">
              <a:solidFill>
                <a:srgbClr val="225A7A"/>
              </a:solidFill>
              <a:ea typeface="+mj-ea"/>
              <a:cs typeface="+mj-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108</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smtClean="0"/>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109</a:t>
            </a:fld>
            <a:endParaRPr lang="en-US" smtClean="0"/>
          </a:p>
        </p:txBody>
      </p:sp>
      <p:sp>
        <p:nvSpPr>
          <p:cNvPr id="35846" name="Rectangle 2"/>
          <p:cNvSpPr>
            <a:spLocks noGrp="1" noChangeArrowheads="1"/>
          </p:cNvSpPr>
          <p:nvPr>
            <p:ph type="title"/>
          </p:nvPr>
        </p:nvSpPr>
        <p:spPr>
          <a:xfrm>
            <a:off x="155575" y="0"/>
            <a:ext cx="7550150" cy="989013"/>
          </a:xfrm>
        </p:spPr>
        <p:txBody>
          <a:bodyPr/>
          <a:lstStyle/>
          <a:p>
            <a:r>
              <a:rPr lang="en-US" dirty="0" smtClean="0"/>
              <a:t>Annual Inflation Rates, (CPI-U, %),</a:t>
            </a:r>
            <a:br>
              <a:rPr lang="en-US" dirty="0" smtClean="0"/>
            </a:br>
            <a:r>
              <a:rPr lang="en-US" dirty="0" smtClean="0"/>
              <a:t>1990–2014F</a:t>
            </a:r>
          </a:p>
        </p:txBody>
      </p:sp>
      <p:graphicFrame>
        <p:nvGraphicFramePr>
          <p:cNvPr id="35842" name="Object 3"/>
          <p:cNvGraphicFramePr>
            <a:graphicFrameLocks noChangeAspect="1"/>
          </p:cNvGraphicFramePr>
          <p:nvPr/>
        </p:nvGraphicFramePr>
        <p:xfrm>
          <a:off x="161925" y="1639888"/>
          <a:ext cx="8659813" cy="4008437"/>
        </p:xfrm>
        <a:graphic>
          <a:graphicData uri="http://schemas.openxmlformats.org/presentationml/2006/ole">
            <p:oleObj spid="_x0000_s18002946" name="Chart" r:id="rId4" imgW="8286784" imgH="3819575" progId="MSGraph.Chart.8">
              <p:embed followColorScheme="full"/>
            </p:oleObj>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a:t>
            </a:r>
            <a:r>
              <a:rPr lang="en-US" sz="1100" dirty="0" smtClean="0"/>
              <a:t>5/13 </a:t>
            </a:r>
            <a:r>
              <a:rPr lang="en-US" sz="1100" dirty="0"/>
              <a:t>(forecasts). </a:t>
            </a:r>
          </a:p>
        </p:txBody>
      </p:sp>
      <p:sp>
        <p:nvSpPr>
          <p:cNvPr id="1965061" name="Rectangle 5"/>
          <p:cNvSpPr>
            <a:spLocks noChangeArrowheads="1"/>
          </p:cNvSpPr>
          <p:nvPr/>
        </p:nvSpPr>
        <p:spPr bwMode="blackWhite">
          <a:xfrm>
            <a:off x="304800" y="5495925"/>
            <a:ext cx="8524875"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slack in the U.S. economy suggests that </a:t>
            </a:r>
            <a:r>
              <a:rPr lang="en-US" b="1" dirty="0" smtClean="0">
                <a:solidFill>
                  <a:srgbClr val="FFFFFF"/>
                </a:solidFill>
              </a:rPr>
              <a:t>inflationary pressures should remain subdued for an extended period of times.  Energy, health care and </a:t>
            </a:r>
            <a:r>
              <a:rPr lang="en-US" b="1" smtClean="0">
                <a:solidFill>
                  <a:srgbClr val="FFFFFF"/>
                </a:solidFill>
              </a:rPr>
              <a:t>commodity prices, </a:t>
            </a:r>
            <a:r>
              <a:rPr lang="en-US" b="1" dirty="0">
                <a:solidFill>
                  <a:srgbClr val="FFFFFF"/>
                </a:solidFill>
              </a:rPr>
              <a:t>plus U.S. debt burden, remain longer-run concerns</a:t>
            </a: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2908300" y="1150938"/>
            <a:ext cx="4048125" cy="1309687"/>
          </a:xfrm>
          <a:prstGeom prst="wedgeRectCallout">
            <a:avLst>
              <a:gd name="adj1" fmla="val 26268"/>
              <a:gd name="adj2" fmla="val 717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recession and the collapse of the commodity bubble reduced inflationary pressures in 2009/10</a:t>
            </a:r>
          </a:p>
        </p:txBody>
      </p:sp>
      <p:sp>
        <p:nvSpPr>
          <p:cNvPr id="11" name="AutoShape 7"/>
          <p:cNvSpPr>
            <a:spLocks noChangeArrowheads="1"/>
          </p:cNvSpPr>
          <p:nvPr/>
        </p:nvSpPr>
        <p:spPr bwMode="blackWhite">
          <a:xfrm>
            <a:off x="7334864" y="1155700"/>
            <a:ext cx="1620223" cy="1600200"/>
          </a:xfrm>
          <a:prstGeom prst="wedgeRectCallout">
            <a:avLst>
              <a:gd name="adj1" fmla="val 3228"/>
              <a:gd name="adj2" fmla="val 9645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Inflationary expectations remain quite low, allowing the Fed to continue its QE3 program</a:t>
            </a:r>
            <a:endParaRPr lang="en-US" sz="1400" b="1" dirty="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11</a:t>
            </a:fld>
            <a:endParaRPr lang="en-US" sz="900"/>
          </a:p>
        </p:txBody>
      </p:sp>
      <p:sp>
        <p:nvSpPr>
          <p:cNvPr id="39942" name="Rectangle 2"/>
          <p:cNvSpPr>
            <a:spLocks noGrp="1" noChangeArrowheads="1"/>
          </p:cNvSpPr>
          <p:nvPr>
            <p:ph type="title" idx="4294967295"/>
          </p:nvPr>
        </p:nvSpPr>
        <p:spPr/>
        <p:txBody>
          <a:bodyPr/>
          <a:lstStyle/>
          <a:p>
            <a:r>
              <a:rPr lang="en-US" smtClean="0"/>
              <a:t>Number of Years with Underwriting Profits by Decade, 1920s–2010s </a:t>
            </a:r>
          </a:p>
        </p:txBody>
      </p:sp>
      <p:graphicFrame>
        <p:nvGraphicFramePr>
          <p:cNvPr id="39938" name="Object 3"/>
          <p:cNvGraphicFramePr>
            <a:graphicFrameLocks noChangeAspect="1"/>
          </p:cNvGraphicFramePr>
          <p:nvPr/>
        </p:nvGraphicFramePr>
        <p:xfrm>
          <a:off x="301625" y="1416050"/>
          <a:ext cx="8389938" cy="3475038"/>
        </p:xfrm>
        <a:graphic>
          <a:graphicData uri="http://schemas.openxmlformats.org/presentationml/2006/ole">
            <p:oleObj spid="_x0000_s39938" name="Chart" r:id="rId4" imgW="8543899" imgH="3533700" progId="MSGraph.Chart.8">
              <p:embed followColorScheme="full"/>
            </p:oleObj>
          </a:graphicData>
        </a:graphic>
      </p:graphicFrame>
      <p:sp>
        <p:nvSpPr>
          <p:cNvPr id="39943" name="Rectangle 4"/>
          <p:cNvSpPr>
            <a:spLocks noChangeArrowheads="1"/>
          </p:cNvSpPr>
          <p:nvPr/>
        </p:nvSpPr>
        <p:spPr bwMode="auto">
          <a:xfrm>
            <a:off x="0" y="6101046"/>
            <a:ext cx="8767482" cy="840999"/>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2009 combined ratio </a:t>
            </a:r>
            <a:r>
              <a:rPr lang="en-US" sz="1100" dirty="0" smtClean="0"/>
              <a:t>excl. mort. </a:t>
            </a:r>
            <a:r>
              <a:rPr lang="en-US" sz="1100" dirty="0"/>
              <a:t>and </a:t>
            </a:r>
            <a:r>
              <a:rPr lang="en-US" sz="1100" dirty="0" err="1" smtClean="0"/>
              <a:t>finl</a:t>
            </a:r>
            <a:r>
              <a:rPr lang="en-US" sz="1100" dirty="0" smtClean="0"/>
              <a:t>. guaranty </a:t>
            </a:r>
            <a:r>
              <a:rPr lang="en-US" sz="1100" dirty="0"/>
              <a:t>insurers was 99.3, which would bring the 2000s total to 4 years with an </a:t>
            </a:r>
            <a:r>
              <a:rPr lang="en-US" sz="1100" dirty="0" smtClean="0"/>
              <a:t>u/w </a:t>
            </a:r>
            <a:r>
              <a:rPr lang="en-US" sz="1100" dirty="0"/>
              <a:t>profit.</a:t>
            </a:r>
          </a:p>
          <a:p>
            <a:pPr eaLnBrk="0" hangingPunct="0">
              <a:lnSpc>
                <a:spcPct val="85000"/>
              </a:lnSpc>
              <a:spcBef>
                <a:spcPct val="25000"/>
              </a:spcBef>
              <a:buClr>
                <a:schemeClr val="accent2"/>
              </a:buClr>
              <a:buFont typeface="Wingdings" pitchFamily="2" charset="2"/>
              <a:buNone/>
            </a:pPr>
            <a:r>
              <a:rPr lang="en-US" sz="1100" dirty="0"/>
              <a:t>**Data for the 2010s includes 2010 </a:t>
            </a:r>
            <a:r>
              <a:rPr lang="en-US" sz="1100" dirty="0" smtClean="0"/>
              <a:t>through 2012.</a:t>
            </a:r>
            <a:endParaRPr lang="en-US" sz="1100" dirty="0"/>
          </a:p>
          <a:p>
            <a:pPr eaLnBrk="0" hangingPunct="0">
              <a:lnSpc>
                <a:spcPct val="85000"/>
              </a:lnSpc>
              <a:spcBef>
                <a:spcPct val="25000"/>
              </a:spcBef>
              <a:buClr>
                <a:schemeClr val="accent2"/>
              </a:buClr>
              <a:buFont typeface="Wingdings" pitchFamily="2" charset="2"/>
              <a:buNone/>
            </a:pPr>
            <a:r>
              <a:rPr lang="en-US" sz="1100" dirty="0"/>
              <a:t>Note: Data for 1920–1934 based on stock companies only.</a:t>
            </a:r>
          </a:p>
          <a:p>
            <a:pPr eaLnBrk="0" hangingPunct="0">
              <a:lnSpc>
                <a:spcPct val="85000"/>
              </a:lnSpc>
              <a:spcBef>
                <a:spcPct val="25000"/>
              </a:spcBef>
              <a:buClr>
                <a:schemeClr val="accent2"/>
              </a:buClr>
              <a:buFont typeface="Wingdings" pitchFamily="2" charset="2"/>
              <a:buNone/>
            </a:pPr>
            <a:r>
              <a:rPr lang="en-US" sz="1100" dirty="0"/>
              <a:t>Sources: Insurance Information Institute research from A.M. Best Data.</a:t>
            </a:r>
          </a:p>
        </p:txBody>
      </p:sp>
      <p:sp>
        <p:nvSpPr>
          <p:cNvPr id="39944"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Number of Years with Underwriting Profits</a:t>
            </a:r>
          </a:p>
        </p:txBody>
      </p:sp>
      <p:sp>
        <p:nvSpPr>
          <p:cNvPr id="2116614" name="Rectangle 6"/>
          <p:cNvSpPr>
            <a:spLocks noChangeArrowheads="1"/>
          </p:cNvSpPr>
          <p:nvPr/>
        </p:nvSpPr>
        <p:spPr bwMode="blackWhite">
          <a:xfrm>
            <a:off x="342900" y="4886325"/>
            <a:ext cx="8458200" cy="11652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Underwriting Profits Were Common Before the 1980s </a:t>
            </a:r>
            <a:br>
              <a:rPr lang="en-US" b="1" dirty="0">
                <a:solidFill>
                  <a:srgbClr val="FFFFFF"/>
                </a:solidFill>
              </a:rPr>
            </a:br>
            <a:r>
              <a:rPr lang="en-US" b="1" dirty="0">
                <a:solidFill>
                  <a:srgbClr val="FFFFFF"/>
                </a:solidFill>
              </a:rPr>
              <a:t>(40 of the 60 Years Before 1980 Had Combined Ratios Below 100) – </a:t>
            </a:r>
            <a:br>
              <a:rPr lang="en-US" b="1" dirty="0">
                <a:solidFill>
                  <a:srgbClr val="FFFFFF"/>
                </a:solidFill>
              </a:rPr>
            </a:br>
            <a:r>
              <a:rPr lang="en-US" b="1" dirty="0">
                <a:solidFill>
                  <a:srgbClr val="FFFFFF"/>
                </a:solidFill>
              </a:rPr>
              <a:t>But Then They Vanished.  Not a Single Underwriting Profit Was </a:t>
            </a:r>
            <a:br>
              <a:rPr lang="en-US" b="1" dirty="0">
                <a:solidFill>
                  <a:srgbClr val="FFFFFF"/>
                </a:solidFill>
              </a:rPr>
            </a:br>
            <a:r>
              <a:rPr lang="en-US" b="1" dirty="0">
                <a:solidFill>
                  <a:srgbClr val="FFFFFF"/>
                </a:solidFill>
              </a:rPr>
              <a:t>Recorded in the 25 Years from 1979 Through 2003</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11</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2210"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smtClean="0">
                <a:solidFill>
                  <a:schemeClr val="bg1"/>
                </a:solidFill>
              </a:rPr>
              <a:t>Shifting Legal Liability &amp; </a:t>
            </a:r>
            <a:br>
              <a:rPr lang="en-US" sz="4000" smtClean="0">
                <a:solidFill>
                  <a:schemeClr val="bg1"/>
                </a:solidFill>
              </a:rPr>
            </a:br>
            <a:r>
              <a:rPr lang="en-US" sz="4000" smtClean="0">
                <a:solidFill>
                  <a:schemeClr val="bg1"/>
                </a:solidFill>
              </a:rPr>
              <a:t>Tort Environment</a:t>
            </a:r>
          </a:p>
        </p:txBody>
      </p:sp>
      <p:sp>
        <p:nvSpPr>
          <p:cNvPr id="144387"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4388"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710E649-C827-46C1-98F4-B0DC0381DD96}" type="slidenum">
              <a:rPr lang="en-US" sz="900">
                <a:solidFill>
                  <a:schemeClr val="bg1"/>
                </a:solidFill>
              </a:rPr>
              <a:pPr algn="r" eaLnBrk="0" hangingPunct="0">
                <a:lnSpc>
                  <a:spcPct val="85000"/>
                </a:lnSpc>
                <a:spcBef>
                  <a:spcPct val="20000"/>
                </a:spcBef>
              </a:pPr>
              <a:t>110</a:t>
            </a:fld>
            <a:endParaRPr lang="en-US" sz="900">
              <a:solidFill>
                <a:schemeClr val="bg1"/>
              </a:solidFill>
            </a:endParaRPr>
          </a:p>
        </p:txBody>
      </p:sp>
      <p:pic>
        <p:nvPicPr>
          <p:cNvPr id="144389"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42214" name="Rectangle 6"/>
          <p:cNvSpPr>
            <a:spLocks noChangeArrowheads="1"/>
          </p:cNvSpPr>
          <p:nvPr/>
        </p:nvSpPr>
        <p:spPr bwMode="auto">
          <a:xfrm>
            <a:off x="363538" y="4324350"/>
            <a:ext cx="8416925" cy="1076325"/>
          </a:xfrm>
          <a:prstGeom prst="rect">
            <a:avLst/>
          </a:prstGeom>
          <a:noFill/>
          <a:ln w="9525" algn="ctr">
            <a:noFill/>
            <a:miter lim="800000"/>
            <a:headEnd/>
            <a:tailEnd/>
          </a:ln>
        </p:spPr>
        <p:txBody>
          <a:bodyPr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a:solidFill>
                  <a:srgbClr val="225A7A"/>
                </a:solidFill>
              </a:rPr>
              <a:t>Is the Tort Pendulum</a:t>
            </a:r>
            <a:br>
              <a:rPr lang="en-US" sz="3800" b="1">
                <a:solidFill>
                  <a:srgbClr val="225A7A"/>
                </a:solidFill>
              </a:rPr>
            </a:br>
            <a:r>
              <a:rPr lang="en-US" sz="3800" b="1">
                <a:solidFill>
                  <a:srgbClr val="225A7A"/>
                </a:solidFill>
              </a:rPr>
              <a:t>Swinging Against Insurers?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110</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2210"/>
                                        </p:tgtEl>
                                        <p:attrNameLst>
                                          <p:attrName>style.visibility</p:attrName>
                                        </p:attrNameLst>
                                      </p:cBhvr>
                                      <p:to>
                                        <p:strVal val="visible"/>
                                      </p:to>
                                    </p:set>
                                    <p:animEffect transition="in" filter="barn(outVertical)">
                                      <p:cBhvr>
                                        <p:cTn id="7" dur="1000"/>
                                        <p:tgtEl>
                                          <p:spTgt spid="2142210"/>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2214"/>
                                        </p:tgtEl>
                                        <p:attrNameLst>
                                          <p:attrName>style.visibility</p:attrName>
                                        </p:attrNameLst>
                                      </p:cBhvr>
                                      <p:to>
                                        <p:strVal val="visible"/>
                                      </p:to>
                                    </p:set>
                                    <p:animEffect transition="in" filter="barn(outVertical)">
                                      <p:cBhvr>
                                        <p:cTn id="10" dur="1000"/>
                                        <p:tgtEl>
                                          <p:spTgt spid="2142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2210" grpId="0" animBg="1"/>
      <p:bldP spid="2142214"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105"/>
          <p:cNvSpPr>
            <a:spLocks noGrp="1" noChangeArrowheads="1"/>
          </p:cNvSpPr>
          <p:nvPr>
            <p:ph type="dt" sz="quarter" idx="10"/>
          </p:nvPr>
        </p:nvSpPr>
        <p:spPr/>
        <p:txBody>
          <a:bodyPr/>
          <a:lstStyle/>
          <a:p>
            <a:pPr>
              <a:defRPr/>
            </a:pPr>
            <a:r>
              <a:rPr lang="en-US" smtClean="0"/>
              <a:t>12/01/09 - 9pm</a:t>
            </a:r>
          </a:p>
        </p:txBody>
      </p:sp>
      <p:sp>
        <p:nvSpPr>
          <p:cNvPr id="60421" name="Rectangle 110"/>
          <p:cNvSpPr>
            <a:spLocks noGrp="1" noChangeArrowheads="1"/>
          </p:cNvSpPr>
          <p:nvPr>
            <p:ph type="sldNum" sz="quarter" idx="12"/>
          </p:nvPr>
        </p:nvSpPr>
        <p:spPr/>
        <p:txBody>
          <a:bodyPr/>
          <a:lstStyle/>
          <a:p>
            <a:pPr>
              <a:defRPr/>
            </a:pPr>
            <a:fld id="{73AB3AF9-3C12-49F0-BEBE-033FFF75D5DB}" type="slidenum">
              <a:rPr lang="en-US" smtClean="0"/>
              <a:pPr>
                <a:defRPr/>
              </a:pPr>
              <a:t>111</a:t>
            </a:fld>
            <a:endParaRPr lang="en-US" smtClean="0"/>
          </a:p>
        </p:txBody>
      </p:sp>
      <p:sp>
        <p:nvSpPr>
          <p:cNvPr id="61446" name="Rectangle 2"/>
          <p:cNvSpPr>
            <a:spLocks noGrp="1" noChangeArrowheads="1"/>
          </p:cNvSpPr>
          <p:nvPr>
            <p:ph type="title"/>
          </p:nvPr>
        </p:nvSpPr>
        <p:spPr>
          <a:xfrm>
            <a:off x="134470" y="90488"/>
            <a:ext cx="7699375" cy="860425"/>
          </a:xfrm>
        </p:spPr>
        <p:txBody>
          <a:bodyPr/>
          <a:lstStyle/>
          <a:p>
            <a:r>
              <a:rPr lang="en-US" sz="2400" dirty="0" smtClean="0"/>
              <a:t>Over the Last Three Decades, Total Tort Costs as a % of GDP Appear Somewhat Cyclical, 1980-2013E</a:t>
            </a:r>
          </a:p>
        </p:txBody>
      </p:sp>
      <p:graphicFrame>
        <p:nvGraphicFramePr>
          <p:cNvPr id="61442" name="Object 3"/>
          <p:cNvGraphicFramePr>
            <a:graphicFrameLocks/>
          </p:cNvGraphicFramePr>
          <p:nvPr>
            <p:ph type="chart" idx="4294967295"/>
          </p:nvPr>
        </p:nvGraphicFramePr>
        <p:xfrm>
          <a:off x="166688" y="1627188"/>
          <a:ext cx="8731250" cy="4532312"/>
        </p:xfrm>
        <a:graphic>
          <a:graphicData uri="http://schemas.openxmlformats.org/presentationml/2006/ole">
            <p:oleObj spid="_x0000_s61442" name="Chart" r:id="rId4" imgW="8715311" imgH="4524357" progId="MSGraph.Chart.8">
              <p:embed followColorScheme="full"/>
            </p:oleObj>
          </a:graphicData>
        </a:graphic>
      </p:graphicFrame>
      <p:sp>
        <p:nvSpPr>
          <p:cNvPr id="61447" name="Rectangle 4"/>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a:t>
            </a:r>
          </a:p>
        </p:txBody>
      </p:sp>
      <p:sp>
        <p:nvSpPr>
          <p:cNvPr id="61448" name="Rectangle 5"/>
          <p:cNvSpPr>
            <a:spLocks noChangeArrowheads="1"/>
          </p:cNvSpPr>
          <p:nvPr/>
        </p:nvSpPr>
        <p:spPr bwMode="auto">
          <a:xfrm>
            <a:off x="0" y="6575425"/>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Appendix 1A</a:t>
            </a:r>
          </a:p>
        </p:txBody>
      </p:sp>
      <p:sp>
        <p:nvSpPr>
          <p:cNvPr id="1989639" name="AutoShape 7"/>
          <p:cNvSpPr>
            <a:spLocks noChangeArrowheads="1"/>
          </p:cNvSpPr>
          <p:nvPr/>
        </p:nvSpPr>
        <p:spPr bwMode="blackWhite">
          <a:xfrm>
            <a:off x="2402262" y="4775667"/>
            <a:ext cx="3864067" cy="935037"/>
          </a:xfrm>
          <a:prstGeom prst="wedgeRectCallout">
            <a:avLst>
              <a:gd name="adj1" fmla="val 71004"/>
              <a:gd name="adj2" fmla="val -341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Tort </a:t>
            </a:r>
            <a:r>
              <a:rPr lang="en-US" sz="1600" b="1" dirty="0" smtClean="0">
                <a:solidFill>
                  <a:schemeClr val="bg1"/>
                </a:solidFill>
                <a:cs typeface="+mn-cs"/>
              </a:rPr>
              <a:t>costs  in dollar terms have </a:t>
            </a:r>
            <a:r>
              <a:rPr lang="en-US" sz="1600" b="1" dirty="0">
                <a:solidFill>
                  <a:schemeClr val="bg1"/>
                </a:solidFill>
                <a:cs typeface="+mn-cs"/>
              </a:rPr>
              <a:t>r</a:t>
            </a:r>
            <a:r>
              <a:rPr lang="en-US" sz="1600" b="1" dirty="0" smtClean="0">
                <a:solidFill>
                  <a:schemeClr val="bg1"/>
                </a:solidFill>
                <a:cs typeface="+mn-cs"/>
              </a:rPr>
              <a:t>emained </a:t>
            </a:r>
            <a:r>
              <a:rPr lang="en-US" sz="1600" b="1" dirty="0">
                <a:solidFill>
                  <a:schemeClr val="bg1"/>
                </a:solidFill>
                <a:cs typeface="+mn-cs"/>
              </a:rPr>
              <a:t>h</a:t>
            </a:r>
            <a:r>
              <a:rPr lang="en-US" sz="1600" b="1" dirty="0" smtClean="0">
                <a:solidFill>
                  <a:schemeClr val="bg1"/>
                </a:solidFill>
                <a:cs typeface="+mn-cs"/>
              </a:rPr>
              <a:t>igh </a:t>
            </a:r>
            <a:r>
              <a:rPr lang="en-US" sz="1600" b="1" dirty="0">
                <a:solidFill>
                  <a:schemeClr val="bg1"/>
                </a:solidFill>
                <a:cs typeface="+mn-cs"/>
              </a:rPr>
              <a:t>but </a:t>
            </a:r>
            <a:r>
              <a:rPr lang="en-US" sz="1600" b="1" dirty="0" smtClean="0">
                <a:solidFill>
                  <a:schemeClr val="bg1"/>
                </a:solidFill>
                <a:cs typeface="+mn-cs"/>
              </a:rPr>
              <a:t>relatively </a:t>
            </a:r>
            <a:r>
              <a:rPr lang="en-US" sz="1600" b="1" dirty="0">
                <a:solidFill>
                  <a:schemeClr val="bg1"/>
                </a:solidFill>
                <a:cs typeface="+mn-cs"/>
              </a:rPr>
              <a:t>s</a:t>
            </a:r>
            <a:r>
              <a:rPr lang="en-US" sz="1600" b="1" dirty="0" smtClean="0">
                <a:solidFill>
                  <a:schemeClr val="bg1"/>
                </a:solidFill>
                <a:cs typeface="+mn-cs"/>
              </a:rPr>
              <a:t>table since </a:t>
            </a:r>
            <a:r>
              <a:rPr lang="en-US" sz="1600" b="1" dirty="0">
                <a:solidFill>
                  <a:schemeClr val="bg1"/>
                </a:solidFill>
                <a:cs typeface="+mn-cs"/>
              </a:rPr>
              <a:t>the mid-2000s</a:t>
            </a:r>
            <a:r>
              <a:rPr lang="en-US" sz="1600" b="1" dirty="0" smtClean="0">
                <a:solidFill>
                  <a:schemeClr val="bg1"/>
                </a:solidFill>
                <a:cs typeface="+mn-cs"/>
              </a:rPr>
              <a:t>., but are down   substantially as a share of GDP</a:t>
            </a:r>
            <a:endParaRPr lang="en-US" sz="1600" b="1" dirty="0">
              <a:solidFill>
                <a:schemeClr val="bg1"/>
              </a:solidFill>
              <a:cs typeface="+mn-cs"/>
            </a:endParaRPr>
          </a:p>
        </p:txBody>
      </p:sp>
      <p:sp>
        <p:nvSpPr>
          <p:cNvPr id="11" name="AutoShape 7"/>
          <p:cNvSpPr>
            <a:spLocks noChangeArrowheads="1"/>
          </p:cNvSpPr>
          <p:nvPr/>
        </p:nvSpPr>
        <p:spPr bwMode="blackWhite">
          <a:xfrm>
            <a:off x="6213363" y="2904565"/>
            <a:ext cx="1559037" cy="753035"/>
          </a:xfrm>
          <a:prstGeom prst="wedgeRectCallout">
            <a:avLst>
              <a:gd name="adj1" fmla="val 2754"/>
              <a:gd name="adj2" fmla="val 15171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Deepwater Horizon Spike in 2010</a:t>
            </a:r>
            <a:endParaRPr lang="en-US" sz="1600" b="1" dirty="0">
              <a:solidFill>
                <a:schemeClr val="bg1"/>
              </a:solidFill>
              <a:latin typeface="Arial" pitchFamily="34" charset="0"/>
              <a:cs typeface="+mn-cs"/>
            </a:endParaRPr>
          </a:p>
        </p:txBody>
      </p:sp>
      <p:sp>
        <p:nvSpPr>
          <p:cNvPr id="12" name="AutoShape 7"/>
          <p:cNvSpPr>
            <a:spLocks noChangeArrowheads="1"/>
          </p:cNvSpPr>
          <p:nvPr/>
        </p:nvSpPr>
        <p:spPr bwMode="blackWhite">
          <a:xfrm>
            <a:off x="7894246" y="4927226"/>
            <a:ext cx="1061495" cy="720538"/>
          </a:xfrm>
          <a:prstGeom prst="wedgeRectCallout">
            <a:avLst>
              <a:gd name="adj1" fmla="val -69415"/>
              <a:gd name="adj2" fmla="val -381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1.68% of GDP in 2013</a:t>
            </a:r>
            <a:endParaRPr lang="en-US" sz="1600" b="1" dirty="0">
              <a:solidFill>
                <a:schemeClr val="bg1"/>
              </a:solidFill>
              <a:latin typeface="Arial" pitchFamily="34" charset="0"/>
              <a:cs typeface="+mn-cs"/>
            </a:endParaRPr>
          </a:p>
        </p:txBody>
      </p:sp>
      <p:sp>
        <p:nvSpPr>
          <p:cNvPr id="13" name="AutoShape 7"/>
          <p:cNvSpPr>
            <a:spLocks noChangeArrowheads="1"/>
          </p:cNvSpPr>
          <p:nvPr/>
        </p:nvSpPr>
        <p:spPr bwMode="blackWhite">
          <a:xfrm>
            <a:off x="3980329" y="2094378"/>
            <a:ext cx="1456765" cy="958103"/>
          </a:xfrm>
          <a:prstGeom prst="wedgeRectCallout">
            <a:avLst>
              <a:gd name="adj1" fmla="val 68667"/>
              <a:gd name="adj2" fmla="val 3968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2.21% of GDP in 2003 = pre-tort reform peak</a:t>
            </a:r>
            <a:endParaRPr lang="en-US" sz="1600"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2400"/>
                            </p:stCondLst>
                            <p:childTnLst>
                              <p:par>
                                <p:cTn id="13" presetID="22" presetClass="entr" presetSubtype="4" fill="hold" grpId="0" nodeType="afterEffect">
                                  <p:stCondLst>
                                    <p:cond delay="70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3600"/>
                            </p:stCondLst>
                            <p:childTnLst>
                              <p:par>
                                <p:cTn id="17" presetID="22" presetClass="entr" presetSubtype="4" fill="hold" grpId="0" nodeType="afterEffect">
                                  <p:stCondLst>
                                    <p:cond delay="70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P spid="11" grpId="0" animBg="1"/>
      <p:bldP spid="12" grpId="0" animBg="1"/>
      <p:bldP spid="13"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112</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p:oleObj spid="_x0000_s4454402" name="Chart" r:id="rId4" imgW="8772538" imgH="3305067" progId="MSGraph.Chart.8">
              <p:embed followColorScheme="full"/>
            </p:oleObj>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Tort Costs and the Share Retained by Risks Both Grew Rapidly from the mid-1970s to mid-2000s, When Tort Costs Began to Fall But Self-Insurance Shares Continued to Rise</a:t>
            </a:r>
            <a:endParaRPr lang="en-US" b="1" dirty="0">
              <a:solidFill>
                <a:srgbClr val="FFFFFF"/>
              </a:solidFill>
            </a:endParaRPr>
          </a:p>
        </p:txBody>
      </p:sp>
      <p:sp>
        <p:nvSpPr>
          <p:cNvPr id="26" name="TextBox 10"/>
          <p:cNvSpPr txBox="1">
            <a:spLocks noChangeArrowheads="1"/>
          </p:cNvSpPr>
          <p:nvPr/>
        </p:nvSpPr>
        <p:spPr bwMode="auto">
          <a:xfrm>
            <a:off x="2631926" y="342189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$9.5</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4182821" y="348016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$6.0</a:t>
            </a:r>
            <a:endParaRPr lang="en-US" sz="1400" b="1" dirty="0">
              <a:solidFill>
                <a:schemeClr val="accent3"/>
              </a:solidFill>
            </a:endParaRPr>
          </a:p>
        </p:txBody>
      </p:sp>
      <p:sp>
        <p:nvSpPr>
          <p:cNvPr id="39" name="AutoShape 8"/>
          <p:cNvSpPr>
            <a:spLocks noChangeArrowheads="1"/>
          </p:cNvSpPr>
          <p:nvPr/>
        </p:nvSpPr>
        <p:spPr bwMode="blackWhite">
          <a:xfrm>
            <a:off x="1362633" y="2743200"/>
            <a:ext cx="1474696" cy="1873625"/>
          </a:xfrm>
          <a:prstGeom prst="wedgeRectCallout">
            <a:avLst>
              <a:gd name="adj1" fmla="val -59804"/>
              <a:gd name="adj2" fmla="val 7591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Commercial Tort Costs Totaled $6.49B, 94% was insured, 6% self-(un)insured</a:t>
            </a:r>
            <a:endParaRPr lang="en-US" sz="1600" b="1" dirty="0">
              <a:solidFill>
                <a:schemeClr val="bg1"/>
              </a:solidFill>
            </a:endParaRPr>
          </a:p>
        </p:txBody>
      </p:sp>
      <p:sp>
        <p:nvSpPr>
          <p:cNvPr id="36" name="AutoShape 8"/>
          <p:cNvSpPr>
            <a:spLocks noChangeArrowheads="1"/>
          </p:cNvSpPr>
          <p:nvPr/>
        </p:nvSpPr>
        <p:spPr bwMode="blackWhite">
          <a:xfrm>
            <a:off x="2926968" y="2756648"/>
            <a:ext cx="1658479" cy="1089211"/>
          </a:xfrm>
          <a:prstGeom prst="wedgeRectCallout">
            <a:avLst>
              <a:gd name="adj1" fmla="val -13186"/>
              <a:gd name="adj2" fmla="val 90730"/>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 $46.6B 74.5% insured, 25.5% self-(un)insured</a:t>
            </a:r>
            <a:endParaRPr lang="en-US" sz="1600" b="1" dirty="0">
              <a:solidFill>
                <a:schemeClr val="bg1"/>
              </a:solidFill>
            </a:endParaRPr>
          </a:p>
        </p:txBody>
      </p:sp>
      <p:sp>
        <p:nvSpPr>
          <p:cNvPr id="43" name="AutoShape 8"/>
          <p:cNvSpPr>
            <a:spLocks noChangeArrowheads="1"/>
          </p:cNvSpPr>
          <p:nvPr/>
        </p:nvSpPr>
        <p:spPr bwMode="blackWhite">
          <a:xfrm>
            <a:off x="4719902" y="2129122"/>
            <a:ext cx="1658479" cy="1089211"/>
          </a:xfrm>
          <a:prstGeom prst="wedgeRectCallout">
            <a:avLst>
              <a:gd name="adj1" fmla="val -5078"/>
              <a:gd name="adj2" fmla="val 8826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$83.6B 69.5% insured, 30.5% self-(un)insured</a:t>
            </a:r>
            <a:endParaRPr lang="en-US" sz="1600" b="1" dirty="0">
              <a:solidFill>
                <a:schemeClr val="bg1"/>
              </a:solidFill>
            </a:endParaRPr>
          </a:p>
        </p:txBody>
      </p:sp>
      <p:sp>
        <p:nvSpPr>
          <p:cNvPr id="44" name="AutoShape 8"/>
          <p:cNvSpPr>
            <a:spLocks noChangeArrowheads="1"/>
          </p:cNvSpPr>
          <p:nvPr/>
        </p:nvSpPr>
        <p:spPr bwMode="blackWhite">
          <a:xfrm>
            <a:off x="6459048" y="1098187"/>
            <a:ext cx="1658479" cy="1089211"/>
          </a:xfrm>
          <a:prstGeom prst="wedgeRectCallout">
            <a:avLst>
              <a:gd name="adj1" fmla="val 11139"/>
              <a:gd name="adj2" fmla="val 69742"/>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$143.5B 66.4% insured, 33.6% self-(un)insured</a:t>
            </a:r>
            <a:endParaRPr lang="en-US" sz="1600" b="1" dirty="0">
              <a:solidFill>
                <a:schemeClr val="bg1"/>
              </a:solidFill>
            </a:endParaRPr>
          </a:p>
        </p:txBody>
      </p:sp>
      <p:sp>
        <p:nvSpPr>
          <p:cNvPr id="45" name="AutoShape 8"/>
          <p:cNvSpPr>
            <a:spLocks noChangeArrowheads="1"/>
          </p:cNvSpPr>
          <p:nvPr/>
        </p:nvSpPr>
        <p:spPr bwMode="blackWhite">
          <a:xfrm>
            <a:off x="6719024" y="4101363"/>
            <a:ext cx="1658479" cy="1089211"/>
          </a:xfrm>
          <a:prstGeom prst="wedgeRectCallout">
            <a:avLst>
              <a:gd name="adj1" fmla="val 54112"/>
              <a:gd name="adj2" fmla="val -132727"/>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2009: $126.5B 64.4% insured, 35.6% self-(un)insured</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112</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113</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Percent</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p:oleObj spid="_x0000_s4457474" name="Chart" r:id="rId4" imgW="8772538" imgH="3305067" progId="MSGraph.Chart.8">
              <p:embed followColorScheme="full"/>
            </p:oleObj>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Share of Tort Costs Retained by Risks Has Been Steadily Increasing for Nearly 40 Years.  This Trend Contributes Has Left Insurers With Less Control Over Pricing.</a:t>
            </a:r>
            <a:endParaRPr lang="en-US" b="1" dirty="0">
              <a:solidFill>
                <a:srgbClr val="FFFFFF"/>
              </a:solidFill>
            </a:endParaRPr>
          </a:p>
        </p:txBody>
      </p:sp>
      <p:sp>
        <p:nvSpPr>
          <p:cNvPr id="39" name="AutoShape 8"/>
          <p:cNvSpPr>
            <a:spLocks noChangeArrowheads="1"/>
          </p:cNvSpPr>
          <p:nvPr/>
        </p:nvSpPr>
        <p:spPr bwMode="blackWhite">
          <a:xfrm>
            <a:off x="1510552" y="3133164"/>
            <a:ext cx="1461248" cy="1062319"/>
          </a:xfrm>
          <a:prstGeom prst="wedgeRectCallout">
            <a:avLst>
              <a:gd name="adj1" fmla="val -60734"/>
              <a:gd name="adj2" fmla="val -12146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94% was insured, 6% self-(un)insured</a:t>
            </a:r>
            <a:endParaRPr lang="en-US" sz="1600" b="1" dirty="0">
              <a:solidFill>
                <a:schemeClr val="bg1"/>
              </a:solidFill>
            </a:endParaRPr>
          </a:p>
        </p:txBody>
      </p:sp>
      <p:sp>
        <p:nvSpPr>
          <p:cNvPr id="36" name="AutoShape 8"/>
          <p:cNvSpPr>
            <a:spLocks noChangeArrowheads="1"/>
          </p:cNvSpPr>
          <p:nvPr/>
        </p:nvSpPr>
        <p:spPr bwMode="blackWhite">
          <a:xfrm>
            <a:off x="3088334" y="3133165"/>
            <a:ext cx="1389538" cy="1089211"/>
          </a:xfrm>
          <a:prstGeom prst="wedgeRectCallout">
            <a:avLst>
              <a:gd name="adj1" fmla="val -23727"/>
              <a:gd name="adj2" fmla="val -6729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1985:74.5% insured, 25.5% self-(un)insured</a:t>
            </a:r>
            <a:endParaRPr lang="en-US" sz="1600" b="1" dirty="0">
              <a:solidFill>
                <a:schemeClr val="bg1"/>
              </a:solidFill>
            </a:endParaRPr>
          </a:p>
        </p:txBody>
      </p:sp>
      <p:sp>
        <p:nvSpPr>
          <p:cNvPr id="43" name="AutoShape 8"/>
          <p:cNvSpPr>
            <a:spLocks noChangeArrowheads="1"/>
          </p:cNvSpPr>
          <p:nvPr/>
        </p:nvSpPr>
        <p:spPr bwMode="blackWhite">
          <a:xfrm>
            <a:off x="4585431" y="3514169"/>
            <a:ext cx="1479193" cy="1089211"/>
          </a:xfrm>
          <a:prstGeom prst="wedgeRectCallout">
            <a:avLst>
              <a:gd name="adj1" fmla="val 14774"/>
              <a:gd name="adj2" fmla="val -8457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69.5% insured, 30.5% self-(un)insured</a:t>
            </a:r>
            <a:endParaRPr lang="en-US" sz="1600" b="1" dirty="0">
              <a:solidFill>
                <a:schemeClr val="bg1"/>
              </a:solidFill>
            </a:endParaRPr>
          </a:p>
        </p:txBody>
      </p:sp>
      <p:sp>
        <p:nvSpPr>
          <p:cNvPr id="44" name="AutoShape 8"/>
          <p:cNvSpPr>
            <a:spLocks noChangeArrowheads="1"/>
          </p:cNvSpPr>
          <p:nvPr/>
        </p:nvSpPr>
        <p:spPr bwMode="blackWhite">
          <a:xfrm>
            <a:off x="6230447" y="3451422"/>
            <a:ext cx="1367141" cy="1187813"/>
          </a:xfrm>
          <a:prstGeom prst="wedgeRectCallout">
            <a:avLst>
              <a:gd name="adj1" fmla="val 39392"/>
              <a:gd name="adj2" fmla="val -72234"/>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66.4% insured, 33.6% self-(un)insured</a:t>
            </a:r>
            <a:endParaRPr lang="en-US" sz="1600" b="1" dirty="0">
              <a:solidFill>
                <a:schemeClr val="bg1"/>
              </a:solidFill>
            </a:endParaRPr>
          </a:p>
        </p:txBody>
      </p:sp>
      <p:sp>
        <p:nvSpPr>
          <p:cNvPr id="45" name="AutoShape 8"/>
          <p:cNvSpPr>
            <a:spLocks noChangeArrowheads="1"/>
          </p:cNvSpPr>
          <p:nvPr/>
        </p:nvSpPr>
        <p:spPr bwMode="blackWhite">
          <a:xfrm>
            <a:off x="5096435" y="1438836"/>
            <a:ext cx="3119717" cy="1317811"/>
          </a:xfrm>
          <a:prstGeom prst="wedgeRectCallout">
            <a:avLst>
              <a:gd name="adj1" fmla="val 57644"/>
              <a:gd name="adj2" fmla="val 103995"/>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2010: $138.1B 56.6% insured, 44.4% self-(un)insured (distorted by Deepwater Horizon event with most losses retained by BP)</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113</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1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274638" y="0"/>
            <a:ext cx="7086600" cy="1143000"/>
          </a:xfrm>
        </p:spPr>
        <p:txBody>
          <a:bodyPr/>
          <a:lstStyle/>
          <a:p>
            <a:r>
              <a:rPr lang="en-US" dirty="0" smtClean="0"/>
              <a:t>Business Leaders Ranking of Liability Systems in 2012</a:t>
            </a:r>
          </a:p>
        </p:txBody>
      </p:sp>
      <p:sp>
        <p:nvSpPr>
          <p:cNvPr id="145411" name="Rectangle 3"/>
          <p:cNvSpPr>
            <a:spLocks noGrp="1" noChangeArrowheads="1"/>
          </p:cNvSpPr>
          <p:nvPr>
            <p:ph type="body" sz="half" idx="1"/>
          </p:nvPr>
        </p:nvSpPr>
        <p:spPr>
          <a:xfrm>
            <a:off x="0" y="1246188"/>
            <a:ext cx="3810000" cy="4572000"/>
          </a:xfrm>
        </p:spPr>
        <p:txBody>
          <a:bodyPr/>
          <a:lstStyle/>
          <a:p>
            <a:pPr marL="533400" indent="-533400"/>
            <a:r>
              <a:rPr lang="en-US" sz="2400" b="1" u="sng" dirty="0" smtClean="0"/>
              <a:t>Best States</a:t>
            </a:r>
          </a:p>
          <a:p>
            <a:pPr marL="533400" indent="-533400">
              <a:buFontTx/>
              <a:buAutoNum type="arabicPeriod"/>
            </a:pPr>
            <a:r>
              <a:rPr lang="en-US" sz="1600" dirty="0" smtClean="0"/>
              <a:t>Delaware</a:t>
            </a:r>
          </a:p>
          <a:p>
            <a:pPr marL="533400" indent="-533400">
              <a:buFontTx/>
              <a:buAutoNum type="arabicPeriod"/>
            </a:pPr>
            <a:r>
              <a:rPr lang="en-US" sz="1600" dirty="0" smtClean="0"/>
              <a:t>Nebraska</a:t>
            </a:r>
          </a:p>
          <a:p>
            <a:pPr marL="533400" indent="-533400">
              <a:buFontTx/>
              <a:buAutoNum type="arabicPeriod"/>
            </a:pPr>
            <a:r>
              <a:rPr lang="en-US" sz="1600" dirty="0" smtClean="0"/>
              <a:t>Wyoming</a:t>
            </a:r>
          </a:p>
          <a:p>
            <a:pPr marL="533400" indent="-533400">
              <a:buFontTx/>
              <a:buAutoNum type="arabicPeriod"/>
            </a:pPr>
            <a:r>
              <a:rPr lang="en-US" sz="1600" dirty="0" smtClean="0"/>
              <a:t>Minnesota</a:t>
            </a:r>
          </a:p>
          <a:p>
            <a:pPr marL="533400" indent="-533400">
              <a:buFontTx/>
              <a:buAutoNum type="arabicPeriod"/>
            </a:pPr>
            <a:r>
              <a:rPr lang="en-US" sz="1600" dirty="0" smtClean="0"/>
              <a:t>Kansas</a:t>
            </a:r>
          </a:p>
          <a:p>
            <a:pPr marL="533400" indent="-533400">
              <a:buFontTx/>
              <a:buAutoNum type="arabicPeriod"/>
            </a:pPr>
            <a:r>
              <a:rPr lang="en-US" sz="1600" dirty="0" smtClean="0"/>
              <a:t>Idaho</a:t>
            </a:r>
          </a:p>
          <a:p>
            <a:pPr marL="533400" indent="-533400">
              <a:buFontTx/>
              <a:buAutoNum type="arabicPeriod"/>
            </a:pPr>
            <a:r>
              <a:rPr lang="en-US" sz="1600" dirty="0" smtClean="0"/>
              <a:t>Virginia</a:t>
            </a:r>
          </a:p>
          <a:p>
            <a:pPr marL="533400" indent="-533400">
              <a:buFontTx/>
              <a:buAutoNum type="arabicPeriod"/>
            </a:pPr>
            <a:r>
              <a:rPr lang="en-US" sz="1600" dirty="0" smtClean="0"/>
              <a:t>North Dakota</a:t>
            </a:r>
          </a:p>
          <a:p>
            <a:pPr marL="533400" indent="-533400">
              <a:buFontTx/>
              <a:buAutoNum type="arabicPeriod"/>
            </a:pPr>
            <a:r>
              <a:rPr lang="en-US" sz="1600" dirty="0" smtClean="0"/>
              <a:t>Utah</a:t>
            </a:r>
          </a:p>
          <a:p>
            <a:pPr marL="533400" indent="-533400">
              <a:buFontTx/>
              <a:buAutoNum type="arabicPeriod"/>
            </a:pPr>
            <a:r>
              <a:rPr lang="en-US" sz="2000" dirty="0" smtClean="0"/>
              <a:t>Iowa</a:t>
            </a:r>
          </a:p>
        </p:txBody>
      </p:sp>
      <p:sp>
        <p:nvSpPr>
          <p:cNvPr id="145412" name="Rectangle 4"/>
          <p:cNvSpPr>
            <a:spLocks noGrp="1" noChangeArrowheads="1"/>
          </p:cNvSpPr>
          <p:nvPr>
            <p:ph type="body" sz="half" idx="2"/>
          </p:nvPr>
        </p:nvSpPr>
        <p:spPr>
          <a:xfrm>
            <a:off x="4856163" y="1222375"/>
            <a:ext cx="3810000" cy="4572000"/>
          </a:xfrm>
        </p:spPr>
        <p:txBody>
          <a:bodyPr/>
          <a:lstStyle/>
          <a:p>
            <a:pPr marL="533400" indent="-533400"/>
            <a:r>
              <a:rPr lang="en-US" sz="2400" b="1" u="sng" dirty="0" smtClean="0"/>
              <a:t>Worst States</a:t>
            </a:r>
          </a:p>
          <a:p>
            <a:pPr marL="533400" indent="-533400">
              <a:buFontTx/>
              <a:buAutoNum type="arabicPeriod" startAt="41"/>
            </a:pPr>
            <a:r>
              <a:rPr lang="en-US" sz="1600" dirty="0" smtClean="0"/>
              <a:t>Florida</a:t>
            </a:r>
          </a:p>
          <a:p>
            <a:pPr marL="533400" indent="-533400">
              <a:buFontTx/>
              <a:buAutoNum type="arabicPeriod" startAt="41"/>
            </a:pPr>
            <a:r>
              <a:rPr lang="en-US" sz="1600" dirty="0" smtClean="0"/>
              <a:t>Oklahoma</a:t>
            </a:r>
          </a:p>
          <a:p>
            <a:pPr marL="533400" indent="-533400">
              <a:buFontTx/>
              <a:buAutoNum type="arabicPeriod" startAt="41"/>
            </a:pPr>
            <a:r>
              <a:rPr lang="en-US" sz="1600" dirty="0" smtClean="0"/>
              <a:t>Alabama</a:t>
            </a:r>
          </a:p>
          <a:p>
            <a:pPr marL="533400" indent="-533400">
              <a:buFontTx/>
              <a:buAutoNum type="arabicPeriod" startAt="41"/>
            </a:pPr>
            <a:r>
              <a:rPr lang="en-US" sz="1600" dirty="0" smtClean="0"/>
              <a:t>New Mexico</a:t>
            </a:r>
          </a:p>
          <a:p>
            <a:pPr marL="533400" indent="-533400">
              <a:buFontTx/>
              <a:buAutoNum type="arabicPeriod" startAt="41"/>
            </a:pPr>
            <a:r>
              <a:rPr lang="en-US" sz="1600" dirty="0" smtClean="0"/>
              <a:t>Montana</a:t>
            </a:r>
          </a:p>
          <a:p>
            <a:pPr marL="533400" indent="-533400">
              <a:buFontTx/>
              <a:buAutoNum type="arabicPeriod" startAt="41"/>
            </a:pPr>
            <a:r>
              <a:rPr lang="en-US" sz="1600" dirty="0" smtClean="0"/>
              <a:t>Illinois</a:t>
            </a:r>
          </a:p>
          <a:p>
            <a:pPr marL="533400" indent="-533400">
              <a:buFontTx/>
              <a:buAutoNum type="arabicPeriod" startAt="41"/>
            </a:pPr>
            <a:r>
              <a:rPr lang="en-US" sz="1600" dirty="0" smtClean="0"/>
              <a:t>California</a:t>
            </a:r>
          </a:p>
          <a:p>
            <a:pPr marL="533400" indent="-533400">
              <a:buFontTx/>
              <a:buAutoNum type="arabicPeriod" startAt="41"/>
            </a:pPr>
            <a:r>
              <a:rPr lang="en-US" sz="1600" dirty="0" smtClean="0"/>
              <a:t>Mississippi</a:t>
            </a:r>
          </a:p>
          <a:p>
            <a:pPr marL="533400" indent="-533400">
              <a:buFontTx/>
              <a:buAutoNum type="arabicPeriod" startAt="41"/>
            </a:pPr>
            <a:r>
              <a:rPr lang="en-US" sz="1600" dirty="0" smtClean="0"/>
              <a:t>Louisiana</a:t>
            </a:r>
          </a:p>
          <a:p>
            <a:pPr marL="533400" indent="-533400">
              <a:buFontTx/>
              <a:buAutoNum type="arabicPeriod" startAt="41"/>
            </a:pPr>
            <a:r>
              <a:rPr lang="en-US" sz="1600" dirty="0" smtClean="0"/>
              <a:t>West Virginia</a:t>
            </a:r>
          </a:p>
        </p:txBody>
      </p:sp>
      <p:sp>
        <p:nvSpPr>
          <p:cNvPr id="145413" name="Rectangle 5"/>
          <p:cNvSpPr>
            <a:spLocks noChangeArrowheads="1"/>
          </p:cNvSpPr>
          <p:nvPr/>
        </p:nvSpPr>
        <p:spPr bwMode="auto">
          <a:xfrm>
            <a:off x="76200" y="6477000"/>
            <a:ext cx="6789738" cy="261938"/>
          </a:xfrm>
          <a:prstGeom prst="rect">
            <a:avLst/>
          </a:prstGeom>
          <a:noFill/>
          <a:ln w="9525">
            <a:noFill/>
            <a:miter lim="800000"/>
            <a:headEnd/>
            <a:tailEnd/>
          </a:ln>
        </p:spPr>
        <p:txBody>
          <a:bodyPr wrap="none" lIns="92075" tIns="46038" rIns="92075" bIns="46038">
            <a:spAutoFit/>
          </a:bodyPr>
          <a:lstStyle/>
          <a:p>
            <a:r>
              <a:rPr lang="en-US" sz="1100" dirty="0"/>
              <a:t>Source:  US Chamber of Commerce </a:t>
            </a:r>
            <a:r>
              <a:rPr lang="en-US" sz="1100" dirty="0" smtClean="0"/>
              <a:t>2012 </a:t>
            </a:r>
            <a:r>
              <a:rPr lang="en-US" sz="1100" dirty="0"/>
              <a:t>State Liability Systems Ranking Study; Insurance Info. Institute.</a:t>
            </a:r>
          </a:p>
        </p:txBody>
      </p:sp>
      <p:grpSp>
        <p:nvGrpSpPr>
          <p:cNvPr id="2" name="Group 98"/>
          <p:cNvGrpSpPr>
            <a:grpSpLocks/>
          </p:cNvGrpSpPr>
          <p:nvPr/>
        </p:nvGrpSpPr>
        <p:grpSpPr bwMode="auto">
          <a:xfrm>
            <a:off x="2451100" y="1450975"/>
            <a:ext cx="1889125" cy="4000858"/>
            <a:chOff x="69" y="668"/>
            <a:chExt cx="1432" cy="2778"/>
          </a:xfrm>
        </p:grpSpPr>
        <p:sp>
          <p:nvSpPr>
            <p:cNvPr id="145423" name="Rectangle 99"/>
            <p:cNvSpPr>
              <a:spLocks noChangeArrowheads="1"/>
            </p:cNvSpPr>
            <p:nvPr/>
          </p:nvSpPr>
          <p:spPr bwMode="blackWhite">
            <a:xfrm>
              <a:off x="77" y="672"/>
              <a:ext cx="1391" cy="1064"/>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5424"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dirty="0">
                  <a:solidFill>
                    <a:srgbClr val="FFFFFF"/>
                  </a:solidFill>
                </a:rPr>
                <a:t>New in </a:t>
              </a:r>
              <a:r>
                <a:rPr lang="en-US" b="1" dirty="0" smtClean="0">
                  <a:solidFill>
                    <a:srgbClr val="FFFFFF"/>
                  </a:solidFill>
                </a:rPr>
                <a:t>2012</a:t>
              </a:r>
              <a:endParaRPr lang="en-US" b="1" dirty="0">
                <a:solidFill>
                  <a:srgbClr val="FFFFFF"/>
                </a:solidFill>
              </a:endParaRPr>
            </a:p>
          </p:txBody>
        </p:sp>
        <p:sp>
          <p:nvSpPr>
            <p:cNvPr id="145425" name="Text Box 101"/>
            <p:cNvSpPr txBox="1">
              <a:spLocks noChangeArrowheads="1"/>
            </p:cNvSpPr>
            <p:nvPr/>
          </p:nvSpPr>
          <p:spPr bwMode="auto">
            <a:xfrm>
              <a:off x="89" y="974"/>
              <a:ext cx="1387" cy="761"/>
            </a:xfrm>
            <a:prstGeom prst="rect">
              <a:avLst/>
            </a:prstGeom>
            <a:noFill/>
            <a:ln w="9525">
              <a:noFill/>
              <a:miter lim="800000"/>
              <a:headEnd/>
              <a:tailEnd/>
            </a:ln>
          </p:spPr>
          <p:txBody>
            <a:bodyPr wrap="square"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Wyoming</a:t>
              </a:r>
            </a:p>
            <a:p>
              <a:pPr marL="228600" indent="-228600" eaLnBrk="0" hangingPunct="0">
                <a:lnSpc>
                  <a:spcPct val="90000"/>
                </a:lnSpc>
                <a:spcBef>
                  <a:spcPct val="25000"/>
                </a:spcBef>
                <a:buClr>
                  <a:schemeClr val="accent2"/>
                </a:buClr>
                <a:buFont typeface="Wingdings" pitchFamily="2" charset="2"/>
                <a:buChar char="n"/>
              </a:pPr>
              <a:r>
                <a:rPr lang="en-US" sz="1500" dirty="0" smtClean="0"/>
                <a:t>Minnesota</a:t>
              </a:r>
            </a:p>
            <a:p>
              <a:pPr marL="228600" indent="-228600" eaLnBrk="0" hangingPunct="0">
                <a:lnSpc>
                  <a:spcPct val="90000"/>
                </a:lnSpc>
                <a:spcBef>
                  <a:spcPct val="25000"/>
                </a:spcBef>
                <a:buClr>
                  <a:schemeClr val="accent2"/>
                </a:buClr>
                <a:buFont typeface="Wingdings" pitchFamily="2" charset="2"/>
                <a:buChar char="n"/>
              </a:pPr>
              <a:r>
                <a:rPr lang="en-US" sz="1500" dirty="0" smtClean="0"/>
                <a:t>Kansas</a:t>
              </a:r>
            </a:p>
            <a:p>
              <a:pPr marL="228600" indent="-228600" eaLnBrk="0" hangingPunct="0">
                <a:lnSpc>
                  <a:spcPct val="90000"/>
                </a:lnSpc>
                <a:spcBef>
                  <a:spcPct val="25000"/>
                </a:spcBef>
                <a:buClr>
                  <a:schemeClr val="accent2"/>
                </a:buClr>
                <a:buFont typeface="Wingdings" pitchFamily="2" charset="2"/>
                <a:buChar char="n"/>
              </a:pPr>
              <a:r>
                <a:rPr lang="en-US" sz="1500" dirty="0" smtClean="0"/>
                <a:t>Idaho</a:t>
              </a:r>
              <a:endParaRPr lang="en-US" sz="1500" dirty="0"/>
            </a:p>
          </p:txBody>
        </p:sp>
        <p:sp>
          <p:nvSpPr>
            <p:cNvPr id="145426" name="Rectangle 102"/>
            <p:cNvSpPr>
              <a:spLocks noChangeArrowheads="1"/>
            </p:cNvSpPr>
            <p:nvPr/>
          </p:nvSpPr>
          <p:spPr bwMode="blackWhite">
            <a:xfrm>
              <a:off x="77" y="2071"/>
              <a:ext cx="1416" cy="120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5427" name="Rectangle 103"/>
            <p:cNvSpPr>
              <a:spLocks noChangeArrowheads="1"/>
            </p:cNvSpPr>
            <p:nvPr/>
          </p:nvSpPr>
          <p:spPr bwMode="blackWhite">
            <a:xfrm>
              <a:off x="85" y="2063"/>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Drop-offs</a:t>
              </a:r>
            </a:p>
          </p:txBody>
        </p:sp>
        <p:sp>
          <p:nvSpPr>
            <p:cNvPr id="145428" name="Text Box 104"/>
            <p:cNvSpPr txBox="1">
              <a:spLocks noChangeArrowheads="1"/>
            </p:cNvSpPr>
            <p:nvPr/>
          </p:nvSpPr>
          <p:spPr bwMode="auto">
            <a:xfrm>
              <a:off x="109" y="2500"/>
              <a:ext cx="1369" cy="94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Indiana</a:t>
              </a:r>
            </a:p>
            <a:p>
              <a:pPr marL="228600" indent="-228600" eaLnBrk="0" hangingPunct="0">
                <a:lnSpc>
                  <a:spcPct val="90000"/>
                </a:lnSpc>
                <a:spcBef>
                  <a:spcPct val="25000"/>
                </a:spcBef>
                <a:buClr>
                  <a:schemeClr val="accent2"/>
                </a:buClr>
                <a:buFont typeface="Wingdings" pitchFamily="2" charset="2"/>
                <a:buChar char="n"/>
              </a:pPr>
              <a:r>
                <a:rPr lang="en-US" sz="1500" dirty="0" smtClean="0"/>
                <a:t>Colorado</a:t>
              </a:r>
            </a:p>
            <a:p>
              <a:pPr marL="228600" indent="-228600" eaLnBrk="0" hangingPunct="0">
                <a:lnSpc>
                  <a:spcPct val="90000"/>
                </a:lnSpc>
                <a:spcBef>
                  <a:spcPct val="25000"/>
                </a:spcBef>
                <a:buClr>
                  <a:schemeClr val="accent2"/>
                </a:buClr>
                <a:buFont typeface="Wingdings" pitchFamily="2" charset="2"/>
                <a:buChar char="n"/>
              </a:pPr>
              <a:r>
                <a:rPr lang="en-US" sz="1500" dirty="0" smtClean="0"/>
                <a:t>Massachusetts</a:t>
              </a:r>
            </a:p>
            <a:p>
              <a:pPr marL="228600" indent="-228600" eaLnBrk="0" hangingPunct="0">
                <a:lnSpc>
                  <a:spcPct val="90000"/>
                </a:lnSpc>
                <a:spcBef>
                  <a:spcPct val="25000"/>
                </a:spcBef>
                <a:buClr>
                  <a:schemeClr val="accent2"/>
                </a:buClr>
                <a:buFont typeface="Wingdings" pitchFamily="2" charset="2"/>
                <a:buChar char="n"/>
              </a:pPr>
              <a:r>
                <a:rPr lang="en-US" sz="1500" dirty="0" smtClean="0"/>
                <a:t>South Dakota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grpSp>
      <p:grpSp>
        <p:nvGrpSpPr>
          <p:cNvPr id="3" name="Group 98"/>
          <p:cNvGrpSpPr>
            <a:grpSpLocks/>
          </p:cNvGrpSpPr>
          <p:nvPr/>
        </p:nvGrpSpPr>
        <p:grpSpPr bwMode="auto">
          <a:xfrm>
            <a:off x="6896100" y="1762125"/>
            <a:ext cx="1987550" cy="3228975"/>
            <a:chOff x="69" y="668"/>
            <a:chExt cx="1424" cy="1862"/>
          </a:xfrm>
        </p:grpSpPr>
        <p:sp>
          <p:nvSpPr>
            <p:cNvPr id="145417" name="Rectangle 99"/>
            <p:cNvSpPr>
              <a:spLocks noChangeArrowheads="1"/>
            </p:cNvSpPr>
            <p:nvPr/>
          </p:nvSpPr>
          <p:spPr bwMode="blackWhite">
            <a:xfrm>
              <a:off x="77" y="672"/>
              <a:ext cx="1416" cy="830"/>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5418"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Newly Notorious</a:t>
              </a:r>
            </a:p>
          </p:txBody>
        </p:sp>
        <p:sp>
          <p:nvSpPr>
            <p:cNvPr id="145419" name="Text Box 101"/>
            <p:cNvSpPr txBox="1">
              <a:spLocks noChangeArrowheads="1"/>
            </p:cNvSpPr>
            <p:nvPr/>
          </p:nvSpPr>
          <p:spPr bwMode="auto">
            <a:xfrm>
              <a:off x="96" y="1056"/>
              <a:ext cx="1385" cy="173"/>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Oklahoma</a:t>
              </a:r>
              <a:endParaRPr lang="en-US" sz="1500" dirty="0"/>
            </a:p>
          </p:txBody>
        </p:sp>
        <p:sp>
          <p:nvSpPr>
            <p:cNvPr id="145420" name="Rectangle 102"/>
            <p:cNvSpPr>
              <a:spLocks noChangeArrowheads="1"/>
            </p:cNvSpPr>
            <p:nvPr/>
          </p:nvSpPr>
          <p:spPr bwMode="blackWhite">
            <a:xfrm>
              <a:off x="77" y="1597"/>
              <a:ext cx="1416" cy="933"/>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5421" name="Rectangle 103"/>
            <p:cNvSpPr>
              <a:spLocks noChangeArrowheads="1"/>
            </p:cNvSpPr>
            <p:nvPr/>
          </p:nvSpPr>
          <p:spPr bwMode="blackWhite">
            <a:xfrm>
              <a:off x="76" y="1614"/>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Rising Above</a:t>
              </a:r>
            </a:p>
          </p:txBody>
        </p:sp>
        <p:sp>
          <p:nvSpPr>
            <p:cNvPr id="145422" name="Text Box 104"/>
            <p:cNvSpPr txBox="1">
              <a:spLocks noChangeArrowheads="1"/>
            </p:cNvSpPr>
            <p:nvPr/>
          </p:nvSpPr>
          <p:spPr bwMode="auto">
            <a:xfrm>
              <a:off x="91" y="2009"/>
              <a:ext cx="1369" cy="173"/>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Arkansas</a:t>
              </a:r>
              <a:endParaRPr lang="en-US" sz="1500" dirty="0"/>
            </a:p>
          </p:txBody>
        </p:sp>
      </p:grpSp>
      <p:sp>
        <p:nvSpPr>
          <p:cNvPr id="21" name="Date Placeholder 20"/>
          <p:cNvSpPr>
            <a:spLocks noGrp="1"/>
          </p:cNvSpPr>
          <p:nvPr>
            <p:ph type="dt" sz="half" idx="10"/>
          </p:nvPr>
        </p:nvSpPr>
        <p:spPr/>
        <p:txBody>
          <a:bodyPr/>
          <a:lstStyle/>
          <a:p>
            <a:pPr>
              <a:defRPr/>
            </a:pPr>
            <a:r>
              <a:rPr lang="en-US" smtClean="0"/>
              <a:t>12/01/09 - 9pm</a:t>
            </a:r>
            <a:endParaRPr lang="en-US"/>
          </a:p>
        </p:txBody>
      </p:sp>
      <p:sp>
        <p:nvSpPr>
          <p:cNvPr id="22" name="Slide Number Placeholder 21"/>
          <p:cNvSpPr>
            <a:spLocks noGrp="1"/>
          </p:cNvSpPr>
          <p:nvPr>
            <p:ph type="sldNum" sz="quarter" idx="12"/>
          </p:nvPr>
        </p:nvSpPr>
        <p:spPr/>
        <p:txBody>
          <a:bodyPr/>
          <a:lstStyle/>
          <a:p>
            <a:pPr>
              <a:defRPr/>
            </a:pPr>
            <a:fld id="{DB690DBB-527D-49DE-BE17-F2C090C1D32C}" type="slidenum">
              <a:rPr lang="en-US" smtClean="0"/>
              <a:pPr>
                <a:defRPr/>
              </a:pPr>
              <a:t>114</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6" name="Rectangle 105"/>
          <p:cNvSpPr>
            <a:spLocks noGrp="1" noChangeArrowheads="1"/>
          </p:cNvSpPr>
          <p:nvPr>
            <p:ph type="dt" sz="quarter" idx="10"/>
          </p:nvPr>
        </p:nvSpPr>
        <p:spPr/>
        <p:txBody>
          <a:bodyPr/>
          <a:lstStyle/>
          <a:p>
            <a:pPr>
              <a:defRPr/>
            </a:pPr>
            <a:r>
              <a:rPr lang="en-US" smtClean="0"/>
              <a:t>12/01/09 - 9pm</a:t>
            </a:r>
          </a:p>
        </p:txBody>
      </p:sp>
      <p:sp>
        <p:nvSpPr>
          <p:cNvPr id="139268" name="Rectangle 110"/>
          <p:cNvSpPr>
            <a:spLocks noGrp="1" noChangeArrowheads="1"/>
          </p:cNvSpPr>
          <p:nvPr>
            <p:ph type="sldNum" sz="quarter" idx="12"/>
          </p:nvPr>
        </p:nvSpPr>
        <p:spPr/>
        <p:txBody>
          <a:bodyPr/>
          <a:lstStyle/>
          <a:p>
            <a:pPr>
              <a:defRPr/>
            </a:pPr>
            <a:fld id="{67472DED-89E9-44F4-98CD-CF15D6D469E8}" type="slidenum">
              <a:rPr lang="en-US" smtClean="0"/>
              <a:pPr>
                <a:defRPr/>
              </a:pPr>
              <a:t>115</a:t>
            </a:fld>
            <a:endParaRPr lang="en-US" smtClean="0"/>
          </a:p>
        </p:txBody>
      </p:sp>
      <p:sp>
        <p:nvSpPr>
          <p:cNvPr id="146437" name="Rectangle 2"/>
          <p:cNvSpPr>
            <a:spLocks noGrp="1" noChangeArrowheads="1"/>
          </p:cNvSpPr>
          <p:nvPr>
            <p:ph type="title"/>
          </p:nvPr>
        </p:nvSpPr>
        <p:spPr/>
        <p:txBody>
          <a:bodyPr/>
          <a:lstStyle/>
          <a:p>
            <a:r>
              <a:rPr lang="en-US" dirty="0" smtClean="0"/>
              <a:t>The Nation’s Judicial Hellholes: 2011</a:t>
            </a:r>
          </a:p>
        </p:txBody>
      </p:sp>
      <p:grpSp>
        <p:nvGrpSpPr>
          <p:cNvPr id="2" name="Group 3"/>
          <p:cNvGrpSpPr>
            <a:grpSpLocks/>
          </p:cNvGrpSpPr>
          <p:nvPr/>
        </p:nvGrpSpPr>
        <p:grpSpPr bwMode="auto">
          <a:xfrm>
            <a:off x="1327150" y="1697038"/>
            <a:ext cx="7334250" cy="4130675"/>
            <a:chOff x="691" y="950"/>
            <a:chExt cx="4194" cy="2361"/>
          </a:xfrm>
        </p:grpSpPr>
        <p:grpSp>
          <p:nvGrpSpPr>
            <p:cNvPr id="3" name="Group 4"/>
            <p:cNvGrpSpPr>
              <a:grpSpLocks/>
            </p:cNvGrpSpPr>
            <p:nvPr/>
          </p:nvGrpSpPr>
          <p:grpSpPr bwMode="auto">
            <a:xfrm>
              <a:off x="691" y="2497"/>
              <a:ext cx="815" cy="764"/>
              <a:chOff x="395" y="1153"/>
              <a:chExt cx="207" cy="194"/>
            </a:xfrm>
          </p:grpSpPr>
          <p:sp>
            <p:nvSpPr>
              <p:cNvPr id="146531" name="Freeform 5"/>
              <p:cNvSpPr>
                <a:spLocks/>
              </p:cNvSpPr>
              <p:nvPr/>
            </p:nvSpPr>
            <p:spPr bwMode="grayWhite">
              <a:xfrm>
                <a:off x="573" y="1313"/>
                <a:ext cx="4" cy="7"/>
              </a:xfrm>
              <a:custGeom>
                <a:avLst/>
                <a:gdLst>
                  <a:gd name="T0" fmla="*/ 1 w 8"/>
                  <a:gd name="T1" fmla="*/ 1 h 13"/>
                  <a:gd name="T2" fmla="*/ 1 w 8"/>
                  <a:gd name="T3" fmla="*/ 1 h 13"/>
                  <a:gd name="T4" fmla="*/ 1 w 8"/>
                  <a:gd name="T5" fmla="*/ 0 h 13"/>
                  <a:gd name="T6" fmla="*/ 1 w 8"/>
                  <a:gd name="T7" fmla="*/ 1 h 13"/>
                  <a:gd name="T8" fmla="*/ 0 w 8"/>
                  <a:gd name="T9" fmla="*/ 1 h 13"/>
                  <a:gd name="T10" fmla="*/ 0 w 8"/>
                  <a:gd name="T11" fmla="*/ 1 h 13"/>
                  <a:gd name="T12" fmla="*/ 0 w 8"/>
                  <a:gd name="T13" fmla="*/ 1 h 13"/>
                  <a:gd name="T14" fmla="*/ 1 w 8"/>
                  <a:gd name="T15" fmla="*/ 1 h 13"/>
                  <a:gd name="T16" fmla="*/ 1 w 8"/>
                  <a:gd name="T17" fmla="*/ 1 h 13"/>
                  <a:gd name="T18" fmla="*/ 1 w 8"/>
                  <a:gd name="T19" fmla="*/ 1 h 13"/>
                  <a:gd name="T20" fmla="*/ 1 w 8"/>
                  <a:gd name="T21" fmla="*/ 1 h 13"/>
                  <a:gd name="T22" fmla="*/ 1 w 8"/>
                  <a:gd name="T23" fmla="*/ 1 h 13"/>
                  <a:gd name="T24" fmla="*/ 1 w 8"/>
                  <a:gd name="T25" fmla="*/ 1 h 13"/>
                  <a:gd name="T26" fmla="*/ 1 w 8"/>
                  <a:gd name="T27" fmla="*/ 1 h 13"/>
                  <a:gd name="T28" fmla="*/ 1 w 8"/>
                  <a:gd name="T29" fmla="*/ 1 h 13"/>
                  <a:gd name="T30" fmla="*/ 1 w 8"/>
                  <a:gd name="T31" fmla="*/ 1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13"/>
                  <a:gd name="T50" fmla="*/ 8 w 8"/>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13">
                    <a:moveTo>
                      <a:pt x="5" y="1"/>
                    </a:moveTo>
                    <a:lnTo>
                      <a:pt x="5" y="1"/>
                    </a:lnTo>
                    <a:lnTo>
                      <a:pt x="4" y="0"/>
                    </a:lnTo>
                    <a:lnTo>
                      <a:pt x="1" y="1"/>
                    </a:lnTo>
                    <a:lnTo>
                      <a:pt x="0" y="1"/>
                    </a:lnTo>
                    <a:lnTo>
                      <a:pt x="0" y="4"/>
                    </a:lnTo>
                    <a:lnTo>
                      <a:pt x="0" y="6"/>
                    </a:lnTo>
                    <a:lnTo>
                      <a:pt x="1" y="10"/>
                    </a:lnTo>
                    <a:lnTo>
                      <a:pt x="2" y="11"/>
                    </a:lnTo>
                    <a:lnTo>
                      <a:pt x="5" y="13"/>
                    </a:lnTo>
                    <a:lnTo>
                      <a:pt x="6" y="11"/>
                    </a:lnTo>
                    <a:lnTo>
                      <a:pt x="8" y="10"/>
                    </a:lnTo>
                    <a:lnTo>
                      <a:pt x="8" y="6"/>
                    </a:lnTo>
                    <a:lnTo>
                      <a:pt x="5" y="1"/>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2" name="Freeform 6"/>
              <p:cNvSpPr>
                <a:spLocks/>
              </p:cNvSpPr>
              <p:nvPr/>
            </p:nvSpPr>
            <p:spPr bwMode="grayWhite">
              <a:xfrm>
                <a:off x="411" y="1153"/>
                <a:ext cx="191" cy="194"/>
              </a:xfrm>
              <a:custGeom>
                <a:avLst/>
                <a:gdLst>
                  <a:gd name="T0" fmla="*/ 1 w 382"/>
                  <a:gd name="T1" fmla="*/ 1 h 386"/>
                  <a:gd name="T2" fmla="*/ 1 w 382"/>
                  <a:gd name="T3" fmla="*/ 1 h 386"/>
                  <a:gd name="T4" fmla="*/ 1 w 382"/>
                  <a:gd name="T5" fmla="*/ 1 h 386"/>
                  <a:gd name="T6" fmla="*/ 1 w 382"/>
                  <a:gd name="T7" fmla="*/ 1 h 386"/>
                  <a:gd name="T8" fmla="*/ 1 w 382"/>
                  <a:gd name="T9" fmla="*/ 1 h 386"/>
                  <a:gd name="T10" fmla="*/ 1 w 382"/>
                  <a:gd name="T11" fmla="*/ 1 h 386"/>
                  <a:gd name="T12" fmla="*/ 1 w 382"/>
                  <a:gd name="T13" fmla="*/ 1 h 386"/>
                  <a:gd name="T14" fmla="*/ 1 w 382"/>
                  <a:gd name="T15" fmla="*/ 1 h 386"/>
                  <a:gd name="T16" fmla="*/ 1 w 382"/>
                  <a:gd name="T17" fmla="*/ 1 h 386"/>
                  <a:gd name="T18" fmla="*/ 1 w 382"/>
                  <a:gd name="T19" fmla="*/ 1 h 386"/>
                  <a:gd name="T20" fmla="*/ 1 w 382"/>
                  <a:gd name="T21" fmla="*/ 1 h 386"/>
                  <a:gd name="T22" fmla="*/ 1 w 382"/>
                  <a:gd name="T23" fmla="*/ 1 h 386"/>
                  <a:gd name="T24" fmla="*/ 1 w 382"/>
                  <a:gd name="T25" fmla="*/ 1 h 386"/>
                  <a:gd name="T26" fmla="*/ 1 w 382"/>
                  <a:gd name="T27" fmla="*/ 1 h 386"/>
                  <a:gd name="T28" fmla="*/ 1 w 382"/>
                  <a:gd name="T29" fmla="*/ 1 h 386"/>
                  <a:gd name="T30" fmla="*/ 1 w 382"/>
                  <a:gd name="T31" fmla="*/ 1 h 386"/>
                  <a:gd name="T32" fmla="*/ 1 w 382"/>
                  <a:gd name="T33" fmla="*/ 1 h 386"/>
                  <a:gd name="T34" fmla="*/ 1 w 382"/>
                  <a:gd name="T35" fmla="*/ 1 h 386"/>
                  <a:gd name="T36" fmla="*/ 1 w 382"/>
                  <a:gd name="T37" fmla="*/ 1 h 386"/>
                  <a:gd name="T38" fmla="*/ 1 w 382"/>
                  <a:gd name="T39" fmla="*/ 1 h 386"/>
                  <a:gd name="T40" fmla="*/ 1 w 382"/>
                  <a:gd name="T41" fmla="*/ 1 h 386"/>
                  <a:gd name="T42" fmla="*/ 1 w 382"/>
                  <a:gd name="T43" fmla="*/ 1 h 386"/>
                  <a:gd name="T44" fmla="*/ 1 w 382"/>
                  <a:gd name="T45" fmla="*/ 1 h 386"/>
                  <a:gd name="T46" fmla="*/ 1 w 382"/>
                  <a:gd name="T47" fmla="*/ 1 h 386"/>
                  <a:gd name="T48" fmla="*/ 1 w 382"/>
                  <a:gd name="T49" fmla="*/ 1 h 386"/>
                  <a:gd name="T50" fmla="*/ 1 w 382"/>
                  <a:gd name="T51" fmla="*/ 1 h 386"/>
                  <a:gd name="T52" fmla="*/ 1 w 382"/>
                  <a:gd name="T53" fmla="*/ 1 h 386"/>
                  <a:gd name="T54" fmla="*/ 1 w 382"/>
                  <a:gd name="T55" fmla="*/ 1 h 386"/>
                  <a:gd name="T56" fmla="*/ 1 w 382"/>
                  <a:gd name="T57" fmla="*/ 1 h 386"/>
                  <a:gd name="T58" fmla="*/ 1 w 382"/>
                  <a:gd name="T59" fmla="*/ 1 h 386"/>
                  <a:gd name="T60" fmla="*/ 1 w 382"/>
                  <a:gd name="T61" fmla="*/ 1 h 386"/>
                  <a:gd name="T62" fmla="*/ 1 w 382"/>
                  <a:gd name="T63" fmla="*/ 1 h 386"/>
                  <a:gd name="T64" fmla="*/ 1 w 382"/>
                  <a:gd name="T65" fmla="*/ 1 h 386"/>
                  <a:gd name="T66" fmla="*/ 1 w 382"/>
                  <a:gd name="T67" fmla="*/ 1 h 386"/>
                  <a:gd name="T68" fmla="*/ 1 w 382"/>
                  <a:gd name="T69" fmla="*/ 1 h 386"/>
                  <a:gd name="T70" fmla="*/ 1 w 382"/>
                  <a:gd name="T71" fmla="*/ 1 h 386"/>
                  <a:gd name="T72" fmla="*/ 1 w 382"/>
                  <a:gd name="T73" fmla="*/ 1 h 386"/>
                  <a:gd name="T74" fmla="*/ 1 w 382"/>
                  <a:gd name="T75" fmla="*/ 1 h 386"/>
                  <a:gd name="T76" fmla="*/ 1 w 382"/>
                  <a:gd name="T77" fmla="*/ 1 h 386"/>
                  <a:gd name="T78" fmla="*/ 1 w 382"/>
                  <a:gd name="T79" fmla="*/ 1 h 386"/>
                  <a:gd name="T80" fmla="*/ 1 w 382"/>
                  <a:gd name="T81" fmla="*/ 1 h 386"/>
                  <a:gd name="T82" fmla="*/ 1 w 382"/>
                  <a:gd name="T83" fmla="*/ 1 h 386"/>
                  <a:gd name="T84" fmla="*/ 1 w 382"/>
                  <a:gd name="T85" fmla="*/ 1 h 386"/>
                  <a:gd name="T86" fmla="*/ 1 w 382"/>
                  <a:gd name="T87" fmla="*/ 1 h 386"/>
                  <a:gd name="T88" fmla="*/ 1 w 382"/>
                  <a:gd name="T89" fmla="*/ 1 h 386"/>
                  <a:gd name="T90" fmla="*/ 1 w 382"/>
                  <a:gd name="T91" fmla="*/ 1 h 386"/>
                  <a:gd name="T92" fmla="*/ 1 w 382"/>
                  <a:gd name="T93" fmla="*/ 1 h 386"/>
                  <a:gd name="T94" fmla="*/ 1 w 382"/>
                  <a:gd name="T95" fmla="*/ 1 h 386"/>
                  <a:gd name="T96" fmla="*/ 1 w 382"/>
                  <a:gd name="T97" fmla="*/ 1 h 386"/>
                  <a:gd name="T98" fmla="*/ 1 w 382"/>
                  <a:gd name="T99" fmla="*/ 1 h 386"/>
                  <a:gd name="T100" fmla="*/ 1 w 382"/>
                  <a:gd name="T101" fmla="*/ 1 h 386"/>
                  <a:gd name="T102" fmla="*/ 1 w 382"/>
                  <a:gd name="T103" fmla="*/ 1 h 386"/>
                  <a:gd name="T104" fmla="*/ 1 w 382"/>
                  <a:gd name="T105" fmla="*/ 1 h 386"/>
                  <a:gd name="T106" fmla="*/ 1 w 382"/>
                  <a:gd name="T107" fmla="*/ 1 h 386"/>
                  <a:gd name="T108" fmla="*/ 1 w 382"/>
                  <a:gd name="T109" fmla="*/ 1 h 386"/>
                  <a:gd name="T110" fmla="*/ 1 w 382"/>
                  <a:gd name="T111" fmla="*/ 1 h 386"/>
                  <a:gd name="T112" fmla="*/ 1 w 382"/>
                  <a:gd name="T113" fmla="*/ 1 h 3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2"/>
                  <a:gd name="T172" fmla="*/ 0 h 386"/>
                  <a:gd name="T173" fmla="*/ 382 w 382"/>
                  <a:gd name="T174" fmla="*/ 386 h 3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2" h="386">
                    <a:moveTo>
                      <a:pt x="263" y="38"/>
                    </a:moveTo>
                    <a:lnTo>
                      <a:pt x="263" y="38"/>
                    </a:lnTo>
                    <a:lnTo>
                      <a:pt x="261" y="36"/>
                    </a:lnTo>
                    <a:lnTo>
                      <a:pt x="257" y="34"/>
                    </a:lnTo>
                    <a:lnTo>
                      <a:pt x="254" y="34"/>
                    </a:lnTo>
                    <a:lnTo>
                      <a:pt x="251" y="34"/>
                    </a:lnTo>
                    <a:lnTo>
                      <a:pt x="247" y="34"/>
                    </a:lnTo>
                    <a:lnTo>
                      <a:pt x="242" y="36"/>
                    </a:lnTo>
                    <a:lnTo>
                      <a:pt x="234" y="36"/>
                    </a:lnTo>
                    <a:lnTo>
                      <a:pt x="227" y="35"/>
                    </a:lnTo>
                    <a:lnTo>
                      <a:pt x="224" y="34"/>
                    </a:lnTo>
                    <a:lnTo>
                      <a:pt x="220" y="31"/>
                    </a:lnTo>
                    <a:lnTo>
                      <a:pt x="218" y="31"/>
                    </a:lnTo>
                    <a:lnTo>
                      <a:pt x="213" y="31"/>
                    </a:lnTo>
                    <a:lnTo>
                      <a:pt x="207" y="28"/>
                    </a:lnTo>
                    <a:lnTo>
                      <a:pt x="205" y="27"/>
                    </a:lnTo>
                    <a:lnTo>
                      <a:pt x="204" y="25"/>
                    </a:lnTo>
                    <a:lnTo>
                      <a:pt x="199" y="22"/>
                    </a:lnTo>
                    <a:lnTo>
                      <a:pt x="195" y="21"/>
                    </a:lnTo>
                    <a:lnTo>
                      <a:pt x="191" y="19"/>
                    </a:lnTo>
                    <a:lnTo>
                      <a:pt x="186" y="17"/>
                    </a:lnTo>
                    <a:lnTo>
                      <a:pt x="181" y="15"/>
                    </a:lnTo>
                    <a:lnTo>
                      <a:pt x="179" y="17"/>
                    </a:lnTo>
                    <a:lnTo>
                      <a:pt x="178" y="17"/>
                    </a:lnTo>
                    <a:lnTo>
                      <a:pt x="178" y="21"/>
                    </a:lnTo>
                    <a:lnTo>
                      <a:pt x="179" y="25"/>
                    </a:lnTo>
                    <a:lnTo>
                      <a:pt x="179" y="27"/>
                    </a:lnTo>
                    <a:lnTo>
                      <a:pt x="178" y="28"/>
                    </a:lnTo>
                    <a:lnTo>
                      <a:pt x="177" y="28"/>
                    </a:lnTo>
                    <a:lnTo>
                      <a:pt x="173" y="26"/>
                    </a:lnTo>
                    <a:lnTo>
                      <a:pt x="170" y="23"/>
                    </a:lnTo>
                    <a:lnTo>
                      <a:pt x="166" y="19"/>
                    </a:lnTo>
                    <a:lnTo>
                      <a:pt x="162" y="15"/>
                    </a:lnTo>
                    <a:lnTo>
                      <a:pt x="136" y="4"/>
                    </a:lnTo>
                    <a:lnTo>
                      <a:pt x="134" y="2"/>
                    </a:lnTo>
                    <a:lnTo>
                      <a:pt x="127" y="0"/>
                    </a:lnTo>
                    <a:lnTo>
                      <a:pt x="123" y="0"/>
                    </a:lnTo>
                    <a:lnTo>
                      <a:pt x="118" y="0"/>
                    </a:lnTo>
                    <a:lnTo>
                      <a:pt x="112" y="1"/>
                    </a:lnTo>
                    <a:lnTo>
                      <a:pt x="105" y="4"/>
                    </a:lnTo>
                    <a:lnTo>
                      <a:pt x="95" y="8"/>
                    </a:lnTo>
                    <a:lnTo>
                      <a:pt x="90" y="9"/>
                    </a:lnTo>
                    <a:lnTo>
                      <a:pt x="86" y="9"/>
                    </a:lnTo>
                    <a:lnTo>
                      <a:pt x="82" y="9"/>
                    </a:lnTo>
                    <a:lnTo>
                      <a:pt x="77" y="10"/>
                    </a:lnTo>
                    <a:lnTo>
                      <a:pt x="71" y="13"/>
                    </a:lnTo>
                    <a:lnTo>
                      <a:pt x="67" y="17"/>
                    </a:lnTo>
                    <a:lnTo>
                      <a:pt x="65" y="21"/>
                    </a:lnTo>
                    <a:lnTo>
                      <a:pt x="62" y="30"/>
                    </a:lnTo>
                    <a:lnTo>
                      <a:pt x="56" y="41"/>
                    </a:lnTo>
                    <a:lnTo>
                      <a:pt x="52" y="48"/>
                    </a:lnTo>
                    <a:lnTo>
                      <a:pt x="48" y="53"/>
                    </a:lnTo>
                    <a:lnTo>
                      <a:pt x="43" y="56"/>
                    </a:lnTo>
                    <a:lnTo>
                      <a:pt x="39" y="57"/>
                    </a:lnTo>
                    <a:lnTo>
                      <a:pt x="30" y="58"/>
                    </a:lnTo>
                    <a:lnTo>
                      <a:pt x="22" y="61"/>
                    </a:lnTo>
                    <a:lnTo>
                      <a:pt x="19" y="62"/>
                    </a:lnTo>
                    <a:lnTo>
                      <a:pt x="17" y="65"/>
                    </a:lnTo>
                    <a:lnTo>
                      <a:pt x="14" y="68"/>
                    </a:lnTo>
                    <a:lnTo>
                      <a:pt x="14" y="71"/>
                    </a:lnTo>
                    <a:lnTo>
                      <a:pt x="15" y="77"/>
                    </a:lnTo>
                    <a:lnTo>
                      <a:pt x="18" y="82"/>
                    </a:lnTo>
                    <a:lnTo>
                      <a:pt x="31" y="94"/>
                    </a:lnTo>
                    <a:lnTo>
                      <a:pt x="40" y="104"/>
                    </a:lnTo>
                    <a:lnTo>
                      <a:pt x="52" y="117"/>
                    </a:lnTo>
                    <a:lnTo>
                      <a:pt x="56" y="122"/>
                    </a:lnTo>
                    <a:lnTo>
                      <a:pt x="58" y="129"/>
                    </a:lnTo>
                    <a:lnTo>
                      <a:pt x="58" y="134"/>
                    </a:lnTo>
                    <a:lnTo>
                      <a:pt x="58" y="135"/>
                    </a:lnTo>
                    <a:lnTo>
                      <a:pt x="57" y="138"/>
                    </a:lnTo>
                    <a:lnTo>
                      <a:pt x="53" y="139"/>
                    </a:lnTo>
                    <a:lnTo>
                      <a:pt x="50" y="140"/>
                    </a:lnTo>
                    <a:lnTo>
                      <a:pt x="48" y="139"/>
                    </a:lnTo>
                    <a:lnTo>
                      <a:pt x="45" y="138"/>
                    </a:lnTo>
                    <a:lnTo>
                      <a:pt x="41" y="134"/>
                    </a:lnTo>
                    <a:lnTo>
                      <a:pt x="36" y="130"/>
                    </a:lnTo>
                    <a:lnTo>
                      <a:pt x="30" y="130"/>
                    </a:lnTo>
                    <a:lnTo>
                      <a:pt x="22" y="131"/>
                    </a:lnTo>
                    <a:lnTo>
                      <a:pt x="14" y="135"/>
                    </a:lnTo>
                    <a:lnTo>
                      <a:pt x="10" y="138"/>
                    </a:lnTo>
                    <a:lnTo>
                      <a:pt x="8" y="142"/>
                    </a:lnTo>
                    <a:lnTo>
                      <a:pt x="2" y="148"/>
                    </a:lnTo>
                    <a:lnTo>
                      <a:pt x="0" y="155"/>
                    </a:lnTo>
                    <a:lnTo>
                      <a:pt x="0" y="159"/>
                    </a:lnTo>
                    <a:lnTo>
                      <a:pt x="1" y="161"/>
                    </a:lnTo>
                    <a:lnTo>
                      <a:pt x="4" y="165"/>
                    </a:lnTo>
                    <a:lnTo>
                      <a:pt x="8" y="168"/>
                    </a:lnTo>
                    <a:lnTo>
                      <a:pt x="17" y="174"/>
                    </a:lnTo>
                    <a:lnTo>
                      <a:pt x="27" y="178"/>
                    </a:lnTo>
                    <a:lnTo>
                      <a:pt x="32" y="179"/>
                    </a:lnTo>
                    <a:lnTo>
                      <a:pt x="37" y="179"/>
                    </a:lnTo>
                    <a:lnTo>
                      <a:pt x="44" y="179"/>
                    </a:lnTo>
                    <a:lnTo>
                      <a:pt x="49" y="177"/>
                    </a:lnTo>
                    <a:lnTo>
                      <a:pt x="58" y="173"/>
                    </a:lnTo>
                    <a:lnTo>
                      <a:pt x="65" y="170"/>
                    </a:lnTo>
                    <a:lnTo>
                      <a:pt x="67" y="170"/>
                    </a:lnTo>
                    <a:lnTo>
                      <a:pt x="69" y="172"/>
                    </a:lnTo>
                    <a:lnTo>
                      <a:pt x="70" y="174"/>
                    </a:lnTo>
                    <a:lnTo>
                      <a:pt x="70" y="176"/>
                    </a:lnTo>
                    <a:lnTo>
                      <a:pt x="67" y="177"/>
                    </a:lnTo>
                    <a:lnTo>
                      <a:pt x="66" y="179"/>
                    </a:lnTo>
                    <a:lnTo>
                      <a:pt x="66" y="181"/>
                    </a:lnTo>
                    <a:lnTo>
                      <a:pt x="66" y="183"/>
                    </a:lnTo>
                    <a:lnTo>
                      <a:pt x="71" y="191"/>
                    </a:lnTo>
                    <a:lnTo>
                      <a:pt x="71" y="192"/>
                    </a:lnTo>
                    <a:lnTo>
                      <a:pt x="71" y="194"/>
                    </a:lnTo>
                    <a:lnTo>
                      <a:pt x="70" y="196"/>
                    </a:lnTo>
                    <a:lnTo>
                      <a:pt x="67" y="199"/>
                    </a:lnTo>
                    <a:lnTo>
                      <a:pt x="60" y="203"/>
                    </a:lnTo>
                    <a:lnTo>
                      <a:pt x="50" y="207"/>
                    </a:lnTo>
                    <a:lnTo>
                      <a:pt x="47" y="209"/>
                    </a:lnTo>
                    <a:lnTo>
                      <a:pt x="44" y="212"/>
                    </a:lnTo>
                    <a:lnTo>
                      <a:pt x="41" y="216"/>
                    </a:lnTo>
                    <a:lnTo>
                      <a:pt x="41" y="220"/>
                    </a:lnTo>
                    <a:lnTo>
                      <a:pt x="41" y="221"/>
                    </a:lnTo>
                    <a:lnTo>
                      <a:pt x="30" y="229"/>
                    </a:lnTo>
                    <a:lnTo>
                      <a:pt x="19" y="235"/>
                    </a:lnTo>
                    <a:lnTo>
                      <a:pt x="13" y="241"/>
                    </a:lnTo>
                    <a:lnTo>
                      <a:pt x="11" y="243"/>
                    </a:lnTo>
                    <a:lnTo>
                      <a:pt x="13" y="246"/>
                    </a:lnTo>
                    <a:lnTo>
                      <a:pt x="14" y="248"/>
                    </a:lnTo>
                    <a:lnTo>
                      <a:pt x="17" y="252"/>
                    </a:lnTo>
                    <a:lnTo>
                      <a:pt x="21" y="255"/>
                    </a:lnTo>
                    <a:lnTo>
                      <a:pt x="31" y="258"/>
                    </a:lnTo>
                    <a:lnTo>
                      <a:pt x="30" y="260"/>
                    </a:lnTo>
                    <a:lnTo>
                      <a:pt x="30" y="267"/>
                    </a:lnTo>
                    <a:lnTo>
                      <a:pt x="30" y="271"/>
                    </a:lnTo>
                    <a:lnTo>
                      <a:pt x="31" y="274"/>
                    </a:lnTo>
                    <a:lnTo>
                      <a:pt x="34" y="278"/>
                    </a:lnTo>
                    <a:lnTo>
                      <a:pt x="37" y="281"/>
                    </a:lnTo>
                    <a:lnTo>
                      <a:pt x="53" y="281"/>
                    </a:lnTo>
                    <a:lnTo>
                      <a:pt x="56" y="286"/>
                    </a:lnTo>
                    <a:lnTo>
                      <a:pt x="57" y="293"/>
                    </a:lnTo>
                    <a:lnTo>
                      <a:pt x="58" y="299"/>
                    </a:lnTo>
                    <a:lnTo>
                      <a:pt x="60" y="301"/>
                    </a:lnTo>
                    <a:lnTo>
                      <a:pt x="62" y="302"/>
                    </a:lnTo>
                    <a:lnTo>
                      <a:pt x="66" y="301"/>
                    </a:lnTo>
                    <a:lnTo>
                      <a:pt x="69" y="299"/>
                    </a:lnTo>
                    <a:lnTo>
                      <a:pt x="70" y="297"/>
                    </a:lnTo>
                    <a:lnTo>
                      <a:pt x="74" y="297"/>
                    </a:lnTo>
                    <a:lnTo>
                      <a:pt x="77" y="298"/>
                    </a:lnTo>
                    <a:lnTo>
                      <a:pt x="78" y="302"/>
                    </a:lnTo>
                    <a:lnTo>
                      <a:pt x="78" y="304"/>
                    </a:lnTo>
                    <a:lnTo>
                      <a:pt x="82" y="307"/>
                    </a:lnTo>
                    <a:lnTo>
                      <a:pt x="83" y="308"/>
                    </a:lnTo>
                    <a:lnTo>
                      <a:pt x="87" y="308"/>
                    </a:lnTo>
                    <a:lnTo>
                      <a:pt x="90" y="307"/>
                    </a:lnTo>
                    <a:lnTo>
                      <a:pt x="95" y="304"/>
                    </a:lnTo>
                    <a:lnTo>
                      <a:pt x="101" y="298"/>
                    </a:lnTo>
                    <a:lnTo>
                      <a:pt x="105" y="295"/>
                    </a:lnTo>
                    <a:lnTo>
                      <a:pt x="108" y="295"/>
                    </a:lnTo>
                    <a:lnTo>
                      <a:pt x="108" y="298"/>
                    </a:lnTo>
                    <a:lnTo>
                      <a:pt x="105" y="308"/>
                    </a:lnTo>
                    <a:lnTo>
                      <a:pt x="103" y="316"/>
                    </a:lnTo>
                    <a:lnTo>
                      <a:pt x="99" y="324"/>
                    </a:lnTo>
                    <a:lnTo>
                      <a:pt x="86" y="334"/>
                    </a:lnTo>
                    <a:lnTo>
                      <a:pt x="75" y="343"/>
                    </a:lnTo>
                    <a:lnTo>
                      <a:pt x="66" y="353"/>
                    </a:lnTo>
                    <a:lnTo>
                      <a:pt x="60" y="357"/>
                    </a:lnTo>
                    <a:lnTo>
                      <a:pt x="53" y="362"/>
                    </a:lnTo>
                    <a:lnTo>
                      <a:pt x="50" y="364"/>
                    </a:lnTo>
                    <a:lnTo>
                      <a:pt x="49" y="368"/>
                    </a:lnTo>
                    <a:lnTo>
                      <a:pt x="56" y="366"/>
                    </a:lnTo>
                    <a:lnTo>
                      <a:pt x="74" y="360"/>
                    </a:lnTo>
                    <a:lnTo>
                      <a:pt x="79" y="358"/>
                    </a:lnTo>
                    <a:lnTo>
                      <a:pt x="86" y="354"/>
                    </a:lnTo>
                    <a:lnTo>
                      <a:pt x="100" y="343"/>
                    </a:lnTo>
                    <a:lnTo>
                      <a:pt x="113" y="332"/>
                    </a:lnTo>
                    <a:lnTo>
                      <a:pt x="125" y="320"/>
                    </a:lnTo>
                    <a:lnTo>
                      <a:pt x="129" y="317"/>
                    </a:lnTo>
                    <a:lnTo>
                      <a:pt x="138" y="312"/>
                    </a:lnTo>
                    <a:lnTo>
                      <a:pt x="142" y="308"/>
                    </a:lnTo>
                    <a:lnTo>
                      <a:pt x="144" y="304"/>
                    </a:lnTo>
                    <a:lnTo>
                      <a:pt x="144" y="301"/>
                    </a:lnTo>
                    <a:lnTo>
                      <a:pt x="142" y="297"/>
                    </a:lnTo>
                    <a:lnTo>
                      <a:pt x="140" y="295"/>
                    </a:lnTo>
                    <a:lnTo>
                      <a:pt x="138" y="294"/>
                    </a:lnTo>
                    <a:lnTo>
                      <a:pt x="138" y="293"/>
                    </a:lnTo>
                    <a:lnTo>
                      <a:pt x="138" y="291"/>
                    </a:lnTo>
                    <a:lnTo>
                      <a:pt x="139" y="290"/>
                    </a:lnTo>
                    <a:lnTo>
                      <a:pt x="142" y="288"/>
                    </a:lnTo>
                    <a:lnTo>
                      <a:pt x="149" y="276"/>
                    </a:lnTo>
                    <a:lnTo>
                      <a:pt x="156" y="265"/>
                    </a:lnTo>
                    <a:lnTo>
                      <a:pt x="160" y="255"/>
                    </a:lnTo>
                    <a:lnTo>
                      <a:pt x="161" y="254"/>
                    </a:lnTo>
                    <a:lnTo>
                      <a:pt x="168" y="250"/>
                    </a:lnTo>
                    <a:lnTo>
                      <a:pt x="177" y="247"/>
                    </a:lnTo>
                    <a:lnTo>
                      <a:pt x="183" y="247"/>
                    </a:lnTo>
                    <a:lnTo>
                      <a:pt x="190" y="247"/>
                    </a:lnTo>
                    <a:lnTo>
                      <a:pt x="194" y="250"/>
                    </a:lnTo>
                    <a:lnTo>
                      <a:pt x="196" y="252"/>
                    </a:lnTo>
                    <a:lnTo>
                      <a:pt x="195" y="254"/>
                    </a:lnTo>
                    <a:lnTo>
                      <a:pt x="194" y="255"/>
                    </a:lnTo>
                    <a:lnTo>
                      <a:pt x="190" y="255"/>
                    </a:lnTo>
                    <a:lnTo>
                      <a:pt x="182" y="258"/>
                    </a:lnTo>
                    <a:lnTo>
                      <a:pt x="177" y="259"/>
                    </a:lnTo>
                    <a:lnTo>
                      <a:pt x="172" y="261"/>
                    </a:lnTo>
                    <a:lnTo>
                      <a:pt x="169" y="264"/>
                    </a:lnTo>
                    <a:lnTo>
                      <a:pt x="166" y="269"/>
                    </a:lnTo>
                    <a:lnTo>
                      <a:pt x="165" y="273"/>
                    </a:lnTo>
                    <a:lnTo>
                      <a:pt x="164" y="277"/>
                    </a:lnTo>
                    <a:lnTo>
                      <a:pt x="161" y="280"/>
                    </a:lnTo>
                    <a:lnTo>
                      <a:pt x="160" y="282"/>
                    </a:lnTo>
                    <a:lnTo>
                      <a:pt x="161" y="288"/>
                    </a:lnTo>
                    <a:lnTo>
                      <a:pt x="162" y="290"/>
                    </a:lnTo>
                    <a:lnTo>
                      <a:pt x="164" y="293"/>
                    </a:lnTo>
                    <a:lnTo>
                      <a:pt x="168" y="293"/>
                    </a:lnTo>
                    <a:lnTo>
                      <a:pt x="172" y="291"/>
                    </a:lnTo>
                    <a:lnTo>
                      <a:pt x="183" y="284"/>
                    </a:lnTo>
                    <a:lnTo>
                      <a:pt x="191" y="277"/>
                    </a:lnTo>
                    <a:lnTo>
                      <a:pt x="194" y="274"/>
                    </a:lnTo>
                    <a:lnTo>
                      <a:pt x="195" y="272"/>
                    </a:lnTo>
                    <a:lnTo>
                      <a:pt x="195" y="268"/>
                    </a:lnTo>
                    <a:lnTo>
                      <a:pt x="198" y="261"/>
                    </a:lnTo>
                    <a:lnTo>
                      <a:pt x="199" y="259"/>
                    </a:lnTo>
                    <a:lnTo>
                      <a:pt x="201" y="258"/>
                    </a:lnTo>
                    <a:lnTo>
                      <a:pt x="205" y="259"/>
                    </a:lnTo>
                    <a:lnTo>
                      <a:pt x="211" y="261"/>
                    </a:lnTo>
                    <a:lnTo>
                      <a:pt x="213" y="263"/>
                    </a:lnTo>
                    <a:lnTo>
                      <a:pt x="220" y="263"/>
                    </a:lnTo>
                    <a:lnTo>
                      <a:pt x="226" y="265"/>
                    </a:lnTo>
                    <a:lnTo>
                      <a:pt x="229" y="268"/>
                    </a:lnTo>
                    <a:lnTo>
                      <a:pt x="231" y="272"/>
                    </a:lnTo>
                    <a:lnTo>
                      <a:pt x="238" y="273"/>
                    </a:lnTo>
                    <a:lnTo>
                      <a:pt x="246" y="276"/>
                    </a:lnTo>
                    <a:lnTo>
                      <a:pt x="257" y="277"/>
                    </a:lnTo>
                    <a:lnTo>
                      <a:pt x="263" y="280"/>
                    </a:lnTo>
                    <a:lnTo>
                      <a:pt x="268" y="282"/>
                    </a:lnTo>
                    <a:lnTo>
                      <a:pt x="270" y="286"/>
                    </a:lnTo>
                    <a:lnTo>
                      <a:pt x="273" y="285"/>
                    </a:lnTo>
                    <a:lnTo>
                      <a:pt x="277" y="282"/>
                    </a:lnTo>
                    <a:lnTo>
                      <a:pt x="278" y="281"/>
                    </a:lnTo>
                    <a:lnTo>
                      <a:pt x="281" y="281"/>
                    </a:lnTo>
                    <a:lnTo>
                      <a:pt x="283" y="282"/>
                    </a:lnTo>
                    <a:lnTo>
                      <a:pt x="285" y="284"/>
                    </a:lnTo>
                    <a:lnTo>
                      <a:pt x="291" y="293"/>
                    </a:lnTo>
                    <a:lnTo>
                      <a:pt x="303" y="304"/>
                    </a:lnTo>
                    <a:lnTo>
                      <a:pt x="319" y="319"/>
                    </a:lnTo>
                    <a:lnTo>
                      <a:pt x="329" y="299"/>
                    </a:lnTo>
                    <a:lnTo>
                      <a:pt x="337" y="308"/>
                    </a:lnTo>
                    <a:lnTo>
                      <a:pt x="341" y="316"/>
                    </a:lnTo>
                    <a:lnTo>
                      <a:pt x="345" y="324"/>
                    </a:lnTo>
                    <a:lnTo>
                      <a:pt x="349" y="329"/>
                    </a:lnTo>
                    <a:lnTo>
                      <a:pt x="356" y="338"/>
                    </a:lnTo>
                    <a:lnTo>
                      <a:pt x="356" y="345"/>
                    </a:lnTo>
                    <a:lnTo>
                      <a:pt x="359" y="351"/>
                    </a:lnTo>
                    <a:lnTo>
                      <a:pt x="360" y="354"/>
                    </a:lnTo>
                    <a:lnTo>
                      <a:pt x="363" y="357"/>
                    </a:lnTo>
                    <a:lnTo>
                      <a:pt x="363" y="359"/>
                    </a:lnTo>
                    <a:lnTo>
                      <a:pt x="365" y="359"/>
                    </a:lnTo>
                    <a:lnTo>
                      <a:pt x="371" y="357"/>
                    </a:lnTo>
                    <a:lnTo>
                      <a:pt x="372" y="358"/>
                    </a:lnTo>
                    <a:lnTo>
                      <a:pt x="372" y="360"/>
                    </a:lnTo>
                    <a:lnTo>
                      <a:pt x="373" y="368"/>
                    </a:lnTo>
                    <a:lnTo>
                      <a:pt x="372" y="371"/>
                    </a:lnTo>
                    <a:lnTo>
                      <a:pt x="371" y="376"/>
                    </a:lnTo>
                    <a:lnTo>
                      <a:pt x="371" y="380"/>
                    </a:lnTo>
                    <a:lnTo>
                      <a:pt x="371" y="383"/>
                    </a:lnTo>
                    <a:lnTo>
                      <a:pt x="373" y="385"/>
                    </a:lnTo>
                    <a:lnTo>
                      <a:pt x="377" y="386"/>
                    </a:lnTo>
                    <a:lnTo>
                      <a:pt x="381" y="373"/>
                    </a:lnTo>
                    <a:lnTo>
                      <a:pt x="382" y="362"/>
                    </a:lnTo>
                    <a:lnTo>
                      <a:pt x="382" y="358"/>
                    </a:lnTo>
                    <a:lnTo>
                      <a:pt x="382" y="355"/>
                    </a:lnTo>
                    <a:lnTo>
                      <a:pt x="376" y="349"/>
                    </a:lnTo>
                    <a:lnTo>
                      <a:pt x="371" y="342"/>
                    </a:lnTo>
                    <a:lnTo>
                      <a:pt x="365" y="333"/>
                    </a:lnTo>
                    <a:lnTo>
                      <a:pt x="349" y="310"/>
                    </a:lnTo>
                    <a:lnTo>
                      <a:pt x="335" y="293"/>
                    </a:lnTo>
                    <a:lnTo>
                      <a:pt x="330" y="286"/>
                    </a:lnTo>
                    <a:lnTo>
                      <a:pt x="326" y="284"/>
                    </a:lnTo>
                    <a:lnTo>
                      <a:pt x="321" y="289"/>
                    </a:lnTo>
                    <a:lnTo>
                      <a:pt x="316" y="291"/>
                    </a:lnTo>
                    <a:lnTo>
                      <a:pt x="309" y="294"/>
                    </a:lnTo>
                    <a:lnTo>
                      <a:pt x="294" y="281"/>
                    </a:lnTo>
                    <a:lnTo>
                      <a:pt x="282" y="272"/>
                    </a:lnTo>
                    <a:lnTo>
                      <a:pt x="273" y="267"/>
                    </a:lnTo>
                    <a:lnTo>
                      <a:pt x="263" y="264"/>
                    </a:lnTo>
                    <a:lnTo>
                      <a:pt x="263" y="3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3" name="Freeform 7"/>
              <p:cNvSpPr>
                <a:spLocks/>
              </p:cNvSpPr>
              <p:nvPr/>
            </p:nvSpPr>
            <p:spPr bwMode="grayWhite">
              <a:xfrm>
                <a:off x="395" y="1251"/>
                <a:ext cx="10" cy="10"/>
              </a:xfrm>
              <a:custGeom>
                <a:avLst/>
                <a:gdLst>
                  <a:gd name="T0" fmla="*/ 0 w 21"/>
                  <a:gd name="T1" fmla="*/ 1 h 19"/>
                  <a:gd name="T2" fmla="*/ 0 w 21"/>
                  <a:gd name="T3" fmla="*/ 1 h 19"/>
                  <a:gd name="T4" fmla="*/ 0 w 21"/>
                  <a:gd name="T5" fmla="*/ 0 h 19"/>
                  <a:gd name="T6" fmla="*/ 0 w 21"/>
                  <a:gd name="T7" fmla="*/ 0 h 19"/>
                  <a:gd name="T8" fmla="*/ 0 w 21"/>
                  <a:gd name="T9" fmla="*/ 0 h 19"/>
                  <a:gd name="T10" fmla="*/ 0 w 21"/>
                  <a:gd name="T11" fmla="*/ 1 h 19"/>
                  <a:gd name="T12" fmla="*/ 0 w 21"/>
                  <a:gd name="T13" fmla="*/ 1 h 19"/>
                  <a:gd name="T14" fmla="*/ 0 w 21"/>
                  <a:gd name="T15" fmla="*/ 1 h 19"/>
                  <a:gd name="T16" fmla="*/ 0 w 21"/>
                  <a:gd name="T17" fmla="*/ 1 h 19"/>
                  <a:gd name="T18" fmla="*/ 0 w 21"/>
                  <a:gd name="T19" fmla="*/ 1 h 19"/>
                  <a:gd name="T20" fmla="*/ 0 w 21"/>
                  <a:gd name="T21" fmla="*/ 1 h 19"/>
                  <a:gd name="T22" fmla="*/ 0 w 21"/>
                  <a:gd name="T23" fmla="*/ 1 h 19"/>
                  <a:gd name="T24" fmla="*/ 0 w 21"/>
                  <a:gd name="T25" fmla="*/ 1 h 19"/>
                  <a:gd name="T26" fmla="*/ 0 w 21"/>
                  <a:gd name="T27" fmla="*/ 1 h 19"/>
                  <a:gd name="T28" fmla="*/ 0 w 21"/>
                  <a:gd name="T29" fmla="*/ 1 h 19"/>
                  <a:gd name="T30" fmla="*/ 0 w 21"/>
                  <a:gd name="T31" fmla="*/ 1 h 19"/>
                  <a:gd name="T32" fmla="*/ 0 w 21"/>
                  <a:gd name="T33" fmla="*/ 1 h 19"/>
                  <a:gd name="T34" fmla="*/ 0 w 21"/>
                  <a:gd name="T35" fmla="*/ 1 h 19"/>
                  <a:gd name="T36" fmla="*/ 0 w 21"/>
                  <a:gd name="T37" fmla="*/ 1 h 19"/>
                  <a:gd name="T38" fmla="*/ 0 w 21"/>
                  <a:gd name="T39" fmla="*/ 1 h 19"/>
                  <a:gd name="T40" fmla="*/ 0 w 21"/>
                  <a:gd name="T41" fmla="*/ 1 h 19"/>
                  <a:gd name="T42" fmla="*/ 0 w 21"/>
                  <a:gd name="T43" fmla="*/ 1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19"/>
                  <a:gd name="T68" fmla="*/ 21 w 21"/>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19">
                    <a:moveTo>
                      <a:pt x="11" y="2"/>
                    </a:moveTo>
                    <a:lnTo>
                      <a:pt x="11" y="2"/>
                    </a:lnTo>
                    <a:lnTo>
                      <a:pt x="8" y="0"/>
                    </a:lnTo>
                    <a:lnTo>
                      <a:pt x="3" y="0"/>
                    </a:lnTo>
                    <a:lnTo>
                      <a:pt x="2" y="0"/>
                    </a:lnTo>
                    <a:lnTo>
                      <a:pt x="0" y="3"/>
                    </a:lnTo>
                    <a:lnTo>
                      <a:pt x="0" y="6"/>
                    </a:lnTo>
                    <a:lnTo>
                      <a:pt x="3" y="11"/>
                    </a:lnTo>
                    <a:lnTo>
                      <a:pt x="8" y="15"/>
                    </a:lnTo>
                    <a:lnTo>
                      <a:pt x="12" y="17"/>
                    </a:lnTo>
                    <a:lnTo>
                      <a:pt x="15" y="19"/>
                    </a:lnTo>
                    <a:lnTo>
                      <a:pt x="18" y="17"/>
                    </a:lnTo>
                    <a:lnTo>
                      <a:pt x="21" y="15"/>
                    </a:lnTo>
                    <a:lnTo>
                      <a:pt x="21" y="11"/>
                    </a:lnTo>
                    <a:lnTo>
                      <a:pt x="21" y="10"/>
                    </a:lnTo>
                    <a:lnTo>
                      <a:pt x="20" y="8"/>
                    </a:lnTo>
                    <a:lnTo>
                      <a:pt x="13" y="3"/>
                    </a:lnTo>
                    <a:lnTo>
                      <a:pt x="11" y="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4" name="Freeform 8"/>
              <p:cNvSpPr>
                <a:spLocks/>
              </p:cNvSpPr>
              <p:nvPr/>
            </p:nvSpPr>
            <p:spPr bwMode="grayWhite">
              <a:xfrm>
                <a:off x="477" y="1315"/>
                <a:ext cx="6" cy="8"/>
              </a:xfrm>
              <a:custGeom>
                <a:avLst/>
                <a:gdLst>
                  <a:gd name="T0" fmla="*/ 1 w 12"/>
                  <a:gd name="T1" fmla="*/ 0 h 17"/>
                  <a:gd name="T2" fmla="*/ 1 w 12"/>
                  <a:gd name="T3" fmla="*/ 0 h 17"/>
                  <a:gd name="T4" fmla="*/ 1 w 12"/>
                  <a:gd name="T5" fmla="*/ 0 h 17"/>
                  <a:gd name="T6" fmla="*/ 1 w 12"/>
                  <a:gd name="T7" fmla="*/ 0 h 17"/>
                  <a:gd name="T8" fmla="*/ 1 w 12"/>
                  <a:gd name="T9" fmla="*/ 0 h 17"/>
                  <a:gd name="T10" fmla="*/ 0 w 12"/>
                  <a:gd name="T11" fmla="*/ 0 h 17"/>
                  <a:gd name="T12" fmla="*/ 0 w 12"/>
                  <a:gd name="T13" fmla="*/ 0 h 17"/>
                  <a:gd name="T14" fmla="*/ 0 w 12"/>
                  <a:gd name="T15" fmla="*/ 0 h 17"/>
                  <a:gd name="T16" fmla="*/ 1 w 12"/>
                  <a:gd name="T17" fmla="*/ 0 h 17"/>
                  <a:gd name="T18" fmla="*/ 1 w 12"/>
                  <a:gd name="T19" fmla="*/ 0 h 17"/>
                  <a:gd name="T20" fmla="*/ 1 w 12"/>
                  <a:gd name="T21" fmla="*/ 0 h 17"/>
                  <a:gd name="T22" fmla="*/ 1 w 12"/>
                  <a:gd name="T23" fmla="*/ 0 h 17"/>
                  <a:gd name="T24" fmla="*/ 1 w 12"/>
                  <a:gd name="T25" fmla="*/ 0 h 17"/>
                  <a:gd name="T26" fmla="*/ 1 w 12"/>
                  <a:gd name="T27" fmla="*/ 0 h 17"/>
                  <a:gd name="T28" fmla="*/ 1 w 12"/>
                  <a:gd name="T29" fmla="*/ 0 h 17"/>
                  <a:gd name="T30" fmla="*/ 1 w 12"/>
                  <a:gd name="T31" fmla="*/ 0 h 17"/>
                  <a:gd name="T32" fmla="*/ 1 w 12"/>
                  <a:gd name="T33" fmla="*/ 0 h 17"/>
                  <a:gd name="T34" fmla="*/ 1 w 12"/>
                  <a:gd name="T35" fmla="*/ 0 h 17"/>
                  <a:gd name="T36" fmla="*/ 1 w 12"/>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17"/>
                  <a:gd name="T59" fmla="*/ 12 w 1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17">
                    <a:moveTo>
                      <a:pt x="7" y="0"/>
                    </a:moveTo>
                    <a:lnTo>
                      <a:pt x="7" y="0"/>
                    </a:lnTo>
                    <a:lnTo>
                      <a:pt x="4" y="0"/>
                    </a:lnTo>
                    <a:lnTo>
                      <a:pt x="2" y="4"/>
                    </a:lnTo>
                    <a:lnTo>
                      <a:pt x="0" y="11"/>
                    </a:lnTo>
                    <a:lnTo>
                      <a:pt x="0" y="13"/>
                    </a:lnTo>
                    <a:lnTo>
                      <a:pt x="2" y="16"/>
                    </a:lnTo>
                    <a:lnTo>
                      <a:pt x="2" y="17"/>
                    </a:lnTo>
                    <a:lnTo>
                      <a:pt x="4" y="17"/>
                    </a:lnTo>
                    <a:lnTo>
                      <a:pt x="7" y="17"/>
                    </a:lnTo>
                    <a:lnTo>
                      <a:pt x="12" y="13"/>
                    </a:lnTo>
                    <a:lnTo>
                      <a:pt x="12" y="8"/>
                    </a:lnTo>
                    <a:lnTo>
                      <a:pt x="11" y="3"/>
                    </a:lnTo>
                    <a:lnTo>
                      <a:pt x="10" y="2"/>
                    </a:lnTo>
                    <a:lnTo>
                      <a:pt x="7"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grpSp>
        <p:sp>
          <p:nvSpPr>
            <p:cNvPr id="146478" name="Freeform 9"/>
            <p:cNvSpPr>
              <a:spLocks/>
            </p:cNvSpPr>
            <p:nvPr/>
          </p:nvSpPr>
          <p:spPr bwMode="grayWhite">
            <a:xfrm>
              <a:off x="1246" y="950"/>
              <a:ext cx="489" cy="356"/>
            </a:xfrm>
            <a:custGeom>
              <a:avLst/>
              <a:gdLst>
                <a:gd name="T0" fmla="*/ 6 w 526"/>
                <a:gd name="T1" fmla="*/ 6 h 384"/>
                <a:gd name="T2" fmla="*/ 0 w 526"/>
                <a:gd name="T3" fmla="*/ 6 h 384"/>
                <a:gd name="T4" fmla="*/ 4 w 526"/>
                <a:gd name="T5" fmla="*/ 6 h 384"/>
                <a:gd name="T6" fmla="*/ 6 w 526"/>
                <a:gd name="T7" fmla="*/ 6 h 384"/>
                <a:gd name="T8" fmla="*/ 7 w 526"/>
                <a:gd name="T9" fmla="*/ 6 h 384"/>
                <a:gd name="T10" fmla="*/ 7 w 526"/>
                <a:gd name="T11" fmla="*/ 6 h 384"/>
                <a:gd name="T12" fmla="*/ 7 w 526"/>
                <a:gd name="T13" fmla="*/ 6 h 384"/>
                <a:gd name="T14" fmla="*/ 7 w 526"/>
                <a:gd name="T15" fmla="*/ 6 h 384"/>
                <a:gd name="T16" fmla="*/ 7 w 526"/>
                <a:gd name="T17" fmla="*/ 6 h 384"/>
                <a:gd name="T18" fmla="*/ 7 w 526"/>
                <a:gd name="T19" fmla="*/ 6 h 384"/>
                <a:gd name="T20" fmla="*/ 7 w 526"/>
                <a:gd name="T21" fmla="*/ 6 h 384"/>
                <a:gd name="T22" fmla="*/ 7 w 526"/>
                <a:gd name="T23" fmla="*/ 6 h 384"/>
                <a:gd name="T24" fmla="*/ 7 w 526"/>
                <a:gd name="T25" fmla="*/ 6 h 384"/>
                <a:gd name="T26" fmla="*/ 7 w 526"/>
                <a:gd name="T27" fmla="*/ 6 h 384"/>
                <a:gd name="T28" fmla="*/ 7 w 526"/>
                <a:gd name="T29" fmla="*/ 6 h 384"/>
                <a:gd name="T30" fmla="*/ 7 w 526"/>
                <a:gd name="T31" fmla="*/ 6 h 384"/>
                <a:gd name="T32" fmla="*/ 7 w 526"/>
                <a:gd name="T33" fmla="*/ 6 h 384"/>
                <a:gd name="T34" fmla="*/ 7 w 526"/>
                <a:gd name="T35" fmla="*/ 6 h 384"/>
                <a:gd name="T36" fmla="*/ 7 w 526"/>
                <a:gd name="T37" fmla="*/ 6 h 384"/>
                <a:gd name="T38" fmla="*/ 7 w 526"/>
                <a:gd name="T39" fmla="*/ 6 h 384"/>
                <a:gd name="T40" fmla="*/ 7 w 526"/>
                <a:gd name="T41" fmla="*/ 6 h 384"/>
                <a:gd name="T42" fmla="*/ 7 w 526"/>
                <a:gd name="T43" fmla="*/ 6 h 384"/>
                <a:gd name="T44" fmla="*/ 7 w 526"/>
                <a:gd name="T45" fmla="*/ 6 h 384"/>
                <a:gd name="T46" fmla="*/ 7 w 526"/>
                <a:gd name="T47" fmla="*/ 6 h 384"/>
                <a:gd name="T48" fmla="*/ 7 w 526"/>
                <a:gd name="T49" fmla="*/ 6 h 384"/>
                <a:gd name="T50" fmla="*/ 7 w 526"/>
                <a:gd name="T51" fmla="*/ 6 h 384"/>
                <a:gd name="T52" fmla="*/ 7 w 526"/>
                <a:gd name="T53" fmla="*/ 6 h 384"/>
                <a:gd name="T54" fmla="*/ 7 w 526"/>
                <a:gd name="T55" fmla="*/ 6 h 384"/>
                <a:gd name="T56" fmla="*/ 7 w 526"/>
                <a:gd name="T57" fmla="*/ 6 h 384"/>
                <a:gd name="T58" fmla="*/ 7 w 526"/>
                <a:gd name="T59" fmla="*/ 6 h 384"/>
                <a:gd name="T60" fmla="*/ 7 w 526"/>
                <a:gd name="T61" fmla="*/ 6 h 384"/>
                <a:gd name="T62" fmla="*/ 7 w 526"/>
                <a:gd name="T63" fmla="*/ 6 h 384"/>
                <a:gd name="T64" fmla="*/ 7 w 526"/>
                <a:gd name="T65" fmla="*/ 6 h 384"/>
                <a:gd name="T66" fmla="*/ 7 w 526"/>
                <a:gd name="T67" fmla="*/ 6 h 384"/>
                <a:gd name="T68" fmla="*/ 7 w 526"/>
                <a:gd name="T69" fmla="*/ 6 h 384"/>
                <a:gd name="T70" fmla="*/ 7 w 526"/>
                <a:gd name="T71" fmla="*/ 6 h 384"/>
                <a:gd name="T72" fmla="*/ 7 w 526"/>
                <a:gd name="T73" fmla="*/ 0 h 384"/>
                <a:gd name="T74" fmla="*/ 7 w 526"/>
                <a:gd name="T75" fmla="*/ 6 h 384"/>
                <a:gd name="T76" fmla="*/ 7 w 526"/>
                <a:gd name="T77" fmla="*/ 6 h 384"/>
                <a:gd name="T78" fmla="*/ 7 w 526"/>
                <a:gd name="T79" fmla="*/ 6 h 384"/>
                <a:gd name="T80" fmla="*/ 7 w 526"/>
                <a:gd name="T81" fmla="*/ 6 h 384"/>
                <a:gd name="T82" fmla="*/ 7 w 526"/>
                <a:gd name="T83" fmla="*/ 6 h 384"/>
                <a:gd name="T84" fmla="*/ 7 w 526"/>
                <a:gd name="T85" fmla="*/ 6 h 384"/>
                <a:gd name="T86" fmla="*/ 7 w 526"/>
                <a:gd name="T87" fmla="*/ 6 h 384"/>
                <a:gd name="T88" fmla="*/ 7 w 526"/>
                <a:gd name="T89" fmla="*/ 6 h 384"/>
                <a:gd name="T90" fmla="*/ 7 w 526"/>
                <a:gd name="T91" fmla="*/ 6 h 384"/>
                <a:gd name="T92" fmla="*/ 7 w 526"/>
                <a:gd name="T93" fmla="*/ 6 h 384"/>
                <a:gd name="T94" fmla="*/ 7 w 526"/>
                <a:gd name="T95" fmla="*/ 6 h 384"/>
                <a:gd name="T96" fmla="*/ 7 w 526"/>
                <a:gd name="T97" fmla="*/ 6 h 384"/>
                <a:gd name="T98" fmla="*/ 7 w 526"/>
                <a:gd name="T99" fmla="*/ 6 h 384"/>
                <a:gd name="T100" fmla="*/ 7 w 526"/>
                <a:gd name="T101" fmla="*/ 6 h 384"/>
                <a:gd name="T102" fmla="*/ 7 w 526"/>
                <a:gd name="T103" fmla="*/ 6 h 384"/>
                <a:gd name="T104" fmla="*/ 7 w 526"/>
                <a:gd name="T105" fmla="*/ 6 h 384"/>
                <a:gd name="T106" fmla="*/ 7 w 526"/>
                <a:gd name="T107" fmla="*/ 6 h 384"/>
                <a:gd name="T108" fmla="*/ 7 w 526"/>
                <a:gd name="T109" fmla="*/ 6 h 384"/>
                <a:gd name="T110" fmla="*/ 7 w 526"/>
                <a:gd name="T111" fmla="*/ 6 h 384"/>
                <a:gd name="T112" fmla="*/ 7 w 526"/>
                <a:gd name="T113" fmla="*/ 6 h 384"/>
                <a:gd name="T114" fmla="*/ 7 w 526"/>
                <a:gd name="T115" fmla="*/ 6 h 384"/>
                <a:gd name="T116" fmla="*/ 7 w 526"/>
                <a:gd name="T117" fmla="*/ 6 h 384"/>
                <a:gd name="T118" fmla="*/ 7 w 526"/>
                <a:gd name="T119" fmla="*/ 6 h 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6"/>
                <a:gd name="T181" fmla="*/ 0 h 384"/>
                <a:gd name="T182" fmla="*/ 526 w 526"/>
                <a:gd name="T183" fmla="*/ 384 h 3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6" h="384">
                  <a:moveTo>
                    <a:pt x="20" y="242"/>
                  </a:moveTo>
                  <a:lnTo>
                    <a:pt x="6" y="232"/>
                  </a:lnTo>
                  <a:lnTo>
                    <a:pt x="2" y="232"/>
                  </a:lnTo>
                  <a:lnTo>
                    <a:pt x="0" y="232"/>
                  </a:lnTo>
                  <a:lnTo>
                    <a:pt x="0" y="228"/>
                  </a:lnTo>
                  <a:lnTo>
                    <a:pt x="4" y="216"/>
                  </a:lnTo>
                  <a:lnTo>
                    <a:pt x="6" y="210"/>
                  </a:lnTo>
                  <a:lnTo>
                    <a:pt x="6" y="206"/>
                  </a:lnTo>
                  <a:lnTo>
                    <a:pt x="6" y="202"/>
                  </a:lnTo>
                  <a:lnTo>
                    <a:pt x="8" y="202"/>
                  </a:lnTo>
                  <a:lnTo>
                    <a:pt x="10" y="202"/>
                  </a:lnTo>
                  <a:lnTo>
                    <a:pt x="12" y="210"/>
                  </a:lnTo>
                  <a:lnTo>
                    <a:pt x="10" y="214"/>
                  </a:lnTo>
                  <a:lnTo>
                    <a:pt x="10" y="216"/>
                  </a:lnTo>
                  <a:lnTo>
                    <a:pt x="10" y="218"/>
                  </a:lnTo>
                  <a:lnTo>
                    <a:pt x="20" y="210"/>
                  </a:lnTo>
                  <a:lnTo>
                    <a:pt x="18" y="208"/>
                  </a:lnTo>
                  <a:lnTo>
                    <a:pt x="18" y="202"/>
                  </a:lnTo>
                  <a:lnTo>
                    <a:pt x="22" y="198"/>
                  </a:lnTo>
                  <a:lnTo>
                    <a:pt x="20" y="192"/>
                  </a:lnTo>
                  <a:lnTo>
                    <a:pt x="14" y="190"/>
                  </a:lnTo>
                  <a:lnTo>
                    <a:pt x="14" y="176"/>
                  </a:lnTo>
                  <a:lnTo>
                    <a:pt x="16" y="174"/>
                  </a:lnTo>
                  <a:lnTo>
                    <a:pt x="20" y="176"/>
                  </a:lnTo>
                  <a:lnTo>
                    <a:pt x="22" y="174"/>
                  </a:lnTo>
                  <a:lnTo>
                    <a:pt x="32" y="170"/>
                  </a:lnTo>
                  <a:lnTo>
                    <a:pt x="24" y="164"/>
                  </a:lnTo>
                  <a:lnTo>
                    <a:pt x="24" y="162"/>
                  </a:lnTo>
                  <a:lnTo>
                    <a:pt x="16" y="166"/>
                  </a:lnTo>
                  <a:lnTo>
                    <a:pt x="16" y="154"/>
                  </a:lnTo>
                  <a:lnTo>
                    <a:pt x="16" y="148"/>
                  </a:lnTo>
                  <a:lnTo>
                    <a:pt x="18" y="136"/>
                  </a:lnTo>
                  <a:lnTo>
                    <a:pt x="18" y="126"/>
                  </a:lnTo>
                  <a:lnTo>
                    <a:pt x="16" y="118"/>
                  </a:lnTo>
                  <a:lnTo>
                    <a:pt x="18" y="98"/>
                  </a:lnTo>
                  <a:lnTo>
                    <a:pt x="20" y="90"/>
                  </a:lnTo>
                  <a:lnTo>
                    <a:pt x="12" y="62"/>
                  </a:lnTo>
                  <a:lnTo>
                    <a:pt x="12" y="44"/>
                  </a:lnTo>
                  <a:lnTo>
                    <a:pt x="14" y="34"/>
                  </a:lnTo>
                  <a:lnTo>
                    <a:pt x="18" y="18"/>
                  </a:lnTo>
                  <a:lnTo>
                    <a:pt x="68" y="54"/>
                  </a:lnTo>
                  <a:lnTo>
                    <a:pt x="92" y="68"/>
                  </a:lnTo>
                  <a:lnTo>
                    <a:pt x="112" y="74"/>
                  </a:lnTo>
                  <a:lnTo>
                    <a:pt x="124" y="82"/>
                  </a:lnTo>
                  <a:lnTo>
                    <a:pt x="134" y="82"/>
                  </a:lnTo>
                  <a:lnTo>
                    <a:pt x="138" y="84"/>
                  </a:lnTo>
                  <a:lnTo>
                    <a:pt x="142" y="88"/>
                  </a:lnTo>
                  <a:lnTo>
                    <a:pt x="144" y="114"/>
                  </a:lnTo>
                  <a:lnTo>
                    <a:pt x="142" y="118"/>
                  </a:lnTo>
                  <a:lnTo>
                    <a:pt x="134" y="124"/>
                  </a:lnTo>
                  <a:lnTo>
                    <a:pt x="130" y="134"/>
                  </a:lnTo>
                  <a:lnTo>
                    <a:pt x="130" y="144"/>
                  </a:lnTo>
                  <a:lnTo>
                    <a:pt x="132" y="148"/>
                  </a:lnTo>
                  <a:lnTo>
                    <a:pt x="132" y="152"/>
                  </a:lnTo>
                  <a:lnTo>
                    <a:pt x="130" y="156"/>
                  </a:lnTo>
                  <a:lnTo>
                    <a:pt x="130" y="162"/>
                  </a:lnTo>
                  <a:lnTo>
                    <a:pt x="134" y="166"/>
                  </a:lnTo>
                  <a:lnTo>
                    <a:pt x="144" y="160"/>
                  </a:lnTo>
                  <a:lnTo>
                    <a:pt x="148" y="138"/>
                  </a:lnTo>
                  <a:lnTo>
                    <a:pt x="154" y="134"/>
                  </a:lnTo>
                  <a:lnTo>
                    <a:pt x="158" y="124"/>
                  </a:lnTo>
                  <a:lnTo>
                    <a:pt x="170" y="110"/>
                  </a:lnTo>
                  <a:lnTo>
                    <a:pt x="170" y="106"/>
                  </a:lnTo>
                  <a:lnTo>
                    <a:pt x="164" y="86"/>
                  </a:lnTo>
                  <a:lnTo>
                    <a:pt x="154" y="58"/>
                  </a:lnTo>
                  <a:lnTo>
                    <a:pt x="154" y="54"/>
                  </a:lnTo>
                  <a:lnTo>
                    <a:pt x="158" y="52"/>
                  </a:lnTo>
                  <a:lnTo>
                    <a:pt x="164" y="54"/>
                  </a:lnTo>
                  <a:lnTo>
                    <a:pt x="170" y="42"/>
                  </a:lnTo>
                  <a:lnTo>
                    <a:pt x="168" y="28"/>
                  </a:lnTo>
                  <a:lnTo>
                    <a:pt x="160" y="26"/>
                  </a:lnTo>
                  <a:lnTo>
                    <a:pt x="158" y="18"/>
                  </a:lnTo>
                  <a:lnTo>
                    <a:pt x="158" y="0"/>
                  </a:lnTo>
                  <a:lnTo>
                    <a:pt x="262" y="28"/>
                  </a:lnTo>
                  <a:lnTo>
                    <a:pt x="362" y="54"/>
                  </a:lnTo>
                  <a:lnTo>
                    <a:pt x="524" y="92"/>
                  </a:lnTo>
                  <a:lnTo>
                    <a:pt x="526" y="92"/>
                  </a:lnTo>
                  <a:lnTo>
                    <a:pt x="470" y="342"/>
                  </a:lnTo>
                  <a:lnTo>
                    <a:pt x="468" y="344"/>
                  </a:lnTo>
                  <a:lnTo>
                    <a:pt x="466" y="350"/>
                  </a:lnTo>
                  <a:lnTo>
                    <a:pt x="468" y="354"/>
                  </a:lnTo>
                  <a:lnTo>
                    <a:pt x="470" y="358"/>
                  </a:lnTo>
                  <a:lnTo>
                    <a:pt x="472" y="362"/>
                  </a:lnTo>
                  <a:lnTo>
                    <a:pt x="472" y="366"/>
                  </a:lnTo>
                  <a:lnTo>
                    <a:pt x="470" y="366"/>
                  </a:lnTo>
                  <a:lnTo>
                    <a:pt x="466" y="372"/>
                  </a:lnTo>
                  <a:lnTo>
                    <a:pt x="466" y="378"/>
                  </a:lnTo>
                  <a:lnTo>
                    <a:pt x="468" y="384"/>
                  </a:lnTo>
                  <a:lnTo>
                    <a:pt x="330" y="352"/>
                  </a:lnTo>
                  <a:lnTo>
                    <a:pt x="318" y="354"/>
                  </a:lnTo>
                  <a:lnTo>
                    <a:pt x="312" y="354"/>
                  </a:lnTo>
                  <a:lnTo>
                    <a:pt x="304" y="352"/>
                  </a:lnTo>
                  <a:lnTo>
                    <a:pt x="296" y="352"/>
                  </a:lnTo>
                  <a:lnTo>
                    <a:pt x="290" y="350"/>
                  </a:lnTo>
                  <a:lnTo>
                    <a:pt x="284" y="350"/>
                  </a:lnTo>
                  <a:lnTo>
                    <a:pt x="276" y="352"/>
                  </a:lnTo>
                  <a:lnTo>
                    <a:pt x="266" y="350"/>
                  </a:lnTo>
                  <a:lnTo>
                    <a:pt x="256" y="350"/>
                  </a:lnTo>
                  <a:lnTo>
                    <a:pt x="246" y="354"/>
                  </a:lnTo>
                  <a:lnTo>
                    <a:pt x="238" y="356"/>
                  </a:lnTo>
                  <a:lnTo>
                    <a:pt x="222" y="354"/>
                  </a:lnTo>
                  <a:lnTo>
                    <a:pt x="218" y="352"/>
                  </a:lnTo>
                  <a:lnTo>
                    <a:pt x="206" y="346"/>
                  </a:lnTo>
                  <a:lnTo>
                    <a:pt x="176" y="352"/>
                  </a:lnTo>
                  <a:lnTo>
                    <a:pt x="170" y="342"/>
                  </a:lnTo>
                  <a:lnTo>
                    <a:pt x="144" y="334"/>
                  </a:lnTo>
                  <a:lnTo>
                    <a:pt x="130" y="332"/>
                  </a:lnTo>
                  <a:lnTo>
                    <a:pt x="114" y="334"/>
                  </a:lnTo>
                  <a:lnTo>
                    <a:pt x="90" y="332"/>
                  </a:lnTo>
                  <a:lnTo>
                    <a:pt x="70" y="324"/>
                  </a:lnTo>
                  <a:lnTo>
                    <a:pt x="66" y="314"/>
                  </a:lnTo>
                  <a:lnTo>
                    <a:pt x="68" y="290"/>
                  </a:lnTo>
                  <a:lnTo>
                    <a:pt x="70" y="284"/>
                  </a:lnTo>
                  <a:lnTo>
                    <a:pt x="66" y="270"/>
                  </a:lnTo>
                  <a:lnTo>
                    <a:pt x="52" y="258"/>
                  </a:lnTo>
                  <a:lnTo>
                    <a:pt x="40" y="258"/>
                  </a:lnTo>
                  <a:lnTo>
                    <a:pt x="40" y="254"/>
                  </a:lnTo>
                  <a:lnTo>
                    <a:pt x="34" y="248"/>
                  </a:lnTo>
                  <a:lnTo>
                    <a:pt x="20" y="24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79" name="Freeform 10"/>
            <p:cNvSpPr>
              <a:spLocks/>
            </p:cNvSpPr>
            <p:nvPr/>
          </p:nvSpPr>
          <p:spPr bwMode="grayWhite">
            <a:xfrm>
              <a:off x="1115" y="1175"/>
              <a:ext cx="587" cy="489"/>
            </a:xfrm>
            <a:custGeom>
              <a:avLst/>
              <a:gdLst>
                <a:gd name="T0" fmla="*/ 6 w 634"/>
                <a:gd name="T1" fmla="*/ 6 h 528"/>
                <a:gd name="T2" fmla="*/ 4 w 634"/>
                <a:gd name="T3" fmla="*/ 6 h 528"/>
                <a:gd name="T4" fmla="*/ 6 w 634"/>
                <a:gd name="T5" fmla="*/ 6 h 528"/>
                <a:gd name="T6" fmla="*/ 6 w 634"/>
                <a:gd name="T7" fmla="*/ 6 h 528"/>
                <a:gd name="T8" fmla="*/ 6 w 634"/>
                <a:gd name="T9" fmla="*/ 6 h 528"/>
                <a:gd name="T10" fmla="*/ 6 w 634"/>
                <a:gd name="T11" fmla="*/ 6 h 528"/>
                <a:gd name="T12" fmla="*/ 6 w 634"/>
                <a:gd name="T13" fmla="*/ 6 h 528"/>
                <a:gd name="T14" fmla="*/ 6 w 634"/>
                <a:gd name="T15" fmla="*/ 6 h 528"/>
                <a:gd name="T16" fmla="*/ 6 w 634"/>
                <a:gd name="T17" fmla="*/ 6 h 528"/>
                <a:gd name="T18" fmla="*/ 6 w 634"/>
                <a:gd name="T19" fmla="*/ 6 h 528"/>
                <a:gd name="T20" fmla="*/ 6 w 634"/>
                <a:gd name="T21" fmla="*/ 6 h 528"/>
                <a:gd name="T22" fmla="*/ 6 w 634"/>
                <a:gd name="T23" fmla="*/ 2 h 528"/>
                <a:gd name="T24" fmla="*/ 6 w 634"/>
                <a:gd name="T25" fmla="*/ 2 h 528"/>
                <a:gd name="T26" fmla="*/ 6 w 634"/>
                <a:gd name="T27" fmla="*/ 6 h 528"/>
                <a:gd name="T28" fmla="*/ 6 w 634"/>
                <a:gd name="T29" fmla="*/ 6 h 528"/>
                <a:gd name="T30" fmla="*/ 6 w 634"/>
                <a:gd name="T31" fmla="*/ 6 h 528"/>
                <a:gd name="T32" fmla="*/ 6 w 634"/>
                <a:gd name="T33" fmla="*/ 6 h 528"/>
                <a:gd name="T34" fmla="*/ 6 w 634"/>
                <a:gd name="T35" fmla="*/ 6 h 528"/>
                <a:gd name="T36" fmla="*/ 6 w 634"/>
                <a:gd name="T37" fmla="*/ 6 h 528"/>
                <a:gd name="T38" fmla="*/ 6 w 634"/>
                <a:gd name="T39" fmla="*/ 6 h 528"/>
                <a:gd name="T40" fmla="*/ 6 w 634"/>
                <a:gd name="T41" fmla="*/ 6 h 528"/>
                <a:gd name="T42" fmla="*/ 6 w 634"/>
                <a:gd name="T43" fmla="*/ 6 h 528"/>
                <a:gd name="T44" fmla="*/ 6 w 634"/>
                <a:gd name="T45" fmla="*/ 6 h 528"/>
                <a:gd name="T46" fmla="*/ 6 w 634"/>
                <a:gd name="T47" fmla="*/ 6 h 528"/>
                <a:gd name="T48" fmla="*/ 6 w 634"/>
                <a:gd name="T49" fmla="*/ 6 h 528"/>
                <a:gd name="T50" fmla="*/ 6 w 634"/>
                <a:gd name="T51" fmla="*/ 6 h 528"/>
                <a:gd name="T52" fmla="*/ 6 w 634"/>
                <a:gd name="T53" fmla="*/ 6 h 528"/>
                <a:gd name="T54" fmla="*/ 6 w 634"/>
                <a:gd name="T55" fmla="*/ 6 h 528"/>
                <a:gd name="T56" fmla="*/ 6 w 634"/>
                <a:gd name="T57" fmla="*/ 6 h 528"/>
                <a:gd name="T58" fmla="*/ 6 w 634"/>
                <a:gd name="T59" fmla="*/ 6 h 528"/>
                <a:gd name="T60" fmla="*/ 6 w 634"/>
                <a:gd name="T61" fmla="*/ 6 h 528"/>
                <a:gd name="T62" fmla="*/ 6 w 634"/>
                <a:gd name="T63" fmla="*/ 6 h 528"/>
                <a:gd name="T64" fmla="*/ 6 w 634"/>
                <a:gd name="T65" fmla="*/ 6 h 528"/>
                <a:gd name="T66" fmla="*/ 6 w 634"/>
                <a:gd name="T67" fmla="*/ 6 h 528"/>
                <a:gd name="T68" fmla="*/ 6 w 634"/>
                <a:gd name="T69" fmla="*/ 6 h 528"/>
                <a:gd name="T70" fmla="*/ 6 w 634"/>
                <a:gd name="T71" fmla="*/ 6 h 528"/>
                <a:gd name="T72" fmla="*/ 6 w 634"/>
                <a:gd name="T73" fmla="*/ 6 h 528"/>
                <a:gd name="T74" fmla="*/ 6 w 634"/>
                <a:gd name="T75" fmla="*/ 6 h 528"/>
                <a:gd name="T76" fmla="*/ 6 w 634"/>
                <a:gd name="T77" fmla="*/ 6 h 528"/>
                <a:gd name="T78" fmla="*/ 6 w 634"/>
                <a:gd name="T79" fmla="*/ 6 h 5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4"/>
                <a:gd name="T121" fmla="*/ 0 h 528"/>
                <a:gd name="T122" fmla="*/ 634 w 634"/>
                <a:gd name="T123" fmla="*/ 528 h 5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4" h="528">
                  <a:moveTo>
                    <a:pt x="8" y="398"/>
                  </a:moveTo>
                  <a:lnTo>
                    <a:pt x="6" y="392"/>
                  </a:lnTo>
                  <a:lnTo>
                    <a:pt x="0" y="372"/>
                  </a:lnTo>
                  <a:lnTo>
                    <a:pt x="4" y="362"/>
                  </a:lnTo>
                  <a:lnTo>
                    <a:pt x="4" y="354"/>
                  </a:lnTo>
                  <a:lnTo>
                    <a:pt x="10" y="338"/>
                  </a:lnTo>
                  <a:lnTo>
                    <a:pt x="8" y="306"/>
                  </a:lnTo>
                  <a:lnTo>
                    <a:pt x="12" y="300"/>
                  </a:lnTo>
                  <a:lnTo>
                    <a:pt x="18" y="296"/>
                  </a:lnTo>
                  <a:lnTo>
                    <a:pt x="22" y="292"/>
                  </a:lnTo>
                  <a:lnTo>
                    <a:pt x="26" y="282"/>
                  </a:lnTo>
                  <a:lnTo>
                    <a:pt x="30" y="278"/>
                  </a:lnTo>
                  <a:lnTo>
                    <a:pt x="32" y="264"/>
                  </a:lnTo>
                  <a:lnTo>
                    <a:pt x="34" y="262"/>
                  </a:lnTo>
                  <a:lnTo>
                    <a:pt x="54" y="240"/>
                  </a:lnTo>
                  <a:lnTo>
                    <a:pt x="62" y="220"/>
                  </a:lnTo>
                  <a:lnTo>
                    <a:pt x="78" y="188"/>
                  </a:lnTo>
                  <a:lnTo>
                    <a:pt x="98" y="134"/>
                  </a:lnTo>
                  <a:lnTo>
                    <a:pt x="110" y="110"/>
                  </a:lnTo>
                  <a:lnTo>
                    <a:pt x="122" y="76"/>
                  </a:lnTo>
                  <a:lnTo>
                    <a:pt x="136" y="34"/>
                  </a:lnTo>
                  <a:lnTo>
                    <a:pt x="142" y="20"/>
                  </a:lnTo>
                  <a:lnTo>
                    <a:pt x="144" y="6"/>
                  </a:lnTo>
                  <a:lnTo>
                    <a:pt x="144" y="2"/>
                  </a:lnTo>
                  <a:lnTo>
                    <a:pt x="150" y="0"/>
                  </a:lnTo>
                  <a:lnTo>
                    <a:pt x="158" y="2"/>
                  </a:lnTo>
                  <a:lnTo>
                    <a:pt x="162" y="0"/>
                  </a:lnTo>
                  <a:lnTo>
                    <a:pt x="176" y="6"/>
                  </a:lnTo>
                  <a:lnTo>
                    <a:pt x="182" y="12"/>
                  </a:lnTo>
                  <a:lnTo>
                    <a:pt x="182" y="16"/>
                  </a:lnTo>
                  <a:lnTo>
                    <a:pt x="194" y="16"/>
                  </a:lnTo>
                  <a:lnTo>
                    <a:pt x="208" y="28"/>
                  </a:lnTo>
                  <a:lnTo>
                    <a:pt x="212" y="42"/>
                  </a:lnTo>
                  <a:lnTo>
                    <a:pt x="210" y="48"/>
                  </a:lnTo>
                  <a:lnTo>
                    <a:pt x="208" y="72"/>
                  </a:lnTo>
                  <a:lnTo>
                    <a:pt x="212" y="82"/>
                  </a:lnTo>
                  <a:lnTo>
                    <a:pt x="232" y="90"/>
                  </a:lnTo>
                  <a:lnTo>
                    <a:pt x="256" y="92"/>
                  </a:lnTo>
                  <a:lnTo>
                    <a:pt x="272" y="90"/>
                  </a:lnTo>
                  <a:lnTo>
                    <a:pt x="286" y="92"/>
                  </a:lnTo>
                  <a:lnTo>
                    <a:pt x="312" y="100"/>
                  </a:lnTo>
                  <a:lnTo>
                    <a:pt x="318" y="110"/>
                  </a:lnTo>
                  <a:lnTo>
                    <a:pt x="348" y="104"/>
                  </a:lnTo>
                  <a:lnTo>
                    <a:pt x="360" y="110"/>
                  </a:lnTo>
                  <a:lnTo>
                    <a:pt x="364" y="112"/>
                  </a:lnTo>
                  <a:lnTo>
                    <a:pt x="380" y="114"/>
                  </a:lnTo>
                  <a:lnTo>
                    <a:pt x="388" y="112"/>
                  </a:lnTo>
                  <a:lnTo>
                    <a:pt x="398" y="108"/>
                  </a:lnTo>
                  <a:lnTo>
                    <a:pt x="408" y="108"/>
                  </a:lnTo>
                  <a:lnTo>
                    <a:pt x="418" y="110"/>
                  </a:lnTo>
                  <a:lnTo>
                    <a:pt x="426" y="108"/>
                  </a:lnTo>
                  <a:lnTo>
                    <a:pt x="432" y="108"/>
                  </a:lnTo>
                  <a:lnTo>
                    <a:pt x="438" y="110"/>
                  </a:lnTo>
                  <a:lnTo>
                    <a:pt x="446" y="110"/>
                  </a:lnTo>
                  <a:lnTo>
                    <a:pt x="454" y="112"/>
                  </a:lnTo>
                  <a:lnTo>
                    <a:pt x="460" y="112"/>
                  </a:lnTo>
                  <a:lnTo>
                    <a:pt x="472" y="110"/>
                  </a:lnTo>
                  <a:lnTo>
                    <a:pt x="610" y="142"/>
                  </a:lnTo>
                  <a:lnTo>
                    <a:pt x="612" y="150"/>
                  </a:lnTo>
                  <a:lnTo>
                    <a:pt x="618" y="160"/>
                  </a:lnTo>
                  <a:lnTo>
                    <a:pt x="624" y="162"/>
                  </a:lnTo>
                  <a:lnTo>
                    <a:pt x="632" y="168"/>
                  </a:lnTo>
                  <a:lnTo>
                    <a:pt x="634" y="182"/>
                  </a:lnTo>
                  <a:lnTo>
                    <a:pt x="600" y="234"/>
                  </a:lnTo>
                  <a:lnTo>
                    <a:pt x="594" y="240"/>
                  </a:lnTo>
                  <a:lnTo>
                    <a:pt x="592" y="246"/>
                  </a:lnTo>
                  <a:lnTo>
                    <a:pt x="586" y="254"/>
                  </a:lnTo>
                  <a:lnTo>
                    <a:pt x="574" y="260"/>
                  </a:lnTo>
                  <a:lnTo>
                    <a:pt x="558" y="286"/>
                  </a:lnTo>
                  <a:lnTo>
                    <a:pt x="554" y="298"/>
                  </a:lnTo>
                  <a:lnTo>
                    <a:pt x="556" y="306"/>
                  </a:lnTo>
                  <a:lnTo>
                    <a:pt x="568" y="310"/>
                  </a:lnTo>
                  <a:lnTo>
                    <a:pt x="572" y="318"/>
                  </a:lnTo>
                  <a:lnTo>
                    <a:pt x="570" y="324"/>
                  </a:lnTo>
                  <a:lnTo>
                    <a:pt x="568" y="326"/>
                  </a:lnTo>
                  <a:lnTo>
                    <a:pt x="566" y="328"/>
                  </a:lnTo>
                  <a:lnTo>
                    <a:pt x="566" y="340"/>
                  </a:lnTo>
                  <a:lnTo>
                    <a:pt x="556" y="352"/>
                  </a:lnTo>
                  <a:lnTo>
                    <a:pt x="516" y="528"/>
                  </a:lnTo>
                  <a:lnTo>
                    <a:pt x="304" y="478"/>
                  </a:lnTo>
                  <a:lnTo>
                    <a:pt x="8" y="39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0" name="Freeform 11"/>
            <p:cNvSpPr>
              <a:spLocks/>
            </p:cNvSpPr>
            <p:nvPr/>
          </p:nvSpPr>
          <p:spPr bwMode="grayWhite">
            <a:xfrm>
              <a:off x="1066" y="1544"/>
              <a:ext cx="585" cy="998"/>
            </a:xfrm>
            <a:custGeom>
              <a:avLst/>
              <a:gdLst>
                <a:gd name="T0" fmla="*/ 6 w 630"/>
                <a:gd name="T1" fmla="*/ 6 h 1076"/>
                <a:gd name="T2" fmla="*/ 6 w 630"/>
                <a:gd name="T3" fmla="*/ 6 h 1076"/>
                <a:gd name="T4" fmla="*/ 6 w 630"/>
                <a:gd name="T5" fmla="*/ 6 h 1076"/>
                <a:gd name="T6" fmla="*/ 6 w 630"/>
                <a:gd name="T7" fmla="*/ 6 h 1076"/>
                <a:gd name="T8" fmla="*/ 6 w 630"/>
                <a:gd name="T9" fmla="*/ 6 h 1076"/>
                <a:gd name="T10" fmla="*/ 6 w 630"/>
                <a:gd name="T11" fmla="*/ 6 h 1076"/>
                <a:gd name="T12" fmla="*/ 6 w 630"/>
                <a:gd name="T13" fmla="*/ 6 h 1076"/>
                <a:gd name="T14" fmla="*/ 6 w 630"/>
                <a:gd name="T15" fmla="*/ 6 h 1076"/>
                <a:gd name="T16" fmla="*/ 6 w 630"/>
                <a:gd name="T17" fmla="*/ 6 h 1076"/>
                <a:gd name="T18" fmla="*/ 6 w 630"/>
                <a:gd name="T19" fmla="*/ 6 h 1076"/>
                <a:gd name="T20" fmla="*/ 6 w 630"/>
                <a:gd name="T21" fmla="*/ 6 h 1076"/>
                <a:gd name="T22" fmla="*/ 6 w 630"/>
                <a:gd name="T23" fmla="*/ 6 h 1076"/>
                <a:gd name="T24" fmla="*/ 6 w 630"/>
                <a:gd name="T25" fmla="*/ 6 h 1076"/>
                <a:gd name="T26" fmla="*/ 6 w 630"/>
                <a:gd name="T27" fmla="*/ 6 h 1076"/>
                <a:gd name="T28" fmla="*/ 6 w 630"/>
                <a:gd name="T29" fmla="*/ 6 h 1076"/>
                <a:gd name="T30" fmla="*/ 6 w 630"/>
                <a:gd name="T31" fmla="*/ 6 h 1076"/>
                <a:gd name="T32" fmla="*/ 6 w 630"/>
                <a:gd name="T33" fmla="*/ 6 h 1076"/>
                <a:gd name="T34" fmla="*/ 6 w 630"/>
                <a:gd name="T35" fmla="*/ 6 h 1076"/>
                <a:gd name="T36" fmla="*/ 6 w 630"/>
                <a:gd name="T37" fmla="*/ 6 h 1076"/>
                <a:gd name="T38" fmla="*/ 6 w 630"/>
                <a:gd name="T39" fmla="*/ 6 h 1076"/>
                <a:gd name="T40" fmla="*/ 6 w 630"/>
                <a:gd name="T41" fmla="*/ 6 h 1076"/>
                <a:gd name="T42" fmla="*/ 6 w 630"/>
                <a:gd name="T43" fmla="*/ 6 h 1076"/>
                <a:gd name="T44" fmla="*/ 6 w 630"/>
                <a:gd name="T45" fmla="*/ 6 h 1076"/>
                <a:gd name="T46" fmla="*/ 6 w 630"/>
                <a:gd name="T47" fmla="*/ 6 h 1076"/>
                <a:gd name="T48" fmla="*/ 6 w 630"/>
                <a:gd name="T49" fmla="*/ 6 h 1076"/>
                <a:gd name="T50" fmla="*/ 6 w 630"/>
                <a:gd name="T51" fmla="*/ 6 h 1076"/>
                <a:gd name="T52" fmla="*/ 6 w 630"/>
                <a:gd name="T53" fmla="*/ 6 h 1076"/>
                <a:gd name="T54" fmla="*/ 6 w 630"/>
                <a:gd name="T55" fmla="*/ 6 h 1076"/>
                <a:gd name="T56" fmla="*/ 6 w 630"/>
                <a:gd name="T57" fmla="*/ 6 h 1076"/>
                <a:gd name="T58" fmla="*/ 6 w 630"/>
                <a:gd name="T59" fmla="*/ 6 h 1076"/>
                <a:gd name="T60" fmla="*/ 6 w 630"/>
                <a:gd name="T61" fmla="*/ 6 h 1076"/>
                <a:gd name="T62" fmla="*/ 4 w 630"/>
                <a:gd name="T63" fmla="*/ 6 h 1076"/>
                <a:gd name="T64" fmla="*/ 2 w 630"/>
                <a:gd name="T65" fmla="*/ 6 h 1076"/>
                <a:gd name="T66" fmla="*/ 6 w 630"/>
                <a:gd name="T67" fmla="*/ 6 h 1076"/>
                <a:gd name="T68" fmla="*/ 6 w 630"/>
                <a:gd name="T69" fmla="*/ 6 h 1076"/>
                <a:gd name="T70" fmla="*/ 6 w 630"/>
                <a:gd name="T71" fmla="*/ 6 h 1076"/>
                <a:gd name="T72" fmla="*/ 6 w 630"/>
                <a:gd name="T73" fmla="*/ 6 h 1076"/>
                <a:gd name="T74" fmla="*/ 6 w 630"/>
                <a:gd name="T75" fmla="*/ 6 h 1076"/>
                <a:gd name="T76" fmla="*/ 6 w 630"/>
                <a:gd name="T77" fmla="*/ 6 h 1076"/>
                <a:gd name="T78" fmla="*/ 6 w 630"/>
                <a:gd name="T79" fmla="*/ 6 h 1076"/>
                <a:gd name="T80" fmla="*/ 6 w 630"/>
                <a:gd name="T81" fmla="*/ 6 h 1076"/>
                <a:gd name="T82" fmla="*/ 6 w 630"/>
                <a:gd name="T83" fmla="*/ 6 h 1076"/>
                <a:gd name="T84" fmla="*/ 6 w 630"/>
                <a:gd name="T85" fmla="*/ 6 h 1076"/>
                <a:gd name="T86" fmla="*/ 6 w 630"/>
                <a:gd name="T87" fmla="*/ 6 h 1076"/>
                <a:gd name="T88" fmla="*/ 6 w 630"/>
                <a:gd name="T89" fmla="*/ 6 h 1076"/>
                <a:gd name="T90" fmla="*/ 6 w 630"/>
                <a:gd name="T91" fmla="*/ 6 h 1076"/>
                <a:gd name="T92" fmla="*/ 6 w 630"/>
                <a:gd name="T93" fmla="*/ 6 h 10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0"/>
                <a:gd name="T142" fmla="*/ 0 h 1076"/>
                <a:gd name="T143" fmla="*/ 630 w 630"/>
                <a:gd name="T144" fmla="*/ 1076 h 10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0" h="1076">
                  <a:moveTo>
                    <a:pt x="548" y="1072"/>
                  </a:moveTo>
                  <a:lnTo>
                    <a:pt x="358" y="1052"/>
                  </a:lnTo>
                  <a:lnTo>
                    <a:pt x="356" y="1050"/>
                  </a:lnTo>
                  <a:lnTo>
                    <a:pt x="354" y="1040"/>
                  </a:lnTo>
                  <a:lnTo>
                    <a:pt x="356" y="1036"/>
                  </a:lnTo>
                  <a:lnTo>
                    <a:pt x="358" y="1034"/>
                  </a:lnTo>
                  <a:lnTo>
                    <a:pt x="356" y="1032"/>
                  </a:lnTo>
                  <a:lnTo>
                    <a:pt x="352" y="1030"/>
                  </a:lnTo>
                  <a:lnTo>
                    <a:pt x="350" y="1022"/>
                  </a:lnTo>
                  <a:lnTo>
                    <a:pt x="352" y="1020"/>
                  </a:lnTo>
                  <a:lnTo>
                    <a:pt x="350" y="988"/>
                  </a:lnTo>
                  <a:lnTo>
                    <a:pt x="334" y="952"/>
                  </a:lnTo>
                  <a:lnTo>
                    <a:pt x="324" y="942"/>
                  </a:lnTo>
                  <a:lnTo>
                    <a:pt x="316" y="928"/>
                  </a:lnTo>
                  <a:lnTo>
                    <a:pt x="296" y="912"/>
                  </a:lnTo>
                  <a:lnTo>
                    <a:pt x="284" y="912"/>
                  </a:lnTo>
                  <a:lnTo>
                    <a:pt x="278" y="906"/>
                  </a:lnTo>
                  <a:lnTo>
                    <a:pt x="282" y="896"/>
                  </a:lnTo>
                  <a:lnTo>
                    <a:pt x="280" y="890"/>
                  </a:lnTo>
                  <a:lnTo>
                    <a:pt x="280" y="884"/>
                  </a:lnTo>
                  <a:lnTo>
                    <a:pt x="274" y="876"/>
                  </a:lnTo>
                  <a:lnTo>
                    <a:pt x="254" y="874"/>
                  </a:lnTo>
                  <a:lnTo>
                    <a:pt x="242" y="870"/>
                  </a:lnTo>
                  <a:lnTo>
                    <a:pt x="228" y="858"/>
                  </a:lnTo>
                  <a:lnTo>
                    <a:pt x="220" y="836"/>
                  </a:lnTo>
                  <a:lnTo>
                    <a:pt x="208" y="826"/>
                  </a:lnTo>
                  <a:lnTo>
                    <a:pt x="194" y="822"/>
                  </a:lnTo>
                  <a:lnTo>
                    <a:pt x="158" y="806"/>
                  </a:lnTo>
                  <a:lnTo>
                    <a:pt x="148" y="806"/>
                  </a:lnTo>
                  <a:lnTo>
                    <a:pt x="132" y="798"/>
                  </a:lnTo>
                  <a:lnTo>
                    <a:pt x="124" y="788"/>
                  </a:lnTo>
                  <a:lnTo>
                    <a:pt x="124" y="780"/>
                  </a:lnTo>
                  <a:lnTo>
                    <a:pt x="128" y="774"/>
                  </a:lnTo>
                  <a:lnTo>
                    <a:pt x="132" y="756"/>
                  </a:lnTo>
                  <a:lnTo>
                    <a:pt x="134" y="746"/>
                  </a:lnTo>
                  <a:lnTo>
                    <a:pt x="136" y="740"/>
                  </a:lnTo>
                  <a:lnTo>
                    <a:pt x="134" y="728"/>
                  </a:lnTo>
                  <a:lnTo>
                    <a:pt x="124" y="724"/>
                  </a:lnTo>
                  <a:lnTo>
                    <a:pt x="124" y="712"/>
                  </a:lnTo>
                  <a:lnTo>
                    <a:pt x="126" y="710"/>
                  </a:lnTo>
                  <a:lnTo>
                    <a:pt x="128" y="710"/>
                  </a:lnTo>
                  <a:lnTo>
                    <a:pt x="128" y="700"/>
                  </a:lnTo>
                  <a:lnTo>
                    <a:pt x="118" y="692"/>
                  </a:lnTo>
                  <a:lnTo>
                    <a:pt x="96" y="650"/>
                  </a:lnTo>
                  <a:lnTo>
                    <a:pt x="94" y="638"/>
                  </a:lnTo>
                  <a:lnTo>
                    <a:pt x="90" y="628"/>
                  </a:lnTo>
                  <a:lnTo>
                    <a:pt x="88" y="620"/>
                  </a:lnTo>
                  <a:lnTo>
                    <a:pt x="70" y="594"/>
                  </a:lnTo>
                  <a:lnTo>
                    <a:pt x="72" y="570"/>
                  </a:lnTo>
                  <a:lnTo>
                    <a:pt x="76" y="564"/>
                  </a:lnTo>
                  <a:lnTo>
                    <a:pt x="82" y="564"/>
                  </a:lnTo>
                  <a:lnTo>
                    <a:pt x="90" y="554"/>
                  </a:lnTo>
                  <a:lnTo>
                    <a:pt x="92" y="536"/>
                  </a:lnTo>
                  <a:lnTo>
                    <a:pt x="86" y="532"/>
                  </a:lnTo>
                  <a:lnTo>
                    <a:pt x="74" y="526"/>
                  </a:lnTo>
                  <a:lnTo>
                    <a:pt x="60" y="514"/>
                  </a:lnTo>
                  <a:lnTo>
                    <a:pt x="56" y="502"/>
                  </a:lnTo>
                  <a:lnTo>
                    <a:pt x="56" y="470"/>
                  </a:lnTo>
                  <a:lnTo>
                    <a:pt x="60" y="466"/>
                  </a:lnTo>
                  <a:lnTo>
                    <a:pt x="58" y="456"/>
                  </a:lnTo>
                  <a:lnTo>
                    <a:pt x="62" y="454"/>
                  </a:lnTo>
                  <a:lnTo>
                    <a:pt x="64" y="438"/>
                  </a:lnTo>
                  <a:lnTo>
                    <a:pt x="68" y="438"/>
                  </a:lnTo>
                  <a:lnTo>
                    <a:pt x="70" y="444"/>
                  </a:lnTo>
                  <a:lnTo>
                    <a:pt x="70" y="456"/>
                  </a:lnTo>
                  <a:lnTo>
                    <a:pt x="72" y="460"/>
                  </a:lnTo>
                  <a:lnTo>
                    <a:pt x="84" y="468"/>
                  </a:lnTo>
                  <a:lnTo>
                    <a:pt x="86" y="466"/>
                  </a:lnTo>
                  <a:lnTo>
                    <a:pt x="88" y="456"/>
                  </a:lnTo>
                  <a:lnTo>
                    <a:pt x="82" y="438"/>
                  </a:lnTo>
                  <a:lnTo>
                    <a:pt x="80" y="428"/>
                  </a:lnTo>
                  <a:lnTo>
                    <a:pt x="82" y="414"/>
                  </a:lnTo>
                  <a:lnTo>
                    <a:pt x="78" y="412"/>
                  </a:lnTo>
                  <a:lnTo>
                    <a:pt x="70" y="422"/>
                  </a:lnTo>
                  <a:lnTo>
                    <a:pt x="70" y="426"/>
                  </a:lnTo>
                  <a:lnTo>
                    <a:pt x="68" y="432"/>
                  </a:lnTo>
                  <a:lnTo>
                    <a:pt x="56" y="428"/>
                  </a:lnTo>
                  <a:lnTo>
                    <a:pt x="46" y="412"/>
                  </a:lnTo>
                  <a:lnTo>
                    <a:pt x="34" y="406"/>
                  </a:lnTo>
                  <a:lnTo>
                    <a:pt x="38" y="396"/>
                  </a:lnTo>
                  <a:lnTo>
                    <a:pt x="38" y="360"/>
                  </a:lnTo>
                  <a:lnTo>
                    <a:pt x="24" y="342"/>
                  </a:lnTo>
                  <a:lnTo>
                    <a:pt x="18" y="330"/>
                  </a:lnTo>
                  <a:lnTo>
                    <a:pt x="6" y="300"/>
                  </a:lnTo>
                  <a:lnTo>
                    <a:pt x="12" y="290"/>
                  </a:lnTo>
                  <a:lnTo>
                    <a:pt x="10" y="280"/>
                  </a:lnTo>
                  <a:lnTo>
                    <a:pt x="8" y="272"/>
                  </a:lnTo>
                  <a:lnTo>
                    <a:pt x="14" y="250"/>
                  </a:lnTo>
                  <a:lnTo>
                    <a:pt x="22" y="240"/>
                  </a:lnTo>
                  <a:lnTo>
                    <a:pt x="22" y="234"/>
                  </a:lnTo>
                  <a:lnTo>
                    <a:pt x="22" y="212"/>
                  </a:lnTo>
                  <a:lnTo>
                    <a:pt x="12" y="192"/>
                  </a:lnTo>
                  <a:lnTo>
                    <a:pt x="12" y="188"/>
                  </a:lnTo>
                  <a:lnTo>
                    <a:pt x="8" y="182"/>
                  </a:lnTo>
                  <a:lnTo>
                    <a:pt x="4" y="176"/>
                  </a:lnTo>
                  <a:lnTo>
                    <a:pt x="0" y="166"/>
                  </a:lnTo>
                  <a:lnTo>
                    <a:pt x="0" y="154"/>
                  </a:lnTo>
                  <a:lnTo>
                    <a:pt x="2" y="150"/>
                  </a:lnTo>
                  <a:lnTo>
                    <a:pt x="0" y="140"/>
                  </a:lnTo>
                  <a:lnTo>
                    <a:pt x="12" y="124"/>
                  </a:lnTo>
                  <a:lnTo>
                    <a:pt x="40" y="94"/>
                  </a:lnTo>
                  <a:lnTo>
                    <a:pt x="40" y="86"/>
                  </a:lnTo>
                  <a:lnTo>
                    <a:pt x="42" y="76"/>
                  </a:lnTo>
                  <a:lnTo>
                    <a:pt x="48" y="70"/>
                  </a:lnTo>
                  <a:lnTo>
                    <a:pt x="54" y="58"/>
                  </a:lnTo>
                  <a:lnTo>
                    <a:pt x="58" y="30"/>
                  </a:lnTo>
                  <a:lnTo>
                    <a:pt x="50" y="18"/>
                  </a:lnTo>
                  <a:lnTo>
                    <a:pt x="58" y="4"/>
                  </a:lnTo>
                  <a:lnTo>
                    <a:pt x="60" y="0"/>
                  </a:lnTo>
                  <a:lnTo>
                    <a:pt x="356" y="80"/>
                  </a:lnTo>
                  <a:lnTo>
                    <a:pt x="282" y="374"/>
                  </a:lnTo>
                  <a:lnTo>
                    <a:pt x="606" y="852"/>
                  </a:lnTo>
                  <a:lnTo>
                    <a:pt x="606" y="866"/>
                  </a:lnTo>
                  <a:lnTo>
                    <a:pt x="608" y="872"/>
                  </a:lnTo>
                  <a:lnTo>
                    <a:pt x="606" y="876"/>
                  </a:lnTo>
                  <a:lnTo>
                    <a:pt x="612" y="888"/>
                  </a:lnTo>
                  <a:lnTo>
                    <a:pt x="612" y="898"/>
                  </a:lnTo>
                  <a:lnTo>
                    <a:pt x="616" y="904"/>
                  </a:lnTo>
                  <a:lnTo>
                    <a:pt x="618" y="916"/>
                  </a:lnTo>
                  <a:lnTo>
                    <a:pt x="624" y="920"/>
                  </a:lnTo>
                  <a:lnTo>
                    <a:pt x="628" y="926"/>
                  </a:lnTo>
                  <a:lnTo>
                    <a:pt x="630" y="934"/>
                  </a:lnTo>
                  <a:lnTo>
                    <a:pt x="628" y="938"/>
                  </a:lnTo>
                  <a:lnTo>
                    <a:pt x="626" y="936"/>
                  </a:lnTo>
                  <a:lnTo>
                    <a:pt x="616" y="944"/>
                  </a:lnTo>
                  <a:lnTo>
                    <a:pt x="604" y="948"/>
                  </a:lnTo>
                  <a:lnTo>
                    <a:pt x="594" y="960"/>
                  </a:lnTo>
                  <a:lnTo>
                    <a:pt x="588" y="986"/>
                  </a:lnTo>
                  <a:lnTo>
                    <a:pt x="572" y="1006"/>
                  </a:lnTo>
                  <a:lnTo>
                    <a:pt x="564" y="1006"/>
                  </a:lnTo>
                  <a:lnTo>
                    <a:pt x="564" y="1012"/>
                  </a:lnTo>
                  <a:lnTo>
                    <a:pt x="566" y="1020"/>
                  </a:lnTo>
                  <a:lnTo>
                    <a:pt x="566" y="1026"/>
                  </a:lnTo>
                  <a:lnTo>
                    <a:pt x="562" y="1038"/>
                  </a:lnTo>
                  <a:lnTo>
                    <a:pt x="564" y="1044"/>
                  </a:lnTo>
                  <a:lnTo>
                    <a:pt x="576" y="1052"/>
                  </a:lnTo>
                  <a:lnTo>
                    <a:pt x="578" y="1058"/>
                  </a:lnTo>
                  <a:lnTo>
                    <a:pt x="574" y="1062"/>
                  </a:lnTo>
                  <a:lnTo>
                    <a:pt x="572" y="1068"/>
                  </a:lnTo>
                  <a:lnTo>
                    <a:pt x="566" y="1076"/>
                  </a:lnTo>
                  <a:lnTo>
                    <a:pt x="562" y="1074"/>
                  </a:lnTo>
                  <a:lnTo>
                    <a:pt x="548" y="107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1" name="Freeform 12"/>
            <p:cNvSpPr>
              <a:spLocks/>
            </p:cNvSpPr>
            <p:nvPr/>
          </p:nvSpPr>
          <p:spPr bwMode="grayWhite">
            <a:xfrm>
              <a:off x="1593" y="1034"/>
              <a:ext cx="436" cy="710"/>
            </a:xfrm>
            <a:custGeom>
              <a:avLst/>
              <a:gdLst>
                <a:gd name="T0" fmla="*/ 6 w 470"/>
                <a:gd name="T1" fmla="*/ 7 h 762"/>
                <a:gd name="T2" fmla="*/ 6 w 470"/>
                <a:gd name="T3" fmla="*/ 7 h 762"/>
                <a:gd name="T4" fmla="*/ 6 w 470"/>
                <a:gd name="T5" fmla="*/ 7 h 762"/>
                <a:gd name="T6" fmla="*/ 6 w 470"/>
                <a:gd name="T7" fmla="*/ 7 h 762"/>
                <a:gd name="T8" fmla="*/ 6 w 470"/>
                <a:gd name="T9" fmla="*/ 7 h 762"/>
                <a:gd name="T10" fmla="*/ 6 w 470"/>
                <a:gd name="T11" fmla="*/ 7 h 762"/>
                <a:gd name="T12" fmla="*/ 6 w 470"/>
                <a:gd name="T13" fmla="*/ 7 h 762"/>
                <a:gd name="T14" fmla="*/ 6 w 470"/>
                <a:gd name="T15" fmla="*/ 7 h 762"/>
                <a:gd name="T16" fmla="*/ 6 w 470"/>
                <a:gd name="T17" fmla="*/ 7 h 762"/>
                <a:gd name="T18" fmla="*/ 6 w 470"/>
                <a:gd name="T19" fmla="*/ 7 h 762"/>
                <a:gd name="T20" fmla="*/ 6 w 470"/>
                <a:gd name="T21" fmla="*/ 7 h 762"/>
                <a:gd name="T22" fmla="*/ 6 w 470"/>
                <a:gd name="T23" fmla="*/ 7 h 762"/>
                <a:gd name="T24" fmla="*/ 6 w 470"/>
                <a:gd name="T25" fmla="*/ 7 h 762"/>
                <a:gd name="T26" fmla="*/ 6 w 470"/>
                <a:gd name="T27" fmla="*/ 7 h 762"/>
                <a:gd name="T28" fmla="*/ 6 w 470"/>
                <a:gd name="T29" fmla="*/ 0 h 762"/>
                <a:gd name="T30" fmla="*/ 6 w 470"/>
                <a:gd name="T31" fmla="*/ 7 h 762"/>
                <a:gd name="T32" fmla="*/ 6 w 470"/>
                <a:gd name="T33" fmla="*/ 7 h 762"/>
                <a:gd name="T34" fmla="*/ 6 w 470"/>
                <a:gd name="T35" fmla="*/ 7 h 762"/>
                <a:gd name="T36" fmla="*/ 6 w 470"/>
                <a:gd name="T37" fmla="*/ 7 h 762"/>
                <a:gd name="T38" fmla="*/ 6 w 470"/>
                <a:gd name="T39" fmla="*/ 7 h 762"/>
                <a:gd name="T40" fmla="*/ 6 w 470"/>
                <a:gd name="T41" fmla="*/ 7 h 762"/>
                <a:gd name="T42" fmla="*/ 6 w 470"/>
                <a:gd name="T43" fmla="*/ 7 h 762"/>
                <a:gd name="T44" fmla="*/ 6 w 470"/>
                <a:gd name="T45" fmla="*/ 7 h 762"/>
                <a:gd name="T46" fmla="*/ 6 w 470"/>
                <a:gd name="T47" fmla="*/ 7 h 762"/>
                <a:gd name="T48" fmla="*/ 6 w 470"/>
                <a:gd name="T49" fmla="*/ 7 h 762"/>
                <a:gd name="T50" fmla="*/ 6 w 470"/>
                <a:gd name="T51" fmla="*/ 7 h 762"/>
                <a:gd name="T52" fmla="*/ 6 w 470"/>
                <a:gd name="T53" fmla="*/ 7 h 762"/>
                <a:gd name="T54" fmla="*/ 6 w 470"/>
                <a:gd name="T55" fmla="*/ 7 h 762"/>
                <a:gd name="T56" fmla="*/ 6 w 470"/>
                <a:gd name="T57" fmla="*/ 7 h 762"/>
                <a:gd name="T58" fmla="*/ 6 w 470"/>
                <a:gd name="T59" fmla="*/ 7 h 762"/>
                <a:gd name="T60" fmla="*/ 6 w 470"/>
                <a:gd name="T61" fmla="*/ 7 h 762"/>
                <a:gd name="T62" fmla="*/ 6 w 470"/>
                <a:gd name="T63" fmla="*/ 7 h 762"/>
                <a:gd name="T64" fmla="*/ 6 w 470"/>
                <a:gd name="T65" fmla="*/ 7 h 762"/>
                <a:gd name="T66" fmla="*/ 6 w 470"/>
                <a:gd name="T67" fmla="*/ 7 h 762"/>
                <a:gd name="T68" fmla="*/ 6 w 470"/>
                <a:gd name="T69" fmla="*/ 7 h 762"/>
                <a:gd name="T70" fmla="*/ 6 w 470"/>
                <a:gd name="T71" fmla="*/ 7 h 762"/>
                <a:gd name="T72" fmla="*/ 6 w 470"/>
                <a:gd name="T73" fmla="*/ 7 h 762"/>
                <a:gd name="T74" fmla="*/ 6 w 470"/>
                <a:gd name="T75" fmla="*/ 7 h 762"/>
                <a:gd name="T76" fmla="*/ 6 w 470"/>
                <a:gd name="T77" fmla="*/ 7 h 762"/>
                <a:gd name="T78" fmla="*/ 6 w 470"/>
                <a:gd name="T79" fmla="*/ 7 h 762"/>
                <a:gd name="T80" fmla="*/ 6 w 470"/>
                <a:gd name="T81" fmla="*/ 7 h 762"/>
                <a:gd name="T82" fmla="*/ 6 w 470"/>
                <a:gd name="T83" fmla="*/ 7 h 762"/>
                <a:gd name="T84" fmla="*/ 6 w 470"/>
                <a:gd name="T85" fmla="*/ 7 h 762"/>
                <a:gd name="T86" fmla="*/ 6 w 470"/>
                <a:gd name="T87" fmla="*/ 7 h 762"/>
                <a:gd name="T88" fmla="*/ 6 w 470"/>
                <a:gd name="T89" fmla="*/ 7 h 762"/>
                <a:gd name="T90" fmla="*/ 6 w 470"/>
                <a:gd name="T91" fmla="*/ 7 h 762"/>
                <a:gd name="T92" fmla="*/ 6 w 470"/>
                <a:gd name="T93" fmla="*/ 7 h 762"/>
                <a:gd name="T94" fmla="*/ 6 w 470"/>
                <a:gd name="T95" fmla="*/ 7 h 762"/>
                <a:gd name="T96" fmla="*/ 6 w 470"/>
                <a:gd name="T97" fmla="*/ 7 h 7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0"/>
                <a:gd name="T148" fmla="*/ 0 h 762"/>
                <a:gd name="T149" fmla="*/ 470 w 470"/>
                <a:gd name="T150" fmla="*/ 762 h 7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0" h="762">
                  <a:moveTo>
                    <a:pt x="0" y="678"/>
                  </a:moveTo>
                  <a:lnTo>
                    <a:pt x="40" y="502"/>
                  </a:lnTo>
                  <a:lnTo>
                    <a:pt x="50" y="490"/>
                  </a:lnTo>
                  <a:lnTo>
                    <a:pt x="50" y="478"/>
                  </a:lnTo>
                  <a:lnTo>
                    <a:pt x="52" y="476"/>
                  </a:lnTo>
                  <a:lnTo>
                    <a:pt x="54" y="474"/>
                  </a:lnTo>
                  <a:lnTo>
                    <a:pt x="56" y="468"/>
                  </a:lnTo>
                  <a:lnTo>
                    <a:pt x="52" y="460"/>
                  </a:lnTo>
                  <a:lnTo>
                    <a:pt x="40" y="456"/>
                  </a:lnTo>
                  <a:lnTo>
                    <a:pt x="38" y="448"/>
                  </a:lnTo>
                  <a:lnTo>
                    <a:pt x="42" y="436"/>
                  </a:lnTo>
                  <a:lnTo>
                    <a:pt x="58" y="410"/>
                  </a:lnTo>
                  <a:lnTo>
                    <a:pt x="70" y="404"/>
                  </a:lnTo>
                  <a:lnTo>
                    <a:pt x="76" y="396"/>
                  </a:lnTo>
                  <a:lnTo>
                    <a:pt x="78" y="390"/>
                  </a:lnTo>
                  <a:lnTo>
                    <a:pt x="84" y="384"/>
                  </a:lnTo>
                  <a:lnTo>
                    <a:pt x="118" y="332"/>
                  </a:lnTo>
                  <a:lnTo>
                    <a:pt x="116" y="318"/>
                  </a:lnTo>
                  <a:lnTo>
                    <a:pt x="108" y="312"/>
                  </a:lnTo>
                  <a:lnTo>
                    <a:pt x="102" y="310"/>
                  </a:lnTo>
                  <a:lnTo>
                    <a:pt x="96" y="300"/>
                  </a:lnTo>
                  <a:lnTo>
                    <a:pt x="94" y="292"/>
                  </a:lnTo>
                  <a:lnTo>
                    <a:pt x="92" y="280"/>
                  </a:lnTo>
                  <a:lnTo>
                    <a:pt x="96" y="274"/>
                  </a:lnTo>
                  <a:lnTo>
                    <a:pt x="98" y="270"/>
                  </a:lnTo>
                  <a:lnTo>
                    <a:pt x="94" y="262"/>
                  </a:lnTo>
                  <a:lnTo>
                    <a:pt x="94" y="252"/>
                  </a:lnTo>
                  <a:lnTo>
                    <a:pt x="96" y="250"/>
                  </a:lnTo>
                  <a:lnTo>
                    <a:pt x="152" y="0"/>
                  </a:lnTo>
                  <a:lnTo>
                    <a:pt x="150" y="0"/>
                  </a:lnTo>
                  <a:lnTo>
                    <a:pt x="214" y="16"/>
                  </a:lnTo>
                  <a:lnTo>
                    <a:pt x="196" y="110"/>
                  </a:lnTo>
                  <a:lnTo>
                    <a:pt x="208" y="136"/>
                  </a:lnTo>
                  <a:lnTo>
                    <a:pt x="212" y="154"/>
                  </a:lnTo>
                  <a:lnTo>
                    <a:pt x="208" y="162"/>
                  </a:lnTo>
                  <a:lnTo>
                    <a:pt x="204" y="168"/>
                  </a:lnTo>
                  <a:lnTo>
                    <a:pt x="208" y="172"/>
                  </a:lnTo>
                  <a:lnTo>
                    <a:pt x="216" y="184"/>
                  </a:lnTo>
                  <a:lnTo>
                    <a:pt x="234" y="200"/>
                  </a:lnTo>
                  <a:lnTo>
                    <a:pt x="246" y="226"/>
                  </a:lnTo>
                  <a:lnTo>
                    <a:pt x="248" y="238"/>
                  </a:lnTo>
                  <a:lnTo>
                    <a:pt x="254" y="252"/>
                  </a:lnTo>
                  <a:lnTo>
                    <a:pt x="264" y="252"/>
                  </a:lnTo>
                  <a:lnTo>
                    <a:pt x="264" y="260"/>
                  </a:lnTo>
                  <a:lnTo>
                    <a:pt x="280" y="262"/>
                  </a:lnTo>
                  <a:lnTo>
                    <a:pt x="284" y="268"/>
                  </a:lnTo>
                  <a:lnTo>
                    <a:pt x="268" y="300"/>
                  </a:lnTo>
                  <a:lnTo>
                    <a:pt x="270" y="304"/>
                  </a:lnTo>
                  <a:lnTo>
                    <a:pt x="264" y="310"/>
                  </a:lnTo>
                  <a:lnTo>
                    <a:pt x="262" y="326"/>
                  </a:lnTo>
                  <a:lnTo>
                    <a:pt x="264" y="326"/>
                  </a:lnTo>
                  <a:lnTo>
                    <a:pt x="264" y="336"/>
                  </a:lnTo>
                  <a:lnTo>
                    <a:pt x="252" y="344"/>
                  </a:lnTo>
                  <a:lnTo>
                    <a:pt x="252" y="352"/>
                  </a:lnTo>
                  <a:lnTo>
                    <a:pt x="254" y="358"/>
                  </a:lnTo>
                  <a:lnTo>
                    <a:pt x="250" y="366"/>
                  </a:lnTo>
                  <a:lnTo>
                    <a:pt x="264" y="378"/>
                  </a:lnTo>
                  <a:lnTo>
                    <a:pt x="268" y="378"/>
                  </a:lnTo>
                  <a:lnTo>
                    <a:pt x="288" y="360"/>
                  </a:lnTo>
                  <a:lnTo>
                    <a:pt x="292" y="360"/>
                  </a:lnTo>
                  <a:lnTo>
                    <a:pt x="294" y="360"/>
                  </a:lnTo>
                  <a:lnTo>
                    <a:pt x="296" y="368"/>
                  </a:lnTo>
                  <a:lnTo>
                    <a:pt x="300" y="370"/>
                  </a:lnTo>
                  <a:lnTo>
                    <a:pt x="304" y="374"/>
                  </a:lnTo>
                  <a:lnTo>
                    <a:pt x="302" y="386"/>
                  </a:lnTo>
                  <a:lnTo>
                    <a:pt x="302" y="406"/>
                  </a:lnTo>
                  <a:lnTo>
                    <a:pt x="306" y="418"/>
                  </a:lnTo>
                  <a:lnTo>
                    <a:pt x="314" y="430"/>
                  </a:lnTo>
                  <a:lnTo>
                    <a:pt x="314" y="436"/>
                  </a:lnTo>
                  <a:lnTo>
                    <a:pt x="308" y="444"/>
                  </a:lnTo>
                  <a:lnTo>
                    <a:pt x="316" y="458"/>
                  </a:lnTo>
                  <a:lnTo>
                    <a:pt x="324" y="458"/>
                  </a:lnTo>
                  <a:lnTo>
                    <a:pt x="332" y="466"/>
                  </a:lnTo>
                  <a:lnTo>
                    <a:pt x="334" y="474"/>
                  </a:lnTo>
                  <a:lnTo>
                    <a:pt x="330" y="486"/>
                  </a:lnTo>
                  <a:lnTo>
                    <a:pt x="330" y="490"/>
                  </a:lnTo>
                  <a:lnTo>
                    <a:pt x="336" y="500"/>
                  </a:lnTo>
                  <a:lnTo>
                    <a:pt x="346" y="506"/>
                  </a:lnTo>
                  <a:lnTo>
                    <a:pt x="350" y="496"/>
                  </a:lnTo>
                  <a:lnTo>
                    <a:pt x="356" y="494"/>
                  </a:lnTo>
                  <a:lnTo>
                    <a:pt x="370" y="500"/>
                  </a:lnTo>
                  <a:lnTo>
                    <a:pt x="376" y="502"/>
                  </a:lnTo>
                  <a:lnTo>
                    <a:pt x="384" y="494"/>
                  </a:lnTo>
                  <a:lnTo>
                    <a:pt x="388" y="494"/>
                  </a:lnTo>
                  <a:lnTo>
                    <a:pt x="392" y="498"/>
                  </a:lnTo>
                  <a:lnTo>
                    <a:pt x="412" y="498"/>
                  </a:lnTo>
                  <a:lnTo>
                    <a:pt x="420" y="504"/>
                  </a:lnTo>
                  <a:lnTo>
                    <a:pt x="424" y="502"/>
                  </a:lnTo>
                  <a:lnTo>
                    <a:pt x="444" y="502"/>
                  </a:lnTo>
                  <a:lnTo>
                    <a:pt x="442" y="494"/>
                  </a:lnTo>
                  <a:lnTo>
                    <a:pt x="452" y="488"/>
                  </a:lnTo>
                  <a:lnTo>
                    <a:pt x="462" y="496"/>
                  </a:lnTo>
                  <a:lnTo>
                    <a:pt x="464" y="508"/>
                  </a:lnTo>
                  <a:lnTo>
                    <a:pt x="470" y="516"/>
                  </a:lnTo>
                  <a:lnTo>
                    <a:pt x="436" y="762"/>
                  </a:lnTo>
                  <a:lnTo>
                    <a:pt x="434" y="762"/>
                  </a:lnTo>
                  <a:lnTo>
                    <a:pt x="216" y="722"/>
                  </a:lnTo>
                  <a:lnTo>
                    <a:pt x="0" y="67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2" name="Freeform 13"/>
            <p:cNvSpPr>
              <a:spLocks/>
            </p:cNvSpPr>
            <p:nvPr/>
          </p:nvSpPr>
          <p:spPr bwMode="grayWhite">
            <a:xfrm>
              <a:off x="1328" y="1619"/>
              <a:ext cx="465" cy="716"/>
            </a:xfrm>
            <a:custGeom>
              <a:avLst/>
              <a:gdLst>
                <a:gd name="T0" fmla="*/ 6 w 502"/>
                <a:gd name="T1" fmla="*/ 0 h 772"/>
                <a:gd name="T2" fmla="*/ 0 w 502"/>
                <a:gd name="T3" fmla="*/ 6 h 772"/>
                <a:gd name="T4" fmla="*/ 6 w 502"/>
                <a:gd name="T5" fmla="*/ 6 h 772"/>
                <a:gd name="T6" fmla="*/ 6 w 502"/>
                <a:gd name="T7" fmla="*/ 6 h 772"/>
                <a:gd name="T8" fmla="*/ 6 w 502"/>
                <a:gd name="T9" fmla="*/ 6 h 772"/>
                <a:gd name="T10" fmla="*/ 6 w 502"/>
                <a:gd name="T11" fmla="*/ 6 h 772"/>
                <a:gd name="T12" fmla="*/ 6 w 502"/>
                <a:gd name="T13" fmla="*/ 6 h 772"/>
                <a:gd name="T14" fmla="*/ 6 w 502"/>
                <a:gd name="T15" fmla="*/ 6 h 772"/>
                <a:gd name="T16" fmla="*/ 6 w 502"/>
                <a:gd name="T17" fmla="*/ 6 h 772"/>
                <a:gd name="T18" fmla="*/ 6 w 502"/>
                <a:gd name="T19" fmla="*/ 6 h 772"/>
                <a:gd name="T20" fmla="*/ 6 w 502"/>
                <a:gd name="T21" fmla="*/ 6 h 772"/>
                <a:gd name="T22" fmla="*/ 6 w 502"/>
                <a:gd name="T23" fmla="*/ 6 h 772"/>
                <a:gd name="T24" fmla="*/ 6 w 502"/>
                <a:gd name="T25" fmla="*/ 6 h 772"/>
                <a:gd name="T26" fmla="*/ 6 w 502"/>
                <a:gd name="T27" fmla="*/ 6 h 772"/>
                <a:gd name="T28" fmla="*/ 6 w 502"/>
                <a:gd name="T29" fmla="*/ 6 h 772"/>
                <a:gd name="T30" fmla="*/ 6 w 502"/>
                <a:gd name="T31" fmla="*/ 6 h 772"/>
                <a:gd name="T32" fmla="*/ 6 w 502"/>
                <a:gd name="T33" fmla="*/ 6 h 772"/>
                <a:gd name="T34" fmla="*/ 6 w 502"/>
                <a:gd name="T35" fmla="*/ 6 h 772"/>
                <a:gd name="T36" fmla="*/ 6 w 502"/>
                <a:gd name="T37" fmla="*/ 6 h 772"/>
                <a:gd name="T38" fmla="*/ 6 w 502"/>
                <a:gd name="T39" fmla="*/ 6 h 772"/>
                <a:gd name="T40" fmla="*/ 6 w 502"/>
                <a:gd name="T41" fmla="*/ 0 h 7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2"/>
                <a:gd name="T64" fmla="*/ 0 h 772"/>
                <a:gd name="T65" fmla="*/ 502 w 502"/>
                <a:gd name="T66" fmla="*/ 772 h 7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2" h="772">
                  <a:moveTo>
                    <a:pt x="74" y="0"/>
                  </a:moveTo>
                  <a:lnTo>
                    <a:pt x="0" y="294"/>
                  </a:lnTo>
                  <a:lnTo>
                    <a:pt x="324" y="772"/>
                  </a:lnTo>
                  <a:lnTo>
                    <a:pt x="324" y="768"/>
                  </a:lnTo>
                  <a:lnTo>
                    <a:pt x="328" y="760"/>
                  </a:lnTo>
                  <a:lnTo>
                    <a:pt x="334" y="740"/>
                  </a:lnTo>
                  <a:lnTo>
                    <a:pt x="330" y="732"/>
                  </a:lnTo>
                  <a:lnTo>
                    <a:pt x="336" y="686"/>
                  </a:lnTo>
                  <a:lnTo>
                    <a:pt x="332" y="668"/>
                  </a:lnTo>
                  <a:lnTo>
                    <a:pt x="336" y="662"/>
                  </a:lnTo>
                  <a:lnTo>
                    <a:pt x="348" y="660"/>
                  </a:lnTo>
                  <a:lnTo>
                    <a:pt x="364" y="664"/>
                  </a:lnTo>
                  <a:lnTo>
                    <a:pt x="368" y="670"/>
                  </a:lnTo>
                  <a:lnTo>
                    <a:pt x="368" y="674"/>
                  </a:lnTo>
                  <a:lnTo>
                    <a:pt x="374" y="680"/>
                  </a:lnTo>
                  <a:lnTo>
                    <a:pt x="382" y="680"/>
                  </a:lnTo>
                  <a:lnTo>
                    <a:pt x="398" y="638"/>
                  </a:lnTo>
                  <a:lnTo>
                    <a:pt x="406" y="586"/>
                  </a:lnTo>
                  <a:lnTo>
                    <a:pt x="502" y="94"/>
                  </a:lnTo>
                  <a:lnTo>
                    <a:pt x="286" y="50"/>
                  </a:lnTo>
                  <a:lnTo>
                    <a:pt x="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3" name="Freeform 14"/>
            <p:cNvSpPr>
              <a:spLocks/>
            </p:cNvSpPr>
            <p:nvPr/>
          </p:nvSpPr>
          <p:spPr bwMode="grayWhite">
            <a:xfrm>
              <a:off x="2069" y="1853"/>
              <a:ext cx="531" cy="420"/>
            </a:xfrm>
            <a:custGeom>
              <a:avLst/>
              <a:gdLst>
                <a:gd name="T0" fmla="*/ 0 w 572"/>
                <a:gd name="T1" fmla="*/ 6 h 454"/>
                <a:gd name="T2" fmla="*/ 6 w 572"/>
                <a:gd name="T3" fmla="*/ 0 h 454"/>
                <a:gd name="T4" fmla="*/ 6 w 572"/>
                <a:gd name="T5" fmla="*/ 6 h 454"/>
                <a:gd name="T6" fmla="*/ 6 w 572"/>
                <a:gd name="T7" fmla="*/ 6 h 454"/>
                <a:gd name="T8" fmla="*/ 6 w 572"/>
                <a:gd name="T9" fmla="*/ 6 h 454"/>
                <a:gd name="T10" fmla="*/ 6 w 572"/>
                <a:gd name="T11" fmla="*/ 6 h 454"/>
                <a:gd name="T12" fmla="*/ 6 w 572"/>
                <a:gd name="T13" fmla="*/ 6 h 454"/>
                <a:gd name="T14" fmla="*/ 0 w 572"/>
                <a:gd name="T15" fmla="*/ 6 h 454"/>
                <a:gd name="T16" fmla="*/ 0 60000 65536"/>
                <a:gd name="T17" fmla="*/ 0 60000 65536"/>
                <a:gd name="T18" fmla="*/ 0 60000 65536"/>
                <a:gd name="T19" fmla="*/ 0 60000 65536"/>
                <a:gd name="T20" fmla="*/ 0 60000 65536"/>
                <a:gd name="T21" fmla="*/ 0 60000 65536"/>
                <a:gd name="T22" fmla="*/ 0 60000 65536"/>
                <a:gd name="T23" fmla="*/ 0 60000 65536"/>
                <a:gd name="T24" fmla="*/ 0 w 572"/>
                <a:gd name="T25" fmla="*/ 0 h 454"/>
                <a:gd name="T26" fmla="*/ 572 w 572"/>
                <a:gd name="T27" fmla="*/ 454 h 4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2" h="454">
                  <a:moveTo>
                    <a:pt x="0" y="396"/>
                  </a:moveTo>
                  <a:lnTo>
                    <a:pt x="54" y="0"/>
                  </a:lnTo>
                  <a:lnTo>
                    <a:pt x="424" y="42"/>
                  </a:lnTo>
                  <a:lnTo>
                    <a:pt x="572" y="54"/>
                  </a:lnTo>
                  <a:lnTo>
                    <a:pt x="566" y="154"/>
                  </a:lnTo>
                  <a:lnTo>
                    <a:pt x="548" y="454"/>
                  </a:lnTo>
                  <a:lnTo>
                    <a:pt x="472" y="448"/>
                  </a:lnTo>
                  <a:lnTo>
                    <a:pt x="0" y="39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4" name="Freeform 15"/>
            <p:cNvSpPr>
              <a:spLocks/>
            </p:cNvSpPr>
            <p:nvPr/>
          </p:nvSpPr>
          <p:spPr bwMode="grayWhite">
            <a:xfrm>
              <a:off x="1995" y="2219"/>
              <a:ext cx="511" cy="530"/>
            </a:xfrm>
            <a:custGeom>
              <a:avLst/>
              <a:gdLst>
                <a:gd name="T0" fmla="*/ 6 w 552"/>
                <a:gd name="T1" fmla="*/ 0 h 570"/>
                <a:gd name="T2" fmla="*/ 0 w 552"/>
                <a:gd name="T3" fmla="*/ 7 h 570"/>
                <a:gd name="T4" fmla="*/ 0 w 552"/>
                <a:gd name="T5" fmla="*/ 7 h 570"/>
                <a:gd name="T6" fmla="*/ 6 w 552"/>
                <a:gd name="T7" fmla="*/ 7 h 570"/>
                <a:gd name="T8" fmla="*/ 6 w 552"/>
                <a:gd name="T9" fmla="*/ 7 h 570"/>
                <a:gd name="T10" fmla="*/ 6 w 552"/>
                <a:gd name="T11" fmla="*/ 7 h 570"/>
                <a:gd name="T12" fmla="*/ 6 w 552"/>
                <a:gd name="T13" fmla="*/ 7 h 570"/>
                <a:gd name="T14" fmla="*/ 6 w 552"/>
                <a:gd name="T15" fmla="*/ 7 h 570"/>
                <a:gd name="T16" fmla="*/ 6 w 552"/>
                <a:gd name="T17" fmla="*/ 7 h 570"/>
                <a:gd name="T18" fmla="*/ 6 w 552"/>
                <a:gd name="T19" fmla="*/ 7 h 570"/>
                <a:gd name="T20" fmla="*/ 6 w 552"/>
                <a:gd name="T21" fmla="*/ 7 h 570"/>
                <a:gd name="T22" fmla="*/ 6 w 552"/>
                <a:gd name="T23" fmla="*/ 7 h 570"/>
                <a:gd name="T24" fmla="*/ 6 w 552"/>
                <a:gd name="T25" fmla="*/ 7 h 570"/>
                <a:gd name="T26" fmla="*/ 6 w 552"/>
                <a:gd name="T27" fmla="*/ 7 h 570"/>
                <a:gd name="T28" fmla="*/ 6 w 552"/>
                <a:gd name="T29" fmla="*/ 7 h 570"/>
                <a:gd name="T30" fmla="*/ 6 w 552"/>
                <a:gd name="T31" fmla="*/ 7 h 570"/>
                <a:gd name="T32" fmla="*/ 6 w 552"/>
                <a:gd name="T33" fmla="*/ 0 h 5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2"/>
                <a:gd name="T52" fmla="*/ 0 h 570"/>
                <a:gd name="T53" fmla="*/ 552 w 552"/>
                <a:gd name="T54" fmla="*/ 570 h 5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2" h="570">
                  <a:moveTo>
                    <a:pt x="80" y="0"/>
                  </a:moveTo>
                  <a:lnTo>
                    <a:pt x="0" y="560"/>
                  </a:lnTo>
                  <a:lnTo>
                    <a:pt x="72" y="570"/>
                  </a:lnTo>
                  <a:lnTo>
                    <a:pt x="78" y="526"/>
                  </a:lnTo>
                  <a:lnTo>
                    <a:pt x="214" y="542"/>
                  </a:lnTo>
                  <a:lnTo>
                    <a:pt x="214" y="540"/>
                  </a:lnTo>
                  <a:lnTo>
                    <a:pt x="210" y="532"/>
                  </a:lnTo>
                  <a:lnTo>
                    <a:pt x="214" y="528"/>
                  </a:lnTo>
                  <a:lnTo>
                    <a:pt x="212" y="526"/>
                  </a:lnTo>
                  <a:lnTo>
                    <a:pt x="210" y="522"/>
                  </a:lnTo>
                  <a:lnTo>
                    <a:pt x="212" y="520"/>
                  </a:lnTo>
                  <a:lnTo>
                    <a:pt x="508" y="550"/>
                  </a:lnTo>
                  <a:lnTo>
                    <a:pt x="544" y="102"/>
                  </a:lnTo>
                  <a:lnTo>
                    <a:pt x="550" y="102"/>
                  </a:lnTo>
                  <a:lnTo>
                    <a:pt x="552" y="52"/>
                  </a:lnTo>
                  <a:lnTo>
                    <a:pt x="80"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5" name="Freeform 16"/>
            <p:cNvSpPr>
              <a:spLocks/>
            </p:cNvSpPr>
            <p:nvPr/>
          </p:nvSpPr>
          <p:spPr bwMode="grayWhite">
            <a:xfrm>
              <a:off x="2462" y="1706"/>
              <a:ext cx="605" cy="298"/>
            </a:xfrm>
            <a:custGeom>
              <a:avLst/>
              <a:gdLst>
                <a:gd name="T0" fmla="*/ 0 w 650"/>
                <a:gd name="T1" fmla="*/ 6 h 322"/>
                <a:gd name="T2" fmla="*/ 7 w 650"/>
                <a:gd name="T3" fmla="*/ 0 h 322"/>
                <a:gd name="T4" fmla="*/ 7 w 650"/>
                <a:gd name="T5" fmla="*/ 6 h 322"/>
                <a:gd name="T6" fmla="*/ 7 w 650"/>
                <a:gd name="T7" fmla="*/ 6 h 322"/>
                <a:gd name="T8" fmla="*/ 7 w 650"/>
                <a:gd name="T9" fmla="*/ 6 h 322"/>
                <a:gd name="T10" fmla="*/ 7 w 650"/>
                <a:gd name="T11" fmla="*/ 6 h 322"/>
                <a:gd name="T12" fmla="*/ 7 w 650"/>
                <a:gd name="T13" fmla="*/ 6 h 322"/>
                <a:gd name="T14" fmla="*/ 7 w 650"/>
                <a:gd name="T15" fmla="*/ 6 h 322"/>
                <a:gd name="T16" fmla="*/ 7 w 650"/>
                <a:gd name="T17" fmla="*/ 6 h 322"/>
                <a:gd name="T18" fmla="*/ 7 w 650"/>
                <a:gd name="T19" fmla="*/ 6 h 322"/>
                <a:gd name="T20" fmla="*/ 7 w 650"/>
                <a:gd name="T21" fmla="*/ 6 h 322"/>
                <a:gd name="T22" fmla="*/ 7 w 650"/>
                <a:gd name="T23" fmla="*/ 6 h 322"/>
                <a:gd name="T24" fmla="*/ 7 w 650"/>
                <a:gd name="T25" fmla="*/ 6 h 322"/>
                <a:gd name="T26" fmla="*/ 7 w 650"/>
                <a:gd name="T27" fmla="*/ 6 h 322"/>
                <a:gd name="T28" fmla="*/ 7 w 650"/>
                <a:gd name="T29" fmla="*/ 6 h 322"/>
                <a:gd name="T30" fmla="*/ 7 w 650"/>
                <a:gd name="T31" fmla="*/ 6 h 322"/>
                <a:gd name="T32" fmla="*/ 7 w 650"/>
                <a:gd name="T33" fmla="*/ 6 h 322"/>
                <a:gd name="T34" fmla="*/ 7 w 650"/>
                <a:gd name="T35" fmla="*/ 6 h 322"/>
                <a:gd name="T36" fmla="*/ 7 w 650"/>
                <a:gd name="T37" fmla="*/ 6 h 322"/>
                <a:gd name="T38" fmla="*/ 7 w 650"/>
                <a:gd name="T39" fmla="*/ 6 h 322"/>
                <a:gd name="T40" fmla="*/ 7 w 650"/>
                <a:gd name="T41" fmla="*/ 6 h 322"/>
                <a:gd name="T42" fmla="*/ 7 w 650"/>
                <a:gd name="T43" fmla="*/ 6 h 322"/>
                <a:gd name="T44" fmla="*/ 7 w 650"/>
                <a:gd name="T45" fmla="*/ 6 h 322"/>
                <a:gd name="T46" fmla="*/ 7 w 650"/>
                <a:gd name="T47" fmla="*/ 6 h 322"/>
                <a:gd name="T48" fmla="*/ 7 w 650"/>
                <a:gd name="T49" fmla="*/ 6 h 322"/>
                <a:gd name="T50" fmla="*/ 7 w 650"/>
                <a:gd name="T51" fmla="*/ 6 h 322"/>
                <a:gd name="T52" fmla="*/ 7 w 650"/>
                <a:gd name="T53" fmla="*/ 6 h 322"/>
                <a:gd name="T54" fmla="*/ 7 w 650"/>
                <a:gd name="T55" fmla="*/ 6 h 322"/>
                <a:gd name="T56" fmla="*/ 7 w 650"/>
                <a:gd name="T57" fmla="*/ 6 h 322"/>
                <a:gd name="T58" fmla="*/ 7 w 650"/>
                <a:gd name="T59" fmla="*/ 6 h 322"/>
                <a:gd name="T60" fmla="*/ 7 w 650"/>
                <a:gd name="T61" fmla="*/ 6 h 322"/>
                <a:gd name="T62" fmla="*/ 7 w 650"/>
                <a:gd name="T63" fmla="*/ 6 h 322"/>
                <a:gd name="T64" fmla="*/ 7 w 650"/>
                <a:gd name="T65" fmla="*/ 6 h 322"/>
                <a:gd name="T66" fmla="*/ 7 w 650"/>
                <a:gd name="T67" fmla="*/ 6 h 322"/>
                <a:gd name="T68" fmla="*/ 7 w 650"/>
                <a:gd name="T69" fmla="*/ 6 h 322"/>
                <a:gd name="T70" fmla="*/ 7 w 650"/>
                <a:gd name="T71" fmla="*/ 6 h 322"/>
                <a:gd name="T72" fmla="*/ 7 w 650"/>
                <a:gd name="T73" fmla="*/ 6 h 322"/>
                <a:gd name="T74" fmla="*/ 7 w 650"/>
                <a:gd name="T75" fmla="*/ 6 h 322"/>
                <a:gd name="T76" fmla="*/ 7 w 650"/>
                <a:gd name="T77" fmla="*/ 6 h 322"/>
                <a:gd name="T78" fmla="*/ 7 w 650"/>
                <a:gd name="T79" fmla="*/ 6 h 322"/>
                <a:gd name="T80" fmla="*/ 7 w 650"/>
                <a:gd name="T81" fmla="*/ 6 h 322"/>
                <a:gd name="T82" fmla="*/ 7 w 650"/>
                <a:gd name="T83" fmla="*/ 6 h 322"/>
                <a:gd name="T84" fmla="*/ 7 w 650"/>
                <a:gd name="T85" fmla="*/ 6 h 322"/>
                <a:gd name="T86" fmla="*/ 7 w 650"/>
                <a:gd name="T87" fmla="*/ 6 h 322"/>
                <a:gd name="T88" fmla="*/ 7 w 650"/>
                <a:gd name="T89" fmla="*/ 6 h 322"/>
                <a:gd name="T90" fmla="*/ 0 w 650"/>
                <a:gd name="T91" fmla="*/ 6 h 322"/>
                <a:gd name="T92" fmla="*/ 0 w 650"/>
                <a:gd name="T93" fmla="*/ 6 h 3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0"/>
                <a:gd name="T142" fmla="*/ 0 h 322"/>
                <a:gd name="T143" fmla="*/ 650 w 650"/>
                <a:gd name="T144" fmla="*/ 322 h 3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0" h="322">
                  <a:moveTo>
                    <a:pt x="0" y="200"/>
                  </a:moveTo>
                  <a:lnTo>
                    <a:pt x="16" y="0"/>
                  </a:lnTo>
                  <a:lnTo>
                    <a:pt x="418" y="22"/>
                  </a:lnTo>
                  <a:lnTo>
                    <a:pt x="428" y="38"/>
                  </a:lnTo>
                  <a:lnTo>
                    <a:pt x="442" y="38"/>
                  </a:lnTo>
                  <a:lnTo>
                    <a:pt x="452" y="34"/>
                  </a:lnTo>
                  <a:lnTo>
                    <a:pt x="460" y="40"/>
                  </a:lnTo>
                  <a:lnTo>
                    <a:pt x="464" y="52"/>
                  </a:lnTo>
                  <a:lnTo>
                    <a:pt x="476" y="56"/>
                  </a:lnTo>
                  <a:lnTo>
                    <a:pt x="486" y="52"/>
                  </a:lnTo>
                  <a:lnTo>
                    <a:pt x="496" y="46"/>
                  </a:lnTo>
                  <a:lnTo>
                    <a:pt x="510" y="46"/>
                  </a:lnTo>
                  <a:lnTo>
                    <a:pt x="518" y="48"/>
                  </a:lnTo>
                  <a:lnTo>
                    <a:pt x="550" y="68"/>
                  </a:lnTo>
                  <a:lnTo>
                    <a:pt x="564" y="80"/>
                  </a:lnTo>
                  <a:lnTo>
                    <a:pt x="566" y="90"/>
                  </a:lnTo>
                  <a:lnTo>
                    <a:pt x="576" y="96"/>
                  </a:lnTo>
                  <a:lnTo>
                    <a:pt x="576" y="102"/>
                  </a:lnTo>
                  <a:lnTo>
                    <a:pt x="570" y="116"/>
                  </a:lnTo>
                  <a:lnTo>
                    <a:pt x="578" y="124"/>
                  </a:lnTo>
                  <a:lnTo>
                    <a:pt x="584" y="140"/>
                  </a:lnTo>
                  <a:lnTo>
                    <a:pt x="592" y="148"/>
                  </a:lnTo>
                  <a:lnTo>
                    <a:pt x="590" y="156"/>
                  </a:lnTo>
                  <a:lnTo>
                    <a:pt x="592" y="164"/>
                  </a:lnTo>
                  <a:lnTo>
                    <a:pt x="602" y="172"/>
                  </a:lnTo>
                  <a:lnTo>
                    <a:pt x="604" y="180"/>
                  </a:lnTo>
                  <a:lnTo>
                    <a:pt x="602" y="188"/>
                  </a:lnTo>
                  <a:lnTo>
                    <a:pt x="600" y="204"/>
                  </a:lnTo>
                  <a:lnTo>
                    <a:pt x="610" y="208"/>
                  </a:lnTo>
                  <a:lnTo>
                    <a:pt x="612" y="216"/>
                  </a:lnTo>
                  <a:lnTo>
                    <a:pt x="608" y="224"/>
                  </a:lnTo>
                  <a:lnTo>
                    <a:pt x="610" y="232"/>
                  </a:lnTo>
                  <a:lnTo>
                    <a:pt x="616" y="240"/>
                  </a:lnTo>
                  <a:lnTo>
                    <a:pt x="612" y="248"/>
                  </a:lnTo>
                  <a:lnTo>
                    <a:pt x="616" y="258"/>
                  </a:lnTo>
                  <a:lnTo>
                    <a:pt x="618" y="262"/>
                  </a:lnTo>
                  <a:lnTo>
                    <a:pt x="624" y="272"/>
                  </a:lnTo>
                  <a:lnTo>
                    <a:pt x="632" y="280"/>
                  </a:lnTo>
                  <a:lnTo>
                    <a:pt x="634" y="294"/>
                  </a:lnTo>
                  <a:lnTo>
                    <a:pt x="644" y="306"/>
                  </a:lnTo>
                  <a:lnTo>
                    <a:pt x="650" y="308"/>
                  </a:lnTo>
                  <a:lnTo>
                    <a:pt x="648" y="320"/>
                  </a:lnTo>
                  <a:lnTo>
                    <a:pt x="648" y="322"/>
                  </a:lnTo>
                  <a:lnTo>
                    <a:pt x="142" y="312"/>
                  </a:lnTo>
                  <a:lnTo>
                    <a:pt x="148" y="212"/>
                  </a:lnTo>
                  <a:lnTo>
                    <a:pt x="0" y="2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6" name="Freeform 17"/>
            <p:cNvSpPr>
              <a:spLocks/>
            </p:cNvSpPr>
            <p:nvPr/>
          </p:nvSpPr>
          <p:spPr bwMode="grayWhite">
            <a:xfrm>
              <a:off x="2578" y="1995"/>
              <a:ext cx="542" cy="289"/>
            </a:xfrm>
            <a:custGeom>
              <a:avLst/>
              <a:gdLst>
                <a:gd name="T0" fmla="*/ 6 w 584"/>
                <a:gd name="T1" fmla="*/ 0 h 312"/>
                <a:gd name="T2" fmla="*/ 6 w 584"/>
                <a:gd name="T3" fmla="*/ 6 h 312"/>
                <a:gd name="T4" fmla="*/ 6 w 584"/>
                <a:gd name="T5" fmla="*/ 6 h 312"/>
                <a:gd name="T6" fmla="*/ 6 w 584"/>
                <a:gd name="T7" fmla="*/ 6 h 312"/>
                <a:gd name="T8" fmla="*/ 6 w 584"/>
                <a:gd name="T9" fmla="*/ 6 h 312"/>
                <a:gd name="T10" fmla="*/ 6 w 584"/>
                <a:gd name="T11" fmla="*/ 6 h 312"/>
                <a:gd name="T12" fmla="*/ 6 w 584"/>
                <a:gd name="T13" fmla="*/ 6 h 312"/>
                <a:gd name="T14" fmla="*/ 6 w 584"/>
                <a:gd name="T15" fmla="*/ 6 h 312"/>
                <a:gd name="T16" fmla="*/ 6 w 584"/>
                <a:gd name="T17" fmla="*/ 6 h 312"/>
                <a:gd name="T18" fmla="*/ 6 w 584"/>
                <a:gd name="T19" fmla="*/ 6 h 312"/>
                <a:gd name="T20" fmla="*/ 6 w 584"/>
                <a:gd name="T21" fmla="*/ 6 h 312"/>
                <a:gd name="T22" fmla="*/ 6 w 584"/>
                <a:gd name="T23" fmla="*/ 6 h 312"/>
                <a:gd name="T24" fmla="*/ 0 w 584"/>
                <a:gd name="T25" fmla="*/ 6 h 312"/>
                <a:gd name="T26" fmla="*/ 6 w 584"/>
                <a:gd name="T27" fmla="*/ 0 h 3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4"/>
                <a:gd name="T43" fmla="*/ 0 h 312"/>
                <a:gd name="T44" fmla="*/ 584 w 584"/>
                <a:gd name="T45" fmla="*/ 312 h 3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4" h="312">
                  <a:moveTo>
                    <a:pt x="18" y="0"/>
                  </a:moveTo>
                  <a:lnTo>
                    <a:pt x="524" y="10"/>
                  </a:lnTo>
                  <a:lnTo>
                    <a:pt x="558" y="36"/>
                  </a:lnTo>
                  <a:lnTo>
                    <a:pt x="548" y="48"/>
                  </a:lnTo>
                  <a:lnTo>
                    <a:pt x="546" y="60"/>
                  </a:lnTo>
                  <a:lnTo>
                    <a:pt x="550" y="66"/>
                  </a:lnTo>
                  <a:lnTo>
                    <a:pt x="558" y="70"/>
                  </a:lnTo>
                  <a:lnTo>
                    <a:pt x="564" y="88"/>
                  </a:lnTo>
                  <a:lnTo>
                    <a:pt x="572" y="92"/>
                  </a:lnTo>
                  <a:lnTo>
                    <a:pt x="578" y="94"/>
                  </a:lnTo>
                  <a:lnTo>
                    <a:pt x="582" y="96"/>
                  </a:lnTo>
                  <a:lnTo>
                    <a:pt x="584" y="312"/>
                  </a:lnTo>
                  <a:lnTo>
                    <a:pt x="0" y="300"/>
                  </a:lnTo>
                  <a:lnTo>
                    <a:pt x="18"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7" name="Freeform 18"/>
            <p:cNvSpPr>
              <a:spLocks/>
            </p:cNvSpPr>
            <p:nvPr/>
          </p:nvSpPr>
          <p:spPr bwMode="grayWhite">
            <a:xfrm>
              <a:off x="2942" y="1141"/>
              <a:ext cx="483" cy="543"/>
            </a:xfrm>
            <a:custGeom>
              <a:avLst/>
              <a:gdLst>
                <a:gd name="T0" fmla="*/ 7 w 518"/>
                <a:gd name="T1" fmla="*/ 7 h 584"/>
                <a:gd name="T2" fmla="*/ 7 w 518"/>
                <a:gd name="T3" fmla="*/ 7 h 584"/>
                <a:gd name="T4" fmla="*/ 7 w 518"/>
                <a:gd name="T5" fmla="*/ 7 h 584"/>
                <a:gd name="T6" fmla="*/ 7 w 518"/>
                <a:gd name="T7" fmla="*/ 7 h 584"/>
                <a:gd name="T8" fmla="*/ 7 w 518"/>
                <a:gd name="T9" fmla="*/ 7 h 584"/>
                <a:gd name="T10" fmla="*/ 7 w 518"/>
                <a:gd name="T11" fmla="*/ 7 h 584"/>
                <a:gd name="T12" fmla="*/ 7 w 518"/>
                <a:gd name="T13" fmla="*/ 7 h 584"/>
                <a:gd name="T14" fmla="*/ 7 w 518"/>
                <a:gd name="T15" fmla="*/ 7 h 584"/>
                <a:gd name="T16" fmla="*/ 2 w 518"/>
                <a:gd name="T17" fmla="*/ 7 h 584"/>
                <a:gd name="T18" fmla="*/ 7 w 518"/>
                <a:gd name="T19" fmla="*/ 7 h 584"/>
                <a:gd name="T20" fmla="*/ 0 w 518"/>
                <a:gd name="T21" fmla="*/ 7 h 584"/>
                <a:gd name="T22" fmla="*/ 7 w 518"/>
                <a:gd name="T23" fmla="*/ 7 h 584"/>
                <a:gd name="T24" fmla="*/ 7 w 518"/>
                <a:gd name="T25" fmla="*/ 0 h 584"/>
                <a:gd name="T26" fmla="*/ 7 w 518"/>
                <a:gd name="T27" fmla="*/ 7 h 584"/>
                <a:gd name="T28" fmla="*/ 7 w 518"/>
                <a:gd name="T29" fmla="*/ 7 h 584"/>
                <a:gd name="T30" fmla="*/ 7 w 518"/>
                <a:gd name="T31" fmla="*/ 7 h 584"/>
                <a:gd name="T32" fmla="*/ 7 w 518"/>
                <a:gd name="T33" fmla="*/ 7 h 584"/>
                <a:gd name="T34" fmla="*/ 7 w 518"/>
                <a:gd name="T35" fmla="*/ 7 h 584"/>
                <a:gd name="T36" fmla="*/ 7 w 518"/>
                <a:gd name="T37" fmla="*/ 7 h 584"/>
                <a:gd name="T38" fmla="*/ 7 w 518"/>
                <a:gd name="T39" fmla="*/ 7 h 584"/>
                <a:gd name="T40" fmla="*/ 7 w 518"/>
                <a:gd name="T41" fmla="*/ 7 h 584"/>
                <a:gd name="T42" fmla="*/ 7 w 518"/>
                <a:gd name="T43" fmla="*/ 7 h 584"/>
                <a:gd name="T44" fmla="*/ 7 w 518"/>
                <a:gd name="T45" fmla="*/ 7 h 584"/>
                <a:gd name="T46" fmla="*/ 7 w 518"/>
                <a:gd name="T47" fmla="*/ 7 h 584"/>
                <a:gd name="T48" fmla="*/ 7 w 518"/>
                <a:gd name="T49" fmla="*/ 7 h 584"/>
                <a:gd name="T50" fmla="*/ 7 w 518"/>
                <a:gd name="T51" fmla="*/ 7 h 584"/>
                <a:gd name="T52" fmla="*/ 7 w 518"/>
                <a:gd name="T53" fmla="*/ 7 h 584"/>
                <a:gd name="T54" fmla="*/ 7 w 518"/>
                <a:gd name="T55" fmla="*/ 7 h 584"/>
                <a:gd name="T56" fmla="*/ 7 w 518"/>
                <a:gd name="T57" fmla="*/ 7 h 584"/>
                <a:gd name="T58" fmla="*/ 7 w 518"/>
                <a:gd name="T59" fmla="*/ 7 h 584"/>
                <a:gd name="T60" fmla="*/ 7 w 518"/>
                <a:gd name="T61" fmla="*/ 7 h 584"/>
                <a:gd name="T62" fmla="*/ 7 w 518"/>
                <a:gd name="T63" fmla="*/ 7 h 584"/>
                <a:gd name="T64" fmla="*/ 7 w 518"/>
                <a:gd name="T65" fmla="*/ 7 h 584"/>
                <a:gd name="T66" fmla="*/ 7 w 518"/>
                <a:gd name="T67" fmla="*/ 7 h 584"/>
                <a:gd name="T68" fmla="*/ 7 w 518"/>
                <a:gd name="T69" fmla="*/ 7 h 584"/>
                <a:gd name="T70" fmla="*/ 7 w 518"/>
                <a:gd name="T71" fmla="*/ 7 h 584"/>
                <a:gd name="T72" fmla="*/ 7 w 518"/>
                <a:gd name="T73" fmla="*/ 7 h 584"/>
                <a:gd name="T74" fmla="*/ 7 w 518"/>
                <a:gd name="T75" fmla="*/ 7 h 584"/>
                <a:gd name="T76" fmla="*/ 7 w 518"/>
                <a:gd name="T77" fmla="*/ 7 h 584"/>
                <a:gd name="T78" fmla="*/ 7 w 518"/>
                <a:gd name="T79" fmla="*/ 7 h 584"/>
                <a:gd name="T80" fmla="*/ 7 w 518"/>
                <a:gd name="T81" fmla="*/ 7 h 584"/>
                <a:gd name="T82" fmla="*/ 7 w 518"/>
                <a:gd name="T83" fmla="*/ 7 h 584"/>
                <a:gd name="T84" fmla="*/ 7 w 518"/>
                <a:gd name="T85" fmla="*/ 7 h 584"/>
                <a:gd name="T86" fmla="*/ 7 w 518"/>
                <a:gd name="T87" fmla="*/ 7 h 584"/>
                <a:gd name="T88" fmla="*/ 7 w 518"/>
                <a:gd name="T89" fmla="*/ 7 h 584"/>
                <a:gd name="T90" fmla="*/ 7 w 518"/>
                <a:gd name="T91" fmla="*/ 7 h 584"/>
                <a:gd name="T92" fmla="*/ 7 w 518"/>
                <a:gd name="T93" fmla="*/ 7 h 584"/>
                <a:gd name="T94" fmla="*/ 7 w 518"/>
                <a:gd name="T95" fmla="*/ 7 h 584"/>
                <a:gd name="T96" fmla="*/ 7 w 518"/>
                <a:gd name="T97" fmla="*/ 7 h 584"/>
                <a:gd name="T98" fmla="*/ 7 w 518"/>
                <a:gd name="T99" fmla="*/ 7 h 584"/>
                <a:gd name="T100" fmla="*/ 7 w 518"/>
                <a:gd name="T101" fmla="*/ 7 h 584"/>
                <a:gd name="T102" fmla="*/ 7 w 518"/>
                <a:gd name="T103" fmla="*/ 7 h 584"/>
                <a:gd name="T104" fmla="*/ 7 w 518"/>
                <a:gd name="T105" fmla="*/ 7 h 5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8"/>
                <a:gd name="T160" fmla="*/ 0 h 584"/>
                <a:gd name="T161" fmla="*/ 518 w 518"/>
                <a:gd name="T162" fmla="*/ 584 h 5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8" h="584">
                  <a:moveTo>
                    <a:pt x="50" y="584"/>
                  </a:moveTo>
                  <a:lnTo>
                    <a:pt x="50" y="402"/>
                  </a:lnTo>
                  <a:lnTo>
                    <a:pt x="24" y="378"/>
                  </a:lnTo>
                  <a:lnTo>
                    <a:pt x="22" y="370"/>
                  </a:lnTo>
                  <a:lnTo>
                    <a:pt x="36" y="356"/>
                  </a:lnTo>
                  <a:lnTo>
                    <a:pt x="40" y="346"/>
                  </a:lnTo>
                  <a:lnTo>
                    <a:pt x="40" y="338"/>
                  </a:lnTo>
                  <a:lnTo>
                    <a:pt x="40" y="324"/>
                  </a:lnTo>
                  <a:lnTo>
                    <a:pt x="40" y="310"/>
                  </a:lnTo>
                  <a:lnTo>
                    <a:pt x="30" y="274"/>
                  </a:lnTo>
                  <a:lnTo>
                    <a:pt x="28" y="268"/>
                  </a:lnTo>
                  <a:lnTo>
                    <a:pt x="28" y="250"/>
                  </a:lnTo>
                  <a:lnTo>
                    <a:pt x="26" y="240"/>
                  </a:lnTo>
                  <a:lnTo>
                    <a:pt x="24" y="190"/>
                  </a:lnTo>
                  <a:lnTo>
                    <a:pt x="18" y="160"/>
                  </a:lnTo>
                  <a:lnTo>
                    <a:pt x="10" y="152"/>
                  </a:lnTo>
                  <a:lnTo>
                    <a:pt x="4" y="120"/>
                  </a:lnTo>
                  <a:lnTo>
                    <a:pt x="2" y="92"/>
                  </a:lnTo>
                  <a:lnTo>
                    <a:pt x="4" y="76"/>
                  </a:lnTo>
                  <a:lnTo>
                    <a:pt x="8" y="68"/>
                  </a:lnTo>
                  <a:lnTo>
                    <a:pt x="0" y="44"/>
                  </a:lnTo>
                  <a:lnTo>
                    <a:pt x="0" y="36"/>
                  </a:lnTo>
                  <a:lnTo>
                    <a:pt x="134" y="36"/>
                  </a:lnTo>
                  <a:lnTo>
                    <a:pt x="134" y="14"/>
                  </a:lnTo>
                  <a:lnTo>
                    <a:pt x="136" y="0"/>
                  </a:lnTo>
                  <a:lnTo>
                    <a:pt x="146" y="0"/>
                  </a:lnTo>
                  <a:lnTo>
                    <a:pt x="160" y="6"/>
                  </a:lnTo>
                  <a:lnTo>
                    <a:pt x="162" y="28"/>
                  </a:lnTo>
                  <a:lnTo>
                    <a:pt x="166" y="42"/>
                  </a:lnTo>
                  <a:lnTo>
                    <a:pt x="164" y="56"/>
                  </a:lnTo>
                  <a:lnTo>
                    <a:pt x="180" y="66"/>
                  </a:lnTo>
                  <a:lnTo>
                    <a:pt x="184" y="64"/>
                  </a:lnTo>
                  <a:lnTo>
                    <a:pt x="194" y="66"/>
                  </a:lnTo>
                  <a:lnTo>
                    <a:pt x="200" y="72"/>
                  </a:lnTo>
                  <a:lnTo>
                    <a:pt x="212" y="72"/>
                  </a:lnTo>
                  <a:lnTo>
                    <a:pt x="224" y="72"/>
                  </a:lnTo>
                  <a:lnTo>
                    <a:pt x="226" y="78"/>
                  </a:lnTo>
                  <a:lnTo>
                    <a:pt x="226" y="82"/>
                  </a:lnTo>
                  <a:lnTo>
                    <a:pt x="246" y="80"/>
                  </a:lnTo>
                  <a:lnTo>
                    <a:pt x="252" y="74"/>
                  </a:lnTo>
                  <a:lnTo>
                    <a:pt x="282" y="72"/>
                  </a:lnTo>
                  <a:lnTo>
                    <a:pt x="300" y="78"/>
                  </a:lnTo>
                  <a:lnTo>
                    <a:pt x="304" y="78"/>
                  </a:lnTo>
                  <a:lnTo>
                    <a:pt x="302" y="82"/>
                  </a:lnTo>
                  <a:lnTo>
                    <a:pt x="308" y="86"/>
                  </a:lnTo>
                  <a:lnTo>
                    <a:pt x="310" y="86"/>
                  </a:lnTo>
                  <a:lnTo>
                    <a:pt x="314" y="90"/>
                  </a:lnTo>
                  <a:lnTo>
                    <a:pt x="318" y="102"/>
                  </a:lnTo>
                  <a:lnTo>
                    <a:pt x="324" y="106"/>
                  </a:lnTo>
                  <a:lnTo>
                    <a:pt x="332" y="96"/>
                  </a:lnTo>
                  <a:lnTo>
                    <a:pt x="336" y="94"/>
                  </a:lnTo>
                  <a:lnTo>
                    <a:pt x="344" y="96"/>
                  </a:lnTo>
                  <a:lnTo>
                    <a:pt x="348" y="106"/>
                  </a:lnTo>
                  <a:lnTo>
                    <a:pt x="364" y="110"/>
                  </a:lnTo>
                  <a:lnTo>
                    <a:pt x="368" y="116"/>
                  </a:lnTo>
                  <a:lnTo>
                    <a:pt x="376" y="122"/>
                  </a:lnTo>
                  <a:lnTo>
                    <a:pt x="386" y="122"/>
                  </a:lnTo>
                  <a:lnTo>
                    <a:pt x="396" y="120"/>
                  </a:lnTo>
                  <a:lnTo>
                    <a:pt x="422" y="102"/>
                  </a:lnTo>
                  <a:lnTo>
                    <a:pt x="426" y="104"/>
                  </a:lnTo>
                  <a:lnTo>
                    <a:pt x="432" y="112"/>
                  </a:lnTo>
                  <a:lnTo>
                    <a:pt x="470" y="112"/>
                  </a:lnTo>
                  <a:lnTo>
                    <a:pt x="476" y="114"/>
                  </a:lnTo>
                  <a:lnTo>
                    <a:pt x="482" y="116"/>
                  </a:lnTo>
                  <a:lnTo>
                    <a:pt x="492" y="124"/>
                  </a:lnTo>
                  <a:lnTo>
                    <a:pt x="500" y="120"/>
                  </a:lnTo>
                  <a:lnTo>
                    <a:pt x="518" y="118"/>
                  </a:lnTo>
                  <a:lnTo>
                    <a:pt x="508" y="128"/>
                  </a:lnTo>
                  <a:lnTo>
                    <a:pt x="484" y="140"/>
                  </a:lnTo>
                  <a:lnTo>
                    <a:pt x="472" y="144"/>
                  </a:lnTo>
                  <a:lnTo>
                    <a:pt x="464" y="148"/>
                  </a:lnTo>
                  <a:lnTo>
                    <a:pt x="454" y="158"/>
                  </a:lnTo>
                  <a:lnTo>
                    <a:pt x="434" y="166"/>
                  </a:lnTo>
                  <a:lnTo>
                    <a:pt x="424" y="174"/>
                  </a:lnTo>
                  <a:lnTo>
                    <a:pt x="392" y="210"/>
                  </a:lnTo>
                  <a:lnTo>
                    <a:pt x="344" y="252"/>
                  </a:lnTo>
                  <a:lnTo>
                    <a:pt x="340" y="260"/>
                  </a:lnTo>
                  <a:lnTo>
                    <a:pt x="334" y="264"/>
                  </a:lnTo>
                  <a:lnTo>
                    <a:pt x="336" y="318"/>
                  </a:lnTo>
                  <a:lnTo>
                    <a:pt x="332" y="324"/>
                  </a:lnTo>
                  <a:lnTo>
                    <a:pt x="324" y="326"/>
                  </a:lnTo>
                  <a:lnTo>
                    <a:pt x="304" y="342"/>
                  </a:lnTo>
                  <a:lnTo>
                    <a:pt x="304" y="352"/>
                  </a:lnTo>
                  <a:lnTo>
                    <a:pt x="302" y="354"/>
                  </a:lnTo>
                  <a:lnTo>
                    <a:pt x="296" y="370"/>
                  </a:lnTo>
                  <a:lnTo>
                    <a:pt x="306" y="374"/>
                  </a:lnTo>
                  <a:lnTo>
                    <a:pt x="314" y="388"/>
                  </a:lnTo>
                  <a:lnTo>
                    <a:pt x="308" y="398"/>
                  </a:lnTo>
                  <a:lnTo>
                    <a:pt x="310" y="408"/>
                  </a:lnTo>
                  <a:lnTo>
                    <a:pt x="306" y="426"/>
                  </a:lnTo>
                  <a:lnTo>
                    <a:pt x="306" y="450"/>
                  </a:lnTo>
                  <a:lnTo>
                    <a:pt x="310" y="456"/>
                  </a:lnTo>
                  <a:lnTo>
                    <a:pt x="318" y="462"/>
                  </a:lnTo>
                  <a:lnTo>
                    <a:pt x="320" y="466"/>
                  </a:lnTo>
                  <a:lnTo>
                    <a:pt x="338" y="470"/>
                  </a:lnTo>
                  <a:lnTo>
                    <a:pt x="342" y="472"/>
                  </a:lnTo>
                  <a:lnTo>
                    <a:pt x="342" y="476"/>
                  </a:lnTo>
                  <a:lnTo>
                    <a:pt x="348" y="480"/>
                  </a:lnTo>
                  <a:lnTo>
                    <a:pt x="368" y="490"/>
                  </a:lnTo>
                  <a:lnTo>
                    <a:pt x="376" y="504"/>
                  </a:lnTo>
                  <a:lnTo>
                    <a:pt x="396" y="520"/>
                  </a:lnTo>
                  <a:lnTo>
                    <a:pt x="418" y="534"/>
                  </a:lnTo>
                  <a:lnTo>
                    <a:pt x="420" y="540"/>
                  </a:lnTo>
                  <a:lnTo>
                    <a:pt x="420" y="552"/>
                  </a:lnTo>
                  <a:lnTo>
                    <a:pt x="422" y="572"/>
                  </a:lnTo>
                  <a:lnTo>
                    <a:pt x="50" y="58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8" name="Freeform 19"/>
            <p:cNvSpPr>
              <a:spLocks/>
            </p:cNvSpPr>
            <p:nvPr/>
          </p:nvSpPr>
          <p:spPr bwMode="grayWhite">
            <a:xfrm>
              <a:off x="3036" y="1942"/>
              <a:ext cx="491" cy="422"/>
            </a:xfrm>
            <a:custGeom>
              <a:avLst/>
              <a:gdLst>
                <a:gd name="T0" fmla="*/ 7 w 528"/>
                <a:gd name="T1" fmla="*/ 6 h 456"/>
                <a:gd name="T2" fmla="*/ 7 w 528"/>
                <a:gd name="T3" fmla="*/ 6 h 456"/>
                <a:gd name="T4" fmla="*/ 7 w 528"/>
                <a:gd name="T5" fmla="*/ 6 h 456"/>
                <a:gd name="T6" fmla="*/ 7 w 528"/>
                <a:gd name="T7" fmla="*/ 6 h 456"/>
                <a:gd name="T8" fmla="*/ 7 w 528"/>
                <a:gd name="T9" fmla="*/ 6 h 456"/>
                <a:gd name="T10" fmla="*/ 7 w 528"/>
                <a:gd name="T11" fmla="*/ 6 h 456"/>
                <a:gd name="T12" fmla="*/ 7 w 528"/>
                <a:gd name="T13" fmla="*/ 6 h 456"/>
                <a:gd name="T14" fmla="*/ 7 w 528"/>
                <a:gd name="T15" fmla="*/ 6 h 456"/>
                <a:gd name="T16" fmla="*/ 7 w 528"/>
                <a:gd name="T17" fmla="*/ 6 h 456"/>
                <a:gd name="T18" fmla="*/ 7 w 528"/>
                <a:gd name="T19" fmla="*/ 6 h 456"/>
                <a:gd name="T20" fmla="*/ 7 w 528"/>
                <a:gd name="T21" fmla="*/ 6 h 456"/>
                <a:gd name="T22" fmla="*/ 7 w 528"/>
                <a:gd name="T23" fmla="*/ 6 h 456"/>
                <a:gd name="T24" fmla="*/ 7 w 528"/>
                <a:gd name="T25" fmla="*/ 6 h 456"/>
                <a:gd name="T26" fmla="*/ 7 w 528"/>
                <a:gd name="T27" fmla="*/ 6 h 456"/>
                <a:gd name="T28" fmla="*/ 7 w 528"/>
                <a:gd name="T29" fmla="*/ 6 h 456"/>
                <a:gd name="T30" fmla="*/ 7 w 528"/>
                <a:gd name="T31" fmla="*/ 6 h 456"/>
                <a:gd name="T32" fmla="*/ 7 w 528"/>
                <a:gd name="T33" fmla="*/ 6 h 456"/>
                <a:gd name="T34" fmla="*/ 7 w 528"/>
                <a:gd name="T35" fmla="*/ 6 h 456"/>
                <a:gd name="T36" fmla="*/ 7 w 528"/>
                <a:gd name="T37" fmla="*/ 6 h 456"/>
                <a:gd name="T38" fmla="*/ 7 w 528"/>
                <a:gd name="T39" fmla="*/ 6 h 456"/>
                <a:gd name="T40" fmla="*/ 7 w 528"/>
                <a:gd name="T41" fmla="*/ 6 h 456"/>
                <a:gd name="T42" fmla="*/ 7 w 528"/>
                <a:gd name="T43" fmla="*/ 6 h 456"/>
                <a:gd name="T44" fmla="*/ 7 w 528"/>
                <a:gd name="T45" fmla="*/ 6 h 456"/>
                <a:gd name="T46" fmla="*/ 7 w 528"/>
                <a:gd name="T47" fmla="*/ 6 h 456"/>
                <a:gd name="T48" fmla="*/ 7 w 528"/>
                <a:gd name="T49" fmla="*/ 6 h 456"/>
                <a:gd name="T50" fmla="*/ 7 w 528"/>
                <a:gd name="T51" fmla="*/ 6 h 456"/>
                <a:gd name="T52" fmla="*/ 7 w 528"/>
                <a:gd name="T53" fmla="*/ 6 h 456"/>
                <a:gd name="T54" fmla="*/ 7 w 528"/>
                <a:gd name="T55" fmla="*/ 6 h 456"/>
                <a:gd name="T56" fmla="*/ 0 w 528"/>
                <a:gd name="T57" fmla="*/ 6 h 456"/>
                <a:gd name="T58" fmla="*/ 7 w 528"/>
                <a:gd name="T59" fmla="*/ 6 h 456"/>
                <a:gd name="T60" fmla="*/ 7 w 528"/>
                <a:gd name="T61" fmla="*/ 6 h 456"/>
                <a:gd name="T62" fmla="*/ 7 w 528"/>
                <a:gd name="T63" fmla="*/ 6 h 456"/>
                <a:gd name="T64" fmla="*/ 7 w 528"/>
                <a:gd name="T65" fmla="*/ 6 h 456"/>
                <a:gd name="T66" fmla="*/ 7 w 528"/>
                <a:gd name="T67" fmla="*/ 6 h 456"/>
                <a:gd name="T68" fmla="*/ 7 w 528"/>
                <a:gd name="T69" fmla="*/ 6 h 456"/>
                <a:gd name="T70" fmla="*/ 7 w 528"/>
                <a:gd name="T71" fmla="*/ 6 h 456"/>
                <a:gd name="T72" fmla="*/ 7 w 528"/>
                <a:gd name="T73" fmla="*/ 6 h 456"/>
                <a:gd name="T74" fmla="*/ 7 w 528"/>
                <a:gd name="T75" fmla="*/ 6 h 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8"/>
                <a:gd name="T115" fmla="*/ 0 h 456"/>
                <a:gd name="T116" fmla="*/ 528 w 528"/>
                <a:gd name="T117" fmla="*/ 456 h 4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8" h="456">
                  <a:moveTo>
                    <a:pt x="92" y="420"/>
                  </a:moveTo>
                  <a:lnTo>
                    <a:pt x="444" y="404"/>
                  </a:lnTo>
                  <a:lnTo>
                    <a:pt x="442" y="408"/>
                  </a:lnTo>
                  <a:lnTo>
                    <a:pt x="450" y="414"/>
                  </a:lnTo>
                  <a:lnTo>
                    <a:pt x="454" y="422"/>
                  </a:lnTo>
                  <a:lnTo>
                    <a:pt x="452" y="430"/>
                  </a:lnTo>
                  <a:lnTo>
                    <a:pt x="442" y="438"/>
                  </a:lnTo>
                  <a:lnTo>
                    <a:pt x="432" y="450"/>
                  </a:lnTo>
                  <a:lnTo>
                    <a:pt x="430" y="456"/>
                  </a:lnTo>
                  <a:lnTo>
                    <a:pt x="484" y="452"/>
                  </a:lnTo>
                  <a:lnTo>
                    <a:pt x="488" y="438"/>
                  </a:lnTo>
                  <a:lnTo>
                    <a:pt x="486" y="432"/>
                  </a:lnTo>
                  <a:lnTo>
                    <a:pt x="490" y="416"/>
                  </a:lnTo>
                  <a:lnTo>
                    <a:pt x="496" y="402"/>
                  </a:lnTo>
                  <a:lnTo>
                    <a:pt x="502" y="394"/>
                  </a:lnTo>
                  <a:lnTo>
                    <a:pt x="512" y="390"/>
                  </a:lnTo>
                  <a:lnTo>
                    <a:pt x="516" y="392"/>
                  </a:lnTo>
                  <a:lnTo>
                    <a:pt x="520" y="388"/>
                  </a:lnTo>
                  <a:lnTo>
                    <a:pt x="528" y="364"/>
                  </a:lnTo>
                  <a:lnTo>
                    <a:pt x="526" y="354"/>
                  </a:lnTo>
                  <a:lnTo>
                    <a:pt x="520" y="352"/>
                  </a:lnTo>
                  <a:lnTo>
                    <a:pt x="518" y="350"/>
                  </a:lnTo>
                  <a:lnTo>
                    <a:pt x="518" y="348"/>
                  </a:lnTo>
                  <a:lnTo>
                    <a:pt x="516" y="346"/>
                  </a:lnTo>
                  <a:lnTo>
                    <a:pt x="510" y="346"/>
                  </a:lnTo>
                  <a:lnTo>
                    <a:pt x="510" y="350"/>
                  </a:lnTo>
                  <a:lnTo>
                    <a:pt x="506" y="352"/>
                  </a:lnTo>
                  <a:lnTo>
                    <a:pt x="490" y="324"/>
                  </a:lnTo>
                  <a:lnTo>
                    <a:pt x="490" y="320"/>
                  </a:lnTo>
                  <a:lnTo>
                    <a:pt x="496" y="314"/>
                  </a:lnTo>
                  <a:lnTo>
                    <a:pt x="498" y="310"/>
                  </a:lnTo>
                  <a:lnTo>
                    <a:pt x="490" y="302"/>
                  </a:lnTo>
                  <a:lnTo>
                    <a:pt x="486" y="284"/>
                  </a:lnTo>
                  <a:lnTo>
                    <a:pt x="464" y="264"/>
                  </a:lnTo>
                  <a:lnTo>
                    <a:pt x="452" y="262"/>
                  </a:lnTo>
                  <a:lnTo>
                    <a:pt x="430" y="248"/>
                  </a:lnTo>
                  <a:lnTo>
                    <a:pt x="418" y="234"/>
                  </a:lnTo>
                  <a:lnTo>
                    <a:pt x="412" y="224"/>
                  </a:lnTo>
                  <a:lnTo>
                    <a:pt x="416" y="218"/>
                  </a:lnTo>
                  <a:lnTo>
                    <a:pt x="430" y="200"/>
                  </a:lnTo>
                  <a:lnTo>
                    <a:pt x="428" y="186"/>
                  </a:lnTo>
                  <a:lnTo>
                    <a:pt x="432" y="174"/>
                  </a:lnTo>
                  <a:lnTo>
                    <a:pt x="428" y="168"/>
                  </a:lnTo>
                  <a:lnTo>
                    <a:pt x="410" y="158"/>
                  </a:lnTo>
                  <a:lnTo>
                    <a:pt x="404" y="162"/>
                  </a:lnTo>
                  <a:lnTo>
                    <a:pt x="396" y="170"/>
                  </a:lnTo>
                  <a:lnTo>
                    <a:pt x="392" y="166"/>
                  </a:lnTo>
                  <a:lnTo>
                    <a:pt x="380" y="130"/>
                  </a:lnTo>
                  <a:lnTo>
                    <a:pt x="374" y="124"/>
                  </a:lnTo>
                  <a:lnTo>
                    <a:pt x="350" y="106"/>
                  </a:lnTo>
                  <a:lnTo>
                    <a:pt x="328" y="80"/>
                  </a:lnTo>
                  <a:lnTo>
                    <a:pt x="328" y="72"/>
                  </a:lnTo>
                  <a:lnTo>
                    <a:pt x="320" y="56"/>
                  </a:lnTo>
                  <a:lnTo>
                    <a:pt x="320" y="38"/>
                  </a:lnTo>
                  <a:lnTo>
                    <a:pt x="324" y="26"/>
                  </a:lnTo>
                  <a:lnTo>
                    <a:pt x="324" y="22"/>
                  </a:lnTo>
                  <a:lnTo>
                    <a:pt x="300" y="0"/>
                  </a:lnTo>
                  <a:lnTo>
                    <a:pt x="0" y="8"/>
                  </a:lnTo>
                  <a:lnTo>
                    <a:pt x="6" y="18"/>
                  </a:lnTo>
                  <a:lnTo>
                    <a:pt x="14" y="26"/>
                  </a:lnTo>
                  <a:lnTo>
                    <a:pt x="16" y="40"/>
                  </a:lnTo>
                  <a:lnTo>
                    <a:pt x="26" y="52"/>
                  </a:lnTo>
                  <a:lnTo>
                    <a:pt x="32" y="54"/>
                  </a:lnTo>
                  <a:lnTo>
                    <a:pt x="30" y="66"/>
                  </a:lnTo>
                  <a:lnTo>
                    <a:pt x="30" y="68"/>
                  </a:lnTo>
                  <a:lnTo>
                    <a:pt x="64" y="94"/>
                  </a:lnTo>
                  <a:lnTo>
                    <a:pt x="54" y="106"/>
                  </a:lnTo>
                  <a:lnTo>
                    <a:pt x="52" y="118"/>
                  </a:lnTo>
                  <a:lnTo>
                    <a:pt x="56" y="124"/>
                  </a:lnTo>
                  <a:lnTo>
                    <a:pt x="64" y="128"/>
                  </a:lnTo>
                  <a:lnTo>
                    <a:pt x="70" y="146"/>
                  </a:lnTo>
                  <a:lnTo>
                    <a:pt x="78" y="150"/>
                  </a:lnTo>
                  <a:lnTo>
                    <a:pt x="84" y="152"/>
                  </a:lnTo>
                  <a:lnTo>
                    <a:pt x="88" y="154"/>
                  </a:lnTo>
                  <a:lnTo>
                    <a:pt x="90" y="370"/>
                  </a:lnTo>
                  <a:lnTo>
                    <a:pt x="92" y="42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89" name="Freeform 20"/>
            <p:cNvSpPr>
              <a:spLocks/>
            </p:cNvSpPr>
            <p:nvPr/>
          </p:nvSpPr>
          <p:spPr bwMode="grayWhite">
            <a:xfrm>
              <a:off x="3167" y="2644"/>
              <a:ext cx="418" cy="360"/>
            </a:xfrm>
            <a:custGeom>
              <a:avLst/>
              <a:gdLst>
                <a:gd name="T0" fmla="*/ 7 w 448"/>
                <a:gd name="T1" fmla="*/ 6 h 388"/>
                <a:gd name="T2" fmla="*/ 7 w 448"/>
                <a:gd name="T3" fmla="*/ 6 h 388"/>
                <a:gd name="T4" fmla="*/ 7 w 448"/>
                <a:gd name="T5" fmla="*/ 6 h 388"/>
                <a:gd name="T6" fmla="*/ 7 w 448"/>
                <a:gd name="T7" fmla="*/ 6 h 388"/>
                <a:gd name="T8" fmla="*/ 7 w 448"/>
                <a:gd name="T9" fmla="*/ 6 h 388"/>
                <a:gd name="T10" fmla="*/ 7 w 448"/>
                <a:gd name="T11" fmla="*/ 6 h 388"/>
                <a:gd name="T12" fmla="*/ 7 w 448"/>
                <a:gd name="T13" fmla="*/ 6 h 388"/>
                <a:gd name="T14" fmla="*/ 7 w 448"/>
                <a:gd name="T15" fmla="*/ 6 h 388"/>
                <a:gd name="T16" fmla="*/ 7 w 448"/>
                <a:gd name="T17" fmla="*/ 6 h 388"/>
                <a:gd name="T18" fmla="*/ 7 w 448"/>
                <a:gd name="T19" fmla="*/ 6 h 388"/>
                <a:gd name="T20" fmla="*/ 7 w 448"/>
                <a:gd name="T21" fmla="*/ 6 h 388"/>
                <a:gd name="T22" fmla="*/ 7 w 448"/>
                <a:gd name="T23" fmla="*/ 6 h 388"/>
                <a:gd name="T24" fmla="*/ 7 w 448"/>
                <a:gd name="T25" fmla="*/ 6 h 388"/>
                <a:gd name="T26" fmla="*/ 7 w 448"/>
                <a:gd name="T27" fmla="*/ 6 h 388"/>
                <a:gd name="T28" fmla="*/ 7 w 448"/>
                <a:gd name="T29" fmla="*/ 6 h 388"/>
                <a:gd name="T30" fmla="*/ 7 w 448"/>
                <a:gd name="T31" fmla="*/ 6 h 388"/>
                <a:gd name="T32" fmla="*/ 7 w 448"/>
                <a:gd name="T33" fmla="*/ 6 h 388"/>
                <a:gd name="T34" fmla="*/ 7 w 448"/>
                <a:gd name="T35" fmla="*/ 6 h 388"/>
                <a:gd name="T36" fmla="*/ 7 w 448"/>
                <a:gd name="T37" fmla="*/ 6 h 388"/>
                <a:gd name="T38" fmla="*/ 7 w 448"/>
                <a:gd name="T39" fmla="*/ 6 h 388"/>
                <a:gd name="T40" fmla="*/ 7 w 448"/>
                <a:gd name="T41" fmla="*/ 6 h 388"/>
                <a:gd name="T42" fmla="*/ 7 w 448"/>
                <a:gd name="T43" fmla="*/ 6 h 388"/>
                <a:gd name="T44" fmla="*/ 7 w 448"/>
                <a:gd name="T45" fmla="*/ 6 h 388"/>
                <a:gd name="T46" fmla="*/ 7 w 448"/>
                <a:gd name="T47" fmla="*/ 6 h 388"/>
                <a:gd name="T48" fmla="*/ 7 w 448"/>
                <a:gd name="T49" fmla="*/ 6 h 388"/>
                <a:gd name="T50" fmla="*/ 7 w 448"/>
                <a:gd name="T51" fmla="*/ 6 h 388"/>
                <a:gd name="T52" fmla="*/ 7 w 448"/>
                <a:gd name="T53" fmla="*/ 6 h 388"/>
                <a:gd name="T54" fmla="*/ 7 w 448"/>
                <a:gd name="T55" fmla="*/ 6 h 388"/>
                <a:gd name="T56" fmla="*/ 7 w 448"/>
                <a:gd name="T57" fmla="*/ 6 h 388"/>
                <a:gd name="T58" fmla="*/ 7 w 448"/>
                <a:gd name="T59" fmla="*/ 6 h 388"/>
                <a:gd name="T60" fmla="*/ 7 w 448"/>
                <a:gd name="T61" fmla="*/ 6 h 388"/>
                <a:gd name="T62" fmla="*/ 7 w 448"/>
                <a:gd name="T63" fmla="*/ 6 h 388"/>
                <a:gd name="T64" fmla="*/ 7 w 448"/>
                <a:gd name="T65" fmla="*/ 6 h 388"/>
                <a:gd name="T66" fmla="*/ 7 w 448"/>
                <a:gd name="T67" fmla="*/ 6 h 388"/>
                <a:gd name="T68" fmla="*/ 7 w 448"/>
                <a:gd name="T69" fmla="*/ 6 h 388"/>
                <a:gd name="T70" fmla="*/ 7 w 448"/>
                <a:gd name="T71" fmla="*/ 6 h 388"/>
                <a:gd name="T72" fmla="*/ 7 w 448"/>
                <a:gd name="T73" fmla="*/ 6 h 388"/>
                <a:gd name="T74" fmla="*/ 7 w 448"/>
                <a:gd name="T75" fmla="*/ 6 h 388"/>
                <a:gd name="T76" fmla="*/ 7 w 448"/>
                <a:gd name="T77" fmla="*/ 6 h 388"/>
                <a:gd name="T78" fmla="*/ 7 w 448"/>
                <a:gd name="T79" fmla="*/ 6 h 388"/>
                <a:gd name="T80" fmla="*/ 7 w 448"/>
                <a:gd name="T81" fmla="*/ 6 h 388"/>
                <a:gd name="T82" fmla="*/ 6 w 448"/>
                <a:gd name="T83" fmla="*/ 6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8"/>
                <a:gd name="T127" fmla="*/ 0 h 388"/>
                <a:gd name="T128" fmla="*/ 448 w 448"/>
                <a:gd name="T129" fmla="*/ 388 h 3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0" name="Freeform 21"/>
            <p:cNvSpPr>
              <a:spLocks/>
            </p:cNvSpPr>
            <p:nvPr/>
          </p:nvSpPr>
          <p:spPr bwMode="grayWhite">
            <a:xfrm>
              <a:off x="3333" y="1750"/>
              <a:ext cx="292" cy="518"/>
            </a:xfrm>
            <a:custGeom>
              <a:avLst/>
              <a:gdLst>
                <a:gd name="T0" fmla="*/ 7 w 314"/>
                <a:gd name="T1" fmla="*/ 6 h 558"/>
                <a:gd name="T2" fmla="*/ 7 w 314"/>
                <a:gd name="T3" fmla="*/ 6 h 558"/>
                <a:gd name="T4" fmla="*/ 7 w 314"/>
                <a:gd name="T5" fmla="*/ 6 h 558"/>
                <a:gd name="T6" fmla="*/ 7 w 314"/>
                <a:gd name="T7" fmla="*/ 6 h 558"/>
                <a:gd name="T8" fmla="*/ 7 w 314"/>
                <a:gd name="T9" fmla="*/ 6 h 558"/>
                <a:gd name="T10" fmla="*/ 7 w 314"/>
                <a:gd name="T11" fmla="*/ 6 h 558"/>
                <a:gd name="T12" fmla="*/ 7 w 314"/>
                <a:gd name="T13" fmla="*/ 6 h 558"/>
                <a:gd name="T14" fmla="*/ 7 w 314"/>
                <a:gd name="T15" fmla="*/ 6 h 558"/>
                <a:gd name="T16" fmla="*/ 7 w 314"/>
                <a:gd name="T17" fmla="*/ 6 h 558"/>
                <a:gd name="T18" fmla="*/ 7 w 314"/>
                <a:gd name="T19" fmla="*/ 6 h 558"/>
                <a:gd name="T20" fmla="*/ 7 w 314"/>
                <a:gd name="T21" fmla="*/ 6 h 558"/>
                <a:gd name="T22" fmla="*/ 7 w 314"/>
                <a:gd name="T23" fmla="*/ 6 h 558"/>
                <a:gd name="T24" fmla="*/ 4 w 314"/>
                <a:gd name="T25" fmla="*/ 6 h 558"/>
                <a:gd name="T26" fmla="*/ 0 w 314"/>
                <a:gd name="T27" fmla="*/ 6 h 558"/>
                <a:gd name="T28" fmla="*/ 7 w 314"/>
                <a:gd name="T29" fmla="*/ 6 h 558"/>
                <a:gd name="T30" fmla="*/ 7 w 314"/>
                <a:gd name="T31" fmla="*/ 6 h 558"/>
                <a:gd name="T32" fmla="*/ 7 w 314"/>
                <a:gd name="T33" fmla="*/ 6 h 558"/>
                <a:gd name="T34" fmla="*/ 7 w 314"/>
                <a:gd name="T35" fmla="*/ 6 h 558"/>
                <a:gd name="T36" fmla="*/ 7 w 314"/>
                <a:gd name="T37" fmla="*/ 6 h 558"/>
                <a:gd name="T38" fmla="*/ 7 w 314"/>
                <a:gd name="T39" fmla="*/ 6 h 558"/>
                <a:gd name="T40" fmla="*/ 7 w 314"/>
                <a:gd name="T41" fmla="*/ 6 h 558"/>
                <a:gd name="T42" fmla="*/ 7 w 314"/>
                <a:gd name="T43" fmla="*/ 6 h 558"/>
                <a:gd name="T44" fmla="*/ 7 w 314"/>
                <a:gd name="T45" fmla="*/ 6 h 558"/>
                <a:gd name="T46" fmla="*/ 7 w 314"/>
                <a:gd name="T47" fmla="*/ 6 h 558"/>
                <a:gd name="T48" fmla="*/ 7 w 314"/>
                <a:gd name="T49" fmla="*/ 6 h 558"/>
                <a:gd name="T50" fmla="*/ 7 w 314"/>
                <a:gd name="T51" fmla="*/ 6 h 558"/>
                <a:gd name="T52" fmla="*/ 7 w 314"/>
                <a:gd name="T53" fmla="*/ 6 h 558"/>
                <a:gd name="T54" fmla="*/ 7 w 314"/>
                <a:gd name="T55" fmla="*/ 6 h 558"/>
                <a:gd name="T56" fmla="*/ 7 w 314"/>
                <a:gd name="T57" fmla="*/ 6 h 558"/>
                <a:gd name="T58" fmla="*/ 7 w 314"/>
                <a:gd name="T59" fmla="*/ 6 h 558"/>
                <a:gd name="T60" fmla="*/ 7 w 314"/>
                <a:gd name="T61" fmla="*/ 6 h 558"/>
                <a:gd name="T62" fmla="*/ 7 w 314"/>
                <a:gd name="T63" fmla="*/ 6 h 558"/>
                <a:gd name="T64" fmla="*/ 7 w 314"/>
                <a:gd name="T65" fmla="*/ 6 h 558"/>
                <a:gd name="T66" fmla="*/ 7 w 314"/>
                <a:gd name="T67" fmla="*/ 6 h 558"/>
                <a:gd name="T68" fmla="*/ 7 w 314"/>
                <a:gd name="T69" fmla="*/ 6 h 558"/>
                <a:gd name="T70" fmla="*/ 7 w 314"/>
                <a:gd name="T71" fmla="*/ 6 h 558"/>
                <a:gd name="T72" fmla="*/ 7 w 314"/>
                <a:gd name="T73" fmla="*/ 6 h 558"/>
                <a:gd name="T74" fmla="*/ 7 w 314"/>
                <a:gd name="T75" fmla="*/ 6 h 558"/>
                <a:gd name="T76" fmla="*/ 7 w 314"/>
                <a:gd name="T77" fmla="*/ 6 h 558"/>
                <a:gd name="T78" fmla="*/ 7 w 314"/>
                <a:gd name="T79" fmla="*/ 6 h 558"/>
                <a:gd name="T80" fmla="*/ 7 w 314"/>
                <a:gd name="T81" fmla="*/ 6 h 558"/>
                <a:gd name="T82" fmla="*/ 7 w 314"/>
                <a:gd name="T83" fmla="*/ 6 h 558"/>
                <a:gd name="T84" fmla="*/ 7 w 314"/>
                <a:gd name="T85" fmla="*/ 6 h 558"/>
                <a:gd name="T86" fmla="*/ 7 w 314"/>
                <a:gd name="T87" fmla="*/ 6 h 558"/>
                <a:gd name="T88" fmla="*/ 7 w 314"/>
                <a:gd name="T89" fmla="*/ 6 h 558"/>
                <a:gd name="T90" fmla="*/ 7 w 314"/>
                <a:gd name="T91" fmla="*/ 6 h 558"/>
                <a:gd name="T92" fmla="*/ 7 w 314"/>
                <a:gd name="T93" fmla="*/ 6 h 558"/>
                <a:gd name="T94" fmla="*/ 7 w 314"/>
                <a:gd name="T95" fmla="*/ 6 h 5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4"/>
                <a:gd name="T145" fmla="*/ 0 h 558"/>
                <a:gd name="T146" fmla="*/ 314 w 314"/>
                <a:gd name="T147" fmla="*/ 558 h 55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4" h="558">
                  <a:moveTo>
                    <a:pt x="258" y="0"/>
                  </a:moveTo>
                  <a:lnTo>
                    <a:pt x="52" y="14"/>
                  </a:lnTo>
                  <a:lnTo>
                    <a:pt x="56" y="18"/>
                  </a:lnTo>
                  <a:lnTo>
                    <a:pt x="70" y="30"/>
                  </a:lnTo>
                  <a:lnTo>
                    <a:pt x="72" y="38"/>
                  </a:lnTo>
                  <a:lnTo>
                    <a:pt x="86" y="46"/>
                  </a:lnTo>
                  <a:lnTo>
                    <a:pt x="92" y="64"/>
                  </a:lnTo>
                  <a:lnTo>
                    <a:pt x="90" y="72"/>
                  </a:lnTo>
                  <a:lnTo>
                    <a:pt x="86" y="82"/>
                  </a:lnTo>
                  <a:lnTo>
                    <a:pt x="80" y="88"/>
                  </a:lnTo>
                  <a:lnTo>
                    <a:pt x="80" y="96"/>
                  </a:lnTo>
                  <a:lnTo>
                    <a:pt x="68" y="110"/>
                  </a:lnTo>
                  <a:lnTo>
                    <a:pt x="56" y="114"/>
                  </a:lnTo>
                  <a:lnTo>
                    <a:pt x="52" y="118"/>
                  </a:lnTo>
                  <a:lnTo>
                    <a:pt x="36" y="120"/>
                  </a:lnTo>
                  <a:lnTo>
                    <a:pt x="30" y="124"/>
                  </a:lnTo>
                  <a:lnTo>
                    <a:pt x="24" y="134"/>
                  </a:lnTo>
                  <a:lnTo>
                    <a:pt x="26" y="142"/>
                  </a:lnTo>
                  <a:lnTo>
                    <a:pt x="34" y="152"/>
                  </a:lnTo>
                  <a:lnTo>
                    <a:pt x="38" y="158"/>
                  </a:lnTo>
                  <a:lnTo>
                    <a:pt x="34" y="172"/>
                  </a:lnTo>
                  <a:lnTo>
                    <a:pt x="24" y="198"/>
                  </a:lnTo>
                  <a:lnTo>
                    <a:pt x="12" y="204"/>
                  </a:lnTo>
                  <a:lnTo>
                    <a:pt x="8" y="212"/>
                  </a:lnTo>
                  <a:lnTo>
                    <a:pt x="10" y="220"/>
                  </a:lnTo>
                  <a:lnTo>
                    <a:pt x="4" y="228"/>
                  </a:lnTo>
                  <a:lnTo>
                    <a:pt x="4" y="232"/>
                  </a:lnTo>
                  <a:lnTo>
                    <a:pt x="0" y="244"/>
                  </a:lnTo>
                  <a:lnTo>
                    <a:pt x="0" y="262"/>
                  </a:lnTo>
                  <a:lnTo>
                    <a:pt x="8" y="278"/>
                  </a:lnTo>
                  <a:lnTo>
                    <a:pt x="8" y="286"/>
                  </a:lnTo>
                  <a:lnTo>
                    <a:pt x="30" y="312"/>
                  </a:lnTo>
                  <a:lnTo>
                    <a:pt x="54" y="330"/>
                  </a:lnTo>
                  <a:lnTo>
                    <a:pt x="60" y="336"/>
                  </a:lnTo>
                  <a:lnTo>
                    <a:pt x="72" y="372"/>
                  </a:lnTo>
                  <a:lnTo>
                    <a:pt x="76" y="376"/>
                  </a:lnTo>
                  <a:lnTo>
                    <a:pt x="84" y="368"/>
                  </a:lnTo>
                  <a:lnTo>
                    <a:pt x="90" y="364"/>
                  </a:lnTo>
                  <a:lnTo>
                    <a:pt x="108" y="374"/>
                  </a:lnTo>
                  <a:lnTo>
                    <a:pt x="112" y="380"/>
                  </a:lnTo>
                  <a:lnTo>
                    <a:pt x="108" y="392"/>
                  </a:lnTo>
                  <a:lnTo>
                    <a:pt x="110" y="406"/>
                  </a:lnTo>
                  <a:lnTo>
                    <a:pt x="96" y="424"/>
                  </a:lnTo>
                  <a:lnTo>
                    <a:pt x="92" y="430"/>
                  </a:lnTo>
                  <a:lnTo>
                    <a:pt x="98" y="440"/>
                  </a:lnTo>
                  <a:lnTo>
                    <a:pt x="110" y="454"/>
                  </a:lnTo>
                  <a:lnTo>
                    <a:pt x="132" y="468"/>
                  </a:lnTo>
                  <a:lnTo>
                    <a:pt x="144" y="470"/>
                  </a:lnTo>
                  <a:lnTo>
                    <a:pt x="166" y="490"/>
                  </a:lnTo>
                  <a:lnTo>
                    <a:pt x="170" y="508"/>
                  </a:lnTo>
                  <a:lnTo>
                    <a:pt x="178" y="516"/>
                  </a:lnTo>
                  <a:lnTo>
                    <a:pt x="176" y="520"/>
                  </a:lnTo>
                  <a:lnTo>
                    <a:pt x="170" y="526"/>
                  </a:lnTo>
                  <a:lnTo>
                    <a:pt x="170" y="530"/>
                  </a:lnTo>
                  <a:lnTo>
                    <a:pt x="186" y="558"/>
                  </a:lnTo>
                  <a:lnTo>
                    <a:pt x="190" y="556"/>
                  </a:lnTo>
                  <a:lnTo>
                    <a:pt x="190" y="552"/>
                  </a:lnTo>
                  <a:lnTo>
                    <a:pt x="196" y="552"/>
                  </a:lnTo>
                  <a:lnTo>
                    <a:pt x="198" y="554"/>
                  </a:lnTo>
                  <a:lnTo>
                    <a:pt x="202" y="538"/>
                  </a:lnTo>
                  <a:lnTo>
                    <a:pt x="212" y="532"/>
                  </a:lnTo>
                  <a:lnTo>
                    <a:pt x="224" y="534"/>
                  </a:lnTo>
                  <a:lnTo>
                    <a:pt x="234" y="540"/>
                  </a:lnTo>
                  <a:lnTo>
                    <a:pt x="244" y="546"/>
                  </a:lnTo>
                  <a:lnTo>
                    <a:pt x="254" y="542"/>
                  </a:lnTo>
                  <a:lnTo>
                    <a:pt x="250" y="522"/>
                  </a:lnTo>
                  <a:lnTo>
                    <a:pt x="248" y="510"/>
                  </a:lnTo>
                  <a:lnTo>
                    <a:pt x="256" y="506"/>
                  </a:lnTo>
                  <a:lnTo>
                    <a:pt x="280" y="500"/>
                  </a:lnTo>
                  <a:lnTo>
                    <a:pt x="282" y="498"/>
                  </a:lnTo>
                  <a:lnTo>
                    <a:pt x="274" y="488"/>
                  </a:lnTo>
                  <a:lnTo>
                    <a:pt x="272" y="484"/>
                  </a:lnTo>
                  <a:lnTo>
                    <a:pt x="276" y="482"/>
                  </a:lnTo>
                  <a:lnTo>
                    <a:pt x="278" y="474"/>
                  </a:lnTo>
                  <a:lnTo>
                    <a:pt x="280" y="470"/>
                  </a:lnTo>
                  <a:lnTo>
                    <a:pt x="280" y="468"/>
                  </a:lnTo>
                  <a:lnTo>
                    <a:pt x="278" y="464"/>
                  </a:lnTo>
                  <a:lnTo>
                    <a:pt x="278" y="460"/>
                  </a:lnTo>
                  <a:lnTo>
                    <a:pt x="284" y="442"/>
                  </a:lnTo>
                  <a:lnTo>
                    <a:pt x="284" y="428"/>
                  </a:lnTo>
                  <a:lnTo>
                    <a:pt x="294" y="416"/>
                  </a:lnTo>
                  <a:lnTo>
                    <a:pt x="302" y="400"/>
                  </a:lnTo>
                  <a:lnTo>
                    <a:pt x="302" y="394"/>
                  </a:lnTo>
                  <a:lnTo>
                    <a:pt x="314" y="374"/>
                  </a:lnTo>
                  <a:lnTo>
                    <a:pt x="310" y="354"/>
                  </a:lnTo>
                  <a:lnTo>
                    <a:pt x="302" y="336"/>
                  </a:lnTo>
                  <a:lnTo>
                    <a:pt x="304" y="324"/>
                  </a:lnTo>
                  <a:lnTo>
                    <a:pt x="302" y="314"/>
                  </a:lnTo>
                  <a:lnTo>
                    <a:pt x="306" y="310"/>
                  </a:lnTo>
                  <a:lnTo>
                    <a:pt x="286" y="74"/>
                  </a:lnTo>
                  <a:lnTo>
                    <a:pt x="282" y="72"/>
                  </a:lnTo>
                  <a:lnTo>
                    <a:pt x="280" y="66"/>
                  </a:lnTo>
                  <a:lnTo>
                    <a:pt x="274" y="46"/>
                  </a:lnTo>
                  <a:lnTo>
                    <a:pt x="272" y="38"/>
                  </a:lnTo>
                  <a:lnTo>
                    <a:pt x="264" y="32"/>
                  </a:lnTo>
                  <a:lnTo>
                    <a:pt x="258" y="18"/>
                  </a:lnTo>
                  <a:lnTo>
                    <a:pt x="258"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1" name="Freeform 22"/>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round/>
              <a:headEnd/>
              <a:tailEnd/>
            </a:ln>
          </p:spPr>
          <p:txBody>
            <a:bodyPr/>
            <a:lstStyle/>
            <a:p>
              <a:endParaRPr lang="en-US"/>
            </a:p>
          </p:txBody>
        </p:sp>
        <p:sp>
          <p:nvSpPr>
            <p:cNvPr id="146492" name="Freeform 23"/>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round/>
              <a:headEnd/>
              <a:tailEnd/>
            </a:ln>
          </p:spPr>
          <p:txBody>
            <a:bodyPr/>
            <a:lstStyle/>
            <a:p>
              <a:endParaRPr lang="en-US"/>
            </a:p>
          </p:txBody>
        </p:sp>
        <p:sp>
          <p:nvSpPr>
            <p:cNvPr id="146493" name="Freeform 24"/>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4" name="Freeform 25"/>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5" name="Freeform 26"/>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6" name="Freeform 27"/>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7" name="Freeform 28"/>
            <p:cNvSpPr>
              <a:spLocks/>
            </p:cNvSpPr>
            <p:nvPr/>
          </p:nvSpPr>
          <p:spPr bwMode="grayWhite">
            <a:xfrm>
              <a:off x="3591" y="1797"/>
              <a:ext cx="223" cy="389"/>
            </a:xfrm>
            <a:custGeom>
              <a:avLst/>
              <a:gdLst>
                <a:gd name="T0" fmla="*/ 7 w 240"/>
                <a:gd name="T1" fmla="*/ 6 h 420"/>
                <a:gd name="T2" fmla="*/ 7 w 240"/>
                <a:gd name="T3" fmla="*/ 6 h 420"/>
                <a:gd name="T4" fmla="*/ 7 w 240"/>
                <a:gd name="T5" fmla="*/ 6 h 420"/>
                <a:gd name="T6" fmla="*/ 7 w 240"/>
                <a:gd name="T7" fmla="*/ 6 h 420"/>
                <a:gd name="T8" fmla="*/ 7 w 240"/>
                <a:gd name="T9" fmla="*/ 6 h 420"/>
                <a:gd name="T10" fmla="*/ 7 w 240"/>
                <a:gd name="T11" fmla="*/ 6 h 420"/>
                <a:gd name="T12" fmla="*/ 7 w 240"/>
                <a:gd name="T13" fmla="*/ 6 h 420"/>
                <a:gd name="T14" fmla="*/ 7 w 240"/>
                <a:gd name="T15" fmla="*/ 6 h 420"/>
                <a:gd name="T16" fmla="*/ 7 w 240"/>
                <a:gd name="T17" fmla="*/ 6 h 420"/>
                <a:gd name="T18" fmla="*/ 7 w 240"/>
                <a:gd name="T19" fmla="*/ 6 h 420"/>
                <a:gd name="T20" fmla="*/ 6 w 240"/>
                <a:gd name="T21" fmla="*/ 6 h 420"/>
                <a:gd name="T22" fmla="*/ 6 w 240"/>
                <a:gd name="T23" fmla="*/ 6 h 420"/>
                <a:gd name="T24" fmla="*/ 0 w 240"/>
                <a:gd name="T25" fmla="*/ 6 h 420"/>
                <a:gd name="T26" fmla="*/ 0 w 240"/>
                <a:gd name="T27" fmla="*/ 6 h 420"/>
                <a:gd name="T28" fmla="*/ 2 w 240"/>
                <a:gd name="T29" fmla="*/ 6 h 420"/>
                <a:gd name="T30" fmla="*/ 2 w 240"/>
                <a:gd name="T31" fmla="*/ 6 h 420"/>
                <a:gd name="T32" fmla="*/ 7 w 240"/>
                <a:gd name="T33" fmla="*/ 6 h 420"/>
                <a:gd name="T34" fmla="*/ 7 w 240"/>
                <a:gd name="T35" fmla="*/ 6 h 420"/>
                <a:gd name="T36" fmla="*/ 7 w 240"/>
                <a:gd name="T37" fmla="*/ 6 h 420"/>
                <a:gd name="T38" fmla="*/ 7 w 240"/>
                <a:gd name="T39" fmla="*/ 6 h 420"/>
                <a:gd name="T40" fmla="*/ 7 w 240"/>
                <a:gd name="T41" fmla="*/ 6 h 420"/>
                <a:gd name="T42" fmla="*/ 7 w 240"/>
                <a:gd name="T43" fmla="*/ 6 h 420"/>
                <a:gd name="T44" fmla="*/ 7 w 240"/>
                <a:gd name="T45" fmla="*/ 6 h 420"/>
                <a:gd name="T46" fmla="*/ 7 w 240"/>
                <a:gd name="T47" fmla="*/ 6 h 420"/>
                <a:gd name="T48" fmla="*/ 7 w 240"/>
                <a:gd name="T49" fmla="*/ 6 h 420"/>
                <a:gd name="T50" fmla="*/ 7 w 240"/>
                <a:gd name="T51" fmla="*/ 6 h 420"/>
                <a:gd name="T52" fmla="*/ 7 w 240"/>
                <a:gd name="T53" fmla="*/ 6 h 420"/>
                <a:gd name="T54" fmla="*/ 7 w 240"/>
                <a:gd name="T55" fmla="*/ 6 h 420"/>
                <a:gd name="T56" fmla="*/ 7 w 240"/>
                <a:gd name="T57" fmla="*/ 6 h 420"/>
                <a:gd name="T58" fmla="*/ 7 w 240"/>
                <a:gd name="T59" fmla="*/ 6 h 420"/>
                <a:gd name="T60" fmla="*/ 7 w 240"/>
                <a:gd name="T61" fmla="*/ 6 h 420"/>
                <a:gd name="T62" fmla="*/ 7 w 240"/>
                <a:gd name="T63" fmla="*/ 6 h 420"/>
                <a:gd name="T64" fmla="*/ 7 w 240"/>
                <a:gd name="T65" fmla="*/ 6 h 420"/>
                <a:gd name="T66" fmla="*/ 7 w 240"/>
                <a:gd name="T67" fmla="*/ 6 h 420"/>
                <a:gd name="T68" fmla="*/ 7 w 240"/>
                <a:gd name="T69" fmla="*/ 6 h 420"/>
                <a:gd name="T70" fmla="*/ 7 w 240"/>
                <a:gd name="T71" fmla="*/ 6 h 420"/>
                <a:gd name="T72" fmla="*/ 7 w 240"/>
                <a:gd name="T73" fmla="*/ 6 h 420"/>
                <a:gd name="T74" fmla="*/ 7 w 240"/>
                <a:gd name="T75" fmla="*/ 6 h 420"/>
                <a:gd name="T76" fmla="*/ 7 w 240"/>
                <a:gd name="T77" fmla="*/ 6 h 420"/>
                <a:gd name="T78" fmla="*/ 7 w 240"/>
                <a:gd name="T79" fmla="*/ 6 h 420"/>
                <a:gd name="T80" fmla="*/ 7 w 240"/>
                <a:gd name="T81" fmla="*/ 6 h 420"/>
                <a:gd name="T82" fmla="*/ 7 w 240"/>
                <a:gd name="T83" fmla="*/ 6 h 420"/>
                <a:gd name="T84" fmla="*/ 7 w 240"/>
                <a:gd name="T85" fmla="*/ 6 h 420"/>
                <a:gd name="T86" fmla="*/ 7 w 240"/>
                <a:gd name="T87" fmla="*/ 6 h 420"/>
                <a:gd name="T88" fmla="*/ 7 w 240"/>
                <a:gd name="T89" fmla="*/ 6 h 420"/>
                <a:gd name="T90" fmla="*/ 7 w 240"/>
                <a:gd name="T91" fmla="*/ 6 h 420"/>
                <a:gd name="T92" fmla="*/ 7 w 240"/>
                <a:gd name="T93" fmla="*/ 4 h 420"/>
                <a:gd name="T94" fmla="*/ 7 w 240"/>
                <a:gd name="T95" fmla="*/ 0 h 420"/>
                <a:gd name="T96" fmla="*/ 7 w 240"/>
                <a:gd name="T97" fmla="*/ 6 h 420"/>
                <a:gd name="T98" fmla="*/ 7 w 240"/>
                <a:gd name="T99" fmla="*/ 6 h 420"/>
                <a:gd name="T100" fmla="*/ 7 w 240"/>
                <a:gd name="T101" fmla="*/ 6 h 420"/>
                <a:gd name="T102" fmla="*/ 7 w 240"/>
                <a:gd name="T103" fmla="*/ 6 h 420"/>
                <a:gd name="T104" fmla="*/ 7 w 240"/>
                <a:gd name="T105" fmla="*/ 6 h 420"/>
                <a:gd name="T106" fmla="*/ 7 w 240"/>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0"/>
                <a:gd name="T163" fmla="*/ 0 h 420"/>
                <a:gd name="T164" fmla="*/ 240 w 240"/>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0" h="420">
                  <a:moveTo>
                    <a:pt x="8" y="24"/>
                  </a:moveTo>
                  <a:lnTo>
                    <a:pt x="28" y="260"/>
                  </a:lnTo>
                  <a:lnTo>
                    <a:pt x="24" y="264"/>
                  </a:lnTo>
                  <a:lnTo>
                    <a:pt x="26" y="274"/>
                  </a:lnTo>
                  <a:lnTo>
                    <a:pt x="24" y="286"/>
                  </a:lnTo>
                  <a:lnTo>
                    <a:pt x="32" y="304"/>
                  </a:lnTo>
                  <a:lnTo>
                    <a:pt x="36" y="324"/>
                  </a:lnTo>
                  <a:lnTo>
                    <a:pt x="24" y="344"/>
                  </a:lnTo>
                  <a:lnTo>
                    <a:pt x="24" y="350"/>
                  </a:lnTo>
                  <a:lnTo>
                    <a:pt x="16" y="366"/>
                  </a:lnTo>
                  <a:lnTo>
                    <a:pt x="6" y="378"/>
                  </a:lnTo>
                  <a:lnTo>
                    <a:pt x="6" y="392"/>
                  </a:lnTo>
                  <a:lnTo>
                    <a:pt x="0" y="410"/>
                  </a:lnTo>
                  <a:lnTo>
                    <a:pt x="0" y="414"/>
                  </a:lnTo>
                  <a:lnTo>
                    <a:pt x="2" y="418"/>
                  </a:lnTo>
                  <a:lnTo>
                    <a:pt x="8" y="420"/>
                  </a:lnTo>
                  <a:lnTo>
                    <a:pt x="14" y="418"/>
                  </a:lnTo>
                  <a:lnTo>
                    <a:pt x="12" y="414"/>
                  </a:lnTo>
                  <a:lnTo>
                    <a:pt x="16" y="406"/>
                  </a:lnTo>
                  <a:lnTo>
                    <a:pt x="30" y="408"/>
                  </a:lnTo>
                  <a:lnTo>
                    <a:pt x="48" y="400"/>
                  </a:lnTo>
                  <a:lnTo>
                    <a:pt x="72" y="412"/>
                  </a:lnTo>
                  <a:lnTo>
                    <a:pt x="74" y="414"/>
                  </a:lnTo>
                  <a:lnTo>
                    <a:pt x="78" y="412"/>
                  </a:lnTo>
                  <a:lnTo>
                    <a:pt x="84" y="398"/>
                  </a:lnTo>
                  <a:lnTo>
                    <a:pt x="96" y="392"/>
                  </a:lnTo>
                  <a:lnTo>
                    <a:pt x="102" y="400"/>
                  </a:lnTo>
                  <a:lnTo>
                    <a:pt x="110" y="404"/>
                  </a:lnTo>
                  <a:lnTo>
                    <a:pt x="116" y="400"/>
                  </a:lnTo>
                  <a:lnTo>
                    <a:pt x="122" y="380"/>
                  </a:lnTo>
                  <a:lnTo>
                    <a:pt x="128" y="372"/>
                  </a:lnTo>
                  <a:lnTo>
                    <a:pt x="132" y="374"/>
                  </a:lnTo>
                  <a:lnTo>
                    <a:pt x="142" y="384"/>
                  </a:lnTo>
                  <a:lnTo>
                    <a:pt x="162" y="382"/>
                  </a:lnTo>
                  <a:lnTo>
                    <a:pt x="166" y="366"/>
                  </a:lnTo>
                  <a:lnTo>
                    <a:pt x="198" y="324"/>
                  </a:lnTo>
                  <a:lnTo>
                    <a:pt x="198" y="310"/>
                  </a:lnTo>
                  <a:lnTo>
                    <a:pt x="204" y="306"/>
                  </a:lnTo>
                  <a:lnTo>
                    <a:pt x="216" y="308"/>
                  </a:lnTo>
                  <a:lnTo>
                    <a:pt x="226" y="300"/>
                  </a:lnTo>
                  <a:lnTo>
                    <a:pt x="236" y="298"/>
                  </a:lnTo>
                  <a:lnTo>
                    <a:pt x="240" y="292"/>
                  </a:lnTo>
                  <a:lnTo>
                    <a:pt x="234" y="274"/>
                  </a:lnTo>
                  <a:lnTo>
                    <a:pt x="234" y="270"/>
                  </a:lnTo>
                  <a:lnTo>
                    <a:pt x="236" y="262"/>
                  </a:lnTo>
                  <a:lnTo>
                    <a:pt x="208" y="4"/>
                  </a:lnTo>
                  <a:lnTo>
                    <a:pt x="208" y="0"/>
                  </a:lnTo>
                  <a:lnTo>
                    <a:pt x="54" y="18"/>
                  </a:lnTo>
                  <a:lnTo>
                    <a:pt x="50" y="22"/>
                  </a:lnTo>
                  <a:lnTo>
                    <a:pt x="40" y="26"/>
                  </a:lnTo>
                  <a:lnTo>
                    <a:pt x="32" y="30"/>
                  </a:lnTo>
                  <a:lnTo>
                    <a:pt x="18" y="32"/>
                  </a:lnTo>
                  <a:lnTo>
                    <a:pt x="8" y="24"/>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8" name="Freeform 29"/>
            <p:cNvSpPr>
              <a:spLocks/>
            </p:cNvSpPr>
            <p:nvPr/>
          </p:nvSpPr>
          <p:spPr bwMode="grayWhite">
            <a:xfrm>
              <a:off x="3367" y="2444"/>
              <a:ext cx="255" cy="451"/>
            </a:xfrm>
            <a:custGeom>
              <a:avLst/>
              <a:gdLst>
                <a:gd name="T0" fmla="*/ 6 w 276"/>
                <a:gd name="T1" fmla="*/ 0 h 486"/>
                <a:gd name="T2" fmla="*/ 6 w 276"/>
                <a:gd name="T3" fmla="*/ 6 h 486"/>
                <a:gd name="T4" fmla="*/ 6 w 276"/>
                <a:gd name="T5" fmla="*/ 6 h 486"/>
                <a:gd name="T6" fmla="*/ 6 w 276"/>
                <a:gd name="T7" fmla="*/ 6 h 486"/>
                <a:gd name="T8" fmla="*/ 6 w 276"/>
                <a:gd name="T9" fmla="*/ 6 h 486"/>
                <a:gd name="T10" fmla="*/ 6 w 276"/>
                <a:gd name="T11" fmla="*/ 6 h 486"/>
                <a:gd name="T12" fmla="*/ 6 w 276"/>
                <a:gd name="T13" fmla="*/ 6 h 486"/>
                <a:gd name="T14" fmla="*/ 6 w 276"/>
                <a:gd name="T15" fmla="*/ 6 h 486"/>
                <a:gd name="T16" fmla="*/ 6 w 276"/>
                <a:gd name="T17" fmla="*/ 6 h 486"/>
                <a:gd name="T18" fmla="*/ 6 w 276"/>
                <a:gd name="T19" fmla="*/ 6 h 486"/>
                <a:gd name="T20" fmla="*/ 6 w 276"/>
                <a:gd name="T21" fmla="*/ 6 h 486"/>
                <a:gd name="T22" fmla="*/ 6 w 276"/>
                <a:gd name="T23" fmla="*/ 6 h 486"/>
                <a:gd name="T24" fmla="*/ 6 w 276"/>
                <a:gd name="T25" fmla="*/ 6 h 486"/>
                <a:gd name="T26" fmla="*/ 6 w 276"/>
                <a:gd name="T27" fmla="*/ 6 h 486"/>
                <a:gd name="T28" fmla="*/ 6 w 276"/>
                <a:gd name="T29" fmla="*/ 6 h 486"/>
                <a:gd name="T30" fmla="*/ 6 w 276"/>
                <a:gd name="T31" fmla="*/ 6 h 486"/>
                <a:gd name="T32" fmla="*/ 6 w 276"/>
                <a:gd name="T33" fmla="*/ 6 h 486"/>
                <a:gd name="T34" fmla="*/ 6 w 276"/>
                <a:gd name="T35" fmla="*/ 6 h 486"/>
                <a:gd name="T36" fmla="*/ 6 w 276"/>
                <a:gd name="T37" fmla="*/ 6 h 486"/>
                <a:gd name="T38" fmla="*/ 6 w 276"/>
                <a:gd name="T39" fmla="*/ 6 h 486"/>
                <a:gd name="T40" fmla="*/ 6 w 276"/>
                <a:gd name="T41" fmla="*/ 6 h 486"/>
                <a:gd name="T42" fmla="*/ 6 w 276"/>
                <a:gd name="T43" fmla="*/ 6 h 486"/>
                <a:gd name="T44" fmla="*/ 6 w 276"/>
                <a:gd name="T45" fmla="*/ 6 h 486"/>
                <a:gd name="T46" fmla="*/ 6 w 276"/>
                <a:gd name="T47" fmla="*/ 6 h 486"/>
                <a:gd name="T48" fmla="*/ 6 w 276"/>
                <a:gd name="T49" fmla="*/ 6 h 486"/>
                <a:gd name="T50" fmla="*/ 6 w 276"/>
                <a:gd name="T51" fmla="*/ 6 h 486"/>
                <a:gd name="T52" fmla="*/ 6 w 276"/>
                <a:gd name="T53" fmla="*/ 6 h 486"/>
                <a:gd name="T54" fmla="*/ 6 w 276"/>
                <a:gd name="T55" fmla="*/ 6 h 486"/>
                <a:gd name="T56" fmla="*/ 6 w 276"/>
                <a:gd name="T57" fmla="*/ 6 h 486"/>
                <a:gd name="T58" fmla="*/ 6 w 276"/>
                <a:gd name="T59" fmla="*/ 6 h 486"/>
                <a:gd name="T60" fmla="*/ 6 w 276"/>
                <a:gd name="T61" fmla="*/ 6 h 486"/>
                <a:gd name="T62" fmla="*/ 6 w 276"/>
                <a:gd name="T63" fmla="*/ 6 h 486"/>
                <a:gd name="T64" fmla="*/ 6 w 276"/>
                <a:gd name="T65" fmla="*/ 6 h 486"/>
                <a:gd name="T66" fmla="*/ 0 w 276"/>
                <a:gd name="T67" fmla="*/ 6 h 486"/>
                <a:gd name="T68" fmla="*/ 0 w 276"/>
                <a:gd name="T69" fmla="*/ 6 h 486"/>
                <a:gd name="T70" fmla="*/ 6 w 276"/>
                <a:gd name="T71" fmla="*/ 6 h 486"/>
                <a:gd name="T72" fmla="*/ 6 w 276"/>
                <a:gd name="T73" fmla="*/ 6 h 486"/>
                <a:gd name="T74" fmla="*/ 6 w 276"/>
                <a:gd name="T75" fmla="*/ 6 h 486"/>
                <a:gd name="T76" fmla="*/ 6 w 276"/>
                <a:gd name="T77" fmla="*/ 6 h 486"/>
                <a:gd name="T78" fmla="*/ 6 w 276"/>
                <a:gd name="T79" fmla="*/ 6 h 486"/>
                <a:gd name="T80" fmla="*/ 6 w 276"/>
                <a:gd name="T81" fmla="*/ 6 h 486"/>
                <a:gd name="T82" fmla="*/ 6 w 276"/>
                <a:gd name="T83" fmla="*/ 6 h 486"/>
                <a:gd name="T84" fmla="*/ 6 w 276"/>
                <a:gd name="T85" fmla="*/ 6 h 486"/>
                <a:gd name="T86" fmla="*/ 6 w 276"/>
                <a:gd name="T87" fmla="*/ 6 h 486"/>
                <a:gd name="T88" fmla="*/ 6 w 276"/>
                <a:gd name="T89" fmla="*/ 6 h 486"/>
                <a:gd name="T90" fmla="*/ 6 w 276"/>
                <a:gd name="T91" fmla="*/ 6 h 486"/>
                <a:gd name="T92" fmla="*/ 6 w 276"/>
                <a:gd name="T93" fmla="*/ 6 h 486"/>
                <a:gd name="T94" fmla="*/ 6 w 276"/>
                <a:gd name="T95" fmla="*/ 6 h 486"/>
                <a:gd name="T96" fmla="*/ 6 w 276"/>
                <a:gd name="T97" fmla="*/ 6 h 486"/>
                <a:gd name="T98" fmla="*/ 6 w 276"/>
                <a:gd name="T99" fmla="*/ 6 h 486"/>
                <a:gd name="T100" fmla="*/ 6 w 276"/>
                <a:gd name="T101" fmla="*/ 6 h 486"/>
                <a:gd name="T102" fmla="*/ 6 w 276"/>
                <a:gd name="T103" fmla="*/ 6 h 486"/>
                <a:gd name="T104" fmla="*/ 6 w 276"/>
                <a:gd name="T105" fmla="*/ 0 h 4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6"/>
                <a:gd name="T160" fmla="*/ 0 h 486"/>
                <a:gd name="T161" fmla="*/ 276 w 276"/>
                <a:gd name="T162" fmla="*/ 486 h 48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6" h="486">
                  <a:moveTo>
                    <a:pt x="256" y="0"/>
                  </a:moveTo>
                  <a:lnTo>
                    <a:pt x="90" y="14"/>
                  </a:lnTo>
                  <a:lnTo>
                    <a:pt x="88" y="18"/>
                  </a:lnTo>
                  <a:lnTo>
                    <a:pt x="72" y="32"/>
                  </a:lnTo>
                  <a:lnTo>
                    <a:pt x="68" y="48"/>
                  </a:lnTo>
                  <a:lnTo>
                    <a:pt x="68" y="62"/>
                  </a:lnTo>
                  <a:lnTo>
                    <a:pt x="66" y="72"/>
                  </a:lnTo>
                  <a:lnTo>
                    <a:pt x="52" y="80"/>
                  </a:lnTo>
                  <a:lnTo>
                    <a:pt x="42" y="96"/>
                  </a:lnTo>
                  <a:lnTo>
                    <a:pt x="38" y="100"/>
                  </a:lnTo>
                  <a:lnTo>
                    <a:pt x="38" y="112"/>
                  </a:lnTo>
                  <a:lnTo>
                    <a:pt x="30" y="122"/>
                  </a:lnTo>
                  <a:lnTo>
                    <a:pt x="30" y="132"/>
                  </a:lnTo>
                  <a:lnTo>
                    <a:pt x="26" y="144"/>
                  </a:lnTo>
                  <a:lnTo>
                    <a:pt x="18" y="158"/>
                  </a:lnTo>
                  <a:lnTo>
                    <a:pt x="20" y="174"/>
                  </a:lnTo>
                  <a:lnTo>
                    <a:pt x="28" y="182"/>
                  </a:lnTo>
                  <a:lnTo>
                    <a:pt x="30" y="192"/>
                  </a:lnTo>
                  <a:lnTo>
                    <a:pt x="32" y="194"/>
                  </a:lnTo>
                  <a:lnTo>
                    <a:pt x="32" y="198"/>
                  </a:lnTo>
                  <a:lnTo>
                    <a:pt x="28" y="202"/>
                  </a:lnTo>
                  <a:lnTo>
                    <a:pt x="26" y="210"/>
                  </a:lnTo>
                  <a:lnTo>
                    <a:pt x="26" y="216"/>
                  </a:lnTo>
                  <a:lnTo>
                    <a:pt x="26" y="224"/>
                  </a:lnTo>
                  <a:lnTo>
                    <a:pt x="36" y="244"/>
                  </a:lnTo>
                  <a:lnTo>
                    <a:pt x="36" y="262"/>
                  </a:lnTo>
                  <a:lnTo>
                    <a:pt x="42" y="274"/>
                  </a:lnTo>
                  <a:lnTo>
                    <a:pt x="48" y="278"/>
                  </a:lnTo>
                  <a:lnTo>
                    <a:pt x="48" y="288"/>
                  </a:lnTo>
                  <a:lnTo>
                    <a:pt x="38" y="294"/>
                  </a:lnTo>
                  <a:lnTo>
                    <a:pt x="34" y="298"/>
                  </a:lnTo>
                  <a:lnTo>
                    <a:pt x="30" y="318"/>
                  </a:lnTo>
                  <a:lnTo>
                    <a:pt x="14" y="342"/>
                  </a:lnTo>
                  <a:lnTo>
                    <a:pt x="0" y="384"/>
                  </a:lnTo>
                  <a:lnTo>
                    <a:pt x="0" y="414"/>
                  </a:lnTo>
                  <a:lnTo>
                    <a:pt x="154" y="408"/>
                  </a:lnTo>
                  <a:lnTo>
                    <a:pt x="158" y="414"/>
                  </a:lnTo>
                  <a:lnTo>
                    <a:pt x="154" y="428"/>
                  </a:lnTo>
                  <a:lnTo>
                    <a:pt x="154" y="450"/>
                  </a:lnTo>
                  <a:lnTo>
                    <a:pt x="172" y="466"/>
                  </a:lnTo>
                  <a:lnTo>
                    <a:pt x="174" y="486"/>
                  </a:lnTo>
                  <a:lnTo>
                    <a:pt x="186" y="486"/>
                  </a:lnTo>
                  <a:lnTo>
                    <a:pt x="202" y="472"/>
                  </a:lnTo>
                  <a:lnTo>
                    <a:pt x="240" y="460"/>
                  </a:lnTo>
                  <a:lnTo>
                    <a:pt x="250" y="464"/>
                  </a:lnTo>
                  <a:lnTo>
                    <a:pt x="264" y="460"/>
                  </a:lnTo>
                  <a:lnTo>
                    <a:pt x="266" y="462"/>
                  </a:lnTo>
                  <a:lnTo>
                    <a:pt x="274" y="466"/>
                  </a:lnTo>
                  <a:lnTo>
                    <a:pt x="276" y="464"/>
                  </a:lnTo>
                  <a:lnTo>
                    <a:pt x="260" y="316"/>
                  </a:lnTo>
                  <a:lnTo>
                    <a:pt x="258" y="302"/>
                  </a:lnTo>
                  <a:lnTo>
                    <a:pt x="264" y="10"/>
                  </a:lnTo>
                  <a:lnTo>
                    <a:pt x="25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9" name="Freeform 30"/>
            <p:cNvSpPr>
              <a:spLocks/>
            </p:cNvSpPr>
            <p:nvPr/>
          </p:nvSpPr>
          <p:spPr bwMode="grayWhite">
            <a:xfrm>
              <a:off x="3605" y="2428"/>
              <a:ext cx="282" cy="449"/>
            </a:xfrm>
            <a:custGeom>
              <a:avLst/>
              <a:gdLst>
                <a:gd name="T0" fmla="*/ 0 w 304"/>
                <a:gd name="T1" fmla="*/ 6 h 484"/>
                <a:gd name="T2" fmla="*/ 6 w 304"/>
                <a:gd name="T3" fmla="*/ 6 h 484"/>
                <a:gd name="T4" fmla="*/ 2 w 304"/>
                <a:gd name="T5" fmla="*/ 6 h 484"/>
                <a:gd name="T6" fmla="*/ 4 w 304"/>
                <a:gd name="T7" fmla="*/ 6 h 484"/>
                <a:gd name="T8" fmla="*/ 6 w 304"/>
                <a:gd name="T9" fmla="*/ 6 h 484"/>
                <a:gd name="T10" fmla="*/ 6 w 304"/>
                <a:gd name="T11" fmla="*/ 6 h 484"/>
                <a:gd name="T12" fmla="*/ 6 w 304"/>
                <a:gd name="T13" fmla="*/ 6 h 484"/>
                <a:gd name="T14" fmla="*/ 6 w 304"/>
                <a:gd name="T15" fmla="*/ 6 h 484"/>
                <a:gd name="T16" fmla="*/ 6 w 304"/>
                <a:gd name="T17" fmla="*/ 6 h 484"/>
                <a:gd name="T18" fmla="*/ 6 w 304"/>
                <a:gd name="T19" fmla="*/ 6 h 484"/>
                <a:gd name="T20" fmla="*/ 6 w 304"/>
                <a:gd name="T21" fmla="*/ 6 h 484"/>
                <a:gd name="T22" fmla="*/ 6 w 304"/>
                <a:gd name="T23" fmla="*/ 6 h 484"/>
                <a:gd name="T24" fmla="*/ 6 w 304"/>
                <a:gd name="T25" fmla="*/ 6 h 484"/>
                <a:gd name="T26" fmla="*/ 6 w 304"/>
                <a:gd name="T27" fmla="*/ 6 h 484"/>
                <a:gd name="T28" fmla="*/ 6 w 304"/>
                <a:gd name="T29" fmla="*/ 6 h 484"/>
                <a:gd name="T30" fmla="*/ 6 w 304"/>
                <a:gd name="T31" fmla="*/ 6 h 484"/>
                <a:gd name="T32" fmla="*/ 6 w 304"/>
                <a:gd name="T33" fmla="*/ 6 h 484"/>
                <a:gd name="T34" fmla="*/ 6 w 304"/>
                <a:gd name="T35" fmla="*/ 6 h 484"/>
                <a:gd name="T36" fmla="*/ 6 w 304"/>
                <a:gd name="T37" fmla="*/ 6 h 484"/>
                <a:gd name="T38" fmla="*/ 6 w 304"/>
                <a:gd name="T39" fmla="*/ 6 h 484"/>
                <a:gd name="T40" fmla="*/ 6 w 304"/>
                <a:gd name="T41" fmla="*/ 6 h 484"/>
                <a:gd name="T42" fmla="*/ 6 w 304"/>
                <a:gd name="T43" fmla="*/ 6 h 484"/>
                <a:gd name="T44" fmla="*/ 6 w 304"/>
                <a:gd name="T45" fmla="*/ 6 h 484"/>
                <a:gd name="T46" fmla="*/ 6 w 304"/>
                <a:gd name="T47" fmla="*/ 6 h 484"/>
                <a:gd name="T48" fmla="*/ 6 w 304"/>
                <a:gd name="T49" fmla="*/ 6 h 484"/>
                <a:gd name="T50" fmla="*/ 6 w 304"/>
                <a:gd name="T51" fmla="*/ 6 h 484"/>
                <a:gd name="T52" fmla="*/ 6 w 304"/>
                <a:gd name="T53" fmla="*/ 6 h 484"/>
                <a:gd name="T54" fmla="*/ 6 w 304"/>
                <a:gd name="T55" fmla="*/ 6 h 484"/>
                <a:gd name="T56" fmla="*/ 6 w 304"/>
                <a:gd name="T57" fmla="*/ 6 h 484"/>
                <a:gd name="T58" fmla="*/ 6 w 304"/>
                <a:gd name="T59" fmla="*/ 6 h 484"/>
                <a:gd name="T60" fmla="*/ 6 w 304"/>
                <a:gd name="T61" fmla="*/ 6 h 484"/>
                <a:gd name="T62" fmla="*/ 6 w 304"/>
                <a:gd name="T63" fmla="*/ 6 h 484"/>
                <a:gd name="T64" fmla="*/ 6 w 304"/>
                <a:gd name="T65" fmla="*/ 6 h 484"/>
                <a:gd name="T66" fmla="*/ 6 w 304"/>
                <a:gd name="T67" fmla="*/ 6 h 484"/>
                <a:gd name="T68" fmla="*/ 6 w 304"/>
                <a:gd name="T69" fmla="*/ 6 h 484"/>
                <a:gd name="T70" fmla="*/ 6 w 304"/>
                <a:gd name="T71" fmla="*/ 6 h 484"/>
                <a:gd name="T72" fmla="*/ 6 w 304"/>
                <a:gd name="T73" fmla="*/ 6 h 484"/>
                <a:gd name="T74" fmla="*/ 6 w 304"/>
                <a:gd name="T75" fmla="*/ 6 h 484"/>
                <a:gd name="T76" fmla="*/ 6 w 304"/>
                <a:gd name="T77" fmla="*/ 6 h 484"/>
                <a:gd name="T78" fmla="*/ 6 w 304"/>
                <a:gd name="T79" fmla="*/ 6 h 484"/>
                <a:gd name="T80" fmla="*/ 6 w 304"/>
                <a:gd name="T81" fmla="*/ 6 h 484"/>
                <a:gd name="T82" fmla="*/ 6 w 304"/>
                <a:gd name="T83" fmla="*/ 6 h 484"/>
                <a:gd name="T84" fmla="*/ 6 w 304"/>
                <a:gd name="T85" fmla="*/ 6 h 484"/>
                <a:gd name="T86" fmla="*/ 6 w 304"/>
                <a:gd name="T87" fmla="*/ 6 h 484"/>
                <a:gd name="T88" fmla="*/ 6 w 304"/>
                <a:gd name="T89" fmla="*/ 6 h 484"/>
                <a:gd name="T90" fmla="*/ 6 w 304"/>
                <a:gd name="T91" fmla="*/ 6 h 484"/>
                <a:gd name="T92" fmla="*/ 6 w 304"/>
                <a:gd name="T93" fmla="*/ 6 h 484"/>
                <a:gd name="T94" fmla="*/ 6 w 304"/>
                <a:gd name="T95" fmla="*/ 6 h 484"/>
                <a:gd name="T96" fmla="*/ 6 w 304"/>
                <a:gd name="T97" fmla="*/ 6 h 484"/>
                <a:gd name="T98" fmla="*/ 6 w 304"/>
                <a:gd name="T99" fmla="*/ 6 h 484"/>
                <a:gd name="T100" fmla="*/ 6 w 304"/>
                <a:gd name="T101" fmla="*/ 6 h 484"/>
                <a:gd name="T102" fmla="*/ 6 w 304"/>
                <a:gd name="T103" fmla="*/ 0 h 484"/>
                <a:gd name="T104" fmla="*/ 0 w 304"/>
                <a:gd name="T105" fmla="*/ 6 h 4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4"/>
                <a:gd name="T160" fmla="*/ 0 h 484"/>
                <a:gd name="T161" fmla="*/ 304 w 304"/>
                <a:gd name="T162" fmla="*/ 484 h 4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4" h="484">
                  <a:moveTo>
                    <a:pt x="0" y="18"/>
                  </a:moveTo>
                  <a:lnTo>
                    <a:pt x="8" y="28"/>
                  </a:lnTo>
                  <a:lnTo>
                    <a:pt x="2" y="320"/>
                  </a:lnTo>
                  <a:lnTo>
                    <a:pt x="4" y="334"/>
                  </a:lnTo>
                  <a:lnTo>
                    <a:pt x="20" y="482"/>
                  </a:lnTo>
                  <a:lnTo>
                    <a:pt x="24" y="478"/>
                  </a:lnTo>
                  <a:lnTo>
                    <a:pt x="30" y="476"/>
                  </a:lnTo>
                  <a:lnTo>
                    <a:pt x="42" y="480"/>
                  </a:lnTo>
                  <a:lnTo>
                    <a:pt x="46" y="474"/>
                  </a:lnTo>
                  <a:lnTo>
                    <a:pt x="48" y="452"/>
                  </a:lnTo>
                  <a:lnTo>
                    <a:pt x="54" y="438"/>
                  </a:lnTo>
                  <a:lnTo>
                    <a:pt x="62" y="452"/>
                  </a:lnTo>
                  <a:lnTo>
                    <a:pt x="60" y="458"/>
                  </a:lnTo>
                  <a:lnTo>
                    <a:pt x="64" y="470"/>
                  </a:lnTo>
                  <a:lnTo>
                    <a:pt x="74" y="484"/>
                  </a:lnTo>
                  <a:lnTo>
                    <a:pt x="82" y="484"/>
                  </a:lnTo>
                  <a:lnTo>
                    <a:pt x="90" y="484"/>
                  </a:lnTo>
                  <a:lnTo>
                    <a:pt x="100" y="472"/>
                  </a:lnTo>
                  <a:lnTo>
                    <a:pt x="102" y="472"/>
                  </a:lnTo>
                  <a:lnTo>
                    <a:pt x="106" y="468"/>
                  </a:lnTo>
                  <a:lnTo>
                    <a:pt x="106" y="466"/>
                  </a:lnTo>
                  <a:lnTo>
                    <a:pt x="106" y="464"/>
                  </a:lnTo>
                  <a:lnTo>
                    <a:pt x="100" y="460"/>
                  </a:lnTo>
                  <a:lnTo>
                    <a:pt x="100" y="458"/>
                  </a:lnTo>
                  <a:lnTo>
                    <a:pt x="104" y="450"/>
                  </a:lnTo>
                  <a:lnTo>
                    <a:pt x="104" y="446"/>
                  </a:lnTo>
                  <a:lnTo>
                    <a:pt x="96" y="442"/>
                  </a:lnTo>
                  <a:lnTo>
                    <a:pt x="94" y="440"/>
                  </a:lnTo>
                  <a:lnTo>
                    <a:pt x="90" y="436"/>
                  </a:lnTo>
                  <a:lnTo>
                    <a:pt x="84" y="428"/>
                  </a:lnTo>
                  <a:lnTo>
                    <a:pt x="82" y="420"/>
                  </a:lnTo>
                  <a:lnTo>
                    <a:pt x="86" y="418"/>
                  </a:lnTo>
                  <a:lnTo>
                    <a:pt x="84" y="416"/>
                  </a:lnTo>
                  <a:lnTo>
                    <a:pt x="84" y="410"/>
                  </a:lnTo>
                  <a:lnTo>
                    <a:pt x="304" y="390"/>
                  </a:lnTo>
                  <a:lnTo>
                    <a:pt x="302" y="384"/>
                  </a:lnTo>
                  <a:lnTo>
                    <a:pt x="292" y="368"/>
                  </a:lnTo>
                  <a:lnTo>
                    <a:pt x="294" y="342"/>
                  </a:lnTo>
                  <a:lnTo>
                    <a:pt x="284" y="320"/>
                  </a:lnTo>
                  <a:lnTo>
                    <a:pt x="282" y="304"/>
                  </a:lnTo>
                  <a:lnTo>
                    <a:pt x="288" y="292"/>
                  </a:lnTo>
                  <a:lnTo>
                    <a:pt x="288" y="278"/>
                  </a:lnTo>
                  <a:lnTo>
                    <a:pt x="296" y="266"/>
                  </a:lnTo>
                  <a:lnTo>
                    <a:pt x="296" y="264"/>
                  </a:lnTo>
                  <a:lnTo>
                    <a:pt x="290" y="256"/>
                  </a:lnTo>
                  <a:lnTo>
                    <a:pt x="292" y="246"/>
                  </a:lnTo>
                  <a:lnTo>
                    <a:pt x="286" y="242"/>
                  </a:lnTo>
                  <a:lnTo>
                    <a:pt x="278" y="236"/>
                  </a:lnTo>
                  <a:lnTo>
                    <a:pt x="276" y="230"/>
                  </a:lnTo>
                  <a:lnTo>
                    <a:pt x="272" y="214"/>
                  </a:lnTo>
                  <a:lnTo>
                    <a:pt x="266" y="210"/>
                  </a:lnTo>
                  <a:lnTo>
                    <a:pt x="208" y="0"/>
                  </a:lnTo>
                  <a:lnTo>
                    <a:pt x="0"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0" name="Freeform 31"/>
            <p:cNvSpPr>
              <a:spLocks/>
            </p:cNvSpPr>
            <p:nvPr/>
          </p:nvSpPr>
          <p:spPr bwMode="grayWhite">
            <a:xfrm>
              <a:off x="3927" y="1942"/>
              <a:ext cx="558" cy="317"/>
            </a:xfrm>
            <a:custGeom>
              <a:avLst/>
              <a:gdLst>
                <a:gd name="T0" fmla="*/ 7 w 600"/>
                <a:gd name="T1" fmla="*/ 6 h 344"/>
                <a:gd name="T2" fmla="*/ 7 w 600"/>
                <a:gd name="T3" fmla="*/ 6 h 344"/>
                <a:gd name="T4" fmla="*/ 7 w 600"/>
                <a:gd name="T5" fmla="*/ 6 h 344"/>
                <a:gd name="T6" fmla="*/ 7 w 600"/>
                <a:gd name="T7" fmla="*/ 6 h 344"/>
                <a:gd name="T8" fmla="*/ 7 w 600"/>
                <a:gd name="T9" fmla="*/ 6 h 344"/>
                <a:gd name="T10" fmla="*/ 7 w 600"/>
                <a:gd name="T11" fmla="*/ 6 h 344"/>
                <a:gd name="T12" fmla="*/ 7 w 600"/>
                <a:gd name="T13" fmla="*/ 6 h 344"/>
                <a:gd name="T14" fmla="*/ 7 w 600"/>
                <a:gd name="T15" fmla="*/ 6 h 344"/>
                <a:gd name="T16" fmla="*/ 7 w 600"/>
                <a:gd name="T17" fmla="*/ 6 h 344"/>
                <a:gd name="T18" fmla="*/ 7 w 600"/>
                <a:gd name="T19" fmla="*/ 6 h 344"/>
                <a:gd name="T20" fmla="*/ 7 w 600"/>
                <a:gd name="T21" fmla="*/ 6 h 344"/>
                <a:gd name="T22" fmla="*/ 7 w 600"/>
                <a:gd name="T23" fmla="*/ 6 h 344"/>
                <a:gd name="T24" fmla="*/ 7 w 600"/>
                <a:gd name="T25" fmla="*/ 6 h 344"/>
                <a:gd name="T26" fmla="*/ 7 w 600"/>
                <a:gd name="T27" fmla="*/ 6 h 344"/>
                <a:gd name="T28" fmla="*/ 7 w 600"/>
                <a:gd name="T29" fmla="*/ 6 h 344"/>
                <a:gd name="T30" fmla="*/ 7 w 600"/>
                <a:gd name="T31" fmla="*/ 6 h 344"/>
                <a:gd name="T32" fmla="*/ 7 w 600"/>
                <a:gd name="T33" fmla="*/ 6 h 344"/>
                <a:gd name="T34" fmla="*/ 7 w 600"/>
                <a:gd name="T35" fmla="*/ 6 h 344"/>
                <a:gd name="T36" fmla="*/ 7 w 600"/>
                <a:gd name="T37" fmla="*/ 6 h 344"/>
                <a:gd name="T38" fmla="*/ 7 w 600"/>
                <a:gd name="T39" fmla="*/ 6 h 344"/>
                <a:gd name="T40" fmla="*/ 7 w 600"/>
                <a:gd name="T41" fmla="*/ 6 h 344"/>
                <a:gd name="T42" fmla="*/ 7 w 600"/>
                <a:gd name="T43" fmla="*/ 4 h 344"/>
                <a:gd name="T44" fmla="*/ 7 w 600"/>
                <a:gd name="T45" fmla="*/ 6 h 344"/>
                <a:gd name="T46" fmla="*/ 7 w 600"/>
                <a:gd name="T47" fmla="*/ 6 h 344"/>
                <a:gd name="T48" fmla="*/ 7 w 600"/>
                <a:gd name="T49" fmla="*/ 6 h 344"/>
                <a:gd name="T50" fmla="*/ 7 w 600"/>
                <a:gd name="T51" fmla="*/ 6 h 344"/>
                <a:gd name="T52" fmla="*/ 7 w 600"/>
                <a:gd name="T53" fmla="*/ 6 h 344"/>
                <a:gd name="T54" fmla="*/ 7 w 600"/>
                <a:gd name="T55" fmla="*/ 6 h 344"/>
                <a:gd name="T56" fmla="*/ 7 w 600"/>
                <a:gd name="T57" fmla="*/ 6 h 344"/>
                <a:gd name="T58" fmla="*/ 7 w 600"/>
                <a:gd name="T59" fmla="*/ 6 h 344"/>
                <a:gd name="T60" fmla="*/ 7 w 600"/>
                <a:gd name="T61" fmla="*/ 6 h 344"/>
                <a:gd name="T62" fmla="*/ 7 w 600"/>
                <a:gd name="T63" fmla="*/ 6 h 344"/>
                <a:gd name="T64" fmla="*/ 7 w 600"/>
                <a:gd name="T65" fmla="*/ 6 h 344"/>
                <a:gd name="T66" fmla="*/ 7 w 600"/>
                <a:gd name="T67" fmla="*/ 6 h 344"/>
                <a:gd name="T68" fmla="*/ 7 w 600"/>
                <a:gd name="T69" fmla="*/ 6 h 344"/>
                <a:gd name="T70" fmla="*/ 7 w 600"/>
                <a:gd name="T71" fmla="*/ 6 h 344"/>
                <a:gd name="T72" fmla="*/ 7 w 600"/>
                <a:gd name="T73" fmla="*/ 6 h 344"/>
                <a:gd name="T74" fmla="*/ 7 w 600"/>
                <a:gd name="T75" fmla="*/ 6 h 344"/>
                <a:gd name="T76" fmla="*/ 7 w 600"/>
                <a:gd name="T77" fmla="*/ 6 h 344"/>
                <a:gd name="T78" fmla="*/ 7 w 600"/>
                <a:gd name="T79" fmla="*/ 6 h 344"/>
                <a:gd name="T80" fmla="*/ 7 w 600"/>
                <a:gd name="T81" fmla="*/ 6 h 344"/>
                <a:gd name="T82" fmla="*/ 7 w 600"/>
                <a:gd name="T83" fmla="*/ 6 h 3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0"/>
                <a:gd name="T127" fmla="*/ 0 h 344"/>
                <a:gd name="T128" fmla="*/ 600 w 600"/>
                <a:gd name="T129" fmla="*/ 344 h 3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0" h="344">
                  <a:moveTo>
                    <a:pt x="592" y="250"/>
                  </a:moveTo>
                  <a:lnTo>
                    <a:pt x="394" y="288"/>
                  </a:lnTo>
                  <a:lnTo>
                    <a:pt x="186" y="322"/>
                  </a:lnTo>
                  <a:lnTo>
                    <a:pt x="182" y="322"/>
                  </a:lnTo>
                  <a:lnTo>
                    <a:pt x="174" y="324"/>
                  </a:lnTo>
                  <a:lnTo>
                    <a:pt x="152" y="326"/>
                  </a:lnTo>
                  <a:lnTo>
                    <a:pt x="154" y="322"/>
                  </a:lnTo>
                  <a:lnTo>
                    <a:pt x="132" y="326"/>
                  </a:lnTo>
                  <a:lnTo>
                    <a:pt x="132" y="328"/>
                  </a:lnTo>
                  <a:lnTo>
                    <a:pt x="0" y="344"/>
                  </a:lnTo>
                  <a:lnTo>
                    <a:pt x="6" y="340"/>
                  </a:lnTo>
                  <a:lnTo>
                    <a:pt x="34" y="326"/>
                  </a:lnTo>
                  <a:lnTo>
                    <a:pt x="38" y="318"/>
                  </a:lnTo>
                  <a:lnTo>
                    <a:pt x="54" y="308"/>
                  </a:lnTo>
                  <a:lnTo>
                    <a:pt x="54" y="300"/>
                  </a:lnTo>
                  <a:lnTo>
                    <a:pt x="56" y="296"/>
                  </a:lnTo>
                  <a:lnTo>
                    <a:pt x="64" y="292"/>
                  </a:lnTo>
                  <a:lnTo>
                    <a:pt x="64" y="284"/>
                  </a:lnTo>
                  <a:lnTo>
                    <a:pt x="72" y="276"/>
                  </a:lnTo>
                  <a:lnTo>
                    <a:pt x="112" y="242"/>
                  </a:lnTo>
                  <a:lnTo>
                    <a:pt x="116" y="234"/>
                  </a:lnTo>
                  <a:lnTo>
                    <a:pt x="118" y="236"/>
                  </a:lnTo>
                  <a:lnTo>
                    <a:pt x="116" y="244"/>
                  </a:lnTo>
                  <a:lnTo>
                    <a:pt x="126" y="256"/>
                  </a:lnTo>
                  <a:lnTo>
                    <a:pt x="144" y="262"/>
                  </a:lnTo>
                  <a:lnTo>
                    <a:pt x="152" y="262"/>
                  </a:lnTo>
                  <a:lnTo>
                    <a:pt x="162" y="256"/>
                  </a:lnTo>
                  <a:lnTo>
                    <a:pt x="162" y="250"/>
                  </a:lnTo>
                  <a:lnTo>
                    <a:pt x="168" y="246"/>
                  </a:lnTo>
                  <a:lnTo>
                    <a:pt x="176" y="252"/>
                  </a:lnTo>
                  <a:lnTo>
                    <a:pt x="178" y="254"/>
                  </a:lnTo>
                  <a:lnTo>
                    <a:pt x="184" y="252"/>
                  </a:lnTo>
                  <a:lnTo>
                    <a:pt x="204" y="244"/>
                  </a:lnTo>
                  <a:lnTo>
                    <a:pt x="208" y="232"/>
                  </a:lnTo>
                  <a:lnTo>
                    <a:pt x="210" y="232"/>
                  </a:lnTo>
                  <a:lnTo>
                    <a:pt x="214" y="236"/>
                  </a:lnTo>
                  <a:lnTo>
                    <a:pt x="230" y="222"/>
                  </a:lnTo>
                  <a:lnTo>
                    <a:pt x="236" y="226"/>
                  </a:lnTo>
                  <a:lnTo>
                    <a:pt x="248" y="208"/>
                  </a:lnTo>
                  <a:lnTo>
                    <a:pt x="244" y="202"/>
                  </a:lnTo>
                  <a:lnTo>
                    <a:pt x="246" y="190"/>
                  </a:lnTo>
                  <a:lnTo>
                    <a:pt x="260" y="166"/>
                  </a:lnTo>
                  <a:lnTo>
                    <a:pt x="276" y="100"/>
                  </a:lnTo>
                  <a:lnTo>
                    <a:pt x="280" y="100"/>
                  </a:lnTo>
                  <a:lnTo>
                    <a:pt x="290" y="106"/>
                  </a:lnTo>
                  <a:lnTo>
                    <a:pt x="290" y="110"/>
                  </a:lnTo>
                  <a:lnTo>
                    <a:pt x="296" y="114"/>
                  </a:lnTo>
                  <a:lnTo>
                    <a:pt x="306" y="112"/>
                  </a:lnTo>
                  <a:lnTo>
                    <a:pt x="312" y="102"/>
                  </a:lnTo>
                  <a:lnTo>
                    <a:pt x="318" y="76"/>
                  </a:lnTo>
                  <a:lnTo>
                    <a:pt x="324" y="68"/>
                  </a:lnTo>
                  <a:lnTo>
                    <a:pt x="334" y="72"/>
                  </a:lnTo>
                  <a:lnTo>
                    <a:pt x="340" y="58"/>
                  </a:lnTo>
                  <a:lnTo>
                    <a:pt x="346" y="54"/>
                  </a:lnTo>
                  <a:lnTo>
                    <a:pt x="350" y="48"/>
                  </a:lnTo>
                  <a:lnTo>
                    <a:pt x="356" y="34"/>
                  </a:lnTo>
                  <a:lnTo>
                    <a:pt x="360" y="32"/>
                  </a:lnTo>
                  <a:lnTo>
                    <a:pt x="360" y="28"/>
                  </a:lnTo>
                  <a:lnTo>
                    <a:pt x="358" y="26"/>
                  </a:lnTo>
                  <a:lnTo>
                    <a:pt x="358" y="6"/>
                  </a:lnTo>
                  <a:lnTo>
                    <a:pt x="360" y="2"/>
                  </a:lnTo>
                  <a:lnTo>
                    <a:pt x="364" y="0"/>
                  </a:lnTo>
                  <a:lnTo>
                    <a:pt x="400" y="22"/>
                  </a:lnTo>
                  <a:lnTo>
                    <a:pt x="404" y="24"/>
                  </a:lnTo>
                  <a:lnTo>
                    <a:pt x="406" y="22"/>
                  </a:lnTo>
                  <a:lnTo>
                    <a:pt x="410" y="4"/>
                  </a:lnTo>
                  <a:lnTo>
                    <a:pt x="416" y="2"/>
                  </a:lnTo>
                  <a:lnTo>
                    <a:pt x="422" y="6"/>
                  </a:lnTo>
                  <a:lnTo>
                    <a:pt x="430" y="8"/>
                  </a:lnTo>
                  <a:lnTo>
                    <a:pt x="426" y="16"/>
                  </a:lnTo>
                  <a:lnTo>
                    <a:pt x="434" y="26"/>
                  </a:lnTo>
                  <a:lnTo>
                    <a:pt x="450" y="26"/>
                  </a:lnTo>
                  <a:lnTo>
                    <a:pt x="456" y="32"/>
                  </a:lnTo>
                  <a:lnTo>
                    <a:pt x="466" y="36"/>
                  </a:lnTo>
                  <a:lnTo>
                    <a:pt x="472" y="44"/>
                  </a:lnTo>
                  <a:lnTo>
                    <a:pt x="470" y="48"/>
                  </a:lnTo>
                  <a:lnTo>
                    <a:pt x="460" y="66"/>
                  </a:lnTo>
                  <a:lnTo>
                    <a:pt x="456" y="82"/>
                  </a:lnTo>
                  <a:lnTo>
                    <a:pt x="456" y="92"/>
                  </a:lnTo>
                  <a:lnTo>
                    <a:pt x="468" y="94"/>
                  </a:lnTo>
                  <a:lnTo>
                    <a:pt x="478" y="86"/>
                  </a:lnTo>
                  <a:lnTo>
                    <a:pt x="486" y="96"/>
                  </a:lnTo>
                  <a:lnTo>
                    <a:pt x="492" y="98"/>
                  </a:lnTo>
                  <a:lnTo>
                    <a:pt x="496" y="100"/>
                  </a:lnTo>
                  <a:lnTo>
                    <a:pt x="500" y="104"/>
                  </a:lnTo>
                  <a:lnTo>
                    <a:pt x="504" y="106"/>
                  </a:lnTo>
                  <a:lnTo>
                    <a:pt x="510" y="104"/>
                  </a:lnTo>
                  <a:lnTo>
                    <a:pt x="512" y="104"/>
                  </a:lnTo>
                  <a:lnTo>
                    <a:pt x="530" y="114"/>
                  </a:lnTo>
                  <a:lnTo>
                    <a:pt x="544" y="116"/>
                  </a:lnTo>
                  <a:lnTo>
                    <a:pt x="550" y="124"/>
                  </a:lnTo>
                  <a:lnTo>
                    <a:pt x="548" y="128"/>
                  </a:lnTo>
                  <a:lnTo>
                    <a:pt x="544" y="132"/>
                  </a:lnTo>
                  <a:lnTo>
                    <a:pt x="546" y="144"/>
                  </a:lnTo>
                  <a:lnTo>
                    <a:pt x="544" y="148"/>
                  </a:lnTo>
                  <a:lnTo>
                    <a:pt x="540" y="150"/>
                  </a:lnTo>
                  <a:lnTo>
                    <a:pt x="554" y="158"/>
                  </a:lnTo>
                  <a:lnTo>
                    <a:pt x="558" y="166"/>
                  </a:lnTo>
                  <a:lnTo>
                    <a:pt x="558" y="170"/>
                  </a:lnTo>
                  <a:lnTo>
                    <a:pt x="556" y="174"/>
                  </a:lnTo>
                  <a:lnTo>
                    <a:pt x="546" y="172"/>
                  </a:lnTo>
                  <a:lnTo>
                    <a:pt x="544" y="176"/>
                  </a:lnTo>
                  <a:lnTo>
                    <a:pt x="548" y="180"/>
                  </a:lnTo>
                  <a:lnTo>
                    <a:pt x="550" y="180"/>
                  </a:lnTo>
                  <a:lnTo>
                    <a:pt x="550" y="184"/>
                  </a:lnTo>
                  <a:lnTo>
                    <a:pt x="544" y="186"/>
                  </a:lnTo>
                  <a:lnTo>
                    <a:pt x="540" y="186"/>
                  </a:lnTo>
                  <a:lnTo>
                    <a:pt x="540" y="188"/>
                  </a:lnTo>
                  <a:lnTo>
                    <a:pt x="544" y="192"/>
                  </a:lnTo>
                  <a:lnTo>
                    <a:pt x="552" y="194"/>
                  </a:lnTo>
                  <a:lnTo>
                    <a:pt x="562" y="196"/>
                  </a:lnTo>
                  <a:lnTo>
                    <a:pt x="564" y="200"/>
                  </a:lnTo>
                  <a:lnTo>
                    <a:pt x="554" y="210"/>
                  </a:lnTo>
                  <a:lnTo>
                    <a:pt x="550" y="210"/>
                  </a:lnTo>
                  <a:lnTo>
                    <a:pt x="538" y="206"/>
                  </a:lnTo>
                  <a:lnTo>
                    <a:pt x="538" y="210"/>
                  </a:lnTo>
                  <a:lnTo>
                    <a:pt x="546" y="216"/>
                  </a:lnTo>
                  <a:lnTo>
                    <a:pt x="554" y="220"/>
                  </a:lnTo>
                  <a:lnTo>
                    <a:pt x="562" y="218"/>
                  </a:lnTo>
                  <a:lnTo>
                    <a:pt x="570" y="210"/>
                  </a:lnTo>
                  <a:lnTo>
                    <a:pt x="578" y="212"/>
                  </a:lnTo>
                  <a:lnTo>
                    <a:pt x="590" y="210"/>
                  </a:lnTo>
                  <a:lnTo>
                    <a:pt x="592" y="212"/>
                  </a:lnTo>
                  <a:lnTo>
                    <a:pt x="600" y="240"/>
                  </a:lnTo>
                  <a:lnTo>
                    <a:pt x="594" y="246"/>
                  </a:lnTo>
                  <a:lnTo>
                    <a:pt x="592" y="246"/>
                  </a:lnTo>
                  <a:lnTo>
                    <a:pt x="592" y="25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1" name="Freeform 32"/>
            <p:cNvSpPr>
              <a:spLocks/>
            </p:cNvSpPr>
            <p:nvPr/>
          </p:nvSpPr>
          <p:spPr bwMode="grayWhite">
            <a:xfrm>
              <a:off x="3967" y="2366"/>
              <a:ext cx="376" cy="282"/>
            </a:xfrm>
            <a:custGeom>
              <a:avLst/>
              <a:gdLst>
                <a:gd name="T0" fmla="*/ 7 w 404"/>
                <a:gd name="T1" fmla="*/ 6 h 304"/>
                <a:gd name="T2" fmla="*/ 7 w 404"/>
                <a:gd name="T3" fmla="*/ 6 h 304"/>
                <a:gd name="T4" fmla="*/ 7 w 404"/>
                <a:gd name="T5" fmla="*/ 6 h 304"/>
                <a:gd name="T6" fmla="*/ 7 w 404"/>
                <a:gd name="T7" fmla="*/ 6 h 304"/>
                <a:gd name="T8" fmla="*/ 7 w 404"/>
                <a:gd name="T9" fmla="*/ 6 h 304"/>
                <a:gd name="T10" fmla="*/ 7 w 404"/>
                <a:gd name="T11" fmla="*/ 6 h 304"/>
                <a:gd name="T12" fmla="*/ 7 w 404"/>
                <a:gd name="T13" fmla="*/ 6 h 304"/>
                <a:gd name="T14" fmla="*/ 7 w 404"/>
                <a:gd name="T15" fmla="*/ 6 h 304"/>
                <a:gd name="T16" fmla="*/ 7 w 404"/>
                <a:gd name="T17" fmla="*/ 6 h 304"/>
                <a:gd name="T18" fmla="*/ 7 w 404"/>
                <a:gd name="T19" fmla="*/ 6 h 304"/>
                <a:gd name="T20" fmla="*/ 7 w 404"/>
                <a:gd name="T21" fmla="*/ 6 h 304"/>
                <a:gd name="T22" fmla="*/ 7 w 404"/>
                <a:gd name="T23" fmla="*/ 6 h 304"/>
                <a:gd name="T24" fmla="*/ 7 w 404"/>
                <a:gd name="T25" fmla="*/ 6 h 304"/>
                <a:gd name="T26" fmla="*/ 6 w 404"/>
                <a:gd name="T27" fmla="*/ 6 h 304"/>
                <a:gd name="T28" fmla="*/ 7 w 404"/>
                <a:gd name="T29" fmla="*/ 6 h 304"/>
                <a:gd name="T30" fmla="*/ 7 w 404"/>
                <a:gd name="T31" fmla="*/ 6 h 304"/>
                <a:gd name="T32" fmla="*/ 7 w 404"/>
                <a:gd name="T33" fmla="*/ 6 h 304"/>
                <a:gd name="T34" fmla="*/ 7 w 404"/>
                <a:gd name="T35" fmla="*/ 6 h 304"/>
                <a:gd name="T36" fmla="*/ 7 w 404"/>
                <a:gd name="T37" fmla="*/ 6 h 304"/>
                <a:gd name="T38" fmla="*/ 7 w 404"/>
                <a:gd name="T39" fmla="*/ 6 h 304"/>
                <a:gd name="T40" fmla="*/ 7 w 404"/>
                <a:gd name="T41" fmla="*/ 2 h 304"/>
                <a:gd name="T42" fmla="*/ 7 w 404"/>
                <a:gd name="T43" fmla="*/ 6 h 304"/>
                <a:gd name="T44" fmla="*/ 7 w 404"/>
                <a:gd name="T45" fmla="*/ 6 h 304"/>
                <a:gd name="T46" fmla="*/ 7 w 404"/>
                <a:gd name="T47" fmla="*/ 6 h 304"/>
                <a:gd name="T48" fmla="*/ 7 w 404"/>
                <a:gd name="T49" fmla="*/ 6 h 304"/>
                <a:gd name="T50" fmla="*/ 7 w 404"/>
                <a:gd name="T51" fmla="*/ 6 h 304"/>
                <a:gd name="T52" fmla="*/ 7 w 404"/>
                <a:gd name="T53" fmla="*/ 6 h 304"/>
                <a:gd name="T54" fmla="*/ 7 w 404"/>
                <a:gd name="T55" fmla="*/ 6 h 304"/>
                <a:gd name="T56" fmla="*/ 7 w 404"/>
                <a:gd name="T57" fmla="*/ 6 h 304"/>
                <a:gd name="T58" fmla="*/ 7 w 404"/>
                <a:gd name="T59" fmla="*/ 6 h 304"/>
                <a:gd name="T60" fmla="*/ 7 w 404"/>
                <a:gd name="T61" fmla="*/ 6 h 304"/>
                <a:gd name="T62" fmla="*/ 7 w 404"/>
                <a:gd name="T63" fmla="*/ 6 h 304"/>
                <a:gd name="T64" fmla="*/ 7 w 404"/>
                <a:gd name="T65" fmla="*/ 6 h 304"/>
                <a:gd name="T66" fmla="*/ 7 w 404"/>
                <a:gd name="T67" fmla="*/ 6 h 304"/>
                <a:gd name="T68" fmla="*/ 7 w 404"/>
                <a:gd name="T69" fmla="*/ 6 h 304"/>
                <a:gd name="T70" fmla="*/ 7 w 404"/>
                <a:gd name="T71" fmla="*/ 6 h 304"/>
                <a:gd name="T72" fmla="*/ 7 w 404"/>
                <a:gd name="T73" fmla="*/ 6 h 304"/>
                <a:gd name="T74" fmla="*/ 7 w 404"/>
                <a:gd name="T75" fmla="*/ 6 h 304"/>
                <a:gd name="T76" fmla="*/ 7 w 404"/>
                <a:gd name="T77" fmla="*/ 6 h 304"/>
                <a:gd name="T78" fmla="*/ 7 w 404"/>
                <a:gd name="T79" fmla="*/ 6 h 304"/>
                <a:gd name="T80" fmla="*/ 7 w 404"/>
                <a:gd name="T81" fmla="*/ 6 h 304"/>
                <a:gd name="T82" fmla="*/ 7 w 404"/>
                <a:gd name="T83" fmla="*/ 6 h 304"/>
                <a:gd name="T84" fmla="*/ 7 w 404"/>
                <a:gd name="T85" fmla="*/ 6 h 304"/>
                <a:gd name="T86" fmla="*/ 7 w 404"/>
                <a:gd name="T87" fmla="*/ 6 h 3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4"/>
                <a:gd name="T133" fmla="*/ 0 h 304"/>
                <a:gd name="T134" fmla="*/ 404 w 404"/>
                <a:gd name="T135" fmla="*/ 304 h 3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4" h="304">
                  <a:moveTo>
                    <a:pt x="242" y="304"/>
                  </a:moveTo>
                  <a:lnTo>
                    <a:pt x="238" y="304"/>
                  </a:lnTo>
                  <a:lnTo>
                    <a:pt x="226" y="302"/>
                  </a:lnTo>
                  <a:lnTo>
                    <a:pt x="224" y="300"/>
                  </a:lnTo>
                  <a:lnTo>
                    <a:pt x="220" y="296"/>
                  </a:lnTo>
                  <a:lnTo>
                    <a:pt x="216" y="276"/>
                  </a:lnTo>
                  <a:lnTo>
                    <a:pt x="206" y="262"/>
                  </a:lnTo>
                  <a:lnTo>
                    <a:pt x="194" y="256"/>
                  </a:lnTo>
                  <a:lnTo>
                    <a:pt x="188" y="236"/>
                  </a:lnTo>
                  <a:lnTo>
                    <a:pt x="178" y="228"/>
                  </a:lnTo>
                  <a:lnTo>
                    <a:pt x="176" y="216"/>
                  </a:lnTo>
                  <a:lnTo>
                    <a:pt x="168" y="214"/>
                  </a:lnTo>
                  <a:lnTo>
                    <a:pt x="154" y="208"/>
                  </a:lnTo>
                  <a:lnTo>
                    <a:pt x="146" y="196"/>
                  </a:lnTo>
                  <a:lnTo>
                    <a:pt x="136" y="190"/>
                  </a:lnTo>
                  <a:lnTo>
                    <a:pt x="136" y="184"/>
                  </a:lnTo>
                  <a:lnTo>
                    <a:pt x="132" y="174"/>
                  </a:lnTo>
                  <a:lnTo>
                    <a:pt x="128" y="172"/>
                  </a:lnTo>
                  <a:lnTo>
                    <a:pt x="114" y="166"/>
                  </a:lnTo>
                  <a:lnTo>
                    <a:pt x="88" y="144"/>
                  </a:lnTo>
                  <a:lnTo>
                    <a:pt x="76" y="140"/>
                  </a:lnTo>
                  <a:lnTo>
                    <a:pt x="74" y="132"/>
                  </a:lnTo>
                  <a:lnTo>
                    <a:pt x="62" y="122"/>
                  </a:lnTo>
                  <a:lnTo>
                    <a:pt x="56" y="106"/>
                  </a:lnTo>
                  <a:lnTo>
                    <a:pt x="48" y="98"/>
                  </a:lnTo>
                  <a:lnTo>
                    <a:pt x="44" y="92"/>
                  </a:lnTo>
                  <a:lnTo>
                    <a:pt x="28" y="90"/>
                  </a:lnTo>
                  <a:lnTo>
                    <a:pt x="6" y="78"/>
                  </a:lnTo>
                  <a:lnTo>
                    <a:pt x="0" y="72"/>
                  </a:lnTo>
                  <a:lnTo>
                    <a:pt x="8" y="56"/>
                  </a:lnTo>
                  <a:lnTo>
                    <a:pt x="12" y="52"/>
                  </a:lnTo>
                  <a:lnTo>
                    <a:pt x="16" y="46"/>
                  </a:lnTo>
                  <a:lnTo>
                    <a:pt x="18" y="42"/>
                  </a:lnTo>
                  <a:lnTo>
                    <a:pt x="16" y="40"/>
                  </a:lnTo>
                  <a:lnTo>
                    <a:pt x="40" y="28"/>
                  </a:lnTo>
                  <a:lnTo>
                    <a:pt x="48" y="28"/>
                  </a:lnTo>
                  <a:lnTo>
                    <a:pt x="48" y="24"/>
                  </a:lnTo>
                  <a:lnTo>
                    <a:pt x="68" y="14"/>
                  </a:lnTo>
                  <a:lnTo>
                    <a:pt x="70" y="10"/>
                  </a:lnTo>
                  <a:lnTo>
                    <a:pt x="74" y="12"/>
                  </a:lnTo>
                  <a:lnTo>
                    <a:pt x="178" y="0"/>
                  </a:lnTo>
                  <a:lnTo>
                    <a:pt x="180" y="2"/>
                  </a:lnTo>
                  <a:lnTo>
                    <a:pt x="178" y="6"/>
                  </a:lnTo>
                  <a:lnTo>
                    <a:pt x="182" y="10"/>
                  </a:lnTo>
                  <a:lnTo>
                    <a:pt x="188" y="4"/>
                  </a:lnTo>
                  <a:lnTo>
                    <a:pt x="206" y="18"/>
                  </a:lnTo>
                  <a:lnTo>
                    <a:pt x="208" y="30"/>
                  </a:lnTo>
                  <a:lnTo>
                    <a:pt x="296" y="18"/>
                  </a:lnTo>
                  <a:lnTo>
                    <a:pt x="404" y="92"/>
                  </a:lnTo>
                  <a:lnTo>
                    <a:pt x="400" y="94"/>
                  </a:lnTo>
                  <a:lnTo>
                    <a:pt x="390" y="100"/>
                  </a:lnTo>
                  <a:lnTo>
                    <a:pt x="384" y="110"/>
                  </a:lnTo>
                  <a:lnTo>
                    <a:pt x="370" y="130"/>
                  </a:lnTo>
                  <a:lnTo>
                    <a:pt x="366" y="138"/>
                  </a:lnTo>
                  <a:lnTo>
                    <a:pt x="362" y="150"/>
                  </a:lnTo>
                  <a:lnTo>
                    <a:pt x="364" y="160"/>
                  </a:lnTo>
                  <a:lnTo>
                    <a:pt x="364" y="168"/>
                  </a:lnTo>
                  <a:lnTo>
                    <a:pt x="360" y="172"/>
                  </a:lnTo>
                  <a:lnTo>
                    <a:pt x="358" y="178"/>
                  </a:lnTo>
                  <a:lnTo>
                    <a:pt x="352" y="178"/>
                  </a:lnTo>
                  <a:lnTo>
                    <a:pt x="346" y="182"/>
                  </a:lnTo>
                  <a:lnTo>
                    <a:pt x="342" y="188"/>
                  </a:lnTo>
                  <a:lnTo>
                    <a:pt x="336" y="196"/>
                  </a:lnTo>
                  <a:lnTo>
                    <a:pt x="332" y="204"/>
                  </a:lnTo>
                  <a:lnTo>
                    <a:pt x="318" y="214"/>
                  </a:lnTo>
                  <a:lnTo>
                    <a:pt x="312" y="224"/>
                  </a:lnTo>
                  <a:lnTo>
                    <a:pt x="304" y="232"/>
                  </a:lnTo>
                  <a:lnTo>
                    <a:pt x="294" y="238"/>
                  </a:lnTo>
                  <a:lnTo>
                    <a:pt x="290" y="244"/>
                  </a:lnTo>
                  <a:lnTo>
                    <a:pt x="284" y="248"/>
                  </a:lnTo>
                  <a:lnTo>
                    <a:pt x="276" y="252"/>
                  </a:lnTo>
                  <a:lnTo>
                    <a:pt x="272" y="254"/>
                  </a:lnTo>
                  <a:lnTo>
                    <a:pt x="268" y="258"/>
                  </a:lnTo>
                  <a:lnTo>
                    <a:pt x="270" y="260"/>
                  </a:lnTo>
                  <a:lnTo>
                    <a:pt x="268" y="262"/>
                  </a:lnTo>
                  <a:lnTo>
                    <a:pt x="266" y="270"/>
                  </a:lnTo>
                  <a:lnTo>
                    <a:pt x="258" y="276"/>
                  </a:lnTo>
                  <a:lnTo>
                    <a:pt x="252" y="276"/>
                  </a:lnTo>
                  <a:lnTo>
                    <a:pt x="250" y="278"/>
                  </a:lnTo>
                  <a:lnTo>
                    <a:pt x="252" y="280"/>
                  </a:lnTo>
                  <a:lnTo>
                    <a:pt x="254" y="282"/>
                  </a:lnTo>
                  <a:lnTo>
                    <a:pt x="256" y="284"/>
                  </a:lnTo>
                  <a:lnTo>
                    <a:pt x="254" y="288"/>
                  </a:lnTo>
                  <a:lnTo>
                    <a:pt x="252" y="290"/>
                  </a:lnTo>
                  <a:lnTo>
                    <a:pt x="244" y="296"/>
                  </a:lnTo>
                  <a:lnTo>
                    <a:pt x="242" y="302"/>
                  </a:lnTo>
                  <a:lnTo>
                    <a:pt x="242" y="30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2" name="Freeform 33"/>
            <p:cNvSpPr>
              <a:spLocks/>
            </p:cNvSpPr>
            <p:nvPr/>
          </p:nvSpPr>
          <p:spPr bwMode="grayWhite">
            <a:xfrm>
              <a:off x="3798" y="2404"/>
              <a:ext cx="400" cy="413"/>
            </a:xfrm>
            <a:custGeom>
              <a:avLst/>
              <a:gdLst>
                <a:gd name="T0" fmla="*/ 6 w 432"/>
                <a:gd name="T1" fmla="*/ 6 h 446"/>
                <a:gd name="T2" fmla="*/ 6 w 432"/>
                <a:gd name="T3" fmla="*/ 6 h 446"/>
                <a:gd name="T4" fmla="*/ 6 w 432"/>
                <a:gd name="T5" fmla="*/ 6 h 446"/>
                <a:gd name="T6" fmla="*/ 6 w 432"/>
                <a:gd name="T7" fmla="*/ 6 h 446"/>
                <a:gd name="T8" fmla="*/ 6 w 432"/>
                <a:gd name="T9" fmla="*/ 6 h 446"/>
                <a:gd name="T10" fmla="*/ 6 w 432"/>
                <a:gd name="T11" fmla="*/ 6 h 446"/>
                <a:gd name="T12" fmla="*/ 6 w 432"/>
                <a:gd name="T13" fmla="*/ 6 h 446"/>
                <a:gd name="T14" fmla="*/ 6 w 432"/>
                <a:gd name="T15" fmla="*/ 6 h 446"/>
                <a:gd name="T16" fmla="*/ 6 w 432"/>
                <a:gd name="T17" fmla="*/ 6 h 446"/>
                <a:gd name="T18" fmla="*/ 6 w 432"/>
                <a:gd name="T19" fmla="*/ 6 h 446"/>
                <a:gd name="T20" fmla="*/ 6 w 432"/>
                <a:gd name="T21" fmla="*/ 6 h 446"/>
                <a:gd name="T22" fmla="*/ 6 w 432"/>
                <a:gd name="T23" fmla="*/ 6 h 446"/>
                <a:gd name="T24" fmla="*/ 6 w 432"/>
                <a:gd name="T25" fmla="*/ 6 h 446"/>
                <a:gd name="T26" fmla="*/ 6 w 432"/>
                <a:gd name="T27" fmla="*/ 6 h 446"/>
                <a:gd name="T28" fmla="*/ 6 w 432"/>
                <a:gd name="T29" fmla="*/ 6 h 446"/>
                <a:gd name="T30" fmla="*/ 6 w 432"/>
                <a:gd name="T31" fmla="*/ 6 h 446"/>
                <a:gd name="T32" fmla="*/ 6 w 432"/>
                <a:gd name="T33" fmla="*/ 6 h 446"/>
                <a:gd name="T34" fmla="*/ 6 w 432"/>
                <a:gd name="T35" fmla="*/ 6 h 446"/>
                <a:gd name="T36" fmla="*/ 6 w 432"/>
                <a:gd name="T37" fmla="*/ 6 h 446"/>
                <a:gd name="T38" fmla="*/ 6 w 432"/>
                <a:gd name="T39" fmla="*/ 6 h 446"/>
                <a:gd name="T40" fmla="*/ 6 w 432"/>
                <a:gd name="T41" fmla="*/ 6 h 446"/>
                <a:gd name="T42" fmla="*/ 6 w 432"/>
                <a:gd name="T43" fmla="*/ 6 h 446"/>
                <a:gd name="T44" fmla="*/ 6 w 432"/>
                <a:gd name="T45" fmla="*/ 6 h 446"/>
                <a:gd name="T46" fmla="*/ 6 w 432"/>
                <a:gd name="T47" fmla="*/ 6 h 446"/>
                <a:gd name="T48" fmla="*/ 6 w 432"/>
                <a:gd name="T49" fmla="*/ 6 h 446"/>
                <a:gd name="T50" fmla="*/ 6 w 432"/>
                <a:gd name="T51" fmla="*/ 6 h 446"/>
                <a:gd name="T52" fmla="*/ 6 w 432"/>
                <a:gd name="T53" fmla="*/ 6 h 446"/>
                <a:gd name="T54" fmla="*/ 6 w 432"/>
                <a:gd name="T55" fmla="*/ 6 h 446"/>
                <a:gd name="T56" fmla="*/ 6 w 432"/>
                <a:gd name="T57" fmla="*/ 6 h 446"/>
                <a:gd name="T58" fmla="*/ 6 w 432"/>
                <a:gd name="T59" fmla="*/ 6 h 446"/>
                <a:gd name="T60" fmla="*/ 6 w 432"/>
                <a:gd name="T61" fmla="*/ 6 h 446"/>
                <a:gd name="T62" fmla="*/ 6 w 432"/>
                <a:gd name="T63" fmla="*/ 6 h 446"/>
                <a:gd name="T64" fmla="*/ 6 w 432"/>
                <a:gd name="T65" fmla="*/ 6 h 446"/>
                <a:gd name="T66" fmla="*/ 6 w 432"/>
                <a:gd name="T67" fmla="*/ 6 h 446"/>
                <a:gd name="T68" fmla="*/ 6 w 432"/>
                <a:gd name="T69" fmla="*/ 6 h 446"/>
                <a:gd name="T70" fmla="*/ 6 w 432"/>
                <a:gd name="T71" fmla="*/ 6 h 446"/>
                <a:gd name="T72" fmla="*/ 6 w 432"/>
                <a:gd name="T73" fmla="*/ 6 h 446"/>
                <a:gd name="T74" fmla="*/ 6 w 432"/>
                <a:gd name="T75" fmla="*/ 6 h 446"/>
                <a:gd name="T76" fmla="*/ 6 w 432"/>
                <a:gd name="T77" fmla="*/ 6 h 446"/>
                <a:gd name="T78" fmla="*/ 6 w 432"/>
                <a:gd name="T79" fmla="*/ 0 h 446"/>
                <a:gd name="T80" fmla="*/ 0 w 432"/>
                <a:gd name="T81" fmla="*/ 6 h 4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2"/>
                <a:gd name="T124" fmla="*/ 0 h 446"/>
                <a:gd name="T125" fmla="*/ 432 w 432"/>
                <a:gd name="T126" fmla="*/ 446 h 4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2" h="446">
                  <a:moveTo>
                    <a:pt x="0" y="26"/>
                  </a:moveTo>
                  <a:lnTo>
                    <a:pt x="58" y="236"/>
                  </a:lnTo>
                  <a:lnTo>
                    <a:pt x="64" y="240"/>
                  </a:lnTo>
                  <a:lnTo>
                    <a:pt x="68" y="256"/>
                  </a:lnTo>
                  <a:lnTo>
                    <a:pt x="70" y="262"/>
                  </a:lnTo>
                  <a:lnTo>
                    <a:pt x="78" y="268"/>
                  </a:lnTo>
                  <a:lnTo>
                    <a:pt x="84" y="272"/>
                  </a:lnTo>
                  <a:lnTo>
                    <a:pt x="82" y="282"/>
                  </a:lnTo>
                  <a:lnTo>
                    <a:pt x="88" y="290"/>
                  </a:lnTo>
                  <a:lnTo>
                    <a:pt x="88" y="292"/>
                  </a:lnTo>
                  <a:lnTo>
                    <a:pt x="80" y="304"/>
                  </a:lnTo>
                  <a:lnTo>
                    <a:pt x="80" y="318"/>
                  </a:lnTo>
                  <a:lnTo>
                    <a:pt x="74" y="330"/>
                  </a:lnTo>
                  <a:lnTo>
                    <a:pt x="76" y="346"/>
                  </a:lnTo>
                  <a:lnTo>
                    <a:pt x="86" y="368"/>
                  </a:lnTo>
                  <a:lnTo>
                    <a:pt x="84" y="394"/>
                  </a:lnTo>
                  <a:lnTo>
                    <a:pt x="94" y="410"/>
                  </a:lnTo>
                  <a:lnTo>
                    <a:pt x="96" y="416"/>
                  </a:lnTo>
                  <a:lnTo>
                    <a:pt x="96" y="420"/>
                  </a:lnTo>
                  <a:lnTo>
                    <a:pt x="104" y="428"/>
                  </a:lnTo>
                  <a:lnTo>
                    <a:pt x="104" y="434"/>
                  </a:lnTo>
                  <a:lnTo>
                    <a:pt x="110" y="442"/>
                  </a:lnTo>
                  <a:lnTo>
                    <a:pt x="336" y="428"/>
                  </a:lnTo>
                  <a:lnTo>
                    <a:pt x="340" y="440"/>
                  </a:lnTo>
                  <a:lnTo>
                    <a:pt x="342" y="444"/>
                  </a:lnTo>
                  <a:lnTo>
                    <a:pt x="354" y="446"/>
                  </a:lnTo>
                  <a:lnTo>
                    <a:pt x="356" y="434"/>
                  </a:lnTo>
                  <a:lnTo>
                    <a:pt x="350" y="412"/>
                  </a:lnTo>
                  <a:lnTo>
                    <a:pt x="350" y="404"/>
                  </a:lnTo>
                  <a:lnTo>
                    <a:pt x="352" y="400"/>
                  </a:lnTo>
                  <a:lnTo>
                    <a:pt x="360" y="396"/>
                  </a:lnTo>
                  <a:lnTo>
                    <a:pt x="376" y="402"/>
                  </a:lnTo>
                  <a:lnTo>
                    <a:pt x="390" y="404"/>
                  </a:lnTo>
                  <a:lnTo>
                    <a:pt x="396" y="402"/>
                  </a:lnTo>
                  <a:lnTo>
                    <a:pt x="394" y="386"/>
                  </a:lnTo>
                  <a:lnTo>
                    <a:pt x="392" y="376"/>
                  </a:lnTo>
                  <a:lnTo>
                    <a:pt x="392" y="366"/>
                  </a:lnTo>
                  <a:lnTo>
                    <a:pt x="394" y="358"/>
                  </a:lnTo>
                  <a:lnTo>
                    <a:pt x="406" y="324"/>
                  </a:lnTo>
                  <a:lnTo>
                    <a:pt x="408" y="310"/>
                  </a:lnTo>
                  <a:lnTo>
                    <a:pt x="412" y="296"/>
                  </a:lnTo>
                  <a:lnTo>
                    <a:pt x="420" y="280"/>
                  </a:lnTo>
                  <a:lnTo>
                    <a:pt x="428" y="274"/>
                  </a:lnTo>
                  <a:lnTo>
                    <a:pt x="430" y="272"/>
                  </a:lnTo>
                  <a:lnTo>
                    <a:pt x="432" y="268"/>
                  </a:lnTo>
                  <a:lnTo>
                    <a:pt x="426" y="266"/>
                  </a:lnTo>
                  <a:lnTo>
                    <a:pt x="426" y="264"/>
                  </a:lnTo>
                  <a:lnTo>
                    <a:pt x="422" y="264"/>
                  </a:lnTo>
                  <a:lnTo>
                    <a:pt x="410" y="262"/>
                  </a:lnTo>
                  <a:lnTo>
                    <a:pt x="408" y="260"/>
                  </a:lnTo>
                  <a:lnTo>
                    <a:pt x="404" y="256"/>
                  </a:lnTo>
                  <a:lnTo>
                    <a:pt x="400" y="236"/>
                  </a:lnTo>
                  <a:lnTo>
                    <a:pt x="390" y="222"/>
                  </a:lnTo>
                  <a:lnTo>
                    <a:pt x="378" y="216"/>
                  </a:lnTo>
                  <a:lnTo>
                    <a:pt x="372" y="196"/>
                  </a:lnTo>
                  <a:lnTo>
                    <a:pt x="362" y="188"/>
                  </a:lnTo>
                  <a:lnTo>
                    <a:pt x="360" y="176"/>
                  </a:lnTo>
                  <a:lnTo>
                    <a:pt x="352" y="174"/>
                  </a:lnTo>
                  <a:lnTo>
                    <a:pt x="338" y="168"/>
                  </a:lnTo>
                  <a:lnTo>
                    <a:pt x="330" y="156"/>
                  </a:lnTo>
                  <a:lnTo>
                    <a:pt x="320" y="150"/>
                  </a:lnTo>
                  <a:lnTo>
                    <a:pt x="320" y="144"/>
                  </a:lnTo>
                  <a:lnTo>
                    <a:pt x="316" y="134"/>
                  </a:lnTo>
                  <a:lnTo>
                    <a:pt x="312" y="132"/>
                  </a:lnTo>
                  <a:lnTo>
                    <a:pt x="298" y="126"/>
                  </a:lnTo>
                  <a:lnTo>
                    <a:pt x="272" y="104"/>
                  </a:lnTo>
                  <a:lnTo>
                    <a:pt x="260" y="100"/>
                  </a:lnTo>
                  <a:lnTo>
                    <a:pt x="258" y="92"/>
                  </a:lnTo>
                  <a:lnTo>
                    <a:pt x="246" y="82"/>
                  </a:lnTo>
                  <a:lnTo>
                    <a:pt x="240" y="66"/>
                  </a:lnTo>
                  <a:lnTo>
                    <a:pt x="232" y="58"/>
                  </a:lnTo>
                  <a:lnTo>
                    <a:pt x="228" y="52"/>
                  </a:lnTo>
                  <a:lnTo>
                    <a:pt x="212" y="50"/>
                  </a:lnTo>
                  <a:lnTo>
                    <a:pt x="190" y="38"/>
                  </a:lnTo>
                  <a:lnTo>
                    <a:pt x="184" y="32"/>
                  </a:lnTo>
                  <a:lnTo>
                    <a:pt x="192" y="16"/>
                  </a:lnTo>
                  <a:lnTo>
                    <a:pt x="196" y="12"/>
                  </a:lnTo>
                  <a:lnTo>
                    <a:pt x="200" y="6"/>
                  </a:lnTo>
                  <a:lnTo>
                    <a:pt x="202" y="2"/>
                  </a:lnTo>
                  <a:lnTo>
                    <a:pt x="200" y="0"/>
                  </a:lnTo>
                  <a:lnTo>
                    <a:pt x="80" y="18"/>
                  </a:lnTo>
                  <a:lnTo>
                    <a:pt x="0" y="2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3" name="Freeform 34"/>
            <p:cNvSpPr>
              <a:spLocks/>
            </p:cNvSpPr>
            <p:nvPr/>
          </p:nvSpPr>
          <p:spPr bwMode="grayWhite">
            <a:xfrm>
              <a:off x="3680" y="2771"/>
              <a:ext cx="669" cy="504"/>
            </a:xfrm>
            <a:custGeom>
              <a:avLst/>
              <a:gdLst>
                <a:gd name="T0" fmla="*/ 2 w 720"/>
                <a:gd name="T1" fmla="*/ 6 h 544"/>
                <a:gd name="T2" fmla="*/ 2 w 720"/>
                <a:gd name="T3" fmla="*/ 6 h 544"/>
                <a:gd name="T4" fmla="*/ 7 w 720"/>
                <a:gd name="T5" fmla="*/ 6 h 544"/>
                <a:gd name="T6" fmla="*/ 7 w 720"/>
                <a:gd name="T7" fmla="*/ 6 h 544"/>
                <a:gd name="T8" fmla="*/ 7 w 720"/>
                <a:gd name="T9" fmla="*/ 6 h 544"/>
                <a:gd name="T10" fmla="*/ 7 w 720"/>
                <a:gd name="T11" fmla="*/ 6 h 544"/>
                <a:gd name="T12" fmla="*/ 7 w 720"/>
                <a:gd name="T13" fmla="*/ 6 h 544"/>
                <a:gd name="T14" fmla="*/ 7 w 720"/>
                <a:gd name="T15" fmla="*/ 6 h 544"/>
                <a:gd name="T16" fmla="*/ 7 w 720"/>
                <a:gd name="T17" fmla="*/ 6 h 544"/>
                <a:gd name="T18" fmla="*/ 7 w 720"/>
                <a:gd name="T19" fmla="*/ 6 h 544"/>
                <a:gd name="T20" fmla="*/ 7 w 720"/>
                <a:gd name="T21" fmla="*/ 6 h 544"/>
                <a:gd name="T22" fmla="*/ 7 w 720"/>
                <a:gd name="T23" fmla="*/ 6 h 544"/>
                <a:gd name="T24" fmla="*/ 7 w 720"/>
                <a:gd name="T25" fmla="*/ 6 h 544"/>
                <a:gd name="T26" fmla="*/ 7 w 720"/>
                <a:gd name="T27" fmla="*/ 6 h 544"/>
                <a:gd name="T28" fmla="*/ 7 w 720"/>
                <a:gd name="T29" fmla="*/ 6 h 544"/>
                <a:gd name="T30" fmla="*/ 7 w 720"/>
                <a:gd name="T31" fmla="*/ 6 h 544"/>
                <a:gd name="T32" fmla="*/ 7 w 720"/>
                <a:gd name="T33" fmla="*/ 6 h 544"/>
                <a:gd name="T34" fmla="*/ 7 w 720"/>
                <a:gd name="T35" fmla="*/ 6 h 544"/>
                <a:gd name="T36" fmla="*/ 7 w 720"/>
                <a:gd name="T37" fmla="*/ 6 h 544"/>
                <a:gd name="T38" fmla="*/ 7 w 720"/>
                <a:gd name="T39" fmla="*/ 6 h 544"/>
                <a:gd name="T40" fmla="*/ 7 w 720"/>
                <a:gd name="T41" fmla="*/ 6 h 544"/>
                <a:gd name="T42" fmla="*/ 7 w 720"/>
                <a:gd name="T43" fmla="*/ 6 h 544"/>
                <a:gd name="T44" fmla="*/ 7 w 720"/>
                <a:gd name="T45" fmla="*/ 6 h 544"/>
                <a:gd name="T46" fmla="*/ 7 w 720"/>
                <a:gd name="T47" fmla="*/ 6 h 544"/>
                <a:gd name="T48" fmla="*/ 7 w 720"/>
                <a:gd name="T49" fmla="*/ 6 h 544"/>
                <a:gd name="T50" fmla="*/ 7 w 720"/>
                <a:gd name="T51" fmla="*/ 6 h 544"/>
                <a:gd name="T52" fmla="*/ 7 w 720"/>
                <a:gd name="T53" fmla="*/ 6 h 544"/>
                <a:gd name="T54" fmla="*/ 7 w 720"/>
                <a:gd name="T55" fmla="*/ 6 h 544"/>
                <a:gd name="T56" fmla="*/ 7 w 720"/>
                <a:gd name="T57" fmla="*/ 6 h 544"/>
                <a:gd name="T58" fmla="*/ 7 w 720"/>
                <a:gd name="T59" fmla="*/ 6 h 544"/>
                <a:gd name="T60" fmla="*/ 7 w 720"/>
                <a:gd name="T61" fmla="*/ 6 h 544"/>
                <a:gd name="T62" fmla="*/ 7 w 720"/>
                <a:gd name="T63" fmla="*/ 6 h 544"/>
                <a:gd name="T64" fmla="*/ 7 w 720"/>
                <a:gd name="T65" fmla="*/ 6 h 544"/>
                <a:gd name="T66" fmla="*/ 7 w 720"/>
                <a:gd name="T67" fmla="*/ 6 h 544"/>
                <a:gd name="T68" fmla="*/ 7 w 720"/>
                <a:gd name="T69" fmla="*/ 6 h 544"/>
                <a:gd name="T70" fmla="*/ 7 w 720"/>
                <a:gd name="T71" fmla="*/ 6 h 544"/>
                <a:gd name="T72" fmla="*/ 7 w 720"/>
                <a:gd name="T73" fmla="*/ 6 h 544"/>
                <a:gd name="T74" fmla="*/ 7 w 720"/>
                <a:gd name="T75" fmla="*/ 6 h 544"/>
                <a:gd name="T76" fmla="*/ 7 w 720"/>
                <a:gd name="T77" fmla="*/ 6 h 544"/>
                <a:gd name="T78" fmla="*/ 7 w 720"/>
                <a:gd name="T79" fmla="*/ 6 h 544"/>
                <a:gd name="T80" fmla="*/ 7 w 720"/>
                <a:gd name="T81" fmla="*/ 6 h 544"/>
                <a:gd name="T82" fmla="*/ 7 w 720"/>
                <a:gd name="T83" fmla="*/ 6 h 544"/>
                <a:gd name="T84" fmla="*/ 7 w 720"/>
                <a:gd name="T85" fmla="*/ 6 h 544"/>
                <a:gd name="T86" fmla="*/ 7 w 720"/>
                <a:gd name="T87" fmla="*/ 6 h 544"/>
                <a:gd name="T88" fmla="*/ 7 w 720"/>
                <a:gd name="T89" fmla="*/ 6 h 544"/>
                <a:gd name="T90" fmla="*/ 7 w 720"/>
                <a:gd name="T91" fmla="*/ 6 h 544"/>
                <a:gd name="T92" fmla="*/ 7 w 720"/>
                <a:gd name="T93" fmla="*/ 6 h 544"/>
                <a:gd name="T94" fmla="*/ 7 w 720"/>
                <a:gd name="T95" fmla="*/ 6 h 544"/>
                <a:gd name="T96" fmla="*/ 7 w 720"/>
                <a:gd name="T97" fmla="*/ 6 h 544"/>
                <a:gd name="T98" fmla="*/ 7 w 720"/>
                <a:gd name="T99" fmla="*/ 6 h 544"/>
                <a:gd name="T100" fmla="*/ 7 w 720"/>
                <a:gd name="T101" fmla="*/ 6 h 544"/>
                <a:gd name="T102" fmla="*/ 7 w 720"/>
                <a:gd name="T103" fmla="*/ 6 h 544"/>
                <a:gd name="T104" fmla="*/ 7 w 720"/>
                <a:gd name="T105" fmla="*/ 6 h 544"/>
                <a:gd name="T106" fmla="*/ 7 w 720"/>
                <a:gd name="T107" fmla="*/ 6 h 544"/>
                <a:gd name="T108" fmla="*/ 7 w 720"/>
                <a:gd name="T109" fmla="*/ 6 h 544"/>
                <a:gd name="T110" fmla="*/ 7 w 720"/>
                <a:gd name="T111" fmla="*/ 4 h 544"/>
                <a:gd name="T112" fmla="*/ 7 w 720"/>
                <a:gd name="T113" fmla="*/ 6 h 544"/>
                <a:gd name="T114" fmla="*/ 7 w 720"/>
                <a:gd name="T115" fmla="*/ 6 h 544"/>
                <a:gd name="T116" fmla="*/ 7 w 720"/>
                <a:gd name="T117" fmla="*/ 6 h 544"/>
                <a:gd name="T118" fmla="*/ 7 w 720"/>
                <a:gd name="T119" fmla="*/ 6 h 5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0"/>
                <a:gd name="T181" fmla="*/ 0 h 544"/>
                <a:gd name="T182" fmla="*/ 720 w 720"/>
                <a:gd name="T183" fmla="*/ 544 h 54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0" h="544">
                  <a:moveTo>
                    <a:pt x="222" y="20"/>
                  </a:moveTo>
                  <a:lnTo>
                    <a:pt x="2" y="40"/>
                  </a:lnTo>
                  <a:lnTo>
                    <a:pt x="2" y="46"/>
                  </a:lnTo>
                  <a:lnTo>
                    <a:pt x="4" y="48"/>
                  </a:lnTo>
                  <a:lnTo>
                    <a:pt x="0" y="50"/>
                  </a:lnTo>
                  <a:lnTo>
                    <a:pt x="2" y="58"/>
                  </a:lnTo>
                  <a:lnTo>
                    <a:pt x="8" y="66"/>
                  </a:lnTo>
                  <a:lnTo>
                    <a:pt x="12" y="70"/>
                  </a:lnTo>
                  <a:lnTo>
                    <a:pt x="14" y="72"/>
                  </a:lnTo>
                  <a:lnTo>
                    <a:pt x="22" y="76"/>
                  </a:lnTo>
                  <a:lnTo>
                    <a:pt x="22" y="80"/>
                  </a:lnTo>
                  <a:lnTo>
                    <a:pt x="18" y="88"/>
                  </a:lnTo>
                  <a:lnTo>
                    <a:pt x="18" y="90"/>
                  </a:lnTo>
                  <a:lnTo>
                    <a:pt x="24" y="94"/>
                  </a:lnTo>
                  <a:lnTo>
                    <a:pt x="24" y="96"/>
                  </a:lnTo>
                  <a:lnTo>
                    <a:pt x="24" y="98"/>
                  </a:lnTo>
                  <a:lnTo>
                    <a:pt x="20" y="102"/>
                  </a:lnTo>
                  <a:lnTo>
                    <a:pt x="20" y="108"/>
                  </a:lnTo>
                  <a:lnTo>
                    <a:pt x="22" y="110"/>
                  </a:lnTo>
                  <a:lnTo>
                    <a:pt x="36" y="106"/>
                  </a:lnTo>
                  <a:lnTo>
                    <a:pt x="40" y="102"/>
                  </a:lnTo>
                  <a:lnTo>
                    <a:pt x="44" y="90"/>
                  </a:lnTo>
                  <a:lnTo>
                    <a:pt x="46" y="86"/>
                  </a:lnTo>
                  <a:lnTo>
                    <a:pt x="50" y="88"/>
                  </a:lnTo>
                  <a:lnTo>
                    <a:pt x="56" y="88"/>
                  </a:lnTo>
                  <a:lnTo>
                    <a:pt x="58" y="86"/>
                  </a:lnTo>
                  <a:lnTo>
                    <a:pt x="62" y="88"/>
                  </a:lnTo>
                  <a:lnTo>
                    <a:pt x="60" y="90"/>
                  </a:lnTo>
                  <a:lnTo>
                    <a:pt x="52" y="98"/>
                  </a:lnTo>
                  <a:lnTo>
                    <a:pt x="54" y="100"/>
                  </a:lnTo>
                  <a:lnTo>
                    <a:pt x="60" y="96"/>
                  </a:lnTo>
                  <a:lnTo>
                    <a:pt x="72" y="96"/>
                  </a:lnTo>
                  <a:lnTo>
                    <a:pt x="110" y="82"/>
                  </a:lnTo>
                  <a:lnTo>
                    <a:pt x="116" y="82"/>
                  </a:lnTo>
                  <a:lnTo>
                    <a:pt x="116" y="86"/>
                  </a:lnTo>
                  <a:lnTo>
                    <a:pt x="108" y="92"/>
                  </a:lnTo>
                  <a:lnTo>
                    <a:pt x="112" y="94"/>
                  </a:lnTo>
                  <a:lnTo>
                    <a:pt x="130" y="94"/>
                  </a:lnTo>
                  <a:lnTo>
                    <a:pt x="146" y="100"/>
                  </a:lnTo>
                  <a:lnTo>
                    <a:pt x="164" y="110"/>
                  </a:lnTo>
                  <a:lnTo>
                    <a:pt x="168" y="112"/>
                  </a:lnTo>
                  <a:lnTo>
                    <a:pt x="168" y="106"/>
                  </a:lnTo>
                  <a:lnTo>
                    <a:pt x="172" y="102"/>
                  </a:lnTo>
                  <a:lnTo>
                    <a:pt x="174" y="108"/>
                  </a:lnTo>
                  <a:lnTo>
                    <a:pt x="184" y="110"/>
                  </a:lnTo>
                  <a:lnTo>
                    <a:pt x="188" y="112"/>
                  </a:lnTo>
                  <a:lnTo>
                    <a:pt x="188" y="114"/>
                  </a:lnTo>
                  <a:lnTo>
                    <a:pt x="184" y="116"/>
                  </a:lnTo>
                  <a:lnTo>
                    <a:pt x="186" y="118"/>
                  </a:lnTo>
                  <a:lnTo>
                    <a:pt x="208" y="136"/>
                  </a:lnTo>
                  <a:lnTo>
                    <a:pt x="210" y="142"/>
                  </a:lnTo>
                  <a:lnTo>
                    <a:pt x="208" y="146"/>
                  </a:lnTo>
                  <a:lnTo>
                    <a:pt x="206" y="150"/>
                  </a:lnTo>
                  <a:lnTo>
                    <a:pt x="204" y="148"/>
                  </a:lnTo>
                  <a:lnTo>
                    <a:pt x="202" y="142"/>
                  </a:lnTo>
                  <a:lnTo>
                    <a:pt x="200" y="148"/>
                  </a:lnTo>
                  <a:lnTo>
                    <a:pt x="202" y="152"/>
                  </a:lnTo>
                  <a:lnTo>
                    <a:pt x="206" y="154"/>
                  </a:lnTo>
                  <a:lnTo>
                    <a:pt x="236" y="146"/>
                  </a:lnTo>
                  <a:lnTo>
                    <a:pt x="238" y="142"/>
                  </a:lnTo>
                  <a:lnTo>
                    <a:pt x="250" y="140"/>
                  </a:lnTo>
                  <a:lnTo>
                    <a:pt x="274" y="120"/>
                  </a:lnTo>
                  <a:lnTo>
                    <a:pt x="290" y="120"/>
                  </a:lnTo>
                  <a:lnTo>
                    <a:pt x="290" y="116"/>
                  </a:lnTo>
                  <a:lnTo>
                    <a:pt x="288" y="112"/>
                  </a:lnTo>
                  <a:lnTo>
                    <a:pt x="292" y="102"/>
                  </a:lnTo>
                  <a:lnTo>
                    <a:pt x="320" y="98"/>
                  </a:lnTo>
                  <a:lnTo>
                    <a:pt x="358" y="118"/>
                  </a:lnTo>
                  <a:lnTo>
                    <a:pt x="360" y="124"/>
                  </a:lnTo>
                  <a:lnTo>
                    <a:pt x="370" y="132"/>
                  </a:lnTo>
                  <a:lnTo>
                    <a:pt x="378" y="146"/>
                  </a:lnTo>
                  <a:lnTo>
                    <a:pt x="402" y="162"/>
                  </a:lnTo>
                  <a:lnTo>
                    <a:pt x="406" y="170"/>
                  </a:lnTo>
                  <a:lnTo>
                    <a:pt x="412" y="176"/>
                  </a:lnTo>
                  <a:lnTo>
                    <a:pt x="432" y="176"/>
                  </a:lnTo>
                  <a:lnTo>
                    <a:pt x="446" y="196"/>
                  </a:lnTo>
                  <a:lnTo>
                    <a:pt x="450" y="200"/>
                  </a:lnTo>
                  <a:lnTo>
                    <a:pt x="448" y="206"/>
                  </a:lnTo>
                  <a:lnTo>
                    <a:pt x="454" y="228"/>
                  </a:lnTo>
                  <a:lnTo>
                    <a:pt x="452" y="252"/>
                  </a:lnTo>
                  <a:lnTo>
                    <a:pt x="446" y="278"/>
                  </a:lnTo>
                  <a:lnTo>
                    <a:pt x="446" y="300"/>
                  </a:lnTo>
                  <a:lnTo>
                    <a:pt x="450" y="306"/>
                  </a:lnTo>
                  <a:lnTo>
                    <a:pt x="466" y="316"/>
                  </a:lnTo>
                  <a:lnTo>
                    <a:pt x="470" y="308"/>
                  </a:lnTo>
                  <a:lnTo>
                    <a:pt x="466" y="304"/>
                  </a:lnTo>
                  <a:lnTo>
                    <a:pt x="460" y="290"/>
                  </a:lnTo>
                  <a:lnTo>
                    <a:pt x="462" y="288"/>
                  </a:lnTo>
                  <a:lnTo>
                    <a:pt x="470" y="286"/>
                  </a:lnTo>
                  <a:lnTo>
                    <a:pt x="476" y="300"/>
                  </a:lnTo>
                  <a:lnTo>
                    <a:pt x="480" y="300"/>
                  </a:lnTo>
                  <a:lnTo>
                    <a:pt x="482" y="292"/>
                  </a:lnTo>
                  <a:lnTo>
                    <a:pt x="484" y="292"/>
                  </a:lnTo>
                  <a:lnTo>
                    <a:pt x="488" y="294"/>
                  </a:lnTo>
                  <a:lnTo>
                    <a:pt x="488" y="300"/>
                  </a:lnTo>
                  <a:lnTo>
                    <a:pt x="484" y="308"/>
                  </a:lnTo>
                  <a:lnTo>
                    <a:pt x="480" y="314"/>
                  </a:lnTo>
                  <a:lnTo>
                    <a:pt x="474" y="330"/>
                  </a:lnTo>
                  <a:lnTo>
                    <a:pt x="470" y="332"/>
                  </a:lnTo>
                  <a:lnTo>
                    <a:pt x="470" y="340"/>
                  </a:lnTo>
                  <a:lnTo>
                    <a:pt x="476" y="346"/>
                  </a:lnTo>
                  <a:lnTo>
                    <a:pt x="484" y="354"/>
                  </a:lnTo>
                  <a:lnTo>
                    <a:pt x="498" y="384"/>
                  </a:lnTo>
                  <a:lnTo>
                    <a:pt x="518" y="396"/>
                  </a:lnTo>
                  <a:lnTo>
                    <a:pt x="520" y="396"/>
                  </a:lnTo>
                  <a:lnTo>
                    <a:pt x="520" y="390"/>
                  </a:lnTo>
                  <a:lnTo>
                    <a:pt x="528" y="390"/>
                  </a:lnTo>
                  <a:lnTo>
                    <a:pt x="532" y="402"/>
                  </a:lnTo>
                  <a:lnTo>
                    <a:pt x="532" y="408"/>
                  </a:lnTo>
                  <a:lnTo>
                    <a:pt x="540" y="424"/>
                  </a:lnTo>
                  <a:lnTo>
                    <a:pt x="548" y="430"/>
                  </a:lnTo>
                  <a:lnTo>
                    <a:pt x="558" y="432"/>
                  </a:lnTo>
                  <a:lnTo>
                    <a:pt x="572" y="474"/>
                  </a:lnTo>
                  <a:lnTo>
                    <a:pt x="578" y="476"/>
                  </a:lnTo>
                  <a:lnTo>
                    <a:pt x="598" y="482"/>
                  </a:lnTo>
                  <a:lnTo>
                    <a:pt x="606" y="486"/>
                  </a:lnTo>
                  <a:lnTo>
                    <a:pt x="630" y="514"/>
                  </a:lnTo>
                  <a:lnTo>
                    <a:pt x="640" y="522"/>
                  </a:lnTo>
                  <a:lnTo>
                    <a:pt x="644" y="522"/>
                  </a:lnTo>
                  <a:lnTo>
                    <a:pt x="650" y="526"/>
                  </a:lnTo>
                  <a:lnTo>
                    <a:pt x="652" y="532"/>
                  </a:lnTo>
                  <a:lnTo>
                    <a:pt x="646" y="532"/>
                  </a:lnTo>
                  <a:lnTo>
                    <a:pt x="642" y="532"/>
                  </a:lnTo>
                  <a:lnTo>
                    <a:pt x="640" y="532"/>
                  </a:lnTo>
                  <a:lnTo>
                    <a:pt x="638" y="532"/>
                  </a:lnTo>
                  <a:lnTo>
                    <a:pt x="636" y="536"/>
                  </a:lnTo>
                  <a:lnTo>
                    <a:pt x="640" y="540"/>
                  </a:lnTo>
                  <a:lnTo>
                    <a:pt x="652" y="544"/>
                  </a:lnTo>
                  <a:lnTo>
                    <a:pt x="658" y="540"/>
                  </a:lnTo>
                  <a:lnTo>
                    <a:pt x="666" y="538"/>
                  </a:lnTo>
                  <a:lnTo>
                    <a:pt x="702" y="524"/>
                  </a:lnTo>
                  <a:lnTo>
                    <a:pt x="708" y="512"/>
                  </a:lnTo>
                  <a:lnTo>
                    <a:pt x="710" y="508"/>
                  </a:lnTo>
                  <a:lnTo>
                    <a:pt x="704" y="490"/>
                  </a:lnTo>
                  <a:lnTo>
                    <a:pt x="706" y="480"/>
                  </a:lnTo>
                  <a:lnTo>
                    <a:pt x="712" y="464"/>
                  </a:lnTo>
                  <a:lnTo>
                    <a:pt x="720" y="466"/>
                  </a:lnTo>
                  <a:lnTo>
                    <a:pt x="712" y="432"/>
                  </a:lnTo>
                  <a:lnTo>
                    <a:pt x="714" y="414"/>
                  </a:lnTo>
                  <a:lnTo>
                    <a:pt x="712" y="382"/>
                  </a:lnTo>
                  <a:lnTo>
                    <a:pt x="704" y="356"/>
                  </a:lnTo>
                  <a:lnTo>
                    <a:pt x="700" y="348"/>
                  </a:lnTo>
                  <a:lnTo>
                    <a:pt x="676" y="316"/>
                  </a:lnTo>
                  <a:lnTo>
                    <a:pt x="662" y="280"/>
                  </a:lnTo>
                  <a:lnTo>
                    <a:pt x="642" y="256"/>
                  </a:lnTo>
                  <a:lnTo>
                    <a:pt x="644" y="252"/>
                  </a:lnTo>
                  <a:lnTo>
                    <a:pt x="642" y="248"/>
                  </a:lnTo>
                  <a:lnTo>
                    <a:pt x="636" y="234"/>
                  </a:lnTo>
                  <a:lnTo>
                    <a:pt x="636" y="228"/>
                  </a:lnTo>
                  <a:lnTo>
                    <a:pt x="642" y="218"/>
                  </a:lnTo>
                  <a:lnTo>
                    <a:pt x="642" y="216"/>
                  </a:lnTo>
                  <a:lnTo>
                    <a:pt x="618" y="182"/>
                  </a:lnTo>
                  <a:lnTo>
                    <a:pt x="604" y="168"/>
                  </a:lnTo>
                  <a:lnTo>
                    <a:pt x="594" y="162"/>
                  </a:lnTo>
                  <a:lnTo>
                    <a:pt x="592" y="158"/>
                  </a:lnTo>
                  <a:lnTo>
                    <a:pt x="576" y="138"/>
                  </a:lnTo>
                  <a:lnTo>
                    <a:pt x="556" y="100"/>
                  </a:lnTo>
                  <a:lnTo>
                    <a:pt x="550" y="78"/>
                  </a:lnTo>
                  <a:lnTo>
                    <a:pt x="538" y="48"/>
                  </a:lnTo>
                  <a:lnTo>
                    <a:pt x="538" y="42"/>
                  </a:lnTo>
                  <a:lnTo>
                    <a:pt x="532" y="38"/>
                  </a:lnTo>
                  <a:lnTo>
                    <a:pt x="528" y="36"/>
                  </a:lnTo>
                  <a:lnTo>
                    <a:pt x="526" y="14"/>
                  </a:lnTo>
                  <a:lnTo>
                    <a:pt x="522" y="6"/>
                  </a:lnTo>
                  <a:lnTo>
                    <a:pt x="516" y="8"/>
                  </a:lnTo>
                  <a:lnTo>
                    <a:pt x="502" y="6"/>
                  </a:lnTo>
                  <a:lnTo>
                    <a:pt x="486" y="0"/>
                  </a:lnTo>
                  <a:lnTo>
                    <a:pt x="478" y="4"/>
                  </a:lnTo>
                  <a:lnTo>
                    <a:pt x="476" y="8"/>
                  </a:lnTo>
                  <a:lnTo>
                    <a:pt x="476" y="16"/>
                  </a:lnTo>
                  <a:lnTo>
                    <a:pt x="482" y="38"/>
                  </a:lnTo>
                  <a:lnTo>
                    <a:pt x="480" y="50"/>
                  </a:lnTo>
                  <a:lnTo>
                    <a:pt x="468" y="48"/>
                  </a:lnTo>
                  <a:lnTo>
                    <a:pt x="466" y="44"/>
                  </a:lnTo>
                  <a:lnTo>
                    <a:pt x="462" y="32"/>
                  </a:lnTo>
                  <a:lnTo>
                    <a:pt x="236" y="46"/>
                  </a:lnTo>
                  <a:lnTo>
                    <a:pt x="230" y="38"/>
                  </a:lnTo>
                  <a:lnTo>
                    <a:pt x="230" y="32"/>
                  </a:lnTo>
                  <a:lnTo>
                    <a:pt x="222" y="24"/>
                  </a:lnTo>
                  <a:lnTo>
                    <a:pt x="222" y="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4" name="Freeform 35"/>
            <p:cNvSpPr>
              <a:spLocks/>
            </p:cNvSpPr>
            <p:nvPr/>
          </p:nvSpPr>
          <p:spPr bwMode="grayWhite">
            <a:xfrm>
              <a:off x="4176" y="1879"/>
              <a:ext cx="336" cy="163"/>
            </a:xfrm>
            <a:custGeom>
              <a:avLst/>
              <a:gdLst>
                <a:gd name="T0" fmla="*/ 6 w 362"/>
                <a:gd name="T1" fmla="*/ 7 h 174"/>
                <a:gd name="T2" fmla="*/ 6 w 362"/>
                <a:gd name="T3" fmla="*/ 7 h 174"/>
                <a:gd name="T4" fmla="*/ 6 w 362"/>
                <a:gd name="T5" fmla="*/ 7 h 174"/>
                <a:gd name="T6" fmla="*/ 6 w 362"/>
                <a:gd name="T7" fmla="*/ 7 h 174"/>
                <a:gd name="T8" fmla="*/ 6 w 362"/>
                <a:gd name="T9" fmla="*/ 7 h 174"/>
                <a:gd name="T10" fmla="*/ 6 w 362"/>
                <a:gd name="T11" fmla="*/ 7 h 174"/>
                <a:gd name="T12" fmla="*/ 6 w 362"/>
                <a:gd name="T13" fmla="*/ 7 h 174"/>
                <a:gd name="T14" fmla="*/ 6 w 362"/>
                <a:gd name="T15" fmla="*/ 7 h 174"/>
                <a:gd name="T16" fmla="*/ 6 w 362"/>
                <a:gd name="T17" fmla="*/ 7 h 174"/>
                <a:gd name="T18" fmla="*/ 6 w 362"/>
                <a:gd name="T19" fmla="*/ 7 h 174"/>
                <a:gd name="T20" fmla="*/ 6 w 362"/>
                <a:gd name="T21" fmla="*/ 7 h 174"/>
                <a:gd name="T22" fmla="*/ 6 w 362"/>
                <a:gd name="T23" fmla="*/ 7 h 174"/>
                <a:gd name="T24" fmla="*/ 6 w 362"/>
                <a:gd name="T25" fmla="*/ 7 h 174"/>
                <a:gd name="T26" fmla="*/ 6 w 362"/>
                <a:gd name="T27" fmla="*/ 7 h 174"/>
                <a:gd name="T28" fmla="*/ 6 w 362"/>
                <a:gd name="T29" fmla="*/ 7 h 174"/>
                <a:gd name="T30" fmla="*/ 6 w 362"/>
                <a:gd name="T31" fmla="*/ 7 h 174"/>
                <a:gd name="T32" fmla="*/ 6 w 362"/>
                <a:gd name="T33" fmla="*/ 7 h 174"/>
                <a:gd name="T34" fmla="*/ 6 w 362"/>
                <a:gd name="T35" fmla="*/ 7 h 174"/>
                <a:gd name="T36" fmla="*/ 6 w 362"/>
                <a:gd name="T37" fmla="*/ 7 h 174"/>
                <a:gd name="T38" fmla="*/ 6 w 362"/>
                <a:gd name="T39" fmla="*/ 7 h 174"/>
                <a:gd name="T40" fmla="*/ 6 w 362"/>
                <a:gd name="T41" fmla="*/ 7 h 174"/>
                <a:gd name="T42" fmla="*/ 6 w 362"/>
                <a:gd name="T43" fmla="*/ 7 h 174"/>
                <a:gd name="T44" fmla="*/ 6 w 362"/>
                <a:gd name="T45" fmla="*/ 7 h 174"/>
                <a:gd name="T46" fmla="*/ 6 w 362"/>
                <a:gd name="T47" fmla="*/ 7 h 174"/>
                <a:gd name="T48" fmla="*/ 6 w 362"/>
                <a:gd name="T49" fmla="*/ 7 h 174"/>
                <a:gd name="T50" fmla="*/ 6 w 362"/>
                <a:gd name="T51" fmla="*/ 7 h 174"/>
                <a:gd name="T52" fmla="*/ 6 w 362"/>
                <a:gd name="T53" fmla="*/ 7 h 174"/>
                <a:gd name="T54" fmla="*/ 6 w 362"/>
                <a:gd name="T55" fmla="*/ 7 h 174"/>
                <a:gd name="T56" fmla="*/ 6 w 362"/>
                <a:gd name="T57" fmla="*/ 7 h 174"/>
                <a:gd name="T58" fmla="*/ 6 w 362"/>
                <a:gd name="T59" fmla="*/ 7 h 174"/>
                <a:gd name="T60" fmla="*/ 6 w 362"/>
                <a:gd name="T61" fmla="*/ 7 h 174"/>
                <a:gd name="T62" fmla="*/ 6 w 362"/>
                <a:gd name="T63" fmla="*/ 7 h 174"/>
                <a:gd name="T64" fmla="*/ 6 w 362"/>
                <a:gd name="T65" fmla="*/ 7 h 174"/>
                <a:gd name="T66" fmla="*/ 6 w 362"/>
                <a:gd name="T67" fmla="*/ 7 h 174"/>
                <a:gd name="T68" fmla="*/ 6 w 362"/>
                <a:gd name="T69" fmla="*/ 7 h 174"/>
                <a:gd name="T70" fmla="*/ 6 w 362"/>
                <a:gd name="T71" fmla="*/ 7 h 174"/>
                <a:gd name="T72" fmla="*/ 6 w 362"/>
                <a:gd name="T73" fmla="*/ 7 h 174"/>
                <a:gd name="T74" fmla="*/ 6 w 362"/>
                <a:gd name="T75" fmla="*/ 7 h 174"/>
                <a:gd name="T76" fmla="*/ 6 w 362"/>
                <a:gd name="T77" fmla="*/ 7 h 174"/>
                <a:gd name="T78" fmla="*/ 6 w 362"/>
                <a:gd name="T79" fmla="*/ 7 h 174"/>
                <a:gd name="T80" fmla="*/ 6 w 362"/>
                <a:gd name="T81" fmla="*/ 7 h 174"/>
                <a:gd name="T82" fmla="*/ 6 w 362"/>
                <a:gd name="T83" fmla="*/ 7 h 174"/>
                <a:gd name="T84" fmla="*/ 6 w 362"/>
                <a:gd name="T85" fmla="*/ 7 h 174"/>
                <a:gd name="T86" fmla="*/ 6 w 362"/>
                <a:gd name="T87" fmla="*/ 7 h 174"/>
                <a:gd name="T88" fmla="*/ 6 w 362"/>
                <a:gd name="T89" fmla="*/ 7 h 174"/>
                <a:gd name="T90" fmla="*/ 6 w 362"/>
                <a:gd name="T91" fmla="*/ 7 h 174"/>
                <a:gd name="T92" fmla="*/ 6 w 362"/>
                <a:gd name="T93" fmla="*/ 7 h 174"/>
                <a:gd name="T94" fmla="*/ 6 w 362"/>
                <a:gd name="T95" fmla="*/ 7 h 174"/>
                <a:gd name="T96" fmla="*/ 6 w 362"/>
                <a:gd name="T97" fmla="*/ 7 h 174"/>
                <a:gd name="T98" fmla="*/ 6 w 362"/>
                <a:gd name="T99" fmla="*/ 7 h 174"/>
                <a:gd name="T100" fmla="*/ 6 w 362"/>
                <a:gd name="T101" fmla="*/ 7 h 174"/>
                <a:gd name="T102" fmla="*/ 6 w 362"/>
                <a:gd name="T103" fmla="*/ 7 h 174"/>
                <a:gd name="T104" fmla="*/ 6 w 362"/>
                <a:gd name="T105" fmla="*/ 0 h 1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2"/>
                <a:gd name="T160" fmla="*/ 0 h 174"/>
                <a:gd name="T161" fmla="*/ 362 w 362"/>
                <a:gd name="T162" fmla="*/ 174 h 1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2" h="174">
                  <a:moveTo>
                    <a:pt x="274" y="0"/>
                  </a:moveTo>
                  <a:lnTo>
                    <a:pt x="208" y="12"/>
                  </a:lnTo>
                  <a:lnTo>
                    <a:pt x="0" y="52"/>
                  </a:lnTo>
                  <a:lnTo>
                    <a:pt x="12" y="104"/>
                  </a:lnTo>
                  <a:lnTo>
                    <a:pt x="16" y="96"/>
                  </a:lnTo>
                  <a:lnTo>
                    <a:pt x="20" y="94"/>
                  </a:lnTo>
                  <a:lnTo>
                    <a:pt x="36" y="76"/>
                  </a:lnTo>
                  <a:lnTo>
                    <a:pt x="42" y="74"/>
                  </a:lnTo>
                  <a:lnTo>
                    <a:pt x="48" y="66"/>
                  </a:lnTo>
                  <a:lnTo>
                    <a:pt x="54" y="62"/>
                  </a:lnTo>
                  <a:lnTo>
                    <a:pt x="58" y="52"/>
                  </a:lnTo>
                  <a:lnTo>
                    <a:pt x="62" y="58"/>
                  </a:lnTo>
                  <a:lnTo>
                    <a:pt x="72" y="60"/>
                  </a:lnTo>
                  <a:lnTo>
                    <a:pt x="82" y="56"/>
                  </a:lnTo>
                  <a:lnTo>
                    <a:pt x="84" y="50"/>
                  </a:lnTo>
                  <a:lnTo>
                    <a:pt x="108" y="42"/>
                  </a:lnTo>
                  <a:lnTo>
                    <a:pt x="114" y="44"/>
                  </a:lnTo>
                  <a:lnTo>
                    <a:pt x="120" y="46"/>
                  </a:lnTo>
                  <a:lnTo>
                    <a:pt x="128" y="42"/>
                  </a:lnTo>
                  <a:lnTo>
                    <a:pt x="130" y="50"/>
                  </a:lnTo>
                  <a:lnTo>
                    <a:pt x="134" y="52"/>
                  </a:lnTo>
                  <a:lnTo>
                    <a:pt x="142" y="70"/>
                  </a:lnTo>
                  <a:lnTo>
                    <a:pt x="148" y="68"/>
                  </a:lnTo>
                  <a:lnTo>
                    <a:pt x="154" y="72"/>
                  </a:lnTo>
                  <a:lnTo>
                    <a:pt x="162" y="74"/>
                  </a:lnTo>
                  <a:lnTo>
                    <a:pt x="158" y="82"/>
                  </a:lnTo>
                  <a:lnTo>
                    <a:pt x="166" y="92"/>
                  </a:lnTo>
                  <a:lnTo>
                    <a:pt x="182" y="92"/>
                  </a:lnTo>
                  <a:lnTo>
                    <a:pt x="188" y="98"/>
                  </a:lnTo>
                  <a:lnTo>
                    <a:pt x="198" y="102"/>
                  </a:lnTo>
                  <a:lnTo>
                    <a:pt x="204" y="110"/>
                  </a:lnTo>
                  <a:lnTo>
                    <a:pt x="202" y="114"/>
                  </a:lnTo>
                  <a:lnTo>
                    <a:pt x="192" y="132"/>
                  </a:lnTo>
                  <a:lnTo>
                    <a:pt x="188" y="148"/>
                  </a:lnTo>
                  <a:lnTo>
                    <a:pt x="188" y="158"/>
                  </a:lnTo>
                  <a:lnTo>
                    <a:pt x="200" y="160"/>
                  </a:lnTo>
                  <a:lnTo>
                    <a:pt x="210" y="152"/>
                  </a:lnTo>
                  <a:lnTo>
                    <a:pt x="218" y="162"/>
                  </a:lnTo>
                  <a:lnTo>
                    <a:pt x="224" y="164"/>
                  </a:lnTo>
                  <a:lnTo>
                    <a:pt x="224" y="162"/>
                  </a:lnTo>
                  <a:lnTo>
                    <a:pt x="232" y="160"/>
                  </a:lnTo>
                  <a:lnTo>
                    <a:pt x="246" y="160"/>
                  </a:lnTo>
                  <a:lnTo>
                    <a:pt x="262" y="166"/>
                  </a:lnTo>
                  <a:lnTo>
                    <a:pt x="268" y="170"/>
                  </a:lnTo>
                  <a:lnTo>
                    <a:pt x="272" y="170"/>
                  </a:lnTo>
                  <a:lnTo>
                    <a:pt x="272" y="166"/>
                  </a:lnTo>
                  <a:lnTo>
                    <a:pt x="268" y="162"/>
                  </a:lnTo>
                  <a:lnTo>
                    <a:pt x="262" y="150"/>
                  </a:lnTo>
                  <a:lnTo>
                    <a:pt x="256" y="148"/>
                  </a:lnTo>
                  <a:lnTo>
                    <a:pt x="254" y="146"/>
                  </a:lnTo>
                  <a:lnTo>
                    <a:pt x="256" y="144"/>
                  </a:lnTo>
                  <a:lnTo>
                    <a:pt x="258" y="144"/>
                  </a:lnTo>
                  <a:lnTo>
                    <a:pt x="260" y="140"/>
                  </a:lnTo>
                  <a:lnTo>
                    <a:pt x="252" y="136"/>
                  </a:lnTo>
                  <a:lnTo>
                    <a:pt x="246" y="126"/>
                  </a:lnTo>
                  <a:lnTo>
                    <a:pt x="240" y="110"/>
                  </a:lnTo>
                  <a:lnTo>
                    <a:pt x="238" y="104"/>
                  </a:lnTo>
                  <a:lnTo>
                    <a:pt x="238" y="92"/>
                  </a:lnTo>
                  <a:lnTo>
                    <a:pt x="240" y="74"/>
                  </a:lnTo>
                  <a:lnTo>
                    <a:pt x="240" y="70"/>
                  </a:lnTo>
                  <a:lnTo>
                    <a:pt x="236" y="68"/>
                  </a:lnTo>
                  <a:lnTo>
                    <a:pt x="236" y="62"/>
                  </a:lnTo>
                  <a:lnTo>
                    <a:pt x="238" y="58"/>
                  </a:lnTo>
                  <a:lnTo>
                    <a:pt x="240" y="54"/>
                  </a:lnTo>
                  <a:lnTo>
                    <a:pt x="242" y="48"/>
                  </a:lnTo>
                  <a:lnTo>
                    <a:pt x="256" y="38"/>
                  </a:lnTo>
                  <a:lnTo>
                    <a:pt x="258" y="36"/>
                  </a:lnTo>
                  <a:lnTo>
                    <a:pt x="262" y="22"/>
                  </a:lnTo>
                  <a:lnTo>
                    <a:pt x="270" y="22"/>
                  </a:lnTo>
                  <a:lnTo>
                    <a:pt x="272" y="28"/>
                  </a:lnTo>
                  <a:lnTo>
                    <a:pt x="266" y="38"/>
                  </a:lnTo>
                  <a:lnTo>
                    <a:pt x="262" y="46"/>
                  </a:lnTo>
                  <a:lnTo>
                    <a:pt x="256" y="52"/>
                  </a:lnTo>
                  <a:lnTo>
                    <a:pt x="252" y="60"/>
                  </a:lnTo>
                  <a:lnTo>
                    <a:pt x="258" y="70"/>
                  </a:lnTo>
                  <a:lnTo>
                    <a:pt x="264" y="72"/>
                  </a:lnTo>
                  <a:lnTo>
                    <a:pt x="268" y="90"/>
                  </a:lnTo>
                  <a:lnTo>
                    <a:pt x="266" y="92"/>
                  </a:lnTo>
                  <a:lnTo>
                    <a:pt x="256" y="100"/>
                  </a:lnTo>
                  <a:lnTo>
                    <a:pt x="258" y="104"/>
                  </a:lnTo>
                  <a:lnTo>
                    <a:pt x="266" y="106"/>
                  </a:lnTo>
                  <a:lnTo>
                    <a:pt x="268" y="110"/>
                  </a:lnTo>
                  <a:lnTo>
                    <a:pt x="266" y="118"/>
                  </a:lnTo>
                  <a:lnTo>
                    <a:pt x="268" y="124"/>
                  </a:lnTo>
                  <a:lnTo>
                    <a:pt x="268" y="128"/>
                  </a:lnTo>
                  <a:lnTo>
                    <a:pt x="272" y="140"/>
                  </a:lnTo>
                  <a:lnTo>
                    <a:pt x="284" y="148"/>
                  </a:lnTo>
                  <a:lnTo>
                    <a:pt x="290" y="148"/>
                  </a:lnTo>
                  <a:lnTo>
                    <a:pt x="292" y="144"/>
                  </a:lnTo>
                  <a:lnTo>
                    <a:pt x="300" y="144"/>
                  </a:lnTo>
                  <a:lnTo>
                    <a:pt x="302" y="146"/>
                  </a:lnTo>
                  <a:lnTo>
                    <a:pt x="300" y="152"/>
                  </a:lnTo>
                  <a:lnTo>
                    <a:pt x="306" y="162"/>
                  </a:lnTo>
                  <a:lnTo>
                    <a:pt x="308" y="166"/>
                  </a:lnTo>
                  <a:lnTo>
                    <a:pt x="310" y="172"/>
                  </a:lnTo>
                  <a:lnTo>
                    <a:pt x="320" y="172"/>
                  </a:lnTo>
                  <a:lnTo>
                    <a:pt x="322" y="174"/>
                  </a:lnTo>
                  <a:lnTo>
                    <a:pt x="328" y="166"/>
                  </a:lnTo>
                  <a:lnTo>
                    <a:pt x="352" y="158"/>
                  </a:lnTo>
                  <a:lnTo>
                    <a:pt x="354" y="154"/>
                  </a:lnTo>
                  <a:lnTo>
                    <a:pt x="356" y="148"/>
                  </a:lnTo>
                  <a:lnTo>
                    <a:pt x="362" y="114"/>
                  </a:lnTo>
                  <a:lnTo>
                    <a:pt x="360" y="112"/>
                  </a:lnTo>
                  <a:lnTo>
                    <a:pt x="310" y="122"/>
                  </a:lnTo>
                  <a:lnTo>
                    <a:pt x="2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5" name="Freeform 36"/>
            <p:cNvSpPr>
              <a:spLocks/>
            </p:cNvSpPr>
            <p:nvPr/>
          </p:nvSpPr>
          <p:spPr bwMode="grayWhite">
            <a:xfrm>
              <a:off x="4429" y="1866"/>
              <a:ext cx="80" cy="127"/>
            </a:xfrm>
            <a:custGeom>
              <a:avLst/>
              <a:gdLst>
                <a:gd name="T0" fmla="*/ 7 w 86"/>
                <a:gd name="T1" fmla="*/ 6 h 138"/>
                <a:gd name="T2" fmla="*/ 7 w 86"/>
                <a:gd name="T3" fmla="*/ 6 h 138"/>
                <a:gd name="T4" fmla="*/ 7 w 86"/>
                <a:gd name="T5" fmla="*/ 6 h 138"/>
                <a:gd name="T6" fmla="*/ 7 w 86"/>
                <a:gd name="T7" fmla="*/ 6 h 138"/>
                <a:gd name="T8" fmla="*/ 7 w 86"/>
                <a:gd name="T9" fmla="*/ 6 h 138"/>
                <a:gd name="T10" fmla="*/ 7 w 86"/>
                <a:gd name="T11" fmla="*/ 6 h 138"/>
                <a:gd name="T12" fmla="*/ 7 w 86"/>
                <a:gd name="T13" fmla="*/ 6 h 138"/>
                <a:gd name="T14" fmla="*/ 7 w 86"/>
                <a:gd name="T15" fmla="*/ 6 h 138"/>
                <a:gd name="T16" fmla="*/ 7 w 86"/>
                <a:gd name="T17" fmla="*/ 6 h 138"/>
                <a:gd name="T18" fmla="*/ 7 w 86"/>
                <a:gd name="T19" fmla="*/ 6 h 138"/>
                <a:gd name="T20" fmla="*/ 7 w 86"/>
                <a:gd name="T21" fmla="*/ 6 h 138"/>
                <a:gd name="T22" fmla="*/ 7 w 86"/>
                <a:gd name="T23" fmla="*/ 6 h 138"/>
                <a:gd name="T24" fmla="*/ 7 w 86"/>
                <a:gd name="T25" fmla="*/ 6 h 138"/>
                <a:gd name="T26" fmla="*/ 7 w 86"/>
                <a:gd name="T27" fmla="*/ 6 h 138"/>
                <a:gd name="T28" fmla="*/ 7 w 86"/>
                <a:gd name="T29" fmla="*/ 2 h 138"/>
                <a:gd name="T30" fmla="*/ 7 w 86"/>
                <a:gd name="T31" fmla="*/ 0 h 138"/>
                <a:gd name="T32" fmla="*/ 7 w 86"/>
                <a:gd name="T33" fmla="*/ 0 h 138"/>
                <a:gd name="T34" fmla="*/ 4 w 86"/>
                <a:gd name="T35" fmla="*/ 6 h 138"/>
                <a:gd name="T36" fmla="*/ 4 w 86"/>
                <a:gd name="T37" fmla="*/ 6 h 138"/>
                <a:gd name="T38" fmla="*/ 2 w 86"/>
                <a:gd name="T39" fmla="*/ 6 h 138"/>
                <a:gd name="T40" fmla="*/ 0 w 86"/>
                <a:gd name="T41" fmla="*/ 6 h 138"/>
                <a:gd name="T42" fmla="*/ 7 w 86"/>
                <a:gd name="T43" fmla="*/ 6 h 138"/>
                <a:gd name="T44" fmla="*/ 7 w 86"/>
                <a:gd name="T45" fmla="*/ 6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
                <a:gd name="T70" fmla="*/ 0 h 138"/>
                <a:gd name="T71" fmla="*/ 86 w 86"/>
                <a:gd name="T72" fmla="*/ 138 h 1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 h="138">
                  <a:moveTo>
                    <a:pt x="86" y="128"/>
                  </a:moveTo>
                  <a:lnTo>
                    <a:pt x="86" y="118"/>
                  </a:lnTo>
                  <a:lnTo>
                    <a:pt x="80" y="104"/>
                  </a:lnTo>
                  <a:lnTo>
                    <a:pt x="70" y="94"/>
                  </a:lnTo>
                  <a:lnTo>
                    <a:pt x="56" y="86"/>
                  </a:lnTo>
                  <a:lnTo>
                    <a:pt x="52" y="80"/>
                  </a:lnTo>
                  <a:lnTo>
                    <a:pt x="48" y="72"/>
                  </a:lnTo>
                  <a:lnTo>
                    <a:pt x="38" y="54"/>
                  </a:lnTo>
                  <a:lnTo>
                    <a:pt x="34" y="46"/>
                  </a:lnTo>
                  <a:lnTo>
                    <a:pt x="24" y="36"/>
                  </a:lnTo>
                  <a:lnTo>
                    <a:pt x="22" y="30"/>
                  </a:lnTo>
                  <a:lnTo>
                    <a:pt x="20" y="24"/>
                  </a:lnTo>
                  <a:lnTo>
                    <a:pt x="20" y="22"/>
                  </a:lnTo>
                  <a:lnTo>
                    <a:pt x="20" y="20"/>
                  </a:lnTo>
                  <a:lnTo>
                    <a:pt x="26" y="2"/>
                  </a:lnTo>
                  <a:lnTo>
                    <a:pt x="20" y="0"/>
                  </a:lnTo>
                  <a:lnTo>
                    <a:pt x="12" y="0"/>
                  </a:lnTo>
                  <a:lnTo>
                    <a:pt x="4" y="8"/>
                  </a:lnTo>
                  <a:lnTo>
                    <a:pt x="4" y="14"/>
                  </a:lnTo>
                  <a:lnTo>
                    <a:pt x="2" y="14"/>
                  </a:lnTo>
                  <a:lnTo>
                    <a:pt x="0" y="16"/>
                  </a:lnTo>
                  <a:lnTo>
                    <a:pt x="36" y="138"/>
                  </a:lnTo>
                  <a:lnTo>
                    <a:pt x="86" y="12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6" name="Freeform 37"/>
            <p:cNvSpPr>
              <a:spLocks/>
            </p:cNvSpPr>
            <p:nvPr/>
          </p:nvSpPr>
          <p:spPr bwMode="grayWhite">
            <a:xfrm>
              <a:off x="4449" y="1715"/>
              <a:ext cx="103" cy="224"/>
            </a:xfrm>
            <a:custGeom>
              <a:avLst/>
              <a:gdLst>
                <a:gd name="T0" fmla="*/ 0 w 110"/>
                <a:gd name="T1" fmla="*/ 6 h 242"/>
                <a:gd name="T2" fmla="*/ 4 w 110"/>
                <a:gd name="T3" fmla="*/ 6 h 242"/>
                <a:gd name="T4" fmla="*/ 7 w 110"/>
                <a:gd name="T5" fmla="*/ 6 h 242"/>
                <a:gd name="T6" fmla="*/ 7 w 110"/>
                <a:gd name="T7" fmla="*/ 6 h 242"/>
                <a:gd name="T8" fmla="*/ 7 w 110"/>
                <a:gd name="T9" fmla="*/ 6 h 242"/>
                <a:gd name="T10" fmla="*/ 7 w 110"/>
                <a:gd name="T11" fmla="*/ 6 h 242"/>
                <a:gd name="T12" fmla="*/ 7 w 110"/>
                <a:gd name="T13" fmla="*/ 6 h 242"/>
                <a:gd name="T14" fmla="*/ 7 w 110"/>
                <a:gd name="T15" fmla="*/ 6 h 242"/>
                <a:gd name="T16" fmla="*/ 7 w 110"/>
                <a:gd name="T17" fmla="*/ 6 h 242"/>
                <a:gd name="T18" fmla="*/ 7 w 110"/>
                <a:gd name="T19" fmla="*/ 6 h 242"/>
                <a:gd name="T20" fmla="*/ 7 w 110"/>
                <a:gd name="T21" fmla="*/ 6 h 242"/>
                <a:gd name="T22" fmla="*/ 7 w 110"/>
                <a:gd name="T23" fmla="*/ 6 h 242"/>
                <a:gd name="T24" fmla="*/ 7 w 110"/>
                <a:gd name="T25" fmla="*/ 6 h 242"/>
                <a:gd name="T26" fmla="*/ 7 w 110"/>
                <a:gd name="T27" fmla="*/ 6 h 242"/>
                <a:gd name="T28" fmla="*/ 7 w 110"/>
                <a:gd name="T29" fmla="*/ 6 h 242"/>
                <a:gd name="T30" fmla="*/ 7 w 110"/>
                <a:gd name="T31" fmla="*/ 6 h 242"/>
                <a:gd name="T32" fmla="*/ 7 w 110"/>
                <a:gd name="T33" fmla="*/ 6 h 242"/>
                <a:gd name="T34" fmla="*/ 7 w 110"/>
                <a:gd name="T35" fmla="*/ 6 h 242"/>
                <a:gd name="T36" fmla="*/ 7 w 110"/>
                <a:gd name="T37" fmla="*/ 6 h 242"/>
                <a:gd name="T38" fmla="*/ 7 w 110"/>
                <a:gd name="T39" fmla="*/ 6 h 242"/>
                <a:gd name="T40" fmla="*/ 7 w 110"/>
                <a:gd name="T41" fmla="*/ 0 h 242"/>
                <a:gd name="T42" fmla="*/ 7 w 110"/>
                <a:gd name="T43" fmla="*/ 6 h 242"/>
                <a:gd name="T44" fmla="*/ 7 w 110"/>
                <a:gd name="T45" fmla="*/ 6 h 242"/>
                <a:gd name="T46" fmla="*/ 4 w 110"/>
                <a:gd name="T47" fmla="*/ 6 h 242"/>
                <a:gd name="T48" fmla="*/ 7 w 110"/>
                <a:gd name="T49" fmla="*/ 6 h 242"/>
                <a:gd name="T50" fmla="*/ 6 w 110"/>
                <a:gd name="T51" fmla="*/ 6 h 242"/>
                <a:gd name="T52" fmla="*/ 7 w 110"/>
                <a:gd name="T53" fmla="*/ 6 h 242"/>
                <a:gd name="T54" fmla="*/ 7 w 110"/>
                <a:gd name="T55" fmla="*/ 6 h 242"/>
                <a:gd name="T56" fmla="*/ 7 w 110"/>
                <a:gd name="T57" fmla="*/ 6 h 242"/>
                <a:gd name="T58" fmla="*/ 7 w 110"/>
                <a:gd name="T59" fmla="*/ 6 h 242"/>
                <a:gd name="T60" fmla="*/ 7 w 110"/>
                <a:gd name="T61" fmla="*/ 6 h 242"/>
                <a:gd name="T62" fmla="*/ 7 w 110"/>
                <a:gd name="T63" fmla="*/ 6 h 242"/>
                <a:gd name="T64" fmla="*/ 6 w 110"/>
                <a:gd name="T65" fmla="*/ 6 h 2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242"/>
                <a:gd name="T101" fmla="*/ 110 w 110"/>
                <a:gd name="T102" fmla="*/ 242 h 2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242">
                  <a:moveTo>
                    <a:pt x="6" y="164"/>
                  </a:moveTo>
                  <a:lnTo>
                    <a:pt x="0" y="182"/>
                  </a:lnTo>
                  <a:lnTo>
                    <a:pt x="0" y="184"/>
                  </a:lnTo>
                  <a:lnTo>
                    <a:pt x="4" y="182"/>
                  </a:lnTo>
                  <a:lnTo>
                    <a:pt x="8" y="192"/>
                  </a:lnTo>
                  <a:lnTo>
                    <a:pt x="14" y="198"/>
                  </a:lnTo>
                  <a:lnTo>
                    <a:pt x="20" y="206"/>
                  </a:lnTo>
                  <a:lnTo>
                    <a:pt x="38" y="214"/>
                  </a:lnTo>
                  <a:lnTo>
                    <a:pt x="44" y="216"/>
                  </a:lnTo>
                  <a:lnTo>
                    <a:pt x="56" y="218"/>
                  </a:lnTo>
                  <a:lnTo>
                    <a:pt x="62" y="220"/>
                  </a:lnTo>
                  <a:lnTo>
                    <a:pt x="62" y="232"/>
                  </a:lnTo>
                  <a:lnTo>
                    <a:pt x="62" y="238"/>
                  </a:lnTo>
                  <a:lnTo>
                    <a:pt x="66" y="242"/>
                  </a:lnTo>
                  <a:lnTo>
                    <a:pt x="70" y="236"/>
                  </a:lnTo>
                  <a:lnTo>
                    <a:pt x="76" y="226"/>
                  </a:lnTo>
                  <a:lnTo>
                    <a:pt x="76" y="214"/>
                  </a:lnTo>
                  <a:lnTo>
                    <a:pt x="84" y="200"/>
                  </a:lnTo>
                  <a:lnTo>
                    <a:pt x="88" y="190"/>
                  </a:lnTo>
                  <a:lnTo>
                    <a:pt x="100" y="174"/>
                  </a:lnTo>
                  <a:lnTo>
                    <a:pt x="104" y="162"/>
                  </a:lnTo>
                  <a:lnTo>
                    <a:pt x="110" y="150"/>
                  </a:lnTo>
                  <a:lnTo>
                    <a:pt x="108" y="144"/>
                  </a:lnTo>
                  <a:lnTo>
                    <a:pt x="106" y="110"/>
                  </a:lnTo>
                  <a:lnTo>
                    <a:pt x="104" y="84"/>
                  </a:lnTo>
                  <a:lnTo>
                    <a:pt x="98" y="76"/>
                  </a:lnTo>
                  <a:lnTo>
                    <a:pt x="88" y="80"/>
                  </a:lnTo>
                  <a:lnTo>
                    <a:pt x="84" y="82"/>
                  </a:lnTo>
                  <a:lnTo>
                    <a:pt x="80" y="82"/>
                  </a:lnTo>
                  <a:lnTo>
                    <a:pt x="78" y="78"/>
                  </a:lnTo>
                  <a:lnTo>
                    <a:pt x="76" y="82"/>
                  </a:lnTo>
                  <a:lnTo>
                    <a:pt x="74" y="80"/>
                  </a:lnTo>
                  <a:lnTo>
                    <a:pt x="74" y="76"/>
                  </a:lnTo>
                  <a:lnTo>
                    <a:pt x="80" y="64"/>
                  </a:lnTo>
                  <a:lnTo>
                    <a:pt x="82" y="60"/>
                  </a:lnTo>
                  <a:lnTo>
                    <a:pt x="86" y="60"/>
                  </a:lnTo>
                  <a:lnTo>
                    <a:pt x="86" y="50"/>
                  </a:lnTo>
                  <a:lnTo>
                    <a:pt x="88" y="42"/>
                  </a:lnTo>
                  <a:lnTo>
                    <a:pt x="90" y="38"/>
                  </a:lnTo>
                  <a:lnTo>
                    <a:pt x="94" y="34"/>
                  </a:lnTo>
                  <a:lnTo>
                    <a:pt x="90" y="24"/>
                  </a:lnTo>
                  <a:lnTo>
                    <a:pt x="26" y="0"/>
                  </a:lnTo>
                  <a:lnTo>
                    <a:pt x="22" y="4"/>
                  </a:lnTo>
                  <a:lnTo>
                    <a:pt x="18" y="12"/>
                  </a:lnTo>
                  <a:lnTo>
                    <a:pt x="18" y="16"/>
                  </a:lnTo>
                  <a:lnTo>
                    <a:pt x="14" y="30"/>
                  </a:lnTo>
                  <a:lnTo>
                    <a:pt x="6" y="40"/>
                  </a:lnTo>
                  <a:lnTo>
                    <a:pt x="4" y="42"/>
                  </a:lnTo>
                  <a:lnTo>
                    <a:pt x="4" y="46"/>
                  </a:lnTo>
                  <a:lnTo>
                    <a:pt x="10" y="52"/>
                  </a:lnTo>
                  <a:lnTo>
                    <a:pt x="10" y="62"/>
                  </a:lnTo>
                  <a:lnTo>
                    <a:pt x="6" y="64"/>
                  </a:lnTo>
                  <a:lnTo>
                    <a:pt x="6" y="82"/>
                  </a:lnTo>
                  <a:lnTo>
                    <a:pt x="8" y="84"/>
                  </a:lnTo>
                  <a:lnTo>
                    <a:pt x="18" y="86"/>
                  </a:lnTo>
                  <a:lnTo>
                    <a:pt x="20" y="98"/>
                  </a:lnTo>
                  <a:lnTo>
                    <a:pt x="30" y="100"/>
                  </a:lnTo>
                  <a:lnTo>
                    <a:pt x="32" y="102"/>
                  </a:lnTo>
                  <a:lnTo>
                    <a:pt x="38" y="106"/>
                  </a:lnTo>
                  <a:lnTo>
                    <a:pt x="42" y="110"/>
                  </a:lnTo>
                  <a:lnTo>
                    <a:pt x="52" y="118"/>
                  </a:lnTo>
                  <a:lnTo>
                    <a:pt x="52" y="120"/>
                  </a:lnTo>
                  <a:lnTo>
                    <a:pt x="40" y="128"/>
                  </a:lnTo>
                  <a:lnTo>
                    <a:pt x="28" y="140"/>
                  </a:lnTo>
                  <a:lnTo>
                    <a:pt x="26" y="150"/>
                  </a:lnTo>
                  <a:lnTo>
                    <a:pt x="6" y="16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7" name="Freeform 38"/>
            <p:cNvSpPr>
              <a:spLocks/>
            </p:cNvSpPr>
            <p:nvPr/>
          </p:nvSpPr>
          <p:spPr bwMode="grayWhite">
            <a:xfrm>
              <a:off x="4540" y="1517"/>
              <a:ext cx="241" cy="124"/>
            </a:xfrm>
            <a:custGeom>
              <a:avLst/>
              <a:gdLst>
                <a:gd name="T0" fmla="*/ 6 w 260"/>
                <a:gd name="T1" fmla="*/ 6 h 134"/>
                <a:gd name="T2" fmla="*/ 6 w 260"/>
                <a:gd name="T3" fmla="*/ 6 h 134"/>
                <a:gd name="T4" fmla="*/ 6 w 260"/>
                <a:gd name="T5" fmla="*/ 6 h 134"/>
                <a:gd name="T6" fmla="*/ 6 w 260"/>
                <a:gd name="T7" fmla="*/ 6 h 134"/>
                <a:gd name="T8" fmla="*/ 6 w 260"/>
                <a:gd name="T9" fmla="*/ 0 h 134"/>
                <a:gd name="T10" fmla="*/ 6 w 260"/>
                <a:gd name="T11" fmla="*/ 2 h 134"/>
                <a:gd name="T12" fmla="*/ 6 w 260"/>
                <a:gd name="T13" fmla="*/ 6 h 134"/>
                <a:gd name="T14" fmla="*/ 6 w 260"/>
                <a:gd name="T15" fmla="*/ 6 h 134"/>
                <a:gd name="T16" fmla="*/ 6 w 260"/>
                <a:gd name="T17" fmla="*/ 6 h 134"/>
                <a:gd name="T18" fmla="*/ 6 w 260"/>
                <a:gd name="T19" fmla="*/ 6 h 134"/>
                <a:gd name="T20" fmla="*/ 6 w 260"/>
                <a:gd name="T21" fmla="*/ 6 h 134"/>
                <a:gd name="T22" fmla="*/ 6 w 260"/>
                <a:gd name="T23" fmla="*/ 6 h 134"/>
                <a:gd name="T24" fmla="*/ 6 w 260"/>
                <a:gd name="T25" fmla="*/ 6 h 134"/>
                <a:gd name="T26" fmla="*/ 6 w 260"/>
                <a:gd name="T27" fmla="*/ 6 h 134"/>
                <a:gd name="T28" fmla="*/ 6 w 260"/>
                <a:gd name="T29" fmla="*/ 6 h 134"/>
                <a:gd name="T30" fmla="*/ 6 w 260"/>
                <a:gd name="T31" fmla="*/ 6 h 134"/>
                <a:gd name="T32" fmla="*/ 6 w 260"/>
                <a:gd name="T33" fmla="*/ 6 h 134"/>
                <a:gd name="T34" fmla="*/ 6 w 260"/>
                <a:gd name="T35" fmla="*/ 6 h 134"/>
                <a:gd name="T36" fmla="*/ 6 w 260"/>
                <a:gd name="T37" fmla="*/ 6 h 134"/>
                <a:gd name="T38" fmla="*/ 6 w 260"/>
                <a:gd name="T39" fmla="*/ 6 h 134"/>
                <a:gd name="T40" fmla="*/ 6 w 260"/>
                <a:gd name="T41" fmla="*/ 6 h 134"/>
                <a:gd name="T42" fmla="*/ 6 w 260"/>
                <a:gd name="T43" fmla="*/ 6 h 134"/>
                <a:gd name="T44" fmla="*/ 6 w 260"/>
                <a:gd name="T45" fmla="*/ 6 h 134"/>
                <a:gd name="T46" fmla="*/ 6 w 260"/>
                <a:gd name="T47" fmla="*/ 6 h 134"/>
                <a:gd name="T48" fmla="*/ 6 w 260"/>
                <a:gd name="T49" fmla="*/ 6 h 134"/>
                <a:gd name="T50" fmla="*/ 6 w 260"/>
                <a:gd name="T51" fmla="*/ 6 h 134"/>
                <a:gd name="T52" fmla="*/ 6 w 260"/>
                <a:gd name="T53" fmla="*/ 6 h 134"/>
                <a:gd name="T54" fmla="*/ 6 w 260"/>
                <a:gd name="T55" fmla="*/ 6 h 134"/>
                <a:gd name="T56" fmla="*/ 6 w 260"/>
                <a:gd name="T57" fmla="*/ 6 h 134"/>
                <a:gd name="T58" fmla="*/ 6 w 260"/>
                <a:gd name="T59" fmla="*/ 6 h 134"/>
                <a:gd name="T60" fmla="*/ 6 w 260"/>
                <a:gd name="T61" fmla="*/ 6 h 134"/>
                <a:gd name="T62" fmla="*/ 6 w 260"/>
                <a:gd name="T63" fmla="*/ 6 h 134"/>
                <a:gd name="T64" fmla="*/ 0 w 260"/>
                <a:gd name="T65" fmla="*/ 6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0"/>
                <a:gd name="T100" fmla="*/ 0 h 134"/>
                <a:gd name="T101" fmla="*/ 260 w 260"/>
                <a:gd name="T102" fmla="*/ 134 h 1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0" h="134">
                  <a:moveTo>
                    <a:pt x="0" y="56"/>
                  </a:moveTo>
                  <a:lnTo>
                    <a:pt x="52" y="44"/>
                  </a:lnTo>
                  <a:lnTo>
                    <a:pt x="138" y="26"/>
                  </a:lnTo>
                  <a:lnTo>
                    <a:pt x="138" y="22"/>
                  </a:lnTo>
                  <a:lnTo>
                    <a:pt x="142" y="20"/>
                  </a:lnTo>
                  <a:lnTo>
                    <a:pt x="144" y="22"/>
                  </a:lnTo>
                  <a:lnTo>
                    <a:pt x="144" y="20"/>
                  </a:lnTo>
                  <a:lnTo>
                    <a:pt x="144" y="14"/>
                  </a:lnTo>
                  <a:lnTo>
                    <a:pt x="150" y="12"/>
                  </a:lnTo>
                  <a:lnTo>
                    <a:pt x="156" y="0"/>
                  </a:lnTo>
                  <a:lnTo>
                    <a:pt x="162" y="0"/>
                  </a:lnTo>
                  <a:lnTo>
                    <a:pt x="166" y="2"/>
                  </a:lnTo>
                  <a:lnTo>
                    <a:pt x="170" y="14"/>
                  </a:lnTo>
                  <a:lnTo>
                    <a:pt x="180" y="22"/>
                  </a:lnTo>
                  <a:lnTo>
                    <a:pt x="182" y="26"/>
                  </a:lnTo>
                  <a:lnTo>
                    <a:pt x="182" y="30"/>
                  </a:lnTo>
                  <a:lnTo>
                    <a:pt x="176" y="32"/>
                  </a:lnTo>
                  <a:lnTo>
                    <a:pt x="172" y="42"/>
                  </a:lnTo>
                  <a:lnTo>
                    <a:pt x="168" y="52"/>
                  </a:lnTo>
                  <a:lnTo>
                    <a:pt x="168" y="58"/>
                  </a:lnTo>
                  <a:lnTo>
                    <a:pt x="180" y="58"/>
                  </a:lnTo>
                  <a:lnTo>
                    <a:pt x="190" y="64"/>
                  </a:lnTo>
                  <a:lnTo>
                    <a:pt x="204" y="78"/>
                  </a:lnTo>
                  <a:lnTo>
                    <a:pt x="210" y="88"/>
                  </a:lnTo>
                  <a:lnTo>
                    <a:pt x="216" y="96"/>
                  </a:lnTo>
                  <a:lnTo>
                    <a:pt x="234" y="98"/>
                  </a:lnTo>
                  <a:lnTo>
                    <a:pt x="244" y="94"/>
                  </a:lnTo>
                  <a:lnTo>
                    <a:pt x="250" y="82"/>
                  </a:lnTo>
                  <a:lnTo>
                    <a:pt x="246" y="78"/>
                  </a:lnTo>
                  <a:lnTo>
                    <a:pt x="240" y="72"/>
                  </a:lnTo>
                  <a:lnTo>
                    <a:pt x="232" y="68"/>
                  </a:lnTo>
                  <a:lnTo>
                    <a:pt x="232" y="64"/>
                  </a:lnTo>
                  <a:lnTo>
                    <a:pt x="238" y="64"/>
                  </a:lnTo>
                  <a:lnTo>
                    <a:pt x="242" y="64"/>
                  </a:lnTo>
                  <a:lnTo>
                    <a:pt x="254" y="82"/>
                  </a:lnTo>
                  <a:lnTo>
                    <a:pt x="260" y="98"/>
                  </a:lnTo>
                  <a:lnTo>
                    <a:pt x="260" y="106"/>
                  </a:lnTo>
                  <a:lnTo>
                    <a:pt x="252" y="100"/>
                  </a:lnTo>
                  <a:lnTo>
                    <a:pt x="244" y="106"/>
                  </a:lnTo>
                  <a:lnTo>
                    <a:pt x="232" y="112"/>
                  </a:lnTo>
                  <a:lnTo>
                    <a:pt x="220" y="124"/>
                  </a:lnTo>
                  <a:lnTo>
                    <a:pt x="214" y="124"/>
                  </a:lnTo>
                  <a:lnTo>
                    <a:pt x="214" y="122"/>
                  </a:lnTo>
                  <a:lnTo>
                    <a:pt x="214" y="116"/>
                  </a:lnTo>
                  <a:lnTo>
                    <a:pt x="212" y="108"/>
                  </a:lnTo>
                  <a:lnTo>
                    <a:pt x="208" y="108"/>
                  </a:lnTo>
                  <a:lnTo>
                    <a:pt x="202" y="120"/>
                  </a:lnTo>
                  <a:lnTo>
                    <a:pt x="192" y="132"/>
                  </a:lnTo>
                  <a:lnTo>
                    <a:pt x="190" y="134"/>
                  </a:lnTo>
                  <a:lnTo>
                    <a:pt x="184" y="128"/>
                  </a:lnTo>
                  <a:lnTo>
                    <a:pt x="184" y="126"/>
                  </a:lnTo>
                  <a:lnTo>
                    <a:pt x="180" y="126"/>
                  </a:lnTo>
                  <a:lnTo>
                    <a:pt x="178" y="124"/>
                  </a:lnTo>
                  <a:lnTo>
                    <a:pt x="174" y="120"/>
                  </a:lnTo>
                  <a:lnTo>
                    <a:pt x="174" y="116"/>
                  </a:lnTo>
                  <a:lnTo>
                    <a:pt x="160" y="112"/>
                  </a:lnTo>
                  <a:lnTo>
                    <a:pt x="156" y="104"/>
                  </a:lnTo>
                  <a:lnTo>
                    <a:pt x="152" y="102"/>
                  </a:lnTo>
                  <a:lnTo>
                    <a:pt x="148" y="92"/>
                  </a:lnTo>
                  <a:lnTo>
                    <a:pt x="122" y="98"/>
                  </a:lnTo>
                  <a:lnTo>
                    <a:pt x="54" y="116"/>
                  </a:lnTo>
                  <a:lnTo>
                    <a:pt x="52" y="120"/>
                  </a:lnTo>
                  <a:lnTo>
                    <a:pt x="52" y="122"/>
                  </a:lnTo>
                  <a:lnTo>
                    <a:pt x="48" y="116"/>
                  </a:lnTo>
                  <a:lnTo>
                    <a:pt x="2" y="128"/>
                  </a:lnTo>
                  <a:lnTo>
                    <a:pt x="0" y="124"/>
                  </a:lnTo>
                  <a:lnTo>
                    <a:pt x="0" y="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8" name="Freeform 39"/>
            <p:cNvSpPr>
              <a:spLocks/>
            </p:cNvSpPr>
            <p:nvPr/>
          </p:nvSpPr>
          <p:spPr bwMode="grayWhite">
            <a:xfrm>
              <a:off x="4654" y="1601"/>
              <a:ext cx="62" cy="72"/>
            </a:xfrm>
            <a:custGeom>
              <a:avLst/>
              <a:gdLst>
                <a:gd name="T0" fmla="*/ 0 w 68"/>
                <a:gd name="T1" fmla="*/ 6 h 76"/>
                <a:gd name="T2" fmla="*/ 5 w 68"/>
                <a:gd name="T3" fmla="*/ 9 h 76"/>
                <a:gd name="T4" fmla="*/ 5 w 68"/>
                <a:gd name="T5" fmla="*/ 9 h 76"/>
                <a:gd name="T6" fmla="*/ 5 w 68"/>
                <a:gd name="T7" fmla="*/ 9 h 76"/>
                <a:gd name="T8" fmla="*/ 5 w 68"/>
                <a:gd name="T9" fmla="*/ 9 h 76"/>
                <a:gd name="T10" fmla="*/ 5 w 68"/>
                <a:gd name="T11" fmla="*/ 9 h 76"/>
                <a:gd name="T12" fmla="*/ 5 w 68"/>
                <a:gd name="T13" fmla="*/ 9 h 76"/>
                <a:gd name="T14" fmla="*/ 5 w 68"/>
                <a:gd name="T15" fmla="*/ 9 h 76"/>
                <a:gd name="T16" fmla="*/ 5 w 68"/>
                <a:gd name="T17" fmla="*/ 9 h 76"/>
                <a:gd name="T18" fmla="*/ 5 w 68"/>
                <a:gd name="T19" fmla="*/ 9 h 76"/>
                <a:gd name="T20" fmla="*/ 5 w 68"/>
                <a:gd name="T21" fmla="*/ 9 h 76"/>
                <a:gd name="T22" fmla="*/ 5 w 68"/>
                <a:gd name="T23" fmla="*/ 9 h 76"/>
                <a:gd name="T24" fmla="*/ 5 w 68"/>
                <a:gd name="T25" fmla="*/ 9 h 76"/>
                <a:gd name="T26" fmla="*/ 5 w 68"/>
                <a:gd name="T27" fmla="*/ 9 h 76"/>
                <a:gd name="T28" fmla="*/ 5 w 68"/>
                <a:gd name="T29" fmla="*/ 9 h 76"/>
                <a:gd name="T30" fmla="*/ 5 w 68"/>
                <a:gd name="T31" fmla="*/ 9 h 76"/>
                <a:gd name="T32" fmla="*/ 5 w 68"/>
                <a:gd name="T33" fmla="*/ 9 h 76"/>
                <a:gd name="T34" fmla="*/ 5 w 68"/>
                <a:gd name="T35" fmla="*/ 9 h 76"/>
                <a:gd name="T36" fmla="*/ 5 w 68"/>
                <a:gd name="T37" fmla="*/ 9 h 76"/>
                <a:gd name="T38" fmla="*/ 5 w 68"/>
                <a:gd name="T39" fmla="*/ 9 h 76"/>
                <a:gd name="T40" fmla="*/ 5 w 68"/>
                <a:gd name="T41" fmla="*/ 9 h 76"/>
                <a:gd name="T42" fmla="*/ 5 w 68"/>
                <a:gd name="T43" fmla="*/ 9 h 76"/>
                <a:gd name="T44" fmla="*/ 5 w 68"/>
                <a:gd name="T45" fmla="*/ 9 h 76"/>
                <a:gd name="T46" fmla="*/ 5 w 68"/>
                <a:gd name="T47" fmla="*/ 9 h 76"/>
                <a:gd name="T48" fmla="*/ 5 w 68"/>
                <a:gd name="T49" fmla="*/ 9 h 76"/>
                <a:gd name="T50" fmla="*/ 5 w 68"/>
                <a:gd name="T51" fmla="*/ 9 h 76"/>
                <a:gd name="T52" fmla="*/ 5 w 68"/>
                <a:gd name="T53" fmla="*/ 9 h 76"/>
                <a:gd name="T54" fmla="*/ 5 w 68"/>
                <a:gd name="T55" fmla="*/ 9 h 76"/>
                <a:gd name="T56" fmla="*/ 5 w 68"/>
                <a:gd name="T57" fmla="*/ 9 h 76"/>
                <a:gd name="T58" fmla="*/ 5 w 68"/>
                <a:gd name="T59" fmla="*/ 9 h 76"/>
                <a:gd name="T60" fmla="*/ 5 w 68"/>
                <a:gd name="T61" fmla="*/ 9 h 76"/>
                <a:gd name="T62" fmla="*/ 5 w 68"/>
                <a:gd name="T63" fmla="*/ 9 h 76"/>
                <a:gd name="T64" fmla="*/ 5 w 68"/>
                <a:gd name="T65" fmla="*/ 0 h 76"/>
                <a:gd name="T66" fmla="*/ 0 w 68"/>
                <a:gd name="T67" fmla="*/ 6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
                <a:gd name="T103" fmla="*/ 0 h 76"/>
                <a:gd name="T104" fmla="*/ 68 w 68"/>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 h="76">
                  <a:moveTo>
                    <a:pt x="0" y="6"/>
                  </a:moveTo>
                  <a:lnTo>
                    <a:pt x="14" y="62"/>
                  </a:lnTo>
                  <a:lnTo>
                    <a:pt x="12" y="68"/>
                  </a:lnTo>
                  <a:lnTo>
                    <a:pt x="12" y="70"/>
                  </a:lnTo>
                  <a:lnTo>
                    <a:pt x="12" y="74"/>
                  </a:lnTo>
                  <a:lnTo>
                    <a:pt x="12" y="76"/>
                  </a:lnTo>
                  <a:lnTo>
                    <a:pt x="16" y="76"/>
                  </a:lnTo>
                  <a:lnTo>
                    <a:pt x="30" y="66"/>
                  </a:lnTo>
                  <a:lnTo>
                    <a:pt x="40" y="60"/>
                  </a:lnTo>
                  <a:lnTo>
                    <a:pt x="40" y="54"/>
                  </a:lnTo>
                  <a:lnTo>
                    <a:pt x="36" y="48"/>
                  </a:lnTo>
                  <a:lnTo>
                    <a:pt x="36" y="40"/>
                  </a:lnTo>
                  <a:lnTo>
                    <a:pt x="42" y="34"/>
                  </a:lnTo>
                  <a:lnTo>
                    <a:pt x="46" y="36"/>
                  </a:lnTo>
                  <a:lnTo>
                    <a:pt x="46" y="42"/>
                  </a:lnTo>
                  <a:lnTo>
                    <a:pt x="46" y="54"/>
                  </a:lnTo>
                  <a:lnTo>
                    <a:pt x="48" y="56"/>
                  </a:lnTo>
                  <a:lnTo>
                    <a:pt x="52" y="56"/>
                  </a:lnTo>
                  <a:lnTo>
                    <a:pt x="52" y="48"/>
                  </a:lnTo>
                  <a:lnTo>
                    <a:pt x="56" y="48"/>
                  </a:lnTo>
                  <a:lnTo>
                    <a:pt x="60" y="46"/>
                  </a:lnTo>
                  <a:lnTo>
                    <a:pt x="68" y="44"/>
                  </a:lnTo>
                  <a:lnTo>
                    <a:pt x="68" y="42"/>
                  </a:lnTo>
                  <a:lnTo>
                    <a:pt x="62" y="36"/>
                  </a:lnTo>
                  <a:lnTo>
                    <a:pt x="62" y="34"/>
                  </a:lnTo>
                  <a:lnTo>
                    <a:pt x="58" y="34"/>
                  </a:lnTo>
                  <a:lnTo>
                    <a:pt x="56" y="32"/>
                  </a:lnTo>
                  <a:lnTo>
                    <a:pt x="52" y="28"/>
                  </a:lnTo>
                  <a:lnTo>
                    <a:pt x="52" y="24"/>
                  </a:lnTo>
                  <a:lnTo>
                    <a:pt x="38" y="20"/>
                  </a:lnTo>
                  <a:lnTo>
                    <a:pt x="34" y="12"/>
                  </a:lnTo>
                  <a:lnTo>
                    <a:pt x="30" y="10"/>
                  </a:lnTo>
                  <a:lnTo>
                    <a:pt x="26" y="0"/>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9" name="Freeform 40"/>
            <p:cNvSpPr>
              <a:spLocks/>
            </p:cNvSpPr>
            <p:nvPr/>
          </p:nvSpPr>
          <p:spPr bwMode="grayWhite">
            <a:xfrm>
              <a:off x="4480" y="1337"/>
              <a:ext cx="129" cy="231"/>
            </a:xfrm>
            <a:custGeom>
              <a:avLst/>
              <a:gdLst>
                <a:gd name="T0" fmla="*/ 0 w 138"/>
                <a:gd name="T1" fmla="*/ 7 h 248"/>
                <a:gd name="T2" fmla="*/ 6 w 138"/>
                <a:gd name="T3" fmla="*/ 7 h 248"/>
                <a:gd name="T4" fmla="*/ 4 w 138"/>
                <a:gd name="T5" fmla="*/ 7 h 248"/>
                <a:gd name="T6" fmla="*/ 7 w 138"/>
                <a:gd name="T7" fmla="*/ 7 h 248"/>
                <a:gd name="T8" fmla="*/ 7 w 138"/>
                <a:gd name="T9" fmla="*/ 7 h 248"/>
                <a:gd name="T10" fmla="*/ 7 w 138"/>
                <a:gd name="T11" fmla="*/ 7 h 248"/>
                <a:gd name="T12" fmla="*/ 7 w 138"/>
                <a:gd name="T13" fmla="*/ 7 h 248"/>
                <a:gd name="T14" fmla="*/ 7 w 138"/>
                <a:gd name="T15" fmla="*/ 7 h 248"/>
                <a:gd name="T16" fmla="*/ 7 w 138"/>
                <a:gd name="T17" fmla="*/ 7 h 248"/>
                <a:gd name="T18" fmla="*/ 7 w 138"/>
                <a:gd name="T19" fmla="*/ 7 h 248"/>
                <a:gd name="T20" fmla="*/ 7 w 138"/>
                <a:gd name="T21" fmla="*/ 7 h 248"/>
                <a:gd name="T22" fmla="*/ 7 w 138"/>
                <a:gd name="T23" fmla="*/ 7 h 248"/>
                <a:gd name="T24" fmla="*/ 7 w 138"/>
                <a:gd name="T25" fmla="*/ 7 h 248"/>
                <a:gd name="T26" fmla="*/ 7 w 138"/>
                <a:gd name="T27" fmla="*/ 7 h 248"/>
                <a:gd name="T28" fmla="*/ 7 w 138"/>
                <a:gd name="T29" fmla="*/ 7 h 248"/>
                <a:gd name="T30" fmla="*/ 7 w 138"/>
                <a:gd name="T31" fmla="*/ 7 h 248"/>
                <a:gd name="T32" fmla="*/ 7 w 138"/>
                <a:gd name="T33" fmla="*/ 7 h 248"/>
                <a:gd name="T34" fmla="*/ 7 w 138"/>
                <a:gd name="T35" fmla="*/ 7 h 248"/>
                <a:gd name="T36" fmla="*/ 7 w 138"/>
                <a:gd name="T37" fmla="*/ 7 h 248"/>
                <a:gd name="T38" fmla="*/ 7 w 138"/>
                <a:gd name="T39" fmla="*/ 7 h 248"/>
                <a:gd name="T40" fmla="*/ 7 w 138"/>
                <a:gd name="T41" fmla="*/ 7 h 248"/>
                <a:gd name="T42" fmla="*/ 7 w 138"/>
                <a:gd name="T43" fmla="*/ 7 h 248"/>
                <a:gd name="T44" fmla="*/ 7 w 138"/>
                <a:gd name="T45" fmla="*/ 7 h 248"/>
                <a:gd name="T46" fmla="*/ 7 w 138"/>
                <a:gd name="T47" fmla="*/ 7 h 248"/>
                <a:gd name="T48" fmla="*/ 7 w 138"/>
                <a:gd name="T49" fmla="*/ 7 h 248"/>
                <a:gd name="T50" fmla="*/ 7 w 138"/>
                <a:gd name="T51" fmla="*/ 7 h 248"/>
                <a:gd name="T52" fmla="*/ 7 w 138"/>
                <a:gd name="T53" fmla="*/ 7 h 248"/>
                <a:gd name="T54" fmla="*/ 7 w 138"/>
                <a:gd name="T55" fmla="*/ 7 h 248"/>
                <a:gd name="T56" fmla="*/ 7 w 138"/>
                <a:gd name="T57" fmla="*/ 7 h 248"/>
                <a:gd name="T58" fmla="*/ 7 w 138"/>
                <a:gd name="T59" fmla="*/ 7 h 248"/>
                <a:gd name="T60" fmla="*/ 7 w 138"/>
                <a:gd name="T61" fmla="*/ 7 h 248"/>
                <a:gd name="T62" fmla="*/ 7 w 138"/>
                <a:gd name="T63" fmla="*/ 7 h 248"/>
                <a:gd name="T64" fmla="*/ 7 w 138"/>
                <a:gd name="T65" fmla="*/ 7 h 248"/>
                <a:gd name="T66" fmla="*/ 7 w 138"/>
                <a:gd name="T67" fmla="*/ 7 h 248"/>
                <a:gd name="T68" fmla="*/ 7 w 138"/>
                <a:gd name="T69" fmla="*/ 7 h 248"/>
                <a:gd name="T70" fmla="*/ 7 w 138"/>
                <a:gd name="T71" fmla="*/ 7 h 248"/>
                <a:gd name="T72" fmla="*/ 7 w 138"/>
                <a:gd name="T73" fmla="*/ 7 h 248"/>
                <a:gd name="T74" fmla="*/ 7 w 138"/>
                <a:gd name="T75" fmla="*/ 7 h 248"/>
                <a:gd name="T76" fmla="*/ 7 w 138"/>
                <a:gd name="T77" fmla="*/ 7 h 248"/>
                <a:gd name="T78" fmla="*/ 7 w 138"/>
                <a:gd name="T79" fmla="*/ 7 h 248"/>
                <a:gd name="T80" fmla="*/ 7 w 138"/>
                <a:gd name="T81" fmla="*/ 0 h 248"/>
                <a:gd name="T82" fmla="*/ 0 w 138"/>
                <a:gd name="T83" fmla="*/ 7 h 248"/>
                <a:gd name="T84" fmla="*/ 0 w 138"/>
                <a:gd name="T85" fmla="*/ 7 h 2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8"/>
                <a:gd name="T130" fmla="*/ 0 h 248"/>
                <a:gd name="T131" fmla="*/ 138 w 138"/>
                <a:gd name="T132" fmla="*/ 248 h 2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8" h="248">
                  <a:moveTo>
                    <a:pt x="0" y="32"/>
                  </a:moveTo>
                  <a:lnTo>
                    <a:pt x="6" y="42"/>
                  </a:lnTo>
                  <a:lnTo>
                    <a:pt x="4" y="46"/>
                  </a:lnTo>
                  <a:lnTo>
                    <a:pt x="8" y="50"/>
                  </a:lnTo>
                  <a:lnTo>
                    <a:pt x="8" y="54"/>
                  </a:lnTo>
                  <a:lnTo>
                    <a:pt x="20" y="82"/>
                  </a:lnTo>
                  <a:lnTo>
                    <a:pt x="24" y="102"/>
                  </a:lnTo>
                  <a:lnTo>
                    <a:pt x="18" y="114"/>
                  </a:lnTo>
                  <a:lnTo>
                    <a:pt x="20" y="124"/>
                  </a:lnTo>
                  <a:lnTo>
                    <a:pt x="32" y="152"/>
                  </a:lnTo>
                  <a:lnTo>
                    <a:pt x="30" y="164"/>
                  </a:lnTo>
                  <a:lnTo>
                    <a:pt x="32" y="170"/>
                  </a:lnTo>
                  <a:lnTo>
                    <a:pt x="34" y="168"/>
                  </a:lnTo>
                  <a:lnTo>
                    <a:pt x="34" y="166"/>
                  </a:lnTo>
                  <a:lnTo>
                    <a:pt x="38" y="164"/>
                  </a:lnTo>
                  <a:lnTo>
                    <a:pt x="46" y="178"/>
                  </a:lnTo>
                  <a:lnTo>
                    <a:pt x="50" y="202"/>
                  </a:lnTo>
                  <a:lnTo>
                    <a:pt x="50" y="216"/>
                  </a:lnTo>
                  <a:lnTo>
                    <a:pt x="56" y="232"/>
                  </a:lnTo>
                  <a:lnTo>
                    <a:pt x="64" y="248"/>
                  </a:lnTo>
                  <a:lnTo>
                    <a:pt x="116" y="236"/>
                  </a:lnTo>
                  <a:lnTo>
                    <a:pt x="116" y="232"/>
                  </a:lnTo>
                  <a:lnTo>
                    <a:pt x="110" y="226"/>
                  </a:lnTo>
                  <a:lnTo>
                    <a:pt x="110" y="216"/>
                  </a:lnTo>
                  <a:lnTo>
                    <a:pt x="112" y="212"/>
                  </a:lnTo>
                  <a:lnTo>
                    <a:pt x="110" y="202"/>
                  </a:lnTo>
                  <a:lnTo>
                    <a:pt x="106" y="162"/>
                  </a:lnTo>
                  <a:lnTo>
                    <a:pt x="106" y="150"/>
                  </a:lnTo>
                  <a:lnTo>
                    <a:pt x="110" y="126"/>
                  </a:lnTo>
                  <a:lnTo>
                    <a:pt x="114" y="110"/>
                  </a:lnTo>
                  <a:lnTo>
                    <a:pt x="116" y="100"/>
                  </a:lnTo>
                  <a:lnTo>
                    <a:pt x="110" y="90"/>
                  </a:lnTo>
                  <a:lnTo>
                    <a:pt x="110" y="82"/>
                  </a:lnTo>
                  <a:lnTo>
                    <a:pt x="114" y="76"/>
                  </a:lnTo>
                  <a:lnTo>
                    <a:pt x="130" y="64"/>
                  </a:lnTo>
                  <a:lnTo>
                    <a:pt x="138" y="42"/>
                  </a:lnTo>
                  <a:lnTo>
                    <a:pt x="130" y="28"/>
                  </a:lnTo>
                  <a:lnTo>
                    <a:pt x="128" y="22"/>
                  </a:lnTo>
                  <a:lnTo>
                    <a:pt x="132" y="18"/>
                  </a:lnTo>
                  <a:lnTo>
                    <a:pt x="130" y="14"/>
                  </a:lnTo>
                  <a:lnTo>
                    <a:pt x="126" y="0"/>
                  </a:lnTo>
                  <a:lnTo>
                    <a:pt x="0" y="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0" name="Freeform 41"/>
            <p:cNvSpPr>
              <a:spLocks/>
            </p:cNvSpPr>
            <p:nvPr/>
          </p:nvSpPr>
          <p:spPr bwMode="grayWhite">
            <a:xfrm>
              <a:off x="4578" y="1303"/>
              <a:ext cx="118" cy="254"/>
            </a:xfrm>
            <a:custGeom>
              <a:avLst/>
              <a:gdLst>
                <a:gd name="T0" fmla="*/ 7 w 126"/>
                <a:gd name="T1" fmla="*/ 6 h 274"/>
                <a:gd name="T2" fmla="*/ 7 w 126"/>
                <a:gd name="T3" fmla="*/ 6 h 274"/>
                <a:gd name="T4" fmla="*/ 7 w 126"/>
                <a:gd name="T5" fmla="*/ 6 h 274"/>
                <a:gd name="T6" fmla="*/ 7 w 126"/>
                <a:gd name="T7" fmla="*/ 6 h 274"/>
                <a:gd name="T8" fmla="*/ 7 w 126"/>
                <a:gd name="T9" fmla="*/ 6 h 274"/>
                <a:gd name="T10" fmla="*/ 7 w 126"/>
                <a:gd name="T11" fmla="*/ 6 h 274"/>
                <a:gd name="T12" fmla="*/ 7 w 126"/>
                <a:gd name="T13" fmla="*/ 6 h 274"/>
                <a:gd name="T14" fmla="*/ 7 w 126"/>
                <a:gd name="T15" fmla="*/ 6 h 274"/>
                <a:gd name="T16" fmla="*/ 7 w 126"/>
                <a:gd name="T17" fmla="*/ 6 h 274"/>
                <a:gd name="T18" fmla="*/ 7 w 126"/>
                <a:gd name="T19" fmla="*/ 6 h 274"/>
                <a:gd name="T20" fmla="*/ 7 w 126"/>
                <a:gd name="T21" fmla="*/ 6 h 274"/>
                <a:gd name="T22" fmla="*/ 7 w 126"/>
                <a:gd name="T23" fmla="*/ 6 h 274"/>
                <a:gd name="T24" fmla="*/ 4 w 126"/>
                <a:gd name="T25" fmla="*/ 6 h 274"/>
                <a:gd name="T26" fmla="*/ 4 w 126"/>
                <a:gd name="T27" fmla="*/ 6 h 274"/>
                <a:gd name="T28" fmla="*/ 6 w 126"/>
                <a:gd name="T29" fmla="*/ 6 h 274"/>
                <a:gd name="T30" fmla="*/ 4 w 126"/>
                <a:gd name="T31" fmla="*/ 6 h 274"/>
                <a:gd name="T32" fmla="*/ 0 w 126"/>
                <a:gd name="T33" fmla="*/ 6 h 274"/>
                <a:gd name="T34" fmla="*/ 0 w 126"/>
                <a:gd name="T35" fmla="*/ 6 h 274"/>
                <a:gd name="T36" fmla="*/ 4 w 126"/>
                <a:gd name="T37" fmla="*/ 6 h 274"/>
                <a:gd name="T38" fmla="*/ 7 w 126"/>
                <a:gd name="T39" fmla="*/ 6 h 274"/>
                <a:gd name="T40" fmla="*/ 7 w 126"/>
                <a:gd name="T41" fmla="*/ 6 h 274"/>
                <a:gd name="T42" fmla="*/ 4 w 126"/>
                <a:gd name="T43" fmla="*/ 6 h 274"/>
                <a:gd name="T44" fmla="*/ 4 w 126"/>
                <a:gd name="T45" fmla="*/ 6 h 274"/>
                <a:gd name="T46" fmla="*/ 7 w 126"/>
                <a:gd name="T47" fmla="*/ 6 h 274"/>
                <a:gd name="T48" fmla="*/ 7 w 126"/>
                <a:gd name="T49" fmla="*/ 6 h 274"/>
                <a:gd name="T50" fmla="*/ 7 w 126"/>
                <a:gd name="T51" fmla="*/ 6 h 274"/>
                <a:gd name="T52" fmla="*/ 7 w 126"/>
                <a:gd name="T53" fmla="*/ 6 h 274"/>
                <a:gd name="T54" fmla="*/ 7 w 126"/>
                <a:gd name="T55" fmla="*/ 6 h 274"/>
                <a:gd name="T56" fmla="*/ 7 w 126"/>
                <a:gd name="T57" fmla="*/ 6 h 274"/>
                <a:gd name="T58" fmla="*/ 7 w 126"/>
                <a:gd name="T59" fmla="*/ 6 h 274"/>
                <a:gd name="T60" fmla="*/ 7 w 126"/>
                <a:gd name="T61" fmla="*/ 6 h 274"/>
                <a:gd name="T62" fmla="*/ 7 w 126"/>
                <a:gd name="T63" fmla="*/ 6 h 274"/>
                <a:gd name="T64" fmla="*/ 7 w 126"/>
                <a:gd name="T65" fmla="*/ 6 h 274"/>
                <a:gd name="T66" fmla="*/ 7 w 126"/>
                <a:gd name="T67" fmla="*/ 6 h 274"/>
                <a:gd name="T68" fmla="*/ 7 w 126"/>
                <a:gd name="T69" fmla="*/ 6 h 274"/>
                <a:gd name="T70" fmla="*/ 7 w 126"/>
                <a:gd name="T71" fmla="*/ 4 h 274"/>
                <a:gd name="T72" fmla="*/ 7 w 126"/>
                <a:gd name="T73" fmla="*/ 6 h 274"/>
                <a:gd name="T74" fmla="*/ 7 w 126"/>
                <a:gd name="T75" fmla="*/ 6 h 274"/>
                <a:gd name="T76" fmla="*/ 7 w 126"/>
                <a:gd name="T77" fmla="*/ 0 h 274"/>
                <a:gd name="T78" fmla="*/ 7 w 126"/>
                <a:gd name="T79" fmla="*/ 6 h 274"/>
                <a:gd name="T80" fmla="*/ 7 w 126"/>
                <a:gd name="T81" fmla="*/ 6 h 274"/>
                <a:gd name="T82" fmla="*/ 7 w 126"/>
                <a:gd name="T83" fmla="*/ 6 h 274"/>
                <a:gd name="T84" fmla="*/ 7 w 126"/>
                <a:gd name="T85" fmla="*/ 6 h 274"/>
                <a:gd name="T86" fmla="*/ 7 w 126"/>
                <a:gd name="T87" fmla="*/ 6 h 274"/>
                <a:gd name="T88" fmla="*/ 7 w 126"/>
                <a:gd name="T89" fmla="*/ 6 h 274"/>
                <a:gd name="T90" fmla="*/ 7 w 126"/>
                <a:gd name="T91" fmla="*/ 6 h 274"/>
                <a:gd name="T92" fmla="*/ 7 w 126"/>
                <a:gd name="T93" fmla="*/ 6 h 274"/>
                <a:gd name="T94" fmla="*/ 7 w 126"/>
                <a:gd name="T95" fmla="*/ 6 h 274"/>
                <a:gd name="T96" fmla="*/ 7 w 126"/>
                <a:gd name="T97" fmla="*/ 6 h 274"/>
                <a:gd name="T98" fmla="*/ 7 w 126"/>
                <a:gd name="T99" fmla="*/ 6 h 274"/>
                <a:gd name="T100" fmla="*/ 7 w 126"/>
                <a:gd name="T101" fmla="*/ 6 h 2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6"/>
                <a:gd name="T154" fmla="*/ 0 h 274"/>
                <a:gd name="T155" fmla="*/ 126 w 126"/>
                <a:gd name="T156" fmla="*/ 274 h 2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6" h="274">
                  <a:moveTo>
                    <a:pt x="124" y="232"/>
                  </a:moveTo>
                  <a:lnTo>
                    <a:pt x="120" y="230"/>
                  </a:lnTo>
                  <a:lnTo>
                    <a:pt x="114" y="230"/>
                  </a:lnTo>
                  <a:lnTo>
                    <a:pt x="108" y="242"/>
                  </a:lnTo>
                  <a:lnTo>
                    <a:pt x="102" y="244"/>
                  </a:lnTo>
                  <a:lnTo>
                    <a:pt x="102" y="250"/>
                  </a:lnTo>
                  <a:lnTo>
                    <a:pt x="102" y="252"/>
                  </a:lnTo>
                  <a:lnTo>
                    <a:pt x="100" y="250"/>
                  </a:lnTo>
                  <a:lnTo>
                    <a:pt x="96" y="252"/>
                  </a:lnTo>
                  <a:lnTo>
                    <a:pt x="96" y="256"/>
                  </a:lnTo>
                  <a:lnTo>
                    <a:pt x="10" y="274"/>
                  </a:lnTo>
                  <a:lnTo>
                    <a:pt x="10" y="270"/>
                  </a:lnTo>
                  <a:lnTo>
                    <a:pt x="4" y="264"/>
                  </a:lnTo>
                  <a:lnTo>
                    <a:pt x="4" y="254"/>
                  </a:lnTo>
                  <a:lnTo>
                    <a:pt x="6" y="250"/>
                  </a:lnTo>
                  <a:lnTo>
                    <a:pt x="4" y="240"/>
                  </a:lnTo>
                  <a:lnTo>
                    <a:pt x="0" y="200"/>
                  </a:lnTo>
                  <a:lnTo>
                    <a:pt x="0" y="188"/>
                  </a:lnTo>
                  <a:lnTo>
                    <a:pt x="4" y="164"/>
                  </a:lnTo>
                  <a:lnTo>
                    <a:pt x="8" y="148"/>
                  </a:lnTo>
                  <a:lnTo>
                    <a:pt x="10" y="138"/>
                  </a:lnTo>
                  <a:lnTo>
                    <a:pt x="4" y="128"/>
                  </a:lnTo>
                  <a:lnTo>
                    <a:pt x="4" y="120"/>
                  </a:lnTo>
                  <a:lnTo>
                    <a:pt x="8" y="114"/>
                  </a:lnTo>
                  <a:lnTo>
                    <a:pt x="24" y="102"/>
                  </a:lnTo>
                  <a:lnTo>
                    <a:pt x="32" y="80"/>
                  </a:lnTo>
                  <a:lnTo>
                    <a:pt x="24" y="66"/>
                  </a:lnTo>
                  <a:lnTo>
                    <a:pt x="22" y="60"/>
                  </a:lnTo>
                  <a:lnTo>
                    <a:pt x="26" y="56"/>
                  </a:lnTo>
                  <a:lnTo>
                    <a:pt x="24" y="52"/>
                  </a:lnTo>
                  <a:lnTo>
                    <a:pt x="20" y="38"/>
                  </a:lnTo>
                  <a:lnTo>
                    <a:pt x="24" y="20"/>
                  </a:lnTo>
                  <a:lnTo>
                    <a:pt x="20" y="14"/>
                  </a:lnTo>
                  <a:lnTo>
                    <a:pt x="22" y="10"/>
                  </a:lnTo>
                  <a:lnTo>
                    <a:pt x="26" y="10"/>
                  </a:lnTo>
                  <a:lnTo>
                    <a:pt x="30" y="4"/>
                  </a:lnTo>
                  <a:lnTo>
                    <a:pt x="34" y="6"/>
                  </a:lnTo>
                  <a:lnTo>
                    <a:pt x="38" y="6"/>
                  </a:lnTo>
                  <a:lnTo>
                    <a:pt x="42" y="0"/>
                  </a:lnTo>
                  <a:lnTo>
                    <a:pt x="98" y="168"/>
                  </a:lnTo>
                  <a:lnTo>
                    <a:pt x="100" y="172"/>
                  </a:lnTo>
                  <a:lnTo>
                    <a:pt x="100" y="180"/>
                  </a:lnTo>
                  <a:lnTo>
                    <a:pt x="100" y="182"/>
                  </a:lnTo>
                  <a:lnTo>
                    <a:pt x="114" y="194"/>
                  </a:lnTo>
                  <a:lnTo>
                    <a:pt x="116" y="194"/>
                  </a:lnTo>
                  <a:lnTo>
                    <a:pt x="118" y="200"/>
                  </a:lnTo>
                  <a:lnTo>
                    <a:pt x="118" y="202"/>
                  </a:lnTo>
                  <a:lnTo>
                    <a:pt x="126" y="216"/>
                  </a:lnTo>
                  <a:lnTo>
                    <a:pt x="126" y="220"/>
                  </a:lnTo>
                  <a:lnTo>
                    <a:pt x="124" y="226"/>
                  </a:lnTo>
                  <a:lnTo>
                    <a:pt x="124" y="2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1" name="Freeform 42"/>
            <p:cNvSpPr>
              <a:spLocks/>
            </p:cNvSpPr>
            <p:nvPr/>
          </p:nvSpPr>
          <p:spPr bwMode="grayWhite">
            <a:xfrm>
              <a:off x="4618" y="1072"/>
              <a:ext cx="267" cy="432"/>
            </a:xfrm>
            <a:custGeom>
              <a:avLst/>
              <a:gdLst>
                <a:gd name="T0" fmla="*/ 6 w 288"/>
                <a:gd name="T1" fmla="*/ 7 h 464"/>
                <a:gd name="T2" fmla="*/ 6 w 288"/>
                <a:gd name="T3" fmla="*/ 7 h 464"/>
                <a:gd name="T4" fmla="*/ 6 w 288"/>
                <a:gd name="T5" fmla="*/ 7 h 464"/>
                <a:gd name="T6" fmla="*/ 6 w 288"/>
                <a:gd name="T7" fmla="*/ 7 h 464"/>
                <a:gd name="T8" fmla="*/ 6 w 288"/>
                <a:gd name="T9" fmla="*/ 7 h 464"/>
                <a:gd name="T10" fmla="*/ 6 w 288"/>
                <a:gd name="T11" fmla="*/ 7 h 464"/>
                <a:gd name="T12" fmla="*/ 6 w 288"/>
                <a:gd name="T13" fmla="*/ 7 h 464"/>
                <a:gd name="T14" fmla="*/ 6 w 288"/>
                <a:gd name="T15" fmla="*/ 7 h 464"/>
                <a:gd name="T16" fmla="*/ 6 w 288"/>
                <a:gd name="T17" fmla="*/ 7 h 464"/>
                <a:gd name="T18" fmla="*/ 6 w 288"/>
                <a:gd name="T19" fmla="*/ 7 h 464"/>
                <a:gd name="T20" fmla="*/ 6 w 288"/>
                <a:gd name="T21" fmla="*/ 7 h 464"/>
                <a:gd name="T22" fmla="*/ 6 w 288"/>
                <a:gd name="T23" fmla="*/ 7 h 464"/>
                <a:gd name="T24" fmla="*/ 6 w 288"/>
                <a:gd name="T25" fmla="*/ 7 h 464"/>
                <a:gd name="T26" fmla="*/ 6 w 288"/>
                <a:gd name="T27" fmla="*/ 7 h 464"/>
                <a:gd name="T28" fmla="*/ 6 w 288"/>
                <a:gd name="T29" fmla="*/ 7 h 464"/>
                <a:gd name="T30" fmla="*/ 6 w 288"/>
                <a:gd name="T31" fmla="*/ 7 h 464"/>
                <a:gd name="T32" fmla="*/ 6 w 288"/>
                <a:gd name="T33" fmla="*/ 7 h 464"/>
                <a:gd name="T34" fmla="*/ 6 w 288"/>
                <a:gd name="T35" fmla="*/ 7 h 464"/>
                <a:gd name="T36" fmla="*/ 6 w 288"/>
                <a:gd name="T37" fmla="*/ 7 h 464"/>
                <a:gd name="T38" fmla="*/ 6 w 288"/>
                <a:gd name="T39" fmla="*/ 7 h 464"/>
                <a:gd name="T40" fmla="*/ 6 w 288"/>
                <a:gd name="T41" fmla="*/ 7 h 464"/>
                <a:gd name="T42" fmla="*/ 6 w 288"/>
                <a:gd name="T43" fmla="*/ 7 h 464"/>
                <a:gd name="T44" fmla="*/ 6 w 288"/>
                <a:gd name="T45" fmla="*/ 7 h 464"/>
                <a:gd name="T46" fmla="*/ 6 w 288"/>
                <a:gd name="T47" fmla="*/ 7 h 464"/>
                <a:gd name="T48" fmla="*/ 6 w 288"/>
                <a:gd name="T49" fmla="*/ 7 h 464"/>
                <a:gd name="T50" fmla="*/ 6 w 288"/>
                <a:gd name="T51" fmla="*/ 7 h 464"/>
                <a:gd name="T52" fmla="*/ 6 w 288"/>
                <a:gd name="T53" fmla="*/ 7 h 464"/>
                <a:gd name="T54" fmla="*/ 6 w 288"/>
                <a:gd name="T55" fmla="*/ 7 h 464"/>
                <a:gd name="T56" fmla="*/ 6 w 288"/>
                <a:gd name="T57" fmla="*/ 7 h 464"/>
                <a:gd name="T58" fmla="*/ 6 w 288"/>
                <a:gd name="T59" fmla="*/ 7 h 464"/>
                <a:gd name="T60" fmla="*/ 6 w 288"/>
                <a:gd name="T61" fmla="*/ 7 h 464"/>
                <a:gd name="T62" fmla="*/ 6 w 288"/>
                <a:gd name="T63" fmla="*/ 7 h 464"/>
                <a:gd name="T64" fmla="*/ 6 w 288"/>
                <a:gd name="T65" fmla="*/ 7 h 464"/>
                <a:gd name="T66" fmla="*/ 6 w 288"/>
                <a:gd name="T67" fmla="*/ 7 h 464"/>
                <a:gd name="T68" fmla="*/ 6 w 288"/>
                <a:gd name="T69" fmla="*/ 7 h 464"/>
                <a:gd name="T70" fmla="*/ 6 w 288"/>
                <a:gd name="T71" fmla="*/ 7 h 464"/>
                <a:gd name="T72" fmla="*/ 6 w 288"/>
                <a:gd name="T73" fmla="*/ 7 h 464"/>
                <a:gd name="T74" fmla="*/ 6 w 288"/>
                <a:gd name="T75" fmla="*/ 7 h 464"/>
                <a:gd name="T76" fmla="*/ 6 w 288"/>
                <a:gd name="T77" fmla="*/ 7 h 464"/>
                <a:gd name="T78" fmla="*/ 6 w 288"/>
                <a:gd name="T79" fmla="*/ 2 h 464"/>
                <a:gd name="T80" fmla="*/ 6 w 288"/>
                <a:gd name="T81" fmla="*/ 2 h 464"/>
                <a:gd name="T82" fmla="*/ 6 w 288"/>
                <a:gd name="T83" fmla="*/ 7 h 464"/>
                <a:gd name="T84" fmla="*/ 6 w 288"/>
                <a:gd name="T85" fmla="*/ 7 h 464"/>
                <a:gd name="T86" fmla="*/ 6 w 288"/>
                <a:gd name="T87" fmla="*/ 7 h 464"/>
                <a:gd name="T88" fmla="*/ 6 w 288"/>
                <a:gd name="T89" fmla="*/ 7 h 464"/>
                <a:gd name="T90" fmla="*/ 6 w 288"/>
                <a:gd name="T91" fmla="*/ 7 h 464"/>
                <a:gd name="T92" fmla="*/ 6 w 288"/>
                <a:gd name="T93" fmla="*/ 7 h 464"/>
                <a:gd name="T94" fmla="*/ 6 w 288"/>
                <a:gd name="T95" fmla="*/ 7 h 464"/>
                <a:gd name="T96" fmla="*/ 6 w 288"/>
                <a:gd name="T97" fmla="*/ 7 h 464"/>
                <a:gd name="T98" fmla="*/ 6 w 288"/>
                <a:gd name="T99" fmla="*/ 7 h 464"/>
                <a:gd name="T100" fmla="*/ 6 w 288"/>
                <a:gd name="T101" fmla="*/ 7 h 464"/>
                <a:gd name="T102" fmla="*/ 6 w 288"/>
                <a:gd name="T103" fmla="*/ 7 h 464"/>
                <a:gd name="T104" fmla="*/ 6 w 288"/>
                <a:gd name="T105" fmla="*/ 7 h 464"/>
                <a:gd name="T106" fmla="*/ 6 w 288"/>
                <a:gd name="T107" fmla="*/ 7 h 464"/>
                <a:gd name="T108" fmla="*/ 6 w 288"/>
                <a:gd name="T109" fmla="*/ 7 h 464"/>
                <a:gd name="T110" fmla="*/ 6 w 288"/>
                <a:gd name="T111" fmla="*/ 7 h 4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8"/>
                <a:gd name="T169" fmla="*/ 0 h 464"/>
                <a:gd name="T170" fmla="*/ 288 w 288"/>
                <a:gd name="T171" fmla="*/ 464 h 4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8" h="464">
                  <a:moveTo>
                    <a:pt x="0" y="248"/>
                  </a:moveTo>
                  <a:lnTo>
                    <a:pt x="56" y="416"/>
                  </a:lnTo>
                  <a:lnTo>
                    <a:pt x="58" y="420"/>
                  </a:lnTo>
                  <a:lnTo>
                    <a:pt x="58" y="428"/>
                  </a:lnTo>
                  <a:lnTo>
                    <a:pt x="58" y="430"/>
                  </a:lnTo>
                  <a:lnTo>
                    <a:pt x="72" y="442"/>
                  </a:lnTo>
                  <a:lnTo>
                    <a:pt x="74" y="442"/>
                  </a:lnTo>
                  <a:lnTo>
                    <a:pt x="76" y="448"/>
                  </a:lnTo>
                  <a:lnTo>
                    <a:pt x="76" y="450"/>
                  </a:lnTo>
                  <a:lnTo>
                    <a:pt x="84" y="464"/>
                  </a:lnTo>
                  <a:lnTo>
                    <a:pt x="86" y="462"/>
                  </a:lnTo>
                  <a:lnTo>
                    <a:pt x="88" y="450"/>
                  </a:lnTo>
                  <a:lnTo>
                    <a:pt x="88" y="438"/>
                  </a:lnTo>
                  <a:lnTo>
                    <a:pt x="94" y="426"/>
                  </a:lnTo>
                  <a:lnTo>
                    <a:pt x="100" y="408"/>
                  </a:lnTo>
                  <a:lnTo>
                    <a:pt x="106" y="400"/>
                  </a:lnTo>
                  <a:lnTo>
                    <a:pt x="108" y="396"/>
                  </a:lnTo>
                  <a:lnTo>
                    <a:pt x="104" y="394"/>
                  </a:lnTo>
                  <a:lnTo>
                    <a:pt x="100" y="384"/>
                  </a:lnTo>
                  <a:lnTo>
                    <a:pt x="118" y="366"/>
                  </a:lnTo>
                  <a:lnTo>
                    <a:pt x="122" y="368"/>
                  </a:lnTo>
                  <a:lnTo>
                    <a:pt x="124" y="376"/>
                  </a:lnTo>
                  <a:lnTo>
                    <a:pt x="126" y="378"/>
                  </a:lnTo>
                  <a:lnTo>
                    <a:pt x="130" y="376"/>
                  </a:lnTo>
                  <a:lnTo>
                    <a:pt x="130" y="368"/>
                  </a:lnTo>
                  <a:lnTo>
                    <a:pt x="130" y="362"/>
                  </a:lnTo>
                  <a:lnTo>
                    <a:pt x="144" y="360"/>
                  </a:lnTo>
                  <a:lnTo>
                    <a:pt x="150" y="356"/>
                  </a:lnTo>
                  <a:lnTo>
                    <a:pt x="150" y="348"/>
                  </a:lnTo>
                  <a:lnTo>
                    <a:pt x="154" y="346"/>
                  </a:lnTo>
                  <a:lnTo>
                    <a:pt x="160" y="346"/>
                  </a:lnTo>
                  <a:lnTo>
                    <a:pt x="166" y="342"/>
                  </a:lnTo>
                  <a:lnTo>
                    <a:pt x="168" y="338"/>
                  </a:lnTo>
                  <a:lnTo>
                    <a:pt x="172" y="328"/>
                  </a:lnTo>
                  <a:lnTo>
                    <a:pt x="170" y="318"/>
                  </a:lnTo>
                  <a:lnTo>
                    <a:pt x="178" y="308"/>
                  </a:lnTo>
                  <a:lnTo>
                    <a:pt x="178" y="302"/>
                  </a:lnTo>
                  <a:lnTo>
                    <a:pt x="182" y="302"/>
                  </a:lnTo>
                  <a:lnTo>
                    <a:pt x="192" y="304"/>
                  </a:lnTo>
                  <a:lnTo>
                    <a:pt x="198" y="300"/>
                  </a:lnTo>
                  <a:lnTo>
                    <a:pt x="200" y="296"/>
                  </a:lnTo>
                  <a:lnTo>
                    <a:pt x="204" y="286"/>
                  </a:lnTo>
                  <a:lnTo>
                    <a:pt x="208" y="286"/>
                  </a:lnTo>
                  <a:lnTo>
                    <a:pt x="216" y="274"/>
                  </a:lnTo>
                  <a:lnTo>
                    <a:pt x="226" y="276"/>
                  </a:lnTo>
                  <a:lnTo>
                    <a:pt x="234" y="282"/>
                  </a:lnTo>
                  <a:lnTo>
                    <a:pt x="244" y="264"/>
                  </a:lnTo>
                  <a:lnTo>
                    <a:pt x="252" y="258"/>
                  </a:lnTo>
                  <a:lnTo>
                    <a:pt x="268" y="246"/>
                  </a:lnTo>
                  <a:lnTo>
                    <a:pt x="272" y="238"/>
                  </a:lnTo>
                  <a:lnTo>
                    <a:pt x="274" y="236"/>
                  </a:lnTo>
                  <a:lnTo>
                    <a:pt x="278" y="236"/>
                  </a:lnTo>
                  <a:lnTo>
                    <a:pt x="286" y="234"/>
                  </a:lnTo>
                  <a:lnTo>
                    <a:pt x="288" y="226"/>
                  </a:lnTo>
                  <a:lnTo>
                    <a:pt x="288" y="218"/>
                  </a:lnTo>
                  <a:lnTo>
                    <a:pt x="282" y="216"/>
                  </a:lnTo>
                  <a:lnTo>
                    <a:pt x="280" y="216"/>
                  </a:lnTo>
                  <a:lnTo>
                    <a:pt x="276" y="214"/>
                  </a:lnTo>
                  <a:lnTo>
                    <a:pt x="280" y="208"/>
                  </a:lnTo>
                  <a:lnTo>
                    <a:pt x="282" y="206"/>
                  </a:lnTo>
                  <a:lnTo>
                    <a:pt x="280" y="200"/>
                  </a:lnTo>
                  <a:lnTo>
                    <a:pt x="276" y="188"/>
                  </a:lnTo>
                  <a:lnTo>
                    <a:pt x="268" y="184"/>
                  </a:lnTo>
                  <a:lnTo>
                    <a:pt x="262" y="184"/>
                  </a:lnTo>
                  <a:lnTo>
                    <a:pt x="260" y="188"/>
                  </a:lnTo>
                  <a:lnTo>
                    <a:pt x="254" y="190"/>
                  </a:lnTo>
                  <a:lnTo>
                    <a:pt x="248" y="188"/>
                  </a:lnTo>
                  <a:lnTo>
                    <a:pt x="240" y="162"/>
                  </a:lnTo>
                  <a:lnTo>
                    <a:pt x="244" y="158"/>
                  </a:lnTo>
                  <a:lnTo>
                    <a:pt x="242" y="154"/>
                  </a:lnTo>
                  <a:lnTo>
                    <a:pt x="240" y="152"/>
                  </a:lnTo>
                  <a:lnTo>
                    <a:pt x="236" y="152"/>
                  </a:lnTo>
                  <a:lnTo>
                    <a:pt x="232" y="154"/>
                  </a:lnTo>
                  <a:lnTo>
                    <a:pt x="222" y="150"/>
                  </a:lnTo>
                  <a:lnTo>
                    <a:pt x="216" y="150"/>
                  </a:lnTo>
                  <a:lnTo>
                    <a:pt x="212" y="148"/>
                  </a:lnTo>
                  <a:lnTo>
                    <a:pt x="208" y="132"/>
                  </a:lnTo>
                  <a:lnTo>
                    <a:pt x="208" y="130"/>
                  </a:lnTo>
                  <a:lnTo>
                    <a:pt x="172" y="20"/>
                  </a:lnTo>
                  <a:lnTo>
                    <a:pt x="142" y="2"/>
                  </a:lnTo>
                  <a:lnTo>
                    <a:pt x="134" y="0"/>
                  </a:lnTo>
                  <a:lnTo>
                    <a:pt x="128" y="2"/>
                  </a:lnTo>
                  <a:lnTo>
                    <a:pt x="124" y="6"/>
                  </a:lnTo>
                  <a:lnTo>
                    <a:pt x="122" y="12"/>
                  </a:lnTo>
                  <a:lnTo>
                    <a:pt x="118" y="12"/>
                  </a:lnTo>
                  <a:lnTo>
                    <a:pt x="108" y="16"/>
                  </a:lnTo>
                  <a:lnTo>
                    <a:pt x="92" y="30"/>
                  </a:lnTo>
                  <a:lnTo>
                    <a:pt x="88" y="30"/>
                  </a:lnTo>
                  <a:lnTo>
                    <a:pt x="82" y="22"/>
                  </a:lnTo>
                  <a:lnTo>
                    <a:pt x="82" y="12"/>
                  </a:lnTo>
                  <a:lnTo>
                    <a:pt x="80" y="8"/>
                  </a:lnTo>
                  <a:lnTo>
                    <a:pt x="74" y="8"/>
                  </a:lnTo>
                  <a:lnTo>
                    <a:pt x="64" y="12"/>
                  </a:lnTo>
                  <a:lnTo>
                    <a:pt x="38" y="96"/>
                  </a:lnTo>
                  <a:lnTo>
                    <a:pt x="38" y="110"/>
                  </a:lnTo>
                  <a:lnTo>
                    <a:pt x="42" y="114"/>
                  </a:lnTo>
                  <a:lnTo>
                    <a:pt x="42" y="124"/>
                  </a:lnTo>
                  <a:lnTo>
                    <a:pt x="40" y="130"/>
                  </a:lnTo>
                  <a:lnTo>
                    <a:pt x="36" y="134"/>
                  </a:lnTo>
                  <a:lnTo>
                    <a:pt x="32" y="142"/>
                  </a:lnTo>
                  <a:lnTo>
                    <a:pt x="40" y="176"/>
                  </a:lnTo>
                  <a:lnTo>
                    <a:pt x="36" y="188"/>
                  </a:lnTo>
                  <a:lnTo>
                    <a:pt x="36" y="196"/>
                  </a:lnTo>
                  <a:lnTo>
                    <a:pt x="24" y="214"/>
                  </a:lnTo>
                  <a:lnTo>
                    <a:pt x="22" y="220"/>
                  </a:lnTo>
                  <a:lnTo>
                    <a:pt x="26" y="230"/>
                  </a:lnTo>
                  <a:lnTo>
                    <a:pt x="26" y="232"/>
                  </a:lnTo>
                  <a:lnTo>
                    <a:pt x="18" y="232"/>
                  </a:lnTo>
                  <a:lnTo>
                    <a:pt x="20" y="240"/>
                  </a:lnTo>
                  <a:lnTo>
                    <a:pt x="18" y="246"/>
                  </a:lnTo>
                  <a:lnTo>
                    <a:pt x="14" y="246"/>
                  </a:lnTo>
                  <a:lnTo>
                    <a:pt x="8" y="244"/>
                  </a:lnTo>
                  <a:lnTo>
                    <a:pt x="0" y="24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2" name="Freeform 43"/>
            <p:cNvSpPr>
              <a:spLocks/>
            </p:cNvSpPr>
            <p:nvPr/>
          </p:nvSpPr>
          <p:spPr bwMode="grayWhite">
            <a:xfrm>
              <a:off x="3122" y="2315"/>
              <a:ext cx="363" cy="336"/>
            </a:xfrm>
            <a:custGeom>
              <a:avLst/>
              <a:gdLst>
                <a:gd name="T0" fmla="*/ 0 w 392"/>
                <a:gd name="T1" fmla="*/ 7 h 360"/>
                <a:gd name="T2" fmla="*/ 6 w 392"/>
                <a:gd name="T3" fmla="*/ 0 h 360"/>
                <a:gd name="T4" fmla="*/ 6 w 392"/>
                <a:gd name="T5" fmla="*/ 4 h 360"/>
                <a:gd name="T6" fmla="*/ 6 w 392"/>
                <a:gd name="T7" fmla="*/ 7 h 360"/>
                <a:gd name="T8" fmla="*/ 6 w 392"/>
                <a:gd name="T9" fmla="*/ 7 h 360"/>
                <a:gd name="T10" fmla="*/ 6 w 392"/>
                <a:gd name="T11" fmla="*/ 7 h 360"/>
                <a:gd name="T12" fmla="*/ 6 w 392"/>
                <a:gd name="T13" fmla="*/ 7 h 360"/>
                <a:gd name="T14" fmla="*/ 6 w 392"/>
                <a:gd name="T15" fmla="*/ 7 h 360"/>
                <a:gd name="T16" fmla="*/ 6 w 392"/>
                <a:gd name="T17" fmla="*/ 7 h 360"/>
                <a:gd name="T18" fmla="*/ 6 w 392"/>
                <a:gd name="T19" fmla="*/ 7 h 360"/>
                <a:gd name="T20" fmla="*/ 6 w 392"/>
                <a:gd name="T21" fmla="*/ 7 h 360"/>
                <a:gd name="T22" fmla="*/ 6 w 392"/>
                <a:gd name="T23" fmla="*/ 7 h 360"/>
                <a:gd name="T24" fmla="*/ 6 w 392"/>
                <a:gd name="T25" fmla="*/ 7 h 360"/>
                <a:gd name="T26" fmla="*/ 6 w 392"/>
                <a:gd name="T27" fmla="*/ 7 h 360"/>
                <a:gd name="T28" fmla="*/ 6 w 392"/>
                <a:gd name="T29" fmla="*/ 7 h 360"/>
                <a:gd name="T30" fmla="*/ 6 w 392"/>
                <a:gd name="T31" fmla="*/ 7 h 360"/>
                <a:gd name="T32" fmla="*/ 6 w 392"/>
                <a:gd name="T33" fmla="*/ 7 h 360"/>
                <a:gd name="T34" fmla="*/ 6 w 392"/>
                <a:gd name="T35" fmla="*/ 7 h 360"/>
                <a:gd name="T36" fmla="*/ 6 w 392"/>
                <a:gd name="T37" fmla="*/ 7 h 360"/>
                <a:gd name="T38" fmla="*/ 6 w 392"/>
                <a:gd name="T39" fmla="*/ 7 h 360"/>
                <a:gd name="T40" fmla="*/ 6 w 392"/>
                <a:gd name="T41" fmla="*/ 7 h 360"/>
                <a:gd name="T42" fmla="*/ 6 w 392"/>
                <a:gd name="T43" fmla="*/ 7 h 360"/>
                <a:gd name="T44" fmla="*/ 6 w 392"/>
                <a:gd name="T45" fmla="*/ 7 h 360"/>
                <a:gd name="T46" fmla="*/ 6 w 392"/>
                <a:gd name="T47" fmla="*/ 7 h 360"/>
                <a:gd name="T48" fmla="*/ 6 w 392"/>
                <a:gd name="T49" fmla="*/ 7 h 360"/>
                <a:gd name="T50" fmla="*/ 6 w 392"/>
                <a:gd name="T51" fmla="*/ 7 h 360"/>
                <a:gd name="T52" fmla="*/ 6 w 392"/>
                <a:gd name="T53" fmla="*/ 7 h 360"/>
                <a:gd name="T54" fmla="*/ 6 w 392"/>
                <a:gd name="T55" fmla="*/ 7 h 360"/>
                <a:gd name="T56" fmla="*/ 6 w 392"/>
                <a:gd name="T57" fmla="*/ 7 h 360"/>
                <a:gd name="T58" fmla="*/ 6 w 392"/>
                <a:gd name="T59" fmla="*/ 7 h 360"/>
                <a:gd name="T60" fmla="*/ 6 w 392"/>
                <a:gd name="T61" fmla="*/ 7 h 360"/>
                <a:gd name="T62" fmla="*/ 6 w 392"/>
                <a:gd name="T63" fmla="*/ 7 h 360"/>
                <a:gd name="T64" fmla="*/ 6 w 392"/>
                <a:gd name="T65" fmla="*/ 7 h 360"/>
                <a:gd name="T66" fmla="*/ 6 w 392"/>
                <a:gd name="T67" fmla="*/ 7 h 360"/>
                <a:gd name="T68" fmla="*/ 6 w 392"/>
                <a:gd name="T69" fmla="*/ 7 h 360"/>
                <a:gd name="T70" fmla="*/ 6 w 392"/>
                <a:gd name="T71" fmla="*/ 7 h 360"/>
                <a:gd name="T72" fmla="*/ 6 w 392"/>
                <a:gd name="T73" fmla="*/ 7 h 360"/>
                <a:gd name="T74" fmla="*/ 6 w 392"/>
                <a:gd name="T75" fmla="*/ 7 h 360"/>
                <a:gd name="T76" fmla="*/ 6 w 392"/>
                <a:gd name="T77" fmla="*/ 7 h 360"/>
                <a:gd name="T78" fmla="*/ 6 w 392"/>
                <a:gd name="T79" fmla="*/ 7 h 360"/>
                <a:gd name="T80" fmla="*/ 6 w 392"/>
                <a:gd name="T81" fmla="*/ 7 h 360"/>
                <a:gd name="T82" fmla="*/ 6 w 392"/>
                <a:gd name="T83" fmla="*/ 7 h 360"/>
                <a:gd name="T84" fmla="*/ 6 w 392"/>
                <a:gd name="T85" fmla="*/ 7 h 360"/>
                <a:gd name="T86" fmla="*/ 6 w 392"/>
                <a:gd name="T87" fmla="*/ 7 h 360"/>
                <a:gd name="T88" fmla="*/ 6 w 392"/>
                <a:gd name="T89" fmla="*/ 7 h 360"/>
                <a:gd name="T90" fmla="*/ 6 w 392"/>
                <a:gd name="T91" fmla="*/ 7 h 360"/>
                <a:gd name="T92" fmla="*/ 6 w 392"/>
                <a:gd name="T93" fmla="*/ 7 h 360"/>
                <a:gd name="T94" fmla="*/ 6 w 392"/>
                <a:gd name="T95" fmla="*/ 7 h 360"/>
                <a:gd name="T96" fmla="*/ 0 w 392"/>
                <a:gd name="T97" fmla="*/ 7 h 3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2"/>
                <a:gd name="T148" fmla="*/ 0 h 360"/>
                <a:gd name="T149" fmla="*/ 392 w 392"/>
                <a:gd name="T150" fmla="*/ 360 h 3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2" h="360">
                  <a:moveTo>
                    <a:pt x="0" y="16"/>
                  </a:moveTo>
                  <a:lnTo>
                    <a:pt x="352" y="0"/>
                  </a:lnTo>
                  <a:lnTo>
                    <a:pt x="350" y="4"/>
                  </a:lnTo>
                  <a:lnTo>
                    <a:pt x="358" y="10"/>
                  </a:lnTo>
                  <a:lnTo>
                    <a:pt x="362" y="18"/>
                  </a:lnTo>
                  <a:lnTo>
                    <a:pt x="360" y="26"/>
                  </a:lnTo>
                  <a:lnTo>
                    <a:pt x="350" y="34"/>
                  </a:lnTo>
                  <a:lnTo>
                    <a:pt x="340" y="46"/>
                  </a:lnTo>
                  <a:lnTo>
                    <a:pt x="338" y="52"/>
                  </a:lnTo>
                  <a:lnTo>
                    <a:pt x="392" y="48"/>
                  </a:lnTo>
                  <a:lnTo>
                    <a:pt x="390" y="54"/>
                  </a:lnTo>
                  <a:lnTo>
                    <a:pt x="392" y="58"/>
                  </a:lnTo>
                  <a:lnTo>
                    <a:pt x="388" y="66"/>
                  </a:lnTo>
                  <a:lnTo>
                    <a:pt x="378" y="76"/>
                  </a:lnTo>
                  <a:lnTo>
                    <a:pt x="374" y="98"/>
                  </a:lnTo>
                  <a:lnTo>
                    <a:pt x="364" y="110"/>
                  </a:lnTo>
                  <a:lnTo>
                    <a:pt x="366" y="124"/>
                  </a:lnTo>
                  <a:lnTo>
                    <a:pt x="364" y="142"/>
                  </a:lnTo>
                  <a:lnTo>
                    <a:pt x="362" y="142"/>
                  </a:lnTo>
                  <a:lnTo>
                    <a:pt x="354" y="152"/>
                  </a:lnTo>
                  <a:lnTo>
                    <a:pt x="352" y="156"/>
                  </a:lnTo>
                  <a:lnTo>
                    <a:pt x="336" y="170"/>
                  </a:lnTo>
                  <a:lnTo>
                    <a:pt x="332" y="186"/>
                  </a:lnTo>
                  <a:lnTo>
                    <a:pt x="332" y="200"/>
                  </a:lnTo>
                  <a:lnTo>
                    <a:pt x="330" y="210"/>
                  </a:lnTo>
                  <a:lnTo>
                    <a:pt x="316" y="218"/>
                  </a:lnTo>
                  <a:lnTo>
                    <a:pt x="306" y="234"/>
                  </a:lnTo>
                  <a:lnTo>
                    <a:pt x="302" y="238"/>
                  </a:lnTo>
                  <a:lnTo>
                    <a:pt x="302" y="250"/>
                  </a:lnTo>
                  <a:lnTo>
                    <a:pt x="294" y="260"/>
                  </a:lnTo>
                  <a:lnTo>
                    <a:pt x="294" y="270"/>
                  </a:lnTo>
                  <a:lnTo>
                    <a:pt x="290" y="282"/>
                  </a:lnTo>
                  <a:lnTo>
                    <a:pt x="282" y="296"/>
                  </a:lnTo>
                  <a:lnTo>
                    <a:pt x="284" y="312"/>
                  </a:lnTo>
                  <a:lnTo>
                    <a:pt x="292" y="320"/>
                  </a:lnTo>
                  <a:lnTo>
                    <a:pt x="294" y="330"/>
                  </a:lnTo>
                  <a:lnTo>
                    <a:pt x="296" y="332"/>
                  </a:lnTo>
                  <a:lnTo>
                    <a:pt x="296" y="336"/>
                  </a:lnTo>
                  <a:lnTo>
                    <a:pt x="292" y="340"/>
                  </a:lnTo>
                  <a:lnTo>
                    <a:pt x="290" y="348"/>
                  </a:lnTo>
                  <a:lnTo>
                    <a:pt x="290" y="354"/>
                  </a:lnTo>
                  <a:lnTo>
                    <a:pt x="50" y="360"/>
                  </a:lnTo>
                  <a:lnTo>
                    <a:pt x="50" y="308"/>
                  </a:lnTo>
                  <a:lnTo>
                    <a:pt x="38" y="306"/>
                  </a:lnTo>
                  <a:lnTo>
                    <a:pt x="28" y="310"/>
                  </a:lnTo>
                  <a:lnTo>
                    <a:pt x="24" y="308"/>
                  </a:lnTo>
                  <a:lnTo>
                    <a:pt x="12" y="300"/>
                  </a:lnTo>
                  <a:lnTo>
                    <a:pt x="14" y="124"/>
                  </a:lnTo>
                  <a:lnTo>
                    <a:pt x="0" y="1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3" name="Freeform 44"/>
            <p:cNvSpPr>
              <a:spLocks/>
            </p:cNvSpPr>
            <p:nvPr/>
          </p:nvSpPr>
          <p:spPr bwMode="grayWhite">
            <a:xfrm>
              <a:off x="1704" y="1706"/>
              <a:ext cx="416" cy="513"/>
            </a:xfrm>
            <a:custGeom>
              <a:avLst/>
              <a:gdLst>
                <a:gd name="T0" fmla="*/ 7 w 446"/>
                <a:gd name="T1" fmla="*/ 6 h 554"/>
                <a:gd name="T2" fmla="*/ 7 w 446"/>
                <a:gd name="T3" fmla="*/ 6 h 554"/>
                <a:gd name="T4" fmla="*/ 7 w 446"/>
                <a:gd name="T5" fmla="*/ 6 h 554"/>
                <a:gd name="T6" fmla="*/ 7 w 446"/>
                <a:gd name="T7" fmla="*/ 6 h 554"/>
                <a:gd name="T8" fmla="*/ 7 w 446"/>
                <a:gd name="T9" fmla="*/ 0 h 554"/>
                <a:gd name="T10" fmla="*/ 0 w 446"/>
                <a:gd name="T11" fmla="*/ 6 h 554"/>
                <a:gd name="T12" fmla="*/ 0 w 446"/>
                <a:gd name="T13" fmla="*/ 6 h 554"/>
                <a:gd name="T14" fmla="*/ 7 w 446"/>
                <a:gd name="T15" fmla="*/ 6 h 554"/>
                <a:gd name="T16" fmla="*/ 0 60000 65536"/>
                <a:gd name="T17" fmla="*/ 0 60000 65536"/>
                <a:gd name="T18" fmla="*/ 0 60000 65536"/>
                <a:gd name="T19" fmla="*/ 0 60000 65536"/>
                <a:gd name="T20" fmla="*/ 0 60000 65536"/>
                <a:gd name="T21" fmla="*/ 0 60000 65536"/>
                <a:gd name="T22" fmla="*/ 0 60000 65536"/>
                <a:gd name="T23" fmla="*/ 0 60000 65536"/>
                <a:gd name="T24" fmla="*/ 0 w 446"/>
                <a:gd name="T25" fmla="*/ 0 h 554"/>
                <a:gd name="T26" fmla="*/ 446 w 446"/>
                <a:gd name="T27" fmla="*/ 554 h 5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6" h="554">
                  <a:moveTo>
                    <a:pt x="392" y="554"/>
                  </a:moveTo>
                  <a:lnTo>
                    <a:pt x="446" y="158"/>
                  </a:lnTo>
                  <a:lnTo>
                    <a:pt x="300" y="136"/>
                  </a:lnTo>
                  <a:lnTo>
                    <a:pt x="314" y="40"/>
                  </a:lnTo>
                  <a:lnTo>
                    <a:pt x="96" y="0"/>
                  </a:lnTo>
                  <a:lnTo>
                    <a:pt x="0" y="492"/>
                  </a:lnTo>
                  <a:lnTo>
                    <a:pt x="392" y="55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4" name="Freeform 45"/>
            <p:cNvSpPr>
              <a:spLocks/>
            </p:cNvSpPr>
            <p:nvPr/>
          </p:nvSpPr>
          <p:spPr bwMode="grayWhite">
            <a:xfrm>
              <a:off x="1775" y="1050"/>
              <a:ext cx="749" cy="474"/>
            </a:xfrm>
            <a:custGeom>
              <a:avLst/>
              <a:gdLst>
                <a:gd name="T0" fmla="*/ 7 w 806"/>
                <a:gd name="T1" fmla="*/ 7 h 510"/>
                <a:gd name="T2" fmla="*/ 7 w 806"/>
                <a:gd name="T3" fmla="*/ 7 h 510"/>
                <a:gd name="T4" fmla="*/ 7 w 806"/>
                <a:gd name="T5" fmla="*/ 7 h 510"/>
                <a:gd name="T6" fmla="*/ 7 w 806"/>
                <a:gd name="T7" fmla="*/ 7 h 510"/>
                <a:gd name="T8" fmla="*/ 7 w 806"/>
                <a:gd name="T9" fmla="*/ 7 h 510"/>
                <a:gd name="T10" fmla="*/ 7 w 806"/>
                <a:gd name="T11" fmla="*/ 7 h 510"/>
                <a:gd name="T12" fmla="*/ 7 w 806"/>
                <a:gd name="T13" fmla="*/ 7 h 510"/>
                <a:gd name="T14" fmla="*/ 7 w 806"/>
                <a:gd name="T15" fmla="*/ 7 h 510"/>
                <a:gd name="T16" fmla="*/ 7 w 806"/>
                <a:gd name="T17" fmla="*/ 7 h 510"/>
                <a:gd name="T18" fmla="*/ 7 w 806"/>
                <a:gd name="T19" fmla="*/ 7 h 510"/>
                <a:gd name="T20" fmla="*/ 7 w 806"/>
                <a:gd name="T21" fmla="*/ 7 h 510"/>
                <a:gd name="T22" fmla="*/ 7 w 806"/>
                <a:gd name="T23" fmla="*/ 7 h 510"/>
                <a:gd name="T24" fmla="*/ 7 w 806"/>
                <a:gd name="T25" fmla="*/ 7 h 510"/>
                <a:gd name="T26" fmla="*/ 7 w 806"/>
                <a:gd name="T27" fmla="*/ 7 h 510"/>
                <a:gd name="T28" fmla="*/ 7 w 806"/>
                <a:gd name="T29" fmla="*/ 7 h 510"/>
                <a:gd name="T30" fmla="*/ 7 w 806"/>
                <a:gd name="T31" fmla="*/ 7 h 510"/>
                <a:gd name="T32" fmla="*/ 7 w 806"/>
                <a:gd name="T33" fmla="*/ 7 h 510"/>
                <a:gd name="T34" fmla="*/ 7 w 806"/>
                <a:gd name="T35" fmla="*/ 7 h 510"/>
                <a:gd name="T36" fmla="*/ 7 w 806"/>
                <a:gd name="T37" fmla="*/ 7 h 510"/>
                <a:gd name="T38" fmla="*/ 7 w 806"/>
                <a:gd name="T39" fmla="*/ 7 h 510"/>
                <a:gd name="T40" fmla="*/ 7 w 806"/>
                <a:gd name="T41" fmla="*/ 7 h 510"/>
                <a:gd name="T42" fmla="*/ 7 w 806"/>
                <a:gd name="T43" fmla="*/ 7 h 510"/>
                <a:gd name="T44" fmla="*/ 7 w 806"/>
                <a:gd name="T45" fmla="*/ 7 h 510"/>
                <a:gd name="T46" fmla="*/ 7 w 806"/>
                <a:gd name="T47" fmla="*/ 7 h 510"/>
                <a:gd name="T48" fmla="*/ 7 w 806"/>
                <a:gd name="T49" fmla="*/ 7 h 510"/>
                <a:gd name="T50" fmla="*/ 7 w 806"/>
                <a:gd name="T51" fmla="*/ 7 h 510"/>
                <a:gd name="T52" fmla="*/ 7 w 806"/>
                <a:gd name="T53" fmla="*/ 7 h 510"/>
                <a:gd name="T54" fmla="*/ 7 w 806"/>
                <a:gd name="T55" fmla="*/ 7 h 510"/>
                <a:gd name="T56" fmla="*/ 7 w 806"/>
                <a:gd name="T57" fmla="*/ 7 h 510"/>
                <a:gd name="T58" fmla="*/ 7 w 806"/>
                <a:gd name="T59" fmla="*/ 7 h 510"/>
                <a:gd name="T60" fmla="*/ 7 w 806"/>
                <a:gd name="T61" fmla="*/ 7 h 510"/>
                <a:gd name="T62" fmla="*/ 7 w 806"/>
                <a:gd name="T63" fmla="*/ 7 h 510"/>
                <a:gd name="T64" fmla="*/ 0 w 806"/>
                <a:gd name="T65" fmla="*/ 7 h 510"/>
                <a:gd name="T66" fmla="*/ 7 w 806"/>
                <a:gd name="T67" fmla="*/ 7 h 510"/>
                <a:gd name="T68" fmla="*/ 7 w 806"/>
                <a:gd name="T69" fmla="*/ 7 h 510"/>
                <a:gd name="T70" fmla="*/ 7 w 806"/>
                <a:gd name="T71" fmla="*/ 7 h 5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6"/>
                <a:gd name="T109" fmla="*/ 0 h 510"/>
                <a:gd name="T110" fmla="*/ 806 w 806"/>
                <a:gd name="T111" fmla="*/ 510 h 5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6" h="510">
                  <a:moveTo>
                    <a:pt x="772" y="510"/>
                  </a:moveTo>
                  <a:lnTo>
                    <a:pt x="282" y="450"/>
                  </a:lnTo>
                  <a:lnTo>
                    <a:pt x="274" y="500"/>
                  </a:lnTo>
                  <a:lnTo>
                    <a:pt x="268" y="492"/>
                  </a:lnTo>
                  <a:lnTo>
                    <a:pt x="266" y="480"/>
                  </a:lnTo>
                  <a:lnTo>
                    <a:pt x="256" y="472"/>
                  </a:lnTo>
                  <a:lnTo>
                    <a:pt x="246" y="478"/>
                  </a:lnTo>
                  <a:lnTo>
                    <a:pt x="248" y="486"/>
                  </a:lnTo>
                  <a:lnTo>
                    <a:pt x="228" y="486"/>
                  </a:lnTo>
                  <a:lnTo>
                    <a:pt x="224" y="488"/>
                  </a:lnTo>
                  <a:lnTo>
                    <a:pt x="216" y="482"/>
                  </a:lnTo>
                  <a:lnTo>
                    <a:pt x="196" y="482"/>
                  </a:lnTo>
                  <a:lnTo>
                    <a:pt x="192" y="478"/>
                  </a:lnTo>
                  <a:lnTo>
                    <a:pt x="188" y="478"/>
                  </a:lnTo>
                  <a:lnTo>
                    <a:pt x="180" y="486"/>
                  </a:lnTo>
                  <a:lnTo>
                    <a:pt x="174" y="484"/>
                  </a:lnTo>
                  <a:lnTo>
                    <a:pt x="160" y="478"/>
                  </a:lnTo>
                  <a:lnTo>
                    <a:pt x="154" y="480"/>
                  </a:lnTo>
                  <a:lnTo>
                    <a:pt x="150" y="490"/>
                  </a:lnTo>
                  <a:lnTo>
                    <a:pt x="140" y="484"/>
                  </a:lnTo>
                  <a:lnTo>
                    <a:pt x="134" y="474"/>
                  </a:lnTo>
                  <a:lnTo>
                    <a:pt x="134" y="470"/>
                  </a:lnTo>
                  <a:lnTo>
                    <a:pt x="138" y="458"/>
                  </a:lnTo>
                  <a:lnTo>
                    <a:pt x="136" y="450"/>
                  </a:lnTo>
                  <a:lnTo>
                    <a:pt x="128" y="442"/>
                  </a:lnTo>
                  <a:lnTo>
                    <a:pt x="120" y="442"/>
                  </a:lnTo>
                  <a:lnTo>
                    <a:pt x="112" y="428"/>
                  </a:lnTo>
                  <a:lnTo>
                    <a:pt x="118" y="420"/>
                  </a:lnTo>
                  <a:lnTo>
                    <a:pt x="118" y="414"/>
                  </a:lnTo>
                  <a:lnTo>
                    <a:pt x="110" y="402"/>
                  </a:lnTo>
                  <a:lnTo>
                    <a:pt x="106" y="390"/>
                  </a:lnTo>
                  <a:lnTo>
                    <a:pt x="106" y="370"/>
                  </a:lnTo>
                  <a:lnTo>
                    <a:pt x="108" y="358"/>
                  </a:lnTo>
                  <a:lnTo>
                    <a:pt x="104" y="354"/>
                  </a:lnTo>
                  <a:lnTo>
                    <a:pt x="100" y="352"/>
                  </a:lnTo>
                  <a:lnTo>
                    <a:pt x="98" y="344"/>
                  </a:lnTo>
                  <a:lnTo>
                    <a:pt x="96" y="344"/>
                  </a:lnTo>
                  <a:lnTo>
                    <a:pt x="92" y="344"/>
                  </a:lnTo>
                  <a:lnTo>
                    <a:pt x="72" y="362"/>
                  </a:lnTo>
                  <a:lnTo>
                    <a:pt x="68" y="362"/>
                  </a:lnTo>
                  <a:lnTo>
                    <a:pt x="54" y="350"/>
                  </a:lnTo>
                  <a:lnTo>
                    <a:pt x="58" y="342"/>
                  </a:lnTo>
                  <a:lnTo>
                    <a:pt x="56" y="336"/>
                  </a:lnTo>
                  <a:lnTo>
                    <a:pt x="56" y="328"/>
                  </a:lnTo>
                  <a:lnTo>
                    <a:pt x="68" y="320"/>
                  </a:lnTo>
                  <a:lnTo>
                    <a:pt x="68" y="310"/>
                  </a:lnTo>
                  <a:lnTo>
                    <a:pt x="66" y="310"/>
                  </a:lnTo>
                  <a:lnTo>
                    <a:pt x="68" y="294"/>
                  </a:lnTo>
                  <a:lnTo>
                    <a:pt x="74" y="288"/>
                  </a:lnTo>
                  <a:lnTo>
                    <a:pt x="72" y="284"/>
                  </a:lnTo>
                  <a:lnTo>
                    <a:pt x="88" y="252"/>
                  </a:lnTo>
                  <a:lnTo>
                    <a:pt x="84" y="246"/>
                  </a:lnTo>
                  <a:lnTo>
                    <a:pt x="68" y="244"/>
                  </a:lnTo>
                  <a:lnTo>
                    <a:pt x="68" y="236"/>
                  </a:lnTo>
                  <a:lnTo>
                    <a:pt x="58" y="236"/>
                  </a:lnTo>
                  <a:lnTo>
                    <a:pt x="52" y="222"/>
                  </a:lnTo>
                  <a:lnTo>
                    <a:pt x="50" y="210"/>
                  </a:lnTo>
                  <a:lnTo>
                    <a:pt x="38" y="184"/>
                  </a:lnTo>
                  <a:lnTo>
                    <a:pt x="20" y="168"/>
                  </a:lnTo>
                  <a:lnTo>
                    <a:pt x="12" y="156"/>
                  </a:lnTo>
                  <a:lnTo>
                    <a:pt x="8" y="152"/>
                  </a:lnTo>
                  <a:lnTo>
                    <a:pt x="12" y="146"/>
                  </a:lnTo>
                  <a:lnTo>
                    <a:pt x="16" y="138"/>
                  </a:lnTo>
                  <a:lnTo>
                    <a:pt x="12" y="120"/>
                  </a:lnTo>
                  <a:lnTo>
                    <a:pt x="0" y="94"/>
                  </a:lnTo>
                  <a:lnTo>
                    <a:pt x="18" y="0"/>
                  </a:lnTo>
                  <a:lnTo>
                    <a:pt x="92" y="12"/>
                  </a:lnTo>
                  <a:lnTo>
                    <a:pt x="288" y="46"/>
                  </a:lnTo>
                  <a:lnTo>
                    <a:pt x="490" y="80"/>
                  </a:lnTo>
                  <a:lnTo>
                    <a:pt x="806" y="112"/>
                  </a:lnTo>
                  <a:lnTo>
                    <a:pt x="782" y="414"/>
                  </a:lnTo>
                  <a:lnTo>
                    <a:pt x="772" y="51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5" name="Freeform 46"/>
            <p:cNvSpPr>
              <a:spLocks/>
            </p:cNvSpPr>
            <p:nvPr/>
          </p:nvSpPr>
          <p:spPr bwMode="grayWhite">
            <a:xfrm>
              <a:off x="1984" y="1468"/>
              <a:ext cx="507" cy="422"/>
            </a:xfrm>
            <a:custGeom>
              <a:avLst/>
              <a:gdLst>
                <a:gd name="T0" fmla="*/ 6 w 548"/>
                <a:gd name="T1" fmla="*/ 6 h 456"/>
                <a:gd name="T2" fmla="*/ 6 w 548"/>
                <a:gd name="T3" fmla="*/ 6 h 456"/>
                <a:gd name="T4" fmla="*/ 6 w 548"/>
                <a:gd name="T5" fmla="*/ 6 h 456"/>
                <a:gd name="T6" fmla="*/ 6 w 548"/>
                <a:gd name="T7" fmla="*/ 0 h 456"/>
                <a:gd name="T8" fmla="*/ 6 w 548"/>
                <a:gd name="T9" fmla="*/ 6 h 456"/>
                <a:gd name="T10" fmla="*/ 6 w 548"/>
                <a:gd name="T11" fmla="*/ 6 h 456"/>
                <a:gd name="T12" fmla="*/ 6 w 548"/>
                <a:gd name="T13" fmla="*/ 6 h 456"/>
                <a:gd name="T14" fmla="*/ 0 w 548"/>
                <a:gd name="T15" fmla="*/ 6 h 456"/>
                <a:gd name="T16" fmla="*/ 6 w 548"/>
                <a:gd name="T17" fmla="*/ 6 h 456"/>
                <a:gd name="T18" fmla="*/ 6 w 548"/>
                <a:gd name="T19" fmla="*/ 6 h 456"/>
                <a:gd name="T20" fmla="*/ 6 w 548"/>
                <a:gd name="T21" fmla="*/ 6 h 4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8"/>
                <a:gd name="T34" fmla="*/ 0 h 456"/>
                <a:gd name="T35" fmla="*/ 548 w 548"/>
                <a:gd name="T36" fmla="*/ 456 h 4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8" h="456">
                  <a:moveTo>
                    <a:pt x="516" y="456"/>
                  </a:moveTo>
                  <a:lnTo>
                    <a:pt x="532" y="256"/>
                  </a:lnTo>
                  <a:lnTo>
                    <a:pt x="548" y="60"/>
                  </a:lnTo>
                  <a:lnTo>
                    <a:pt x="58" y="0"/>
                  </a:lnTo>
                  <a:lnTo>
                    <a:pt x="50" y="50"/>
                  </a:lnTo>
                  <a:lnTo>
                    <a:pt x="16" y="296"/>
                  </a:lnTo>
                  <a:lnTo>
                    <a:pt x="14" y="296"/>
                  </a:lnTo>
                  <a:lnTo>
                    <a:pt x="0" y="392"/>
                  </a:lnTo>
                  <a:lnTo>
                    <a:pt x="146" y="414"/>
                  </a:lnTo>
                  <a:lnTo>
                    <a:pt x="516" y="4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6" name="Freeform 47"/>
            <p:cNvSpPr>
              <a:spLocks/>
            </p:cNvSpPr>
            <p:nvPr/>
          </p:nvSpPr>
          <p:spPr bwMode="grayWhite">
            <a:xfrm>
              <a:off x="2502" y="1155"/>
              <a:ext cx="478" cy="300"/>
            </a:xfrm>
            <a:custGeom>
              <a:avLst/>
              <a:gdLst>
                <a:gd name="T0" fmla="*/ 0 w 516"/>
                <a:gd name="T1" fmla="*/ 6 h 324"/>
                <a:gd name="T2" fmla="*/ 6 w 516"/>
                <a:gd name="T3" fmla="*/ 0 h 324"/>
                <a:gd name="T4" fmla="*/ 6 w 516"/>
                <a:gd name="T5" fmla="*/ 6 h 324"/>
                <a:gd name="T6" fmla="*/ 6 w 516"/>
                <a:gd name="T7" fmla="*/ 6 h 324"/>
                <a:gd name="T8" fmla="*/ 6 w 516"/>
                <a:gd name="T9" fmla="*/ 6 h 324"/>
                <a:gd name="T10" fmla="*/ 6 w 516"/>
                <a:gd name="T11" fmla="*/ 6 h 324"/>
                <a:gd name="T12" fmla="*/ 6 w 516"/>
                <a:gd name="T13" fmla="*/ 6 h 324"/>
                <a:gd name="T14" fmla="*/ 6 w 516"/>
                <a:gd name="T15" fmla="*/ 6 h 324"/>
                <a:gd name="T16" fmla="*/ 6 w 516"/>
                <a:gd name="T17" fmla="*/ 6 h 324"/>
                <a:gd name="T18" fmla="*/ 6 w 516"/>
                <a:gd name="T19" fmla="*/ 6 h 324"/>
                <a:gd name="T20" fmla="*/ 6 w 516"/>
                <a:gd name="T21" fmla="*/ 6 h 324"/>
                <a:gd name="T22" fmla="*/ 6 w 516"/>
                <a:gd name="T23" fmla="*/ 6 h 324"/>
                <a:gd name="T24" fmla="*/ 6 w 516"/>
                <a:gd name="T25" fmla="*/ 6 h 324"/>
                <a:gd name="T26" fmla="*/ 6 w 516"/>
                <a:gd name="T27" fmla="*/ 6 h 324"/>
                <a:gd name="T28" fmla="*/ 6 w 516"/>
                <a:gd name="T29" fmla="*/ 6 h 324"/>
                <a:gd name="T30" fmla="*/ 6 w 516"/>
                <a:gd name="T31" fmla="*/ 6 h 324"/>
                <a:gd name="T32" fmla="*/ 6 w 516"/>
                <a:gd name="T33" fmla="*/ 6 h 324"/>
                <a:gd name="T34" fmla="*/ 6 w 516"/>
                <a:gd name="T35" fmla="*/ 6 h 324"/>
                <a:gd name="T36" fmla="*/ 6 w 516"/>
                <a:gd name="T37" fmla="*/ 6 h 324"/>
                <a:gd name="T38" fmla="*/ 0 w 516"/>
                <a:gd name="T39" fmla="*/ 6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6"/>
                <a:gd name="T61" fmla="*/ 0 h 324"/>
                <a:gd name="T62" fmla="*/ 516 w 516"/>
                <a:gd name="T63" fmla="*/ 324 h 3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6" h="324">
                  <a:moveTo>
                    <a:pt x="0" y="302"/>
                  </a:moveTo>
                  <a:lnTo>
                    <a:pt x="24" y="0"/>
                  </a:lnTo>
                  <a:lnTo>
                    <a:pt x="252" y="16"/>
                  </a:lnTo>
                  <a:lnTo>
                    <a:pt x="476" y="22"/>
                  </a:lnTo>
                  <a:lnTo>
                    <a:pt x="476" y="30"/>
                  </a:lnTo>
                  <a:lnTo>
                    <a:pt x="484" y="54"/>
                  </a:lnTo>
                  <a:lnTo>
                    <a:pt x="480" y="62"/>
                  </a:lnTo>
                  <a:lnTo>
                    <a:pt x="478" y="78"/>
                  </a:lnTo>
                  <a:lnTo>
                    <a:pt x="480" y="106"/>
                  </a:lnTo>
                  <a:lnTo>
                    <a:pt x="486" y="138"/>
                  </a:lnTo>
                  <a:lnTo>
                    <a:pt x="494" y="146"/>
                  </a:lnTo>
                  <a:lnTo>
                    <a:pt x="500" y="176"/>
                  </a:lnTo>
                  <a:lnTo>
                    <a:pt x="502" y="226"/>
                  </a:lnTo>
                  <a:lnTo>
                    <a:pt x="504" y="236"/>
                  </a:lnTo>
                  <a:lnTo>
                    <a:pt x="504" y="254"/>
                  </a:lnTo>
                  <a:lnTo>
                    <a:pt x="506" y="260"/>
                  </a:lnTo>
                  <a:lnTo>
                    <a:pt x="516" y="296"/>
                  </a:lnTo>
                  <a:lnTo>
                    <a:pt x="516" y="310"/>
                  </a:lnTo>
                  <a:lnTo>
                    <a:pt x="516" y="324"/>
                  </a:lnTo>
                  <a:lnTo>
                    <a:pt x="0"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7" name="Freeform 48"/>
            <p:cNvSpPr>
              <a:spLocks/>
            </p:cNvSpPr>
            <p:nvPr/>
          </p:nvSpPr>
          <p:spPr bwMode="grayWhite">
            <a:xfrm>
              <a:off x="2478" y="1435"/>
              <a:ext cx="511" cy="344"/>
            </a:xfrm>
            <a:custGeom>
              <a:avLst/>
              <a:gdLst>
                <a:gd name="T0" fmla="*/ 0 w 552"/>
                <a:gd name="T1" fmla="*/ 6 h 372"/>
                <a:gd name="T2" fmla="*/ 6 w 552"/>
                <a:gd name="T3" fmla="*/ 6 h 372"/>
                <a:gd name="T4" fmla="*/ 6 w 552"/>
                <a:gd name="T5" fmla="*/ 0 h 372"/>
                <a:gd name="T6" fmla="*/ 6 w 552"/>
                <a:gd name="T7" fmla="*/ 6 h 372"/>
                <a:gd name="T8" fmla="*/ 6 w 552"/>
                <a:gd name="T9" fmla="*/ 6 h 372"/>
                <a:gd name="T10" fmla="*/ 6 w 552"/>
                <a:gd name="T11" fmla="*/ 6 h 372"/>
                <a:gd name="T12" fmla="*/ 6 w 552"/>
                <a:gd name="T13" fmla="*/ 6 h 372"/>
                <a:gd name="T14" fmla="*/ 6 w 552"/>
                <a:gd name="T15" fmla="*/ 6 h 372"/>
                <a:gd name="T16" fmla="*/ 6 w 552"/>
                <a:gd name="T17" fmla="*/ 6 h 372"/>
                <a:gd name="T18" fmla="*/ 6 w 552"/>
                <a:gd name="T19" fmla="*/ 6 h 372"/>
                <a:gd name="T20" fmla="*/ 6 w 552"/>
                <a:gd name="T21" fmla="*/ 6 h 372"/>
                <a:gd name="T22" fmla="*/ 6 w 552"/>
                <a:gd name="T23" fmla="*/ 6 h 372"/>
                <a:gd name="T24" fmla="*/ 6 w 552"/>
                <a:gd name="T25" fmla="*/ 6 h 372"/>
                <a:gd name="T26" fmla="*/ 6 w 552"/>
                <a:gd name="T27" fmla="*/ 6 h 372"/>
                <a:gd name="T28" fmla="*/ 6 w 552"/>
                <a:gd name="T29" fmla="*/ 6 h 372"/>
                <a:gd name="T30" fmla="*/ 6 w 552"/>
                <a:gd name="T31" fmla="*/ 6 h 372"/>
                <a:gd name="T32" fmla="*/ 6 w 552"/>
                <a:gd name="T33" fmla="*/ 6 h 372"/>
                <a:gd name="T34" fmla="*/ 6 w 552"/>
                <a:gd name="T35" fmla="*/ 6 h 372"/>
                <a:gd name="T36" fmla="*/ 6 w 552"/>
                <a:gd name="T37" fmla="*/ 6 h 372"/>
                <a:gd name="T38" fmla="*/ 6 w 552"/>
                <a:gd name="T39" fmla="*/ 6 h 372"/>
                <a:gd name="T40" fmla="*/ 6 w 552"/>
                <a:gd name="T41" fmla="*/ 6 h 372"/>
                <a:gd name="T42" fmla="*/ 6 w 552"/>
                <a:gd name="T43" fmla="*/ 6 h 372"/>
                <a:gd name="T44" fmla="*/ 6 w 552"/>
                <a:gd name="T45" fmla="*/ 6 h 372"/>
                <a:gd name="T46" fmla="*/ 6 w 552"/>
                <a:gd name="T47" fmla="*/ 6 h 372"/>
                <a:gd name="T48" fmla="*/ 6 w 552"/>
                <a:gd name="T49" fmla="*/ 6 h 372"/>
                <a:gd name="T50" fmla="*/ 6 w 552"/>
                <a:gd name="T51" fmla="*/ 6 h 372"/>
                <a:gd name="T52" fmla="*/ 6 w 552"/>
                <a:gd name="T53" fmla="*/ 6 h 372"/>
                <a:gd name="T54" fmla="*/ 6 w 552"/>
                <a:gd name="T55" fmla="*/ 6 h 372"/>
                <a:gd name="T56" fmla="*/ 6 w 552"/>
                <a:gd name="T57" fmla="*/ 6 h 372"/>
                <a:gd name="T58" fmla="*/ 6 w 552"/>
                <a:gd name="T59" fmla="*/ 6 h 372"/>
                <a:gd name="T60" fmla="*/ 6 w 552"/>
                <a:gd name="T61" fmla="*/ 6 h 372"/>
                <a:gd name="T62" fmla="*/ 6 w 552"/>
                <a:gd name="T63" fmla="*/ 6 h 372"/>
                <a:gd name="T64" fmla="*/ 6 w 552"/>
                <a:gd name="T65" fmla="*/ 6 h 372"/>
                <a:gd name="T66" fmla="*/ 6 w 552"/>
                <a:gd name="T67" fmla="*/ 6 h 372"/>
                <a:gd name="T68" fmla="*/ 6 w 552"/>
                <a:gd name="T69" fmla="*/ 6 h 372"/>
                <a:gd name="T70" fmla="*/ 0 w 552"/>
                <a:gd name="T71" fmla="*/ 6 h 3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2"/>
                <a:gd name="T109" fmla="*/ 0 h 372"/>
                <a:gd name="T110" fmla="*/ 552 w 552"/>
                <a:gd name="T111" fmla="*/ 372 h 3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2" h="372">
                  <a:moveTo>
                    <a:pt x="0" y="292"/>
                  </a:moveTo>
                  <a:lnTo>
                    <a:pt x="16" y="96"/>
                  </a:lnTo>
                  <a:lnTo>
                    <a:pt x="26" y="0"/>
                  </a:lnTo>
                  <a:lnTo>
                    <a:pt x="542" y="22"/>
                  </a:lnTo>
                  <a:lnTo>
                    <a:pt x="542" y="30"/>
                  </a:lnTo>
                  <a:lnTo>
                    <a:pt x="538" y="40"/>
                  </a:lnTo>
                  <a:lnTo>
                    <a:pt x="524" y="54"/>
                  </a:lnTo>
                  <a:lnTo>
                    <a:pt x="526" y="62"/>
                  </a:lnTo>
                  <a:lnTo>
                    <a:pt x="552" y="86"/>
                  </a:lnTo>
                  <a:lnTo>
                    <a:pt x="552" y="268"/>
                  </a:lnTo>
                  <a:lnTo>
                    <a:pt x="546" y="266"/>
                  </a:lnTo>
                  <a:lnTo>
                    <a:pt x="540" y="268"/>
                  </a:lnTo>
                  <a:lnTo>
                    <a:pt x="544" y="274"/>
                  </a:lnTo>
                  <a:lnTo>
                    <a:pt x="546" y="280"/>
                  </a:lnTo>
                  <a:lnTo>
                    <a:pt x="542" y="290"/>
                  </a:lnTo>
                  <a:lnTo>
                    <a:pt x="548" y="294"/>
                  </a:lnTo>
                  <a:lnTo>
                    <a:pt x="552" y="310"/>
                  </a:lnTo>
                  <a:lnTo>
                    <a:pt x="546" y="314"/>
                  </a:lnTo>
                  <a:lnTo>
                    <a:pt x="546" y="324"/>
                  </a:lnTo>
                  <a:lnTo>
                    <a:pt x="540" y="340"/>
                  </a:lnTo>
                  <a:lnTo>
                    <a:pt x="546" y="358"/>
                  </a:lnTo>
                  <a:lnTo>
                    <a:pt x="550" y="368"/>
                  </a:lnTo>
                  <a:lnTo>
                    <a:pt x="548" y="372"/>
                  </a:lnTo>
                  <a:lnTo>
                    <a:pt x="534" y="360"/>
                  </a:lnTo>
                  <a:lnTo>
                    <a:pt x="502" y="340"/>
                  </a:lnTo>
                  <a:lnTo>
                    <a:pt x="494" y="338"/>
                  </a:lnTo>
                  <a:lnTo>
                    <a:pt x="480" y="338"/>
                  </a:lnTo>
                  <a:lnTo>
                    <a:pt x="470" y="344"/>
                  </a:lnTo>
                  <a:lnTo>
                    <a:pt x="460" y="348"/>
                  </a:lnTo>
                  <a:lnTo>
                    <a:pt x="448" y="344"/>
                  </a:lnTo>
                  <a:lnTo>
                    <a:pt x="444" y="332"/>
                  </a:lnTo>
                  <a:lnTo>
                    <a:pt x="436" y="326"/>
                  </a:lnTo>
                  <a:lnTo>
                    <a:pt x="426" y="330"/>
                  </a:lnTo>
                  <a:lnTo>
                    <a:pt x="412" y="330"/>
                  </a:lnTo>
                  <a:lnTo>
                    <a:pt x="402" y="314"/>
                  </a:lnTo>
                  <a:lnTo>
                    <a:pt x="0" y="29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8" name="Freeform 49"/>
            <p:cNvSpPr>
              <a:spLocks/>
            </p:cNvSpPr>
            <p:nvPr/>
          </p:nvSpPr>
          <p:spPr bwMode="grayWhite">
            <a:xfrm>
              <a:off x="2978" y="1673"/>
              <a:ext cx="440" cy="289"/>
            </a:xfrm>
            <a:custGeom>
              <a:avLst/>
              <a:gdLst>
                <a:gd name="T0" fmla="*/ 6 w 474"/>
                <a:gd name="T1" fmla="*/ 0 h 312"/>
                <a:gd name="T2" fmla="*/ 6 w 474"/>
                <a:gd name="T3" fmla="*/ 6 h 312"/>
                <a:gd name="T4" fmla="*/ 6 w 474"/>
                <a:gd name="T5" fmla="*/ 6 h 312"/>
                <a:gd name="T6" fmla="*/ 6 w 474"/>
                <a:gd name="T7" fmla="*/ 6 h 312"/>
                <a:gd name="T8" fmla="*/ 6 w 474"/>
                <a:gd name="T9" fmla="*/ 6 h 312"/>
                <a:gd name="T10" fmla="*/ 6 w 474"/>
                <a:gd name="T11" fmla="*/ 6 h 312"/>
                <a:gd name="T12" fmla="*/ 6 w 474"/>
                <a:gd name="T13" fmla="*/ 6 h 312"/>
                <a:gd name="T14" fmla="*/ 6 w 474"/>
                <a:gd name="T15" fmla="*/ 6 h 312"/>
                <a:gd name="T16" fmla="*/ 6 w 474"/>
                <a:gd name="T17" fmla="*/ 6 h 312"/>
                <a:gd name="T18" fmla="*/ 6 w 474"/>
                <a:gd name="T19" fmla="*/ 6 h 312"/>
                <a:gd name="T20" fmla="*/ 6 w 474"/>
                <a:gd name="T21" fmla="*/ 6 h 312"/>
                <a:gd name="T22" fmla="*/ 6 w 474"/>
                <a:gd name="T23" fmla="*/ 6 h 312"/>
                <a:gd name="T24" fmla="*/ 6 w 474"/>
                <a:gd name="T25" fmla="*/ 6 h 312"/>
                <a:gd name="T26" fmla="*/ 6 w 474"/>
                <a:gd name="T27" fmla="*/ 6 h 312"/>
                <a:gd name="T28" fmla="*/ 6 w 474"/>
                <a:gd name="T29" fmla="*/ 6 h 312"/>
                <a:gd name="T30" fmla="*/ 6 w 474"/>
                <a:gd name="T31" fmla="*/ 6 h 312"/>
                <a:gd name="T32" fmla="*/ 6 w 474"/>
                <a:gd name="T33" fmla="*/ 6 h 312"/>
                <a:gd name="T34" fmla="*/ 6 w 474"/>
                <a:gd name="T35" fmla="*/ 6 h 312"/>
                <a:gd name="T36" fmla="*/ 6 w 474"/>
                <a:gd name="T37" fmla="*/ 6 h 312"/>
                <a:gd name="T38" fmla="*/ 6 w 474"/>
                <a:gd name="T39" fmla="*/ 6 h 312"/>
                <a:gd name="T40" fmla="*/ 6 w 474"/>
                <a:gd name="T41" fmla="*/ 6 h 312"/>
                <a:gd name="T42" fmla="*/ 6 w 474"/>
                <a:gd name="T43" fmla="*/ 6 h 312"/>
                <a:gd name="T44" fmla="*/ 6 w 474"/>
                <a:gd name="T45" fmla="*/ 6 h 312"/>
                <a:gd name="T46" fmla="*/ 6 w 474"/>
                <a:gd name="T47" fmla="*/ 6 h 312"/>
                <a:gd name="T48" fmla="*/ 6 w 474"/>
                <a:gd name="T49" fmla="*/ 6 h 312"/>
                <a:gd name="T50" fmla="*/ 6 w 474"/>
                <a:gd name="T51" fmla="*/ 6 h 312"/>
                <a:gd name="T52" fmla="*/ 6 w 474"/>
                <a:gd name="T53" fmla="*/ 6 h 312"/>
                <a:gd name="T54" fmla="*/ 6 w 474"/>
                <a:gd name="T55" fmla="*/ 6 h 312"/>
                <a:gd name="T56" fmla="*/ 6 w 474"/>
                <a:gd name="T57" fmla="*/ 6 h 312"/>
                <a:gd name="T58" fmla="*/ 6 w 474"/>
                <a:gd name="T59" fmla="*/ 6 h 312"/>
                <a:gd name="T60" fmla="*/ 6 w 474"/>
                <a:gd name="T61" fmla="*/ 6 h 312"/>
                <a:gd name="T62" fmla="*/ 6 w 474"/>
                <a:gd name="T63" fmla="*/ 6 h 312"/>
                <a:gd name="T64" fmla="*/ 2 w 474"/>
                <a:gd name="T65" fmla="*/ 6 h 312"/>
                <a:gd name="T66" fmla="*/ 4 w 474"/>
                <a:gd name="T67" fmla="*/ 6 h 312"/>
                <a:gd name="T68" fmla="*/ 6 w 474"/>
                <a:gd name="T69" fmla="*/ 6 h 3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4"/>
                <a:gd name="T106" fmla="*/ 0 h 312"/>
                <a:gd name="T107" fmla="*/ 474 w 474"/>
                <a:gd name="T108" fmla="*/ 312 h 3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4" h="312">
                  <a:moveTo>
                    <a:pt x="12" y="12"/>
                  </a:moveTo>
                  <a:lnTo>
                    <a:pt x="384" y="0"/>
                  </a:lnTo>
                  <a:lnTo>
                    <a:pt x="390" y="12"/>
                  </a:lnTo>
                  <a:lnTo>
                    <a:pt x="398" y="18"/>
                  </a:lnTo>
                  <a:lnTo>
                    <a:pt x="396" y="26"/>
                  </a:lnTo>
                  <a:lnTo>
                    <a:pt x="392" y="34"/>
                  </a:lnTo>
                  <a:lnTo>
                    <a:pt x="396" y="46"/>
                  </a:lnTo>
                  <a:lnTo>
                    <a:pt x="402" y="74"/>
                  </a:lnTo>
                  <a:lnTo>
                    <a:pt x="424" y="82"/>
                  </a:lnTo>
                  <a:lnTo>
                    <a:pt x="432" y="88"/>
                  </a:lnTo>
                  <a:lnTo>
                    <a:pt x="434" y="98"/>
                  </a:lnTo>
                  <a:lnTo>
                    <a:pt x="438" y="102"/>
                  </a:lnTo>
                  <a:lnTo>
                    <a:pt x="452" y="114"/>
                  </a:lnTo>
                  <a:lnTo>
                    <a:pt x="454" y="122"/>
                  </a:lnTo>
                  <a:lnTo>
                    <a:pt x="468" y="130"/>
                  </a:lnTo>
                  <a:lnTo>
                    <a:pt x="474" y="148"/>
                  </a:lnTo>
                  <a:lnTo>
                    <a:pt x="472" y="156"/>
                  </a:lnTo>
                  <a:lnTo>
                    <a:pt x="468" y="166"/>
                  </a:lnTo>
                  <a:lnTo>
                    <a:pt x="462" y="172"/>
                  </a:lnTo>
                  <a:lnTo>
                    <a:pt x="462" y="180"/>
                  </a:lnTo>
                  <a:lnTo>
                    <a:pt x="450" y="194"/>
                  </a:lnTo>
                  <a:lnTo>
                    <a:pt x="438" y="198"/>
                  </a:lnTo>
                  <a:lnTo>
                    <a:pt x="434" y="202"/>
                  </a:lnTo>
                  <a:lnTo>
                    <a:pt x="418" y="204"/>
                  </a:lnTo>
                  <a:lnTo>
                    <a:pt x="412" y="208"/>
                  </a:lnTo>
                  <a:lnTo>
                    <a:pt x="406" y="218"/>
                  </a:lnTo>
                  <a:lnTo>
                    <a:pt x="408" y="226"/>
                  </a:lnTo>
                  <a:lnTo>
                    <a:pt x="416" y="236"/>
                  </a:lnTo>
                  <a:lnTo>
                    <a:pt x="420" y="242"/>
                  </a:lnTo>
                  <a:lnTo>
                    <a:pt x="416" y="256"/>
                  </a:lnTo>
                  <a:lnTo>
                    <a:pt x="406" y="282"/>
                  </a:lnTo>
                  <a:lnTo>
                    <a:pt x="394" y="288"/>
                  </a:lnTo>
                  <a:lnTo>
                    <a:pt x="390" y="296"/>
                  </a:lnTo>
                  <a:lnTo>
                    <a:pt x="392" y="304"/>
                  </a:lnTo>
                  <a:lnTo>
                    <a:pt x="386" y="312"/>
                  </a:lnTo>
                  <a:lnTo>
                    <a:pt x="362" y="290"/>
                  </a:lnTo>
                  <a:lnTo>
                    <a:pt x="62" y="298"/>
                  </a:lnTo>
                  <a:lnTo>
                    <a:pt x="60" y="294"/>
                  </a:lnTo>
                  <a:lnTo>
                    <a:pt x="56" y="284"/>
                  </a:lnTo>
                  <a:lnTo>
                    <a:pt x="60" y="276"/>
                  </a:lnTo>
                  <a:lnTo>
                    <a:pt x="54" y="268"/>
                  </a:lnTo>
                  <a:lnTo>
                    <a:pt x="52" y="260"/>
                  </a:lnTo>
                  <a:lnTo>
                    <a:pt x="56" y="252"/>
                  </a:lnTo>
                  <a:lnTo>
                    <a:pt x="54" y="244"/>
                  </a:lnTo>
                  <a:lnTo>
                    <a:pt x="44" y="240"/>
                  </a:lnTo>
                  <a:lnTo>
                    <a:pt x="46" y="224"/>
                  </a:lnTo>
                  <a:lnTo>
                    <a:pt x="48" y="216"/>
                  </a:lnTo>
                  <a:lnTo>
                    <a:pt x="46" y="208"/>
                  </a:lnTo>
                  <a:lnTo>
                    <a:pt x="36" y="200"/>
                  </a:lnTo>
                  <a:lnTo>
                    <a:pt x="34" y="192"/>
                  </a:lnTo>
                  <a:lnTo>
                    <a:pt x="36" y="184"/>
                  </a:lnTo>
                  <a:lnTo>
                    <a:pt x="28" y="176"/>
                  </a:lnTo>
                  <a:lnTo>
                    <a:pt x="22" y="160"/>
                  </a:lnTo>
                  <a:lnTo>
                    <a:pt x="14" y="152"/>
                  </a:lnTo>
                  <a:lnTo>
                    <a:pt x="20" y="138"/>
                  </a:lnTo>
                  <a:lnTo>
                    <a:pt x="20" y="132"/>
                  </a:lnTo>
                  <a:lnTo>
                    <a:pt x="10" y="126"/>
                  </a:lnTo>
                  <a:lnTo>
                    <a:pt x="8" y="116"/>
                  </a:lnTo>
                  <a:lnTo>
                    <a:pt x="10" y="112"/>
                  </a:lnTo>
                  <a:lnTo>
                    <a:pt x="6" y="102"/>
                  </a:lnTo>
                  <a:lnTo>
                    <a:pt x="0" y="84"/>
                  </a:lnTo>
                  <a:lnTo>
                    <a:pt x="6" y="68"/>
                  </a:lnTo>
                  <a:lnTo>
                    <a:pt x="6" y="58"/>
                  </a:lnTo>
                  <a:lnTo>
                    <a:pt x="12" y="54"/>
                  </a:lnTo>
                  <a:lnTo>
                    <a:pt x="8" y="38"/>
                  </a:lnTo>
                  <a:lnTo>
                    <a:pt x="2" y="34"/>
                  </a:lnTo>
                  <a:lnTo>
                    <a:pt x="6" y="24"/>
                  </a:lnTo>
                  <a:lnTo>
                    <a:pt x="4" y="18"/>
                  </a:lnTo>
                  <a:lnTo>
                    <a:pt x="0" y="12"/>
                  </a:lnTo>
                  <a:lnTo>
                    <a:pt x="6" y="10"/>
                  </a:lnTo>
                  <a:lnTo>
                    <a:pt x="12" y="1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19" name="Freeform 50"/>
            <p:cNvSpPr>
              <a:spLocks/>
            </p:cNvSpPr>
            <p:nvPr/>
          </p:nvSpPr>
          <p:spPr bwMode="grayWhite">
            <a:xfrm>
              <a:off x="3218" y="1352"/>
              <a:ext cx="387" cy="412"/>
            </a:xfrm>
            <a:custGeom>
              <a:avLst/>
              <a:gdLst>
                <a:gd name="T0" fmla="*/ 7 w 416"/>
                <a:gd name="T1" fmla="*/ 7 h 442"/>
                <a:gd name="T2" fmla="*/ 7 w 416"/>
                <a:gd name="T3" fmla="*/ 7 h 442"/>
                <a:gd name="T4" fmla="*/ 7 w 416"/>
                <a:gd name="T5" fmla="*/ 7 h 442"/>
                <a:gd name="T6" fmla="*/ 7 w 416"/>
                <a:gd name="T7" fmla="*/ 7 h 442"/>
                <a:gd name="T8" fmla="*/ 7 w 416"/>
                <a:gd name="T9" fmla="*/ 7 h 442"/>
                <a:gd name="T10" fmla="*/ 7 w 416"/>
                <a:gd name="T11" fmla="*/ 7 h 442"/>
                <a:gd name="T12" fmla="*/ 7 w 416"/>
                <a:gd name="T13" fmla="*/ 7 h 442"/>
                <a:gd name="T14" fmla="*/ 7 w 416"/>
                <a:gd name="T15" fmla="*/ 7 h 442"/>
                <a:gd name="T16" fmla="*/ 7 w 416"/>
                <a:gd name="T17" fmla="*/ 7 h 442"/>
                <a:gd name="T18" fmla="*/ 7 w 416"/>
                <a:gd name="T19" fmla="*/ 7 h 442"/>
                <a:gd name="T20" fmla="*/ 7 w 416"/>
                <a:gd name="T21" fmla="*/ 7 h 442"/>
                <a:gd name="T22" fmla="*/ 7 w 416"/>
                <a:gd name="T23" fmla="*/ 7 h 442"/>
                <a:gd name="T24" fmla="*/ 7 w 416"/>
                <a:gd name="T25" fmla="*/ 7 h 442"/>
                <a:gd name="T26" fmla="*/ 7 w 416"/>
                <a:gd name="T27" fmla="*/ 7 h 442"/>
                <a:gd name="T28" fmla="*/ 0 w 416"/>
                <a:gd name="T29" fmla="*/ 7 h 442"/>
                <a:gd name="T30" fmla="*/ 7 w 416"/>
                <a:gd name="T31" fmla="*/ 7 h 442"/>
                <a:gd name="T32" fmla="*/ 7 w 416"/>
                <a:gd name="T33" fmla="*/ 7 h 442"/>
                <a:gd name="T34" fmla="*/ 7 w 416"/>
                <a:gd name="T35" fmla="*/ 7 h 442"/>
                <a:gd name="T36" fmla="*/ 7 w 416"/>
                <a:gd name="T37" fmla="*/ 7 h 442"/>
                <a:gd name="T38" fmla="*/ 7 w 416"/>
                <a:gd name="T39" fmla="*/ 7 h 442"/>
                <a:gd name="T40" fmla="*/ 7 w 416"/>
                <a:gd name="T41" fmla="*/ 7 h 442"/>
                <a:gd name="T42" fmla="*/ 7 w 416"/>
                <a:gd name="T43" fmla="*/ 0 h 442"/>
                <a:gd name="T44" fmla="*/ 7 w 416"/>
                <a:gd name="T45" fmla="*/ 2 h 442"/>
                <a:gd name="T46" fmla="*/ 7 w 416"/>
                <a:gd name="T47" fmla="*/ 7 h 442"/>
                <a:gd name="T48" fmla="*/ 7 w 416"/>
                <a:gd name="T49" fmla="*/ 7 h 442"/>
                <a:gd name="T50" fmla="*/ 7 w 416"/>
                <a:gd name="T51" fmla="*/ 7 h 442"/>
                <a:gd name="T52" fmla="*/ 7 w 416"/>
                <a:gd name="T53" fmla="*/ 7 h 442"/>
                <a:gd name="T54" fmla="*/ 7 w 416"/>
                <a:gd name="T55" fmla="*/ 7 h 442"/>
                <a:gd name="T56" fmla="*/ 7 w 416"/>
                <a:gd name="T57" fmla="*/ 7 h 442"/>
                <a:gd name="T58" fmla="*/ 7 w 416"/>
                <a:gd name="T59" fmla="*/ 7 h 442"/>
                <a:gd name="T60" fmla="*/ 7 w 416"/>
                <a:gd name="T61" fmla="*/ 7 h 442"/>
                <a:gd name="T62" fmla="*/ 7 w 416"/>
                <a:gd name="T63" fmla="*/ 7 h 442"/>
                <a:gd name="T64" fmla="*/ 7 w 416"/>
                <a:gd name="T65" fmla="*/ 7 h 442"/>
                <a:gd name="T66" fmla="*/ 7 w 416"/>
                <a:gd name="T67" fmla="*/ 7 h 442"/>
                <a:gd name="T68" fmla="*/ 7 w 416"/>
                <a:gd name="T69" fmla="*/ 7 h 442"/>
                <a:gd name="T70" fmla="*/ 7 w 416"/>
                <a:gd name="T71" fmla="*/ 7 h 442"/>
                <a:gd name="T72" fmla="*/ 7 w 416"/>
                <a:gd name="T73" fmla="*/ 7 h 442"/>
                <a:gd name="T74" fmla="*/ 7 w 416"/>
                <a:gd name="T75" fmla="*/ 7 h 442"/>
                <a:gd name="T76" fmla="*/ 7 w 416"/>
                <a:gd name="T77" fmla="*/ 7 h 442"/>
                <a:gd name="T78" fmla="*/ 7 w 416"/>
                <a:gd name="T79" fmla="*/ 7 h 442"/>
                <a:gd name="T80" fmla="*/ 7 w 416"/>
                <a:gd name="T81" fmla="*/ 7 h 442"/>
                <a:gd name="T82" fmla="*/ 7 w 416"/>
                <a:gd name="T83" fmla="*/ 7 h 442"/>
                <a:gd name="T84" fmla="*/ 7 w 416"/>
                <a:gd name="T85" fmla="*/ 7 h 442"/>
                <a:gd name="T86" fmla="*/ 7 w 416"/>
                <a:gd name="T87" fmla="*/ 7 h 442"/>
                <a:gd name="T88" fmla="*/ 7 w 416"/>
                <a:gd name="T89" fmla="*/ 7 h 442"/>
                <a:gd name="T90" fmla="*/ 7 w 416"/>
                <a:gd name="T91" fmla="*/ 7 h 442"/>
                <a:gd name="T92" fmla="*/ 7 w 416"/>
                <a:gd name="T93" fmla="*/ 7 h 442"/>
                <a:gd name="T94" fmla="*/ 7 w 416"/>
                <a:gd name="T95" fmla="*/ 7 h 442"/>
                <a:gd name="T96" fmla="*/ 7 w 416"/>
                <a:gd name="T97" fmla="*/ 7 h 442"/>
                <a:gd name="T98" fmla="*/ 7 w 416"/>
                <a:gd name="T99" fmla="*/ 7 h 442"/>
                <a:gd name="T100" fmla="*/ 7 w 416"/>
                <a:gd name="T101" fmla="*/ 7 h 442"/>
                <a:gd name="T102" fmla="*/ 7 w 416"/>
                <a:gd name="T103" fmla="*/ 7 h 442"/>
                <a:gd name="T104" fmla="*/ 7 w 416"/>
                <a:gd name="T105" fmla="*/ 7 h 442"/>
                <a:gd name="T106" fmla="*/ 7 w 416"/>
                <a:gd name="T107" fmla="*/ 7 h 442"/>
                <a:gd name="T108" fmla="*/ 7 w 416"/>
                <a:gd name="T109" fmla="*/ 7 h 442"/>
                <a:gd name="T110" fmla="*/ 7 w 416"/>
                <a:gd name="T111" fmla="*/ 7 h 442"/>
                <a:gd name="T112" fmla="*/ 7 w 416"/>
                <a:gd name="T113" fmla="*/ 7 h 442"/>
                <a:gd name="T114" fmla="*/ 7 w 416"/>
                <a:gd name="T115" fmla="*/ 7 h 442"/>
                <a:gd name="T116" fmla="*/ 7 w 416"/>
                <a:gd name="T117" fmla="*/ 7 h 442"/>
                <a:gd name="T118" fmla="*/ 7 w 416"/>
                <a:gd name="T119" fmla="*/ 7 h 442"/>
                <a:gd name="T120" fmla="*/ 7 w 416"/>
                <a:gd name="T121" fmla="*/ 7 h 4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16"/>
                <a:gd name="T184" fmla="*/ 0 h 442"/>
                <a:gd name="T185" fmla="*/ 416 w 416"/>
                <a:gd name="T186" fmla="*/ 442 h 4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16" h="442">
                  <a:moveTo>
                    <a:pt x="176" y="442"/>
                  </a:moveTo>
                  <a:lnTo>
                    <a:pt x="174" y="432"/>
                  </a:lnTo>
                  <a:lnTo>
                    <a:pt x="166" y="426"/>
                  </a:lnTo>
                  <a:lnTo>
                    <a:pt x="144" y="418"/>
                  </a:lnTo>
                  <a:lnTo>
                    <a:pt x="138" y="390"/>
                  </a:lnTo>
                  <a:lnTo>
                    <a:pt x="134" y="378"/>
                  </a:lnTo>
                  <a:lnTo>
                    <a:pt x="138" y="370"/>
                  </a:lnTo>
                  <a:lnTo>
                    <a:pt x="140" y="362"/>
                  </a:lnTo>
                  <a:lnTo>
                    <a:pt x="132" y="356"/>
                  </a:lnTo>
                  <a:lnTo>
                    <a:pt x="126" y="344"/>
                  </a:lnTo>
                  <a:lnTo>
                    <a:pt x="124" y="324"/>
                  </a:lnTo>
                  <a:lnTo>
                    <a:pt x="124" y="312"/>
                  </a:lnTo>
                  <a:lnTo>
                    <a:pt x="122" y="306"/>
                  </a:lnTo>
                  <a:lnTo>
                    <a:pt x="100" y="292"/>
                  </a:lnTo>
                  <a:lnTo>
                    <a:pt x="80" y="276"/>
                  </a:lnTo>
                  <a:lnTo>
                    <a:pt x="72" y="262"/>
                  </a:lnTo>
                  <a:lnTo>
                    <a:pt x="52" y="252"/>
                  </a:lnTo>
                  <a:lnTo>
                    <a:pt x="46" y="248"/>
                  </a:lnTo>
                  <a:lnTo>
                    <a:pt x="46" y="244"/>
                  </a:lnTo>
                  <a:lnTo>
                    <a:pt x="42" y="242"/>
                  </a:lnTo>
                  <a:lnTo>
                    <a:pt x="24" y="238"/>
                  </a:lnTo>
                  <a:lnTo>
                    <a:pt x="22" y="234"/>
                  </a:lnTo>
                  <a:lnTo>
                    <a:pt x="14" y="228"/>
                  </a:lnTo>
                  <a:lnTo>
                    <a:pt x="10" y="222"/>
                  </a:lnTo>
                  <a:lnTo>
                    <a:pt x="10" y="198"/>
                  </a:lnTo>
                  <a:lnTo>
                    <a:pt x="14" y="180"/>
                  </a:lnTo>
                  <a:lnTo>
                    <a:pt x="12" y="170"/>
                  </a:lnTo>
                  <a:lnTo>
                    <a:pt x="18" y="160"/>
                  </a:lnTo>
                  <a:lnTo>
                    <a:pt x="10" y="146"/>
                  </a:lnTo>
                  <a:lnTo>
                    <a:pt x="0" y="142"/>
                  </a:lnTo>
                  <a:lnTo>
                    <a:pt x="6" y="126"/>
                  </a:lnTo>
                  <a:lnTo>
                    <a:pt x="8" y="124"/>
                  </a:lnTo>
                  <a:lnTo>
                    <a:pt x="8" y="114"/>
                  </a:lnTo>
                  <a:lnTo>
                    <a:pt x="28" y="98"/>
                  </a:lnTo>
                  <a:lnTo>
                    <a:pt x="36" y="96"/>
                  </a:lnTo>
                  <a:lnTo>
                    <a:pt x="40" y="90"/>
                  </a:lnTo>
                  <a:lnTo>
                    <a:pt x="38" y="36"/>
                  </a:lnTo>
                  <a:lnTo>
                    <a:pt x="44" y="32"/>
                  </a:lnTo>
                  <a:lnTo>
                    <a:pt x="48" y="24"/>
                  </a:lnTo>
                  <a:lnTo>
                    <a:pt x="56" y="28"/>
                  </a:lnTo>
                  <a:lnTo>
                    <a:pt x="66" y="30"/>
                  </a:lnTo>
                  <a:lnTo>
                    <a:pt x="78" y="30"/>
                  </a:lnTo>
                  <a:lnTo>
                    <a:pt x="96" y="18"/>
                  </a:lnTo>
                  <a:lnTo>
                    <a:pt x="130" y="0"/>
                  </a:lnTo>
                  <a:lnTo>
                    <a:pt x="138" y="0"/>
                  </a:lnTo>
                  <a:lnTo>
                    <a:pt x="140" y="2"/>
                  </a:lnTo>
                  <a:lnTo>
                    <a:pt x="140" y="10"/>
                  </a:lnTo>
                  <a:lnTo>
                    <a:pt x="136" y="16"/>
                  </a:lnTo>
                  <a:lnTo>
                    <a:pt x="136" y="20"/>
                  </a:lnTo>
                  <a:lnTo>
                    <a:pt x="132" y="34"/>
                  </a:lnTo>
                  <a:lnTo>
                    <a:pt x="146" y="28"/>
                  </a:lnTo>
                  <a:lnTo>
                    <a:pt x="152" y="28"/>
                  </a:lnTo>
                  <a:lnTo>
                    <a:pt x="160" y="36"/>
                  </a:lnTo>
                  <a:lnTo>
                    <a:pt x="168" y="34"/>
                  </a:lnTo>
                  <a:lnTo>
                    <a:pt x="172" y="40"/>
                  </a:lnTo>
                  <a:lnTo>
                    <a:pt x="182" y="42"/>
                  </a:lnTo>
                  <a:lnTo>
                    <a:pt x="188" y="46"/>
                  </a:lnTo>
                  <a:lnTo>
                    <a:pt x="190" y="56"/>
                  </a:lnTo>
                  <a:lnTo>
                    <a:pt x="196" y="60"/>
                  </a:lnTo>
                  <a:lnTo>
                    <a:pt x="260" y="72"/>
                  </a:lnTo>
                  <a:lnTo>
                    <a:pt x="268" y="72"/>
                  </a:lnTo>
                  <a:lnTo>
                    <a:pt x="282" y="84"/>
                  </a:lnTo>
                  <a:lnTo>
                    <a:pt x="292" y="84"/>
                  </a:lnTo>
                  <a:lnTo>
                    <a:pt x="294" y="88"/>
                  </a:lnTo>
                  <a:lnTo>
                    <a:pt x="298" y="84"/>
                  </a:lnTo>
                  <a:lnTo>
                    <a:pt x="302" y="84"/>
                  </a:lnTo>
                  <a:lnTo>
                    <a:pt x="318" y="86"/>
                  </a:lnTo>
                  <a:lnTo>
                    <a:pt x="328" y="90"/>
                  </a:lnTo>
                  <a:lnTo>
                    <a:pt x="334" y="94"/>
                  </a:lnTo>
                  <a:lnTo>
                    <a:pt x="330" y="96"/>
                  </a:lnTo>
                  <a:lnTo>
                    <a:pt x="330" y="100"/>
                  </a:lnTo>
                  <a:lnTo>
                    <a:pt x="340" y="102"/>
                  </a:lnTo>
                  <a:lnTo>
                    <a:pt x="354" y="110"/>
                  </a:lnTo>
                  <a:lnTo>
                    <a:pt x="356" y="118"/>
                  </a:lnTo>
                  <a:lnTo>
                    <a:pt x="352" y="142"/>
                  </a:lnTo>
                  <a:lnTo>
                    <a:pt x="354" y="144"/>
                  </a:lnTo>
                  <a:lnTo>
                    <a:pt x="366" y="142"/>
                  </a:lnTo>
                  <a:lnTo>
                    <a:pt x="368" y="142"/>
                  </a:lnTo>
                  <a:lnTo>
                    <a:pt x="366" y="148"/>
                  </a:lnTo>
                  <a:lnTo>
                    <a:pt x="362" y="152"/>
                  </a:lnTo>
                  <a:lnTo>
                    <a:pt x="366" y="164"/>
                  </a:lnTo>
                  <a:lnTo>
                    <a:pt x="376" y="170"/>
                  </a:lnTo>
                  <a:lnTo>
                    <a:pt x="374" y="172"/>
                  </a:lnTo>
                  <a:lnTo>
                    <a:pt x="360" y="188"/>
                  </a:lnTo>
                  <a:lnTo>
                    <a:pt x="352" y="206"/>
                  </a:lnTo>
                  <a:lnTo>
                    <a:pt x="348" y="218"/>
                  </a:lnTo>
                  <a:lnTo>
                    <a:pt x="346" y="224"/>
                  </a:lnTo>
                  <a:lnTo>
                    <a:pt x="350" y="228"/>
                  </a:lnTo>
                  <a:lnTo>
                    <a:pt x="360" y="222"/>
                  </a:lnTo>
                  <a:lnTo>
                    <a:pt x="372" y="200"/>
                  </a:lnTo>
                  <a:lnTo>
                    <a:pt x="384" y="190"/>
                  </a:lnTo>
                  <a:lnTo>
                    <a:pt x="390" y="188"/>
                  </a:lnTo>
                  <a:lnTo>
                    <a:pt x="392" y="182"/>
                  </a:lnTo>
                  <a:lnTo>
                    <a:pt x="398" y="176"/>
                  </a:lnTo>
                  <a:lnTo>
                    <a:pt x="400" y="170"/>
                  </a:lnTo>
                  <a:lnTo>
                    <a:pt x="400" y="162"/>
                  </a:lnTo>
                  <a:lnTo>
                    <a:pt x="400" y="158"/>
                  </a:lnTo>
                  <a:lnTo>
                    <a:pt x="404" y="154"/>
                  </a:lnTo>
                  <a:lnTo>
                    <a:pt x="406" y="148"/>
                  </a:lnTo>
                  <a:lnTo>
                    <a:pt x="410" y="146"/>
                  </a:lnTo>
                  <a:lnTo>
                    <a:pt x="414" y="146"/>
                  </a:lnTo>
                  <a:lnTo>
                    <a:pt x="416" y="150"/>
                  </a:lnTo>
                  <a:lnTo>
                    <a:pt x="414" y="162"/>
                  </a:lnTo>
                  <a:lnTo>
                    <a:pt x="404" y="188"/>
                  </a:lnTo>
                  <a:lnTo>
                    <a:pt x="400" y="194"/>
                  </a:lnTo>
                  <a:lnTo>
                    <a:pt x="396" y="202"/>
                  </a:lnTo>
                  <a:lnTo>
                    <a:pt x="396" y="208"/>
                  </a:lnTo>
                  <a:lnTo>
                    <a:pt x="388" y="228"/>
                  </a:lnTo>
                  <a:lnTo>
                    <a:pt x="388" y="246"/>
                  </a:lnTo>
                  <a:lnTo>
                    <a:pt x="386" y="258"/>
                  </a:lnTo>
                  <a:lnTo>
                    <a:pt x="378" y="268"/>
                  </a:lnTo>
                  <a:lnTo>
                    <a:pt x="376" y="274"/>
                  </a:lnTo>
                  <a:lnTo>
                    <a:pt x="378" y="288"/>
                  </a:lnTo>
                  <a:lnTo>
                    <a:pt x="380" y="312"/>
                  </a:lnTo>
                  <a:lnTo>
                    <a:pt x="376" y="316"/>
                  </a:lnTo>
                  <a:lnTo>
                    <a:pt x="368" y="342"/>
                  </a:lnTo>
                  <a:lnTo>
                    <a:pt x="372" y="378"/>
                  </a:lnTo>
                  <a:lnTo>
                    <a:pt x="382" y="404"/>
                  </a:lnTo>
                  <a:lnTo>
                    <a:pt x="380" y="408"/>
                  </a:lnTo>
                  <a:lnTo>
                    <a:pt x="382" y="412"/>
                  </a:lnTo>
                  <a:lnTo>
                    <a:pt x="380" y="418"/>
                  </a:lnTo>
                  <a:lnTo>
                    <a:pt x="382" y="428"/>
                  </a:lnTo>
                  <a:lnTo>
                    <a:pt x="176" y="44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0" name="Freeform 51"/>
            <p:cNvSpPr>
              <a:spLocks/>
            </p:cNvSpPr>
            <p:nvPr/>
          </p:nvSpPr>
          <p:spPr bwMode="grayWhite">
            <a:xfrm>
              <a:off x="1568" y="2162"/>
              <a:ext cx="501" cy="578"/>
            </a:xfrm>
            <a:custGeom>
              <a:avLst/>
              <a:gdLst>
                <a:gd name="T0" fmla="*/ 7 w 538"/>
                <a:gd name="T1" fmla="*/ 7 h 622"/>
                <a:gd name="T2" fmla="*/ 7 w 538"/>
                <a:gd name="T3" fmla="*/ 7 h 622"/>
                <a:gd name="T4" fmla="*/ 7 w 538"/>
                <a:gd name="T5" fmla="*/ 0 h 622"/>
                <a:gd name="T6" fmla="*/ 7 w 538"/>
                <a:gd name="T7" fmla="*/ 0 h 622"/>
                <a:gd name="T8" fmla="*/ 7 w 538"/>
                <a:gd name="T9" fmla="*/ 7 h 622"/>
                <a:gd name="T10" fmla="*/ 7 w 538"/>
                <a:gd name="T11" fmla="*/ 7 h 622"/>
                <a:gd name="T12" fmla="*/ 7 w 538"/>
                <a:gd name="T13" fmla="*/ 7 h 622"/>
                <a:gd name="T14" fmla="*/ 7 w 538"/>
                <a:gd name="T15" fmla="*/ 7 h 622"/>
                <a:gd name="T16" fmla="*/ 7 w 538"/>
                <a:gd name="T17" fmla="*/ 7 h 622"/>
                <a:gd name="T18" fmla="*/ 7 w 538"/>
                <a:gd name="T19" fmla="*/ 7 h 622"/>
                <a:gd name="T20" fmla="*/ 7 w 538"/>
                <a:gd name="T21" fmla="*/ 7 h 622"/>
                <a:gd name="T22" fmla="*/ 7 w 538"/>
                <a:gd name="T23" fmla="*/ 7 h 622"/>
                <a:gd name="T24" fmla="*/ 7 w 538"/>
                <a:gd name="T25" fmla="*/ 7 h 622"/>
                <a:gd name="T26" fmla="*/ 7 w 538"/>
                <a:gd name="T27" fmla="*/ 7 h 622"/>
                <a:gd name="T28" fmla="*/ 7 w 538"/>
                <a:gd name="T29" fmla="*/ 7 h 622"/>
                <a:gd name="T30" fmla="*/ 7 w 538"/>
                <a:gd name="T31" fmla="*/ 7 h 622"/>
                <a:gd name="T32" fmla="*/ 7 w 538"/>
                <a:gd name="T33" fmla="*/ 7 h 622"/>
                <a:gd name="T34" fmla="*/ 7 w 538"/>
                <a:gd name="T35" fmla="*/ 7 h 622"/>
                <a:gd name="T36" fmla="*/ 7 w 538"/>
                <a:gd name="T37" fmla="*/ 7 h 622"/>
                <a:gd name="T38" fmla="*/ 7 w 538"/>
                <a:gd name="T39" fmla="*/ 7 h 622"/>
                <a:gd name="T40" fmla="*/ 7 w 538"/>
                <a:gd name="T41" fmla="*/ 7 h 622"/>
                <a:gd name="T42" fmla="*/ 7 w 538"/>
                <a:gd name="T43" fmla="*/ 7 h 622"/>
                <a:gd name="T44" fmla="*/ 7 w 538"/>
                <a:gd name="T45" fmla="*/ 7 h 622"/>
                <a:gd name="T46" fmla="*/ 7 w 538"/>
                <a:gd name="T47" fmla="*/ 7 h 622"/>
                <a:gd name="T48" fmla="*/ 7 w 538"/>
                <a:gd name="T49" fmla="*/ 7 h 622"/>
                <a:gd name="T50" fmla="*/ 7 w 538"/>
                <a:gd name="T51" fmla="*/ 7 h 622"/>
                <a:gd name="T52" fmla="*/ 7 w 538"/>
                <a:gd name="T53" fmla="*/ 7 h 622"/>
                <a:gd name="T54" fmla="*/ 7 w 538"/>
                <a:gd name="T55" fmla="*/ 7 h 622"/>
                <a:gd name="T56" fmla="*/ 7 w 538"/>
                <a:gd name="T57" fmla="*/ 7 h 622"/>
                <a:gd name="T58" fmla="*/ 7 w 538"/>
                <a:gd name="T59" fmla="*/ 7 h 622"/>
                <a:gd name="T60" fmla="*/ 7 w 538"/>
                <a:gd name="T61" fmla="*/ 7 h 622"/>
                <a:gd name="T62" fmla="*/ 7 w 538"/>
                <a:gd name="T63" fmla="*/ 7 h 622"/>
                <a:gd name="T64" fmla="*/ 7 w 538"/>
                <a:gd name="T65" fmla="*/ 7 h 622"/>
                <a:gd name="T66" fmla="*/ 7 w 538"/>
                <a:gd name="T67" fmla="*/ 7 h 622"/>
                <a:gd name="T68" fmla="*/ 7 w 538"/>
                <a:gd name="T69" fmla="*/ 7 h 622"/>
                <a:gd name="T70" fmla="*/ 7 w 538"/>
                <a:gd name="T71" fmla="*/ 7 h 622"/>
                <a:gd name="T72" fmla="*/ 7 w 538"/>
                <a:gd name="T73" fmla="*/ 7 h 622"/>
                <a:gd name="T74" fmla="*/ 7 w 538"/>
                <a:gd name="T75" fmla="*/ 7 h 622"/>
                <a:gd name="T76" fmla="*/ 7 w 538"/>
                <a:gd name="T77" fmla="*/ 7 h 622"/>
                <a:gd name="T78" fmla="*/ 7 w 538"/>
                <a:gd name="T79" fmla="*/ 7 h 622"/>
                <a:gd name="T80" fmla="*/ 7 w 538"/>
                <a:gd name="T81" fmla="*/ 7 h 622"/>
                <a:gd name="T82" fmla="*/ 7 w 538"/>
                <a:gd name="T83" fmla="*/ 7 h 622"/>
                <a:gd name="T84" fmla="*/ 7 w 538"/>
                <a:gd name="T85" fmla="*/ 7 h 622"/>
                <a:gd name="T86" fmla="*/ 7 w 538"/>
                <a:gd name="T87" fmla="*/ 7 h 622"/>
                <a:gd name="T88" fmla="*/ 7 w 538"/>
                <a:gd name="T89" fmla="*/ 7 h 622"/>
                <a:gd name="T90" fmla="*/ 7 w 538"/>
                <a:gd name="T91" fmla="*/ 7 h 622"/>
                <a:gd name="T92" fmla="*/ 7 w 538"/>
                <a:gd name="T93" fmla="*/ 7 h 622"/>
                <a:gd name="T94" fmla="*/ 7 w 538"/>
                <a:gd name="T95" fmla="*/ 7 h 622"/>
                <a:gd name="T96" fmla="*/ 6 w 538"/>
                <a:gd name="T97" fmla="*/ 7 h 622"/>
                <a:gd name="T98" fmla="*/ 0 w 538"/>
                <a:gd name="T99" fmla="*/ 7 h 622"/>
                <a:gd name="T100" fmla="*/ 7 w 538"/>
                <a:gd name="T101" fmla="*/ 7 h 622"/>
                <a:gd name="T102" fmla="*/ 7 w 538"/>
                <a:gd name="T103" fmla="*/ 7 h 622"/>
                <a:gd name="T104" fmla="*/ 7 w 538"/>
                <a:gd name="T105" fmla="*/ 7 h 6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38"/>
                <a:gd name="T160" fmla="*/ 0 h 622"/>
                <a:gd name="T161" fmla="*/ 538 w 538"/>
                <a:gd name="T162" fmla="*/ 622 h 6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38" h="622">
                  <a:moveTo>
                    <a:pt x="458" y="622"/>
                  </a:moveTo>
                  <a:lnTo>
                    <a:pt x="538" y="62"/>
                  </a:lnTo>
                  <a:lnTo>
                    <a:pt x="146" y="0"/>
                  </a:lnTo>
                  <a:lnTo>
                    <a:pt x="138" y="52"/>
                  </a:lnTo>
                  <a:lnTo>
                    <a:pt x="122" y="94"/>
                  </a:lnTo>
                  <a:lnTo>
                    <a:pt x="114" y="94"/>
                  </a:lnTo>
                  <a:lnTo>
                    <a:pt x="108" y="88"/>
                  </a:lnTo>
                  <a:lnTo>
                    <a:pt x="108" y="84"/>
                  </a:lnTo>
                  <a:lnTo>
                    <a:pt x="104" y="78"/>
                  </a:lnTo>
                  <a:lnTo>
                    <a:pt x="88" y="74"/>
                  </a:lnTo>
                  <a:lnTo>
                    <a:pt x="76" y="76"/>
                  </a:lnTo>
                  <a:lnTo>
                    <a:pt x="72" y="82"/>
                  </a:lnTo>
                  <a:lnTo>
                    <a:pt x="76" y="100"/>
                  </a:lnTo>
                  <a:lnTo>
                    <a:pt x="70" y="146"/>
                  </a:lnTo>
                  <a:lnTo>
                    <a:pt x="74" y="154"/>
                  </a:lnTo>
                  <a:lnTo>
                    <a:pt x="68" y="174"/>
                  </a:lnTo>
                  <a:lnTo>
                    <a:pt x="64" y="182"/>
                  </a:lnTo>
                  <a:lnTo>
                    <a:pt x="64" y="186"/>
                  </a:lnTo>
                  <a:lnTo>
                    <a:pt x="64" y="200"/>
                  </a:lnTo>
                  <a:lnTo>
                    <a:pt x="66" y="206"/>
                  </a:lnTo>
                  <a:lnTo>
                    <a:pt x="64" y="210"/>
                  </a:lnTo>
                  <a:lnTo>
                    <a:pt x="70" y="222"/>
                  </a:lnTo>
                  <a:lnTo>
                    <a:pt x="70" y="232"/>
                  </a:lnTo>
                  <a:lnTo>
                    <a:pt x="74" y="238"/>
                  </a:lnTo>
                  <a:lnTo>
                    <a:pt x="76" y="250"/>
                  </a:lnTo>
                  <a:lnTo>
                    <a:pt x="82" y="254"/>
                  </a:lnTo>
                  <a:lnTo>
                    <a:pt x="86" y="260"/>
                  </a:lnTo>
                  <a:lnTo>
                    <a:pt x="88" y="268"/>
                  </a:lnTo>
                  <a:lnTo>
                    <a:pt x="86" y="272"/>
                  </a:lnTo>
                  <a:lnTo>
                    <a:pt x="84" y="270"/>
                  </a:lnTo>
                  <a:lnTo>
                    <a:pt x="74" y="278"/>
                  </a:lnTo>
                  <a:lnTo>
                    <a:pt x="62" y="282"/>
                  </a:lnTo>
                  <a:lnTo>
                    <a:pt x="52" y="294"/>
                  </a:lnTo>
                  <a:lnTo>
                    <a:pt x="46" y="320"/>
                  </a:lnTo>
                  <a:lnTo>
                    <a:pt x="30" y="340"/>
                  </a:lnTo>
                  <a:lnTo>
                    <a:pt x="22" y="340"/>
                  </a:lnTo>
                  <a:lnTo>
                    <a:pt x="22" y="346"/>
                  </a:lnTo>
                  <a:lnTo>
                    <a:pt x="24" y="354"/>
                  </a:lnTo>
                  <a:lnTo>
                    <a:pt x="24" y="360"/>
                  </a:lnTo>
                  <a:lnTo>
                    <a:pt x="20" y="372"/>
                  </a:lnTo>
                  <a:lnTo>
                    <a:pt x="22" y="378"/>
                  </a:lnTo>
                  <a:lnTo>
                    <a:pt x="34" y="386"/>
                  </a:lnTo>
                  <a:lnTo>
                    <a:pt x="36" y="392"/>
                  </a:lnTo>
                  <a:lnTo>
                    <a:pt x="32" y="396"/>
                  </a:lnTo>
                  <a:lnTo>
                    <a:pt x="30" y="402"/>
                  </a:lnTo>
                  <a:lnTo>
                    <a:pt x="24" y="410"/>
                  </a:lnTo>
                  <a:lnTo>
                    <a:pt x="20" y="408"/>
                  </a:lnTo>
                  <a:lnTo>
                    <a:pt x="6" y="406"/>
                  </a:lnTo>
                  <a:lnTo>
                    <a:pt x="0" y="430"/>
                  </a:lnTo>
                  <a:lnTo>
                    <a:pt x="290" y="596"/>
                  </a:lnTo>
                  <a:lnTo>
                    <a:pt x="458" y="62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1" name="Freeform 52"/>
            <p:cNvSpPr>
              <a:spLocks/>
            </p:cNvSpPr>
            <p:nvPr/>
          </p:nvSpPr>
          <p:spPr bwMode="grayWhite">
            <a:xfrm>
              <a:off x="2504" y="2268"/>
              <a:ext cx="629" cy="327"/>
            </a:xfrm>
            <a:custGeom>
              <a:avLst/>
              <a:gdLst>
                <a:gd name="T0" fmla="*/ 6 w 678"/>
                <a:gd name="T1" fmla="*/ 6 h 352"/>
                <a:gd name="T2" fmla="*/ 0 w 678"/>
                <a:gd name="T3" fmla="*/ 7 h 352"/>
                <a:gd name="T4" fmla="*/ 6 w 678"/>
                <a:gd name="T5" fmla="*/ 7 h 352"/>
                <a:gd name="T6" fmla="*/ 6 w 678"/>
                <a:gd name="T7" fmla="*/ 7 h 352"/>
                <a:gd name="T8" fmla="*/ 6 w 678"/>
                <a:gd name="T9" fmla="*/ 7 h 352"/>
                <a:gd name="T10" fmla="*/ 6 w 678"/>
                <a:gd name="T11" fmla="*/ 7 h 352"/>
                <a:gd name="T12" fmla="*/ 6 w 678"/>
                <a:gd name="T13" fmla="*/ 7 h 352"/>
                <a:gd name="T14" fmla="*/ 6 w 678"/>
                <a:gd name="T15" fmla="*/ 7 h 352"/>
                <a:gd name="T16" fmla="*/ 6 w 678"/>
                <a:gd name="T17" fmla="*/ 7 h 352"/>
                <a:gd name="T18" fmla="*/ 6 w 678"/>
                <a:gd name="T19" fmla="*/ 7 h 352"/>
                <a:gd name="T20" fmla="*/ 6 w 678"/>
                <a:gd name="T21" fmla="*/ 7 h 352"/>
                <a:gd name="T22" fmla="*/ 6 w 678"/>
                <a:gd name="T23" fmla="*/ 7 h 352"/>
                <a:gd name="T24" fmla="*/ 6 w 678"/>
                <a:gd name="T25" fmla="*/ 7 h 352"/>
                <a:gd name="T26" fmla="*/ 6 w 678"/>
                <a:gd name="T27" fmla="*/ 7 h 352"/>
                <a:gd name="T28" fmla="*/ 6 w 678"/>
                <a:gd name="T29" fmla="*/ 7 h 352"/>
                <a:gd name="T30" fmla="*/ 6 w 678"/>
                <a:gd name="T31" fmla="*/ 7 h 352"/>
                <a:gd name="T32" fmla="*/ 6 w 678"/>
                <a:gd name="T33" fmla="*/ 7 h 352"/>
                <a:gd name="T34" fmla="*/ 6 w 678"/>
                <a:gd name="T35" fmla="*/ 7 h 352"/>
                <a:gd name="T36" fmla="*/ 6 w 678"/>
                <a:gd name="T37" fmla="*/ 7 h 352"/>
                <a:gd name="T38" fmla="*/ 6 w 678"/>
                <a:gd name="T39" fmla="*/ 7 h 352"/>
                <a:gd name="T40" fmla="*/ 6 w 678"/>
                <a:gd name="T41" fmla="*/ 7 h 352"/>
                <a:gd name="T42" fmla="*/ 6 w 678"/>
                <a:gd name="T43" fmla="*/ 7 h 352"/>
                <a:gd name="T44" fmla="*/ 6 w 678"/>
                <a:gd name="T45" fmla="*/ 7 h 352"/>
                <a:gd name="T46" fmla="*/ 6 w 678"/>
                <a:gd name="T47" fmla="*/ 7 h 352"/>
                <a:gd name="T48" fmla="*/ 6 w 678"/>
                <a:gd name="T49" fmla="*/ 7 h 352"/>
                <a:gd name="T50" fmla="*/ 6 w 678"/>
                <a:gd name="T51" fmla="*/ 7 h 352"/>
                <a:gd name="T52" fmla="*/ 6 w 678"/>
                <a:gd name="T53" fmla="*/ 7 h 352"/>
                <a:gd name="T54" fmla="*/ 6 w 678"/>
                <a:gd name="T55" fmla="*/ 7 h 352"/>
                <a:gd name="T56" fmla="*/ 6 w 678"/>
                <a:gd name="T57" fmla="*/ 7 h 352"/>
                <a:gd name="T58" fmla="*/ 6 w 678"/>
                <a:gd name="T59" fmla="*/ 7 h 352"/>
                <a:gd name="T60" fmla="*/ 6 w 678"/>
                <a:gd name="T61" fmla="*/ 7 h 352"/>
                <a:gd name="T62" fmla="*/ 6 w 678"/>
                <a:gd name="T63" fmla="*/ 7 h 352"/>
                <a:gd name="T64" fmla="*/ 6 w 678"/>
                <a:gd name="T65" fmla="*/ 7 h 352"/>
                <a:gd name="T66" fmla="*/ 6 w 678"/>
                <a:gd name="T67" fmla="*/ 7 h 352"/>
                <a:gd name="T68" fmla="*/ 6 w 678"/>
                <a:gd name="T69" fmla="*/ 7 h 3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78"/>
                <a:gd name="T106" fmla="*/ 0 h 352"/>
                <a:gd name="T107" fmla="*/ 678 w 678"/>
                <a:gd name="T108" fmla="*/ 352 h 3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78" h="352">
                  <a:moveTo>
                    <a:pt x="662" y="18"/>
                  </a:moveTo>
                  <a:lnTo>
                    <a:pt x="78" y="6"/>
                  </a:lnTo>
                  <a:lnTo>
                    <a:pt x="2" y="0"/>
                  </a:lnTo>
                  <a:lnTo>
                    <a:pt x="0" y="50"/>
                  </a:lnTo>
                  <a:lnTo>
                    <a:pt x="236" y="64"/>
                  </a:lnTo>
                  <a:lnTo>
                    <a:pt x="230" y="256"/>
                  </a:lnTo>
                  <a:lnTo>
                    <a:pt x="238" y="256"/>
                  </a:lnTo>
                  <a:lnTo>
                    <a:pt x="242" y="260"/>
                  </a:lnTo>
                  <a:lnTo>
                    <a:pt x="254" y="276"/>
                  </a:lnTo>
                  <a:lnTo>
                    <a:pt x="260" y="278"/>
                  </a:lnTo>
                  <a:lnTo>
                    <a:pt x="276" y="276"/>
                  </a:lnTo>
                  <a:lnTo>
                    <a:pt x="282" y="270"/>
                  </a:lnTo>
                  <a:lnTo>
                    <a:pt x="290" y="276"/>
                  </a:lnTo>
                  <a:lnTo>
                    <a:pt x="294" y="280"/>
                  </a:lnTo>
                  <a:lnTo>
                    <a:pt x="294" y="284"/>
                  </a:lnTo>
                  <a:lnTo>
                    <a:pt x="298" y="292"/>
                  </a:lnTo>
                  <a:lnTo>
                    <a:pt x="300" y="294"/>
                  </a:lnTo>
                  <a:lnTo>
                    <a:pt x="322" y="298"/>
                  </a:lnTo>
                  <a:lnTo>
                    <a:pt x="330" y="302"/>
                  </a:lnTo>
                  <a:lnTo>
                    <a:pt x="334" y="302"/>
                  </a:lnTo>
                  <a:lnTo>
                    <a:pt x="336" y="300"/>
                  </a:lnTo>
                  <a:lnTo>
                    <a:pt x="342" y="298"/>
                  </a:lnTo>
                  <a:lnTo>
                    <a:pt x="346" y="306"/>
                  </a:lnTo>
                  <a:lnTo>
                    <a:pt x="356" y="310"/>
                  </a:lnTo>
                  <a:lnTo>
                    <a:pt x="362" y="304"/>
                  </a:lnTo>
                  <a:lnTo>
                    <a:pt x="382" y="306"/>
                  </a:lnTo>
                  <a:lnTo>
                    <a:pt x="382" y="310"/>
                  </a:lnTo>
                  <a:lnTo>
                    <a:pt x="390" y="318"/>
                  </a:lnTo>
                  <a:lnTo>
                    <a:pt x="394" y="320"/>
                  </a:lnTo>
                  <a:lnTo>
                    <a:pt x="394" y="330"/>
                  </a:lnTo>
                  <a:lnTo>
                    <a:pt x="410" y="334"/>
                  </a:lnTo>
                  <a:lnTo>
                    <a:pt x="412" y="322"/>
                  </a:lnTo>
                  <a:lnTo>
                    <a:pt x="418" y="320"/>
                  </a:lnTo>
                  <a:lnTo>
                    <a:pt x="438" y="334"/>
                  </a:lnTo>
                  <a:lnTo>
                    <a:pt x="442" y="334"/>
                  </a:lnTo>
                  <a:lnTo>
                    <a:pt x="450" y="330"/>
                  </a:lnTo>
                  <a:lnTo>
                    <a:pt x="456" y="330"/>
                  </a:lnTo>
                  <a:lnTo>
                    <a:pt x="458" y="334"/>
                  </a:lnTo>
                  <a:lnTo>
                    <a:pt x="456" y="340"/>
                  </a:lnTo>
                  <a:lnTo>
                    <a:pt x="460" y="348"/>
                  </a:lnTo>
                  <a:lnTo>
                    <a:pt x="466" y="344"/>
                  </a:lnTo>
                  <a:lnTo>
                    <a:pt x="464" y="338"/>
                  </a:lnTo>
                  <a:lnTo>
                    <a:pt x="470" y="330"/>
                  </a:lnTo>
                  <a:lnTo>
                    <a:pt x="478" y="326"/>
                  </a:lnTo>
                  <a:lnTo>
                    <a:pt x="480" y="326"/>
                  </a:lnTo>
                  <a:lnTo>
                    <a:pt x="482" y="332"/>
                  </a:lnTo>
                  <a:lnTo>
                    <a:pt x="492" y="336"/>
                  </a:lnTo>
                  <a:lnTo>
                    <a:pt x="496" y="334"/>
                  </a:lnTo>
                  <a:lnTo>
                    <a:pt x="498" y="330"/>
                  </a:lnTo>
                  <a:lnTo>
                    <a:pt x="506" y="332"/>
                  </a:lnTo>
                  <a:lnTo>
                    <a:pt x="506" y="334"/>
                  </a:lnTo>
                  <a:lnTo>
                    <a:pt x="514" y="340"/>
                  </a:lnTo>
                  <a:lnTo>
                    <a:pt x="526" y="348"/>
                  </a:lnTo>
                  <a:lnTo>
                    <a:pt x="540" y="338"/>
                  </a:lnTo>
                  <a:lnTo>
                    <a:pt x="544" y="334"/>
                  </a:lnTo>
                  <a:lnTo>
                    <a:pt x="562" y="334"/>
                  </a:lnTo>
                  <a:lnTo>
                    <a:pt x="576" y="328"/>
                  </a:lnTo>
                  <a:lnTo>
                    <a:pt x="582" y="326"/>
                  </a:lnTo>
                  <a:lnTo>
                    <a:pt x="590" y="326"/>
                  </a:lnTo>
                  <a:lnTo>
                    <a:pt x="608" y="330"/>
                  </a:lnTo>
                  <a:lnTo>
                    <a:pt x="620" y="326"/>
                  </a:lnTo>
                  <a:lnTo>
                    <a:pt x="622" y="324"/>
                  </a:lnTo>
                  <a:lnTo>
                    <a:pt x="660" y="344"/>
                  </a:lnTo>
                  <a:lnTo>
                    <a:pt x="668" y="346"/>
                  </a:lnTo>
                  <a:lnTo>
                    <a:pt x="672" y="350"/>
                  </a:lnTo>
                  <a:lnTo>
                    <a:pt x="676" y="352"/>
                  </a:lnTo>
                  <a:lnTo>
                    <a:pt x="678" y="176"/>
                  </a:lnTo>
                  <a:lnTo>
                    <a:pt x="664" y="68"/>
                  </a:lnTo>
                  <a:lnTo>
                    <a:pt x="662"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2" name="Freeform 53"/>
            <p:cNvSpPr>
              <a:spLocks/>
            </p:cNvSpPr>
            <p:nvPr/>
          </p:nvSpPr>
          <p:spPr bwMode="grayWhite">
            <a:xfrm>
              <a:off x="2189" y="2315"/>
              <a:ext cx="1022" cy="996"/>
            </a:xfrm>
            <a:custGeom>
              <a:avLst/>
              <a:gdLst>
                <a:gd name="T0" fmla="*/ 6 w 1102"/>
                <a:gd name="T1" fmla="*/ 6 h 1074"/>
                <a:gd name="T2" fmla="*/ 6 w 1102"/>
                <a:gd name="T3" fmla="*/ 6 h 1074"/>
                <a:gd name="T4" fmla="*/ 6 w 1102"/>
                <a:gd name="T5" fmla="*/ 6 h 1074"/>
                <a:gd name="T6" fmla="*/ 6 w 1102"/>
                <a:gd name="T7" fmla="*/ 6 h 1074"/>
                <a:gd name="T8" fmla="*/ 6 w 1102"/>
                <a:gd name="T9" fmla="*/ 6 h 1074"/>
                <a:gd name="T10" fmla="*/ 6 w 1102"/>
                <a:gd name="T11" fmla="*/ 6 h 1074"/>
                <a:gd name="T12" fmla="*/ 6 w 1102"/>
                <a:gd name="T13" fmla="*/ 6 h 1074"/>
                <a:gd name="T14" fmla="*/ 6 w 1102"/>
                <a:gd name="T15" fmla="*/ 6 h 1074"/>
                <a:gd name="T16" fmla="*/ 6 w 1102"/>
                <a:gd name="T17" fmla="*/ 6 h 1074"/>
                <a:gd name="T18" fmla="*/ 6 w 1102"/>
                <a:gd name="T19" fmla="*/ 6 h 1074"/>
                <a:gd name="T20" fmla="*/ 6 w 1102"/>
                <a:gd name="T21" fmla="*/ 6 h 1074"/>
                <a:gd name="T22" fmla="*/ 6 w 1102"/>
                <a:gd name="T23" fmla="*/ 6 h 1074"/>
                <a:gd name="T24" fmla="*/ 6 w 1102"/>
                <a:gd name="T25" fmla="*/ 6 h 1074"/>
                <a:gd name="T26" fmla="*/ 6 w 1102"/>
                <a:gd name="T27" fmla="*/ 6 h 1074"/>
                <a:gd name="T28" fmla="*/ 6 w 1102"/>
                <a:gd name="T29" fmla="*/ 6 h 1074"/>
                <a:gd name="T30" fmla="*/ 6 w 1102"/>
                <a:gd name="T31" fmla="*/ 0 h 1074"/>
                <a:gd name="T32" fmla="*/ 0 w 1102"/>
                <a:gd name="T33" fmla="*/ 6 h 1074"/>
                <a:gd name="T34" fmla="*/ 4 w 1102"/>
                <a:gd name="T35" fmla="*/ 6 h 1074"/>
                <a:gd name="T36" fmla="*/ 6 w 1102"/>
                <a:gd name="T37" fmla="*/ 6 h 1074"/>
                <a:gd name="T38" fmla="*/ 6 w 1102"/>
                <a:gd name="T39" fmla="*/ 6 h 1074"/>
                <a:gd name="T40" fmla="*/ 6 w 1102"/>
                <a:gd name="T41" fmla="*/ 6 h 1074"/>
                <a:gd name="T42" fmla="*/ 6 w 1102"/>
                <a:gd name="T43" fmla="*/ 6 h 1074"/>
                <a:gd name="T44" fmla="*/ 6 w 1102"/>
                <a:gd name="T45" fmla="*/ 6 h 1074"/>
                <a:gd name="T46" fmla="*/ 6 w 1102"/>
                <a:gd name="T47" fmla="*/ 6 h 1074"/>
                <a:gd name="T48" fmla="*/ 6 w 1102"/>
                <a:gd name="T49" fmla="*/ 6 h 1074"/>
                <a:gd name="T50" fmla="*/ 6 w 1102"/>
                <a:gd name="T51" fmla="*/ 6 h 1074"/>
                <a:gd name="T52" fmla="*/ 6 w 1102"/>
                <a:gd name="T53" fmla="*/ 6 h 1074"/>
                <a:gd name="T54" fmla="*/ 6 w 1102"/>
                <a:gd name="T55" fmla="*/ 6 h 1074"/>
                <a:gd name="T56" fmla="*/ 6 w 1102"/>
                <a:gd name="T57" fmla="*/ 6 h 1074"/>
                <a:gd name="T58" fmla="*/ 6 w 1102"/>
                <a:gd name="T59" fmla="*/ 6 h 1074"/>
                <a:gd name="T60" fmla="*/ 6 w 1102"/>
                <a:gd name="T61" fmla="*/ 6 h 1074"/>
                <a:gd name="T62" fmla="*/ 6 w 1102"/>
                <a:gd name="T63" fmla="*/ 6 h 1074"/>
                <a:gd name="T64" fmla="*/ 6 w 1102"/>
                <a:gd name="T65" fmla="*/ 6 h 1074"/>
                <a:gd name="T66" fmla="*/ 6 w 1102"/>
                <a:gd name="T67" fmla="*/ 6 h 1074"/>
                <a:gd name="T68" fmla="*/ 6 w 1102"/>
                <a:gd name="T69" fmla="*/ 6 h 1074"/>
                <a:gd name="T70" fmla="*/ 6 w 1102"/>
                <a:gd name="T71" fmla="*/ 6 h 1074"/>
                <a:gd name="T72" fmla="*/ 6 w 1102"/>
                <a:gd name="T73" fmla="*/ 6 h 1074"/>
                <a:gd name="T74" fmla="*/ 6 w 1102"/>
                <a:gd name="T75" fmla="*/ 6 h 1074"/>
                <a:gd name="T76" fmla="*/ 6 w 1102"/>
                <a:gd name="T77" fmla="*/ 6 h 1074"/>
                <a:gd name="T78" fmla="*/ 6 w 1102"/>
                <a:gd name="T79" fmla="*/ 6 h 1074"/>
                <a:gd name="T80" fmla="*/ 6 w 1102"/>
                <a:gd name="T81" fmla="*/ 6 h 1074"/>
                <a:gd name="T82" fmla="*/ 6 w 1102"/>
                <a:gd name="T83" fmla="*/ 6 h 1074"/>
                <a:gd name="T84" fmla="*/ 6 w 1102"/>
                <a:gd name="T85" fmla="*/ 6 h 1074"/>
                <a:gd name="T86" fmla="*/ 6 w 1102"/>
                <a:gd name="T87" fmla="*/ 6 h 1074"/>
                <a:gd name="T88" fmla="*/ 6 w 1102"/>
                <a:gd name="T89" fmla="*/ 6 h 1074"/>
                <a:gd name="T90" fmla="*/ 6 w 1102"/>
                <a:gd name="T91" fmla="*/ 6 h 1074"/>
                <a:gd name="T92" fmla="*/ 6 w 1102"/>
                <a:gd name="T93" fmla="*/ 6 h 1074"/>
                <a:gd name="T94" fmla="*/ 6 w 1102"/>
                <a:gd name="T95" fmla="*/ 6 h 1074"/>
                <a:gd name="T96" fmla="*/ 6 w 1102"/>
                <a:gd name="T97" fmla="*/ 6 h 1074"/>
                <a:gd name="T98" fmla="*/ 6 w 1102"/>
                <a:gd name="T99" fmla="*/ 6 h 1074"/>
                <a:gd name="T100" fmla="*/ 6 w 1102"/>
                <a:gd name="T101" fmla="*/ 6 h 1074"/>
                <a:gd name="T102" fmla="*/ 6 w 1102"/>
                <a:gd name="T103" fmla="*/ 6 h 1074"/>
                <a:gd name="T104" fmla="*/ 6 w 1102"/>
                <a:gd name="T105" fmla="*/ 6 h 1074"/>
                <a:gd name="T106" fmla="*/ 6 w 1102"/>
                <a:gd name="T107" fmla="*/ 6 h 1074"/>
                <a:gd name="T108" fmla="*/ 6 w 1102"/>
                <a:gd name="T109" fmla="*/ 6 h 1074"/>
                <a:gd name="T110" fmla="*/ 6 w 1102"/>
                <a:gd name="T111" fmla="*/ 6 h 1074"/>
                <a:gd name="T112" fmla="*/ 6 w 1102"/>
                <a:gd name="T113" fmla="*/ 6 h 1074"/>
                <a:gd name="T114" fmla="*/ 6 w 1102"/>
                <a:gd name="T115" fmla="*/ 6 h 1074"/>
                <a:gd name="T116" fmla="*/ 6 w 1102"/>
                <a:gd name="T117" fmla="*/ 6 h 1074"/>
                <a:gd name="T118" fmla="*/ 6 w 1102"/>
                <a:gd name="T119" fmla="*/ 6 h 10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02"/>
                <a:gd name="T181" fmla="*/ 0 h 1074"/>
                <a:gd name="T182" fmla="*/ 1102 w 1102"/>
                <a:gd name="T183" fmla="*/ 1074 h 107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02" h="1074">
                  <a:moveTo>
                    <a:pt x="1016" y="302"/>
                  </a:moveTo>
                  <a:lnTo>
                    <a:pt x="1012" y="300"/>
                  </a:lnTo>
                  <a:lnTo>
                    <a:pt x="1008" y="296"/>
                  </a:lnTo>
                  <a:lnTo>
                    <a:pt x="1000" y="294"/>
                  </a:lnTo>
                  <a:lnTo>
                    <a:pt x="962" y="274"/>
                  </a:lnTo>
                  <a:lnTo>
                    <a:pt x="960" y="276"/>
                  </a:lnTo>
                  <a:lnTo>
                    <a:pt x="948" y="280"/>
                  </a:lnTo>
                  <a:lnTo>
                    <a:pt x="930" y="276"/>
                  </a:lnTo>
                  <a:lnTo>
                    <a:pt x="922" y="276"/>
                  </a:lnTo>
                  <a:lnTo>
                    <a:pt x="916" y="278"/>
                  </a:lnTo>
                  <a:lnTo>
                    <a:pt x="902" y="284"/>
                  </a:lnTo>
                  <a:lnTo>
                    <a:pt x="884" y="284"/>
                  </a:lnTo>
                  <a:lnTo>
                    <a:pt x="880" y="288"/>
                  </a:lnTo>
                  <a:lnTo>
                    <a:pt x="866" y="298"/>
                  </a:lnTo>
                  <a:lnTo>
                    <a:pt x="854" y="290"/>
                  </a:lnTo>
                  <a:lnTo>
                    <a:pt x="846" y="284"/>
                  </a:lnTo>
                  <a:lnTo>
                    <a:pt x="846" y="282"/>
                  </a:lnTo>
                  <a:lnTo>
                    <a:pt x="838" y="280"/>
                  </a:lnTo>
                  <a:lnTo>
                    <a:pt x="836" y="284"/>
                  </a:lnTo>
                  <a:lnTo>
                    <a:pt x="832" y="286"/>
                  </a:lnTo>
                  <a:lnTo>
                    <a:pt x="822" y="282"/>
                  </a:lnTo>
                  <a:lnTo>
                    <a:pt x="820" y="276"/>
                  </a:lnTo>
                  <a:lnTo>
                    <a:pt x="818" y="276"/>
                  </a:lnTo>
                  <a:lnTo>
                    <a:pt x="810" y="280"/>
                  </a:lnTo>
                  <a:lnTo>
                    <a:pt x="804" y="288"/>
                  </a:lnTo>
                  <a:lnTo>
                    <a:pt x="806" y="294"/>
                  </a:lnTo>
                  <a:lnTo>
                    <a:pt x="800" y="298"/>
                  </a:lnTo>
                  <a:lnTo>
                    <a:pt x="796" y="290"/>
                  </a:lnTo>
                  <a:lnTo>
                    <a:pt x="798" y="284"/>
                  </a:lnTo>
                  <a:lnTo>
                    <a:pt x="796" y="280"/>
                  </a:lnTo>
                  <a:lnTo>
                    <a:pt x="790" y="280"/>
                  </a:lnTo>
                  <a:lnTo>
                    <a:pt x="782" y="284"/>
                  </a:lnTo>
                  <a:lnTo>
                    <a:pt x="778" y="284"/>
                  </a:lnTo>
                  <a:lnTo>
                    <a:pt x="758" y="270"/>
                  </a:lnTo>
                  <a:lnTo>
                    <a:pt x="752" y="272"/>
                  </a:lnTo>
                  <a:lnTo>
                    <a:pt x="750" y="284"/>
                  </a:lnTo>
                  <a:lnTo>
                    <a:pt x="734" y="280"/>
                  </a:lnTo>
                  <a:lnTo>
                    <a:pt x="734" y="270"/>
                  </a:lnTo>
                  <a:lnTo>
                    <a:pt x="730" y="268"/>
                  </a:lnTo>
                  <a:lnTo>
                    <a:pt x="722" y="260"/>
                  </a:lnTo>
                  <a:lnTo>
                    <a:pt x="722" y="256"/>
                  </a:lnTo>
                  <a:lnTo>
                    <a:pt x="702" y="254"/>
                  </a:lnTo>
                  <a:lnTo>
                    <a:pt x="696" y="260"/>
                  </a:lnTo>
                  <a:lnTo>
                    <a:pt x="686" y="256"/>
                  </a:lnTo>
                  <a:lnTo>
                    <a:pt x="682" y="248"/>
                  </a:lnTo>
                  <a:lnTo>
                    <a:pt x="676" y="250"/>
                  </a:lnTo>
                  <a:lnTo>
                    <a:pt x="674" y="252"/>
                  </a:lnTo>
                  <a:lnTo>
                    <a:pt x="670" y="252"/>
                  </a:lnTo>
                  <a:lnTo>
                    <a:pt x="662" y="248"/>
                  </a:lnTo>
                  <a:lnTo>
                    <a:pt x="640" y="244"/>
                  </a:lnTo>
                  <a:lnTo>
                    <a:pt x="638" y="242"/>
                  </a:lnTo>
                  <a:lnTo>
                    <a:pt x="634" y="234"/>
                  </a:lnTo>
                  <a:lnTo>
                    <a:pt x="634" y="230"/>
                  </a:lnTo>
                  <a:lnTo>
                    <a:pt x="630" y="226"/>
                  </a:lnTo>
                  <a:lnTo>
                    <a:pt x="622" y="220"/>
                  </a:lnTo>
                  <a:lnTo>
                    <a:pt x="616" y="226"/>
                  </a:lnTo>
                  <a:lnTo>
                    <a:pt x="600" y="228"/>
                  </a:lnTo>
                  <a:lnTo>
                    <a:pt x="594" y="226"/>
                  </a:lnTo>
                  <a:lnTo>
                    <a:pt x="582" y="210"/>
                  </a:lnTo>
                  <a:lnTo>
                    <a:pt x="578" y="206"/>
                  </a:lnTo>
                  <a:lnTo>
                    <a:pt x="570" y="206"/>
                  </a:lnTo>
                  <a:lnTo>
                    <a:pt x="576" y="14"/>
                  </a:lnTo>
                  <a:lnTo>
                    <a:pt x="340" y="0"/>
                  </a:lnTo>
                  <a:lnTo>
                    <a:pt x="334" y="0"/>
                  </a:lnTo>
                  <a:lnTo>
                    <a:pt x="298" y="448"/>
                  </a:lnTo>
                  <a:lnTo>
                    <a:pt x="2" y="418"/>
                  </a:lnTo>
                  <a:lnTo>
                    <a:pt x="0" y="420"/>
                  </a:lnTo>
                  <a:lnTo>
                    <a:pt x="2" y="424"/>
                  </a:lnTo>
                  <a:lnTo>
                    <a:pt x="4" y="426"/>
                  </a:lnTo>
                  <a:lnTo>
                    <a:pt x="0" y="430"/>
                  </a:lnTo>
                  <a:lnTo>
                    <a:pt x="4" y="438"/>
                  </a:lnTo>
                  <a:lnTo>
                    <a:pt x="4" y="440"/>
                  </a:lnTo>
                  <a:lnTo>
                    <a:pt x="20" y="450"/>
                  </a:lnTo>
                  <a:lnTo>
                    <a:pt x="24" y="462"/>
                  </a:lnTo>
                  <a:lnTo>
                    <a:pt x="30" y="474"/>
                  </a:lnTo>
                  <a:lnTo>
                    <a:pt x="46" y="484"/>
                  </a:lnTo>
                  <a:lnTo>
                    <a:pt x="92" y="540"/>
                  </a:lnTo>
                  <a:lnTo>
                    <a:pt x="130" y="572"/>
                  </a:lnTo>
                  <a:lnTo>
                    <a:pt x="134" y="576"/>
                  </a:lnTo>
                  <a:lnTo>
                    <a:pt x="136" y="584"/>
                  </a:lnTo>
                  <a:lnTo>
                    <a:pt x="136" y="592"/>
                  </a:lnTo>
                  <a:lnTo>
                    <a:pt x="138" y="596"/>
                  </a:lnTo>
                  <a:lnTo>
                    <a:pt x="148" y="610"/>
                  </a:lnTo>
                  <a:lnTo>
                    <a:pt x="146" y="642"/>
                  </a:lnTo>
                  <a:lnTo>
                    <a:pt x="148" y="652"/>
                  </a:lnTo>
                  <a:lnTo>
                    <a:pt x="162" y="674"/>
                  </a:lnTo>
                  <a:lnTo>
                    <a:pt x="220" y="718"/>
                  </a:lnTo>
                  <a:lnTo>
                    <a:pt x="260" y="742"/>
                  </a:lnTo>
                  <a:lnTo>
                    <a:pt x="272" y="744"/>
                  </a:lnTo>
                  <a:lnTo>
                    <a:pt x="278" y="740"/>
                  </a:lnTo>
                  <a:lnTo>
                    <a:pt x="288" y="728"/>
                  </a:lnTo>
                  <a:lnTo>
                    <a:pt x="294" y="724"/>
                  </a:lnTo>
                  <a:lnTo>
                    <a:pt x="312" y="684"/>
                  </a:lnTo>
                  <a:lnTo>
                    <a:pt x="320" y="672"/>
                  </a:lnTo>
                  <a:lnTo>
                    <a:pt x="326" y="668"/>
                  </a:lnTo>
                  <a:lnTo>
                    <a:pt x="340" y="672"/>
                  </a:lnTo>
                  <a:lnTo>
                    <a:pt x="342" y="672"/>
                  </a:lnTo>
                  <a:lnTo>
                    <a:pt x="346" y="666"/>
                  </a:lnTo>
                  <a:lnTo>
                    <a:pt x="350" y="662"/>
                  </a:lnTo>
                  <a:lnTo>
                    <a:pt x="356" y="664"/>
                  </a:lnTo>
                  <a:lnTo>
                    <a:pt x="364" y="668"/>
                  </a:lnTo>
                  <a:lnTo>
                    <a:pt x="386" y="672"/>
                  </a:lnTo>
                  <a:lnTo>
                    <a:pt x="392" y="674"/>
                  </a:lnTo>
                  <a:lnTo>
                    <a:pt x="408" y="680"/>
                  </a:lnTo>
                  <a:lnTo>
                    <a:pt x="414" y="676"/>
                  </a:lnTo>
                  <a:lnTo>
                    <a:pt x="432" y="686"/>
                  </a:lnTo>
                  <a:lnTo>
                    <a:pt x="436" y="696"/>
                  </a:lnTo>
                  <a:lnTo>
                    <a:pt x="438" y="698"/>
                  </a:lnTo>
                  <a:lnTo>
                    <a:pt x="440" y="702"/>
                  </a:lnTo>
                  <a:lnTo>
                    <a:pt x="444" y="702"/>
                  </a:lnTo>
                  <a:lnTo>
                    <a:pt x="452" y="708"/>
                  </a:lnTo>
                  <a:lnTo>
                    <a:pt x="462" y="722"/>
                  </a:lnTo>
                  <a:lnTo>
                    <a:pt x="478" y="736"/>
                  </a:lnTo>
                  <a:lnTo>
                    <a:pt x="488" y="750"/>
                  </a:lnTo>
                  <a:lnTo>
                    <a:pt x="488" y="754"/>
                  </a:lnTo>
                  <a:lnTo>
                    <a:pt x="514" y="818"/>
                  </a:lnTo>
                  <a:lnTo>
                    <a:pt x="518" y="828"/>
                  </a:lnTo>
                  <a:lnTo>
                    <a:pt x="546" y="862"/>
                  </a:lnTo>
                  <a:lnTo>
                    <a:pt x="548" y="868"/>
                  </a:lnTo>
                  <a:lnTo>
                    <a:pt x="568" y="890"/>
                  </a:lnTo>
                  <a:lnTo>
                    <a:pt x="572" y="894"/>
                  </a:lnTo>
                  <a:lnTo>
                    <a:pt x="580" y="902"/>
                  </a:lnTo>
                  <a:lnTo>
                    <a:pt x="582" y="908"/>
                  </a:lnTo>
                  <a:lnTo>
                    <a:pt x="582" y="928"/>
                  </a:lnTo>
                  <a:lnTo>
                    <a:pt x="588" y="936"/>
                  </a:lnTo>
                  <a:lnTo>
                    <a:pt x="590" y="960"/>
                  </a:lnTo>
                  <a:lnTo>
                    <a:pt x="596" y="968"/>
                  </a:lnTo>
                  <a:lnTo>
                    <a:pt x="616" y="1006"/>
                  </a:lnTo>
                  <a:lnTo>
                    <a:pt x="618" y="1018"/>
                  </a:lnTo>
                  <a:lnTo>
                    <a:pt x="632" y="1018"/>
                  </a:lnTo>
                  <a:lnTo>
                    <a:pt x="648" y="1028"/>
                  </a:lnTo>
                  <a:lnTo>
                    <a:pt x="666" y="1034"/>
                  </a:lnTo>
                  <a:lnTo>
                    <a:pt x="694" y="1052"/>
                  </a:lnTo>
                  <a:lnTo>
                    <a:pt x="732" y="1054"/>
                  </a:lnTo>
                  <a:lnTo>
                    <a:pt x="738" y="1056"/>
                  </a:lnTo>
                  <a:lnTo>
                    <a:pt x="758" y="1070"/>
                  </a:lnTo>
                  <a:lnTo>
                    <a:pt x="770" y="1074"/>
                  </a:lnTo>
                  <a:lnTo>
                    <a:pt x="778" y="1062"/>
                  </a:lnTo>
                  <a:lnTo>
                    <a:pt x="788" y="1064"/>
                  </a:lnTo>
                  <a:lnTo>
                    <a:pt x="790" y="1062"/>
                  </a:lnTo>
                  <a:lnTo>
                    <a:pt x="790" y="1056"/>
                  </a:lnTo>
                  <a:lnTo>
                    <a:pt x="782" y="1054"/>
                  </a:lnTo>
                  <a:lnTo>
                    <a:pt x="782" y="1050"/>
                  </a:lnTo>
                  <a:lnTo>
                    <a:pt x="774" y="1040"/>
                  </a:lnTo>
                  <a:lnTo>
                    <a:pt x="762" y="994"/>
                  </a:lnTo>
                  <a:lnTo>
                    <a:pt x="756" y="974"/>
                  </a:lnTo>
                  <a:lnTo>
                    <a:pt x="766" y="946"/>
                  </a:lnTo>
                  <a:lnTo>
                    <a:pt x="764" y="938"/>
                  </a:lnTo>
                  <a:lnTo>
                    <a:pt x="762" y="936"/>
                  </a:lnTo>
                  <a:lnTo>
                    <a:pt x="758" y="936"/>
                  </a:lnTo>
                  <a:lnTo>
                    <a:pt x="758" y="934"/>
                  </a:lnTo>
                  <a:lnTo>
                    <a:pt x="758" y="932"/>
                  </a:lnTo>
                  <a:lnTo>
                    <a:pt x="760" y="930"/>
                  </a:lnTo>
                  <a:lnTo>
                    <a:pt x="772" y="922"/>
                  </a:lnTo>
                  <a:lnTo>
                    <a:pt x="780" y="896"/>
                  </a:lnTo>
                  <a:lnTo>
                    <a:pt x="774" y="894"/>
                  </a:lnTo>
                  <a:lnTo>
                    <a:pt x="770" y="882"/>
                  </a:lnTo>
                  <a:lnTo>
                    <a:pt x="778" y="874"/>
                  </a:lnTo>
                  <a:lnTo>
                    <a:pt x="786" y="880"/>
                  </a:lnTo>
                  <a:lnTo>
                    <a:pt x="800" y="870"/>
                  </a:lnTo>
                  <a:lnTo>
                    <a:pt x="804" y="856"/>
                  </a:lnTo>
                  <a:lnTo>
                    <a:pt x="796" y="852"/>
                  </a:lnTo>
                  <a:lnTo>
                    <a:pt x="800" y="846"/>
                  </a:lnTo>
                  <a:lnTo>
                    <a:pt x="804" y="846"/>
                  </a:lnTo>
                  <a:lnTo>
                    <a:pt x="806" y="848"/>
                  </a:lnTo>
                  <a:lnTo>
                    <a:pt x="810" y="844"/>
                  </a:lnTo>
                  <a:lnTo>
                    <a:pt x="814" y="846"/>
                  </a:lnTo>
                  <a:lnTo>
                    <a:pt x="820" y="846"/>
                  </a:lnTo>
                  <a:lnTo>
                    <a:pt x="822" y="844"/>
                  </a:lnTo>
                  <a:lnTo>
                    <a:pt x="824" y="842"/>
                  </a:lnTo>
                  <a:lnTo>
                    <a:pt x="824" y="830"/>
                  </a:lnTo>
                  <a:lnTo>
                    <a:pt x="826" y="826"/>
                  </a:lnTo>
                  <a:lnTo>
                    <a:pt x="828" y="826"/>
                  </a:lnTo>
                  <a:lnTo>
                    <a:pt x="832" y="828"/>
                  </a:lnTo>
                  <a:lnTo>
                    <a:pt x="834" y="828"/>
                  </a:lnTo>
                  <a:lnTo>
                    <a:pt x="856" y="824"/>
                  </a:lnTo>
                  <a:lnTo>
                    <a:pt x="858" y="822"/>
                  </a:lnTo>
                  <a:lnTo>
                    <a:pt x="858" y="820"/>
                  </a:lnTo>
                  <a:lnTo>
                    <a:pt x="856" y="818"/>
                  </a:lnTo>
                  <a:lnTo>
                    <a:pt x="846" y="810"/>
                  </a:lnTo>
                  <a:lnTo>
                    <a:pt x="846" y="806"/>
                  </a:lnTo>
                  <a:lnTo>
                    <a:pt x="866" y="800"/>
                  </a:lnTo>
                  <a:lnTo>
                    <a:pt x="868" y="796"/>
                  </a:lnTo>
                  <a:lnTo>
                    <a:pt x="874" y="794"/>
                  </a:lnTo>
                  <a:lnTo>
                    <a:pt x="876" y="796"/>
                  </a:lnTo>
                  <a:lnTo>
                    <a:pt x="874" y="798"/>
                  </a:lnTo>
                  <a:lnTo>
                    <a:pt x="876" y="804"/>
                  </a:lnTo>
                  <a:lnTo>
                    <a:pt x="880" y="804"/>
                  </a:lnTo>
                  <a:lnTo>
                    <a:pt x="884" y="802"/>
                  </a:lnTo>
                  <a:lnTo>
                    <a:pt x="914" y="792"/>
                  </a:lnTo>
                  <a:lnTo>
                    <a:pt x="964" y="758"/>
                  </a:lnTo>
                  <a:lnTo>
                    <a:pt x="966" y="746"/>
                  </a:lnTo>
                  <a:lnTo>
                    <a:pt x="990" y="726"/>
                  </a:lnTo>
                  <a:lnTo>
                    <a:pt x="990" y="724"/>
                  </a:lnTo>
                  <a:lnTo>
                    <a:pt x="982" y="710"/>
                  </a:lnTo>
                  <a:lnTo>
                    <a:pt x="982" y="698"/>
                  </a:lnTo>
                  <a:lnTo>
                    <a:pt x="998" y="692"/>
                  </a:lnTo>
                  <a:lnTo>
                    <a:pt x="1002" y="692"/>
                  </a:lnTo>
                  <a:lnTo>
                    <a:pt x="1000" y="704"/>
                  </a:lnTo>
                  <a:lnTo>
                    <a:pt x="1000" y="708"/>
                  </a:lnTo>
                  <a:lnTo>
                    <a:pt x="1020" y="706"/>
                  </a:lnTo>
                  <a:lnTo>
                    <a:pt x="1022" y="710"/>
                  </a:lnTo>
                  <a:lnTo>
                    <a:pt x="1058" y="694"/>
                  </a:lnTo>
                  <a:lnTo>
                    <a:pt x="1078" y="694"/>
                  </a:lnTo>
                  <a:lnTo>
                    <a:pt x="1080" y="692"/>
                  </a:lnTo>
                  <a:lnTo>
                    <a:pt x="1078" y="690"/>
                  </a:lnTo>
                  <a:lnTo>
                    <a:pt x="1074" y="686"/>
                  </a:lnTo>
                  <a:lnTo>
                    <a:pt x="1072" y="680"/>
                  </a:lnTo>
                  <a:lnTo>
                    <a:pt x="1076" y="676"/>
                  </a:lnTo>
                  <a:lnTo>
                    <a:pt x="1078" y="670"/>
                  </a:lnTo>
                  <a:lnTo>
                    <a:pt x="1084" y="664"/>
                  </a:lnTo>
                  <a:lnTo>
                    <a:pt x="1090" y="642"/>
                  </a:lnTo>
                  <a:lnTo>
                    <a:pt x="1086" y="634"/>
                  </a:lnTo>
                  <a:lnTo>
                    <a:pt x="1086" y="626"/>
                  </a:lnTo>
                  <a:lnTo>
                    <a:pt x="1088" y="622"/>
                  </a:lnTo>
                  <a:lnTo>
                    <a:pt x="1086" y="616"/>
                  </a:lnTo>
                  <a:lnTo>
                    <a:pt x="1090" y="604"/>
                  </a:lnTo>
                  <a:lnTo>
                    <a:pt x="1096" y="598"/>
                  </a:lnTo>
                  <a:lnTo>
                    <a:pt x="1098" y="588"/>
                  </a:lnTo>
                  <a:lnTo>
                    <a:pt x="1102" y="570"/>
                  </a:lnTo>
                  <a:lnTo>
                    <a:pt x="1102" y="560"/>
                  </a:lnTo>
                  <a:lnTo>
                    <a:pt x="1098" y="544"/>
                  </a:lnTo>
                  <a:lnTo>
                    <a:pt x="1092" y="534"/>
                  </a:lnTo>
                  <a:lnTo>
                    <a:pt x="1090" y="532"/>
                  </a:lnTo>
                  <a:lnTo>
                    <a:pt x="1090" y="526"/>
                  </a:lnTo>
                  <a:lnTo>
                    <a:pt x="1088" y="522"/>
                  </a:lnTo>
                  <a:lnTo>
                    <a:pt x="1084" y="512"/>
                  </a:lnTo>
                  <a:lnTo>
                    <a:pt x="1078" y="508"/>
                  </a:lnTo>
                  <a:lnTo>
                    <a:pt x="1076" y="504"/>
                  </a:lnTo>
                  <a:lnTo>
                    <a:pt x="1080" y="494"/>
                  </a:lnTo>
                  <a:lnTo>
                    <a:pt x="1072" y="480"/>
                  </a:lnTo>
                  <a:lnTo>
                    <a:pt x="1060" y="468"/>
                  </a:lnTo>
                  <a:lnTo>
                    <a:pt x="1056" y="462"/>
                  </a:lnTo>
                  <a:lnTo>
                    <a:pt x="1054" y="362"/>
                  </a:lnTo>
                  <a:lnTo>
                    <a:pt x="1054" y="310"/>
                  </a:lnTo>
                  <a:lnTo>
                    <a:pt x="1042" y="308"/>
                  </a:lnTo>
                  <a:lnTo>
                    <a:pt x="1032" y="312"/>
                  </a:lnTo>
                  <a:lnTo>
                    <a:pt x="1028" y="310"/>
                  </a:lnTo>
                  <a:lnTo>
                    <a:pt x="1016"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3" name="Freeform 54"/>
            <p:cNvSpPr>
              <a:spLocks/>
            </p:cNvSpPr>
            <p:nvPr/>
          </p:nvSpPr>
          <p:spPr bwMode="grayWhite">
            <a:xfrm>
              <a:off x="3496" y="2037"/>
              <a:ext cx="538" cy="278"/>
            </a:xfrm>
            <a:custGeom>
              <a:avLst/>
              <a:gdLst>
                <a:gd name="T0" fmla="*/ 6 w 580"/>
                <a:gd name="T1" fmla="*/ 7 h 298"/>
                <a:gd name="T2" fmla="*/ 6 w 580"/>
                <a:gd name="T3" fmla="*/ 7 h 298"/>
                <a:gd name="T4" fmla="*/ 6 w 580"/>
                <a:gd name="T5" fmla="*/ 7 h 298"/>
                <a:gd name="T6" fmla="*/ 6 w 580"/>
                <a:gd name="T7" fmla="*/ 7 h 298"/>
                <a:gd name="T8" fmla="*/ 6 w 580"/>
                <a:gd name="T9" fmla="*/ 7 h 298"/>
                <a:gd name="T10" fmla="*/ 6 w 580"/>
                <a:gd name="T11" fmla="*/ 7 h 298"/>
                <a:gd name="T12" fmla="*/ 6 w 580"/>
                <a:gd name="T13" fmla="*/ 7 h 298"/>
                <a:gd name="T14" fmla="*/ 6 w 580"/>
                <a:gd name="T15" fmla="*/ 7 h 298"/>
                <a:gd name="T16" fmla="*/ 6 w 580"/>
                <a:gd name="T17" fmla="*/ 7 h 298"/>
                <a:gd name="T18" fmla="*/ 6 w 580"/>
                <a:gd name="T19" fmla="*/ 7 h 298"/>
                <a:gd name="T20" fmla="*/ 6 w 580"/>
                <a:gd name="T21" fmla="*/ 7 h 298"/>
                <a:gd name="T22" fmla="*/ 6 w 580"/>
                <a:gd name="T23" fmla="*/ 7 h 298"/>
                <a:gd name="T24" fmla="*/ 6 w 580"/>
                <a:gd name="T25" fmla="*/ 7 h 298"/>
                <a:gd name="T26" fmla="*/ 6 w 580"/>
                <a:gd name="T27" fmla="*/ 7 h 298"/>
                <a:gd name="T28" fmla="*/ 6 w 580"/>
                <a:gd name="T29" fmla="*/ 7 h 298"/>
                <a:gd name="T30" fmla="*/ 6 w 580"/>
                <a:gd name="T31" fmla="*/ 7 h 298"/>
                <a:gd name="T32" fmla="*/ 6 w 580"/>
                <a:gd name="T33" fmla="*/ 7 h 298"/>
                <a:gd name="T34" fmla="*/ 6 w 580"/>
                <a:gd name="T35" fmla="*/ 7 h 298"/>
                <a:gd name="T36" fmla="*/ 6 w 580"/>
                <a:gd name="T37" fmla="*/ 7 h 298"/>
                <a:gd name="T38" fmla="*/ 6 w 580"/>
                <a:gd name="T39" fmla="*/ 7 h 298"/>
                <a:gd name="T40" fmla="*/ 6 w 580"/>
                <a:gd name="T41" fmla="*/ 7 h 298"/>
                <a:gd name="T42" fmla="*/ 6 w 580"/>
                <a:gd name="T43" fmla="*/ 7 h 298"/>
                <a:gd name="T44" fmla="*/ 6 w 580"/>
                <a:gd name="T45" fmla="*/ 7 h 298"/>
                <a:gd name="T46" fmla="*/ 6 w 580"/>
                <a:gd name="T47" fmla="*/ 7 h 298"/>
                <a:gd name="T48" fmla="*/ 6 w 580"/>
                <a:gd name="T49" fmla="*/ 0 h 298"/>
                <a:gd name="T50" fmla="*/ 6 w 580"/>
                <a:gd name="T51" fmla="*/ 6 h 298"/>
                <a:gd name="T52" fmla="*/ 6 w 580"/>
                <a:gd name="T53" fmla="*/ 2 h 298"/>
                <a:gd name="T54" fmla="*/ 6 w 580"/>
                <a:gd name="T55" fmla="*/ 7 h 298"/>
                <a:gd name="T56" fmla="*/ 6 w 580"/>
                <a:gd name="T57" fmla="*/ 7 h 298"/>
                <a:gd name="T58" fmla="*/ 6 w 580"/>
                <a:gd name="T59" fmla="*/ 7 h 298"/>
                <a:gd name="T60" fmla="*/ 6 w 580"/>
                <a:gd name="T61" fmla="*/ 7 h 298"/>
                <a:gd name="T62" fmla="*/ 6 w 580"/>
                <a:gd name="T63" fmla="*/ 7 h 298"/>
                <a:gd name="T64" fmla="*/ 6 w 580"/>
                <a:gd name="T65" fmla="*/ 7 h 298"/>
                <a:gd name="T66" fmla="*/ 6 w 580"/>
                <a:gd name="T67" fmla="*/ 7 h 298"/>
                <a:gd name="T68" fmla="*/ 6 w 580"/>
                <a:gd name="T69" fmla="*/ 7 h 298"/>
                <a:gd name="T70" fmla="*/ 6 w 580"/>
                <a:gd name="T71" fmla="*/ 7 h 298"/>
                <a:gd name="T72" fmla="*/ 6 w 580"/>
                <a:gd name="T73" fmla="*/ 7 h 298"/>
                <a:gd name="T74" fmla="*/ 6 w 580"/>
                <a:gd name="T75" fmla="*/ 7 h 298"/>
                <a:gd name="T76" fmla="*/ 6 w 580"/>
                <a:gd name="T77" fmla="*/ 7 h 298"/>
                <a:gd name="T78" fmla="*/ 6 w 580"/>
                <a:gd name="T79" fmla="*/ 7 h 298"/>
                <a:gd name="T80" fmla="*/ 6 w 580"/>
                <a:gd name="T81" fmla="*/ 7 h 298"/>
                <a:gd name="T82" fmla="*/ 6 w 580"/>
                <a:gd name="T83" fmla="*/ 7 h 298"/>
                <a:gd name="T84" fmla="*/ 6 w 580"/>
                <a:gd name="T85" fmla="*/ 7 h 298"/>
                <a:gd name="T86" fmla="*/ 6 w 580"/>
                <a:gd name="T87" fmla="*/ 7 h 298"/>
                <a:gd name="T88" fmla="*/ 6 w 580"/>
                <a:gd name="T89" fmla="*/ 7 h 298"/>
                <a:gd name="T90" fmla="*/ 6 w 580"/>
                <a:gd name="T91" fmla="*/ 7 h 298"/>
                <a:gd name="T92" fmla="*/ 6 w 580"/>
                <a:gd name="T93" fmla="*/ 7 h 298"/>
                <a:gd name="T94" fmla="*/ 6 w 580"/>
                <a:gd name="T95" fmla="*/ 7 h 298"/>
                <a:gd name="T96" fmla="*/ 6 w 580"/>
                <a:gd name="T97" fmla="*/ 7 h 298"/>
                <a:gd name="T98" fmla="*/ 6 w 580"/>
                <a:gd name="T99" fmla="*/ 7 h 298"/>
                <a:gd name="T100" fmla="*/ 6 w 580"/>
                <a:gd name="T101" fmla="*/ 7 h 298"/>
                <a:gd name="T102" fmla="*/ 6 w 580"/>
                <a:gd name="T103" fmla="*/ 7 h 298"/>
                <a:gd name="T104" fmla="*/ 6 w 580"/>
                <a:gd name="T105" fmla="*/ 7 h 298"/>
                <a:gd name="T106" fmla="*/ 6 w 580"/>
                <a:gd name="T107" fmla="*/ 7 h 298"/>
                <a:gd name="T108" fmla="*/ 6 w 580"/>
                <a:gd name="T109" fmla="*/ 7 h 2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0"/>
                <a:gd name="T166" fmla="*/ 0 h 298"/>
                <a:gd name="T167" fmla="*/ 580 w 580"/>
                <a:gd name="T168" fmla="*/ 298 h 2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0" h="298">
                  <a:moveTo>
                    <a:pt x="0" y="298"/>
                  </a:moveTo>
                  <a:lnTo>
                    <a:pt x="116" y="288"/>
                  </a:lnTo>
                  <a:lnTo>
                    <a:pt x="116" y="278"/>
                  </a:lnTo>
                  <a:lnTo>
                    <a:pt x="114" y="274"/>
                  </a:lnTo>
                  <a:lnTo>
                    <a:pt x="126" y="272"/>
                  </a:lnTo>
                  <a:lnTo>
                    <a:pt x="132" y="274"/>
                  </a:lnTo>
                  <a:lnTo>
                    <a:pt x="458" y="246"/>
                  </a:lnTo>
                  <a:lnTo>
                    <a:pt x="464" y="240"/>
                  </a:lnTo>
                  <a:lnTo>
                    <a:pt x="470" y="236"/>
                  </a:lnTo>
                  <a:lnTo>
                    <a:pt x="498" y="222"/>
                  </a:lnTo>
                  <a:lnTo>
                    <a:pt x="502" y="214"/>
                  </a:lnTo>
                  <a:lnTo>
                    <a:pt x="518" y="204"/>
                  </a:lnTo>
                  <a:lnTo>
                    <a:pt x="518" y="196"/>
                  </a:lnTo>
                  <a:lnTo>
                    <a:pt x="520" y="192"/>
                  </a:lnTo>
                  <a:lnTo>
                    <a:pt x="528" y="188"/>
                  </a:lnTo>
                  <a:lnTo>
                    <a:pt x="528" y="180"/>
                  </a:lnTo>
                  <a:lnTo>
                    <a:pt x="536" y="172"/>
                  </a:lnTo>
                  <a:lnTo>
                    <a:pt x="576" y="138"/>
                  </a:lnTo>
                  <a:lnTo>
                    <a:pt x="580" y="130"/>
                  </a:lnTo>
                  <a:lnTo>
                    <a:pt x="574" y="130"/>
                  </a:lnTo>
                  <a:lnTo>
                    <a:pt x="568" y="126"/>
                  </a:lnTo>
                  <a:lnTo>
                    <a:pt x="566" y="126"/>
                  </a:lnTo>
                  <a:lnTo>
                    <a:pt x="564" y="122"/>
                  </a:lnTo>
                  <a:lnTo>
                    <a:pt x="556" y="120"/>
                  </a:lnTo>
                  <a:lnTo>
                    <a:pt x="552" y="120"/>
                  </a:lnTo>
                  <a:lnTo>
                    <a:pt x="550" y="118"/>
                  </a:lnTo>
                  <a:lnTo>
                    <a:pt x="540" y="102"/>
                  </a:lnTo>
                  <a:lnTo>
                    <a:pt x="524" y="82"/>
                  </a:lnTo>
                  <a:lnTo>
                    <a:pt x="522" y="76"/>
                  </a:lnTo>
                  <a:lnTo>
                    <a:pt x="522" y="70"/>
                  </a:lnTo>
                  <a:lnTo>
                    <a:pt x="522" y="62"/>
                  </a:lnTo>
                  <a:lnTo>
                    <a:pt x="520" y="48"/>
                  </a:lnTo>
                  <a:lnTo>
                    <a:pt x="518" y="46"/>
                  </a:lnTo>
                  <a:lnTo>
                    <a:pt x="508" y="38"/>
                  </a:lnTo>
                  <a:lnTo>
                    <a:pt x="500" y="38"/>
                  </a:lnTo>
                  <a:lnTo>
                    <a:pt x="492" y="26"/>
                  </a:lnTo>
                  <a:lnTo>
                    <a:pt x="488" y="20"/>
                  </a:lnTo>
                  <a:lnTo>
                    <a:pt x="478" y="26"/>
                  </a:lnTo>
                  <a:lnTo>
                    <a:pt x="476" y="32"/>
                  </a:lnTo>
                  <a:lnTo>
                    <a:pt x="470" y="34"/>
                  </a:lnTo>
                  <a:lnTo>
                    <a:pt x="468" y="36"/>
                  </a:lnTo>
                  <a:lnTo>
                    <a:pt x="458" y="38"/>
                  </a:lnTo>
                  <a:lnTo>
                    <a:pt x="444" y="32"/>
                  </a:lnTo>
                  <a:lnTo>
                    <a:pt x="438" y="34"/>
                  </a:lnTo>
                  <a:lnTo>
                    <a:pt x="432" y="42"/>
                  </a:lnTo>
                  <a:lnTo>
                    <a:pt x="416" y="30"/>
                  </a:lnTo>
                  <a:lnTo>
                    <a:pt x="400" y="32"/>
                  </a:lnTo>
                  <a:lnTo>
                    <a:pt x="388" y="26"/>
                  </a:lnTo>
                  <a:lnTo>
                    <a:pt x="382" y="12"/>
                  </a:lnTo>
                  <a:lnTo>
                    <a:pt x="366" y="0"/>
                  </a:lnTo>
                  <a:lnTo>
                    <a:pt x="358" y="6"/>
                  </a:lnTo>
                  <a:lnTo>
                    <a:pt x="354" y="6"/>
                  </a:lnTo>
                  <a:lnTo>
                    <a:pt x="346" y="2"/>
                  </a:lnTo>
                  <a:lnTo>
                    <a:pt x="338" y="2"/>
                  </a:lnTo>
                  <a:lnTo>
                    <a:pt x="336" y="10"/>
                  </a:lnTo>
                  <a:lnTo>
                    <a:pt x="336" y="14"/>
                  </a:lnTo>
                  <a:lnTo>
                    <a:pt x="342" y="32"/>
                  </a:lnTo>
                  <a:lnTo>
                    <a:pt x="338" y="38"/>
                  </a:lnTo>
                  <a:lnTo>
                    <a:pt x="328" y="40"/>
                  </a:lnTo>
                  <a:lnTo>
                    <a:pt x="318" y="48"/>
                  </a:lnTo>
                  <a:lnTo>
                    <a:pt x="306" y="46"/>
                  </a:lnTo>
                  <a:lnTo>
                    <a:pt x="300" y="50"/>
                  </a:lnTo>
                  <a:lnTo>
                    <a:pt x="300" y="64"/>
                  </a:lnTo>
                  <a:lnTo>
                    <a:pt x="268" y="106"/>
                  </a:lnTo>
                  <a:lnTo>
                    <a:pt x="264" y="122"/>
                  </a:lnTo>
                  <a:lnTo>
                    <a:pt x="244" y="124"/>
                  </a:lnTo>
                  <a:lnTo>
                    <a:pt x="234" y="114"/>
                  </a:lnTo>
                  <a:lnTo>
                    <a:pt x="230" y="112"/>
                  </a:lnTo>
                  <a:lnTo>
                    <a:pt x="224" y="120"/>
                  </a:lnTo>
                  <a:lnTo>
                    <a:pt x="218" y="140"/>
                  </a:lnTo>
                  <a:lnTo>
                    <a:pt x="212" y="144"/>
                  </a:lnTo>
                  <a:lnTo>
                    <a:pt x="204" y="140"/>
                  </a:lnTo>
                  <a:lnTo>
                    <a:pt x="198" y="132"/>
                  </a:lnTo>
                  <a:lnTo>
                    <a:pt x="186" y="138"/>
                  </a:lnTo>
                  <a:lnTo>
                    <a:pt x="180" y="152"/>
                  </a:lnTo>
                  <a:lnTo>
                    <a:pt x="176" y="154"/>
                  </a:lnTo>
                  <a:lnTo>
                    <a:pt x="174" y="152"/>
                  </a:lnTo>
                  <a:lnTo>
                    <a:pt x="150" y="140"/>
                  </a:lnTo>
                  <a:lnTo>
                    <a:pt x="132" y="148"/>
                  </a:lnTo>
                  <a:lnTo>
                    <a:pt x="118" y="146"/>
                  </a:lnTo>
                  <a:lnTo>
                    <a:pt x="114" y="154"/>
                  </a:lnTo>
                  <a:lnTo>
                    <a:pt x="116" y="158"/>
                  </a:lnTo>
                  <a:lnTo>
                    <a:pt x="110" y="160"/>
                  </a:lnTo>
                  <a:lnTo>
                    <a:pt x="104" y="158"/>
                  </a:lnTo>
                  <a:lnTo>
                    <a:pt x="104" y="160"/>
                  </a:lnTo>
                  <a:lnTo>
                    <a:pt x="102" y="164"/>
                  </a:lnTo>
                  <a:lnTo>
                    <a:pt x="100" y="172"/>
                  </a:lnTo>
                  <a:lnTo>
                    <a:pt x="96" y="174"/>
                  </a:lnTo>
                  <a:lnTo>
                    <a:pt x="98" y="178"/>
                  </a:lnTo>
                  <a:lnTo>
                    <a:pt x="106" y="188"/>
                  </a:lnTo>
                  <a:lnTo>
                    <a:pt x="104" y="190"/>
                  </a:lnTo>
                  <a:lnTo>
                    <a:pt x="80" y="196"/>
                  </a:lnTo>
                  <a:lnTo>
                    <a:pt x="72" y="200"/>
                  </a:lnTo>
                  <a:lnTo>
                    <a:pt x="74" y="212"/>
                  </a:lnTo>
                  <a:lnTo>
                    <a:pt x="78" y="232"/>
                  </a:lnTo>
                  <a:lnTo>
                    <a:pt x="68" y="236"/>
                  </a:lnTo>
                  <a:lnTo>
                    <a:pt x="58" y="230"/>
                  </a:lnTo>
                  <a:lnTo>
                    <a:pt x="48" y="224"/>
                  </a:lnTo>
                  <a:lnTo>
                    <a:pt x="36" y="222"/>
                  </a:lnTo>
                  <a:lnTo>
                    <a:pt x="26" y="228"/>
                  </a:lnTo>
                  <a:lnTo>
                    <a:pt x="22" y="244"/>
                  </a:lnTo>
                  <a:lnTo>
                    <a:pt x="22" y="246"/>
                  </a:lnTo>
                  <a:lnTo>
                    <a:pt x="24" y="248"/>
                  </a:lnTo>
                  <a:lnTo>
                    <a:pt x="30" y="250"/>
                  </a:lnTo>
                  <a:lnTo>
                    <a:pt x="32" y="260"/>
                  </a:lnTo>
                  <a:lnTo>
                    <a:pt x="24" y="284"/>
                  </a:lnTo>
                  <a:lnTo>
                    <a:pt x="20" y="288"/>
                  </a:lnTo>
                  <a:lnTo>
                    <a:pt x="16" y="286"/>
                  </a:lnTo>
                  <a:lnTo>
                    <a:pt x="6" y="290"/>
                  </a:lnTo>
                  <a:lnTo>
                    <a:pt x="0" y="29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4" name="Freeform 55"/>
            <p:cNvSpPr>
              <a:spLocks/>
            </p:cNvSpPr>
            <p:nvPr/>
          </p:nvSpPr>
          <p:spPr bwMode="grayWhite">
            <a:xfrm>
              <a:off x="3449" y="2246"/>
              <a:ext cx="600" cy="211"/>
            </a:xfrm>
            <a:custGeom>
              <a:avLst/>
              <a:gdLst>
                <a:gd name="T0" fmla="*/ 7 w 646"/>
                <a:gd name="T1" fmla="*/ 0 h 228"/>
                <a:gd name="T2" fmla="*/ 7 w 646"/>
                <a:gd name="T3" fmla="*/ 6 h 228"/>
                <a:gd name="T4" fmla="*/ 7 w 646"/>
                <a:gd name="T5" fmla="*/ 6 h 228"/>
                <a:gd name="T6" fmla="*/ 7 w 646"/>
                <a:gd name="T7" fmla="*/ 6 h 228"/>
                <a:gd name="T8" fmla="*/ 7 w 646"/>
                <a:gd name="T9" fmla="*/ 6 h 228"/>
                <a:gd name="T10" fmla="*/ 7 w 646"/>
                <a:gd name="T11" fmla="*/ 6 h 228"/>
                <a:gd name="T12" fmla="*/ 7 w 646"/>
                <a:gd name="T13" fmla="*/ 6 h 228"/>
                <a:gd name="T14" fmla="*/ 7 w 646"/>
                <a:gd name="T15" fmla="*/ 6 h 228"/>
                <a:gd name="T16" fmla="*/ 7 w 646"/>
                <a:gd name="T17" fmla="*/ 6 h 228"/>
                <a:gd name="T18" fmla="*/ 7 w 646"/>
                <a:gd name="T19" fmla="*/ 6 h 228"/>
                <a:gd name="T20" fmla="*/ 7 w 646"/>
                <a:gd name="T21" fmla="*/ 6 h 228"/>
                <a:gd name="T22" fmla="*/ 7 w 646"/>
                <a:gd name="T23" fmla="*/ 6 h 228"/>
                <a:gd name="T24" fmla="*/ 7 w 646"/>
                <a:gd name="T25" fmla="*/ 6 h 228"/>
                <a:gd name="T26" fmla="*/ 7 w 646"/>
                <a:gd name="T27" fmla="*/ 6 h 228"/>
                <a:gd name="T28" fmla="*/ 7 w 646"/>
                <a:gd name="T29" fmla="*/ 6 h 228"/>
                <a:gd name="T30" fmla="*/ 7 w 646"/>
                <a:gd name="T31" fmla="*/ 6 h 228"/>
                <a:gd name="T32" fmla="*/ 7 w 646"/>
                <a:gd name="T33" fmla="*/ 6 h 228"/>
                <a:gd name="T34" fmla="*/ 7 w 646"/>
                <a:gd name="T35" fmla="*/ 6 h 228"/>
                <a:gd name="T36" fmla="*/ 7 w 646"/>
                <a:gd name="T37" fmla="*/ 6 h 228"/>
                <a:gd name="T38" fmla="*/ 7 w 646"/>
                <a:gd name="T39" fmla="*/ 6 h 228"/>
                <a:gd name="T40" fmla="*/ 7 w 646"/>
                <a:gd name="T41" fmla="*/ 6 h 228"/>
                <a:gd name="T42" fmla="*/ 7 w 646"/>
                <a:gd name="T43" fmla="*/ 6 h 228"/>
                <a:gd name="T44" fmla="*/ 0 w 646"/>
                <a:gd name="T45" fmla="*/ 6 h 228"/>
                <a:gd name="T46" fmla="*/ 7 w 646"/>
                <a:gd name="T47" fmla="*/ 6 h 228"/>
                <a:gd name="T48" fmla="*/ 7 w 646"/>
                <a:gd name="T49" fmla="*/ 6 h 228"/>
                <a:gd name="T50" fmla="*/ 7 w 646"/>
                <a:gd name="T51" fmla="*/ 6 h 228"/>
                <a:gd name="T52" fmla="*/ 7 w 646"/>
                <a:gd name="T53" fmla="*/ 6 h 228"/>
                <a:gd name="T54" fmla="*/ 7 w 646"/>
                <a:gd name="T55" fmla="*/ 6 h 228"/>
                <a:gd name="T56" fmla="*/ 7 w 646"/>
                <a:gd name="T57" fmla="*/ 6 h 228"/>
                <a:gd name="T58" fmla="*/ 7 w 646"/>
                <a:gd name="T59" fmla="*/ 6 h 228"/>
                <a:gd name="T60" fmla="*/ 7 w 646"/>
                <a:gd name="T61" fmla="*/ 6 h 228"/>
                <a:gd name="T62" fmla="*/ 7 w 646"/>
                <a:gd name="T63" fmla="*/ 6 h 228"/>
                <a:gd name="T64" fmla="*/ 7 w 646"/>
                <a:gd name="T65" fmla="*/ 6 h 228"/>
                <a:gd name="T66" fmla="*/ 7 w 646"/>
                <a:gd name="T67" fmla="*/ 6 h 228"/>
                <a:gd name="T68" fmla="*/ 7 w 646"/>
                <a:gd name="T69" fmla="*/ 6 h 228"/>
                <a:gd name="T70" fmla="*/ 7 w 646"/>
                <a:gd name="T71" fmla="*/ 6 h 228"/>
                <a:gd name="T72" fmla="*/ 7 w 646"/>
                <a:gd name="T73" fmla="*/ 6 h 228"/>
                <a:gd name="T74" fmla="*/ 7 w 646"/>
                <a:gd name="T75" fmla="*/ 6 h 228"/>
                <a:gd name="T76" fmla="*/ 7 w 646"/>
                <a:gd name="T77" fmla="*/ 6 h 228"/>
                <a:gd name="T78" fmla="*/ 7 w 646"/>
                <a:gd name="T79" fmla="*/ 6 h 228"/>
                <a:gd name="T80" fmla="*/ 7 w 646"/>
                <a:gd name="T81" fmla="*/ 6 h 228"/>
                <a:gd name="T82" fmla="*/ 7 w 646"/>
                <a:gd name="T83" fmla="*/ 6 h 228"/>
                <a:gd name="T84" fmla="*/ 7 w 646"/>
                <a:gd name="T85" fmla="*/ 6 h 228"/>
                <a:gd name="T86" fmla="*/ 7 w 646"/>
                <a:gd name="T87" fmla="*/ 6 h 228"/>
                <a:gd name="T88" fmla="*/ 7 w 646"/>
                <a:gd name="T89" fmla="*/ 6 h 228"/>
                <a:gd name="T90" fmla="*/ 7 w 646"/>
                <a:gd name="T91" fmla="*/ 6 h 228"/>
                <a:gd name="T92" fmla="*/ 7 w 646"/>
                <a:gd name="T93" fmla="*/ 6 h 228"/>
                <a:gd name="T94" fmla="*/ 7 w 646"/>
                <a:gd name="T95" fmla="*/ 6 h 228"/>
                <a:gd name="T96" fmla="*/ 7 w 646"/>
                <a:gd name="T97" fmla="*/ 6 h 228"/>
                <a:gd name="T98" fmla="*/ 7 w 646"/>
                <a:gd name="T99" fmla="*/ 6 h 228"/>
                <a:gd name="T100" fmla="*/ 7 w 646"/>
                <a:gd name="T101" fmla="*/ 6 h 228"/>
                <a:gd name="T102" fmla="*/ 7 w 646"/>
                <a:gd name="T103" fmla="*/ 6 h 228"/>
                <a:gd name="T104" fmla="*/ 7 w 646"/>
                <a:gd name="T105" fmla="*/ 6 h 228"/>
                <a:gd name="T106" fmla="*/ 7 w 646"/>
                <a:gd name="T107" fmla="*/ 6 h 228"/>
                <a:gd name="T108" fmla="*/ 7 w 646"/>
                <a:gd name="T109" fmla="*/ 6 h 228"/>
                <a:gd name="T110" fmla="*/ 7 w 646"/>
                <a:gd name="T111" fmla="*/ 6 h 228"/>
                <a:gd name="T112" fmla="*/ 7 w 646"/>
                <a:gd name="T113" fmla="*/ 6 h 228"/>
                <a:gd name="T114" fmla="*/ 7 w 646"/>
                <a:gd name="T115" fmla="*/ 0 h 2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6"/>
                <a:gd name="T175" fmla="*/ 0 h 228"/>
                <a:gd name="T176" fmla="*/ 646 w 646"/>
                <a:gd name="T177" fmla="*/ 228 h 2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6" h="228">
                  <a:moveTo>
                    <a:pt x="646" y="0"/>
                  </a:moveTo>
                  <a:lnTo>
                    <a:pt x="514" y="16"/>
                  </a:lnTo>
                  <a:lnTo>
                    <a:pt x="508" y="22"/>
                  </a:lnTo>
                  <a:lnTo>
                    <a:pt x="182" y="50"/>
                  </a:lnTo>
                  <a:lnTo>
                    <a:pt x="176" y="48"/>
                  </a:lnTo>
                  <a:lnTo>
                    <a:pt x="164" y="50"/>
                  </a:lnTo>
                  <a:lnTo>
                    <a:pt x="166" y="54"/>
                  </a:lnTo>
                  <a:lnTo>
                    <a:pt x="166" y="64"/>
                  </a:lnTo>
                  <a:lnTo>
                    <a:pt x="50" y="74"/>
                  </a:lnTo>
                  <a:lnTo>
                    <a:pt x="44" y="88"/>
                  </a:lnTo>
                  <a:lnTo>
                    <a:pt x="40" y="104"/>
                  </a:lnTo>
                  <a:lnTo>
                    <a:pt x="42" y="110"/>
                  </a:lnTo>
                  <a:lnTo>
                    <a:pt x="38" y="124"/>
                  </a:lnTo>
                  <a:lnTo>
                    <a:pt x="36" y="130"/>
                  </a:lnTo>
                  <a:lnTo>
                    <a:pt x="38" y="134"/>
                  </a:lnTo>
                  <a:lnTo>
                    <a:pt x="34" y="142"/>
                  </a:lnTo>
                  <a:lnTo>
                    <a:pt x="24" y="152"/>
                  </a:lnTo>
                  <a:lnTo>
                    <a:pt x="20" y="174"/>
                  </a:lnTo>
                  <a:lnTo>
                    <a:pt x="10" y="186"/>
                  </a:lnTo>
                  <a:lnTo>
                    <a:pt x="12" y="200"/>
                  </a:lnTo>
                  <a:lnTo>
                    <a:pt x="10" y="218"/>
                  </a:lnTo>
                  <a:lnTo>
                    <a:pt x="8" y="218"/>
                  </a:lnTo>
                  <a:lnTo>
                    <a:pt x="0" y="228"/>
                  </a:lnTo>
                  <a:lnTo>
                    <a:pt x="166" y="214"/>
                  </a:lnTo>
                  <a:lnTo>
                    <a:pt x="374" y="196"/>
                  </a:lnTo>
                  <a:lnTo>
                    <a:pt x="454" y="188"/>
                  </a:lnTo>
                  <a:lnTo>
                    <a:pt x="456" y="164"/>
                  </a:lnTo>
                  <a:lnTo>
                    <a:pt x="464" y="164"/>
                  </a:lnTo>
                  <a:lnTo>
                    <a:pt x="468" y="164"/>
                  </a:lnTo>
                  <a:lnTo>
                    <a:pt x="474" y="158"/>
                  </a:lnTo>
                  <a:lnTo>
                    <a:pt x="474" y="152"/>
                  </a:lnTo>
                  <a:lnTo>
                    <a:pt x="474" y="146"/>
                  </a:lnTo>
                  <a:lnTo>
                    <a:pt x="476" y="140"/>
                  </a:lnTo>
                  <a:lnTo>
                    <a:pt x="482" y="134"/>
                  </a:lnTo>
                  <a:lnTo>
                    <a:pt x="498" y="126"/>
                  </a:lnTo>
                  <a:lnTo>
                    <a:pt x="518" y="122"/>
                  </a:lnTo>
                  <a:lnTo>
                    <a:pt x="536" y="106"/>
                  </a:lnTo>
                  <a:lnTo>
                    <a:pt x="542" y="102"/>
                  </a:lnTo>
                  <a:lnTo>
                    <a:pt x="554" y="92"/>
                  </a:lnTo>
                  <a:lnTo>
                    <a:pt x="556" y="82"/>
                  </a:lnTo>
                  <a:lnTo>
                    <a:pt x="560" y="82"/>
                  </a:lnTo>
                  <a:lnTo>
                    <a:pt x="564" y="82"/>
                  </a:lnTo>
                  <a:lnTo>
                    <a:pt x="568" y="78"/>
                  </a:lnTo>
                  <a:lnTo>
                    <a:pt x="568" y="76"/>
                  </a:lnTo>
                  <a:lnTo>
                    <a:pt x="574" y="70"/>
                  </a:lnTo>
                  <a:lnTo>
                    <a:pt x="578" y="70"/>
                  </a:lnTo>
                  <a:lnTo>
                    <a:pt x="582" y="74"/>
                  </a:lnTo>
                  <a:lnTo>
                    <a:pt x="588" y="70"/>
                  </a:lnTo>
                  <a:lnTo>
                    <a:pt x="590" y="66"/>
                  </a:lnTo>
                  <a:lnTo>
                    <a:pt x="598" y="58"/>
                  </a:lnTo>
                  <a:lnTo>
                    <a:pt x="606" y="56"/>
                  </a:lnTo>
                  <a:lnTo>
                    <a:pt x="618" y="56"/>
                  </a:lnTo>
                  <a:lnTo>
                    <a:pt x="632" y="34"/>
                  </a:lnTo>
                  <a:lnTo>
                    <a:pt x="642" y="26"/>
                  </a:lnTo>
                  <a:lnTo>
                    <a:pt x="644" y="20"/>
                  </a:lnTo>
                  <a:lnTo>
                    <a:pt x="646" y="14"/>
                  </a:lnTo>
                  <a:lnTo>
                    <a:pt x="644" y="6"/>
                  </a:lnTo>
                  <a:lnTo>
                    <a:pt x="64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5" name="Freeform 56"/>
            <p:cNvSpPr>
              <a:spLocks/>
            </p:cNvSpPr>
            <p:nvPr/>
          </p:nvSpPr>
          <p:spPr bwMode="grayWhite">
            <a:xfrm>
              <a:off x="3785" y="1739"/>
              <a:ext cx="306" cy="343"/>
            </a:xfrm>
            <a:custGeom>
              <a:avLst/>
              <a:gdLst>
                <a:gd name="T0" fmla="*/ 6 w 330"/>
                <a:gd name="T1" fmla="*/ 6 h 370"/>
                <a:gd name="T2" fmla="*/ 6 w 330"/>
                <a:gd name="T3" fmla="*/ 6 h 370"/>
                <a:gd name="T4" fmla="*/ 6 w 330"/>
                <a:gd name="T5" fmla="*/ 6 h 370"/>
                <a:gd name="T6" fmla="*/ 6 w 330"/>
                <a:gd name="T7" fmla="*/ 6 h 370"/>
                <a:gd name="T8" fmla="*/ 6 w 330"/>
                <a:gd name="T9" fmla="*/ 6 h 370"/>
                <a:gd name="T10" fmla="*/ 6 w 330"/>
                <a:gd name="T11" fmla="*/ 6 h 370"/>
                <a:gd name="T12" fmla="*/ 6 w 330"/>
                <a:gd name="T13" fmla="*/ 6 h 370"/>
                <a:gd name="T14" fmla="*/ 6 w 330"/>
                <a:gd name="T15" fmla="*/ 6 h 370"/>
                <a:gd name="T16" fmla="*/ 6 w 330"/>
                <a:gd name="T17" fmla="*/ 6 h 370"/>
                <a:gd name="T18" fmla="*/ 6 w 330"/>
                <a:gd name="T19" fmla="*/ 6 h 370"/>
                <a:gd name="T20" fmla="*/ 6 w 330"/>
                <a:gd name="T21" fmla="*/ 6 h 370"/>
                <a:gd name="T22" fmla="*/ 6 w 330"/>
                <a:gd name="T23" fmla="*/ 6 h 370"/>
                <a:gd name="T24" fmla="*/ 6 w 330"/>
                <a:gd name="T25" fmla="*/ 6 h 370"/>
                <a:gd name="T26" fmla="*/ 6 w 330"/>
                <a:gd name="T27" fmla="*/ 6 h 370"/>
                <a:gd name="T28" fmla="*/ 6 w 330"/>
                <a:gd name="T29" fmla="*/ 6 h 370"/>
                <a:gd name="T30" fmla="*/ 6 w 330"/>
                <a:gd name="T31" fmla="*/ 6 h 370"/>
                <a:gd name="T32" fmla="*/ 6 w 330"/>
                <a:gd name="T33" fmla="*/ 6 h 370"/>
                <a:gd name="T34" fmla="*/ 6 w 330"/>
                <a:gd name="T35" fmla="*/ 6 h 370"/>
                <a:gd name="T36" fmla="*/ 6 w 330"/>
                <a:gd name="T37" fmla="*/ 6 h 370"/>
                <a:gd name="T38" fmla="*/ 6 w 330"/>
                <a:gd name="T39" fmla="*/ 6 h 370"/>
                <a:gd name="T40" fmla="*/ 6 w 330"/>
                <a:gd name="T41" fmla="*/ 6 h 370"/>
                <a:gd name="T42" fmla="*/ 6 w 330"/>
                <a:gd name="T43" fmla="*/ 6 h 370"/>
                <a:gd name="T44" fmla="*/ 6 w 330"/>
                <a:gd name="T45" fmla="*/ 6 h 370"/>
                <a:gd name="T46" fmla="*/ 6 w 330"/>
                <a:gd name="T47" fmla="*/ 6 h 370"/>
                <a:gd name="T48" fmla="*/ 6 w 330"/>
                <a:gd name="T49" fmla="*/ 6 h 370"/>
                <a:gd name="T50" fmla="*/ 6 w 330"/>
                <a:gd name="T51" fmla="*/ 6 h 370"/>
                <a:gd name="T52" fmla="*/ 6 w 330"/>
                <a:gd name="T53" fmla="*/ 6 h 370"/>
                <a:gd name="T54" fmla="*/ 6 w 330"/>
                <a:gd name="T55" fmla="*/ 6 h 370"/>
                <a:gd name="T56" fmla="*/ 6 w 330"/>
                <a:gd name="T57" fmla="*/ 6 h 370"/>
                <a:gd name="T58" fmla="*/ 6 w 330"/>
                <a:gd name="T59" fmla="*/ 6 h 370"/>
                <a:gd name="T60" fmla="*/ 6 w 330"/>
                <a:gd name="T61" fmla="*/ 6 h 370"/>
                <a:gd name="T62" fmla="*/ 6 w 330"/>
                <a:gd name="T63" fmla="*/ 6 h 370"/>
                <a:gd name="T64" fmla="*/ 6 w 330"/>
                <a:gd name="T65" fmla="*/ 6 h 370"/>
                <a:gd name="T66" fmla="*/ 6 w 330"/>
                <a:gd name="T67" fmla="*/ 6 h 370"/>
                <a:gd name="T68" fmla="*/ 6 w 330"/>
                <a:gd name="T69" fmla="*/ 6 h 370"/>
                <a:gd name="T70" fmla="*/ 6 w 330"/>
                <a:gd name="T71" fmla="*/ 6 h 370"/>
                <a:gd name="T72" fmla="*/ 6 w 330"/>
                <a:gd name="T73" fmla="*/ 6 h 370"/>
                <a:gd name="T74" fmla="*/ 0 w 330"/>
                <a:gd name="T75" fmla="*/ 6 h 3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0"/>
                <a:gd name="T115" fmla="*/ 0 h 370"/>
                <a:gd name="T116" fmla="*/ 330 w 330"/>
                <a:gd name="T117" fmla="*/ 370 h 3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0" h="370">
                  <a:moveTo>
                    <a:pt x="0" y="66"/>
                  </a:moveTo>
                  <a:lnTo>
                    <a:pt x="28" y="324"/>
                  </a:lnTo>
                  <a:lnTo>
                    <a:pt x="36" y="324"/>
                  </a:lnTo>
                  <a:lnTo>
                    <a:pt x="44" y="328"/>
                  </a:lnTo>
                  <a:lnTo>
                    <a:pt x="48" y="328"/>
                  </a:lnTo>
                  <a:lnTo>
                    <a:pt x="56" y="322"/>
                  </a:lnTo>
                  <a:lnTo>
                    <a:pt x="72" y="334"/>
                  </a:lnTo>
                  <a:lnTo>
                    <a:pt x="78" y="348"/>
                  </a:lnTo>
                  <a:lnTo>
                    <a:pt x="90" y="354"/>
                  </a:lnTo>
                  <a:lnTo>
                    <a:pt x="106" y="352"/>
                  </a:lnTo>
                  <a:lnTo>
                    <a:pt x="122" y="364"/>
                  </a:lnTo>
                  <a:lnTo>
                    <a:pt x="128" y="356"/>
                  </a:lnTo>
                  <a:lnTo>
                    <a:pt x="134" y="354"/>
                  </a:lnTo>
                  <a:lnTo>
                    <a:pt x="148" y="360"/>
                  </a:lnTo>
                  <a:lnTo>
                    <a:pt x="158" y="358"/>
                  </a:lnTo>
                  <a:lnTo>
                    <a:pt x="160" y="356"/>
                  </a:lnTo>
                  <a:lnTo>
                    <a:pt x="166" y="354"/>
                  </a:lnTo>
                  <a:lnTo>
                    <a:pt x="168" y="348"/>
                  </a:lnTo>
                  <a:lnTo>
                    <a:pt x="178" y="342"/>
                  </a:lnTo>
                  <a:lnTo>
                    <a:pt x="182" y="348"/>
                  </a:lnTo>
                  <a:lnTo>
                    <a:pt x="190" y="360"/>
                  </a:lnTo>
                  <a:lnTo>
                    <a:pt x="198" y="360"/>
                  </a:lnTo>
                  <a:lnTo>
                    <a:pt x="208" y="368"/>
                  </a:lnTo>
                  <a:lnTo>
                    <a:pt x="210" y="370"/>
                  </a:lnTo>
                  <a:lnTo>
                    <a:pt x="220" y="370"/>
                  </a:lnTo>
                  <a:lnTo>
                    <a:pt x="228" y="356"/>
                  </a:lnTo>
                  <a:lnTo>
                    <a:pt x="234" y="352"/>
                  </a:lnTo>
                  <a:lnTo>
                    <a:pt x="234" y="342"/>
                  </a:lnTo>
                  <a:lnTo>
                    <a:pt x="234" y="330"/>
                  </a:lnTo>
                  <a:lnTo>
                    <a:pt x="240" y="306"/>
                  </a:lnTo>
                  <a:lnTo>
                    <a:pt x="246" y="306"/>
                  </a:lnTo>
                  <a:lnTo>
                    <a:pt x="254" y="318"/>
                  </a:lnTo>
                  <a:lnTo>
                    <a:pt x="262" y="308"/>
                  </a:lnTo>
                  <a:lnTo>
                    <a:pt x="260" y="296"/>
                  </a:lnTo>
                  <a:lnTo>
                    <a:pt x="268" y="280"/>
                  </a:lnTo>
                  <a:lnTo>
                    <a:pt x="274" y="272"/>
                  </a:lnTo>
                  <a:lnTo>
                    <a:pt x="274" y="268"/>
                  </a:lnTo>
                  <a:lnTo>
                    <a:pt x="280" y="262"/>
                  </a:lnTo>
                  <a:lnTo>
                    <a:pt x="288" y="264"/>
                  </a:lnTo>
                  <a:lnTo>
                    <a:pt x="296" y="260"/>
                  </a:lnTo>
                  <a:lnTo>
                    <a:pt x="298" y="258"/>
                  </a:lnTo>
                  <a:lnTo>
                    <a:pt x="312" y="240"/>
                  </a:lnTo>
                  <a:lnTo>
                    <a:pt x="316" y="238"/>
                  </a:lnTo>
                  <a:lnTo>
                    <a:pt x="324" y="230"/>
                  </a:lnTo>
                  <a:lnTo>
                    <a:pt x="322" y="220"/>
                  </a:lnTo>
                  <a:lnTo>
                    <a:pt x="320" y="214"/>
                  </a:lnTo>
                  <a:lnTo>
                    <a:pt x="320" y="206"/>
                  </a:lnTo>
                  <a:lnTo>
                    <a:pt x="324" y="198"/>
                  </a:lnTo>
                  <a:lnTo>
                    <a:pt x="330" y="162"/>
                  </a:lnTo>
                  <a:lnTo>
                    <a:pt x="316" y="154"/>
                  </a:lnTo>
                  <a:lnTo>
                    <a:pt x="326" y="146"/>
                  </a:lnTo>
                  <a:lnTo>
                    <a:pt x="322" y="136"/>
                  </a:lnTo>
                  <a:lnTo>
                    <a:pt x="328" y="130"/>
                  </a:lnTo>
                  <a:lnTo>
                    <a:pt x="330" y="132"/>
                  </a:lnTo>
                  <a:lnTo>
                    <a:pt x="308" y="0"/>
                  </a:lnTo>
                  <a:lnTo>
                    <a:pt x="270" y="20"/>
                  </a:lnTo>
                  <a:lnTo>
                    <a:pt x="254" y="30"/>
                  </a:lnTo>
                  <a:lnTo>
                    <a:pt x="246" y="34"/>
                  </a:lnTo>
                  <a:lnTo>
                    <a:pt x="224" y="58"/>
                  </a:lnTo>
                  <a:lnTo>
                    <a:pt x="218" y="62"/>
                  </a:lnTo>
                  <a:lnTo>
                    <a:pt x="212" y="62"/>
                  </a:lnTo>
                  <a:lnTo>
                    <a:pt x="200" y="62"/>
                  </a:lnTo>
                  <a:lnTo>
                    <a:pt x="194" y="64"/>
                  </a:lnTo>
                  <a:lnTo>
                    <a:pt x="176" y="78"/>
                  </a:lnTo>
                  <a:lnTo>
                    <a:pt x="168" y="76"/>
                  </a:lnTo>
                  <a:lnTo>
                    <a:pt x="154" y="72"/>
                  </a:lnTo>
                  <a:lnTo>
                    <a:pt x="150" y="74"/>
                  </a:lnTo>
                  <a:lnTo>
                    <a:pt x="146" y="72"/>
                  </a:lnTo>
                  <a:lnTo>
                    <a:pt x="150" y="66"/>
                  </a:lnTo>
                  <a:lnTo>
                    <a:pt x="146" y="66"/>
                  </a:lnTo>
                  <a:lnTo>
                    <a:pt x="136" y="64"/>
                  </a:lnTo>
                  <a:lnTo>
                    <a:pt x="112" y="56"/>
                  </a:lnTo>
                  <a:lnTo>
                    <a:pt x="108" y="56"/>
                  </a:lnTo>
                  <a:lnTo>
                    <a:pt x="96" y="58"/>
                  </a:lnTo>
                  <a:lnTo>
                    <a:pt x="96" y="52"/>
                  </a:lnTo>
                  <a:lnTo>
                    <a:pt x="0" y="66"/>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6" name="Freeform 57"/>
            <p:cNvSpPr>
              <a:spLocks/>
            </p:cNvSpPr>
            <p:nvPr/>
          </p:nvSpPr>
          <p:spPr bwMode="grayWhite">
            <a:xfrm>
              <a:off x="4114" y="1368"/>
              <a:ext cx="551" cy="422"/>
            </a:xfrm>
            <a:custGeom>
              <a:avLst/>
              <a:gdLst>
                <a:gd name="T0" fmla="*/ 6 w 594"/>
                <a:gd name="T1" fmla="*/ 6 h 456"/>
                <a:gd name="T2" fmla="*/ 6 w 594"/>
                <a:gd name="T3" fmla="*/ 6 h 456"/>
                <a:gd name="T4" fmla="*/ 6 w 594"/>
                <a:gd name="T5" fmla="*/ 6 h 456"/>
                <a:gd name="T6" fmla="*/ 6 w 594"/>
                <a:gd name="T7" fmla="*/ 6 h 456"/>
                <a:gd name="T8" fmla="*/ 6 w 594"/>
                <a:gd name="T9" fmla="*/ 6 h 456"/>
                <a:gd name="T10" fmla="*/ 6 w 594"/>
                <a:gd name="T11" fmla="*/ 6 h 456"/>
                <a:gd name="T12" fmla="*/ 6 w 594"/>
                <a:gd name="T13" fmla="*/ 6 h 456"/>
                <a:gd name="T14" fmla="*/ 6 w 594"/>
                <a:gd name="T15" fmla="*/ 6 h 456"/>
                <a:gd name="T16" fmla="*/ 6 w 594"/>
                <a:gd name="T17" fmla="*/ 6 h 456"/>
                <a:gd name="T18" fmla="*/ 6 w 594"/>
                <a:gd name="T19" fmla="*/ 6 h 456"/>
                <a:gd name="T20" fmla="*/ 6 w 594"/>
                <a:gd name="T21" fmla="*/ 6 h 456"/>
                <a:gd name="T22" fmla="*/ 6 w 594"/>
                <a:gd name="T23" fmla="*/ 6 h 456"/>
                <a:gd name="T24" fmla="*/ 6 w 594"/>
                <a:gd name="T25" fmla="*/ 6 h 456"/>
                <a:gd name="T26" fmla="*/ 6 w 594"/>
                <a:gd name="T27" fmla="*/ 6 h 456"/>
                <a:gd name="T28" fmla="*/ 6 w 594"/>
                <a:gd name="T29" fmla="*/ 6 h 456"/>
                <a:gd name="T30" fmla="*/ 6 w 594"/>
                <a:gd name="T31" fmla="*/ 6 h 456"/>
                <a:gd name="T32" fmla="*/ 6 w 594"/>
                <a:gd name="T33" fmla="*/ 6 h 456"/>
                <a:gd name="T34" fmla="*/ 6 w 594"/>
                <a:gd name="T35" fmla="*/ 6 h 456"/>
                <a:gd name="T36" fmla="*/ 6 w 594"/>
                <a:gd name="T37" fmla="*/ 6 h 456"/>
                <a:gd name="T38" fmla="*/ 6 w 594"/>
                <a:gd name="T39" fmla="*/ 6 h 456"/>
                <a:gd name="T40" fmla="*/ 6 w 594"/>
                <a:gd name="T41" fmla="*/ 6 h 456"/>
                <a:gd name="T42" fmla="*/ 6 w 594"/>
                <a:gd name="T43" fmla="*/ 6 h 456"/>
                <a:gd name="T44" fmla="*/ 6 w 594"/>
                <a:gd name="T45" fmla="*/ 6 h 456"/>
                <a:gd name="T46" fmla="*/ 6 w 594"/>
                <a:gd name="T47" fmla="*/ 6 h 456"/>
                <a:gd name="T48" fmla="*/ 6 w 594"/>
                <a:gd name="T49" fmla="*/ 6 h 456"/>
                <a:gd name="T50" fmla="*/ 6 w 594"/>
                <a:gd name="T51" fmla="*/ 6 h 456"/>
                <a:gd name="T52" fmla="*/ 6 w 594"/>
                <a:gd name="T53" fmla="*/ 0 h 456"/>
                <a:gd name="T54" fmla="*/ 6 w 594"/>
                <a:gd name="T55" fmla="*/ 6 h 456"/>
                <a:gd name="T56" fmla="*/ 6 w 594"/>
                <a:gd name="T57" fmla="*/ 6 h 456"/>
                <a:gd name="T58" fmla="*/ 6 w 594"/>
                <a:gd name="T59" fmla="*/ 6 h 456"/>
                <a:gd name="T60" fmla="*/ 6 w 594"/>
                <a:gd name="T61" fmla="*/ 6 h 456"/>
                <a:gd name="T62" fmla="*/ 6 w 594"/>
                <a:gd name="T63" fmla="*/ 6 h 456"/>
                <a:gd name="T64" fmla="*/ 6 w 594"/>
                <a:gd name="T65" fmla="*/ 6 h 456"/>
                <a:gd name="T66" fmla="*/ 6 w 594"/>
                <a:gd name="T67" fmla="*/ 6 h 456"/>
                <a:gd name="T68" fmla="*/ 6 w 594"/>
                <a:gd name="T69" fmla="*/ 6 h 456"/>
                <a:gd name="T70" fmla="*/ 6 w 594"/>
                <a:gd name="T71" fmla="*/ 6 h 456"/>
                <a:gd name="T72" fmla="*/ 6 w 594"/>
                <a:gd name="T73" fmla="*/ 6 h 456"/>
                <a:gd name="T74" fmla="*/ 6 w 594"/>
                <a:gd name="T75" fmla="*/ 6 h 456"/>
                <a:gd name="T76" fmla="*/ 6 w 594"/>
                <a:gd name="T77" fmla="*/ 6 h 456"/>
                <a:gd name="T78" fmla="*/ 6 w 594"/>
                <a:gd name="T79" fmla="*/ 6 h 456"/>
                <a:gd name="T80" fmla="*/ 6 w 594"/>
                <a:gd name="T81" fmla="*/ 6 h 456"/>
                <a:gd name="T82" fmla="*/ 6 w 594"/>
                <a:gd name="T83" fmla="*/ 6 h 456"/>
                <a:gd name="T84" fmla="*/ 6 w 594"/>
                <a:gd name="T85" fmla="*/ 6 h 456"/>
                <a:gd name="T86" fmla="*/ 6 w 594"/>
                <a:gd name="T87" fmla="*/ 6 h 456"/>
                <a:gd name="T88" fmla="*/ 6 w 594"/>
                <a:gd name="T89" fmla="*/ 6 h 4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4"/>
                <a:gd name="T136" fmla="*/ 0 h 456"/>
                <a:gd name="T137" fmla="*/ 594 w 594"/>
                <a:gd name="T138" fmla="*/ 456 h 4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4" h="456">
                  <a:moveTo>
                    <a:pt x="386" y="374"/>
                  </a:moveTo>
                  <a:lnTo>
                    <a:pt x="450" y="398"/>
                  </a:lnTo>
                  <a:lnTo>
                    <a:pt x="454" y="408"/>
                  </a:lnTo>
                  <a:lnTo>
                    <a:pt x="450" y="412"/>
                  </a:lnTo>
                  <a:lnTo>
                    <a:pt x="448" y="416"/>
                  </a:lnTo>
                  <a:lnTo>
                    <a:pt x="446" y="424"/>
                  </a:lnTo>
                  <a:lnTo>
                    <a:pt x="446" y="434"/>
                  </a:lnTo>
                  <a:lnTo>
                    <a:pt x="442" y="434"/>
                  </a:lnTo>
                  <a:lnTo>
                    <a:pt x="440" y="438"/>
                  </a:lnTo>
                  <a:lnTo>
                    <a:pt x="434" y="450"/>
                  </a:lnTo>
                  <a:lnTo>
                    <a:pt x="434" y="454"/>
                  </a:lnTo>
                  <a:lnTo>
                    <a:pt x="436" y="456"/>
                  </a:lnTo>
                  <a:lnTo>
                    <a:pt x="438" y="452"/>
                  </a:lnTo>
                  <a:lnTo>
                    <a:pt x="440" y="450"/>
                  </a:lnTo>
                  <a:lnTo>
                    <a:pt x="450" y="440"/>
                  </a:lnTo>
                  <a:lnTo>
                    <a:pt x="456" y="442"/>
                  </a:lnTo>
                  <a:lnTo>
                    <a:pt x="470" y="442"/>
                  </a:lnTo>
                  <a:lnTo>
                    <a:pt x="474" y="438"/>
                  </a:lnTo>
                  <a:lnTo>
                    <a:pt x="488" y="434"/>
                  </a:lnTo>
                  <a:lnTo>
                    <a:pt x="500" y="430"/>
                  </a:lnTo>
                  <a:lnTo>
                    <a:pt x="506" y="424"/>
                  </a:lnTo>
                  <a:lnTo>
                    <a:pt x="514" y="416"/>
                  </a:lnTo>
                  <a:lnTo>
                    <a:pt x="550" y="392"/>
                  </a:lnTo>
                  <a:lnTo>
                    <a:pt x="560" y="386"/>
                  </a:lnTo>
                  <a:lnTo>
                    <a:pt x="568" y="380"/>
                  </a:lnTo>
                  <a:lnTo>
                    <a:pt x="574" y="378"/>
                  </a:lnTo>
                  <a:lnTo>
                    <a:pt x="578" y="372"/>
                  </a:lnTo>
                  <a:lnTo>
                    <a:pt x="586" y="368"/>
                  </a:lnTo>
                  <a:lnTo>
                    <a:pt x="590" y="364"/>
                  </a:lnTo>
                  <a:lnTo>
                    <a:pt x="594" y="356"/>
                  </a:lnTo>
                  <a:lnTo>
                    <a:pt x="594" y="354"/>
                  </a:lnTo>
                  <a:lnTo>
                    <a:pt x="594" y="352"/>
                  </a:lnTo>
                  <a:lnTo>
                    <a:pt x="586" y="360"/>
                  </a:lnTo>
                  <a:lnTo>
                    <a:pt x="578" y="362"/>
                  </a:lnTo>
                  <a:lnTo>
                    <a:pt x="568" y="366"/>
                  </a:lnTo>
                  <a:lnTo>
                    <a:pt x="564" y="370"/>
                  </a:lnTo>
                  <a:lnTo>
                    <a:pt x="560" y="376"/>
                  </a:lnTo>
                  <a:lnTo>
                    <a:pt x="552" y="382"/>
                  </a:lnTo>
                  <a:lnTo>
                    <a:pt x="550" y="378"/>
                  </a:lnTo>
                  <a:lnTo>
                    <a:pt x="552" y="372"/>
                  </a:lnTo>
                  <a:lnTo>
                    <a:pt x="560" y="364"/>
                  </a:lnTo>
                  <a:lnTo>
                    <a:pt x="566" y="352"/>
                  </a:lnTo>
                  <a:lnTo>
                    <a:pt x="564" y="350"/>
                  </a:lnTo>
                  <a:lnTo>
                    <a:pt x="558" y="356"/>
                  </a:lnTo>
                  <a:lnTo>
                    <a:pt x="554" y="364"/>
                  </a:lnTo>
                  <a:lnTo>
                    <a:pt x="548" y="368"/>
                  </a:lnTo>
                  <a:lnTo>
                    <a:pt x="528" y="380"/>
                  </a:lnTo>
                  <a:lnTo>
                    <a:pt x="504" y="392"/>
                  </a:lnTo>
                  <a:lnTo>
                    <a:pt x="482" y="402"/>
                  </a:lnTo>
                  <a:lnTo>
                    <a:pt x="474" y="408"/>
                  </a:lnTo>
                  <a:lnTo>
                    <a:pt x="466" y="418"/>
                  </a:lnTo>
                  <a:lnTo>
                    <a:pt x="462" y="414"/>
                  </a:lnTo>
                  <a:lnTo>
                    <a:pt x="460" y="406"/>
                  </a:lnTo>
                  <a:lnTo>
                    <a:pt x="464" y="398"/>
                  </a:lnTo>
                  <a:lnTo>
                    <a:pt x="470" y="392"/>
                  </a:lnTo>
                  <a:lnTo>
                    <a:pt x="462" y="384"/>
                  </a:lnTo>
                  <a:lnTo>
                    <a:pt x="474" y="372"/>
                  </a:lnTo>
                  <a:lnTo>
                    <a:pt x="474" y="368"/>
                  </a:lnTo>
                  <a:lnTo>
                    <a:pt x="470" y="360"/>
                  </a:lnTo>
                  <a:lnTo>
                    <a:pt x="460" y="288"/>
                  </a:lnTo>
                  <a:lnTo>
                    <a:pt x="458" y="284"/>
                  </a:lnTo>
                  <a:lnTo>
                    <a:pt x="458" y="216"/>
                  </a:lnTo>
                  <a:lnTo>
                    <a:pt x="450" y="200"/>
                  </a:lnTo>
                  <a:lnTo>
                    <a:pt x="444" y="184"/>
                  </a:lnTo>
                  <a:lnTo>
                    <a:pt x="444" y="170"/>
                  </a:lnTo>
                  <a:lnTo>
                    <a:pt x="440" y="146"/>
                  </a:lnTo>
                  <a:lnTo>
                    <a:pt x="432" y="132"/>
                  </a:lnTo>
                  <a:lnTo>
                    <a:pt x="428" y="134"/>
                  </a:lnTo>
                  <a:lnTo>
                    <a:pt x="428" y="136"/>
                  </a:lnTo>
                  <a:lnTo>
                    <a:pt x="426" y="138"/>
                  </a:lnTo>
                  <a:lnTo>
                    <a:pt x="424" y="132"/>
                  </a:lnTo>
                  <a:lnTo>
                    <a:pt x="426" y="120"/>
                  </a:lnTo>
                  <a:lnTo>
                    <a:pt x="414" y="92"/>
                  </a:lnTo>
                  <a:lnTo>
                    <a:pt x="412" y="82"/>
                  </a:lnTo>
                  <a:lnTo>
                    <a:pt x="418" y="70"/>
                  </a:lnTo>
                  <a:lnTo>
                    <a:pt x="414" y="50"/>
                  </a:lnTo>
                  <a:lnTo>
                    <a:pt x="402" y="22"/>
                  </a:lnTo>
                  <a:lnTo>
                    <a:pt x="402" y="18"/>
                  </a:lnTo>
                  <a:lnTo>
                    <a:pt x="398" y="14"/>
                  </a:lnTo>
                  <a:lnTo>
                    <a:pt x="400" y="10"/>
                  </a:lnTo>
                  <a:lnTo>
                    <a:pt x="394" y="0"/>
                  </a:lnTo>
                  <a:lnTo>
                    <a:pt x="300" y="24"/>
                  </a:lnTo>
                  <a:lnTo>
                    <a:pt x="300" y="20"/>
                  </a:lnTo>
                  <a:lnTo>
                    <a:pt x="296" y="20"/>
                  </a:lnTo>
                  <a:lnTo>
                    <a:pt x="288" y="26"/>
                  </a:lnTo>
                  <a:lnTo>
                    <a:pt x="266" y="48"/>
                  </a:lnTo>
                  <a:lnTo>
                    <a:pt x="244" y="80"/>
                  </a:lnTo>
                  <a:lnTo>
                    <a:pt x="240" y="86"/>
                  </a:lnTo>
                  <a:lnTo>
                    <a:pt x="242" y="90"/>
                  </a:lnTo>
                  <a:lnTo>
                    <a:pt x="238" y="102"/>
                  </a:lnTo>
                  <a:lnTo>
                    <a:pt x="234" y="108"/>
                  </a:lnTo>
                  <a:lnTo>
                    <a:pt x="210" y="130"/>
                  </a:lnTo>
                  <a:lnTo>
                    <a:pt x="208" y="134"/>
                  </a:lnTo>
                  <a:lnTo>
                    <a:pt x="212" y="144"/>
                  </a:lnTo>
                  <a:lnTo>
                    <a:pt x="214" y="146"/>
                  </a:lnTo>
                  <a:lnTo>
                    <a:pt x="220" y="144"/>
                  </a:lnTo>
                  <a:lnTo>
                    <a:pt x="224" y="148"/>
                  </a:lnTo>
                  <a:lnTo>
                    <a:pt x="226" y="154"/>
                  </a:lnTo>
                  <a:lnTo>
                    <a:pt x="220" y="158"/>
                  </a:lnTo>
                  <a:lnTo>
                    <a:pt x="222" y="166"/>
                  </a:lnTo>
                  <a:lnTo>
                    <a:pt x="228" y="174"/>
                  </a:lnTo>
                  <a:lnTo>
                    <a:pt x="228" y="188"/>
                  </a:lnTo>
                  <a:lnTo>
                    <a:pt x="212" y="194"/>
                  </a:lnTo>
                  <a:lnTo>
                    <a:pt x="190" y="218"/>
                  </a:lnTo>
                  <a:lnTo>
                    <a:pt x="174" y="224"/>
                  </a:lnTo>
                  <a:lnTo>
                    <a:pt x="136" y="234"/>
                  </a:lnTo>
                  <a:lnTo>
                    <a:pt x="124" y="230"/>
                  </a:lnTo>
                  <a:lnTo>
                    <a:pt x="114" y="228"/>
                  </a:lnTo>
                  <a:lnTo>
                    <a:pt x="94" y="230"/>
                  </a:lnTo>
                  <a:lnTo>
                    <a:pt x="72" y="234"/>
                  </a:lnTo>
                  <a:lnTo>
                    <a:pt x="52" y="242"/>
                  </a:lnTo>
                  <a:lnTo>
                    <a:pt x="40" y="248"/>
                  </a:lnTo>
                  <a:lnTo>
                    <a:pt x="38" y="262"/>
                  </a:lnTo>
                  <a:lnTo>
                    <a:pt x="38" y="270"/>
                  </a:lnTo>
                  <a:lnTo>
                    <a:pt x="54" y="288"/>
                  </a:lnTo>
                  <a:lnTo>
                    <a:pt x="56" y="296"/>
                  </a:lnTo>
                  <a:lnTo>
                    <a:pt x="54" y="302"/>
                  </a:lnTo>
                  <a:lnTo>
                    <a:pt x="48" y="306"/>
                  </a:lnTo>
                  <a:lnTo>
                    <a:pt x="42" y="320"/>
                  </a:lnTo>
                  <a:lnTo>
                    <a:pt x="12" y="350"/>
                  </a:lnTo>
                  <a:lnTo>
                    <a:pt x="0" y="360"/>
                  </a:lnTo>
                  <a:lnTo>
                    <a:pt x="6" y="386"/>
                  </a:lnTo>
                  <a:lnTo>
                    <a:pt x="324" y="322"/>
                  </a:lnTo>
                  <a:lnTo>
                    <a:pt x="330" y="326"/>
                  </a:lnTo>
                  <a:lnTo>
                    <a:pt x="332" y="330"/>
                  </a:lnTo>
                  <a:lnTo>
                    <a:pt x="334" y="334"/>
                  </a:lnTo>
                  <a:lnTo>
                    <a:pt x="338" y="332"/>
                  </a:lnTo>
                  <a:lnTo>
                    <a:pt x="340" y="336"/>
                  </a:lnTo>
                  <a:lnTo>
                    <a:pt x="346" y="336"/>
                  </a:lnTo>
                  <a:lnTo>
                    <a:pt x="356" y="356"/>
                  </a:lnTo>
                  <a:lnTo>
                    <a:pt x="356" y="362"/>
                  </a:lnTo>
                  <a:lnTo>
                    <a:pt x="360" y="366"/>
                  </a:lnTo>
                  <a:lnTo>
                    <a:pt x="360" y="368"/>
                  </a:lnTo>
                  <a:lnTo>
                    <a:pt x="380" y="370"/>
                  </a:lnTo>
                  <a:lnTo>
                    <a:pt x="386" y="37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7" name="Freeform 58"/>
            <p:cNvSpPr>
              <a:spLocks/>
            </p:cNvSpPr>
            <p:nvPr/>
          </p:nvSpPr>
          <p:spPr bwMode="grayWhite">
            <a:xfrm>
              <a:off x="4069" y="1666"/>
              <a:ext cx="427" cy="278"/>
            </a:xfrm>
            <a:custGeom>
              <a:avLst/>
              <a:gdLst>
                <a:gd name="T0" fmla="*/ 6 w 460"/>
                <a:gd name="T1" fmla="*/ 7 h 298"/>
                <a:gd name="T2" fmla="*/ 6 w 460"/>
                <a:gd name="T3" fmla="*/ 7 h 298"/>
                <a:gd name="T4" fmla="*/ 6 w 460"/>
                <a:gd name="T5" fmla="*/ 7 h 298"/>
                <a:gd name="T6" fmla="*/ 6 w 460"/>
                <a:gd name="T7" fmla="*/ 7 h 298"/>
                <a:gd name="T8" fmla="*/ 6 w 460"/>
                <a:gd name="T9" fmla="*/ 7 h 298"/>
                <a:gd name="T10" fmla="*/ 6 w 460"/>
                <a:gd name="T11" fmla="*/ 7 h 298"/>
                <a:gd name="T12" fmla="*/ 6 w 460"/>
                <a:gd name="T13" fmla="*/ 7 h 298"/>
                <a:gd name="T14" fmla="*/ 6 w 460"/>
                <a:gd name="T15" fmla="*/ 7 h 298"/>
                <a:gd name="T16" fmla="*/ 6 w 460"/>
                <a:gd name="T17" fmla="*/ 7 h 298"/>
                <a:gd name="T18" fmla="*/ 6 w 460"/>
                <a:gd name="T19" fmla="*/ 7 h 298"/>
                <a:gd name="T20" fmla="*/ 6 w 460"/>
                <a:gd name="T21" fmla="*/ 7 h 298"/>
                <a:gd name="T22" fmla="*/ 6 w 460"/>
                <a:gd name="T23" fmla="*/ 7 h 298"/>
                <a:gd name="T24" fmla="*/ 6 w 460"/>
                <a:gd name="T25" fmla="*/ 7 h 298"/>
                <a:gd name="T26" fmla="*/ 6 w 460"/>
                <a:gd name="T27" fmla="*/ 7 h 298"/>
                <a:gd name="T28" fmla="*/ 6 w 460"/>
                <a:gd name="T29" fmla="*/ 7 h 298"/>
                <a:gd name="T30" fmla="*/ 6 w 460"/>
                <a:gd name="T31" fmla="*/ 7 h 298"/>
                <a:gd name="T32" fmla="*/ 6 w 460"/>
                <a:gd name="T33" fmla="*/ 7 h 298"/>
                <a:gd name="T34" fmla="*/ 6 w 460"/>
                <a:gd name="T35" fmla="*/ 7 h 298"/>
                <a:gd name="T36" fmla="*/ 6 w 460"/>
                <a:gd name="T37" fmla="*/ 7 h 298"/>
                <a:gd name="T38" fmla="*/ 6 w 460"/>
                <a:gd name="T39" fmla="*/ 7 h 298"/>
                <a:gd name="T40" fmla="*/ 6 w 460"/>
                <a:gd name="T41" fmla="*/ 7 h 298"/>
                <a:gd name="T42" fmla="*/ 6 w 460"/>
                <a:gd name="T43" fmla="*/ 7 h 298"/>
                <a:gd name="T44" fmla="*/ 6 w 460"/>
                <a:gd name="T45" fmla="*/ 7 h 298"/>
                <a:gd name="T46" fmla="*/ 6 w 460"/>
                <a:gd name="T47" fmla="*/ 7 h 298"/>
                <a:gd name="T48" fmla="*/ 6 w 460"/>
                <a:gd name="T49" fmla="*/ 7 h 298"/>
                <a:gd name="T50" fmla="*/ 6 w 460"/>
                <a:gd name="T51" fmla="*/ 7 h 298"/>
                <a:gd name="T52" fmla="*/ 6 w 460"/>
                <a:gd name="T53" fmla="*/ 7 h 298"/>
                <a:gd name="T54" fmla="*/ 6 w 460"/>
                <a:gd name="T55" fmla="*/ 7 h 298"/>
                <a:gd name="T56" fmla="*/ 6 w 460"/>
                <a:gd name="T57" fmla="*/ 7 h 298"/>
                <a:gd name="T58" fmla="*/ 6 w 460"/>
                <a:gd name="T59" fmla="*/ 7 h 298"/>
                <a:gd name="T60" fmla="*/ 6 w 460"/>
                <a:gd name="T61" fmla="*/ 7 h 298"/>
                <a:gd name="T62" fmla="*/ 6 w 460"/>
                <a:gd name="T63" fmla="*/ 7 h 298"/>
                <a:gd name="T64" fmla="*/ 6 w 460"/>
                <a:gd name="T65" fmla="*/ 7 h 298"/>
                <a:gd name="T66" fmla="*/ 6 w 460"/>
                <a:gd name="T67" fmla="*/ 7 h 298"/>
                <a:gd name="T68" fmla="*/ 6 w 460"/>
                <a:gd name="T69" fmla="*/ 7 h 298"/>
                <a:gd name="T70" fmla="*/ 6 w 460"/>
                <a:gd name="T71" fmla="*/ 7 h 298"/>
                <a:gd name="T72" fmla="*/ 6 w 460"/>
                <a:gd name="T73" fmla="*/ 7 h 298"/>
                <a:gd name="T74" fmla="*/ 6 w 460"/>
                <a:gd name="T75" fmla="*/ 7 h 298"/>
                <a:gd name="T76" fmla="*/ 6 w 460"/>
                <a:gd name="T77" fmla="*/ 7 h 298"/>
                <a:gd name="T78" fmla="*/ 6 w 460"/>
                <a:gd name="T79" fmla="*/ 7 h 298"/>
                <a:gd name="T80" fmla="*/ 6 w 460"/>
                <a:gd name="T81" fmla="*/ 7 h 298"/>
                <a:gd name="T82" fmla="*/ 6 w 460"/>
                <a:gd name="T83" fmla="*/ 7 h 298"/>
                <a:gd name="T84" fmla="*/ 6 w 460"/>
                <a:gd name="T85" fmla="*/ 7 h 298"/>
                <a:gd name="T86" fmla="*/ 6 w 460"/>
                <a:gd name="T87" fmla="*/ 4 h 298"/>
                <a:gd name="T88" fmla="*/ 6 w 460"/>
                <a:gd name="T89" fmla="*/ 0 h 298"/>
                <a:gd name="T90" fmla="*/ 6 w 460"/>
                <a:gd name="T91" fmla="*/ 7 h 298"/>
                <a:gd name="T92" fmla="*/ 6 w 460"/>
                <a:gd name="T93" fmla="*/ 7 h 298"/>
                <a:gd name="T94" fmla="*/ 6 w 460"/>
                <a:gd name="T95" fmla="*/ 7 h 298"/>
                <a:gd name="T96" fmla="*/ 6 w 460"/>
                <a:gd name="T97" fmla="*/ 7 h 298"/>
                <a:gd name="T98" fmla="*/ 6 w 460"/>
                <a:gd name="T99" fmla="*/ 7 h 298"/>
                <a:gd name="T100" fmla="*/ 6 w 460"/>
                <a:gd name="T101" fmla="*/ 7 h 298"/>
                <a:gd name="T102" fmla="*/ 6 w 460"/>
                <a:gd name="T103" fmla="*/ 7 h 298"/>
                <a:gd name="T104" fmla="*/ 4 w 460"/>
                <a:gd name="T105" fmla="*/ 7 h 298"/>
                <a:gd name="T106" fmla="*/ 0 w 460"/>
                <a:gd name="T107" fmla="*/ 7 h 298"/>
                <a:gd name="T108" fmla="*/ 6 w 460"/>
                <a:gd name="T109" fmla="*/ 7 h 298"/>
                <a:gd name="T110" fmla="*/ 6 w 460"/>
                <a:gd name="T111" fmla="*/ 7 h 298"/>
                <a:gd name="T112" fmla="*/ 6 w 460"/>
                <a:gd name="T113" fmla="*/ 7 h 2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0"/>
                <a:gd name="T172" fmla="*/ 0 h 298"/>
                <a:gd name="T173" fmla="*/ 460 w 460"/>
                <a:gd name="T174" fmla="*/ 298 h 2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0" h="298">
                  <a:moveTo>
                    <a:pt x="114" y="282"/>
                  </a:moveTo>
                  <a:lnTo>
                    <a:pt x="322" y="242"/>
                  </a:lnTo>
                  <a:lnTo>
                    <a:pt x="388" y="230"/>
                  </a:lnTo>
                  <a:lnTo>
                    <a:pt x="390" y="228"/>
                  </a:lnTo>
                  <a:lnTo>
                    <a:pt x="392" y="228"/>
                  </a:lnTo>
                  <a:lnTo>
                    <a:pt x="392" y="222"/>
                  </a:lnTo>
                  <a:lnTo>
                    <a:pt x="400" y="214"/>
                  </a:lnTo>
                  <a:lnTo>
                    <a:pt x="408" y="214"/>
                  </a:lnTo>
                  <a:lnTo>
                    <a:pt x="414" y="216"/>
                  </a:lnTo>
                  <a:lnTo>
                    <a:pt x="434" y="202"/>
                  </a:lnTo>
                  <a:lnTo>
                    <a:pt x="436" y="192"/>
                  </a:lnTo>
                  <a:lnTo>
                    <a:pt x="448" y="180"/>
                  </a:lnTo>
                  <a:lnTo>
                    <a:pt x="460" y="172"/>
                  </a:lnTo>
                  <a:lnTo>
                    <a:pt x="460" y="170"/>
                  </a:lnTo>
                  <a:lnTo>
                    <a:pt x="450" y="162"/>
                  </a:lnTo>
                  <a:lnTo>
                    <a:pt x="446" y="158"/>
                  </a:lnTo>
                  <a:lnTo>
                    <a:pt x="440" y="154"/>
                  </a:lnTo>
                  <a:lnTo>
                    <a:pt x="438" y="152"/>
                  </a:lnTo>
                  <a:lnTo>
                    <a:pt x="428" y="150"/>
                  </a:lnTo>
                  <a:lnTo>
                    <a:pt x="426" y="138"/>
                  </a:lnTo>
                  <a:lnTo>
                    <a:pt x="416" y="136"/>
                  </a:lnTo>
                  <a:lnTo>
                    <a:pt x="414" y="134"/>
                  </a:lnTo>
                  <a:lnTo>
                    <a:pt x="414" y="116"/>
                  </a:lnTo>
                  <a:lnTo>
                    <a:pt x="418" y="114"/>
                  </a:lnTo>
                  <a:lnTo>
                    <a:pt x="418" y="104"/>
                  </a:lnTo>
                  <a:lnTo>
                    <a:pt x="412" y="98"/>
                  </a:lnTo>
                  <a:lnTo>
                    <a:pt x="412" y="94"/>
                  </a:lnTo>
                  <a:lnTo>
                    <a:pt x="414" y="92"/>
                  </a:lnTo>
                  <a:lnTo>
                    <a:pt x="422" y="82"/>
                  </a:lnTo>
                  <a:lnTo>
                    <a:pt x="426" y="68"/>
                  </a:lnTo>
                  <a:lnTo>
                    <a:pt x="426" y="64"/>
                  </a:lnTo>
                  <a:lnTo>
                    <a:pt x="430" y="56"/>
                  </a:lnTo>
                  <a:lnTo>
                    <a:pt x="434" y="52"/>
                  </a:lnTo>
                  <a:lnTo>
                    <a:pt x="428" y="48"/>
                  </a:lnTo>
                  <a:lnTo>
                    <a:pt x="408" y="46"/>
                  </a:lnTo>
                  <a:lnTo>
                    <a:pt x="408" y="44"/>
                  </a:lnTo>
                  <a:lnTo>
                    <a:pt x="404" y="40"/>
                  </a:lnTo>
                  <a:lnTo>
                    <a:pt x="404" y="34"/>
                  </a:lnTo>
                  <a:lnTo>
                    <a:pt x="394" y="14"/>
                  </a:lnTo>
                  <a:lnTo>
                    <a:pt x="388" y="14"/>
                  </a:lnTo>
                  <a:lnTo>
                    <a:pt x="386" y="10"/>
                  </a:lnTo>
                  <a:lnTo>
                    <a:pt x="382" y="12"/>
                  </a:lnTo>
                  <a:lnTo>
                    <a:pt x="380" y="8"/>
                  </a:lnTo>
                  <a:lnTo>
                    <a:pt x="378" y="4"/>
                  </a:lnTo>
                  <a:lnTo>
                    <a:pt x="372" y="0"/>
                  </a:lnTo>
                  <a:lnTo>
                    <a:pt x="54" y="64"/>
                  </a:lnTo>
                  <a:lnTo>
                    <a:pt x="48" y="38"/>
                  </a:lnTo>
                  <a:lnTo>
                    <a:pt x="32" y="54"/>
                  </a:lnTo>
                  <a:lnTo>
                    <a:pt x="28" y="56"/>
                  </a:lnTo>
                  <a:lnTo>
                    <a:pt x="26" y="52"/>
                  </a:lnTo>
                  <a:lnTo>
                    <a:pt x="24" y="52"/>
                  </a:lnTo>
                  <a:lnTo>
                    <a:pt x="20" y="62"/>
                  </a:lnTo>
                  <a:lnTo>
                    <a:pt x="4" y="74"/>
                  </a:lnTo>
                  <a:lnTo>
                    <a:pt x="0" y="78"/>
                  </a:lnTo>
                  <a:lnTo>
                    <a:pt x="22" y="210"/>
                  </a:lnTo>
                  <a:lnTo>
                    <a:pt x="38" y="298"/>
                  </a:lnTo>
                  <a:lnTo>
                    <a:pt x="114" y="28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8" name="Freeform 59"/>
            <p:cNvSpPr>
              <a:spLocks/>
            </p:cNvSpPr>
            <p:nvPr/>
          </p:nvSpPr>
          <p:spPr bwMode="grayWhite">
            <a:xfrm>
              <a:off x="3871" y="2173"/>
              <a:ext cx="645" cy="278"/>
            </a:xfrm>
            <a:custGeom>
              <a:avLst/>
              <a:gdLst>
                <a:gd name="T0" fmla="*/ 7 w 694"/>
                <a:gd name="T1" fmla="*/ 6 h 300"/>
                <a:gd name="T2" fmla="*/ 7 w 694"/>
                <a:gd name="T3" fmla="*/ 6 h 300"/>
                <a:gd name="T4" fmla="*/ 7 w 694"/>
                <a:gd name="T5" fmla="*/ 6 h 300"/>
                <a:gd name="T6" fmla="*/ 7 w 694"/>
                <a:gd name="T7" fmla="*/ 6 h 300"/>
                <a:gd name="T8" fmla="*/ 7 w 694"/>
                <a:gd name="T9" fmla="*/ 6 h 300"/>
                <a:gd name="T10" fmla="*/ 7 w 694"/>
                <a:gd name="T11" fmla="*/ 6 h 300"/>
                <a:gd name="T12" fmla="*/ 7 w 694"/>
                <a:gd name="T13" fmla="*/ 6 h 300"/>
                <a:gd name="T14" fmla="*/ 7 w 694"/>
                <a:gd name="T15" fmla="*/ 6 h 300"/>
                <a:gd name="T16" fmla="*/ 7 w 694"/>
                <a:gd name="T17" fmla="*/ 6 h 300"/>
                <a:gd name="T18" fmla="*/ 7 w 694"/>
                <a:gd name="T19" fmla="*/ 6 h 300"/>
                <a:gd name="T20" fmla="*/ 7 w 694"/>
                <a:gd name="T21" fmla="*/ 6 h 300"/>
                <a:gd name="T22" fmla="*/ 7 w 694"/>
                <a:gd name="T23" fmla="*/ 6 h 300"/>
                <a:gd name="T24" fmla="*/ 7 w 694"/>
                <a:gd name="T25" fmla="*/ 6 h 300"/>
                <a:gd name="T26" fmla="*/ 7 w 694"/>
                <a:gd name="T27" fmla="*/ 4 h 300"/>
                <a:gd name="T28" fmla="*/ 7 w 694"/>
                <a:gd name="T29" fmla="*/ 6 h 300"/>
                <a:gd name="T30" fmla="*/ 7 w 694"/>
                <a:gd name="T31" fmla="*/ 6 h 300"/>
                <a:gd name="T32" fmla="*/ 7 w 694"/>
                <a:gd name="T33" fmla="*/ 6 h 300"/>
                <a:gd name="T34" fmla="*/ 7 w 694"/>
                <a:gd name="T35" fmla="*/ 6 h 300"/>
                <a:gd name="T36" fmla="*/ 7 w 694"/>
                <a:gd name="T37" fmla="*/ 6 h 300"/>
                <a:gd name="T38" fmla="*/ 7 w 694"/>
                <a:gd name="T39" fmla="*/ 6 h 300"/>
                <a:gd name="T40" fmla="*/ 7 w 694"/>
                <a:gd name="T41" fmla="*/ 6 h 300"/>
                <a:gd name="T42" fmla="*/ 7 w 694"/>
                <a:gd name="T43" fmla="*/ 6 h 300"/>
                <a:gd name="T44" fmla="*/ 7 w 694"/>
                <a:gd name="T45" fmla="*/ 6 h 300"/>
                <a:gd name="T46" fmla="*/ 7 w 694"/>
                <a:gd name="T47" fmla="*/ 6 h 300"/>
                <a:gd name="T48" fmla="*/ 7 w 694"/>
                <a:gd name="T49" fmla="*/ 6 h 300"/>
                <a:gd name="T50" fmla="*/ 7 w 694"/>
                <a:gd name="T51" fmla="*/ 6 h 300"/>
                <a:gd name="T52" fmla="*/ 7 w 694"/>
                <a:gd name="T53" fmla="*/ 6 h 300"/>
                <a:gd name="T54" fmla="*/ 7 w 694"/>
                <a:gd name="T55" fmla="*/ 6 h 300"/>
                <a:gd name="T56" fmla="*/ 7 w 694"/>
                <a:gd name="T57" fmla="*/ 6 h 300"/>
                <a:gd name="T58" fmla="*/ 7 w 694"/>
                <a:gd name="T59" fmla="*/ 6 h 300"/>
                <a:gd name="T60" fmla="*/ 7 w 694"/>
                <a:gd name="T61" fmla="*/ 6 h 300"/>
                <a:gd name="T62" fmla="*/ 7 w 694"/>
                <a:gd name="T63" fmla="*/ 6 h 300"/>
                <a:gd name="T64" fmla="*/ 7 w 694"/>
                <a:gd name="T65" fmla="*/ 6 h 300"/>
                <a:gd name="T66" fmla="*/ 7 w 694"/>
                <a:gd name="T67" fmla="*/ 6 h 300"/>
                <a:gd name="T68" fmla="*/ 7 w 694"/>
                <a:gd name="T69" fmla="*/ 6 h 300"/>
                <a:gd name="T70" fmla="*/ 7 w 694"/>
                <a:gd name="T71" fmla="*/ 6 h 300"/>
                <a:gd name="T72" fmla="*/ 7 w 694"/>
                <a:gd name="T73" fmla="*/ 6 h 300"/>
                <a:gd name="T74" fmla="*/ 7 w 694"/>
                <a:gd name="T75" fmla="*/ 6 h 300"/>
                <a:gd name="T76" fmla="*/ 7 w 694"/>
                <a:gd name="T77" fmla="*/ 6 h 300"/>
                <a:gd name="T78" fmla="*/ 7 w 694"/>
                <a:gd name="T79" fmla="*/ 6 h 300"/>
                <a:gd name="T80" fmla="*/ 7 w 694"/>
                <a:gd name="T81" fmla="*/ 6 h 300"/>
                <a:gd name="T82" fmla="*/ 7 w 694"/>
                <a:gd name="T83" fmla="*/ 6 h 300"/>
                <a:gd name="T84" fmla="*/ 7 w 694"/>
                <a:gd name="T85" fmla="*/ 6 h 300"/>
                <a:gd name="T86" fmla="*/ 7 w 694"/>
                <a:gd name="T87" fmla="*/ 6 h 300"/>
                <a:gd name="T88" fmla="*/ 7 w 694"/>
                <a:gd name="T89" fmla="*/ 6 h 300"/>
                <a:gd name="T90" fmla="*/ 7 w 694"/>
                <a:gd name="T91" fmla="*/ 6 h 300"/>
                <a:gd name="T92" fmla="*/ 7 w 694"/>
                <a:gd name="T93" fmla="*/ 6 h 300"/>
                <a:gd name="T94" fmla="*/ 7 w 694"/>
                <a:gd name="T95" fmla="*/ 6 h 300"/>
                <a:gd name="T96" fmla="*/ 7 w 694"/>
                <a:gd name="T97" fmla="*/ 6 h 300"/>
                <a:gd name="T98" fmla="*/ 0 w 694"/>
                <a:gd name="T99" fmla="*/ 6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4"/>
                <a:gd name="T151" fmla="*/ 0 h 300"/>
                <a:gd name="T152" fmla="*/ 694 w 694"/>
                <a:gd name="T153" fmla="*/ 300 h 3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4" h="300">
                  <a:moveTo>
                    <a:pt x="0" y="266"/>
                  </a:moveTo>
                  <a:lnTo>
                    <a:pt x="2" y="242"/>
                  </a:lnTo>
                  <a:lnTo>
                    <a:pt x="10" y="242"/>
                  </a:lnTo>
                  <a:lnTo>
                    <a:pt x="14" y="242"/>
                  </a:lnTo>
                  <a:lnTo>
                    <a:pt x="20" y="236"/>
                  </a:lnTo>
                  <a:lnTo>
                    <a:pt x="20" y="230"/>
                  </a:lnTo>
                  <a:lnTo>
                    <a:pt x="20" y="224"/>
                  </a:lnTo>
                  <a:lnTo>
                    <a:pt x="22" y="218"/>
                  </a:lnTo>
                  <a:lnTo>
                    <a:pt x="28" y="212"/>
                  </a:lnTo>
                  <a:lnTo>
                    <a:pt x="44" y="204"/>
                  </a:lnTo>
                  <a:lnTo>
                    <a:pt x="64" y="200"/>
                  </a:lnTo>
                  <a:lnTo>
                    <a:pt x="82" y="184"/>
                  </a:lnTo>
                  <a:lnTo>
                    <a:pt x="88" y="180"/>
                  </a:lnTo>
                  <a:lnTo>
                    <a:pt x="100" y="170"/>
                  </a:lnTo>
                  <a:lnTo>
                    <a:pt x="102" y="160"/>
                  </a:lnTo>
                  <a:lnTo>
                    <a:pt x="106" y="160"/>
                  </a:lnTo>
                  <a:lnTo>
                    <a:pt x="110" y="160"/>
                  </a:lnTo>
                  <a:lnTo>
                    <a:pt x="114" y="156"/>
                  </a:lnTo>
                  <a:lnTo>
                    <a:pt x="114" y="154"/>
                  </a:lnTo>
                  <a:lnTo>
                    <a:pt x="120" y="148"/>
                  </a:lnTo>
                  <a:lnTo>
                    <a:pt x="124" y="148"/>
                  </a:lnTo>
                  <a:lnTo>
                    <a:pt x="128" y="152"/>
                  </a:lnTo>
                  <a:lnTo>
                    <a:pt x="134" y="148"/>
                  </a:lnTo>
                  <a:lnTo>
                    <a:pt x="136" y="144"/>
                  </a:lnTo>
                  <a:lnTo>
                    <a:pt x="144" y="136"/>
                  </a:lnTo>
                  <a:lnTo>
                    <a:pt x="152" y="134"/>
                  </a:lnTo>
                  <a:lnTo>
                    <a:pt x="164" y="134"/>
                  </a:lnTo>
                  <a:lnTo>
                    <a:pt x="178" y="112"/>
                  </a:lnTo>
                  <a:lnTo>
                    <a:pt x="188" y="104"/>
                  </a:lnTo>
                  <a:lnTo>
                    <a:pt x="190" y="98"/>
                  </a:lnTo>
                  <a:lnTo>
                    <a:pt x="192" y="92"/>
                  </a:lnTo>
                  <a:lnTo>
                    <a:pt x="190" y="84"/>
                  </a:lnTo>
                  <a:lnTo>
                    <a:pt x="192" y="78"/>
                  </a:lnTo>
                  <a:lnTo>
                    <a:pt x="192" y="76"/>
                  </a:lnTo>
                  <a:lnTo>
                    <a:pt x="214" y="72"/>
                  </a:lnTo>
                  <a:lnTo>
                    <a:pt x="212" y="76"/>
                  </a:lnTo>
                  <a:lnTo>
                    <a:pt x="234" y="74"/>
                  </a:lnTo>
                  <a:lnTo>
                    <a:pt x="242" y="72"/>
                  </a:lnTo>
                  <a:lnTo>
                    <a:pt x="246" y="72"/>
                  </a:lnTo>
                  <a:lnTo>
                    <a:pt x="454" y="38"/>
                  </a:lnTo>
                  <a:lnTo>
                    <a:pt x="652" y="0"/>
                  </a:lnTo>
                  <a:lnTo>
                    <a:pt x="656" y="4"/>
                  </a:lnTo>
                  <a:lnTo>
                    <a:pt x="658" y="8"/>
                  </a:lnTo>
                  <a:lnTo>
                    <a:pt x="664" y="10"/>
                  </a:lnTo>
                  <a:lnTo>
                    <a:pt x="666" y="12"/>
                  </a:lnTo>
                  <a:lnTo>
                    <a:pt x="670" y="16"/>
                  </a:lnTo>
                  <a:lnTo>
                    <a:pt x="672" y="20"/>
                  </a:lnTo>
                  <a:lnTo>
                    <a:pt x="678" y="30"/>
                  </a:lnTo>
                  <a:lnTo>
                    <a:pt x="676" y="32"/>
                  </a:lnTo>
                  <a:lnTo>
                    <a:pt x="674" y="32"/>
                  </a:lnTo>
                  <a:lnTo>
                    <a:pt x="672" y="30"/>
                  </a:lnTo>
                  <a:lnTo>
                    <a:pt x="666" y="32"/>
                  </a:lnTo>
                  <a:lnTo>
                    <a:pt x="662" y="32"/>
                  </a:lnTo>
                  <a:lnTo>
                    <a:pt x="658" y="30"/>
                  </a:lnTo>
                  <a:lnTo>
                    <a:pt x="656" y="30"/>
                  </a:lnTo>
                  <a:lnTo>
                    <a:pt x="658" y="34"/>
                  </a:lnTo>
                  <a:lnTo>
                    <a:pt x="656" y="36"/>
                  </a:lnTo>
                  <a:lnTo>
                    <a:pt x="638" y="46"/>
                  </a:lnTo>
                  <a:lnTo>
                    <a:pt x="634" y="50"/>
                  </a:lnTo>
                  <a:lnTo>
                    <a:pt x="628" y="56"/>
                  </a:lnTo>
                  <a:lnTo>
                    <a:pt x="616" y="58"/>
                  </a:lnTo>
                  <a:lnTo>
                    <a:pt x="612" y="66"/>
                  </a:lnTo>
                  <a:lnTo>
                    <a:pt x="612" y="68"/>
                  </a:lnTo>
                  <a:lnTo>
                    <a:pt x="614" y="70"/>
                  </a:lnTo>
                  <a:lnTo>
                    <a:pt x="620" y="68"/>
                  </a:lnTo>
                  <a:lnTo>
                    <a:pt x="632" y="62"/>
                  </a:lnTo>
                  <a:lnTo>
                    <a:pt x="644" y="58"/>
                  </a:lnTo>
                  <a:lnTo>
                    <a:pt x="652" y="54"/>
                  </a:lnTo>
                  <a:lnTo>
                    <a:pt x="664" y="54"/>
                  </a:lnTo>
                  <a:lnTo>
                    <a:pt x="664" y="56"/>
                  </a:lnTo>
                  <a:lnTo>
                    <a:pt x="664" y="64"/>
                  </a:lnTo>
                  <a:lnTo>
                    <a:pt x="664" y="66"/>
                  </a:lnTo>
                  <a:lnTo>
                    <a:pt x="668" y="70"/>
                  </a:lnTo>
                  <a:lnTo>
                    <a:pt x="672" y="68"/>
                  </a:lnTo>
                  <a:lnTo>
                    <a:pt x="674" y="64"/>
                  </a:lnTo>
                  <a:lnTo>
                    <a:pt x="682" y="54"/>
                  </a:lnTo>
                  <a:lnTo>
                    <a:pt x="686" y="54"/>
                  </a:lnTo>
                  <a:lnTo>
                    <a:pt x="692" y="64"/>
                  </a:lnTo>
                  <a:lnTo>
                    <a:pt x="692" y="80"/>
                  </a:lnTo>
                  <a:lnTo>
                    <a:pt x="694" y="84"/>
                  </a:lnTo>
                  <a:lnTo>
                    <a:pt x="694" y="88"/>
                  </a:lnTo>
                  <a:lnTo>
                    <a:pt x="684" y="96"/>
                  </a:lnTo>
                  <a:lnTo>
                    <a:pt x="682" y="102"/>
                  </a:lnTo>
                  <a:lnTo>
                    <a:pt x="680" y="106"/>
                  </a:lnTo>
                  <a:lnTo>
                    <a:pt x="672" y="112"/>
                  </a:lnTo>
                  <a:lnTo>
                    <a:pt x="666" y="114"/>
                  </a:lnTo>
                  <a:lnTo>
                    <a:pt x="660" y="118"/>
                  </a:lnTo>
                  <a:lnTo>
                    <a:pt x="646" y="116"/>
                  </a:lnTo>
                  <a:lnTo>
                    <a:pt x="642" y="116"/>
                  </a:lnTo>
                  <a:lnTo>
                    <a:pt x="640" y="116"/>
                  </a:lnTo>
                  <a:lnTo>
                    <a:pt x="638" y="110"/>
                  </a:lnTo>
                  <a:lnTo>
                    <a:pt x="638" y="108"/>
                  </a:lnTo>
                  <a:lnTo>
                    <a:pt x="636" y="106"/>
                  </a:lnTo>
                  <a:lnTo>
                    <a:pt x="632" y="104"/>
                  </a:lnTo>
                  <a:lnTo>
                    <a:pt x="630" y="106"/>
                  </a:lnTo>
                  <a:lnTo>
                    <a:pt x="632" y="120"/>
                  </a:lnTo>
                  <a:lnTo>
                    <a:pt x="630" y="122"/>
                  </a:lnTo>
                  <a:lnTo>
                    <a:pt x="628" y="120"/>
                  </a:lnTo>
                  <a:lnTo>
                    <a:pt x="632" y="128"/>
                  </a:lnTo>
                  <a:lnTo>
                    <a:pt x="638" y="128"/>
                  </a:lnTo>
                  <a:lnTo>
                    <a:pt x="642" y="134"/>
                  </a:lnTo>
                  <a:lnTo>
                    <a:pt x="638" y="140"/>
                  </a:lnTo>
                  <a:lnTo>
                    <a:pt x="642" y="144"/>
                  </a:lnTo>
                  <a:lnTo>
                    <a:pt x="626" y="162"/>
                  </a:lnTo>
                  <a:lnTo>
                    <a:pt x="622" y="164"/>
                  </a:lnTo>
                  <a:lnTo>
                    <a:pt x="614" y="162"/>
                  </a:lnTo>
                  <a:lnTo>
                    <a:pt x="608" y="162"/>
                  </a:lnTo>
                  <a:lnTo>
                    <a:pt x="606" y="164"/>
                  </a:lnTo>
                  <a:lnTo>
                    <a:pt x="612" y="168"/>
                  </a:lnTo>
                  <a:lnTo>
                    <a:pt x="628" y="166"/>
                  </a:lnTo>
                  <a:lnTo>
                    <a:pt x="638" y="164"/>
                  </a:lnTo>
                  <a:lnTo>
                    <a:pt x="652" y="156"/>
                  </a:lnTo>
                  <a:lnTo>
                    <a:pt x="654" y="152"/>
                  </a:lnTo>
                  <a:lnTo>
                    <a:pt x="658" y="152"/>
                  </a:lnTo>
                  <a:lnTo>
                    <a:pt x="664" y="158"/>
                  </a:lnTo>
                  <a:lnTo>
                    <a:pt x="658" y="170"/>
                  </a:lnTo>
                  <a:lnTo>
                    <a:pt x="646" y="184"/>
                  </a:lnTo>
                  <a:lnTo>
                    <a:pt x="632" y="186"/>
                  </a:lnTo>
                  <a:lnTo>
                    <a:pt x="628" y="188"/>
                  </a:lnTo>
                  <a:lnTo>
                    <a:pt x="612" y="190"/>
                  </a:lnTo>
                  <a:lnTo>
                    <a:pt x="598" y="212"/>
                  </a:lnTo>
                  <a:lnTo>
                    <a:pt x="592" y="214"/>
                  </a:lnTo>
                  <a:lnTo>
                    <a:pt x="592" y="218"/>
                  </a:lnTo>
                  <a:lnTo>
                    <a:pt x="576" y="228"/>
                  </a:lnTo>
                  <a:lnTo>
                    <a:pt x="568" y="240"/>
                  </a:lnTo>
                  <a:lnTo>
                    <a:pt x="560" y="258"/>
                  </a:lnTo>
                  <a:lnTo>
                    <a:pt x="556" y="282"/>
                  </a:lnTo>
                  <a:lnTo>
                    <a:pt x="552" y="288"/>
                  </a:lnTo>
                  <a:lnTo>
                    <a:pt x="542" y="292"/>
                  </a:lnTo>
                  <a:lnTo>
                    <a:pt x="510" y="296"/>
                  </a:lnTo>
                  <a:lnTo>
                    <a:pt x="508" y="300"/>
                  </a:lnTo>
                  <a:lnTo>
                    <a:pt x="400" y="226"/>
                  </a:lnTo>
                  <a:lnTo>
                    <a:pt x="312" y="238"/>
                  </a:lnTo>
                  <a:lnTo>
                    <a:pt x="310" y="226"/>
                  </a:lnTo>
                  <a:lnTo>
                    <a:pt x="292" y="212"/>
                  </a:lnTo>
                  <a:lnTo>
                    <a:pt x="286" y="218"/>
                  </a:lnTo>
                  <a:lnTo>
                    <a:pt x="282" y="214"/>
                  </a:lnTo>
                  <a:lnTo>
                    <a:pt x="284" y="210"/>
                  </a:lnTo>
                  <a:lnTo>
                    <a:pt x="282" y="208"/>
                  </a:lnTo>
                  <a:lnTo>
                    <a:pt x="178" y="220"/>
                  </a:lnTo>
                  <a:lnTo>
                    <a:pt x="174" y="218"/>
                  </a:lnTo>
                  <a:lnTo>
                    <a:pt x="172" y="222"/>
                  </a:lnTo>
                  <a:lnTo>
                    <a:pt x="152" y="232"/>
                  </a:lnTo>
                  <a:lnTo>
                    <a:pt x="152" y="236"/>
                  </a:lnTo>
                  <a:lnTo>
                    <a:pt x="144" y="236"/>
                  </a:lnTo>
                  <a:lnTo>
                    <a:pt x="120" y="248"/>
                  </a:lnTo>
                  <a:lnTo>
                    <a:pt x="0" y="26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9" name="Freeform 60"/>
            <p:cNvSpPr>
              <a:spLocks/>
            </p:cNvSpPr>
            <p:nvPr/>
          </p:nvSpPr>
          <p:spPr bwMode="grayWhite">
            <a:xfrm>
              <a:off x="3978" y="1859"/>
              <a:ext cx="329" cy="325"/>
            </a:xfrm>
            <a:custGeom>
              <a:avLst/>
              <a:gdLst>
                <a:gd name="T0" fmla="*/ 7 w 354"/>
                <a:gd name="T1" fmla="*/ 0 h 350"/>
                <a:gd name="T2" fmla="*/ 7 w 354"/>
                <a:gd name="T3" fmla="*/ 6 h 350"/>
                <a:gd name="T4" fmla="*/ 7 w 354"/>
                <a:gd name="T5" fmla="*/ 6 h 350"/>
                <a:gd name="T6" fmla="*/ 7 w 354"/>
                <a:gd name="T7" fmla="*/ 6 h 350"/>
                <a:gd name="T8" fmla="*/ 7 w 354"/>
                <a:gd name="T9" fmla="*/ 6 h 350"/>
                <a:gd name="T10" fmla="*/ 7 w 354"/>
                <a:gd name="T11" fmla="*/ 6 h 350"/>
                <a:gd name="T12" fmla="*/ 7 w 354"/>
                <a:gd name="T13" fmla="*/ 6 h 350"/>
                <a:gd name="T14" fmla="*/ 7 w 354"/>
                <a:gd name="T15" fmla="*/ 6 h 350"/>
                <a:gd name="T16" fmla="*/ 7 w 354"/>
                <a:gd name="T17" fmla="*/ 6 h 350"/>
                <a:gd name="T18" fmla="*/ 7 w 354"/>
                <a:gd name="T19" fmla="*/ 6 h 350"/>
                <a:gd name="T20" fmla="*/ 7 w 354"/>
                <a:gd name="T21" fmla="*/ 6 h 350"/>
                <a:gd name="T22" fmla="*/ 7 w 354"/>
                <a:gd name="T23" fmla="*/ 6 h 350"/>
                <a:gd name="T24" fmla="*/ 7 w 354"/>
                <a:gd name="T25" fmla="*/ 6 h 350"/>
                <a:gd name="T26" fmla="*/ 7 w 354"/>
                <a:gd name="T27" fmla="*/ 6 h 350"/>
                <a:gd name="T28" fmla="*/ 7 w 354"/>
                <a:gd name="T29" fmla="*/ 6 h 350"/>
                <a:gd name="T30" fmla="*/ 2 w 354"/>
                <a:gd name="T31" fmla="*/ 6 h 350"/>
                <a:gd name="T32" fmla="*/ 2 w 354"/>
                <a:gd name="T33" fmla="*/ 6 h 350"/>
                <a:gd name="T34" fmla="*/ 7 w 354"/>
                <a:gd name="T35" fmla="*/ 6 h 350"/>
                <a:gd name="T36" fmla="*/ 7 w 354"/>
                <a:gd name="T37" fmla="*/ 6 h 350"/>
                <a:gd name="T38" fmla="*/ 7 w 354"/>
                <a:gd name="T39" fmla="*/ 6 h 350"/>
                <a:gd name="T40" fmla="*/ 7 w 354"/>
                <a:gd name="T41" fmla="*/ 6 h 350"/>
                <a:gd name="T42" fmla="*/ 7 w 354"/>
                <a:gd name="T43" fmla="*/ 6 h 350"/>
                <a:gd name="T44" fmla="*/ 7 w 354"/>
                <a:gd name="T45" fmla="*/ 6 h 350"/>
                <a:gd name="T46" fmla="*/ 7 w 354"/>
                <a:gd name="T47" fmla="*/ 6 h 350"/>
                <a:gd name="T48" fmla="*/ 7 w 354"/>
                <a:gd name="T49" fmla="*/ 6 h 350"/>
                <a:gd name="T50" fmla="*/ 7 w 354"/>
                <a:gd name="T51" fmla="*/ 6 h 350"/>
                <a:gd name="T52" fmla="*/ 7 w 354"/>
                <a:gd name="T53" fmla="*/ 6 h 350"/>
                <a:gd name="T54" fmla="*/ 7 w 354"/>
                <a:gd name="T55" fmla="*/ 6 h 350"/>
                <a:gd name="T56" fmla="*/ 7 w 354"/>
                <a:gd name="T57" fmla="*/ 6 h 350"/>
                <a:gd name="T58" fmla="*/ 7 w 354"/>
                <a:gd name="T59" fmla="*/ 6 h 350"/>
                <a:gd name="T60" fmla="*/ 7 w 354"/>
                <a:gd name="T61" fmla="*/ 6 h 350"/>
                <a:gd name="T62" fmla="*/ 7 w 354"/>
                <a:gd name="T63" fmla="*/ 6 h 350"/>
                <a:gd name="T64" fmla="*/ 7 w 354"/>
                <a:gd name="T65" fmla="*/ 6 h 350"/>
                <a:gd name="T66" fmla="*/ 7 w 354"/>
                <a:gd name="T67" fmla="*/ 6 h 350"/>
                <a:gd name="T68" fmla="*/ 7 w 354"/>
                <a:gd name="T69" fmla="*/ 6 h 350"/>
                <a:gd name="T70" fmla="*/ 7 w 354"/>
                <a:gd name="T71" fmla="*/ 6 h 350"/>
                <a:gd name="T72" fmla="*/ 7 w 354"/>
                <a:gd name="T73" fmla="*/ 6 h 350"/>
                <a:gd name="T74" fmla="*/ 7 w 354"/>
                <a:gd name="T75" fmla="*/ 6 h 350"/>
                <a:gd name="T76" fmla="*/ 7 w 354"/>
                <a:gd name="T77" fmla="*/ 6 h 350"/>
                <a:gd name="T78" fmla="*/ 7 w 354"/>
                <a:gd name="T79" fmla="*/ 6 h 350"/>
                <a:gd name="T80" fmla="*/ 7 w 354"/>
                <a:gd name="T81" fmla="*/ 6 h 350"/>
                <a:gd name="T82" fmla="*/ 7 w 354"/>
                <a:gd name="T83" fmla="*/ 6 h 350"/>
                <a:gd name="T84" fmla="*/ 7 w 354"/>
                <a:gd name="T85" fmla="*/ 6 h 350"/>
                <a:gd name="T86" fmla="*/ 7 w 354"/>
                <a:gd name="T87" fmla="*/ 6 h 350"/>
                <a:gd name="T88" fmla="*/ 7 w 354"/>
                <a:gd name="T89" fmla="*/ 6 h 350"/>
                <a:gd name="T90" fmla="*/ 7 w 354"/>
                <a:gd name="T91" fmla="*/ 6 h 350"/>
                <a:gd name="T92" fmla="*/ 7 w 354"/>
                <a:gd name="T93" fmla="*/ 6 h 350"/>
                <a:gd name="T94" fmla="*/ 7 w 354"/>
                <a:gd name="T95" fmla="*/ 6 h 350"/>
                <a:gd name="T96" fmla="*/ 7 w 354"/>
                <a:gd name="T97" fmla="*/ 6 h 350"/>
                <a:gd name="T98" fmla="*/ 7 w 354"/>
                <a:gd name="T99" fmla="*/ 6 h 350"/>
                <a:gd name="T100" fmla="*/ 7 w 354"/>
                <a:gd name="T101" fmla="*/ 6 h 350"/>
                <a:gd name="T102" fmla="*/ 7 w 354"/>
                <a:gd name="T103" fmla="*/ 6 h 350"/>
                <a:gd name="T104" fmla="*/ 7 w 354"/>
                <a:gd name="T105" fmla="*/ 6 h 350"/>
                <a:gd name="T106" fmla="*/ 7 w 354"/>
                <a:gd name="T107" fmla="*/ 6 h 350"/>
                <a:gd name="T108" fmla="*/ 7 w 354"/>
                <a:gd name="T109" fmla="*/ 6 h 3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4"/>
                <a:gd name="T166" fmla="*/ 0 h 350"/>
                <a:gd name="T167" fmla="*/ 354 w 354"/>
                <a:gd name="T168" fmla="*/ 350 h 35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4" h="350">
                  <a:moveTo>
                    <a:pt x="120" y="2"/>
                  </a:moveTo>
                  <a:lnTo>
                    <a:pt x="118" y="0"/>
                  </a:lnTo>
                  <a:lnTo>
                    <a:pt x="112" y="6"/>
                  </a:lnTo>
                  <a:lnTo>
                    <a:pt x="116" y="16"/>
                  </a:lnTo>
                  <a:lnTo>
                    <a:pt x="106" y="24"/>
                  </a:lnTo>
                  <a:lnTo>
                    <a:pt x="120" y="32"/>
                  </a:lnTo>
                  <a:lnTo>
                    <a:pt x="114" y="68"/>
                  </a:lnTo>
                  <a:lnTo>
                    <a:pt x="110" y="76"/>
                  </a:lnTo>
                  <a:lnTo>
                    <a:pt x="110" y="84"/>
                  </a:lnTo>
                  <a:lnTo>
                    <a:pt x="112" y="90"/>
                  </a:lnTo>
                  <a:lnTo>
                    <a:pt x="114" y="100"/>
                  </a:lnTo>
                  <a:lnTo>
                    <a:pt x="106" y="108"/>
                  </a:lnTo>
                  <a:lnTo>
                    <a:pt x="102" y="110"/>
                  </a:lnTo>
                  <a:lnTo>
                    <a:pt x="88" y="128"/>
                  </a:lnTo>
                  <a:lnTo>
                    <a:pt x="86" y="130"/>
                  </a:lnTo>
                  <a:lnTo>
                    <a:pt x="78" y="134"/>
                  </a:lnTo>
                  <a:lnTo>
                    <a:pt x="70" y="132"/>
                  </a:lnTo>
                  <a:lnTo>
                    <a:pt x="64" y="138"/>
                  </a:lnTo>
                  <a:lnTo>
                    <a:pt x="64" y="142"/>
                  </a:lnTo>
                  <a:lnTo>
                    <a:pt x="58" y="150"/>
                  </a:lnTo>
                  <a:lnTo>
                    <a:pt x="50" y="166"/>
                  </a:lnTo>
                  <a:lnTo>
                    <a:pt x="52" y="178"/>
                  </a:lnTo>
                  <a:lnTo>
                    <a:pt x="44" y="188"/>
                  </a:lnTo>
                  <a:lnTo>
                    <a:pt x="36" y="176"/>
                  </a:lnTo>
                  <a:lnTo>
                    <a:pt x="30" y="176"/>
                  </a:lnTo>
                  <a:lnTo>
                    <a:pt x="24" y="200"/>
                  </a:lnTo>
                  <a:lnTo>
                    <a:pt x="24" y="212"/>
                  </a:lnTo>
                  <a:lnTo>
                    <a:pt x="24" y="222"/>
                  </a:lnTo>
                  <a:lnTo>
                    <a:pt x="18" y="226"/>
                  </a:lnTo>
                  <a:lnTo>
                    <a:pt x="10" y="240"/>
                  </a:lnTo>
                  <a:lnTo>
                    <a:pt x="0" y="240"/>
                  </a:lnTo>
                  <a:lnTo>
                    <a:pt x="2" y="254"/>
                  </a:lnTo>
                  <a:lnTo>
                    <a:pt x="2" y="262"/>
                  </a:lnTo>
                  <a:lnTo>
                    <a:pt x="2" y="268"/>
                  </a:lnTo>
                  <a:lnTo>
                    <a:pt x="4" y="274"/>
                  </a:lnTo>
                  <a:lnTo>
                    <a:pt x="20" y="294"/>
                  </a:lnTo>
                  <a:lnTo>
                    <a:pt x="30" y="310"/>
                  </a:lnTo>
                  <a:lnTo>
                    <a:pt x="32" y="312"/>
                  </a:lnTo>
                  <a:lnTo>
                    <a:pt x="36" y="312"/>
                  </a:lnTo>
                  <a:lnTo>
                    <a:pt x="44" y="314"/>
                  </a:lnTo>
                  <a:lnTo>
                    <a:pt x="46" y="318"/>
                  </a:lnTo>
                  <a:lnTo>
                    <a:pt x="48" y="318"/>
                  </a:lnTo>
                  <a:lnTo>
                    <a:pt x="54" y="322"/>
                  </a:lnTo>
                  <a:lnTo>
                    <a:pt x="60" y="322"/>
                  </a:lnTo>
                  <a:lnTo>
                    <a:pt x="62" y="324"/>
                  </a:lnTo>
                  <a:lnTo>
                    <a:pt x="60" y="332"/>
                  </a:lnTo>
                  <a:lnTo>
                    <a:pt x="70" y="344"/>
                  </a:lnTo>
                  <a:lnTo>
                    <a:pt x="88" y="350"/>
                  </a:lnTo>
                  <a:lnTo>
                    <a:pt x="96" y="350"/>
                  </a:lnTo>
                  <a:lnTo>
                    <a:pt x="106" y="344"/>
                  </a:lnTo>
                  <a:lnTo>
                    <a:pt x="106" y="338"/>
                  </a:lnTo>
                  <a:lnTo>
                    <a:pt x="112" y="334"/>
                  </a:lnTo>
                  <a:lnTo>
                    <a:pt x="120" y="340"/>
                  </a:lnTo>
                  <a:lnTo>
                    <a:pt x="122" y="342"/>
                  </a:lnTo>
                  <a:lnTo>
                    <a:pt x="128" y="340"/>
                  </a:lnTo>
                  <a:lnTo>
                    <a:pt x="148" y="332"/>
                  </a:lnTo>
                  <a:lnTo>
                    <a:pt x="152" y="320"/>
                  </a:lnTo>
                  <a:lnTo>
                    <a:pt x="154" y="320"/>
                  </a:lnTo>
                  <a:lnTo>
                    <a:pt x="158" y="324"/>
                  </a:lnTo>
                  <a:lnTo>
                    <a:pt x="174" y="310"/>
                  </a:lnTo>
                  <a:lnTo>
                    <a:pt x="180" y="314"/>
                  </a:lnTo>
                  <a:lnTo>
                    <a:pt x="192" y="296"/>
                  </a:lnTo>
                  <a:lnTo>
                    <a:pt x="188" y="290"/>
                  </a:lnTo>
                  <a:lnTo>
                    <a:pt x="190" y="278"/>
                  </a:lnTo>
                  <a:lnTo>
                    <a:pt x="204" y="254"/>
                  </a:lnTo>
                  <a:lnTo>
                    <a:pt x="220" y="188"/>
                  </a:lnTo>
                  <a:lnTo>
                    <a:pt x="224" y="188"/>
                  </a:lnTo>
                  <a:lnTo>
                    <a:pt x="234" y="194"/>
                  </a:lnTo>
                  <a:lnTo>
                    <a:pt x="234" y="198"/>
                  </a:lnTo>
                  <a:lnTo>
                    <a:pt x="240" y="202"/>
                  </a:lnTo>
                  <a:lnTo>
                    <a:pt x="250" y="200"/>
                  </a:lnTo>
                  <a:lnTo>
                    <a:pt x="256" y="190"/>
                  </a:lnTo>
                  <a:lnTo>
                    <a:pt x="262" y="164"/>
                  </a:lnTo>
                  <a:lnTo>
                    <a:pt x="268" y="156"/>
                  </a:lnTo>
                  <a:lnTo>
                    <a:pt x="278" y="160"/>
                  </a:lnTo>
                  <a:lnTo>
                    <a:pt x="284" y="146"/>
                  </a:lnTo>
                  <a:lnTo>
                    <a:pt x="290" y="142"/>
                  </a:lnTo>
                  <a:lnTo>
                    <a:pt x="294" y="136"/>
                  </a:lnTo>
                  <a:lnTo>
                    <a:pt x="300" y="122"/>
                  </a:lnTo>
                  <a:lnTo>
                    <a:pt x="304" y="120"/>
                  </a:lnTo>
                  <a:lnTo>
                    <a:pt x="304" y="116"/>
                  </a:lnTo>
                  <a:lnTo>
                    <a:pt x="302" y="114"/>
                  </a:lnTo>
                  <a:lnTo>
                    <a:pt x="302" y="94"/>
                  </a:lnTo>
                  <a:lnTo>
                    <a:pt x="304" y="90"/>
                  </a:lnTo>
                  <a:lnTo>
                    <a:pt x="308" y="88"/>
                  </a:lnTo>
                  <a:lnTo>
                    <a:pt x="344" y="110"/>
                  </a:lnTo>
                  <a:lnTo>
                    <a:pt x="348" y="112"/>
                  </a:lnTo>
                  <a:lnTo>
                    <a:pt x="350" y="110"/>
                  </a:lnTo>
                  <a:lnTo>
                    <a:pt x="354" y="92"/>
                  </a:lnTo>
                  <a:lnTo>
                    <a:pt x="346" y="74"/>
                  </a:lnTo>
                  <a:lnTo>
                    <a:pt x="342" y="72"/>
                  </a:lnTo>
                  <a:lnTo>
                    <a:pt x="340" y="64"/>
                  </a:lnTo>
                  <a:lnTo>
                    <a:pt x="332" y="68"/>
                  </a:lnTo>
                  <a:lnTo>
                    <a:pt x="326" y="66"/>
                  </a:lnTo>
                  <a:lnTo>
                    <a:pt x="320" y="64"/>
                  </a:lnTo>
                  <a:lnTo>
                    <a:pt x="296" y="72"/>
                  </a:lnTo>
                  <a:lnTo>
                    <a:pt x="294" y="78"/>
                  </a:lnTo>
                  <a:lnTo>
                    <a:pt x="284" y="82"/>
                  </a:lnTo>
                  <a:lnTo>
                    <a:pt x="274" y="80"/>
                  </a:lnTo>
                  <a:lnTo>
                    <a:pt x="270" y="74"/>
                  </a:lnTo>
                  <a:lnTo>
                    <a:pt x="266" y="84"/>
                  </a:lnTo>
                  <a:lnTo>
                    <a:pt x="260" y="88"/>
                  </a:lnTo>
                  <a:lnTo>
                    <a:pt x="254" y="96"/>
                  </a:lnTo>
                  <a:lnTo>
                    <a:pt x="248" y="98"/>
                  </a:lnTo>
                  <a:lnTo>
                    <a:pt x="232" y="116"/>
                  </a:lnTo>
                  <a:lnTo>
                    <a:pt x="228" y="118"/>
                  </a:lnTo>
                  <a:lnTo>
                    <a:pt x="224" y="126"/>
                  </a:lnTo>
                  <a:lnTo>
                    <a:pt x="212" y="74"/>
                  </a:lnTo>
                  <a:lnTo>
                    <a:pt x="136" y="90"/>
                  </a:lnTo>
                  <a:lnTo>
                    <a:pt x="120" y="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30" name="Freeform 61"/>
            <p:cNvSpPr>
              <a:spLocks/>
            </p:cNvSpPr>
            <p:nvPr/>
          </p:nvSpPr>
          <p:spPr bwMode="grayWhite">
            <a:xfrm>
              <a:off x="4540" y="1608"/>
              <a:ext cx="125" cy="122"/>
            </a:xfrm>
            <a:custGeom>
              <a:avLst/>
              <a:gdLst>
                <a:gd name="T0" fmla="*/ 0 w 134"/>
                <a:gd name="T1" fmla="*/ 5 h 134"/>
                <a:gd name="T2" fmla="*/ 7 w 134"/>
                <a:gd name="T3" fmla="*/ 5 h 134"/>
                <a:gd name="T4" fmla="*/ 7 w 134"/>
                <a:gd name="T5" fmla="*/ 5 h 134"/>
                <a:gd name="T6" fmla="*/ 7 w 134"/>
                <a:gd name="T7" fmla="*/ 5 h 134"/>
                <a:gd name="T8" fmla="*/ 7 w 134"/>
                <a:gd name="T9" fmla="*/ 5 h 134"/>
                <a:gd name="T10" fmla="*/ 7 w 134"/>
                <a:gd name="T11" fmla="*/ 0 h 134"/>
                <a:gd name="T12" fmla="*/ 7 w 134"/>
                <a:gd name="T13" fmla="*/ 5 h 134"/>
                <a:gd name="T14" fmla="*/ 7 w 134"/>
                <a:gd name="T15" fmla="*/ 5 h 134"/>
                <a:gd name="T16" fmla="*/ 7 w 134"/>
                <a:gd name="T17" fmla="*/ 5 h 134"/>
                <a:gd name="T18" fmla="*/ 7 w 134"/>
                <a:gd name="T19" fmla="*/ 5 h 134"/>
                <a:gd name="T20" fmla="*/ 7 w 134"/>
                <a:gd name="T21" fmla="*/ 5 h 134"/>
                <a:gd name="T22" fmla="*/ 7 w 134"/>
                <a:gd name="T23" fmla="*/ 5 h 134"/>
                <a:gd name="T24" fmla="*/ 7 w 134"/>
                <a:gd name="T25" fmla="*/ 5 h 134"/>
                <a:gd name="T26" fmla="*/ 7 w 134"/>
                <a:gd name="T27" fmla="*/ 5 h 134"/>
                <a:gd name="T28" fmla="*/ 7 w 134"/>
                <a:gd name="T29" fmla="*/ 5 h 134"/>
                <a:gd name="T30" fmla="*/ 7 w 134"/>
                <a:gd name="T31" fmla="*/ 5 h 134"/>
                <a:gd name="T32" fmla="*/ 7 w 134"/>
                <a:gd name="T33" fmla="*/ 5 h 134"/>
                <a:gd name="T34" fmla="*/ 7 w 134"/>
                <a:gd name="T35" fmla="*/ 5 h 134"/>
                <a:gd name="T36" fmla="*/ 7 w 134"/>
                <a:gd name="T37" fmla="*/ 5 h 134"/>
                <a:gd name="T38" fmla="*/ 7 w 134"/>
                <a:gd name="T39" fmla="*/ 5 h 134"/>
                <a:gd name="T40" fmla="*/ 7 w 134"/>
                <a:gd name="T41" fmla="*/ 5 h 134"/>
                <a:gd name="T42" fmla="*/ 7 w 134"/>
                <a:gd name="T43" fmla="*/ 5 h 134"/>
                <a:gd name="T44" fmla="*/ 7 w 134"/>
                <a:gd name="T45" fmla="*/ 5 h 134"/>
                <a:gd name="T46" fmla="*/ 2 w 134"/>
                <a:gd name="T47" fmla="*/ 5 h 134"/>
                <a:gd name="T48" fmla="*/ 7 w 134"/>
                <a:gd name="T49" fmla="*/ 5 h 134"/>
                <a:gd name="T50" fmla="*/ 7 w 134"/>
                <a:gd name="T51" fmla="*/ 5 h 134"/>
                <a:gd name="T52" fmla="*/ 7 w 134"/>
                <a:gd name="T53" fmla="*/ 5 h 134"/>
                <a:gd name="T54" fmla="*/ 0 w 134"/>
                <a:gd name="T55" fmla="*/ 5 h 1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4"/>
                <a:gd name="T85" fmla="*/ 0 h 134"/>
                <a:gd name="T86" fmla="*/ 134 w 134"/>
                <a:gd name="T87" fmla="*/ 134 h 1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4" h="134">
                  <a:moveTo>
                    <a:pt x="0" y="30"/>
                  </a:moveTo>
                  <a:lnTo>
                    <a:pt x="46" y="18"/>
                  </a:lnTo>
                  <a:lnTo>
                    <a:pt x="50" y="24"/>
                  </a:lnTo>
                  <a:lnTo>
                    <a:pt x="50" y="22"/>
                  </a:lnTo>
                  <a:lnTo>
                    <a:pt x="52" y="18"/>
                  </a:lnTo>
                  <a:lnTo>
                    <a:pt x="120" y="0"/>
                  </a:lnTo>
                  <a:lnTo>
                    <a:pt x="134" y="56"/>
                  </a:lnTo>
                  <a:lnTo>
                    <a:pt x="132" y="62"/>
                  </a:lnTo>
                  <a:lnTo>
                    <a:pt x="132" y="64"/>
                  </a:lnTo>
                  <a:lnTo>
                    <a:pt x="132" y="68"/>
                  </a:lnTo>
                  <a:lnTo>
                    <a:pt x="132" y="70"/>
                  </a:lnTo>
                  <a:lnTo>
                    <a:pt x="124" y="70"/>
                  </a:lnTo>
                  <a:lnTo>
                    <a:pt x="102" y="80"/>
                  </a:lnTo>
                  <a:lnTo>
                    <a:pt x="96" y="80"/>
                  </a:lnTo>
                  <a:lnTo>
                    <a:pt x="94" y="82"/>
                  </a:lnTo>
                  <a:lnTo>
                    <a:pt x="92" y="86"/>
                  </a:lnTo>
                  <a:lnTo>
                    <a:pt x="92" y="88"/>
                  </a:lnTo>
                  <a:lnTo>
                    <a:pt x="78" y="90"/>
                  </a:lnTo>
                  <a:lnTo>
                    <a:pt x="60" y="98"/>
                  </a:lnTo>
                  <a:lnTo>
                    <a:pt x="58" y="94"/>
                  </a:lnTo>
                  <a:lnTo>
                    <a:pt x="46" y="106"/>
                  </a:lnTo>
                  <a:lnTo>
                    <a:pt x="20" y="128"/>
                  </a:lnTo>
                  <a:lnTo>
                    <a:pt x="10" y="134"/>
                  </a:lnTo>
                  <a:lnTo>
                    <a:pt x="2" y="126"/>
                  </a:lnTo>
                  <a:lnTo>
                    <a:pt x="14" y="114"/>
                  </a:lnTo>
                  <a:lnTo>
                    <a:pt x="14" y="110"/>
                  </a:lnTo>
                  <a:lnTo>
                    <a:pt x="10" y="102"/>
                  </a:lnTo>
                  <a:lnTo>
                    <a:pt x="0" y="30"/>
                  </a:lnTo>
                  <a:close/>
                </a:path>
              </a:pathLst>
            </a:custGeom>
            <a:solidFill>
              <a:srgbClr val="BADEDA"/>
            </a:solidFill>
            <a:ln w="6350" cmpd="sng">
              <a:solidFill>
                <a:srgbClr val="50A69C"/>
              </a:solidFill>
              <a:prstDash val="solid"/>
              <a:round/>
              <a:headEnd/>
              <a:tailEnd/>
            </a:ln>
          </p:spPr>
          <p:txBody>
            <a:bodyPr/>
            <a:lstStyle/>
            <a:p>
              <a:endParaRPr lang="en-US"/>
            </a:p>
          </p:txBody>
        </p:sp>
      </p:grpSp>
      <p:sp>
        <p:nvSpPr>
          <p:cNvPr id="146439" name="Rectangle 62"/>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American Tort Reform Association; Insurance Information Institute</a:t>
            </a:r>
          </a:p>
        </p:txBody>
      </p:sp>
      <p:grpSp>
        <p:nvGrpSpPr>
          <p:cNvPr id="4" name="Group 63"/>
          <p:cNvGrpSpPr>
            <a:grpSpLocks/>
          </p:cNvGrpSpPr>
          <p:nvPr/>
        </p:nvGrpSpPr>
        <p:grpSpPr bwMode="auto">
          <a:xfrm>
            <a:off x="2426633" y="4075019"/>
            <a:ext cx="212725" cy="212725"/>
            <a:chOff x="3300" y="3702"/>
            <a:chExt cx="162" cy="162"/>
          </a:xfrm>
        </p:grpSpPr>
        <p:sp>
          <p:nvSpPr>
            <p:cNvPr id="146475"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5"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5" name="Group 66"/>
          <p:cNvGrpSpPr>
            <a:grpSpLocks/>
          </p:cNvGrpSpPr>
          <p:nvPr/>
        </p:nvGrpSpPr>
        <p:grpSpPr bwMode="auto">
          <a:xfrm>
            <a:off x="7153275" y="3568700"/>
            <a:ext cx="212725" cy="212725"/>
            <a:chOff x="3300" y="3702"/>
            <a:chExt cx="162" cy="162"/>
          </a:xfrm>
        </p:grpSpPr>
        <p:sp>
          <p:nvSpPr>
            <p:cNvPr id="146473" name="Oval 67"/>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8" name="AutoShape 68"/>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6" name="Group 72"/>
          <p:cNvGrpSpPr>
            <a:grpSpLocks/>
          </p:cNvGrpSpPr>
          <p:nvPr/>
        </p:nvGrpSpPr>
        <p:grpSpPr bwMode="auto">
          <a:xfrm>
            <a:off x="7526338" y="5519738"/>
            <a:ext cx="212725" cy="212725"/>
            <a:chOff x="3300" y="3702"/>
            <a:chExt cx="162" cy="162"/>
          </a:xfrm>
        </p:grpSpPr>
        <p:sp>
          <p:nvSpPr>
            <p:cNvPr id="146471" name="Oval 73"/>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54" name="AutoShape 74"/>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7" name="Group 75"/>
          <p:cNvGrpSpPr>
            <a:grpSpLocks/>
          </p:cNvGrpSpPr>
          <p:nvPr/>
        </p:nvGrpSpPr>
        <p:grpSpPr bwMode="auto">
          <a:xfrm>
            <a:off x="6133540" y="3536483"/>
            <a:ext cx="212725" cy="212725"/>
            <a:chOff x="3300" y="3702"/>
            <a:chExt cx="162" cy="162"/>
          </a:xfrm>
        </p:grpSpPr>
        <p:sp>
          <p:nvSpPr>
            <p:cNvPr id="146469" name="Oval 76"/>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57" name="AutoShape 77"/>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8" name="Group 81"/>
          <p:cNvGrpSpPr>
            <a:grpSpLocks/>
          </p:cNvGrpSpPr>
          <p:nvPr/>
        </p:nvGrpSpPr>
        <p:grpSpPr bwMode="auto">
          <a:xfrm>
            <a:off x="7794625" y="2713038"/>
            <a:ext cx="212725" cy="212725"/>
            <a:chOff x="3300" y="3702"/>
            <a:chExt cx="162" cy="162"/>
          </a:xfrm>
        </p:grpSpPr>
        <p:sp>
          <p:nvSpPr>
            <p:cNvPr id="146467" name="Oval 82"/>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63" name="AutoShape 83"/>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
        <p:nvSpPr>
          <p:cNvPr id="146445" name="Line 86"/>
          <p:cNvSpPr>
            <a:spLocks noChangeShapeType="1"/>
          </p:cNvSpPr>
          <p:nvPr/>
        </p:nvSpPr>
        <p:spPr bwMode="auto">
          <a:xfrm flipV="1">
            <a:off x="7640638" y="5738813"/>
            <a:ext cx="0" cy="334962"/>
          </a:xfrm>
          <a:prstGeom prst="line">
            <a:avLst/>
          </a:prstGeom>
          <a:noFill/>
          <a:ln w="28575">
            <a:solidFill>
              <a:schemeClr val="tx1"/>
            </a:solidFill>
            <a:round/>
            <a:headEnd/>
            <a:tailEnd type="triangle" w="lg" len="med"/>
          </a:ln>
        </p:spPr>
        <p:txBody>
          <a:bodyPr/>
          <a:lstStyle/>
          <a:p>
            <a:endParaRPr lang="en-US"/>
          </a:p>
        </p:txBody>
      </p:sp>
      <p:sp>
        <p:nvSpPr>
          <p:cNvPr id="1991767" name="Rectangle 87"/>
          <p:cNvSpPr>
            <a:spLocks noChangeArrowheads="1"/>
          </p:cNvSpPr>
          <p:nvPr/>
        </p:nvSpPr>
        <p:spPr bwMode="blackWhite">
          <a:xfrm>
            <a:off x="7261225" y="5992813"/>
            <a:ext cx="1444625" cy="4699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a:solidFill>
                  <a:schemeClr val="bg1"/>
                </a:solidFill>
              </a:rPr>
              <a:t>South Florida</a:t>
            </a:r>
            <a:endParaRPr lang="en-US" sz="1400" b="1">
              <a:solidFill>
                <a:schemeClr val="bg1"/>
              </a:solidFill>
            </a:endParaRPr>
          </a:p>
        </p:txBody>
      </p:sp>
      <p:sp>
        <p:nvSpPr>
          <p:cNvPr id="146447" name="Freeform 88"/>
          <p:cNvSpPr>
            <a:spLocks/>
          </p:cNvSpPr>
          <p:nvPr/>
        </p:nvSpPr>
        <p:spPr bwMode="auto">
          <a:xfrm>
            <a:off x="7891463" y="1838325"/>
            <a:ext cx="631825" cy="1317625"/>
          </a:xfrm>
          <a:custGeom>
            <a:avLst/>
            <a:gdLst>
              <a:gd name="T0" fmla="*/ 2147483647 w 398"/>
              <a:gd name="T1" fmla="*/ 0 h 830"/>
              <a:gd name="T2" fmla="*/ 2147483647 w 398"/>
              <a:gd name="T3" fmla="*/ 2147483647 h 830"/>
              <a:gd name="T4" fmla="*/ 0 w 398"/>
              <a:gd name="T5" fmla="*/ 2147483647 h 830"/>
              <a:gd name="T6" fmla="*/ 0 60000 65536"/>
              <a:gd name="T7" fmla="*/ 0 60000 65536"/>
              <a:gd name="T8" fmla="*/ 0 60000 65536"/>
              <a:gd name="T9" fmla="*/ 0 w 398"/>
              <a:gd name="T10" fmla="*/ 0 h 830"/>
              <a:gd name="T11" fmla="*/ 398 w 398"/>
              <a:gd name="T12" fmla="*/ 830 h 830"/>
            </a:gdLst>
            <a:ahLst/>
            <a:cxnLst>
              <a:cxn ang="T6">
                <a:pos x="T0" y="T1"/>
              </a:cxn>
              <a:cxn ang="T7">
                <a:pos x="T2" y="T3"/>
              </a:cxn>
              <a:cxn ang="T8">
                <a:pos x="T4" y="T5"/>
              </a:cxn>
            </a:cxnLst>
            <a:rect l="T9" t="T10" r="T11" b="T12"/>
            <a:pathLst>
              <a:path w="398" h="830">
                <a:moveTo>
                  <a:pt x="398" y="0"/>
                </a:moveTo>
                <a:lnTo>
                  <a:pt x="398" y="830"/>
                </a:lnTo>
                <a:lnTo>
                  <a:pt x="0" y="830"/>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46448" name="Line 90"/>
          <p:cNvSpPr>
            <a:spLocks noChangeShapeType="1"/>
          </p:cNvSpPr>
          <p:nvPr/>
        </p:nvSpPr>
        <p:spPr bwMode="auto">
          <a:xfrm>
            <a:off x="7259638" y="1539875"/>
            <a:ext cx="0" cy="2003425"/>
          </a:xfrm>
          <a:prstGeom prst="line">
            <a:avLst/>
          </a:prstGeom>
          <a:noFill/>
          <a:ln w="28575">
            <a:solidFill>
              <a:schemeClr val="tx1"/>
            </a:solidFill>
            <a:round/>
            <a:headEnd/>
            <a:tailEnd type="triangle" w="lg" len="med"/>
          </a:ln>
        </p:spPr>
        <p:txBody>
          <a:bodyPr/>
          <a:lstStyle/>
          <a:p>
            <a:endParaRPr lang="en-US"/>
          </a:p>
        </p:txBody>
      </p:sp>
      <p:sp>
        <p:nvSpPr>
          <p:cNvPr id="1991771" name="Rectangle 91"/>
          <p:cNvSpPr>
            <a:spLocks noChangeArrowheads="1"/>
          </p:cNvSpPr>
          <p:nvPr/>
        </p:nvSpPr>
        <p:spPr bwMode="blackWhite">
          <a:xfrm>
            <a:off x="5881688" y="1206500"/>
            <a:ext cx="1444625" cy="4699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a:solidFill>
                  <a:schemeClr val="bg1"/>
                </a:solidFill>
              </a:rPr>
              <a:t>West Virginia</a:t>
            </a:r>
          </a:p>
        </p:txBody>
      </p:sp>
      <p:sp>
        <p:nvSpPr>
          <p:cNvPr id="146450" name="Freeform 92"/>
          <p:cNvSpPr>
            <a:spLocks/>
          </p:cNvSpPr>
          <p:nvPr/>
        </p:nvSpPr>
        <p:spPr bwMode="auto">
          <a:xfrm rot="21424727">
            <a:off x="5516096" y="1762779"/>
            <a:ext cx="555625" cy="1908268"/>
          </a:xfrm>
          <a:custGeom>
            <a:avLst/>
            <a:gdLst>
              <a:gd name="T0" fmla="*/ 0 w 350"/>
              <a:gd name="T1" fmla="*/ 0 h 984"/>
              <a:gd name="T2" fmla="*/ 0 w 350"/>
              <a:gd name="T3" fmla="*/ 2147483647 h 984"/>
              <a:gd name="T4" fmla="*/ 2147483647 w 350"/>
              <a:gd name="T5" fmla="*/ 2147483647 h 984"/>
              <a:gd name="T6" fmla="*/ 0 60000 65536"/>
              <a:gd name="T7" fmla="*/ 0 60000 65536"/>
              <a:gd name="T8" fmla="*/ 0 60000 65536"/>
              <a:gd name="T9" fmla="*/ 0 w 350"/>
              <a:gd name="T10" fmla="*/ 0 h 984"/>
              <a:gd name="T11" fmla="*/ 350 w 350"/>
              <a:gd name="T12" fmla="*/ 984 h 984"/>
            </a:gdLst>
            <a:ahLst/>
            <a:cxnLst>
              <a:cxn ang="T6">
                <a:pos x="T0" y="T1"/>
              </a:cxn>
              <a:cxn ang="T7">
                <a:pos x="T2" y="T3"/>
              </a:cxn>
              <a:cxn ang="T8">
                <a:pos x="T4" y="T5"/>
              </a:cxn>
            </a:cxnLst>
            <a:rect l="T9" t="T10" r="T11" b="T12"/>
            <a:pathLst>
              <a:path w="350" h="984">
                <a:moveTo>
                  <a:pt x="0" y="0"/>
                </a:moveTo>
                <a:lnTo>
                  <a:pt x="0" y="984"/>
                </a:lnTo>
                <a:lnTo>
                  <a:pt x="350" y="984"/>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991773" name="Rectangle 93"/>
          <p:cNvSpPr>
            <a:spLocks noChangeArrowheads="1"/>
          </p:cNvSpPr>
          <p:nvPr/>
        </p:nvSpPr>
        <p:spPr bwMode="blackWhite">
          <a:xfrm>
            <a:off x="3848100" y="1076325"/>
            <a:ext cx="1870076" cy="8382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a:solidFill>
                  <a:schemeClr val="bg1"/>
                </a:solidFill>
              </a:rPr>
              <a:t>Illinois</a:t>
            </a:r>
          </a:p>
          <a:p>
            <a:pPr algn="ctr">
              <a:lnSpc>
                <a:spcPct val="90000"/>
              </a:lnSpc>
              <a:spcBef>
                <a:spcPct val="25000"/>
              </a:spcBef>
              <a:defRPr/>
            </a:pPr>
            <a:r>
              <a:rPr lang="en-US" sz="1400" b="1" dirty="0" smtClean="0">
                <a:solidFill>
                  <a:schemeClr val="bg1"/>
                </a:solidFill>
              </a:rPr>
              <a:t>Madison , St. Clair and McLean counties</a:t>
            </a:r>
            <a:endParaRPr lang="en-US" sz="1400" b="1" dirty="0">
              <a:solidFill>
                <a:schemeClr val="bg1"/>
              </a:solidFill>
            </a:endParaRPr>
          </a:p>
        </p:txBody>
      </p:sp>
      <p:sp>
        <p:nvSpPr>
          <p:cNvPr id="146452" name="Line 96"/>
          <p:cNvSpPr>
            <a:spLocks noChangeShapeType="1"/>
          </p:cNvSpPr>
          <p:nvPr/>
        </p:nvSpPr>
        <p:spPr bwMode="auto">
          <a:xfrm flipH="1" flipV="1">
            <a:off x="8010525" y="2933699"/>
            <a:ext cx="258763" cy="849313"/>
          </a:xfrm>
          <a:prstGeom prst="line">
            <a:avLst/>
          </a:prstGeom>
          <a:noFill/>
          <a:ln w="28575">
            <a:solidFill>
              <a:schemeClr val="tx1"/>
            </a:solidFill>
            <a:round/>
            <a:headEnd/>
            <a:tailEnd type="triangle" w="lg" len="med"/>
          </a:ln>
        </p:spPr>
        <p:txBody>
          <a:bodyPr/>
          <a:lstStyle/>
          <a:p>
            <a:endParaRPr lang="en-US"/>
          </a:p>
        </p:txBody>
      </p:sp>
      <p:sp>
        <p:nvSpPr>
          <p:cNvPr id="1991777" name="Rectangle 97"/>
          <p:cNvSpPr>
            <a:spLocks noChangeArrowheads="1"/>
          </p:cNvSpPr>
          <p:nvPr/>
        </p:nvSpPr>
        <p:spPr bwMode="blackWhite">
          <a:xfrm>
            <a:off x="7440613" y="3862388"/>
            <a:ext cx="1444625" cy="790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New York</a:t>
            </a:r>
            <a:endParaRPr lang="en-US" sz="1600" b="1" i="1" dirty="0">
              <a:solidFill>
                <a:schemeClr val="bg1"/>
              </a:solidFill>
            </a:endParaRPr>
          </a:p>
          <a:p>
            <a:pPr algn="ctr">
              <a:lnSpc>
                <a:spcPct val="90000"/>
              </a:lnSpc>
              <a:spcBef>
                <a:spcPct val="25000"/>
              </a:spcBef>
              <a:defRPr/>
            </a:pPr>
            <a:r>
              <a:rPr lang="en-US" sz="1400" b="1" dirty="0" smtClean="0">
                <a:solidFill>
                  <a:schemeClr val="bg1"/>
                </a:solidFill>
              </a:rPr>
              <a:t>Albany and NYC</a:t>
            </a:r>
            <a:endParaRPr lang="en-US" sz="1400" b="1" dirty="0">
              <a:solidFill>
                <a:schemeClr val="bg1"/>
              </a:solidFill>
            </a:endParaRPr>
          </a:p>
        </p:txBody>
      </p:sp>
      <p:grpSp>
        <p:nvGrpSpPr>
          <p:cNvPr id="9" name="Group 98"/>
          <p:cNvGrpSpPr>
            <a:grpSpLocks/>
          </p:cNvGrpSpPr>
          <p:nvPr/>
        </p:nvGrpSpPr>
        <p:grpSpPr bwMode="auto">
          <a:xfrm>
            <a:off x="179388" y="1181101"/>
            <a:ext cx="2070100" cy="4165600"/>
            <a:chOff x="100" y="760"/>
            <a:chExt cx="1416" cy="2641"/>
          </a:xfrm>
        </p:grpSpPr>
        <p:sp>
          <p:nvSpPr>
            <p:cNvPr id="146461" name="Rectangle 99"/>
            <p:cNvSpPr>
              <a:spLocks noChangeArrowheads="1"/>
            </p:cNvSpPr>
            <p:nvPr/>
          </p:nvSpPr>
          <p:spPr bwMode="blackWhite">
            <a:xfrm>
              <a:off x="100" y="856"/>
              <a:ext cx="1416" cy="1336"/>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6462" name="Rectangle 100"/>
            <p:cNvSpPr>
              <a:spLocks noChangeArrowheads="1"/>
            </p:cNvSpPr>
            <p:nvPr/>
          </p:nvSpPr>
          <p:spPr bwMode="blackWhite">
            <a:xfrm>
              <a:off x="100" y="760"/>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Watch List</a:t>
              </a:r>
            </a:p>
          </p:txBody>
        </p:sp>
        <p:sp>
          <p:nvSpPr>
            <p:cNvPr id="146463" name="Text Box 101"/>
            <p:cNvSpPr txBox="1">
              <a:spLocks noChangeArrowheads="1"/>
            </p:cNvSpPr>
            <p:nvPr/>
          </p:nvSpPr>
          <p:spPr bwMode="auto">
            <a:xfrm>
              <a:off x="127" y="1079"/>
              <a:ext cx="1385" cy="1392"/>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Eastern District of Texas</a:t>
              </a:r>
            </a:p>
            <a:p>
              <a:pPr marL="228600" indent="-228600" eaLnBrk="0" hangingPunct="0">
                <a:lnSpc>
                  <a:spcPct val="90000"/>
                </a:lnSpc>
                <a:spcBef>
                  <a:spcPct val="25000"/>
                </a:spcBef>
                <a:buClr>
                  <a:schemeClr val="accent2"/>
                </a:buClr>
                <a:buFont typeface="Wingdings" pitchFamily="2" charset="2"/>
                <a:buChar char="n"/>
              </a:pPr>
              <a:r>
                <a:rPr lang="en-US" sz="1500" dirty="0" smtClean="0"/>
                <a:t>Cook County, IL</a:t>
              </a:r>
            </a:p>
            <a:p>
              <a:pPr marL="228600" indent="-228600" eaLnBrk="0" hangingPunct="0">
                <a:lnSpc>
                  <a:spcPct val="90000"/>
                </a:lnSpc>
                <a:spcBef>
                  <a:spcPct val="25000"/>
                </a:spcBef>
                <a:buClr>
                  <a:schemeClr val="accent2"/>
                </a:buClr>
                <a:buFont typeface="Wingdings" pitchFamily="2" charset="2"/>
                <a:buChar char="n"/>
              </a:pPr>
              <a:r>
                <a:rPr lang="en-US" sz="1500" dirty="0" smtClean="0"/>
                <a:t>Southern NJ</a:t>
              </a:r>
            </a:p>
            <a:p>
              <a:pPr marL="228600" indent="-228600" eaLnBrk="0" hangingPunct="0">
                <a:lnSpc>
                  <a:spcPct val="90000"/>
                </a:lnSpc>
                <a:spcBef>
                  <a:spcPct val="25000"/>
                </a:spcBef>
                <a:buClr>
                  <a:schemeClr val="accent2"/>
                </a:buClr>
                <a:buFont typeface="Wingdings" pitchFamily="2" charset="2"/>
                <a:buChar char="n"/>
              </a:pPr>
              <a:r>
                <a:rPr lang="en-US" sz="1500" dirty="0" smtClean="0"/>
                <a:t>Franklin County, AL</a:t>
              </a:r>
            </a:p>
            <a:p>
              <a:pPr marL="228600" indent="-228600" eaLnBrk="0" hangingPunct="0">
                <a:lnSpc>
                  <a:spcPct val="90000"/>
                </a:lnSpc>
                <a:spcBef>
                  <a:spcPct val="25000"/>
                </a:spcBef>
                <a:buClr>
                  <a:schemeClr val="accent2"/>
                </a:buClr>
                <a:buFont typeface="Wingdings" pitchFamily="2" charset="2"/>
                <a:buChar char="n"/>
              </a:pPr>
              <a:r>
                <a:rPr lang="en-US" sz="1500" dirty="0" smtClean="0"/>
                <a:t>Smith County, MS</a:t>
              </a:r>
            </a:p>
            <a:p>
              <a:pPr marL="228600" indent="-228600" eaLnBrk="0" hangingPunct="0">
                <a:lnSpc>
                  <a:spcPct val="90000"/>
                </a:lnSpc>
                <a:spcBef>
                  <a:spcPct val="25000"/>
                </a:spcBef>
                <a:buClr>
                  <a:schemeClr val="accent2"/>
                </a:buClr>
                <a:buFont typeface="Wingdings" pitchFamily="2" charset="2"/>
                <a:buChar char="n"/>
              </a:pPr>
              <a:r>
                <a:rPr lang="en-US" sz="1500" dirty="0" smtClean="0"/>
                <a:t>Louisiana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sp>
          <p:nvSpPr>
            <p:cNvPr id="146464" name="Rectangle 102"/>
            <p:cNvSpPr>
              <a:spLocks noChangeArrowheads="1"/>
            </p:cNvSpPr>
            <p:nvPr/>
          </p:nvSpPr>
          <p:spPr bwMode="blackWhite">
            <a:xfrm>
              <a:off x="100" y="2486"/>
              <a:ext cx="1416" cy="91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6465" name="Rectangle 103"/>
            <p:cNvSpPr>
              <a:spLocks noChangeArrowheads="1"/>
            </p:cNvSpPr>
            <p:nvPr/>
          </p:nvSpPr>
          <p:spPr bwMode="blackWhite">
            <a:xfrm>
              <a:off x="100" y="2270"/>
              <a:ext cx="1416" cy="409"/>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Dishonorable Mention</a:t>
              </a:r>
            </a:p>
          </p:txBody>
        </p:sp>
        <p:sp>
          <p:nvSpPr>
            <p:cNvPr id="146466" name="Text Box 104"/>
            <p:cNvSpPr txBox="1">
              <a:spLocks noChangeArrowheads="1"/>
            </p:cNvSpPr>
            <p:nvPr/>
          </p:nvSpPr>
          <p:spPr bwMode="auto">
            <a:xfrm>
              <a:off x="127" y="2709"/>
              <a:ext cx="1369" cy="551"/>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a:t>MI Supreme Court</a:t>
              </a:r>
            </a:p>
            <a:p>
              <a:pPr marL="228600" indent="-228600" eaLnBrk="0" hangingPunct="0">
                <a:lnSpc>
                  <a:spcPct val="90000"/>
                </a:lnSpc>
                <a:spcBef>
                  <a:spcPct val="25000"/>
                </a:spcBef>
                <a:buClr>
                  <a:schemeClr val="accent2"/>
                </a:buClr>
                <a:buFont typeface="Wingdings" pitchFamily="2" charset="2"/>
                <a:buChar char="n"/>
              </a:pPr>
              <a:r>
                <a:rPr lang="en-US" sz="1500" dirty="0" smtClean="0"/>
                <a:t>AK Supreme Court</a:t>
              </a:r>
              <a:endParaRPr lang="en-US" sz="1500" dirty="0"/>
            </a:p>
            <a:p>
              <a:pPr marL="228600" indent="-228600" eaLnBrk="0" hangingPunct="0">
                <a:lnSpc>
                  <a:spcPct val="90000"/>
                </a:lnSpc>
                <a:spcBef>
                  <a:spcPct val="25000"/>
                </a:spcBef>
                <a:buClr>
                  <a:schemeClr val="accent2"/>
                </a:buClr>
                <a:buFont typeface="Wingdings" pitchFamily="2" charset="2"/>
                <a:buChar char="n"/>
              </a:pPr>
              <a:r>
                <a:rPr lang="en-US" sz="1500" dirty="0" smtClean="0"/>
                <a:t>MO </a:t>
              </a:r>
              <a:r>
                <a:rPr lang="en-US" sz="1500" dirty="0"/>
                <a:t>Supreme Court</a:t>
              </a:r>
            </a:p>
          </p:txBody>
        </p:sp>
      </p:grpSp>
      <p:sp>
        <p:nvSpPr>
          <p:cNvPr id="146455" name="Line 84"/>
          <p:cNvSpPr>
            <a:spLocks noChangeShapeType="1"/>
          </p:cNvSpPr>
          <p:nvPr/>
        </p:nvSpPr>
        <p:spPr bwMode="auto">
          <a:xfrm flipH="1">
            <a:off x="2595282" y="3375213"/>
            <a:ext cx="255494" cy="632012"/>
          </a:xfrm>
          <a:prstGeom prst="line">
            <a:avLst/>
          </a:prstGeom>
          <a:noFill/>
          <a:ln w="28575">
            <a:solidFill>
              <a:schemeClr val="tx1"/>
            </a:solidFill>
            <a:round/>
            <a:headEnd/>
            <a:tailEnd type="triangle" w="lg" len="med"/>
          </a:ln>
        </p:spPr>
        <p:txBody>
          <a:bodyPr/>
          <a:lstStyle/>
          <a:p>
            <a:endParaRPr lang="en-US"/>
          </a:p>
        </p:txBody>
      </p:sp>
      <p:sp>
        <p:nvSpPr>
          <p:cNvPr id="109" name="Rectangle 89"/>
          <p:cNvSpPr>
            <a:spLocks noChangeArrowheads="1"/>
          </p:cNvSpPr>
          <p:nvPr/>
        </p:nvSpPr>
        <p:spPr bwMode="blackWhite">
          <a:xfrm>
            <a:off x="2790825" y="2762250"/>
            <a:ext cx="1209675" cy="59372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California</a:t>
            </a:r>
            <a:endParaRPr lang="en-US" sz="1600" b="1" i="1" dirty="0">
              <a:solidFill>
                <a:schemeClr val="bg1"/>
              </a:solidFill>
            </a:endParaRPr>
          </a:p>
        </p:txBody>
      </p:sp>
      <p:sp>
        <p:nvSpPr>
          <p:cNvPr id="110" name="Rectangle 89"/>
          <p:cNvSpPr>
            <a:spLocks noChangeArrowheads="1"/>
          </p:cNvSpPr>
          <p:nvPr/>
        </p:nvSpPr>
        <p:spPr bwMode="blackWhite">
          <a:xfrm>
            <a:off x="7553325" y="1263650"/>
            <a:ext cx="1495425" cy="536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a:solidFill>
                  <a:schemeClr val="bg1"/>
                </a:solidFill>
              </a:rPr>
              <a:t>Philadelphia</a:t>
            </a:r>
          </a:p>
        </p:txBody>
      </p:sp>
      <p:grpSp>
        <p:nvGrpSpPr>
          <p:cNvPr id="10" name="Group 63"/>
          <p:cNvGrpSpPr>
            <a:grpSpLocks/>
          </p:cNvGrpSpPr>
          <p:nvPr/>
        </p:nvGrpSpPr>
        <p:grpSpPr bwMode="auto">
          <a:xfrm>
            <a:off x="7699375" y="3089275"/>
            <a:ext cx="212725" cy="212725"/>
            <a:chOff x="3300" y="3702"/>
            <a:chExt cx="162" cy="162"/>
          </a:xfrm>
        </p:grpSpPr>
        <p:sp>
          <p:nvSpPr>
            <p:cNvPr id="146459"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13"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11" name="Group 63"/>
          <p:cNvGrpSpPr>
            <a:grpSpLocks/>
          </p:cNvGrpSpPr>
          <p:nvPr/>
        </p:nvGrpSpPr>
        <p:grpSpPr bwMode="auto">
          <a:xfrm>
            <a:off x="2874308" y="3646394"/>
            <a:ext cx="212725" cy="212725"/>
            <a:chOff x="3300" y="3702"/>
            <a:chExt cx="162" cy="162"/>
          </a:xfrm>
        </p:grpSpPr>
        <p:sp>
          <p:nvSpPr>
            <p:cNvPr id="104"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05"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
        <p:nvSpPr>
          <p:cNvPr id="106" name="Line 96"/>
          <p:cNvSpPr>
            <a:spLocks noChangeShapeType="1"/>
          </p:cNvSpPr>
          <p:nvPr/>
        </p:nvSpPr>
        <p:spPr bwMode="auto">
          <a:xfrm flipH="1" flipV="1">
            <a:off x="3028947" y="3924296"/>
            <a:ext cx="45719" cy="942978"/>
          </a:xfrm>
          <a:prstGeom prst="line">
            <a:avLst/>
          </a:prstGeom>
          <a:noFill/>
          <a:ln w="28575">
            <a:solidFill>
              <a:schemeClr val="tx1"/>
            </a:solidFill>
            <a:round/>
            <a:headEnd/>
            <a:tailEnd type="triangle" w="lg" len="med"/>
          </a:ln>
        </p:spPr>
        <p:txBody>
          <a:bodyPr/>
          <a:lstStyle/>
          <a:p>
            <a:endParaRPr lang="en-US"/>
          </a:p>
        </p:txBody>
      </p:sp>
      <p:sp>
        <p:nvSpPr>
          <p:cNvPr id="107" name="Rectangle 97"/>
          <p:cNvSpPr>
            <a:spLocks noChangeArrowheads="1"/>
          </p:cNvSpPr>
          <p:nvPr/>
        </p:nvSpPr>
        <p:spPr bwMode="blackWhite">
          <a:xfrm>
            <a:off x="2706688" y="4919663"/>
            <a:ext cx="1444625" cy="790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Nevada</a:t>
            </a:r>
            <a:endParaRPr lang="en-US" sz="1600" b="1" i="1" dirty="0">
              <a:solidFill>
                <a:schemeClr val="bg1"/>
              </a:solidFill>
            </a:endParaRPr>
          </a:p>
          <a:p>
            <a:pPr algn="ctr">
              <a:lnSpc>
                <a:spcPct val="90000"/>
              </a:lnSpc>
              <a:spcBef>
                <a:spcPct val="25000"/>
              </a:spcBef>
              <a:defRPr/>
            </a:pPr>
            <a:r>
              <a:rPr lang="en-US" sz="1400" b="1" dirty="0" smtClean="0">
                <a:solidFill>
                  <a:schemeClr val="bg1"/>
                </a:solidFill>
              </a:rPr>
              <a:t>Clark County</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CYBER RISK</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116</a:t>
            </a:fld>
            <a:endParaRPr lang="en-US" sz="900">
              <a:solidFill>
                <a:schemeClr val="bg1"/>
              </a:solidFill>
            </a:endParaRPr>
          </a:p>
        </p:txBody>
      </p:sp>
      <p:pic>
        <p:nvPicPr>
          <p:cNvPr id="132101"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467392" y="3950929"/>
            <a:ext cx="8001000" cy="221906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Cyber Risk is a Rapidly Emerging Exposure for Businesses Large and Small in Every Industry</a:t>
            </a:r>
          </a:p>
          <a:p>
            <a:pPr marL="292100" indent="-292100" algn="ctr" eaLnBrk="0" hangingPunct="0">
              <a:lnSpc>
                <a:spcPct val="90000"/>
              </a:lnSpc>
              <a:spcBef>
                <a:spcPct val="25000"/>
              </a:spcBef>
              <a:buClr>
                <a:schemeClr val="accent2"/>
              </a:buClr>
              <a:buFont typeface="Wingdings" pitchFamily="2" charset="2"/>
              <a:buNone/>
            </a:pPr>
            <a:r>
              <a:rPr lang="en-US" sz="2000" b="1" dirty="0" smtClean="0">
                <a:solidFill>
                  <a:srgbClr val="FF0000"/>
                </a:solidFill>
              </a:rPr>
              <a:t>NEW III White Paper: </a:t>
            </a:r>
            <a:r>
              <a:rPr lang="en-US" sz="2000" b="1" dirty="0" smtClean="0">
                <a:solidFill>
                  <a:srgbClr val="FF0000"/>
                </a:solidFill>
                <a:hlinkClick r:id="rId4"/>
              </a:rPr>
              <a:t>http://www.iii.org/assets/docs/pdf/paper_CyberRisk_2013.pdf</a:t>
            </a:r>
            <a:r>
              <a:rPr lang="en-US" sz="2000" b="1" dirty="0" smtClean="0">
                <a:solidFill>
                  <a:srgbClr val="FF0000"/>
                </a:solidFill>
              </a:rPr>
              <a:t> </a:t>
            </a:r>
            <a:endParaRPr lang="en-US" sz="3600" b="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116</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60350" y="90488"/>
            <a:ext cx="7550150" cy="860425"/>
          </a:xfrm>
        </p:spPr>
        <p:txBody>
          <a:bodyPr/>
          <a:lstStyle/>
          <a:p>
            <a:r>
              <a:rPr lang="en-US" smtClean="0">
                <a:latin typeface="Arial" pitchFamily="34" charset="0"/>
              </a:rPr>
              <a:t>Data Breaches 2005-2013, By Number of Breaches and Records Exposed</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 Data Breaches/Millions of Records Exposed</a:t>
            </a:r>
          </a:p>
        </p:txBody>
      </p:sp>
      <p:sp>
        <p:nvSpPr>
          <p:cNvPr id="1029" name="Rectangle 4"/>
          <p:cNvSpPr>
            <a:spLocks noChangeArrowheads="1"/>
          </p:cNvSpPr>
          <p:nvPr/>
        </p:nvSpPr>
        <p:spPr bwMode="auto">
          <a:xfrm>
            <a:off x="0" y="6415088"/>
            <a:ext cx="86360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cs typeface="Arial" pitchFamily="34" charset="0"/>
              </a:rPr>
              <a:t>*	 2013 figures as of March 19, 2013.</a:t>
            </a:r>
          </a:p>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cs typeface="Arial" pitchFamily="34" charset="0"/>
              </a:rPr>
              <a:t>	Source: Identity Theft Resource Center</a:t>
            </a:r>
          </a:p>
        </p:txBody>
      </p:sp>
      <p:graphicFrame>
        <p:nvGraphicFramePr>
          <p:cNvPr id="1026" name="Object 2"/>
          <p:cNvGraphicFramePr>
            <a:graphicFrameLocks/>
          </p:cNvGraphicFramePr>
          <p:nvPr/>
        </p:nvGraphicFramePr>
        <p:xfrm>
          <a:off x="279400" y="1333500"/>
          <a:ext cx="8597900" cy="4203700"/>
        </p:xfrm>
        <a:graphic>
          <a:graphicData uri="http://schemas.openxmlformats.org/presentationml/2006/ole">
            <p:oleObj spid="_x0000_s17530882" name="Chart" r:id="rId4" imgW="8601126" imgH="4105150" progId="MSGraph.Chart.8">
              <p:embed followColorScheme="full"/>
            </p:oleObj>
          </a:graphicData>
        </a:graphic>
      </p:graphicFrame>
      <p:sp>
        <p:nvSpPr>
          <p:cNvPr id="307206" name="Rectangle 6"/>
          <p:cNvSpPr>
            <a:spLocks noChangeArrowheads="1"/>
          </p:cNvSpPr>
          <p:nvPr/>
        </p:nvSpPr>
        <p:spPr bwMode="blackWhite">
          <a:xfrm>
            <a:off x="414338" y="5537200"/>
            <a:ext cx="7688262" cy="655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cs typeface="Arial" pitchFamily="34" charset="0"/>
              </a:rPr>
              <a:t>The total number of data breaches and number of records exposed fluctuates from year to year and over time.</a:t>
            </a:r>
          </a:p>
        </p:txBody>
      </p:sp>
      <p:sp>
        <p:nvSpPr>
          <p:cNvPr id="1031" name="Rectangle 3"/>
          <p:cNvSpPr>
            <a:spLocks noChangeArrowheads="1"/>
          </p:cNvSpPr>
          <p:nvPr/>
        </p:nvSpPr>
        <p:spPr bwMode="black">
          <a:xfrm>
            <a:off x="8031163" y="1333500"/>
            <a:ext cx="7699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Millions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Lst>
  </p:timing>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1D5D9F09-BB4C-4EBB-B52E-FDC9F684F6D8}" type="slidenum">
              <a:rPr lang="en-US" smtClean="0">
                <a:latin typeface="Arial" pitchFamily="34" charset="0"/>
              </a:rPr>
              <a:pPr/>
              <a:t>118</a:t>
            </a:fld>
            <a:endParaRPr lang="en-US" smtClean="0">
              <a:latin typeface="Arial" pitchFamily="34" charset="0"/>
            </a:endParaRPr>
          </a:p>
        </p:txBody>
      </p:sp>
      <p:sp>
        <p:nvSpPr>
          <p:cNvPr id="2052"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2053" name="Rectangle 3"/>
          <p:cNvSpPr>
            <a:spLocks noGrp="1" noChangeArrowheads="1"/>
          </p:cNvSpPr>
          <p:nvPr>
            <p:ph type="title"/>
          </p:nvPr>
        </p:nvSpPr>
        <p:spPr/>
        <p:txBody>
          <a:bodyPr/>
          <a:lstStyle/>
          <a:p>
            <a:r>
              <a:rPr lang="en-US" smtClean="0">
                <a:latin typeface="Arial" pitchFamily="34" charset="0"/>
              </a:rPr>
              <a:t>2012 Data Breaches By Business Category, By Number of Breaches</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p:oleObj spid="_x0000_s17531906" name="Chart" r:id="rId4" imgW="5210129" imgH="4219602" progId="MSGraph.Chart.8">
              <p:embed followColorScheme="full"/>
            </p:oleObj>
          </a:graphicData>
        </a:graphic>
      </p:graphicFrame>
      <p:sp>
        <p:nvSpPr>
          <p:cNvPr id="2054" name="Rectangle 5"/>
          <p:cNvSpPr>
            <a:spLocks noChangeArrowheads="1"/>
          </p:cNvSpPr>
          <p:nvPr/>
        </p:nvSpPr>
        <p:spPr bwMode="auto">
          <a:xfrm>
            <a:off x="-241300" y="6389688"/>
            <a:ext cx="864870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a:latin typeface="Verdana" pitchFamily="34" charset="0"/>
              </a:rPr>
              <a:t>Identity Theft Resource Center, </a:t>
            </a:r>
            <a:r>
              <a:rPr lang="en-US" sz="1100">
                <a:latin typeface="Verdana" pitchFamily="34" charset="0"/>
                <a:hlinkClick r:id="rId5"/>
              </a:rPr>
              <a:t>http://www.idtheftcenter.org/ITRC%20Breach%20Report%202012.pdf</a:t>
            </a:r>
            <a:r>
              <a:rPr lang="en-US" sz="1100"/>
              <a:t>.</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The majority of the 447 data breaches in 2012 affected business and medical/healthcare organizations, according to the Identity Theft Resource Center.</a:t>
            </a:r>
          </a:p>
        </p:txBody>
      </p:sp>
      <p:sp>
        <p:nvSpPr>
          <p:cNvPr id="2056" name="TextBox 18"/>
          <p:cNvSpPr txBox="1">
            <a:spLocks noChangeArrowheads="1"/>
          </p:cNvSpPr>
          <p:nvPr/>
        </p:nvSpPr>
        <p:spPr bwMode="auto">
          <a:xfrm>
            <a:off x="6324600" y="2298700"/>
            <a:ext cx="1985963" cy="523875"/>
          </a:xfrm>
          <a:prstGeom prst="rect">
            <a:avLst/>
          </a:prstGeom>
          <a:noFill/>
          <a:ln w="9525">
            <a:noFill/>
            <a:miter lim="800000"/>
            <a:headEnd/>
            <a:tailEnd/>
          </a:ln>
        </p:spPr>
        <p:txBody>
          <a:bodyPr wrap="none">
            <a:spAutoFit/>
          </a:bodyPr>
          <a:lstStyle/>
          <a:p>
            <a:r>
              <a:rPr lang="en-US" sz="1400"/>
              <a:t>Business, 165 (36.9%)</a:t>
            </a:r>
          </a:p>
          <a:p>
            <a:endParaRPr lang="en-US" sz="1400"/>
          </a:p>
        </p:txBody>
      </p:sp>
      <p:sp>
        <p:nvSpPr>
          <p:cNvPr id="2057" name="Rectangle 7"/>
          <p:cNvSpPr>
            <a:spLocks noChangeArrowheads="1"/>
          </p:cNvSpPr>
          <p:nvPr/>
        </p:nvSpPr>
        <p:spPr bwMode="gray">
          <a:xfrm>
            <a:off x="1625600" y="2230438"/>
            <a:ext cx="2247900" cy="182562"/>
          </a:xfrm>
          <a:prstGeom prst="rect">
            <a:avLst/>
          </a:prstGeom>
          <a:noFill/>
          <a:ln w="9525">
            <a:noFill/>
            <a:miter lim="800000"/>
            <a:headEnd/>
            <a:tailEnd/>
          </a:ln>
        </p:spPr>
        <p:txBody>
          <a:bodyPr lIns="0" tIns="0" rIns="0" bIns="0" anchor="ctr">
            <a:spAutoFit/>
          </a:bodyPr>
          <a:lstStyle/>
          <a:p>
            <a:pPr>
              <a:lnSpc>
                <a:spcPct val="85000"/>
              </a:lnSpc>
            </a:pPr>
            <a:r>
              <a:rPr lang="en-US" sz="1400"/>
              <a:t>Govt/Military, 50 (11.2%) </a:t>
            </a:r>
          </a:p>
        </p:txBody>
      </p:sp>
      <p:sp>
        <p:nvSpPr>
          <p:cNvPr id="2058" name="Rectangle 7"/>
          <p:cNvSpPr>
            <a:spLocks noChangeArrowheads="1"/>
          </p:cNvSpPr>
          <p:nvPr/>
        </p:nvSpPr>
        <p:spPr bwMode="gray">
          <a:xfrm>
            <a:off x="4051300" y="1747838"/>
            <a:ext cx="2082800" cy="365125"/>
          </a:xfrm>
          <a:prstGeom prst="rect">
            <a:avLst/>
          </a:prstGeom>
          <a:noFill/>
          <a:ln w="9525">
            <a:noFill/>
            <a:miter lim="800000"/>
            <a:headEnd/>
            <a:tailEnd/>
          </a:ln>
        </p:spPr>
        <p:txBody>
          <a:bodyPr lIns="0" tIns="0" rIns="0" bIns="0" anchor="ctr">
            <a:spAutoFit/>
          </a:bodyPr>
          <a:lstStyle/>
          <a:p>
            <a:pPr>
              <a:lnSpc>
                <a:spcPct val="85000"/>
              </a:lnSpc>
            </a:pPr>
            <a:r>
              <a:rPr lang="en-US" sz="1400"/>
              <a:t>Banking/Credit/Financial, 17 (3.8%)</a:t>
            </a:r>
          </a:p>
        </p:txBody>
      </p:sp>
      <p:sp>
        <p:nvSpPr>
          <p:cNvPr id="2059" name="Rectangle 7"/>
          <p:cNvSpPr>
            <a:spLocks noChangeArrowheads="1"/>
          </p:cNvSpPr>
          <p:nvPr/>
        </p:nvSpPr>
        <p:spPr bwMode="gray">
          <a:xfrm>
            <a:off x="815975" y="3362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Educational, 61 (13.6%)</a:t>
            </a:r>
          </a:p>
        </p:txBody>
      </p:sp>
      <p:sp>
        <p:nvSpPr>
          <p:cNvPr id="2060" name="Rectangle 7"/>
          <p:cNvSpPr>
            <a:spLocks noChangeArrowheads="1"/>
          </p:cNvSpPr>
          <p:nvPr/>
        </p:nvSpPr>
        <p:spPr bwMode="gray">
          <a:xfrm>
            <a:off x="266700" y="5340350"/>
            <a:ext cx="2667000" cy="182563"/>
          </a:xfrm>
          <a:prstGeom prst="rect">
            <a:avLst/>
          </a:prstGeom>
          <a:noFill/>
          <a:ln w="9525">
            <a:noFill/>
            <a:miter lim="800000"/>
            <a:headEnd/>
            <a:tailEnd/>
          </a:ln>
        </p:spPr>
        <p:txBody>
          <a:bodyPr lIns="0" tIns="0" rIns="0" bIns="0" anchor="ctr">
            <a:spAutoFit/>
          </a:bodyPr>
          <a:lstStyle/>
          <a:p>
            <a:pPr>
              <a:lnSpc>
                <a:spcPct val="85000"/>
              </a:lnSpc>
            </a:pPr>
            <a:r>
              <a:rPr lang="en-US" sz="1400"/>
              <a:t>Medical/Healthcare, 154 (34.5%)</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a:noFill/>
        </p:spPr>
        <p:txBody>
          <a:bodyPr/>
          <a:lstStyle/>
          <a:p>
            <a:fld id="{5ECF63E6-CFC7-4C76-894F-AF6D59E06C13}" type="slidenum">
              <a:rPr lang="en-US" smtClean="0">
                <a:latin typeface="Arial" pitchFamily="34" charset="0"/>
              </a:rPr>
              <a:pPr/>
              <a:t>119</a:t>
            </a:fld>
            <a:endParaRPr lang="en-US" smtClean="0">
              <a:latin typeface="Arial" pitchFamily="34" charset="0"/>
            </a:endParaRPr>
          </a:p>
        </p:txBody>
      </p:sp>
      <p:sp>
        <p:nvSpPr>
          <p:cNvPr id="3076"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077" name="Rectangle 3"/>
          <p:cNvSpPr>
            <a:spLocks noGrp="1" noChangeArrowheads="1"/>
          </p:cNvSpPr>
          <p:nvPr>
            <p:ph type="title"/>
          </p:nvPr>
        </p:nvSpPr>
        <p:spPr/>
        <p:txBody>
          <a:bodyPr/>
          <a:lstStyle/>
          <a:p>
            <a:r>
              <a:rPr lang="en-US" smtClean="0">
                <a:latin typeface="Arial" pitchFamily="34" charset="0"/>
              </a:rPr>
              <a:t>2012 Data Breaches By Category, By Number of Records Exposed</a:t>
            </a:r>
          </a:p>
        </p:txBody>
      </p:sp>
      <p:graphicFrame>
        <p:nvGraphicFramePr>
          <p:cNvPr id="6151176" name="Object 8"/>
          <p:cNvGraphicFramePr>
            <a:graphicFrameLocks noGrp="1"/>
          </p:cNvGraphicFramePr>
          <p:nvPr>
            <p:ph idx="4294967295"/>
          </p:nvPr>
        </p:nvGraphicFramePr>
        <p:xfrm>
          <a:off x="1943100" y="2057400"/>
          <a:ext cx="5207000" cy="4216400"/>
        </p:xfrm>
        <a:graphic>
          <a:graphicData uri="http://schemas.openxmlformats.org/presentationml/2006/ole">
            <p:oleObj spid="_x0000_s17532930" name="Chart" r:id="rId4" imgW="5210129" imgH="4219602" progId="MSGraph.Chart.8">
              <p:embed followColorScheme="full"/>
            </p:oleObj>
          </a:graphicData>
        </a:graphic>
      </p:graphicFrame>
      <p:sp>
        <p:nvSpPr>
          <p:cNvPr id="3078" name="Rectangle 5"/>
          <p:cNvSpPr>
            <a:spLocks noChangeArrowheads="1"/>
          </p:cNvSpPr>
          <p:nvPr/>
        </p:nvSpPr>
        <p:spPr bwMode="auto">
          <a:xfrm>
            <a:off x="-241300" y="6389688"/>
            <a:ext cx="850900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a:latin typeface="Verdana" pitchFamily="34" charset="0"/>
              </a:rPr>
              <a:t>Identity Theft Resource Center, </a:t>
            </a:r>
            <a:r>
              <a:rPr lang="en-US" sz="1100">
                <a:latin typeface="Verdana" pitchFamily="34" charset="0"/>
                <a:hlinkClick r:id="rId5"/>
              </a:rPr>
              <a:t>http://www.idtheftcenter.org/ITRC%20Breach%20Report%202012.pdf</a:t>
            </a:r>
            <a:r>
              <a:rPr lang="en-US" sz="1100"/>
              <a:t>.</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Government/Military and Business organizations accounted for the majority of records exposed by data breaches during 2012.</a:t>
            </a:r>
          </a:p>
        </p:txBody>
      </p:sp>
      <p:sp>
        <p:nvSpPr>
          <p:cNvPr id="3080" name="TextBox 18"/>
          <p:cNvSpPr txBox="1">
            <a:spLocks noChangeArrowheads="1"/>
          </p:cNvSpPr>
          <p:nvPr/>
        </p:nvSpPr>
        <p:spPr bwMode="auto">
          <a:xfrm>
            <a:off x="6324600" y="2298700"/>
            <a:ext cx="2749550" cy="307975"/>
          </a:xfrm>
          <a:prstGeom prst="rect">
            <a:avLst/>
          </a:prstGeom>
          <a:noFill/>
          <a:ln w="9525">
            <a:noFill/>
            <a:miter lim="800000"/>
            <a:headEnd/>
            <a:tailEnd/>
          </a:ln>
        </p:spPr>
        <p:txBody>
          <a:bodyPr wrap="none">
            <a:spAutoFit/>
          </a:bodyPr>
          <a:lstStyle/>
          <a:p>
            <a:r>
              <a:rPr lang="en-US" sz="1400"/>
              <a:t>Govt/Military, 7.7 million (44.4%)</a:t>
            </a:r>
          </a:p>
        </p:txBody>
      </p:sp>
      <p:sp>
        <p:nvSpPr>
          <p:cNvPr id="3081" name="Rectangle 7"/>
          <p:cNvSpPr>
            <a:spLocks noChangeArrowheads="1"/>
          </p:cNvSpPr>
          <p:nvPr/>
        </p:nvSpPr>
        <p:spPr bwMode="gray">
          <a:xfrm>
            <a:off x="927100" y="2052638"/>
            <a:ext cx="3390900" cy="182562"/>
          </a:xfrm>
          <a:prstGeom prst="rect">
            <a:avLst/>
          </a:prstGeom>
          <a:noFill/>
          <a:ln w="9525">
            <a:noFill/>
            <a:miter lim="800000"/>
            <a:headEnd/>
            <a:tailEnd/>
          </a:ln>
        </p:spPr>
        <p:txBody>
          <a:bodyPr lIns="0" tIns="0" rIns="0" bIns="0" anchor="ctr">
            <a:spAutoFit/>
          </a:bodyPr>
          <a:lstStyle/>
          <a:p>
            <a:pPr>
              <a:lnSpc>
                <a:spcPct val="85000"/>
              </a:lnSpc>
            </a:pPr>
            <a:r>
              <a:rPr lang="en-US" sz="1400"/>
              <a:t>Medical/Healthcare, 2.2 million (12.9%)</a:t>
            </a:r>
          </a:p>
        </p:txBody>
      </p:sp>
      <p:sp>
        <p:nvSpPr>
          <p:cNvPr id="3082" name="Rectangle 7"/>
          <p:cNvSpPr>
            <a:spLocks noChangeArrowheads="1"/>
          </p:cNvSpPr>
          <p:nvPr/>
        </p:nvSpPr>
        <p:spPr bwMode="gray">
          <a:xfrm>
            <a:off x="4232275" y="1747838"/>
            <a:ext cx="1984375" cy="365125"/>
          </a:xfrm>
          <a:prstGeom prst="rect">
            <a:avLst/>
          </a:prstGeom>
          <a:noFill/>
          <a:ln w="9525">
            <a:noFill/>
            <a:miter lim="800000"/>
            <a:headEnd/>
            <a:tailEnd/>
          </a:ln>
        </p:spPr>
        <p:txBody>
          <a:bodyPr lIns="0" tIns="0" rIns="0" bIns="0" anchor="ctr">
            <a:spAutoFit/>
          </a:bodyPr>
          <a:lstStyle/>
          <a:p>
            <a:pPr>
              <a:lnSpc>
                <a:spcPct val="85000"/>
              </a:lnSpc>
            </a:pPr>
            <a:r>
              <a:rPr lang="en-US" sz="1400"/>
              <a:t>Banking/Credit/Financial, 470,048 (2.7%)</a:t>
            </a:r>
          </a:p>
        </p:txBody>
      </p:sp>
      <p:sp>
        <p:nvSpPr>
          <p:cNvPr id="3083" name="Rectangle 7"/>
          <p:cNvSpPr>
            <a:spLocks noChangeArrowheads="1"/>
          </p:cNvSpPr>
          <p:nvPr/>
        </p:nvSpPr>
        <p:spPr bwMode="gray">
          <a:xfrm>
            <a:off x="457200" y="3298825"/>
            <a:ext cx="2749550" cy="184150"/>
          </a:xfrm>
          <a:prstGeom prst="rect">
            <a:avLst/>
          </a:prstGeom>
          <a:noFill/>
          <a:ln w="9525">
            <a:noFill/>
            <a:miter lim="800000"/>
            <a:headEnd/>
            <a:tailEnd/>
          </a:ln>
        </p:spPr>
        <p:txBody>
          <a:bodyPr lIns="0" tIns="0" rIns="0" bIns="0" anchor="ctr">
            <a:spAutoFit/>
          </a:bodyPr>
          <a:lstStyle/>
          <a:p>
            <a:pPr>
              <a:lnSpc>
                <a:spcPct val="85000"/>
              </a:lnSpc>
            </a:pPr>
            <a:r>
              <a:rPr lang="en-US" sz="1400"/>
              <a:t>Educational, 2.3 million (13.3%)</a:t>
            </a:r>
          </a:p>
        </p:txBody>
      </p:sp>
      <p:sp>
        <p:nvSpPr>
          <p:cNvPr id="3084" name="Rectangle 7"/>
          <p:cNvSpPr>
            <a:spLocks noChangeArrowheads="1"/>
          </p:cNvSpPr>
          <p:nvPr/>
        </p:nvSpPr>
        <p:spPr bwMode="gray">
          <a:xfrm>
            <a:off x="685800" y="5346700"/>
            <a:ext cx="2387600" cy="182563"/>
          </a:xfrm>
          <a:prstGeom prst="rect">
            <a:avLst/>
          </a:prstGeom>
          <a:noFill/>
          <a:ln w="9525">
            <a:noFill/>
            <a:miter lim="800000"/>
            <a:headEnd/>
            <a:tailEnd/>
          </a:ln>
        </p:spPr>
        <p:txBody>
          <a:bodyPr lIns="0" tIns="0" rIns="0" bIns="0" anchor="ctr">
            <a:spAutoFit/>
          </a:bodyPr>
          <a:lstStyle/>
          <a:p>
            <a:pPr>
              <a:lnSpc>
                <a:spcPct val="85000"/>
              </a:lnSpc>
            </a:pPr>
            <a:r>
              <a:rPr lang="en-US" sz="1400"/>
              <a:t>Business, 4.6 million (26.7%)</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4258"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smtClean="0">
                <a:solidFill>
                  <a:schemeClr val="bg1"/>
                </a:solidFill>
              </a:rPr>
              <a:t>Financial Strength &amp; Underwriting</a:t>
            </a:r>
          </a:p>
        </p:txBody>
      </p:sp>
      <p:sp>
        <p:nvSpPr>
          <p:cNvPr id="13107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107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559A6B3-2962-496D-B940-099DE038E5CD}" type="slidenum">
              <a:rPr lang="en-US" sz="900">
                <a:solidFill>
                  <a:schemeClr val="bg1"/>
                </a:solidFill>
              </a:rPr>
              <a:pPr algn="r" eaLnBrk="0" hangingPunct="0">
                <a:lnSpc>
                  <a:spcPct val="85000"/>
                </a:lnSpc>
                <a:spcBef>
                  <a:spcPct val="20000"/>
                </a:spcBef>
              </a:pPr>
              <a:t>12</a:t>
            </a:fld>
            <a:endParaRPr lang="en-US" sz="900">
              <a:solidFill>
                <a:schemeClr val="bg1"/>
              </a:solidFill>
            </a:endParaRPr>
          </a:p>
        </p:txBody>
      </p:sp>
      <p:pic>
        <p:nvPicPr>
          <p:cNvPr id="13107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44262" name="Rectangle 6"/>
          <p:cNvSpPr>
            <a:spLocks noChangeArrowheads="1"/>
          </p:cNvSpPr>
          <p:nvPr/>
        </p:nvSpPr>
        <p:spPr bwMode="auto">
          <a:xfrm>
            <a:off x="363538" y="4324350"/>
            <a:ext cx="8416925" cy="1671638"/>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800" b="1">
                <a:solidFill>
                  <a:srgbClr val="225A7A"/>
                </a:solidFill>
              </a:rPr>
              <a:t>Cyclical Pattern is P-C Impairment History is Directly Tied to Underwriting, Reserving &amp; Pricing</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12</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4258"/>
                                        </p:tgtEl>
                                        <p:attrNameLst>
                                          <p:attrName>style.visibility</p:attrName>
                                        </p:attrNameLst>
                                      </p:cBhvr>
                                      <p:to>
                                        <p:strVal val="visible"/>
                                      </p:to>
                                    </p:set>
                                    <p:animEffect transition="in" filter="barn(outVertical)">
                                      <p:cBhvr>
                                        <p:cTn id="7" dur="1000"/>
                                        <p:tgtEl>
                                          <p:spTgt spid="214425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4262"/>
                                        </p:tgtEl>
                                        <p:attrNameLst>
                                          <p:attrName>style.visibility</p:attrName>
                                        </p:attrNameLst>
                                      </p:cBhvr>
                                      <p:to>
                                        <p:strVal val="visible"/>
                                      </p:to>
                                    </p:set>
                                    <p:animEffect transition="in" filter="barn(outVertical)">
                                      <p:cBhvr>
                                        <p:cTn id="10" dur="1000"/>
                                        <p:tgtEl>
                                          <p:spTgt spid="2144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4258" grpId="0" animBg="1"/>
      <p:bldP spid="2144262" grpId="0"/>
    </p:bld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4E83354-5B02-432C-8FFD-57CE24EE9348}" type="slidenum">
              <a:rPr lang="en-US" sz="900"/>
              <a:pPr algn="r" eaLnBrk="0" hangingPunct="0">
                <a:lnSpc>
                  <a:spcPct val="85000"/>
                </a:lnSpc>
                <a:spcBef>
                  <a:spcPct val="20000"/>
                </a:spcBef>
              </a:pPr>
              <a:t>120</a:t>
            </a:fld>
            <a:endParaRPr lang="en-US" sz="900"/>
          </a:p>
        </p:txBody>
      </p:sp>
      <p:sp>
        <p:nvSpPr>
          <p:cNvPr id="4100"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AIG Survey: Cyber Attacks Top Concern Among Execs</a:t>
            </a:r>
          </a:p>
        </p:txBody>
      </p:sp>
      <p:sp>
        <p:nvSpPr>
          <p:cNvPr id="4101"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Penn Schoen Berland on behalf of American International Group.</a:t>
            </a:r>
          </a:p>
        </p:txBody>
      </p:sp>
      <p:graphicFrame>
        <p:nvGraphicFramePr>
          <p:cNvPr id="4098" name="Object 2"/>
          <p:cNvGraphicFramePr>
            <a:graphicFrameLocks/>
          </p:cNvGraphicFramePr>
          <p:nvPr/>
        </p:nvGraphicFramePr>
        <p:xfrm>
          <a:off x="177800" y="1638300"/>
          <a:ext cx="8547100" cy="4203700"/>
        </p:xfrm>
        <a:graphic>
          <a:graphicData uri="http://schemas.openxmlformats.org/presentationml/2006/ole">
            <p:oleObj spid="_x0000_s17533954" name="Chart" r:id="rId4" imgW="8963117" imgH="4314888" progId="MSGraph.Chart.8">
              <p:embed followColorScheme="full"/>
            </p:oleObj>
          </a:graphicData>
        </a:graphic>
      </p:graphicFrame>
      <p:sp>
        <p:nvSpPr>
          <p:cNvPr id="254980" name="Rectangle 4"/>
          <p:cNvSpPr>
            <a:spLocks noChangeArrowheads="1"/>
          </p:cNvSpPr>
          <p:nvPr/>
        </p:nvSpPr>
        <p:spPr bwMode="blackWhite">
          <a:xfrm>
            <a:off x="889000" y="990600"/>
            <a:ext cx="7772400" cy="773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While companies are focused on managing a variety of business risks, cyber attacks are a top concern. Some 85% of 258 executives surveyed said they were very or somewhat concerned about cyber attacks on their businesses.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a:noFill/>
        </p:spPr>
        <p:txBody>
          <a:bodyPr/>
          <a:lstStyle/>
          <a:p>
            <a:fld id="{1F1CE4C3-FC9F-4641-8410-F381B1F4F6A9}" type="slidenum">
              <a:rPr lang="en-US" smtClean="0">
                <a:latin typeface="Arial" pitchFamily="34" charset="0"/>
              </a:rPr>
              <a:pPr/>
              <a:t>121</a:t>
            </a:fld>
            <a:endParaRPr lang="en-US" smtClean="0">
              <a:latin typeface="Arial" pitchFamily="34" charset="0"/>
            </a:endParaRPr>
          </a:p>
        </p:txBody>
      </p:sp>
      <p:sp>
        <p:nvSpPr>
          <p:cNvPr id="5124"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5125" name="Rectangle 3"/>
          <p:cNvSpPr>
            <a:spLocks noGrp="1" noChangeArrowheads="1"/>
          </p:cNvSpPr>
          <p:nvPr>
            <p:ph type="title"/>
          </p:nvPr>
        </p:nvSpPr>
        <p:spPr/>
        <p:txBody>
          <a:bodyPr/>
          <a:lstStyle/>
          <a:p>
            <a:r>
              <a:rPr lang="en-US" smtClean="0">
                <a:latin typeface="Arial" pitchFamily="34" charset="0"/>
              </a:rPr>
              <a:t>The Most Costly Cyber Crimes, Fiscal Year 2012</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p:oleObj spid="_x0000_s17534978" name="Chart" r:id="rId4" imgW="5210129" imgH="4219602" progId="MSGraph.Chart.8">
              <p:embed followColorScheme="full"/>
            </p:oleObj>
          </a:graphicData>
        </a:graphic>
      </p:graphicFrame>
      <p:sp>
        <p:nvSpPr>
          <p:cNvPr id="5126" name="Rectangle 5"/>
          <p:cNvSpPr>
            <a:spLocks noChangeArrowheads="1"/>
          </p:cNvSpPr>
          <p:nvPr/>
        </p:nvSpPr>
        <p:spPr bwMode="auto">
          <a:xfrm>
            <a:off x="-241300" y="6389688"/>
            <a:ext cx="8107363"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i="1"/>
              <a:t>2012 Cost of Cyber Crime: United States</a:t>
            </a:r>
            <a:r>
              <a:rPr lang="en-US" sz="1100"/>
              <a:t>, Ponemon Institute.</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Malicious code, denial of service and web-based attacks account for more than 58 percent of the total annualized cost of cyber crime experienced by 56 companies.</a:t>
            </a:r>
          </a:p>
        </p:txBody>
      </p:sp>
      <p:sp>
        <p:nvSpPr>
          <p:cNvPr id="5128" name="TextBox 18"/>
          <p:cNvSpPr txBox="1">
            <a:spLocks noChangeArrowheads="1"/>
          </p:cNvSpPr>
          <p:nvPr/>
        </p:nvSpPr>
        <p:spPr bwMode="auto">
          <a:xfrm>
            <a:off x="6324600" y="2298700"/>
            <a:ext cx="1370013" cy="307975"/>
          </a:xfrm>
          <a:prstGeom prst="rect">
            <a:avLst/>
          </a:prstGeom>
          <a:noFill/>
          <a:ln w="9525">
            <a:noFill/>
            <a:miter lim="800000"/>
            <a:headEnd/>
            <a:tailEnd/>
          </a:ln>
        </p:spPr>
        <p:txBody>
          <a:bodyPr wrap="none">
            <a:spAutoFit/>
          </a:bodyPr>
          <a:lstStyle/>
          <a:p>
            <a:r>
              <a:rPr lang="en-US" sz="1400"/>
              <a:t>Malicious code</a:t>
            </a:r>
          </a:p>
        </p:txBody>
      </p:sp>
      <p:sp>
        <p:nvSpPr>
          <p:cNvPr id="5129" name="Rectangle 7"/>
          <p:cNvSpPr>
            <a:spLocks noChangeArrowheads="1"/>
          </p:cNvSpPr>
          <p:nvPr/>
        </p:nvSpPr>
        <p:spPr bwMode="gray">
          <a:xfrm>
            <a:off x="3101975" y="2068513"/>
            <a:ext cx="1076325" cy="184150"/>
          </a:xfrm>
          <a:prstGeom prst="rect">
            <a:avLst/>
          </a:prstGeom>
          <a:noFill/>
          <a:ln w="9525">
            <a:noFill/>
            <a:miter lim="800000"/>
            <a:headEnd/>
            <a:tailEnd/>
          </a:ln>
        </p:spPr>
        <p:txBody>
          <a:bodyPr lIns="0" tIns="0" rIns="0" bIns="0" anchor="ctr">
            <a:spAutoFit/>
          </a:bodyPr>
          <a:lstStyle/>
          <a:p>
            <a:pPr>
              <a:lnSpc>
                <a:spcPct val="85000"/>
              </a:lnSpc>
            </a:pPr>
            <a:r>
              <a:rPr lang="en-US" sz="1400"/>
              <a:t>Botnets</a:t>
            </a:r>
          </a:p>
        </p:txBody>
      </p:sp>
      <p:sp>
        <p:nvSpPr>
          <p:cNvPr id="5130" name="Rectangle 7"/>
          <p:cNvSpPr>
            <a:spLocks noChangeArrowheads="1"/>
          </p:cNvSpPr>
          <p:nvPr/>
        </p:nvSpPr>
        <p:spPr bwMode="gray">
          <a:xfrm>
            <a:off x="6442075" y="53689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Denial of service</a:t>
            </a:r>
          </a:p>
        </p:txBody>
      </p:sp>
      <p:sp>
        <p:nvSpPr>
          <p:cNvPr id="5131" name="Rectangle 7"/>
          <p:cNvSpPr>
            <a:spLocks noChangeArrowheads="1"/>
          </p:cNvSpPr>
          <p:nvPr/>
        </p:nvSpPr>
        <p:spPr bwMode="gray">
          <a:xfrm>
            <a:off x="4003675" y="18510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Malware</a:t>
            </a:r>
          </a:p>
        </p:txBody>
      </p:sp>
      <p:sp>
        <p:nvSpPr>
          <p:cNvPr id="5132" name="Rectangle 7"/>
          <p:cNvSpPr>
            <a:spLocks noChangeArrowheads="1"/>
          </p:cNvSpPr>
          <p:nvPr/>
        </p:nvSpPr>
        <p:spPr bwMode="gray">
          <a:xfrm>
            <a:off x="1412875" y="2473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Viruses, Worms, Trojans</a:t>
            </a:r>
          </a:p>
        </p:txBody>
      </p:sp>
      <p:sp>
        <p:nvSpPr>
          <p:cNvPr id="5133" name="Rectangle 7"/>
          <p:cNvSpPr>
            <a:spLocks noChangeArrowheads="1"/>
          </p:cNvSpPr>
          <p:nvPr/>
        </p:nvSpPr>
        <p:spPr bwMode="gray">
          <a:xfrm>
            <a:off x="1235075" y="3144838"/>
            <a:ext cx="1984375" cy="365125"/>
          </a:xfrm>
          <a:prstGeom prst="rect">
            <a:avLst/>
          </a:prstGeom>
          <a:noFill/>
          <a:ln w="9525">
            <a:noFill/>
            <a:miter lim="800000"/>
            <a:headEnd/>
            <a:tailEnd/>
          </a:ln>
        </p:spPr>
        <p:txBody>
          <a:bodyPr lIns="0" tIns="0" rIns="0" bIns="0" anchor="ctr">
            <a:spAutoFit/>
          </a:bodyPr>
          <a:lstStyle/>
          <a:p>
            <a:pPr>
              <a:lnSpc>
                <a:spcPct val="85000"/>
              </a:lnSpc>
            </a:pPr>
            <a:r>
              <a:rPr lang="en-US" sz="1400"/>
              <a:t>Phishing + social engineering</a:t>
            </a:r>
          </a:p>
        </p:txBody>
      </p:sp>
      <p:sp>
        <p:nvSpPr>
          <p:cNvPr id="5134" name="Rectangle 7"/>
          <p:cNvSpPr>
            <a:spLocks noChangeArrowheads="1"/>
          </p:cNvSpPr>
          <p:nvPr/>
        </p:nvSpPr>
        <p:spPr bwMode="gray">
          <a:xfrm>
            <a:off x="1019175" y="41370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Malicious insiders</a:t>
            </a:r>
          </a:p>
        </p:txBody>
      </p:sp>
      <p:sp>
        <p:nvSpPr>
          <p:cNvPr id="5135" name="Rectangle 7"/>
          <p:cNvSpPr>
            <a:spLocks noChangeArrowheads="1"/>
          </p:cNvSpPr>
          <p:nvPr/>
        </p:nvSpPr>
        <p:spPr bwMode="gray">
          <a:xfrm>
            <a:off x="1536700" y="5357813"/>
            <a:ext cx="1498600" cy="184150"/>
          </a:xfrm>
          <a:prstGeom prst="rect">
            <a:avLst/>
          </a:prstGeom>
          <a:noFill/>
          <a:ln w="9525">
            <a:noFill/>
            <a:miter lim="800000"/>
            <a:headEnd/>
            <a:tailEnd/>
          </a:ln>
        </p:spPr>
        <p:txBody>
          <a:bodyPr lIns="0" tIns="0" rIns="0" bIns="0" anchor="ctr">
            <a:spAutoFit/>
          </a:bodyPr>
          <a:lstStyle/>
          <a:p>
            <a:pPr>
              <a:lnSpc>
                <a:spcPct val="85000"/>
              </a:lnSpc>
            </a:pPr>
            <a:r>
              <a:rPr lang="en-US" sz="1400"/>
              <a:t>Stolen devices</a:t>
            </a:r>
          </a:p>
        </p:txBody>
      </p:sp>
      <p:sp>
        <p:nvSpPr>
          <p:cNvPr id="5136" name="Rectangle 7"/>
          <p:cNvSpPr>
            <a:spLocks noChangeArrowheads="1"/>
          </p:cNvSpPr>
          <p:nvPr/>
        </p:nvSpPr>
        <p:spPr bwMode="gray">
          <a:xfrm>
            <a:off x="3571875" y="62579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Web-based attacks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110"/>
          <p:cNvSpPr>
            <a:spLocks noGrp="1" noChangeArrowheads="1"/>
          </p:cNvSpPr>
          <p:nvPr>
            <p:ph type="sldNum" sz="quarter" idx="12"/>
          </p:nvPr>
        </p:nvSpPr>
        <p:spPr>
          <a:noFill/>
        </p:spPr>
        <p:txBody>
          <a:bodyPr/>
          <a:lstStyle/>
          <a:p>
            <a:fld id="{5CC87777-9E29-403B-ADDD-E615821F0357}" type="slidenum">
              <a:rPr lang="en-US" smtClean="0">
                <a:latin typeface="Arial" pitchFamily="34" charset="0"/>
              </a:rPr>
              <a:pPr/>
              <a:t>122</a:t>
            </a:fld>
            <a:endParaRPr lang="en-US" smtClean="0">
              <a:latin typeface="Arial" pitchFamily="34" charset="0"/>
            </a:endParaRPr>
          </a:p>
        </p:txBody>
      </p:sp>
      <p:sp>
        <p:nvSpPr>
          <p:cNvPr id="6148"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6149" name="Rectangle 3"/>
          <p:cNvSpPr>
            <a:spLocks noGrp="1" noChangeArrowheads="1"/>
          </p:cNvSpPr>
          <p:nvPr>
            <p:ph type="title"/>
          </p:nvPr>
        </p:nvSpPr>
        <p:spPr/>
        <p:txBody>
          <a:bodyPr/>
          <a:lstStyle/>
          <a:p>
            <a:r>
              <a:rPr lang="en-US" smtClean="0">
                <a:latin typeface="Arial" pitchFamily="34" charset="0"/>
              </a:rPr>
              <a:t>External Cyber Crime Costs: Fiscal Year 2012</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p:oleObj spid="_x0000_s17536002" name="Chart" r:id="rId4" imgW="5210129" imgH="4219602" progId="MSGraph.Chart.8">
              <p:embed followColorScheme="full"/>
            </p:oleObj>
          </a:graphicData>
        </a:graphic>
      </p:graphicFrame>
      <p:sp>
        <p:nvSpPr>
          <p:cNvPr id="6150" name="Rectangle 5"/>
          <p:cNvSpPr>
            <a:spLocks noChangeArrowheads="1"/>
          </p:cNvSpPr>
          <p:nvPr/>
        </p:nvSpPr>
        <p:spPr bwMode="auto">
          <a:xfrm>
            <a:off x="-241300" y="6203950"/>
            <a:ext cx="8107363"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 Other costs include direct and indirect costs that could not be allocated to a main external cost category</a:t>
            </a:r>
          </a:p>
          <a:p>
            <a:pPr eaLnBrk="0" hangingPunct="0">
              <a:lnSpc>
                <a:spcPct val="85000"/>
              </a:lnSpc>
              <a:spcBef>
                <a:spcPct val="25000"/>
              </a:spcBef>
              <a:buClr>
                <a:schemeClr val="accent2"/>
              </a:buClr>
              <a:buFont typeface="Wingdings" pitchFamily="2" charset="2"/>
              <a:buNone/>
            </a:pPr>
            <a:r>
              <a:rPr lang="en-US" sz="1100"/>
              <a:t>Source: </a:t>
            </a:r>
            <a:r>
              <a:rPr lang="en-US" sz="1100" i="1"/>
              <a:t>2012 Cost of Cyber Crime: United States</a:t>
            </a:r>
            <a:r>
              <a:rPr lang="en-US" sz="1100"/>
              <a:t>, Ponemon Institute.</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Information loss (44%) and business disruption or lost productivity (30%) account for the majority of external costs due to cyber crime.</a:t>
            </a:r>
          </a:p>
        </p:txBody>
      </p:sp>
      <p:sp>
        <p:nvSpPr>
          <p:cNvPr id="6152" name="TextBox 18"/>
          <p:cNvSpPr txBox="1">
            <a:spLocks noChangeArrowheads="1"/>
          </p:cNvSpPr>
          <p:nvPr/>
        </p:nvSpPr>
        <p:spPr bwMode="auto">
          <a:xfrm>
            <a:off x="6324600" y="2298700"/>
            <a:ext cx="1447800" cy="307975"/>
          </a:xfrm>
          <a:prstGeom prst="rect">
            <a:avLst/>
          </a:prstGeom>
          <a:noFill/>
          <a:ln w="9525">
            <a:noFill/>
            <a:miter lim="800000"/>
            <a:headEnd/>
            <a:tailEnd/>
          </a:ln>
        </p:spPr>
        <p:txBody>
          <a:bodyPr wrap="none">
            <a:spAutoFit/>
          </a:bodyPr>
          <a:lstStyle/>
          <a:p>
            <a:r>
              <a:rPr lang="en-US" sz="1400"/>
              <a:t>Information loss</a:t>
            </a:r>
          </a:p>
        </p:txBody>
      </p:sp>
      <p:sp>
        <p:nvSpPr>
          <p:cNvPr id="6153" name="Rectangle 7"/>
          <p:cNvSpPr>
            <a:spLocks noChangeArrowheads="1"/>
          </p:cNvSpPr>
          <p:nvPr/>
        </p:nvSpPr>
        <p:spPr bwMode="gray">
          <a:xfrm>
            <a:off x="2413000" y="2052638"/>
            <a:ext cx="1905000" cy="182562"/>
          </a:xfrm>
          <a:prstGeom prst="rect">
            <a:avLst/>
          </a:prstGeom>
          <a:noFill/>
          <a:ln w="9525">
            <a:noFill/>
            <a:miter lim="800000"/>
            <a:headEnd/>
            <a:tailEnd/>
          </a:ln>
        </p:spPr>
        <p:txBody>
          <a:bodyPr lIns="0" tIns="0" rIns="0" bIns="0" anchor="ctr">
            <a:spAutoFit/>
          </a:bodyPr>
          <a:lstStyle/>
          <a:p>
            <a:pPr>
              <a:lnSpc>
                <a:spcPct val="85000"/>
              </a:lnSpc>
            </a:pPr>
            <a:r>
              <a:rPr lang="en-US" sz="1400"/>
              <a:t>Equipment damages</a:t>
            </a:r>
          </a:p>
        </p:txBody>
      </p:sp>
      <p:sp>
        <p:nvSpPr>
          <p:cNvPr id="6154" name="Rectangle 7"/>
          <p:cNvSpPr>
            <a:spLocks noChangeArrowheads="1"/>
          </p:cNvSpPr>
          <p:nvPr/>
        </p:nvSpPr>
        <p:spPr bwMode="gray">
          <a:xfrm>
            <a:off x="4232275" y="1838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Other costs*</a:t>
            </a:r>
          </a:p>
        </p:txBody>
      </p:sp>
      <p:sp>
        <p:nvSpPr>
          <p:cNvPr id="6155" name="Rectangle 7"/>
          <p:cNvSpPr>
            <a:spLocks noChangeArrowheads="1"/>
          </p:cNvSpPr>
          <p:nvPr/>
        </p:nvSpPr>
        <p:spPr bwMode="gray">
          <a:xfrm>
            <a:off x="1489075" y="32226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Revenue loss</a:t>
            </a:r>
          </a:p>
        </p:txBody>
      </p:sp>
      <p:sp>
        <p:nvSpPr>
          <p:cNvPr id="6156" name="Rectangle 7"/>
          <p:cNvSpPr>
            <a:spLocks noChangeArrowheads="1"/>
          </p:cNvSpPr>
          <p:nvPr/>
        </p:nvSpPr>
        <p:spPr bwMode="gray">
          <a:xfrm>
            <a:off x="1384300" y="5357813"/>
            <a:ext cx="1651000" cy="184150"/>
          </a:xfrm>
          <a:prstGeom prst="rect">
            <a:avLst/>
          </a:prstGeom>
          <a:noFill/>
          <a:ln w="9525">
            <a:noFill/>
            <a:miter lim="800000"/>
            <a:headEnd/>
            <a:tailEnd/>
          </a:ln>
        </p:spPr>
        <p:txBody>
          <a:bodyPr lIns="0" tIns="0" rIns="0" bIns="0" anchor="ctr">
            <a:spAutoFit/>
          </a:bodyPr>
          <a:lstStyle/>
          <a:p>
            <a:pPr>
              <a:lnSpc>
                <a:spcPct val="85000"/>
              </a:lnSpc>
            </a:pPr>
            <a:r>
              <a:rPr lang="en-US" sz="1400"/>
              <a:t>Business disruption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Title 7"/>
          <p:cNvSpPr>
            <a:spLocks noGrp="1"/>
          </p:cNvSpPr>
          <p:nvPr>
            <p:ph type="title" idx="4294967295"/>
          </p:nvPr>
        </p:nvSpPr>
        <p:spPr>
          <a:xfrm>
            <a:off x="192088" y="47625"/>
            <a:ext cx="6837362" cy="812800"/>
          </a:xfrm>
        </p:spPr>
        <p:txBody>
          <a:bodyPr lIns="0" tIns="0" rIns="0" bIns="0" anchor="t"/>
          <a:lstStyle/>
          <a:p>
            <a:r>
              <a:rPr lang="en-US" smtClean="0">
                <a:latin typeface="Arial" pitchFamily="34" charset="0"/>
                <a:cs typeface="Arial" pitchFamily="34" charset="0"/>
              </a:rPr>
              <a:t>High Profile Data Breaches, 2012-2013</a:t>
            </a:r>
            <a:endParaRPr lang="en-US" smtClean="0">
              <a:latin typeface="Arial" pitchFamily="34" charset="0"/>
            </a:endParaRPr>
          </a:p>
        </p:txBody>
      </p:sp>
      <p:graphicFrame>
        <p:nvGraphicFramePr>
          <p:cNvPr id="346262" name="Group 150"/>
          <p:cNvGraphicFramePr>
            <a:graphicFrameLocks noGrp="1"/>
          </p:cNvGraphicFramePr>
          <p:nvPr>
            <p:ph idx="4294967295"/>
          </p:nvPr>
        </p:nvGraphicFramePr>
        <p:xfrm>
          <a:off x="381000" y="1095375"/>
          <a:ext cx="8458199" cy="5185295"/>
        </p:xfrm>
        <a:graphic>
          <a:graphicData uri="http://schemas.openxmlformats.org/drawingml/2006/table">
            <a:tbl>
              <a:tblPr/>
              <a:tblGrid>
                <a:gridCol w="1086948"/>
                <a:gridCol w="1719580"/>
                <a:gridCol w="5651671"/>
              </a:tblGrid>
              <a:tr h="374530">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pPr>
                      <a:r>
                        <a:rPr kumimoji="0" lang="en-US" sz="1800" b="1" i="0" u="none" strike="noStrike" cap="none" normalizeH="0" baseline="0" dirty="0" smtClean="0">
                          <a:ln>
                            <a:noFill/>
                          </a:ln>
                          <a:solidFill>
                            <a:schemeClr val="bg1"/>
                          </a:solidFill>
                          <a:effectLst/>
                          <a:latin typeface="Arial" charset="0"/>
                        </a:rPr>
                        <a:t>Date</a:t>
                      </a:r>
                    </a:p>
                  </a:txBody>
                  <a:tcPr marT="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defRPr/>
                      </a:pPr>
                      <a:r>
                        <a:rPr kumimoji="0" lang="en-US" sz="1800" b="1" i="0" u="none" strike="noStrike" cap="none" normalizeH="0" baseline="0" dirty="0" smtClean="0">
                          <a:ln>
                            <a:noFill/>
                          </a:ln>
                          <a:solidFill>
                            <a:schemeClr val="bg1"/>
                          </a:solidFill>
                          <a:effectLst/>
                          <a:latin typeface="Arial" charset="0"/>
                          <a:ea typeface="+mn-ea"/>
                          <a:cs typeface="+mn-cs"/>
                        </a:rPr>
                        <a:t>Company</a:t>
                      </a:r>
                    </a:p>
                  </a:txBody>
                  <a:tcPr marT="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defRPr/>
                      </a:pPr>
                      <a:r>
                        <a:rPr kumimoji="0" lang="en-US" sz="1800" b="1" i="0" u="none" strike="noStrike" cap="none" normalizeH="0" baseline="0" dirty="0" smtClean="0">
                          <a:ln>
                            <a:noFill/>
                          </a:ln>
                          <a:solidFill>
                            <a:schemeClr val="bg1"/>
                          </a:solidFill>
                          <a:effectLst/>
                          <a:latin typeface="Arial" charset="0"/>
                        </a:rPr>
                        <a:t>Description of Breach</a:t>
                      </a:r>
                    </a:p>
                  </a:txBody>
                  <a:tcPr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Mar 2013*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South Korean banks, media </a:t>
                      </a:r>
                      <a:r>
                        <a:rPr kumimoji="0" lang="en-US" sz="1400" b="0" i="0" u="none" strike="noStrike" cap="none" normalizeH="0" baseline="0" dirty="0" err="1" smtClean="0">
                          <a:ln>
                            <a:noFill/>
                          </a:ln>
                          <a:solidFill>
                            <a:schemeClr val="tx1"/>
                          </a:solidFill>
                          <a:effectLst/>
                          <a:latin typeface="Arial" charset="0"/>
                        </a:rPr>
                        <a:t>cos</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Cyber attack causes computers to crash at South Korean banks and media companies, paralyzing bank machines across the country. No immediate reports of records compromised.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July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Yahoo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Security breach at Yahoo in which some 450,000 passwords lifted and posted to the Internet.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July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eHarmony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Online dating site eHarmony confirms security breach in which some 1.5 million user names and passwords compromised.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68163">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July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LinkedIn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Arial" charset="0"/>
                        </a:rPr>
                        <a:t>Social networking site LinkedIn reportedly targeted in hacker attack that saw 6.5 million hashed passwords posted to the Internet.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April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Utah Dept of Technology Services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Utah Department of Technology notifies of a March 30 breach of a server containing personal data including social security numbers for about 780,000 Medicaid patient claims. Breach traced to Eastern Europe hackers.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Mar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Global Payments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Credit card processor Global Payments confirms hacker attack has compromised  the payment card numbers of around 1.5 million cardholders.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Mar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CA Dept of Child Support Services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Officials announce that four computer storage devices containing personal information for about 800,000 adults and children in California’s child support system were lost by IBM and Iron Mountain Inc.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Jan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err="1" smtClean="0">
                          <a:ln>
                            <a:noFill/>
                          </a:ln>
                          <a:solidFill>
                            <a:schemeClr val="tx1"/>
                          </a:solidFill>
                          <a:effectLst/>
                          <a:latin typeface="Arial" charset="0"/>
                        </a:rPr>
                        <a:t>Zappos</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Online shoe retailer </a:t>
                      </a:r>
                      <a:r>
                        <a:rPr kumimoji="0" lang="en-US" sz="1200" b="0" i="0" u="none" strike="noStrike" cap="none" normalizeH="0" baseline="0" dirty="0" err="1" smtClean="0">
                          <a:ln>
                            <a:noFill/>
                          </a:ln>
                          <a:solidFill>
                            <a:schemeClr val="tx1"/>
                          </a:solidFill>
                          <a:effectLst/>
                          <a:latin typeface="Arial" charset="0"/>
                        </a:rPr>
                        <a:t>Zappos</a:t>
                      </a:r>
                      <a:r>
                        <a:rPr kumimoji="0" lang="en-US" sz="1200" b="0" i="0" u="none" strike="noStrike" cap="none" normalizeH="0" baseline="0" dirty="0" smtClean="0">
                          <a:ln>
                            <a:noFill/>
                          </a:ln>
                          <a:solidFill>
                            <a:schemeClr val="tx1"/>
                          </a:solidFill>
                          <a:effectLst/>
                          <a:latin typeface="Arial" charset="0"/>
                        </a:rPr>
                        <a:t> announces that information, such as names, addresses and passwords on as many as 24 million customers illegally accessed.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Jan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NY State Electric + Gas Co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Security breach at NYSEG that allowed unauthorized access to NYSEG customer data, containing social security numbers, dates of birth and bank account numbers, exposing 1.8 million records.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bl>
          </a:graphicData>
        </a:graphic>
      </p:graphicFrame>
      <p:sp>
        <p:nvSpPr>
          <p:cNvPr id="14386" name="Rectangle 5"/>
          <p:cNvSpPr>
            <a:spLocks noChangeArrowheads="1"/>
          </p:cNvSpPr>
          <p:nvPr/>
        </p:nvSpPr>
        <p:spPr bwMode="auto">
          <a:xfrm>
            <a:off x="0" y="6227763"/>
            <a:ext cx="8597900" cy="630237"/>
          </a:xfrm>
          <a:prstGeom prst="rect">
            <a:avLst/>
          </a:prstGeom>
          <a:noFill/>
          <a:ln w="9525" algn="ctr">
            <a:noFill/>
            <a:miter lim="800000"/>
            <a:headEnd/>
            <a:tailEnd/>
          </a:ln>
        </p:spPr>
        <p:txBody>
          <a:bodyPr>
            <a:spAutoFit/>
          </a:bodyPr>
          <a:lstStyle/>
          <a:p>
            <a:pPr eaLnBrk="0" hangingPunct="0">
              <a:spcBef>
                <a:spcPct val="50000"/>
              </a:spcBef>
              <a:buClr>
                <a:srgbClr val="FF3300"/>
              </a:buClr>
            </a:pPr>
            <a:r>
              <a:rPr lang="en-US" sz="1000">
                <a:latin typeface="Verdana" pitchFamily="34" charset="0"/>
              </a:rPr>
              <a:t>*March 2013 attack is not part of ITRC research.</a:t>
            </a:r>
          </a:p>
          <a:p>
            <a:pPr eaLnBrk="0" hangingPunct="0">
              <a:spcBef>
                <a:spcPct val="50000"/>
              </a:spcBef>
              <a:buClr>
                <a:srgbClr val="FF3300"/>
              </a:buClr>
            </a:pPr>
            <a:r>
              <a:rPr lang="en-US" sz="1000">
                <a:latin typeface="Verdana" pitchFamily="34" charset="0"/>
              </a:rPr>
              <a:t>Sources: Identity Theft Resource Center, </a:t>
            </a:r>
            <a:r>
              <a:rPr lang="en-US" sz="1000">
                <a:latin typeface="Verdana" pitchFamily="34" charset="0"/>
                <a:hlinkClick r:id="rId3"/>
              </a:rPr>
              <a:t>http://www.idtheftcenter.org/ITRC%20Breach%20Report%202012.pdf</a:t>
            </a:r>
            <a:r>
              <a:rPr lang="en-US" sz="1000">
                <a:latin typeface="Verdana" pitchFamily="34" charset="0"/>
              </a:rPr>
              <a:t>; Insurance Information Institute (I.I.I.) research.</a:t>
            </a:r>
            <a:endParaRPr lang="en-US" sz="1100"/>
          </a:p>
        </p:txBody>
      </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3C262A7-EE10-4A12-A311-F86FE26DF49B}" type="slidenum">
              <a:rPr lang="en-US" sz="900"/>
              <a:pPr algn="r" eaLnBrk="0" hangingPunct="0">
                <a:lnSpc>
                  <a:spcPct val="85000"/>
                </a:lnSpc>
                <a:spcBef>
                  <a:spcPct val="20000"/>
                </a:spcBef>
              </a:pPr>
              <a:t>124</a:t>
            </a:fld>
            <a:endParaRPr lang="en-US" sz="900"/>
          </a:p>
        </p:txBody>
      </p:sp>
      <p:sp>
        <p:nvSpPr>
          <p:cNvPr id="7172"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Average Organizational Cost of a Data Breach, 2008-2011* ($ Millions)</a:t>
            </a:r>
          </a:p>
        </p:txBody>
      </p:sp>
      <p:sp>
        <p:nvSpPr>
          <p:cNvPr id="7173" name="Rectangle 4"/>
          <p:cNvSpPr>
            <a:spLocks noChangeArrowheads="1"/>
          </p:cNvSpPr>
          <p:nvPr/>
        </p:nvSpPr>
        <p:spPr bwMode="auto">
          <a:xfrm>
            <a:off x="-47625" y="5749925"/>
            <a:ext cx="9191625" cy="9429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*Findings of this benchmark study pertain to the actual data breach experiences of 49 U.S. companies from 14 different industry sectors, all of which participated in the 2011 study. Total breach costs include: lost business resulting from diminished trust or confidence of customers ;costs related to detection, escalation, and notification of the breach;  and ex-post response activities, such as credit report monitoring.</a:t>
            </a:r>
          </a:p>
          <a:p>
            <a:pPr eaLnBrk="0" hangingPunct="0">
              <a:lnSpc>
                <a:spcPct val="85000"/>
              </a:lnSpc>
              <a:spcBef>
                <a:spcPct val="25000"/>
              </a:spcBef>
              <a:buClr>
                <a:schemeClr val="accent2"/>
              </a:buClr>
              <a:buFont typeface="Wingdings" pitchFamily="2" charset="2"/>
              <a:buNone/>
            </a:pPr>
            <a:r>
              <a:rPr lang="en-US" sz="1100"/>
              <a:t>Source: 2011 Annual Study: U.S. Cost of a Data Breach, the Ponemon Institute.</a:t>
            </a:r>
          </a:p>
        </p:txBody>
      </p:sp>
      <p:graphicFrame>
        <p:nvGraphicFramePr>
          <p:cNvPr id="7170" name="Object 2"/>
          <p:cNvGraphicFramePr>
            <a:graphicFrameLocks/>
          </p:cNvGraphicFramePr>
          <p:nvPr/>
        </p:nvGraphicFramePr>
        <p:xfrm>
          <a:off x="177800" y="1638300"/>
          <a:ext cx="8547100" cy="4203700"/>
        </p:xfrm>
        <a:graphic>
          <a:graphicData uri="http://schemas.openxmlformats.org/presentationml/2006/ole">
            <p:oleObj spid="_x0000_s17537026" name="Chart" r:id="rId4" imgW="8963117" imgH="4314888" progId="MSGraph.Chart.8">
              <p:embed followColorScheme="full"/>
            </p:oleObj>
          </a:graphicData>
        </a:graphic>
      </p:graphicFrame>
      <p:sp>
        <p:nvSpPr>
          <p:cNvPr id="7174" name="Rectangle 7"/>
          <p:cNvSpPr>
            <a:spLocks noChangeArrowheads="1"/>
          </p:cNvSpPr>
          <p:nvPr/>
        </p:nvSpPr>
        <p:spPr bwMode="black">
          <a:xfrm>
            <a:off x="182563" y="14700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
        <p:nvSpPr>
          <p:cNvPr id="254980" name="Rectangle 4"/>
          <p:cNvSpPr>
            <a:spLocks noChangeArrowheads="1"/>
          </p:cNvSpPr>
          <p:nvPr/>
        </p:nvSpPr>
        <p:spPr bwMode="blackWhite">
          <a:xfrm>
            <a:off x="1289050" y="990600"/>
            <a:ext cx="7372350" cy="773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The average organizational cost of a data breach in 2011 was $5.5 million, down 24% from $7.2 million in 2010. Companies have improved steps taken in both preparing for and responding to a data breach.</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10"/>
          <p:cNvSpPr>
            <a:spLocks noGrp="1" noChangeArrowheads="1"/>
          </p:cNvSpPr>
          <p:nvPr>
            <p:ph type="sldNum" sz="quarter" idx="12"/>
          </p:nvPr>
        </p:nvSpPr>
        <p:spPr>
          <a:noFill/>
        </p:spPr>
        <p:txBody>
          <a:bodyPr/>
          <a:lstStyle/>
          <a:p>
            <a:fld id="{ADE0F892-EEE8-456C-8858-11090AA56839}" type="slidenum">
              <a:rPr lang="en-US" smtClean="0">
                <a:latin typeface="Arial" pitchFamily="34" charset="0"/>
              </a:rPr>
              <a:pPr/>
              <a:t>125</a:t>
            </a:fld>
            <a:endParaRPr lang="en-US" smtClean="0">
              <a:latin typeface="Arial" pitchFamily="34" charset="0"/>
            </a:endParaRPr>
          </a:p>
        </p:txBody>
      </p:sp>
      <p:sp>
        <p:nvSpPr>
          <p:cNvPr id="8196"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8197" name="Rectangle 3"/>
          <p:cNvSpPr>
            <a:spLocks noGrp="1" noChangeArrowheads="1"/>
          </p:cNvSpPr>
          <p:nvPr>
            <p:ph type="title"/>
          </p:nvPr>
        </p:nvSpPr>
        <p:spPr/>
        <p:txBody>
          <a:bodyPr/>
          <a:lstStyle/>
          <a:p>
            <a:r>
              <a:rPr lang="en-US" smtClean="0">
                <a:latin typeface="Arial" pitchFamily="34" charset="0"/>
              </a:rPr>
              <a:t>Main Causes of Data Breach</a:t>
            </a:r>
          </a:p>
        </p:txBody>
      </p:sp>
      <p:graphicFrame>
        <p:nvGraphicFramePr>
          <p:cNvPr id="6151176" name="Object 8"/>
          <p:cNvGraphicFramePr>
            <a:graphicFrameLocks noGrp="1"/>
          </p:cNvGraphicFramePr>
          <p:nvPr>
            <p:ph idx="4294967295"/>
          </p:nvPr>
        </p:nvGraphicFramePr>
        <p:xfrm>
          <a:off x="1866900" y="2076450"/>
          <a:ext cx="5207000" cy="4202113"/>
        </p:xfrm>
        <a:graphic>
          <a:graphicData uri="http://schemas.openxmlformats.org/presentationml/2006/ole">
            <p:oleObj spid="_x0000_s17538050" name="Chart" r:id="rId4" imgW="5229295" imgH="4219602" progId="MSGraph.Chart.8">
              <p:embed followColorScheme="full"/>
            </p:oleObj>
          </a:graphicData>
        </a:graphic>
      </p:graphicFrame>
      <p:sp>
        <p:nvSpPr>
          <p:cNvPr id="8198" name="Rectangle 5"/>
          <p:cNvSpPr>
            <a:spLocks noChangeArrowheads="1"/>
          </p:cNvSpPr>
          <p:nvPr/>
        </p:nvSpPr>
        <p:spPr bwMode="auto">
          <a:xfrm>
            <a:off x="-241300" y="6389688"/>
            <a:ext cx="8107363"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i="1"/>
              <a:t>2011 Cost of Data Breach Study: United States</a:t>
            </a:r>
            <a:r>
              <a:rPr lang="en-US" sz="1100"/>
              <a:t>, Ponemon Institute, March 2012</a:t>
            </a:r>
          </a:p>
        </p:txBody>
      </p:sp>
      <p:sp>
        <p:nvSpPr>
          <p:cNvPr id="2006022" name="Rectangle 6"/>
          <p:cNvSpPr>
            <a:spLocks noChangeArrowheads="1"/>
          </p:cNvSpPr>
          <p:nvPr/>
        </p:nvSpPr>
        <p:spPr bwMode="blackWhite">
          <a:xfrm>
            <a:off x="368300" y="1092200"/>
            <a:ext cx="7734300" cy="7747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Negligent employees and malicious attacks are most often the cause of the data breach. Some 39 percent of incidents involve a negligent employee or contractor, while 37 percent concern a malicious or criminal attack.</a:t>
            </a:r>
          </a:p>
        </p:txBody>
      </p:sp>
      <p:sp>
        <p:nvSpPr>
          <p:cNvPr id="8200" name="TextBox 18"/>
          <p:cNvSpPr txBox="1">
            <a:spLocks noChangeArrowheads="1"/>
          </p:cNvSpPr>
          <p:nvPr/>
        </p:nvSpPr>
        <p:spPr bwMode="auto">
          <a:xfrm>
            <a:off x="6324600" y="2298700"/>
            <a:ext cx="1081088" cy="307975"/>
          </a:xfrm>
          <a:prstGeom prst="rect">
            <a:avLst/>
          </a:prstGeom>
          <a:noFill/>
          <a:ln w="9525">
            <a:noFill/>
            <a:miter lim="800000"/>
            <a:headEnd/>
            <a:tailEnd/>
          </a:ln>
        </p:spPr>
        <p:txBody>
          <a:bodyPr wrap="none">
            <a:spAutoFit/>
          </a:bodyPr>
          <a:lstStyle/>
          <a:p>
            <a:r>
              <a:rPr lang="en-US" sz="1400"/>
              <a:t>Negligence</a:t>
            </a:r>
          </a:p>
        </p:txBody>
      </p:sp>
      <p:sp>
        <p:nvSpPr>
          <p:cNvPr id="8201" name="Rectangle 7"/>
          <p:cNvSpPr>
            <a:spLocks noChangeArrowheads="1"/>
          </p:cNvSpPr>
          <p:nvPr/>
        </p:nvSpPr>
        <p:spPr bwMode="gray">
          <a:xfrm>
            <a:off x="1552575" y="30067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System glitch</a:t>
            </a:r>
          </a:p>
        </p:txBody>
      </p:sp>
      <p:sp>
        <p:nvSpPr>
          <p:cNvPr id="8202" name="Rectangle 7"/>
          <p:cNvSpPr>
            <a:spLocks noChangeArrowheads="1"/>
          </p:cNvSpPr>
          <p:nvPr/>
        </p:nvSpPr>
        <p:spPr bwMode="gray">
          <a:xfrm>
            <a:off x="1308100" y="5280025"/>
            <a:ext cx="1651000" cy="365125"/>
          </a:xfrm>
          <a:prstGeom prst="rect">
            <a:avLst/>
          </a:prstGeom>
          <a:noFill/>
          <a:ln w="9525">
            <a:noFill/>
            <a:miter lim="800000"/>
            <a:headEnd/>
            <a:tailEnd/>
          </a:ln>
        </p:spPr>
        <p:txBody>
          <a:bodyPr lIns="0" tIns="0" rIns="0" bIns="0" anchor="ctr">
            <a:spAutoFit/>
          </a:bodyPr>
          <a:lstStyle/>
          <a:p>
            <a:pPr>
              <a:lnSpc>
                <a:spcPct val="85000"/>
              </a:lnSpc>
            </a:pPr>
            <a:r>
              <a:rPr lang="en-US" sz="1400"/>
              <a:t>Malicious or criminal attack</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B2BE274-D7D7-4AC3-931C-E64B04B637BE}" type="slidenum">
              <a:rPr lang="en-US" sz="900"/>
              <a:pPr algn="r" eaLnBrk="0" hangingPunct="0">
                <a:lnSpc>
                  <a:spcPct val="85000"/>
                </a:lnSpc>
                <a:spcBef>
                  <a:spcPct val="20000"/>
                </a:spcBef>
              </a:pPr>
              <a:t>126</a:t>
            </a:fld>
            <a:endParaRPr lang="en-US" sz="900"/>
          </a:p>
        </p:txBody>
      </p:sp>
      <p:sp>
        <p:nvSpPr>
          <p:cNvPr id="9220"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Marsh: Increase in Purchase of Cyber Insurance Among U.S. Companies, 2012</a:t>
            </a:r>
          </a:p>
        </p:txBody>
      </p:sp>
      <p:sp>
        <p:nvSpPr>
          <p:cNvPr id="9221"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graphicFrame>
        <p:nvGraphicFramePr>
          <p:cNvPr id="9218" name="Object 2"/>
          <p:cNvGraphicFramePr>
            <a:graphicFrameLocks/>
          </p:cNvGraphicFramePr>
          <p:nvPr/>
        </p:nvGraphicFramePr>
        <p:xfrm>
          <a:off x="177800" y="1638300"/>
          <a:ext cx="8547100" cy="4483100"/>
        </p:xfrm>
        <a:graphic>
          <a:graphicData uri="http://schemas.openxmlformats.org/presentationml/2006/ole">
            <p:oleObj spid="_x0000_s17539074" name="Chart" r:id="rId4" imgW="8963117" imgH="4314888" progId="MSGraph.Chart.8">
              <p:embed followColorScheme="full"/>
            </p:oleObj>
          </a:graphicData>
        </a:graphic>
      </p:graphicFrame>
      <p:sp>
        <p:nvSpPr>
          <p:cNvPr id="254980" name="Rectangle 4"/>
          <p:cNvSpPr>
            <a:spLocks noChangeArrowheads="1"/>
          </p:cNvSpPr>
          <p:nvPr/>
        </p:nvSpPr>
        <p:spPr bwMode="blackWhite">
          <a:xfrm>
            <a:off x="609600" y="1003300"/>
            <a:ext cx="7772400" cy="596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Interest in cyber insurance continues to climb. The number of companies purchasing cyber insurance increased 33 percent from 2011 to 2012.</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1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4762B9FE-CE08-4BE9-9828-BA28F5D8B733}" type="slidenum">
              <a:rPr lang="en-US" sz="900"/>
              <a:pPr algn="r" eaLnBrk="0" hangingPunct="0">
                <a:lnSpc>
                  <a:spcPct val="85000"/>
                </a:lnSpc>
                <a:spcBef>
                  <a:spcPct val="20000"/>
                </a:spcBef>
              </a:pPr>
              <a:t>127</a:t>
            </a:fld>
            <a:endParaRPr lang="en-US" sz="900"/>
          </a:p>
        </p:txBody>
      </p:sp>
      <p:sp>
        <p:nvSpPr>
          <p:cNvPr id="10244"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Marsh: Total Limits Purchased, By Industry – Cyber Liability, All Revenue Size</a:t>
            </a:r>
          </a:p>
        </p:txBody>
      </p:sp>
      <p:sp>
        <p:nvSpPr>
          <p:cNvPr id="10245"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graphicFrame>
        <p:nvGraphicFramePr>
          <p:cNvPr id="10242" name="Object 2"/>
          <p:cNvGraphicFramePr>
            <a:graphicFrameLocks/>
          </p:cNvGraphicFramePr>
          <p:nvPr/>
        </p:nvGraphicFramePr>
        <p:xfrm>
          <a:off x="215900" y="1828800"/>
          <a:ext cx="8610600" cy="3987800"/>
        </p:xfrm>
        <a:graphic>
          <a:graphicData uri="http://schemas.openxmlformats.org/presentationml/2006/ole">
            <p:oleObj spid="_x0000_s17540098" name="Chart" r:id="rId4" imgW="8972565" imgH="4152928" progId="MSGraph.Chart.8">
              <p:embed followColorScheme="full"/>
            </p:oleObj>
          </a:graphicData>
        </a:graphic>
      </p:graphicFrame>
      <p:sp>
        <p:nvSpPr>
          <p:cNvPr id="254980" name="Rectangle 4"/>
          <p:cNvSpPr>
            <a:spLocks noChangeArrowheads="1"/>
          </p:cNvSpPr>
          <p:nvPr/>
        </p:nvSpPr>
        <p:spPr bwMode="blackWhite">
          <a:xfrm>
            <a:off x="584200" y="1168400"/>
            <a:ext cx="7772400" cy="596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Cyber insurance limits purchased in 2012 averaged $16.8 million across all industries, an increase of nearly 20% over 2011.</a:t>
            </a:r>
          </a:p>
        </p:txBody>
      </p:sp>
      <p:sp>
        <p:nvSpPr>
          <p:cNvPr id="10247" name="Rectangle 7"/>
          <p:cNvSpPr>
            <a:spLocks noChangeArrowheads="1"/>
          </p:cNvSpPr>
          <p:nvPr/>
        </p:nvSpPr>
        <p:spPr bwMode="black">
          <a:xfrm>
            <a:off x="195263" y="19399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863D807-F0F5-47DD-B3E5-ECF9549DF425}" type="slidenum">
              <a:rPr lang="en-US" sz="900"/>
              <a:pPr algn="r" eaLnBrk="0" hangingPunct="0">
                <a:lnSpc>
                  <a:spcPct val="85000"/>
                </a:lnSpc>
                <a:spcBef>
                  <a:spcPct val="20000"/>
                </a:spcBef>
              </a:pPr>
              <a:t>128</a:t>
            </a:fld>
            <a:endParaRPr lang="en-US" sz="900"/>
          </a:p>
        </p:txBody>
      </p:sp>
      <p:sp>
        <p:nvSpPr>
          <p:cNvPr id="11268"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Marsh: Total Limits Purchased, By Industry – Cyber Liability, Revenue $1 Billion+</a:t>
            </a:r>
          </a:p>
        </p:txBody>
      </p:sp>
      <p:sp>
        <p:nvSpPr>
          <p:cNvPr id="11269"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graphicFrame>
        <p:nvGraphicFramePr>
          <p:cNvPr id="11266" name="Object 2"/>
          <p:cNvGraphicFramePr>
            <a:graphicFrameLocks/>
          </p:cNvGraphicFramePr>
          <p:nvPr/>
        </p:nvGraphicFramePr>
        <p:xfrm>
          <a:off x="215900" y="1828800"/>
          <a:ext cx="8610600" cy="3987800"/>
        </p:xfrm>
        <a:graphic>
          <a:graphicData uri="http://schemas.openxmlformats.org/presentationml/2006/ole">
            <p:oleObj spid="_x0000_s17541122" name="Chart" r:id="rId4" imgW="8972565" imgH="4152928" progId="MSGraph.Chart.8">
              <p:embed followColorScheme="full"/>
            </p:oleObj>
          </a:graphicData>
        </a:graphic>
      </p:graphicFrame>
      <p:sp>
        <p:nvSpPr>
          <p:cNvPr id="254980" name="Rectangle 4"/>
          <p:cNvSpPr>
            <a:spLocks noChangeArrowheads="1"/>
          </p:cNvSpPr>
          <p:nvPr/>
        </p:nvSpPr>
        <p:spPr bwMode="blackWhite">
          <a:xfrm>
            <a:off x="584200" y="1168400"/>
            <a:ext cx="7772400" cy="596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Among larger companies, average cyber insurance limits purchased in 2012 increased nearly 30% over 2011.</a:t>
            </a:r>
          </a:p>
        </p:txBody>
      </p:sp>
      <p:sp>
        <p:nvSpPr>
          <p:cNvPr id="11271" name="Rectangle 7"/>
          <p:cNvSpPr>
            <a:spLocks noChangeArrowheads="1"/>
          </p:cNvSpPr>
          <p:nvPr/>
        </p:nvSpPr>
        <p:spPr bwMode="black">
          <a:xfrm>
            <a:off x="195263" y="19399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12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291" name="Rectangle 110"/>
          <p:cNvSpPr>
            <a:spLocks noGrp="1" noChangeArrowheads="1"/>
          </p:cNvSpPr>
          <p:nvPr>
            <p:ph type="sldNum" sz="quarter" idx="12"/>
          </p:nvPr>
        </p:nvSpPr>
        <p:spPr>
          <a:noFill/>
        </p:spPr>
        <p:txBody>
          <a:bodyPr/>
          <a:lstStyle/>
          <a:p>
            <a:fld id="{CD77F435-7F2C-4E10-887D-76C10396121B}" type="slidenum">
              <a:rPr lang="en-US" smtClean="0">
                <a:latin typeface="Arial" pitchFamily="34" charset="0"/>
              </a:rPr>
              <a:pPr/>
              <a:t>129</a:t>
            </a:fld>
            <a:endParaRPr lang="en-US" smtClean="0">
              <a:latin typeface="Arial" pitchFamily="34" charset="0"/>
            </a:endParaRPr>
          </a:p>
        </p:txBody>
      </p:sp>
      <p:sp>
        <p:nvSpPr>
          <p:cNvPr id="12292" name="Rectangle 2"/>
          <p:cNvSpPr>
            <a:spLocks noGrp="1" noChangeArrowheads="1"/>
          </p:cNvSpPr>
          <p:nvPr>
            <p:ph type="title"/>
          </p:nvPr>
        </p:nvSpPr>
        <p:spPr/>
        <p:txBody>
          <a:bodyPr/>
          <a:lstStyle/>
          <a:p>
            <a:r>
              <a:rPr lang="en-US" dirty="0" smtClean="0">
                <a:latin typeface="Arial" pitchFamily="34" charset="0"/>
              </a:rPr>
              <a:t>Cyber Liability: Historical Rate (price per million) Changes</a:t>
            </a:r>
          </a:p>
        </p:txBody>
      </p:sp>
      <p:graphicFrame>
        <p:nvGraphicFramePr>
          <p:cNvPr id="6924291" name="Object 3"/>
          <p:cNvGraphicFramePr>
            <a:graphicFrameLocks/>
          </p:cNvGraphicFramePr>
          <p:nvPr>
            <p:ph type="chart" idx="4294967295"/>
          </p:nvPr>
        </p:nvGraphicFramePr>
        <p:xfrm>
          <a:off x="255588" y="1549400"/>
          <a:ext cx="8518525" cy="3911600"/>
        </p:xfrm>
        <a:graphic>
          <a:graphicData uri="http://schemas.openxmlformats.org/presentationml/2006/ole">
            <p:oleObj spid="_x0000_s17542146" name="Chart" r:id="rId4" imgW="8525003" imgH="3914847" progId="MSGraph.Chart.8">
              <p:embed followColorScheme="full"/>
            </p:oleObj>
          </a:graphicData>
        </a:graphic>
      </p:graphicFrame>
      <p:sp>
        <p:nvSpPr>
          <p:cNvPr id="7073797" name="AutoShape 5"/>
          <p:cNvSpPr>
            <a:spLocks noChangeArrowheads="1"/>
          </p:cNvSpPr>
          <p:nvPr/>
        </p:nvSpPr>
        <p:spPr bwMode="blackWhite">
          <a:xfrm>
            <a:off x="1258888" y="3992563"/>
            <a:ext cx="3978275" cy="690562"/>
          </a:xfrm>
          <a:prstGeom prst="wedgeRectCallout">
            <a:avLst>
              <a:gd name="adj1" fmla="val 74621"/>
              <a:gd name="adj2" fmla="val 543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charset="0"/>
              </a:rPr>
              <a:t>Overall, rates for cyber insurance were essentially flat in the fourth quarter of 2012.</a:t>
            </a:r>
          </a:p>
        </p:txBody>
      </p:sp>
      <p:sp>
        <p:nvSpPr>
          <p:cNvPr id="12294" name="Rectangle 5"/>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up)">
                                      <p:cBhvr>
                                        <p:cTn id="7" dur="500"/>
                                        <p:tgtEl>
                                          <p:spTgt spid="707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51152" y="90488"/>
            <a:ext cx="7400925" cy="860425"/>
          </a:xfrm>
        </p:spPr>
        <p:txBody>
          <a:bodyPr/>
          <a:lstStyle/>
          <a:p>
            <a:r>
              <a:rPr lang="en-US" dirty="0" smtClean="0"/>
              <a:t>P/C Insurer Impairments, 1969–2012</a:t>
            </a:r>
          </a:p>
        </p:txBody>
      </p:sp>
      <p:graphicFrame>
        <p:nvGraphicFramePr>
          <p:cNvPr id="41986" name="Object 3"/>
          <p:cNvGraphicFramePr>
            <a:graphicFrameLocks/>
          </p:cNvGraphicFramePr>
          <p:nvPr>
            <p:ph idx="4294967295"/>
          </p:nvPr>
        </p:nvGraphicFramePr>
        <p:xfrm>
          <a:off x="344488" y="1544543"/>
          <a:ext cx="8566150" cy="4087813"/>
        </p:xfrm>
        <a:graphic>
          <a:graphicData uri="http://schemas.openxmlformats.org/presentationml/2006/ole">
            <p:oleObj spid="_x0000_s11190274" name="Chart" r:id="rId4" imgW="8581960" imgH="4095702" progId="MSGraph.Chart.8">
              <p:embed followColorScheme="full"/>
            </p:oleObj>
          </a:graphicData>
        </a:graphic>
      </p:graphicFrame>
      <p:sp>
        <p:nvSpPr>
          <p:cNvPr id="41988" name="Rectangle 4"/>
          <p:cNvSpPr>
            <a:spLocks noChangeArrowheads="1"/>
          </p:cNvSpPr>
          <p:nvPr/>
        </p:nvSpPr>
        <p:spPr bwMode="auto">
          <a:xfrm>
            <a:off x="-1" y="6299500"/>
            <a:ext cx="8760543" cy="612475"/>
          </a:xfrm>
          <a:prstGeom prst="rect">
            <a:avLst/>
          </a:prstGeom>
          <a:noFill/>
          <a:ln w="9525">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A.M. Best Special Report “</a:t>
            </a:r>
            <a:r>
              <a:rPr lang="en-US" sz="1100" dirty="0" smtClean="0">
                <a:solidFill>
                  <a:srgbClr val="000000"/>
                </a:solidFill>
                <a:latin typeface="Arial" charset="0"/>
                <a:cs typeface="Arial" charset="0"/>
              </a:rPr>
              <a:t>1969-2011 </a:t>
            </a:r>
            <a:r>
              <a:rPr lang="en-US" sz="1100" dirty="0">
                <a:solidFill>
                  <a:srgbClr val="000000"/>
                </a:solidFill>
                <a:latin typeface="Arial" charset="0"/>
                <a:cs typeface="Arial" charset="0"/>
              </a:rPr>
              <a:t>Impairment Review,” </a:t>
            </a:r>
            <a:r>
              <a:rPr lang="en-US" sz="1100" dirty="0" smtClean="0">
                <a:solidFill>
                  <a:srgbClr val="000000"/>
                </a:solidFill>
                <a:latin typeface="Arial" charset="0"/>
                <a:cs typeface="Arial" charset="0"/>
              </a:rPr>
              <a:t>June 2012 and March 6, 2013 update; </a:t>
            </a:r>
            <a:r>
              <a:rPr lang="en-US" sz="1100" dirty="0">
                <a:solidFill>
                  <a:srgbClr val="000000"/>
                </a:solidFill>
                <a:latin typeface="Arial" charset="0"/>
                <a:cs typeface="Arial" charset="0"/>
              </a:rPr>
              <a:t>Insurance </a:t>
            </a:r>
            <a:r>
              <a:rPr lang="en-US" sz="1100" dirty="0" smtClean="0">
                <a:solidFill>
                  <a:srgbClr val="000000"/>
                </a:solidFill>
                <a:latin typeface="Arial" charset="0"/>
                <a:cs typeface="Arial" charset="0"/>
              </a:rPr>
              <a:t>Info. </a:t>
            </a:r>
            <a:r>
              <a:rPr lang="en-US" sz="1100" dirty="0">
                <a:solidFill>
                  <a:srgbClr val="000000"/>
                </a:solidFill>
                <a:latin typeface="Arial" charset="0"/>
                <a:cs typeface="Arial" charset="0"/>
              </a:rPr>
              <a:t>Institute.</a:t>
            </a:r>
          </a:p>
        </p:txBody>
      </p:sp>
      <p:sp>
        <p:nvSpPr>
          <p:cNvPr id="321541" name="Rectangle 5"/>
          <p:cNvSpPr>
            <a:spLocks noChangeArrowheads="1"/>
          </p:cNvSpPr>
          <p:nvPr/>
        </p:nvSpPr>
        <p:spPr bwMode="blackWhite">
          <a:xfrm>
            <a:off x="363538" y="5772150"/>
            <a:ext cx="8437562"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The Number of Impairments Varies Significantly Over the P/C Insurance Cycle, With Peaks Occurring Well into Hard Markets</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103D1549-189B-430A-BC2E-B6FA9183E25C}" type="slidenum">
              <a:rPr lang="en-US" smtClean="0"/>
              <a:pPr>
                <a:defRPr/>
              </a:pPr>
              <a:t>13</a:t>
            </a:fld>
            <a:endParaRPr lang="en-US"/>
          </a:p>
        </p:txBody>
      </p:sp>
      <p:sp>
        <p:nvSpPr>
          <p:cNvPr id="10" name="AutoShape 8"/>
          <p:cNvSpPr>
            <a:spLocks noChangeArrowheads="1"/>
          </p:cNvSpPr>
          <p:nvPr/>
        </p:nvSpPr>
        <p:spPr bwMode="blackWhite">
          <a:xfrm>
            <a:off x="5530645" y="1254481"/>
            <a:ext cx="3436373" cy="820270"/>
          </a:xfrm>
          <a:prstGeom prst="wedgeRectCallout">
            <a:avLst>
              <a:gd name="adj1" fmla="val 46404"/>
              <a:gd name="adj2" fmla="val 2171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Impairments among P/C insurers remain infrequent</a:t>
            </a:r>
            <a:endParaRPr lang="en-US" b="1" i="1" dirty="0">
              <a:solidFill>
                <a:schemeClr val="bg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10"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1726627"/>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smtClean="0">
                <a:solidFill>
                  <a:srgbClr val="00B050"/>
                </a:solidFill>
              </a:rPr>
              <a:t>bob_hartwig</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130</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5" name="Rectangle 105"/>
          <p:cNvSpPr>
            <a:spLocks noGrp="1" noChangeArrowheads="1"/>
          </p:cNvSpPr>
          <p:nvPr>
            <p:ph type="dt" sz="quarter" idx="10"/>
          </p:nvPr>
        </p:nvSpPr>
        <p:spPr/>
        <p:txBody>
          <a:bodyPr/>
          <a:lstStyle/>
          <a:p>
            <a:pPr>
              <a:defRPr/>
            </a:pPr>
            <a:r>
              <a:rPr lang="en-US" smtClean="0"/>
              <a:t>12/01/09 - 9pm</a:t>
            </a:r>
          </a:p>
        </p:txBody>
      </p:sp>
      <p:sp>
        <p:nvSpPr>
          <p:cNvPr id="38917" name="Rectangle 110"/>
          <p:cNvSpPr>
            <a:spLocks noGrp="1" noChangeArrowheads="1"/>
          </p:cNvSpPr>
          <p:nvPr>
            <p:ph type="sldNum" sz="quarter" idx="12"/>
          </p:nvPr>
        </p:nvSpPr>
        <p:spPr/>
        <p:txBody>
          <a:bodyPr/>
          <a:lstStyle/>
          <a:p>
            <a:pPr>
              <a:defRPr/>
            </a:pPr>
            <a:fld id="{34A4E70F-F896-4192-9E64-A60DCD6173D5}" type="slidenum">
              <a:rPr lang="en-US" smtClean="0"/>
              <a:pPr>
                <a:defRPr/>
              </a:pPr>
              <a:t>14</a:t>
            </a:fld>
            <a:endParaRPr lang="en-US" smtClean="0"/>
          </a:p>
        </p:txBody>
      </p:sp>
      <p:sp>
        <p:nvSpPr>
          <p:cNvPr id="43014" name="Rectangle 2"/>
          <p:cNvSpPr>
            <a:spLocks noGrp="1" noChangeArrowheads="1"/>
          </p:cNvSpPr>
          <p:nvPr>
            <p:ph type="title"/>
          </p:nvPr>
        </p:nvSpPr>
        <p:spPr/>
        <p:txBody>
          <a:bodyPr/>
          <a:lstStyle/>
          <a:p>
            <a:r>
              <a:rPr lang="en-US" dirty="0" smtClean="0"/>
              <a:t>P/C Insurer Impairment Frequency vs. Combined Ratio, 1969-2011</a:t>
            </a:r>
          </a:p>
        </p:txBody>
      </p:sp>
      <p:graphicFrame>
        <p:nvGraphicFramePr>
          <p:cNvPr id="1997827" name="Object 2"/>
          <p:cNvGraphicFramePr>
            <a:graphicFrameLocks/>
          </p:cNvGraphicFramePr>
          <p:nvPr>
            <p:ph idx="4294967295"/>
          </p:nvPr>
        </p:nvGraphicFramePr>
        <p:xfrm>
          <a:off x="190500" y="1162050"/>
          <a:ext cx="8826500" cy="4341813"/>
        </p:xfrm>
        <a:graphic>
          <a:graphicData uri="http://schemas.openxmlformats.org/presentationml/2006/ole">
            <p:oleObj spid="_x0000_s11186178" name="Chart" r:id="rId4" imgW="8829766" imgH="4343501" progId="MSGraph.Chart.8">
              <p:embed followColorScheme="full"/>
            </p:oleObj>
          </a:graphicData>
        </a:graphic>
      </p:graphicFrame>
      <p:sp>
        <p:nvSpPr>
          <p:cNvPr id="6793222" name="Line 6"/>
          <p:cNvSpPr>
            <a:spLocks noChangeShapeType="1"/>
          </p:cNvSpPr>
          <p:nvPr/>
        </p:nvSpPr>
        <p:spPr bwMode="ltGray">
          <a:xfrm flipH="1">
            <a:off x="1103313" y="3513978"/>
            <a:ext cx="6989762" cy="0"/>
          </a:xfrm>
          <a:prstGeom prst="line">
            <a:avLst/>
          </a:prstGeom>
          <a:noFill/>
          <a:ln w="38100">
            <a:solidFill>
              <a:schemeClr val="hlink"/>
            </a:solidFill>
            <a:round/>
            <a:headEnd type="none" w="sm" len="sm"/>
            <a:tailEnd type="none" w="sm" len="sm"/>
          </a:ln>
        </p:spPr>
        <p:txBody>
          <a:bodyPr lIns="92075" tIns="46038" rIns="92075" bIns="46038">
            <a:spAutoFit/>
          </a:bodyPr>
          <a:lstStyle/>
          <a:p>
            <a:endParaRPr lang="en-US"/>
          </a:p>
        </p:txBody>
      </p:sp>
      <p:sp>
        <p:nvSpPr>
          <p:cNvPr id="43016" name="Rectangle 6"/>
          <p:cNvSpPr>
            <a:spLocks noChangeArrowheads="1"/>
          </p:cNvSpPr>
          <p:nvPr/>
        </p:nvSpPr>
        <p:spPr bwMode="auto">
          <a:xfrm>
            <a:off x="-161925" y="6632575"/>
            <a:ext cx="824865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 Best; Insurance Information Institute</a:t>
            </a:r>
          </a:p>
        </p:txBody>
      </p:sp>
      <p:sp>
        <p:nvSpPr>
          <p:cNvPr id="1997832" name="AutoShape 8"/>
          <p:cNvSpPr>
            <a:spLocks noChangeArrowheads="1"/>
          </p:cNvSpPr>
          <p:nvPr/>
        </p:nvSpPr>
        <p:spPr bwMode="blackWhite">
          <a:xfrm>
            <a:off x="2670175" y="4389438"/>
            <a:ext cx="4727575" cy="563562"/>
          </a:xfrm>
          <a:prstGeom prst="wedgeRectCallout">
            <a:avLst>
              <a:gd name="adj1" fmla="val 59518"/>
              <a:gd name="adj2" fmla="val -511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2011 </a:t>
            </a:r>
            <a:r>
              <a:rPr lang="en-US" sz="1200" b="1" dirty="0">
                <a:solidFill>
                  <a:schemeClr val="bg1"/>
                </a:solidFill>
                <a:cs typeface="+mn-cs"/>
              </a:rPr>
              <a:t>impairment rate was </a:t>
            </a:r>
            <a:r>
              <a:rPr lang="en-US" sz="1200" b="1" dirty="0" smtClean="0">
                <a:solidFill>
                  <a:schemeClr val="bg1"/>
                </a:solidFill>
                <a:cs typeface="+mn-cs"/>
              </a:rPr>
              <a:t>0.91%, up </a:t>
            </a:r>
            <a:r>
              <a:rPr lang="en-US" sz="1200" b="1" dirty="0">
                <a:solidFill>
                  <a:schemeClr val="bg1"/>
                </a:solidFill>
                <a:cs typeface="+mn-cs"/>
              </a:rPr>
              <a:t>from </a:t>
            </a:r>
            <a:r>
              <a:rPr lang="en-US" sz="1200" b="1" dirty="0" smtClean="0">
                <a:solidFill>
                  <a:schemeClr val="bg1"/>
                </a:solidFill>
                <a:cs typeface="+mn-cs"/>
              </a:rPr>
              <a:t>0.67% </a:t>
            </a:r>
            <a:r>
              <a:rPr lang="en-US" sz="1200" b="1" dirty="0">
                <a:solidFill>
                  <a:schemeClr val="bg1"/>
                </a:solidFill>
                <a:cs typeface="+mn-cs"/>
              </a:rPr>
              <a:t>in </a:t>
            </a:r>
            <a:r>
              <a:rPr lang="en-US" sz="1200" b="1" dirty="0" smtClean="0">
                <a:solidFill>
                  <a:schemeClr val="bg1"/>
                </a:solidFill>
                <a:cs typeface="+mn-cs"/>
              </a:rPr>
              <a:t>2010; the rate </a:t>
            </a:r>
            <a:r>
              <a:rPr lang="en-US" sz="1200" b="1" dirty="0">
                <a:solidFill>
                  <a:schemeClr val="bg1"/>
                </a:solidFill>
                <a:cs typeface="+mn-cs"/>
              </a:rPr>
              <a:t>is </a:t>
            </a:r>
            <a:r>
              <a:rPr lang="en-US" sz="1200" b="1" dirty="0" smtClean="0">
                <a:solidFill>
                  <a:schemeClr val="bg1"/>
                </a:solidFill>
                <a:cs typeface="+mn-cs"/>
              </a:rPr>
              <a:t>slightly higher than the 0.82% </a:t>
            </a:r>
            <a:r>
              <a:rPr lang="en-US" sz="1200" b="1" dirty="0">
                <a:solidFill>
                  <a:schemeClr val="bg1"/>
                </a:solidFill>
                <a:cs typeface="+mn-cs"/>
              </a:rPr>
              <a:t>average since 1969</a:t>
            </a:r>
          </a:p>
        </p:txBody>
      </p:sp>
      <p:sp>
        <p:nvSpPr>
          <p:cNvPr id="1997833" name="Rectangle 9"/>
          <p:cNvSpPr>
            <a:spLocks noChangeArrowheads="1"/>
          </p:cNvSpPr>
          <p:nvPr/>
        </p:nvSpPr>
        <p:spPr bwMode="blackWhite">
          <a:xfrm>
            <a:off x="354013" y="5405718"/>
            <a:ext cx="8437562" cy="11430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Impairment Rates Are Highly Correlated With Underwriting Performance and Reached Record Lows in </a:t>
            </a:r>
            <a:r>
              <a:rPr lang="en-US" b="1" dirty="0" smtClean="0">
                <a:solidFill>
                  <a:srgbClr val="FFFFFF"/>
                </a:solidFill>
              </a:rPr>
              <a:t>2007; Recent Increase Was Associated Primarily With Mortgage and Financial Guaranty Insurers and Not Representative of the Industry Overall</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997827">
                                            <p:oleChartEl type="series" lvl="1"/>
                                          </p:spTgt>
                                        </p:tgtEl>
                                        <p:attrNameLst>
                                          <p:attrName>style.visibility</p:attrName>
                                        </p:attrNameLst>
                                      </p:cBhvr>
                                      <p:to>
                                        <p:strVal val="visible"/>
                                      </p:to>
                                    </p:set>
                                    <p:animEffect transition="in" filter="wipe(left)">
                                      <p:cBhvr>
                                        <p:cTn id="7" dur="1000"/>
                                        <p:tgtEl>
                                          <p:spTgt spid="1997827">
                                            <p:oleChartEl type="series" lvl="1"/>
                                          </p:spTgt>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1997827">
                                            <p:oleChartEl type="series" lvl="2"/>
                                          </p:spTgt>
                                        </p:tgtEl>
                                        <p:attrNameLst>
                                          <p:attrName>style.visibility</p:attrName>
                                        </p:attrNameLst>
                                      </p:cBhvr>
                                      <p:to>
                                        <p:strVal val="visible"/>
                                      </p:to>
                                    </p:set>
                                    <p:animEffect transition="in" filter="wipe(left)">
                                      <p:cBhvr>
                                        <p:cTn id="11" dur="1000"/>
                                        <p:tgtEl>
                                          <p:spTgt spid="1997827">
                                            <p:oleChartEl type="series" lvl="2"/>
                                          </p:spTgt>
                                        </p:tgtEl>
                                      </p:cBhvr>
                                    </p:animEffect>
                                  </p:childTnLst>
                                </p:cTn>
                              </p:par>
                            </p:childTnLst>
                          </p:cTn>
                        </p:par>
                        <p:par>
                          <p:cTn id="12" fill="hold">
                            <p:stCondLst>
                              <p:cond delay="3000"/>
                            </p:stCondLst>
                            <p:childTnLst>
                              <p:par>
                                <p:cTn id="13" presetID="10" presetClass="entr" presetSubtype="0" fill="hold" grpId="0" nodeType="afterEffect">
                                  <p:stCondLst>
                                    <p:cond delay="500"/>
                                  </p:stCondLst>
                                  <p:childTnLst>
                                    <p:set>
                                      <p:cBhvr>
                                        <p:cTn id="14" dur="1" fill="hold">
                                          <p:stCondLst>
                                            <p:cond delay="0"/>
                                          </p:stCondLst>
                                        </p:cTn>
                                        <p:tgtEl>
                                          <p:spTgt spid="6793222"/>
                                        </p:tgtEl>
                                        <p:attrNameLst>
                                          <p:attrName>style.visibility</p:attrName>
                                        </p:attrNameLst>
                                      </p:cBhvr>
                                      <p:to>
                                        <p:strVal val="visible"/>
                                      </p:to>
                                    </p:set>
                                    <p:animEffect transition="in" filter="fade">
                                      <p:cBhvr>
                                        <p:cTn id="15" dur="1000"/>
                                        <p:tgtEl>
                                          <p:spTgt spid="6793222"/>
                                        </p:tgtEl>
                                      </p:cBhvr>
                                    </p:animEffect>
                                  </p:childTnLst>
                                </p:cTn>
                              </p:par>
                            </p:childTnLst>
                          </p:cTn>
                        </p:par>
                        <p:par>
                          <p:cTn id="16" fill="hold">
                            <p:stCondLst>
                              <p:cond delay="4500"/>
                            </p:stCondLst>
                            <p:childTnLst>
                              <p:par>
                                <p:cTn id="17" presetID="22" presetClass="entr" presetSubtype="2" fill="hold" grpId="0" nodeType="afterEffect">
                                  <p:stCondLst>
                                    <p:cond delay="700"/>
                                  </p:stCondLst>
                                  <p:childTnLst>
                                    <p:set>
                                      <p:cBhvr>
                                        <p:cTn id="18" dur="1" fill="hold">
                                          <p:stCondLst>
                                            <p:cond delay="0"/>
                                          </p:stCondLst>
                                        </p:cTn>
                                        <p:tgtEl>
                                          <p:spTgt spid="1997832"/>
                                        </p:tgtEl>
                                        <p:attrNameLst>
                                          <p:attrName>style.visibility</p:attrName>
                                        </p:attrNameLst>
                                      </p:cBhvr>
                                      <p:to>
                                        <p:strVal val="visible"/>
                                      </p:to>
                                    </p:set>
                                    <p:animEffect transition="in" filter="wipe(right)">
                                      <p:cBhvr>
                                        <p:cTn id="19" dur="500"/>
                                        <p:tgtEl>
                                          <p:spTgt spid="1997832"/>
                                        </p:tgtEl>
                                      </p:cBhvr>
                                    </p:animEffect>
                                  </p:childTnLst>
                                </p:cTn>
                              </p:par>
                            </p:childTnLst>
                          </p:cTn>
                        </p:par>
                        <p:par>
                          <p:cTn id="20" fill="hold">
                            <p:stCondLst>
                              <p:cond delay="5700"/>
                            </p:stCondLst>
                            <p:childTnLst>
                              <p:par>
                                <p:cTn id="21" presetID="23" presetClass="entr" presetSubtype="16" fill="hold" grpId="0" nodeType="afterEffect">
                                  <p:stCondLst>
                                    <p:cond delay="700"/>
                                  </p:stCondLst>
                                  <p:childTnLst>
                                    <p:set>
                                      <p:cBhvr>
                                        <p:cTn id="22" dur="1" fill="hold">
                                          <p:stCondLst>
                                            <p:cond delay="0"/>
                                          </p:stCondLst>
                                        </p:cTn>
                                        <p:tgtEl>
                                          <p:spTgt spid="1997833"/>
                                        </p:tgtEl>
                                        <p:attrNameLst>
                                          <p:attrName>style.visibility</p:attrName>
                                        </p:attrNameLst>
                                      </p:cBhvr>
                                      <p:to>
                                        <p:strVal val="visible"/>
                                      </p:to>
                                    </p:set>
                                    <p:anim calcmode="lin" valueType="num">
                                      <p:cBhvr>
                                        <p:cTn id="23" dur="500" fill="hold"/>
                                        <p:tgtEl>
                                          <p:spTgt spid="1997833"/>
                                        </p:tgtEl>
                                        <p:attrNameLst>
                                          <p:attrName>ppt_w</p:attrName>
                                        </p:attrNameLst>
                                      </p:cBhvr>
                                      <p:tavLst>
                                        <p:tav tm="0">
                                          <p:val>
                                            <p:fltVal val="0"/>
                                          </p:val>
                                        </p:tav>
                                        <p:tav tm="100000">
                                          <p:val>
                                            <p:strVal val="#ppt_w"/>
                                          </p:val>
                                        </p:tav>
                                      </p:tavLst>
                                    </p:anim>
                                    <p:anim calcmode="lin" valueType="num">
                                      <p:cBhvr>
                                        <p:cTn id="24" dur="500" fill="hold"/>
                                        <p:tgtEl>
                                          <p:spTgt spid="199783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97827" grpId="0" bld="series"/>
      <p:bldP spid="6793222" grpId="0" animBg="1"/>
      <p:bldP spid="1997832" grpId="0" animBg="1"/>
      <p:bldP spid="199783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95CD1B67-4464-4390-A588-0882E88C4C86}" type="slidenum">
              <a:rPr lang="en-US" smtClean="0"/>
              <a:pPr>
                <a:defRPr/>
              </a:pPr>
              <a:t>15</a:t>
            </a:fld>
            <a:endParaRPr lang="en-US" smtClean="0"/>
          </a:p>
        </p:txBody>
      </p:sp>
      <p:sp>
        <p:nvSpPr>
          <p:cNvPr id="44038" name="Freeform 2"/>
          <p:cNvSpPr>
            <a:spLocks/>
          </p:cNvSpPr>
          <p:nvPr/>
        </p:nvSpPr>
        <p:spPr bwMode="gray">
          <a:xfrm>
            <a:off x="4343400" y="23431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44039" name="Rectangle 3"/>
          <p:cNvSpPr>
            <a:spLocks noGrp="1" noChangeArrowheads="1"/>
          </p:cNvSpPr>
          <p:nvPr>
            <p:ph type="title"/>
          </p:nvPr>
        </p:nvSpPr>
        <p:spPr/>
        <p:txBody>
          <a:bodyPr/>
          <a:lstStyle/>
          <a:p>
            <a:r>
              <a:rPr lang="en-US" smtClean="0"/>
              <a:t>Reasons for US P/C Insurer Impairments, 1969–2010</a:t>
            </a:r>
          </a:p>
        </p:txBody>
      </p:sp>
      <p:graphicFrame>
        <p:nvGraphicFramePr>
          <p:cNvPr id="6151176" name="Object 8"/>
          <p:cNvGraphicFramePr>
            <a:graphicFrameLocks noGrp="1"/>
          </p:cNvGraphicFramePr>
          <p:nvPr>
            <p:ph idx="4294967295"/>
          </p:nvPr>
        </p:nvGraphicFramePr>
        <p:xfrm>
          <a:off x="2171700" y="2486025"/>
          <a:ext cx="4486275" cy="3695700"/>
        </p:xfrm>
        <a:graphic>
          <a:graphicData uri="http://schemas.openxmlformats.org/presentationml/2006/ole">
            <p:oleObj spid="_x0000_s11187202" name="Chart" r:id="rId4" imgW="4486147" imgH="3695661" progId="MSGraph.Chart.8">
              <p:embed followColorScheme="full"/>
            </p:oleObj>
          </a:graphicData>
        </a:graphic>
      </p:graphicFrame>
      <p:sp>
        <p:nvSpPr>
          <p:cNvPr id="44040" name="Rectangle 5"/>
          <p:cNvSpPr>
            <a:spLocks noChangeArrowheads="1"/>
          </p:cNvSpPr>
          <p:nvPr/>
        </p:nvSpPr>
        <p:spPr bwMode="auto">
          <a:xfrm>
            <a:off x="0" y="6392863"/>
            <a:ext cx="8107363"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A.M. Best: </a:t>
            </a:r>
            <a:r>
              <a:rPr lang="en-US" sz="1100" i="1"/>
              <a:t>1969-2010 Impairment Review</a:t>
            </a:r>
            <a:r>
              <a:rPr lang="en-US" sz="1100"/>
              <a:t>, Special Report, April 2011.  </a:t>
            </a:r>
          </a:p>
        </p:txBody>
      </p:sp>
      <p:sp>
        <p:nvSpPr>
          <p:cNvPr id="2006022" name="Rectangle 6"/>
          <p:cNvSpPr>
            <a:spLocks noChangeArrowheads="1"/>
          </p:cNvSpPr>
          <p:nvPr/>
        </p:nvSpPr>
        <p:spPr bwMode="blackWhite">
          <a:xfrm>
            <a:off x="354013" y="1206500"/>
            <a:ext cx="8437562"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Historically, Deficient Loss Reserves and Inadequate Pricing Are</a:t>
            </a:r>
            <a:br>
              <a:rPr lang="en-US" b="1">
                <a:solidFill>
                  <a:srgbClr val="FFFFFF"/>
                </a:solidFill>
              </a:rPr>
            </a:br>
            <a:r>
              <a:rPr lang="en-US" b="1">
                <a:solidFill>
                  <a:srgbClr val="FFFFFF"/>
                </a:solidFill>
              </a:rPr>
              <a:t>By Far the Leading Cause of P-C Insurer Impairments. </a:t>
            </a:r>
            <a:br>
              <a:rPr lang="en-US" b="1">
                <a:solidFill>
                  <a:srgbClr val="FFFFFF"/>
                </a:solidFill>
              </a:rPr>
            </a:br>
            <a:r>
              <a:rPr lang="en-US" b="1">
                <a:solidFill>
                  <a:srgbClr val="FFFFFF"/>
                </a:solidFill>
              </a:rPr>
              <a:t>Investment and Catastrophe Losses Play a Much Smaller Role</a:t>
            </a:r>
          </a:p>
        </p:txBody>
      </p:sp>
      <p:sp>
        <p:nvSpPr>
          <p:cNvPr id="44042" name="Rectangle 7"/>
          <p:cNvSpPr>
            <a:spLocks noChangeArrowheads="1"/>
          </p:cNvSpPr>
          <p:nvPr/>
        </p:nvSpPr>
        <p:spPr bwMode="gray">
          <a:xfrm>
            <a:off x="6543675" y="3678238"/>
            <a:ext cx="1984375" cy="365125"/>
          </a:xfrm>
          <a:prstGeom prst="rect">
            <a:avLst/>
          </a:prstGeom>
          <a:noFill/>
          <a:ln w="9525">
            <a:noFill/>
            <a:miter lim="800000"/>
            <a:headEnd/>
            <a:tailEnd/>
          </a:ln>
        </p:spPr>
        <p:txBody>
          <a:bodyPr lIns="0" tIns="0" rIns="0" bIns="0" anchor="ctr">
            <a:spAutoFit/>
          </a:bodyPr>
          <a:lstStyle/>
          <a:p>
            <a:pPr>
              <a:lnSpc>
                <a:spcPct val="85000"/>
              </a:lnSpc>
            </a:pPr>
            <a:r>
              <a:rPr lang="en-US" sz="1400"/>
              <a:t>Deficient Loss Reserves/</a:t>
            </a:r>
            <a:br>
              <a:rPr lang="en-US" sz="1400"/>
            </a:br>
            <a:r>
              <a:rPr lang="en-US" sz="1400"/>
              <a:t>Inadequate Pricing</a:t>
            </a:r>
          </a:p>
        </p:txBody>
      </p:sp>
      <p:sp>
        <p:nvSpPr>
          <p:cNvPr id="44043" name="Rectangle 8"/>
          <p:cNvSpPr>
            <a:spLocks noChangeArrowheads="1"/>
          </p:cNvSpPr>
          <p:nvPr/>
        </p:nvSpPr>
        <p:spPr bwMode="gray">
          <a:xfrm>
            <a:off x="4581525" y="2265363"/>
            <a:ext cx="1593850" cy="180975"/>
          </a:xfrm>
          <a:prstGeom prst="rect">
            <a:avLst/>
          </a:prstGeom>
          <a:noFill/>
          <a:ln w="9525">
            <a:noFill/>
            <a:miter lim="800000"/>
            <a:headEnd/>
            <a:tailEnd/>
          </a:ln>
        </p:spPr>
        <p:txBody>
          <a:bodyPr lIns="0" tIns="0" rIns="0" bIns="0" anchor="ctr">
            <a:spAutoFit/>
          </a:bodyPr>
          <a:lstStyle/>
          <a:p>
            <a:pPr>
              <a:lnSpc>
                <a:spcPct val="85000"/>
              </a:lnSpc>
            </a:pPr>
            <a:r>
              <a:rPr lang="en-US" sz="1400"/>
              <a:t>Reinsurance Failure</a:t>
            </a:r>
          </a:p>
        </p:txBody>
      </p:sp>
      <p:sp>
        <p:nvSpPr>
          <p:cNvPr id="44044" name="Rectangle 9"/>
          <p:cNvSpPr>
            <a:spLocks noChangeArrowheads="1"/>
          </p:cNvSpPr>
          <p:nvPr/>
        </p:nvSpPr>
        <p:spPr bwMode="gray">
          <a:xfrm>
            <a:off x="5172075" y="6084888"/>
            <a:ext cx="1593850" cy="180975"/>
          </a:xfrm>
          <a:prstGeom prst="rect">
            <a:avLst/>
          </a:prstGeom>
          <a:noFill/>
          <a:ln w="9525">
            <a:noFill/>
            <a:miter lim="800000"/>
            <a:headEnd/>
            <a:tailEnd/>
          </a:ln>
        </p:spPr>
        <p:txBody>
          <a:bodyPr lIns="0" tIns="0" rIns="0" bIns="0" anchor="ctr">
            <a:spAutoFit/>
          </a:bodyPr>
          <a:lstStyle/>
          <a:p>
            <a:pPr>
              <a:lnSpc>
                <a:spcPct val="85000"/>
              </a:lnSpc>
            </a:pPr>
            <a:r>
              <a:rPr lang="en-US" sz="1400"/>
              <a:t>Rapid Growth</a:t>
            </a:r>
          </a:p>
        </p:txBody>
      </p:sp>
      <p:sp>
        <p:nvSpPr>
          <p:cNvPr id="44045" name="Rectangle 10"/>
          <p:cNvSpPr>
            <a:spLocks noChangeArrowheads="1"/>
          </p:cNvSpPr>
          <p:nvPr/>
        </p:nvSpPr>
        <p:spPr bwMode="gray">
          <a:xfrm>
            <a:off x="2238375" y="5980113"/>
            <a:ext cx="1593850" cy="180975"/>
          </a:xfrm>
          <a:prstGeom prst="rect">
            <a:avLst/>
          </a:prstGeom>
          <a:noFill/>
          <a:ln w="9525">
            <a:noFill/>
            <a:miter lim="800000"/>
            <a:headEnd/>
            <a:tailEnd/>
          </a:ln>
        </p:spPr>
        <p:txBody>
          <a:bodyPr lIns="0" tIns="0" rIns="0" bIns="0" anchor="ctr">
            <a:spAutoFit/>
          </a:bodyPr>
          <a:lstStyle/>
          <a:p>
            <a:pPr algn="r">
              <a:lnSpc>
                <a:spcPct val="85000"/>
              </a:lnSpc>
            </a:pPr>
            <a:r>
              <a:rPr lang="en-US" sz="1400"/>
              <a:t>Alleged Fraud</a:t>
            </a:r>
          </a:p>
        </p:txBody>
      </p:sp>
      <p:sp>
        <p:nvSpPr>
          <p:cNvPr id="44046" name="Rectangle 11"/>
          <p:cNvSpPr>
            <a:spLocks noChangeArrowheads="1"/>
          </p:cNvSpPr>
          <p:nvPr/>
        </p:nvSpPr>
        <p:spPr bwMode="gray">
          <a:xfrm>
            <a:off x="1238250" y="5418138"/>
            <a:ext cx="1831975" cy="180975"/>
          </a:xfrm>
          <a:prstGeom prst="rect">
            <a:avLst/>
          </a:prstGeom>
          <a:noFill/>
          <a:ln w="9525">
            <a:noFill/>
            <a:miter lim="800000"/>
            <a:headEnd/>
            <a:tailEnd/>
          </a:ln>
        </p:spPr>
        <p:txBody>
          <a:bodyPr lIns="0" tIns="0" rIns="0" bIns="0" anchor="ctr">
            <a:spAutoFit/>
          </a:bodyPr>
          <a:lstStyle/>
          <a:p>
            <a:pPr algn="r">
              <a:lnSpc>
                <a:spcPct val="85000"/>
              </a:lnSpc>
            </a:pPr>
            <a:r>
              <a:rPr lang="en-US" sz="1400"/>
              <a:t>Catastrophe Losses</a:t>
            </a:r>
          </a:p>
        </p:txBody>
      </p:sp>
      <p:sp>
        <p:nvSpPr>
          <p:cNvPr id="44047" name="Rectangle 12"/>
          <p:cNvSpPr>
            <a:spLocks noChangeArrowheads="1"/>
          </p:cNvSpPr>
          <p:nvPr/>
        </p:nvSpPr>
        <p:spPr bwMode="gray">
          <a:xfrm>
            <a:off x="1123950" y="4598988"/>
            <a:ext cx="1593850" cy="180975"/>
          </a:xfrm>
          <a:prstGeom prst="rect">
            <a:avLst/>
          </a:prstGeom>
          <a:noFill/>
          <a:ln w="9525">
            <a:noFill/>
            <a:miter lim="800000"/>
            <a:headEnd/>
            <a:tailEnd/>
          </a:ln>
        </p:spPr>
        <p:txBody>
          <a:bodyPr lIns="0" tIns="0" rIns="0" bIns="0" anchor="ctr">
            <a:spAutoFit/>
          </a:bodyPr>
          <a:lstStyle/>
          <a:p>
            <a:pPr algn="r">
              <a:lnSpc>
                <a:spcPct val="85000"/>
              </a:lnSpc>
            </a:pPr>
            <a:r>
              <a:rPr lang="en-US" sz="1400"/>
              <a:t>Affiliate Impairment</a:t>
            </a:r>
          </a:p>
        </p:txBody>
      </p:sp>
      <p:sp>
        <p:nvSpPr>
          <p:cNvPr id="44048" name="Rectangle 13"/>
          <p:cNvSpPr>
            <a:spLocks noChangeArrowheads="1"/>
          </p:cNvSpPr>
          <p:nvPr/>
        </p:nvSpPr>
        <p:spPr bwMode="gray">
          <a:xfrm>
            <a:off x="390525" y="3524250"/>
            <a:ext cx="2095500" cy="341313"/>
          </a:xfrm>
          <a:prstGeom prst="rect">
            <a:avLst/>
          </a:prstGeom>
          <a:noFill/>
          <a:ln w="9525">
            <a:noFill/>
            <a:miter lim="800000"/>
            <a:headEnd/>
            <a:tailEnd/>
          </a:ln>
        </p:spPr>
        <p:txBody>
          <a:bodyPr lIns="0" tIns="0" rIns="0" bIns="0" anchor="ctr">
            <a:spAutoFit/>
          </a:bodyPr>
          <a:lstStyle/>
          <a:p>
            <a:pPr algn="ctr">
              <a:lnSpc>
                <a:spcPct val="85000"/>
              </a:lnSpc>
            </a:pPr>
            <a:r>
              <a:rPr lang="en-US" sz="1400"/>
              <a:t>Investment Problems </a:t>
            </a:r>
            <a:r>
              <a:rPr lang="en-US" sz="1200" i="1"/>
              <a:t>(Overstatement of Assets)</a:t>
            </a:r>
            <a:endParaRPr lang="en-US" sz="1400" i="1"/>
          </a:p>
        </p:txBody>
      </p:sp>
      <p:sp>
        <p:nvSpPr>
          <p:cNvPr id="44049" name="Rectangle 14"/>
          <p:cNvSpPr>
            <a:spLocks noChangeArrowheads="1"/>
          </p:cNvSpPr>
          <p:nvPr/>
        </p:nvSpPr>
        <p:spPr bwMode="gray">
          <a:xfrm>
            <a:off x="2428875" y="2908300"/>
            <a:ext cx="784225" cy="180975"/>
          </a:xfrm>
          <a:prstGeom prst="rect">
            <a:avLst/>
          </a:prstGeom>
          <a:noFill/>
          <a:ln w="9525">
            <a:noFill/>
            <a:miter lim="800000"/>
            <a:headEnd/>
            <a:tailEnd/>
          </a:ln>
        </p:spPr>
        <p:txBody>
          <a:bodyPr lIns="0" tIns="0" rIns="0" bIns="0" anchor="ctr">
            <a:spAutoFit/>
          </a:bodyPr>
          <a:lstStyle/>
          <a:p>
            <a:pPr algn="r">
              <a:lnSpc>
                <a:spcPct val="85000"/>
              </a:lnSpc>
            </a:pPr>
            <a:r>
              <a:rPr lang="en-US" sz="1400"/>
              <a:t>Misc.</a:t>
            </a:r>
          </a:p>
        </p:txBody>
      </p:sp>
      <p:sp>
        <p:nvSpPr>
          <p:cNvPr id="44050" name="Rectangle 15"/>
          <p:cNvSpPr>
            <a:spLocks noChangeArrowheads="1"/>
          </p:cNvSpPr>
          <p:nvPr/>
        </p:nvSpPr>
        <p:spPr bwMode="gray">
          <a:xfrm>
            <a:off x="1685925" y="2465388"/>
            <a:ext cx="2098675" cy="180975"/>
          </a:xfrm>
          <a:prstGeom prst="rect">
            <a:avLst/>
          </a:prstGeom>
          <a:noFill/>
          <a:ln w="9525">
            <a:noFill/>
            <a:miter lim="800000"/>
            <a:headEnd/>
            <a:tailEnd/>
          </a:ln>
        </p:spPr>
        <p:txBody>
          <a:bodyPr lIns="0" tIns="0" rIns="0" bIns="0" anchor="ctr">
            <a:spAutoFit/>
          </a:bodyPr>
          <a:lstStyle/>
          <a:p>
            <a:pPr algn="r">
              <a:lnSpc>
                <a:spcPct val="85000"/>
              </a:lnSpc>
            </a:pPr>
            <a:r>
              <a:rPr lang="en-US" sz="1400"/>
              <a:t>Sig. Change in Business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2393E801-D6EF-44F0-98DF-DDAA14B6F4FA}" type="slidenum">
              <a:rPr lang="en-US" smtClean="0"/>
              <a:pPr>
                <a:defRPr/>
              </a:pPr>
              <a:t>16</a:t>
            </a:fld>
            <a:endParaRPr lang="en-US" smtClean="0"/>
          </a:p>
        </p:txBody>
      </p:sp>
      <p:sp>
        <p:nvSpPr>
          <p:cNvPr id="45062" name="Freeform 2"/>
          <p:cNvSpPr>
            <a:spLocks/>
          </p:cNvSpPr>
          <p:nvPr/>
        </p:nvSpPr>
        <p:spPr bwMode="gray">
          <a:xfrm>
            <a:off x="4424363" y="23304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45063" name="Rectangle 3"/>
          <p:cNvSpPr>
            <a:spLocks noGrp="1" noChangeArrowheads="1"/>
          </p:cNvSpPr>
          <p:nvPr>
            <p:ph type="title"/>
          </p:nvPr>
        </p:nvSpPr>
        <p:spPr/>
        <p:txBody>
          <a:bodyPr/>
          <a:lstStyle/>
          <a:p>
            <a:r>
              <a:rPr lang="en-US" smtClean="0"/>
              <a:t>Top 10 Lines of Business for US P/C Impaired Insurers, 2000–2010</a:t>
            </a:r>
          </a:p>
        </p:txBody>
      </p:sp>
      <p:graphicFrame>
        <p:nvGraphicFramePr>
          <p:cNvPr id="6151176" name="Object 8"/>
          <p:cNvGraphicFramePr>
            <a:graphicFrameLocks noGrp="1"/>
          </p:cNvGraphicFramePr>
          <p:nvPr>
            <p:ph idx="4294967295"/>
          </p:nvPr>
        </p:nvGraphicFramePr>
        <p:xfrm>
          <a:off x="2171700" y="2486025"/>
          <a:ext cx="4486275" cy="3695700"/>
        </p:xfrm>
        <a:graphic>
          <a:graphicData uri="http://schemas.openxmlformats.org/presentationml/2006/ole">
            <p:oleObj spid="_x0000_s11188226" name="Chart" r:id="rId4" imgW="4486147" imgH="3695661" progId="MSGraph.Chart.8">
              <p:embed followColorScheme="full"/>
            </p:oleObj>
          </a:graphicData>
        </a:graphic>
      </p:graphicFrame>
      <p:sp>
        <p:nvSpPr>
          <p:cNvPr id="45064" name="Rectangle 5"/>
          <p:cNvSpPr>
            <a:spLocks noChangeArrowheads="1"/>
          </p:cNvSpPr>
          <p:nvPr/>
        </p:nvSpPr>
        <p:spPr bwMode="auto">
          <a:xfrm>
            <a:off x="0" y="6392863"/>
            <a:ext cx="8107363"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A.M. Best: </a:t>
            </a:r>
            <a:r>
              <a:rPr lang="en-US" sz="1100" i="1"/>
              <a:t>1969-2010 Impairment Review</a:t>
            </a:r>
            <a:r>
              <a:rPr lang="en-US" sz="1100"/>
              <a:t>, Special Report, April 2011.  </a:t>
            </a:r>
          </a:p>
        </p:txBody>
      </p:sp>
      <p:sp>
        <p:nvSpPr>
          <p:cNvPr id="2006022" name="Rectangle 6"/>
          <p:cNvSpPr>
            <a:spLocks noChangeArrowheads="1"/>
          </p:cNvSpPr>
          <p:nvPr/>
        </p:nvSpPr>
        <p:spPr bwMode="blackWhite">
          <a:xfrm>
            <a:off x="354013" y="1206500"/>
            <a:ext cx="8437562" cy="6762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Workers Comp and Pvt. Passenger Auto Account for Nearly Half of the Premium Volume of Impaired Insurers Over the Past Decade</a:t>
            </a:r>
          </a:p>
        </p:txBody>
      </p:sp>
      <p:sp>
        <p:nvSpPr>
          <p:cNvPr id="45066" name="Rectangle 7"/>
          <p:cNvSpPr>
            <a:spLocks noChangeArrowheads="1"/>
          </p:cNvSpPr>
          <p:nvPr/>
        </p:nvSpPr>
        <p:spPr bwMode="gray">
          <a:xfrm>
            <a:off x="6221413" y="3136900"/>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Workers Comp</a:t>
            </a:r>
          </a:p>
        </p:txBody>
      </p:sp>
      <p:sp>
        <p:nvSpPr>
          <p:cNvPr id="45067" name="Rectangle 8"/>
          <p:cNvSpPr>
            <a:spLocks noChangeArrowheads="1"/>
          </p:cNvSpPr>
          <p:nvPr/>
        </p:nvSpPr>
        <p:spPr bwMode="gray">
          <a:xfrm>
            <a:off x="4635500" y="2263775"/>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a:t>Financial Guaranty</a:t>
            </a:r>
          </a:p>
        </p:txBody>
      </p:sp>
      <p:sp>
        <p:nvSpPr>
          <p:cNvPr id="45068" name="Rectangle 9"/>
          <p:cNvSpPr>
            <a:spLocks noChangeArrowheads="1"/>
          </p:cNvSpPr>
          <p:nvPr/>
        </p:nvSpPr>
        <p:spPr bwMode="gray">
          <a:xfrm>
            <a:off x="6408738" y="5075238"/>
            <a:ext cx="1793875" cy="182562"/>
          </a:xfrm>
          <a:prstGeom prst="rect">
            <a:avLst/>
          </a:prstGeom>
          <a:noFill/>
          <a:ln w="9525">
            <a:noFill/>
            <a:miter lim="800000"/>
            <a:headEnd/>
            <a:tailEnd/>
          </a:ln>
        </p:spPr>
        <p:txBody>
          <a:bodyPr lIns="0" tIns="0" rIns="0" bIns="0" anchor="ctr">
            <a:spAutoFit/>
          </a:bodyPr>
          <a:lstStyle/>
          <a:p>
            <a:pPr>
              <a:lnSpc>
                <a:spcPct val="85000"/>
              </a:lnSpc>
            </a:pPr>
            <a:r>
              <a:rPr lang="en-US" sz="1400"/>
              <a:t>Pvt. Passenger Auto</a:t>
            </a:r>
          </a:p>
        </p:txBody>
      </p:sp>
      <p:sp>
        <p:nvSpPr>
          <p:cNvPr id="45069" name="Rectangle 10"/>
          <p:cNvSpPr>
            <a:spLocks noChangeArrowheads="1"/>
          </p:cNvSpPr>
          <p:nvPr/>
        </p:nvSpPr>
        <p:spPr bwMode="gray">
          <a:xfrm>
            <a:off x="2506663" y="6153150"/>
            <a:ext cx="1593850" cy="184150"/>
          </a:xfrm>
          <a:prstGeom prst="rect">
            <a:avLst/>
          </a:prstGeom>
          <a:noFill/>
          <a:ln w="9525">
            <a:noFill/>
            <a:miter lim="800000"/>
            <a:headEnd/>
            <a:tailEnd/>
          </a:ln>
        </p:spPr>
        <p:txBody>
          <a:bodyPr lIns="0" tIns="0" rIns="0" bIns="0" anchor="ctr">
            <a:spAutoFit/>
          </a:bodyPr>
          <a:lstStyle/>
          <a:p>
            <a:pPr algn="r">
              <a:lnSpc>
                <a:spcPct val="85000"/>
              </a:lnSpc>
            </a:pPr>
            <a:r>
              <a:rPr lang="en-US" sz="1400"/>
              <a:t>Homeowners</a:t>
            </a:r>
          </a:p>
        </p:txBody>
      </p:sp>
      <p:sp>
        <p:nvSpPr>
          <p:cNvPr id="45070" name="Rectangle 11"/>
          <p:cNvSpPr>
            <a:spLocks noChangeArrowheads="1"/>
          </p:cNvSpPr>
          <p:nvPr/>
        </p:nvSpPr>
        <p:spPr bwMode="gray">
          <a:xfrm>
            <a:off x="1265238" y="5564188"/>
            <a:ext cx="1831975" cy="184150"/>
          </a:xfrm>
          <a:prstGeom prst="rect">
            <a:avLst/>
          </a:prstGeom>
          <a:noFill/>
          <a:ln w="9525">
            <a:noFill/>
            <a:miter lim="800000"/>
            <a:headEnd/>
            <a:tailEnd/>
          </a:ln>
        </p:spPr>
        <p:txBody>
          <a:bodyPr lIns="0" tIns="0" rIns="0" bIns="0" anchor="ctr">
            <a:spAutoFit/>
          </a:bodyPr>
          <a:lstStyle/>
          <a:p>
            <a:pPr algn="r">
              <a:lnSpc>
                <a:spcPct val="85000"/>
              </a:lnSpc>
            </a:pPr>
            <a:r>
              <a:rPr lang="en-US" sz="1400"/>
              <a:t>Commercial Multiperil</a:t>
            </a:r>
          </a:p>
        </p:txBody>
      </p:sp>
      <p:sp>
        <p:nvSpPr>
          <p:cNvPr id="45071" name="Rectangle 12"/>
          <p:cNvSpPr>
            <a:spLocks noChangeArrowheads="1"/>
          </p:cNvSpPr>
          <p:nvPr/>
        </p:nvSpPr>
        <p:spPr bwMode="gray">
          <a:xfrm>
            <a:off x="685800" y="4597400"/>
            <a:ext cx="2032000" cy="184150"/>
          </a:xfrm>
          <a:prstGeom prst="rect">
            <a:avLst/>
          </a:prstGeom>
          <a:noFill/>
          <a:ln w="9525">
            <a:noFill/>
            <a:miter lim="800000"/>
            <a:headEnd/>
            <a:tailEnd/>
          </a:ln>
        </p:spPr>
        <p:txBody>
          <a:bodyPr lIns="0" tIns="0" rIns="0" bIns="0" anchor="ctr">
            <a:spAutoFit/>
          </a:bodyPr>
          <a:lstStyle/>
          <a:p>
            <a:pPr algn="r">
              <a:lnSpc>
                <a:spcPct val="85000"/>
              </a:lnSpc>
            </a:pPr>
            <a:r>
              <a:rPr lang="en-US" sz="1400"/>
              <a:t>Commercial Auto Liability</a:t>
            </a:r>
          </a:p>
        </p:txBody>
      </p:sp>
      <p:sp>
        <p:nvSpPr>
          <p:cNvPr id="45072" name="Rectangle 13"/>
          <p:cNvSpPr>
            <a:spLocks noChangeArrowheads="1"/>
          </p:cNvSpPr>
          <p:nvPr/>
        </p:nvSpPr>
        <p:spPr bwMode="gray">
          <a:xfrm>
            <a:off x="390525" y="3603625"/>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a:t>Other Liability</a:t>
            </a:r>
            <a:endParaRPr lang="en-US" sz="1400" i="1"/>
          </a:p>
        </p:txBody>
      </p:sp>
      <p:sp>
        <p:nvSpPr>
          <p:cNvPr id="45073" name="Rectangle 14"/>
          <p:cNvSpPr>
            <a:spLocks noChangeArrowheads="1"/>
          </p:cNvSpPr>
          <p:nvPr/>
        </p:nvSpPr>
        <p:spPr bwMode="gray">
          <a:xfrm>
            <a:off x="2227263" y="2960688"/>
            <a:ext cx="784225" cy="184150"/>
          </a:xfrm>
          <a:prstGeom prst="rect">
            <a:avLst/>
          </a:prstGeom>
          <a:noFill/>
          <a:ln w="9525">
            <a:noFill/>
            <a:miter lim="800000"/>
            <a:headEnd/>
            <a:tailEnd/>
          </a:ln>
        </p:spPr>
        <p:txBody>
          <a:bodyPr lIns="0" tIns="0" rIns="0" bIns="0" anchor="ctr">
            <a:spAutoFit/>
          </a:bodyPr>
          <a:lstStyle/>
          <a:p>
            <a:pPr algn="r">
              <a:lnSpc>
                <a:spcPct val="85000"/>
              </a:lnSpc>
            </a:pPr>
            <a:r>
              <a:rPr lang="en-US" sz="1400"/>
              <a:t>Med Mal</a:t>
            </a:r>
          </a:p>
        </p:txBody>
      </p:sp>
      <p:sp>
        <p:nvSpPr>
          <p:cNvPr id="45074" name="Rectangle 15"/>
          <p:cNvSpPr>
            <a:spLocks noChangeArrowheads="1"/>
          </p:cNvSpPr>
          <p:nvPr/>
        </p:nvSpPr>
        <p:spPr bwMode="gray">
          <a:xfrm>
            <a:off x="2662238" y="2617788"/>
            <a:ext cx="933450" cy="182562"/>
          </a:xfrm>
          <a:prstGeom prst="rect">
            <a:avLst/>
          </a:prstGeom>
          <a:noFill/>
          <a:ln w="9525">
            <a:noFill/>
            <a:miter lim="800000"/>
            <a:headEnd/>
            <a:tailEnd/>
          </a:ln>
        </p:spPr>
        <p:txBody>
          <a:bodyPr lIns="0" tIns="0" rIns="0" bIns="0" anchor="ctr">
            <a:spAutoFit/>
          </a:bodyPr>
          <a:lstStyle/>
          <a:p>
            <a:pPr algn="r">
              <a:lnSpc>
                <a:spcPct val="85000"/>
              </a:lnSpc>
            </a:pPr>
            <a:r>
              <a:rPr lang="en-US" sz="1400"/>
              <a:t>Surety</a:t>
            </a:r>
          </a:p>
        </p:txBody>
      </p:sp>
      <p:sp>
        <p:nvSpPr>
          <p:cNvPr id="45075" name="Rectangle 15"/>
          <p:cNvSpPr>
            <a:spLocks noChangeArrowheads="1"/>
          </p:cNvSpPr>
          <p:nvPr/>
        </p:nvSpPr>
        <p:spPr bwMode="gray">
          <a:xfrm>
            <a:off x="3190875" y="2392363"/>
            <a:ext cx="935038" cy="184150"/>
          </a:xfrm>
          <a:prstGeom prst="rect">
            <a:avLst/>
          </a:prstGeom>
          <a:noFill/>
          <a:ln w="9525">
            <a:noFill/>
            <a:miter lim="800000"/>
            <a:headEnd/>
            <a:tailEnd/>
          </a:ln>
        </p:spPr>
        <p:txBody>
          <a:bodyPr lIns="0" tIns="0" rIns="0" bIns="0" anchor="ctr">
            <a:spAutoFit/>
          </a:bodyPr>
          <a:lstStyle/>
          <a:p>
            <a:pPr algn="r">
              <a:lnSpc>
                <a:spcPct val="85000"/>
              </a:lnSpc>
            </a:pPr>
            <a:r>
              <a:rPr lang="en-US" sz="1400"/>
              <a:t>Title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5411" name="Rectangle 3"/>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7109066-2C1F-4559-A4C4-555C33A2673B}" type="slidenum">
              <a:rPr lang="en-US" sz="900">
                <a:solidFill>
                  <a:schemeClr val="bg1"/>
                </a:solidFill>
              </a:rPr>
              <a:pPr algn="r" eaLnBrk="0" hangingPunct="0">
                <a:lnSpc>
                  <a:spcPct val="85000"/>
                </a:lnSpc>
                <a:spcBef>
                  <a:spcPct val="20000"/>
                </a:spcBef>
              </a:pPr>
              <a:t>17</a:t>
            </a:fld>
            <a:endParaRPr lang="en-US" sz="900">
              <a:solidFill>
                <a:schemeClr val="bg1"/>
              </a:solidFill>
            </a:endParaRPr>
          </a:p>
        </p:txBody>
      </p:sp>
      <p:pic>
        <p:nvPicPr>
          <p:cNvPr id="145412" name="Picture 4"/>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18661" name="Rectangle 5"/>
          <p:cNvSpPr>
            <a:spLocks noChangeArrowheads="1"/>
          </p:cNvSpPr>
          <p:nvPr/>
        </p:nvSpPr>
        <p:spPr bwMode="blackWhite">
          <a:xfrm>
            <a:off x="685800" y="2936875"/>
            <a:ext cx="7772400" cy="20669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100000"/>
              </a:spcBef>
            </a:pPr>
            <a:r>
              <a:rPr lang="en-US" sz="4000" b="1" dirty="0">
                <a:solidFill>
                  <a:srgbClr val="FFFFFF"/>
                </a:solidFill>
              </a:rPr>
              <a:t>Performance by </a:t>
            </a:r>
            <a:r>
              <a:rPr lang="en-US" sz="4000" b="1" dirty="0" smtClean="0">
                <a:solidFill>
                  <a:srgbClr val="FFFFFF"/>
                </a:solidFill>
              </a:rPr>
              <a:t>Segment</a:t>
            </a:r>
            <a:endParaRPr lang="en-US" sz="4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79649112-2361-4913-9798-B6AEBB59A8D4}" type="slidenum">
              <a:rPr lang="en-US" smtClean="0"/>
              <a:pPr>
                <a:defRPr/>
              </a:pPr>
              <a:t>17</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118661"/>
                                        </p:tgtEl>
                                        <p:attrNameLst>
                                          <p:attrName>style.visibility</p:attrName>
                                        </p:attrNameLst>
                                      </p:cBhvr>
                                      <p:to>
                                        <p:strVal val="visible"/>
                                      </p:to>
                                    </p:set>
                                    <p:anim calcmode="lin" valueType="num">
                                      <p:cBhvr>
                                        <p:cTn id="7" dur="500" fill="hold"/>
                                        <p:tgtEl>
                                          <p:spTgt spid="2118661"/>
                                        </p:tgtEl>
                                        <p:attrNameLst>
                                          <p:attrName>ppt_w</p:attrName>
                                        </p:attrNameLst>
                                      </p:cBhvr>
                                      <p:tavLst>
                                        <p:tav tm="0">
                                          <p:val>
                                            <p:fltVal val="0"/>
                                          </p:val>
                                        </p:tav>
                                        <p:tav tm="100000">
                                          <p:val>
                                            <p:strVal val="#ppt_w"/>
                                          </p:val>
                                        </p:tav>
                                      </p:tavLst>
                                    </p:anim>
                                    <p:anim calcmode="lin" valueType="num">
                                      <p:cBhvr>
                                        <p:cTn id="8" dur="500" fill="hold"/>
                                        <p:tgtEl>
                                          <p:spTgt spid="2118661"/>
                                        </p:tgtEl>
                                        <p:attrNameLst>
                                          <p:attrName>ppt_h</p:attrName>
                                        </p:attrNameLst>
                                      </p:cBhvr>
                                      <p:tavLst>
                                        <p:tav tm="0">
                                          <p:val>
                                            <p:fltVal val="0"/>
                                          </p:val>
                                        </p:tav>
                                        <p:tav tm="100000">
                                          <p:val>
                                            <p:strVal val="#ppt_h"/>
                                          </p:val>
                                        </p:tav>
                                      </p:tavLst>
                                    </p:anim>
                                    <p:animEffect transition="in" filter="fade">
                                      <p:cBhvr>
                                        <p:cTn id="9" dur="500"/>
                                        <p:tgtEl>
                                          <p:spTgt spid="2118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866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08962" name="Object 2"/>
          <p:cNvGraphicFramePr>
            <a:graphicFrameLocks noChangeAspect="1"/>
          </p:cNvGraphicFramePr>
          <p:nvPr>
            <p:ph type="chart" idx="1"/>
          </p:nvPr>
        </p:nvGraphicFramePr>
        <p:xfrm>
          <a:off x="193675" y="1619250"/>
          <a:ext cx="8791575" cy="4892675"/>
        </p:xfrm>
        <a:graphic>
          <a:graphicData uri="http://schemas.openxmlformats.org/presentationml/2006/ole">
            <p:oleObj spid="_x0000_s2070530" name="Chart" r:id="rId3" imgW="8353320" imgH="4648256" progId="MSGraph.Chart.8">
              <p:embed followColorScheme="full"/>
            </p:oleObj>
          </a:graphicData>
        </a:graphic>
      </p:graphicFrame>
      <p:sp>
        <p:nvSpPr>
          <p:cNvPr id="7208963" name="Text Box 3"/>
          <p:cNvSpPr txBox="1">
            <a:spLocks noChangeArrowheads="1"/>
          </p:cNvSpPr>
          <p:nvPr/>
        </p:nvSpPr>
        <p:spPr bwMode="auto">
          <a:xfrm>
            <a:off x="71438" y="6319539"/>
            <a:ext cx="8913812" cy="461665"/>
          </a:xfrm>
          <a:prstGeom prst="rect">
            <a:avLst/>
          </a:prstGeom>
          <a:noFill/>
          <a:ln w="9525">
            <a:noFill/>
            <a:miter lim="800000"/>
            <a:headEnd/>
            <a:tailEnd/>
          </a:ln>
          <a:effectLst/>
        </p:spPr>
        <p:txBody>
          <a:bodyPr>
            <a:spAutoFit/>
          </a:bodyPr>
          <a:lstStyle/>
          <a:p>
            <a:pPr eaLnBrk="1" hangingPunct="1">
              <a:buClrTx/>
              <a:buFontTx/>
              <a:buNone/>
            </a:pPr>
            <a:r>
              <a:rPr lang="en-US" sz="1200" dirty="0" smtClean="0"/>
              <a:t>*2007-2012 figures exclude mortgage and financial guaranty segments.</a:t>
            </a:r>
          </a:p>
          <a:p>
            <a:pPr eaLnBrk="1" hangingPunct="1">
              <a:buClrTx/>
              <a:buFontTx/>
              <a:buNone/>
            </a:pPr>
            <a:r>
              <a:rPr lang="en-US" sz="1200" dirty="0" smtClean="0"/>
              <a:t>Source</a:t>
            </a:r>
            <a:r>
              <a:rPr lang="en-US" sz="1200" dirty="0"/>
              <a:t>: </a:t>
            </a:r>
            <a:r>
              <a:rPr lang="en-US" sz="1200" dirty="0" smtClean="0"/>
              <a:t>A.M</a:t>
            </a:r>
            <a:r>
              <a:rPr lang="en-US" sz="1200" dirty="0"/>
              <a:t>. </a:t>
            </a:r>
            <a:r>
              <a:rPr lang="en-US" sz="1200" dirty="0" smtClean="0"/>
              <a:t>Best (1990-2011); Conning (2012-2015F) </a:t>
            </a:r>
            <a:r>
              <a:rPr lang="en-US" sz="1200" dirty="0"/>
              <a:t>Insurance Information Institute</a:t>
            </a:r>
          </a:p>
        </p:txBody>
      </p:sp>
      <p:sp>
        <p:nvSpPr>
          <p:cNvPr id="7208964" name="Rectangle 4"/>
          <p:cNvSpPr>
            <a:spLocks noGrp="1" noChangeArrowheads="1"/>
          </p:cNvSpPr>
          <p:nvPr>
            <p:ph type="title"/>
          </p:nvPr>
        </p:nvSpPr>
        <p:spPr/>
        <p:txBody>
          <a:bodyPr/>
          <a:lstStyle/>
          <a:p>
            <a:r>
              <a:rPr lang="en-US" dirty="0" smtClean="0"/>
              <a:t>Commercial </a:t>
            </a:r>
            <a:r>
              <a:rPr lang="en-US" dirty="0"/>
              <a:t>Lines Combined </a:t>
            </a:r>
            <a:r>
              <a:rPr lang="en-US" dirty="0" smtClean="0"/>
              <a:t>Ratio, 1990-2015F*</a:t>
            </a:r>
            <a:endParaRPr lang="en-US" dirty="0"/>
          </a:p>
        </p:txBody>
      </p:sp>
      <p:sp>
        <p:nvSpPr>
          <p:cNvPr id="5" name="AutoShape 13"/>
          <p:cNvSpPr>
            <a:spLocks noChangeArrowheads="1"/>
          </p:cNvSpPr>
          <p:nvPr/>
        </p:nvSpPr>
        <p:spPr bwMode="blackWhite">
          <a:xfrm>
            <a:off x="5715001" y="1312607"/>
            <a:ext cx="2635623" cy="1624925"/>
          </a:xfrm>
          <a:prstGeom prst="wedgeRectCallout">
            <a:avLst>
              <a:gd name="adj1" fmla="val 37004"/>
              <a:gd name="adj2" fmla="val 1146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Commercial lines underwriting performance is expected to improve as improvement in pricing environment persists</a:t>
            </a:r>
            <a:endParaRPr lang="en-US" sz="1600" b="1" dirty="0">
              <a:solidFill>
                <a:schemeClr val="bg1"/>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213DCD5A-272D-460F-810D-8B44844B5B0F}" type="slidenum">
              <a:rPr lang="en-US" smtClean="0"/>
              <a:pPr>
                <a:defRPr/>
              </a:pPr>
              <a:t>18</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Commercial Auto Combined Ratio: 1993–2015F</a:t>
            </a:r>
            <a:endParaRPr lang="en-US" baseline="30000" dirty="0" smtClean="0"/>
          </a:p>
        </p:txBody>
      </p:sp>
      <p:graphicFrame>
        <p:nvGraphicFramePr>
          <p:cNvPr id="53250" name="Object 3"/>
          <p:cNvGraphicFramePr>
            <a:graphicFrameLocks/>
          </p:cNvGraphicFramePr>
          <p:nvPr/>
        </p:nvGraphicFramePr>
        <p:xfrm>
          <a:off x="293688" y="1587500"/>
          <a:ext cx="8451850" cy="3663950"/>
        </p:xfrm>
        <a:graphic>
          <a:graphicData uri="http://schemas.openxmlformats.org/presentationml/2006/ole">
            <p:oleObj spid="_x0000_s4458498" name="Chart" r:id="rId4" imgW="8419996" imgH="3657600" progId="MSGraph.Chart.8">
              <p:embed followColorScheme="full"/>
            </p:oleObj>
          </a:graphicData>
        </a:graphic>
      </p:graphicFrame>
      <p:sp>
        <p:nvSpPr>
          <p:cNvPr id="242692" name="Rectangle 4"/>
          <p:cNvSpPr>
            <a:spLocks noChangeArrowheads="1"/>
          </p:cNvSpPr>
          <p:nvPr/>
        </p:nvSpPr>
        <p:spPr bwMode="blackWhite">
          <a:xfrm>
            <a:off x="899652" y="5390535"/>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Auto is Expected to </a:t>
            </a:r>
            <a:r>
              <a:rPr lang="en-US" sz="2000" b="1" dirty="0" smtClean="0">
                <a:solidFill>
                  <a:srgbClr val="FFFFFF"/>
                </a:solidFill>
              </a:rPr>
              <a:t>Improve as Rate Gains Outpace Any Adverse Frequency and Severity Trends</a:t>
            </a:r>
            <a:endParaRPr lang="en-US" sz="2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19</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1990-2012E);Conning (2012-2015F); Insurance Information Institute.</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105"/>
          <p:cNvSpPr>
            <a:spLocks noGrp="1" noChangeArrowheads="1"/>
          </p:cNvSpPr>
          <p:nvPr>
            <p:ph type="dt" sz="quarter" idx="10"/>
          </p:nvPr>
        </p:nvSpPr>
        <p:spPr/>
        <p:txBody>
          <a:bodyPr/>
          <a:lstStyle/>
          <a:p>
            <a:pPr>
              <a:defRPr/>
            </a:pPr>
            <a:r>
              <a:rPr lang="en-US" smtClean="0"/>
              <a:t>12/01/09 - 9pm</a:t>
            </a:r>
          </a:p>
        </p:txBody>
      </p:sp>
      <p:sp>
        <p:nvSpPr>
          <p:cNvPr id="107523"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07524" name="Rectangle 110"/>
          <p:cNvSpPr>
            <a:spLocks noGrp="1" noChangeArrowheads="1"/>
          </p:cNvSpPr>
          <p:nvPr>
            <p:ph type="sldNum" sz="quarter" idx="12"/>
          </p:nvPr>
        </p:nvSpPr>
        <p:spPr/>
        <p:txBody>
          <a:bodyPr/>
          <a:lstStyle/>
          <a:p>
            <a:pPr>
              <a:defRPr/>
            </a:pPr>
            <a:fld id="{0C49342C-53D6-4D94-B2D4-59FCBEC09C85}" type="slidenum">
              <a:rPr lang="en-US" smtClean="0"/>
              <a:pPr>
                <a:defRPr/>
              </a:pPr>
              <a:t>2</a:t>
            </a:fld>
            <a:endParaRPr lang="en-US" smtClean="0"/>
          </a:p>
        </p:txBody>
      </p:sp>
      <p:sp>
        <p:nvSpPr>
          <p:cNvPr id="1965060" name="Rectangle 2"/>
          <p:cNvSpPr>
            <a:spLocks noGrp="1" noChangeArrowheads="1"/>
          </p:cNvSpPr>
          <p:nvPr>
            <p:ph type="title"/>
          </p:nvPr>
        </p:nvSpPr>
        <p:spPr>
          <a:xfrm>
            <a:off x="106726" y="90488"/>
            <a:ext cx="7754169" cy="860425"/>
          </a:xfrm>
        </p:spPr>
        <p:txBody>
          <a:bodyPr/>
          <a:lstStyle/>
          <a:p>
            <a:r>
              <a:rPr lang="en-US" dirty="0" smtClean="0"/>
              <a:t>Presentation Outline</a:t>
            </a:r>
          </a:p>
        </p:txBody>
      </p:sp>
      <p:sp>
        <p:nvSpPr>
          <p:cNvPr id="1922051" name="Rectangle 3"/>
          <p:cNvSpPr>
            <a:spLocks noGrp="1" noChangeArrowheads="1"/>
          </p:cNvSpPr>
          <p:nvPr>
            <p:ph type="body" idx="1"/>
          </p:nvPr>
        </p:nvSpPr>
        <p:spPr>
          <a:xfrm>
            <a:off x="253079" y="1130052"/>
            <a:ext cx="8686800" cy="4652962"/>
          </a:xfrm>
        </p:spPr>
        <p:txBody>
          <a:bodyPr/>
          <a:lstStyle/>
          <a:p>
            <a:pPr>
              <a:lnSpc>
                <a:spcPts val="2300"/>
              </a:lnSpc>
              <a:spcBef>
                <a:spcPct val="50000"/>
              </a:spcBef>
            </a:pPr>
            <a:r>
              <a:rPr lang="en-US" sz="2800" b="1" dirty="0" smtClean="0"/>
              <a:t>P/C Insurance Market Overview</a:t>
            </a:r>
          </a:p>
          <a:p>
            <a:pPr lvl="1">
              <a:lnSpc>
                <a:spcPts val="2300"/>
              </a:lnSpc>
            </a:pPr>
            <a:r>
              <a:rPr lang="en-US" sz="2600" b="1" dirty="0" smtClean="0"/>
              <a:t>Where is the market today?</a:t>
            </a:r>
          </a:p>
          <a:p>
            <a:pPr lvl="1">
              <a:lnSpc>
                <a:spcPts val="2300"/>
              </a:lnSpc>
            </a:pPr>
            <a:r>
              <a:rPr lang="en-US" sz="2600" b="1" dirty="0" smtClean="0"/>
              <a:t>Where is it headed?</a:t>
            </a:r>
          </a:p>
          <a:p>
            <a:pPr lvl="1">
              <a:lnSpc>
                <a:spcPts val="2300"/>
              </a:lnSpc>
            </a:pPr>
            <a:r>
              <a:rPr lang="en-US" sz="2600" b="1" dirty="0" smtClean="0"/>
              <a:t>Market drivers</a:t>
            </a:r>
          </a:p>
          <a:p>
            <a:pPr>
              <a:lnSpc>
                <a:spcPts val="2300"/>
              </a:lnSpc>
              <a:spcBef>
                <a:spcPct val="50000"/>
              </a:spcBef>
            </a:pPr>
            <a:r>
              <a:rPr lang="en-US" sz="2800" b="1" dirty="0" smtClean="0"/>
              <a:t>Performance by Segment</a:t>
            </a:r>
          </a:p>
          <a:p>
            <a:pPr lvl="1">
              <a:lnSpc>
                <a:spcPts val="2300"/>
              </a:lnSpc>
            </a:pPr>
            <a:r>
              <a:rPr lang="en-US" sz="2400" b="1" dirty="0" smtClean="0"/>
              <a:t>Underwriting</a:t>
            </a:r>
          </a:p>
          <a:p>
            <a:pPr lvl="1">
              <a:lnSpc>
                <a:spcPts val="2300"/>
              </a:lnSpc>
            </a:pPr>
            <a:r>
              <a:rPr lang="en-US" sz="2400" b="1" dirty="0" smtClean="0"/>
              <a:t>Growth</a:t>
            </a:r>
          </a:p>
          <a:p>
            <a:pPr lvl="1">
              <a:lnSpc>
                <a:spcPts val="2300"/>
              </a:lnSpc>
            </a:pPr>
            <a:r>
              <a:rPr lang="en-US" sz="2400" b="1" dirty="0" smtClean="0"/>
              <a:t>Lawyer’s Professional Liability Market Overview</a:t>
            </a:r>
            <a:endParaRPr lang="en-US" sz="2400" b="1" i="1" dirty="0" smtClean="0"/>
          </a:p>
          <a:p>
            <a:pPr>
              <a:lnSpc>
                <a:spcPts val="2300"/>
              </a:lnSpc>
            </a:pPr>
            <a:r>
              <a:rPr lang="en-US" sz="2600" b="1" dirty="0" smtClean="0"/>
              <a:t>Tort System Update</a:t>
            </a:r>
          </a:p>
          <a:p>
            <a:pPr>
              <a:lnSpc>
                <a:spcPts val="2300"/>
              </a:lnSpc>
            </a:pPr>
            <a:r>
              <a:rPr lang="en-US" sz="2600" b="1" dirty="0" smtClean="0"/>
              <a:t>Q&amp;A</a:t>
            </a:r>
            <a:endParaRPr lang="en-US" sz="2400" b="1"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922051">
                                            <p:txEl>
                                              <p:pRg st="7" end="7"/>
                                            </p:txEl>
                                          </p:spTgt>
                                        </p:tgtEl>
                                        <p:attrNameLst>
                                          <p:attrName>style.visibility</p:attrName>
                                        </p:attrNameLst>
                                      </p:cBhvr>
                                      <p:to>
                                        <p:strVal val="visible"/>
                                      </p:to>
                                    </p:set>
                                    <p:animEffect transition="in" filter="wipe(left)">
                                      <p:cBhvr>
                                        <p:cTn id="30" dur="500"/>
                                        <p:tgtEl>
                                          <p:spTgt spid="1922051">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922051">
                                            <p:txEl>
                                              <p:pRg st="8" end="8"/>
                                            </p:txEl>
                                          </p:spTgt>
                                        </p:tgtEl>
                                        <p:attrNameLst>
                                          <p:attrName>style.visibility</p:attrName>
                                        </p:attrNameLst>
                                      </p:cBhvr>
                                      <p:to>
                                        <p:strVal val="visible"/>
                                      </p:to>
                                    </p:set>
                                    <p:animEffect transition="in" filter="wipe(left)">
                                      <p:cBhvr>
                                        <p:cTn id="35" dur="500"/>
                                        <p:tgtEl>
                                          <p:spTgt spid="1922051">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922051">
                                            <p:txEl>
                                              <p:pRg st="9" end="9"/>
                                            </p:txEl>
                                          </p:spTgt>
                                        </p:tgtEl>
                                        <p:attrNameLst>
                                          <p:attrName>style.visibility</p:attrName>
                                        </p:attrNameLst>
                                      </p:cBhvr>
                                      <p:to>
                                        <p:strVal val="visible"/>
                                      </p:to>
                                    </p:set>
                                    <p:animEffect transition="in" filter="wipe(left)">
                                      <p:cBhvr>
                                        <p:cTn id="40"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Commercial Multi-Peril Combined Ratio: 1995–2015F</a:t>
            </a:r>
            <a:endParaRPr lang="en-US" baseline="30000" dirty="0" smtClean="0"/>
          </a:p>
        </p:txBody>
      </p:sp>
      <p:graphicFrame>
        <p:nvGraphicFramePr>
          <p:cNvPr id="50178" name="Object 3"/>
          <p:cNvGraphicFramePr>
            <a:graphicFrameLocks/>
          </p:cNvGraphicFramePr>
          <p:nvPr/>
        </p:nvGraphicFramePr>
        <p:xfrm>
          <a:off x="293688" y="1331259"/>
          <a:ext cx="8451850" cy="3920191"/>
        </p:xfrm>
        <a:graphic>
          <a:graphicData uri="http://schemas.openxmlformats.org/presentationml/2006/ole">
            <p:oleObj spid="_x0000_s4444162" name="Chart" r:id="rId4" imgW="8419996" imgH="3657600" progId="MSGraph.Chart.8">
              <p:embed followColorScheme="full"/>
            </p:oleObj>
          </a:graphicData>
        </a:graphic>
      </p:graphicFrame>
      <p:sp>
        <p:nvSpPr>
          <p:cNvPr id="242692" name="Rectangle 4"/>
          <p:cNvSpPr>
            <a:spLocks noChangeArrowheads="1"/>
          </p:cNvSpPr>
          <p:nvPr/>
        </p:nvSpPr>
        <p:spPr bwMode="blackWhite">
          <a:xfrm>
            <a:off x="442448" y="5302043"/>
            <a:ext cx="8170606" cy="8480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Multi-Peril Underwriting Performance is </a:t>
            </a:r>
            <a:r>
              <a:rPr lang="en-US" sz="2000" b="1" dirty="0" smtClean="0">
                <a:solidFill>
                  <a:srgbClr val="FFFFFF"/>
                </a:solidFill>
              </a:rPr>
              <a:t>Expected </a:t>
            </a:r>
            <a:r>
              <a:rPr lang="en-US" sz="2000" b="1" dirty="0">
                <a:solidFill>
                  <a:srgbClr val="FFFFFF"/>
                </a:solidFill>
              </a:rPr>
              <a:t>to </a:t>
            </a:r>
            <a:r>
              <a:rPr lang="en-US" sz="2000" b="1" dirty="0" smtClean="0">
                <a:solidFill>
                  <a:srgbClr val="FFFFFF"/>
                </a:solidFill>
              </a:rPr>
              <a:t>Improve in 2013 Assuming Normal Catastrophe Loss Activity</a:t>
            </a:r>
            <a:endParaRPr lang="en-US" sz="2000" b="1" dirty="0">
              <a:solidFill>
                <a:srgbClr val="FFFFFF"/>
              </a:solidFill>
            </a:endParaRPr>
          </a:p>
        </p:txBody>
      </p:sp>
      <p:sp>
        <p:nvSpPr>
          <p:cNvPr id="50181" name="Rectangle 5"/>
          <p:cNvSpPr>
            <a:spLocks noChangeArrowheads="1"/>
          </p:cNvSpPr>
          <p:nvPr/>
        </p:nvSpPr>
        <p:spPr bwMode="auto">
          <a:xfrm>
            <a:off x="-1" y="6110103"/>
            <a:ext cx="8554065" cy="747897"/>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*2012-2013 figures are A.M. Best estimate/forecast for the </a:t>
            </a:r>
            <a:r>
              <a:rPr lang="en-US" sz="1100" dirty="0"/>
              <a:t>combined liability and non-liability components</a:t>
            </a:r>
            <a:r>
              <a:rPr lang="en-US" sz="1100" dirty="0" smtClean="0"/>
              <a:t>.  Same for Conning 2014-2015F figures.</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a:t>
            </a:r>
            <a:r>
              <a:rPr lang="en-US" sz="1100" dirty="0" smtClean="0"/>
              <a:t>; Conning; </a:t>
            </a:r>
            <a:r>
              <a:rPr lang="en-US" sz="1100" dirty="0"/>
              <a:t>Insurance Information Institute.</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20</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General Liability Combined Ratio: </a:t>
            </a:r>
            <a:br>
              <a:rPr lang="en-US" dirty="0" smtClean="0"/>
            </a:br>
            <a:r>
              <a:rPr lang="en-US" dirty="0" smtClean="0"/>
              <a:t>2005–2015F</a:t>
            </a:r>
            <a:endParaRPr lang="en-US" baseline="30000" dirty="0" smtClean="0"/>
          </a:p>
        </p:txBody>
      </p:sp>
      <p:graphicFrame>
        <p:nvGraphicFramePr>
          <p:cNvPr id="50178" name="Object 3"/>
          <p:cNvGraphicFramePr>
            <a:graphicFrameLocks/>
          </p:cNvGraphicFramePr>
          <p:nvPr/>
        </p:nvGraphicFramePr>
        <p:xfrm>
          <a:off x="293688" y="1331259"/>
          <a:ext cx="8451850" cy="3920191"/>
        </p:xfrm>
        <a:graphic>
          <a:graphicData uri="http://schemas.openxmlformats.org/presentationml/2006/ole">
            <p:oleObj spid="_x0000_s9019394" name="Chart" r:id="rId4" imgW="8419996" imgH="3657600" progId="MSGraph.Chart.8">
              <p:embed followColorScheme="full"/>
            </p:oleObj>
          </a:graphicData>
        </a:graphic>
      </p:graphicFrame>
      <p:sp>
        <p:nvSpPr>
          <p:cNvPr id="242692" name="Rectangle 4"/>
          <p:cNvSpPr>
            <a:spLocks noChangeArrowheads="1"/>
          </p:cNvSpPr>
          <p:nvPr/>
        </p:nvSpPr>
        <p:spPr bwMode="blackWhite">
          <a:xfrm>
            <a:off x="1495425" y="5257799"/>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t>
            </a:r>
            <a:r>
              <a:rPr lang="en-US" sz="2000" b="1" dirty="0" smtClean="0">
                <a:solidFill>
                  <a:srgbClr val="FFFFFF"/>
                </a:solidFill>
              </a:rPr>
              <a:t>General Liability Underwriting Performance Has Been Volatile in Recent Years</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Conning Research and Consulting.</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21</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lstStyle/>
          <a:p>
            <a:r>
              <a:rPr lang="en-US" dirty="0" smtClean="0"/>
              <a:t>Inland Marine Combined Ratio:       1999–2015F</a:t>
            </a:r>
            <a:endParaRPr lang="en-US" baseline="30000" dirty="0" smtClean="0"/>
          </a:p>
        </p:txBody>
      </p:sp>
      <p:graphicFrame>
        <p:nvGraphicFramePr>
          <p:cNvPr id="52226" name="Object 3"/>
          <p:cNvGraphicFramePr>
            <a:graphicFrameLocks/>
          </p:cNvGraphicFramePr>
          <p:nvPr/>
        </p:nvGraphicFramePr>
        <p:xfrm>
          <a:off x="293688" y="1587500"/>
          <a:ext cx="8451850" cy="3663950"/>
        </p:xfrm>
        <a:graphic>
          <a:graphicData uri="http://schemas.openxmlformats.org/presentationml/2006/ole">
            <p:oleObj spid="_x0000_s4445186" name="Chart" r:id="rId4" imgW="8429714" imgH="3638435" progId="MSGraph.Chart.8">
              <p:embed followColorScheme="full"/>
            </p:oleObj>
          </a:graphicData>
        </a:graphic>
      </p:graphicFrame>
      <p:sp>
        <p:nvSpPr>
          <p:cNvPr id="242692" name="Rectangle 4"/>
          <p:cNvSpPr>
            <a:spLocks noChangeArrowheads="1"/>
          </p:cNvSpPr>
          <p:nvPr/>
        </p:nvSpPr>
        <p:spPr bwMode="blackWhite">
          <a:xfrm>
            <a:off x="927847" y="5392271"/>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Inland Marine is Expected to Remain Among the Most Profitable of All Lines</a:t>
            </a:r>
          </a:p>
        </p:txBody>
      </p:sp>
      <p:sp>
        <p:nvSpPr>
          <p:cNvPr id="52229"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(1999-2011); Conning (2012-2015F)</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22</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Workers Compensation Combined Ratio: 1994–2012P</a:t>
            </a:r>
            <a:endParaRPr lang="en-US" baseline="30000" dirty="0" smtClean="0"/>
          </a:p>
        </p:txBody>
      </p:sp>
      <p:graphicFrame>
        <p:nvGraphicFramePr>
          <p:cNvPr id="53250" name="Object 3"/>
          <p:cNvGraphicFramePr>
            <a:graphicFrameLocks/>
          </p:cNvGraphicFramePr>
          <p:nvPr/>
        </p:nvGraphicFramePr>
        <p:xfrm>
          <a:off x="337933" y="1371600"/>
          <a:ext cx="8451850" cy="3879850"/>
        </p:xfrm>
        <a:graphic>
          <a:graphicData uri="http://schemas.openxmlformats.org/presentationml/2006/ole">
            <p:oleObj spid="_x0000_s5267458" name="Chart" r:id="rId4" imgW="8420033" imgH="3657735" progId="MSGraph.Chart.8">
              <p:embed followColorScheme="full"/>
            </p:oleObj>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Workers Comp Results Began to Improve in 2012. </a:t>
            </a:r>
            <a:r>
              <a:rPr lang="en-US" sz="2400" b="1" dirty="0">
                <a:solidFill>
                  <a:srgbClr val="FFFFFF"/>
                </a:solidFill>
              </a:rPr>
              <a:t>Underwriting Results </a:t>
            </a:r>
            <a:r>
              <a:rPr lang="en-US" sz="2400" b="1" dirty="0" smtClean="0">
                <a:solidFill>
                  <a:srgbClr val="FFFFFF"/>
                </a:solidFill>
              </a:rPr>
              <a:t> Deteriorated </a:t>
            </a:r>
            <a:r>
              <a:rPr lang="en-US" sz="2400" b="1" dirty="0">
                <a:solidFill>
                  <a:srgbClr val="FFFFFF"/>
                </a:solidFill>
              </a:rPr>
              <a:t>Markedly </a:t>
            </a:r>
            <a:r>
              <a:rPr lang="en-US" sz="2400" b="1" dirty="0" smtClean="0">
                <a:solidFill>
                  <a:srgbClr val="FFFFFF"/>
                </a:solidFill>
              </a:rPr>
              <a:t>from 2007-2010/11 and Were the </a:t>
            </a:r>
            <a:r>
              <a:rPr lang="en-US" sz="2400" b="1" dirty="0">
                <a:solidFill>
                  <a:srgbClr val="FFFFFF"/>
                </a:solidFill>
              </a:rPr>
              <a:t>Worst </a:t>
            </a:r>
            <a:r>
              <a:rPr lang="en-US" sz="2400" b="1" dirty="0" smtClean="0">
                <a:solidFill>
                  <a:srgbClr val="FFFFFF"/>
                </a:solidFill>
              </a:rPr>
              <a:t>They Had </a:t>
            </a:r>
            <a:r>
              <a:rPr lang="en-US" sz="2400" b="1" dirty="0">
                <a:solidFill>
                  <a:srgbClr val="FFFFFF"/>
                </a:solidFill>
              </a:rPr>
              <a:t>Been in a </a:t>
            </a:r>
            <a:r>
              <a:rPr lang="en-US" sz="2400" b="1" dirty="0" smtClean="0">
                <a:solidFill>
                  <a:srgbClr val="FFFFFF"/>
                </a:solidFill>
              </a:rPr>
              <a:t>Decade. </a:t>
            </a:r>
            <a:endParaRPr lang="en-US" sz="2400" b="1" dirty="0">
              <a:solidFill>
                <a:srgbClr val="FFFFFF"/>
              </a:solidFill>
            </a:endParaRP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(1994-2009); NCCI (2010-2012P) and are for private carriers only; Insurance </a:t>
            </a:r>
            <a:r>
              <a:rPr lang="en-US" sz="1100" dirty="0"/>
              <a:t>Information </a:t>
            </a:r>
            <a:r>
              <a:rPr lang="en-US" sz="1100" dirty="0" smtClean="0"/>
              <a:t>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23</a:t>
            </a:fld>
            <a:endParaRPr lang="en-US"/>
          </a:p>
        </p:txBody>
      </p:sp>
      <p:sp>
        <p:nvSpPr>
          <p:cNvPr id="8" name="AutoShape 13"/>
          <p:cNvSpPr>
            <a:spLocks noChangeArrowheads="1"/>
          </p:cNvSpPr>
          <p:nvPr/>
        </p:nvSpPr>
        <p:spPr bwMode="blackWhite">
          <a:xfrm>
            <a:off x="4676913" y="1189704"/>
            <a:ext cx="2539963" cy="985820"/>
          </a:xfrm>
          <a:prstGeom prst="wedgeRectCallout">
            <a:avLst>
              <a:gd name="adj1" fmla="val 89980"/>
              <a:gd name="adj2" fmla="val 13310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showed a better-than-expected improvement for private carriers in 2012</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Other &amp; Products Liability Combined Ratio: 1991–2013F</a:t>
            </a:r>
            <a:endParaRPr lang="en-US" baseline="30000" dirty="0" smtClean="0"/>
          </a:p>
        </p:txBody>
      </p:sp>
      <p:graphicFrame>
        <p:nvGraphicFramePr>
          <p:cNvPr id="53250" name="Object 3"/>
          <p:cNvGraphicFramePr>
            <a:graphicFrameLocks/>
          </p:cNvGraphicFramePr>
          <p:nvPr/>
        </p:nvGraphicFramePr>
        <p:xfrm>
          <a:off x="293688" y="1587500"/>
          <a:ext cx="8451850" cy="3663950"/>
        </p:xfrm>
        <a:graphic>
          <a:graphicData uri="http://schemas.openxmlformats.org/presentationml/2006/ole">
            <p:oleObj spid="_x0000_s646146" name="Chart" r:id="rId4" imgW="8419996" imgH="3657600" progId="MSGraph.Chart.8">
              <p:embed followColorScheme="full"/>
            </p:oleObj>
          </a:graphicData>
        </a:graphic>
      </p:graphicFrame>
      <p:sp>
        <p:nvSpPr>
          <p:cNvPr id="242692" name="Rectangle 4"/>
          <p:cNvSpPr>
            <a:spLocks noChangeArrowheads="1"/>
          </p:cNvSpPr>
          <p:nvPr/>
        </p:nvSpPr>
        <p:spPr bwMode="blackWhite">
          <a:xfrm>
            <a:off x="1385046" y="5299262"/>
            <a:ext cx="6808134"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Liability Lines Have Performed Better in the Post-Tort Reform Era (~2005), but There Has Been Some Deterioration in Recent Years</a:t>
            </a:r>
            <a:endParaRPr lang="en-US" sz="2400" b="1" dirty="0">
              <a:solidFill>
                <a:srgbClr val="FFFFFF"/>
              </a:solidFill>
            </a:endParaRPr>
          </a:p>
        </p:txBody>
      </p:sp>
      <p:sp>
        <p:nvSpPr>
          <p:cNvPr id="53253"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 </a:t>
            </a:r>
            <a:r>
              <a:rPr lang="en-US" sz="1100" dirty="0"/>
              <a:t>Insurance Information </a:t>
            </a:r>
            <a:r>
              <a:rPr lang="en-US" sz="1100" dirty="0" smtClean="0"/>
              <a:t>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24</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nvGraphicFramePr>
        <p:xfrm>
          <a:off x="211137" y="1406525"/>
          <a:ext cx="8932863" cy="5451475"/>
        </p:xfrm>
        <a:graphic>
          <a:graphicData uri="http://schemas.openxmlformats.org/presentationml/2006/ole">
            <p:oleObj spid="_x0000_s4459522" name="Chart" r:id="rId3" imgW="8191626" imgH="5391113" progId="MSGraph.Chart.8">
              <p:embed followColorScheme="full"/>
            </p:oleObj>
          </a:graphicData>
        </a:graphic>
      </p:graphicFrame>
      <p:sp>
        <p:nvSpPr>
          <p:cNvPr id="7292931" name="Rectangle 3"/>
          <p:cNvSpPr>
            <a:spLocks noGrp="1" noChangeArrowheads="1"/>
          </p:cNvSpPr>
          <p:nvPr>
            <p:ph type="title"/>
          </p:nvPr>
        </p:nvSpPr>
        <p:spPr>
          <a:xfrm>
            <a:off x="239712" y="87967"/>
            <a:ext cx="7425111" cy="838200"/>
          </a:xfrm>
        </p:spPr>
        <p:txBody>
          <a:bodyPr/>
          <a:lstStyle/>
          <a:p>
            <a:r>
              <a:rPr lang="en-US" dirty="0" smtClean="0"/>
              <a:t>Medical Malpractice Combined Ratio vs. All Lines Combined Ratio, 1991-2015F</a:t>
            </a:r>
          </a:p>
        </p:txBody>
      </p:sp>
      <p:sp>
        <p:nvSpPr>
          <p:cNvPr id="55300" name="Text Box 4"/>
          <p:cNvSpPr txBox="1">
            <a:spLocks noChangeArrowheads="1"/>
          </p:cNvSpPr>
          <p:nvPr/>
        </p:nvSpPr>
        <p:spPr bwMode="auto">
          <a:xfrm>
            <a:off x="76199" y="6553200"/>
            <a:ext cx="7666703" cy="277641"/>
          </a:xfrm>
          <a:prstGeom prst="rect">
            <a:avLst/>
          </a:prstGeom>
          <a:noFill/>
          <a:ln w="9525">
            <a:noFill/>
            <a:miter lim="800000"/>
            <a:headEnd/>
            <a:tailEnd/>
          </a:ln>
        </p:spPr>
        <p:txBody>
          <a:bodyPr wrap="square" lIns="92075" tIns="46038" rIns="92075" bIns="46038">
            <a:spAutoFit/>
          </a:bodyPr>
          <a:lstStyle/>
          <a:p>
            <a:r>
              <a:rPr lang="en-US" sz="1200" dirty="0"/>
              <a:t>Source: AM </a:t>
            </a:r>
            <a:r>
              <a:rPr lang="en-US" sz="1200" dirty="0" smtClean="0"/>
              <a:t>Best (1991-2011); Conning (2012E-2015F) </a:t>
            </a:r>
            <a:r>
              <a:rPr lang="en-US" sz="1200" dirty="0"/>
              <a:t>Insurance Information Institute</a:t>
            </a:r>
          </a:p>
        </p:txBody>
      </p:sp>
      <p:sp>
        <p:nvSpPr>
          <p:cNvPr id="8" name="AutoShape 7"/>
          <p:cNvSpPr>
            <a:spLocks noChangeArrowheads="1"/>
          </p:cNvSpPr>
          <p:nvPr/>
        </p:nvSpPr>
        <p:spPr bwMode="blackWhite">
          <a:xfrm>
            <a:off x="1003300" y="1371600"/>
            <a:ext cx="3380441" cy="1200150"/>
          </a:xfrm>
          <a:prstGeom prst="wedgeRectCallout">
            <a:avLst>
              <a:gd name="adj1" fmla="val -21794"/>
              <a:gd name="adj2" fmla="val 168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Med Mal Insurers in </a:t>
            </a:r>
            <a:r>
              <a:rPr lang="en-US" b="1" dirty="0" smtClean="0">
                <a:solidFill>
                  <a:schemeClr val="bg1"/>
                </a:solidFill>
              </a:rPr>
              <a:t>2012 </a:t>
            </a:r>
            <a:r>
              <a:rPr lang="en-US" b="1" dirty="0">
                <a:solidFill>
                  <a:schemeClr val="bg1"/>
                </a:solidFill>
              </a:rPr>
              <a:t>paid </a:t>
            </a:r>
            <a:r>
              <a:rPr lang="en-US" b="1" dirty="0" smtClean="0">
                <a:solidFill>
                  <a:schemeClr val="bg1"/>
                </a:solidFill>
              </a:rPr>
              <a:t>out </a:t>
            </a:r>
            <a:r>
              <a:rPr lang="en-US" b="1" dirty="0">
                <a:solidFill>
                  <a:schemeClr val="bg1"/>
                </a:solidFill>
              </a:rPr>
              <a:t>$</a:t>
            </a:r>
            <a:r>
              <a:rPr lang="en-US" b="1" dirty="0" smtClean="0">
                <a:solidFill>
                  <a:schemeClr val="bg1"/>
                </a:solidFill>
              </a:rPr>
              <a:t>0.91 </a:t>
            </a:r>
            <a:r>
              <a:rPr lang="en-US" b="1" dirty="0">
                <a:solidFill>
                  <a:schemeClr val="bg1"/>
                </a:solidFill>
              </a:rPr>
              <a:t>in loss and expense for every $1 they earned in premiums</a:t>
            </a:r>
            <a:endParaRPr lang="en-US" b="1" dirty="0">
              <a:solidFill>
                <a:schemeClr val="bg1"/>
              </a:solidFill>
              <a:latin typeface="Arial" pitchFamily="34" charset="0"/>
            </a:endParaRPr>
          </a:p>
        </p:txBody>
      </p:sp>
      <p:sp>
        <p:nvSpPr>
          <p:cNvPr id="9" name="AutoShape 29"/>
          <p:cNvSpPr>
            <a:spLocks noChangeArrowheads="1"/>
          </p:cNvSpPr>
          <p:nvPr/>
        </p:nvSpPr>
        <p:spPr bwMode="blackWhite">
          <a:xfrm>
            <a:off x="2444497" y="4757219"/>
            <a:ext cx="2144712" cy="1009650"/>
          </a:xfrm>
          <a:prstGeom prst="wedgeRectCallout">
            <a:avLst>
              <a:gd name="adj1" fmla="val 49255"/>
              <a:gd name="adj2" fmla="val -8398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latin typeface="Arial" pitchFamily="34" charset="0"/>
              </a:rPr>
              <a:t>In 2001, med mal insurers paid out $1.55 for every dollar earned</a:t>
            </a:r>
          </a:p>
        </p:txBody>
      </p:sp>
      <p:sp>
        <p:nvSpPr>
          <p:cNvPr id="11" name="AutoShape 29"/>
          <p:cNvSpPr>
            <a:spLocks noChangeArrowheads="1"/>
          </p:cNvSpPr>
          <p:nvPr/>
        </p:nvSpPr>
        <p:spPr bwMode="blackWhite">
          <a:xfrm>
            <a:off x="5368413" y="1463219"/>
            <a:ext cx="3503322" cy="1230964"/>
          </a:xfrm>
          <a:prstGeom prst="wedgeRectCallout">
            <a:avLst>
              <a:gd name="adj1" fmla="val 36718"/>
              <a:gd name="adj2" fmla="val 1741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latin typeface="Arial" pitchFamily="34" charset="0"/>
              </a:rPr>
              <a:t>The dramatic improvement </a:t>
            </a:r>
            <a:r>
              <a:rPr lang="en-US" sz="1600" b="1" dirty="0" smtClean="0">
                <a:latin typeface="Arial" pitchFamily="34" charset="0"/>
              </a:rPr>
              <a:t>over the past decade </a:t>
            </a:r>
            <a:r>
              <a:rPr lang="en-US" sz="1600" b="1" dirty="0">
                <a:latin typeface="Arial" pitchFamily="34" charset="0"/>
              </a:rPr>
              <a:t>has restored med </a:t>
            </a:r>
            <a:r>
              <a:rPr lang="en-US" sz="1600" b="1" dirty="0" err="1">
                <a:latin typeface="Arial" pitchFamily="34" charset="0"/>
              </a:rPr>
              <a:t>mal’s</a:t>
            </a:r>
            <a:r>
              <a:rPr lang="en-US" sz="1600" b="1" dirty="0">
                <a:latin typeface="Arial" pitchFamily="34" charset="0"/>
              </a:rPr>
              <a:t> </a:t>
            </a:r>
            <a:r>
              <a:rPr lang="en-US" sz="1600" b="1" dirty="0" smtClean="0">
                <a:latin typeface="Arial" pitchFamily="34" charset="0"/>
              </a:rPr>
              <a:t>viability, though some deterioration is anticipated</a:t>
            </a:r>
            <a:endParaRPr lang="en-US" sz="1600" b="1" dirty="0">
              <a:latin typeface="Arial" pitchFamily="34" charset="0"/>
            </a:endParaRP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12" name="Slide Number Placeholder 11"/>
          <p:cNvSpPr>
            <a:spLocks noGrp="1"/>
          </p:cNvSpPr>
          <p:nvPr>
            <p:ph type="sldNum" sz="quarter" idx="12"/>
          </p:nvPr>
        </p:nvSpPr>
        <p:spPr/>
        <p:txBody>
          <a:bodyPr/>
          <a:lstStyle/>
          <a:p>
            <a:pPr>
              <a:defRPr/>
            </a:pPr>
            <a:fld id="{103D1549-189B-430A-BC2E-B6FA9183E25C}" type="slidenum">
              <a:rPr lang="en-US" smtClean="0"/>
              <a:pPr>
                <a:defRPr/>
              </a:pPr>
              <a:t>25</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292930">
                                            <p:oleChartEl type="series" lvl="1"/>
                                          </p:spTgt>
                                        </p:tgtEl>
                                        <p:attrNameLst>
                                          <p:attrName>style.visibility</p:attrName>
                                        </p:attrNameLst>
                                      </p:cBhvr>
                                      <p:to>
                                        <p:strVal val="visible"/>
                                      </p:to>
                                    </p:set>
                                    <p:animEffect transition="in" filter="wipe(left)">
                                      <p:cBhvr>
                                        <p:cTn id="12" dur="500"/>
                                        <p:tgtEl>
                                          <p:spTgt spid="7292930">
                                            <p:oleChartEl type="series" lvl="1"/>
                                          </p:spTgt>
                                        </p:tgtEl>
                                      </p:cBhvr>
                                    </p:animEffect>
                                  </p:childTnLst>
                                </p:cTn>
                              </p:par>
                            </p:childTnLst>
                          </p:cTn>
                        </p:par>
                        <p:par>
                          <p:cTn id="13" fill="hold">
                            <p:stCondLst>
                              <p:cond delay="1000"/>
                            </p:stCondLst>
                            <p:childTnLst>
                              <p:par>
                                <p:cTn id="14" presetID="22" presetClass="entr" presetSubtype="2" fill="hold" grpId="0" nodeType="afterEffect">
                                  <p:stCondLst>
                                    <p:cond delay="700"/>
                                  </p:stCondLst>
                                  <p:childTnLst>
                                    <p:set>
                                      <p:cBhvr>
                                        <p:cTn id="15" dur="1" fill="hold">
                                          <p:stCondLst>
                                            <p:cond delay="0"/>
                                          </p:stCondLst>
                                        </p:cTn>
                                        <p:tgtEl>
                                          <p:spTgt spid="8"/>
                                        </p:tgtEl>
                                        <p:attrNameLst>
                                          <p:attrName>style.visibility</p:attrName>
                                        </p:attrNameLst>
                                      </p:cBhvr>
                                      <p:to>
                                        <p:strVal val="visible"/>
                                      </p:to>
                                    </p:set>
                                    <p:animEffect transition="in" filter="wipe(right)">
                                      <p:cBhvr>
                                        <p:cTn id="16" dur="500"/>
                                        <p:tgtEl>
                                          <p:spTgt spid="8"/>
                                        </p:tgtEl>
                                      </p:cBhvr>
                                    </p:animEffect>
                                  </p:childTnLst>
                                </p:cTn>
                              </p:par>
                            </p:childTnLst>
                          </p:cTn>
                        </p:par>
                        <p:par>
                          <p:cTn id="17" fill="hold">
                            <p:stCondLst>
                              <p:cond delay="2200"/>
                            </p:stCondLst>
                            <p:childTnLst>
                              <p:par>
                                <p:cTn id="18" presetID="22" presetClass="entr" presetSubtype="1"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childTnLst>
                          </p:cTn>
                        </p:par>
                        <p:par>
                          <p:cTn id="21" fill="hold">
                            <p:stCondLst>
                              <p:cond delay="27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8" grpId="0" animBg="1"/>
      <p:bldP spid="9"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6306"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Lawyer’s Professional Liability   Operating Environment</a:t>
            </a:r>
          </a:p>
        </p:txBody>
      </p:sp>
      <p:sp>
        <p:nvSpPr>
          <p:cNvPr id="11571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571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0523EE7-C669-4F06-8A4D-A73393AECA03}" type="slidenum">
              <a:rPr lang="en-US" sz="900">
                <a:solidFill>
                  <a:schemeClr val="bg1"/>
                </a:solidFill>
              </a:rPr>
              <a:pPr algn="r" eaLnBrk="0" hangingPunct="0">
                <a:lnSpc>
                  <a:spcPct val="85000"/>
                </a:lnSpc>
                <a:spcBef>
                  <a:spcPct val="20000"/>
                </a:spcBef>
              </a:pPr>
              <a:t>26</a:t>
            </a:fld>
            <a:endParaRPr lang="en-US" sz="900">
              <a:solidFill>
                <a:schemeClr val="bg1"/>
              </a:solidFill>
            </a:endParaRPr>
          </a:p>
        </p:txBody>
      </p:sp>
      <p:pic>
        <p:nvPicPr>
          <p:cNvPr id="11571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46310" name="Rectangle 6"/>
          <p:cNvSpPr>
            <a:spLocks noChangeArrowheads="1"/>
          </p:cNvSpPr>
          <p:nvPr/>
        </p:nvSpPr>
        <p:spPr bwMode="auto">
          <a:xfrm>
            <a:off x="363538" y="4324350"/>
            <a:ext cx="8416925" cy="97872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200" b="1" dirty="0" smtClean="0">
                <a:solidFill>
                  <a:srgbClr val="225A7A"/>
                </a:solidFill>
              </a:rPr>
              <a:t>Operating Performance Has Been Quite Variable Over Time</a:t>
            </a:r>
            <a:endParaRPr lang="en-US" sz="32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26</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6306"/>
                                        </p:tgtEl>
                                        <p:attrNameLst>
                                          <p:attrName>style.visibility</p:attrName>
                                        </p:attrNameLst>
                                      </p:cBhvr>
                                      <p:to>
                                        <p:strVal val="visible"/>
                                      </p:to>
                                    </p:set>
                                    <p:animEffect transition="in" filter="barn(outVertical)">
                                      <p:cBhvr>
                                        <p:cTn id="7" dur="1000"/>
                                        <p:tgtEl>
                                          <p:spTgt spid="214630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6310"/>
                                        </p:tgtEl>
                                        <p:attrNameLst>
                                          <p:attrName>style.visibility</p:attrName>
                                        </p:attrNameLst>
                                      </p:cBhvr>
                                      <p:to>
                                        <p:strVal val="visible"/>
                                      </p:to>
                                    </p:set>
                                    <p:animEffect transition="in" filter="barn(outVertical)">
                                      <p:cBhvr>
                                        <p:cTn id="10" dur="1000"/>
                                        <p:tgtEl>
                                          <p:spTgt spid="2146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6306" grpId="0" animBg="1"/>
      <p:bldP spid="21463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Lawyers’ Professional Liability Claims Frequency Trends</a:t>
            </a:r>
            <a:endParaRPr lang="en-US"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Ames &amp; Gough, </a:t>
            </a:r>
            <a:r>
              <a:rPr lang="en-US" sz="1100" i="1" dirty="0" smtClean="0"/>
              <a:t>Lawyers’ Professional Liability Claims Trends: 2013.</a:t>
            </a:r>
            <a:endParaRPr lang="en-US" sz="1100" i="1" dirty="0"/>
          </a:p>
        </p:txBody>
      </p:sp>
      <p:pic>
        <p:nvPicPr>
          <p:cNvPr id="20657154" name="Picture 2"/>
          <p:cNvPicPr>
            <a:picLocks noChangeAspect="1" noChangeArrowheads="1"/>
          </p:cNvPicPr>
          <p:nvPr/>
        </p:nvPicPr>
        <p:blipFill>
          <a:blip r:embed="rId2" cstate="email"/>
          <a:srcRect/>
          <a:stretch>
            <a:fillRect/>
          </a:stretch>
        </p:blipFill>
        <p:spPr bwMode="auto">
          <a:xfrm>
            <a:off x="119071" y="1150376"/>
            <a:ext cx="4953734" cy="2813561"/>
          </a:xfrm>
          <a:prstGeom prst="rect">
            <a:avLst/>
          </a:prstGeom>
          <a:noFill/>
          <a:ln w="9525">
            <a:noFill/>
            <a:miter lim="800000"/>
            <a:headEnd/>
            <a:tailEnd/>
          </a:ln>
        </p:spPr>
      </p:pic>
      <p:pic>
        <p:nvPicPr>
          <p:cNvPr id="20657155" name="Picture 3"/>
          <p:cNvPicPr>
            <a:picLocks noChangeAspect="1" noChangeArrowheads="1"/>
          </p:cNvPicPr>
          <p:nvPr/>
        </p:nvPicPr>
        <p:blipFill>
          <a:blip r:embed="rId3" cstate="email"/>
          <a:srcRect/>
          <a:stretch>
            <a:fillRect/>
          </a:stretch>
        </p:blipFill>
        <p:spPr bwMode="auto">
          <a:xfrm>
            <a:off x="4162273" y="3497588"/>
            <a:ext cx="4922735" cy="2969269"/>
          </a:xfrm>
          <a:prstGeom prst="rect">
            <a:avLst/>
          </a:prstGeom>
          <a:noFill/>
          <a:ln w="9525">
            <a:noFill/>
            <a:miter lim="800000"/>
            <a:headEnd/>
            <a:tailEnd/>
          </a:ln>
        </p:spPr>
      </p:pic>
      <p:sp>
        <p:nvSpPr>
          <p:cNvPr id="7" name="AutoShape 13"/>
          <p:cNvSpPr>
            <a:spLocks noChangeArrowheads="1"/>
          </p:cNvSpPr>
          <p:nvPr/>
        </p:nvSpPr>
        <p:spPr bwMode="blackWhite">
          <a:xfrm>
            <a:off x="5427407" y="1519085"/>
            <a:ext cx="2923218" cy="988142"/>
          </a:xfrm>
          <a:prstGeom prst="wedgeRectCallout">
            <a:avLst>
              <a:gd name="adj1" fmla="val -92818"/>
              <a:gd name="adj2" fmla="val -1059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rPr>
              <a:t>Claim frequency increased in 2012</a:t>
            </a:r>
            <a:endParaRPr lang="en-US" sz="2400" b="1" dirty="0">
              <a:solidFill>
                <a:schemeClr val="bg1"/>
              </a:solidFill>
            </a:endParaRPr>
          </a:p>
        </p:txBody>
      </p:sp>
      <p:sp>
        <p:nvSpPr>
          <p:cNvPr id="8" name="AutoShape 13"/>
          <p:cNvSpPr>
            <a:spLocks noChangeArrowheads="1"/>
          </p:cNvSpPr>
          <p:nvPr/>
        </p:nvSpPr>
        <p:spPr bwMode="blackWhite">
          <a:xfrm>
            <a:off x="339214" y="4572000"/>
            <a:ext cx="3406876" cy="1489586"/>
          </a:xfrm>
          <a:prstGeom prst="wedgeRectCallout">
            <a:avLst>
              <a:gd name="adj1" fmla="val 67328"/>
              <a:gd name="adj2" fmla="val -334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rPr>
              <a:t>The magnitude of claim frequency growth was fairly high</a:t>
            </a:r>
            <a:endParaRPr lang="en-US" sz="24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0657154"/>
                                        </p:tgtEl>
                                        <p:attrNameLst>
                                          <p:attrName>style.visibility</p:attrName>
                                        </p:attrNameLst>
                                      </p:cBhvr>
                                      <p:to>
                                        <p:strVal val="visible"/>
                                      </p:to>
                                    </p:set>
                                    <p:anim calcmode="lin" valueType="num">
                                      <p:cBhvr additive="base">
                                        <p:cTn id="7" dur="500" fill="hold"/>
                                        <p:tgtEl>
                                          <p:spTgt spid="20657154"/>
                                        </p:tgtEl>
                                        <p:attrNameLst>
                                          <p:attrName>ppt_x</p:attrName>
                                        </p:attrNameLst>
                                      </p:cBhvr>
                                      <p:tavLst>
                                        <p:tav tm="0">
                                          <p:val>
                                            <p:strVal val="#ppt_x"/>
                                          </p:val>
                                        </p:tav>
                                        <p:tav tm="100000">
                                          <p:val>
                                            <p:strVal val="#ppt_x"/>
                                          </p:val>
                                        </p:tav>
                                      </p:tavLst>
                                    </p:anim>
                                    <p:anim calcmode="lin" valueType="num">
                                      <p:cBhvr additive="base">
                                        <p:cTn id="8" dur="500" fill="hold"/>
                                        <p:tgtEl>
                                          <p:spTgt spid="2065715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50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657155"/>
                                        </p:tgtEl>
                                        <p:attrNameLst>
                                          <p:attrName>style.visibility</p:attrName>
                                        </p:attrNameLst>
                                      </p:cBhvr>
                                      <p:to>
                                        <p:strVal val="visible"/>
                                      </p:to>
                                    </p:set>
                                    <p:anim calcmode="lin" valueType="num">
                                      <p:cBhvr additive="base">
                                        <p:cTn id="17" dur="500" fill="hold"/>
                                        <p:tgtEl>
                                          <p:spTgt spid="20657155"/>
                                        </p:tgtEl>
                                        <p:attrNameLst>
                                          <p:attrName>ppt_x</p:attrName>
                                        </p:attrNameLst>
                                      </p:cBhvr>
                                      <p:tavLst>
                                        <p:tav tm="0">
                                          <p:val>
                                            <p:strVal val="#ppt_x"/>
                                          </p:val>
                                        </p:tav>
                                        <p:tav tm="100000">
                                          <p:val>
                                            <p:strVal val="#ppt_x"/>
                                          </p:val>
                                        </p:tav>
                                      </p:tavLst>
                                    </p:anim>
                                    <p:anim calcmode="lin" valueType="num">
                                      <p:cBhvr additive="base">
                                        <p:cTn id="18" dur="500" fill="hold"/>
                                        <p:tgtEl>
                                          <p:spTgt spid="20657155"/>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2" presetClass="entr" presetSubtype="2" fill="hold" grpId="0" nodeType="afterEffect">
                                  <p:stCondLst>
                                    <p:cond delay="500"/>
                                  </p:stCondLst>
                                  <p:childTnLst>
                                    <p:set>
                                      <p:cBhvr>
                                        <p:cTn id="21" dur="1" fill="hold">
                                          <p:stCondLst>
                                            <p:cond delay="0"/>
                                          </p:stCondLst>
                                        </p:cTn>
                                        <p:tgtEl>
                                          <p:spTgt spid="8"/>
                                        </p:tgtEl>
                                        <p:attrNameLst>
                                          <p:attrName>style.visibility</p:attrName>
                                        </p:attrNameLst>
                                      </p:cBhvr>
                                      <p:to>
                                        <p:strVal val="visible"/>
                                      </p:to>
                                    </p:set>
                                    <p:animEffect transition="in" filter="wipe(righ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sz="2400" b="1" dirty="0" smtClean="0">
                <a:latin typeface="Arial "/>
              </a:rPr>
              <a:t>Estimated Year-Over-Year Percentage Increase in  Large Claims (Combined Reserve Exceeding $500K)</a:t>
            </a:r>
            <a:endParaRPr lang="en-US" sz="1600"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Ames &amp; Gough, </a:t>
            </a:r>
            <a:r>
              <a:rPr lang="en-US" sz="1100" i="1" dirty="0" smtClean="0"/>
              <a:t>Lawyers’ Professional Liability Claims Trends: 2013.</a:t>
            </a:r>
            <a:endParaRPr lang="en-US" sz="1100" i="1" dirty="0"/>
          </a:p>
        </p:txBody>
      </p:sp>
      <p:pic>
        <p:nvPicPr>
          <p:cNvPr id="20665346" name="Picture 4" descr="http://cdn2.content.compendiumblog.com/uploads/user/65cf6304-d649-4a36-b069-dadff7e2e00e/d54af003-7aa0-4420-bd4f-71f63ad58090/Image/c275c74645916295b49c2f48eda75ebf/ames_and_gough___survey_graph.jpg"/>
          <p:cNvPicPr>
            <a:picLocks noChangeAspect="1" noChangeArrowheads="1"/>
          </p:cNvPicPr>
          <p:nvPr/>
        </p:nvPicPr>
        <p:blipFill>
          <a:blip r:embed="rId2" cstate="email"/>
          <a:srcRect/>
          <a:stretch>
            <a:fillRect/>
          </a:stretch>
        </p:blipFill>
        <p:spPr bwMode="auto">
          <a:xfrm>
            <a:off x="354069" y="1710813"/>
            <a:ext cx="8810641" cy="40529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sz="2800" dirty="0" smtClean="0">
                <a:latin typeface="Arial "/>
              </a:rPr>
              <a:t>Practice Areas Generating Largest Number      of Lawyers’ Professional Liability Claims*</a:t>
            </a:r>
            <a:endParaRPr lang="en-US" sz="2800"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Ames &amp; Gough, </a:t>
            </a:r>
            <a:r>
              <a:rPr lang="en-US" sz="1100" i="1" dirty="0" smtClean="0"/>
              <a:t>Lawyers’ Professional Liability Claims Trends: 2013.</a:t>
            </a:r>
            <a:endParaRPr lang="en-US" sz="1100" i="1" dirty="0"/>
          </a:p>
        </p:txBody>
      </p:sp>
      <p:pic>
        <p:nvPicPr>
          <p:cNvPr id="20658178" name="Picture 2"/>
          <p:cNvPicPr>
            <a:picLocks noChangeAspect="1" noChangeArrowheads="1"/>
          </p:cNvPicPr>
          <p:nvPr/>
        </p:nvPicPr>
        <p:blipFill>
          <a:blip r:embed="rId2" cstate="email"/>
          <a:srcRect/>
          <a:stretch>
            <a:fillRect/>
          </a:stretch>
        </p:blipFill>
        <p:spPr bwMode="auto">
          <a:xfrm>
            <a:off x="176983" y="1371598"/>
            <a:ext cx="8648729" cy="5109086"/>
          </a:xfrm>
          <a:prstGeom prst="rect">
            <a:avLst/>
          </a:prstGeom>
          <a:noFill/>
          <a:ln w="9525">
            <a:noFill/>
            <a:miter lim="800000"/>
            <a:headEnd/>
            <a:tailEnd/>
          </a:ln>
        </p:spPr>
      </p:pic>
      <p:sp>
        <p:nvSpPr>
          <p:cNvPr id="9" name="AutoShape 13"/>
          <p:cNvSpPr>
            <a:spLocks noChangeArrowheads="1"/>
          </p:cNvSpPr>
          <p:nvPr/>
        </p:nvSpPr>
        <p:spPr bwMode="blackWhite">
          <a:xfrm>
            <a:off x="5132439" y="3111910"/>
            <a:ext cx="3513154" cy="2448232"/>
          </a:xfrm>
          <a:prstGeom prst="wedgeRectCallout">
            <a:avLst>
              <a:gd name="adj1" fmla="val 3317"/>
              <a:gd name="adj2" fmla="val -8957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rPr>
              <a:t>Real Estate, followed by Corporate Business Organization &amp; Securities and Trusts and Estates generated the largest number of LPL claims</a:t>
            </a:r>
            <a:endParaRPr lang="en-US" sz="24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3</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a:solidFill>
                  <a:srgbClr val="FFFFFF"/>
                </a:solidFill>
                <a:latin typeface="Arial" charset="0"/>
                <a:cs typeface="Arial" charset="0"/>
              </a:rPr>
              <a:t>P/C Insurance Industry Financial Overview</a:t>
            </a:r>
          </a:p>
        </p:txBody>
      </p:sp>
      <p:sp>
        <p:nvSpPr>
          <p:cNvPr id="2152456" name="Rectangle 8"/>
          <p:cNvSpPr>
            <a:spLocks noChangeArrowheads="1"/>
          </p:cNvSpPr>
          <p:nvPr/>
        </p:nvSpPr>
        <p:spPr bwMode="auto">
          <a:xfrm>
            <a:off x="820271" y="4160838"/>
            <a:ext cx="7396069" cy="1754326"/>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a:solidFill>
                  <a:srgbClr val="225A7A"/>
                </a:solidFill>
                <a:latin typeface="Arial" charset="0"/>
                <a:cs typeface="Arial" charset="0"/>
              </a:rPr>
              <a:t>Profit Recovery </a:t>
            </a:r>
            <a:r>
              <a:rPr lang="en-US" sz="4000" b="1" dirty="0" smtClean="0">
                <a:solidFill>
                  <a:srgbClr val="225A7A"/>
                </a:solidFill>
              </a:rPr>
              <a:t>in Underway After High CAT Losses in 2011 and 2012</a:t>
            </a:r>
            <a:endParaRPr lang="en-US" sz="4000" b="1" dirty="0">
              <a:solidFill>
                <a:srgbClr val="225A7A"/>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First and Second Most Frequently      Alleged Malpractice Errors</a:t>
            </a:r>
            <a:endParaRPr lang="en-US"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Ames &amp; Gough, </a:t>
            </a:r>
            <a:r>
              <a:rPr lang="en-US" sz="1100" i="1" dirty="0" smtClean="0"/>
              <a:t>Lawyers’ Professional Liability Claims Trends: 2013.</a:t>
            </a:r>
            <a:endParaRPr lang="en-US" sz="1100" i="1" dirty="0"/>
          </a:p>
        </p:txBody>
      </p:sp>
      <p:pic>
        <p:nvPicPr>
          <p:cNvPr id="20659202" name="Picture 2"/>
          <p:cNvPicPr>
            <a:picLocks noChangeAspect="1" noChangeArrowheads="1"/>
          </p:cNvPicPr>
          <p:nvPr/>
        </p:nvPicPr>
        <p:blipFill>
          <a:blip r:embed="rId2" cstate="email"/>
          <a:srcRect/>
          <a:stretch>
            <a:fillRect/>
          </a:stretch>
        </p:blipFill>
        <p:spPr bwMode="auto">
          <a:xfrm>
            <a:off x="111849" y="1111546"/>
            <a:ext cx="8088254" cy="5216895"/>
          </a:xfrm>
          <a:prstGeom prst="rect">
            <a:avLst/>
          </a:prstGeom>
          <a:noFill/>
          <a:ln w="9525">
            <a:noFill/>
            <a:miter lim="800000"/>
            <a:headEnd/>
            <a:tailEnd/>
          </a:ln>
        </p:spPr>
      </p:pic>
      <p:sp>
        <p:nvSpPr>
          <p:cNvPr id="8" name="AutoShape 13"/>
          <p:cNvSpPr>
            <a:spLocks noChangeArrowheads="1"/>
          </p:cNvSpPr>
          <p:nvPr/>
        </p:nvSpPr>
        <p:spPr bwMode="blackWhite">
          <a:xfrm>
            <a:off x="6887497" y="3111910"/>
            <a:ext cx="2067812" cy="2448232"/>
          </a:xfrm>
          <a:prstGeom prst="wedgeRectCallout">
            <a:avLst>
              <a:gd name="adj1" fmla="val -154308"/>
              <a:gd name="adj2" fmla="val -1022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rPr>
              <a:t>Conflict of Interest remained the most commonly alleged malpractice error in 2013</a:t>
            </a:r>
            <a:endParaRPr lang="en-US" sz="20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Reported LPL Claim Frequency per </a:t>
            </a:r>
            <a:br>
              <a:rPr lang="en-US" dirty="0" smtClean="0"/>
            </a:br>
            <a:r>
              <a:rPr lang="en-US" dirty="0" smtClean="0"/>
              <a:t>$1 Million of Gross Earned Premium</a:t>
            </a:r>
            <a:endParaRPr lang="en-US" baseline="30000" dirty="0" smtClean="0"/>
          </a:p>
        </p:txBody>
      </p:sp>
      <p:graphicFrame>
        <p:nvGraphicFramePr>
          <p:cNvPr id="53250" name="Object 3"/>
          <p:cNvGraphicFramePr>
            <a:graphicFrameLocks/>
          </p:cNvGraphicFramePr>
          <p:nvPr/>
        </p:nvGraphicFramePr>
        <p:xfrm>
          <a:off x="206477" y="1887795"/>
          <a:ext cx="8716297" cy="4395018"/>
        </p:xfrm>
        <a:graphic>
          <a:graphicData uri="http://schemas.openxmlformats.org/presentationml/2006/ole">
            <p:oleObj spid="_x0000_s20663298" name="Chart" r:id="rId4" imgW="8419996" imgH="3657600" progId="MSGraph.Chart.8">
              <p:embed followColorScheme="full"/>
            </p:oleObj>
          </a:graphicData>
        </a:graphic>
      </p:graphicFrame>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t>
            </a:r>
            <a:r>
              <a:rPr lang="en-US" sz="1100" dirty="0" err="1" smtClean="0"/>
              <a:t>Milliman</a:t>
            </a:r>
            <a:r>
              <a:rPr lang="en-US" sz="1100" dirty="0" smtClean="0"/>
              <a:t>, </a:t>
            </a:r>
            <a:r>
              <a:rPr lang="en-US" sz="1100" i="1" dirty="0" smtClean="0"/>
              <a:t>P&amp;C Perspectives</a:t>
            </a:r>
            <a:r>
              <a:rPr lang="en-US" sz="1100" dirty="0" smtClean="0"/>
              <a:t>, May 2013.</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31</a:t>
            </a:fld>
            <a:endParaRPr lang="en-US"/>
          </a:p>
        </p:txBody>
      </p:sp>
      <p:sp>
        <p:nvSpPr>
          <p:cNvPr id="8" name="AutoShape 13"/>
          <p:cNvSpPr>
            <a:spLocks noChangeArrowheads="1"/>
          </p:cNvSpPr>
          <p:nvPr/>
        </p:nvSpPr>
        <p:spPr bwMode="blackWhite">
          <a:xfrm>
            <a:off x="4101726" y="1558414"/>
            <a:ext cx="2539963" cy="985820"/>
          </a:xfrm>
          <a:prstGeom prst="wedgeRectCallout">
            <a:avLst>
              <a:gd name="adj1" fmla="val 54560"/>
              <a:gd name="adj2" fmla="val 732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Frequency has increased since the “Great Recession”</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Aggregate Calendar-Year Operating   Results for LPL Specialty Writers</a:t>
            </a:r>
            <a:endParaRPr lang="en-US" b="1" dirty="0">
              <a:latin typeface="Arial "/>
            </a:endParaRPr>
          </a:p>
        </p:txBody>
      </p:sp>
      <p:sp>
        <p:nvSpPr>
          <p:cNvPr id="6"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t>
            </a:r>
            <a:r>
              <a:rPr lang="en-US" sz="1100" dirty="0" err="1" smtClean="0"/>
              <a:t>Milliman</a:t>
            </a:r>
            <a:r>
              <a:rPr lang="en-US" sz="1100" dirty="0" smtClean="0"/>
              <a:t>, </a:t>
            </a:r>
            <a:r>
              <a:rPr lang="en-US" sz="1100" i="1" dirty="0" smtClean="0"/>
              <a:t>P&amp;C Perspectives</a:t>
            </a:r>
            <a:r>
              <a:rPr lang="en-US" sz="1100" dirty="0" smtClean="0"/>
              <a:t>, May 2013, compiled from SNL Financial data.</a:t>
            </a:r>
            <a:endParaRPr lang="en-US" sz="1100" dirty="0"/>
          </a:p>
        </p:txBody>
      </p:sp>
      <p:pic>
        <p:nvPicPr>
          <p:cNvPr id="20661250" name="Picture 2"/>
          <p:cNvPicPr>
            <a:picLocks noChangeAspect="1" noChangeArrowheads="1"/>
          </p:cNvPicPr>
          <p:nvPr/>
        </p:nvPicPr>
        <p:blipFill>
          <a:blip r:embed="rId2" cstate="email"/>
          <a:srcRect/>
          <a:stretch>
            <a:fillRect/>
          </a:stretch>
        </p:blipFill>
        <p:spPr bwMode="auto">
          <a:xfrm>
            <a:off x="-15240" y="1325881"/>
            <a:ext cx="7287237" cy="5120640"/>
          </a:xfrm>
          <a:prstGeom prst="rect">
            <a:avLst/>
          </a:prstGeom>
          <a:noFill/>
          <a:ln w="9525">
            <a:noFill/>
            <a:miter lim="800000"/>
            <a:headEnd/>
            <a:tailEnd/>
          </a:ln>
        </p:spPr>
      </p:pic>
      <p:sp>
        <p:nvSpPr>
          <p:cNvPr id="10" name="AutoShape 13"/>
          <p:cNvSpPr>
            <a:spLocks noChangeArrowheads="1"/>
          </p:cNvSpPr>
          <p:nvPr/>
        </p:nvSpPr>
        <p:spPr bwMode="blackWhite">
          <a:xfrm>
            <a:off x="7345680" y="1313590"/>
            <a:ext cx="1798320" cy="1917290"/>
          </a:xfrm>
          <a:prstGeom prst="wedgeRectCallout">
            <a:avLst>
              <a:gd name="adj1" fmla="val -61935"/>
              <a:gd name="adj2" fmla="val 51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rPr>
              <a:t>Combined Ratio improved in 2012 but remains elevated</a:t>
            </a:r>
            <a:endParaRPr lang="en-US" sz="2000" b="1" dirty="0">
              <a:solidFill>
                <a:schemeClr val="bg1"/>
              </a:solidFill>
            </a:endParaRPr>
          </a:p>
        </p:txBody>
      </p:sp>
      <p:sp>
        <p:nvSpPr>
          <p:cNvPr id="11" name="AutoShape 13"/>
          <p:cNvSpPr>
            <a:spLocks noChangeArrowheads="1"/>
          </p:cNvSpPr>
          <p:nvPr/>
        </p:nvSpPr>
        <p:spPr bwMode="blackWhite">
          <a:xfrm>
            <a:off x="7330440" y="3325270"/>
            <a:ext cx="1798320" cy="1917290"/>
          </a:xfrm>
          <a:prstGeom prst="wedgeRectCallout">
            <a:avLst>
              <a:gd name="adj1" fmla="val -61935"/>
              <a:gd name="adj2" fmla="val 51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rPr>
              <a:t>Investment Income Ratio is shrinking due to low interest rates</a:t>
            </a:r>
            <a:endParaRPr lang="en-US" sz="20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000"/>
                            </p:stCondLst>
                            <p:childTnLst>
                              <p:par>
                                <p:cTn id="9" presetID="22" presetClass="entr" presetSubtype="2"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Breakdown of Aggregate Combined Ratio by Calendar Year for LPL Specialty Writers</a:t>
            </a:r>
            <a:endParaRPr lang="en-US" b="1" dirty="0">
              <a:latin typeface="Arial "/>
            </a:endParaRPr>
          </a:p>
        </p:txBody>
      </p:sp>
      <p:sp>
        <p:nvSpPr>
          <p:cNvPr id="6"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t>
            </a:r>
            <a:r>
              <a:rPr lang="en-US" sz="1100" dirty="0" err="1" smtClean="0"/>
              <a:t>Milliman</a:t>
            </a:r>
            <a:r>
              <a:rPr lang="en-US" sz="1100" dirty="0" smtClean="0"/>
              <a:t>, </a:t>
            </a:r>
            <a:r>
              <a:rPr lang="en-US" sz="1100" i="1" dirty="0" smtClean="0"/>
              <a:t>P&amp;C Perspectives</a:t>
            </a:r>
            <a:r>
              <a:rPr lang="en-US" sz="1100" dirty="0" smtClean="0"/>
              <a:t>, May 2013, compiled from SNL Financial data.</a:t>
            </a:r>
            <a:endParaRPr lang="en-US" sz="1100" dirty="0"/>
          </a:p>
        </p:txBody>
      </p:sp>
      <p:pic>
        <p:nvPicPr>
          <p:cNvPr id="20662274" name="Picture 2"/>
          <p:cNvPicPr>
            <a:picLocks noChangeAspect="1" noChangeArrowheads="1"/>
          </p:cNvPicPr>
          <p:nvPr/>
        </p:nvPicPr>
        <p:blipFill>
          <a:blip r:embed="rId2" cstate="email"/>
          <a:srcRect/>
          <a:stretch>
            <a:fillRect/>
          </a:stretch>
        </p:blipFill>
        <p:spPr bwMode="auto">
          <a:xfrm>
            <a:off x="152455" y="2087880"/>
            <a:ext cx="8823905" cy="4385329"/>
          </a:xfrm>
          <a:prstGeom prst="rect">
            <a:avLst/>
          </a:prstGeom>
          <a:noFill/>
          <a:ln w="9525">
            <a:noFill/>
            <a:miter lim="800000"/>
            <a:headEnd/>
            <a:tailEnd/>
          </a:ln>
        </p:spPr>
      </p:pic>
      <p:sp>
        <p:nvSpPr>
          <p:cNvPr id="8" name="AutoShape 13"/>
          <p:cNvSpPr>
            <a:spLocks noChangeArrowheads="1"/>
          </p:cNvSpPr>
          <p:nvPr/>
        </p:nvSpPr>
        <p:spPr bwMode="blackWhite">
          <a:xfrm>
            <a:off x="2834640" y="1188720"/>
            <a:ext cx="3992880" cy="960120"/>
          </a:xfrm>
          <a:prstGeom prst="wedgeRectCallout">
            <a:avLst>
              <a:gd name="adj1" fmla="val 35775"/>
              <a:gd name="adj2" fmla="val 861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rPr>
              <a:t>Combined Ratio have shown volatility over the past 17 years (1996-2012, inclusive)</a:t>
            </a:r>
            <a:endParaRPr lang="en-US" sz="20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SURPLUS/CAPITAL/CAPACITY</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34</a:t>
            </a:fld>
            <a:endParaRPr lang="en-US" sz="900">
              <a:solidFill>
                <a:schemeClr val="bg1"/>
              </a:solidFill>
            </a:endParaRPr>
          </a:p>
        </p:txBody>
      </p:sp>
      <p:pic>
        <p:nvPicPr>
          <p:cNvPr id="132101"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496888" y="4216400"/>
            <a:ext cx="8001000" cy="108952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How Will Large Catastrophe Losses Impact Capacity?</a:t>
            </a:r>
            <a:endParaRPr lang="en-US" sz="36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34</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nvGraphicFramePr>
        <p:xfrm>
          <a:off x="138113" y="1498600"/>
          <a:ext cx="8655050" cy="4200525"/>
        </p:xfrm>
        <a:graphic>
          <a:graphicData uri="http://schemas.openxmlformats.org/presentationml/2006/ole">
            <p:oleObj spid="_x0000_s20032514" name="Chart" r:id="rId4" imgW="8610574" imgH="4181541" progId="MSGraph.Chart.8">
              <p:embed followColorScheme="full"/>
            </p:oleObj>
          </a:graphicData>
        </a:graphic>
      </p:graphicFrame>
      <p:sp>
        <p:nvSpPr>
          <p:cNvPr id="46083" name="Rectangle 3"/>
          <p:cNvSpPr>
            <a:spLocks noGrp="1" noChangeArrowheads="1"/>
          </p:cNvSpPr>
          <p:nvPr>
            <p:ph type="title" idx="4294967295"/>
          </p:nvPr>
        </p:nvSpPr>
        <p:spPr/>
        <p:txBody>
          <a:bodyPr/>
          <a:lstStyle/>
          <a:p>
            <a:r>
              <a:rPr lang="en-US" dirty="0" smtClean="0"/>
              <a:t>US Policyholder Surplus:</a:t>
            </a:r>
            <a:br>
              <a:rPr lang="en-US" dirty="0" smtClean="0"/>
            </a:br>
            <a:r>
              <a:rPr lang="en-US" dirty="0" smtClean="0"/>
              <a:t>1975–2013*</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a:t>
            </a:r>
            <a:r>
              <a:rPr lang="en-US" sz="1100" dirty="0" smtClean="0"/>
              <a:t>3/31/13.</a:t>
            </a:r>
            <a:endParaRPr lang="en-US" sz="1100" dirty="0"/>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5722373" y="3775586"/>
            <a:ext cx="3151905" cy="1249822"/>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“Surplus” is a measure of underwriting capacity.  It is analogous to “Owners Equity” or “Net Worth” in non-insurance organizations</a:t>
            </a: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a:t>
            </a:r>
            <a:r>
              <a:rPr lang="en-US" b="1" dirty="0" smtClean="0">
                <a:solidFill>
                  <a:srgbClr val="FFFFFF"/>
                </a:solidFill>
              </a:rPr>
              <a:t>0.77:$</a:t>
            </a:r>
            <a:r>
              <a:rPr lang="en-US" b="1" dirty="0">
                <a:solidFill>
                  <a:srgbClr val="FFFFFF"/>
                </a:solidFill>
              </a:rPr>
              <a:t>1 as of</a:t>
            </a:r>
            <a:br>
              <a:rPr lang="en-US" b="1" dirty="0">
                <a:solidFill>
                  <a:srgbClr val="FFFFFF"/>
                </a:solidFill>
              </a:rPr>
            </a:br>
            <a:r>
              <a:rPr lang="en-US" b="1" dirty="0" smtClean="0">
                <a:solidFill>
                  <a:srgbClr val="FFFFFF"/>
                </a:solidFill>
              </a:rPr>
              <a:t>3/31/13, </a:t>
            </a:r>
            <a:r>
              <a:rPr lang="en-US" b="1" dirty="0">
                <a:solidFill>
                  <a:srgbClr val="FFFFFF"/>
                </a:solidFill>
              </a:rPr>
              <a:t>A Near Record Low (at Least in Recent History</a:t>
            </a:r>
            <a:r>
              <a:rPr lang="en-US" b="1" dirty="0" smtClean="0">
                <a:solidFill>
                  <a:srgbClr val="FFFFFF"/>
                </a:solidFill>
              </a:rPr>
              <a:t>)*</a:t>
            </a:r>
            <a:endParaRPr lang="en-US" b="1" dirty="0">
              <a:solidFill>
                <a:srgbClr val="FFFFFF"/>
              </a:solidFill>
            </a:endParaRPr>
          </a:p>
        </p:txBody>
      </p:sp>
      <p:sp>
        <p:nvSpPr>
          <p:cNvPr id="7200776" name="AutoShape 8"/>
          <p:cNvSpPr>
            <a:spLocks noChangeArrowheads="1"/>
          </p:cNvSpPr>
          <p:nvPr/>
        </p:nvSpPr>
        <p:spPr bwMode="blackWhite">
          <a:xfrm>
            <a:off x="1514475" y="1473200"/>
            <a:ext cx="5165725" cy="1435100"/>
          </a:xfrm>
          <a:prstGeom prst="wedgeRectCallout">
            <a:avLst>
              <a:gd name="adj1" fmla="val 83614"/>
              <a:gd name="adj2" fmla="val -187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a:t>
            </a:r>
            <a:r>
              <a:rPr lang="en-US" sz="1600" b="1" dirty="0" smtClean="0">
                <a:solidFill>
                  <a:schemeClr val="bg1"/>
                </a:solidFill>
              </a:rPr>
              <a:t>3/31/13 </a:t>
            </a:r>
            <a:r>
              <a:rPr lang="en-US" sz="1600" b="1" dirty="0">
                <a:solidFill>
                  <a:schemeClr val="bg1"/>
                </a:solidFill>
              </a:rPr>
              <a:t>was </a:t>
            </a:r>
            <a:r>
              <a:rPr lang="en-US" sz="1600" b="1" dirty="0" smtClean="0">
                <a:solidFill>
                  <a:schemeClr val="bg1"/>
                </a:solidFill>
              </a:rPr>
              <a:t>a record $607.7, up 3.6% from $586.9 of 12/31/12, and up 39.0% ($170.6B) from the crisis trough of </a:t>
            </a:r>
            <a:r>
              <a:rPr lang="en-US" sz="1600" b="1" dirty="0">
                <a:solidFill>
                  <a:schemeClr val="bg1"/>
                </a:solidFill>
              </a:rPr>
              <a:t>$437.1B </a:t>
            </a:r>
            <a:r>
              <a:rPr lang="en-US" sz="1600" b="1" dirty="0" smtClean="0">
                <a:solidFill>
                  <a:schemeClr val="bg1"/>
                </a:solidFill>
              </a:rPr>
              <a:t>at </a:t>
            </a:r>
            <a:r>
              <a:rPr lang="en-US" sz="1600" b="1" dirty="0">
                <a:solidFill>
                  <a:schemeClr val="bg1"/>
                </a:solidFill>
              </a:rPr>
              <a:t>3/31/09. </a:t>
            </a:r>
            <a:r>
              <a:rPr lang="en-US" sz="1600" b="1" dirty="0" smtClean="0">
                <a:solidFill>
                  <a:schemeClr val="bg1"/>
                </a:solidFill>
              </a:rPr>
              <a:t>Pre-crisis </a:t>
            </a:r>
            <a:r>
              <a:rPr lang="en-US" sz="1600" b="1" dirty="0">
                <a:solidFill>
                  <a:schemeClr val="bg1"/>
                </a:solidFill>
              </a:rPr>
              <a:t>peak was $521.8 as of 9/30/07. Surplus as of </a:t>
            </a:r>
            <a:r>
              <a:rPr lang="en-US" sz="1600" b="1" dirty="0" smtClean="0">
                <a:solidFill>
                  <a:schemeClr val="bg1"/>
                </a:solidFill>
              </a:rPr>
              <a:t>3/31/13 </a:t>
            </a:r>
            <a:r>
              <a:rPr lang="en-US" sz="1600" b="1" dirty="0">
                <a:solidFill>
                  <a:schemeClr val="bg1"/>
                </a:solidFill>
              </a:rPr>
              <a:t>was </a:t>
            </a:r>
            <a:r>
              <a:rPr lang="en-US" sz="1600" b="1" dirty="0" smtClean="0">
                <a:solidFill>
                  <a:schemeClr val="bg1"/>
                </a:solidFill>
              </a:rPr>
              <a:t>16.5% </a:t>
            </a:r>
            <a:r>
              <a:rPr lang="en-US" sz="1600" b="1" dirty="0">
                <a:solidFill>
                  <a:schemeClr val="bg1"/>
                </a:solidFill>
              </a:rPr>
              <a:t>above 2007 </a:t>
            </a:r>
            <a:r>
              <a:rPr lang="en-US" sz="1600" b="1" dirty="0" smtClean="0">
                <a:solidFill>
                  <a:schemeClr val="bg1"/>
                </a:solidFill>
              </a:rPr>
              <a:t>peak.</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380546">
                                            <p:oleChartEl type="series" lvl="1"/>
                                          </p:spTgt>
                                        </p:tgtEl>
                                        <p:attrNameLst>
                                          <p:attrName>style.visibility</p:attrName>
                                        </p:attrNameLst>
                                      </p:cBhvr>
                                      <p:to>
                                        <p:strVal val="visible"/>
                                      </p:to>
                                    </p:set>
                                    <p:animEffect transition="in" filter="wipe(left)">
                                      <p:cBhvr>
                                        <p:cTn id="7" dur="1000"/>
                                        <p:tgtEl>
                                          <p:spTgt spid="6380546">
                                            <p:oleChartEl type="series" lvl="1"/>
                                          </p:spTgt>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36</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219620" y="90488"/>
            <a:ext cx="7400925" cy="860425"/>
          </a:xfrm>
        </p:spPr>
        <p:txBody>
          <a:bodyPr/>
          <a:lstStyle/>
          <a:p>
            <a:r>
              <a:rPr lang="en-US" dirty="0" smtClean="0"/>
              <a:t>Policyholder Surplus, </a:t>
            </a:r>
            <a:br>
              <a:rPr lang="en-US" dirty="0" smtClean="0"/>
            </a:br>
            <a:r>
              <a:rPr lang="en-US" dirty="0" smtClean="0"/>
              <a:t>2006:Q4–2013:Q1</a:t>
            </a:r>
          </a:p>
        </p:txBody>
      </p:sp>
      <p:sp>
        <p:nvSpPr>
          <p:cNvPr id="47111" name="Rectangle 4"/>
          <p:cNvSpPr>
            <a:spLocks noChangeArrowheads="1"/>
          </p:cNvSpPr>
          <p:nvPr/>
        </p:nvSpPr>
        <p:spPr bwMode="auto">
          <a:xfrm>
            <a:off x="-171450" y="6584950"/>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Sources: ISO, A.M .Best.</a:t>
            </a:r>
          </a:p>
        </p:txBody>
      </p:sp>
      <p:sp>
        <p:nvSpPr>
          <p:cNvPr id="47112" name="Rectangle 4"/>
          <p:cNvSpPr>
            <a:spLocks noChangeArrowheads="1"/>
          </p:cNvSpPr>
          <p:nvPr/>
        </p:nvSpPr>
        <p:spPr bwMode="black">
          <a:xfrm>
            <a:off x="40341" y="1292225"/>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nvGraphicFramePr>
        <p:xfrm>
          <a:off x="120650" y="1667529"/>
          <a:ext cx="8915400" cy="3362325"/>
        </p:xfrm>
        <a:graphic>
          <a:graphicData uri="http://schemas.openxmlformats.org/presentationml/2006/ole">
            <p:oleObj spid="_x0000_s14558210" name="Chart" r:id="rId4" imgW="8772538" imgH="3305067" progId="MSGraph.Chart.8">
              <p:embed followColorScheme="full"/>
            </p:oleObj>
          </a:graphicData>
        </a:graphic>
      </p:graphicFrame>
      <p:sp>
        <p:nvSpPr>
          <p:cNvPr id="7200776" name="AutoShape 8"/>
          <p:cNvSpPr>
            <a:spLocks noChangeArrowheads="1"/>
          </p:cNvSpPr>
          <p:nvPr/>
        </p:nvSpPr>
        <p:spPr bwMode="blackWhite">
          <a:xfrm>
            <a:off x="2018321" y="1219613"/>
            <a:ext cx="2563812" cy="568325"/>
          </a:xfrm>
          <a:prstGeom prst="wedgeRectCallout">
            <a:avLst>
              <a:gd name="adj1" fmla="val -51726"/>
              <a:gd name="adj2" fmla="val 20188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2007:Q3</a:t>
            </a:r>
            <a:r>
              <a:rPr lang="en-US" sz="1600" b="1" dirty="0">
                <a:solidFill>
                  <a:srgbClr val="FFFFFF"/>
                </a:solidFill>
                <a:latin typeface="Arial" charset="0"/>
                <a:cs typeface="Arial" charset="0"/>
              </a:rPr>
              <a:t/>
            </a:r>
            <a:br>
              <a:rPr lang="en-US" sz="1600" b="1" dirty="0">
                <a:solidFill>
                  <a:srgbClr val="FFFFFF"/>
                </a:solidFill>
                <a:latin typeface="Arial" charset="0"/>
                <a:cs typeface="Arial" charset="0"/>
              </a:rPr>
            </a:br>
            <a:r>
              <a:rPr lang="en-US" sz="1600" b="1" dirty="0" smtClean="0">
                <a:solidFill>
                  <a:srgbClr val="FFFFFF"/>
                </a:solidFill>
                <a:latin typeface="Arial" charset="0"/>
                <a:cs typeface="Arial" charset="0"/>
              </a:rPr>
              <a:t>Pre-Crisis Peak</a:t>
            </a:r>
            <a:endParaRPr lang="en-US" sz="1600" b="1" dirty="0">
              <a:solidFill>
                <a:srgbClr val="FFFFFF"/>
              </a:solidFill>
              <a:latin typeface="Arial" charset="0"/>
              <a:cs typeface="Arial" charset="0"/>
            </a:endParaRPr>
          </a:p>
        </p:txBody>
      </p:sp>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AutoShape 8"/>
          <p:cNvSpPr>
            <a:spLocks noChangeArrowheads="1"/>
          </p:cNvSpPr>
          <p:nvPr/>
        </p:nvSpPr>
        <p:spPr bwMode="blackWhite">
          <a:xfrm>
            <a:off x="5782236" y="3657600"/>
            <a:ext cx="2568389" cy="813763"/>
          </a:xfrm>
          <a:prstGeom prst="wedgeRectCallout">
            <a:avLst>
              <a:gd name="adj1" fmla="val 64708"/>
              <a:gd name="adj2" fmla="val -104673"/>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latin typeface="Arial" charset="0"/>
                <a:cs typeface="Arial" charset="0"/>
              </a:rPr>
              <a:t>Surplus </a:t>
            </a:r>
            <a:r>
              <a:rPr lang="en-US" sz="1400" b="1" dirty="0" smtClean="0">
                <a:solidFill>
                  <a:srgbClr val="000000"/>
                </a:solidFill>
                <a:latin typeface="Arial" charset="0"/>
                <a:cs typeface="Arial" charset="0"/>
              </a:rPr>
              <a:t>as of 3/31/13 stood at a record high $607.7B</a:t>
            </a:r>
            <a:endParaRPr lang="en-US" sz="1400" b="1" dirty="0">
              <a:solidFill>
                <a:srgbClr val="000000"/>
              </a:solidFill>
              <a:latin typeface="Arial" charset="0"/>
              <a:cs typeface="Arial" charset="0"/>
            </a:endParaRPr>
          </a:p>
        </p:txBody>
      </p:sp>
      <p:sp>
        <p:nvSpPr>
          <p:cNvPr id="47116" name="Text Box 18"/>
          <p:cNvSpPr txBox="1">
            <a:spLocks noChangeArrowheads="1"/>
          </p:cNvSpPr>
          <p:nvPr/>
        </p:nvSpPr>
        <p:spPr bwMode="auto">
          <a:xfrm>
            <a:off x="171245" y="5369642"/>
            <a:ext cx="3112729" cy="954107"/>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a:solidFill>
                  <a:srgbClr val="000000"/>
                </a:solidFill>
                <a:latin typeface="Arial" charset="0"/>
                <a:cs typeface="Arial" charset="0"/>
              </a:rPr>
              <a:t>*Includes $22.5B of paid-in capital from a holding company parent for one insurer’s investment in a non-insurance business in early 2010.</a:t>
            </a:r>
          </a:p>
        </p:txBody>
      </p:sp>
      <p:sp>
        <p:nvSpPr>
          <p:cNvPr id="18" name="AutoShape 7"/>
          <p:cNvSpPr>
            <a:spLocks noChangeArrowheads="1"/>
          </p:cNvSpPr>
          <p:nvPr/>
        </p:nvSpPr>
        <p:spPr bwMode="blackWhite">
          <a:xfrm>
            <a:off x="859021" y="3687097"/>
            <a:ext cx="2208644" cy="97339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300" b="1" dirty="0">
                <a:solidFill>
                  <a:srgbClr val="FFFFFF"/>
                </a:solidFill>
                <a:latin typeface="Arial" charset="0"/>
                <a:cs typeface="Arial" charset="0"/>
              </a:rPr>
              <a:t>The Industry now has $1 of surplus for every $</a:t>
            </a:r>
            <a:r>
              <a:rPr lang="en-US" sz="1300" b="1" dirty="0" smtClean="0">
                <a:solidFill>
                  <a:srgbClr val="FFFFFF"/>
                </a:solidFill>
                <a:latin typeface="Arial" charset="0"/>
                <a:cs typeface="Arial" charset="0"/>
              </a:rPr>
              <a:t>0.80 </a:t>
            </a:r>
            <a:r>
              <a:rPr lang="en-US" sz="1300" b="1" dirty="0">
                <a:solidFill>
                  <a:srgbClr val="FFFFFF"/>
                </a:solidFill>
                <a:latin typeface="Arial" charset="0"/>
                <a:cs typeface="Arial" charset="0"/>
              </a:rPr>
              <a:t>of </a:t>
            </a:r>
            <a:r>
              <a:rPr lang="en-US" sz="1300" b="1" dirty="0" smtClean="0">
                <a:solidFill>
                  <a:srgbClr val="FFFFFF"/>
                </a:solidFill>
                <a:latin typeface="Arial" charset="0"/>
                <a:cs typeface="Arial" charset="0"/>
              </a:rPr>
              <a:t>NPW, close to the </a:t>
            </a:r>
            <a:r>
              <a:rPr lang="en-US" sz="1300" b="1" dirty="0">
                <a:solidFill>
                  <a:srgbClr val="FFFFFF"/>
                </a:solidFill>
                <a:latin typeface="Arial" charset="0"/>
                <a:cs typeface="Arial" charset="0"/>
              </a:rPr>
              <a:t>strongest claims-paying status in its history.</a:t>
            </a:r>
          </a:p>
        </p:txBody>
      </p:sp>
      <p:sp>
        <p:nvSpPr>
          <p:cNvPr id="19" name="AutoShape 8"/>
          <p:cNvSpPr>
            <a:spLocks noChangeArrowheads="1"/>
          </p:cNvSpPr>
          <p:nvPr/>
        </p:nvSpPr>
        <p:spPr bwMode="blackWhite">
          <a:xfrm>
            <a:off x="5641518" y="1077046"/>
            <a:ext cx="2563812" cy="568325"/>
          </a:xfrm>
          <a:prstGeom prst="wedgeRectCallout">
            <a:avLst>
              <a:gd name="adj1" fmla="val 13087"/>
              <a:gd name="adj2" fmla="val 14998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Drop due to near-record 2011 CAT losses</a:t>
            </a:r>
            <a:endParaRPr lang="en-US" sz="1600" b="1" dirty="0">
              <a:solidFill>
                <a:srgbClr val="FFFFFF"/>
              </a:solidFill>
              <a:latin typeface="Arial" charset="0"/>
              <a:cs typeface="Arial" charset="0"/>
            </a:endParaRPr>
          </a:p>
        </p:txBody>
      </p:sp>
      <p:sp>
        <p:nvSpPr>
          <p:cNvPr id="15" name="Rectangle 5"/>
          <p:cNvSpPr>
            <a:spLocks noChangeArrowheads="1"/>
          </p:cNvSpPr>
          <p:nvPr/>
        </p:nvSpPr>
        <p:spPr bwMode="blackWhite">
          <a:xfrm>
            <a:off x="3382297" y="5270087"/>
            <a:ext cx="5449819" cy="125627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The P/C Insurance Industry Both Entered and Emerged from the 2012 Hurricane Season Very Strong Financially.  </a:t>
            </a:r>
            <a:endParaRPr lang="en-US" sz="2000"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1AA7DCC4-C3E5-453E-9648-57F98E722F0C}" type="slidenum">
              <a:rPr lang="en-US"/>
              <a:pPr/>
              <a:t>37</a:t>
            </a:fld>
            <a:endParaRPr lang="en-US"/>
          </a:p>
        </p:txBody>
      </p:sp>
      <p:sp>
        <p:nvSpPr>
          <p:cNvPr id="1989634" name="Rectangle 2"/>
          <p:cNvSpPr>
            <a:spLocks noGrp="1" noChangeArrowheads="1"/>
          </p:cNvSpPr>
          <p:nvPr>
            <p:ph type="title"/>
          </p:nvPr>
        </p:nvSpPr>
        <p:spPr/>
        <p:txBody>
          <a:bodyPr/>
          <a:lstStyle/>
          <a:p>
            <a:r>
              <a:rPr lang="en-US" sz="2400" dirty="0" smtClean="0"/>
              <a:t>U.S. INSURANCE MERGERS AND ACQUISITIONS, 2002-2012 (1)</a:t>
            </a:r>
          </a:p>
        </p:txBody>
      </p:sp>
      <p:graphicFrame>
        <p:nvGraphicFramePr>
          <p:cNvPr id="1989635" name="Object 3"/>
          <p:cNvGraphicFramePr>
            <a:graphicFrameLocks/>
          </p:cNvGraphicFramePr>
          <p:nvPr>
            <p:ph type="chart" idx="4294967295"/>
          </p:nvPr>
        </p:nvGraphicFramePr>
        <p:xfrm>
          <a:off x="292100" y="1620838"/>
          <a:ext cx="8559800" cy="4513262"/>
        </p:xfrm>
        <a:graphic>
          <a:graphicData uri="http://schemas.openxmlformats.org/presentationml/2006/ole">
            <p:oleObj spid="_x0000_s18754562" name="Chart" r:id="rId4" imgW="8582143" imgH="4524482" progId="MSGraph.Chart.8">
              <p:embed followColorScheme="full"/>
            </p:oleObj>
          </a:graphicData>
        </a:graphic>
      </p:graphicFrame>
      <p:sp>
        <p:nvSpPr>
          <p:cNvPr id="1989636" name="Rectangle 4"/>
          <p:cNvSpPr>
            <a:spLocks noChangeArrowheads="1"/>
          </p:cNvSpPr>
          <p:nvPr/>
        </p:nvSpPr>
        <p:spPr bwMode="black">
          <a:xfrm>
            <a:off x="347663" y="1266825"/>
            <a:ext cx="8534400"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a:solidFill>
                  <a:srgbClr val="225A7A"/>
                </a:solidFill>
              </a:rPr>
              <a:t>($ </a:t>
            </a:r>
            <a:r>
              <a:rPr lang="en-US" sz="1600" b="1" dirty="0" smtClean="0">
                <a:solidFill>
                  <a:srgbClr val="225A7A"/>
                </a:solidFill>
              </a:rPr>
              <a:t>Millions</a:t>
            </a:r>
            <a:r>
              <a:rPr lang="en-US" sz="1600" b="1" dirty="0">
                <a:solidFill>
                  <a:srgbClr val="225A7A"/>
                </a:solidFill>
              </a:rPr>
              <a:t>)</a:t>
            </a:r>
          </a:p>
        </p:txBody>
      </p:sp>
      <p:sp>
        <p:nvSpPr>
          <p:cNvPr id="1989637" name="Rectangle 5"/>
          <p:cNvSpPr>
            <a:spLocks noChangeArrowheads="1"/>
          </p:cNvSpPr>
          <p:nvPr/>
        </p:nvSpPr>
        <p:spPr bwMode="auto">
          <a:xfrm>
            <a:off x="0" y="6203205"/>
            <a:ext cx="7569200" cy="654795"/>
          </a:xfrm>
          <a:prstGeom prst="rect">
            <a:avLst/>
          </a:prstGeom>
          <a:noFill/>
          <a:ln w="9525" algn="ctr">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(1) Includes transactions where a U.S. company was the acquirer and/or the target.</a:t>
            </a:r>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 Conning proprietary database.</a:t>
            </a:r>
            <a:endParaRPr lang="en-US" sz="1100" dirty="0"/>
          </a:p>
        </p:txBody>
      </p:sp>
      <p:sp>
        <p:nvSpPr>
          <p:cNvPr id="1989639" name="AutoShape 7"/>
          <p:cNvSpPr>
            <a:spLocks noChangeArrowheads="1"/>
          </p:cNvSpPr>
          <p:nvPr/>
        </p:nvSpPr>
        <p:spPr bwMode="blackWhite">
          <a:xfrm>
            <a:off x="3746500" y="4866968"/>
            <a:ext cx="3090863" cy="682932"/>
          </a:xfrm>
          <a:prstGeom prst="wedgeRectCallout">
            <a:avLst>
              <a:gd name="adj1" fmla="val 72478"/>
              <a:gd name="adj2" fmla="val -348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M&amp;A activity  has returned to its pre-crisis levels.</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312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2F20732-A4D4-4BEA-B6BE-959695E8D56F}" type="slidenum">
              <a:rPr lang="en-US" sz="900">
                <a:solidFill>
                  <a:schemeClr val="bg1"/>
                </a:solidFill>
              </a:rPr>
              <a:pPr algn="r" eaLnBrk="0" hangingPunct="0">
                <a:lnSpc>
                  <a:spcPct val="85000"/>
                </a:lnSpc>
                <a:spcBef>
                  <a:spcPct val="20000"/>
                </a:spcBef>
              </a:pPr>
              <a:t>38</a:t>
            </a:fld>
            <a:endParaRPr lang="en-US" sz="900">
              <a:solidFill>
                <a:schemeClr val="bg1"/>
              </a:solidFill>
            </a:endParaRPr>
          </a:p>
        </p:txBody>
      </p:sp>
      <p:pic>
        <p:nvPicPr>
          <p:cNvPr id="133124"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dirty="0" smtClean="0">
                <a:solidFill>
                  <a:schemeClr val="bg1"/>
                </a:solidFill>
              </a:rPr>
              <a:t>REINSURANCE </a:t>
            </a:r>
            <a:r>
              <a:rPr lang="en-US" sz="4200" b="1" dirty="0">
                <a:solidFill>
                  <a:schemeClr val="bg1"/>
                </a:solidFill>
              </a:rPr>
              <a:t>MARKET CONDITIONS</a:t>
            </a:r>
          </a:p>
        </p:txBody>
      </p:sp>
      <p:sp>
        <p:nvSpPr>
          <p:cNvPr id="2152456" name="Rectangle 8"/>
          <p:cNvSpPr>
            <a:spLocks noChangeArrowheads="1"/>
          </p:cNvSpPr>
          <p:nvPr/>
        </p:nvSpPr>
        <p:spPr bwMode="auto">
          <a:xfrm>
            <a:off x="1109663" y="3757613"/>
            <a:ext cx="6623050" cy="2308324"/>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Capacity Has Recovered from the Effects of High Global Catastrophes Losses</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38</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22006" y="1329953"/>
            <a:ext cx="8305800" cy="830997"/>
          </a:xfrm>
          <a:prstGeom prst="rect">
            <a:avLst/>
          </a:prstGeom>
          <a:noFill/>
        </p:spPr>
        <p:txBody>
          <a:bodyPr wrap="square" rtlCol="0">
            <a:spAutoFit/>
          </a:bodyPr>
          <a:lstStyle/>
          <a:p>
            <a:pPr algn="ctr"/>
            <a:r>
              <a:rPr lang="en-US" sz="2400" b="1" dirty="0" smtClean="0">
                <a:solidFill>
                  <a:srgbClr val="225A7A"/>
                </a:solidFill>
              </a:rPr>
              <a:t>Change in Global Reinsurer Capital </a:t>
            </a:r>
            <a:endParaRPr lang="en-US" sz="2400" dirty="0" smtClean="0">
              <a:solidFill>
                <a:srgbClr val="225A7A"/>
              </a:solidFill>
            </a:endParaRPr>
          </a:p>
          <a:p>
            <a:endParaRPr lang="en-US" sz="2400" dirty="0">
              <a:solidFill>
                <a:srgbClr val="225A7A"/>
              </a:solidFill>
            </a:endParaRPr>
          </a:p>
        </p:txBody>
      </p:sp>
      <p:pic>
        <p:nvPicPr>
          <p:cNvPr id="9" name="Picture 8" descr="Ex2-page5.jpg"/>
          <p:cNvPicPr>
            <a:picLocks noChangeAspect="1"/>
          </p:cNvPicPr>
          <p:nvPr/>
        </p:nvPicPr>
        <p:blipFill>
          <a:blip r:embed="rId3" cstate="email"/>
          <a:stretch>
            <a:fillRect/>
          </a:stretch>
        </p:blipFill>
        <p:spPr>
          <a:xfrm>
            <a:off x="228600" y="1981200"/>
            <a:ext cx="8686800" cy="4191000"/>
          </a:xfrm>
          <a:prstGeom prst="rect">
            <a:avLst/>
          </a:prstGeom>
        </p:spPr>
      </p:pic>
      <p:sp>
        <p:nvSpPr>
          <p:cNvPr id="10" name="TextBox 9"/>
          <p:cNvSpPr txBox="1"/>
          <p:nvPr/>
        </p:nvSpPr>
        <p:spPr>
          <a:xfrm>
            <a:off x="152400" y="2057400"/>
            <a:ext cx="4114800" cy="369332"/>
          </a:xfrm>
          <a:prstGeom prst="rect">
            <a:avLst/>
          </a:prstGeom>
          <a:solidFill>
            <a:schemeClr val="bg1"/>
          </a:solidFill>
        </p:spPr>
        <p:txBody>
          <a:bodyPr wrap="square" rtlCol="0">
            <a:spAutoFit/>
          </a:bodyPr>
          <a:lstStyle/>
          <a:p>
            <a:endParaRPr lang="en-US" dirty="0"/>
          </a:p>
        </p:txBody>
      </p:sp>
      <p:sp>
        <p:nvSpPr>
          <p:cNvPr id="6" name="Rectangle 2"/>
          <p:cNvSpPr>
            <a:spLocks noGrp="1" noChangeArrowheads="1"/>
          </p:cNvSpPr>
          <p:nvPr>
            <p:ph type="title"/>
          </p:nvPr>
        </p:nvSpPr>
        <p:spPr>
          <a:xfrm>
            <a:off x="298450" y="90488"/>
            <a:ext cx="7400925" cy="860425"/>
          </a:xfrm>
        </p:spPr>
        <p:txBody>
          <a:bodyPr/>
          <a:lstStyle/>
          <a:p>
            <a:r>
              <a:rPr lang="en-US" dirty="0" smtClean="0"/>
              <a:t>Reinsurance Capital Is at a Record High</a:t>
            </a:r>
          </a:p>
        </p:txBody>
      </p:sp>
      <p:sp>
        <p:nvSpPr>
          <p:cNvPr id="7"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Reinsurance Association of America from company reports and Aon Benfield Analytics.</a:t>
            </a:r>
            <a:endParaRPr lang="en-US" sz="11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2"/>
          <p:cNvSpPr>
            <a:spLocks noGrp="1" noChangeArrowheads="1"/>
          </p:cNvSpPr>
          <p:nvPr>
            <p:ph type="title" idx="4294967295"/>
          </p:nvPr>
        </p:nvSpPr>
        <p:spPr>
          <a:xfrm>
            <a:off x="228600" y="90488"/>
            <a:ext cx="7400925" cy="860425"/>
          </a:xfrm>
        </p:spPr>
        <p:txBody>
          <a:bodyPr/>
          <a:lstStyle/>
          <a:p>
            <a:r>
              <a:rPr lang="en-US" dirty="0" smtClean="0">
                <a:latin typeface="Arial" pitchFamily="34" charset="0"/>
              </a:rPr>
              <a:t>P/C Net Income After Taxes</a:t>
            </a:r>
            <a:br>
              <a:rPr lang="en-US" dirty="0" smtClean="0">
                <a:latin typeface="Arial" pitchFamily="34" charset="0"/>
              </a:rPr>
            </a:br>
            <a:r>
              <a:rPr lang="en-US" dirty="0" smtClean="0">
                <a:latin typeface="Arial" pitchFamily="34" charset="0"/>
              </a:rPr>
              <a:t>1991–2013:Q1 ($ Millions)</a:t>
            </a:r>
          </a:p>
        </p:txBody>
      </p:sp>
      <p:sp>
        <p:nvSpPr>
          <p:cNvPr id="8196" name="Text Box 5"/>
          <p:cNvSpPr txBox="1">
            <a:spLocks noChangeArrowheads="1"/>
          </p:cNvSpPr>
          <p:nvPr/>
        </p:nvSpPr>
        <p:spPr bwMode="auto">
          <a:xfrm>
            <a:off x="1125283" y="1138238"/>
            <a:ext cx="2159000" cy="2033587"/>
          </a:xfrm>
          <a:prstGeom prst="rect">
            <a:avLst/>
          </a:prstGeom>
          <a:solidFill>
            <a:schemeClr val="bg1"/>
          </a:solidFill>
          <a:ln w="9525">
            <a:noFill/>
            <a:miter lim="800000"/>
            <a:headEnd/>
            <a:tailEnd/>
          </a:ln>
        </p:spPr>
        <p:txBody>
          <a:bodyPr lIns="92075" tIns="46038" rIns="92075" bIns="46038">
            <a:spAutoFit/>
          </a:bodyPr>
          <a:lstStyle/>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2005 ROE*= 9.6%</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2006 ROE = 12.7%</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2007 ROE = 10.9%</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2008 ROE = 0.1%</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2009 ROE = 5.0%</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2010 ROE = 6.6%</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2011 ROAS</a:t>
            </a:r>
            <a:r>
              <a:rPr lang="en-US" sz="1300" baseline="30000" dirty="0">
                <a:solidFill>
                  <a:srgbClr val="000000"/>
                </a:solidFill>
              </a:rPr>
              <a:t>1</a:t>
            </a:r>
            <a:r>
              <a:rPr lang="en-US" sz="1300" dirty="0">
                <a:solidFill>
                  <a:srgbClr val="000000"/>
                </a:solidFill>
              </a:rPr>
              <a:t> = 3.5%</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2012 ROAS</a:t>
            </a:r>
            <a:r>
              <a:rPr lang="en-US" sz="1300" baseline="30000" dirty="0">
                <a:solidFill>
                  <a:srgbClr val="000000"/>
                </a:solidFill>
              </a:rPr>
              <a:t>1</a:t>
            </a:r>
            <a:r>
              <a:rPr lang="en-US" sz="1300" dirty="0">
                <a:solidFill>
                  <a:srgbClr val="000000"/>
                </a:solidFill>
              </a:rPr>
              <a:t> = 5.9%</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2013:Q1 ROAS</a:t>
            </a:r>
            <a:r>
              <a:rPr lang="en-US" sz="1300" baseline="30000" dirty="0">
                <a:solidFill>
                  <a:srgbClr val="000000"/>
                </a:solidFill>
              </a:rPr>
              <a:t>1</a:t>
            </a:r>
            <a:r>
              <a:rPr lang="en-US" sz="1300" dirty="0">
                <a:solidFill>
                  <a:srgbClr val="000000"/>
                </a:solidFill>
              </a:rPr>
              <a:t> = </a:t>
            </a:r>
            <a:r>
              <a:rPr lang="en-US" sz="1300" dirty="0" smtClean="0">
                <a:solidFill>
                  <a:srgbClr val="000000"/>
                </a:solidFill>
              </a:rPr>
              <a:t>9.6%</a:t>
            </a:r>
            <a:endParaRPr lang="en-US" sz="1300" dirty="0">
              <a:solidFill>
                <a:srgbClr val="000000"/>
              </a:solidFill>
            </a:endParaRPr>
          </a:p>
        </p:txBody>
      </p:sp>
      <p:sp>
        <p:nvSpPr>
          <p:cNvPr id="8197" name="Rectangle 5"/>
          <p:cNvSpPr>
            <a:spLocks noChangeArrowheads="1"/>
          </p:cNvSpPr>
          <p:nvPr/>
        </p:nvSpPr>
        <p:spPr bwMode="auto">
          <a:xfrm>
            <a:off x="0" y="6249988"/>
            <a:ext cx="8610600" cy="6080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Arial" charset="0"/>
              <a:buChar char="•"/>
            </a:pPr>
            <a:r>
              <a:rPr lang="en-US" sz="1100" dirty="0" smtClean="0">
                <a:solidFill>
                  <a:srgbClr val="000000"/>
                </a:solidFill>
              </a:rPr>
              <a:t>ROE </a:t>
            </a:r>
            <a:r>
              <a:rPr lang="en-US" sz="1100" dirty="0">
                <a:solidFill>
                  <a:srgbClr val="000000"/>
                </a:solidFill>
              </a:rPr>
              <a:t>figures are GAAP; </a:t>
            </a:r>
            <a:r>
              <a:rPr lang="en-US" sz="1100" baseline="30000" dirty="0">
                <a:solidFill>
                  <a:srgbClr val="000000"/>
                </a:solidFill>
              </a:rPr>
              <a:t>1</a:t>
            </a:r>
            <a:r>
              <a:rPr lang="en-US" sz="1100" dirty="0">
                <a:solidFill>
                  <a:srgbClr val="000000"/>
                </a:solidFill>
              </a:rPr>
              <a:t>Return on avg. surplus.  Excluding Mortgage &amp; Financial Guaranty insurers yields a </a:t>
            </a:r>
            <a:r>
              <a:rPr lang="en-US" sz="1100" dirty="0" smtClean="0">
                <a:solidFill>
                  <a:srgbClr val="000000"/>
                </a:solidFill>
              </a:rPr>
              <a:t>9.7% ROAS in 2013:Q1, 6.2</a:t>
            </a:r>
            <a:r>
              <a:rPr lang="en-US" sz="1100" dirty="0">
                <a:solidFill>
                  <a:srgbClr val="000000"/>
                </a:solidFill>
              </a:rPr>
              <a:t>% ROAS in 2012, 4.7% ROAS for 2011, 7.6% for 2010 and 7.4% for 2009.</a:t>
            </a:r>
          </a:p>
          <a:p>
            <a:pPr eaLnBrk="0" hangingPunct="0">
              <a:lnSpc>
                <a:spcPct val="85000"/>
              </a:lnSpc>
              <a:spcBef>
                <a:spcPct val="25000"/>
              </a:spcBef>
              <a:buClr>
                <a:srgbClr val="FF6801"/>
              </a:buClr>
            </a:pPr>
            <a:r>
              <a:rPr lang="en-US" sz="1100" dirty="0" smtClean="0">
                <a:solidFill>
                  <a:srgbClr val="000000"/>
                </a:solidFill>
              </a:rPr>
              <a:t>Sources</a:t>
            </a:r>
            <a:r>
              <a:rPr lang="en-US" sz="1100" dirty="0">
                <a:solidFill>
                  <a:srgbClr val="000000"/>
                </a:solidFill>
              </a:rPr>
              <a:t>: A.M. Best, ISO, Insurance Information Institute</a:t>
            </a:r>
          </a:p>
        </p:txBody>
      </p:sp>
      <p:graphicFrame>
        <p:nvGraphicFramePr>
          <p:cNvPr id="2" name="Object 3"/>
          <p:cNvGraphicFramePr>
            <a:graphicFrameLocks/>
          </p:cNvGraphicFramePr>
          <p:nvPr/>
        </p:nvGraphicFramePr>
        <p:xfrm>
          <a:off x="206472" y="1474841"/>
          <a:ext cx="8701088" cy="4904198"/>
        </p:xfrm>
        <a:graphic>
          <a:graphicData uri="http://schemas.openxmlformats.org/presentationml/2006/ole">
            <p:oleObj spid="_x0000_s18816003" name="Chart" r:id="rId4" imgW="8715311" imgH="5057745" progId="MSGraph.Chart.8">
              <p:embed followColorScheme="full"/>
            </p:oleObj>
          </a:graphicData>
        </a:graphic>
      </p:graphicFrame>
      <p:sp>
        <p:nvSpPr>
          <p:cNvPr id="9" name="AutoShape 9"/>
          <p:cNvSpPr>
            <a:spLocks noChangeArrowheads="1"/>
          </p:cNvSpPr>
          <p:nvPr/>
        </p:nvSpPr>
        <p:spPr bwMode="blackWhite">
          <a:xfrm>
            <a:off x="4181936" y="1248646"/>
            <a:ext cx="1055687" cy="798512"/>
          </a:xfrm>
          <a:prstGeom prst="wedgeRectCallout">
            <a:avLst>
              <a:gd name="adj1" fmla="val -132824"/>
              <a:gd name="adj2" fmla="val 149370"/>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a:solidFill>
                  <a:srgbClr val="FFFFFF"/>
                </a:solidFill>
              </a:rPr>
              <a:t>2012:Q1 ROAS was 7.2%</a:t>
            </a:r>
          </a:p>
        </p:txBody>
      </p:sp>
      <p:sp>
        <p:nvSpPr>
          <p:cNvPr id="10" name="AutoShape 9"/>
          <p:cNvSpPr>
            <a:spLocks noChangeArrowheads="1"/>
          </p:cNvSpPr>
          <p:nvPr/>
        </p:nvSpPr>
        <p:spPr bwMode="blackWhite">
          <a:xfrm>
            <a:off x="7384025" y="1407090"/>
            <a:ext cx="1612491" cy="942820"/>
          </a:xfrm>
          <a:prstGeom prst="wedgeRectCallout">
            <a:avLst>
              <a:gd name="adj1" fmla="val 29850"/>
              <a:gd name="adj2" fmla="val 199174"/>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dirty="0">
                <a:solidFill>
                  <a:srgbClr val="FFFFFF"/>
                </a:solidFill>
              </a:rPr>
              <a:t>Net income </a:t>
            </a:r>
            <a:r>
              <a:rPr lang="en-US" sz="1400" b="1" dirty="0" smtClean="0">
                <a:solidFill>
                  <a:srgbClr val="FFFFFF"/>
                </a:solidFill>
              </a:rPr>
              <a:t>is up substantially (+40.9%) from  </a:t>
            </a:r>
            <a:r>
              <a:rPr lang="en-US" sz="1400" b="1" dirty="0">
                <a:solidFill>
                  <a:srgbClr val="FFFFFF"/>
                </a:solidFill>
              </a:rPr>
              <a:t>2012:Q1 </a:t>
            </a:r>
            <a:r>
              <a:rPr lang="en-US" sz="1400" b="1" dirty="0" smtClean="0">
                <a:solidFill>
                  <a:srgbClr val="FFFFFF"/>
                </a:solidFill>
              </a:rPr>
              <a:t>$10.2B</a:t>
            </a:r>
            <a:endParaRPr lang="en-US" sz="1400"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nvPr>
        </p:nvGraphicFramePr>
        <p:xfrm>
          <a:off x="0" y="1696064"/>
          <a:ext cx="89154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88488" y="0"/>
            <a:ext cx="8229600" cy="1069848"/>
          </a:xfrm>
        </p:spPr>
        <p:txBody>
          <a:bodyPr/>
          <a:lstStyle/>
          <a:p>
            <a:r>
              <a:rPr lang="en-US" sz="2400" b="1" dirty="0" smtClean="0">
                <a:latin typeface="Arial "/>
              </a:rPr>
              <a:t>Long-Term Evolution of Shareholders’ Funds for        the Guy Carpenter Global Reinsurance Composite </a:t>
            </a:r>
            <a:r>
              <a:rPr lang="en-US" sz="1600" b="1" dirty="0" smtClean="0">
                <a:latin typeface="Arial "/>
              </a:rPr>
              <a:t/>
            </a:r>
            <a:br>
              <a:rPr lang="en-US" sz="1600" b="1" dirty="0" smtClean="0">
                <a:latin typeface="Arial "/>
              </a:rPr>
            </a:br>
            <a:endParaRPr lang="en-US" sz="1600"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Guy Carpenter</a:t>
            </a:r>
            <a:endParaRPr lang="en-US" sz="1100"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RENEWED PRICING DISCIPLINE</a:t>
            </a:r>
          </a:p>
        </p:txBody>
      </p:sp>
      <p:sp>
        <p:nvSpPr>
          <p:cNvPr id="139267"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9268"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0DF5528-D873-4B97-B06C-DF790C142467}" type="slidenum">
              <a:rPr lang="en-US" sz="900">
                <a:solidFill>
                  <a:schemeClr val="bg1"/>
                </a:solidFill>
              </a:rPr>
              <a:pPr algn="r" eaLnBrk="0" hangingPunct="0">
                <a:lnSpc>
                  <a:spcPct val="85000"/>
                </a:lnSpc>
                <a:spcBef>
                  <a:spcPct val="20000"/>
                </a:spcBef>
              </a:pPr>
              <a:t>41</a:t>
            </a:fld>
            <a:endParaRPr lang="en-US" sz="900">
              <a:solidFill>
                <a:schemeClr val="bg1"/>
              </a:solidFill>
            </a:endParaRPr>
          </a:p>
        </p:txBody>
      </p:sp>
      <p:pic>
        <p:nvPicPr>
          <p:cNvPr id="139269"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417513" y="4322763"/>
            <a:ext cx="8061325" cy="1200150"/>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Evidence </a:t>
            </a:r>
            <a:r>
              <a:rPr lang="en-US" sz="4000" b="1" dirty="0">
                <a:solidFill>
                  <a:srgbClr val="225A7A"/>
                </a:solidFill>
              </a:rPr>
              <a:t>of a Broad and Sustained Shift in </a:t>
            </a:r>
            <a:r>
              <a:rPr lang="en-US" sz="4000" b="1" dirty="0" smtClean="0">
                <a:solidFill>
                  <a:srgbClr val="225A7A"/>
                </a:solidFill>
              </a:rPr>
              <a:t>Pricing</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41</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4340"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14341" name="Rectangle 110"/>
          <p:cNvSpPr>
            <a:spLocks noGrp="1" noChangeArrowheads="1"/>
          </p:cNvSpPr>
          <p:nvPr>
            <p:ph type="sldNum" sz="quarter" idx="12"/>
          </p:nvPr>
        </p:nvSpPr>
        <p:spPr/>
        <p:txBody>
          <a:bodyPr/>
          <a:lstStyle/>
          <a:p>
            <a:pPr>
              <a:defRPr/>
            </a:pPr>
            <a:fld id="{A82D960B-4B6D-4DE5-A81E-59F2507CF766}" type="slidenum">
              <a:rPr lang="en-US" smtClean="0">
                <a:solidFill>
                  <a:srgbClr val="000000"/>
                </a:solidFill>
              </a:rPr>
              <a:pPr>
                <a:defRPr/>
              </a:pPr>
              <a:t>42</a:t>
            </a:fld>
            <a:endParaRPr lang="en-US" smtClean="0">
              <a:solidFill>
                <a:srgbClr val="000000"/>
              </a:solidFill>
            </a:endParaRPr>
          </a:p>
        </p:txBody>
      </p:sp>
      <p:sp>
        <p:nvSpPr>
          <p:cNvPr id="54278" name="Rectangle 6"/>
          <p:cNvSpPr>
            <a:spLocks noChangeArrowheads="1"/>
          </p:cNvSpPr>
          <p:nvPr/>
        </p:nvSpPr>
        <p:spPr bwMode="auto">
          <a:xfrm>
            <a:off x="1685925" y="1836738"/>
            <a:ext cx="708025"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54279" name="Rectangle 15"/>
          <p:cNvSpPr>
            <a:spLocks noChangeArrowheads="1"/>
          </p:cNvSpPr>
          <p:nvPr/>
        </p:nvSpPr>
        <p:spPr bwMode="auto">
          <a:xfrm>
            <a:off x="3365500" y="1836738"/>
            <a:ext cx="709613"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54280" name="Rectangle 16"/>
          <p:cNvSpPr>
            <a:spLocks noChangeArrowheads="1"/>
          </p:cNvSpPr>
          <p:nvPr/>
        </p:nvSpPr>
        <p:spPr bwMode="auto">
          <a:xfrm>
            <a:off x="6462713" y="1836738"/>
            <a:ext cx="744537"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graphicFrame>
        <p:nvGraphicFramePr>
          <p:cNvPr id="54274" name="Object 2"/>
          <p:cNvGraphicFramePr>
            <a:graphicFrameLocks/>
          </p:cNvGraphicFramePr>
          <p:nvPr/>
        </p:nvGraphicFramePr>
        <p:xfrm>
          <a:off x="460375" y="1705642"/>
          <a:ext cx="8683625" cy="4532312"/>
        </p:xfrm>
        <a:graphic>
          <a:graphicData uri="http://schemas.openxmlformats.org/presentationml/2006/ole">
            <p:oleObj spid="_x0000_s14590978" name="Chart" r:id="rId4" imgW="8601126" imgH="4533804" progId="MSGraph.Chart.8">
              <p:embed followColorScheme="full"/>
            </p:oleObj>
          </a:graphicData>
        </a:graphic>
      </p:graphicFrame>
      <p:sp>
        <p:nvSpPr>
          <p:cNvPr id="54281" name="Rectangle 3"/>
          <p:cNvSpPr>
            <a:spLocks noGrp="1" noChangeArrowheads="1"/>
          </p:cNvSpPr>
          <p:nvPr>
            <p:ph type="title"/>
          </p:nvPr>
        </p:nvSpPr>
        <p:spPr>
          <a:xfrm>
            <a:off x="235386" y="90488"/>
            <a:ext cx="7400925" cy="860425"/>
          </a:xfrm>
        </p:spPr>
        <p:txBody>
          <a:bodyPr/>
          <a:lstStyle/>
          <a:p>
            <a:r>
              <a:rPr lang="en-US" dirty="0" smtClean="0"/>
              <a:t>Net Premium Growth: Annual Change, </a:t>
            </a:r>
            <a:br>
              <a:rPr lang="en-US" dirty="0" smtClean="0"/>
            </a:br>
            <a:r>
              <a:rPr lang="en-US" dirty="0" smtClean="0"/>
              <a:t>1971—2013:Q1</a:t>
            </a:r>
          </a:p>
        </p:txBody>
      </p:sp>
      <p:sp>
        <p:nvSpPr>
          <p:cNvPr id="54282"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t>
            </a:r>
          </a:p>
        </p:txBody>
      </p:sp>
      <p:sp>
        <p:nvSpPr>
          <p:cNvPr id="54283" name="Text Box 10"/>
          <p:cNvSpPr txBox="1">
            <a:spLocks noChangeArrowheads="1"/>
          </p:cNvSpPr>
          <p:nvPr/>
        </p:nvSpPr>
        <p:spPr bwMode="auto">
          <a:xfrm>
            <a:off x="1449388"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1975-78</a:t>
            </a:r>
          </a:p>
        </p:txBody>
      </p:sp>
      <p:sp>
        <p:nvSpPr>
          <p:cNvPr id="54284" name="Text Box 11"/>
          <p:cNvSpPr txBox="1">
            <a:spLocks noChangeArrowheads="1"/>
          </p:cNvSpPr>
          <p:nvPr/>
        </p:nvSpPr>
        <p:spPr bwMode="auto">
          <a:xfrm>
            <a:off x="3170238"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1984-87</a:t>
            </a:r>
          </a:p>
        </p:txBody>
      </p:sp>
      <p:sp>
        <p:nvSpPr>
          <p:cNvPr id="54285" name="Text Box 12"/>
          <p:cNvSpPr txBox="1">
            <a:spLocks noChangeArrowheads="1"/>
          </p:cNvSpPr>
          <p:nvPr/>
        </p:nvSpPr>
        <p:spPr bwMode="auto">
          <a:xfrm>
            <a:off x="6308725"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2000-03</a:t>
            </a:r>
          </a:p>
        </p:txBody>
      </p:sp>
      <p:sp>
        <p:nvSpPr>
          <p:cNvPr id="54286" name="Rectangle 13"/>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eaLnBrk="0" fontAlgn="base" hangingPunct="0">
              <a:lnSpc>
                <a:spcPct val="90000"/>
              </a:lnSpc>
              <a:spcBef>
                <a:spcPct val="0"/>
              </a:spcBef>
              <a:spcAft>
                <a:spcPct val="0"/>
              </a:spcAft>
              <a:buClr>
                <a:srgbClr val="FF6801"/>
              </a:buClr>
              <a:buFont typeface="Wingdings" pitchFamily="2" charset="2"/>
              <a:buNone/>
            </a:pPr>
            <a:r>
              <a:rPr lang="en-US" sz="1100" dirty="0" smtClean="0">
                <a:solidFill>
                  <a:srgbClr val="000000"/>
                </a:solidFill>
                <a:latin typeface="Arial" charset="0"/>
                <a:cs typeface="Arial" charset="0"/>
              </a:rPr>
              <a:t> </a:t>
            </a:r>
            <a:endParaRPr lang="en-US" sz="1100" dirty="0">
              <a:solidFill>
                <a:srgbClr val="000000"/>
              </a:solidFill>
              <a:latin typeface="Arial" charset="0"/>
              <a:cs typeface="Arial" charset="0"/>
            </a:endParaRPr>
          </a:p>
          <a:p>
            <a:pPr eaLnBrk="0" fontAlgn="base" hangingPunct="0">
              <a:lnSpc>
                <a:spcPct val="90000"/>
              </a:lnSpc>
              <a:spcBef>
                <a:spcPct val="0"/>
              </a:spcBef>
              <a:spcAft>
                <a:spcPct val="0"/>
              </a:spcAft>
              <a:buClr>
                <a:srgbClr val="FF6801"/>
              </a:buClr>
              <a:buFont typeface="Wingdings" pitchFamily="2" charset="2"/>
              <a:buNone/>
            </a:pPr>
            <a:r>
              <a:rPr lang="en-US" sz="1100" dirty="0">
                <a:solidFill>
                  <a:srgbClr val="000000"/>
                </a:solidFill>
                <a:latin typeface="Arial" charset="0"/>
                <a:cs typeface="Arial" charset="0"/>
              </a:rPr>
              <a:t>Shaded areas denote “hard market” periods</a:t>
            </a:r>
          </a:p>
          <a:p>
            <a:pPr eaLnBrk="0" fontAlgn="base" hangingPunct="0">
              <a:lnSpc>
                <a:spcPct val="90000"/>
              </a:lnSpc>
              <a:spcBef>
                <a:spcPct val="0"/>
              </a:spcBef>
              <a:spcAft>
                <a:spcPct val="0"/>
              </a:spcAft>
              <a:buClr>
                <a:srgbClr val="FF6801"/>
              </a:buClr>
              <a:buFont typeface="Wingdings" pitchFamily="2" charset="2"/>
              <a:buNone/>
            </a:pPr>
            <a:r>
              <a:rPr lang="en-US" sz="1100" dirty="0">
                <a:solidFill>
                  <a:srgbClr val="000000"/>
                </a:solidFill>
                <a:latin typeface="Arial" charset="0"/>
                <a:cs typeface="Arial" charset="0"/>
              </a:rPr>
              <a:t>Sources:  A.M. Best (historical and forecast), ISO, Insurance Information Institute.</a:t>
            </a:r>
          </a:p>
        </p:txBody>
      </p:sp>
      <p:sp>
        <p:nvSpPr>
          <p:cNvPr id="2034702" name="AutoShape 14"/>
          <p:cNvSpPr>
            <a:spLocks noChangeArrowheads="1"/>
          </p:cNvSpPr>
          <p:nvPr/>
        </p:nvSpPr>
        <p:spPr bwMode="blackWhite">
          <a:xfrm>
            <a:off x="5318743" y="1925638"/>
            <a:ext cx="2711450" cy="1046162"/>
          </a:xfrm>
          <a:prstGeom prst="wedgeRectCallout">
            <a:avLst>
              <a:gd name="adj1" fmla="val 45208"/>
              <a:gd name="adj2" fmla="val 2562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7742903" y="3039129"/>
            <a:ext cx="1320323" cy="1103312"/>
          </a:xfrm>
          <a:prstGeom prst="wedgeRectCallout">
            <a:avLst>
              <a:gd name="adj1" fmla="val 16751"/>
              <a:gd name="adj2" fmla="val 7826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charset="0"/>
              </a:rPr>
              <a:t>2013:Q1 = 4.1%</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charset="0"/>
              </a:rPr>
              <a:t>2012 </a:t>
            </a:r>
            <a:r>
              <a:rPr lang="en-US" sz="1400" b="1" dirty="0">
                <a:solidFill>
                  <a:srgbClr val="FFFFFF"/>
                </a:solidFill>
                <a:latin typeface="Arial" pitchFamily="34" charset="0"/>
                <a:cs typeface="Arial" charset="0"/>
              </a:rPr>
              <a:t>growth was </a:t>
            </a:r>
            <a:r>
              <a:rPr lang="en-US" sz="1400" b="1" dirty="0" smtClean="0">
                <a:solidFill>
                  <a:srgbClr val="FFFFFF"/>
                </a:solidFill>
                <a:latin typeface="Arial" pitchFamily="34" charset="0"/>
                <a:cs typeface="Arial" charset="0"/>
              </a:rPr>
              <a:t>+</a:t>
            </a:r>
            <a:r>
              <a:rPr lang="en-US" sz="1400" b="1" dirty="0" smtClean="0">
                <a:solidFill>
                  <a:srgbClr val="FFFFFF"/>
                </a:solidFill>
                <a:latin typeface="Arial" pitchFamily="34" charset="0"/>
              </a:rPr>
              <a:t>4.3</a:t>
            </a:r>
            <a:r>
              <a:rPr lang="en-US" sz="1400" b="1" dirty="0" smtClean="0">
                <a:solidFill>
                  <a:srgbClr val="FFFFFF"/>
                </a:solidFill>
                <a:latin typeface="Arial" pitchFamily="34" charset="0"/>
                <a:cs typeface="Arial" charset="0"/>
              </a:rPr>
              <a:t>%</a:t>
            </a:r>
            <a:endParaRPr lang="en-US" sz="1600" b="1" dirty="0">
              <a:solidFill>
                <a:srgbClr val="FFFFFF"/>
              </a:solidFill>
              <a:latin typeface="Arial" pitchFamily="34"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smtClean="0">
                <a:solidFill>
                  <a:srgbClr val="FFFFFF"/>
                </a:solidFill>
                <a:latin typeface="Arial" charset="0"/>
                <a:cs typeface="Arial" charset="0"/>
              </a:rPr>
              <a:t>12/01/09 - 9pm</a:t>
            </a:r>
          </a:p>
        </p:txBody>
      </p:sp>
      <p:sp>
        <p:nvSpPr>
          <p:cNvPr id="819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smtClean="0">
                <a:solidFill>
                  <a:srgbClr val="FFFFFF"/>
                </a:solidFill>
                <a:latin typeface="Arial" charset="0"/>
                <a:cs typeface="Arial" charset="0"/>
              </a:rPr>
              <a:t>eSlide – P6466 – The Financial Crisis and the Future of the P/C</a:t>
            </a:r>
          </a:p>
        </p:txBody>
      </p:sp>
      <p:sp>
        <p:nvSpPr>
          <p:cNvPr id="819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CA7A687-7399-4D14-BB9C-CB97F4ED43B6}" type="slidenum">
              <a:rPr lang="en-US" sz="900" smtClean="0">
                <a:solidFill>
                  <a:srgbClr val="000000"/>
                </a:solidFill>
                <a:latin typeface="Arial" charset="0"/>
                <a:cs typeface="Arial" charset="0"/>
              </a:rPr>
              <a:pPr algn="r" eaLnBrk="0" fontAlgn="base" hangingPunct="0">
                <a:lnSpc>
                  <a:spcPct val="85000"/>
                </a:lnSpc>
                <a:spcBef>
                  <a:spcPct val="20000"/>
                </a:spcBef>
                <a:spcAft>
                  <a:spcPct val="0"/>
                </a:spcAft>
              </a:pPr>
              <a:t>43</a:t>
            </a:fld>
            <a:endParaRPr lang="en-US" sz="900" smtClean="0">
              <a:solidFill>
                <a:srgbClr val="000000"/>
              </a:solidFill>
              <a:latin typeface="Arial" charset="0"/>
              <a:cs typeface="Arial" charset="0"/>
            </a:endParaRPr>
          </a:p>
        </p:txBody>
      </p:sp>
      <p:sp>
        <p:nvSpPr>
          <p:cNvPr id="8198" name="Rectangle 2"/>
          <p:cNvSpPr>
            <a:spLocks noGrp="1" noChangeArrowheads="1"/>
          </p:cNvSpPr>
          <p:nvPr>
            <p:ph type="title" idx="4294967295"/>
          </p:nvPr>
        </p:nvSpPr>
        <p:spPr>
          <a:xfrm>
            <a:off x="218639" y="0"/>
            <a:ext cx="7559675" cy="1003300"/>
          </a:xfrm>
        </p:spPr>
        <p:txBody>
          <a:bodyPr/>
          <a:lstStyle/>
          <a:p>
            <a:r>
              <a:rPr lang="en-US" smtClean="0"/>
              <a:t>P/C Net Premiums Written: % Change, Quarter vs. Year-Prior Quarter</a:t>
            </a:r>
          </a:p>
        </p:txBody>
      </p:sp>
      <p:sp>
        <p:nvSpPr>
          <p:cNvPr id="8199" name="Rectangle 4"/>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smtClean="0">
                <a:solidFill>
                  <a:srgbClr val="000000"/>
                </a:solidFill>
                <a:latin typeface="Arial" charset="0"/>
                <a:cs typeface="Arial" charset="0"/>
              </a:rPr>
              <a:t>Sources: ISO, Insurance Information Institute. </a:t>
            </a:r>
          </a:p>
        </p:txBody>
      </p:sp>
      <p:sp>
        <p:nvSpPr>
          <p:cNvPr id="1938437" name="Rectangle 5"/>
          <p:cNvSpPr>
            <a:spLocks noChangeArrowheads="1"/>
          </p:cNvSpPr>
          <p:nvPr/>
        </p:nvSpPr>
        <p:spPr bwMode="blackWhite">
          <a:xfrm>
            <a:off x="444500" y="5670550"/>
            <a:ext cx="8207375" cy="8048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Sustained Growth in </a:t>
            </a:r>
            <a:r>
              <a:rPr lang="en-US" sz="2000" b="1" dirty="0" smtClean="0">
                <a:solidFill>
                  <a:srgbClr val="FFFFFF"/>
                </a:solidFill>
                <a:latin typeface="Arial" charset="0"/>
                <a:cs typeface="Arial" charset="0"/>
              </a:rPr>
              <a:t> Written Premiums</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(vs. the same quarter, prior year) Will Continue through 2013</a:t>
            </a:r>
          </a:p>
        </p:txBody>
      </p:sp>
      <p:graphicFrame>
        <p:nvGraphicFramePr>
          <p:cNvPr id="8194" name="Object 7"/>
          <p:cNvGraphicFramePr>
            <a:graphicFrameLocks noChangeAspect="1"/>
          </p:cNvGraphicFramePr>
          <p:nvPr/>
        </p:nvGraphicFramePr>
        <p:xfrm>
          <a:off x="317500" y="1285875"/>
          <a:ext cx="8499475" cy="4286250"/>
        </p:xfrm>
        <a:graphic>
          <a:graphicData uri="http://schemas.openxmlformats.org/presentationml/2006/ole">
            <p:oleObj spid="_x0000_s14592002" name="Chart" r:id="rId5" imgW="8296363" imgH="3762334" progId="MSGraph.Chart.8">
              <p:embed followColorScheme="full"/>
            </p:oleObj>
          </a:graphicData>
        </a:graphic>
      </p:graphicFrame>
      <p:sp>
        <p:nvSpPr>
          <p:cNvPr id="9" name="AutoShape 14"/>
          <p:cNvSpPr>
            <a:spLocks noChangeArrowheads="1"/>
          </p:cNvSpPr>
          <p:nvPr/>
        </p:nvSpPr>
        <p:spPr bwMode="blackWhite">
          <a:xfrm>
            <a:off x="5823257" y="1281881"/>
            <a:ext cx="2495550" cy="1181100"/>
          </a:xfrm>
          <a:prstGeom prst="wedgeRectCallout">
            <a:avLst>
              <a:gd name="adj1" fmla="val 58151"/>
              <a:gd name="adj2" fmla="val 7990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Premium growth in Q1 2013 was up 4.1% over Q1 2012, marking the 12</a:t>
            </a:r>
            <a:r>
              <a:rPr lang="en-US" sz="1600" b="1" baseline="30000" dirty="0" smtClean="0">
                <a:solidFill>
                  <a:srgbClr val="FFFFFF"/>
                </a:solidFill>
              </a:rPr>
              <a:t>th</a:t>
            </a:r>
            <a:r>
              <a:rPr lang="en-US" sz="1600" b="1" dirty="0" smtClean="0">
                <a:solidFill>
                  <a:srgbClr val="FFFFFF"/>
                </a:solidFill>
              </a:rPr>
              <a:t> consecutive quarter of growth</a:t>
            </a:r>
            <a:endParaRPr lang="en-US" sz="1600" b="1" dirty="0" smtClean="0">
              <a:solidFill>
                <a:srgbClr val="FFFFFF"/>
              </a:solidFill>
              <a:latin typeface="Arial" charset="0"/>
              <a:cs typeface="Arial" charset="0"/>
            </a:endParaRPr>
          </a:p>
        </p:txBody>
      </p:sp>
    </p:spTree>
    <p:custDataLst>
      <p:tags r:id="rId2"/>
    </p:custData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a:noFill/>
        </p:spPr>
        <p:txBody>
          <a:bodyPr/>
          <a:lstStyle/>
          <a:p>
            <a:r>
              <a:rPr lang="en-US" smtClean="0"/>
              <a:t>12/01/09 - 9pm</a:t>
            </a:r>
          </a:p>
        </p:txBody>
      </p:sp>
      <p:sp>
        <p:nvSpPr>
          <p:cNvPr id="100357" name="Rectangle 110"/>
          <p:cNvSpPr>
            <a:spLocks noGrp="1" noChangeArrowheads="1"/>
          </p:cNvSpPr>
          <p:nvPr>
            <p:ph type="sldNum" sz="quarter" idx="12"/>
          </p:nvPr>
        </p:nvSpPr>
        <p:spPr>
          <a:noFill/>
        </p:spPr>
        <p:txBody>
          <a:bodyPr/>
          <a:lstStyle/>
          <a:p>
            <a:fld id="{8177B74B-B63E-47FB-8E88-176EB5898A12}" type="slidenum">
              <a:rPr lang="en-US" smtClean="0"/>
              <a:pPr/>
              <a:t>44</a:t>
            </a:fld>
            <a:endParaRPr lang="en-US" smtClean="0"/>
          </a:p>
        </p:txBody>
      </p:sp>
      <p:sp>
        <p:nvSpPr>
          <p:cNvPr id="100358" name="Rectangle 3"/>
          <p:cNvSpPr>
            <a:spLocks noGrp="1" noChangeArrowheads="1"/>
          </p:cNvSpPr>
          <p:nvPr>
            <p:ph type="title"/>
          </p:nvPr>
        </p:nvSpPr>
        <p:spPr/>
        <p:txBody>
          <a:bodyPr/>
          <a:lstStyle/>
          <a:p>
            <a:r>
              <a:rPr lang="en-US" dirty="0" smtClean="0"/>
              <a:t>Average Commercial Rate Change,</a:t>
            </a:r>
            <a:br>
              <a:rPr lang="en-US" dirty="0" smtClean="0"/>
            </a:br>
            <a:r>
              <a:rPr lang="en-US" dirty="0" smtClean="0"/>
              <a:t>All Lines, (1Q:2004–2Q:2013)</a:t>
            </a:r>
          </a:p>
        </p:txBody>
      </p:sp>
      <p:graphicFrame>
        <p:nvGraphicFramePr>
          <p:cNvPr id="7200771" name="Object 2"/>
          <p:cNvGraphicFramePr>
            <a:graphicFrameLocks noGrp="1" noChangeAspect="1"/>
          </p:cNvGraphicFramePr>
          <p:nvPr>
            <p:ph type="chart" idx="4294967295"/>
            <p:extLst>
              <p:ext uri="{D42A27DB-BD31-4B8C-83A1-F6EECF244321}">
                <p14:modId xmlns:p14="http://schemas.microsoft.com/office/powerpoint/2010/main" xmlns="" val="2967979953"/>
              </p:ext>
            </p:extLst>
          </p:nvPr>
        </p:nvGraphicFramePr>
        <p:xfrm>
          <a:off x="44244" y="1633077"/>
          <a:ext cx="8699500" cy="4843463"/>
        </p:xfrm>
        <a:graphic>
          <a:graphicData uri="http://schemas.openxmlformats.org/presentationml/2006/ole">
            <p:oleObj spid="_x0000_s14331906" name="Chart" r:id="rId4" imgW="8572512" imgH="4772156" progId="MSGraph.Chart.8">
              <p:embed followColorScheme="full"/>
            </p:oleObj>
          </a:graphicData>
        </a:graphic>
      </p:graphicFrame>
      <p:sp>
        <p:nvSpPr>
          <p:cNvPr id="100359" name="Rectangle 4"/>
          <p:cNvSpPr>
            <a:spLocks noChangeArrowheads="1"/>
          </p:cNvSpPr>
          <p:nvPr/>
        </p:nvSpPr>
        <p:spPr bwMode="auto">
          <a:xfrm>
            <a:off x="-1" y="6414802"/>
            <a:ext cx="8790040" cy="443198"/>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p>
          <a:p>
            <a:pPr marL="63500" indent="-63500" eaLnBrk="0" hangingPunct="0">
              <a:lnSpc>
                <a:spcPct val="90000"/>
              </a:lnSpc>
              <a:buClr>
                <a:schemeClr val="accent2"/>
              </a:buClr>
              <a:buFont typeface="Wingdings" pitchFamily="2" charset="2"/>
              <a:buNone/>
              <a:tabLst>
                <a:tab pos="112713" algn="r"/>
              </a:tabLst>
            </a:pPr>
            <a:r>
              <a:rPr lang="en-US" sz="1100" dirty="0" smtClean="0"/>
              <a:t>Source</a:t>
            </a:r>
            <a:r>
              <a:rPr lang="en-US" sz="1100" dirty="0"/>
              <a:t>:  Council of Insurance Agents &amp; </a:t>
            </a:r>
            <a:r>
              <a:rPr lang="en-US" sz="1100" dirty="0" smtClean="0"/>
              <a:t>Brokers; Insurance </a:t>
            </a:r>
            <a:r>
              <a:rPr lang="en-US" sz="1100" dirty="0"/>
              <a:t>Information Institute</a:t>
            </a:r>
          </a:p>
        </p:txBody>
      </p:sp>
      <p:sp>
        <p:nvSpPr>
          <p:cNvPr id="7200774" name="AutoShape 6"/>
          <p:cNvSpPr>
            <a:spLocks noChangeArrowheads="1"/>
          </p:cNvSpPr>
          <p:nvPr/>
        </p:nvSpPr>
        <p:spPr bwMode="blackWhite">
          <a:xfrm>
            <a:off x="1397254" y="5182508"/>
            <a:ext cx="1879600" cy="419100"/>
          </a:xfrm>
          <a:prstGeom prst="wedgeRectCallout">
            <a:avLst>
              <a:gd name="adj1" fmla="val 22377"/>
              <a:gd name="adj2" fmla="val -3277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KRW Effect</a:t>
            </a:r>
          </a:p>
        </p:txBody>
      </p:sp>
      <p:sp>
        <p:nvSpPr>
          <p:cNvPr id="7200776" name="AutoShape 8"/>
          <p:cNvSpPr>
            <a:spLocks noChangeArrowheads="1"/>
          </p:cNvSpPr>
          <p:nvPr/>
        </p:nvSpPr>
        <p:spPr bwMode="blackWhite">
          <a:xfrm>
            <a:off x="3229897" y="1210796"/>
            <a:ext cx="3018437" cy="927100"/>
          </a:xfrm>
          <a:prstGeom prst="wedgeRectCallout">
            <a:avLst>
              <a:gd name="adj1" fmla="val 120901"/>
              <a:gd name="adj2" fmla="val 2430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Pricing </a:t>
            </a:r>
            <a:r>
              <a:rPr lang="en-US" sz="1400" b="1" dirty="0" smtClean="0">
                <a:solidFill>
                  <a:schemeClr val="bg1"/>
                </a:solidFill>
              </a:rPr>
              <a:t>as of Q2:2013 was positive for the89</a:t>
            </a:r>
            <a:r>
              <a:rPr lang="en-US" sz="1400" b="1" baseline="30000" dirty="0" smtClean="0">
                <a:solidFill>
                  <a:schemeClr val="bg1"/>
                </a:solidFill>
              </a:rPr>
              <a:t>th</a:t>
            </a:r>
            <a:r>
              <a:rPr lang="en-US" sz="1400" b="1" dirty="0" smtClean="0">
                <a:solidFill>
                  <a:schemeClr val="bg1"/>
                </a:solidFill>
              </a:rPr>
              <a:t> consecutive quarter. Gains are likely to continue through 2013.</a:t>
            </a:r>
            <a:endParaRPr lang="en-US" sz="1400" b="1" dirty="0">
              <a:solidFill>
                <a:schemeClr val="bg1"/>
              </a:solidFill>
            </a:endParaRPr>
          </a:p>
        </p:txBody>
      </p:sp>
      <p:sp>
        <p:nvSpPr>
          <p:cNvPr id="100362" name="Rectangle 8"/>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11" name="AutoShape 6"/>
          <p:cNvSpPr>
            <a:spLocks noChangeArrowheads="1"/>
          </p:cNvSpPr>
          <p:nvPr/>
        </p:nvSpPr>
        <p:spPr bwMode="blackWhite">
          <a:xfrm>
            <a:off x="6836934" y="4361653"/>
            <a:ext cx="1951038" cy="1075297"/>
          </a:xfrm>
          <a:prstGeom prst="wedgeRectCallout">
            <a:avLst>
              <a:gd name="adj1" fmla="val -32562"/>
              <a:gd name="adj2" fmla="val -1525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Q2 2011 </a:t>
            </a:r>
            <a:r>
              <a:rPr lang="en-US" sz="1400" b="1" dirty="0" smtClean="0">
                <a:solidFill>
                  <a:schemeClr val="bg1"/>
                </a:solidFill>
              </a:rPr>
              <a:t>marked the last of 30</a:t>
            </a:r>
            <a:r>
              <a:rPr lang="en-US" sz="1400" b="1" baseline="30000" dirty="0" smtClean="0">
                <a:solidFill>
                  <a:schemeClr val="bg1"/>
                </a:solidFill>
              </a:rPr>
              <a:t>th</a:t>
            </a:r>
            <a:r>
              <a:rPr lang="en-US" sz="1400" b="1" dirty="0" smtClean="0">
                <a:solidFill>
                  <a:schemeClr val="bg1"/>
                </a:solidFill>
              </a:rPr>
              <a:t> consecutive quarter of price declines</a:t>
            </a:r>
            <a:endParaRPr lang="en-US" sz="14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7200774"/>
                                        </p:tgtEl>
                                        <p:attrNameLst>
                                          <p:attrName>style.visibility</p:attrName>
                                        </p:attrNameLst>
                                      </p:cBhvr>
                                      <p:to>
                                        <p:strVal val="visible"/>
                                      </p:to>
                                    </p:set>
                                    <p:animEffect transition="in" filter="wipe(up)">
                                      <p:cBhvr>
                                        <p:cTn id="7" dur="500"/>
                                        <p:tgtEl>
                                          <p:spTgt spid="7200774"/>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000"/>
                            </p:stCondLst>
                            <p:childTnLst>
                              <p:par>
                                <p:cTn id="13" presetID="22" presetClass="entr" presetSubtype="1" fill="hold" grpId="0"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4" grpId="0" animBg="1"/>
      <p:bldP spid="7200776" grpId="0" animBg="1"/>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05"/>
          <p:cNvSpPr>
            <a:spLocks noGrp="1" noChangeArrowheads="1"/>
          </p:cNvSpPr>
          <p:nvPr>
            <p:ph type="dt" sz="quarter" idx="10"/>
          </p:nvPr>
        </p:nvSpPr>
        <p:spPr/>
        <p:txBody>
          <a:bodyPr/>
          <a:lstStyle/>
          <a:p>
            <a:pPr>
              <a:defRPr/>
            </a:pPr>
            <a:r>
              <a:rPr lang="en-US" smtClean="0"/>
              <a:t>12/01/09 - 9pm</a:t>
            </a:r>
          </a:p>
        </p:txBody>
      </p:sp>
      <p:sp>
        <p:nvSpPr>
          <p:cNvPr id="126980" name="Rectangle 110"/>
          <p:cNvSpPr>
            <a:spLocks noGrp="1" noChangeArrowheads="1"/>
          </p:cNvSpPr>
          <p:nvPr>
            <p:ph type="sldNum" sz="quarter" idx="12"/>
          </p:nvPr>
        </p:nvSpPr>
        <p:spPr/>
        <p:txBody>
          <a:bodyPr/>
          <a:lstStyle/>
          <a:p>
            <a:pPr>
              <a:defRPr/>
            </a:pPr>
            <a:fld id="{61649AD8-09C2-4F16-8B74-7E90E36D8904}" type="slidenum">
              <a:rPr lang="en-US" smtClean="0"/>
              <a:pPr>
                <a:defRPr/>
              </a:pPr>
              <a:t>45</a:t>
            </a:fld>
            <a:endParaRPr lang="en-US" smtClean="0"/>
          </a:p>
        </p:txBody>
      </p:sp>
      <p:sp>
        <p:nvSpPr>
          <p:cNvPr id="140293" name="Rectangle 2"/>
          <p:cNvSpPr>
            <a:spLocks noGrp="1" noChangeArrowheads="1"/>
          </p:cNvSpPr>
          <p:nvPr>
            <p:ph type="title"/>
          </p:nvPr>
        </p:nvSpPr>
        <p:spPr/>
        <p:txBody>
          <a:bodyPr/>
          <a:lstStyle/>
          <a:p>
            <a:r>
              <a:rPr lang="en-US" dirty="0" smtClean="0"/>
              <a:t>Change in Commercial Rate Renewals, by Account Size: 1999:Q4 to 2013:Q1</a:t>
            </a:r>
          </a:p>
        </p:txBody>
      </p:sp>
      <p:sp>
        <p:nvSpPr>
          <p:cNvPr id="140294" name="Rectangle 4"/>
          <p:cNvSpPr>
            <a:spLocks noChangeArrowheads="1"/>
          </p:cNvSpPr>
          <p:nvPr/>
        </p:nvSpPr>
        <p:spPr bwMode="auto">
          <a:xfrm>
            <a:off x="-188913" y="6475390"/>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Council of Insurance Agents and Brokers; </a:t>
            </a:r>
            <a:r>
              <a:rPr lang="en-US" sz="1100" dirty="0" smtClean="0"/>
              <a:t>Barclay’s Capital; Insurance </a:t>
            </a:r>
            <a:r>
              <a:rPr lang="en-US" sz="1100" dirty="0"/>
              <a:t>Information Institute.</a:t>
            </a:r>
          </a:p>
        </p:txBody>
      </p:sp>
      <p:sp>
        <p:nvSpPr>
          <p:cNvPr id="13" name="Rectangle 4"/>
          <p:cNvSpPr>
            <a:spLocks noChangeArrowheads="1"/>
          </p:cNvSpPr>
          <p:nvPr/>
        </p:nvSpPr>
        <p:spPr bwMode="auto">
          <a:xfrm>
            <a:off x="-324459" y="6493407"/>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
        <p:nvSpPr>
          <p:cNvPr id="15" name="Rectangle 6"/>
          <p:cNvSpPr>
            <a:spLocks noChangeArrowheads="1"/>
          </p:cNvSpPr>
          <p:nvPr/>
        </p:nvSpPr>
        <p:spPr bwMode="black">
          <a:xfrm>
            <a:off x="259175" y="1013904"/>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Percentage Change (%)</a:t>
            </a:r>
          </a:p>
        </p:txBody>
      </p:sp>
      <p:pic>
        <p:nvPicPr>
          <p:cNvPr id="17684481" name="Picture 1"/>
          <p:cNvPicPr>
            <a:picLocks noChangeAspect="1" noChangeArrowheads="1"/>
          </p:cNvPicPr>
          <p:nvPr/>
        </p:nvPicPr>
        <p:blipFill>
          <a:blip r:embed="rId3" cstate="email"/>
          <a:srcRect/>
          <a:stretch>
            <a:fillRect/>
          </a:stretch>
        </p:blipFill>
        <p:spPr bwMode="auto">
          <a:xfrm>
            <a:off x="146873" y="1348115"/>
            <a:ext cx="8820145" cy="5153763"/>
          </a:xfrm>
          <a:prstGeom prst="rect">
            <a:avLst/>
          </a:prstGeom>
          <a:noFill/>
          <a:ln w="9525">
            <a:noFill/>
            <a:miter lim="800000"/>
            <a:headEnd/>
            <a:tailEnd/>
          </a:ln>
        </p:spPr>
      </p:pic>
      <p:sp>
        <p:nvSpPr>
          <p:cNvPr id="16" name="AutoShape 6"/>
          <p:cNvSpPr>
            <a:spLocks noChangeArrowheads="1"/>
          </p:cNvSpPr>
          <p:nvPr/>
        </p:nvSpPr>
        <p:spPr bwMode="blackWhite">
          <a:xfrm>
            <a:off x="6190433" y="1445342"/>
            <a:ext cx="2658599" cy="1571261"/>
          </a:xfrm>
          <a:prstGeom prst="wedgeRectCallout">
            <a:avLst>
              <a:gd name="adj1" fmla="val 43480"/>
              <a:gd name="adj2" fmla="val 10691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cs typeface="+mn-cs"/>
              </a:rPr>
              <a:t>Pricing turned positive in Q3:2011, the first increase in nearly 8 years; Q1:2013 renewals were up 5.2%, the largest increase since late 2003; Some insurers posted stronger numbers.</a:t>
            </a:r>
            <a:endParaRPr lang="en-US" sz="1400" b="1" dirty="0">
              <a:solidFill>
                <a:schemeClr val="bg1"/>
              </a:solidFill>
              <a:latin typeface="Arial" pitchFamily="34" charset="0"/>
              <a:cs typeface="+mn-cs"/>
            </a:endParaRPr>
          </a:p>
        </p:txBody>
      </p:sp>
      <p:sp>
        <p:nvSpPr>
          <p:cNvPr id="17" name="AutoShape 6"/>
          <p:cNvSpPr>
            <a:spLocks noChangeArrowheads="1"/>
          </p:cNvSpPr>
          <p:nvPr/>
        </p:nvSpPr>
        <p:spPr bwMode="blackWhite">
          <a:xfrm>
            <a:off x="4746602" y="3451824"/>
            <a:ext cx="1395269" cy="658813"/>
          </a:xfrm>
          <a:prstGeom prst="wedgeRectCallout">
            <a:avLst>
              <a:gd name="adj1" fmla="val -44068"/>
              <a:gd name="adj2" fmla="val 98835"/>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KRW </a:t>
            </a:r>
            <a:r>
              <a:rPr lang="en-US" sz="1400" b="1" dirty="0" smtClean="0">
                <a:solidFill>
                  <a:schemeClr val="bg1"/>
                </a:solidFill>
                <a:latin typeface="Arial" pitchFamily="34" charset="0"/>
                <a:cs typeface="+mn-cs"/>
              </a:rPr>
              <a:t>:</a:t>
            </a:r>
            <a:r>
              <a:rPr lang="en-US" sz="1400" b="1" dirty="0" smtClean="0">
                <a:solidFill>
                  <a:schemeClr val="bg1"/>
                </a:solidFill>
                <a:latin typeface="Arial" pitchFamily="34" charset="0"/>
              </a:rPr>
              <a:t> </a:t>
            </a:r>
            <a:r>
              <a:rPr lang="en-US" sz="1400" b="1" dirty="0" smtClean="0">
                <a:solidFill>
                  <a:schemeClr val="bg1"/>
                </a:solidFill>
                <a:latin typeface="Arial" pitchFamily="34" charset="0"/>
                <a:cs typeface="+mn-cs"/>
              </a:rPr>
              <a:t>No </a:t>
            </a:r>
            <a:r>
              <a:rPr lang="en-US" sz="1400" b="1" dirty="0">
                <a:solidFill>
                  <a:schemeClr val="bg1"/>
                </a:solidFill>
                <a:latin typeface="Arial" pitchFamily="34" charset="0"/>
                <a:cs typeface="+mn-cs"/>
              </a:rPr>
              <a:t>Lasting Impact</a:t>
            </a:r>
          </a:p>
        </p:txBody>
      </p:sp>
      <p:sp>
        <p:nvSpPr>
          <p:cNvPr id="21" name="AutoShape 6"/>
          <p:cNvSpPr>
            <a:spLocks noChangeArrowheads="1"/>
          </p:cNvSpPr>
          <p:nvPr/>
        </p:nvSpPr>
        <p:spPr bwMode="blackWhite">
          <a:xfrm>
            <a:off x="2862311" y="2348800"/>
            <a:ext cx="1771650" cy="1104900"/>
          </a:xfrm>
          <a:prstGeom prst="wedgeRectCallout">
            <a:avLst>
              <a:gd name="adj1" fmla="val -15517"/>
              <a:gd name="adj2" fmla="val 14789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Pricing Turned Negative in Early 2004 and </a:t>
            </a:r>
            <a:r>
              <a:rPr lang="en-US" sz="1400" b="1" dirty="0" smtClean="0">
                <a:solidFill>
                  <a:schemeClr val="bg1"/>
                </a:solidFill>
                <a:latin typeface="Arial" pitchFamily="34" charset="0"/>
                <a:cs typeface="+mn-cs"/>
              </a:rPr>
              <a:t>Remained that way for 7 ½ years</a:t>
            </a:r>
            <a:endParaRPr lang="en-US" sz="1400" b="1" dirty="0">
              <a:solidFill>
                <a:schemeClr val="bg1"/>
              </a:solidFill>
              <a:latin typeface="Arial" pitchFamily="34" charset="0"/>
              <a:cs typeface="+mn-cs"/>
            </a:endParaRPr>
          </a:p>
        </p:txBody>
      </p:sp>
      <p:sp>
        <p:nvSpPr>
          <p:cNvPr id="24" name="AutoShape 7"/>
          <p:cNvSpPr>
            <a:spLocks noChangeArrowheads="1"/>
          </p:cNvSpPr>
          <p:nvPr/>
        </p:nvSpPr>
        <p:spPr bwMode="blackWhite">
          <a:xfrm>
            <a:off x="2662869" y="1451180"/>
            <a:ext cx="1819275" cy="666750"/>
          </a:xfrm>
          <a:prstGeom prst="wedgeRectCallout">
            <a:avLst>
              <a:gd name="adj1" fmla="val -86711"/>
              <a:gd name="adj2" fmla="val 2589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Peak = 2001:Q4 +28.5%</a:t>
            </a:r>
          </a:p>
        </p:txBody>
      </p:sp>
      <p:sp>
        <p:nvSpPr>
          <p:cNvPr id="26" name="AutoShape 7"/>
          <p:cNvSpPr>
            <a:spLocks noChangeArrowheads="1"/>
          </p:cNvSpPr>
          <p:nvPr/>
        </p:nvSpPr>
        <p:spPr bwMode="blackWhite">
          <a:xfrm>
            <a:off x="1460090" y="5365340"/>
            <a:ext cx="1924050" cy="666750"/>
          </a:xfrm>
          <a:prstGeom prst="wedgeRectCallout">
            <a:avLst>
              <a:gd name="adj1" fmla="val 153465"/>
              <a:gd name="adj2" fmla="val 1594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Trough = 2007:Q3 -13.6%</a:t>
            </a:r>
          </a:p>
        </p:txBody>
      </p:sp>
      <p:pic>
        <p:nvPicPr>
          <p:cNvPr id="17684482" name="Picture 2"/>
          <p:cNvPicPr>
            <a:picLocks noChangeAspect="1" noChangeArrowheads="1"/>
          </p:cNvPicPr>
          <p:nvPr/>
        </p:nvPicPr>
        <p:blipFill>
          <a:blip r:embed="rId4" cstate="email"/>
          <a:srcRect/>
          <a:stretch>
            <a:fillRect/>
          </a:stretch>
        </p:blipFill>
        <p:spPr bwMode="auto">
          <a:xfrm>
            <a:off x="5119073" y="5899509"/>
            <a:ext cx="3743325" cy="1619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par>
                          <p:cTn id="8" fill="hold">
                            <p:stCondLst>
                              <p:cond delay="1500"/>
                            </p:stCondLst>
                            <p:childTnLst>
                              <p:par>
                                <p:cTn id="9" presetID="22" presetClass="entr" presetSubtype="1" fill="hold" grpId="0" nodeType="afterEffect">
                                  <p:stCondLst>
                                    <p:cond delay="100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par>
                          <p:cTn id="12" fill="hold">
                            <p:stCondLst>
                              <p:cond delay="3000"/>
                            </p:stCondLst>
                            <p:childTnLst>
                              <p:par>
                                <p:cTn id="13" presetID="22" presetClass="entr" presetSubtype="1" fill="hold" grpId="0" nodeType="afterEffect">
                                  <p:stCondLst>
                                    <p:cond delay="100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500"/>
                                        <p:tgtEl>
                                          <p:spTgt spid="21"/>
                                        </p:tgtEl>
                                      </p:cBhvr>
                                    </p:animEffect>
                                  </p:childTnLst>
                                </p:cTn>
                              </p:par>
                            </p:childTnLst>
                          </p:cTn>
                        </p:par>
                        <p:par>
                          <p:cTn id="16" fill="hold">
                            <p:stCondLst>
                              <p:cond delay="4500"/>
                            </p:stCondLst>
                            <p:childTnLst>
                              <p:par>
                                <p:cTn id="17" presetID="22" presetClass="entr" presetSubtype="4" fill="hold" grpId="0" nodeType="afterEffect">
                                  <p:stCondLst>
                                    <p:cond delay="70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childTnLst>
                          </p:cTn>
                        </p:par>
                        <p:par>
                          <p:cTn id="20" fill="hold">
                            <p:stCondLst>
                              <p:cond delay="5700"/>
                            </p:stCondLst>
                            <p:childTnLst>
                              <p:par>
                                <p:cTn id="21" presetID="22" presetClass="entr" presetSubtype="4" fill="hold" grpId="0" nodeType="afterEffect">
                                  <p:stCondLst>
                                    <p:cond delay="70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1" grpId="0" animBg="1"/>
      <p:bldP spid="24" grpId="0" animBg="1"/>
      <p:bldP spid="2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46</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Cumulative </a:t>
            </a:r>
            <a:r>
              <a:rPr lang="en-US" sz="2800" dirty="0" err="1" smtClean="0"/>
              <a:t>Qtrly</a:t>
            </a:r>
            <a:r>
              <a:rPr lang="en-US" sz="2800" dirty="0" smtClean="0"/>
              <a:t>. Commercial Rate Changes, by Account Size: 1999:Q4 to 2013:Q1</a:t>
            </a:r>
          </a:p>
        </p:txBody>
      </p:sp>
      <p:sp>
        <p:nvSpPr>
          <p:cNvPr id="14" name="Rectangle 4"/>
          <p:cNvSpPr>
            <a:spLocks noChangeArrowheads="1"/>
          </p:cNvSpPr>
          <p:nvPr/>
        </p:nvSpPr>
        <p:spPr bwMode="auto">
          <a:xfrm>
            <a:off x="-247905" y="6646657"/>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15" name="Rectangle 4"/>
          <p:cNvSpPr>
            <a:spLocks noChangeArrowheads="1"/>
          </p:cNvSpPr>
          <p:nvPr/>
        </p:nvSpPr>
        <p:spPr bwMode="auto">
          <a:xfrm>
            <a:off x="-250719" y="647865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pic>
        <p:nvPicPr>
          <p:cNvPr id="17682433" name="Picture 1"/>
          <p:cNvPicPr>
            <a:picLocks noChangeAspect="1" noChangeArrowheads="1"/>
          </p:cNvPicPr>
          <p:nvPr/>
        </p:nvPicPr>
        <p:blipFill>
          <a:blip r:embed="rId3" cstate="email"/>
          <a:srcRect/>
          <a:stretch>
            <a:fillRect/>
          </a:stretch>
        </p:blipFill>
        <p:spPr bwMode="auto">
          <a:xfrm>
            <a:off x="182973" y="1210111"/>
            <a:ext cx="8769297" cy="5043206"/>
          </a:xfrm>
          <a:prstGeom prst="rect">
            <a:avLst/>
          </a:prstGeom>
          <a:noFill/>
          <a:ln w="9525">
            <a:noFill/>
            <a:miter lim="800000"/>
            <a:headEnd/>
            <a:tailEnd/>
          </a:ln>
        </p:spPr>
      </p:pic>
      <p:sp>
        <p:nvSpPr>
          <p:cNvPr id="12" name="AutoShape 6"/>
          <p:cNvSpPr>
            <a:spLocks noChangeArrowheads="1"/>
          </p:cNvSpPr>
          <p:nvPr/>
        </p:nvSpPr>
        <p:spPr bwMode="blackWhite">
          <a:xfrm>
            <a:off x="5889522" y="1292943"/>
            <a:ext cx="2890684" cy="1509990"/>
          </a:xfrm>
          <a:prstGeom prst="wedgeRectCallout">
            <a:avLst>
              <a:gd name="adj1" fmla="val 39564"/>
              <a:gd name="adj2" fmla="val 16188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rPr>
              <a:t>Despite 8 consecutive quarters of gains (Q4:2012 =  5.0%), pricing </a:t>
            </a:r>
            <a:r>
              <a:rPr lang="en-US" sz="1400" b="1" dirty="0">
                <a:solidFill>
                  <a:schemeClr val="bg1"/>
                </a:solidFill>
                <a:latin typeface="Arial" pitchFamily="34" charset="0"/>
              </a:rPr>
              <a:t>today is where is was in </a:t>
            </a:r>
            <a:r>
              <a:rPr lang="en-US" sz="1400" b="1" dirty="0" smtClean="0">
                <a:solidFill>
                  <a:schemeClr val="bg1"/>
                </a:solidFill>
                <a:latin typeface="Arial" pitchFamily="34" charset="0"/>
              </a:rPr>
              <a:t>mid-2001 </a:t>
            </a:r>
            <a:r>
              <a:rPr lang="en-US" sz="1400" b="1" dirty="0">
                <a:solidFill>
                  <a:schemeClr val="bg1"/>
                </a:solidFill>
                <a:latin typeface="Arial" pitchFamily="34" charset="0"/>
              </a:rPr>
              <a:t>(pre-9/11</a:t>
            </a:r>
            <a:r>
              <a:rPr lang="en-US" sz="1400" b="1" dirty="0" smtClean="0">
                <a:solidFill>
                  <a:schemeClr val="bg1"/>
                </a:solidFill>
                <a:latin typeface="Arial" pitchFamily="34" charset="0"/>
              </a:rPr>
              <a:t>), suggesting additional rate need going forward, esp. in light of record low interest rates</a:t>
            </a:r>
            <a:endParaRPr lang="en-US" sz="1400" b="1" dirty="0">
              <a:solidFill>
                <a:schemeClr val="bg1"/>
              </a:solidFill>
              <a:latin typeface="Arial" pitchFamily="34" charset="0"/>
            </a:endParaRPr>
          </a:p>
        </p:txBody>
      </p:sp>
      <p:cxnSp>
        <p:nvCxnSpPr>
          <p:cNvPr id="13" name="Straight Connector 12"/>
          <p:cNvCxnSpPr/>
          <p:nvPr/>
        </p:nvCxnSpPr>
        <p:spPr>
          <a:xfrm flipV="1">
            <a:off x="398616" y="4660502"/>
            <a:ext cx="8553660" cy="13733"/>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pic>
        <p:nvPicPr>
          <p:cNvPr id="17682434" name="Picture 2"/>
          <p:cNvPicPr>
            <a:picLocks noChangeAspect="1" noChangeArrowheads="1"/>
          </p:cNvPicPr>
          <p:nvPr/>
        </p:nvPicPr>
        <p:blipFill>
          <a:blip r:embed="rId4" cstate="email"/>
          <a:srcRect/>
          <a:stretch>
            <a:fillRect/>
          </a:stretch>
        </p:blipFill>
        <p:spPr bwMode="auto">
          <a:xfrm>
            <a:off x="2818325" y="6282967"/>
            <a:ext cx="3743325" cy="1619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101381" name="Rectangle 110"/>
          <p:cNvSpPr>
            <a:spLocks noGrp="1" noChangeArrowheads="1"/>
          </p:cNvSpPr>
          <p:nvPr>
            <p:ph type="sldNum" sz="quarter" idx="12"/>
          </p:nvPr>
        </p:nvSpPr>
        <p:spPr>
          <a:noFill/>
        </p:spPr>
        <p:txBody>
          <a:bodyPr/>
          <a:lstStyle/>
          <a:p>
            <a:fld id="{A87CD4B1-62DD-4C9F-B92F-E15EAAAF53A1}" type="slidenum">
              <a:rPr lang="en-US" smtClean="0">
                <a:solidFill>
                  <a:srgbClr val="000000"/>
                </a:solidFill>
              </a:rPr>
              <a:pPr/>
              <a:t>47</a:t>
            </a:fld>
            <a:endParaRPr lang="en-US" smtClean="0">
              <a:solidFill>
                <a:srgbClr val="000000"/>
              </a:solidFill>
            </a:endParaRPr>
          </a:p>
        </p:txBody>
      </p:sp>
      <p:sp>
        <p:nvSpPr>
          <p:cNvPr id="101382" name="Rectangle 2"/>
          <p:cNvSpPr>
            <a:spLocks noGrp="1" noChangeArrowheads="1"/>
          </p:cNvSpPr>
          <p:nvPr>
            <p:ph type="title"/>
          </p:nvPr>
        </p:nvSpPr>
        <p:spPr>
          <a:xfrm>
            <a:off x="235386" y="90488"/>
            <a:ext cx="7400925" cy="860425"/>
          </a:xfrm>
        </p:spPr>
        <p:txBody>
          <a:bodyPr/>
          <a:lstStyle/>
          <a:p>
            <a:r>
              <a:rPr lang="en-US" dirty="0" smtClean="0"/>
              <a:t>Change in Commercial Rate Renewals, by Line: 2013:Q2</a:t>
            </a:r>
          </a:p>
        </p:txBody>
      </p:sp>
      <p:sp>
        <p:nvSpPr>
          <p:cNvPr id="101383" name="Rectangle 4"/>
          <p:cNvSpPr>
            <a:spLocks noChangeArrowheads="1"/>
          </p:cNvSpPr>
          <p:nvPr/>
        </p:nvSpPr>
        <p:spPr bwMode="auto">
          <a:xfrm>
            <a:off x="0" y="6634417"/>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Council of Insurance Agents and Brokers; Insurance Information Institute.</a:t>
            </a:r>
          </a:p>
        </p:txBody>
      </p:sp>
      <p:sp>
        <p:nvSpPr>
          <p:cNvPr id="1938437" name="Rectangle 5"/>
          <p:cNvSpPr>
            <a:spLocks noChangeArrowheads="1"/>
          </p:cNvSpPr>
          <p:nvPr/>
        </p:nvSpPr>
        <p:spPr bwMode="blackWhite">
          <a:xfrm>
            <a:off x="103242" y="5338919"/>
            <a:ext cx="8922774" cy="109137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Major Commercial Lines Renewed </a:t>
            </a:r>
            <a:r>
              <a:rPr lang="en-US" b="1" dirty="0" smtClean="0">
                <a:solidFill>
                  <a:srgbClr val="FFFFFF"/>
                </a:solidFill>
                <a:latin typeface="Arial" charset="0"/>
                <a:cs typeface="Arial" charset="0"/>
              </a:rPr>
              <a:t>Uniformly Upward </a:t>
            </a:r>
            <a:r>
              <a:rPr lang="en-US" b="1" dirty="0">
                <a:solidFill>
                  <a:srgbClr val="FFFFFF"/>
                </a:solidFill>
                <a:latin typeface="Arial" charset="0"/>
                <a:cs typeface="Arial" charset="0"/>
              </a:rPr>
              <a:t>in </a:t>
            </a:r>
            <a:r>
              <a:rPr lang="en-US" b="1" dirty="0" smtClean="0">
                <a:solidFill>
                  <a:srgbClr val="FFFFFF"/>
                </a:solidFill>
                <a:latin typeface="Arial" charset="0"/>
                <a:cs typeface="Arial" charset="0"/>
              </a:rPr>
              <a:t>Q2:2013 for the 8th Consecutive Quarter; Property Lines &amp; </a:t>
            </a:r>
            <a:r>
              <a:rPr lang="en-US" b="1" dirty="0">
                <a:solidFill>
                  <a:srgbClr val="FFFFFF"/>
                </a:solidFill>
                <a:latin typeface="Arial" charset="0"/>
                <a:cs typeface="Arial" charset="0"/>
              </a:rPr>
              <a:t>Workers </a:t>
            </a:r>
            <a:r>
              <a:rPr lang="en-US" b="1" dirty="0" smtClean="0">
                <a:solidFill>
                  <a:srgbClr val="FFFFFF"/>
                </a:solidFill>
                <a:latin typeface="Arial" charset="0"/>
                <a:cs typeface="Arial" charset="0"/>
              </a:rPr>
              <a:t>Comp Leading the Way; Cat Losses and Low Interest Rates Provide Momentum Going Forward</a:t>
            </a:r>
            <a:endParaRPr lang="en-US" b="1" dirty="0">
              <a:solidFill>
                <a:srgbClr val="FFFFFF"/>
              </a:solidFill>
              <a:latin typeface="Arial" charset="0"/>
              <a:cs typeface="Arial" charset="0"/>
            </a:endParaRPr>
          </a:p>
        </p:txBody>
      </p:sp>
      <p:sp>
        <p:nvSpPr>
          <p:cNvPr id="101385"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Percentage Change (%)</a:t>
            </a:r>
          </a:p>
        </p:txBody>
      </p:sp>
      <p:graphicFrame>
        <p:nvGraphicFramePr>
          <p:cNvPr id="101378" name="Object 7"/>
          <p:cNvGraphicFramePr>
            <a:graphicFrameLocks noChangeAspect="1"/>
          </p:cNvGraphicFramePr>
          <p:nvPr/>
        </p:nvGraphicFramePr>
        <p:xfrm>
          <a:off x="407988" y="1585816"/>
          <a:ext cx="8296275" cy="3752850"/>
        </p:xfrm>
        <a:graphic>
          <a:graphicData uri="http://schemas.openxmlformats.org/presentationml/2006/ole">
            <p:oleObj spid="_x0000_s14332930" name="Chart" r:id="rId4" imgW="8305811" imgH="3762334" progId="MSGraph.Chart.8">
              <p:embed followColorScheme="full"/>
            </p:oleObj>
          </a:graphicData>
        </a:graphic>
      </p:graphicFrame>
      <p:sp>
        <p:nvSpPr>
          <p:cNvPr id="10" name="AutoShape 8"/>
          <p:cNvSpPr>
            <a:spLocks noChangeArrowheads="1"/>
          </p:cNvSpPr>
          <p:nvPr/>
        </p:nvSpPr>
        <p:spPr bwMode="blackWhite">
          <a:xfrm>
            <a:off x="3908322" y="1122307"/>
            <a:ext cx="2624779" cy="1276910"/>
          </a:xfrm>
          <a:prstGeom prst="wedgeRectCallout">
            <a:avLst>
              <a:gd name="adj1" fmla="val 104202"/>
              <a:gd name="adj2" fmla="val 140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charset="0"/>
                <a:cs typeface="Arial" charset="0"/>
              </a:rPr>
              <a:t>Workers Comp rate increases are large than any other line, followed by Property lines</a:t>
            </a:r>
            <a:endParaRPr lang="en-US" sz="1600" b="1" dirty="0">
              <a:solidFill>
                <a:srgbClr val="FFFFFF"/>
              </a:solidFill>
              <a:latin typeface="Arial" charset="0"/>
              <a:cs typeface="Arial" charset="0"/>
            </a:endParaRPr>
          </a:p>
        </p:txBody>
      </p:sp>
      <p:sp>
        <p:nvSpPr>
          <p:cNvPr id="11" name="Rectangle 4"/>
          <p:cNvSpPr>
            <a:spLocks noChangeArrowheads="1"/>
          </p:cNvSpPr>
          <p:nvPr/>
        </p:nvSpPr>
        <p:spPr bwMode="auto">
          <a:xfrm>
            <a:off x="-3" y="6493407"/>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8437"/>
                                        </p:tgtEl>
                                        <p:attrNameLst>
                                          <p:attrName>style.visibility</p:attrName>
                                        </p:attrNameLst>
                                      </p:cBhvr>
                                      <p:to>
                                        <p:strVal val="visible"/>
                                      </p:to>
                                    </p:set>
                                    <p:anim calcmode="lin" valueType="num">
                                      <p:cBhvr>
                                        <p:cTn id="7" dur="500" fill="hold"/>
                                        <p:tgtEl>
                                          <p:spTgt spid="1938437"/>
                                        </p:tgtEl>
                                        <p:attrNameLst>
                                          <p:attrName>ppt_w</p:attrName>
                                        </p:attrNameLst>
                                      </p:cBhvr>
                                      <p:tavLst>
                                        <p:tav tm="0">
                                          <p:val>
                                            <p:fltVal val="0"/>
                                          </p:val>
                                        </p:tav>
                                        <p:tav tm="100000">
                                          <p:val>
                                            <p:strVal val="#ppt_w"/>
                                          </p:val>
                                        </p:tav>
                                      </p:tavLst>
                                    </p:anim>
                                    <p:anim calcmode="lin" valueType="num">
                                      <p:cBhvr>
                                        <p:cTn id="8" dur="500" fill="hold"/>
                                        <p:tgtEl>
                                          <p:spTgt spid="1938437"/>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8437" grpId="0" animBg="1"/>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48</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Growth Analysis by State and Business Segment</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01446" y="4180503"/>
            <a:ext cx="7842715" cy="12003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Premium Growth Rates Vary Tremendously by State</a:t>
            </a:r>
            <a:endParaRPr lang="en-US" sz="4000" b="1" dirty="0">
              <a:solidFill>
                <a:srgbClr val="225A7A"/>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48</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49</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2007-2012*</a:t>
            </a:r>
          </a:p>
        </p:txBody>
      </p:sp>
      <p:graphicFrame>
        <p:nvGraphicFramePr>
          <p:cNvPr id="83970" name="Object 3"/>
          <p:cNvGraphicFramePr>
            <a:graphicFrameLocks noChangeAspect="1"/>
          </p:cNvGraphicFramePr>
          <p:nvPr>
            <p:ph idx="4294967295"/>
          </p:nvPr>
        </p:nvGraphicFramePr>
        <p:xfrm>
          <a:off x="4763" y="1674813"/>
          <a:ext cx="9132887" cy="4719637"/>
        </p:xfrm>
        <a:graphic>
          <a:graphicData uri="http://schemas.openxmlformats.org/presentationml/2006/ole">
            <p:oleObj spid="_x0000_s17814530" name="Chart" r:id="rId4" imgW="8810600" imgH="4552970" progId="MSGraph.Chart.8">
              <p:embed followColorScheme="full"/>
            </p:oleObj>
          </a:graphicData>
        </a:graphic>
      </p:graphicFrame>
      <p:sp>
        <p:nvSpPr>
          <p:cNvPr id="83973" name="Text Box 4"/>
          <p:cNvSpPr txBox="1">
            <a:spLocks noChangeArrowheads="1"/>
          </p:cNvSpPr>
          <p:nvPr/>
        </p:nvSpPr>
        <p:spPr bwMode="auto">
          <a:xfrm>
            <a:off x="127000" y="6367157"/>
            <a:ext cx="9017000" cy="41710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*Data are preliminary as of 5/1/13 and do not yet fully reflect the impact of state-run pools and plans. </a:t>
            </a:r>
          </a:p>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4778477" y="2212258"/>
            <a:ext cx="3677829" cy="1577258"/>
          </a:xfrm>
          <a:prstGeom prst="wedgeRectCallout">
            <a:avLst>
              <a:gd name="adj1" fmla="val -20092"/>
              <a:gd name="adj2" fmla="val 11743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Montana was a growth leader over the past 5 years with premiums written expanding by 5.8% compared to 2.1% for the US overall</a:t>
            </a:r>
            <a:endParaRPr lang="en-US"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29496" y="1192306"/>
          <a:ext cx="8915400" cy="5889625"/>
        </p:xfrm>
        <a:graphic>
          <a:graphicData uri="http://schemas.openxmlformats.org/presentationml/2006/ole">
            <p:oleObj spid="_x0000_s14555138" name="Chart" r:id="rId3" imgW="8258301" imgH="5515013" progId="MSGraph.Chart.8">
              <p:embed followColorScheme="full"/>
            </p:oleObj>
          </a:graphicData>
        </a:graphic>
      </p:graphicFrame>
      <p:sp>
        <p:nvSpPr>
          <p:cNvPr id="5547011" name="Rectangle 3"/>
          <p:cNvSpPr>
            <a:spLocks noGrp="1" noChangeArrowheads="1"/>
          </p:cNvSpPr>
          <p:nvPr>
            <p:ph type="title"/>
          </p:nvPr>
        </p:nvSpPr>
        <p:spPr>
          <a:xfrm>
            <a:off x="228164" y="0"/>
            <a:ext cx="7848600" cy="1143000"/>
          </a:xfrm>
        </p:spPr>
        <p:txBody>
          <a:bodyPr/>
          <a:lstStyle/>
          <a:p>
            <a:r>
              <a:rPr lang="en-US" dirty="0" smtClean="0"/>
              <a:t>Profitability Peaks &amp; Troughs in the P/C Insurance Industry, 1975 – 2013:Q1*</a:t>
            </a:r>
          </a:p>
        </p:txBody>
      </p:sp>
      <p:sp>
        <p:nvSpPr>
          <p:cNvPr id="5547012" name="Rectangle 4"/>
          <p:cNvSpPr>
            <a:spLocks noChangeArrowheads="1"/>
          </p:cNvSpPr>
          <p:nvPr/>
        </p:nvSpPr>
        <p:spPr bwMode="auto">
          <a:xfrm>
            <a:off x="0" y="6165850"/>
            <a:ext cx="9144000" cy="646113"/>
          </a:xfrm>
          <a:prstGeom prst="rect">
            <a:avLst/>
          </a:prstGeom>
          <a:noFill/>
          <a:ln w="9525">
            <a:noFill/>
            <a:miter lim="800000"/>
            <a:headEnd/>
            <a:tailEnd/>
          </a:ln>
        </p:spPr>
        <p:txBody>
          <a:bodyPr lIns="92075" tIns="46038" rIns="92075" bIns="46038">
            <a:spAutoFit/>
          </a:bodyPr>
          <a:lstStyle/>
          <a:p>
            <a:pPr fontAlgn="base">
              <a:spcBef>
                <a:spcPct val="0"/>
              </a:spcBef>
              <a:spcAft>
                <a:spcPct val="0"/>
              </a:spcAft>
            </a:pPr>
            <a:r>
              <a:rPr lang="en-US" sz="1200" b="1" dirty="0">
                <a:solidFill>
                  <a:srgbClr val="000000"/>
                </a:solidFill>
                <a:latin typeface="Arial" charset="0"/>
                <a:cs typeface="Arial" charset="0"/>
              </a:rPr>
              <a:t>*Profitability =  P/C insurer </a:t>
            </a:r>
            <a:r>
              <a:rPr lang="en-US" sz="1200" b="1" dirty="0" smtClean="0">
                <a:solidFill>
                  <a:srgbClr val="000000"/>
                </a:solidFill>
                <a:latin typeface="Arial" charset="0"/>
                <a:cs typeface="Arial" charset="0"/>
              </a:rPr>
              <a:t>ROEs. 2011-13 figures are estimates </a:t>
            </a:r>
            <a:r>
              <a:rPr lang="en-US" sz="1200" b="1" dirty="0">
                <a:solidFill>
                  <a:srgbClr val="000000"/>
                </a:solidFill>
                <a:latin typeface="Arial" charset="0"/>
                <a:cs typeface="Arial" charset="0"/>
              </a:rPr>
              <a:t>based on </a:t>
            </a:r>
            <a:r>
              <a:rPr lang="en-US" sz="1200" b="1" dirty="0" smtClean="0">
                <a:solidFill>
                  <a:srgbClr val="000000"/>
                </a:solidFill>
                <a:latin typeface="Arial" charset="0"/>
                <a:cs typeface="Arial" charset="0"/>
              </a:rPr>
              <a:t>ROAS data</a:t>
            </a:r>
            <a:r>
              <a:rPr lang="en-US" sz="1200" b="1" dirty="0">
                <a:solidFill>
                  <a:srgbClr val="000000"/>
                </a:solidFill>
                <a:latin typeface="Arial" charset="0"/>
                <a:cs typeface="Arial" charset="0"/>
              </a:rPr>
              <a:t>.  Note:  Data for </a:t>
            </a:r>
            <a:r>
              <a:rPr lang="en-US" sz="1200" b="1" dirty="0" smtClean="0">
                <a:solidFill>
                  <a:srgbClr val="000000"/>
                </a:solidFill>
                <a:latin typeface="Arial" charset="0"/>
                <a:cs typeface="Arial" charset="0"/>
              </a:rPr>
              <a:t>2008-2013 </a:t>
            </a:r>
            <a:r>
              <a:rPr lang="en-US" sz="1200" b="1" dirty="0">
                <a:solidFill>
                  <a:srgbClr val="000000"/>
                </a:solidFill>
                <a:latin typeface="Arial" charset="0"/>
                <a:cs typeface="Arial" charset="0"/>
              </a:rPr>
              <a:t>exclude mortgage and financial guaranty insurers</a:t>
            </a:r>
            <a:r>
              <a:rPr lang="en-US" sz="1200" b="1" dirty="0" smtClean="0">
                <a:solidFill>
                  <a:srgbClr val="000000"/>
                </a:solidFill>
                <a:latin typeface="Arial" charset="0"/>
                <a:cs typeface="Arial" charset="0"/>
              </a:rPr>
              <a:t>.</a:t>
            </a:r>
            <a:endParaRPr lang="en-US" sz="1200" b="1" dirty="0">
              <a:solidFill>
                <a:srgbClr val="000000"/>
              </a:solidFill>
              <a:latin typeface="Arial" charset="0"/>
              <a:cs typeface="Arial" charset="0"/>
            </a:endParaRPr>
          </a:p>
          <a:p>
            <a:pPr fontAlgn="base">
              <a:spcBef>
                <a:spcPct val="0"/>
              </a:spcBef>
              <a:spcAft>
                <a:spcPct val="0"/>
              </a:spcAft>
            </a:pPr>
            <a:r>
              <a:rPr lang="en-US" sz="1200" b="1" dirty="0">
                <a:solidFill>
                  <a:srgbClr val="000000"/>
                </a:solidFill>
                <a:latin typeface="Arial" charset="0"/>
                <a:cs typeface="Arial" charset="0"/>
              </a:rPr>
              <a:t>Source:  Insurance Information Institute; NAIC, ISO, A.M. Best.</a:t>
            </a:r>
          </a:p>
        </p:txBody>
      </p:sp>
      <p:sp>
        <p:nvSpPr>
          <p:cNvPr id="5547013" name="Oval 5"/>
          <p:cNvSpPr>
            <a:spLocks noChangeArrowheads="1"/>
          </p:cNvSpPr>
          <p:nvPr/>
        </p:nvSpPr>
        <p:spPr bwMode="auto">
          <a:xfrm>
            <a:off x="1145101" y="2084388"/>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5" name="AutoShape 7"/>
          <p:cNvSpPr>
            <a:spLocks noChangeArrowheads="1"/>
          </p:cNvSpPr>
          <p:nvPr/>
        </p:nvSpPr>
        <p:spPr bwMode="auto">
          <a:xfrm>
            <a:off x="1762125" y="1587500"/>
            <a:ext cx="1425575" cy="381000"/>
          </a:xfrm>
          <a:prstGeom prst="wedgeRectCallout">
            <a:avLst>
              <a:gd name="adj1" fmla="val -71569"/>
              <a:gd name="adj2" fmla="val 71250"/>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1977:19.0%</a:t>
            </a:r>
            <a:endParaRPr lang="en-US" sz="1200">
              <a:solidFill>
                <a:srgbClr val="000000"/>
              </a:solidFill>
              <a:latin typeface="Arial" charset="0"/>
              <a:cs typeface="Arial" charset="0"/>
            </a:endParaRPr>
          </a:p>
        </p:txBody>
      </p:sp>
      <p:sp>
        <p:nvSpPr>
          <p:cNvPr id="5547016" name="Oval 8"/>
          <p:cNvSpPr>
            <a:spLocks noChangeArrowheads="1"/>
          </p:cNvSpPr>
          <p:nvPr/>
        </p:nvSpPr>
        <p:spPr bwMode="auto">
          <a:xfrm>
            <a:off x="3169628" y="2286000"/>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7" name="Oval 9"/>
          <p:cNvSpPr>
            <a:spLocks noChangeArrowheads="1"/>
          </p:cNvSpPr>
          <p:nvPr/>
        </p:nvSpPr>
        <p:spPr bwMode="auto">
          <a:xfrm>
            <a:off x="5222524" y="3094345"/>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8" name="Oval 10"/>
          <p:cNvSpPr>
            <a:spLocks noChangeArrowheads="1"/>
          </p:cNvSpPr>
          <p:nvPr/>
        </p:nvSpPr>
        <p:spPr bwMode="auto">
          <a:xfrm>
            <a:off x="7062428" y="2897788"/>
            <a:ext cx="303213"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9" name="AutoShape 11"/>
          <p:cNvSpPr>
            <a:spLocks noChangeArrowheads="1"/>
          </p:cNvSpPr>
          <p:nvPr/>
        </p:nvSpPr>
        <p:spPr bwMode="auto">
          <a:xfrm>
            <a:off x="3825059" y="1619864"/>
            <a:ext cx="1479550" cy="381000"/>
          </a:xfrm>
          <a:prstGeom prst="wedgeRectCallout">
            <a:avLst>
              <a:gd name="adj1" fmla="val -71569"/>
              <a:gd name="adj2" fmla="val 117500"/>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1987:17.3%</a:t>
            </a:r>
            <a:endParaRPr lang="en-US" sz="1200">
              <a:solidFill>
                <a:srgbClr val="000000"/>
              </a:solidFill>
              <a:latin typeface="Arial" charset="0"/>
              <a:cs typeface="Arial" charset="0"/>
            </a:endParaRPr>
          </a:p>
        </p:txBody>
      </p:sp>
      <p:sp>
        <p:nvSpPr>
          <p:cNvPr id="5547020" name="AutoShape 12"/>
          <p:cNvSpPr>
            <a:spLocks noChangeArrowheads="1"/>
          </p:cNvSpPr>
          <p:nvPr/>
        </p:nvSpPr>
        <p:spPr bwMode="auto">
          <a:xfrm>
            <a:off x="4369467" y="2214563"/>
            <a:ext cx="1677987" cy="381000"/>
          </a:xfrm>
          <a:prstGeom prst="wedgeRectCallout">
            <a:avLst>
              <a:gd name="adj1" fmla="val 17047"/>
              <a:gd name="adj2" fmla="val 170659"/>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1997:11.6%</a:t>
            </a:r>
            <a:endParaRPr lang="en-US" sz="1200">
              <a:solidFill>
                <a:srgbClr val="000000"/>
              </a:solidFill>
              <a:latin typeface="Arial" charset="0"/>
              <a:cs typeface="Arial" charset="0"/>
            </a:endParaRPr>
          </a:p>
        </p:txBody>
      </p:sp>
      <p:sp>
        <p:nvSpPr>
          <p:cNvPr id="5547021" name="AutoShape 13"/>
          <p:cNvSpPr>
            <a:spLocks noChangeArrowheads="1"/>
          </p:cNvSpPr>
          <p:nvPr/>
        </p:nvSpPr>
        <p:spPr bwMode="auto">
          <a:xfrm>
            <a:off x="6520120" y="2020581"/>
            <a:ext cx="1422400" cy="381000"/>
          </a:xfrm>
          <a:prstGeom prst="wedgeRectCallout">
            <a:avLst>
              <a:gd name="adj1" fmla="val 11108"/>
              <a:gd name="adj2" fmla="val 173456"/>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000000"/>
                </a:solidFill>
                <a:latin typeface="Arial" charset="0"/>
                <a:cs typeface="Arial" charset="0"/>
              </a:rPr>
              <a:t>2006:12.7%</a:t>
            </a:r>
            <a:endParaRPr lang="en-US" sz="1200" dirty="0">
              <a:solidFill>
                <a:srgbClr val="000000"/>
              </a:solidFill>
              <a:latin typeface="Arial" charset="0"/>
              <a:cs typeface="Arial" charset="0"/>
            </a:endParaRPr>
          </a:p>
        </p:txBody>
      </p:sp>
      <p:sp>
        <p:nvSpPr>
          <p:cNvPr id="5547022" name="Rectangle 14"/>
          <p:cNvSpPr>
            <a:spLocks noChangeArrowheads="1"/>
          </p:cNvSpPr>
          <p:nvPr/>
        </p:nvSpPr>
        <p:spPr bwMode="auto">
          <a:xfrm>
            <a:off x="762000" y="4365528"/>
            <a:ext cx="306388"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3" name="Rectangle 15"/>
          <p:cNvSpPr>
            <a:spLocks noChangeArrowheads="1"/>
          </p:cNvSpPr>
          <p:nvPr/>
        </p:nvSpPr>
        <p:spPr bwMode="auto">
          <a:xfrm>
            <a:off x="2546815" y="4449512"/>
            <a:ext cx="306387"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4" name="Rectangle 16"/>
          <p:cNvSpPr>
            <a:spLocks noChangeArrowheads="1"/>
          </p:cNvSpPr>
          <p:nvPr/>
        </p:nvSpPr>
        <p:spPr bwMode="auto">
          <a:xfrm>
            <a:off x="4182198" y="4073428"/>
            <a:ext cx="306388"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5" name="Rectangle 17"/>
          <p:cNvSpPr>
            <a:spLocks noChangeArrowheads="1"/>
          </p:cNvSpPr>
          <p:nvPr/>
        </p:nvSpPr>
        <p:spPr bwMode="auto">
          <a:xfrm>
            <a:off x="6013818" y="4805828"/>
            <a:ext cx="306387"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6" name="AutoShape 18"/>
          <p:cNvSpPr>
            <a:spLocks noChangeArrowheads="1"/>
          </p:cNvSpPr>
          <p:nvPr/>
        </p:nvSpPr>
        <p:spPr bwMode="auto">
          <a:xfrm>
            <a:off x="2890022" y="5066335"/>
            <a:ext cx="1447800" cy="381000"/>
          </a:xfrm>
          <a:prstGeom prst="wedgeRectCallout">
            <a:avLst>
              <a:gd name="adj1" fmla="val -48903"/>
              <a:gd name="adj2" fmla="val -169583"/>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1984: 1.8%</a:t>
            </a:r>
            <a:endParaRPr lang="en-US" sz="1200">
              <a:solidFill>
                <a:srgbClr val="000000"/>
              </a:solidFill>
              <a:latin typeface="Arial" charset="0"/>
              <a:cs typeface="Arial" charset="0"/>
            </a:endParaRPr>
          </a:p>
        </p:txBody>
      </p:sp>
      <p:sp>
        <p:nvSpPr>
          <p:cNvPr id="5547027" name="AutoShape 19"/>
          <p:cNvSpPr>
            <a:spLocks noChangeArrowheads="1"/>
          </p:cNvSpPr>
          <p:nvPr/>
        </p:nvSpPr>
        <p:spPr bwMode="auto">
          <a:xfrm>
            <a:off x="4515060" y="5073299"/>
            <a:ext cx="1447800" cy="381000"/>
          </a:xfrm>
          <a:prstGeom prst="wedgeRectCallout">
            <a:avLst>
              <a:gd name="adj1" fmla="val -52523"/>
              <a:gd name="adj2" fmla="val -225000"/>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1992: 4.5%</a:t>
            </a:r>
            <a:endParaRPr lang="en-US" sz="1200">
              <a:solidFill>
                <a:srgbClr val="000000"/>
              </a:solidFill>
              <a:latin typeface="Arial" charset="0"/>
              <a:cs typeface="Arial" charset="0"/>
            </a:endParaRPr>
          </a:p>
        </p:txBody>
      </p:sp>
      <p:sp>
        <p:nvSpPr>
          <p:cNvPr id="5547028" name="AutoShape 20"/>
          <p:cNvSpPr>
            <a:spLocks noChangeArrowheads="1"/>
          </p:cNvSpPr>
          <p:nvPr/>
        </p:nvSpPr>
        <p:spPr bwMode="auto">
          <a:xfrm>
            <a:off x="6663311" y="5206491"/>
            <a:ext cx="1600200" cy="381000"/>
          </a:xfrm>
          <a:prstGeom prst="wedgeRectCallout">
            <a:avLst>
              <a:gd name="adj1" fmla="val -68056"/>
              <a:gd name="adj2" fmla="val -81667"/>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a:solidFill>
                  <a:srgbClr val="000000"/>
                </a:solidFill>
                <a:latin typeface="Arial" charset="0"/>
                <a:cs typeface="Arial" charset="0"/>
              </a:rPr>
              <a:t>2001: -1.2%</a:t>
            </a:r>
            <a:endParaRPr lang="en-US" sz="1200" dirty="0">
              <a:solidFill>
                <a:srgbClr val="000000"/>
              </a:solidFill>
              <a:latin typeface="Arial" charset="0"/>
              <a:cs typeface="Arial" charset="0"/>
            </a:endParaRPr>
          </a:p>
        </p:txBody>
      </p:sp>
      <p:sp>
        <p:nvSpPr>
          <p:cNvPr id="5547029" name="AutoShape 21"/>
          <p:cNvSpPr>
            <a:spLocks noChangeArrowheads="1"/>
          </p:cNvSpPr>
          <p:nvPr/>
        </p:nvSpPr>
        <p:spPr bwMode="auto">
          <a:xfrm rot="511939">
            <a:off x="1550971" y="2055975"/>
            <a:ext cx="1603197" cy="612775"/>
          </a:xfrm>
          <a:prstGeom prst="rightArrow">
            <a:avLst>
              <a:gd name="adj1" fmla="val 50000"/>
              <a:gd name="adj2" fmla="val 93113"/>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a:solidFill>
                  <a:srgbClr val="FFFFFF"/>
                </a:solidFill>
                <a:latin typeface="Arial" charset="0"/>
                <a:cs typeface="Arial" charset="0"/>
              </a:rPr>
              <a:t>10 Years</a:t>
            </a:r>
          </a:p>
        </p:txBody>
      </p:sp>
      <p:sp>
        <p:nvSpPr>
          <p:cNvPr id="5547030" name="AutoShape 22"/>
          <p:cNvSpPr>
            <a:spLocks noChangeArrowheads="1"/>
          </p:cNvSpPr>
          <p:nvPr/>
        </p:nvSpPr>
        <p:spPr bwMode="auto">
          <a:xfrm rot="937132">
            <a:off x="3583836" y="2652227"/>
            <a:ext cx="1711988" cy="612775"/>
          </a:xfrm>
          <a:prstGeom prst="rightArrow">
            <a:avLst>
              <a:gd name="adj1" fmla="val 50000"/>
              <a:gd name="adj2" fmla="val 92991"/>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a:solidFill>
                  <a:srgbClr val="FFFFFF"/>
                </a:solidFill>
                <a:latin typeface="Arial" charset="0"/>
                <a:cs typeface="Arial" charset="0"/>
              </a:rPr>
              <a:t>10 Years</a:t>
            </a:r>
          </a:p>
        </p:txBody>
      </p:sp>
      <p:sp>
        <p:nvSpPr>
          <p:cNvPr id="5547031" name="AutoShape 23"/>
          <p:cNvSpPr>
            <a:spLocks noChangeArrowheads="1"/>
          </p:cNvSpPr>
          <p:nvPr/>
        </p:nvSpPr>
        <p:spPr bwMode="auto">
          <a:xfrm>
            <a:off x="5585908" y="2874963"/>
            <a:ext cx="1449073" cy="612775"/>
          </a:xfrm>
          <a:prstGeom prst="rightArrow">
            <a:avLst>
              <a:gd name="adj1" fmla="val 50000"/>
              <a:gd name="adj2" fmla="val 83048"/>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dirty="0" smtClean="0">
                <a:solidFill>
                  <a:srgbClr val="FFFFFF"/>
                </a:solidFill>
                <a:latin typeface="Arial" charset="0"/>
                <a:cs typeface="Arial" charset="0"/>
              </a:rPr>
              <a:t>9 Years</a:t>
            </a:r>
            <a:endParaRPr lang="en-US" sz="1400" b="1" dirty="0">
              <a:solidFill>
                <a:srgbClr val="FFFFFF"/>
              </a:solidFill>
              <a:latin typeface="Arial" charset="0"/>
              <a:cs typeface="Arial" charset="0"/>
            </a:endParaRPr>
          </a:p>
        </p:txBody>
      </p:sp>
      <p:sp>
        <p:nvSpPr>
          <p:cNvPr id="25" name="Oval 10"/>
          <p:cNvSpPr>
            <a:spLocks noChangeArrowheads="1"/>
          </p:cNvSpPr>
          <p:nvPr/>
        </p:nvSpPr>
        <p:spPr bwMode="auto">
          <a:xfrm>
            <a:off x="8063932" y="3927380"/>
            <a:ext cx="244325" cy="609600"/>
          </a:xfrm>
          <a:prstGeom prst="ellipse">
            <a:avLst/>
          </a:prstGeom>
          <a:noFill/>
          <a:ln w="38100">
            <a:solidFill>
              <a:srgbClr val="2B7299"/>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26" name="AutoShape 13"/>
          <p:cNvSpPr>
            <a:spLocks noChangeArrowheads="1"/>
          </p:cNvSpPr>
          <p:nvPr/>
        </p:nvSpPr>
        <p:spPr bwMode="auto">
          <a:xfrm>
            <a:off x="6912073" y="4381184"/>
            <a:ext cx="942171" cy="668338"/>
          </a:xfrm>
          <a:prstGeom prst="wedgeRectCallout">
            <a:avLst>
              <a:gd name="adj1" fmla="val 73582"/>
              <a:gd name="adj2" fmla="val -42706"/>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2012: 5.9%</a:t>
            </a:r>
            <a:endParaRPr lang="en-US" sz="1200" dirty="0">
              <a:solidFill>
                <a:srgbClr val="FFFFFF"/>
              </a:solidFill>
              <a:latin typeface="Arial" charset="0"/>
              <a:cs typeface="Arial" charset="0"/>
            </a:endParaRPr>
          </a:p>
        </p:txBody>
      </p:sp>
      <p:sp>
        <p:nvSpPr>
          <p:cNvPr id="3097" name="Text Box 17"/>
          <p:cNvSpPr txBox="1">
            <a:spLocks noChangeArrowheads="1"/>
          </p:cNvSpPr>
          <p:nvPr/>
        </p:nvSpPr>
        <p:spPr bwMode="auto">
          <a:xfrm>
            <a:off x="5621338" y="1117600"/>
            <a:ext cx="3254375" cy="646113"/>
          </a:xfrm>
          <a:prstGeom prst="rect">
            <a:avLst/>
          </a:prstGeom>
          <a:solidFill>
            <a:srgbClr val="28688C"/>
          </a:solidFill>
          <a:ln w="9525" algn="ctr">
            <a:noFill/>
            <a:miter lim="800000"/>
            <a:headEnd/>
            <a:tailEnd/>
          </a:ln>
        </p:spPr>
        <p:txBody>
          <a:bodyPr>
            <a:spAutoFit/>
          </a:bodyPr>
          <a:lstStyle/>
          <a:p>
            <a:pPr algn="ctr" fontAlgn="base">
              <a:spcBef>
                <a:spcPct val="0"/>
              </a:spcBef>
              <a:spcAft>
                <a:spcPct val="0"/>
              </a:spcAft>
            </a:pPr>
            <a:r>
              <a:rPr lang="en-US" b="1" dirty="0">
                <a:solidFill>
                  <a:srgbClr val="FFFFFF"/>
                </a:solidFill>
                <a:latin typeface="Arial" charset="0"/>
                <a:cs typeface="Arial" charset="0"/>
              </a:rPr>
              <a:t>History suggests next ROE peak will be in 2016-2017</a:t>
            </a:r>
          </a:p>
        </p:txBody>
      </p:sp>
      <p:sp>
        <p:nvSpPr>
          <p:cNvPr id="3098" name="Rectangle 7"/>
          <p:cNvSpPr>
            <a:spLocks noChangeArrowheads="1"/>
          </p:cNvSpPr>
          <p:nvPr/>
        </p:nvSpPr>
        <p:spPr bwMode="black">
          <a:xfrm>
            <a:off x="185738" y="1155700"/>
            <a:ext cx="1023937" cy="222250"/>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ROE</a:t>
            </a:r>
          </a:p>
        </p:txBody>
      </p:sp>
      <p:sp>
        <p:nvSpPr>
          <p:cNvPr id="28" name="AutoShape 6"/>
          <p:cNvSpPr>
            <a:spLocks noChangeArrowheads="1"/>
          </p:cNvSpPr>
          <p:nvPr/>
        </p:nvSpPr>
        <p:spPr bwMode="auto">
          <a:xfrm>
            <a:off x="941388" y="5070738"/>
            <a:ext cx="1447800" cy="381000"/>
          </a:xfrm>
          <a:prstGeom prst="wedgeRectCallout">
            <a:avLst>
              <a:gd name="adj1" fmla="val -43470"/>
              <a:gd name="adj2" fmla="val -143776"/>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1975: 2.4%</a:t>
            </a:r>
            <a:endParaRPr lang="en-US" sz="1200">
              <a:solidFill>
                <a:srgbClr val="000000"/>
              </a:solidFill>
              <a:latin typeface="Arial" charset="0"/>
              <a:cs typeface="Arial" charset="0"/>
            </a:endParaRPr>
          </a:p>
        </p:txBody>
      </p:sp>
      <p:sp>
        <p:nvSpPr>
          <p:cNvPr id="29" name="AutoShape 8"/>
          <p:cNvSpPr>
            <a:spLocks noChangeArrowheads="1"/>
          </p:cNvSpPr>
          <p:nvPr/>
        </p:nvSpPr>
        <p:spPr bwMode="blackWhite">
          <a:xfrm>
            <a:off x="7767485" y="2423091"/>
            <a:ext cx="1189703" cy="659324"/>
          </a:xfrm>
          <a:prstGeom prst="wedgeRectCallout">
            <a:avLst>
              <a:gd name="adj1" fmla="val 15872"/>
              <a:gd name="adj2" fmla="val 8415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2013:Q1 9.7%</a:t>
            </a:r>
            <a:endParaRPr lang="en-US" b="1" dirty="0">
              <a:solidFill>
                <a:srgbClr val="FFFFFF"/>
              </a:solidFill>
              <a:latin typeface="Arial" pitchFamily="34" charset="0"/>
              <a:cs typeface="Arial" pitchFamily="34" charset="0"/>
            </a:endParaRPr>
          </a:p>
        </p:txBody>
      </p:sp>
      <p:sp>
        <p:nvSpPr>
          <p:cNvPr id="30" name="Oval 10"/>
          <p:cNvSpPr>
            <a:spLocks noChangeArrowheads="1"/>
          </p:cNvSpPr>
          <p:nvPr/>
        </p:nvSpPr>
        <p:spPr bwMode="auto">
          <a:xfrm>
            <a:off x="8417887" y="3332535"/>
            <a:ext cx="303213" cy="609600"/>
          </a:xfrm>
          <a:prstGeom prst="ellipse">
            <a:avLst/>
          </a:prstGeom>
          <a:noFill/>
          <a:ln w="38100">
            <a:solidFill>
              <a:srgbClr val="FFC0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547011"/>
                                        </p:tgtEl>
                                        <p:attrNameLst>
                                          <p:attrName>style.visibility</p:attrName>
                                        </p:attrNameLst>
                                      </p:cBhvr>
                                      <p:to>
                                        <p:strVal val="visible"/>
                                      </p:to>
                                    </p:set>
                                    <p:anim calcmode="lin" valueType="num">
                                      <p:cBhvr additive="base">
                                        <p:cTn id="7" dur="500" fill="hold"/>
                                        <p:tgtEl>
                                          <p:spTgt spid="5547011"/>
                                        </p:tgtEl>
                                        <p:attrNameLst>
                                          <p:attrName>ppt_x</p:attrName>
                                        </p:attrNameLst>
                                      </p:cBhvr>
                                      <p:tavLst>
                                        <p:tav tm="0">
                                          <p:val>
                                            <p:strVal val="#ppt_x"/>
                                          </p:val>
                                        </p:tav>
                                        <p:tav tm="100000">
                                          <p:val>
                                            <p:strVal val="#ppt_x"/>
                                          </p:val>
                                        </p:tav>
                                      </p:tavLst>
                                    </p:anim>
                                    <p:anim calcmode="lin" valueType="num">
                                      <p:cBhvr additive="base">
                                        <p:cTn id="8" dur="500" fill="hold"/>
                                        <p:tgtEl>
                                          <p:spTgt spid="55470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547012"/>
                                        </p:tgtEl>
                                        <p:attrNameLst>
                                          <p:attrName>style.visibility</p:attrName>
                                        </p:attrNameLst>
                                      </p:cBhvr>
                                      <p:to>
                                        <p:strVal val="visible"/>
                                      </p:to>
                                    </p:set>
                                    <p:anim calcmode="lin" valueType="num">
                                      <p:cBhvr additive="base">
                                        <p:cTn id="12" dur="500" fill="hold"/>
                                        <p:tgtEl>
                                          <p:spTgt spid="5547012"/>
                                        </p:tgtEl>
                                        <p:attrNameLst>
                                          <p:attrName>ppt_x</p:attrName>
                                        </p:attrNameLst>
                                      </p:cBhvr>
                                      <p:tavLst>
                                        <p:tav tm="0">
                                          <p:val>
                                            <p:strVal val="1+#ppt_w/2"/>
                                          </p:val>
                                        </p:tav>
                                        <p:tav tm="100000">
                                          <p:val>
                                            <p:strVal val="#ppt_x"/>
                                          </p:val>
                                        </p:tav>
                                      </p:tavLst>
                                    </p:anim>
                                    <p:anim calcmode="lin" valueType="num">
                                      <p:cBhvr additive="base">
                                        <p:cTn id="13" dur="500" fill="hold"/>
                                        <p:tgtEl>
                                          <p:spTgt spid="55470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7" presetClass="entr" presetSubtype="4" fill="hold" grpId="0" nodeType="afterEffect">
                                  <p:stCondLst>
                                    <p:cond delay="1000"/>
                                  </p:stCondLst>
                                  <p:childTnLst>
                                    <p:set>
                                      <p:cBhvr>
                                        <p:cTn id="16" dur="1" fill="hold">
                                          <p:stCondLst>
                                            <p:cond delay="0"/>
                                          </p:stCondLst>
                                        </p:cTn>
                                        <p:tgtEl>
                                          <p:spTgt spid="5547013"/>
                                        </p:tgtEl>
                                        <p:attrNameLst>
                                          <p:attrName>style.visibility</p:attrName>
                                        </p:attrNameLst>
                                      </p:cBhvr>
                                      <p:to>
                                        <p:strVal val="visible"/>
                                      </p:to>
                                    </p:set>
                                    <p:anim calcmode="lin" valueType="num">
                                      <p:cBhvr>
                                        <p:cTn id="17" dur="500" fill="hold"/>
                                        <p:tgtEl>
                                          <p:spTgt spid="5547013"/>
                                        </p:tgtEl>
                                        <p:attrNameLst>
                                          <p:attrName>ppt_x</p:attrName>
                                        </p:attrNameLst>
                                      </p:cBhvr>
                                      <p:tavLst>
                                        <p:tav tm="0">
                                          <p:val>
                                            <p:strVal val="#ppt_x"/>
                                          </p:val>
                                        </p:tav>
                                        <p:tav tm="100000">
                                          <p:val>
                                            <p:strVal val="#ppt_x"/>
                                          </p:val>
                                        </p:tav>
                                      </p:tavLst>
                                    </p:anim>
                                    <p:anim calcmode="lin" valueType="num">
                                      <p:cBhvr>
                                        <p:cTn id="18" dur="500" fill="hold"/>
                                        <p:tgtEl>
                                          <p:spTgt spid="5547013"/>
                                        </p:tgtEl>
                                        <p:attrNameLst>
                                          <p:attrName>ppt_y</p:attrName>
                                        </p:attrNameLst>
                                      </p:cBhvr>
                                      <p:tavLst>
                                        <p:tav tm="0">
                                          <p:val>
                                            <p:strVal val="#ppt_y+#ppt_h/2"/>
                                          </p:val>
                                        </p:tav>
                                        <p:tav tm="100000">
                                          <p:val>
                                            <p:strVal val="#ppt_y"/>
                                          </p:val>
                                        </p:tav>
                                      </p:tavLst>
                                    </p:anim>
                                    <p:anim calcmode="lin" valueType="num">
                                      <p:cBhvr>
                                        <p:cTn id="19" dur="500" fill="hold"/>
                                        <p:tgtEl>
                                          <p:spTgt spid="5547013"/>
                                        </p:tgtEl>
                                        <p:attrNameLst>
                                          <p:attrName>ppt_w</p:attrName>
                                        </p:attrNameLst>
                                      </p:cBhvr>
                                      <p:tavLst>
                                        <p:tav tm="0">
                                          <p:val>
                                            <p:strVal val="#ppt_w"/>
                                          </p:val>
                                        </p:tav>
                                        <p:tav tm="100000">
                                          <p:val>
                                            <p:strVal val="#ppt_w"/>
                                          </p:val>
                                        </p:tav>
                                      </p:tavLst>
                                    </p:anim>
                                    <p:anim calcmode="lin" valueType="num">
                                      <p:cBhvr>
                                        <p:cTn id="20" dur="500" fill="hold"/>
                                        <p:tgtEl>
                                          <p:spTgt spid="5547013"/>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 presetClass="entr" presetSubtype="8" fill="hold" grpId="0" nodeType="afterEffect">
                                  <p:stCondLst>
                                    <p:cond delay="0"/>
                                  </p:stCondLst>
                                  <p:childTnLst>
                                    <p:set>
                                      <p:cBhvr>
                                        <p:cTn id="23" dur="1" fill="hold">
                                          <p:stCondLst>
                                            <p:cond delay="0"/>
                                          </p:stCondLst>
                                        </p:cTn>
                                        <p:tgtEl>
                                          <p:spTgt spid="5547015"/>
                                        </p:tgtEl>
                                        <p:attrNameLst>
                                          <p:attrName>style.visibility</p:attrName>
                                        </p:attrNameLst>
                                      </p:cBhvr>
                                      <p:to>
                                        <p:strVal val="visible"/>
                                      </p:to>
                                    </p:set>
                                    <p:anim calcmode="lin" valueType="num">
                                      <p:cBhvr additive="base">
                                        <p:cTn id="24" dur="500" fill="hold"/>
                                        <p:tgtEl>
                                          <p:spTgt spid="5547015"/>
                                        </p:tgtEl>
                                        <p:attrNameLst>
                                          <p:attrName>ppt_x</p:attrName>
                                        </p:attrNameLst>
                                      </p:cBhvr>
                                      <p:tavLst>
                                        <p:tav tm="0">
                                          <p:val>
                                            <p:strVal val="0-#ppt_w/2"/>
                                          </p:val>
                                        </p:tav>
                                        <p:tav tm="100000">
                                          <p:val>
                                            <p:strVal val="#ppt_x"/>
                                          </p:val>
                                        </p:tav>
                                      </p:tavLst>
                                    </p:anim>
                                    <p:anim calcmode="lin" valueType="num">
                                      <p:cBhvr additive="base">
                                        <p:cTn id="25" dur="500" fill="hold"/>
                                        <p:tgtEl>
                                          <p:spTgt spid="5547015"/>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17" presetClass="entr" presetSubtype="4" fill="hold" grpId="0" nodeType="afterEffect">
                                  <p:stCondLst>
                                    <p:cond delay="0"/>
                                  </p:stCondLst>
                                  <p:childTnLst>
                                    <p:set>
                                      <p:cBhvr>
                                        <p:cTn id="28" dur="1" fill="hold">
                                          <p:stCondLst>
                                            <p:cond delay="0"/>
                                          </p:stCondLst>
                                        </p:cTn>
                                        <p:tgtEl>
                                          <p:spTgt spid="5547016"/>
                                        </p:tgtEl>
                                        <p:attrNameLst>
                                          <p:attrName>style.visibility</p:attrName>
                                        </p:attrNameLst>
                                      </p:cBhvr>
                                      <p:to>
                                        <p:strVal val="visible"/>
                                      </p:to>
                                    </p:set>
                                    <p:anim calcmode="lin" valueType="num">
                                      <p:cBhvr>
                                        <p:cTn id="29" dur="500" fill="hold"/>
                                        <p:tgtEl>
                                          <p:spTgt spid="5547016"/>
                                        </p:tgtEl>
                                        <p:attrNameLst>
                                          <p:attrName>ppt_x</p:attrName>
                                        </p:attrNameLst>
                                      </p:cBhvr>
                                      <p:tavLst>
                                        <p:tav tm="0">
                                          <p:val>
                                            <p:strVal val="#ppt_x"/>
                                          </p:val>
                                        </p:tav>
                                        <p:tav tm="100000">
                                          <p:val>
                                            <p:strVal val="#ppt_x"/>
                                          </p:val>
                                        </p:tav>
                                      </p:tavLst>
                                    </p:anim>
                                    <p:anim calcmode="lin" valueType="num">
                                      <p:cBhvr>
                                        <p:cTn id="30" dur="500" fill="hold"/>
                                        <p:tgtEl>
                                          <p:spTgt spid="5547016"/>
                                        </p:tgtEl>
                                        <p:attrNameLst>
                                          <p:attrName>ppt_y</p:attrName>
                                        </p:attrNameLst>
                                      </p:cBhvr>
                                      <p:tavLst>
                                        <p:tav tm="0">
                                          <p:val>
                                            <p:strVal val="#ppt_y+#ppt_h/2"/>
                                          </p:val>
                                        </p:tav>
                                        <p:tav tm="100000">
                                          <p:val>
                                            <p:strVal val="#ppt_y"/>
                                          </p:val>
                                        </p:tav>
                                      </p:tavLst>
                                    </p:anim>
                                    <p:anim calcmode="lin" valueType="num">
                                      <p:cBhvr>
                                        <p:cTn id="31" dur="500" fill="hold"/>
                                        <p:tgtEl>
                                          <p:spTgt spid="5547016"/>
                                        </p:tgtEl>
                                        <p:attrNameLst>
                                          <p:attrName>ppt_w</p:attrName>
                                        </p:attrNameLst>
                                      </p:cBhvr>
                                      <p:tavLst>
                                        <p:tav tm="0">
                                          <p:val>
                                            <p:strVal val="#ppt_w"/>
                                          </p:val>
                                        </p:tav>
                                        <p:tav tm="100000">
                                          <p:val>
                                            <p:strVal val="#ppt_w"/>
                                          </p:val>
                                        </p:tav>
                                      </p:tavLst>
                                    </p:anim>
                                    <p:anim calcmode="lin" valueType="num">
                                      <p:cBhvr>
                                        <p:cTn id="32" dur="500" fill="hold"/>
                                        <p:tgtEl>
                                          <p:spTgt spid="5547016"/>
                                        </p:tgtEl>
                                        <p:attrNameLst>
                                          <p:attrName>ppt_h</p:attrName>
                                        </p:attrNameLst>
                                      </p:cBhvr>
                                      <p:tavLst>
                                        <p:tav tm="0">
                                          <p:val>
                                            <p:fltVal val="0"/>
                                          </p:val>
                                        </p:tav>
                                        <p:tav tm="100000">
                                          <p:val>
                                            <p:strVal val="#ppt_h"/>
                                          </p:val>
                                        </p:tav>
                                      </p:tavLst>
                                    </p:anim>
                                  </p:childTnLst>
                                </p:cTn>
                              </p:par>
                            </p:childTnLst>
                          </p:cTn>
                        </p:par>
                        <p:par>
                          <p:cTn id="33" fill="hold">
                            <p:stCondLst>
                              <p:cond delay="3500"/>
                            </p:stCondLst>
                            <p:childTnLst>
                              <p:par>
                                <p:cTn id="34" presetID="2" presetClass="entr" presetSubtype="8" fill="hold" grpId="0" nodeType="afterEffect">
                                  <p:stCondLst>
                                    <p:cond delay="0"/>
                                  </p:stCondLst>
                                  <p:childTnLst>
                                    <p:set>
                                      <p:cBhvr>
                                        <p:cTn id="35" dur="1" fill="hold">
                                          <p:stCondLst>
                                            <p:cond delay="0"/>
                                          </p:stCondLst>
                                        </p:cTn>
                                        <p:tgtEl>
                                          <p:spTgt spid="5547019"/>
                                        </p:tgtEl>
                                        <p:attrNameLst>
                                          <p:attrName>style.visibility</p:attrName>
                                        </p:attrNameLst>
                                      </p:cBhvr>
                                      <p:to>
                                        <p:strVal val="visible"/>
                                      </p:to>
                                    </p:set>
                                    <p:anim calcmode="lin" valueType="num">
                                      <p:cBhvr additive="base">
                                        <p:cTn id="36" dur="500" fill="hold"/>
                                        <p:tgtEl>
                                          <p:spTgt spid="5547019"/>
                                        </p:tgtEl>
                                        <p:attrNameLst>
                                          <p:attrName>ppt_x</p:attrName>
                                        </p:attrNameLst>
                                      </p:cBhvr>
                                      <p:tavLst>
                                        <p:tav tm="0">
                                          <p:val>
                                            <p:strVal val="0-#ppt_w/2"/>
                                          </p:val>
                                        </p:tav>
                                        <p:tav tm="100000">
                                          <p:val>
                                            <p:strVal val="#ppt_x"/>
                                          </p:val>
                                        </p:tav>
                                      </p:tavLst>
                                    </p:anim>
                                    <p:anim calcmode="lin" valueType="num">
                                      <p:cBhvr additive="base">
                                        <p:cTn id="37" dur="500" fill="hold"/>
                                        <p:tgtEl>
                                          <p:spTgt spid="5547019"/>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17" presetClass="entr" presetSubtype="4" fill="hold" grpId="0" nodeType="afterEffect">
                                  <p:stCondLst>
                                    <p:cond delay="0"/>
                                  </p:stCondLst>
                                  <p:childTnLst>
                                    <p:set>
                                      <p:cBhvr>
                                        <p:cTn id="40" dur="1" fill="hold">
                                          <p:stCondLst>
                                            <p:cond delay="0"/>
                                          </p:stCondLst>
                                        </p:cTn>
                                        <p:tgtEl>
                                          <p:spTgt spid="5547017"/>
                                        </p:tgtEl>
                                        <p:attrNameLst>
                                          <p:attrName>style.visibility</p:attrName>
                                        </p:attrNameLst>
                                      </p:cBhvr>
                                      <p:to>
                                        <p:strVal val="visible"/>
                                      </p:to>
                                    </p:set>
                                    <p:anim calcmode="lin" valueType="num">
                                      <p:cBhvr>
                                        <p:cTn id="41" dur="500" fill="hold"/>
                                        <p:tgtEl>
                                          <p:spTgt spid="5547017"/>
                                        </p:tgtEl>
                                        <p:attrNameLst>
                                          <p:attrName>ppt_x</p:attrName>
                                        </p:attrNameLst>
                                      </p:cBhvr>
                                      <p:tavLst>
                                        <p:tav tm="0">
                                          <p:val>
                                            <p:strVal val="#ppt_x"/>
                                          </p:val>
                                        </p:tav>
                                        <p:tav tm="100000">
                                          <p:val>
                                            <p:strVal val="#ppt_x"/>
                                          </p:val>
                                        </p:tav>
                                      </p:tavLst>
                                    </p:anim>
                                    <p:anim calcmode="lin" valueType="num">
                                      <p:cBhvr>
                                        <p:cTn id="42" dur="500" fill="hold"/>
                                        <p:tgtEl>
                                          <p:spTgt spid="5547017"/>
                                        </p:tgtEl>
                                        <p:attrNameLst>
                                          <p:attrName>ppt_y</p:attrName>
                                        </p:attrNameLst>
                                      </p:cBhvr>
                                      <p:tavLst>
                                        <p:tav tm="0">
                                          <p:val>
                                            <p:strVal val="#ppt_y+#ppt_h/2"/>
                                          </p:val>
                                        </p:tav>
                                        <p:tav tm="100000">
                                          <p:val>
                                            <p:strVal val="#ppt_y"/>
                                          </p:val>
                                        </p:tav>
                                      </p:tavLst>
                                    </p:anim>
                                    <p:anim calcmode="lin" valueType="num">
                                      <p:cBhvr>
                                        <p:cTn id="43" dur="500" fill="hold"/>
                                        <p:tgtEl>
                                          <p:spTgt spid="5547017"/>
                                        </p:tgtEl>
                                        <p:attrNameLst>
                                          <p:attrName>ppt_w</p:attrName>
                                        </p:attrNameLst>
                                      </p:cBhvr>
                                      <p:tavLst>
                                        <p:tav tm="0">
                                          <p:val>
                                            <p:strVal val="#ppt_w"/>
                                          </p:val>
                                        </p:tav>
                                        <p:tav tm="100000">
                                          <p:val>
                                            <p:strVal val="#ppt_w"/>
                                          </p:val>
                                        </p:tav>
                                      </p:tavLst>
                                    </p:anim>
                                    <p:anim calcmode="lin" valueType="num">
                                      <p:cBhvr>
                                        <p:cTn id="44" dur="500" fill="hold"/>
                                        <p:tgtEl>
                                          <p:spTgt spid="5547017"/>
                                        </p:tgtEl>
                                        <p:attrNameLst>
                                          <p:attrName>ppt_h</p:attrName>
                                        </p:attrNameLst>
                                      </p:cBhvr>
                                      <p:tavLst>
                                        <p:tav tm="0">
                                          <p:val>
                                            <p:fltVal val="0"/>
                                          </p:val>
                                        </p:tav>
                                        <p:tav tm="100000">
                                          <p:val>
                                            <p:strVal val="#ppt_h"/>
                                          </p:val>
                                        </p:tav>
                                      </p:tavLst>
                                    </p:anim>
                                  </p:childTnLst>
                                </p:cTn>
                              </p:par>
                            </p:childTnLst>
                          </p:cTn>
                        </p:par>
                        <p:par>
                          <p:cTn id="45" fill="hold">
                            <p:stCondLst>
                              <p:cond delay="4500"/>
                            </p:stCondLst>
                            <p:childTnLst>
                              <p:par>
                                <p:cTn id="46" presetID="2" presetClass="entr" presetSubtype="8" fill="hold" grpId="0" nodeType="afterEffect">
                                  <p:stCondLst>
                                    <p:cond delay="0"/>
                                  </p:stCondLst>
                                  <p:childTnLst>
                                    <p:set>
                                      <p:cBhvr>
                                        <p:cTn id="47" dur="1" fill="hold">
                                          <p:stCondLst>
                                            <p:cond delay="0"/>
                                          </p:stCondLst>
                                        </p:cTn>
                                        <p:tgtEl>
                                          <p:spTgt spid="5547020"/>
                                        </p:tgtEl>
                                        <p:attrNameLst>
                                          <p:attrName>style.visibility</p:attrName>
                                        </p:attrNameLst>
                                      </p:cBhvr>
                                      <p:to>
                                        <p:strVal val="visible"/>
                                      </p:to>
                                    </p:set>
                                    <p:anim calcmode="lin" valueType="num">
                                      <p:cBhvr additive="base">
                                        <p:cTn id="48" dur="500" fill="hold"/>
                                        <p:tgtEl>
                                          <p:spTgt spid="5547020"/>
                                        </p:tgtEl>
                                        <p:attrNameLst>
                                          <p:attrName>ppt_x</p:attrName>
                                        </p:attrNameLst>
                                      </p:cBhvr>
                                      <p:tavLst>
                                        <p:tav tm="0">
                                          <p:val>
                                            <p:strVal val="0-#ppt_w/2"/>
                                          </p:val>
                                        </p:tav>
                                        <p:tav tm="100000">
                                          <p:val>
                                            <p:strVal val="#ppt_x"/>
                                          </p:val>
                                        </p:tav>
                                      </p:tavLst>
                                    </p:anim>
                                    <p:anim calcmode="lin" valueType="num">
                                      <p:cBhvr additive="base">
                                        <p:cTn id="49" dur="500" fill="hold"/>
                                        <p:tgtEl>
                                          <p:spTgt spid="5547020"/>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7" presetClass="entr" presetSubtype="4" fill="hold" grpId="0" nodeType="afterEffect">
                                  <p:stCondLst>
                                    <p:cond delay="0"/>
                                  </p:stCondLst>
                                  <p:childTnLst>
                                    <p:set>
                                      <p:cBhvr>
                                        <p:cTn id="52" dur="1" fill="hold">
                                          <p:stCondLst>
                                            <p:cond delay="0"/>
                                          </p:stCondLst>
                                        </p:cTn>
                                        <p:tgtEl>
                                          <p:spTgt spid="5547018"/>
                                        </p:tgtEl>
                                        <p:attrNameLst>
                                          <p:attrName>style.visibility</p:attrName>
                                        </p:attrNameLst>
                                      </p:cBhvr>
                                      <p:to>
                                        <p:strVal val="visible"/>
                                      </p:to>
                                    </p:set>
                                    <p:anim calcmode="lin" valueType="num">
                                      <p:cBhvr>
                                        <p:cTn id="53" dur="500" fill="hold"/>
                                        <p:tgtEl>
                                          <p:spTgt spid="5547018"/>
                                        </p:tgtEl>
                                        <p:attrNameLst>
                                          <p:attrName>ppt_x</p:attrName>
                                        </p:attrNameLst>
                                      </p:cBhvr>
                                      <p:tavLst>
                                        <p:tav tm="0">
                                          <p:val>
                                            <p:strVal val="#ppt_x"/>
                                          </p:val>
                                        </p:tav>
                                        <p:tav tm="100000">
                                          <p:val>
                                            <p:strVal val="#ppt_x"/>
                                          </p:val>
                                        </p:tav>
                                      </p:tavLst>
                                    </p:anim>
                                    <p:anim calcmode="lin" valueType="num">
                                      <p:cBhvr>
                                        <p:cTn id="54" dur="500" fill="hold"/>
                                        <p:tgtEl>
                                          <p:spTgt spid="5547018"/>
                                        </p:tgtEl>
                                        <p:attrNameLst>
                                          <p:attrName>ppt_y</p:attrName>
                                        </p:attrNameLst>
                                      </p:cBhvr>
                                      <p:tavLst>
                                        <p:tav tm="0">
                                          <p:val>
                                            <p:strVal val="#ppt_y+#ppt_h/2"/>
                                          </p:val>
                                        </p:tav>
                                        <p:tav tm="100000">
                                          <p:val>
                                            <p:strVal val="#ppt_y"/>
                                          </p:val>
                                        </p:tav>
                                      </p:tavLst>
                                    </p:anim>
                                    <p:anim calcmode="lin" valueType="num">
                                      <p:cBhvr>
                                        <p:cTn id="55" dur="500" fill="hold"/>
                                        <p:tgtEl>
                                          <p:spTgt spid="5547018"/>
                                        </p:tgtEl>
                                        <p:attrNameLst>
                                          <p:attrName>ppt_w</p:attrName>
                                        </p:attrNameLst>
                                      </p:cBhvr>
                                      <p:tavLst>
                                        <p:tav tm="0">
                                          <p:val>
                                            <p:strVal val="#ppt_w"/>
                                          </p:val>
                                        </p:tav>
                                        <p:tav tm="100000">
                                          <p:val>
                                            <p:strVal val="#ppt_w"/>
                                          </p:val>
                                        </p:tav>
                                      </p:tavLst>
                                    </p:anim>
                                    <p:anim calcmode="lin" valueType="num">
                                      <p:cBhvr>
                                        <p:cTn id="56" dur="500" fill="hold"/>
                                        <p:tgtEl>
                                          <p:spTgt spid="5547018"/>
                                        </p:tgtEl>
                                        <p:attrNameLst>
                                          <p:attrName>ppt_h</p:attrName>
                                        </p:attrNameLst>
                                      </p:cBhvr>
                                      <p:tavLst>
                                        <p:tav tm="0">
                                          <p:val>
                                            <p:fltVal val="0"/>
                                          </p:val>
                                        </p:tav>
                                        <p:tav tm="100000">
                                          <p:val>
                                            <p:strVal val="#ppt_h"/>
                                          </p:val>
                                        </p:tav>
                                      </p:tavLst>
                                    </p:anim>
                                  </p:childTnLst>
                                </p:cTn>
                              </p:par>
                            </p:childTnLst>
                          </p:cTn>
                        </p:par>
                        <p:par>
                          <p:cTn id="57" fill="hold">
                            <p:stCondLst>
                              <p:cond delay="5500"/>
                            </p:stCondLst>
                            <p:childTnLst>
                              <p:par>
                                <p:cTn id="58" presetID="2" presetClass="entr" presetSubtype="8" fill="hold" grpId="0" nodeType="afterEffect">
                                  <p:stCondLst>
                                    <p:cond delay="0"/>
                                  </p:stCondLst>
                                  <p:childTnLst>
                                    <p:set>
                                      <p:cBhvr>
                                        <p:cTn id="59" dur="1" fill="hold">
                                          <p:stCondLst>
                                            <p:cond delay="0"/>
                                          </p:stCondLst>
                                        </p:cTn>
                                        <p:tgtEl>
                                          <p:spTgt spid="5547021"/>
                                        </p:tgtEl>
                                        <p:attrNameLst>
                                          <p:attrName>style.visibility</p:attrName>
                                        </p:attrNameLst>
                                      </p:cBhvr>
                                      <p:to>
                                        <p:strVal val="visible"/>
                                      </p:to>
                                    </p:set>
                                    <p:anim calcmode="lin" valueType="num">
                                      <p:cBhvr additive="base">
                                        <p:cTn id="60" dur="500" fill="hold"/>
                                        <p:tgtEl>
                                          <p:spTgt spid="5547021"/>
                                        </p:tgtEl>
                                        <p:attrNameLst>
                                          <p:attrName>ppt_x</p:attrName>
                                        </p:attrNameLst>
                                      </p:cBhvr>
                                      <p:tavLst>
                                        <p:tav tm="0">
                                          <p:val>
                                            <p:strVal val="0-#ppt_w/2"/>
                                          </p:val>
                                        </p:tav>
                                        <p:tav tm="100000">
                                          <p:val>
                                            <p:strVal val="#ppt_x"/>
                                          </p:val>
                                        </p:tav>
                                      </p:tavLst>
                                    </p:anim>
                                    <p:anim calcmode="lin" valueType="num">
                                      <p:cBhvr additive="base">
                                        <p:cTn id="61" dur="500" fill="hold"/>
                                        <p:tgtEl>
                                          <p:spTgt spid="5547021"/>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5547022"/>
                                        </p:tgtEl>
                                        <p:attrNameLst>
                                          <p:attrName>style.visibility</p:attrName>
                                        </p:attrNameLst>
                                      </p:cBhvr>
                                      <p:to>
                                        <p:strVal val="visible"/>
                                      </p:to>
                                    </p:set>
                                  </p:childTnLst>
                                </p:cTn>
                              </p:par>
                            </p:childTnLst>
                          </p:cTn>
                        </p:par>
                        <p:par>
                          <p:cTn id="66" fill="hold">
                            <p:stCondLst>
                              <p:cond delay="0"/>
                            </p:stCondLst>
                            <p:childTnLst>
                              <p:par>
                                <p:cTn id="67" presetID="1" presetClass="entr" presetSubtype="0" fill="hold" grpId="0" nodeType="afterEffect">
                                  <p:stCondLst>
                                    <p:cond delay="0"/>
                                  </p:stCondLst>
                                  <p:childTnLst>
                                    <p:set>
                                      <p:cBhvr>
                                        <p:cTn id="68" dur="1" fill="hold">
                                          <p:stCondLst>
                                            <p:cond delay="0"/>
                                          </p:stCondLst>
                                        </p:cTn>
                                        <p:tgtEl>
                                          <p:spTgt spid="5547023"/>
                                        </p:tgtEl>
                                        <p:attrNameLst>
                                          <p:attrName>style.visibility</p:attrName>
                                        </p:attrNameLst>
                                      </p:cBhvr>
                                      <p:to>
                                        <p:strVal val="visible"/>
                                      </p:to>
                                    </p:set>
                                  </p:childTnLst>
                                </p:cTn>
                              </p:par>
                            </p:childTnLst>
                          </p:cTn>
                        </p:par>
                        <p:par>
                          <p:cTn id="69" fill="hold">
                            <p:stCondLst>
                              <p:cond delay="0"/>
                            </p:stCondLst>
                            <p:childTnLst>
                              <p:par>
                                <p:cTn id="70" presetID="2" presetClass="entr" presetSubtype="8" fill="hold" grpId="0" nodeType="afterEffect">
                                  <p:stCondLst>
                                    <p:cond delay="0"/>
                                  </p:stCondLst>
                                  <p:childTnLst>
                                    <p:set>
                                      <p:cBhvr>
                                        <p:cTn id="71" dur="1" fill="hold">
                                          <p:stCondLst>
                                            <p:cond delay="0"/>
                                          </p:stCondLst>
                                        </p:cTn>
                                        <p:tgtEl>
                                          <p:spTgt spid="5547026"/>
                                        </p:tgtEl>
                                        <p:attrNameLst>
                                          <p:attrName>style.visibility</p:attrName>
                                        </p:attrNameLst>
                                      </p:cBhvr>
                                      <p:to>
                                        <p:strVal val="visible"/>
                                      </p:to>
                                    </p:set>
                                    <p:anim calcmode="lin" valueType="num">
                                      <p:cBhvr additive="base">
                                        <p:cTn id="72" dur="500" fill="hold"/>
                                        <p:tgtEl>
                                          <p:spTgt spid="5547026"/>
                                        </p:tgtEl>
                                        <p:attrNameLst>
                                          <p:attrName>ppt_x</p:attrName>
                                        </p:attrNameLst>
                                      </p:cBhvr>
                                      <p:tavLst>
                                        <p:tav tm="0">
                                          <p:val>
                                            <p:strVal val="0-#ppt_w/2"/>
                                          </p:val>
                                        </p:tav>
                                        <p:tav tm="100000">
                                          <p:val>
                                            <p:strVal val="#ppt_x"/>
                                          </p:val>
                                        </p:tav>
                                      </p:tavLst>
                                    </p:anim>
                                    <p:anim calcmode="lin" valueType="num">
                                      <p:cBhvr additive="base">
                                        <p:cTn id="73" dur="500" fill="hold"/>
                                        <p:tgtEl>
                                          <p:spTgt spid="5547026"/>
                                        </p:tgtEl>
                                        <p:attrNameLst>
                                          <p:attrName>ppt_y</p:attrName>
                                        </p:attrNameLst>
                                      </p:cBhvr>
                                      <p:tavLst>
                                        <p:tav tm="0">
                                          <p:val>
                                            <p:strVal val="#ppt_y"/>
                                          </p:val>
                                        </p:tav>
                                        <p:tav tm="100000">
                                          <p:val>
                                            <p:strVal val="#ppt_y"/>
                                          </p:val>
                                        </p:tav>
                                      </p:tavLst>
                                    </p:anim>
                                  </p:childTnLst>
                                </p:cTn>
                              </p:par>
                            </p:childTnLst>
                          </p:cTn>
                        </p:par>
                        <p:par>
                          <p:cTn id="74" fill="hold">
                            <p:stCondLst>
                              <p:cond delay="500"/>
                            </p:stCondLst>
                            <p:childTnLst>
                              <p:par>
                                <p:cTn id="75" presetID="1" presetClass="entr" presetSubtype="0" fill="hold" grpId="0" nodeType="afterEffect">
                                  <p:stCondLst>
                                    <p:cond delay="0"/>
                                  </p:stCondLst>
                                  <p:childTnLst>
                                    <p:set>
                                      <p:cBhvr>
                                        <p:cTn id="76" dur="1" fill="hold">
                                          <p:stCondLst>
                                            <p:cond delay="0"/>
                                          </p:stCondLst>
                                        </p:cTn>
                                        <p:tgtEl>
                                          <p:spTgt spid="5547024"/>
                                        </p:tgtEl>
                                        <p:attrNameLst>
                                          <p:attrName>style.visibility</p:attrName>
                                        </p:attrNameLst>
                                      </p:cBhvr>
                                      <p:to>
                                        <p:strVal val="visible"/>
                                      </p:to>
                                    </p:set>
                                  </p:childTnLst>
                                </p:cTn>
                              </p:par>
                            </p:childTnLst>
                          </p:cTn>
                        </p:par>
                        <p:par>
                          <p:cTn id="77" fill="hold">
                            <p:stCondLst>
                              <p:cond delay="500"/>
                            </p:stCondLst>
                            <p:childTnLst>
                              <p:par>
                                <p:cTn id="78" presetID="2" presetClass="entr" presetSubtype="8" fill="hold" grpId="0" nodeType="afterEffect">
                                  <p:stCondLst>
                                    <p:cond delay="0"/>
                                  </p:stCondLst>
                                  <p:childTnLst>
                                    <p:set>
                                      <p:cBhvr>
                                        <p:cTn id="79" dur="1" fill="hold">
                                          <p:stCondLst>
                                            <p:cond delay="0"/>
                                          </p:stCondLst>
                                        </p:cTn>
                                        <p:tgtEl>
                                          <p:spTgt spid="5547027"/>
                                        </p:tgtEl>
                                        <p:attrNameLst>
                                          <p:attrName>style.visibility</p:attrName>
                                        </p:attrNameLst>
                                      </p:cBhvr>
                                      <p:to>
                                        <p:strVal val="visible"/>
                                      </p:to>
                                    </p:set>
                                    <p:anim calcmode="lin" valueType="num">
                                      <p:cBhvr additive="base">
                                        <p:cTn id="80" dur="500" fill="hold"/>
                                        <p:tgtEl>
                                          <p:spTgt spid="5547027"/>
                                        </p:tgtEl>
                                        <p:attrNameLst>
                                          <p:attrName>ppt_x</p:attrName>
                                        </p:attrNameLst>
                                      </p:cBhvr>
                                      <p:tavLst>
                                        <p:tav tm="0">
                                          <p:val>
                                            <p:strVal val="0-#ppt_w/2"/>
                                          </p:val>
                                        </p:tav>
                                        <p:tav tm="100000">
                                          <p:val>
                                            <p:strVal val="#ppt_x"/>
                                          </p:val>
                                        </p:tav>
                                      </p:tavLst>
                                    </p:anim>
                                    <p:anim calcmode="lin" valueType="num">
                                      <p:cBhvr additive="base">
                                        <p:cTn id="81" dur="500" fill="hold"/>
                                        <p:tgtEl>
                                          <p:spTgt spid="5547027"/>
                                        </p:tgtEl>
                                        <p:attrNameLst>
                                          <p:attrName>ppt_y</p:attrName>
                                        </p:attrNameLst>
                                      </p:cBhvr>
                                      <p:tavLst>
                                        <p:tav tm="0">
                                          <p:val>
                                            <p:strVal val="#ppt_y"/>
                                          </p:val>
                                        </p:tav>
                                        <p:tav tm="100000">
                                          <p:val>
                                            <p:strVal val="#ppt_y"/>
                                          </p:val>
                                        </p:tav>
                                      </p:tavLst>
                                    </p:anim>
                                  </p:childTnLst>
                                </p:cTn>
                              </p:par>
                            </p:childTnLst>
                          </p:cTn>
                        </p:par>
                        <p:par>
                          <p:cTn id="82" fill="hold">
                            <p:stCondLst>
                              <p:cond delay="1000"/>
                            </p:stCondLst>
                            <p:childTnLst>
                              <p:par>
                                <p:cTn id="83" presetID="1" presetClass="entr" presetSubtype="0" fill="hold" grpId="0" nodeType="afterEffect">
                                  <p:stCondLst>
                                    <p:cond delay="0"/>
                                  </p:stCondLst>
                                  <p:childTnLst>
                                    <p:set>
                                      <p:cBhvr>
                                        <p:cTn id="84" dur="1" fill="hold">
                                          <p:stCondLst>
                                            <p:cond delay="0"/>
                                          </p:stCondLst>
                                        </p:cTn>
                                        <p:tgtEl>
                                          <p:spTgt spid="5547025"/>
                                        </p:tgtEl>
                                        <p:attrNameLst>
                                          <p:attrName>style.visibility</p:attrName>
                                        </p:attrNameLst>
                                      </p:cBhvr>
                                      <p:to>
                                        <p:strVal val="visible"/>
                                      </p:to>
                                    </p:set>
                                  </p:childTnLst>
                                </p:cTn>
                              </p:par>
                            </p:childTnLst>
                          </p:cTn>
                        </p:par>
                        <p:par>
                          <p:cTn id="85" fill="hold">
                            <p:stCondLst>
                              <p:cond delay="1000"/>
                            </p:stCondLst>
                            <p:childTnLst>
                              <p:par>
                                <p:cTn id="86" presetID="2" presetClass="entr" presetSubtype="8" fill="hold" grpId="0" nodeType="afterEffect">
                                  <p:stCondLst>
                                    <p:cond delay="1000"/>
                                  </p:stCondLst>
                                  <p:childTnLst>
                                    <p:set>
                                      <p:cBhvr>
                                        <p:cTn id="87" dur="1" fill="hold">
                                          <p:stCondLst>
                                            <p:cond delay="0"/>
                                          </p:stCondLst>
                                        </p:cTn>
                                        <p:tgtEl>
                                          <p:spTgt spid="5547028"/>
                                        </p:tgtEl>
                                        <p:attrNameLst>
                                          <p:attrName>style.visibility</p:attrName>
                                        </p:attrNameLst>
                                      </p:cBhvr>
                                      <p:to>
                                        <p:strVal val="visible"/>
                                      </p:to>
                                    </p:set>
                                    <p:anim calcmode="lin" valueType="num">
                                      <p:cBhvr additive="base">
                                        <p:cTn id="88" dur="500" fill="hold"/>
                                        <p:tgtEl>
                                          <p:spTgt spid="5547028"/>
                                        </p:tgtEl>
                                        <p:attrNameLst>
                                          <p:attrName>ppt_x</p:attrName>
                                        </p:attrNameLst>
                                      </p:cBhvr>
                                      <p:tavLst>
                                        <p:tav tm="0">
                                          <p:val>
                                            <p:strVal val="0-#ppt_w/2"/>
                                          </p:val>
                                        </p:tav>
                                        <p:tav tm="100000">
                                          <p:val>
                                            <p:strVal val="#ppt_x"/>
                                          </p:val>
                                        </p:tav>
                                      </p:tavLst>
                                    </p:anim>
                                    <p:anim calcmode="lin" valueType="num">
                                      <p:cBhvr additive="base">
                                        <p:cTn id="89" dur="500" fill="hold"/>
                                        <p:tgtEl>
                                          <p:spTgt spid="5547028"/>
                                        </p:tgtEl>
                                        <p:attrNameLst>
                                          <p:attrName>ppt_y</p:attrName>
                                        </p:attrNameLst>
                                      </p:cBhvr>
                                      <p:tavLst>
                                        <p:tav tm="0">
                                          <p:val>
                                            <p:strVal val="#ppt_y"/>
                                          </p:val>
                                        </p:tav>
                                        <p:tav tm="100000">
                                          <p:val>
                                            <p:strVal val="#ppt_y"/>
                                          </p:val>
                                        </p:tav>
                                      </p:tavLst>
                                    </p:anim>
                                  </p:childTnLst>
                                </p:cTn>
                              </p:par>
                            </p:childTnLst>
                          </p:cTn>
                        </p:par>
                        <p:par>
                          <p:cTn id="90" fill="hold">
                            <p:stCondLst>
                              <p:cond delay="2500"/>
                            </p:stCondLst>
                            <p:childTnLst>
                              <p:par>
                                <p:cTn id="91" presetID="2" presetClass="entr" presetSubtype="4" fill="hold" grpId="0" nodeType="afterEffect">
                                  <p:stCondLst>
                                    <p:cond delay="0"/>
                                  </p:stCondLst>
                                  <p:childTnLst>
                                    <p:set>
                                      <p:cBhvr>
                                        <p:cTn id="92" dur="1" fill="hold">
                                          <p:stCondLst>
                                            <p:cond delay="0"/>
                                          </p:stCondLst>
                                        </p:cTn>
                                        <p:tgtEl>
                                          <p:spTgt spid="5547029"/>
                                        </p:tgtEl>
                                        <p:attrNameLst>
                                          <p:attrName>style.visibility</p:attrName>
                                        </p:attrNameLst>
                                      </p:cBhvr>
                                      <p:to>
                                        <p:strVal val="visible"/>
                                      </p:to>
                                    </p:set>
                                    <p:anim calcmode="lin" valueType="num">
                                      <p:cBhvr additive="base">
                                        <p:cTn id="93" dur="500" fill="hold"/>
                                        <p:tgtEl>
                                          <p:spTgt spid="5547029"/>
                                        </p:tgtEl>
                                        <p:attrNameLst>
                                          <p:attrName>ppt_x</p:attrName>
                                        </p:attrNameLst>
                                      </p:cBhvr>
                                      <p:tavLst>
                                        <p:tav tm="0">
                                          <p:val>
                                            <p:strVal val="#ppt_x"/>
                                          </p:val>
                                        </p:tav>
                                        <p:tav tm="100000">
                                          <p:val>
                                            <p:strVal val="#ppt_x"/>
                                          </p:val>
                                        </p:tav>
                                      </p:tavLst>
                                    </p:anim>
                                    <p:anim calcmode="lin" valueType="num">
                                      <p:cBhvr additive="base">
                                        <p:cTn id="94" dur="500" fill="hold"/>
                                        <p:tgtEl>
                                          <p:spTgt spid="5547029"/>
                                        </p:tgtEl>
                                        <p:attrNameLst>
                                          <p:attrName>ppt_y</p:attrName>
                                        </p:attrNameLst>
                                      </p:cBhvr>
                                      <p:tavLst>
                                        <p:tav tm="0">
                                          <p:val>
                                            <p:strVal val="1+#ppt_h/2"/>
                                          </p:val>
                                        </p:tav>
                                        <p:tav tm="100000">
                                          <p:val>
                                            <p:strVal val="#ppt_y"/>
                                          </p:val>
                                        </p:tav>
                                      </p:tavLst>
                                    </p:anim>
                                  </p:childTnLst>
                                </p:cTn>
                              </p:par>
                            </p:childTnLst>
                          </p:cTn>
                        </p:par>
                        <p:par>
                          <p:cTn id="95" fill="hold">
                            <p:stCondLst>
                              <p:cond delay="3000"/>
                            </p:stCondLst>
                            <p:childTnLst>
                              <p:par>
                                <p:cTn id="96" presetID="2" presetClass="entr" presetSubtype="4" fill="hold" grpId="0" nodeType="afterEffect">
                                  <p:stCondLst>
                                    <p:cond delay="0"/>
                                  </p:stCondLst>
                                  <p:childTnLst>
                                    <p:set>
                                      <p:cBhvr>
                                        <p:cTn id="97" dur="1" fill="hold">
                                          <p:stCondLst>
                                            <p:cond delay="0"/>
                                          </p:stCondLst>
                                        </p:cTn>
                                        <p:tgtEl>
                                          <p:spTgt spid="5547030"/>
                                        </p:tgtEl>
                                        <p:attrNameLst>
                                          <p:attrName>style.visibility</p:attrName>
                                        </p:attrNameLst>
                                      </p:cBhvr>
                                      <p:to>
                                        <p:strVal val="visible"/>
                                      </p:to>
                                    </p:set>
                                    <p:anim calcmode="lin" valueType="num">
                                      <p:cBhvr additive="base">
                                        <p:cTn id="98" dur="500" fill="hold"/>
                                        <p:tgtEl>
                                          <p:spTgt spid="5547030"/>
                                        </p:tgtEl>
                                        <p:attrNameLst>
                                          <p:attrName>ppt_x</p:attrName>
                                        </p:attrNameLst>
                                      </p:cBhvr>
                                      <p:tavLst>
                                        <p:tav tm="0">
                                          <p:val>
                                            <p:strVal val="#ppt_x"/>
                                          </p:val>
                                        </p:tav>
                                        <p:tav tm="100000">
                                          <p:val>
                                            <p:strVal val="#ppt_x"/>
                                          </p:val>
                                        </p:tav>
                                      </p:tavLst>
                                    </p:anim>
                                    <p:anim calcmode="lin" valueType="num">
                                      <p:cBhvr additive="base">
                                        <p:cTn id="99" dur="500" fill="hold"/>
                                        <p:tgtEl>
                                          <p:spTgt spid="5547030"/>
                                        </p:tgtEl>
                                        <p:attrNameLst>
                                          <p:attrName>ppt_y</p:attrName>
                                        </p:attrNameLst>
                                      </p:cBhvr>
                                      <p:tavLst>
                                        <p:tav tm="0">
                                          <p:val>
                                            <p:strVal val="1+#ppt_h/2"/>
                                          </p:val>
                                        </p:tav>
                                        <p:tav tm="100000">
                                          <p:val>
                                            <p:strVal val="#ppt_y"/>
                                          </p:val>
                                        </p:tav>
                                      </p:tavLst>
                                    </p:anim>
                                  </p:childTnLst>
                                </p:cTn>
                              </p:par>
                            </p:childTnLst>
                          </p:cTn>
                        </p:par>
                        <p:par>
                          <p:cTn id="100" fill="hold">
                            <p:stCondLst>
                              <p:cond delay="3500"/>
                            </p:stCondLst>
                            <p:childTnLst>
                              <p:par>
                                <p:cTn id="101" presetID="2" presetClass="entr" presetSubtype="4" fill="hold" grpId="0" nodeType="afterEffect">
                                  <p:stCondLst>
                                    <p:cond delay="0"/>
                                  </p:stCondLst>
                                  <p:childTnLst>
                                    <p:set>
                                      <p:cBhvr>
                                        <p:cTn id="102" dur="1" fill="hold">
                                          <p:stCondLst>
                                            <p:cond delay="0"/>
                                          </p:stCondLst>
                                        </p:cTn>
                                        <p:tgtEl>
                                          <p:spTgt spid="5547031"/>
                                        </p:tgtEl>
                                        <p:attrNameLst>
                                          <p:attrName>style.visibility</p:attrName>
                                        </p:attrNameLst>
                                      </p:cBhvr>
                                      <p:to>
                                        <p:strVal val="visible"/>
                                      </p:to>
                                    </p:set>
                                    <p:anim calcmode="lin" valueType="num">
                                      <p:cBhvr additive="base">
                                        <p:cTn id="103" dur="500" fill="hold"/>
                                        <p:tgtEl>
                                          <p:spTgt spid="5547031"/>
                                        </p:tgtEl>
                                        <p:attrNameLst>
                                          <p:attrName>ppt_x</p:attrName>
                                        </p:attrNameLst>
                                      </p:cBhvr>
                                      <p:tavLst>
                                        <p:tav tm="0">
                                          <p:val>
                                            <p:strVal val="#ppt_x"/>
                                          </p:val>
                                        </p:tav>
                                        <p:tav tm="100000">
                                          <p:val>
                                            <p:strVal val="#ppt_x"/>
                                          </p:val>
                                        </p:tav>
                                      </p:tavLst>
                                    </p:anim>
                                    <p:anim calcmode="lin" valueType="num">
                                      <p:cBhvr additive="base">
                                        <p:cTn id="104" dur="500" fill="hold"/>
                                        <p:tgtEl>
                                          <p:spTgt spid="5547031"/>
                                        </p:tgtEl>
                                        <p:attrNameLst>
                                          <p:attrName>ppt_y</p:attrName>
                                        </p:attrNameLst>
                                      </p:cBhvr>
                                      <p:tavLst>
                                        <p:tav tm="0">
                                          <p:val>
                                            <p:strVal val="1+#ppt_h/2"/>
                                          </p:val>
                                        </p:tav>
                                        <p:tav tm="100000">
                                          <p:val>
                                            <p:strVal val="#ppt_y"/>
                                          </p:val>
                                        </p:tav>
                                      </p:tavLst>
                                    </p:anim>
                                  </p:childTnLst>
                                </p:cTn>
                              </p:par>
                            </p:childTnLst>
                          </p:cTn>
                        </p:par>
                        <p:par>
                          <p:cTn id="105" fill="hold">
                            <p:stCondLst>
                              <p:cond delay="4000"/>
                            </p:stCondLst>
                            <p:childTnLst>
                              <p:par>
                                <p:cTn id="106" presetID="17" presetClass="entr" presetSubtype="4" fill="hold" grpId="0" nodeType="afterEffect">
                                  <p:stCondLst>
                                    <p:cond delay="0"/>
                                  </p:stCondLst>
                                  <p:childTnLst>
                                    <p:set>
                                      <p:cBhvr>
                                        <p:cTn id="107" dur="1" fill="hold">
                                          <p:stCondLst>
                                            <p:cond delay="0"/>
                                          </p:stCondLst>
                                        </p:cTn>
                                        <p:tgtEl>
                                          <p:spTgt spid="25"/>
                                        </p:tgtEl>
                                        <p:attrNameLst>
                                          <p:attrName>style.visibility</p:attrName>
                                        </p:attrNameLst>
                                      </p:cBhvr>
                                      <p:to>
                                        <p:strVal val="visible"/>
                                      </p:to>
                                    </p:set>
                                    <p:anim calcmode="lin" valueType="num">
                                      <p:cBhvr>
                                        <p:cTn id="108" dur="500" fill="hold"/>
                                        <p:tgtEl>
                                          <p:spTgt spid="25"/>
                                        </p:tgtEl>
                                        <p:attrNameLst>
                                          <p:attrName>ppt_x</p:attrName>
                                        </p:attrNameLst>
                                      </p:cBhvr>
                                      <p:tavLst>
                                        <p:tav tm="0">
                                          <p:val>
                                            <p:strVal val="#ppt_x"/>
                                          </p:val>
                                        </p:tav>
                                        <p:tav tm="100000">
                                          <p:val>
                                            <p:strVal val="#ppt_x"/>
                                          </p:val>
                                        </p:tav>
                                      </p:tavLst>
                                    </p:anim>
                                    <p:anim calcmode="lin" valueType="num">
                                      <p:cBhvr>
                                        <p:cTn id="109" dur="500" fill="hold"/>
                                        <p:tgtEl>
                                          <p:spTgt spid="25"/>
                                        </p:tgtEl>
                                        <p:attrNameLst>
                                          <p:attrName>ppt_y</p:attrName>
                                        </p:attrNameLst>
                                      </p:cBhvr>
                                      <p:tavLst>
                                        <p:tav tm="0">
                                          <p:val>
                                            <p:strVal val="#ppt_y+#ppt_h/2"/>
                                          </p:val>
                                        </p:tav>
                                        <p:tav tm="100000">
                                          <p:val>
                                            <p:strVal val="#ppt_y"/>
                                          </p:val>
                                        </p:tav>
                                      </p:tavLst>
                                    </p:anim>
                                    <p:anim calcmode="lin" valueType="num">
                                      <p:cBhvr>
                                        <p:cTn id="110" dur="500" fill="hold"/>
                                        <p:tgtEl>
                                          <p:spTgt spid="25"/>
                                        </p:tgtEl>
                                        <p:attrNameLst>
                                          <p:attrName>ppt_w</p:attrName>
                                        </p:attrNameLst>
                                      </p:cBhvr>
                                      <p:tavLst>
                                        <p:tav tm="0">
                                          <p:val>
                                            <p:strVal val="#ppt_w"/>
                                          </p:val>
                                        </p:tav>
                                        <p:tav tm="100000">
                                          <p:val>
                                            <p:strVal val="#ppt_w"/>
                                          </p:val>
                                        </p:tav>
                                      </p:tavLst>
                                    </p:anim>
                                    <p:anim calcmode="lin" valueType="num">
                                      <p:cBhvr>
                                        <p:cTn id="111" dur="500" fill="hold"/>
                                        <p:tgtEl>
                                          <p:spTgt spid="25"/>
                                        </p:tgtEl>
                                        <p:attrNameLst>
                                          <p:attrName>ppt_h</p:attrName>
                                        </p:attrNameLst>
                                      </p:cBhvr>
                                      <p:tavLst>
                                        <p:tav tm="0">
                                          <p:val>
                                            <p:fltVal val="0"/>
                                          </p:val>
                                        </p:tav>
                                        <p:tav tm="100000">
                                          <p:val>
                                            <p:strVal val="#ppt_h"/>
                                          </p:val>
                                        </p:tav>
                                      </p:tavLst>
                                    </p:anim>
                                  </p:childTnLst>
                                </p:cTn>
                              </p:par>
                            </p:childTnLst>
                          </p:cTn>
                        </p:par>
                        <p:par>
                          <p:cTn id="112" fill="hold">
                            <p:stCondLst>
                              <p:cond delay="4500"/>
                            </p:stCondLst>
                            <p:childTnLst>
                              <p:par>
                                <p:cTn id="113" presetID="2" presetClass="entr" presetSubtype="8" fill="hold" grpId="0" nodeType="afterEffect">
                                  <p:stCondLst>
                                    <p:cond delay="0"/>
                                  </p:stCondLst>
                                  <p:childTnLst>
                                    <p:set>
                                      <p:cBhvr>
                                        <p:cTn id="114" dur="1" fill="hold">
                                          <p:stCondLst>
                                            <p:cond delay="0"/>
                                          </p:stCondLst>
                                        </p:cTn>
                                        <p:tgtEl>
                                          <p:spTgt spid="26"/>
                                        </p:tgtEl>
                                        <p:attrNameLst>
                                          <p:attrName>style.visibility</p:attrName>
                                        </p:attrNameLst>
                                      </p:cBhvr>
                                      <p:to>
                                        <p:strVal val="visible"/>
                                      </p:to>
                                    </p:set>
                                    <p:anim calcmode="lin" valueType="num">
                                      <p:cBhvr additive="base">
                                        <p:cTn id="115" dur="500" fill="hold"/>
                                        <p:tgtEl>
                                          <p:spTgt spid="26"/>
                                        </p:tgtEl>
                                        <p:attrNameLst>
                                          <p:attrName>ppt_x</p:attrName>
                                        </p:attrNameLst>
                                      </p:cBhvr>
                                      <p:tavLst>
                                        <p:tav tm="0">
                                          <p:val>
                                            <p:strVal val="0-#ppt_w/2"/>
                                          </p:val>
                                        </p:tav>
                                        <p:tav tm="100000">
                                          <p:val>
                                            <p:strVal val="#ppt_x"/>
                                          </p:val>
                                        </p:tav>
                                      </p:tavLst>
                                    </p:anim>
                                    <p:anim calcmode="lin" valueType="num">
                                      <p:cBhvr additive="base">
                                        <p:cTn id="116" dur="500" fill="hold"/>
                                        <p:tgtEl>
                                          <p:spTgt spid="26"/>
                                        </p:tgtEl>
                                        <p:attrNameLst>
                                          <p:attrName>ppt_y</p:attrName>
                                        </p:attrNameLst>
                                      </p:cBhvr>
                                      <p:tavLst>
                                        <p:tav tm="0">
                                          <p:val>
                                            <p:strVal val="#ppt_y"/>
                                          </p:val>
                                        </p:tav>
                                        <p:tav tm="100000">
                                          <p:val>
                                            <p:strVal val="#ppt_y"/>
                                          </p:val>
                                        </p:tav>
                                      </p:tavLst>
                                    </p:anim>
                                  </p:childTnLst>
                                </p:cTn>
                              </p:par>
                            </p:childTnLst>
                          </p:cTn>
                        </p:par>
                        <p:par>
                          <p:cTn id="117" fill="hold">
                            <p:stCondLst>
                              <p:cond delay="5000"/>
                            </p:stCondLst>
                            <p:childTnLst>
                              <p:par>
                                <p:cTn id="118" presetID="2" presetClass="entr" presetSubtype="8" fill="hold" grpId="0" nodeType="afterEffect">
                                  <p:stCondLst>
                                    <p:cond delay="1000"/>
                                  </p:stCondLst>
                                  <p:childTnLst>
                                    <p:set>
                                      <p:cBhvr>
                                        <p:cTn id="119" dur="1" fill="hold">
                                          <p:stCondLst>
                                            <p:cond delay="0"/>
                                          </p:stCondLst>
                                        </p:cTn>
                                        <p:tgtEl>
                                          <p:spTgt spid="28"/>
                                        </p:tgtEl>
                                        <p:attrNameLst>
                                          <p:attrName>style.visibility</p:attrName>
                                        </p:attrNameLst>
                                      </p:cBhvr>
                                      <p:to>
                                        <p:strVal val="visible"/>
                                      </p:to>
                                    </p:set>
                                    <p:anim calcmode="lin" valueType="num">
                                      <p:cBhvr additive="base">
                                        <p:cTn id="120" dur="500" fill="hold"/>
                                        <p:tgtEl>
                                          <p:spTgt spid="28"/>
                                        </p:tgtEl>
                                        <p:attrNameLst>
                                          <p:attrName>ppt_x</p:attrName>
                                        </p:attrNameLst>
                                      </p:cBhvr>
                                      <p:tavLst>
                                        <p:tav tm="0">
                                          <p:val>
                                            <p:strVal val="0-#ppt_w/2"/>
                                          </p:val>
                                        </p:tav>
                                        <p:tav tm="100000">
                                          <p:val>
                                            <p:strVal val="#ppt_x"/>
                                          </p:val>
                                        </p:tav>
                                      </p:tavLst>
                                    </p:anim>
                                    <p:anim calcmode="lin" valueType="num">
                                      <p:cBhvr additive="base">
                                        <p:cTn id="121" dur="500" fill="hold"/>
                                        <p:tgtEl>
                                          <p:spTgt spid="28"/>
                                        </p:tgtEl>
                                        <p:attrNameLst>
                                          <p:attrName>ppt_y</p:attrName>
                                        </p:attrNameLst>
                                      </p:cBhvr>
                                      <p:tavLst>
                                        <p:tav tm="0">
                                          <p:val>
                                            <p:strVal val="#ppt_y"/>
                                          </p:val>
                                        </p:tav>
                                        <p:tav tm="100000">
                                          <p:val>
                                            <p:strVal val="#ppt_y"/>
                                          </p:val>
                                        </p:tav>
                                      </p:tavLst>
                                    </p:anim>
                                  </p:childTnLst>
                                </p:cTn>
                              </p:par>
                            </p:childTnLst>
                          </p:cTn>
                        </p:par>
                        <p:par>
                          <p:cTn id="122" fill="hold">
                            <p:stCondLst>
                              <p:cond delay="6500"/>
                            </p:stCondLst>
                            <p:childTnLst>
                              <p:par>
                                <p:cTn id="123" presetID="22" presetClass="entr" presetSubtype="4" fill="hold" grpId="0" nodeType="afterEffect">
                                  <p:stCondLst>
                                    <p:cond delay="700"/>
                                  </p:stCondLst>
                                  <p:childTnLst>
                                    <p:set>
                                      <p:cBhvr>
                                        <p:cTn id="124" dur="1" fill="hold">
                                          <p:stCondLst>
                                            <p:cond delay="0"/>
                                          </p:stCondLst>
                                        </p:cTn>
                                        <p:tgtEl>
                                          <p:spTgt spid="29"/>
                                        </p:tgtEl>
                                        <p:attrNameLst>
                                          <p:attrName>style.visibility</p:attrName>
                                        </p:attrNameLst>
                                      </p:cBhvr>
                                      <p:to>
                                        <p:strVal val="visible"/>
                                      </p:to>
                                    </p:set>
                                    <p:animEffect transition="in" filter="wipe(down)">
                                      <p:cBhvr>
                                        <p:cTn id="125" dur="500"/>
                                        <p:tgtEl>
                                          <p:spTgt spid="29"/>
                                        </p:tgtEl>
                                      </p:cBhvr>
                                    </p:animEffect>
                                  </p:childTnLst>
                                </p:cTn>
                              </p:par>
                            </p:childTnLst>
                          </p:cTn>
                        </p:par>
                        <p:par>
                          <p:cTn id="126" fill="hold">
                            <p:stCondLst>
                              <p:cond delay="7700"/>
                            </p:stCondLst>
                            <p:childTnLst>
                              <p:par>
                                <p:cTn id="127" presetID="17" presetClass="entr" presetSubtype="4" fill="hold" grpId="0" nodeType="afterEffect">
                                  <p:stCondLst>
                                    <p:cond delay="0"/>
                                  </p:stCondLst>
                                  <p:childTnLst>
                                    <p:set>
                                      <p:cBhvr>
                                        <p:cTn id="128" dur="1" fill="hold">
                                          <p:stCondLst>
                                            <p:cond delay="0"/>
                                          </p:stCondLst>
                                        </p:cTn>
                                        <p:tgtEl>
                                          <p:spTgt spid="30"/>
                                        </p:tgtEl>
                                        <p:attrNameLst>
                                          <p:attrName>style.visibility</p:attrName>
                                        </p:attrNameLst>
                                      </p:cBhvr>
                                      <p:to>
                                        <p:strVal val="visible"/>
                                      </p:to>
                                    </p:set>
                                    <p:anim calcmode="lin" valueType="num">
                                      <p:cBhvr>
                                        <p:cTn id="129" dur="500" fill="hold"/>
                                        <p:tgtEl>
                                          <p:spTgt spid="30"/>
                                        </p:tgtEl>
                                        <p:attrNameLst>
                                          <p:attrName>ppt_x</p:attrName>
                                        </p:attrNameLst>
                                      </p:cBhvr>
                                      <p:tavLst>
                                        <p:tav tm="0">
                                          <p:val>
                                            <p:strVal val="#ppt_x"/>
                                          </p:val>
                                        </p:tav>
                                        <p:tav tm="100000">
                                          <p:val>
                                            <p:strVal val="#ppt_x"/>
                                          </p:val>
                                        </p:tav>
                                      </p:tavLst>
                                    </p:anim>
                                    <p:anim calcmode="lin" valueType="num">
                                      <p:cBhvr>
                                        <p:cTn id="130" dur="500" fill="hold"/>
                                        <p:tgtEl>
                                          <p:spTgt spid="30"/>
                                        </p:tgtEl>
                                        <p:attrNameLst>
                                          <p:attrName>ppt_y</p:attrName>
                                        </p:attrNameLst>
                                      </p:cBhvr>
                                      <p:tavLst>
                                        <p:tav tm="0">
                                          <p:val>
                                            <p:strVal val="#ppt_y+#ppt_h/2"/>
                                          </p:val>
                                        </p:tav>
                                        <p:tav tm="100000">
                                          <p:val>
                                            <p:strVal val="#ppt_y"/>
                                          </p:val>
                                        </p:tav>
                                      </p:tavLst>
                                    </p:anim>
                                    <p:anim calcmode="lin" valueType="num">
                                      <p:cBhvr>
                                        <p:cTn id="131" dur="500" fill="hold"/>
                                        <p:tgtEl>
                                          <p:spTgt spid="30"/>
                                        </p:tgtEl>
                                        <p:attrNameLst>
                                          <p:attrName>ppt_w</p:attrName>
                                        </p:attrNameLst>
                                      </p:cBhvr>
                                      <p:tavLst>
                                        <p:tav tm="0">
                                          <p:val>
                                            <p:strVal val="#ppt_w"/>
                                          </p:val>
                                        </p:tav>
                                        <p:tav tm="100000">
                                          <p:val>
                                            <p:strVal val="#ppt_w"/>
                                          </p:val>
                                        </p:tav>
                                      </p:tavLst>
                                    </p:anim>
                                    <p:anim calcmode="lin" valueType="num">
                                      <p:cBhvr>
                                        <p:cTn id="132" dur="500" fill="hold"/>
                                        <p:tgtEl>
                                          <p:spTgt spid="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47011" grpId="0" autoUpdateAnimBg="0"/>
      <p:bldP spid="5547012" grpId="0" autoUpdateAnimBg="0"/>
      <p:bldP spid="5547013" grpId="0" animBg="1"/>
      <p:bldP spid="5547015" grpId="0" animBg="1" autoUpdateAnimBg="0"/>
      <p:bldP spid="5547016" grpId="0" animBg="1"/>
      <p:bldP spid="5547017" grpId="0" animBg="1"/>
      <p:bldP spid="5547018" grpId="0" animBg="1"/>
      <p:bldP spid="5547019" grpId="0" animBg="1" autoUpdateAnimBg="0"/>
      <p:bldP spid="5547020" grpId="0" animBg="1" autoUpdateAnimBg="0"/>
      <p:bldP spid="5547021" grpId="0" animBg="1" autoUpdateAnimBg="0"/>
      <p:bldP spid="5547022" grpId="0" animBg="1"/>
      <p:bldP spid="5547023" grpId="0" animBg="1"/>
      <p:bldP spid="5547024" grpId="0" animBg="1"/>
      <p:bldP spid="5547025" grpId="0" animBg="1"/>
      <p:bldP spid="5547026" grpId="0" animBg="1" autoUpdateAnimBg="0"/>
      <p:bldP spid="5547027" grpId="0" animBg="1" autoUpdateAnimBg="0"/>
      <p:bldP spid="5547028" grpId="0" animBg="1" autoUpdateAnimBg="0"/>
      <p:bldP spid="5547029" grpId="0" animBg="1"/>
      <p:bldP spid="5547030" grpId="0" animBg="1"/>
      <p:bldP spid="5547031" grpId="0" animBg="1"/>
      <p:bldP spid="25" grpId="0" animBg="1"/>
      <p:bldP spid="26" grpId="0" animBg="1" autoUpdateAnimBg="0"/>
      <p:bldP spid="28" grpId="0" animBg="1" autoUpdateAnimBg="0"/>
      <p:bldP spid="29" grpId="0" animBg="1"/>
      <p:bldP spid="3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50</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2007-2012*</a:t>
            </a:r>
          </a:p>
        </p:txBody>
      </p:sp>
      <p:graphicFrame>
        <p:nvGraphicFramePr>
          <p:cNvPr id="84994" name="Object 3"/>
          <p:cNvGraphicFramePr>
            <a:graphicFrameLocks noChangeAspect="1"/>
          </p:cNvGraphicFramePr>
          <p:nvPr>
            <p:ph idx="4294967295"/>
          </p:nvPr>
        </p:nvGraphicFramePr>
        <p:xfrm>
          <a:off x="4763" y="1792288"/>
          <a:ext cx="9132887" cy="4719637"/>
        </p:xfrm>
        <a:graphic>
          <a:graphicData uri="http://schemas.openxmlformats.org/presentationml/2006/ole">
            <p:oleObj spid="_x0000_s17815554" name="Chart" r:id="rId4" imgW="8810600" imgH="4552970"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Text Box 4"/>
          <p:cNvSpPr txBox="1">
            <a:spLocks noChangeArrowheads="1"/>
          </p:cNvSpPr>
          <p:nvPr/>
        </p:nvSpPr>
        <p:spPr bwMode="auto">
          <a:xfrm>
            <a:off x="127000" y="6367157"/>
            <a:ext cx="9017000" cy="41710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*Data are preliminary as of 5/1/13 and do not yet fully reflect the impact of state-run pools and plans. </a:t>
            </a:r>
          </a:p>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LC.; Insurance Information Institute.		</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412956" y="2079523"/>
            <a:ext cx="8509818" cy="2610463"/>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The Strength of the Economy Will Influence P/C Insurer &amp; Policyholder Growth Opportunities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51</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535279" y="4927193"/>
            <a:ext cx="8189259" cy="1569660"/>
          </a:xfrm>
          <a:prstGeom prst="rect">
            <a:avLst/>
          </a:prstGeom>
          <a:noFill/>
          <a:ln w="9525">
            <a:noFill/>
            <a:miter lim="800000"/>
            <a:headEnd/>
            <a:tailEnd/>
          </a:ln>
        </p:spPr>
        <p:txBody>
          <a:bodyPr wrap="square">
            <a:spAutoFit/>
          </a:bodyPr>
          <a:lstStyle/>
          <a:p>
            <a:pPr algn="ctr"/>
            <a:r>
              <a:rPr lang="en-US" sz="3200" b="1" dirty="0">
                <a:solidFill>
                  <a:srgbClr val="2B7299"/>
                </a:solidFill>
              </a:rPr>
              <a:t>Growth </a:t>
            </a:r>
            <a:r>
              <a:rPr lang="en-US" sz="3200" b="1" dirty="0" smtClean="0">
                <a:solidFill>
                  <a:srgbClr val="2B7299"/>
                </a:solidFill>
              </a:rPr>
              <a:t>Will Expand Insurer Exposure Base Across Most Lines; Impacts on Loss Experience</a:t>
            </a:r>
            <a:endParaRPr lang="en-US" sz="3200" b="1" dirty="0">
              <a:solidFill>
                <a:srgbClr val="2B7299"/>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51</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52</a:t>
            </a:fld>
            <a:endParaRPr lang="en-US" smtClean="0"/>
          </a:p>
        </p:txBody>
      </p:sp>
      <p:sp>
        <p:nvSpPr>
          <p:cNvPr id="66566" name="Rectangle 11"/>
          <p:cNvSpPr>
            <a:spLocks noGrp="1" noChangeArrowheads="1"/>
          </p:cNvSpPr>
          <p:nvPr>
            <p:ph type="title"/>
          </p:nvPr>
        </p:nvSpPr>
        <p:spPr/>
        <p:txBody>
          <a:bodyPr/>
          <a:lstStyle/>
          <a:p>
            <a:r>
              <a:rPr lang="en-US" smtClean="0"/>
              <a:t>US Real GDP Growth*</a:t>
            </a:r>
          </a:p>
        </p:txBody>
      </p:sp>
      <p:sp>
        <p:nvSpPr>
          <p:cNvPr id="66567" name="Rectangle 3"/>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1100" dirty="0"/>
              <a:t>*	Estimates/Forecasts from Blue Chip Economic Indicators.</a:t>
            </a:r>
          </a:p>
          <a:p>
            <a:pPr eaLnBrk="0" hangingPunct="0">
              <a:lnSpc>
                <a:spcPct val="85000"/>
              </a:lnSpc>
              <a:spcBef>
                <a:spcPct val="25000"/>
              </a:spcBef>
              <a:buClr>
                <a:schemeClr val="accent2"/>
              </a:buClr>
              <a:buFont typeface="Wingdings" pitchFamily="2" charset="2"/>
              <a:buNone/>
              <a:tabLst>
                <a:tab pos="342900" algn="l"/>
              </a:tabLst>
            </a:pPr>
            <a:r>
              <a:rPr lang="en-US" sz="1100" dirty="0"/>
              <a:t>Source: US Department of Commerce, Blue Economic Indicators </a:t>
            </a:r>
            <a:r>
              <a:rPr lang="en-US" sz="1100" dirty="0" smtClean="0"/>
              <a:t>7/13; </a:t>
            </a:r>
            <a:r>
              <a:rPr lang="en-US" sz="1100" dirty="0"/>
              <a:t>Insurance Information Institute.</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p:oleObj spid="_x0000_s18818050" name="Chart" r:id="rId4" imgW="8534400" imgH="3772022" progId="MSGraph.Chart.8">
              <p:embed followColorScheme="full"/>
            </p:oleObj>
          </a:graphicData>
        </a:graphic>
      </p:graphicFrame>
      <p:sp>
        <p:nvSpPr>
          <p:cNvPr id="66568" name="Rectangle 5"/>
          <p:cNvSpPr>
            <a:spLocks noChangeArrowheads="1"/>
          </p:cNvSpPr>
          <p:nvPr/>
        </p:nvSpPr>
        <p:spPr bwMode="auto">
          <a:xfrm>
            <a:off x="457200"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Demand for Insurance Continues To Be Impacted by Sluggish Economic Conditions, but the Benefits of Even Slow Growth Will Compound and Gradually Benefit the Economy Broadly</a:t>
            </a:r>
          </a:p>
        </p:txBody>
      </p:sp>
      <p:sp>
        <p:nvSpPr>
          <p:cNvPr id="66570" name="Rectangle 8"/>
          <p:cNvSpPr>
            <a:spLocks noChangeArrowheads="1"/>
          </p:cNvSpPr>
          <p:nvPr/>
        </p:nvSpPr>
        <p:spPr bwMode="black">
          <a:xfrm>
            <a:off x="96947"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640511" y="3267636"/>
            <a:ext cx="2102689" cy="1415116"/>
          </a:xfrm>
          <a:prstGeom prst="wedgeRectCallout">
            <a:avLst>
              <a:gd name="adj1" fmla="val 56719"/>
              <a:gd name="adj2" fmla="val -6454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Recession began in Dec. 2007. Economic toll of credit crunch, housing slump, labor market contraction </a:t>
            </a:r>
            <a:r>
              <a:rPr lang="en-US" sz="1400" b="1" dirty="0" smtClean="0">
                <a:solidFill>
                  <a:schemeClr val="bg1"/>
                </a:solidFill>
              </a:rPr>
              <a:t>was severe</a:t>
            </a:r>
            <a:endParaRPr lang="en-US" sz="1400" b="1" dirty="0">
              <a:solidFill>
                <a:schemeClr val="bg1"/>
              </a:solidFill>
            </a:endParaRPr>
          </a:p>
        </p:txBody>
      </p:sp>
      <p:sp>
        <p:nvSpPr>
          <p:cNvPr id="1926154" name="AutoShape 10"/>
          <p:cNvSpPr>
            <a:spLocks noChangeArrowheads="1"/>
          </p:cNvSpPr>
          <p:nvPr/>
        </p:nvSpPr>
        <p:spPr bwMode="blackWhite">
          <a:xfrm>
            <a:off x="2459258" y="1090613"/>
            <a:ext cx="1980008" cy="900419"/>
          </a:xfrm>
          <a:prstGeom prst="wedgeRectCallout">
            <a:avLst>
              <a:gd name="adj1" fmla="val 14732"/>
              <a:gd name="adj2" fmla="val 156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Q4:2008 decline was the steepest since the Q1:1982 drop of 6.8%</a:t>
            </a:r>
          </a:p>
        </p:txBody>
      </p:sp>
      <p:sp>
        <p:nvSpPr>
          <p:cNvPr id="14" name="AutoShape 10"/>
          <p:cNvSpPr>
            <a:spLocks noChangeArrowheads="1"/>
          </p:cNvSpPr>
          <p:nvPr/>
        </p:nvSpPr>
        <p:spPr bwMode="blackWhite">
          <a:xfrm>
            <a:off x="6238563" y="3598601"/>
            <a:ext cx="2153266" cy="1091381"/>
          </a:xfrm>
          <a:prstGeom prst="wedgeRectCallout">
            <a:avLst>
              <a:gd name="adj1" fmla="val 6151"/>
              <a:gd name="adj2" fmla="val -905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2013 is expected to see   uneven growth, then gradually accelerate throughout the year and into 2014</a:t>
            </a:r>
            <a:endParaRPr lang="en-US" sz="1400" b="1" dirty="0">
              <a:solidFill>
                <a:schemeClr val="bg1"/>
              </a:solidFill>
            </a:endParaRPr>
          </a:p>
        </p:txBody>
      </p:sp>
      <p:sp>
        <p:nvSpPr>
          <p:cNvPr id="15" name="Rectangle 7"/>
          <p:cNvSpPr>
            <a:spLocks noChangeArrowheads="1"/>
          </p:cNvSpPr>
          <p:nvPr/>
        </p:nvSpPr>
        <p:spPr bwMode="grayWhite">
          <a:xfrm>
            <a:off x="3274142" y="2951163"/>
            <a:ext cx="929148" cy="1804987"/>
          </a:xfrm>
          <a:prstGeom prst="rect">
            <a:avLst/>
          </a:prstGeom>
          <a:noFill/>
          <a:ln w="28575">
            <a:solidFill>
              <a:schemeClr val="folHlink"/>
            </a:solidFill>
            <a:miter lim="800000"/>
            <a:headEnd/>
            <a:tailEnd/>
          </a:ln>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FC89B55-9087-4145-A2AC-474DCC89A582}" type="slidenum">
              <a:rPr lang="en-US" smtClean="0"/>
              <a:pPr/>
              <a:t>53</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Real GDP by State Percent Change, 2012:</a:t>
            </a:r>
            <a:br>
              <a:rPr lang="en-US" dirty="0" smtClean="0"/>
            </a:br>
            <a:r>
              <a:rPr lang="en-US" dirty="0" smtClean="0"/>
              <a:t>Highest 25 States</a:t>
            </a:r>
          </a:p>
        </p:txBody>
      </p:sp>
      <p:graphicFrame>
        <p:nvGraphicFramePr>
          <p:cNvPr id="1026" name="Object 3"/>
          <p:cNvGraphicFramePr>
            <a:graphicFrameLocks noChangeAspect="1"/>
          </p:cNvGraphicFramePr>
          <p:nvPr>
            <p:ph idx="4294967295"/>
          </p:nvPr>
        </p:nvGraphicFramePr>
        <p:xfrm>
          <a:off x="9525" y="1527175"/>
          <a:ext cx="9144000" cy="4754563"/>
        </p:xfrm>
        <a:graphic>
          <a:graphicData uri="http://schemas.openxmlformats.org/presentationml/2006/ole">
            <p:oleObj spid="_x0000_s19743746" name="Chart" r:id="rId4" imgW="8810600" imgH="4581583" progId="MSGraph.Chart.8">
              <p:embed followColorScheme="full"/>
            </p:oleObj>
          </a:graphicData>
        </a:graphic>
      </p:graphicFrame>
      <p:sp>
        <p:nvSpPr>
          <p:cNvPr id="1029"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endParaRPr lang="en-US" sz="1100"/>
          </a:p>
          <a:p>
            <a:pPr eaLnBrk="0" hangingPunct="0">
              <a:lnSpc>
                <a:spcPct val="70000"/>
              </a:lnSpc>
              <a:spcBef>
                <a:spcPct val="50000"/>
              </a:spcBef>
              <a:buClr>
                <a:srgbClr val="FF3300"/>
              </a:buClr>
              <a:buFont typeface="Wingdings" pitchFamily="2" charset="2"/>
              <a:buNone/>
            </a:pPr>
            <a:r>
              <a:rPr lang="en-US" sz="1100"/>
              <a:t>Sources:  US Bureau of Labor Statistics; Insurance Information Institute.		</a:t>
            </a:r>
          </a:p>
        </p:txBody>
      </p:sp>
      <p:sp>
        <p:nvSpPr>
          <p:cNvPr id="6" name="AutoShape 10"/>
          <p:cNvSpPr>
            <a:spLocks noChangeArrowheads="1"/>
          </p:cNvSpPr>
          <p:nvPr/>
        </p:nvSpPr>
        <p:spPr bwMode="blackWhite">
          <a:xfrm>
            <a:off x="1947981" y="1611723"/>
            <a:ext cx="1980008" cy="900419"/>
          </a:xfrm>
          <a:prstGeom prst="wedgeRectCallout">
            <a:avLst>
              <a:gd name="adj1" fmla="val -78128"/>
              <a:gd name="adj2" fmla="val 306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North Dakota was the economic growth juggernaut of the US in 2012—by far</a:t>
            </a:r>
            <a:endParaRPr lang="en-US" sz="1400" b="1" dirty="0">
              <a:solidFill>
                <a:schemeClr val="bg1"/>
              </a:solidFill>
            </a:endParaRPr>
          </a:p>
        </p:txBody>
      </p:sp>
      <p:sp>
        <p:nvSpPr>
          <p:cNvPr id="7" name="AutoShape 7"/>
          <p:cNvSpPr>
            <a:spLocks noChangeArrowheads="1"/>
          </p:cNvSpPr>
          <p:nvPr/>
        </p:nvSpPr>
        <p:spPr bwMode="blackWhite">
          <a:xfrm>
            <a:off x="2984087" y="2787445"/>
            <a:ext cx="3755926" cy="1108541"/>
          </a:xfrm>
          <a:prstGeom prst="wedgeRectCallout">
            <a:avLst>
              <a:gd name="adj1" fmla="val -71165"/>
              <a:gd name="adj2" fmla="val 6926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Only 10 states experienced growth in excess of 3%, which is what we would see nationally in a more typical recovery</a:t>
            </a:r>
            <a:endParaRPr lang="en-US"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65445506-0443-4CA3-B54E-C16A6B4D6011}" type="slidenum">
              <a:rPr lang="en-US" smtClean="0"/>
              <a:pPr/>
              <a:t>54</a:t>
            </a:fld>
            <a:endParaRPr lang="en-US" smtClean="0"/>
          </a:p>
        </p:txBody>
      </p:sp>
      <p:graphicFrame>
        <p:nvGraphicFramePr>
          <p:cNvPr id="2050" name="Object 3"/>
          <p:cNvGraphicFramePr>
            <a:graphicFrameLocks noChangeAspect="1"/>
          </p:cNvGraphicFramePr>
          <p:nvPr>
            <p:ph idx="4294967295"/>
          </p:nvPr>
        </p:nvGraphicFramePr>
        <p:xfrm>
          <a:off x="0" y="1792288"/>
          <a:ext cx="9144000" cy="4754562"/>
        </p:xfrm>
        <a:graphic>
          <a:graphicData uri="http://schemas.openxmlformats.org/presentationml/2006/ole">
            <p:oleObj spid="_x0000_s19744770" name="Chart" r:id="rId4" imgW="8810608" imgH="4581490" progId="MSGraph.Chart.8">
              <p:embed followColorScheme="full"/>
            </p:oleObj>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a:solidFill>
                  <a:schemeClr val="accent1"/>
                </a:solidFill>
              </a:rPr>
              <a:t>Real GDP by State Percent Change, 2012: </a:t>
            </a:r>
          </a:p>
          <a:p>
            <a:pPr eaLnBrk="0" hangingPunct="0"/>
            <a:r>
              <a:rPr lang="en-US" sz="2600" b="1">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endParaRPr lang="en-US" sz="1100"/>
          </a:p>
          <a:p>
            <a:r>
              <a:rPr lang="en-US" sz="1100"/>
              <a:t>Sources:  US Bureau of Labor Statistics; Insurance Information Institute.	</a:t>
            </a:r>
          </a:p>
        </p:txBody>
      </p:sp>
      <p:sp>
        <p:nvSpPr>
          <p:cNvPr id="6" name="AutoShape 10"/>
          <p:cNvSpPr>
            <a:spLocks noChangeArrowheads="1"/>
          </p:cNvSpPr>
          <p:nvPr/>
        </p:nvSpPr>
        <p:spPr bwMode="blackWhite">
          <a:xfrm>
            <a:off x="7069392" y="2722768"/>
            <a:ext cx="1705899" cy="900419"/>
          </a:xfrm>
          <a:prstGeom prst="wedgeRectCallout">
            <a:avLst>
              <a:gd name="adj1" fmla="val 36581"/>
              <a:gd name="adj2" fmla="val 19221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Connecticut was the only state to shrink in 2012</a:t>
            </a:r>
            <a:endParaRPr lang="en-US" sz="1400" b="1" dirty="0">
              <a:solidFill>
                <a:schemeClr val="bg1"/>
              </a:solidFill>
            </a:endParaRPr>
          </a:p>
        </p:txBody>
      </p:sp>
      <p:sp>
        <p:nvSpPr>
          <p:cNvPr id="7" name="AutoShape 7"/>
          <p:cNvSpPr>
            <a:spLocks noChangeArrowheads="1"/>
          </p:cNvSpPr>
          <p:nvPr/>
        </p:nvSpPr>
        <p:spPr bwMode="blackWhite">
          <a:xfrm>
            <a:off x="4286865" y="1376516"/>
            <a:ext cx="3008670" cy="1108541"/>
          </a:xfrm>
          <a:prstGeom prst="wedgeRectCallout">
            <a:avLst>
              <a:gd name="adj1" fmla="val 33633"/>
              <a:gd name="adj2" fmla="val 15130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Growth rates in 8 states (and DC) were still below 1% in 2012</a:t>
            </a:r>
            <a:endParaRPr lang="en-US"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4754" name="Object 3"/>
          <p:cNvGraphicFramePr>
            <a:graphicFrameLocks/>
          </p:cNvGraphicFramePr>
          <p:nvPr>
            <p:ph idx="4294967295"/>
          </p:nvPr>
        </p:nvGraphicFramePr>
        <p:xfrm>
          <a:off x="179388" y="1377336"/>
          <a:ext cx="8775700" cy="4087813"/>
        </p:xfrm>
        <a:graphic>
          <a:graphicData uri="http://schemas.openxmlformats.org/presentationml/2006/ole">
            <p:oleObj spid="_x0000_s18819074" name="Chart" r:id="rId4" imgW="8582143" imgH="4114884"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Consumer Sentiment Survey </a:t>
            </a:r>
            <a:r>
              <a:rPr lang="en-US" sz="2400" b="1" i="1" kern="0" dirty="0" smtClean="0">
                <a:solidFill>
                  <a:srgbClr val="225A7A"/>
                </a:solidFill>
                <a:ea typeface="+mj-ea"/>
                <a:cs typeface="+mj-cs"/>
              </a:rPr>
              <a:t>(1966 = 100)</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June 2013</a:t>
            </a:r>
            <a:endParaRPr lang="en-US" sz="1600" b="1" dirty="0">
              <a:solidFill>
                <a:srgbClr val="225A7A"/>
              </a:solidFill>
            </a:endParaRPr>
          </a:p>
        </p:txBody>
      </p:sp>
      <p:sp>
        <p:nvSpPr>
          <p:cNvPr id="10" name="Rectangle 7"/>
          <p:cNvSpPr>
            <a:spLocks noChangeArrowheads="1"/>
          </p:cNvSpPr>
          <p:nvPr/>
        </p:nvSpPr>
        <p:spPr bwMode="blackWhite">
          <a:xfrm>
            <a:off x="510988" y="5562600"/>
            <a:ext cx="7975787"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Consumer confidence has been low for years amid high unemployment, falling home prices and other factors adversely impact consumers, but improved substantially over the past two years</a:t>
            </a:r>
            <a:endParaRPr lang="en-US" b="1" dirty="0">
              <a:solidFill>
                <a:srgbClr val="FFFFFF"/>
              </a:solidFill>
            </a:endParaRPr>
          </a:p>
        </p:txBody>
      </p:sp>
      <p:sp>
        <p:nvSpPr>
          <p:cNvPr id="74758"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University of Michigan; </a:t>
            </a:r>
            <a:r>
              <a:rPr lang="en-US" sz="1100" dirty="0"/>
              <a:t>Insurance Information Institute</a:t>
            </a:r>
          </a:p>
        </p:txBody>
      </p:sp>
      <p:sp>
        <p:nvSpPr>
          <p:cNvPr id="12" name="AutoShape 5"/>
          <p:cNvSpPr>
            <a:spLocks noChangeArrowheads="1"/>
          </p:cNvSpPr>
          <p:nvPr/>
        </p:nvSpPr>
        <p:spPr bwMode="blackWhite">
          <a:xfrm>
            <a:off x="5216015" y="3441291"/>
            <a:ext cx="3347884" cy="1244375"/>
          </a:xfrm>
          <a:prstGeom prst="wedgeRectCallout">
            <a:avLst>
              <a:gd name="adj1" fmla="val 53108"/>
              <a:gd name="adj2" fmla="val -826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Optimism among consumers has remained fairly strong despite tax hikes, federal budget concerns.  May’s reading was the highest since July 2007</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55</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56</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1990-2019F</a:t>
            </a:r>
          </a:p>
        </p:txBody>
      </p:sp>
      <p:graphicFrame>
        <p:nvGraphicFramePr>
          <p:cNvPr id="38914" name="Object 4"/>
          <p:cNvGraphicFramePr>
            <a:graphicFrameLocks noChangeAspect="1"/>
          </p:cNvGraphicFramePr>
          <p:nvPr/>
        </p:nvGraphicFramePr>
        <p:xfrm>
          <a:off x="216566" y="1122824"/>
          <a:ext cx="8656637" cy="4314825"/>
        </p:xfrm>
        <a:graphic>
          <a:graphicData uri="http://schemas.openxmlformats.org/presentationml/2006/ole">
            <p:oleObj spid="_x0000_s18821122" name="Chart" r:id="rId4" imgW="7839024" imgH="4095701" progId="MSGraph.Chart.8">
              <p:embed followColorScheme="full"/>
            </p:oleObj>
          </a:graphicData>
        </a:graphic>
      </p:graphicFrame>
      <p:sp>
        <p:nvSpPr>
          <p:cNvPr id="38920" name="Rectangle 5"/>
          <p:cNvSpPr>
            <a:spLocks noChangeArrowheads="1"/>
          </p:cNvSpPr>
          <p:nvPr/>
        </p:nvSpPr>
        <p:spPr bwMode="auto">
          <a:xfrm>
            <a:off x="0" y="6580188"/>
            <a:ext cx="8551863"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(7/13 and 3/13);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216310" y="5513388"/>
            <a:ext cx="868956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Starting to See Meaningful Exposure Growth for the First Time Since 2005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408903" y="3116826"/>
            <a:ext cx="2344994" cy="1799303"/>
          </a:xfrm>
          <a:prstGeom prst="wedgeRectCallout">
            <a:avLst>
              <a:gd name="adj1" fmla="val 104782"/>
              <a:gd name="adj2" fmla="val 452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525729" y="1111045"/>
            <a:ext cx="3195483" cy="1101213"/>
          </a:xfrm>
          <a:prstGeom prst="wedgeRectCallout">
            <a:avLst>
              <a:gd name="adj1" fmla="val -3749"/>
              <a:gd name="adj2" fmla="val 13385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low mortgage rates and demographics are stimulating new home construction for the first time in years</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1AA7DCC4-C3E5-453E-9648-57F98E722F0C}" type="slidenum">
              <a:rPr lang="en-US"/>
              <a:pPr/>
              <a:t>57</a:t>
            </a:fld>
            <a:endParaRPr lang="en-US"/>
          </a:p>
        </p:txBody>
      </p:sp>
      <p:sp>
        <p:nvSpPr>
          <p:cNvPr id="1989634" name="Rectangle 2"/>
          <p:cNvSpPr>
            <a:spLocks noGrp="1" noChangeArrowheads="1"/>
          </p:cNvSpPr>
          <p:nvPr>
            <p:ph type="title"/>
          </p:nvPr>
        </p:nvSpPr>
        <p:spPr/>
        <p:txBody>
          <a:bodyPr/>
          <a:lstStyle/>
          <a:p>
            <a:r>
              <a:rPr lang="en-US" dirty="0" smtClean="0"/>
              <a:t>Existing Home Sales and Months of Inventory, 2010-2013*</a:t>
            </a:r>
          </a:p>
        </p:txBody>
      </p:sp>
      <p:graphicFrame>
        <p:nvGraphicFramePr>
          <p:cNvPr id="1989635" name="Object 3"/>
          <p:cNvGraphicFramePr>
            <a:graphicFrameLocks/>
          </p:cNvGraphicFramePr>
          <p:nvPr>
            <p:ph type="chart" idx="4294967295"/>
          </p:nvPr>
        </p:nvGraphicFramePr>
        <p:xfrm>
          <a:off x="300038" y="1620838"/>
          <a:ext cx="8542337" cy="4511675"/>
        </p:xfrm>
        <a:graphic>
          <a:graphicData uri="http://schemas.openxmlformats.org/presentationml/2006/ole">
            <p:oleObj spid="_x0000_s20550658" name="Chart" r:id="rId4" imgW="8601126" imgH="4543522" progId="MSGraph.Chart.8">
              <p:embed followColorScheme="full"/>
            </p:oleObj>
          </a:graphicData>
        </a:graphic>
      </p:graphicFrame>
      <p:sp>
        <p:nvSpPr>
          <p:cNvPr id="1989636" name="Rectangle 4"/>
          <p:cNvSpPr>
            <a:spLocks noChangeArrowheads="1"/>
          </p:cNvSpPr>
          <p:nvPr/>
        </p:nvSpPr>
        <p:spPr bwMode="black">
          <a:xfrm>
            <a:off x="347663" y="1266825"/>
            <a:ext cx="8534400"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(Millions</a:t>
            </a:r>
            <a:r>
              <a:rPr lang="en-US" sz="1600" b="1" dirty="0">
                <a:solidFill>
                  <a:srgbClr val="225A7A"/>
                </a:solidFill>
              </a:rPr>
              <a:t>)</a:t>
            </a:r>
          </a:p>
        </p:txBody>
      </p:sp>
      <p:sp>
        <p:nvSpPr>
          <p:cNvPr id="1989637" name="Rectangle 5"/>
          <p:cNvSpPr>
            <a:spLocks noChangeArrowheads="1"/>
          </p:cNvSpPr>
          <p:nvPr/>
        </p:nvSpPr>
        <p:spPr bwMode="auto">
          <a:xfrm>
            <a:off x="0" y="6203205"/>
            <a:ext cx="7569200" cy="654795"/>
          </a:xfrm>
          <a:prstGeom prst="rect">
            <a:avLst/>
          </a:prstGeom>
          <a:noFill/>
          <a:ln w="9525" algn="ctr">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*Seasonally adjusted annualized figure for June 2013.</a:t>
            </a:r>
          </a:p>
          <a:p>
            <a:pPr eaLnBrk="0" hangingPunct="0">
              <a:lnSpc>
                <a:spcPct val="85000"/>
              </a:lnSpc>
              <a:spcBef>
                <a:spcPct val="25000"/>
              </a:spcBef>
              <a:buClr>
                <a:schemeClr val="accent2"/>
              </a:buClr>
              <a:buFont typeface="Wingdings" pitchFamily="2" charset="2"/>
              <a:buNone/>
            </a:pPr>
            <a:r>
              <a:rPr lang="en-US" sz="1100" dirty="0" smtClean="0"/>
              <a:t>Source: Conning proprietary database.</a:t>
            </a:r>
            <a:endParaRPr lang="en-US" sz="1100" dirty="0"/>
          </a:p>
        </p:txBody>
      </p:sp>
      <p:sp>
        <p:nvSpPr>
          <p:cNvPr id="1989639" name="AutoShape 7"/>
          <p:cNvSpPr>
            <a:spLocks noChangeArrowheads="1"/>
          </p:cNvSpPr>
          <p:nvPr/>
        </p:nvSpPr>
        <p:spPr bwMode="blackWhite">
          <a:xfrm>
            <a:off x="2359742" y="4129548"/>
            <a:ext cx="3828693" cy="933655"/>
          </a:xfrm>
          <a:prstGeom prst="wedgeRectCallout">
            <a:avLst>
              <a:gd name="adj1" fmla="val 75437"/>
              <a:gd name="adj2" fmla="val -6013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sz="2000" b="1" dirty="0" smtClean="0">
                <a:solidFill>
                  <a:schemeClr val="bg1"/>
                </a:solidFill>
              </a:rPr>
              <a:t>The number of real estate transactions continue to rise and inventories are falling</a:t>
            </a:r>
            <a:endParaRPr lang="en-US" sz="20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smtClean="0">
                <a:solidFill>
                  <a:srgbClr val="FFFFFF"/>
                </a:solidFill>
                <a:latin typeface="Arial" charset="0"/>
                <a:cs typeface="Arial" charset="0"/>
              </a:rPr>
              <a:t>12/01/09 - 9pm</a:t>
            </a:r>
          </a:p>
        </p:txBody>
      </p:sp>
      <p:sp>
        <p:nvSpPr>
          <p:cNvPr id="819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smtClean="0">
                <a:solidFill>
                  <a:srgbClr val="FFFFFF"/>
                </a:solidFill>
                <a:latin typeface="Arial" charset="0"/>
                <a:cs typeface="Arial" charset="0"/>
              </a:rPr>
              <a:t>eSlide – P6466 – The Financial Crisis and the Future of the P/C</a:t>
            </a:r>
          </a:p>
        </p:txBody>
      </p:sp>
      <p:sp>
        <p:nvSpPr>
          <p:cNvPr id="819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CA7A687-7399-4D14-BB9C-CB97F4ED43B6}" type="slidenum">
              <a:rPr lang="en-US" sz="900" smtClean="0">
                <a:solidFill>
                  <a:srgbClr val="000000"/>
                </a:solidFill>
                <a:latin typeface="Arial" charset="0"/>
                <a:cs typeface="Arial" charset="0"/>
              </a:rPr>
              <a:pPr algn="r" eaLnBrk="0" fontAlgn="base" hangingPunct="0">
                <a:lnSpc>
                  <a:spcPct val="85000"/>
                </a:lnSpc>
                <a:spcBef>
                  <a:spcPct val="20000"/>
                </a:spcBef>
                <a:spcAft>
                  <a:spcPct val="0"/>
                </a:spcAft>
              </a:pPr>
              <a:t>58</a:t>
            </a:fld>
            <a:endParaRPr lang="en-US" sz="900" smtClean="0">
              <a:solidFill>
                <a:srgbClr val="000000"/>
              </a:solidFill>
              <a:latin typeface="Arial" charset="0"/>
              <a:cs typeface="Arial" charset="0"/>
            </a:endParaRPr>
          </a:p>
        </p:txBody>
      </p:sp>
      <p:sp>
        <p:nvSpPr>
          <p:cNvPr id="1938437" name="Rectangle 5"/>
          <p:cNvSpPr>
            <a:spLocks noChangeArrowheads="1"/>
          </p:cNvSpPr>
          <p:nvPr/>
        </p:nvSpPr>
        <p:spPr bwMode="blackWhite">
          <a:xfrm>
            <a:off x="503494" y="5567311"/>
            <a:ext cx="8207375" cy="8048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Mortgage Interest Rates Will Rise as Expectations Over the Fed’s Tapering of QE3 Persist; Still Low by Historical Standards</a:t>
            </a:r>
            <a:endParaRPr lang="en-US" sz="2000" b="1" dirty="0" smtClean="0">
              <a:solidFill>
                <a:srgbClr val="FFFFFF"/>
              </a:solidFill>
              <a:latin typeface="Arial" charset="0"/>
              <a:cs typeface="Arial" charset="0"/>
            </a:endParaRPr>
          </a:p>
        </p:txBody>
      </p:sp>
      <p:graphicFrame>
        <p:nvGraphicFramePr>
          <p:cNvPr id="8194" name="Object 7"/>
          <p:cNvGraphicFramePr>
            <a:graphicFrameLocks noChangeAspect="1"/>
          </p:cNvGraphicFramePr>
          <p:nvPr/>
        </p:nvGraphicFramePr>
        <p:xfrm>
          <a:off x="317500" y="1285875"/>
          <a:ext cx="8499475" cy="4286250"/>
        </p:xfrm>
        <a:graphic>
          <a:graphicData uri="http://schemas.openxmlformats.org/presentationml/2006/ole">
            <p:oleObj spid="_x0000_s20532226" name="Chart" r:id="rId5" imgW="8296363" imgH="3762334" progId="MSGraph.Chart.8">
              <p:embed followColorScheme="full"/>
            </p:oleObj>
          </a:graphicData>
        </a:graphic>
      </p:graphicFrame>
      <p:sp>
        <p:nvSpPr>
          <p:cNvPr id="9" name="AutoShape 14"/>
          <p:cNvSpPr>
            <a:spLocks noChangeArrowheads="1"/>
          </p:cNvSpPr>
          <p:nvPr/>
        </p:nvSpPr>
        <p:spPr bwMode="blackWhite">
          <a:xfrm>
            <a:off x="4173793" y="1193391"/>
            <a:ext cx="2714420" cy="1181100"/>
          </a:xfrm>
          <a:prstGeom prst="wedgeRectCallout">
            <a:avLst>
              <a:gd name="adj1" fmla="val 81790"/>
              <a:gd name="adj2" fmla="val -1998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b="1" dirty="0" smtClean="0">
                <a:solidFill>
                  <a:srgbClr val="FFFFFF"/>
                </a:solidFill>
              </a:rPr>
              <a:t>30-year mortgage rates are up more than 100 basis points since early May</a:t>
            </a:r>
            <a:endParaRPr lang="en-US" b="1" dirty="0" smtClean="0">
              <a:solidFill>
                <a:srgbClr val="FFFFFF"/>
              </a:solidFill>
              <a:latin typeface="Arial" charset="0"/>
              <a:cs typeface="Arial" charset="0"/>
            </a:endParaRPr>
          </a:p>
        </p:txBody>
      </p:sp>
      <p:sp>
        <p:nvSpPr>
          <p:cNvPr id="10" name="Rectangle 7"/>
          <p:cNvSpPr txBox="1">
            <a:spLocks noChangeArrowheads="1"/>
          </p:cNvSpPr>
          <p:nvPr/>
        </p:nvSpPr>
        <p:spPr bwMode="black">
          <a:xfrm>
            <a:off x="117983" y="103394"/>
            <a:ext cx="7831397"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30-Year Mortgages in 2013 Are Rising: What</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Will Be the Impact </a:t>
            </a:r>
            <a:r>
              <a:rPr lang="en-US" sz="3000" b="1" kern="0" dirty="0" smtClean="0">
                <a:solidFill>
                  <a:srgbClr val="225A7A"/>
                </a:solidFill>
                <a:ea typeface="+mj-ea"/>
                <a:cs typeface="+mj-cs"/>
              </a:rPr>
              <a:t>on Real Estate?</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
        <p:nvSpPr>
          <p:cNvPr id="1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*Weekly through July 18, 2013.</a:t>
            </a:r>
            <a:endParaRPr lang="en-US" sz="1100" dirty="0"/>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6"/>
              </a:rPr>
              <a:t>http://www.federalreserve.gov/releases/h15/data.htm</a:t>
            </a:r>
            <a:r>
              <a:rPr lang="en-US" sz="1100" dirty="0" smtClean="0"/>
              <a:t>.;  </a:t>
            </a:r>
            <a:r>
              <a:rPr lang="en-US" sz="1100" dirty="0"/>
              <a:t>Insurance Information Institutes.</a:t>
            </a:r>
          </a:p>
        </p:txBody>
      </p:sp>
    </p:spTree>
    <p:custDataLst>
      <p:tags r:id="rId2"/>
    </p:custData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59</a:t>
            </a:fld>
            <a:endParaRPr lang="en-US" sz="900"/>
          </a:p>
        </p:txBody>
      </p:sp>
      <p:sp>
        <p:nvSpPr>
          <p:cNvPr id="31750" name="Rectangle 7"/>
          <p:cNvSpPr>
            <a:spLocks noGrp="1" noChangeArrowheads="1"/>
          </p:cNvSpPr>
          <p:nvPr>
            <p:ph type="title" idx="4294967295"/>
          </p:nvPr>
        </p:nvSpPr>
        <p:spPr>
          <a:xfrm>
            <a:off x="117984" y="103394"/>
            <a:ext cx="7667626" cy="860425"/>
          </a:xfrm>
        </p:spPr>
        <p:txBody>
          <a:bodyPr/>
          <a:lstStyle/>
          <a:p>
            <a:r>
              <a:rPr lang="en-US" dirty="0" smtClean="0"/>
              <a:t>Interest Rate on Conventional 30-Year Mortgages: Headed Back Up, 1990–2013*</a:t>
            </a:r>
          </a:p>
        </p:txBody>
      </p:sp>
      <p:sp>
        <p:nvSpPr>
          <p:cNvPr id="31751" name="Text Box 5"/>
          <p:cNvSpPr txBox="1">
            <a:spLocks noChangeArrowheads="1"/>
          </p:cNvSpPr>
          <p:nvPr/>
        </p:nvSpPr>
        <p:spPr bwMode="auto">
          <a:xfrm>
            <a:off x="0" y="6285566"/>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a:t>
            </a:r>
            <a:r>
              <a:rPr lang="en-US" sz="1100" dirty="0" smtClean="0"/>
              <a:t>through July 2013 (as of July 18).              </a:t>
            </a: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4"/>
              </a:rPr>
              <a:t>http://www.federalreserve.gov/releases/h15/data.htm</a:t>
            </a:r>
            <a:r>
              <a:rPr lang="en-US" sz="1100" dirty="0" smtClean="0"/>
              <a:t>.  </a:t>
            </a:r>
            <a:r>
              <a:rPr lang="en-US" sz="1100" dirty="0"/>
              <a:t/>
            </a:r>
            <a:br>
              <a:rPr lang="en-US" sz="1100" dirty="0"/>
            </a:br>
            <a:r>
              <a:rPr lang="en-US" sz="1100" dirty="0"/>
              <a:t>National Bureau of Economic Research (recession dates); Insurance Information Institutes.</a:t>
            </a:r>
          </a:p>
        </p:txBody>
      </p:sp>
      <p:graphicFrame>
        <p:nvGraphicFramePr>
          <p:cNvPr id="31746" name="Object 8"/>
          <p:cNvGraphicFramePr>
            <a:graphicFrameLocks noChangeAspect="1"/>
          </p:cNvGraphicFramePr>
          <p:nvPr/>
        </p:nvGraphicFramePr>
        <p:xfrm>
          <a:off x="463550" y="977900"/>
          <a:ext cx="8404225" cy="4838700"/>
        </p:xfrm>
        <a:graphic>
          <a:graphicData uri="http://schemas.openxmlformats.org/presentationml/2006/ole">
            <p:oleObj spid="_x0000_s20531202" name="Chart" r:id="rId5" imgW="8343872" imgH="4381562" progId="MSGraph.Chart.8">
              <p:embed followColorScheme="full"/>
            </p:oleObj>
          </a:graphicData>
        </a:graphic>
      </p:graphicFrame>
      <p:sp>
        <p:nvSpPr>
          <p:cNvPr id="9" name="AutoShape 38"/>
          <p:cNvSpPr>
            <a:spLocks noChangeArrowheads="1"/>
          </p:cNvSpPr>
          <p:nvPr/>
        </p:nvSpPr>
        <p:spPr bwMode="blackWhite">
          <a:xfrm>
            <a:off x="3054144" y="4073013"/>
            <a:ext cx="3066435" cy="809625"/>
          </a:xfrm>
          <a:prstGeom prst="wedgeRectCallout">
            <a:avLst>
              <a:gd name="adj1" fmla="val 82729"/>
              <a:gd name="adj2" fmla="val -12640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a:t>
            </a:r>
            <a:r>
              <a:rPr lang="en-US" sz="1400" b="1" dirty="0" smtClean="0">
                <a:solidFill>
                  <a:schemeClr val="bg1"/>
                </a:solidFill>
              </a:rPr>
              <a:t>30-Year mortgages have </a:t>
            </a:r>
            <a:r>
              <a:rPr lang="en-US" sz="1400" b="1" dirty="0">
                <a:solidFill>
                  <a:schemeClr val="bg1"/>
                </a:solidFill>
              </a:rPr>
              <a:t>been </a:t>
            </a:r>
            <a:r>
              <a:rPr lang="en-US" sz="1400" b="1" dirty="0" smtClean="0">
                <a:solidFill>
                  <a:schemeClr val="bg1"/>
                </a:solidFill>
              </a:rPr>
              <a:t>below 6% for a five years</a:t>
            </a:r>
            <a:endParaRPr lang="en-US" sz="1400" b="1" dirty="0">
              <a:solidFill>
                <a:schemeClr val="bg1"/>
              </a:solidFill>
            </a:endParaRPr>
          </a:p>
        </p:txBody>
      </p:sp>
      <p:sp>
        <p:nvSpPr>
          <p:cNvPr id="10" name="Oval 8"/>
          <p:cNvSpPr>
            <a:spLocks noChangeArrowheads="1"/>
          </p:cNvSpPr>
          <p:nvPr/>
        </p:nvSpPr>
        <p:spPr bwMode="auto">
          <a:xfrm rot="-5400000">
            <a:off x="8217771" y="3704766"/>
            <a:ext cx="1061884" cy="584095"/>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come. </a:t>
            </a:r>
          </a:p>
        </p:txBody>
      </p:sp>
      <p:sp>
        <p:nvSpPr>
          <p:cNvPr id="11" name="AutoShape 38"/>
          <p:cNvSpPr>
            <a:spLocks noChangeArrowheads="1"/>
          </p:cNvSpPr>
          <p:nvPr/>
        </p:nvSpPr>
        <p:spPr bwMode="blackWhite">
          <a:xfrm>
            <a:off x="5692877" y="1420454"/>
            <a:ext cx="3091631" cy="1190011"/>
          </a:xfrm>
          <a:prstGeom prst="wedgeRectCallout">
            <a:avLst>
              <a:gd name="adj1" fmla="val 39660"/>
              <a:gd name="adj2" fmla="val 13155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a:t>
            </a:r>
            <a:r>
              <a:rPr lang="en-US" sz="1400" b="1" dirty="0" smtClean="0">
                <a:solidFill>
                  <a:schemeClr val="bg1"/>
                </a:solidFill>
              </a:rPr>
              <a:t>plunged to all time record lows in early 2013 but are now rising as the Fed considers tapering its QE program</a:t>
            </a:r>
            <a:endParaRPr lang="en-US" sz="14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59</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A 100 Combined Ratio Isn’t What It</a:t>
            </a:r>
            <a:br>
              <a:rPr lang="en-US" dirty="0" smtClean="0"/>
            </a:br>
            <a:r>
              <a:rPr lang="en-US" dirty="0" smtClean="0"/>
              <a:t>Once Was: Investment Impact on ROEs</a:t>
            </a:r>
          </a:p>
        </p:txBody>
      </p:sp>
      <p:sp>
        <p:nvSpPr>
          <p:cNvPr id="2052"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Combined Ratio / ROE</a:t>
            </a:r>
          </a:p>
        </p:txBody>
      </p:sp>
      <p:sp>
        <p:nvSpPr>
          <p:cNvPr id="2053" name="Rectangle 4"/>
          <p:cNvSpPr>
            <a:spLocks noChangeArrowheads="1"/>
          </p:cNvSpPr>
          <p:nvPr/>
        </p:nvSpPr>
        <p:spPr bwMode="auto">
          <a:xfrm>
            <a:off x="0" y="6262688"/>
            <a:ext cx="8636000" cy="595312"/>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2008 </a:t>
            </a:r>
            <a:r>
              <a:rPr lang="en-US" sz="1100" dirty="0">
                <a:solidFill>
                  <a:srgbClr val="000000"/>
                </a:solidFill>
                <a:latin typeface="Arial" charset="0"/>
                <a:cs typeface="Arial" charset="0"/>
              </a:rPr>
              <a:t>-</a:t>
            </a:r>
            <a:r>
              <a:rPr lang="en-US" sz="1100" dirty="0" smtClean="0">
                <a:solidFill>
                  <a:srgbClr val="000000"/>
                </a:solidFill>
                <a:latin typeface="Arial" charset="0"/>
                <a:cs typeface="Arial" charset="0"/>
              </a:rPr>
              <a:t>2012 </a:t>
            </a:r>
            <a:r>
              <a:rPr lang="en-US" sz="1100" dirty="0">
                <a:solidFill>
                  <a:srgbClr val="000000"/>
                </a:solidFill>
                <a:latin typeface="Arial" charset="0"/>
                <a:cs typeface="Arial" charset="0"/>
              </a:rPr>
              <a:t>figures </a:t>
            </a:r>
            <a:r>
              <a:rPr lang="en-US" sz="1100" dirty="0" smtClean="0">
                <a:solidFill>
                  <a:srgbClr val="000000"/>
                </a:solidFill>
                <a:latin typeface="Arial" charset="0"/>
                <a:cs typeface="Arial" charset="0"/>
              </a:rPr>
              <a:t> are return on average surplus and exclude </a:t>
            </a:r>
            <a:r>
              <a:rPr lang="en-US" sz="1100" dirty="0">
                <a:solidFill>
                  <a:srgbClr val="000000"/>
                </a:solidFill>
                <a:latin typeface="Arial" charset="0"/>
                <a:cs typeface="Arial" charset="0"/>
              </a:rPr>
              <a:t>mortgage and financial guaranty </a:t>
            </a:r>
            <a:r>
              <a:rPr lang="en-US" sz="1100" dirty="0" smtClean="0">
                <a:solidFill>
                  <a:srgbClr val="000000"/>
                </a:solidFill>
                <a:latin typeface="Arial" charset="0"/>
                <a:cs typeface="Arial" charset="0"/>
              </a:rPr>
              <a:t>insurers. 2012 combined ratio including M&amp;FG insurers is 103.2, 2011 combined ratio including M&amp;FG insurers is 108.1, ROAS = 3.5%. </a:t>
            </a:r>
            <a:endParaRPr lang="en-US" sz="1100" dirty="0">
              <a:solidFill>
                <a:srgbClr val="000000"/>
              </a:solidFill>
              <a:latin typeface="Arial" charset="0"/>
              <a:cs typeface="Arial" charset="0"/>
            </a:endParaRP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Source: Insurance Information Institute from A.M. Best and ISO data.</a:t>
            </a:r>
          </a:p>
        </p:txBody>
      </p:sp>
      <p:graphicFrame>
        <p:nvGraphicFramePr>
          <p:cNvPr id="2050" name="Object 2"/>
          <p:cNvGraphicFramePr>
            <a:graphicFrameLocks/>
          </p:cNvGraphicFramePr>
          <p:nvPr/>
        </p:nvGraphicFramePr>
        <p:xfrm>
          <a:off x="292100" y="1549400"/>
          <a:ext cx="8597900" cy="3937000"/>
        </p:xfrm>
        <a:graphic>
          <a:graphicData uri="http://schemas.openxmlformats.org/presentationml/2006/ole">
            <p:oleObj spid="_x0000_s14554114" name="Chart" r:id="rId4" imgW="8601126" imgH="3933742" progId="MSGraph.Chart.8">
              <p:embed followColorScheme="full"/>
            </p:oleObj>
          </a:graphicData>
        </a:graphic>
      </p:graphicFrame>
      <p:sp>
        <p:nvSpPr>
          <p:cNvPr id="307206" name="Rectangle 6"/>
          <p:cNvSpPr>
            <a:spLocks noChangeArrowheads="1"/>
          </p:cNvSpPr>
          <p:nvPr/>
        </p:nvSpPr>
        <p:spPr bwMode="blackWhite">
          <a:xfrm>
            <a:off x="414338" y="5510395"/>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Combined Ratios Must Be Lower in Today’s Depressed</a:t>
            </a:r>
            <a:br>
              <a:rPr lang="en-US" b="1">
                <a:solidFill>
                  <a:srgbClr val="FFFFFF"/>
                </a:solidFill>
                <a:latin typeface="Arial" charset="0"/>
                <a:cs typeface="Arial" charset="0"/>
              </a:rPr>
            </a:br>
            <a:r>
              <a:rPr lang="en-US" b="1">
                <a:solidFill>
                  <a:srgbClr val="FFFFFF"/>
                </a:solidFill>
                <a:latin typeface="Arial" charset="0"/>
                <a:cs typeface="Arial" charset="0"/>
              </a:rPr>
              <a:t>Investment Environment to Generate Risk Appropriate ROEs</a:t>
            </a:r>
          </a:p>
        </p:txBody>
      </p:sp>
      <p:sp>
        <p:nvSpPr>
          <p:cNvPr id="7" name="Rectangle 6"/>
          <p:cNvSpPr>
            <a:spLocks noChangeArrowheads="1"/>
          </p:cNvSpPr>
          <p:nvPr/>
        </p:nvSpPr>
        <p:spPr bwMode="blackWhite">
          <a:xfrm>
            <a:off x="2848131" y="1182781"/>
            <a:ext cx="5261547" cy="755650"/>
          </a:xfrm>
          <a:prstGeom prst="rect">
            <a:avLst/>
          </a:prstGeom>
          <a:solidFill>
            <a:schemeClr val="tx2"/>
          </a:soli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000000"/>
                </a:solidFill>
                <a:latin typeface="Arial" charset="0"/>
                <a:cs typeface="Arial" charset="0"/>
              </a:rPr>
              <a:t>A combined ratio of about 100 </a:t>
            </a:r>
            <a:r>
              <a:rPr lang="en-US" b="1" dirty="0" smtClean="0">
                <a:solidFill>
                  <a:srgbClr val="000000"/>
                </a:solidFill>
                <a:latin typeface="Arial" charset="0"/>
                <a:cs typeface="Arial" charset="0"/>
              </a:rPr>
              <a:t>generates an ROE of ~7.0% in 2012, ~7.5</a:t>
            </a:r>
            <a:r>
              <a:rPr lang="en-US" b="1" dirty="0">
                <a:solidFill>
                  <a:srgbClr val="000000"/>
                </a:solidFill>
                <a:latin typeface="Arial" charset="0"/>
                <a:cs typeface="Arial" charset="0"/>
              </a:rPr>
              <a:t>% ROE in 2009/10,</a:t>
            </a:r>
            <a:br>
              <a:rPr lang="en-US" b="1" dirty="0">
                <a:solidFill>
                  <a:srgbClr val="000000"/>
                </a:solidFill>
                <a:latin typeface="Arial" charset="0"/>
                <a:cs typeface="Arial" charset="0"/>
              </a:rPr>
            </a:br>
            <a:r>
              <a:rPr lang="en-US" b="1" dirty="0">
                <a:solidFill>
                  <a:srgbClr val="000000"/>
                </a:solidFill>
                <a:latin typeface="Arial" charset="0"/>
                <a:cs typeface="Arial" charset="0"/>
              </a:rPr>
              <a:t>10% in 2005 and 16% in 1979</a:t>
            </a:r>
          </a:p>
        </p:txBody>
      </p:sp>
      <p:sp>
        <p:nvSpPr>
          <p:cNvPr id="8" name="AutoShape 8"/>
          <p:cNvSpPr>
            <a:spLocks noChangeArrowheads="1"/>
          </p:cNvSpPr>
          <p:nvPr/>
        </p:nvSpPr>
        <p:spPr bwMode="blackWhite">
          <a:xfrm>
            <a:off x="5181944" y="3864078"/>
            <a:ext cx="1779295" cy="813097"/>
          </a:xfrm>
          <a:prstGeom prst="wedgeRectCallout">
            <a:avLst>
              <a:gd name="adj1" fmla="val 70585"/>
              <a:gd name="adj2" fmla="val -228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Catastrophes and lower investment income pulled down ROE in 2012</a:t>
            </a:r>
            <a:endParaRPr lang="en-US" sz="14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3" presetClass="entr" presetSubtype="16"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3000"/>
                            </p:stCondLst>
                            <p:childTnLst>
                              <p:par>
                                <p:cTn id="15" presetID="22" presetClass="entr" presetSubtype="4" fill="hold" grpId="0" nodeType="afterEffect">
                                  <p:stCondLst>
                                    <p:cond delay="70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7" grpId="0" animBg="1"/>
      <p:bldP spid="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60</a:t>
            </a:fld>
            <a:endParaRPr lang="en-US" sz="900"/>
          </a:p>
        </p:txBody>
      </p:sp>
      <p:sp>
        <p:nvSpPr>
          <p:cNvPr id="11270" name="Rectangle 7"/>
          <p:cNvSpPr>
            <a:spLocks noGrp="1" noChangeArrowheads="1"/>
          </p:cNvSpPr>
          <p:nvPr>
            <p:ph type="title" idx="4294967295"/>
          </p:nvPr>
        </p:nvSpPr>
        <p:spPr>
          <a:xfrm>
            <a:off x="450850" y="102933"/>
            <a:ext cx="7400925" cy="860425"/>
          </a:xfrm>
        </p:spPr>
        <p:txBody>
          <a:bodyPr/>
          <a:lstStyle/>
          <a:p>
            <a:r>
              <a:rPr lang="en-US" sz="3200" dirty="0" smtClean="0"/>
              <a:t>Construction Employment,</a:t>
            </a:r>
            <a:br>
              <a:rPr lang="en-US" sz="3200" dirty="0" smtClean="0"/>
            </a:br>
            <a:r>
              <a:rPr lang="en-US" sz="3200" dirty="0" smtClean="0"/>
              <a:t>Jan. 2010—June 2013</a:t>
            </a:r>
            <a:r>
              <a:rPr lang="en-US" dirty="0" smtClean="0"/>
              <a:t>*</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4"/>
              </a:rPr>
              <a:t>http://data.bls.gov</a:t>
            </a:r>
            <a:r>
              <a:rPr lang="en-US" sz="1100" dirty="0" smtClean="0"/>
              <a:t>; </a:t>
            </a:r>
            <a:r>
              <a:rPr lang="en-US" sz="1100" dirty="0"/>
              <a:t>Insurance Information </a:t>
            </a:r>
            <a:r>
              <a:rPr lang="en-US" sz="1100" dirty="0" smtClean="0"/>
              <a:t>Institute.</a:t>
            </a:r>
            <a:endParaRPr lang="en-US" sz="1100" dirty="0"/>
          </a:p>
        </p:txBody>
      </p:sp>
      <p:graphicFrame>
        <p:nvGraphicFramePr>
          <p:cNvPr id="11266" name="Object 8"/>
          <p:cNvGraphicFramePr>
            <a:graphicFrameLocks noChangeAspect="1"/>
          </p:cNvGraphicFramePr>
          <p:nvPr/>
        </p:nvGraphicFramePr>
        <p:xfrm>
          <a:off x="245808" y="1327560"/>
          <a:ext cx="8500499" cy="4838700"/>
        </p:xfrm>
        <a:graphic>
          <a:graphicData uri="http://schemas.openxmlformats.org/presentationml/2006/ole">
            <p:oleObj spid="_x0000_s18822146" name="Chart" r:id="rId5" imgW="8343967" imgH="4381555" progId="MSGraph.Chart.8">
              <p:embed followColorScheme="full"/>
            </p:oleObj>
          </a:graphicData>
        </a:graphic>
      </p:graphicFrame>
      <p:sp>
        <p:nvSpPr>
          <p:cNvPr id="8" name="AutoShape 7"/>
          <p:cNvSpPr>
            <a:spLocks noChangeArrowheads="1"/>
          </p:cNvSpPr>
          <p:nvPr/>
        </p:nvSpPr>
        <p:spPr bwMode="blackWhite">
          <a:xfrm>
            <a:off x="2123768" y="1307691"/>
            <a:ext cx="4129545" cy="1582995"/>
          </a:xfrm>
          <a:prstGeom prst="wedgeRectCallout">
            <a:avLst>
              <a:gd name="adj1" fmla="val 88710"/>
              <a:gd name="adj2" fmla="val -72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Construction  employment growth accelerated in the second half of 2012.  Continued growth in this key sector is possible through 2013.  Construction is a key driver of workers comp exposure growth.</a:t>
            </a:r>
            <a:endParaRPr lang="en-US" b="1" dirty="0">
              <a:solidFill>
                <a:schemeClr val="bg1"/>
              </a:solidFill>
              <a:latin typeface="Arial" pitchFamily="34" charset="0"/>
            </a:endParaRPr>
          </a:p>
        </p:txBody>
      </p:sp>
      <p:sp>
        <p:nvSpPr>
          <p:cNvPr id="9" name="Rectangle 7"/>
          <p:cNvSpPr>
            <a:spLocks noChangeArrowheads="1"/>
          </p:cNvSpPr>
          <p:nvPr/>
        </p:nvSpPr>
        <p:spPr bwMode="black">
          <a:xfrm>
            <a:off x="280219" y="12026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p:txBody>
          <a:bodyPr/>
          <a:lstStyle/>
          <a:p>
            <a:pPr>
              <a:defRPr/>
            </a:pPr>
            <a:r>
              <a:rPr lang="en-US" smtClean="0"/>
              <a:t>12/01/09 - 9pm</a:t>
            </a:r>
          </a:p>
        </p:txBody>
      </p:sp>
      <p:sp>
        <p:nvSpPr>
          <p:cNvPr id="205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53" name="Rectangle 110"/>
          <p:cNvSpPr>
            <a:spLocks noGrp="1" noChangeArrowheads="1"/>
          </p:cNvSpPr>
          <p:nvPr>
            <p:ph type="sldNum" sz="quarter" idx="12"/>
          </p:nvPr>
        </p:nvSpPr>
        <p:spPr/>
        <p:txBody>
          <a:bodyPr/>
          <a:lstStyle/>
          <a:p>
            <a:pPr>
              <a:defRPr/>
            </a:pPr>
            <a:fld id="{82153DF0-87A7-4364-80B8-AF207B6FD55A}" type="slidenum">
              <a:rPr lang="en-US" smtClean="0"/>
              <a:pPr>
                <a:defRPr/>
              </a:pPr>
              <a:t>61</a:t>
            </a:fld>
            <a:endParaRPr lang="en-US" smtClean="0"/>
          </a:p>
        </p:txBody>
      </p:sp>
      <p:sp>
        <p:nvSpPr>
          <p:cNvPr id="5126" name="Rectangle 2"/>
          <p:cNvSpPr>
            <a:spLocks noGrp="1" noChangeArrowheads="1"/>
          </p:cNvSpPr>
          <p:nvPr>
            <p:ph type="title"/>
          </p:nvPr>
        </p:nvSpPr>
        <p:spPr>
          <a:xfrm>
            <a:off x="298450" y="128588"/>
            <a:ext cx="7400925" cy="860425"/>
          </a:xfrm>
        </p:spPr>
        <p:txBody>
          <a:bodyPr/>
          <a:lstStyle/>
          <a:p>
            <a:r>
              <a:rPr lang="en-US" sz="2600" smtClean="0">
                <a:latin typeface="Arial" pitchFamily="34" charset="0"/>
              </a:rPr>
              <a:t>Commercial &amp; Industrial Loans Outstanding</a:t>
            </a:r>
            <a:br>
              <a:rPr lang="en-US" sz="2600" smtClean="0">
                <a:latin typeface="Arial" pitchFamily="34" charset="0"/>
              </a:rPr>
            </a:br>
            <a:r>
              <a:rPr lang="en-US" sz="2600" smtClean="0">
                <a:latin typeface="Arial" pitchFamily="34" charset="0"/>
              </a:rPr>
              <a:t>at FDIC-Insured Banks, </a:t>
            </a:r>
            <a:r>
              <a:rPr lang="en-US" sz="2000" smtClean="0">
                <a:latin typeface="Arial" pitchFamily="34" charset="0"/>
              </a:rPr>
              <a:t>Quarterly, 2006-2013*</a:t>
            </a:r>
          </a:p>
        </p:txBody>
      </p:sp>
      <p:graphicFrame>
        <p:nvGraphicFramePr>
          <p:cNvPr id="5122" name="Object 3"/>
          <p:cNvGraphicFramePr>
            <a:graphicFrameLocks/>
          </p:cNvGraphicFramePr>
          <p:nvPr/>
        </p:nvGraphicFramePr>
        <p:xfrm>
          <a:off x="165100" y="1309688"/>
          <a:ext cx="8667750" cy="4248150"/>
        </p:xfrm>
        <a:graphic>
          <a:graphicData uri="http://schemas.openxmlformats.org/presentationml/2006/ole">
            <p:oleObj spid="_x0000_s18827266" name="Chart" r:id="rId4" imgW="8801167" imgH="3990871" progId="MSGraph.Chart.8">
              <p:embed followColorScheme="full"/>
            </p:oleObj>
          </a:graphicData>
        </a:graphic>
      </p:graphicFrame>
      <p:sp>
        <p:nvSpPr>
          <p:cNvPr id="2036740" name="Rectangle 4"/>
          <p:cNvSpPr>
            <a:spLocks noChangeArrowheads="1"/>
          </p:cNvSpPr>
          <p:nvPr/>
        </p:nvSpPr>
        <p:spPr bwMode="blackWhite">
          <a:xfrm>
            <a:off x="363538" y="5591175"/>
            <a:ext cx="8442325"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Outstanding loan volume has been growing for over two years</a:t>
            </a:r>
            <a:br>
              <a:rPr lang="en-US" b="1" dirty="0">
                <a:solidFill>
                  <a:schemeClr val="bg1"/>
                </a:solidFill>
              </a:rPr>
            </a:br>
            <a:r>
              <a:rPr lang="en-US" b="1" dirty="0">
                <a:solidFill>
                  <a:schemeClr val="bg1"/>
                </a:solidFill>
              </a:rPr>
              <a:t>and (as of year-end 2012) surpassed previous peak </a:t>
            </a:r>
            <a:r>
              <a:rPr lang="en-US" b="1" dirty="0" smtClean="0">
                <a:solidFill>
                  <a:schemeClr val="bg1"/>
                </a:solidFill>
              </a:rPr>
              <a:t>levels.</a:t>
            </a:r>
            <a:endParaRPr lang="en-US" b="1" dirty="0">
              <a:solidFill>
                <a:schemeClr val="bg1"/>
              </a:solidFill>
            </a:endParaRPr>
          </a:p>
        </p:txBody>
      </p:sp>
      <p:sp>
        <p:nvSpPr>
          <p:cNvPr id="5128" name="Rectangle 5"/>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a:p>
          <a:p>
            <a:pPr marL="133350" indent="-133350" eaLnBrk="0" hangingPunct="0">
              <a:lnSpc>
                <a:spcPct val="90000"/>
              </a:lnSpc>
              <a:buClr>
                <a:schemeClr val="accent2"/>
              </a:buClr>
              <a:buFont typeface="Wingdings" pitchFamily="2" charset="2"/>
              <a:buNone/>
              <a:tabLst>
                <a:tab pos="112713" algn="r"/>
              </a:tabLst>
            </a:pPr>
            <a:r>
              <a:rPr lang="en-US" sz="1100"/>
              <a:t>*Latest data as of 6/14/2013.	</a:t>
            </a:r>
          </a:p>
          <a:p>
            <a:pPr marL="133350" indent="-133350" eaLnBrk="0" hangingPunct="0">
              <a:lnSpc>
                <a:spcPct val="90000"/>
              </a:lnSpc>
              <a:buClr>
                <a:schemeClr val="accent2"/>
              </a:buClr>
              <a:buFont typeface="Wingdings" pitchFamily="2" charset="2"/>
              <a:buNone/>
              <a:tabLst>
                <a:tab pos="112713" algn="r"/>
              </a:tabLst>
            </a:pPr>
            <a:r>
              <a:rPr lang="en-US" sz="1100"/>
              <a:t>Source:  FDIC at </a:t>
            </a:r>
            <a:r>
              <a:rPr lang="en-US" sz="1100">
                <a:hlinkClick r:id="rId5"/>
              </a:rPr>
              <a:t>http://www2.fdic.gov/qbp/</a:t>
            </a:r>
            <a:r>
              <a:rPr lang="en-US" sz="1100"/>
              <a:t> (Loan Performance spreadsheet); Insurance Information Institute.</a:t>
            </a:r>
          </a:p>
        </p:txBody>
      </p:sp>
      <p:sp>
        <p:nvSpPr>
          <p:cNvPr id="5129" name="TextBox 9"/>
          <p:cNvSpPr txBox="1">
            <a:spLocks noChangeArrowheads="1"/>
          </p:cNvSpPr>
          <p:nvPr/>
        </p:nvSpPr>
        <p:spPr bwMode="auto">
          <a:xfrm>
            <a:off x="204788" y="1109663"/>
            <a:ext cx="1073150" cy="307975"/>
          </a:xfrm>
          <a:prstGeom prst="rect">
            <a:avLst/>
          </a:prstGeom>
          <a:noFill/>
          <a:ln w="9525">
            <a:noFill/>
            <a:miter lim="800000"/>
            <a:headEnd/>
            <a:tailEnd/>
          </a:ln>
        </p:spPr>
        <p:txBody>
          <a:bodyPr>
            <a:spAutoFit/>
          </a:bodyPr>
          <a:lstStyle/>
          <a:p>
            <a:r>
              <a:rPr lang="en-US" sz="1400"/>
              <a:t>$Trillions</a:t>
            </a:r>
          </a:p>
        </p:txBody>
      </p:sp>
      <p:sp>
        <p:nvSpPr>
          <p:cNvPr id="10" name="AutoShape 5"/>
          <p:cNvSpPr>
            <a:spLocks noChangeArrowheads="1"/>
          </p:cNvSpPr>
          <p:nvPr/>
        </p:nvSpPr>
        <p:spPr bwMode="blackWhite">
          <a:xfrm>
            <a:off x="5715000" y="1138238"/>
            <a:ext cx="1873250" cy="762000"/>
          </a:xfrm>
          <a:prstGeom prst="wedgeRectCallout">
            <a:avLst>
              <a:gd name="adj1" fmla="val 99681"/>
              <a:gd name="adj2" fmla="val 5864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In nominal dollar terms, this is an all-time high.</a:t>
            </a:r>
          </a:p>
        </p:txBody>
      </p:sp>
      <p:sp>
        <p:nvSpPr>
          <p:cNvPr id="11" name="Rectangle 7"/>
          <p:cNvSpPr>
            <a:spLocks noChangeArrowheads="1"/>
          </p:cNvSpPr>
          <p:nvPr/>
        </p:nvSpPr>
        <p:spPr bwMode="grayWhite">
          <a:xfrm>
            <a:off x="2978150" y="1304925"/>
            <a:ext cx="1663700" cy="4257675"/>
          </a:xfrm>
          <a:prstGeom prst="rect">
            <a:avLst/>
          </a:prstGeom>
          <a:noFill/>
          <a:ln w="28575">
            <a:solidFill>
              <a:schemeClr val="folHlink"/>
            </a:solidFill>
            <a:miter lim="800000"/>
            <a:headEnd/>
            <a:tailEnd/>
          </a:ln>
        </p:spPr>
        <p:txBody>
          <a:bodyPr wrap="none" anchor="ctr"/>
          <a:lstStyle/>
          <a:p>
            <a:endParaRPr lang="en-US"/>
          </a:p>
        </p:txBody>
      </p:sp>
      <p:sp>
        <p:nvSpPr>
          <p:cNvPr id="5132" name="TextBox 11"/>
          <p:cNvSpPr txBox="1">
            <a:spLocks noChangeArrowheads="1"/>
          </p:cNvSpPr>
          <p:nvPr/>
        </p:nvSpPr>
        <p:spPr bwMode="auto">
          <a:xfrm>
            <a:off x="3124200" y="1219200"/>
            <a:ext cx="1571625" cy="369888"/>
          </a:xfrm>
          <a:prstGeom prst="rect">
            <a:avLst/>
          </a:prstGeom>
          <a:noFill/>
          <a:ln w="9525">
            <a:noFill/>
            <a:miter lim="800000"/>
            <a:headEnd/>
            <a:tailEnd/>
          </a:ln>
        </p:spPr>
        <p:txBody>
          <a:bodyPr>
            <a:spAutoFit/>
          </a:bodyPr>
          <a:lstStyle/>
          <a:p>
            <a:pPr algn="ctr"/>
            <a:r>
              <a:rPr lang="en-US"/>
              <a:t>Recession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16" presetClass="entr" presetSubtype="26"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barn(in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10" grpId="0" animBg="1"/>
      <p:bldP spid="11"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p:txBody>
          <a:bodyPr/>
          <a:lstStyle/>
          <a:p>
            <a:pPr>
              <a:defRPr/>
            </a:pPr>
            <a:r>
              <a:rPr lang="en-US" smtClean="0"/>
              <a:t>12/01/09 - 9pm</a:t>
            </a:r>
          </a:p>
        </p:txBody>
      </p:sp>
      <p:sp>
        <p:nvSpPr>
          <p:cNvPr id="205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53" name="Rectangle 110"/>
          <p:cNvSpPr>
            <a:spLocks noGrp="1" noChangeArrowheads="1"/>
          </p:cNvSpPr>
          <p:nvPr>
            <p:ph type="sldNum" sz="quarter" idx="12"/>
          </p:nvPr>
        </p:nvSpPr>
        <p:spPr/>
        <p:txBody>
          <a:bodyPr/>
          <a:lstStyle/>
          <a:p>
            <a:pPr>
              <a:defRPr/>
            </a:pPr>
            <a:fld id="{18B1CA88-8F7A-41EC-829D-0068F6E3E345}" type="slidenum">
              <a:rPr lang="en-US" smtClean="0"/>
              <a:pPr>
                <a:defRPr/>
              </a:pPr>
              <a:t>62</a:t>
            </a:fld>
            <a:endParaRPr lang="en-US" smtClean="0"/>
          </a:p>
        </p:txBody>
      </p:sp>
      <p:sp>
        <p:nvSpPr>
          <p:cNvPr id="2054" name="Rectangle 2"/>
          <p:cNvSpPr>
            <a:spLocks noGrp="1" noChangeArrowheads="1"/>
          </p:cNvSpPr>
          <p:nvPr>
            <p:ph type="title"/>
          </p:nvPr>
        </p:nvSpPr>
        <p:spPr>
          <a:xfrm>
            <a:off x="298450" y="128588"/>
            <a:ext cx="7400925" cy="860425"/>
          </a:xfrm>
        </p:spPr>
        <p:txBody>
          <a:bodyPr/>
          <a:lstStyle/>
          <a:p>
            <a:r>
              <a:rPr lang="en-US" sz="2400" dirty="0" smtClean="0"/>
              <a:t>Percent of Non-current Commercial &amp; Industrial Loans Outstanding at FDIC-Insured Banks,</a:t>
            </a:r>
            <a:br>
              <a:rPr lang="en-US" sz="2400" dirty="0" smtClean="0"/>
            </a:br>
            <a:r>
              <a:rPr lang="en-US" sz="1600" dirty="0" smtClean="0"/>
              <a:t>Quarterly, 2006-2012:Q4*</a:t>
            </a:r>
          </a:p>
        </p:txBody>
      </p:sp>
      <p:graphicFrame>
        <p:nvGraphicFramePr>
          <p:cNvPr id="2050" name="Object 3"/>
          <p:cNvGraphicFramePr>
            <a:graphicFrameLocks/>
          </p:cNvGraphicFramePr>
          <p:nvPr/>
        </p:nvGraphicFramePr>
        <p:xfrm>
          <a:off x="165100" y="1309688"/>
          <a:ext cx="8667750" cy="4248150"/>
        </p:xfrm>
        <a:graphic>
          <a:graphicData uri="http://schemas.openxmlformats.org/presentationml/2006/ole">
            <p:oleObj spid="_x0000_s16764930" name="Chart" r:id="rId4" imgW="8801167" imgH="3990871" progId="MSGraph.Chart.8">
              <p:embed followColorScheme="full"/>
            </p:oleObj>
          </a:graphicData>
        </a:graphic>
      </p:graphicFrame>
      <p:sp>
        <p:nvSpPr>
          <p:cNvPr id="2036740" name="Rectangle 4"/>
          <p:cNvSpPr>
            <a:spLocks noChangeArrowheads="1"/>
          </p:cNvSpPr>
          <p:nvPr/>
        </p:nvSpPr>
        <p:spPr bwMode="blackWhite">
          <a:xfrm>
            <a:off x="363538" y="5591175"/>
            <a:ext cx="8442325"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b="1">
                <a:solidFill>
                  <a:schemeClr val="bg1"/>
                </a:solidFill>
              </a:rPr>
              <a:t>Non-current loans (those past due 90 days or more or in nonaccrual status) are back to early-recession levels, fueling bank willingness to lend.</a:t>
            </a:r>
          </a:p>
        </p:txBody>
      </p:sp>
      <p:sp>
        <p:nvSpPr>
          <p:cNvPr id="2056" name="Rectangle 5"/>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*Latest data as of </a:t>
            </a:r>
            <a:r>
              <a:rPr lang="en-US" sz="1100" dirty="0" smtClean="0"/>
              <a:t>3/18/2013</a:t>
            </a:r>
            <a:r>
              <a:rPr lang="en-US" sz="1100" dirty="0"/>
              <a:t>.	</a:t>
            </a:r>
          </a:p>
          <a:p>
            <a:pPr marL="133350" indent="-133350" eaLnBrk="0" hangingPunct="0">
              <a:lnSpc>
                <a:spcPct val="90000"/>
              </a:lnSpc>
              <a:buClr>
                <a:schemeClr val="accent2"/>
              </a:buClr>
              <a:buFont typeface="Wingdings" pitchFamily="2" charset="2"/>
              <a:buNone/>
              <a:tabLst>
                <a:tab pos="112713" algn="r"/>
              </a:tabLst>
            </a:pPr>
            <a:r>
              <a:rPr lang="en-US" sz="1100" dirty="0"/>
              <a:t>Source:  FDIC at </a:t>
            </a:r>
            <a:r>
              <a:rPr lang="en-US" sz="1100" dirty="0">
                <a:hlinkClick r:id="rId5"/>
              </a:rPr>
              <a:t>http://www2.fdic.gov/qbp/</a:t>
            </a:r>
            <a:r>
              <a:rPr lang="en-US" sz="1100" dirty="0"/>
              <a:t> (Loan Performance spreadsheet); Insurance Information Institute.</a:t>
            </a:r>
          </a:p>
        </p:txBody>
      </p:sp>
      <p:sp>
        <p:nvSpPr>
          <p:cNvPr id="10" name="AutoShape 5"/>
          <p:cNvSpPr>
            <a:spLocks noChangeArrowheads="1"/>
          </p:cNvSpPr>
          <p:nvPr/>
        </p:nvSpPr>
        <p:spPr bwMode="blackWhite">
          <a:xfrm>
            <a:off x="6263148" y="1084263"/>
            <a:ext cx="2587165" cy="949325"/>
          </a:xfrm>
          <a:prstGeom prst="wedgeRectCallout">
            <a:avLst>
              <a:gd name="adj1" fmla="val 39650"/>
              <a:gd name="adj2" fmla="val 19194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Almost back to “normal” levels of noncurrent industrial &amp; commercial loans</a:t>
            </a:r>
          </a:p>
        </p:txBody>
      </p:sp>
      <p:sp>
        <p:nvSpPr>
          <p:cNvPr id="11" name="Rectangle 7"/>
          <p:cNvSpPr>
            <a:spLocks noChangeArrowheads="1"/>
          </p:cNvSpPr>
          <p:nvPr/>
        </p:nvSpPr>
        <p:spPr bwMode="grayWhite">
          <a:xfrm>
            <a:off x="2965450" y="1271588"/>
            <a:ext cx="1747838" cy="4257675"/>
          </a:xfrm>
          <a:prstGeom prst="rect">
            <a:avLst/>
          </a:prstGeom>
          <a:noFill/>
          <a:ln w="28575">
            <a:solidFill>
              <a:schemeClr val="folHlink"/>
            </a:solidFill>
            <a:miter lim="800000"/>
            <a:headEnd/>
            <a:tailEnd/>
          </a:ln>
        </p:spPr>
        <p:txBody>
          <a:bodyPr wrap="none" anchor="ctr"/>
          <a:lstStyle/>
          <a:p>
            <a:endParaRPr lang="en-US"/>
          </a:p>
        </p:txBody>
      </p:sp>
      <p:sp>
        <p:nvSpPr>
          <p:cNvPr id="2059" name="TextBox 11"/>
          <p:cNvSpPr txBox="1">
            <a:spLocks noChangeArrowheads="1"/>
          </p:cNvSpPr>
          <p:nvPr/>
        </p:nvSpPr>
        <p:spPr bwMode="auto">
          <a:xfrm>
            <a:off x="3044825" y="1233488"/>
            <a:ext cx="1571625" cy="369887"/>
          </a:xfrm>
          <a:prstGeom prst="rect">
            <a:avLst/>
          </a:prstGeom>
          <a:noFill/>
          <a:ln w="9525">
            <a:noFill/>
            <a:miter lim="800000"/>
            <a:headEnd/>
            <a:tailEnd/>
          </a:ln>
        </p:spPr>
        <p:txBody>
          <a:bodyPr>
            <a:spAutoFit/>
          </a:bodyPr>
          <a:lstStyle/>
          <a:p>
            <a:pPr algn="ctr"/>
            <a:r>
              <a:rPr lang="en-US"/>
              <a:t>Recession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16" presetClass="entr" presetSubtype="26"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barn(in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10" grpId="0" animBg="1"/>
      <p:bldP spid="11"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63</a:t>
            </a:fld>
            <a:endParaRPr lang="en-US" smtClean="0"/>
          </a:p>
        </p:txBody>
      </p:sp>
      <p:sp>
        <p:nvSpPr>
          <p:cNvPr id="66566" name="Rectangle 11"/>
          <p:cNvSpPr>
            <a:spLocks noGrp="1" noChangeArrowheads="1"/>
          </p:cNvSpPr>
          <p:nvPr>
            <p:ph type="title"/>
          </p:nvPr>
        </p:nvSpPr>
        <p:spPr/>
        <p:txBody>
          <a:bodyPr/>
          <a:lstStyle/>
          <a:p>
            <a:r>
              <a:rPr lang="en-US" dirty="0" smtClean="0"/>
              <a:t>Value of Construction Put in Place,   May 2013 vs. May 2012*</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p:oleObj spid="_x0000_s18824194" name="Chart" r:id="rId4" imgW="8534400" imgH="3772022" progId="MSGraph.Chart.8">
              <p:embed followColorScheme="full"/>
            </p:oleObj>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Overall Construction Activity is Up, But Growth Is Entirely in the Private Sector as State/Local Government Budget Woes Continue</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1051425" y="3887856"/>
            <a:ext cx="2656417" cy="914398"/>
          </a:xfrm>
          <a:prstGeom prst="wedgeRectCallout">
            <a:avLst>
              <a:gd name="adj1" fmla="val 54785"/>
              <a:gd name="adj2" fmla="val -9044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Private sector construction activity is up in the residential segment but down in nonresidential </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5"/>
              </a:rPr>
              <a:t>http://www.census.gov/construction/c30/c30index.html</a:t>
            </a:r>
            <a:r>
              <a:rPr lang="en-US" sz="1100" dirty="0" smtClean="0"/>
              <a:t> ; Insurance Information Institute.  </a:t>
            </a:r>
            <a:endParaRPr lang="en-US" sz="1100" dirty="0"/>
          </a:p>
        </p:txBody>
      </p:sp>
      <p:sp>
        <p:nvSpPr>
          <p:cNvPr id="17" name="Rectangle 3"/>
          <p:cNvSpPr>
            <a:spLocks noChangeArrowheads="1"/>
          </p:cNvSpPr>
          <p:nvPr/>
        </p:nvSpPr>
        <p:spPr bwMode="black">
          <a:xfrm>
            <a:off x="1090709" y="1433905"/>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Private: +10.6%</a:t>
            </a:r>
            <a:endParaRPr lang="en-US" sz="2400" b="1" u="sng" dirty="0">
              <a:solidFill>
                <a:srgbClr val="225A7A"/>
              </a:solidFill>
            </a:endParaRPr>
          </a:p>
        </p:txBody>
      </p:sp>
      <p:sp>
        <p:nvSpPr>
          <p:cNvPr id="18" name="Rectangle 3"/>
          <p:cNvSpPr>
            <a:spLocks noChangeArrowheads="1"/>
          </p:cNvSpPr>
          <p:nvPr/>
        </p:nvSpPr>
        <p:spPr bwMode="black">
          <a:xfrm>
            <a:off x="4726048" y="1434987"/>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Public: -4.7%</a:t>
            </a:r>
            <a:endParaRPr lang="en-US" sz="2400" b="1" u="sng" dirty="0">
              <a:solidFill>
                <a:srgbClr val="225A7A"/>
              </a:solidFill>
            </a:endParaRPr>
          </a:p>
        </p:txBody>
      </p:sp>
      <p:sp>
        <p:nvSpPr>
          <p:cNvPr id="12" name="AutoShape 9"/>
          <p:cNvSpPr>
            <a:spLocks noChangeArrowheads="1"/>
          </p:cNvSpPr>
          <p:nvPr/>
        </p:nvSpPr>
        <p:spPr bwMode="blackWhite">
          <a:xfrm>
            <a:off x="4838606" y="2031888"/>
            <a:ext cx="2030261" cy="914398"/>
          </a:xfrm>
          <a:prstGeom prst="wedgeRectCallout">
            <a:avLst>
              <a:gd name="adj1" fmla="val 34335"/>
              <a:gd name="adj2" fmla="val 11834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remains depressed</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64</a:t>
            </a:fld>
            <a:endParaRPr lang="en-US" smtClean="0"/>
          </a:p>
        </p:txBody>
      </p:sp>
      <p:sp>
        <p:nvSpPr>
          <p:cNvPr id="66566" name="Rectangle 11"/>
          <p:cNvSpPr>
            <a:spLocks noGrp="1" noChangeArrowheads="1"/>
          </p:cNvSpPr>
          <p:nvPr>
            <p:ph type="title"/>
          </p:nvPr>
        </p:nvSpPr>
        <p:spPr/>
        <p:txBody>
          <a:bodyPr/>
          <a:lstStyle/>
          <a:p>
            <a:r>
              <a:rPr lang="en-US" sz="2800" dirty="0" smtClean="0"/>
              <a:t>Value of Private Construction Put in Place, by Segment,  May 2013 vs. May 2012*</a:t>
            </a:r>
          </a:p>
        </p:txBody>
      </p:sp>
      <p:graphicFrame>
        <p:nvGraphicFramePr>
          <p:cNvPr id="66562" name="Object 4"/>
          <p:cNvGraphicFramePr>
            <a:graphicFrameLocks noChangeAspect="1"/>
          </p:cNvGraphicFramePr>
          <p:nvPr/>
        </p:nvGraphicFramePr>
        <p:xfrm>
          <a:off x="0" y="1830023"/>
          <a:ext cx="8867775" cy="3771900"/>
        </p:xfrm>
        <a:graphic>
          <a:graphicData uri="http://schemas.openxmlformats.org/presentationml/2006/ole">
            <p:oleObj spid="_x0000_s18825218" name="Chart" r:id="rId4" imgW="8534400" imgH="3772022" progId="MSGraph.Chart.8">
              <p:embed followColorScheme="full"/>
            </p:oleObj>
          </a:graphicData>
        </a:graphic>
      </p:graphicFrame>
      <p:sp>
        <p:nvSpPr>
          <p:cNvPr id="1926150" name="Rectangle 6"/>
          <p:cNvSpPr>
            <a:spLocks noChangeArrowheads="1"/>
          </p:cNvSpPr>
          <p:nvPr/>
        </p:nvSpPr>
        <p:spPr bwMode="blackWhite">
          <a:xfrm>
            <a:off x="461963" y="5572327"/>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Up in Some Segments, Including the Key Residential Construction Sector, But Weakening in Early 2013</a:t>
            </a:r>
            <a:endParaRPr lang="en-US" b="1" dirty="0">
              <a:solidFill>
                <a:srgbClr val="FFFFFF"/>
              </a:solidFill>
            </a:endParaRPr>
          </a:p>
        </p:txBody>
      </p:sp>
      <p:sp>
        <p:nvSpPr>
          <p:cNvPr id="66570" name="Rectangle 8"/>
          <p:cNvSpPr>
            <a:spLocks noChangeArrowheads="1"/>
          </p:cNvSpPr>
          <p:nvPr/>
        </p:nvSpPr>
        <p:spPr bwMode="black">
          <a:xfrm>
            <a:off x="157024"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4159044" y="1111045"/>
            <a:ext cx="4572002" cy="1573161"/>
          </a:xfrm>
          <a:prstGeom prst="wedgeRectCallout">
            <a:avLst>
              <a:gd name="adj1" fmla="val -63661"/>
              <a:gd name="adj2" fmla="val 253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Led by the Residential Construction, Lodging and  Office segments, Private sector construction activity is remains mixed after plunging during the “Great Recession.”  Most segments expanded in 2012 but weakened in early 2013. </a:t>
            </a:r>
            <a:endParaRPr lang="en-US" sz="16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5"/>
              </a:rPr>
              <a:t>http://www.census.gov/construction/c30/c30index.html</a:t>
            </a:r>
            <a:r>
              <a:rPr lang="en-US" sz="1100" dirty="0" smtClean="0"/>
              <a:t> ; Insurance Information Institute.  </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65</a:t>
            </a:fld>
            <a:endParaRPr lang="en-US" smtClean="0"/>
          </a:p>
        </p:txBody>
      </p:sp>
      <p:sp>
        <p:nvSpPr>
          <p:cNvPr id="66566" name="Rectangle 11"/>
          <p:cNvSpPr>
            <a:spLocks noGrp="1" noChangeArrowheads="1"/>
          </p:cNvSpPr>
          <p:nvPr>
            <p:ph type="title"/>
          </p:nvPr>
        </p:nvSpPr>
        <p:spPr/>
        <p:txBody>
          <a:bodyPr/>
          <a:lstStyle/>
          <a:p>
            <a:r>
              <a:rPr lang="en-US" sz="2800" dirty="0" smtClean="0"/>
              <a:t>Value of Public Construction Put in Place, by Segment,  May 2013 vs. May 2012*</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p:oleObj spid="_x0000_s18826242" name="Chart" r:id="rId4" imgW="8534400" imgH="3772022" progId="MSGraph.Chart.8">
              <p:embed followColorScheme="full"/>
            </p:oleObj>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Public Construction Activity is Down in Many Segments as State and Local Budgets Remain Under Stress; Improvement Possible in 2014.</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5"/>
              </a:rPr>
              <a:t>http://www.census.gov/construction/c30/c30index.html</a:t>
            </a:r>
            <a:r>
              <a:rPr lang="en-US" sz="1100" dirty="0" smtClean="0"/>
              <a:t> ; Insurance Information Institute.  </a:t>
            </a:r>
            <a:endParaRPr lang="en-US" sz="1100" dirty="0"/>
          </a:p>
        </p:txBody>
      </p:sp>
      <p:sp>
        <p:nvSpPr>
          <p:cNvPr id="11" name="AutoShape 9"/>
          <p:cNvSpPr>
            <a:spLocks noChangeArrowheads="1"/>
          </p:cNvSpPr>
          <p:nvPr/>
        </p:nvSpPr>
        <p:spPr bwMode="blackWhite">
          <a:xfrm>
            <a:off x="1288023" y="1291664"/>
            <a:ext cx="3716596" cy="914398"/>
          </a:xfrm>
          <a:prstGeom prst="wedgeRectCallout">
            <a:avLst>
              <a:gd name="adj1" fmla="val -1287"/>
              <a:gd name="adj2" fmla="val 11223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is down substantially in most segments, a situation that will likely persist, dragging on public entity risk exposures</a:t>
            </a:r>
            <a:endParaRPr lang="en-US" sz="1400" b="1" dirty="0">
              <a:solidFill>
                <a:schemeClr val="bg1"/>
              </a:solidFill>
            </a:endParaRPr>
          </a:p>
        </p:txBody>
      </p:sp>
      <p:sp>
        <p:nvSpPr>
          <p:cNvPr id="10" name="AutoShape 7"/>
          <p:cNvSpPr>
            <a:spLocks noChangeArrowheads="1"/>
          </p:cNvSpPr>
          <p:nvPr/>
        </p:nvSpPr>
        <p:spPr bwMode="blackWhite">
          <a:xfrm>
            <a:off x="6985820" y="1189701"/>
            <a:ext cx="2040192" cy="816080"/>
          </a:xfrm>
          <a:prstGeom prst="wedgeRectCallout">
            <a:avLst>
              <a:gd name="adj1" fmla="val -58721"/>
              <a:gd name="adj2" fmla="val 8445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Transportation and Power projects lead public sector construction</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par>
                          <p:cTn id="13" fill="hold">
                            <p:stCondLst>
                              <p:cond delay="2000"/>
                            </p:stCondLst>
                            <p:childTnLst>
                              <p:par>
                                <p:cTn id="14" presetID="22" presetClass="entr" presetSubtype="4" fill="hold" grpId="0" nodeType="afterEffect">
                                  <p:stCondLst>
                                    <p:cond delay="7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1" grpId="0" animBg="1"/>
      <p:bldP spid="10"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66</a:t>
            </a:fld>
            <a:endParaRPr lang="en-US" smtClean="0"/>
          </a:p>
        </p:txBody>
      </p:sp>
      <p:sp>
        <p:nvSpPr>
          <p:cNvPr id="66566" name="Rectangle 11"/>
          <p:cNvSpPr>
            <a:spLocks noGrp="1" noChangeArrowheads="1"/>
          </p:cNvSpPr>
          <p:nvPr>
            <p:ph type="title"/>
          </p:nvPr>
        </p:nvSpPr>
        <p:spPr/>
        <p:txBody>
          <a:bodyPr/>
          <a:lstStyle/>
          <a:p>
            <a:r>
              <a:rPr lang="en-US" dirty="0" smtClean="0"/>
              <a:t>Manufacturing Growth for Selected Sectors, 2013 vs. 2013*</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p:oleObj spid="_x0000_s18830338" name="Chart" r:id="rId4" imgW="8534400" imgH="3772022" progId="MSGraph.Chart.8">
              <p:embed followColorScheme="full"/>
            </p:oleObj>
          </a:graphicData>
        </a:graphic>
      </p:graphicFrame>
      <p:sp>
        <p:nvSpPr>
          <p:cNvPr id="1926150" name="Rectangle 6"/>
          <p:cNvSpPr>
            <a:spLocks noChangeArrowheads="1"/>
          </p:cNvSpPr>
          <p:nvPr/>
        </p:nvSpPr>
        <p:spPr bwMode="blackWhite">
          <a:xfrm>
            <a:off x="206477" y="5464175"/>
            <a:ext cx="8760542" cy="9218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Manufacturing Is Expanding—Albeit More Slowly—Across a Number of Sectors that Will Contribute to Growth in Insurable Exposures Including: WC, Commercial Property, Commercial Auto and Many Liability Coverages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5313380" y="1912236"/>
            <a:ext cx="2411972" cy="914398"/>
          </a:xfrm>
          <a:prstGeom prst="wedgeRectCallout">
            <a:avLst>
              <a:gd name="adj1" fmla="val -87328"/>
              <a:gd name="adj2" fmla="val -6159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Manufacturing of durable goods was especially strong in 2012 but weakened in 2013</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adjusted; Date are YTD comparing data through May 2013 to the same period in 2012.</a:t>
            </a:r>
            <a:r>
              <a:rPr lang="en-US" sz="1100" dirty="0"/>
              <a:t/>
            </a:r>
            <a:br>
              <a:rPr lang="en-US" sz="1100" dirty="0"/>
            </a:br>
            <a:r>
              <a:rPr lang="en-US" sz="1100" dirty="0"/>
              <a:t>Source: U.S. Census Bureau, </a:t>
            </a:r>
            <a:r>
              <a:rPr lang="en-US" sz="1100" i="1" dirty="0"/>
              <a:t>Full Report on Manufacturers’ Shipments, Inventories, and </a:t>
            </a:r>
            <a:r>
              <a:rPr lang="en-US" sz="1100" i="1" dirty="0" smtClean="0"/>
              <a:t>Orders, </a:t>
            </a:r>
            <a:r>
              <a:rPr lang="en-US" sz="1100" dirty="0" smtClean="0">
                <a:hlinkClick r:id="rId5"/>
              </a:rPr>
              <a:t>http://www.census.gov/manufacturing/m3/</a:t>
            </a:r>
            <a:r>
              <a:rPr lang="en-US" sz="1100" dirty="0" smtClean="0"/>
              <a:t> </a:t>
            </a:r>
            <a:endParaRPr lang="en-US" sz="1100" dirty="0"/>
          </a:p>
        </p:txBody>
      </p:sp>
      <p:sp>
        <p:nvSpPr>
          <p:cNvPr id="17" name="Rectangle 3"/>
          <p:cNvSpPr>
            <a:spLocks noChangeArrowheads="1"/>
          </p:cNvSpPr>
          <p:nvPr/>
        </p:nvSpPr>
        <p:spPr bwMode="black">
          <a:xfrm>
            <a:off x="739028" y="1464049"/>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Durables: +2.6%</a:t>
            </a:r>
            <a:endParaRPr lang="en-US" sz="2400" b="1" u="sng" dirty="0">
              <a:solidFill>
                <a:srgbClr val="225A7A"/>
              </a:solidFill>
            </a:endParaRPr>
          </a:p>
        </p:txBody>
      </p:sp>
      <p:sp>
        <p:nvSpPr>
          <p:cNvPr id="18" name="Rectangle 3"/>
          <p:cNvSpPr>
            <a:spLocks noChangeArrowheads="1"/>
          </p:cNvSpPr>
          <p:nvPr/>
        </p:nvSpPr>
        <p:spPr bwMode="black">
          <a:xfrm>
            <a:off x="4488296" y="1455084"/>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Non-Durables: -0.2%</a:t>
            </a:r>
            <a:endParaRPr lang="en-US" sz="2400" b="1" u="sng"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p:cNvGraphicFramePr>
          <p:nvPr>
            <p:ph idx="4294967295"/>
          </p:nvPr>
        </p:nvGraphicFramePr>
        <p:xfrm>
          <a:off x="179388" y="1397000"/>
          <a:ext cx="8775700" cy="4087813"/>
        </p:xfrm>
        <a:graphic>
          <a:graphicData uri="http://schemas.openxmlformats.org/presentationml/2006/ole">
            <p:oleObj spid="_x0000_s17982466" name="Chart" r:id="rId4" imgW="8581960" imgH="4114867"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Non-Manufacturing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June 2013</a:t>
            </a:r>
            <a:endParaRPr lang="en-US" sz="1600" b="1" dirty="0">
              <a:solidFill>
                <a:srgbClr val="225A7A"/>
              </a:solidFill>
            </a:endParaRPr>
          </a:p>
        </p:txBody>
      </p:sp>
      <p:sp>
        <p:nvSpPr>
          <p:cNvPr id="10" name="Rectangle 7"/>
          <p:cNvSpPr>
            <a:spLocks noChangeArrowheads="1"/>
          </p:cNvSpPr>
          <p:nvPr/>
        </p:nvSpPr>
        <p:spPr bwMode="blackWhite">
          <a:xfrm>
            <a:off x="860239" y="5562600"/>
            <a:ext cx="7544174"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Non-manufacturing industries have been expanding and adding jobs.  The question is whether this will continue. </a:t>
            </a:r>
            <a:endParaRPr lang="en-US" b="1" dirty="0">
              <a:solidFill>
                <a:srgbClr val="FFFFFF"/>
              </a:solidFill>
            </a:endParaRPr>
          </a:p>
        </p:txBody>
      </p:sp>
      <p:sp>
        <p:nvSpPr>
          <p:cNvPr id="74758" name="Rectangle 6"/>
          <p:cNvSpPr>
            <a:spLocks noChangeArrowheads="1"/>
          </p:cNvSpPr>
          <p:nvPr/>
        </p:nvSpPr>
        <p:spPr bwMode="auto">
          <a:xfrm>
            <a:off x="-201613" y="6615303"/>
            <a:ext cx="8942201"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5"/>
              </a:rPr>
              <a:t>http://www.ism.ws/ismreport/nonmfgrob.cfm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4473679" y="3597556"/>
            <a:ext cx="2831250" cy="1014785"/>
          </a:xfrm>
          <a:prstGeom prst="wedgeRectCallout">
            <a:avLst>
              <a:gd name="adj1" fmla="val 96667"/>
              <a:gd name="adj2" fmla="val -4182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Optimism among non-manufacturers is stable and remains expansionary in 2013</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67</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7168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7168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6DAFAB0-A100-48A5-95CF-E593971FCB37}" type="slidenum">
              <a:rPr lang="en-US" sz="900"/>
              <a:pPr algn="r" eaLnBrk="0" hangingPunct="0">
                <a:lnSpc>
                  <a:spcPct val="85000"/>
                </a:lnSpc>
                <a:spcBef>
                  <a:spcPct val="20000"/>
                </a:spcBef>
              </a:pPr>
              <a:t>68</a:t>
            </a:fld>
            <a:endParaRPr lang="en-US" sz="900"/>
          </a:p>
        </p:txBody>
      </p:sp>
      <p:graphicFrame>
        <p:nvGraphicFramePr>
          <p:cNvPr id="71682" name="Object 3"/>
          <p:cNvGraphicFramePr>
            <a:graphicFrameLocks/>
          </p:cNvGraphicFramePr>
          <p:nvPr/>
        </p:nvGraphicFramePr>
        <p:xfrm>
          <a:off x="277159" y="1408128"/>
          <a:ext cx="8585200" cy="4367213"/>
        </p:xfrm>
        <a:graphic>
          <a:graphicData uri="http://schemas.openxmlformats.org/presentationml/2006/ole">
            <p:oleObj spid="_x0000_s17983490" name="Chart" r:id="rId4" imgW="8582143" imgH="3952775" progId="MSGraph.Chart.8">
              <p:embed followColorScheme="full"/>
            </p:oleObj>
          </a:graphicData>
        </a:graphic>
      </p:graphicFrame>
      <p:sp>
        <p:nvSpPr>
          <p:cNvPr id="71686" name="Rectangle 2"/>
          <p:cNvSpPr>
            <a:spLocks noGrp="1" noChangeArrowheads="1"/>
          </p:cNvSpPr>
          <p:nvPr>
            <p:ph type="title" idx="4294967295"/>
          </p:nvPr>
        </p:nvSpPr>
        <p:spPr/>
        <p:txBody>
          <a:bodyPr/>
          <a:lstStyle/>
          <a:p>
            <a:r>
              <a:rPr lang="en-US" dirty="0" smtClean="0"/>
              <a:t>Business Bankruptcy Filings,</a:t>
            </a:r>
            <a:br>
              <a:rPr lang="en-US" dirty="0" smtClean="0"/>
            </a:br>
            <a:r>
              <a:rPr lang="en-US" dirty="0" smtClean="0"/>
              <a:t>1980-2012:Q3</a:t>
            </a:r>
          </a:p>
        </p:txBody>
      </p:sp>
      <p:sp>
        <p:nvSpPr>
          <p:cNvPr id="71687" name="Rectangle 4"/>
          <p:cNvSpPr>
            <a:spLocks noChangeArrowheads="1"/>
          </p:cNvSpPr>
          <p:nvPr/>
        </p:nvSpPr>
        <p:spPr bwMode="auto">
          <a:xfrm>
            <a:off x="0" y="6161342"/>
            <a:ext cx="8601075" cy="7556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American Bankruptcy Institute at </a:t>
            </a:r>
            <a:r>
              <a:rPr lang="en-US" sz="1100" dirty="0">
                <a:hlinkClick r:id="rId5"/>
              </a:rPr>
              <a:t>http://www.abiworld.org/AM/AMTemplate.cfm?Section=Home&amp;TEMPLATE=/</a:t>
            </a:r>
            <a:r>
              <a:rPr lang="en-US" sz="1100" dirty="0" smtClean="0">
                <a:hlinkClick r:id="rId5"/>
              </a:rPr>
              <a:t>CM/ContentDisplay.cfm&amp;CONTENTID=61633</a:t>
            </a:r>
            <a:r>
              <a:rPr lang="en-US" sz="1100" dirty="0" smtClean="0"/>
              <a:t>;  </a:t>
            </a:r>
            <a:r>
              <a:rPr lang="en-US" sz="1100" dirty="0"/>
              <a:t>Insurance Information Institute</a:t>
            </a:r>
          </a:p>
        </p:txBody>
      </p:sp>
      <p:sp>
        <p:nvSpPr>
          <p:cNvPr id="2129925" name="Rectangle 5"/>
          <p:cNvSpPr>
            <a:spLocks noChangeArrowheads="1"/>
          </p:cNvSpPr>
          <p:nvPr/>
        </p:nvSpPr>
        <p:spPr bwMode="blackWhite">
          <a:xfrm>
            <a:off x="352425" y="5705370"/>
            <a:ext cx="8466138" cy="5873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Significant Exposure Implications for All Commercial Lines as         Business Bankruptcies Begin to Decline</a:t>
            </a:r>
          </a:p>
        </p:txBody>
      </p:sp>
      <p:sp>
        <p:nvSpPr>
          <p:cNvPr id="2129926" name="AutoShape 6"/>
          <p:cNvSpPr>
            <a:spLocks noChangeArrowheads="1"/>
          </p:cNvSpPr>
          <p:nvPr/>
        </p:nvSpPr>
        <p:spPr bwMode="blackWhite">
          <a:xfrm>
            <a:off x="2246526" y="3864077"/>
            <a:ext cx="4313331" cy="1072228"/>
          </a:xfrm>
          <a:prstGeom prst="wedgeRectCallout">
            <a:avLst>
              <a:gd name="adj1" fmla="val 94386"/>
              <a:gd name="adj2" fmla="val 4166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2011 </a:t>
            </a:r>
            <a:r>
              <a:rPr lang="en-US" sz="1400" b="1" dirty="0">
                <a:solidFill>
                  <a:schemeClr val="bg1"/>
                </a:solidFill>
              </a:rPr>
              <a:t>bankruptcies totaled </a:t>
            </a:r>
            <a:r>
              <a:rPr lang="en-US" sz="1400" b="1" dirty="0" smtClean="0">
                <a:solidFill>
                  <a:schemeClr val="bg1"/>
                </a:solidFill>
              </a:rPr>
              <a:t>47,806, </a:t>
            </a:r>
            <a:r>
              <a:rPr lang="en-US" sz="1400" b="1" dirty="0">
                <a:solidFill>
                  <a:schemeClr val="bg1"/>
                </a:solidFill>
              </a:rPr>
              <a:t>down </a:t>
            </a:r>
            <a:r>
              <a:rPr lang="en-US" sz="1400" b="1" dirty="0" smtClean="0">
                <a:solidFill>
                  <a:schemeClr val="bg1"/>
                </a:solidFill>
              </a:rPr>
              <a:t>15.1% </a:t>
            </a:r>
            <a:r>
              <a:rPr lang="en-US" sz="1400" b="1" dirty="0">
                <a:solidFill>
                  <a:schemeClr val="bg1"/>
                </a:solidFill>
              </a:rPr>
              <a:t>from </a:t>
            </a:r>
            <a:r>
              <a:rPr lang="en-US" sz="1400" b="1" dirty="0" smtClean="0">
                <a:solidFill>
                  <a:schemeClr val="bg1"/>
                </a:solidFill>
              </a:rPr>
              <a:t>56,282 </a:t>
            </a:r>
            <a:r>
              <a:rPr lang="en-US" sz="1400" b="1" dirty="0">
                <a:solidFill>
                  <a:schemeClr val="bg1"/>
                </a:solidFill>
              </a:rPr>
              <a:t>in </a:t>
            </a:r>
            <a:r>
              <a:rPr lang="en-US" sz="1400" b="1" dirty="0" smtClean="0">
                <a:solidFill>
                  <a:schemeClr val="bg1"/>
                </a:solidFill>
              </a:rPr>
              <a:t>2010—the second consecutive year of decline.  Business bankruptcies more than tripled during the financial crisis. Through Q3:2012, filings were down 15.8% vs. Q3:2011</a:t>
            </a:r>
            <a:endParaRPr lang="en-US" sz="1400" b="1" i="1" dirty="0">
              <a:solidFill>
                <a:schemeClr val="bg1"/>
              </a:solidFill>
              <a:cs typeface="+mn-cs"/>
            </a:endParaRPr>
          </a:p>
        </p:txBody>
      </p:sp>
      <p:grpSp>
        <p:nvGrpSpPr>
          <p:cNvPr id="2" name="Group 7"/>
          <p:cNvGrpSpPr>
            <a:grpSpLocks/>
          </p:cNvGrpSpPr>
          <p:nvPr/>
        </p:nvGrpSpPr>
        <p:grpSpPr bwMode="auto">
          <a:xfrm>
            <a:off x="5441642" y="1105514"/>
            <a:ext cx="2184401" cy="1708150"/>
            <a:chOff x="3853" y="1106"/>
            <a:chExt cx="1376" cy="1076"/>
          </a:xfrm>
        </p:grpSpPr>
        <p:sp>
          <p:nvSpPr>
            <p:cNvPr id="71691" name="Rectangle 8"/>
            <p:cNvSpPr>
              <a:spLocks noChangeArrowheads="1"/>
            </p:cNvSpPr>
            <p:nvPr/>
          </p:nvSpPr>
          <p:spPr bwMode="blackWhite">
            <a:xfrm>
              <a:off x="3853" y="1168"/>
              <a:ext cx="1375" cy="1014"/>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71692" name="Rectangle 9"/>
            <p:cNvSpPr>
              <a:spLocks noChangeArrowheads="1"/>
            </p:cNvSpPr>
            <p:nvPr/>
          </p:nvSpPr>
          <p:spPr bwMode="blackWhite">
            <a:xfrm>
              <a:off x="3853" y="1106"/>
              <a:ext cx="1375" cy="313"/>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0000"/>
                </a:lnSpc>
                <a:spcBef>
                  <a:spcPct val="25000"/>
                </a:spcBef>
              </a:pPr>
              <a:r>
                <a:rPr lang="en-US" sz="1400" b="1">
                  <a:solidFill>
                    <a:srgbClr val="FFFFFF"/>
                  </a:solidFill>
                </a:rPr>
                <a:t>% Change Surrounding Recessions</a:t>
              </a:r>
            </a:p>
          </p:txBody>
        </p:sp>
        <p:sp>
          <p:nvSpPr>
            <p:cNvPr id="71693" name="Rectangle 10"/>
            <p:cNvSpPr>
              <a:spLocks noChangeArrowheads="1"/>
            </p:cNvSpPr>
            <p:nvPr/>
          </p:nvSpPr>
          <p:spPr bwMode="auto">
            <a:xfrm>
              <a:off x="3889" y="1452"/>
              <a:ext cx="1340" cy="723"/>
            </a:xfrm>
            <a:prstGeom prst="rect">
              <a:avLst/>
            </a:prstGeom>
            <a:noFill/>
            <a:ln w="9525" algn="ctr">
              <a:noFill/>
              <a:miter lim="800000"/>
              <a:headEnd/>
              <a:tailEnd/>
            </a:ln>
          </p:spPr>
          <p:txBody>
            <a:bodyPr lIns="45720" rIns="45720">
              <a:spAutoFit/>
            </a:bodyPr>
            <a:lstStyle/>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1980-82 	58.6%</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1980-87 	88.7%</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1990-91 	10.3%</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2000-01 	13.0%</a:t>
              </a:r>
            </a:p>
            <a:p>
              <a:pPr marL="168275" eaLnBrk="0" hangingPunct="0">
                <a:lnSpc>
                  <a:spcPct val="90000"/>
                </a:lnSpc>
                <a:spcBef>
                  <a:spcPct val="10000"/>
                </a:spcBef>
                <a:buClr>
                  <a:schemeClr val="accent2"/>
                </a:buClr>
                <a:buFont typeface="Wingdings" pitchFamily="2" charset="2"/>
                <a:buNone/>
                <a:tabLst>
                  <a:tab pos="1493838" algn="dec"/>
                </a:tabLst>
              </a:pPr>
              <a:r>
                <a:rPr lang="en-US" sz="1400" b="1" dirty="0">
                  <a:solidFill>
                    <a:schemeClr val="folHlink"/>
                  </a:solidFill>
                </a:rPr>
                <a:t>2006-09 	208.9%*</a:t>
              </a:r>
            </a:p>
          </p:txBody>
        </p:sp>
      </p:gr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68</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129926"/>
                                        </p:tgtEl>
                                        <p:attrNameLst>
                                          <p:attrName>style.visibility</p:attrName>
                                        </p:attrNameLst>
                                      </p:cBhvr>
                                      <p:to>
                                        <p:strVal val="visible"/>
                                      </p:to>
                                    </p:set>
                                    <p:animEffect transition="in" filter="wipe(right)">
                                      <p:cBhvr>
                                        <p:cTn id="7" dur="500"/>
                                        <p:tgtEl>
                                          <p:spTgt spid="2129926"/>
                                        </p:tgtEl>
                                      </p:cBhvr>
                                    </p:animEffect>
                                  </p:childTnLst>
                                </p:cTn>
                              </p:par>
                            </p:childTnLst>
                          </p:cTn>
                        </p:par>
                        <p:par>
                          <p:cTn id="8" fill="hold">
                            <p:stCondLst>
                              <p:cond delay="1200"/>
                            </p:stCondLst>
                            <p:childTnLst>
                              <p:par>
                                <p:cTn id="9" presetID="53" presetClass="entr" presetSubtype="0" fill="hold" grpId="0" nodeType="afterEffect">
                                  <p:stCondLst>
                                    <p:cond delay="700"/>
                                  </p:stCondLst>
                                  <p:childTnLst>
                                    <p:set>
                                      <p:cBhvr>
                                        <p:cTn id="10" dur="1" fill="hold">
                                          <p:stCondLst>
                                            <p:cond delay="0"/>
                                          </p:stCondLst>
                                        </p:cTn>
                                        <p:tgtEl>
                                          <p:spTgt spid="2129925"/>
                                        </p:tgtEl>
                                        <p:attrNameLst>
                                          <p:attrName>style.visibility</p:attrName>
                                        </p:attrNameLst>
                                      </p:cBhvr>
                                      <p:to>
                                        <p:strVal val="visible"/>
                                      </p:to>
                                    </p:set>
                                    <p:anim calcmode="lin" valueType="num">
                                      <p:cBhvr>
                                        <p:cTn id="11" dur="500" fill="hold"/>
                                        <p:tgtEl>
                                          <p:spTgt spid="2129925"/>
                                        </p:tgtEl>
                                        <p:attrNameLst>
                                          <p:attrName>ppt_w</p:attrName>
                                        </p:attrNameLst>
                                      </p:cBhvr>
                                      <p:tavLst>
                                        <p:tav tm="0">
                                          <p:val>
                                            <p:fltVal val="0"/>
                                          </p:val>
                                        </p:tav>
                                        <p:tav tm="100000">
                                          <p:val>
                                            <p:strVal val="#ppt_w"/>
                                          </p:val>
                                        </p:tav>
                                      </p:tavLst>
                                    </p:anim>
                                    <p:anim calcmode="lin" valueType="num">
                                      <p:cBhvr>
                                        <p:cTn id="12" dur="500" fill="hold"/>
                                        <p:tgtEl>
                                          <p:spTgt spid="2129925"/>
                                        </p:tgtEl>
                                        <p:attrNameLst>
                                          <p:attrName>ppt_h</p:attrName>
                                        </p:attrNameLst>
                                      </p:cBhvr>
                                      <p:tavLst>
                                        <p:tav tm="0">
                                          <p:val>
                                            <p:fltVal val="0"/>
                                          </p:val>
                                        </p:tav>
                                        <p:tav tm="100000">
                                          <p:val>
                                            <p:strVal val="#ppt_h"/>
                                          </p:val>
                                        </p:tav>
                                      </p:tavLst>
                                    </p:anim>
                                    <p:animEffect transition="in" filter="fade">
                                      <p:cBhvr>
                                        <p:cTn id="13" dur="500"/>
                                        <p:tgtEl>
                                          <p:spTgt spid="2129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212992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727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727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DE8C7ADC-6D8B-4E56-A788-BDB2FE360861}" type="slidenum">
              <a:rPr lang="en-US" sz="900"/>
              <a:pPr algn="r" eaLnBrk="0" hangingPunct="0">
                <a:lnSpc>
                  <a:spcPct val="85000"/>
                </a:lnSpc>
                <a:spcBef>
                  <a:spcPct val="20000"/>
                </a:spcBef>
              </a:pPr>
              <a:t>69</a:t>
            </a:fld>
            <a:endParaRPr lang="en-US" sz="900"/>
          </a:p>
        </p:txBody>
      </p:sp>
      <p:sp>
        <p:nvSpPr>
          <p:cNvPr id="72710" name="Rectangle 2"/>
          <p:cNvSpPr>
            <a:spLocks noGrp="1" noChangeArrowheads="1"/>
          </p:cNvSpPr>
          <p:nvPr>
            <p:ph type="title" idx="4294967295"/>
          </p:nvPr>
        </p:nvSpPr>
        <p:spPr/>
        <p:txBody>
          <a:bodyPr/>
          <a:lstStyle/>
          <a:p>
            <a:r>
              <a:rPr lang="en-US" dirty="0" smtClean="0"/>
              <a:t>Private Sector Business Starts,</a:t>
            </a:r>
            <a:br>
              <a:rPr lang="en-US" dirty="0" smtClean="0"/>
            </a:br>
            <a:r>
              <a:rPr lang="en-US" dirty="0" smtClean="0"/>
              <a:t> 1993:Q2 – 2012:Q3*</a:t>
            </a:r>
          </a:p>
        </p:txBody>
      </p:sp>
      <p:graphicFrame>
        <p:nvGraphicFramePr>
          <p:cNvPr id="72706" name="Object 3"/>
          <p:cNvGraphicFramePr>
            <a:graphicFrameLocks/>
          </p:cNvGraphicFramePr>
          <p:nvPr>
            <p:ph idx="4294967295"/>
          </p:nvPr>
        </p:nvGraphicFramePr>
        <p:xfrm>
          <a:off x="251209" y="1516063"/>
          <a:ext cx="8651491" cy="3983037"/>
        </p:xfrm>
        <a:graphic>
          <a:graphicData uri="http://schemas.openxmlformats.org/presentationml/2006/ole">
            <p:oleObj spid="_x0000_s17984514" name="Chart" r:id="rId4" imgW="8582143" imgH="3981414" progId="MSGraph.Chart.8">
              <p:embed followColorScheme="full"/>
            </p:oleObj>
          </a:graphicData>
        </a:graphic>
      </p:graphicFrame>
      <p:sp>
        <p:nvSpPr>
          <p:cNvPr id="2127876" name="Rectangle 4"/>
          <p:cNvSpPr>
            <a:spLocks noChangeArrowheads="1"/>
          </p:cNvSpPr>
          <p:nvPr/>
        </p:nvSpPr>
        <p:spPr bwMode="blackWhite">
          <a:xfrm>
            <a:off x="874059" y="5537200"/>
            <a:ext cx="7664823" cy="8098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Business Starts Were Down Nearly 20% in the Recession, </a:t>
            </a:r>
            <a:br>
              <a:rPr lang="en-US" b="1" dirty="0">
                <a:solidFill>
                  <a:srgbClr val="FFFFFF"/>
                </a:solidFill>
              </a:rPr>
            </a:br>
            <a:r>
              <a:rPr lang="en-US" b="1" dirty="0">
                <a:solidFill>
                  <a:srgbClr val="FFFFFF"/>
                </a:solidFill>
              </a:rPr>
              <a:t>Holding Back Most Types of Commercial Insurance </a:t>
            </a:r>
            <a:r>
              <a:rPr lang="en-US" b="1" dirty="0" smtClean="0">
                <a:solidFill>
                  <a:srgbClr val="FFFFFF"/>
                </a:solidFill>
              </a:rPr>
              <a:t>Exposure, But Are Recovering Slowly</a:t>
            </a:r>
            <a:endParaRPr lang="en-US" b="1" dirty="0">
              <a:solidFill>
                <a:srgbClr val="FFFFFF"/>
              </a:solidFill>
            </a:endParaRPr>
          </a:p>
        </p:txBody>
      </p:sp>
      <p:sp>
        <p:nvSpPr>
          <p:cNvPr id="72712" name="Rectangle 5"/>
          <p:cNvSpPr>
            <a:spLocks noChangeArrowheads="1"/>
          </p:cNvSpPr>
          <p:nvPr/>
        </p:nvSpPr>
        <p:spPr bwMode="auto">
          <a:xfrm>
            <a:off x="-255494" y="6416304"/>
            <a:ext cx="9399494"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Data through </a:t>
            </a:r>
            <a:r>
              <a:rPr lang="en-US" sz="1100" dirty="0" smtClean="0"/>
              <a:t>Sep. 30, 2012 </a:t>
            </a:r>
            <a:r>
              <a:rPr lang="en-US" sz="1100" dirty="0"/>
              <a:t>are the latest available as of </a:t>
            </a:r>
            <a:r>
              <a:rPr lang="en-US" sz="1100" dirty="0" smtClean="0"/>
              <a:t>June 21, 2013; </a:t>
            </a:r>
            <a:r>
              <a:rPr lang="en-US" sz="1100" dirty="0"/>
              <a:t>Seasonally </a:t>
            </a:r>
            <a:r>
              <a:rPr lang="en-US" sz="1100" dirty="0" smtClean="0"/>
              <a:t>adjusted.  </a:t>
            </a:r>
            <a:endParaRPr lang="en-US" sz="1100" dirty="0"/>
          </a:p>
          <a:p>
            <a:pPr eaLnBrk="0" hangingPunct="0">
              <a:lnSpc>
                <a:spcPct val="85000"/>
              </a:lnSpc>
              <a:spcBef>
                <a:spcPct val="25000"/>
              </a:spcBef>
              <a:buClr>
                <a:schemeClr val="accent2"/>
              </a:buClr>
              <a:buFont typeface="Wingdings" pitchFamily="2" charset="2"/>
              <a:buNone/>
            </a:pPr>
            <a:r>
              <a:rPr lang="en-US" sz="1100" dirty="0"/>
              <a:t>Source: Bureau of Labor Statistics, </a:t>
            </a:r>
            <a:r>
              <a:rPr lang="en-US" sz="1100" dirty="0">
                <a:hlinkClick r:id="rId5"/>
              </a:rPr>
              <a:t>http://www.bls.gov/news.release/cewbd.t08.htm</a:t>
            </a:r>
            <a:r>
              <a:rPr lang="en-US" sz="1100" dirty="0"/>
              <a:t>.  </a:t>
            </a:r>
          </a:p>
        </p:txBody>
      </p:sp>
      <p:sp>
        <p:nvSpPr>
          <p:cNvPr id="72713" name="Rectangle 6"/>
          <p:cNvSpPr>
            <a:spLocks noChangeArrowheads="1"/>
          </p:cNvSpPr>
          <p:nvPr/>
        </p:nvSpPr>
        <p:spPr bwMode="black">
          <a:xfrm>
            <a:off x="3222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a:t>
            </a:r>
          </a:p>
        </p:txBody>
      </p:sp>
      <p:sp>
        <p:nvSpPr>
          <p:cNvPr id="2127879" name="AutoShape 7"/>
          <p:cNvSpPr>
            <a:spLocks noChangeArrowheads="1"/>
          </p:cNvSpPr>
          <p:nvPr/>
        </p:nvSpPr>
        <p:spPr bwMode="blackWhite">
          <a:xfrm>
            <a:off x="2270927" y="3697793"/>
            <a:ext cx="4410092" cy="1228167"/>
          </a:xfrm>
          <a:prstGeom prst="wedgeRectCallout">
            <a:avLst>
              <a:gd name="adj1" fmla="val 94209"/>
              <a:gd name="adj2" fmla="val 262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Business starts were up an estimated 2.8% in 2012 to 769,000 following a 2.2% to 748,000 in 2011. Start-ups could accelerate in 2013.</a:t>
            </a:r>
            <a:endParaRPr lang="en-US" b="1" dirty="0">
              <a:solidFill>
                <a:schemeClr val="bg1"/>
              </a:solidFill>
              <a:cs typeface="+mn-cs"/>
            </a:endParaRPr>
          </a:p>
        </p:txBody>
      </p:sp>
      <p:sp>
        <p:nvSpPr>
          <p:cNvPr id="11" name="AutoShape 7"/>
          <p:cNvSpPr>
            <a:spLocks noChangeArrowheads="1"/>
          </p:cNvSpPr>
          <p:nvPr/>
        </p:nvSpPr>
        <p:spPr bwMode="blackWhite">
          <a:xfrm>
            <a:off x="7311843" y="1123915"/>
            <a:ext cx="1440272" cy="137812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buFont typeface="Wingdings" pitchFamily="2" charset="2"/>
              <a:buNone/>
              <a:defRPr/>
            </a:pPr>
            <a:r>
              <a:rPr lang="en-US" sz="1200" b="1" u="sng" dirty="0">
                <a:solidFill>
                  <a:schemeClr val="bg1"/>
                </a:solidFill>
                <a:cs typeface="+mn-cs"/>
              </a:rPr>
              <a:t>Business Starts</a:t>
            </a:r>
            <a:r>
              <a:rPr lang="en-US" sz="1200" b="1" dirty="0">
                <a:solidFill>
                  <a:schemeClr val="bg1"/>
                </a:solidFill>
                <a:cs typeface="+mn-cs"/>
              </a:rPr>
              <a:t/>
            </a:r>
            <a:br>
              <a:rPr lang="en-US" sz="1200" b="1" dirty="0">
                <a:solidFill>
                  <a:schemeClr val="bg1"/>
                </a:solidFill>
                <a:cs typeface="+mn-cs"/>
              </a:rPr>
            </a:br>
            <a:r>
              <a:rPr lang="en-US" sz="1200" b="1" dirty="0">
                <a:solidFill>
                  <a:schemeClr val="bg1"/>
                </a:solidFill>
                <a:cs typeface="+mn-cs"/>
              </a:rPr>
              <a:t>2006:  872,000</a:t>
            </a:r>
            <a:br>
              <a:rPr lang="en-US" sz="1200" b="1" dirty="0">
                <a:solidFill>
                  <a:schemeClr val="bg1"/>
                </a:solidFill>
                <a:cs typeface="+mn-cs"/>
              </a:rPr>
            </a:br>
            <a:r>
              <a:rPr lang="en-US" sz="1200" b="1" dirty="0">
                <a:solidFill>
                  <a:schemeClr val="bg1"/>
                </a:solidFill>
                <a:cs typeface="+mn-cs"/>
              </a:rPr>
              <a:t>2007:  843,000</a:t>
            </a:r>
            <a:br>
              <a:rPr lang="en-US" sz="1200" b="1" dirty="0">
                <a:solidFill>
                  <a:schemeClr val="bg1"/>
                </a:solidFill>
                <a:cs typeface="+mn-cs"/>
              </a:rPr>
            </a:br>
            <a:r>
              <a:rPr lang="en-US" sz="1200" b="1" dirty="0">
                <a:solidFill>
                  <a:schemeClr val="bg1"/>
                </a:solidFill>
                <a:cs typeface="+mn-cs"/>
              </a:rPr>
              <a:t>2008:  790,000</a:t>
            </a:r>
            <a:br>
              <a:rPr lang="en-US" sz="1200" b="1" dirty="0">
                <a:solidFill>
                  <a:schemeClr val="bg1"/>
                </a:solidFill>
                <a:cs typeface="+mn-cs"/>
              </a:rPr>
            </a:br>
            <a:r>
              <a:rPr lang="en-US" sz="1200" b="1" dirty="0">
                <a:solidFill>
                  <a:schemeClr val="bg1"/>
                </a:solidFill>
                <a:cs typeface="+mn-cs"/>
              </a:rPr>
              <a:t>2009:  </a:t>
            </a:r>
            <a:r>
              <a:rPr lang="en-US" sz="1200" b="1" dirty="0" smtClean="0">
                <a:solidFill>
                  <a:schemeClr val="bg1"/>
                </a:solidFill>
                <a:cs typeface="+mn-cs"/>
              </a:rPr>
              <a:t>697,000   2010:  742,000   2011:  748,000 2012E: 769,000*</a:t>
            </a: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69</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127879"/>
                                        </p:tgtEl>
                                        <p:attrNameLst>
                                          <p:attrName>style.visibility</p:attrName>
                                        </p:attrNameLst>
                                      </p:cBhvr>
                                      <p:to>
                                        <p:strVal val="visible"/>
                                      </p:to>
                                    </p:set>
                                    <p:animEffect transition="in" filter="wipe(right)">
                                      <p:cBhvr>
                                        <p:cTn id="7" dur="500"/>
                                        <p:tgtEl>
                                          <p:spTgt spid="2127879"/>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2127876"/>
                                        </p:tgtEl>
                                        <p:attrNameLst>
                                          <p:attrName>style.visibility</p:attrName>
                                        </p:attrNameLst>
                                      </p:cBhvr>
                                      <p:to>
                                        <p:strVal val="visible"/>
                                      </p:to>
                                    </p:set>
                                    <p:anim calcmode="lin" valueType="num">
                                      <p:cBhvr>
                                        <p:cTn id="11" dur="500" fill="hold"/>
                                        <p:tgtEl>
                                          <p:spTgt spid="2127876"/>
                                        </p:tgtEl>
                                        <p:attrNameLst>
                                          <p:attrName>ppt_w</p:attrName>
                                        </p:attrNameLst>
                                      </p:cBhvr>
                                      <p:tavLst>
                                        <p:tav tm="0">
                                          <p:val>
                                            <p:fltVal val="0"/>
                                          </p:val>
                                        </p:tav>
                                        <p:tav tm="100000">
                                          <p:val>
                                            <p:strVal val="#ppt_w"/>
                                          </p:val>
                                        </p:tav>
                                      </p:tavLst>
                                    </p:anim>
                                    <p:anim calcmode="lin" valueType="num">
                                      <p:cBhvr>
                                        <p:cTn id="12" dur="500" fill="hold"/>
                                        <p:tgtEl>
                                          <p:spTgt spid="2127876"/>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7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7876" grpId="0" animBg="1"/>
      <p:bldP spid="2127879"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UNDERWRITING</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7</a:t>
            </a:fld>
            <a:endParaRPr lang="en-US" sz="900">
              <a:solidFill>
                <a:schemeClr val="bg1"/>
              </a:solidFill>
            </a:endParaRPr>
          </a:p>
        </p:txBody>
      </p:sp>
      <p:pic>
        <p:nvPicPr>
          <p:cNvPr id="130053"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646113" y="4322763"/>
            <a:ext cx="7832725"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Underwriting Losses in 2011 and 2012 Were Elevated by High Catastrophe Losses</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7</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NFIB Small Business Optimism Index</a:t>
            </a:r>
          </a:p>
        </p:txBody>
      </p:sp>
      <p:sp>
        <p:nvSpPr>
          <p:cNvPr id="74756" name="Rectangle 8"/>
          <p:cNvSpPr>
            <a:spLocks noChangeArrowheads="1"/>
          </p:cNvSpPr>
          <p:nvPr/>
        </p:nvSpPr>
        <p:spPr bwMode="black">
          <a:xfrm>
            <a:off x="347663" y="11313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1985 </a:t>
            </a:r>
            <a:r>
              <a:rPr lang="en-US" sz="1600" b="1" dirty="0">
                <a:solidFill>
                  <a:srgbClr val="225A7A"/>
                </a:solidFill>
              </a:rPr>
              <a:t>through </a:t>
            </a:r>
            <a:r>
              <a:rPr lang="en-US" sz="1600" b="1" dirty="0" smtClean="0">
                <a:solidFill>
                  <a:srgbClr val="225A7A"/>
                </a:solidFill>
              </a:rPr>
              <a:t>June 2013</a:t>
            </a:r>
            <a:endParaRPr lang="en-US" sz="1600" b="1" dirty="0">
              <a:solidFill>
                <a:srgbClr val="225A7A"/>
              </a:solidFill>
            </a:endParaRPr>
          </a:p>
        </p:txBody>
      </p:sp>
      <p:sp>
        <p:nvSpPr>
          <p:cNvPr id="74758" name="Rectangle 6"/>
          <p:cNvSpPr>
            <a:spLocks noChangeArrowheads="1"/>
          </p:cNvSpPr>
          <p:nvPr/>
        </p:nvSpPr>
        <p:spPr bwMode="auto">
          <a:xfrm>
            <a:off x="-201613" y="6471417"/>
            <a:ext cx="8942201"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50" dirty="0"/>
              <a:t>Source: </a:t>
            </a:r>
            <a:r>
              <a:rPr lang="en-US" sz="1050" dirty="0" smtClean="0"/>
              <a:t>National Federation of Independent Business at </a:t>
            </a:r>
            <a:r>
              <a:rPr lang="en-US" sz="1050" dirty="0" smtClean="0">
                <a:hlinkClick r:id="rId3"/>
              </a:rPr>
              <a:t>http://www.advisorperspectives.com/dshort/charts/indicators/Sentiment.html?NFIB-optimism-index.gif</a:t>
            </a:r>
            <a:r>
              <a:rPr lang="en-US" sz="1050" dirty="0" smtClean="0"/>
              <a:t> ; </a:t>
            </a:r>
            <a:r>
              <a:rPr lang="en-US" sz="1050" dirty="0"/>
              <a:t>Insurance Information </a:t>
            </a:r>
            <a:r>
              <a:rPr lang="en-US" sz="1050" dirty="0" smtClean="0"/>
              <a:t>Institute.</a:t>
            </a:r>
            <a:endParaRPr lang="en-US" sz="1050" dirty="0"/>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70</a:t>
            </a:fld>
            <a:endParaRPr lang="en-US"/>
          </a:p>
        </p:txBody>
      </p:sp>
      <p:pic>
        <p:nvPicPr>
          <p:cNvPr id="20584450" name="Picture 2" descr="http://www.advisorperspectives.com/dshort/charts/indicators/NFIB-optimism-index.gif"/>
          <p:cNvPicPr>
            <a:picLocks noChangeAspect="1" noChangeArrowheads="1"/>
          </p:cNvPicPr>
          <p:nvPr/>
        </p:nvPicPr>
        <p:blipFill>
          <a:blip r:embed="rId4" cstate="email"/>
          <a:srcRect/>
          <a:stretch>
            <a:fillRect/>
          </a:stretch>
        </p:blipFill>
        <p:spPr bwMode="auto">
          <a:xfrm>
            <a:off x="39328" y="1410541"/>
            <a:ext cx="7354529" cy="5022826"/>
          </a:xfrm>
          <a:prstGeom prst="rect">
            <a:avLst/>
          </a:prstGeom>
          <a:noFill/>
        </p:spPr>
      </p:pic>
      <p:sp>
        <p:nvSpPr>
          <p:cNvPr id="12" name="AutoShape 5"/>
          <p:cNvSpPr>
            <a:spLocks noChangeArrowheads="1"/>
          </p:cNvSpPr>
          <p:nvPr/>
        </p:nvSpPr>
        <p:spPr bwMode="blackWhite">
          <a:xfrm>
            <a:off x="5751870" y="2153265"/>
            <a:ext cx="3261709" cy="1445341"/>
          </a:xfrm>
          <a:prstGeom prst="wedgeRectCallout">
            <a:avLst>
              <a:gd name="adj1" fmla="val -18520"/>
              <a:gd name="adj2" fmla="val 8462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Small business optimism is off crisis lows but still suffering from economic and regulatory uncertainty. Confidence today is basically where it was when the crisis began in Dec. 2007.</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Rectangle 105"/>
          <p:cNvSpPr>
            <a:spLocks noGrp="1" noChangeArrowheads="1"/>
          </p:cNvSpPr>
          <p:nvPr>
            <p:ph type="dt" sz="quarter" idx="10"/>
          </p:nvPr>
        </p:nvSpPr>
        <p:spPr/>
        <p:txBody>
          <a:bodyPr/>
          <a:lstStyle/>
          <a:p>
            <a:pPr>
              <a:defRPr/>
            </a:pPr>
            <a:r>
              <a:rPr lang="en-US" smtClean="0"/>
              <a:t>12/01/09 - 9pm</a:t>
            </a:r>
          </a:p>
        </p:txBody>
      </p:sp>
      <p:sp>
        <p:nvSpPr>
          <p:cNvPr id="167940" name="Rectangle 110"/>
          <p:cNvSpPr>
            <a:spLocks noGrp="1" noChangeArrowheads="1"/>
          </p:cNvSpPr>
          <p:nvPr>
            <p:ph type="sldNum" sz="quarter" idx="12"/>
          </p:nvPr>
        </p:nvSpPr>
        <p:spPr/>
        <p:txBody>
          <a:bodyPr/>
          <a:lstStyle/>
          <a:p>
            <a:pPr>
              <a:defRPr/>
            </a:pPr>
            <a:fld id="{6D036CE7-FA77-4EF8-9AD2-54EB57285A32}" type="slidenum">
              <a:rPr lang="en-US" smtClean="0"/>
              <a:pPr>
                <a:defRPr/>
              </a:pPr>
              <a:t>71</a:t>
            </a:fld>
            <a:endParaRPr lang="en-US" smtClean="0"/>
          </a:p>
        </p:txBody>
      </p:sp>
      <p:sp>
        <p:nvSpPr>
          <p:cNvPr id="153605" name="Rectangle 2"/>
          <p:cNvSpPr>
            <a:spLocks noGrp="1" noChangeArrowheads="1"/>
          </p:cNvSpPr>
          <p:nvPr>
            <p:ph type="title"/>
          </p:nvPr>
        </p:nvSpPr>
        <p:spPr/>
        <p:txBody>
          <a:bodyPr/>
          <a:lstStyle/>
          <a:p>
            <a:r>
              <a:rPr lang="en-US" dirty="0" smtClean="0"/>
              <a:t>12 Industries for the Next 10 Years: Insurance (and Legal) Solutions Needed</a:t>
            </a:r>
          </a:p>
        </p:txBody>
      </p:sp>
      <p:sp>
        <p:nvSpPr>
          <p:cNvPr id="1960963" name="Rectangle 3"/>
          <p:cNvSpPr>
            <a:spLocks noChangeArrowheads="1"/>
          </p:cNvSpPr>
          <p:nvPr/>
        </p:nvSpPr>
        <p:spPr bwMode="blackWhite">
          <a:xfrm>
            <a:off x="1879600" y="59436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rPr>
              <a:t>Export-Oriented Industries</a:t>
            </a:r>
          </a:p>
        </p:txBody>
      </p:sp>
      <p:sp>
        <p:nvSpPr>
          <p:cNvPr id="1960964" name="Rectangle 4"/>
          <p:cNvSpPr>
            <a:spLocks noChangeArrowheads="1"/>
          </p:cNvSpPr>
          <p:nvPr/>
        </p:nvSpPr>
        <p:spPr bwMode="blackWhite">
          <a:xfrm>
            <a:off x="1879600" y="1731963"/>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Health Sciences</a:t>
            </a:r>
          </a:p>
        </p:txBody>
      </p:sp>
      <p:sp>
        <p:nvSpPr>
          <p:cNvPr id="1960965" name="Rectangle 5"/>
          <p:cNvSpPr>
            <a:spLocks noChangeArrowheads="1"/>
          </p:cNvSpPr>
          <p:nvPr/>
        </p:nvSpPr>
        <p:spPr bwMode="blackWhite">
          <a:xfrm>
            <a:off x="1879600" y="125888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Health Care</a:t>
            </a:r>
          </a:p>
        </p:txBody>
      </p:sp>
      <p:sp>
        <p:nvSpPr>
          <p:cNvPr id="1960966" name="Rectangle 6"/>
          <p:cNvSpPr>
            <a:spLocks noChangeArrowheads="1"/>
          </p:cNvSpPr>
          <p:nvPr/>
        </p:nvSpPr>
        <p:spPr bwMode="blackWhite">
          <a:xfrm>
            <a:off x="1879600" y="221138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Energy (Traditional)</a:t>
            </a:r>
          </a:p>
        </p:txBody>
      </p:sp>
      <p:sp>
        <p:nvSpPr>
          <p:cNvPr id="1960967" name="Rectangle 7"/>
          <p:cNvSpPr>
            <a:spLocks noChangeArrowheads="1"/>
          </p:cNvSpPr>
          <p:nvPr/>
        </p:nvSpPr>
        <p:spPr bwMode="blackWhite">
          <a:xfrm>
            <a:off x="1879600" y="26797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Alternative Energy</a:t>
            </a:r>
          </a:p>
        </p:txBody>
      </p:sp>
      <p:sp>
        <p:nvSpPr>
          <p:cNvPr id="1960968" name="Rectangle 8"/>
          <p:cNvSpPr>
            <a:spLocks noChangeArrowheads="1"/>
          </p:cNvSpPr>
          <p:nvPr/>
        </p:nvSpPr>
        <p:spPr bwMode="blackWhite">
          <a:xfrm>
            <a:off x="1879600" y="31369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cs typeface="+mn-cs"/>
              </a:rPr>
              <a:t>Petrochemical</a:t>
            </a:r>
            <a:endParaRPr lang="en-US" sz="2000" b="1" dirty="0">
              <a:solidFill>
                <a:schemeClr val="bg1"/>
              </a:solidFill>
              <a:cs typeface="+mn-cs"/>
            </a:endParaRPr>
          </a:p>
        </p:txBody>
      </p:sp>
      <p:sp>
        <p:nvSpPr>
          <p:cNvPr id="1960969" name="Rectangle 9"/>
          <p:cNvSpPr>
            <a:spLocks noChangeArrowheads="1"/>
          </p:cNvSpPr>
          <p:nvPr/>
        </p:nvSpPr>
        <p:spPr bwMode="blackWhite">
          <a:xfrm>
            <a:off x="1879600" y="3590925"/>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cs typeface="+mn-cs"/>
              </a:rPr>
              <a:t>Agriculture</a:t>
            </a:r>
            <a:endParaRPr lang="en-US" sz="2000" b="1" dirty="0">
              <a:solidFill>
                <a:schemeClr val="bg1"/>
              </a:solidFill>
              <a:cs typeface="+mn-cs"/>
            </a:endParaRPr>
          </a:p>
        </p:txBody>
      </p:sp>
      <p:sp>
        <p:nvSpPr>
          <p:cNvPr id="1960970" name="Rectangle 10"/>
          <p:cNvSpPr>
            <a:spLocks noChangeArrowheads="1"/>
          </p:cNvSpPr>
          <p:nvPr/>
        </p:nvSpPr>
        <p:spPr bwMode="blackWhite">
          <a:xfrm>
            <a:off x="1919941" y="405923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rPr>
              <a:t>Natural Resources</a:t>
            </a:r>
            <a:endParaRPr lang="en-US" sz="2000" b="1" dirty="0">
              <a:solidFill>
                <a:schemeClr val="bg1"/>
              </a:solidFill>
              <a:cs typeface="+mn-cs"/>
            </a:endParaRPr>
          </a:p>
        </p:txBody>
      </p:sp>
      <p:sp>
        <p:nvSpPr>
          <p:cNvPr id="1960971" name="Rectangle 11"/>
          <p:cNvSpPr>
            <a:spLocks noChangeArrowheads="1"/>
          </p:cNvSpPr>
          <p:nvPr/>
        </p:nvSpPr>
        <p:spPr bwMode="blackWhite">
          <a:xfrm>
            <a:off x="1879600" y="45275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Technology (incl. Biotechnology)</a:t>
            </a:r>
          </a:p>
        </p:txBody>
      </p:sp>
      <p:sp>
        <p:nvSpPr>
          <p:cNvPr id="1960972" name="Rectangle 12"/>
          <p:cNvSpPr>
            <a:spLocks noChangeArrowheads="1"/>
          </p:cNvSpPr>
          <p:nvPr/>
        </p:nvSpPr>
        <p:spPr bwMode="blackWhite">
          <a:xfrm>
            <a:off x="1879600" y="50101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Light Manufacturing</a:t>
            </a:r>
          </a:p>
        </p:txBody>
      </p:sp>
      <p:sp>
        <p:nvSpPr>
          <p:cNvPr id="1960973" name="Rectangle 13"/>
          <p:cNvSpPr>
            <a:spLocks noChangeArrowheads="1"/>
          </p:cNvSpPr>
          <p:nvPr/>
        </p:nvSpPr>
        <p:spPr bwMode="blackWhite">
          <a:xfrm>
            <a:off x="1879600" y="54800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err="1" smtClean="0">
                <a:solidFill>
                  <a:schemeClr val="bg1"/>
                </a:solidFill>
                <a:cs typeface="+mn-cs"/>
              </a:rPr>
              <a:t>Insourced</a:t>
            </a:r>
            <a:r>
              <a:rPr lang="en-US" sz="2000" b="1" dirty="0" smtClean="0">
                <a:solidFill>
                  <a:schemeClr val="bg1"/>
                </a:solidFill>
                <a:cs typeface="+mn-cs"/>
              </a:rPr>
              <a:t> Manufacturing</a:t>
            </a:r>
            <a:endParaRPr lang="en-US" sz="2000" b="1" dirty="0">
              <a:solidFill>
                <a:schemeClr val="bg1"/>
              </a:solidFill>
              <a:cs typeface="+mn-cs"/>
            </a:endParaRPr>
          </a:p>
        </p:txBody>
      </p:sp>
      <p:sp>
        <p:nvSpPr>
          <p:cNvPr id="17" name="AutoShape 7"/>
          <p:cNvSpPr>
            <a:spLocks noChangeArrowheads="1"/>
          </p:cNvSpPr>
          <p:nvPr/>
        </p:nvSpPr>
        <p:spPr bwMode="blackWhite">
          <a:xfrm>
            <a:off x="7531100" y="2446337"/>
            <a:ext cx="1420813" cy="2448391"/>
          </a:xfrm>
          <a:prstGeom prst="wedgeRectCallout">
            <a:avLst>
              <a:gd name="adj1" fmla="val -59218"/>
              <a:gd name="adj2" fmla="val -8948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Many industries are poised for growth, </a:t>
            </a:r>
            <a:r>
              <a:rPr lang="en-US" sz="1400" b="1" dirty="0" smtClean="0">
                <a:cs typeface="+mn-cs"/>
              </a:rPr>
              <a:t>though insurers’ ability to capitalize on these industries varies widely</a:t>
            </a:r>
            <a:endParaRPr lang="en-US" sz="1400" b="1" dirty="0">
              <a:cs typeface="+mn-cs"/>
            </a:endParaRPr>
          </a:p>
        </p:txBody>
      </p:sp>
      <p:sp>
        <p:nvSpPr>
          <p:cNvPr id="18" name="Rectangle 3"/>
          <p:cNvSpPr>
            <a:spLocks noChangeArrowheads="1"/>
          </p:cNvSpPr>
          <p:nvPr/>
        </p:nvSpPr>
        <p:spPr bwMode="blackWhite">
          <a:xfrm>
            <a:off x="1870636" y="6391834"/>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Shipping (Rail, Marine, </a:t>
            </a:r>
            <a:r>
              <a:rPr lang="en-US" sz="2000" b="1" dirty="0" smtClean="0">
                <a:solidFill>
                  <a:schemeClr val="bg1"/>
                </a:solidFill>
                <a:cs typeface="+mn-cs"/>
              </a:rPr>
              <a:t>Trucking, Pipelines)</a:t>
            </a:r>
            <a:endParaRPr lang="en-US" sz="2000"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960965"/>
                                        </p:tgtEl>
                                        <p:attrNameLst>
                                          <p:attrName>style.visibility</p:attrName>
                                        </p:attrNameLst>
                                      </p:cBhvr>
                                      <p:to>
                                        <p:strVal val="visible"/>
                                      </p:to>
                                    </p:set>
                                    <p:anim calcmode="lin" valueType="num">
                                      <p:cBhvr>
                                        <p:cTn id="7" dur="500" fill="hold"/>
                                        <p:tgtEl>
                                          <p:spTgt spid="1960965"/>
                                        </p:tgtEl>
                                        <p:attrNameLst>
                                          <p:attrName>ppt_w</p:attrName>
                                        </p:attrNameLst>
                                      </p:cBhvr>
                                      <p:tavLst>
                                        <p:tav tm="0">
                                          <p:val>
                                            <p:fltVal val="0"/>
                                          </p:val>
                                        </p:tav>
                                        <p:tav tm="100000">
                                          <p:val>
                                            <p:strVal val="#ppt_w"/>
                                          </p:val>
                                        </p:tav>
                                      </p:tavLst>
                                    </p:anim>
                                    <p:anim calcmode="lin" valueType="num">
                                      <p:cBhvr>
                                        <p:cTn id="8" dur="500" fill="hold"/>
                                        <p:tgtEl>
                                          <p:spTgt spid="196096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500"/>
                                  </p:stCondLst>
                                  <p:childTnLst>
                                    <p:set>
                                      <p:cBhvr>
                                        <p:cTn id="11" dur="1" fill="hold">
                                          <p:stCondLst>
                                            <p:cond delay="0"/>
                                          </p:stCondLst>
                                        </p:cTn>
                                        <p:tgtEl>
                                          <p:spTgt spid="1960964"/>
                                        </p:tgtEl>
                                        <p:attrNameLst>
                                          <p:attrName>style.visibility</p:attrName>
                                        </p:attrNameLst>
                                      </p:cBhvr>
                                      <p:to>
                                        <p:strVal val="visible"/>
                                      </p:to>
                                    </p:set>
                                    <p:anim calcmode="lin" valueType="num">
                                      <p:cBhvr>
                                        <p:cTn id="12" dur="500" fill="hold"/>
                                        <p:tgtEl>
                                          <p:spTgt spid="1960964"/>
                                        </p:tgtEl>
                                        <p:attrNameLst>
                                          <p:attrName>ppt_w</p:attrName>
                                        </p:attrNameLst>
                                      </p:cBhvr>
                                      <p:tavLst>
                                        <p:tav tm="0">
                                          <p:val>
                                            <p:fltVal val="0"/>
                                          </p:val>
                                        </p:tav>
                                        <p:tav tm="100000">
                                          <p:val>
                                            <p:strVal val="#ppt_w"/>
                                          </p:val>
                                        </p:tav>
                                      </p:tavLst>
                                    </p:anim>
                                    <p:anim calcmode="lin" valueType="num">
                                      <p:cBhvr>
                                        <p:cTn id="13" dur="500" fill="hold"/>
                                        <p:tgtEl>
                                          <p:spTgt spid="1960964"/>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23" presetClass="entr" presetSubtype="16" fill="hold" grpId="0" nodeType="afterEffect">
                                  <p:stCondLst>
                                    <p:cond delay="500"/>
                                  </p:stCondLst>
                                  <p:childTnLst>
                                    <p:set>
                                      <p:cBhvr>
                                        <p:cTn id="16" dur="1" fill="hold">
                                          <p:stCondLst>
                                            <p:cond delay="0"/>
                                          </p:stCondLst>
                                        </p:cTn>
                                        <p:tgtEl>
                                          <p:spTgt spid="1960966"/>
                                        </p:tgtEl>
                                        <p:attrNameLst>
                                          <p:attrName>style.visibility</p:attrName>
                                        </p:attrNameLst>
                                      </p:cBhvr>
                                      <p:to>
                                        <p:strVal val="visible"/>
                                      </p:to>
                                    </p:set>
                                    <p:anim calcmode="lin" valueType="num">
                                      <p:cBhvr>
                                        <p:cTn id="17" dur="500" fill="hold"/>
                                        <p:tgtEl>
                                          <p:spTgt spid="1960966"/>
                                        </p:tgtEl>
                                        <p:attrNameLst>
                                          <p:attrName>ppt_w</p:attrName>
                                        </p:attrNameLst>
                                      </p:cBhvr>
                                      <p:tavLst>
                                        <p:tav tm="0">
                                          <p:val>
                                            <p:fltVal val="0"/>
                                          </p:val>
                                        </p:tav>
                                        <p:tav tm="100000">
                                          <p:val>
                                            <p:strVal val="#ppt_w"/>
                                          </p:val>
                                        </p:tav>
                                      </p:tavLst>
                                    </p:anim>
                                    <p:anim calcmode="lin" valueType="num">
                                      <p:cBhvr>
                                        <p:cTn id="18" dur="500" fill="hold"/>
                                        <p:tgtEl>
                                          <p:spTgt spid="1960966"/>
                                        </p:tgtEl>
                                        <p:attrNameLst>
                                          <p:attrName>ppt_h</p:attrName>
                                        </p:attrNameLst>
                                      </p:cBhvr>
                                      <p:tavLst>
                                        <p:tav tm="0">
                                          <p:val>
                                            <p:fltVal val="0"/>
                                          </p:val>
                                        </p:tav>
                                        <p:tav tm="100000">
                                          <p:val>
                                            <p:strVal val="#ppt_h"/>
                                          </p:val>
                                        </p:tav>
                                      </p:tavLst>
                                    </p:anim>
                                  </p:childTnLst>
                                </p:cTn>
                              </p:par>
                            </p:childTnLst>
                          </p:cTn>
                        </p:par>
                        <p:par>
                          <p:cTn id="19" fill="hold">
                            <p:stCondLst>
                              <p:cond delay="2500"/>
                            </p:stCondLst>
                            <p:childTnLst>
                              <p:par>
                                <p:cTn id="20" presetID="23" presetClass="entr" presetSubtype="16" fill="hold" grpId="0" nodeType="afterEffect">
                                  <p:stCondLst>
                                    <p:cond delay="500"/>
                                  </p:stCondLst>
                                  <p:childTnLst>
                                    <p:set>
                                      <p:cBhvr>
                                        <p:cTn id="21" dur="1" fill="hold">
                                          <p:stCondLst>
                                            <p:cond delay="0"/>
                                          </p:stCondLst>
                                        </p:cTn>
                                        <p:tgtEl>
                                          <p:spTgt spid="1960967"/>
                                        </p:tgtEl>
                                        <p:attrNameLst>
                                          <p:attrName>style.visibility</p:attrName>
                                        </p:attrNameLst>
                                      </p:cBhvr>
                                      <p:to>
                                        <p:strVal val="visible"/>
                                      </p:to>
                                    </p:set>
                                    <p:anim calcmode="lin" valueType="num">
                                      <p:cBhvr>
                                        <p:cTn id="22" dur="500" fill="hold"/>
                                        <p:tgtEl>
                                          <p:spTgt spid="1960967"/>
                                        </p:tgtEl>
                                        <p:attrNameLst>
                                          <p:attrName>ppt_w</p:attrName>
                                        </p:attrNameLst>
                                      </p:cBhvr>
                                      <p:tavLst>
                                        <p:tav tm="0">
                                          <p:val>
                                            <p:fltVal val="0"/>
                                          </p:val>
                                        </p:tav>
                                        <p:tav tm="100000">
                                          <p:val>
                                            <p:strVal val="#ppt_w"/>
                                          </p:val>
                                        </p:tav>
                                      </p:tavLst>
                                    </p:anim>
                                    <p:anim calcmode="lin" valueType="num">
                                      <p:cBhvr>
                                        <p:cTn id="23" dur="500" fill="hold"/>
                                        <p:tgtEl>
                                          <p:spTgt spid="1960967"/>
                                        </p:tgtEl>
                                        <p:attrNameLst>
                                          <p:attrName>ppt_h</p:attrName>
                                        </p:attrNameLst>
                                      </p:cBhvr>
                                      <p:tavLst>
                                        <p:tav tm="0">
                                          <p:val>
                                            <p:fltVal val="0"/>
                                          </p:val>
                                        </p:tav>
                                        <p:tav tm="100000">
                                          <p:val>
                                            <p:strVal val="#ppt_h"/>
                                          </p:val>
                                        </p:tav>
                                      </p:tavLst>
                                    </p:anim>
                                  </p:childTnLst>
                                </p:cTn>
                              </p:par>
                            </p:childTnLst>
                          </p:cTn>
                        </p:par>
                        <p:par>
                          <p:cTn id="24" fill="hold">
                            <p:stCondLst>
                              <p:cond delay="3500"/>
                            </p:stCondLst>
                            <p:childTnLst>
                              <p:par>
                                <p:cTn id="25" presetID="23" presetClass="entr" presetSubtype="16" fill="hold" grpId="0" nodeType="afterEffect">
                                  <p:stCondLst>
                                    <p:cond delay="500"/>
                                  </p:stCondLst>
                                  <p:childTnLst>
                                    <p:set>
                                      <p:cBhvr>
                                        <p:cTn id="26" dur="1" fill="hold">
                                          <p:stCondLst>
                                            <p:cond delay="0"/>
                                          </p:stCondLst>
                                        </p:cTn>
                                        <p:tgtEl>
                                          <p:spTgt spid="1960968"/>
                                        </p:tgtEl>
                                        <p:attrNameLst>
                                          <p:attrName>style.visibility</p:attrName>
                                        </p:attrNameLst>
                                      </p:cBhvr>
                                      <p:to>
                                        <p:strVal val="visible"/>
                                      </p:to>
                                    </p:set>
                                    <p:anim calcmode="lin" valueType="num">
                                      <p:cBhvr>
                                        <p:cTn id="27" dur="500" fill="hold"/>
                                        <p:tgtEl>
                                          <p:spTgt spid="1960968"/>
                                        </p:tgtEl>
                                        <p:attrNameLst>
                                          <p:attrName>ppt_w</p:attrName>
                                        </p:attrNameLst>
                                      </p:cBhvr>
                                      <p:tavLst>
                                        <p:tav tm="0">
                                          <p:val>
                                            <p:fltVal val="0"/>
                                          </p:val>
                                        </p:tav>
                                        <p:tav tm="100000">
                                          <p:val>
                                            <p:strVal val="#ppt_w"/>
                                          </p:val>
                                        </p:tav>
                                      </p:tavLst>
                                    </p:anim>
                                    <p:anim calcmode="lin" valueType="num">
                                      <p:cBhvr>
                                        <p:cTn id="28" dur="500" fill="hold"/>
                                        <p:tgtEl>
                                          <p:spTgt spid="1960968"/>
                                        </p:tgtEl>
                                        <p:attrNameLst>
                                          <p:attrName>ppt_h</p:attrName>
                                        </p:attrNameLst>
                                      </p:cBhvr>
                                      <p:tavLst>
                                        <p:tav tm="0">
                                          <p:val>
                                            <p:fltVal val="0"/>
                                          </p:val>
                                        </p:tav>
                                        <p:tav tm="100000">
                                          <p:val>
                                            <p:strVal val="#ppt_h"/>
                                          </p:val>
                                        </p:tav>
                                      </p:tavLst>
                                    </p:anim>
                                  </p:childTnLst>
                                </p:cTn>
                              </p:par>
                            </p:childTnLst>
                          </p:cTn>
                        </p:par>
                        <p:par>
                          <p:cTn id="29" fill="hold">
                            <p:stCondLst>
                              <p:cond delay="4500"/>
                            </p:stCondLst>
                            <p:childTnLst>
                              <p:par>
                                <p:cTn id="30" presetID="23" presetClass="entr" presetSubtype="16" fill="hold" grpId="0" nodeType="afterEffect">
                                  <p:stCondLst>
                                    <p:cond delay="500"/>
                                  </p:stCondLst>
                                  <p:childTnLst>
                                    <p:set>
                                      <p:cBhvr>
                                        <p:cTn id="31" dur="1" fill="hold">
                                          <p:stCondLst>
                                            <p:cond delay="0"/>
                                          </p:stCondLst>
                                        </p:cTn>
                                        <p:tgtEl>
                                          <p:spTgt spid="1960969"/>
                                        </p:tgtEl>
                                        <p:attrNameLst>
                                          <p:attrName>style.visibility</p:attrName>
                                        </p:attrNameLst>
                                      </p:cBhvr>
                                      <p:to>
                                        <p:strVal val="visible"/>
                                      </p:to>
                                    </p:set>
                                    <p:anim calcmode="lin" valueType="num">
                                      <p:cBhvr>
                                        <p:cTn id="32" dur="500" fill="hold"/>
                                        <p:tgtEl>
                                          <p:spTgt spid="1960969"/>
                                        </p:tgtEl>
                                        <p:attrNameLst>
                                          <p:attrName>ppt_w</p:attrName>
                                        </p:attrNameLst>
                                      </p:cBhvr>
                                      <p:tavLst>
                                        <p:tav tm="0">
                                          <p:val>
                                            <p:fltVal val="0"/>
                                          </p:val>
                                        </p:tav>
                                        <p:tav tm="100000">
                                          <p:val>
                                            <p:strVal val="#ppt_w"/>
                                          </p:val>
                                        </p:tav>
                                      </p:tavLst>
                                    </p:anim>
                                    <p:anim calcmode="lin" valueType="num">
                                      <p:cBhvr>
                                        <p:cTn id="33" dur="500" fill="hold"/>
                                        <p:tgtEl>
                                          <p:spTgt spid="1960969"/>
                                        </p:tgtEl>
                                        <p:attrNameLst>
                                          <p:attrName>ppt_h</p:attrName>
                                        </p:attrNameLst>
                                      </p:cBhvr>
                                      <p:tavLst>
                                        <p:tav tm="0">
                                          <p:val>
                                            <p:fltVal val="0"/>
                                          </p:val>
                                        </p:tav>
                                        <p:tav tm="100000">
                                          <p:val>
                                            <p:strVal val="#ppt_h"/>
                                          </p:val>
                                        </p:tav>
                                      </p:tavLst>
                                    </p:anim>
                                  </p:childTnLst>
                                </p:cTn>
                              </p:par>
                            </p:childTnLst>
                          </p:cTn>
                        </p:par>
                        <p:par>
                          <p:cTn id="34" fill="hold">
                            <p:stCondLst>
                              <p:cond delay="5500"/>
                            </p:stCondLst>
                            <p:childTnLst>
                              <p:par>
                                <p:cTn id="35" presetID="23" presetClass="entr" presetSubtype="16" fill="hold" grpId="0" nodeType="afterEffect">
                                  <p:stCondLst>
                                    <p:cond delay="500"/>
                                  </p:stCondLst>
                                  <p:childTnLst>
                                    <p:set>
                                      <p:cBhvr>
                                        <p:cTn id="36" dur="1" fill="hold">
                                          <p:stCondLst>
                                            <p:cond delay="0"/>
                                          </p:stCondLst>
                                        </p:cTn>
                                        <p:tgtEl>
                                          <p:spTgt spid="1960970"/>
                                        </p:tgtEl>
                                        <p:attrNameLst>
                                          <p:attrName>style.visibility</p:attrName>
                                        </p:attrNameLst>
                                      </p:cBhvr>
                                      <p:to>
                                        <p:strVal val="visible"/>
                                      </p:to>
                                    </p:set>
                                    <p:anim calcmode="lin" valueType="num">
                                      <p:cBhvr>
                                        <p:cTn id="37" dur="500" fill="hold"/>
                                        <p:tgtEl>
                                          <p:spTgt spid="1960970"/>
                                        </p:tgtEl>
                                        <p:attrNameLst>
                                          <p:attrName>ppt_w</p:attrName>
                                        </p:attrNameLst>
                                      </p:cBhvr>
                                      <p:tavLst>
                                        <p:tav tm="0">
                                          <p:val>
                                            <p:fltVal val="0"/>
                                          </p:val>
                                        </p:tav>
                                        <p:tav tm="100000">
                                          <p:val>
                                            <p:strVal val="#ppt_w"/>
                                          </p:val>
                                        </p:tav>
                                      </p:tavLst>
                                    </p:anim>
                                    <p:anim calcmode="lin" valueType="num">
                                      <p:cBhvr>
                                        <p:cTn id="38" dur="500" fill="hold"/>
                                        <p:tgtEl>
                                          <p:spTgt spid="1960970"/>
                                        </p:tgtEl>
                                        <p:attrNameLst>
                                          <p:attrName>ppt_h</p:attrName>
                                        </p:attrNameLst>
                                      </p:cBhvr>
                                      <p:tavLst>
                                        <p:tav tm="0">
                                          <p:val>
                                            <p:fltVal val="0"/>
                                          </p:val>
                                        </p:tav>
                                        <p:tav tm="100000">
                                          <p:val>
                                            <p:strVal val="#ppt_h"/>
                                          </p:val>
                                        </p:tav>
                                      </p:tavLst>
                                    </p:anim>
                                  </p:childTnLst>
                                </p:cTn>
                              </p:par>
                            </p:childTnLst>
                          </p:cTn>
                        </p:par>
                        <p:par>
                          <p:cTn id="39" fill="hold">
                            <p:stCondLst>
                              <p:cond delay="6500"/>
                            </p:stCondLst>
                            <p:childTnLst>
                              <p:par>
                                <p:cTn id="40" presetID="23" presetClass="entr" presetSubtype="16" fill="hold" grpId="0" nodeType="afterEffect">
                                  <p:stCondLst>
                                    <p:cond delay="500"/>
                                  </p:stCondLst>
                                  <p:childTnLst>
                                    <p:set>
                                      <p:cBhvr>
                                        <p:cTn id="41" dur="1" fill="hold">
                                          <p:stCondLst>
                                            <p:cond delay="0"/>
                                          </p:stCondLst>
                                        </p:cTn>
                                        <p:tgtEl>
                                          <p:spTgt spid="1960971"/>
                                        </p:tgtEl>
                                        <p:attrNameLst>
                                          <p:attrName>style.visibility</p:attrName>
                                        </p:attrNameLst>
                                      </p:cBhvr>
                                      <p:to>
                                        <p:strVal val="visible"/>
                                      </p:to>
                                    </p:set>
                                    <p:anim calcmode="lin" valueType="num">
                                      <p:cBhvr>
                                        <p:cTn id="42" dur="500" fill="hold"/>
                                        <p:tgtEl>
                                          <p:spTgt spid="1960971"/>
                                        </p:tgtEl>
                                        <p:attrNameLst>
                                          <p:attrName>ppt_w</p:attrName>
                                        </p:attrNameLst>
                                      </p:cBhvr>
                                      <p:tavLst>
                                        <p:tav tm="0">
                                          <p:val>
                                            <p:fltVal val="0"/>
                                          </p:val>
                                        </p:tav>
                                        <p:tav tm="100000">
                                          <p:val>
                                            <p:strVal val="#ppt_w"/>
                                          </p:val>
                                        </p:tav>
                                      </p:tavLst>
                                    </p:anim>
                                    <p:anim calcmode="lin" valueType="num">
                                      <p:cBhvr>
                                        <p:cTn id="43" dur="500" fill="hold"/>
                                        <p:tgtEl>
                                          <p:spTgt spid="1960971"/>
                                        </p:tgtEl>
                                        <p:attrNameLst>
                                          <p:attrName>ppt_h</p:attrName>
                                        </p:attrNameLst>
                                      </p:cBhvr>
                                      <p:tavLst>
                                        <p:tav tm="0">
                                          <p:val>
                                            <p:fltVal val="0"/>
                                          </p:val>
                                        </p:tav>
                                        <p:tav tm="100000">
                                          <p:val>
                                            <p:strVal val="#ppt_h"/>
                                          </p:val>
                                        </p:tav>
                                      </p:tavLst>
                                    </p:anim>
                                  </p:childTnLst>
                                </p:cTn>
                              </p:par>
                            </p:childTnLst>
                          </p:cTn>
                        </p:par>
                        <p:par>
                          <p:cTn id="44" fill="hold">
                            <p:stCondLst>
                              <p:cond delay="7500"/>
                            </p:stCondLst>
                            <p:childTnLst>
                              <p:par>
                                <p:cTn id="45" presetID="23" presetClass="entr" presetSubtype="16" fill="hold" grpId="0" nodeType="afterEffect">
                                  <p:stCondLst>
                                    <p:cond delay="500"/>
                                  </p:stCondLst>
                                  <p:childTnLst>
                                    <p:set>
                                      <p:cBhvr>
                                        <p:cTn id="46" dur="1" fill="hold">
                                          <p:stCondLst>
                                            <p:cond delay="0"/>
                                          </p:stCondLst>
                                        </p:cTn>
                                        <p:tgtEl>
                                          <p:spTgt spid="1960972"/>
                                        </p:tgtEl>
                                        <p:attrNameLst>
                                          <p:attrName>style.visibility</p:attrName>
                                        </p:attrNameLst>
                                      </p:cBhvr>
                                      <p:to>
                                        <p:strVal val="visible"/>
                                      </p:to>
                                    </p:set>
                                    <p:anim calcmode="lin" valueType="num">
                                      <p:cBhvr>
                                        <p:cTn id="47" dur="500" fill="hold"/>
                                        <p:tgtEl>
                                          <p:spTgt spid="1960972"/>
                                        </p:tgtEl>
                                        <p:attrNameLst>
                                          <p:attrName>ppt_w</p:attrName>
                                        </p:attrNameLst>
                                      </p:cBhvr>
                                      <p:tavLst>
                                        <p:tav tm="0">
                                          <p:val>
                                            <p:fltVal val="0"/>
                                          </p:val>
                                        </p:tav>
                                        <p:tav tm="100000">
                                          <p:val>
                                            <p:strVal val="#ppt_w"/>
                                          </p:val>
                                        </p:tav>
                                      </p:tavLst>
                                    </p:anim>
                                    <p:anim calcmode="lin" valueType="num">
                                      <p:cBhvr>
                                        <p:cTn id="48" dur="500" fill="hold"/>
                                        <p:tgtEl>
                                          <p:spTgt spid="1960972"/>
                                        </p:tgtEl>
                                        <p:attrNameLst>
                                          <p:attrName>ppt_h</p:attrName>
                                        </p:attrNameLst>
                                      </p:cBhvr>
                                      <p:tavLst>
                                        <p:tav tm="0">
                                          <p:val>
                                            <p:fltVal val="0"/>
                                          </p:val>
                                        </p:tav>
                                        <p:tav tm="100000">
                                          <p:val>
                                            <p:strVal val="#ppt_h"/>
                                          </p:val>
                                        </p:tav>
                                      </p:tavLst>
                                    </p:anim>
                                  </p:childTnLst>
                                </p:cTn>
                              </p:par>
                            </p:childTnLst>
                          </p:cTn>
                        </p:par>
                        <p:par>
                          <p:cTn id="49" fill="hold">
                            <p:stCondLst>
                              <p:cond delay="8500"/>
                            </p:stCondLst>
                            <p:childTnLst>
                              <p:par>
                                <p:cTn id="50" presetID="23" presetClass="entr" presetSubtype="16" fill="hold" grpId="0" nodeType="afterEffect">
                                  <p:stCondLst>
                                    <p:cond delay="500"/>
                                  </p:stCondLst>
                                  <p:childTnLst>
                                    <p:set>
                                      <p:cBhvr>
                                        <p:cTn id="51" dur="1" fill="hold">
                                          <p:stCondLst>
                                            <p:cond delay="0"/>
                                          </p:stCondLst>
                                        </p:cTn>
                                        <p:tgtEl>
                                          <p:spTgt spid="1960973"/>
                                        </p:tgtEl>
                                        <p:attrNameLst>
                                          <p:attrName>style.visibility</p:attrName>
                                        </p:attrNameLst>
                                      </p:cBhvr>
                                      <p:to>
                                        <p:strVal val="visible"/>
                                      </p:to>
                                    </p:set>
                                    <p:anim calcmode="lin" valueType="num">
                                      <p:cBhvr>
                                        <p:cTn id="52" dur="500" fill="hold"/>
                                        <p:tgtEl>
                                          <p:spTgt spid="1960973"/>
                                        </p:tgtEl>
                                        <p:attrNameLst>
                                          <p:attrName>ppt_w</p:attrName>
                                        </p:attrNameLst>
                                      </p:cBhvr>
                                      <p:tavLst>
                                        <p:tav tm="0">
                                          <p:val>
                                            <p:fltVal val="0"/>
                                          </p:val>
                                        </p:tav>
                                        <p:tav tm="100000">
                                          <p:val>
                                            <p:strVal val="#ppt_w"/>
                                          </p:val>
                                        </p:tav>
                                      </p:tavLst>
                                    </p:anim>
                                    <p:anim calcmode="lin" valueType="num">
                                      <p:cBhvr>
                                        <p:cTn id="53" dur="500" fill="hold"/>
                                        <p:tgtEl>
                                          <p:spTgt spid="1960973"/>
                                        </p:tgtEl>
                                        <p:attrNameLst>
                                          <p:attrName>ppt_h</p:attrName>
                                        </p:attrNameLst>
                                      </p:cBhvr>
                                      <p:tavLst>
                                        <p:tav tm="0">
                                          <p:val>
                                            <p:fltVal val="0"/>
                                          </p:val>
                                        </p:tav>
                                        <p:tav tm="100000">
                                          <p:val>
                                            <p:strVal val="#ppt_h"/>
                                          </p:val>
                                        </p:tav>
                                      </p:tavLst>
                                    </p:anim>
                                  </p:childTnLst>
                                </p:cTn>
                              </p:par>
                            </p:childTnLst>
                          </p:cTn>
                        </p:par>
                        <p:par>
                          <p:cTn id="54" fill="hold">
                            <p:stCondLst>
                              <p:cond delay="9500"/>
                            </p:stCondLst>
                            <p:childTnLst>
                              <p:par>
                                <p:cTn id="55" presetID="23" presetClass="entr" presetSubtype="16" fill="hold" grpId="0" nodeType="afterEffect">
                                  <p:stCondLst>
                                    <p:cond delay="0"/>
                                  </p:stCondLst>
                                  <p:childTnLst>
                                    <p:set>
                                      <p:cBhvr>
                                        <p:cTn id="56" dur="1" fill="hold">
                                          <p:stCondLst>
                                            <p:cond delay="0"/>
                                          </p:stCondLst>
                                        </p:cTn>
                                        <p:tgtEl>
                                          <p:spTgt spid="1960963"/>
                                        </p:tgtEl>
                                        <p:attrNameLst>
                                          <p:attrName>style.visibility</p:attrName>
                                        </p:attrNameLst>
                                      </p:cBhvr>
                                      <p:to>
                                        <p:strVal val="visible"/>
                                      </p:to>
                                    </p:set>
                                    <p:anim calcmode="lin" valueType="num">
                                      <p:cBhvr>
                                        <p:cTn id="57" dur="500" fill="hold"/>
                                        <p:tgtEl>
                                          <p:spTgt spid="1960963"/>
                                        </p:tgtEl>
                                        <p:attrNameLst>
                                          <p:attrName>ppt_w</p:attrName>
                                        </p:attrNameLst>
                                      </p:cBhvr>
                                      <p:tavLst>
                                        <p:tav tm="0">
                                          <p:val>
                                            <p:fltVal val="0"/>
                                          </p:val>
                                        </p:tav>
                                        <p:tav tm="100000">
                                          <p:val>
                                            <p:strVal val="#ppt_w"/>
                                          </p:val>
                                        </p:tav>
                                      </p:tavLst>
                                    </p:anim>
                                    <p:anim calcmode="lin" valueType="num">
                                      <p:cBhvr>
                                        <p:cTn id="58" dur="500" fill="hold"/>
                                        <p:tgtEl>
                                          <p:spTgt spid="1960963"/>
                                        </p:tgtEl>
                                        <p:attrNameLst>
                                          <p:attrName>ppt_h</p:attrName>
                                        </p:attrNameLst>
                                      </p:cBhvr>
                                      <p:tavLst>
                                        <p:tav tm="0">
                                          <p:val>
                                            <p:fltVal val="0"/>
                                          </p:val>
                                        </p:tav>
                                        <p:tav tm="100000">
                                          <p:val>
                                            <p:strVal val="#ppt_h"/>
                                          </p:val>
                                        </p:tav>
                                      </p:tavLst>
                                    </p:anim>
                                  </p:childTnLst>
                                </p:cTn>
                              </p:par>
                            </p:childTnLst>
                          </p:cTn>
                        </p:par>
                        <p:par>
                          <p:cTn id="59" fill="hold">
                            <p:stCondLst>
                              <p:cond delay="10000"/>
                            </p:stCondLst>
                            <p:childTnLst>
                              <p:par>
                                <p:cTn id="60" presetID="2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childTnLst>
                                </p:cTn>
                              </p:par>
                            </p:childTnLst>
                          </p:cTn>
                        </p:par>
                        <p:par>
                          <p:cTn id="64" fill="hold">
                            <p:stCondLst>
                              <p:cond delay="10500"/>
                            </p:stCondLst>
                            <p:childTnLst>
                              <p:par>
                                <p:cTn id="65" presetID="22" presetClass="entr" presetSubtype="2"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right)">
                                      <p:cBhvr>
                                        <p:cTn id="6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0963" grpId="0" animBg="1"/>
      <p:bldP spid="1960964" grpId="0" animBg="1"/>
      <p:bldP spid="1960965" grpId="0" animBg="1"/>
      <p:bldP spid="1960966" grpId="0" animBg="1"/>
      <p:bldP spid="1960967" grpId="0" animBg="1"/>
      <p:bldP spid="1960968" grpId="0" animBg="1"/>
      <p:bldP spid="1960969" grpId="0" animBg="1"/>
      <p:bldP spid="1960970" grpId="0" animBg="1"/>
      <p:bldP spid="1960971" grpId="0" animBg="1"/>
      <p:bldP spid="1960972" grpId="0" animBg="1"/>
      <p:bldP spid="1960973" grpId="0" animBg="1"/>
      <p:bldP spid="17" grpId="0" animBg="1"/>
      <p:bldP spid="18" grpId="0" animBg="1"/>
    </p:bld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72</a:t>
            </a:fld>
            <a:endParaRPr lang="en-US" sz="900">
              <a:solidFill>
                <a:schemeClr val="bg1"/>
              </a:solidFill>
            </a:endParaRPr>
          </a:p>
        </p:txBody>
      </p:sp>
      <p:pic>
        <p:nvPicPr>
          <p:cNvPr id="96260"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5"/>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U.S. Insured Catastrophe Loss Update</a:t>
            </a:r>
          </a:p>
        </p:txBody>
      </p:sp>
      <p:sp>
        <p:nvSpPr>
          <p:cNvPr id="7" name="TextBox 5"/>
          <p:cNvSpPr txBox="1">
            <a:spLocks noChangeArrowheads="1"/>
          </p:cNvSpPr>
          <p:nvPr/>
        </p:nvSpPr>
        <p:spPr bwMode="auto">
          <a:xfrm>
            <a:off x="578224" y="4397375"/>
            <a:ext cx="8014447" cy="1077218"/>
          </a:xfrm>
          <a:prstGeom prst="rect">
            <a:avLst/>
          </a:prstGeom>
          <a:noFill/>
          <a:ln w="9525">
            <a:noFill/>
            <a:miter lim="800000"/>
            <a:headEnd/>
            <a:tailEnd/>
          </a:ln>
        </p:spPr>
        <p:txBody>
          <a:bodyPr wrap="square">
            <a:spAutoFit/>
          </a:bodyPr>
          <a:lstStyle/>
          <a:p>
            <a:pPr algn="ctr"/>
            <a:r>
              <a:rPr lang="en-US" sz="3200" b="1" dirty="0" smtClean="0">
                <a:solidFill>
                  <a:srgbClr val="225A7A"/>
                </a:solidFill>
              </a:rPr>
              <a:t>Catastrophe Losses in Recent Years Have Been Very High</a:t>
            </a:r>
            <a:endParaRPr lang="en-US" sz="3200" b="1" i="1" dirty="0">
              <a:solidFill>
                <a:srgbClr val="C00000"/>
              </a:solidFill>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72</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73</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nvGraphicFramePr>
        <p:xfrm>
          <a:off x="215900" y="1368425"/>
          <a:ext cx="8686800" cy="3475038"/>
        </p:xfrm>
        <a:graphic>
          <a:graphicData uri="http://schemas.openxmlformats.org/presentationml/2006/ole">
            <p:oleObj spid="_x0000_s19104770" name="Chart" r:id="rId4" imgW="8543899" imgH="3552866" progId="MSGraph.Chart.8">
              <p:embed followColorScheme="full"/>
            </p:oleObj>
          </a:graphicData>
        </a:graphic>
      </p:graphicFrame>
      <p:sp>
        <p:nvSpPr>
          <p:cNvPr id="1929222" name="Rectangle 3"/>
          <p:cNvSpPr>
            <a:spLocks noGrp="1" noChangeArrowheads="1"/>
          </p:cNvSpPr>
          <p:nvPr>
            <p:ph type="title" idx="4294967295"/>
          </p:nvPr>
        </p:nvSpPr>
        <p:spPr/>
        <p:txBody>
          <a:bodyPr/>
          <a:lstStyle/>
          <a:p>
            <a:r>
              <a:rPr lang="en-US" dirty="0" smtClean="0"/>
              <a:t>U.S. Insured Catastrophe Losses</a:t>
            </a:r>
          </a:p>
        </p:txBody>
      </p:sp>
      <p:sp>
        <p:nvSpPr>
          <p:cNvPr id="1929223" name="Rectangle 4"/>
          <p:cNvSpPr>
            <a:spLocks noChangeArrowheads="1"/>
          </p:cNvSpPr>
          <p:nvPr/>
        </p:nvSpPr>
        <p:spPr bwMode="auto">
          <a:xfrm>
            <a:off x="0" y="5733846"/>
            <a:ext cx="9144000" cy="1124154"/>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r>
              <a:rPr lang="en-US" sz="1050" dirty="0" smtClean="0">
                <a:solidFill>
                  <a:srgbClr val="000000"/>
                </a:solidFill>
              </a:rPr>
              <a:t>*Through 6/2/13. Includes $2.6B for 2013:Q1 (PCS) and $5.32B for the period 4/1 – 6/2/13 (Aon Benfield Monthly Global Catastrophe Recap).</a:t>
            </a:r>
            <a:endParaRPr lang="en-US" sz="1050" dirty="0">
              <a:solidFill>
                <a:srgbClr val="000000"/>
              </a:solidFill>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rPr>
              <a:t>Sources: Property Claims Service/ISO;  Insurance Information Institute.</a:t>
            </a:r>
          </a:p>
        </p:txBody>
      </p:sp>
      <p:sp>
        <p:nvSpPr>
          <p:cNvPr id="2120710" name="Rectangle 6"/>
          <p:cNvSpPr>
            <a:spLocks noChangeArrowheads="1"/>
          </p:cNvSpPr>
          <p:nvPr/>
        </p:nvSpPr>
        <p:spPr bwMode="blackWhite">
          <a:xfrm>
            <a:off x="206476" y="4811844"/>
            <a:ext cx="6778939" cy="1199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2012 Was the 3</a:t>
            </a:r>
            <a:r>
              <a:rPr lang="en-US" sz="2000" b="1" baseline="30000" dirty="0" smtClean="0">
                <a:solidFill>
                  <a:srgbClr val="FFFFFF"/>
                </a:solidFill>
              </a:rPr>
              <a:t>rd</a:t>
            </a:r>
            <a:r>
              <a:rPr lang="en-US" sz="2000" b="1" dirty="0" smtClean="0">
                <a:solidFill>
                  <a:srgbClr val="FFFFFF"/>
                </a:solidFill>
              </a:rPr>
              <a:t> Highest Year on Record for Insured Losses in U.S. History on an Inflation-Adj. Basis. 2011 Losses Were </a:t>
            </a:r>
            <a:r>
              <a:rPr lang="en-US" sz="2000" b="1" dirty="0">
                <a:solidFill>
                  <a:srgbClr val="FFFFFF"/>
                </a:solidFill>
              </a:rPr>
              <a:t>the </a:t>
            </a:r>
            <a:r>
              <a:rPr lang="en-US" sz="2000" b="1" dirty="0" smtClean="0">
                <a:solidFill>
                  <a:srgbClr val="FFFFFF"/>
                </a:solidFill>
              </a:rPr>
              <a:t>6</a:t>
            </a:r>
            <a:r>
              <a:rPr lang="en-US" sz="2000" b="1" baseline="30000" dirty="0" smtClean="0">
                <a:solidFill>
                  <a:srgbClr val="FFFFFF"/>
                </a:solidFill>
              </a:rPr>
              <a:t>th</a:t>
            </a:r>
            <a:r>
              <a:rPr lang="en-US" sz="2000" b="1" dirty="0" smtClean="0">
                <a:solidFill>
                  <a:srgbClr val="FFFFFF"/>
                </a:solidFill>
              </a:rPr>
              <a:t> Highest. YTD 2013 Running Below Average But Q3 Is Typically the Costliest Quarter.</a:t>
            </a:r>
            <a:endParaRPr lang="en-US" sz="2000" b="1" i="1" dirty="0">
              <a:solidFill>
                <a:srgbClr val="FFFFFF"/>
              </a:solidFill>
            </a:endParaRPr>
          </a:p>
        </p:txBody>
      </p:sp>
      <p:sp>
        <p:nvSpPr>
          <p:cNvPr id="2120711" name="AutoShape 7"/>
          <p:cNvSpPr>
            <a:spLocks noChangeArrowheads="1"/>
          </p:cNvSpPr>
          <p:nvPr/>
        </p:nvSpPr>
        <p:spPr bwMode="blackWhite">
          <a:xfrm>
            <a:off x="6548284" y="1399642"/>
            <a:ext cx="2271251" cy="965657"/>
          </a:xfrm>
          <a:prstGeom prst="wedgeRectCallout">
            <a:avLst>
              <a:gd name="adj1" fmla="val 28716"/>
              <a:gd name="adj2" fmla="val 7872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 2012  was likely the third most expensive year ever for insured CAT losses</a:t>
            </a:r>
            <a:endParaRPr lang="en-US" sz="1400" b="1" dirty="0">
              <a:solidFill>
                <a:srgbClr val="FFFFFF"/>
              </a:solidFill>
              <a:latin typeface="Arial" pitchFamily="34" charset="0"/>
              <a:cs typeface="Arial" pitchFamily="34" charset="0"/>
            </a:endParaRPr>
          </a:p>
        </p:txBody>
      </p:sp>
      <p:sp>
        <p:nvSpPr>
          <p:cNvPr id="2120712" name="AutoShape 8"/>
          <p:cNvSpPr>
            <a:spLocks noChangeArrowheads="1"/>
          </p:cNvSpPr>
          <p:nvPr/>
        </p:nvSpPr>
        <p:spPr bwMode="blackWhite">
          <a:xfrm>
            <a:off x="7189654" y="4918307"/>
            <a:ext cx="1717675" cy="1004887"/>
          </a:xfrm>
          <a:prstGeom prst="wedgeRectCallout">
            <a:avLst>
              <a:gd name="adj1" fmla="val 1640"/>
              <a:gd name="adj2" fmla="val -6420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Record tornado losses caused 2011 </a:t>
            </a:r>
            <a:r>
              <a:rPr lang="en-US" sz="1400" b="1" dirty="0">
                <a:solidFill>
                  <a:srgbClr val="FFFFFF"/>
                </a:solidFill>
                <a:latin typeface="Arial" pitchFamily="34" charset="0"/>
                <a:cs typeface="Arial" pitchFamily="34" charset="0"/>
              </a:rPr>
              <a:t>CAT </a:t>
            </a:r>
            <a:r>
              <a:rPr lang="en-US" sz="1400" b="1" dirty="0" smtClean="0">
                <a:solidFill>
                  <a:srgbClr val="FFFFFF"/>
                </a:solidFill>
                <a:latin typeface="Arial" pitchFamily="34" charset="0"/>
                <a:cs typeface="Arial" pitchFamily="34" charset="0"/>
              </a:rPr>
              <a:t>losses </a:t>
            </a:r>
            <a:r>
              <a:rPr lang="en-US" sz="1400" b="1" dirty="0">
                <a:solidFill>
                  <a:srgbClr val="FFFFFF"/>
                </a:solidFill>
                <a:latin typeface="Arial" pitchFamily="34" charset="0"/>
                <a:cs typeface="Arial" pitchFamily="34" charset="0"/>
              </a:rPr>
              <a:t>to </a:t>
            </a:r>
            <a:r>
              <a:rPr lang="en-US" sz="1400" b="1" dirty="0" smtClean="0">
                <a:solidFill>
                  <a:srgbClr val="FFFFFF"/>
                </a:solidFill>
                <a:latin typeface="Arial" pitchFamily="34" charset="0"/>
                <a:cs typeface="Arial" pitchFamily="34" charset="0"/>
              </a:rPr>
              <a:t>surge</a:t>
            </a:r>
            <a:endParaRPr lang="en-US" sz="1400" b="1" dirty="0">
              <a:solidFill>
                <a:srgbClr val="FFFFFF"/>
              </a:solidFill>
              <a:latin typeface="Arial" pitchFamily="34" charset="0"/>
              <a:cs typeface="Arial" pitchFamily="34" charset="0"/>
            </a:endParaRPr>
          </a:p>
        </p:txBody>
      </p:sp>
      <p:sp>
        <p:nvSpPr>
          <p:cNvPr id="1929227" name="Rectangle 9"/>
          <p:cNvSpPr>
            <a:spLocks noChangeArrowheads="1"/>
          </p:cNvSpPr>
          <p:nvPr/>
        </p:nvSpPr>
        <p:spPr bwMode="black">
          <a:xfrm>
            <a:off x="302692"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 </a:t>
            </a:r>
            <a:r>
              <a:rPr lang="en-US" sz="1600" b="1" dirty="0" smtClean="0">
                <a:solidFill>
                  <a:srgbClr val="225A7A"/>
                </a:solidFill>
              </a:rPr>
              <a:t>2012 </a:t>
            </a:r>
            <a:r>
              <a:rPr lang="en-US" sz="1600" b="1" dirty="0">
                <a:solidFill>
                  <a:srgbClr val="225A7A"/>
                </a:solidFill>
              </a:rPr>
              <a:t>Dollars)</a:t>
            </a:r>
          </a:p>
        </p:txBody>
      </p:sp>
      <p:sp>
        <p:nvSpPr>
          <p:cNvPr id="12" name="Date Placeholder 11"/>
          <p:cNvSpPr>
            <a:spLocks noGrp="1"/>
          </p:cNvSpPr>
          <p:nvPr>
            <p:ph type="dt" sz="quarter"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73</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74</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16 Most Costly Disasters</a:t>
            </a:r>
            <a:br>
              <a:rPr lang="en-US" dirty="0" smtClean="0"/>
            </a:br>
            <a:r>
              <a:rPr lang="en-US" dirty="0" smtClean="0"/>
              <a:t>in U.S. History</a:t>
            </a:r>
          </a:p>
        </p:txBody>
      </p:sp>
      <p:sp>
        <p:nvSpPr>
          <p:cNvPr id="31751"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graphicFrame>
        <p:nvGraphicFramePr>
          <p:cNvPr id="31746" name="Object 5"/>
          <p:cNvGraphicFramePr>
            <a:graphicFrameLocks noChangeAspect="1"/>
          </p:cNvGraphicFramePr>
          <p:nvPr/>
        </p:nvGraphicFramePr>
        <p:xfrm>
          <a:off x="40341" y="2176463"/>
          <a:ext cx="8964613" cy="3348037"/>
        </p:xfrm>
        <a:graphic>
          <a:graphicData uri="http://schemas.openxmlformats.org/presentationml/2006/ole">
            <p:oleObj spid="_x0000_s14962690" name="Chart" r:id="rId4" imgW="8419996" imgH="3371740" progId="MSGraph.Chart.8">
              <p:embed followColorScheme="full"/>
            </p:oleObj>
          </a:graphicData>
        </a:graphic>
      </p:graphicFrame>
      <p:sp>
        <p:nvSpPr>
          <p:cNvPr id="2067463" name="AutoShape 7"/>
          <p:cNvSpPr>
            <a:spLocks noChangeArrowheads="1"/>
          </p:cNvSpPr>
          <p:nvPr/>
        </p:nvSpPr>
        <p:spPr bwMode="blackWhite">
          <a:xfrm>
            <a:off x="3893574" y="1680913"/>
            <a:ext cx="3501005" cy="1487488"/>
          </a:xfrm>
          <a:prstGeom prst="wedgeRectCallout">
            <a:avLst>
              <a:gd name="adj1" fmla="val 26797"/>
              <a:gd name="adj2" fmla="val 7143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smtClean="0">
                <a:solidFill>
                  <a:srgbClr val="FFFFFF"/>
                </a:solidFill>
              </a:rPr>
              <a:t>Hurricane Sandy could become the 4</a:t>
            </a:r>
            <a:r>
              <a:rPr lang="en-US" sz="2400" b="1" baseline="30000" dirty="0" smtClean="0">
                <a:solidFill>
                  <a:srgbClr val="FFFFFF"/>
                </a:solidFill>
              </a:rPr>
              <a:t>th</a:t>
            </a:r>
            <a:r>
              <a:rPr lang="en-US" sz="2400" b="1" dirty="0" smtClean="0">
                <a:solidFill>
                  <a:srgbClr val="FFFFFF"/>
                </a:solidFill>
              </a:rPr>
              <a:t> or 5</a:t>
            </a:r>
            <a:r>
              <a:rPr lang="en-US" sz="2400" b="1" baseline="30000" dirty="0" smtClean="0">
                <a:solidFill>
                  <a:srgbClr val="FFFFFF"/>
                </a:solidFill>
              </a:rPr>
              <a:t>th</a:t>
            </a:r>
            <a:r>
              <a:rPr lang="en-US" sz="2400" b="1" dirty="0" smtClean="0">
                <a:solidFill>
                  <a:srgbClr val="FFFFFF"/>
                </a:solidFill>
              </a:rPr>
              <a:t> </a:t>
            </a:r>
            <a:r>
              <a:rPr lang="en-US" sz="2400" b="1" dirty="0" smtClean="0">
                <a:solidFill>
                  <a:srgbClr val="FFFFFF"/>
                </a:solidFill>
                <a:latin typeface="Arial" charset="0"/>
                <a:cs typeface="Arial" charset="0"/>
              </a:rPr>
              <a:t>costliest </a:t>
            </a:r>
            <a:r>
              <a:rPr lang="en-US" sz="2400" b="1" dirty="0">
                <a:solidFill>
                  <a:srgbClr val="FFFFFF"/>
                </a:solidFill>
                <a:latin typeface="Arial" charset="0"/>
                <a:cs typeface="Arial" charset="0"/>
              </a:rPr>
              <a:t>event in US insurance history</a:t>
            </a:r>
          </a:p>
        </p:txBody>
      </p:sp>
      <p:sp>
        <p:nvSpPr>
          <p:cNvPr id="10" name="AutoShape 7"/>
          <p:cNvSpPr>
            <a:spLocks noChangeArrowheads="1"/>
          </p:cNvSpPr>
          <p:nvPr/>
        </p:nvSpPr>
        <p:spPr bwMode="blackWhite">
          <a:xfrm>
            <a:off x="479927" y="5367130"/>
            <a:ext cx="3738112" cy="879943"/>
          </a:xfrm>
          <a:prstGeom prst="wedgeRectCallout">
            <a:avLst>
              <a:gd name="adj1" fmla="val -38733"/>
              <a:gd name="adj2" fmla="val -8026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Irene became the 12</a:t>
            </a:r>
            <a:r>
              <a:rPr lang="en-US" sz="2000" b="1" baseline="30000" dirty="0" smtClean="0">
                <a:solidFill>
                  <a:srgbClr val="FFFFFF"/>
                </a:solidFill>
              </a:rPr>
              <a:t>th</a:t>
            </a:r>
            <a:r>
              <a:rPr lang="en-US" sz="2000" b="1" dirty="0" smtClean="0">
                <a:solidFill>
                  <a:srgbClr val="FFFFFF"/>
                </a:solidFill>
              </a:rPr>
              <a:t> most expense hurricane in US history in 2011</a:t>
            </a:r>
            <a:endParaRPr lang="en-US" sz="2000" b="1" dirty="0">
              <a:solidFill>
                <a:srgbClr val="FFFFFF"/>
              </a:solidFill>
              <a:latin typeface="Arial" charset="0"/>
              <a:cs typeface="Arial" charset="0"/>
            </a:endParaRPr>
          </a:p>
        </p:txBody>
      </p:sp>
      <p:sp>
        <p:nvSpPr>
          <p:cNvPr id="11" name="AutoShape 17"/>
          <p:cNvSpPr>
            <a:spLocks noChangeArrowheads="1"/>
          </p:cNvSpPr>
          <p:nvPr/>
        </p:nvSpPr>
        <p:spPr bwMode="blackWhite">
          <a:xfrm>
            <a:off x="870155" y="3278954"/>
            <a:ext cx="1589504" cy="711200"/>
          </a:xfrm>
          <a:prstGeom prst="wedgeRectCallout">
            <a:avLst>
              <a:gd name="adj1" fmla="val 79786"/>
              <a:gd name="adj2" fmla="val 72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Includes Tuscaloosa, AL, tornado</a:t>
            </a:r>
            <a:endParaRPr lang="en-US" sz="1400" b="1" dirty="0">
              <a:solidFill>
                <a:schemeClr val="bg1"/>
              </a:solidFill>
            </a:endParaRPr>
          </a:p>
        </p:txBody>
      </p:sp>
      <p:sp>
        <p:nvSpPr>
          <p:cNvPr id="12" name="AutoShape 17"/>
          <p:cNvSpPr>
            <a:spLocks noChangeArrowheads="1"/>
          </p:cNvSpPr>
          <p:nvPr/>
        </p:nvSpPr>
        <p:spPr bwMode="blackWhite">
          <a:xfrm>
            <a:off x="3145939" y="3254374"/>
            <a:ext cx="1265424" cy="711200"/>
          </a:xfrm>
          <a:prstGeom prst="wedgeRectCallout">
            <a:avLst>
              <a:gd name="adj1" fmla="val -23514"/>
              <a:gd name="adj2" fmla="val 787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defRPr/>
            </a:pPr>
            <a:r>
              <a:rPr lang="en-US" sz="1400" b="1" dirty="0" smtClean="0">
                <a:solidFill>
                  <a:schemeClr val="bg1"/>
                </a:solidFill>
              </a:rPr>
              <a:t>Includes Joplin, MO, tornado</a:t>
            </a:r>
            <a:endParaRPr lang="en-US" sz="1400" b="1" dirty="0">
              <a:solidFill>
                <a:schemeClr val="bg1"/>
              </a:solidFill>
            </a:endParaRPr>
          </a:p>
        </p:txBody>
      </p:sp>
      <p:sp>
        <p:nvSpPr>
          <p:cNvPr id="14" name="Rectangle 5"/>
          <p:cNvSpPr>
            <a:spLocks noChangeArrowheads="1"/>
          </p:cNvSpPr>
          <p:nvPr/>
        </p:nvSpPr>
        <p:spPr bwMode="blackWhite">
          <a:xfrm>
            <a:off x="4454005" y="5327341"/>
            <a:ext cx="4409769" cy="911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12 of the 16 Most Expensive Events in US History Have Occurred Over the Past Decade</a:t>
            </a:r>
            <a:endParaRPr lang="en-US" sz="2000" b="1" dirty="0">
              <a:solidFill>
                <a:srgbClr val="FFFFFF"/>
              </a:solidFill>
              <a:latin typeface="Arial" charset="0"/>
              <a:cs typeface="Arial" charset="0"/>
            </a:endParaRPr>
          </a:p>
        </p:txBody>
      </p:sp>
      <p:sp>
        <p:nvSpPr>
          <p:cNvPr id="13" name="Rectangle 4"/>
          <p:cNvSpPr>
            <a:spLocks noChangeArrowheads="1"/>
          </p:cNvSpPr>
          <p:nvPr/>
        </p:nvSpPr>
        <p:spPr bwMode="auto">
          <a:xfrm>
            <a:off x="-104932" y="6248175"/>
            <a:ext cx="9144001" cy="654795"/>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*PCS estimate as of 4/12/13.</a:t>
            </a: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2012 dollars using the CPI.</a:t>
            </a:r>
            <a:endParaRPr lang="en-US" sz="1100" dirty="0">
              <a:solidFill>
                <a:srgbClr val="000000"/>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24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2900"/>
                            </p:stCondLst>
                            <p:childTnLst>
                              <p:par>
                                <p:cTn id="17" presetID="22"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par>
                          <p:cTn id="20" fill="hold">
                            <p:stCondLst>
                              <p:cond delay="3400"/>
                            </p:stCondLst>
                            <p:childTnLst>
                              <p:par>
                                <p:cTn id="21" presetID="23" presetClass="entr" presetSubtype="16" fill="hold" grpId="0" nodeType="afterEffect">
                                  <p:stCondLst>
                                    <p:cond delay="70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0" grpId="0" animBg="1"/>
      <p:bldP spid="11" grpId="0" animBg="1"/>
      <p:bldP spid="12" grpId="0" animBg="1"/>
      <p:bldP spid="14"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13"/>
          <p:cNvSpPr txBox="1">
            <a:spLocks noChangeArrowheads="1"/>
          </p:cNvSpPr>
          <p:nvPr/>
        </p:nvSpPr>
        <p:spPr bwMode="auto">
          <a:xfrm rot="-5400000">
            <a:off x="-170656" y="3382169"/>
            <a:ext cx="960437" cy="339725"/>
          </a:xfrm>
          <a:prstGeom prst="rect">
            <a:avLst/>
          </a:prstGeom>
          <a:noFill/>
          <a:ln w="9525">
            <a:noFill/>
            <a:miter lim="800000"/>
            <a:headEnd/>
            <a:tailEnd/>
          </a:ln>
        </p:spPr>
        <p:txBody>
          <a:bodyPr wrap="none">
            <a:spAutoFit/>
          </a:bodyPr>
          <a:lstStyle/>
          <a:p>
            <a:r>
              <a:rPr lang="en-GB" sz="1600" b="1">
                <a:solidFill>
                  <a:srgbClr val="2B7299"/>
                </a:solidFill>
              </a:rPr>
              <a:t>Number</a:t>
            </a:r>
          </a:p>
        </p:txBody>
      </p:sp>
      <p:sp>
        <p:nvSpPr>
          <p:cNvPr id="121859" name="Rectangle 5"/>
          <p:cNvSpPr>
            <a:spLocks noChangeArrowheads="1"/>
          </p:cNvSpPr>
          <p:nvPr/>
        </p:nvSpPr>
        <p:spPr bwMode="auto">
          <a:xfrm>
            <a:off x="1262063" y="5807075"/>
            <a:ext cx="165100" cy="152400"/>
          </a:xfrm>
          <a:prstGeom prst="rect">
            <a:avLst/>
          </a:prstGeom>
          <a:solidFill>
            <a:srgbClr val="C00000"/>
          </a:solidFill>
          <a:ln w="9525">
            <a:solidFill>
              <a:schemeClr val="tx1"/>
            </a:solidFill>
            <a:miter lim="800000"/>
            <a:headEnd/>
            <a:tailEnd/>
          </a:ln>
        </p:spPr>
        <p:txBody>
          <a:bodyPr wrap="none" anchor="ctr"/>
          <a:lstStyle/>
          <a:p>
            <a:endParaRPr lang="en-US"/>
          </a:p>
        </p:txBody>
      </p:sp>
      <p:sp>
        <p:nvSpPr>
          <p:cNvPr id="121860" name="Rectangle 6"/>
          <p:cNvSpPr>
            <a:spLocks noChangeArrowheads="1"/>
          </p:cNvSpPr>
          <p:nvPr/>
        </p:nvSpPr>
        <p:spPr bwMode="auto">
          <a:xfrm>
            <a:off x="3665538" y="5800725"/>
            <a:ext cx="165100" cy="152400"/>
          </a:xfrm>
          <a:prstGeom prst="rect">
            <a:avLst/>
          </a:prstGeom>
          <a:solidFill>
            <a:srgbClr val="92D050"/>
          </a:solidFill>
          <a:ln w="9525">
            <a:solidFill>
              <a:schemeClr val="tx1"/>
            </a:solidFill>
            <a:miter lim="800000"/>
            <a:headEnd/>
            <a:tailEnd/>
          </a:ln>
        </p:spPr>
        <p:txBody>
          <a:bodyPr wrap="none" anchor="ctr"/>
          <a:lstStyle/>
          <a:p>
            <a:endParaRPr lang="en-US"/>
          </a:p>
        </p:txBody>
      </p:sp>
      <p:sp>
        <p:nvSpPr>
          <p:cNvPr id="121861" name="Rectangle 7"/>
          <p:cNvSpPr>
            <a:spLocks noChangeArrowheads="1"/>
          </p:cNvSpPr>
          <p:nvPr/>
        </p:nvSpPr>
        <p:spPr bwMode="auto">
          <a:xfrm>
            <a:off x="3665538" y="6046788"/>
            <a:ext cx="165100" cy="152400"/>
          </a:xfrm>
          <a:prstGeom prst="rect">
            <a:avLst/>
          </a:prstGeom>
          <a:solidFill>
            <a:srgbClr val="2B7299"/>
          </a:solidFill>
          <a:ln w="9525">
            <a:solidFill>
              <a:schemeClr val="tx1"/>
            </a:solidFill>
            <a:miter lim="800000"/>
            <a:headEnd/>
            <a:tailEnd/>
          </a:ln>
        </p:spPr>
        <p:txBody>
          <a:bodyPr wrap="none" anchor="ctr"/>
          <a:lstStyle/>
          <a:p>
            <a:endParaRPr lang="en-US"/>
          </a:p>
        </p:txBody>
      </p:sp>
      <p:sp>
        <p:nvSpPr>
          <p:cNvPr id="121862" name="Rectangle 8"/>
          <p:cNvSpPr>
            <a:spLocks noChangeArrowheads="1"/>
          </p:cNvSpPr>
          <p:nvPr/>
        </p:nvSpPr>
        <p:spPr bwMode="auto">
          <a:xfrm>
            <a:off x="6584950" y="5803900"/>
            <a:ext cx="165100" cy="1524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21863" name="Text Box 9"/>
          <p:cNvSpPr txBox="1">
            <a:spLocks noChangeArrowheads="1"/>
          </p:cNvSpPr>
          <p:nvPr/>
        </p:nvSpPr>
        <p:spPr bwMode="auto">
          <a:xfrm>
            <a:off x="1450975" y="5757863"/>
            <a:ext cx="1778000" cy="600075"/>
          </a:xfrm>
          <a:prstGeom prst="rect">
            <a:avLst/>
          </a:prstGeom>
          <a:noFill/>
          <a:ln w="9525">
            <a:noFill/>
            <a:miter lim="800000"/>
            <a:headEnd/>
            <a:tailEnd/>
          </a:ln>
        </p:spPr>
        <p:txBody>
          <a:bodyPr>
            <a:spAutoFit/>
          </a:bodyPr>
          <a:lstStyle/>
          <a:p>
            <a:r>
              <a:rPr lang="de-DE" sz="1100">
                <a:solidFill>
                  <a:srgbClr val="28688C"/>
                </a:solidFill>
              </a:rPr>
              <a:t>Geophysical </a:t>
            </a:r>
          </a:p>
          <a:p>
            <a:r>
              <a:rPr lang="de-DE" sz="1100">
                <a:solidFill>
                  <a:srgbClr val="28688C"/>
                </a:solidFill>
              </a:rPr>
              <a:t>(earthquake, tsunami, </a:t>
            </a:r>
          </a:p>
          <a:p>
            <a:r>
              <a:rPr lang="de-DE" sz="1100">
                <a:solidFill>
                  <a:srgbClr val="28688C"/>
                </a:solidFill>
              </a:rPr>
              <a:t>volcanic activity)</a:t>
            </a:r>
          </a:p>
        </p:txBody>
      </p:sp>
      <p:sp>
        <p:nvSpPr>
          <p:cNvPr id="121864" name="Text Box 10"/>
          <p:cNvSpPr txBox="1">
            <a:spLocks noChangeArrowheads="1"/>
          </p:cNvSpPr>
          <p:nvPr/>
        </p:nvSpPr>
        <p:spPr bwMode="auto">
          <a:xfrm>
            <a:off x="6764338" y="5741988"/>
            <a:ext cx="2124075" cy="601662"/>
          </a:xfrm>
          <a:prstGeom prst="rect">
            <a:avLst/>
          </a:prstGeom>
          <a:noFill/>
          <a:ln w="9525">
            <a:noFill/>
            <a:miter lim="800000"/>
            <a:headEnd/>
            <a:tailEnd/>
          </a:ln>
        </p:spPr>
        <p:txBody>
          <a:bodyPr>
            <a:spAutoFit/>
          </a:bodyPr>
          <a:lstStyle/>
          <a:p>
            <a:r>
              <a:rPr lang="de-DE" sz="1100">
                <a:solidFill>
                  <a:srgbClr val="28688C"/>
                </a:solidFill>
              </a:rPr>
              <a:t>Climatological </a:t>
            </a:r>
          </a:p>
          <a:p>
            <a:r>
              <a:rPr lang="de-DE" sz="1100">
                <a:solidFill>
                  <a:srgbClr val="28688C"/>
                </a:solidFill>
              </a:rPr>
              <a:t>(temperature extremes, </a:t>
            </a:r>
          </a:p>
          <a:p>
            <a:r>
              <a:rPr lang="de-DE" sz="1100">
                <a:solidFill>
                  <a:srgbClr val="28688C"/>
                </a:solidFill>
              </a:rPr>
              <a:t>drought, wildfire)</a:t>
            </a:r>
          </a:p>
        </p:txBody>
      </p:sp>
      <p:sp>
        <p:nvSpPr>
          <p:cNvPr id="121865" name="Text Box 11"/>
          <p:cNvSpPr txBox="1">
            <a:spLocks noChangeArrowheads="1"/>
          </p:cNvSpPr>
          <p:nvPr/>
        </p:nvSpPr>
        <p:spPr bwMode="auto">
          <a:xfrm>
            <a:off x="3881438" y="5740400"/>
            <a:ext cx="1981200" cy="261938"/>
          </a:xfrm>
          <a:prstGeom prst="rect">
            <a:avLst/>
          </a:prstGeom>
          <a:noFill/>
          <a:ln w="9525">
            <a:noFill/>
            <a:miter lim="800000"/>
            <a:headEnd/>
            <a:tailEnd/>
          </a:ln>
        </p:spPr>
        <p:txBody>
          <a:bodyPr>
            <a:spAutoFit/>
          </a:bodyPr>
          <a:lstStyle/>
          <a:p>
            <a:r>
              <a:rPr lang="de-DE" sz="1100">
                <a:solidFill>
                  <a:srgbClr val="28688C"/>
                </a:solidFill>
              </a:rPr>
              <a:t>Meteorological (storm)</a:t>
            </a:r>
          </a:p>
        </p:txBody>
      </p:sp>
      <p:sp>
        <p:nvSpPr>
          <p:cNvPr id="121866" name="Text Box 12"/>
          <p:cNvSpPr txBox="1">
            <a:spLocks noChangeArrowheads="1"/>
          </p:cNvSpPr>
          <p:nvPr/>
        </p:nvSpPr>
        <p:spPr bwMode="auto">
          <a:xfrm>
            <a:off x="3884613" y="5989638"/>
            <a:ext cx="3165475" cy="431800"/>
          </a:xfrm>
          <a:prstGeom prst="rect">
            <a:avLst/>
          </a:prstGeom>
          <a:noFill/>
          <a:ln w="9525">
            <a:noFill/>
            <a:miter lim="800000"/>
            <a:headEnd/>
            <a:tailEnd/>
          </a:ln>
        </p:spPr>
        <p:txBody>
          <a:bodyPr>
            <a:spAutoFit/>
          </a:bodyPr>
          <a:lstStyle/>
          <a:p>
            <a:r>
              <a:rPr lang="de-DE" sz="1100">
                <a:solidFill>
                  <a:srgbClr val="28688C"/>
                </a:solidFill>
              </a:rPr>
              <a:t>Hydrological </a:t>
            </a:r>
          </a:p>
          <a:p>
            <a:r>
              <a:rPr lang="de-DE" sz="1100">
                <a:solidFill>
                  <a:srgbClr val="28688C"/>
                </a:solidFill>
              </a:rPr>
              <a:t>(flood, mass movement)</a:t>
            </a:r>
          </a:p>
        </p:txBody>
      </p:sp>
      <p:sp>
        <p:nvSpPr>
          <p:cNvPr id="121867" name="Title 56"/>
          <p:cNvSpPr>
            <a:spLocks noGrp="1"/>
          </p:cNvSpPr>
          <p:nvPr>
            <p:ph type="title"/>
          </p:nvPr>
        </p:nvSpPr>
        <p:spPr>
          <a:xfrm>
            <a:off x="220663" y="356061"/>
            <a:ext cx="7343775" cy="719137"/>
          </a:xfrm>
        </p:spPr>
        <p:txBody>
          <a:bodyPr/>
          <a:lstStyle/>
          <a:p>
            <a:r>
              <a:rPr lang="en-US" dirty="0" smtClean="0">
                <a:solidFill>
                  <a:srgbClr val="28688C"/>
                </a:solidFill>
              </a:rPr>
              <a:t>Natural Disasters in the United States, 1980 – June 2013*</a:t>
            </a:r>
            <a:br>
              <a:rPr lang="en-US" dirty="0" smtClean="0">
                <a:solidFill>
                  <a:srgbClr val="28688C"/>
                </a:solidFill>
              </a:rPr>
            </a:br>
            <a:r>
              <a:rPr lang="en-US" sz="1800" dirty="0" smtClean="0">
                <a:solidFill>
                  <a:srgbClr val="28688C"/>
                </a:solidFill>
              </a:rPr>
              <a:t>Number of Events (Annual Totals 1980 – June 2013*)</a:t>
            </a:r>
            <a:br>
              <a:rPr lang="en-US" sz="1800" dirty="0" smtClean="0">
                <a:solidFill>
                  <a:srgbClr val="28688C"/>
                </a:solidFill>
              </a:rPr>
            </a:br>
            <a:endParaRPr lang="en-US" dirty="0" smtClean="0">
              <a:solidFill>
                <a:srgbClr val="28688C"/>
              </a:solidFill>
            </a:endParaRPr>
          </a:p>
        </p:txBody>
      </p:sp>
      <p:sp>
        <p:nvSpPr>
          <p:cNvPr id="28" name="Rectangle 3"/>
          <p:cNvSpPr>
            <a:spLocks noChangeArrowheads="1"/>
          </p:cNvSpPr>
          <p:nvPr/>
        </p:nvSpPr>
        <p:spPr bwMode="auto">
          <a:xfrm>
            <a:off x="26988" y="6391275"/>
            <a:ext cx="2895600" cy="400050"/>
          </a:xfrm>
          <a:prstGeom prst="rect">
            <a:avLst/>
          </a:prstGeom>
          <a:noFill/>
          <a:ln w="9525" algn="ctr">
            <a:noFill/>
            <a:miter lim="800000"/>
            <a:headEnd/>
            <a:tailEnd/>
          </a:ln>
        </p:spPr>
        <p:txBody>
          <a:bodyPr anchor="ctr">
            <a:spAutoFit/>
          </a:bodyPr>
          <a:lstStyle/>
          <a:p>
            <a:pPr fontAlgn="auto">
              <a:spcBef>
                <a:spcPts val="0"/>
              </a:spcBef>
              <a:spcAft>
                <a:spcPts val="0"/>
              </a:spcAft>
              <a:defRPr/>
            </a:pPr>
            <a:r>
              <a:rPr lang="en-US" sz="1000" dirty="0" smtClean="0">
                <a:solidFill>
                  <a:schemeClr val="accent4">
                    <a:lumMod val="75000"/>
                  </a:schemeClr>
                </a:solidFill>
                <a:cs typeface="+mn-cs"/>
              </a:rPr>
              <a:t>*Through June 30, 2013.</a:t>
            </a:r>
            <a:endParaRPr lang="en-US" sz="1000" dirty="0">
              <a:solidFill>
                <a:schemeClr val="accent4">
                  <a:lumMod val="75000"/>
                </a:schemeClr>
              </a:solidFill>
              <a:cs typeface="+mn-cs"/>
            </a:endParaRPr>
          </a:p>
          <a:p>
            <a:pPr fontAlgn="auto">
              <a:spcBef>
                <a:spcPts val="0"/>
              </a:spcBef>
              <a:spcAft>
                <a:spcPts val="0"/>
              </a:spcAft>
              <a:defRPr/>
            </a:pPr>
            <a:r>
              <a:rPr lang="en-US" sz="1000" dirty="0">
                <a:solidFill>
                  <a:schemeClr val="accent4">
                    <a:lumMod val="75000"/>
                  </a:schemeClr>
                </a:solidFill>
                <a:cs typeface="+mn-cs"/>
              </a:rPr>
              <a:t>Source: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dirty="0">
              <a:solidFill>
                <a:schemeClr val="accent4">
                  <a:lumMod val="75000"/>
                </a:schemeClr>
              </a:solidFill>
            </a:endParaRPr>
          </a:p>
        </p:txBody>
      </p:sp>
      <p:sp>
        <p:nvSpPr>
          <p:cNvPr id="29" name="TextBox 28"/>
          <p:cNvSpPr txBox="1"/>
          <p:nvPr/>
        </p:nvSpPr>
        <p:spPr>
          <a:xfrm>
            <a:off x="8415338" y="6540500"/>
            <a:ext cx="685800" cy="274638"/>
          </a:xfrm>
          <a:prstGeom prst="rect">
            <a:avLst/>
          </a:prstGeom>
          <a:noFill/>
        </p:spPr>
        <p:txBody>
          <a:bodyPr anchor="ctr">
            <a:spAutoFit/>
          </a:bodyPr>
          <a:lstStyle/>
          <a:p>
            <a:pPr algn="r" fontAlgn="auto">
              <a:spcBef>
                <a:spcPts val="0"/>
              </a:spcBef>
              <a:spcAft>
                <a:spcPts val="0"/>
              </a:spcAft>
              <a:defRPr/>
            </a:pPr>
            <a:fld id="{47E94D20-8B04-489F-865D-6565B0726539}" type="slidenum">
              <a:rPr lang="en-US" sz="1000">
                <a:solidFill>
                  <a:schemeClr val="accent4">
                    <a:lumMod val="75000"/>
                  </a:schemeClr>
                </a:solidFill>
                <a:latin typeface="+mn-lt"/>
                <a:cs typeface="+mn-cs"/>
              </a:rPr>
              <a:pPr algn="r" fontAlgn="auto">
                <a:spcBef>
                  <a:spcPts val="0"/>
                </a:spcBef>
                <a:spcAft>
                  <a:spcPts val="0"/>
                </a:spcAft>
                <a:defRPr/>
              </a:pPr>
              <a:t>75</a:t>
            </a:fld>
            <a:endParaRPr lang="en-US" sz="1000" dirty="0">
              <a:solidFill>
                <a:schemeClr val="accent4">
                  <a:lumMod val="75000"/>
                </a:schemeClr>
              </a:solidFill>
              <a:latin typeface="+mn-lt"/>
              <a:cs typeface="+mn-cs"/>
            </a:endParaRPr>
          </a:p>
        </p:txBody>
      </p:sp>
      <p:sp>
        <p:nvSpPr>
          <p:cNvPr id="121872" name="Textfeld 41"/>
          <p:cNvSpPr txBox="1">
            <a:spLocks noChangeArrowheads="1"/>
          </p:cNvSpPr>
          <p:nvPr/>
        </p:nvSpPr>
        <p:spPr bwMode="auto">
          <a:xfrm>
            <a:off x="8632825" y="4189413"/>
            <a:ext cx="457200" cy="246062"/>
          </a:xfrm>
          <a:prstGeom prst="rect">
            <a:avLst/>
          </a:prstGeom>
          <a:solidFill>
            <a:srgbClr val="FFC000"/>
          </a:solidFill>
          <a:ln w="9525">
            <a:noFill/>
            <a:miter lim="800000"/>
            <a:headEnd/>
            <a:tailEnd/>
          </a:ln>
        </p:spPr>
        <p:txBody>
          <a:bodyPr>
            <a:spAutoFit/>
          </a:bodyPr>
          <a:lstStyle/>
          <a:p>
            <a:pPr algn="ctr"/>
            <a:r>
              <a:rPr lang="de-DE" sz="1000" b="1" dirty="0" smtClean="0">
                <a:solidFill>
                  <a:schemeClr val="bg1"/>
                </a:solidFill>
              </a:rPr>
              <a:t>41</a:t>
            </a:r>
            <a:endParaRPr lang="de-DE" sz="1000" b="1" dirty="0">
              <a:solidFill>
                <a:schemeClr val="bg1"/>
              </a:solidFill>
            </a:endParaRPr>
          </a:p>
        </p:txBody>
      </p:sp>
      <p:sp>
        <p:nvSpPr>
          <p:cNvPr id="20" name="Textfeld 40"/>
          <p:cNvSpPr txBox="1"/>
          <p:nvPr/>
        </p:nvSpPr>
        <p:spPr>
          <a:xfrm>
            <a:off x="8623300" y="4570413"/>
            <a:ext cx="457200" cy="246062"/>
          </a:xfrm>
          <a:prstGeom prst="rect">
            <a:avLst/>
          </a:prstGeom>
          <a:solidFill>
            <a:schemeClr val="accent1">
              <a:lumMod val="75000"/>
            </a:schemeClr>
          </a:solidFill>
          <a:effectLst/>
        </p:spPr>
        <p:txBody>
          <a:bodyPr>
            <a:spAutoFit/>
          </a:bodyPr>
          <a:lstStyle/>
          <a:p>
            <a:pPr algn="ctr">
              <a:defRPr/>
            </a:pPr>
            <a:r>
              <a:rPr lang="de-DE" sz="1000" b="1" dirty="0" smtClean="0">
                <a:solidFill>
                  <a:schemeClr val="bg1"/>
                </a:solidFill>
              </a:rPr>
              <a:t>19</a:t>
            </a:r>
            <a:endParaRPr lang="de-DE" sz="1000" b="1" dirty="0">
              <a:solidFill>
                <a:schemeClr val="bg1"/>
              </a:solidFill>
            </a:endParaRPr>
          </a:p>
        </p:txBody>
      </p:sp>
      <p:sp>
        <p:nvSpPr>
          <p:cNvPr id="22" name="Textfeld 39"/>
          <p:cNvSpPr txBox="1"/>
          <p:nvPr/>
        </p:nvSpPr>
        <p:spPr>
          <a:xfrm>
            <a:off x="8610600" y="4887913"/>
            <a:ext cx="457200" cy="246062"/>
          </a:xfrm>
          <a:prstGeom prst="rect">
            <a:avLst/>
          </a:prstGeom>
          <a:solidFill>
            <a:srgbClr val="92D050"/>
          </a:solidFill>
          <a:ln>
            <a:solidFill>
              <a:srgbClr val="92D050"/>
            </a:solidFill>
          </a:ln>
          <a:effectLst/>
        </p:spPr>
        <p:txBody>
          <a:bodyPr>
            <a:spAutoFit/>
          </a:bodyPr>
          <a:lstStyle/>
          <a:p>
            <a:pPr algn="ctr">
              <a:defRPr/>
            </a:pPr>
            <a:r>
              <a:rPr lang="de-DE" sz="1000" b="1" dirty="0" smtClean="0">
                <a:solidFill>
                  <a:schemeClr val="bg1"/>
                </a:solidFill>
              </a:rPr>
              <a:t>121</a:t>
            </a:r>
            <a:endParaRPr lang="de-DE" sz="1000" b="1" dirty="0">
              <a:solidFill>
                <a:schemeClr val="bg1"/>
              </a:solidFill>
            </a:endParaRPr>
          </a:p>
        </p:txBody>
      </p:sp>
      <p:sp>
        <p:nvSpPr>
          <p:cNvPr id="121875" name="Textfeld 24"/>
          <p:cNvSpPr txBox="1">
            <a:spLocks noChangeArrowheads="1"/>
          </p:cNvSpPr>
          <p:nvPr/>
        </p:nvSpPr>
        <p:spPr bwMode="auto">
          <a:xfrm>
            <a:off x="8610600" y="5189538"/>
            <a:ext cx="457200" cy="246062"/>
          </a:xfrm>
          <a:prstGeom prst="rect">
            <a:avLst/>
          </a:prstGeom>
          <a:solidFill>
            <a:srgbClr val="C00000"/>
          </a:solidFill>
          <a:ln w="9525">
            <a:noFill/>
            <a:miter lim="800000"/>
            <a:headEnd/>
            <a:tailEnd/>
          </a:ln>
        </p:spPr>
        <p:txBody>
          <a:bodyPr>
            <a:spAutoFit/>
          </a:bodyPr>
          <a:lstStyle/>
          <a:p>
            <a:pPr algn="ctr"/>
            <a:r>
              <a:rPr lang="de-DE" sz="1000" b="1" dirty="0" smtClean="0">
                <a:solidFill>
                  <a:schemeClr val="bg1"/>
                </a:solidFill>
              </a:rPr>
              <a:t>3</a:t>
            </a:r>
            <a:endParaRPr lang="de-DE" sz="1000" b="1" dirty="0">
              <a:solidFill>
                <a:schemeClr val="bg1"/>
              </a:solidFill>
            </a:endParaRPr>
          </a:p>
        </p:txBody>
      </p:sp>
      <p:pic>
        <p:nvPicPr>
          <p:cNvPr id="24" name="Picture 2"/>
          <p:cNvPicPr>
            <a:picLocks noChangeAspect="1" noChangeArrowheads="1"/>
          </p:cNvPicPr>
          <p:nvPr>
            <p:custDataLst>
              <p:tags r:id="rId1"/>
            </p:custDataLst>
          </p:nvPr>
        </p:nvPicPr>
        <p:blipFill>
          <a:blip r:embed="rId3" cstate="email"/>
          <a:srcRect l="2099" t="5876"/>
          <a:stretch>
            <a:fillRect/>
          </a:stretch>
        </p:blipFill>
        <p:spPr bwMode="auto">
          <a:xfrm>
            <a:off x="412341" y="1209766"/>
            <a:ext cx="8208590" cy="4608165"/>
          </a:xfrm>
          <a:prstGeom prst="rect">
            <a:avLst/>
          </a:prstGeom>
          <a:noFill/>
          <a:ln w="9525">
            <a:noFill/>
            <a:miter lim="800000"/>
            <a:headEnd/>
            <a:tailEnd/>
          </a:ln>
          <a:effectLst/>
        </p:spPr>
      </p:pic>
      <p:sp>
        <p:nvSpPr>
          <p:cNvPr id="25" name="AutoShape 7"/>
          <p:cNvSpPr>
            <a:spLocks noChangeArrowheads="1"/>
          </p:cNvSpPr>
          <p:nvPr/>
        </p:nvSpPr>
        <p:spPr bwMode="blackWhite">
          <a:xfrm>
            <a:off x="4247535" y="1755058"/>
            <a:ext cx="3048415" cy="1206887"/>
          </a:xfrm>
          <a:prstGeom prst="wedgeRectCallout">
            <a:avLst>
              <a:gd name="adj1" fmla="val 83214"/>
              <a:gd name="adj2" fmla="val 22383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a:solidFill>
                  <a:srgbClr val="FFFFFF"/>
                </a:solidFill>
                <a:latin typeface="Arial" pitchFamily="34" charset="0"/>
                <a:cs typeface="Arial" pitchFamily="34" charset="0"/>
              </a:rPr>
              <a:t>There were </a:t>
            </a:r>
            <a:r>
              <a:rPr lang="en-US" sz="2000" b="1" dirty="0" smtClean="0">
                <a:solidFill>
                  <a:srgbClr val="FFFFFF"/>
                </a:solidFill>
                <a:latin typeface="Arial" pitchFamily="34" charset="0"/>
                <a:cs typeface="Arial" pitchFamily="34" charset="0"/>
              </a:rPr>
              <a:t>68 </a:t>
            </a:r>
            <a:r>
              <a:rPr lang="en-US" sz="2000" b="1" dirty="0">
                <a:solidFill>
                  <a:srgbClr val="FFFFFF"/>
                </a:solidFill>
                <a:latin typeface="Arial" pitchFamily="34" charset="0"/>
                <a:cs typeface="Arial" pitchFamily="34" charset="0"/>
              </a:rPr>
              <a:t>natural disaster events </a:t>
            </a:r>
            <a:r>
              <a:rPr lang="en-US" sz="2000" b="1" dirty="0" smtClean="0">
                <a:solidFill>
                  <a:srgbClr val="FFFFFF"/>
                </a:solidFill>
                <a:latin typeface="Arial" pitchFamily="34" charset="0"/>
                <a:cs typeface="Arial" pitchFamily="34" charset="0"/>
              </a:rPr>
              <a:t>in the first half of 2013</a:t>
            </a:r>
            <a:endParaRPr lang="en-US" sz="20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Title 20"/>
          <p:cNvSpPr>
            <a:spLocks noGrp="1"/>
          </p:cNvSpPr>
          <p:nvPr>
            <p:ph type="title"/>
          </p:nvPr>
        </p:nvSpPr>
        <p:spPr>
          <a:xfrm>
            <a:off x="59959" y="121015"/>
            <a:ext cx="7914808" cy="720725"/>
          </a:xfrm>
        </p:spPr>
        <p:txBody>
          <a:bodyPr/>
          <a:lstStyle/>
          <a:p>
            <a:pPr eaLnBrk="1" hangingPunct="1">
              <a:defRPr/>
            </a:pPr>
            <a:r>
              <a:rPr lang="de-DE" sz="2800" kern="1200" dirty="0" smtClean="0">
                <a:solidFill>
                  <a:srgbClr val="28688C"/>
                </a:solidFill>
                <a:latin typeface="Arial"/>
                <a:ea typeface="Arial Unicode MS"/>
                <a:cs typeface="Arial"/>
              </a:rPr>
              <a:t>Losses Due to Natural Disasters in the US, 1980–2012 </a:t>
            </a:r>
            <a:r>
              <a:rPr lang="de-DE" sz="2400" kern="1200" dirty="0" smtClean="0">
                <a:solidFill>
                  <a:srgbClr val="28688C"/>
                </a:solidFill>
                <a:latin typeface="Arial"/>
                <a:ea typeface="Arial Unicode MS"/>
                <a:cs typeface="Arial"/>
              </a:rPr>
              <a:t>(Overall &amp; Insured Losses)</a:t>
            </a:r>
            <a:endParaRPr lang="en-US" kern="1200" dirty="0" smtClean="0">
              <a:solidFill>
                <a:srgbClr val="28688C"/>
              </a:solidFill>
              <a:latin typeface="Arial"/>
              <a:ea typeface="Arial Unicode MS"/>
              <a:cs typeface="Arial"/>
            </a:endParaRPr>
          </a:p>
        </p:txBody>
      </p:sp>
      <p:sp>
        <p:nvSpPr>
          <p:cNvPr id="33" name="TextBox 32"/>
          <p:cNvSpPr txBox="1"/>
          <p:nvPr/>
        </p:nvSpPr>
        <p:spPr>
          <a:xfrm>
            <a:off x="8415338" y="6543675"/>
            <a:ext cx="685800" cy="274638"/>
          </a:xfrm>
          <a:prstGeom prst="rect">
            <a:avLst/>
          </a:prstGeom>
          <a:noFill/>
        </p:spPr>
        <p:txBody>
          <a:bodyPr anchor="ctr">
            <a:spAutoFit/>
          </a:bodyPr>
          <a:lstStyle/>
          <a:p>
            <a:pPr algn="r">
              <a:defRPr/>
            </a:pPr>
            <a:fld id="{F5633247-1482-4DC6-B438-F0612B2BF3C0}" type="slidenum">
              <a:rPr lang="en-US" sz="1000">
                <a:solidFill>
                  <a:schemeClr val="accent4">
                    <a:lumMod val="75000"/>
                  </a:schemeClr>
                </a:solidFill>
                <a:latin typeface="+mn-lt"/>
              </a:rPr>
              <a:pPr algn="r">
                <a:defRPr/>
              </a:pPr>
              <a:t>76</a:t>
            </a:fld>
            <a:endParaRPr lang="en-US" sz="1000" dirty="0">
              <a:solidFill>
                <a:schemeClr val="accent4">
                  <a:lumMod val="75000"/>
                </a:schemeClr>
              </a:solidFill>
              <a:latin typeface="+mn-lt"/>
            </a:endParaRPr>
          </a:p>
        </p:txBody>
      </p:sp>
      <p:grpSp>
        <p:nvGrpSpPr>
          <p:cNvPr id="2" name="Gruppieren 18"/>
          <p:cNvGrpSpPr>
            <a:grpSpLocks/>
          </p:cNvGrpSpPr>
          <p:nvPr/>
        </p:nvGrpSpPr>
        <p:grpSpPr bwMode="auto">
          <a:xfrm>
            <a:off x="1683621" y="6255768"/>
            <a:ext cx="5753100" cy="267331"/>
            <a:chOff x="2021059" y="5197108"/>
            <a:chExt cx="4172956" cy="268913"/>
          </a:xfrm>
        </p:grpSpPr>
        <p:sp>
          <p:nvSpPr>
            <p:cNvPr id="106507" name="Textfeld 25"/>
            <p:cNvSpPr txBox="1">
              <a:spLocks noChangeArrowheads="1"/>
            </p:cNvSpPr>
            <p:nvPr/>
          </p:nvSpPr>
          <p:spPr bwMode="auto">
            <a:xfrm>
              <a:off x="2120552" y="5218343"/>
              <a:ext cx="1502471" cy="247678"/>
            </a:xfrm>
            <a:prstGeom prst="rect">
              <a:avLst/>
            </a:prstGeom>
            <a:noFill/>
            <a:ln w="9525">
              <a:noFill/>
              <a:miter lim="800000"/>
              <a:headEnd/>
              <a:tailEnd/>
            </a:ln>
          </p:spPr>
          <p:txBody>
            <a:bodyPr wrap="none">
              <a:spAutoFit/>
            </a:bodyPr>
            <a:lstStyle/>
            <a:p>
              <a:r>
                <a:rPr lang="de-DE" sz="1000" dirty="0"/>
                <a:t>Overall losses (in </a:t>
              </a:r>
              <a:r>
                <a:rPr lang="de-DE" sz="1000" dirty="0" smtClean="0"/>
                <a:t>2012 </a:t>
              </a:r>
              <a:r>
                <a:rPr lang="de-DE" sz="1000" dirty="0"/>
                <a:t>values)  </a:t>
              </a:r>
            </a:p>
          </p:txBody>
        </p:sp>
        <p:sp>
          <p:nvSpPr>
            <p:cNvPr id="106508" name="Textfeld 26"/>
            <p:cNvSpPr txBox="1">
              <a:spLocks noChangeArrowheads="1"/>
            </p:cNvSpPr>
            <p:nvPr/>
          </p:nvSpPr>
          <p:spPr bwMode="auto">
            <a:xfrm>
              <a:off x="4728671" y="5197108"/>
              <a:ext cx="1465344" cy="247043"/>
            </a:xfrm>
            <a:prstGeom prst="rect">
              <a:avLst/>
            </a:prstGeom>
            <a:noFill/>
            <a:ln w="9525">
              <a:noFill/>
              <a:miter lim="800000"/>
              <a:headEnd/>
              <a:tailEnd/>
            </a:ln>
          </p:spPr>
          <p:txBody>
            <a:bodyPr wrap="none">
              <a:spAutoFit/>
            </a:bodyPr>
            <a:lstStyle/>
            <a:p>
              <a:r>
                <a:rPr lang="de-DE" sz="1000" dirty="0"/>
                <a:t>Insured losses (in </a:t>
              </a:r>
              <a:r>
                <a:rPr lang="de-DE" sz="1000" dirty="0" smtClean="0"/>
                <a:t>2012 </a:t>
              </a:r>
              <a:r>
                <a:rPr lang="de-DE" sz="1000" dirty="0"/>
                <a:t>values)  </a:t>
              </a:r>
            </a:p>
          </p:txBody>
        </p:sp>
        <p:sp>
          <p:nvSpPr>
            <p:cNvPr id="106509" name="Rechteck 30"/>
            <p:cNvSpPr>
              <a:spLocks noChangeArrowheads="1"/>
            </p:cNvSpPr>
            <p:nvPr/>
          </p:nvSpPr>
          <p:spPr bwMode="auto">
            <a:xfrm>
              <a:off x="2021059" y="5265972"/>
              <a:ext cx="99493" cy="137618"/>
            </a:xfrm>
            <a:prstGeom prst="rect">
              <a:avLst/>
            </a:prstGeom>
            <a:solidFill>
              <a:srgbClr val="92D050"/>
            </a:solidFill>
            <a:ln w="9525" algn="ctr">
              <a:noFill/>
              <a:round/>
              <a:headEnd/>
              <a:tailEnd/>
            </a:ln>
          </p:spPr>
          <p:txBody>
            <a:bodyPr wrap="none">
              <a:spAutoFit/>
            </a:bodyPr>
            <a:lstStyle/>
            <a:p>
              <a:pPr marL="266700" indent="-265113"/>
              <a:endParaRPr lang="de-DE"/>
            </a:p>
          </p:txBody>
        </p:sp>
        <p:sp>
          <p:nvSpPr>
            <p:cNvPr id="106510" name="Rechteck 31"/>
            <p:cNvSpPr>
              <a:spLocks noChangeArrowheads="1"/>
            </p:cNvSpPr>
            <p:nvPr/>
          </p:nvSpPr>
          <p:spPr bwMode="auto">
            <a:xfrm>
              <a:off x="4609400" y="5265958"/>
              <a:ext cx="99493" cy="137618"/>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7" name="Rectangle 3"/>
          <p:cNvSpPr>
            <a:spLocks noChangeArrowheads="1"/>
          </p:cNvSpPr>
          <p:nvPr/>
        </p:nvSpPr>
        <p:spPr bwMode="auto">
          <a:xfrm>
            <a:off x="39688" y="6383338"/>
            <a:ext cx="2895600" cy="40005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endParaRPr>
          </a:p>
          <a:p>
            <a:pPr>
              <a:defRPr/>
            </a:pPr>
            <a:r>
              <a:rPr lang="en-US" sz="1000" dirty="0">
                <a:solidFill>
                  <a:schemeClr val="accent4">
                    <a:lumMod val="75000"/>
                  </a:schemeClr>
                </a:solidFill>
              </a:rPr>
              <a:t>Source: MR </a:t>
            </a:r>
            <a:r>
              <a:rPr lang="en-US" sz="1000" dirty="0" err="1">
                <a:solidFill>
                  <a:schemeClr val="accent4">
                    <a:lumMod val="75000"/>
                  </a:schemeClr>
                </a:solidFill>
              </a:rPr>
              <a:t>NatCat</a:t>
            </a:r>
            <a:r>
              <a:rPr lang="en-US" sz="1000" i="1" dirty="0" err="1">
                <a:solidFill>
                  <a:schemeClr val="accent4">
                    <a:lumMod val="75000"/>
                  </a:schemeClr>
                </a:solidFill>
              </a:rPr>
              <a:t>SERVICE</a:t>
            </a:r>
            <a:endParaRPr lang="en-US" sz="1000" dirty="0">
              <a:solidFill>
                <a:schemeClr val="accent4">
                  <a:lumMod val="75000"/>
                </a:schemeClr>
              </a:solidFill>
            </a:endParaRPr>
          </a:p>
        </p:txBody>
      </p:sp>
      <p:sp>
        <p:nvSpPr>
          <p:cNvPr id="16"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23" name="Rectangle 3"/>
          <p:cNvSpPr>
            <a:spLocks noChangeArrowheads="1"/>
          </p:cNvSpPr>
          <p:nvPr/>
        </p:nvSpPr>
        <p:spPr bwMode="black">
          <a:xfrm>
            <a:off x="500063" y="1112920"/>
            <a:ext cx="8534400" cy="2769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sz="2000" b="1" dirty="0" smtClean="0">
                <a:solidFill>
                  <a:srgbClr val="225A7A"/>
                </a:solidFill>
                <a:latin typeface="Arial" charset="0"/>
                <a:cs typeface="Arial" charset="0"/>
              </a:rPr>
              <a:t>(Overall and </a:t>
            </a:r>
            <a:r>
              <a:rPr lang="en-US" sz="2000" b="1" dirty="0" smtClean="0">
                <a:solidFill>
                  <a:srgbClr val="225A7A"/>
                </a:solidFill>
              </a:rPr>
              <a:t>Insured Losses)</a:t>
            </a:r>
            <a:endParaRPr lang="en-US" sz="2000" b="1" dirty="0">
              <a:solidFill>
                <a:srgbClr val="225A7A"/>
              </a:solidFill>
              <a:latin typeface="Arial" charset="0"/>
              <a:cs typeface="Arial" charset="0"/>
            </a:endParaRPr>
          </a:p>
        </p:txBody>
      </p:sp>
      <p:pic>
        <p:nvPicPr>
          <p:cNvPr id="20" name="Picture 2"/>
          <p:cNvPicPr>
            <a:picLocks noChangeAspect="1" noChangeArrowheads="1"/>
          </p:cNvPicPr>
          <p:nvPr>
            <p:custDataLst>
              <p:tags r:id="rId1"/>
            </p:custDataLst>
          </p:nvPr>
        </p:nvPicPr>
        <p:blipFill>
          <a:blip r:embed="rId3" cstate="email"/>
          <a:srcRect/>
          <a:stretch>
            <a:fillRect/>
          </a:stretch>
        </p:blipFill>
        <p:spPr bwMode="auto">
          <a:xfrm>
            <a:off x="489155" y="1826340"/>
            <a:ext cx="7855713" cy="4415066"/>
          </a:xfrm>
          <a:prstGeom prst="rect">
            <a:avLst/>
          </a:prstGeom>
          <a:noFill/>
          <a:ln w="9525">
            <a:noFill/>
            <a:miter lim="800000"/>
            <a:headEnd/>
            <a:tailEnd/>
          </a:ln>
          <a:effectLst/>
        </p:spPr>
      </p:pic>
      <p:sp>
        <p:nvSpPr>
          <p:cNvPr id="24" name="AutoShape 7"/>
          <p:cNvSpPr>
            <a:spLocks noChangeArrowheads="1"/>
          </p:cNvSpPr>
          <p:nvPr/>
        </p:nvSpPr>
        <p:spPr bwMode="blackWhite">
          <a:xfrm>
            <a:off x="1209609" y="1768596"/>
            <a:ext cx="2596292" cy="2803160"/>
          </a:xfrm>
          <a:prstGeom prst="wedgeRectCallout">
            <a:avLst>
              <a:gd name="adj1" fmla="val 47846"/>
              <a:gd name="adj2" fmla="val 1777"/>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2012 was the 2</a:t>
            </a:r>
            <a:r>
              <a:rPr lang="en-US" b="1" baseline="30000" dirty="0" smtClean="0">
                <a:solidFill>
                  <a:srgbClr val="FFFFFF"/>
                </a:solidFill>
                <a:latin typeface="Arial" charset="0"/>
                <a:cs typeface="Arial" charset="0"/>
              </a:rPr>
              <a:t>nd</a:t>
            </a:r>
            <a:r>
              <a:rPr lang="en-US" b="1" dirty="0" smtClean="0">
                <a:solidFill>
                  <a:srgbClr val="FFFFFF"/>
                </a:solidFill>
                <a:latin typeface="Arial" charset="0"/>
                <a:cs typeface="Arial" charset="0"/>
              </a:rPr>
              <a:t> or 3</a:t>
            </a:r>
            <a:r>
              <a:rPr lang="en-US" b="1" baseline="30000" dirty="0" smtClean="0">
                <a:solidFill>
                  <a:srgbClr val="FFFFFF"/>
                </a:solidFill>
                <a:latin typeface="Arial" charset="0"/>
                <a:cs typeface="Arial" charset="0"/>
              </a:rPr>
              <a:t>rd</a:t>
            </a:r>
            <a:r>
              <a:rPr lang="en-US" b="1" dirty="0" smtClean="0">
                <a:solidFill>
                  <a:srgbClr val="FFFFFF"/>
                </a:solidFill>
                <a:latin typeface="Arial" charset="0"/>
                <a:cs typeface="Arial" charset="0"/>
              </a:rPr>
              <a:t> most expensive year on record for insured catastrophe losses in the US.</a:t>
            </a:r>
          </a:p>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Approximately 57% of the overall cost of catastrophes in the US was covered by insurance in 2012</a:t>
            </a:r>
            <a:endParaRPr lang="en-US" b="1" dirty="0">
              <a:solidFill>
                <a:srgbClr val="FFFFFF"/>
              </a:solidFill>
              <a:latin typeface="Arial" charset="0"/>
              <a:cs typeface="Arial" charset="0"/>
            </a:endParaRPr>
          </a:p>
        </p:txBody>
      </p:sp>
      <p:sp>
        <p:nvSpPr>
          <p:cNvPr id="25" name="AutoShape 7"/>
          <p:cNvSpPr>
            <a:spLocks noChangeArrowheads="1"/>
          </p:cNvSpPr>
          <p:nvPr/>
        </p:nvSpPr>
        <p:spPr bwMode="blackWhite">
          <a:xfrm>
            <a:off x="6740012" y="1659556"/>
            <a:ext cx="2192242" cy="1290638"/>
          </a:xfrm>
          <a:prstGeom prst="wedgeRectCallout">
            <a:avLst>
              <a:gd name="adj1" fmla="val 13454"/>
              <a:gd name="adj2" fmla="val 13601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2012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$101.1B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$57.9B</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par>
                          <p:cTn id="8" fill="hold">
                            <p:stCondLst>
                              <p:cond delay="1200"/>
                            </p:stCondLst>
                            <p:childTnLst>
                              <p:par>
                                <p:cTn id="9" presetID="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Group 5"/>
          <p:cNvGraphicFramePr>
            <a:graphicFrameLocks/>
          </p:cNvGraphicFramePr>
          <p:nvPr/>
        </p:nvGraphicFramePr>
        <p:xfrm>
          <a:off x="269873" y="1431924"/>
          <a:ext cx="8564564" cy="4936380"/>
        </p:xfrm>
        <a:graphic>
          <a:graphicData uri="http://schemas.openxmlformats.org/drawingml/2006/table">
            <a:tbl>
              <a:tblPr>
                <a:effectLst/>
              </a:tblPr>
              <a:tblGrid>
                <a:gridCol w="1831525"/>
                <a:gridCol w="1239803"/>
                <a:gridCol w="1239803"/>
                <a:gridCol w="2125374"/>
                <a:gridCol w="2128059"/>
              </a:tblGrid>
              <a:tr h="63822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defRPr/>
                      </a:pPr>
                      <a:r>
                        <a:rPr lang="en-US" sz="1200" b="1" dirty="0" smtClean="0">
                          <a:solidFill>
                            <a:srgbClr val="FFFFFF"/>
                          </a:solidFill>
                          <a:latin typeface="Arial" charset="0"/>
                        </a:rPr>
                        <a:t>As of July 1, 2013</a:t>
                      </a:r>
                      <a:endParaRPr lang="en-US" sz="1200" b="1" i="1" dirty="0" smtClean="0">
                        <a:solidFill>
                          <a:srgbClr val="FFFFFF"/>
                        </a:solidFill>
                        <a:latin typeface="Arial" charset="0"/>
                      </a:endParaRPr>
                    </a:p>
                  </a:txBody>
                  <a:tcPr anchor="b" horzOverflow="overflow">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Number of  Events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Fatalities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Overall Losses (US $m)</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Insured Losses (US $m)</a:t>
                      </a:r>
                    </a:p>
                  </a:txBody>
                  <a:tcPr anchor="b" horzOverflow="overflow">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r>
              <a:tr h="665413">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Severe</a:t>
                      </a:r>
                      <a:br>
                        <a:rPr kumimoji="0" lang="en-US" sz="1600" b="1" i="0" u="none" strike="noStrike" cap="none" normalizeH="0" baseline="0" dirty="0" smtClean="0">
                          <a:ln>
                            <a:noFill/>
                          </a:ln>
                          <a:solidFill>
                            <a:schemeClr val="tx1">
                              <a:lumMod val="85000"/>
                              <a:lumOff val="15000"/>
                            </a:schemeClr>
                          </a:solidFill>
                          <a:effectLst/>
                          <a:latin typeface="Arial" charset="0"/>
                        </a:rPr>
                      </a:br>
                      <a:r>
                        <a:rPr kumimoji="0" lang="en-US" sz="1600" b="1" i="0" u="none" strike="noStrike" cap="none" normalizeH="0" baseline="0" dirty="0" smtClean="0">
                          <a:ln>
                            <a:noFill/>
                          </a:ln>
                          <a:solidFill>
                            <a:schemeClr val="tx1">
                              <a:lumMod val="85000"/>
                              <a:lumOff val="15000"/>
                            </a:schemeClr>
                          </a:solidFill>
                          <a:effectLst/>
                          <a:latin typeface="Arial" charset="0"/>
                        </a:rPr>
                        <a:t>Thunderstorm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29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66</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10,180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kern="1200" cap="none" normalizeH="0" baseline="0" dirty="0" smtClean="0">
                          <a:ln>
                            <a:noFill/>
                          </a:ln>
                          <a:solidFill>
                            <a:schemeClr val="tx1">
                              <a:lumMod val="85000"/>
                              <a:lumOff val="15000"/>
                            </a:schemeClr>
                          </a:solidFill>
                          <a:effectLst/>
                          <a:latin typeface="Arial" charset="0"/>
                          <a:ea typeface="+mn-ea"/>
                          <a:cs typeface="+mn-cs"/>
                        </a:rPr>
                        <a:t>6,325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76097">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Winter 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lumMod val="85000"/>
                              <a:lumOff val="15000"/>
                            </a:schemeClr>
                          </a:solidFill>
                          <a:effectLst/>
                          <a:latin typeface="Arial" charset="0"/>
                        </a:rPr>
                        <a:t>17</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2,434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1,255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92815">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Flood</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lumMod val="85000"/>
                              <a:lumOff val="15000"/>
                            </a:schemeClr>
                          </a:solidFill>
                          <a:effectLst/>
                          <a:latin typeface="Arial" charset="0"/>
                        </a:rPr>
                        <a:t>500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9809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Earthquake &amp; Geophysical</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lumMod val="85000"/>
                              <a:lumOff val="15000"/>
                            </a:schemeClr>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lumMod val="85000"/>
                              <a:lumOff val="15000"/>
                            </a:schemeClr>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615236">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Tropical Cyclone</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lumMod val="85000"/>
                              <a:lumOff val="15000"/>
                            </a:schemeClr>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9809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Wildfire, Heat, &amp; Drought</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23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700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lumMod val="85000"/>
                              <a:lumOff val="15000"/>
                            </a:schemeClr>
                          </a:solidFill>
                          <a:effectLst/>
                          <a:latin typeface="Arial" charset="0"/>
                        </a:rPr>
                        <a:t>365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92815">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Totals</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68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lumMod val="85000"/>
                              <a:lumOff val="15000"/>
                            </a:schemeClr>
                          </a:solidFill>
                          <a:effectLst/>
                          <a:latin typeface="Arial" charset="0"/>
                        </a:rPr>
                        <a:t>116</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lumMod val="85000"/>
                              <a:lumOff val="15000"/>
                            </a:schemeClr>
                          </a:solidFill>
                          <a:effectLst/>
                          <a:latin typeface="Arial" charset="0"/>
                        </a:rPr>
                        <a:t>13,814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lumMod val="85000"/>
                              <a:lumOff val="15000"/>
                            </a:schemeClr>
                          </a:solidFill>
                          <a:effectLst/>
                          <a:latin typeface="Arial" charset="0"/>
                        </a:rPr>
                        <a:t>7,945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r>
            </a:tbl>
          </a:graphicData>
        </a:graphic>
      </p:graphicFrame>
      <p:sp>
        <p:nvSpPr>
          <p:cNvPr id="7" name="TextBox 6"/>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77</a:t>
            </a:fld>
            <a:endParaRPr lang="en-US" sz="1000" dirty="0">
              <a:solidFill>
                <a:schemeClr val="accent4">
                  <a:lumMod val="75000"/>
                </a:schemeClr>
              </a:solidFill>
              <a:latin typeface="+mn-lt"/>
            </a:endParaRPr>
          </a:p>
        </p:txBody>
      </p:sp>
      <p:sp>
        <p:nvSpPr>
          <p:cNvPr id="9" name="Rectangle 3"/>
          <p:cNvSpPr>
            <a:spLocks noChangeArrowheads="1"/>
          </p:cNvSpPr>
          <p:nvPr/>
        </p:nvSpPr>
        <p:spPr bwMode="auto">
          <a:xfrm>
            <a:off x="0" y="6554581"/>
            <a:ext cx="2895599" cy="246221"/>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MR </a:t>
            </a:r>
            <a:r>
              <a:rPr lang="en-US" sz="1000" dirty="0" err="1" smtClean="0">
                <a:solidFill>
                  <a:schemeClr val="accent4">
                    <a:lumMod val="75000"/>
                  </a:schemeClr>
                </a:solidFill>
                <a:latin typeface="Arial" charset="0"/>
              </a:rPr>
              <a:t>NatCatSERVICE</a:t>
            </a:r>
            <a:endParaRPr lang="en-US" sz="1000" dirty="0">
              <a:solidFill>
                <a:schemeClr val="accent4">
                  <a:lumMod val="75000"/>
                </a:schemeClr>
              </a:solidFill>
              <a:latin typeface="Arial" charset="0"/>
              <a:cs typeface="Arial" charset="0"/>
            </a:endParaRPr>
          </a:p>
        </p:txBody>
      </p:sp>
      <p:sp>
        <p:nvSpPr>
          <p:cNvPr id="11" name="Title 7"/>
          <p:cNvSpPr>
            <a:spLocks noGrp="1"/>
          </p:cNvSpPr>
          <p:nvPr>
            <p:ph type="title"/>
          </p:nvPr>
        </p:nvSpPr>
        <p:spPr>
          <a:xfrm>
            <a:off x="266438" y="179506"/>
            <a:ext cx="6840000" cy="720000"/>
          </a:xfrm>
        </p:spPr>
        <p:txBody>
          <a:bodyPr/>
          <a:lstStyle/>
          <a:p>
            <a:r>
              <a:rPr lang="en-US" dirty="0" smtClean="0">
                <a:solidFill>
                  <a:srgbClr val="225A7A"/>
                </a:solidFill>
              </a:rPr>
              <a:t>Natural Disaster Losses in the United States: First Half 2013</a:t>
            </a:r>
            <a:endParaRPr lang="en-US" dirty="0">
              <a:solidFill>
                <a:srgbClr val="225A7A"/>
              </a:solidFill>
            </a:endParaRPr>
          </a:p>
        </p:txBody>
      </p:sp>
    </p:spTree>
    <p:custDataLst>
      <p:tags r:id="rId1"/>
    </p:custData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itle 11"/>
          <p:cNvSpPr>
            <a:spLocks noGrp="1"/>
          </p:cNvSpPr>
          <p:nvPr>
            <p:ph type="title"/>
          </p:nvPr>
        </p:nvSpPr>
        <p:spPr>
          <a:xfrm>
            <a:off x="311150" y="209550"/>
            <a:ext cx="6840538" cy="720725"/>
          </a:xfrm>
        </p:spPr>
        <p:txBody>
          <a:bodyPr/>
          <a:lstStyle/>
          <a:p>
            <a:pPr>
              <a:defRPr/>
            </a:pPr>
            <a:r>
              <a:rPr lang="en-US" kern="1200" dirty="0" smtClean="0">
                <a:solidFill>
                  <a:srgbClr val="28688C"/>
                </a:solidFill>
                <a:latin typeface="Arial"/>
                <a:ea typeface="Arial Unicode MS"/>
                <a:cs typeface="Arial"/>
              </a:rPr>
              <a:t>U.S. Thunderstorm Loss Trends, </a:t>
            </a:r>
            <a:r>
              <a:rPr lang="en-US" dirty="0" smtClean="0">
                <a:solidFill>
                  <a:srgbClr val="28688C"/>
                </a:solidFill>
              </a:rPr>
              <a:t>1980 – June 30, 2013</a:t>
            </a:r>
            <a:endParaRPr lang="en-US" sz="2400" dirty="0">
              <a:solidFill>
                <a:srgbClr val="28688C"/>
              </a:solidFill>
            </a:endParaRPr>
          </a:p>
        </p:txBody>
      </p:sp>
      <p:sp>
        <p:nvSpPr>
          <p:cNvPr id="13" name="TextBox 12"/>
          <p:cNvSpPr txBox="1"/>
          <p:nvPr/>
        </p:nvSpPr>
        <p:spPr>
          <a:xfrm>
            <a:off x="8415338" y="6551613"/>
            <a:ext cx="685800" cy="274637"/>
          </a:xfrm>
          <a:prstGeom prst="rect">
            <a:avLst/>
          </a:prstGeom>
          <a:noFill/>
        </p:spPr>
        <p:txBody>
          <a:bodyPr anchor="ctr"/>
          <a:lstStyle/>
          <a:p>
            <a:pPr algn="r">
              <a:defRPr/>
            </a:pPr>
            <a:fld id="{8D0801B0-B425-4BBD-988E-B9240017401C}" type="slidenum">
              <a:rPr lang="en-US" sz="1000">
                <a:solidFill>
                  <a:schemeClr val="accent4">
                    <a:lumMod val="75000"/>
                  </a:schemeClr>
                </a:solidFill>
                <a:latin typeface="+mn-lt"/>
                <a:cs typeface="+mn-cs"/>
              </a:rPr>
              <a:pPr algn="r">
                <a:defRPr/>
              </a:pPr>
              <a:t>78</a:t>
            </a:fld>
            <a:endParaRPr lang="en-US" sz="1000" dirty="0">
              <a:solidFill>
                <a:schemeClr val="accent4">
                  <a:lumMod val="75000"/>
                </a:schemeClr>
              </a:solidFill>
              <a:latin typeface="+mn-lt"/>
              <a:cs typeface="+mn-cs"/>
            </a:endParaRPr>
          </a:p>
        </p:txBody>
      </p:sp>
      <p:sp>
        <p:nvSpPr>
          <p:cNvPr id="21" name="Rectangle 3"/>
          <p:cNvSpPr>
            <a:spLocks noChangeArrowheads="1"/>
          </p:cNvSpPr>
          <p:nvPr/>
        </p:nvSpPr>
        <p:spPr bwMode="auto">
          <a:xfrm>
            <a:off x="26988" y="6396038"/>
            <a:ext cx="4267200" cy="40005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cs typeface="+mn-cs"/>
            </a:endParaRPr>
          </a:p>
          <a:p>
            <a:pPr>
              <a:defRPr/>
            </a:pPr>
            <a:r>
              <a:rPr lang="en-US" sz="1000" dirty="0">
                <a:solidFill>
                  <a:schemeClr val="accent4">
                    <a:lumMod val="75000"/>
                  </a:schemeClr>
                </a:solidFill>
                <a:cs typeface="+mn-cs"/>
              </a:rPr>
              <a:t>Source: Property Claims Service,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i="1" dirty="0">
              <a:solidFill>
                <a:schemeClr val="accent4">
                  <a:lumMod val="75000"/>
                </a:schemeClr>
              </a:solidFill>
              <a:cs typeface="+mn-cs"/>
            </a:endParaRPr>
          </a:p>
        </p:txBody>
      </p:sp>
      <p:pic>
        <p:nvPicPr>
          <p:cNvPr id="14" name="Picture 5" descr="image002"/>
          <p:cNvPicPr>
            <a:picLocks noChangeAspect="1" noChangeArrowheads="1"/>
          </p:cNvPicPr>
          <p:nvPr>
            <p:custDataLst>
              <p:tags r:id="rId1"/>
            </p:custDataLst>
          </p:nvPr>
        </p:nvPicPr>
        <p:blipFill>
          <a:blip r:embed="rId4" cstate="email"/>
          <a:srcRect/>
          <a:stretch>
            <a:fillRect/>
          </a:stretch>
        </p:blipFill>
        <p:spPr bwMode="auto">
          <a:xfrm>
            <a:off x="85300" y="1435305"/>
            <a:ext cx="8763732" cy="4818011"/>
          </a:xfrm>
          <a:prstGeom prst="rect">
            <a:avLst/>
          </a:prstGeom>
          <a:noFill/>
          <a:ln w="9525">
            <a:noFill/>
            <a:miter lim="800000"/>
            <a:headEnd/>
            <a:tailEnd/>
          </a:ln>
        </p:spPr>
      </p:pic>
      <p:sp>
        <p:nvSpPr>
          <p:cNvPr id="16" name="Text Box 17"/>
          <p:cNvSpPr txBox="1">
            <a:spLocks noChangeArrowheads="1"/>
          </p:cNvSpPr>
          <p:nvPr/>
        </p:nvSpPr>
        <p:spPr bwMode="auto">
          <a:xfrm>
            <a:off x="941721" y="2504161"/>
            <a:ext cx="2381437" cy="203132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a:solidFill>
                  <a:schemeClr val="bg1"/>
                </a:solidFill>
                <a:latin typeface="Arial" pitchFamily="34" charset="0"/>
                <a:cs typeface="Arial" pitchFamily="34" charset="0"/>
              </a:rPr>
              <a:t>Average thunderstorm losses are up </a:t>
            </a:r>
            <a:r>
              <a:rPr lang="en-US" b="1" dirty="0" smtClean="0">
                <a:solidFill>
                  <a:schemeClr val="bg1"/>
                </a:solidFill>
                <a:latin typeface="Arial" pitchFamily="34" charset="0"/>
                <a:cs typeface="Arial" pitchFamily="34" charset="0"/>
              </a:rPr>
              <a:t>7 </a:t>
            </a:r>
            <a:r>
              <a:rPr lang="en-US" b="1" dirty="0">
                <a:solidFill>
                  <a:schemeClr val="bg1"/>
                </a:solidFill>
                <a:latin typeface="Arial" pitchFamily="34" charset="0"/>
                <a:cs typeface="Arial" pitchFamily="34" charset="0"/>
              </a:rPr>
              <a:t>fold since the early </a:t>
            </a:r>
            <a:r>
              <a:rPr lang="en-US" b="1" dirty="0" smtClean="0">
                <a:solidFill>
                  <a:schemeClr val="bg1"/>
                </a:solidFill>
                <a:latin typeface="Arial" pitchFamily="34" charset="0"/>
                <a:cs typeface="Arial" pitchFamily="34" charset="0"/>
              </a:rPr>
              <a:t>1980s.  The 5- year running average loss is up sharply.</a:t>
            </a:r>
            <a:endParaRPr lang="en-US" b="1" dirty="0">
              <a:solidFill>
                <a:schemeClr val="bg1"/>
              </a:solidFill>
              <a:latin typeface="Arial" pitchFamily="34" charset="0"/>
              <a:cs typeface="Arial" pitchFamily="34" charset="0"/>
            </a:endParaRPr>
          </a:p>
        </p:txBody>
      </p:sp>
      <p:sp>
        <p:nvSpPr>
          <p:cNvPr id="17" name="Text Box 17"/>
          <p:cNvSpPr txBox="1">
            <a:spLocks noChangeArrowheads="1"/>
          </p:cNvSpPr>
          <p:nvPr/>
        </p:nvSpPr>
        <p:spPr bwMode="auto">
          <a:xfrm>
            <a:off x="3647762" y="1258298"/>
            <a:ext cx="3940175" cy="1477962"/>
          </a:xfrm>
          <a:prstGeom prst="rect">
            <a:avLst/>
          </a:prstGeom>
          <a:solidFill>
            <a:schemeClr val="accent1">
              <a:lumMod val="75000"/>
            </a:schemeClr>
          </a:solidFill>
          <a:ln w="9525" algn="ctr">
            <a:noFill/>
            <a:miter lim="800000"/>
            <a:headEnd/>
            <a:tailEnd/>
          </a:ln>
        </p:spPr>
        <p:txBody>
          <a:bodyPr>
            <a:spAutoFit/>
          </a:bodyPr>
          <a:lstStyle/>
          <a:p>
            <a:pPr algn="ctr">
              <a:defRPr/>
            </a:pPr>
            <a:r>
              <a:rPr lang="en-US" b="1" dirty="0">
                <a:solidFill>
                  <a:schemeClr val="bg1"/>
                </a:solidFill>
                <a:latin typeface="Arial" pitchFamily="34" charset="0"/>
                <a:cs typeface="Arial" pitchFamily="34" charset="0"/>
              </a:rPr>
              <a:t>Hurricanes get all the headlines, but thunderstorms are consistent producers of large scale loss. </a:t>
            </a:r>
            <a:r>
              <a:rPr lang="en-US" b="1" dirty="0" smtClean="0">
                <a:solidFill>
                  <a:schemeClr val="bg1"/>
                </a:solidFill>
                <a:latin typeface="Arial" pitchFamily="34" charset="0"/>
                <a:cs typeface="Arial" pitchFamily="34" charset="0"/>
              </a:rPr>
              <a:t>2008-2012 </a:t>
            </a:r>
            <a:r>
              <a:rPr lang="en-US" b="1" dirty="0">
                <a:solidFill>
                  <a:schemeClr val="bg1"/>
                </a:solidFill>
                <a:latin typeface="Arial" pitchFamily="34" charset="0"/>
                <a:cs typeface="Arial" pitchFamily="34" charset="0"/>
              </a:rPr>
              <a:t>are the most expensive years on record.</a:t>
            </a:r>
          </a:p>
        </p:txBody>
      </p:sp>
      <p:sp>
        <p:nvSpPr>
          <p:cNvPr id="19" name="AutoShape 7"/>
          <p:cNvSpPr>
            <a:spLocks noChangeArrowheads="1"/>
          </p:cNvSpPr>
          <p:nvPr/>
        </p:nvSpPr>
        <p:spPr bwMode="blackWhite">
          <a:xfrm>
            <a:off x="3721510" y="2831690"/>
            <a:ext cx="3531191" cy="1371600"/>
          </a:xfrm>
          <a:prstGeom prst="wedgeRectCallout">
            <a:avLst>
              <a:gd name="adj1" fmla="val 87613"/>
              <a:gd name="adj2" fmla="val 119775"/>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1</a:t>
            </a:r>
            <a:r>
              <a:rPr lang="en-US" b="1" baseline="30000" dirty="0" smtClean="0">
                <a:solidFill>
                  <a:srgbClr val="FFFFFF"/>
                </a:solidFill>
                <a:latin typeface="Arial" pitchFamily="34" charset="0"/>
                <a:cs typeface="Arial" pitchFamily="34" charset="0"/>
              </a:rPr>
              <a:t>st</a:t>
            </a:r>
            <a:r>
              <a:rPr lang="en-US" b="1" dirty="0" smtClean="0">
                <a:solidFill>
                  <a:srgbClr val="FFFFFF"/>
                </a:solidFill>
                <a:latin typeface="Arial" pitchFamily="34" charset="0"/>
                <a:cs typeface="Arial" pitchFamily="34" charset="0"/>
              </a:rPr>
              <a:t> Half 2013 thunderstorm losses total $6.325B; The system that included the EF-5 tornado in Moore, OK, accounted for  $1.575B</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79</a:t>
            </a:fld>
            <a:endParaRPr lang="en-US" smtClean="0"/>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0" y="90488"/>
            <a:ext cx="7699375" cy="860425"/>
          </a:xfrm>
        </p:spPr>
        <p:txBody>
          <a:bodyPr/>
          <a:lstStyle/>
          <a:p>
            <a:r>
              <a:rPr lang="en-US" dirty="0" smtClean="0"/>
              <a:t>Inflation Adjusted U.S. Catastrophe Losses by Cause of Loss, 1992–2011</a:t>
            </a:r>
            <a:r>
              <a:rPr lang="en-US" baseline="30000" dirty="0" smtClean="0"/>
              <a:t>1</a:t>
            </a:r>
          </a:p>
        </p:txBody>
      </p:sp>
      <p:graphicFrame>
        <p:nvGraphicFramePr>
          <p:cNvPr id="6151176" name="Object 8"/>
          <p:cNvGraphicFramePr>
            <a:graphicFrameLocks noGrp="1"/>
          </p:cNvGraphicFramePr>
          <p:nvPr>
            <p:ph idx="4294967295"/>
          </p:nvPr>
        </p:nvGraphicFramePr>
        <p:xfrm>
          <a:off x="2159000" y="1584325"/>
          <a:ext cx="4486275" cy="3695700"/>
        </p:xfrm>
        <a:graphic>
          <a:graphicData uri="http://schemas.openxmlformats.org/presentationml/2006/ole">
            <p:oleObj spid="_x0000_s3886082" name="Chart" r:id="rId4" imgW="4486147" imgH="3695661" progId="MSGraph.Chart.8">
              <p:embed followColorScheme="full"/>
            </p:oleObj>
          </a:graphicData>
        </a:graphic>
      </p:graphicFrame>
      <p:sp>
        <p:nvSpPr>
          <p:cNvPr id="54280" name="Rectangle 5"/>
          <p:cNvSpPr>
            <a:spLocks noChangeArrowheads="1"/>
          </p:cNvSpPr>
          <p:nvPr/>
        </p:nvSpPr>
        <p:spPr bwMode="auto">
          <a:xfrm>
            <a:off x="0" y="5457825"/>
            <a:ext cx="8821738" cy="14001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Catastrophes are defined as events causing direct insured losses to property of $25 million or more in 2009 dollars.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Excludes snow.</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Does not include NFIP flood losses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a:t>
            </a:r>
            <a:r>
              <a:rPr lang="en-US" sz="1100" dirty="0" err="1"/>
              <a:t>wildland</a:t>
            </a:r>
            <a:r>
              <a:rPr lang="en-US" sz="1100" dirty="0"/>
              <a:t> fires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civil disorders, water damage, utility disruptions and non-property losses such as those covered by workers compensation.</a:t>
            </a:r>
          </a:p>
          <a:p>
            <a:pPr eaLnBrk="0" hangingPunct="0">
              <a:lnSpc>
                <a:spcPct val="85000"/>
              </a:lnSpc>
              <a:spcBef>
                <a:spcPct val="25000"/>
              </a:spcBef>
              <a:buClr>
                <a:schemeClr val="accent2"/>
              </a:buClr>
              <a:buFont typeface="Wingdings" pitchFamily="2" charset="2"/>
              <a:buNone/>
              <a:defRPr/>
            </a:pPr>
            <a:r>
              <a:rPr lang="en-US" sz="1100" dirty="0"/>
              <a:t>Source: ISO’s Property Claim Services Unit.  </a:t>
            </a:r>
          </a:p>
        </p:txBody>
      </p:sp>
      <p:sp>
        <p:nvSpPr>
          <p:cNvPr id="33801" name="Rectangle 7"/>
          <p:cNvSpPr>
            <a:spLocks noChangeArrowheads="1"/>
          </p:cNvSpPr>
          <p:nvPr/>
        </p:nvSpPr>
        <p:spPr bwMode="gray">
          <a:xfrm>
            <a:off x="6396038" y="3287713"/>
            <a:ext cx="2532062" cy="366712"/>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a:t>
            </a:r>
            <a:r>
              <a:rPr lang="en-US" sz="1400" dirty="0" smtClean="0"/>
              <a:t>161.3</a:t>
            </a:r>
            <a:endParaRPr lang="en-US" sz="1400" dirty="0"/>
          </a:p>
        </p:txBody>
      </p:sp>
      <p:sp>
        <p:nvSpPr>
          <p:cNvPr id="33802" name="Rectangle 8"/>
          <p:cNvSpPr>
            <a:spLocks noChangeArrowheads="1"/>
          </p:cNvSpPr>
          <p:nvPr/>
        </p:nvSpPr>
        <p:spPr bwMode="gray">
          <a:xfrm>
            <a:off x="4810125" y="1228725"/>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Fires (4), </a:t>
            </a:r>
            <a:r>
              <a:rPr lang="en-US" sz="1400" dirty="0" smtClean="0"/>
              <a:t>$6.0</a:t>
            </a:r>
            <a:endParaRPr lang="en-US" sz="1400" dirty="0"/>
          </a:p>
        </p:txBody>
      </p:sp>
      <p:sp>
        <p:nvSpPr>
          <p:cNvPr id="33803" name="Rectangle 11"/>
          <p:cNvSpPr>
            <a:spLocks noChangeArrowheads="1"/>
          </p:cNvSpPr>
          <p:nvPr/>
        </p:nvSpPr>
        <p:spPr bwMode="gray">
          <a:xfrm>
            <a:off x="1547813" y="4851400"/>
            <a:ext cx="1831975" cy="184150"/>
          </a:xfrm>
          <a:prstGeom prst="rect">
            <a:avLst/>
          </a:prstGeom>
          <a:noFill/>
          <a:ln w="9525">
            <a:noFill/>
            <a:miter lim="800000"/>
            <a:headEnd/>
            <a:tailEnd/>
          </a:ln>
        </p:spPr>
        <p:txBody>
          <a:bodyPr lIns="0" tIns="0" rIns="0" bIns="0" anchor="ctr">
            <a:spAutoFit/>
          </a:bodyPr>
          <a:lstStyle/>
          <a:p>
            <a:pPr algn="r">
              <a:lnSpc>
                <a:spcPct val="85000"/>
              </a:lnSpc>
            </a:pPr>
            <a:r>
              <a:rPr lang="en-US" sz="1400" dirty="0"/>
              <a:t>Tornadoes (2), $</a:t>
            </a:r>
            <a:r>
              <a:rPr lang="en-US" sz="1400" dirty="0" smtClean="0"/>
              <a:t>130.2</a:t>
            </a:r>
            <a:endParaRPr lang="en-US" sz="1400" dirty="0"/>
          </a:p>
        </p:txBody>
      </p:sp>
      <p:sp>
        <p:nvSpPr>
          <p:cNvPr id="33804" name="Rectangle 13"/>
          <p:cNvSpPr>
            <a:spLocks noChangeArrowheads="1"/>
          </p:cNvSpPr>
          <p:nvPr/>
        </p:nvSpPr>
        <p:spPr bwMode="gray">
          <a:xfrm>
            <a:off x="766763" y="3092450"/>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a:t>
            </a:r>
            <a:r>
              <a:rPr lang="en-US" sz="1400" dirty="0" smtClean="0"/>
              <a:t>$28.2</a:t>
            </a:r>
            <a:endParaRPr lang="en-US" sz="1400" i="1" dirty="0"/>
          </a:p>
        </p:txBody>
      </p:sp>
      <p:sp>
        <p:nvSpPr>
          <p:cNvPr id="33805" name="Rectangle 14"/>
          <p:cNvSpPr>
            <a:spLocks noChangeArrowheads="1"/>
          </p:cNvSpPr>
          <p:nvPr/>
        </p:nvSpPr>
        <p:spPr bwMode="gray">
          <a:xfrm>
            <a:off x="1801813" y="2207930"/>
            <a:ext cx="1344612" cy="183127"/>
          </a:xfrm>
          <a:prstGeom prst="rect">
            <a:avLst/>
          </a:prstGeom>
          <a:noFill/>
          <a:ln w="9525">
            <a:noFill/>
            <a:miter lim="800000"/>
            <a:headEnd/>
            <a:tailEnd/>
          </a:ln>
        </p:spPr>
        <p:txBody>
          <a:bodyPr lIns="0" tIns="0" rIns="0" bIns="0" anchor="ctr">
            <a:spAutoFit/>
          </a:bodyPr>
          <a:lstStyle/>
          <a:p>
            <a:pPr algn="r">
              <a:lnSpc>
                <a:spcPct val="85000"/>
              </a:lnSpc>
            </a:pPr>
            <a:r>
              <a:rPr lang="en-US" sz="1400" dirty="0"/>
              <a:t>Terrorism, $</a:t>
            </a:r>
            <a:r>
              <a:rPr lang="en-US" sz="1400" dirty="0" smtClean="0"/>
              <a:t>24.4</a:t>
            </a:r>
            <a:endParaRPr lang="en-US" sz="1400" dirty="0"/>
          </a:p>
        </p:txBody>
      </p:sp>
      <p:sp>
        <p:nvSpPr>
          <p:cNvPr id="33806" name="Rectangle 15"/>
          <p:cNvSpPr>
            <a:spLocks noChangeArrowheads="1"/>
          </p:cNvSpPr>
          <p:nvPr/>
        </p:nvSpPr>
        <p:spPr bwMode="gray">
          <a:xfrm>
            <a:off x="1089025" y="1730375"/>
            <a:ext cx="2614613"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Geological Events, $</a:t>
            </a:r>
            <a:r>
              <a:rPr lang="en-US" sz="1400" dirty="0" smtClean="0"/>
              <a:t>18.2</a:t>
            </a:r>
            <a:endParaRPr lang="en-US" sz="1400" dirty="0"/>
          </a:p>
        </p:txBody>
      </p:sp>
      <p:sp>
        <p:nvSpPr>
          <p:cNvPr id="33807" name="Rectangle 15"/>
          <p:cNvSpPr>
            <a:spLocks noChangeArrowheads="1"/>
          </p:cNvSpPr>
          <p:nvPr/>
        </p:nvSpPr>
        <p:spPr bwMode="gray">
          <a:xfrm>
            <a:off x="1317625" y="1155700"/>
            <a:ext cx="2203450"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Wind/Hail/Flood (3), $</a:t>
            </a:r>
            <a:r>
              <a:rPr lang="en-US" sz="1400" dirty="0" smtClean="0"/>
              <a:t>14.8</a:t>
            </a:r>
            <a:endParaRPr lang="en-US" sz="1400" dirty="0"/>
          </a:p>
        </p:txBody>
      </p:sp>
      <p:sp>
        <p:nvSpPr>
          <p:cNvPr id="33808" name="Freeform 2"/>
          <p:cNvSpPr>
            <a:spLocks/>
          </p:cNvSpPr>
          <p:nvPr/>
        </p:nvSpPr>
        <p:spPr bwMode="gray">
          <a:xfrm>
            <a:off x="4549775" y="1519238"/>
            <a:ext cx="425450" cy="187325"/>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003800" y="147478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Other (5), </a:t>
            </a:r>
            <a:r>
              <a:rPr lang="en-US" sz="1400" dirty="0" smtClean="0"/>
              <a:t>$1.4</a:t>
            </a:r>
            <a:endParaRPr lang="en-US" sz="1400" dirty="0"/>
          </a:p>
        </p:txBody>
      </p:sp>
      <p:sp>
        <p:nvSpPr>
          <p:cNvPr id="33810" name="Freeform 2"/>
          <p:cNvSpPr>
            <a:spLocks/>
          </p:cNvSpPr>
          <p:nvPr/>
        </p:nvSpPr>
        <p:spPr bwMode="gray">
          <a:xfrm rot="5400000">
            <a:off x="3577432" y="1156494"/>
            <a:ext cx="501650"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325938" y="130492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284913" y="4003675"/>
            <a:ext cx="2784475" cy="1404938"/>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a:solidFill>
                  <a:srgbClr val="FFFFFF"/>
                </a:solidFill>
              </a:rPr>
              <a:t>Wind losses are by far cause the most catastrophe losses, even if hurricanes/TS are excluded.</a:t>
            </a:r>
          </a:p>
        </p:txBody>
      </p:sp>
      <p:sp>
        <p:nvSpPr>
          <p:cNvPr id="21" name="AutoShape 7"/>
          <p:cNvSpPr>
            <a:spLocks noChangeArrowheads="1"/>
          </p:cNvSpPr>
          <p:nvPr/>
        </p:nvSpPr>
        <p:spPr bwMode="blackWhite">
          <a:xfrm>
            <a:off x="258763" y="3479800"/>
            <a:ext cx="2244725" cy="987425"/>
          </a:xfrm>
          <a:prstGeom prst="wedgeRectCallout">
            <a:avLst>
              <a:gd name="adj1" fmla="val 87148"/>
              <a:gd name="adj2" fmla="val 2308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cs typeface="+mn-cs"/>
              </a:rPr>
              <a:t>Tornado share of CAT losses is rising</a:t>
            </a:r>
          </a:p>
        </p:txBody>
      </p:sp>
      <p:sp>
        <p:nvSpPr>
          <p:cNvPr id="22" name="Text Box 6"/>
          <p:cNvSpPr txBox="1">
            <a:spLocks noChangeArrowheads="1"/>
          </p:cNvSpPr>
          <p:nvPr/>
        </p:nvSpPr>
        <p:spPr bwMode="blackWhite">
          <a:xfrm>
            <a:off x="6415550" y="1356852"/>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Insured cat losses from 1992-2011 totaled $384.3B, an average of $19.2B per year or $1.6B per month</a:t>
            </a:r>
            <a:endParaRPr lang="en-US" sz="2000"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8</a:t>
            </a:fld>
            <a:endParaRPr lang="en-US" smtClean="0">
              <a:solidFill>
                <a:srgbClr val="000000"/>
              </a:solidFill>
            </a:endParaRPr>
          </a:p>
        </p:txBody>
      </p:sp>
      <p:sp>
        <p:nvSpPr>
          <p:cNvPr id="37894" name="Rectangle 2"/>
          <p:cNvSpPr>
            <a:spLocks noGrp="1" noChangeArrowheads="1"/>
          </p:cNvSpPr>
          <p:nvPr>
            <p:ph type="title"/>
          </p:nvPr>
        </p:nvSpPr>
        <p:spPr>
          <a:xfrm>
            <a:off x="235386" y="90488"/>
            <a:ext cx="7400925" cy="860425"/>
          </a:xfrm>
        </p:spPr>
        <p:txBody>
          <a:bodyPr/>
          <a:lstStyle/>
          <a:p>
            <a:r>
              <a:rPr lang="en-US" dirty="0" smtClean="0"/>
              <a:t>P/C Insurance Industry </a:t>
            </a:r>
            <a:br>
              <a:rPr lang="en-US" dirty="0" smtClean="0"/>
            </a:br>
            <a:r>
              <a:rPr lang="en-US" dirty="0" smtClean="0"/>
              <a:t>Combined Ratio, 2001–2013:Q1*</a:t>
            </a:r>
          </a:p>
        </p:txBody>
      </p:sp>
      <p:sp>
        <p:nvSpPr>
          <p:cNvPr id="37895" name="Rectangle 3"/>
          <p:cNvSpPr>
            <a:spLocks noChangeArrowheads="1"/>
          </p:cNvSpPr>
          <p:nvPr/>
        </p:nvSpPr>
        <p:spPr bwMode="auto">
          <a:xfrm>
            <a:off x="-50240" y="6439514"/>
            <a:ext cx="8915400" cy="438582"/>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 Excludes Mortgage &amp; Financial Guaranty insurers 2008--</a:t>
            </a:r>
            <a:r>
              <a:rPr lang="en-US" sz="1000" dirty="0" smtClean="0">
                <a:solidFill>
                  <a:srgbClr val="000000"/>
                </a:solidFill>
                <a:latin typeface="Arial" charset="0"/>
                <a:cs typeface="Arial" charset="0"/>
              </a:rPr>
              <a:t>2012. </a:t>
            </a:r>
            <a:r>
              <a:rPr lang="en-US" sz="1000" dirty="0">
                <a:solidFill>
                  <a:srgbClr val="000000"/>
                </a:solidFill>
                <a:latin typeface="Arial" charset="0"/>
                <a:cs typeface="Arial" charset="0"/>
              </a:rPr>
              <a:t>Including M&amp;FG, 2008=105.1, 2009=100.7, 2010=102.4, </a:t>
            </a:r>
            <a:r>
              <a:rPr lang="en-US" sz="1000" dirty="0" smtClean="0">
                <a:solidFill>
                  <a:srgbClr val="000000"/>
                </a:solidFill>
                <a:latin typeface="Arial" charset="0"/>
                <a:cs typeface="Arial" charset="0"/>
              </a:rPr>
              <a:t>2011=108.1; 2012:=103.2.                              </a:t>
            </a:r>
            <a:endParaRPr lang="en-US" sz="10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Sources: A.M. Best, ISO</a:t>
            </a:r>
            <a:r>
              <a:rPr lang="en-US" sz="1000" dirty="0" smtClean="0">
                <a:solidFill>
                  <a:srgbClr val="000000"/>
                </a:solidFill>
                <a:latin typeface="Arial" charset="0"/>
                <a:cs typeface="Arial" charset="0"/>
              </a:rPr>
              <a:t>.</a:t>
            </a:r>
            <a:endParaRPr lang="en-US" sz="1000" dirty="0">
              <a:solidFill>
                <a:srgbClr val="000000"/>
              </a:solidFill>
              <a:latin typeface="Arial" charset="0"/>
              <a:cs typeface="Arial" charset="0"/>
            </a:endParaRPr>
          </a:p>
        </p:txBody>
      </p:sp>
      <p:graphicFrame>
        <p:nvGraphicFramePr>
          <p:cNvPr id="37890" name="Object 4"/>
          <p:cNvGraphicFramePr>
            <a:graphicFrameLocks noChangeAspect="1"/>
          </p:cNvGraphicFramePr>
          <p:nvPr/>
        </p:nvGraphicFramePr>
        <p:xfrm>
          <a:off x="174625" y="2743200"/>
          <a:ext cx="8577263" cy="3614738"/>
        </p:xfrm>
        <a:graphic>
          <a:graphicData uri="http://schemas.openxmlformats.org/presentationml/2006/ole">
            <p:oleObj spid="_x0000_s14586882" name="Chart" r:id="rId4" imgW="8534451" imgH="3628987" progId="MSGraph.Chart.8">
              <p:embed followColorScheme="full"/>
            </p:oleObj>
          </a:graphicData>
        </a:graphic>
      </p:graphicFrame>
      <p:sp>
        <p:nvSpPr>
          <p:cNvPr id="4451334" name="AutoShape 6"/>
          <p:cNvSpPr>
            <a:spLocks noChangeArrowheads="1"/>
          </p:cNvSpPr>
          <p:nvPr/>
        </p:nvSpPr>
        <p:spPr bwMode="blackWhite">
          <a:xfrm>
            <a:off x="3634716" y="3076129"/>
            <a:ext cx="1406525" cy="895350"/>
          </a:xfrm>
          <a:prstGeom prst="wedgeRectCallout">
            <a:avLst>
              <a:gd name="adj1" fmla="val -17182"/>
              <a:gd name="adj2" fmla="val 185028"/>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Best Combined Ratio Since 1949 (87.6)</a:t>
            </a:r>
          </a:p>
        </p:txBody>
      </p:sp>
      <p:sp>
        <p:nvSpPr>
          <p:cNvPr id="4451335" name="AutoShape 7"/>
          <p:cNvSpPr>
            <a:spLocks noChangeArrowheads="1"/>
          </p:cNvSpPr>
          <p:nvPr/>
        </p:nvSpPr>
        <p:spPr bwMode="blackWhite">
          <a:xfrm>
            <a:off x="182563" y="1357313"/>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As Recently as 2001, Insurers Paid Out Nearly $1.16 for Every $1 in Earned Premiums</a:t>
            </a:r>
          </a:p>
        </p:txBody>
      </p:sp>
      <p:sp>
        <p:nvSpPr>
          <p:cNvPr id="4451336" name="AutoShape 8"/>
          <p:cNvSpPr>
            <a:spLocks noChangeArrowheads="1"/>
          </p:cNvSpPr>
          <p:nvPr/>
        </p:nvSpPr>
        <p:spPr bwMode="blackWhite">
          <a:xfrm>
            <a:off x="4866594" y="1450354"/>
            <a:ext cx="1198563" cy="1228725"/>
          </a:xfrm>
          <a:prstGeom prst="wedgeRectCallout">
            <a:avLst>
              <a:gd name="adj1" fmla="val -20832"/>
              <a:gd name="adj2" fmla="val 189025"/>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latin typeface="Arial" charset="0"/>
                <a:cs typeface="Arial" charset="0"/>
              </a:rPr>
              <a:t>Relatively Low CAT Losses, Reserve Releases</a:t>
            </a:r>
          </a:p>
        </p:txBody>
      </p:sp>
      <p:sp>
        <p:nvSpPr>
          <p:cNvPr id="13" name="AutoShape 5"/>
          <p:cNvSpPr>
            <a:spLocks noChangeArrowheads="1"/>
          </p:cNvSpPr>
          <p:nvPr/>
        </p:nvSpPr>
        <p:spPr bwMode="blackWhite">
          <a:xfrm>
            <a:off x="2314987" y="1370013"/>
            <a:ext cx="1709738" cy="895350"/>
          </a:xfrm>
          <a:prstGeom prst="wedgeRectCallout">
            <a:avLst>
              <a:gd name="adj1" fmla="val 17460"/>
              <a:gd name="adj2" fmla="val 286644"/>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Heavy Use of Reinsurance Lowered Net Losses</a:t>
            </a:r>
          </a:p>
        </p:txBody>
      </p:sp>
      <p:sp>
        <p:nvSpPr>
          <p:cNvPr id="3" name="AutoShape 9"/>
          <p:cNvSpPr>
            <a:spLocks noChangeArrowheads="1"/>
          </p:cNvSpPr>
          <p:nvPr/>
        </p:nvSpPr>
        <p:spPr bwMode="blackWhite">
          <a:xfrm>
            <a:off x="6184926" y="1167938"/>
            <a:ext cx="1116013" cy="1206500"/>
          </a:xfrm>
          <a:prstGeom prst="wedgeRectCallout">
            <a:avLst>
              <a:gd name="adj1" fmla="val -64659"/>
              <a:gd name="adj2" fmla="val 244232"/>
            </a:avLst>
          </a:prstGeom>
          <a:solidFill>
            <a:srgbClr val="FF00FF"/>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Relatively Low CAT Losses, Reserve Releases</a:t>
            </a:r>
          </a:p>
        </p:txBody>
      </p:sp>
      <p:sp>
        <p:nvSpPr>
          <p:cNvPr id="14" name="AutoShape 9"/>
          <p:cNvSpPr>
            <a:spLocks noChangeArrowheads="1"/>
          </p:cNvSpPr>
          <p:nvPr/>
        </p:nvSpPr>
        <p:spPr bwMode="blackWhite">
          <a:xfrm>
            <a:off x="6507146" y="2739807"/>
            <a:ext cx="1038225" cy="1119188"/>
          </a:xfrm>
          <a:prstGeom prst="wedgeRectCallout">
            <a:avLst>
              <a:gd name="adj1" fmla="val -49844"/>
              <a:gd name="adj2" fmla="val 98717"/>
            </a:avLst>
          </a:prstGeom>
          <a:solidFill>
            <a:srgbClr val="0070C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Avg. CAT Losses, More Reserve Releases</a:t>
            </a:r>
          </a:p>
        </p:txBody>
      </p:sp>
      <p:sp>
        <p:nvSpPr>
          <p:cNvPr id="15" name="AutoShape 9"/>
          <p:cNvSpPr>
            <a:spLocks noChangeArrowheads="1"/>
          </p:cNvSpPr>
          <p:nvPr/>
        </p:nvSpPr>
        <p:spPr bwMode="blackWhite">
          <a:xfrm>
            <a:off x="7388798" y="1152605"/>
            <a:ext cx="1101725" cy="1654175"/>
          </a:xfrm>
          <a:prstGeom prst="wedgeRectCallout">
            <a:avLst>
              <a:gd name="adj1" fmla="val 993"/>
              <a:gd name="adj2" fmla="val 127710"/>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Higher CAT Losses, Shrinking Reserve Releases, Toll of Soft Market</a:t>
            </a:r>
          </a:p>
        </p:txBody>
      </p:sp>
      <p:sp>
        <p:nvSpPr>
          <p:cNvPr id="16" name="AutoShape 9"/>
          <p:cNvSpPr>
            <a:spLocks noChangeArrowheads="1"/>
          </p:cNvSpPr>
          <p:nvPr/>
        </p:nvSpPr>
        <p:spPr bwMode="blackWhite">
          <a:xfrm>
            <a:off x="5278208" y="3460102"/>
            <a:ext cx="1316038" cy="571500"/>
          </a:xfrm>
          <a:prstGeom prst="wedgeRectCallout">
            <a:avLst>
              <a:gd name="adj1" fmla="val -46487"/>
              <a:gd name="adj2" fmla="val 116127"/>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Cyclical Deterioration</a:t>
            </a:r>
          </a:p>
        </p:txBody>
      </p:sp>
      <p:sp>
        <p:nvSpPr>
          <p:cNvPr id="17" name="AutoShape 9"/>
          <p:cNvSpPr>
            <a:spLocks noChangeArrowheads="1"/>
          </p:cNvSpPr>
          <p:nvPr/>
        </p:nvSpPr>
        <p:spPr bwMode="blackWhite">
          <a:xfrm>
            <a:off x="8158611" y="3259394"/>
            <a:ext cx="915740" cy="1031253"/>
          </a:xfrm>
          <a:prstGeom prst="wedgeRectCallout">
            <a:avLst>
              <a:gd name="adj1" fmla="val -74613"/>
              <a:gd name="adj2" fmla="val 90018"/>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Lower</a:t>
            </a:r>
            <a:r>
              <a:rPr lang="en-US" sz="1400" b="1" dirty="0" smtClean="0">
                <a:solidFill>
                  <a:srgbClr val="FFFFFF"/>
                </a:solidFill>
                <a:latin typeface="Arial" charset="0"/>
                <a:cs typeface="Arial" charset="0"/>
              </a:rPr>
              <a:t> </a:t>
            </a:r>
            <a:r>
              <a:rPr lang="en-US" sz="1400" b="1" dirty="0">
                <a:solidFill>
                  <a:srgbClr val="FFFFFF"/>
                </a:solidFill>
                <a:latin typeface="Arial" charset="0"/>
                <a:cs typeface="Arial" charset="0"/>
              </a:rPr>
              <a:t>CAT </a:t>
            </a:r>
            <a:r>
              <a:rPr lang="en-US" sz="1400" b="1" dirty="0" smtClean="0">
                <a:solidFill>
                  <a:srgbClr val="FFFFFF"/>
                </a:solidFill>
                <a:latin typeface="Arial" charset="0"/>
                <a:cs typeface="Arial" charset="0"/>
              </a:rPr>
              <a:t>Losses Before Sandy</a:t>
            </a:r>
            <a:endParaRPr lang="en-US" sz="1400"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4"/>
                                        </p:tgtEl>
                                        <p:attrNameLst>
                                          <p:attrName>style.visibility</p:attrName>
                                        </p:attrNameLst>
                                      </p:cBhvr>
                                      <p:to>
                                        <p:strVal val="visible"/>
                                      </p:to>
                                    </p:set>
                                    <p:animEffect transition="in" filter="wipe(down)">
                                      <p:cBhvr>
                                        <p:cTn id="15" dur="500"/>
                                        <p:tgtEl>
                                          <p:spTgt spid="4451334"/>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4451336"/>
                                        </p:tgtEl>
                                        <p:attrNameLst>
                                          <p:attrName>style.visibility</p:attrName>
                                        </p:attrNameLst>
                                      </p:cBhvr>
                                      <p:to>
                                        <p:strVal val="visible"/>
                                      </p:to>
                                    </p:set>
                                    <p:animEffect transition="in" filter="wipe(down)">
                                      <p:cBhvr>
                                        <p:cTn id="19" dur="500"/>
                                        <p:tgtEl>
                                          <p:spTgt spid="4451336"/>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4" grpId="0" animBg="1"/>
      <p:bldP spid="4451335" grpId="0" animBg="1"/>
      <p:bldP spid="4451336" grpId="0" animBg="1"/>
      <p:bldP spid="13" grpId="0" animBg="1"/>
      <p:bldP spid="3" grpId="0" animBg="1"/>
      <p:bldP spid="14" grpId="0" animBg="1"/>
      <p:bldP spid="15" grpId="0" animBg="1"/>
      <p:bldP spid="16" grpId="0" animBg="1"/>
      <p:bldP spid="17"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0357" name="Rectangle 110"/>
          <p:cNvSpPr>
            <a:spLocks noGrp="1" noChangeArrowheads="1"/>
          </p:cNvSpPr>
          <p:nvPr>
            <p:ph type="sldNum" sz="quarter" idx="12"/>
          </p:nvPr>
        </p:nvSpPr>
        <p:spPr/>
        <p:txBody>
          <a:bodyPr/>
          <a:lstStyle/>
          <a:p>
            <a:pPr>
              <a:defRPr/>
            </a:pPr>
            <a:fld id="{CFBF3661-802E-4715-888C-25186D51C531}" type="slidenum">
              <a:rPr lang="en-US" smtClean="0">
                <a:solidFill>
                  <a:srgbClr val="000000"/>
                </a:solidFill>
              </a:rPr>
              <a:pPr>
                <a:defRPr/>
              </a:pPr>
              <a:t>80</a:t>
            </a:fld>
            <a:endParaRPr lang="en-US" smtClean="0">
              <a:solidFill>
                <a:srgbClr val="000000"/>
              </a:solidFill>
            </a:endParaRPr>
          </a:p>
        </p:txBody>
      </p:sp>
      <p:sp>
        <p:nvSpPr>
          <p:cNvPr id="32774" name="Rectangle 2"/>
          <p:cNvSpPr>
            <a:spLocks noGrp="1" noChangeArrowheads="1"/>
          </p:cNvSpPr>
          <p:nvPr>
            <p:ph type="title"/>
          </p:nvPr>
        </p:nvSpPr>
        <p:spPr/>
        <p:txBody>
          <a:bodyPr/>
          <a:lstStyle/>
          <a:p>
            <a:r>
              <a:rPr lang="en-US" dirty="0" smtClean="0"/>
              <a:t>Combined Ratio Points Associated with Catastrophe Losses: 1960 – 2012*</a:t>
            </a:r>
          </a:p>
        </p:txBody>
      </p:sp>
      <p:sp>
        <p:nvSpPr>
          <p:cNvPr id="32775" name="Rectangle 3"/>
          <p:cNvSpPr>
            <a:spLocks noChangeArrowheads="1"/>
          </p:cNvSpPr>
          <p:nvPr/>
        </p:nvSpPr>
        <p:spPr bwMode="auto">
          <a:xfrm>
            <a:off x="0" y="6289975"/>
            <a:ext cx="8888413" cy="6124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dirty="0" smtClean="0">
                <a:solidFill>
                  <a:srgbClr val="000000"/>
                </a:solidFill>
              </a:rPr>
              <a:t>Notes</a:t>
            </a:r>
            <a:r>
              <a:rPr lang="en-US" sz="1100" dirty="0">
                <a:solidFill>
                  <a:srgbClr val="000000"/>
                </a:solidFill>
              </a:rPr>
              <a:t>: Private carrier losses only.  Excludes loss adjustment expenses and reinsurance reinstatement premiums. Figures are adjusted for losses ultimately paid by foreign insurers and reinsurers.</a:t>
            </a:r>
          </a:p>
          <a:p>
            <a:pPr eaLnBrk="0" hangingPunct="0">
              <a:lnSpc>
                <a:spcPct val="85000"/>
              </a:lnSpc>
              <a:spcBef>
                <a:spcPct val="25000"/>
              </a:spcBef>
              <a:buClr>
                <a:srgbClr val="FF6801"/>
              </a:buClr>
              <a:buFont typeface="Wingdings" pitchFamily="2" charset="2"/>
              <a:buNone/>
            </a:pPr>
            <a:r>
              <a:rPr lang="en-US" sz="1100" dirty="0">
                <a:solidFill>
                  <a:srgbClr val="000000"/>
                </a:solidFill>
              </a:rPr>
              <a:t>Source: </a:t>
            </a:r>
            <a:r>
              <a:rPr lang="en-US" sz="1100" dirty="0" smtClean="0">
                <a:solidFill>
                  <a:srgbClr val="000000"/>
                </a:solidFill>
              </a:rPr>
              <a:t>ISO (1960-2011); A.M. Best (2012E) </a:t>
            </a:r>
            <a:r>
              <a:rPr lang="en-US" sz="1100" dirty="0">
                <a:solidFill>
                  <a:srgbClr val="000000"/>
                </a:solidFill>
              </a:rPr>
              <a:t>Insurance Information Institute.				</a:t>
            </a:r>
          </a:p>
        </p:txBody>
      </p:sp>
      <p:graphicFrame>
        <p:nvGraphicFramePr>
          <p:cNvPr id="32770" name="Object 2"/>
          <p:cNvGraphicFramePr>
            <a:graphicFrameLocks noChangeAspect="1"/>
          </p:cNvGraphicFramePr>
          <p:nvPr/>
        </p:nvGraphicFramePr>
        <p:xfrm>
          <a:off x="271463" y="1301750"/>
          <a:ext cx="8670925" cy="4243388"/>
        </p:xfrm>
        <a:graphic>
          <a:graphicData uri="http://schemas.openxmlformats.org/presentationml/2006/ole">
            <p:oleObj spid="_x0000_s15199234" name="Chart" r:id="rId4" imgW="8572512" imgH="3743439" progId="MSGraph.Chart.8">
              <p:embed followColorScheme="full"/>
            </p:oleObj>
          </a:graphicData>
        </a:graphic>
      </p:graphicFrame>
      <p:sp>
        <p:nvSpPr>
          <p:cNvPr id="10" name="Rectangle 6"/>
          <p:cNvSpPr>
            <a:spLocks noChangeArrowheads="1"/>
          </p:cNvSpPr>
          <p:nvPr/>
        </p:nvSpPr>
        <p:spPr bwMode="blackWhite">
          <a:xfrm>
            <a:off x="700088" y="5392644"/>
            <a:ext cx="7834312" cy="6429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Catastrophe Loss Component of Private Insurer Losses Has Increased Sharply in Recent Decades</a:t>
            </a:r>
            <a:endParaRPr lang="en-US" b="1" i="1">
              <a:solidFill>
                <a:srgbClr val="FFFFFF"/>
              </a:solidFill>
            </a:endParaRPr>
          </a:p>
        </p:txBody>
      </p:sp>
      <p:sp>
        <p:nvSpPr>
          <p:cNvPr id="11" name="AutoShape 38"/>
          <p:cNvSpPr>
            <a:spLocks noChangeArrowheads="1"/>
          </p:cNvSpPr>
          <p:nvPr/>
        </p:nvSpPr>
        <p:spPr bwMode="blackWhite">
          <a:xfrm>
            <a:off x="2789238" y="1063625"/>
            <a:ext cx="2130425" cy="2668588"/>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Avg. CAT  Loss Component of the</a:t>
            </a:r>
            <a:r>
              <a:rPr lang="en-US" sz="1600" b="1" u="sng" dirty="0">
                <a:solidFill>
                  <a:schemeClr val="bg1"/>
                </a:solidFill>
              </a:rPr>
              <a:t> </a:t>
            </a:r>
            <a:r>
              <a:rPr lang="en-US" sz="1600" b="1" dirty="0">
                <a:solidFill>
                  <a:schemeClr val="bg1"/>
                </a:solidFill>
              </a:rPr>
              <a:t>Combined Ratio  </a:t>
            </a:r>
            <a:r>
              <a:rPr lang="en-US" sz="1600" b="1" u="sng" dirty="0">
                <a:solidFill>
                  <a:schemeClr val="bg1"/>
                </a:solidFill>
              </a:rPr>
              <a:t> by Decade</a:t>
            </a:r>
          </a:p>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1960s: 1.04       1970s: 0.85     1980s: 1.31     1990s: 3.39     2000s: 3.52     2010s: </a:t>
            </a:r>
            <a:r>
              <a:rPr lang="en-US" sz="1600" b="1" dirty="0" smtClean="0">
                <a:solidFill>
                  <a:schemeClr val="bg1"/>
                </a:solidFill>
              </a:rPr>
              <a:t>7.20*</a:t>
            </a:r>
            <a:endParaRPr lang="en-US" sz="1600" b="1" dirty="0">
              <a:solidFill>
                <a:schemeClr val="bg1"/>
              </a:solidFill>
            </a:endParaRPr>
          </a:p>
        </p:txBody>
      </p:sp>
      <p:sp>
        <p:nvSpPr>
          <p:cNvPr id="32778" name="Rectangle 6"/>
          <p:cNvSpPr>
            <a:spLocks noChangeArrowheads="1"/>
          </p:cNvSpPr>
          <p:nvPr/>
        </p:nvSpPr>
        <p:spPr bwMode="black">
          <a:xfrm>
            <a:off x="201613" y="11318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Combined Ratio Points</a:t>
            </a:r>
          </a:p>
        </p:txBody>
      </p:sp>
      <p:sp>
        <p:nvSpPr>
          <p:cNvPr id="12" name="AutoShape 7"/>
          <p:cNvSpPr>
            <a:spLocks noChangeArrowheads="1"/>
          </p:cNvSpPr>
          <p:nvPr/>
        </p:nvSpPr>
        <p:spPr bwMode="blackWhite">
          <a:xfrm>
            <a:off x="5515898" y="1091381"/>
            <a:ext cx="2875936" cy="766916"/>
          </a:xfrm>
          <a:prstGeom prst="wedgeRectCallout">
            <a:avLst>
              <a:gd name="adj1" fmla="val 57755"/>
              <a:gd name="adj2" fmla="val 4080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Catastrophe losses as a share of all losses reached a record high in 2012</a:t>
            </a:r>
            <a:endParaRPr lang="en-US" sz="16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200"/>
                            </p:stCondLst>
                            <p:childTnLst>
                              <p:par>
                                <p:cTn id="11" presetID="22" presetClass="entr" presetSubtype="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2200"/>
                            </p:stCondLst>
                            <p:childTnLst>
                              <p:par>
                                <p:cTn id="15" presetID="22" presetClass="entr" presetSubtype="4" fill="hold" grpId="0" nodeType="afterEffect">
                                  <p:stCondLst>
                                    <p:cond delay="7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8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81</a:t>
            </a:fld>
            <a:endParaRPr lang="en-US" sz="900">
              <a:solidFill>
                <a:schemeClr val="bg1"/>
              </a:solidFill>
            </a:endParaRPr>
          </a:p>
        </p:txBody>
      </p:sp>
      <p:pic>
        <p:nvPicPr>
          <p:cNvPr id="96260"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4"/>
            <a:ext cx="8239125" cy="22316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Federal Disaster Declarations Patterns: 1953-2013</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81</a:t>
            </a:fld>
            <a:endParaRPr lang="en-US"/>
          </a:p>
        </p:txBody>
      </p:sp>
      <p:sp>
        <p:nvSpPr>
          <p:cNvPr id="10" name="Rectangle 8"/>
          <p:cNvSpPr>
            <a:spLocks noChangeArrowheads="1"/>
          </p:cNvSpPr>
          <p:nvPr/>
        </p:nvSpPr>
        <p:spPr bwMode="auto">
          <a:xfrm>
            <a:off x="576158" y="4499145"/>
            <a:ext cx="8008373" cy="10895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dirty="0" smtClean="0">
                <a:solidFill>
                  <a:srgbClr val="225A7A"/>
                </a:solidFill>
              </a:rPr>
              <a:t>Disaster Declarations Set New Records in Recent Years</a:t>
            </a:r>
            <a:endParaRPr lang="en-US" sz="3600" b="1" dirty="0">
              <a:solidFill>
                <a:srgbClr val="225A7A"/>
              </a:solidFill>
              <a:latin typeface="Arial" charset="0"/>
              <a:cs typeface="Arial"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228600" y="90488"/>
            <a:ext cx="7400925" cy="860425"/>
          </a:xfrm>
        </p:spPr>
        <p:txBody>
          <a:bodyPr/>
          <a:lstStyle/>
          <a:p>
            <a:r>
              <a:rPr lang="en-US" dirty="0" smtClean="0"/>
              <a:t>Number of Federal Disaster Declarations, 1953-2013*</a:t>
            </a:r>
          </a:p>
        </p:txBody>
      </p:sp>
      <p:graphicFrame>
        <p:nvGraphicFramePr>
          <p:cNvPr id="34818" name="Object 3"/>
          <p:cNvGraphicFramePr>
            <a:graphicFrameLocks/>
          </p:cNvGraphicFramePr>
          <p:nvPr>
            <p:ph idx="4294967295"/>
          </p:nvPr>
        </p:nvGraphicFramePr>
        <p:xfrm>
          <a:off x="191371" y="1300623"/>
          <a:ext cx="8566150" cy="4068763"/>
        </p:xfrm>
        <a:graphic>
          <a:graphicData uri="http://schemas.openxmlformats.org/presentationml/2006/ole">
            <p:oleObj spid="_x0000_s20270082" name="Chart" r:id="rId4" imgW="8581960" imgH="4076807" progId="MSGraph.Chart.8">
              <p:embed followColorScheme="full"/>
            </p:oleObj>
          </a:graphicData>
        </a:graphic>
      </p:graphicFrame>
      <p:sp>
        <p:nvSpPr>
          <p:cNvPr id="34820" name="Rectangle 4"/>
          <p:cNvSpPr>
            <a:spLocks noChangeArrowheads="1"/>
          </p:cNvSpPr>
          <p:nvPr/>
        </p:nvSpPr>
        <p:spPr bwMode="auto">
          <a:xfrm>
            <a:off x="0" y="6113295"/>
            <a:ext cx="8214852" cy="79868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*Through </a:t>
            </a:r>
            <a:r>
              <a:rPr lang="en-US" sz="1100" dirty="0" smtClean="0">
                <a:solidFill>
                  <a:srgbClr val="000000"/>
                </a:solidFill>
              </a:rPr>
              <a:t>July 19</a:t>
            </a:r>
            <a:r>
              <a:rPr lang="en-US" sz="1100" dirty="0" smtClean="0">
                <a:solidFill>
                  <a:srgbClr val="000000"/>
                </a:solidFill>
                <a:latin typeface="Arial" charset="0"/>
                <a:cs typeface="Arial" charset="0"/>
              </a:rPr>
              <a:t>, 2013.</a:t>
            </a:r>
            <a:endParaRPr lang="en-US" sz="1100" dirty="0">
              <a:solidFill>
                <a:srgbClr val="000000"/>
              </a:solidFill>
              <a:latin typeface="Arial" charset="0"/>
              <a:cs typeface="Arial" charset="0"/>
            </a:endParaRPr>
          </a:p>
          <a:p>
            <a:pPr algn="l" eaLnBrk="0" hangingPunct="0">
              <a:lnSpc>
                <a:spcPct val="85000"/>
              </a:lnSpc>
              <a:spcBef>
                <a:spcPct val="25000"/>
              </a:spcBef>
              <a:buClr>
                <a:srgbClr val="FF6801"/>
              </a:buClr>
            </a:pPr>
            <a:r>
              <a:rPr lang="en-US" sz="1100" dirty="0">
                <a:solidFill>
                  <a:srgbClr val="000000"/>
                </a:solidFill>
                <a:latin typeface="Arial" charset="0"/>
                <a:cs typeface="Arial" charset="0"/>
              </a:rPr>
              <a:t>Source: Federal Emergency Management </a:t>
            </a:r>
            <a:r>
              <a:rPr lang="en-US" sz="1100" dirty="0" smtClean="0">
                <a:solidFill>
                  <a:srgbClr val="000000"/>
                </a:solidFill>
              </a:rPr>
              <a:t>Administration; </a:t>
            </a:r>
            <a:r>
              <a:rPr lang="en-US" sz="1100" dirty="0" smtClean="0">
                <a:solidFill>
                  <a:srgbClr val="000000"/>
                </a:solidFill>
                <a:hlinkClick r:id="rId5"/>
              </a:rPr>
              <a:t>http://www.fema.gov/disasters</a:t>
            </a:r>
            <a:r>
              <a:rPr lang="en-US" sz="1100" dirty="0" smtClean="0">
                <a:solidFill>
                  <a:srgbClr val="000000"/>
                </a:solidFill>
              </a:rPr>
              <a:t>;  </a:t>
            </a:r>
            <a:r>
              <a:rPr lang="en-US" sz="1100" dirty="0">
                <a:solidFill>
                  <a:srgbClr val="000000"/>
                </a:solidFill>
                <a:latin typeface="Arial" charset="0"/>
                <a:cs typeface="Arial" charset="0"/>
              </a:rPr>
              <a:t>Insurance Information Institute.</a:t>
            </a:r>
          </a:p>
        </p:txBody>
      </p:sp>
      <p:sp>
        <p:nvSpPr>
          <p:cNvPr id="321541" name="Rectangle 5"/>
          <p:cNvSpPr>
            <a:spLocks noChangeArrowheads="1"/>
          </p:cNvSpPr>
          <p:nvPr/>
        </p:nvSpPr>
        <p:spPr bwMode="blackWhite">
          <a:xfrm>
            <a:off x="353960" y="5592812"/>
            <a:ext cx="8604352"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The Number of Federal Disaster Declarations Is </a:t>
            </a:r>
            <a:r>
              <a:rPr lang="en-US" b="1" dirty="0" smtClean="0">
                <a:solidFill>
                  <a:srgbClr val="FFFFFF"/>
                </a:solidFill>
                <a:latin typeface="Arial" charset="0"/>
                <a:cs typeface="Arial" charset="0"/>
              </a:rPr>
              <a:t>Rising and Set New Records in 2010 </a:t>
            </a:r>
            <a:r>
              <a:rPr lang="en-US" b="1" i="1" dirty="0" smtClean="0">
                <a:solidFill>
                  <a:srgbClr val="FFFFFF"/>
                </a:solidFill>
                <a:latin typeface="Arial" charset="0"/>
                <a:cs typeface="Arial" charset="0"/>
              </a:rPr>
              <a:t>and</a:t>
            </a:r>
            <a:r>
              <a:rPr lang="en-US" b="1" dirty="0" smtClean="0">
                <a:solidFill>
                  <a:srgbClr val="FFFFFF"/>
                </a:solidFill>
                <a:latin typeface="Arial" charset="0"/>
                <a:cs typeface="Arial" charset="0"/>
              </a:rPr>
              <a:t> 2011.  Hurricane Sandy Produced </a:t>
            </a:r>
            <a:r>
              <a:rPr lang="en-US" b="1" dirty="0" smtClean="0">
                <a:solidFill>
                  <a:srgbClr val="FFFFFF"/>
                </a:solidFill>
              </a:rPr>
              <a:t>13</a:t>
            </a:r>
            <a:r>
              <a:rPr lang="en-US" b="1" dirty="0" smtClean="0">
                <a:solidFill>
                  <a:srgbClr val="FFFFFF"/>
                </a:solidFill>
                <a:latin typeface="Arial" charset="0"/>
                <a:cs typeface="Arial" charset="0"/>
              </a:rPr>
              <a:t> Declarations in 2012/13.</a:t>
            </a:r>
            <a:endParaRPr lang="en-US" b="1" dirty="0">
              <a:solidFill>
                <a:srgbClr val="FFFFFF"/>
              </a:solidFill>
              <a:latin typeface="Arial" charset="0"/>
              <a:cs typeface="Arial" charset="0"/>
            </a:endParaRPr>
          </a:p>
        </p:txBody>
      </p:sp>
      <p:sp>
        <p:nvSpPr>
          <p:cNvPr id="7" name="AutoShape 7"/>
          <p:cNvSpPr>
            <a:spLocks noChangeArrowheads="1"/>
          </p:cNvSpPr>
          <p:nvPr/>
        </p:nvSpPr>
        <p:spPr bwMode="blackWhite">
          <a:xfrm>
            <a:off x="3013075" y="1250576"/>
            <a:ext cx="3240241" cy="1452283"/>
          </a:xfrm>
          <a:prstGeom prst="wedgeRectCallout">
            <a:avLst>
              <a:gd name="adj1" fmla="val 105782"/>
              <a:gd name="adj2" fmla="val 1422"/>
            </a:avLst>
          </a:prstGeom>
          <a:gradFill rotWithShape="1">
            <a:gsLst>
              <a:gs pos="0">
                <a:schemeClr val="tx2">
                  <a:alpha val="42000"/>
                </a:schemeClr>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The number of federal disaster declarations </a:t>
            </a:r>
            <a:r>
              <a:rPr lang="en-US" b="1" dirty="0" smtClean="0">
                <a:solidFill>
                  <a:srgbClr val="FFFFFF"/>
                </a:solidFill>
                <a:latin typeface="Arial" charset="0"/>
                <a:cs typeface="Arial" charset="0"/>
              </a:rPr>
              <a:t>set a </a:t>
            </a:r>
            <a:r>
              <a:rPr lang="en-US" b="1" dirty="0">
                <a:solidFill>
                  <a:srgbClr val="FFFFFF"/>
                </a:solidFill>
                <a:latin typeface="Arial" charset="0"/>
                <a:cs typeface="Arial" charset="0"/>
              </a:rPr>
              <a:t>new record in 2011, </a:t>
            </a:r>
            <a:r>
              <a:rPr lang="en-US" b="1" dirty="0" smtClean="0">
                <a:solidFill>
                  <a:srgbClr val="FFFFFF"/>
                </a:solidFill>
                <a:latin typeface="Arial" charset="0"/>
                <a:cs typeface="Arial" charset="0"/>
              </a:rPr>
              <a:t>with 99, shattering 2010’s record 81 declarations.</a:t>
            </a:r>
            <a:endParaRPr lang="en-US" b="1" dirty="0">
              <a:solidFill>
                <a:srgbClr val="FFFFFF"/>
              </a:solidFill>
              <a:latin typeface="Arial" charset="0"/>
              <a:cs typeface="Arial" charset="0"/>
            </a:endParaRPr>
          </a:p>
        </p:txBody>
      </p:sp>
      <p:cxnSp>
        <p:nvCxnSpPr>
          <p:cNvPr id="9" name="Straight Connector 8"/>
          <p:cNvCxnSpPr/>
          <p:nvPr/>
        </p:nvCxnSpPr>
        <p:spPr>
          <a:xfrm flipV="1">
            <a:off x="725488" y="3978840"/>
            <a:ext cx="8081962" cy="41275"/>
          </a:xfrm>
          <a:prstGeom prst="line">
            <a:avLst/>
          </a:prstGeom>
          <a:ln w="25400">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AutoShape 7"/>
          <p:cNvSpPr>
            <a:spLocks noChangeArrowheads="1"/>
          </p:cNvSpPr>
          <p:nvPr/>
        </p:nvSpPr>
        <p:spPr bwMode="blackWhite">
          <a:xfrm>
            <a:off x="806450" y="1209675"/>
            <a:ext cx="2165350" cy="1924050"/>
          </a:xfrm>
          <a:prstGeom prst="wedgeRectCallout">
            <a:avLst>
              <a:gd name="adj1" fmla="val -27185"/>
              <a:gd name="adj2" fmla="val 928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There have been </a:t>
            </a:r>
            <a:r>
              <a:rPr lang="en-US" sz="1400" b="1" dirty="0" smtClean="0">
                <a:solidFill>
                  <a:srgbClr val="FFFFFF"/>
                </a:solidFill>
                <a:latin typeface="Arial" charset="0"/>
                <a:cs typeface="Arial" charset="0"/>
              </a:rPr>
              <a:t>2,119 </a:t>
            </a:r>
            <a:r>
              <a:rPr lang="en-US" sz="1400" b="1" dirty="0">
                <a:solidFill>
                  <a:srgbClr val="FFFFFF"/>
                </a:solidFill>
                <a:latin typeface="Arial" charset="0"/>
                <a:cs typeface="Arial" charset="0"/>
              </a:rPr>
              <a:t>federal disaster declarations since 1953.  The average number of declarations per year is </a:t>
            </a:r>
            <a:r>
              <a:rPr lang="en-US" sz="1400" b="1" dirty="0" smtClean="0">
                <a:solidFill>
                  <a:srgbClr val="FFFFFF"/>
                </a:solidFill>
                <a:latin typeface="Arial" charset="0"/>
                <a:cs typeface="Arial" charset="0"/>
              </a:rPr>
              <a:t>35 </a:t>
            </a:r>
            <a:r>
              <a:rPr lang="en-US" sz="1400" b="1" dirty="0">
                <a:solidFill>
                  <a:srgbClr val="FFFFFF"/>
                </a:solidFill>
                <a:latin typeface="Arial" charset="0"/>
                <a:cs typeface="Arial" charset="0"/>
              </a:rPr>
              <a:t>from </a:t>
            </a:r>
            <a:r>
              <a:rPr lang="en-US" sz="1400" b="1" dirty="0" smtClean="0">
                <a:solidFill>
                  <a:srgbClr val="FFFFFF"/>
                </a:solidFill>
                <a:latin typeface="Arial" charset="0"/>
                <a:cs typeface="Arial" charset="0"/>
              </a:rPr>
              <a:t>1953-2012, </a:t>
            </a:r>
            <a:r>
              <a:rPr lang="en-US" sz="1400" b="1" dirty="0">
                <a:solidFill>
                  <a:srgbClr val="FFFFFF"/>
                </a:solidFill>
                <a:latin typeface="Arial" charset="0"/>
                <a:cs typeface="Arial" charset="0"/>
              </a:rPr>
              <a:t>though </a:t>
            </a:r>
            <a:r>
              <a:rPr lang="en-US" sz="1400" b="1" dirty="0" smtClean="0">
                <a:solidFill>
                  <a:srgbClr val="FFFFFF"/>
                </a:solidFill>
                <a:latin typeface="Arial" charset="0"/>
                <a:cs typeface="Arial" charset="0"/>
              </a:rPr>
              <a:t>there </a:t>
            </a:r>
            <a:r>
              <a:rPr lang="en-US" sz="1400" b="1" dirty="0">
                <a:solidFill>
                  <a:srgbClr val="FFFFFF"/>
                </a:solidFill>
                <a:latin typeface="Arial" charset="0"/>
                <a:cs typeface="Arial" charset="0"/>
              </a:rPr>
              <a:t>few haven’t been recorded since 1995.</a:t>
            </a:r>
          </a:p>
        </p:txBody>
      </p:sp>
      <p:sp>
        <p:nvSpPr>
          <p:cNvPr id="10" name="AutoShape 7"/>
          <p:cNvSpPr>
            <a:spLocks noChangeArrowheads="1"/>
          </p:cNvSpPr>
          <p:nvPr/>
        </p:nvSpPr>
        <p:spPr bwMode="blackWhite">
          <a:xfrm>
            <a:off x="5561349" y="4332156"/>
            <a:ext cx="2685175" cy="601371"/>
          </a:xfrm>
          <a:prstGeom prst="wedgeRectCallout">
            <a:avLst>
              <a:gd name="adj1" fmla="val 60946"/>
              <a:gd name="adj2" fmla="val -26440"/>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29 </a:t>
            </a:r>
            <a:r>
              <a:rPr lang="en-US" sz="1600" b="1" dirty="0" smtClean="0">
                <a:solidFill>
                  <a:srgbClr val="FFFFFF"/>
                </a:solidFill>
                <a:latin typeface="Arial" charset="0"/>
                <a:cs typeface="Arial" charset="0"/>
              </a:rPr>
              <a:t>federal disasters were declared so far in 2013*</a:t>
            </a:r>
            <a:endParaRPr lang="en-US" sz="1600" b="1" dirty="0">
              <a:solidFill>
                <a:srgbClr val="FFFFFF"/>
              </a:solidFill>
              <a:latin typeface="Arial" charset="0"/>
              <a:cs typeface="Arial" charset="0"/>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103D1549-189B-430A-BC2E-B6FA9183E25C}" type="slidenum">
              <a:rPr lang="en-US" smtClean="0"/>
              <a:pPr>
                <a:defRPr/>
              </a:pPr>
              <a:t>82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par>
                          <p:cTn id="13" fill="hold">
                            <p:stCondLst>
                              <p:cond delay="2400"/>
                            </p:stCondLst>
                            <p:childTnLst>
                              <p:par>
                                <p:cTn id="14" presetID="22" presetClass="entr" presetSubtype="2" fill="hold" grpId="0" nodeType="afterEffect">
                                  <p:stCondLst>
                                    <p:cond delay="7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par>
                          <p:cTn id="17" fill="hold">
                            <p:stCondLst>
                              <p:cond delay="3600"/>
                            </p:stCondLst>
                            <p:childTnLst>
                              <p:par>
                                <p:cTn id="18" presetID="22" presetClass="entr" presetSubtype="4" fill="hold" grpId="0" nodeType="afterEffect">
                                  <p:stCondLst>
                                    <p:cond delay="7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7" grpId="0" animBg="1"/>
      <p:bldP spid="11" grpId="0" animBg="1"/>
      <p:bldP spid="10" grpId="0" animBg="1"/>
    </p:bld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p:txBody>
          <a:bodyPr/>
          <a:lstStyle/>
          <a:p>
            <a:pPr>
              <a:defRPr/>
            </a:pPr>
            <a:fld id="{2FED0B32-072D-409A-B530-B21CB09A71EC}" type="slidenum">
              <a:rPr lang="en-US" smtClean="0">
                <a:solidFill>
                  <a:srgbClr val="000000"/>
                </a:solidFill>
              </a:rPr>
              <a:pPr>
                <a:defRPr/>
              </a:pPr>
              <a:t>83</a:t>
            </a:fld>
            <a:endParaRPr lang="en-US" smtClean="0">
              <a:solidFill>
                <a:srgbClr val="000000"/>
              </a:solidFill>
            </a:endParaRPr>
          </a:p>
        </p:txBody>
      </p:sp>
      <p:sp>
        <p:nvSpPr>
          <p:cNvPr id="35844" name="Rectangle 2"/>
          <p:cNvSpPr>
            <a:spLocks noGrp="1" noChangeArrowheads="1"/>
          </p:cNvSpPr>
          <p:nvPr>
            <p:ph type="title" idx="4294967295"/>
          </p:nvPr>
        </p:nvSpPr>
        <p:spPr>
          <a:xfrm>
            <a:off x="152400" y="-123825"/>
            <a:ext cx="8686801" cy="1143000"/>
          </a:xfrm>
        </p:spPr>
        <p:txBody>
          <a:bodyPr lIns="92075" tIns="46038" rIns="92075" bIns="46038" anchor="b"/>
          <a:lstStyle/>
          <a:p>
            <a:r>
              <a:rPr lang="en-US" dirty="0" smtClean="0"/>
              <a:t>Federal Disasters Declarations by State, </a:t>
            </a:r>
            <a:br>
              <a:rPr lang="en-US" dirty="0" smtClean="0"/>
            </a:br>
            <a:r>
              <a:rPr lang="en-US" dirty="0" smtClean="0"/>
              <a:t>1953 – 2013: Highest 25 States*</a:t>
            </a:r>
          </a:p>
        </p:txBody>
      </p:sp>
      <p:graphicFrame>
        <p:nvGraphicFramePr>
          <p:cNvPr id="35842" name="Object 3"/>
          <p:cNvGraphicFramePr>
            <a:graphicFrameLocks noChangeAspect="1"/>
          </p:cNvGraphicFramePr>
          <p:nvPr>
            <p:ph idx="4294967295"/>
          </p:nvPr>
        </p:nvGraphicFramePr>
        <p:xfrm>
          <a:off x="9525" y="1820658"/>
          <a:ext cx="9134475" cy="4749800"/>
        </p:xfrm>
        <a:graphic>
          <a:graphicData uri="http://schemas.openxmlformats.org/presentationml/2006/ole">
            <p:oleObj spid="_x0000_s20271106" name="Chart" r:id="rId4" imgW="8810600" imgH="4581583" progId="MSGraph.Chart.8">
              <p:embed followColorScheme="full"/>
            </p:oleObj>
          </a:graphicData>
        </a:graphic>
      </p:graphicFrame>
      <p:sp>
        <p:nvSpPr>
          <p:cNvPr id="6" name="AutoShape 7"/>
          <p:cNvSpPr>
            <a:spLocks noChangeArrowheads="1"/>
          </p:cNvSpPr>
          <p:nvPr/>
        </p:nvSpPr>
        <p:spPr bwMode="blackWhite">
          <a:xfrm>
            <a:off x="3348318" y="1116666"/>
            <a:ext cx="2232211" cy="1922369"/>
          </a:xfrm>
          <a:prstGeom prst="wedgeRectCallout">
            <a:avLst>
              <a:gd name="adj1" fmla="val -131821"/>
              <a:gd name="adj2" fmla="val 159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a:t>
            </a:r>
            <a:r>
              <a:rPr lang="en-US" b="1" dirty="0" smtClean="0">
                <a:solidFill>
                  <a:srgbClr val="FFFFFF"/>
                </a:solidFill>
                <a:latin typeface="Arial" charset="0"/>
                <a:cs typeface="Arial" charset="0"/>
              </a:rPr>
              <a:t>past 60 years, Texas has had the highest </a:t>
            </a:r>
            <a:r>
              <a:rPr lang="en-US" b="1" dirty="0">
                <a:solidFill>
                  <a:srgbClr val="FFFFFF"/>
                </a:solidFill>
                <a:latin typeface="Arial" charset="0"/>
                <a:cs typeface="Arial" charset="0"/>
              </a:rPr>
              <a:t>number of Federal Disaster Declarations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July 19, 2013</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5"/>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p:txBody>
          <a:bodyPr/>
          <a:lstStyle/>
          <a:p>
            <a:pPr>
              <a:defRPr/>
            </a:pPr>
            <a:fld id="{9DB28C07-2B9F-4138-A2C4-BE11C1A53A4D}" type="slidenum">
              <a:rPr lang="en-US" smtClean="0">
                <a:solidFill>
                  <a:srgbClr val="000000"/>
                </a:solidFill>
              </a:rPr>
              <a:pPr>
                <a:defRPr/>
              </a:pPr>
              <a:t>84</a:t>
            </a:fld>
            <a:endParaRPr lang="en-US" smtClean="0">
              <a:solidFill>
                <a:srgbClr val="000000"/>
              </a:solidFill>
            </a:endParaRPr>
          </a:p>
        </p:txBody>
      </p:sp>
      <p:sp>
        <p:nvSpPr>
          <p:cNvPr id="36868" name="Rectangle 2"/>
          <p:cNvSpPr>
            <a:spLocks noGrp="1" noChangeArrowheads="1"/>
          </p:cNvSpPr>
          <p:nvPr>
            <p:ph type="title" idx="4294967295"/>
          </p:nvPr>
        </p:nvSpPr>
        <p:spPr>
          <a:xfrm>
            <a:off x="152400" y="-123825"/>
            <a:ext cx="8686800" cy="1143000"/>
          </a:xfrm>
        </p:spPr>
        <p:txBody>
          <a:bodyPr lIns="92075" tIns="46038" rIns="92075" bIns="46038" anchor="b"/>
          <a:lstStyle/>
          <a:p>
            <a:r>
              <a:rPr lang="en-US" dirty="0" smtClean="0"/>
              <a:t>Federal Disasters Declarations by State, </a:t>
            </a:r>
            <a:br>
              <a:rPr lang="en-US" dirty="0" smtClean="0"/>
            </a:br>
            <a:r>
              <a:rPr lang="en-US" dirty="0" smtClean="0"/>
              <a:t>1953 – 2013: Lowest 25 States*</a:t>
            </a:r>
          </a:p>
        </p:txBody>
      </p:sp>
      <p:graphicFrame>
        <p:nvGraphicFramePr>
          <p:cNvPr id="36866" name="Object 3"/>
          <p:cNvGraphicFramePr>
            <a:graphicFrameLocks noChangeAspect="1"/>
          </p:cNvGraphicFramePr>
          <p:nvPr>
            <p:ph idx="4294967295"/>
          </p:nvPr>
        </p:nvGraphicFramePr>
        <p:xfrm>
          <a:off x="14288" y="1787525"/>
          <a:ext cx="9113837" cy="4724400"/>
        </p:xfrm>
        <a:graphic>
          <a:graphicData uri="http://schemas.openxmlformats.org/presentationml/2006/ole">
            <p:oleObj spid="_x0000_s20272130" name="Chart" r:id="rId4" imgW="8839214" imgH="4581583" progId="MSGraph.Chart.8">
              <p:embed followColorScheme="full"/>
            </p:oleObj>
          </a:graphicData>
        </a:graphic>
      </p:graphicFrame>
      <p:sp>
        <p:nvSpPr>
          <p:cNvPr id="8" name="AutoShape 7"/>
          <p:cNvSpPr>
            <a:spLocks noChangeArrowheads="1"/>
          </p:cNvSpPr>
          <p:nvPr/>
        </p:nvSpPr>
        <p:spPr bwMode="blackWhite">
          <a:xfrm>
            <a:off x="5462543" y="1527019"/>
            <a:ext cx="2784475" cy="1626534"/>
          </a:xfrm>
          <a:prstGeom prst="wedgeRectCallout">
            <a:avLst>
              <a:gd name="adj1" fmla="val 60027"/>
              <a:gd name="adj2" fmla="val 1587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past </a:t>
            </a:r>
            <a:r>
              <a:rPr lang="en-US" b="1" dirty="0" smtClean="0">
                <a:solidFill>
                  <a:srgbClr val="FFFFFF"/>
                </a:solidFill>
                <a:latin typeface="Arial" charset="0"/>
                <a:cs typeface="Arial" charset="0"/>
              </a:rPr>
              <a:t>60 years, Wyoming  and Rhode Island had the fewest </a:t>
            </a:r>
            <a:r>
              <a:rPr lang="en-US" b="1" dirty="0">
                <a:solidFill>
                  <a:srgbClr val="FFFFFF"/>
                </a:solidFill>
                <a:latin typeface="Arial" charset="0"/>
                <a:cs typeface="Arial" charset="0"/>
              </a:rPr>
              <a:t>number of Federal Disaster Declarations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10"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July 19, 2013</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5"/>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
        <p:nvSpPr>
          <p:cNvPr id="9" name="AutoShape 7"/>
          <p:cNvSpPr>
            <a:spLocks noChangeArrowheads="1"/>
          </p:cNvSpPr>
          <p:nvPr/>
        </p:nvSpPr>
        <p:spPr bwMode="blackWhite">
          <a:xfrm>
            <a:off x="2271253" y="1769807"/>
            <a:ext cx="2875936" cy="766916"/>
          </a:xfrm>
          <a:prstGeom prst="wedgeRectCallout">
            <a:avLst>
              <a:gd name="adj1" fmla="val 65447"/>
              <a:gd name="adj2" fmla="val 21196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Despite its size, Montana has relatively few disasters</a:t>
            </a:r>
            <a:endParaRPr lang="en-US" sz="1600"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8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1E8D28-9818-4895-9ECE-BCCD5C2326B4}" type="slidenum">
              <a:rPr lang="en-US" sz="900">
                <a:solidFill>
                  <a:schemeClr val="bg1"/>
                </a:solidFill>
              </a:rPr>
              <a:pPr algn="r" eaLnBrk="0" hangingPunct="0">
                <a:lnSpc>
                  <a:spcPct val="85000"/>
                </a:lnSpc>
                <a:spcBef>
                  <a:spcPct val="20000"/>
                </a:spcBef>
              </a:pPr>
              <a:t>85</a:t>
            </a:fld>
            <a:endParaRPr lang="en-US" sz="900">
              <a:solidFill>
                <a:schemeClr val="bg1"/>
              </a:solidFill>
            </a:endParaRPr>
          </a:p>
        </p:txBody>
      </p:sp>
      <p:pic>
        <p:nvPicPr>
          <p:cNvPr id="109572"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2800" b="1" dirty="0" smtClean="0">
                <a:solidFill>
                  <a:schemeClr val="bg1"/>
                </a:solidFill>
              </a:rPr>
              <a:t>SEVERE WEATHER REPORT UPDATE: 2013</a:t>
            </a:r>
            <a:endParaRPr lang="en-US" sz="2800" b="1" dirty="0">
              <a:solidFill>
                <a:schemeClr val="bg1"/>
              </a:solidFill>
            </a:endParaRPr>
          </a:p>
        </p:txBody>
      </p:sp>
      <p:sp>
        <p:nvSpPr>
          <p:cNvPr id="109574" name="TextBox 5"/>
          <p:cNvSpPr txBox="1">
            <a:spLocks noChangeArrowheads="1"/>
          </p:cNvSpPr>
          <p:nvPr/>
        </p:nvSpPr>
        <p:spPr bwMode="auto">
          <a:xfrm>
            <a:off x="947738" y="4498975"/>
            <a:ext cx="7331075" cy="1077218"/>
          </a:xfrm>
          <a:prstGeom prst="rect">
            <a:avLst/>
          </a:prstGeom>
          <a:noFill/>
          <a:ln w="9525">
            <a:noFill/>
            <a:miter lim="800000"/>
            <a:headEnd/>
            <a:tailEnd/>
          </a:ln>
        </p:spPr>
        <p:txBody>
          <a:bodyPr>
            <a:spAutoFit/>
          </a:bodyPr>
          <a:lstStyle/>
          <a:p>
            <a:pPr algn="ctr"/>
            <a:r>
              <a:rPr lang="en-US" sz="3200" b="1" i="1" dirty="0" smtClean="0">
                <a:solidFill>
                  <a:srgbClr val="225A7A"/>
                </a:solidFill>
              </a:rPr>
              <a:t>Damage from Tornadoes, Large Hail and High Winds Keep Insurers Busy</a:t>
            </a:r>
            <a:endParaRPr lang="en-US" sz="32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85</a:t>
            </a:fld>
            <a:endParaRPr lang="en-US"/>
          </a:p>
        </p:txBody>
      </p:sp>
    </p:spTree>
  </p:cSld>
  <p:clrMapOvr>
    <a:masterClrMapping/>
  </p:clrMapOvr>
  <p:transition>
    <p:zoom dir="in"/>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Severe Weather Reports:</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Through July 22,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86</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0445186" name="Picture 2" descr="http://www.spc.noaa.gov/climo/online/monthly/2013_annual_map_all.gif"/>
          <p:cNvPicPr>
            <a:picLocks noChangeAspect="1" noChangeArrowheads="1"/>
          </p:cNvPicPr>
          <p:nvPr/>
        </p:nvPicPr>
        <p:blipFill>
          <a:blip r:embed="rId4" cstate="email"/>
          <a:srcRect/>
          <a:stretch>
            <a:fillRect/>
          </a:stretch>
        </p:blipFill>
        <p:spPr bwMode="auto">
          <a:xfrm>
            <a:off x="210984" y="1404397"/>
            <a:ext cx="7114316" cy="5099642"/>
          </a:xfrm>
          <a:prstGeom prst="rect">
            <a:avLst/>
          </a:prstGeom>
          <a:noFill/>
        </p:spPr>
      </p:pic>
      <p:sp>
        <p:nvSpPr>
          <p:cNvPr id="14" name="Rectangle 13"/>
          <p:cNvSpPr/>
          <p:nvPr/>
        </p:nvSpPr>
        <p:spPr>
          <a:xfrm>
            <a:off x="1460090" y="1548583"/>
            <a:ext cx="1873046" cy="112087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utoShape 7"/>
          <p:cNvSpPr>
            <a:spLocks noChangeArrowheads="1"/>
          </p:cNvSpPr>
          <p:nvPr/>
        </p:nvSpPr>
        <p:spPr bwMode="blackWhite">
          <a:xfrm>
            <a:off x="7093823" y="2684207"/>
            <a:ext cx="1976437" cy="2946131"/>
          </a:xfrm>
          <a:prstGeom prst="wedgeRectCallout">
            <a:avLst>
              <a:gd name="adj1" fmla="val -65984"/>
              <a:gd name="adj2" fmla="val -2977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13,667 </a:t>
            </a:r>
            <a:r>
              <a:rPr lang="en-US" b="1" dirty="0">
                <a:solidFill>
                  <a:srgbClr val="FFFFFF"/>
                </a:solidFill>
                <a:latin typeface="Arial" pitchFamily="34" charset="0"/>
                <a:cs typeface="Arial" pitchFamily="34" charset="0"/>
              </a:rPr>
              <a:t>severe weather reports </a:t>
            </a:r>
            <a:r>
              <a:rPr lang="en-US" b="1" dirty="0" smtClean="0">
                <a:solidFill>
                  <a:srgbClr val="FFFFFF"/>
                </a:solidFill>
                <a:latin typeface="Arial" pitchFamily="34" charset="0"/>
                <a:cs typeface="Arial" pitchFamily="34" charset="0"/>
              </a:rPr>
              <a:t>through July 22; </a:t>
            </a:r>
            <a:r>
              <a:rPr lang="en-US" b="1" dirty="0">
                <a:solidFill>
                  <a:srgbClr val="FFFFFF"/>
                </a:solidFill>
                <a:latin typeface="Arial" pitchFamily="34" charset="0"/>
                <a:cs typeface="Arial" pitchFamily="34" charset="0"/>
              </a:rPr>
              <a:t>including </a:t>
            </a:r>
            <a:r>
              <a:rPr lang="en-US" b="1" dirty="0" smtClean="0">
                <a:solidFill>
                  <a:srgbClr val="FFFFFF"/>
                </a:solidFill>
                <a:latin typeface="Arial" pitchFamily="34" charset="0"/>
                <a:cs typeface="Arial" pitchFamily="34" charset="0"/>
              </a:rPr>
              <a:t>663 </a:t>
            </a:r>
            <a:r>
              <a:rPr lang="en-US" b="1" dirty="0">
                <a:solidFill>
                  <a:srgbClr val="FFFFFF"/>
                </a:solidFill>
                <a:latin typeface="Arial" pitchFamily="34" charset="0"/>
                <a:cs typeface="Arial" pitchFamily="34" charset="0"/>
              </a:rPr>
              <a:t>tornadoes; </a:t>
            </a:r>
            <a:r>
              <a:rPr lang="en-US" b="1" dirty="0" smtClean="0">
                <a:solidFill>
                  <a:srgbClr val="FFFFFF"/>
                </a:solidFill>
                <a:latin typeface="Arial" pitchFamily="34" charset="0"/>
                <a:cs typeface="Arial" pitchFamily="34" charset="0"/>
              </a:rPr>
              <a:t>4,111 </a:t>
            </a:r>
            <a:r>
              <a:rPr lang="en-US" b="1" dirty="0">
                <a:solidFill>
                  <a:srgbClr val="FFFFFF"/>
                </a:solidFill>
                <a:latin typeface="Arial" pitchFamily="34" charset="0"/>
                <a:cs typeface="Arial" pitchFamily="34" charset="0"/>
              </a:rPr>
              <a:t>“Large Hail” reports and </a:t>
            </a:r>
            <a:r>
              <a:rPr lang="en-US" b="1" dirty="0" smtClean="0">
                <a:solidFill>
                  <a:srgbClr val="FFFFFF"/>
                </a:solidFill>
                <a:latin typeface="Arial" pitchFamily="34" charset="0"/>
                <a:cs typeface="Arial" pitchFamily="34" charset="0"/>
              </a:rPr>
              <a:t>8,892 </a:t>
            </a:r>
            <a:r>
              <a:rPr lang="en-US" b="1" dirty="0">
                <a:solidFill>
                  <a:srgbClr val="FFFFFF"/>
                </a:solidFill>
                <a:latin typeface="Arial" pitchFamily="34" charset="0"/>
                <a:cs typeface="Arial" pitchFamily="34" charset="0"/>
              </a:rPr>
              <a:t>high wind events</a:t>
            </a:r>
          </a:p>
        </p:txBody>
      </p:sp>
      <p:sp>
        <p:nvSpPr>
          <p:cNvPr id="16" name="AutoShape 7"/>
          <p:cNvSpPr>
            <a:spLocks noChangeArrowheads="1"/>
          </p:cNvSpPr>
          <p:nvPr/>
        </p:nvSpPr>
        <p:spPr bwMode="blackWhite">
          <a:xfrm>
            <a:off x="4370438" y="825909"/>
            <a:ext cx="2227006" cy="1238865"/>
          </a:xfrm>
          <a:prstGeom prst="wedgeRectCallout">
            <a:avLst>
              <a:gd name="adj1" fmla="val -104860"/>
              <a:gd name="adj2" fmla="val 2946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More than 300 severe weather reports in MT</a:t>
            </a:r>
            <a:endParaRPr lang="en-US" sz="2000"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par>
                          <p:cTn id="8" fill="hold">
                            <p:stCondLst>
                              <p:cond delay="1199"/>
                            </p:stCondLst>
                            <p:childTnLst>
                              <p:par>
                                <p:cTn id="9" presetID="22" presetClass="entr" presetSubtype="4" fill="hold" grpId="0" nodeType="afterEffect">
                                  <p:stCondLst>
                                    <p:cond delay="70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autoUpdateAnimBg="0"/>
      <p:bldP spid="16" grpId="0" animBg="1"/>
    </p:bld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462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74B7E49-AEF1-4704-8A19-33DD2C8B551B}" type="slidenum">
              <a:rPr lang="en-US" sz="900">
                <a:solidFill>
                  <a:schemeClr val="bg1"/>
                </a:solidFill>
              </a:rPr>
              <a:pPr algn="r" eaLnBrk="0" hangingPunct="0">
                <a:lnSpc>
                  <a:spcPct val="85000"/>
                </a:lnSpc>
                <a:spcBef>
                  <a:spcPct val="20000"/>
                </a:spcBef>
              </a:pPr>
              <a:t>87</a:t>
            </a:fld>
            <a:endParaRPr lang="en-US" sz="900">
              <a:solidFill>
                <a:schemeClr val="bg1"/>
              </a:solidFill>
            </a:endParaRPr>
          </a:p>
        </p:txBody>
      </p:sp>
      <p:pic>
        <p:nvPicPr>
          <p:cNvPr id="154628"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a:solidFill>
                  <a:srgbClr val="FFFFFF"/>
                </a:solidFill>
              </a:rPr>
              <a:t>Labor Market Trends</a:t>
            </a:r>
            <a:endParaRPr lang="en-US" sz="4000" b="1" i="1">
              <a:solidFill>
                <a:srgbClr val="FFFFFF"/>
              </a:solidFill>
            </a:endParaRPr>
          </a:p>
        </p:txBody>
      </p:sp>
      <p:sp>
        <p:nvSpPr>
          <p:cNvPr id="1940487" name="Rectangle 7"/>
          <p:cNvSpPr>
            <a:spLocks noChangeArrowheads="1"/>
          </p:cNvSpPr>
          <p:nvPr/>
        </p:nvSpPr>
        <p:spPr bwMode="auto">
          <a:xfrm>
            <a:off x="228600" y="4052888"/>
            <a:ext cx="8601075" cy="2085975"/>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a:solidFill>
                  <a:srgbClr val="225A7A"/>
                </a:solidFill>
              </a:rPr>
              <a:t>Massive Job Losses Sapped the Economy and Commercial/Personal  Lines Exposure, But Trend is Improving</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87</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096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096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8E26AED-119F-4456-85F5-92CA4B421A3F}" type="slidenum">
              <a:rPr lang="en-US" sz="900"/>
              <a:pPr algn="r" eaLnBrk="0" hangingPunct="0">
                <a:lnSpc>
                  <a:spcPct val="85000"/>
                </a:lnSpc>
                <a:spcBef>
                  <a:spcPct val="20000"/>
                </a:spcBef>
              </a:pPr>
              <a:t>88</a:t>
            </a:fld>
            <a:endParaRPr lang="en-US" sz="900"/>
          </a:p>
        </p:txBody>
      </p:sp>
      <p:sp>
        <p:nvSpPr>
          <p:cNvPr id="40966" name="Rectangle 2"/>
          <p:cNvSpPr>
            <a:spLocks noGrp="1" noChangeArrowheads="1"/>
          </p:cNvSpPr>
          <p:nvPr>
            <p:ph type="title" idx="4294967295"/>
          </p:nvPr>
        </p:nvSpPr>
        <p:spPr>
          <a:xfrm>
            <a:off x="142875" y="0"/>
            <a:ext cx="7524750" cy="989013"/>
          </a:xfrm>
        </p:spPr>
        <p:txBody>
          <a:bodyPr/>
          <a:lstStyle/>
          <a:p>
            <a:r>
              <a:rPr lang="en-US" sz="2800" dirty="0" smtClean="0"/>
              <a:t>Unemployment and Underemployment Rates: Stubbornly High in 2012, But Falling</a:t>
            </a:r>
          </a:p>
        </p:txBody>
      </p:sp>
      <p:graphicFrame>
        <p:nvGraphicFramePr>
          <p:cNvPr id="40962" name="Object 2"/>
          <p:cNvGraphicFramePr>
            <a:graphicFrameLocks/>
          </p:cNvGraphicFramePr>
          <p:nvPr>
            <p:ph idx="4294967295"/>
          </p:nvPr>
        </p:nvGraphicFramePr>
        <p:xfrm>
          <a:off x="0" y="1201738"/>
          <a:ext cx="7081837" cy="4867275"/>
        </p:xfrm>
        <a:graphic>
          <a:graphicData uri="http://schemas.openxmlformats.org/presentationml/2006/ole">
            <p:oleObj spid="_x0000_s20541442" name="Chart" r:id="rId4" imgW="7096206" imgH="4876890" progId="MSGraph.Chart.8">
              <p:embed followColorScheme="full"/>
            </p:oleObj>
          </a:graphicData>
        </a:graphic>
      </p:graphicFrame>
      <p:sp>
        <p:nvSpPr>
          <p:cNvPr id="7072775" name="AutoShape 7"/>
          <p:cNvSpPr>
            <a:spLocks noChangeArrowheads="1"/>
          </p:cNvSpPr>
          <p:nvPr/>
        </p:nvSpPr>
        <p:spPr bwMode="blackWhite">
          <a:xfrm>
            <a:off x="7256206" y="2714625"/>
            <a:ext cx="1692532" cy="3140485"/>
          </a:xfrm>
          <a:prstGeom prst="wedgeRectCallout">
            <a:avLst>
              <a:gd name="adj1" fmla="val -64971"/>
              <a:gd name="adj2" fmla="val -1486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stood </a:t>
            </a:r>
            <a:r>
              <a:rPr lang="en-US" sz="1400" b="1" dirty="0" smtClean="0">
                <a:cs typeface="+mn-cs"/>
              </a:rPr>
              <a:t>at 7.6% </a:t>
            </a:r>
            <a:r>
              <a:rPr lang="en-US" sz="1400" b="1" dirty="0">
                <a:cs typeface="+mn-cs"/>
              </a:rPr>
              <a:t>in </a:t>
            </a:r>
            <a:r>
              <a:rPr lang="en-US" sz="1400" b="1" dirty="0" smtClean="0">
                <a:cs typeface="+mn-cs"/>
              </a:rPr>
              <a:t>June 2013—nearly its lowest level in 4 years.</a:t>
            </a:r>
            <a:endParaRPr lang="en-US" sz="1400" b="1" dirty="0">
              <a:cs typeface="+mn-cs"/>
            </a:endParaRPr>
          </a:p>
          <a:p>
            <a:pPr algn="ctr" eaLnBrk="0" hangingPunct="0">
              <a:lnSpc>
                <a:spcPct val="90000"/>
              </a:lnSpc>
              <a:spcBef>
                <a:spcPct val="50000"/>
              </a:spcBef>
              <a:buClr>
                <a:schemeClr val="bg1"/>
              </a:buClr>
              <a:buFont typeface="Wingdings" pitchFamily="2" charset="2"/>
              <a:buNone/>
              <a:defRPr/>
            </a:pPr>
            <a:r>
              <a:rPr lang="en-US" sz="1400" b="1" dirty="0">
                <a:cs typeface="+mn-cs"/>
              </a:rPr>
              <a:t>Unemployment peaked at 10.1% in October 2009, highest monthly rate since 1983.</a:t>
            </a:r>
          </a:p>
          <a:p>
            <a:pPr algn="ctr" eaLnBrk="0" hangingPunct="0">
              <a:lnSpc>
                <a:spcPct val="90000"/>
              </a:lnSpc>
              <a:spcBef>
                <a:spcPct val="50000"/>
              </a:spcBef>
              <a:buClr>
                <a:schemeClr val="bg1"/>
              </a:buClr>
              <a:buFont typeface="Wingdings" pitchFamily="2" charset="2"/>
              <a:buNone/>
              <a:defRPr/>
            </a:pPr>
            <a:r>
              <a:rPr lang="en-US" sz="1400" b="1" dirty="0">
                <a:cs typeface="+mn-cs"/>
              </a:rPr>
              <a:t>Peak rate in the last 30 years: 10.8% in November - December 1982</a:t>
            </a:r>
          </a:p>
        </p:txBody>
      </p:sp>
      <p:sp>
        <p:nvSpPr>
          <p:cNvPr id="40968" name="Rectangle 8"/>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Insurance Information Institute.</a:t>
            </a:r>
          </a:p>
        </p:txBody>
      </p:sp>
      <p:sp>
        <p:nvSpPr>
          <p:cNvPr id="2094089" name="AutoShape 38"/>
          <p:cNvSpPr>
            <a:spLocks noChangeArrowheads="1"/>
          </p:cNvSpPr>
          <p:nvPr/>
        </p:nvSpPr>
        <p:spPr bwMode="blackWhite">
          <a:xfrm>
            <a:off x="7280275" y="1152525"/>
            <a:ext cx="1639888" cy="1562100"/>
          </a:xfrm>
          <a:prstGeom prst="wedgeRectCallout">
            <a:avLst>
              <a:gd name="adj1" fmla="val -71716"/>
              <a:gd name="adj2" fmla="val 1649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U-6 went from 8.0% in March 2007 to 17.5% in </a:t>
            </a:r>
            <a:br>
              <a:rPr lang="en-US" sz="1400" b="1" dirty="0">
                <a:solidFill>
                  <a:schemeClr val="bg1"/>
                </a:solidFill>
                <a:cs typeface="+mn-cs"/>
              </a:rPr>
            </a:br>
            <a:r>
              <a:rPr lang="en-US" sz="1400" b="1" dirty="0">
                <a:solidFill>
                  <a:schemeClr val="bg1"/>
                </a:solidFill>
                <a:cs typeface="+mn-cs"/>
              </a:rPr>
              <a:t>October 2009; Stood at </a:t>
            </a:r>
            <a:r>
              <a:rPr lang="en-US" sz="1400" b="1" dirty="0" smtClean="0">
                <a:solidFill>
                  <a:schemeClr val="bg1"/>
                </a:solidFill>
                <a:cs typeface="+mn-cs"/>
              </a:rPr>
              <a:t>14.3% </a:t>
            </a:r>
            <a:r>
              <a:rPr lang="en-US" sz="1400" b="1" dirty="0">
                <a:solidFill>
                  <a:schemeClr val="bg1"/>
                </a:solidFill>
                <a:cs typeface="+mn-cs"/>
              </a:rPr>
              <a:t>in </a:t>
            </a:r>
            <a:r>
              <a:rPr lang="en-US" sz="1400" b="1" dirty="0" smtClean="0">
                <a:solidFill>
                  <a:schemeClr val="bg1"/>
                </a:solidFill>
                <a:cs typeface="+mn-cs"/>
              </a:rPr>
              <a:t>June 2013</a:t>
            </a:r>
            <a:endParaRPr lang="en-US" sz="1400" b="1" dirty="0">
              <a:solidFill>
                <a:schemeClr val="bg1"/>
              </a:solidFill>
              <a:cs typeface="+mn-cs"/>
            </a:endParaRPr>
          </a:p>
        </p:txBody>
      </p:sp>
      <p:sp>
        <p:nvSpPr>
          <p:cNvPr id="40970" name="Rectangle 11"/>
          <p:cNvSpPr>
            <a:spLocks noChangeArrowheads="1"/>
          </p:cNvSpPr>
          <p:nvPr/>
        </p:nvSpPr>
        <p:spPr bwMode="black">
          <a:xfrm>
            <a:off x="223838" y="102870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2000 through </a:t>
            </a:r>
            <a:r>
              <a:rPr lang="en-US" sz="1600" b="1" dirty="0" smtClean="0">
                <a:solidFill>
                  <a:srgbClr val="225A7A"/>
                </a:solidFill>
              </a:rPr>
              <a:t>June 2013, </a:t>
            </a:r>
            <a:r>
              <a:rPr lang="en-US" sz="1600" b="1" dirty="0">
                <a:solidFill>
                  <a:srgbClr val="225A7A"/>
                </a:solidFill>
              </a:rPr>
              <a:t>Seasonally Adjusted (%)</a:t>
            </a:r>
          </a:p>
        </p:txBody>
      </p:sp>
      <p:sp>
        <p:nvSpPr>
          <p:cNvPr id="2" name="AutoShape 38"/>
          <p:cNvSpPr>
            <a:spLocks noChangeArrowheads="1"/>
          </p:cNvSpPr>
          <p:nvPr/>
        </p:nvSpPr>
        <p:spPr bwMode="blackWhite">
          <a:xfrm>
            <a:off x="628914" y="1981200"/>
            <a:ext cx="1271588" cy="942975"/>
          </a:xfrm>
          <a:prstGeom prst="wedgeRectCallout">
            <a:avLst>
              <a:gd name="adj1" fmla="val 10178"/>
              <a:gd name="adj2" fmla="val 21012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Recession ended in November 2001 </a:t>
            </a:r>
          </a:p>
        </p:txBody>
      </p:sp>
      <p:sp>
        <p:nvSpPr>
          <p:cNvPr id="3" name="AutoShape 38"/>
          <p:cNvSpPr>
            <a:spLocks noChangeArrowheads="1"/>
          </p:cNvSpPr>
          <p:nvPr/>
        </p:nvSpPr>
        <p:spPr bwMode="blackWhite">
          <a:xfrm>
            <a:off x="1967990" y="2009775"/>
            <a:ext cx="1550988" cy="923925"/>
          </a:xfrm>
          <a:prstGeom prst="wedgeRectCallout">
            <a:avLst>
              <a:gd name="adj1" fmla="val -34152"/>
              <a:gd name="adj2" fmla="val 18649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Unemployment kept rising for 19 more months</a:t>
            </a:r>
          </a:p>
        </p:txBody>
      </p:sp>
      <p:sp>
        <p:nvSpPr>
          <p:cNvPr id="4" name="AutoShape 38"/>
          <p:cNvSpPr>
            <a:spLocks noChangeArrowheads="1"/>
          </p:cNvSpPr>
          <p:nvPr/>
        </p:nvSpPr>
        <p:spPr bwMode="blackWhite">
          <a:xfrm>
            <a:off x="3555022" y="2028825"/>
            <a:ext cx="1343025" cy="914400"/>
          </a:xfrm>
          <a:prstGeom prst="wedgeRectCallout">
            <a:avLst>
              <a:gd name="adj1" fmla="val 7811"/>
              <a:gd name="adj2" fmla="val 2268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Recession began in December 2007</a:t>
            </a:r>
          </a:p>
        </p:txBody>
      </p:sp>
      <p:sp>
        <p:nvSpPr>
          <p:cNvPr id="14" name="Rectangle 6"/>
          <p:cNvSpPr>
            <a:spLocks noChangeArrowheads="1"/>
          </p:cNvSpPr>
          <p:nvPr/>
        </p:nvSpPr>
        <p:spPr bwMode="blackWhite">
          <a:xfrm>
            <a:off x="481013" y="6000750"/>
            <a:ext cx="8220075" cy="555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Stubbornly high unemployment and </a:t>
            </a:r>
            <a:r>
              <a:rPr lang="en-US" b="1" dirty="0" smtClean="0">
                <a:solidFill>
                  <a:srgbClr val="FFFFFF"/>
                </a:solidFill>
              </a:rPr>
              <a:t>underemployment constrain </a:t>
            </a:r>
            <a:r>
              <a:rPr lang="en-US" b="1" dirty="0">
                <a:solidFill>
                  <a:srgbClr val="FFFFFF"/>
                </a:solidFill>
              </a:rPr>
              <a:t>overall economic </a:t>
            </a:r>
            <a:r>
              <a:rPr lang="en-US" b="1" dirty="0" smtClean="0">
                <a:solidFill>
                  <a:srgbClr val="FFFFFF"/>
                </a:solidFill>
              </a:rPr>
              <a:t>growth, but the job market is now clearly improving</a:t>
            </a:r>
            <a:endParaRPr lang="en-US" b="1" dirty="0">
              <a:solidFill>
                <a:srgbClr val="FFFFFF"/>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88</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094089"/>
                                        </p:tgtEl>
                                        <p:attrNameLst>
                                          <p:attrName>style.visibility</p:attrName>
                                        </p:attrNameLst>
                                      </p:cBhvr>
                                      <p:to>
                                        <p:strVal val="visible"/>
                                      </p:to>
                                    </p:set>
                                    <p:animEffect transition="in" filter="wipe(left)">
                                      <p:cBhvr>
                                        <p:cTn id="7" dur="500"/>
                                        <p:tgtEl>
                                          <p:spTgt spid="2094089"/>
                                        </p:tgtEl>
                                      </p:cBhvr>
                                    </p:animEffect>
                                  </p:childTnLst>
                                </p:cTn>
                              </p:par>
                            </p:childTnLst>
                          </p:cTn>
                        </p:par>
                        <p:par>
                          <p:cTn id="8" fill="hold">
                            <p:stCondLst>
                              <p:cond delay="1000"/>
                            </p:stCondLst>
                            <p:childTnLst>
                              <p:par>
                                <p:cTn id="9" presetID="22" presetClass="entr" presetSubtype="2" fill="hold" grpId="0" nodeType="afterEffect">
                                  <p:stCondLst>
                                    <p:cond delay="500"/>
                                  </p:stCondLst>
                                  <p:childTnLst>
                                    <p:set>
                                      <p:cBhvr>
                                        <p:cTn id="10" dur="1" fill="hold">
                                          <p:stCondLst>
                                            <p:cond delay="0"/>
                                          </p:stCondLst>
                                        </p:cTn>
                                        <p:tgtEl>
                                          <p:spTgt spid="7072775"/>
                                        </p:tgtEl>
                                        <p:attrNameLst>
                                          <p:attrName>style.visibility</p:attrName>
                                        </p:attrNameLst>
                                      </p:cBhvr>
                                      <p:to>
                                        <p:strVal val="visible"/>
                                      </p:to>
                                    </p:set>
                                    <p:animEffect transition="in" filter="wipe(right)">
                                      <p:cBhvr>
                                        <p:cTn id="11" dur="500"/>
                                        <p:tgtEl>
                                          <p:spTgt spid="7072775"/>
                                        </p:tgtEl>
                                      </p:cBhvr>
                                    </p:animEffect>
                                  </p:childTnLst>
                                </p:cTn>
                              </p:par>
                            </p:childTnLst>
                          </p:cTn>
                        </p:par>
                        <p:par>
                          <p:cTn id="12" fill="hold">
                            <p:stCondLst>
                              <p:cond delay="2000"/>
                            </p:stCondLst>
                            <p:childTnLst>
                              <p:par>
                                <p:cTn id="13" presetID="22" presetClass="entr" presetSubtype="8" fill="hold" grpId="0" nodeType="afterEffect">
                                  <p:stCondLst>
                                    <p:cond delay="50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3000"/>
                            </p:stCondLst>
                            <p:childTnLst>
                              <p:par>
                                <p:cTn id="17" presetID="22" presetClass="entr" presetSubtype="8"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4000"/>
                            </p:stCondLst>
                            <p:childTnLst>
                              <p:par>
                                <p:cTn id="21" presetID="22" presetClass="entr" presetSubtype="8" fill="hold" grpId="0" nodeType="afterEffect">
                                  <p:stCondLst>
                                    <p:cond delay="50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par>
                          <p:cTn id="24" fill="hold">
                            <p:stCondLst>
                              <p:cond delay="5000"/>
                            </p:stCondLst>
                            <p:childTnLst>
                              <p:par>
                                <p:cTn id="25" presetID="23" presetClass="entr" presetSubtype="16" fill="hold" grpId="0" nodeType="afterEffect">
                                  <p:stCondLst>
                                    <p:cond delay="100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2094089" grpId="0" animBg="1"/>
      <p:bldP spid="2" grpId="0" animBg="1"/>
      <p:bldP spid="3" grpId="0" animBg="1"/>
      <p:bldP spid="4" grpId="0" animBg="1"/>
      <p:bldP spid="14"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p:cNvGraphicFramePr>
            <a:graphicFrameLocks/>
          </p:cNvGraphicFramePr>
          <p:nvPr>
            <p:ph idx="4294967295"/>
          </p:nvPr>
        </p:nvGraphicFramePr>
        <p:xfrm>
          <a:off x="179388" y="1397000"/>
          <a:ext cx="8775700" cy="4087813"/>
        </p:xfrm>
        <a:graphic>
          <a:graphicData uri="http://schemas.openxmlformats.org/presentationml/2006/ole">
            <p:oleObj spid="_x0000_s20542466" name="Chart" r:id="rId4" imgW="8581960" imgH="4114867"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Monthly Change in Private Employment</a:t>
            </a: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2007 </a:t>
            </a:r>
            <a:r>
              <a:rPr lang="en-US" sz="1600" b="1" dirty="0">
                <a:solidFill>
                  <a:srgbClr val="225A7A"/>
                </a:solidFill>
              </a:rPr>
              <a:t>through </a:t>
            </a:r>
            <a:r>
              <a:rPr lang="en-US" sz="1600" b="1" dirty="0" smtClean="0">
                <a:solidFill>
                  <a:srgbClr val="225A7A"/>
                </a:solidFill>
              </a:rPr>
              <a:t>June 2013 (Thousands</a:t>
            </a:r>
            <a:r>
              <a:rPr lang="en-US" sz="1600" b="1" dirty="0">
                <a:solidFill>
                  <a:srgbClr val="225A7A"/>
                </a:solidFill>
              </a:rPr>
              <a:t>)</a:t>
            </a:r>
          </a:p>
        </p:txBody>
      </p:sp>
      <p:sp>
        <p:nvSpPr>
          <p:cNvPr id="10"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7.16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a:t>
            </a:r>
            <a:r>
              <a:rPr lang="en-US" sz="1100">
                <a:hlinkClick r:id="rId5"/>
              </a:rPr>
              <a:t>http://www.bls.gov/ces/home.htm</a:t>
            </a:r>
            <a:r>
              <a:rPr lang="en-US" sz="1100"/>
              <a:t>; Insurance Information Institute</a:t>
            </a:r>
          </a:p>
        </p:txBody>
      </p:sp>
      <p:sp>
        <p:nvSpPr>
          <p:cNvPr id="12" name="AutoShape 5"/>
          <p:cNvSpPr>
            <a:spLocks noChangeArrowheads="1"/>
          </p:cNvSpPr>
          <p:nvPr/>
        </p:nvSpPr>
        <p:spPr bwMode="blackWhite">
          <a:xfrm>
            <a:off x="1015006" y="3943702"/>
            <a:ext cx="2082156" cy="841375"/>
          </a:xfrm>
          <a:prstGeom prst="wedgeRectCallout">
            <a:avLst>
              <a:gd name="adj1" fmla="val 57781"/>
              <a:gd name="adj2" fmla="val -686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Monthly Losses in   Dec. 08–Mar. 09 Were the Largest in the </a:t>
            </a:r>
            <a:br>
              <a:rPr lang="en-US" sz="1400" b="1" dirty="0">
                <a:solidFill>
                  <a:schemeClr val="bg1"/>
                </a:solidFill>
              </a:rPr>
            </a:br>
            <a:r>
              <a:rPr lang="en-US" sz="1400" b="1" dirty="0">
                <a:solidFill>
                  <a:schemeClr val="bg1"/>
                </a:solidFill>
              </a:rPr>
              <a:t>Post-WW II Period</a:t>
            </a:r>
          </a:p>
        </p:txBody>
      </p:sp>
      <p:sp>
        <p:nvSpPr>
          <p:cNvPr id="14" name="AutoShape 7"/>
          <p:cNvSpPr>
            <a:spLocks noChangeArrowheads="1"/>
          </p:cNvSpPr>
          <p:nvPr/>
        </p:nvSpPr>
        <p:spPr bwMode="blackWhite">
          <a:xfrm>
            <a:off x="6931742" y="3124355"/>
            <a:ext cx="1927072" cy="936368"/>
          </a:xfrm>
          <a:prstGeom prst="wedgeRectCallout">
            <a:avLst>
              <a:gd name="adj1" fmla="val 44190"/>
              <a:gd name="adj2" fmla="val -11107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202,000 </a:t>
            </a:r>
            <a:r>
              <a:rPr lang="en-US" sz="1400" b="1" dirty="0">
                <a:cs typeface="+mn-cs"/>
              </a:rPr>
              <a:t>private sector jobs were created in </a:t>
            </a:r>
            <a:r>
              <a:rPr lang="en-US" sz="1400" b="1" dirty="0" smtClean="0">
                <a:cs typeface="+mn-cs"/>
              </a:rPr>
              <a:t>June</a:t>
            </a:r>
            <a:endParaRPr lang="en-US" sz="1400"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89</a:t>
            </a:fld>
            <a:endParaRPr lang="en-US"/>
          </a:p>
        </p:txBody>
      </p:sp>
      <p:sp>
        <p:nvSpPr>
          <p:cNvPr id="13" name="Text Box 17"/>
          <p:cNvSpPr txBox="1">
            <a:spLocks noChangeArrowheads="1"/>
          </p:cNvSpPr>
          <p:nvPr/>
        </p:nvSpPr>
        <p:spPr bwMode="auto">
          <a:xfrm>
            <a:off x="4847302" y="3736258"/>
            <a:ext cx="1818968" cy="954107"/>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400" b="1" u="sng" dirty="0" smtClean="0">
                <a:solidFill>
                  <a:schemeClr val="bg1"/>
                </a:solidFill>
              </a:rPr>
              <a:t>Jobs Created</a:t>
            </a:r>
          </a:p>
          <a:p>
            <a:pPr algn="ctr">
              <a:defRPr/>
            </a:pPr>
            <a:r>
              <a:rPr lang="en-US" sz="1400" b="1" dirty="0" smtClean="0">
                <a:solidFill>
                  <a:schemeClr val="bg1"/>
                </a:solidFill>
              </a:rPr>
              <a:t>2012: 2.247 Mill</a:t>
            </a:r>
          </a:p>
          <a:p>
            <a:pPr algn="ctr">
              <a:defRPr/>
            </a:pPr>
            <a:r>
              <a:rPr lang="en-US" sz="1400" b="1" dirty="0" smtClean="0">
                <a:solidFill>
                  <a:schemeClr val="bg1"/>
                </a:solidFill>
              </a:rPr>
              <a:t>2011: 2.420 Mill</a:t>
            </a:r>
          </a:p>
          <a:p>
            <a:pPr algn="ctr">
              <a:defRPr/>
            </a:pPr>
            <a:r>
              <a:rPr lang="en-US" sz="1400" b="1" dirty="0" smtClean="0">
                <a:solidFill>
                  <a:schemeClr val="bg1"/>
                </a:solidFill>
              </a:rPr>
              <a:t>2010: 1.235 Mill</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2" fill="hold" grpId="0" nodeType="after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idx="4294967295"/>
          </p:nvPr>
        </p:nvSpPr>
        <p:spPr>
          <a:xfrm>
            <a:off x="219620" y="90488"/>
            <a:ext cx="7400925" cy="860425"/>
          </a:xfrm>
        </p:spPr>
        <p:txBody>
          <a:bodyPr/>
          <a:lstStyle/>
          <a:p>
            <a:r>
              <a:rPr lang="en-US" dirty="0" smtClean="0"/>
              <a:t>Underwriting Gain (Loss)</a:t>
            </a:r>
            <a:br>
              <a:rPr lang="en-US" dirty="0" smtClean="0"/>
            </a:br>
            <a:r>
              <a:rPr lang="en-US" dirty="0" smtClean="0"/>
              <a:t>1975–2013:Q1*</a:t>
            </a:r>
          </a:p>
        </p:txBody>
      </p:sp>
      <p:sp>
        <p:nvSpPr>
          <p:cNvPr id="38916" name="Rectangle 3"/>
          <p:cNvSpPr>
            <a:spLocks noChangeArrowheads="1"/>
          </p:cNvSpPr>
          <p:nvPr/>
        </p:nvSpPr>
        <p:spPr bwMode="auto">
          <a:xfrm>
            <a:off x="0" y="6389410"/>
            <a:ext cx="7569200" cy="468590"/>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Includes mortgage and financial guaranty insurers in all </a:t>
            </a:r>
            <a:r>
              <a:rPr lang="en-US" sz="1100" dirty="0" smtClean="0">
                <a:solidFill>
                  <a:srgbClr val="000000"/>
                </a:solidFill>
                <a:latin typeface="Arial" charset="0"/>
                <a:cs typeface="Arial" charset="0"/>
              </a:rPr>
              <a:t>years.</a:t>
            </a:r>
            <a:endParaRPr lang="en-US" sz="11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A.M. Best, ISO; Insurance Information Institute.</a:t>
            </a:r>
          </a:p>
        </p:txBody>
      </p:sp>
      <p:sp>
        <p:nvSpPr>
          <p:cNvPr id="254980" name="Rectangle 4"/>
          <p:cNvSpPr>
            <a:spLocks noChangeArrowheads="1"/>
          </p:cNvSpPr>
          <p:nvPr/>
        </p:nvSpPr>
        <p:spPr bwMode="blackWhite">
          <a:xfrm>
            <a:off x="342900" y="5518150"/>
            <a:ext cx="8458200" cy="6715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Large Underwriting Losses Are </a:t>
            </a:r>
            <a:r>
              <a:rPr lang="en-US" b="1" i="1">
                <a:solidFill>
                  <a:srgbClr val="FFFFFF"/>
                </a:solidFill>
                <a:latin typeface="Arial" charset="0"/>
                <a:cs typeface="Arial" charset="0"/>
              </a:rPr>
              <a:t>NOT</a:t>
            </a:r>
            <a:r>
              <a:rPr lang="en-US" b="1">
                <a:solidFill>
                  <a:srgbClr val="FFFFFF"/>
                </a:solidFill>
                <a:latin typeface="Arial" charset="0"/>
                <a:cs typeface="Arial" charset="0"/>
              </a:rPr>
              <a:t> Sustainable </a:t>
            </a:r>
            <a:br>
              <a:rPr lang="en-US" b="1">
                <a:solidFill>
                  <a:srgbClr val="FFFFFF"/>
                </a:solidFill>
                <a:latin typeface="Arial" charset="0"/>
                <a:cs typeface="Arial" charset="0"/>
              </a:rPr>
            </a:br>
            <a:r>
              <a:rPr lang="en-US" b="1">
                <a:solidFill>
                  <a:srgbClr val="FFFFFF"/>
                </a:solidFill>
                <a:latin typeface="Arial" charset="0"/>
                <a:cs typeface="Arial" charset="0"/>
              </a:rPr>
              <a:t>in Current Investment Environment</a:t>
            </a:r>
          </a:p>
        </p:txBody>
      </p:sp>
      <p:graphicFrame>
        <p:nvGraphicFramePr>
          <p:cNvPr id="38914" name="Object 5"/>
          <p:cNvGraphicFramePr>
            <a:graphicFrameLocks noChangeAspect="1"/>
          </p:cNvGraphicFramePr>
          <p:nvPr/>
        </p:nvGraphicFramePr>
        <p:xfrm>
          <a:off x="352425" y="1300163"/>
          <a:ext cx="8478838" cy="4167187"/>
        </p:xfrm>
        <a:graphic>
          <a:graphicData uri="http://schemas.openxmlformats.org/presentationml/2006/ole">
            <p:oleObj spid="_x0000_s14587906" name="Chart" r:id="rId4" imgW="8581960" imgH="4219602" progId="MSGraph.Chart.8">
              <p:embed followColorScheme="full"/>
            </p:oleObj>
          </a:graphicData>
        </a:graphic>
      </p:graphicFrame>
      <p:sp>
        <p:nvSpPr>
          <p:cNvPr id="254983" name="AutoShape 7"/>
          <p:cNvSpPr>
            <a:spLocks noChangeArrowheads="1"/>
          </p:cNvSpPr>
          <p:nvPr/>
        </p:nvSpPr>
        <p:spPr bwMode="blackWhite">
          <a:xfrm>
            <a:off x="1962150" y="1397000"/>
            <a:ext cx="1836738" cy="1016000"/>
          </a:xfrm>
          <a:prstGeom prst="wedgeRectCallout">
            <a:avLst>
              <a:gd name="adj1" fmla="val 242999"/>
              <a:gd name="adj2" fmla="val 6831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Cumulative underwriting deficit from 1975 through </a:t>
            </a:r>
            <a:r>
              <a:rPr lang="en-US" sz="1400" b="1" dirty="0" smtClean="0">
                <a:solidFill>
                  <a:srgbClr val="FFFFFF"/>
                </a:solidFill>
                <a:latin typeface="Arial" charset="0"/>
                <a:cs typeface="Arial" charset="0"/>
              </a:rPr>
              <a:t>2012 </a:t>
            </a:r>
            <a:r>
              <a:rPr lang="en-US" sz="1400" b="1" dirty="0">
                <a:solidFill>
                  <a:srgbClr val="FFFFFF"/>
                </a:solidFill>
                <a:latin typeface="Arial" charset="0"/>
                <a:cs typeface="Arial" charset="0"/>
              </a:rPr>
              <a:t>is </a:t>
            </a:r>
            <a:r>
              <a:rPr lang="en-US" sz="1400" b="1" dirty="0" smtClean="0">
                <a:solidFill>
                  <a:srgbClr val="FFFFFF"/>
                </a:solidFill>
                <a:latin typeface="Arial" charset="0"/>
                <a:cs typeface="Arial" charset="0"/>
              </a:rPr>
              <a:t>$510B</a:t>
            </a:r>
            <a:endParaRPr lang="en-US" sz="1400" b="1" dirty="0">
              <a:solidFill>
                <a:srgbClr val="FFFFFF"/>
              </a:solidFill>
              <a:latin typeface="Arial" charset="0"/>
              <a:cs typeface="Arial" charset="0"/>
            </a:endParaRPr>
          </a:p>
        </p:txBody>
      </p:sp>
      <p:sp>
        <p:nvSpPr>
          <p:cNvPr id="38920" name="Rectangle 8"/>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 Billions)</a:t>
            </a:r>
          </a:p>
        </p:txBody>
      </p:sp>
      <p:sp>
        <p:nvSpPr>
          <p:cNvPr id="9" name="AutoShape 7"/>
          <p:cNvSpPr>
            <a:spLocks noChangeArrowheads="1"/>
          </p:cNvSpPr>
          <p:nvPr/>
        </p:nvSpPr>
        <p:spPr bwMode="blackWhite">
          <a:xfrm>
            <a:off x="7462689" y="1327355"/>
            <a:ext cx="1356493" cy="1071717"/>
          </a:xfrm>
          <a:prstGeom prst="wedgeRectCallout">
            <a:avLst>
              <a:gd name="adj1" fmla="val 31139"/>
              <a:gd name="adj2" fmla="val 8097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Underwriting </a:t>
            </a:r>
            <a:r>
              <a:rPr lang="en-US" sz="1400" b="1" dirty="0" smtClean="0">
                <a:solidFill>
                  <a:srgbClr val="FFFFFF"/>
                </a:solidFill>
              </a:rPr>
              <a:t>profit</a:t>
            </a:r>
            <a:r>
              <a:rPr lang="en-US" sz="1400" b="1" dirty="0" smtClean="0">
                <a:solidFill>
                  <a:srgbClr val="FFFFFF"/>
                </a:solidFill>
                <a:latin typeface="Arial" charset="0"/>
                <a:cs typeface="Arial" charset="0"/>
              </a:rPr>
              <a:t> in 2013:Q1 </a:t>
            </a:r>
            <a:r>
              <a:rPr lang="en-US" sz="1400" b="1" dirty="0" smtClean="0">
                <a:solidFill>
                  <a:srgbClr val="FFFFFF"/>
                </a:solidFill>
                <a:cs typeface="Arial" charset="0"/>
              </a:rPr>
              <a:t>totaled</a:t>
            </a:r>
            <a:r>
              <a:rPr lang="en-US" sz="1400" b="1" dirty="0" smtClean="0">
                <a:solidFill>
                  <a:srgbClr val="FFFFFF"/>
                </a:solidFill>
                <a:latin typeface="Arial" charset="0"/>
                <a:cs typeface="Arial" charset="0"/>
              </a:rPr>
              <a:t> $</a:t>
            </a:r>
            <a:r>
              <a:rPr lang="en-US" sz="1400" b="1" dirty="0" smtClean="0">
                <a:solidFill>
                  <a:srgbClr val="FFFFFF"/>
                </a:solidFill>
              </a:rPr>
              <a:t>4.6</a:t>
            </a:r>
            <a:r>
              <a:rPr lang="en-US" sz="1400" b="1" dirty="0" smtClean="0">
                <a:solidFill>
                  <a:srgbClr val="FFFFFF"/>
                </a:solidFill>
                <a:latin typeface="Arial" charset="0"/>
                <a:cs typeface="Arial" charset="0"/>
              </a:rPr>
              <a:t>B</a:t>
            </a:r>
            <a:endParaRPr lang="en-US" sz="1400" b="1" dirty="0">
              <a:solidFill>
                <a:srgbClr val="FFFFFF"/>
              </a:solidFill>
              <a:latin typeface="Arial" charset="0"/>
              <a:cs typeface="Arial" charset="0"/>
            </a:endParaRPr>
          </a:p>
        </p:txBody>
      </p:sp>
      <p:sp>
        <p:nvSpPr>
          <p:cNvPr id="10" name="AutoShape 7"/>
          <p:cNvSpPr>
            <a:spLocks noChangeArrowheads="1"/>
          </p:cNvSpPr>
          <p:nvPr/>
        </p:nvSpPr>
        <p:spPr bwMode="blackWhite">
          <a:xfrm>
            <a:off x="6464715" y="3903405"/>
            <a:ext cx="1493224" cy="1120878"/>
          </a:xfrm>
          <a:prstGeom prst="wedgeRectCallout">
            <a:avLst>
              <a:gd name="adj1" fmla="val 57824"/>
              <a:gd name="adj2" fmla="val -390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High cat losses in 2011 led to the highest underwriting loss since 2002</a:t>
            </a:r>
            <a:endParaRPr lang="en-US" sz="1400"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254983"/>
                                        </p:tgtEl>
                                        <p:attrNameLst>
                                          <p:attrName>style.visibility</p:attrName>
                                        </p:attrNameLst>
                                      </p:cBhvr>
                                      <p:to>
                                        <p:strVal val="visible"/>
                                      </p:to>
                                    </p:set>
                                    <p:animEffect transition="in" filter="wipe(up)">
                                      <p:cBhvr>
                                        <p:cTn id="7" dur="500"/>
                                        <p:tgtEl>
                                          <p:spTgt spid="254983"/>
                                        </p:tgtEl>
                                      </p:cBhvr>
                                    </p:animEffect>
                                  </p:childTnLst>
                                </p:cTn>
                              </p:par>
                            </p:childTnLst>
                          </p:cTn>
                        </p:par>
                        <p:par>
                          <p:cTn id="8" fill="hold">
                            <p:stCondLst>
                              <p:cond delay="1200"/>
                            </p:stCondLst>
                            <p:childTnLst>
                              <p:par>
                                <p:cTn id="9" presetID="53" presetClass="entr" presetSubtype="0" fill="hold" grpId="0" nodeType="afterEffect">
                                  <p:stCondLst>
                                    <p:cond delay="700"/>
                                  </p:stCondLst>
                                  <p:childTnLst>
                                    <p:set>
                                      <p:cBhvr>
                                        <p:cTn id="10" dur="1" fill="hold">
                                          <p:stCondLst>
                                            <p:cond delay="0"/>
                                          </p:stCondLst>
                                        </p:cTn>
                                        <p:tgtEl>
                                          <p:spTgt spid="254980"/>
                                        </p:tgtEl>
                                        <p:attrNameLst>
                                          <p:attrName>style.visibility</p:attrName>
                                        </p:attrNameLst>
                                      </p:cBhvr>
                                      <p:to>
                                        <p:strVal val="visible"/>
                                      </p:to>
                                    </p:set>
                                    <p:anim calcmode="lin" valueType="num">
                                      <p:cBhvr>
                                        <p:cTn id="11" dur="500" fill="hold"/>
                                        <p:tgtEl>
                                          <p:spTgt spid="254980"/>
                                        </p:tgtEl>
                                        <p:attrNameLst>
                                          <p:attrName>ppt_w</p:attrName>
                                        </p:attrNameLst>
                                      </p:cBhvr>
                                      <p:tavLst>
                                        <p:tav tm="0">
                                          <p:val>
                                            <p:fltVal val="0"/>
                                          </p:val>
                                        </p:tav>
                                        <p:tav tm="100000">
                                          <p:val>
                                            <p:strVal val="#ppt_w"/>
                                          </p:val>
                                        </p:tav>
                                      </p:tavLst>
                                    </p:anim>
                                    <p:anim calcmode="lin" valueType="num">
                                      <p:cBhvr>
                                        <p:cTn id="12" dur="500" fill="hold"/>
                                        <p:tgtEl>
                                          <p:spTgt spid="254980"/>
                                        </p:tgtEl>
                                        <p:attrNameLst>
                                          <p:attrName>ppt_h</p:attrName>
                                        </p:attrNameLst>
                                      </p:cBhvr>
                                      <p:tavLst>
                                        <p:tav tm="0">
                                          <p:val>
                                            <p:fltVal val="0"/>
                                          </p:val>
                                        </p:tav>
                                        <p:tav tm="100000">
                                          <p:val>
                                            <p:strVal val="#ppt_h"/>
                                          </p:val>
                                        </p:tav>
                                      </p:tavLst>
                                    </p:anim>
                                    <p:animEffect transition="in" filter="fade">
                                      <p:cBhvr>
                                        <p:cTn id="13" dur="500"/>
                                        <p:tgtEl>
                                          <p:spTgt spid="254980"/>
                                        </p:tgtEl>
                                      </p:cBhvr>
                                    </p:animEffect>
                                  </p:childTnLst>
                                </p:cTn>
                              </p:par>
                            </p:childTnLst>
                          </p:cTn>
                        </p:par>
                        <p:par>
                          <p:cTn id="14" fill="hold">
                            <p:stCondLst>
                              <p:cond delay="2400"/>
                            </p:stCondLst>
                            <p:childTnLst>
                              <p:par>
                                <p:cTn id="15" presetID="22" presetClass="entr" presetSubtype="4" fill="hold" grpId="0" nodeType="afterEffect">
                                  <p:stCondLst>
                                    <p:cond delay="70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3600"/>
                            </p:stCondLst>
                            <p:childTnLst>
                              <p:par>
                                <p:cTn id="19" presetID="22" presetClass="entr" presetSubtype="1" fill="hold" grpId="0" nodeType="afterEffect">
                                  <p:stCondLst>
                                    <p:cond delay="70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P spid="254983" grpId="0" animBg="1"/>
      <p:bldP spid="9" grpId="0" animBg="1"/>
      <p:bldP spid="10" grpId="0" animBg="1"/>
    </p:bld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1986" name="Object 3"/>
          <p:cNvGraphicFramePr>
            <a:graphicFrameLocks/>
          </p:cNvGraphicFramePr>
          <p:nvPr>
            <p:ph idx="4294967295"/>
          </p:nvPr>
        </p:nvGraphicFramePr>
        <p:xfrm>
          <a:off x="117987" y="1397000"/>
          <a:ext cx="8837101" cy="4087813"/>
        </p:xfrm>
        <a:graphic>
          <a:graphicData uri="http://schemas.openxmlformats.org/presentationml/2006/ole">
            <p:oleObj spid="_x0000_s20543490" name="Chart" r:id="rId4" imgW="8581960" imgH="4114867"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Private </a:t>
            </a:r>
            <a:r>
              <a:rPr lang="en-US" sz="3000" b="1" kern="0" dirty="0" smtClean="0">
                <a:solidFill>
                  <a:srgbClr val="225A7A"/>
                </a:solidFill>
                <a:ea typeface="+mj-ea"/>
                <a:cs typeface="+mj-cs"/>
              </a:rPr>
              <a:t>Employment: Dec. 2007—May 2013</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December 2007 </a:t>
            </a:r>
            <a:r>
              <a:rPr lang="en-US" sz="1600" b="1" dirty="0">
                <a:solidFill>
                  <a:srgbClr val="225A7A"/>
                </a:solidFill>
              </a:rPr>
              <a:t>through </a:t>
            </a:r>
            <a:r>
              <a:rPr lang="en-US" sz="1600" b="1" dirty="0" smtClean="0">
                <a:solidFill>
                  <a:srgbClr val="225A7A"/>
                </a:solidFill>
              </a:rPr>
              <a:t>May 2013 (Millions)</a:t>
            </a:r>
            <a:endParaRPr lang="en-US" sz="1600" b="1" dirty="0">
              <a:solidFill>
                <a:srgbClr val="225A7A"/>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a:t>
            </a:r>
            <a:r>
              <a:rPr lang="en-US" sz="1100">
                <a:hlinkClick r:id="rId5"/>
              </a:rPr>
              <a:t>http://www.bls.gov/ces/home.htm</a:t>
            </a:r>
            <a:r>
              <a:rPr lang="en-US" sz="1100"/>
              <a:t>; Insurance Information Institute</a:t>
            </a:r>
          </a:p>
        </p:txBody>
      </p:sp>
      <p:sp>
        <p:nvSpPr>
          <p:cNvPr id="12" name="AutoShape 5"/>
          <p:cNvSpPr>
            <a:spLocks noChangeArrowheads="1"/>
          </p:cNvSpPr>
          <p:nvPr/>
        </p:nvSpPr>
        <p:spPr bwMode="blackWhite">
          <a:xfrm>
            <a:off x="3736968" y="2925098"/>
            <a:ext cx="2197100" cy="727586"/>
          </a:xfrm>
          <a:prstGeom prst="wedgeRectCallout">
            <a:avLst>
              <a:gd name="adj1" fmla="val -33408"/>
              <a:gd name="adj2" fmla="val 16719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Cumulative job losses peaked at 8.765 million in February 2010</a:t>
            </a:r>
            <a:endParaRPr lang="en-US" sz="1400" b="1" dirty="0">
              <a:solidFill>
                <a:schemeClr val="bg1"/>
              </a:solidFill>
            </a:endParaRPr>
          </a:p>
        </p:txBody>
      </p:sp>
      <p:sp>
        <p:nvSpPr>
          <p:cNvPr id="14" name="AutoShape 7"/>
          <p:cNvSpPr>
            <a:spLocks noChangeArrowheads="1"/>
          </p:cNvSpPr>
          <p:nvPr/>
        </p:nvSpPr>
        <p:spPr bwMode="blackWhite">
          <a:xfrm>
            <a:off x="6180440" y="1358025"/>
            <a:ext cx="2151531" cy="685800"/>
          </a:xfrm>
          <a:prstGeom prst="wedgeRectCallout">
            <a:avLst>
              <a:gd name="adj1" fmla="val 70268"/>
              <a:gd name="adj2" fmla="val 5963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Cumulative job losses as of </a:t>
            </a:r>
            <a:r>
              <a:rPr lang="en-US" sz="1400" b="1" dirty="0" smtClean="0"/>
              <a:t>June</a:t>
            </a:r>
            <a:r>
              <a:rPr lang="en-US" sz="1400" b="1" dirty="0" smtClean="0">
                <a:cs typeface="+mn-cs"/>
              </a:rPr>
              <a:t> 2013 totaled 1.564 million</a:t>
            </a:r>
            <a:endParaRPr lang="en-US" sz="1400"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90</a:t>
            </a:fld>
            <a:endParaRPr lang="en-US"/>
          </a:p>
        </p:txBody>
      </p:sp>
      <p:cxnSp>
        <p:nvCxnSpPr>
          <p:cNvPr id="13" name="Straight Connector 12"/>
          <p:cNvCxnSpPr/>
          <p:nvPr/>
        </p:nvCxnSpPr>
        <p:spPr>
          <a:xfrm flipV="1">
            <a:off x="984430" y="2644880"/>
            <a:ext cx="7830189" cy="1277"/>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AutoShape 7"/>
          <p:cNvSpPr>
            <a:spLocks noChangeArrowheads="1"/>
          </p:cNvSpPr>
          <p:nvPr/>
        </p:nvSpPr>
        <p:spPr bwMode="blackWhite">
          <a:xfrm>
            <a:off x="945202" y="3515032"/>
            <a:ext cx="1458788" cy="1454450"/>
          </a:xfrm>
          <a:prstGeom prst="wedgeRectCallout">
            <a:avLst>
              <a:gd name="adj1" fmla="val 54255"/>
              <a:gd name="adj2" fmla="val -4034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All of the jobs “lost” since President Obama took office in Jan. 2009 have been recouped</a:t>
            </a:r>
            <a:endParaRPr lang="en-US" sz="1400" b="1" dirty="0">
              <a:cs typeface="+mn-cs"/>
            </a:endParaRPr>
          </a:p>
        </p:txBody>
      </p:sp>
      <p:sp>
        <p:nvSpPr>
          <p:cNvPr id="15"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7.16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par>
                          <p:cTn id="12" fill="hold">
                            <p:stCondLst>
                              <p:cond delay="1500"/>
                            </p:stCondLst>
                            <p:childTnLst>
                              <p:par>
                                <p:cTn id="13" presetID="22" presetClass="entr" presetSubtype="2" fill="hold" grpId="0" nodeType="afterEffect">
                                  <p:stCondLst>
                                    <p:cond delay="500"/>
                                  </p:stCondLst>
                                  <p:childTnLst>
                                    <p:set>
                                      <p:cBhvr>
                                        <p:cTn id="14" dur="1" fill="hold">
                                          <p:stCondLst>
                                            <p:cond delay="0"/>
                                          </p:stCondLst>
                                        </p:cTn>
                                        <p:tgtEl>
                                          <p:spTgt spid="16"/>
                                        </p:tgtEl>
                                        <p:attrNameLst>
                                          <p:attrName>style.visibility</p:attrName>
                                        </p:attrNameLst>
                                      </p:cBhvr>
                                      <p:to>
                                        <p:strVal val="visible"/>
                                      </p:to>
                                    </p:set>
                                    <p:animEffect transition="in" filter="wipe(right)">
                                      <p:cBhvr>
                                        <p:cTn id="15" dur="500"/>
                                        <p:tgtEl>
                                          <p:spTgt spid="16"/>
                                        </p:tgtEl>
                                      </p:cBhvr>
                                    </p:animEffect>
                                  </p:childTnLst>
                                </p:cTn>
                              </p:par>
                            </p:childTnLst>
                          </p:cTn>
                        </p:par>
                        <p:par>
                          <p:cTn id="16" fill="hold">
                            <p:stCondLst>
                              <p:cond delay="2500"/>
                            </p:stCondLst>
                            <p:childTnLst>
                              <p:par>
                                <p:cTn id="17" presetID="23" presetClass="entr" presetSubtype="16" fill="hold" grpId="0" nodeType="afterEffect">
                                  <p:stCondLst>
                                    <p:cond delay="50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P spid="15" grpId="0" animBg="1"/>
    </p:bld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1986" name="Object 3"/>
          <p:cNvGraphicFramePr>
            <a:graphicFrameLocks/>
          </p:cNvGraphicFramePr>
          <p:nvPr>
            <p:ph idx="4294967295"/>
          </p:nvPr>
        </p:nvGraphicFramePr>
        <p:xfrm>
          <a:off x="0" y="1438736"/>
          <a:ext cx="8748713" cy="4194175"/>
        </p:xfrm>
        <a:graphic>
          <a:graphicData uri="http://schemas.openxmlformats.org/presentationml/2006/ole">
            <p:oleObj spid="_x0000_s20544514" name="Chart" r:id="rId4" imgW="8581960" imgH="4114867" progId="MSGraph.Chart.8">
              <p:embed followColorScheme="full"/>
            </p:oleObj>
          </a:graphicData>
        </a:graphic>
      </p:graphicFrame>
      <p:sp>
        <p:nvSpPr>
          <p:cNvPr id="8" name="Rectangle 2"/>
          <p:cNvSpPr txBox="1">
            <a:spLocks noChangeArrowheads="1"/>
          </p:cNvSpPr>
          <p:nvPr/>
        </p:nvSpPr>
        <p:spPr bwMode="black">
          <a:xfrm>
            <a:off x="239664" y="44244"/>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Private </a:t>
            </a:r>
            <a:r>
              <a:rPr lang="en-US" sz="3000" b="1" kern="0" dirty="0" smtClean="0">
                <a:solidFill>
                  <a:srgbClr val="225A7A"/>
                </a:solidFill>
                <a:ea typeface="+mj-ea"/>
                <a:cs typeface="+mj-cs"/>
              </a:rPr>
              <a:t>Sector Employment: Jan. 2010—June 2013</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January 2010 </a:t>
            </a:r>
            <a:r>
              <a:rPr lang="en-US" sz="1600" b="1" dirty="0">
                <a:solidFill>
                  <a:srgbClr val="225A7A"/>
                </a:solidFill>
              </a:rPr>
              <a:t>through </a:t>
            </a:r>
            <a:r>
              <a:rPr lang="en-US" sz="1600" b="1" dirty="0" smtClean="0">
                <a:solidFill>
                  <a:srgbClr val="225A7A"/>
                </a:solidFill>
              </a:rPr>
              <a:t>June 2013* (Millions)</a:t>
            </a:r>
            <a:endParaRPr lang="en-US" sz="1600" b="1" dirty="0">
              <a:solidFill>
                <a:srgbClr val="225A7A"/>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a:t>
            </a:r>
            <a:r>
              <a:rPr lang="en-US" sz="1100">
                <a:hlinkClick r:id="rId5"/>
              </a:rPr>
              <a:t>http://www.bls.gov/ces/home.htm</a:t>
            </a:r>
            <a:r>
              <a:rPr lang="en-US" sz="1100"/>
              <a:t>; Insurance Information Institute</a:t>
            </a:r>
          </a:p>
        </p:txBody>
      </p:sp>
      <p:sp>
        <p:nvSpPr>
          <p:cNvPr id="14" name="AutoShape 7"/>
          <p:cNvSpPr>
            <a:spLocks noChangeArrowheads="1"/>
          </p:cNvSpPr>
          <p:nvPr/>
        </p:nvSpPr>
        <p:spPr bwMode="blackWhite">
          <a:xfrm>
            <a:off x="5531511" y="3403129"/>
            <a:ext cx="2521107" cy="1006640"/>
          </a:xfrm>
          <a:prstGeom prst="wedgeRectCallout">
            <a:avLst>
              <a:gd name="adj1" fmla="val 65364"/>
              <a:gd name="adj2" fmla="val -9297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cs typeface="+mn-cs"/>
              </a:rPr>
              <a:t>Cumulative job gains through June 2013 totaled 7.16 million</a:t>
            </a:r>
            <a:endParaRPr lang="en-US"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91</a:t>
            </a:fld>
            <a:endParaRPr lang="en-US"/>
          </a:p>
        </p:txBody>
      </p:sp>
      <p:sp>
        <p:nvSpPr>
          <p:cNvPr id="18" name="Text Box 17"/>
          <p:cNvSpPr txBox="1">
            <a:spLocks noChangeArrowheads="1"/>
          </p:cNvSpPr>
          <p:nvPr/>
        </p:nvSpPr>
        <p:spPr bwMode="auto">
          <a:xfrm>
            <a:off x="1266191" y="1622325"/>
            <a:ext cx="3276317" cy="120032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rPr>
              <a:t>Job gains and pay increases have added more than $600 billion to payrolls since Jan. 2010</a:t>
            </a:r>
          </a:p>
        </p:txBody>
      </p:sp>
      <p:sp>
        <p:nvSpPr>
          <p:cNvPr id="13" name="Rectangle 7"/>
          <p:cNvSpPr>
            <a:spLocks noChangeArrowheads="1"/>
          </p:cNvSpPr>
          <p:nvPr/>
        </p:nvSpPr>
        <p:spPr bwMode="blackWhite">
          <a:xfrm>
            <a:off x="806450" y="5606844"/>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7.16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1000"/>
                            </p:stCondLst>
                            <p:childTnLst>
                              <p:par>
                                <p:cTn id="9" presetID="23" presetClass="entr" presetSubtype="16"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1986" name="Object 3"/>
          <p:cNvGraphicFramePr>
            <a:graphicFrameLocks/>
          </p:cNvGraphicFramePr>
          <p:nvPr>
            <p:ph idx="4294967295"/>
          </p:nvPr>
        </p:nvGraphicFramePr>
        <p:xfrm>
          <a:off x="-118384" y="1382252"/>
          <a:ext cx="8775700" cy="4087813"/>
        </p:xfrm>
        <a:graphic>
          <a:graphicData uri="http://schemas.openxmlformats.org/presentationml/2006/ole">
            <p:oleObj spid="_x0000_s20545538" name="Chart" r:id="rId4" imgW="8581960" imgH="4114867" progId="MSGraph.Chart.8">
              <p:embed followColorScheme="full"/>
            </p:oleObj>
          </a:graphicData>
        </a:graphic>
      </p:graphicFrame>
      <p:sp>
        <p:nvSpPr>
          <p:cNvPr id="8" name="Rectangle 2"/>
          <p:cNvSpPr txBox="1">
            <a:spLocks noChangeArrowheads="1"/>
          </p:cNvSpPr>
          <p:nvPr/>
        </p:nvSpPr>
        <p:spPr bwMode="black">
          <a:xfrm>
            <a:off x="239664" y="44244"/>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a:t>
            </a:r>
            <a:r>
              <a:rPr lang="en-US" sz="3000" b="1" kern="0" dirty="0" smtClean="0">
                <a:solidFill>
                  <a:srgbClr val="225A7A"/>
                </a:solidFill>
                <a:ea typeface="+mj-ea"/>
                <a:cs typeface="+mj-cs"/>
              </a:rPr>
              <a:t>Government Employment: Jan. 2010—June 2013</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January 2010 </a:t>
            </a:r>
            <a:r>
              <a:rPr lang="en-US" sz="1600" b="1" dirty="0">
                <a:solidFill>
                  <a:srgbClr val="225A7A"/>
                </a:solidFill>
              </a:rPr>
              <a:t>through </a:t>
            </a:r>
            <a:r>
              <a:rPr lang="en-US" sz="1600" b="1" dirty="0" smtClean="0">
                <a:solidFill>
                  <a:srgbClr val="225A7A"/>
                </a:solidFill>
              </a:rPr>
              <a:t>June 2013* (Millions)</a:t>
            </a:r>
            <a:endParaRPr lang="en-US" sz="1600" b="1" dirty="0">
              <a:solidFill>
                <a:srgbClr val="225A7A"/>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a:t>
            </a:r>
            <a:r>
              <a:rPr lang="en-US" sz="1100" dirty="0" smtClean="0"/>
              <a:t>Statistics </a:t>
            </a:r>
            <a:r>
              <a:rPr lang="en-US" sz="1100" dirty="0" smtClean="0">
                <a:hlinkClick r:id="rId5"/>
              </a:rPr>
              <a:t>http://www.bls.gov/data/#employment</a:t>
            </a:r>
            <a:r>
              <a:rPr lang="en-US" sz="1100" dirty="0" smtClean="0"/>
              <a:t>; </a:t>
            </a:r>
            <a:r>
              <a:rPr lang="en-US" sz="1100" dirty="0"/>
              <a:t>Insurance Information Institute</a:t>
            </a:r>
          </a:p>
        </p:txBody>
      </p:sp>
      <p:sp>
        <p:nvSpPr>
          <p:cNvPr id="14" name="AutoShape 7"/>
          <p:cNvSpPr>
            <a:spLocks noChangeArrowheads="1"/>
          </p:cNvSpPr>
          <p:nvPr/>
        </p:nvSpPr>
        <p:spPr bwMode="blackWhite">
          <a:xfrm>
            <a:off x="5545407" y="3185657"/>
            <a:ext cx="2492478" cy="899651"/>
          </a:xfrm>
          <a:prstGeom prst="wedgeRectCallout">
            <a:avLst>
              <a:gd name="adj1" fmla="val 65693"/>
              <a:gd name="adj2" fmla="val 4625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cs typeface="+mn-cs"/>
              </a:rPr>
              <a:t>Cumulative job </a:t>
            </a:r>
            <a:r>
              <a:rPr lang="en-US" b="1" i="1" dirty="0" smtClean="0">
                <a:cs typeface="+mn-cs"/>
              </a:rPr>
              <a:t>losses</a:t>
            </a:r>
            <a:r>
              <a:rPr lang="en-US" b="1" dirty="0" smtClean="0">
                <a:cs typeface="+mn-cs"/>
              </a:rPr>
              <a:t> through June 2013 totaled 629,000</a:t>
            </a:r>
            <a:endParaRPr lang="en-US"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92</a:t>
            </a:fld>
            <a:endParaRPr lang="en-US"/>
          </a:p>
        </p:txBody>
      </p:sp>
      <p:sp>
        <p:nvSpPr>
          <p:cNvPr id="15"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Governments at All Levels are Under Severe Fiscal Strain As Tax Receipts Plunged and Pension Obligations Soared During the Financial Crisis: Sequestration Will Add to this Toll</a:t>
            </a:r>
            <a:endParaRPr lang="en-US" b="1" dirty="0">
              <a:solidFill>
                <a:srgbClr val="FFFFFF"/>
              </a:solidFill>
            </a:endParaRPr>
          </a:p>
        </p:txBody>
      </p:sp>
      <p:sp>
        <p:nvSpPr>
          <p:cNvPr id="18" name="Text Box 17"/>
          <p:cNvSpPr txBox="1">
            <a:spLocks noChangeArrowheads="1"/>
          </p:cNvSpPr>
          <p:nvPr/>
        </p:nvSpPr>
        <p:spPr bwMode="auto">
          <a:xfrm>
            <a:off x="4857135" y="1091387"/>
            <a:ext cx="3578940" cy="1754326"/>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rPr>
              <a:t>Government at all levels has shed more than 625,000 jobs since Jan. 2010 even as private employers created 7.16 million jobs, though losses may now be stabilizing. </a:t>
            </a:r>
          </a:p>
        </p:txBody>
      </p:sp>
      <p:sp>
        <p:nvSpPr>
          <p:cNvPr id="12" name="AutoShape 5"/>
          <p:cNvSpPr>
            <a:spLocks noChangeArrowheads="1"/>
          </p:cNvSpPr>
          <p:nvPr/>
        </p:nvSpPr>
        <p:spPr bwMode="blackWhite">
          <a:xfrm>
            <a:off x="757096" y="3756586"/>
            <a:ext cx="1661653" cy="1066800"/>
          </a:xfrm>
          <a:prstGeom prst="wedgeRectCallout">
            <a:avLst>
              <a:gd name="adj1" fmla="val 4834"/>
              <a:gd name="adj2" fmla="val -909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mn-cs"/>
              </a:rPr>
              <a:t>Temporary Census hiring distorted 2010 figures</a:t>
            </a:r>
            <a:endParaRPr lang="en-US" sz="1600"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1000"/>
                            </p:stCondLst>
                            <p:childTnLst>
                              <p:par>
                                <p:cTn id="9" presetID="23" presetClass="entr" presetSubtype="16"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70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2"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4DB1E342-FE4B-4387-9154-4E498BD34843}" type="slidenum">
              <a:rPr lang="en-US" smtClean="0"/>
              <a:pPr/>
              <a:t>93</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smtClean="0"/>
              <a:t>Unemployment Rates by State, May 2013:</a:t>
            </a:r>
            <a:br>
              <a:rPr lang="en-US" sz="2600" smtClean="0"/>
            </a:br>
            <a:r>
              <a:rPr lang="en-US" sz="2600" smtClean="0"/>
              <a:t>Highest 25 States*</a:t>
            </a:r>
          </a:p>
        </p:txBody>
      </p:sp>
      <p:graphicFrame>
        <p:nvGraphicFramePr>
          <p:cNvPr id="1026" name="Object 3"/>
          <p:cNvGraphicFramePr>
            <a:graphicFrameLocks noChangeAspect="1"/>
          </p:cNvGraphicFramePr>
          <p:nvPr>
            <p:ph idx="4294967295"/>
          </p:nvPr>
        </p:nvGraphicFramePr>
        <p:xfrm>
          <a:off x="9525" y="1200150"/>
          <a:ext cx="9144000" cy="5410200"/>
        </p:xfrm>
        <a:graphic>
          <a:graphicData uri="http://schemas.openxmlformats.org/presentationml/2006/ole">
            <p:oleObj spid="_x0000_s20547586" name="Chart" r:id="rId4" imgW="8820048" imgH="4572135" progId="MSGraph.Chart.8">
              <p:embed followColorScheme="full"/>
            </p:oleObj>
          </a:graphicData>
        </a:graphic>
      </p:graphicFrame>
      <p:sp>
        <p:nvSpPr>
          <p:cNvPr id="1029"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*Provisional figures for May 2013, seasonally adjusted.</a:t>
            </a:r>
          </a:p>
          <a:p>
            <a:pPr eaLnBrk="0" hangingPunct="0">
              <a:lnSpc>
                <a:spcPct val="70000"/>
              </a:lnSpc>
              <a:spcBef>
                <a:spcPct val="50000"/>
              </a:spcBef>
              <a:buClr>
                <a:srgbClr val="FF3300"/>
              </a:buClr>
              <a:buFont typeface="Wingdings" pitchFamily="2" charset="2"/>
              <a:buNone/>
            </a:pPr>
            <a:r>
              <a:rPr lang="en-US" sz="1100"/>
              <a:t>Sources:  US Bureau of Labor Statistics; Insurance Information Institute.		</a:t>
            </a:r>
          </a:p>
        </p:txBody>
      </p:sp>
      <p:sp>
        <p:nvSpPr>
          <p:cNvPr id="2173958" name="AutoShape 6"/>
          <p:cNvSpPr>
            <a:spLocks noChangeArrowheads="1"/>
          </p:cNvSpPr>
          <p:nvPr/>
        </p:nvSpPr>
        <p:spPr bwMode="blackWhite">
          <a:xfrm>
            <a:off x="4953000" y="1157288"/>
            <a:ext cx="3581400" cy="1357312"/>
          </a:xfrm>
          <a:prstGeom prst="wedgeRectCallout">
            <a:avLst>
              <a:gd name="adj1" fmla="val -73263"/>
              <a:gd name="adj2" fmla="val 4389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400" b="1" dirty="0">
                <a:solidFill>
                  <a:schemeClr val="bg1"/>
                </a:solidFill>
              </a:rPr>
              <a:t>In May, 25 states had over-the-month unemployment rate decreases, 17 had increases, and 8 and the District of Columbia had no change.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173958"/>
                                        </p:tgtEl>
                                        <p:attrNameLst>
                                          <p:attrName>style.visibility</p:attrName>
                                        </p:attrNameLst>
                                      </p:cBhvr>
                                      <p:to>
                                        <p:strVal val="visible"/>
                                      </p:to>
                                    </p:set>
                                    <p:animEffect transition="in" filter="wipe(left)">
                                      <p:cBhvr>
                                        <p:cTn id="7" dur="500"/>
                                        <p:tgtEl>
                                          <p:spTgt spid="2173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3958"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D0FF2A19-0DB9-4498-951D-7BE48FABC2DC}" type="slidenum">
              <a:rPr lang="en-US" smtClean="0"/>
              <a:pPr/>
              <a:t>94</a:t>
            </a:fld>
            <a:endParaRPr lang="en-US" smtClean="0"/>
          </a:p>
        </p:txBody>
      </p:sp>
      <p:graphicFrame>
        <p:nvGraphicFramePr>
          <p:cNvPr id="2050" name="Object 3"/>
          <p:cNvGraphicFramePr>
            <a:graphicFrameLocks noChangeAspect="1"/>
          </p:cNvGraphicFramePr>
          <p:nvPr>
            <p:ph idx="4294967295"/>
          </p:nvPr>
        </p:nvGraphicFramePr>
        <p:xfrm>
          <a:off x="0" y="1807036"/>
          <a:ext cx="9144000" cy="4754562"/>
        </p:xfrm>
        <a:graphic>
          <a:graphicData uri="http://schemas.openxmlformats.org/presentationml/2006/ole">
            <p:oleObj spid="_x0000_s20548610" name="Chart" r:id="rId4" imgW="8810600" imgH="4581583" progId="MSGraph.Chart.8">
              <p:embed followColorScheme="full"/>
            </p:oleObj>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a:solidFill>
                  <a:schemeClr val="accent1"/>
                </a:solidFill>
              </a:rPr>
              <a:t>Unemployment Rates by State, May 2013: </a:t>
            </a:r>
          </a:p>
          <a:p>
            <a:pPr eaLnBrk="0" hangingPunct="0"/>
            <a:r>
              <a:rPr lang="en-US" sz="2600" b="1">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r>
              <a:rPr lang="en-US" sz="1100"/>
              <a:t>*Provisional figures for May 2013, seasonally adjusted.</a:t>
            </a:r>
          </a:p>
          <a:p>
            <a:r>
              <a:rPr lang="en-US" sz="1100"/>
              <a:t>Sources:  US Bureau of Labor Statistics; Insurance Information Institute.	</a:t>
            </a:r>
          </a:p>
        </p:txBody>
      </p:sp>
      <p:sp>
        <p:nvSpPr>
          <p:cNvPr id="7" name="AutoShape 6"/>
          <p:cNvSpPr>
            <a:spLocks noChangeArrowheads="1"/>
          </p:cNvSpPr>
          <p:nvPr/>
        </p:nvSpPr>
        <p:spPr bwMode="blackWhite">
          <a:xfrm>
            <a:off x="4742836" y="1388449"/>
            <a:ext cx="3495675" cy="1287462"/>
          </a:xfrm>
          <a:prstGeom prst="wedgeRectCallout">
            <a:avLst>
              <a:gd name="adj1" fmla="val -86809"/>
              <a:gd name="adj2" fmla="val -51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400" b="1" dirty="0">
                <a:solidFill>
                  <a:schemeClr val="bg1"/>
                </a:solidFill>
              </a:rPr>
              <a:t>In May, 25 states had over-the-month unemployment rate decreases, 17 had increases, and 8 and the District of Columbia had no change.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95</a:t>
            </a:fld>
            <a:endParaRPr lang="en-US" sz="900"/>
          </a:p>
        </p:txBody>
      </p:sp>
      <p:sp>
        <p:nvSpPr>
          <p:cNvPr id="11270" name="Rectangle 7"/>
          <p:cNvSpPr>
            <a:spLocks noGrp="1" noChangeArrowheads="1"/>
          </p:cNvSpPr>
          <p:nvPr>
            <p:ph type="title" idx="4294967295"/>
          </p:nvPr>
        </p:nvSpPr>
        <p:spPr>
          <a:xfrm>
            <a:off x="450850" y="102933"/>
            <a:ext cx="7400925" cy="860425"/>
          </a:xfrm>
        </p:spPr>
        <p:txBody>
          <a:bodyPr/>
          <a:lstStyle/>
          <a:p>
            <a:r>
              <a:rPr lang="en-US" sz="3200" dirty="0" smtClean="0"/>
              <a:t>Oil &amp; Gas Extraction Employment,</a:t>
            </a:r>
            <a:br>
              <a:rPr lang="en-US" sz="3200" dirty="0" smtClean="0"/>
            </a:br>
            <a:r>
              <a:rPr lang="en-US" sz="3200" dirty="0" smtClean="0"/>
              <a:t>Jan. 2010—June 2013</a:t>
            </a:r>
            <a:r>
              <a:rPr lang="en-US" dirty="0" smtClean="0"/>
              <a:t>*</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4"/>
              </a:rPr>
              <a:t>http://data.bls.gov</a:t>
            </a:r>
            <a:r>
              <a:rPr lang="en-US" sz="1100" dirty="0" smtClean="0"/>
              <a:t>; </a:t>
            </a:r>
            <a:r>
              <a:rPr lang="en-US" sz="1100" dirty="0"/>
              <a:t>Insurance Information </a:t>
            </a:r>
            <a:r>
              <a:rPr lang="en-US" sz="1100" dirty="0" smtClean="0"/>
              <a:t>Institute.</a:t>
            </a:r>
            <a:endParaRPr lang="en-US" sz="1100" dirty="0"/>
          </a:p>
        </p:txBody>
      </p:sp>
      <p:graphicFrame>
        <p:nvGraphicFramePr>
          <p:cNvPr id="11266" name="Object 8"/>
          <p:cNvGraphicFramePr>
            <a:graphicFrameLocks noChangeAspect="1"/>
          </p:cNvGraphicFramePr>
          <p:nvPr/>
        </p:nvGraphicFramePr>
        <p:xfrm>
          <a:off x="221226" y="1691345"/>
          <a:ext cx="8500499" cy="4838700"/>
        </p:xfrm>
        <a:graphic>
          <a:graphicData uri="http://schemas.openxmlformats.org/presentationml/2006/ole">
            <p:oleObj spid="_x0000_s20549634" name="Chart" r:id="rId5" imgW="8343872" imgH="4381562" progId="MSGraph.Chart.8">
              <p:embed followColorScheme="full"/>
            </p:oleObj>
          </a:graphicData>
        </a:graphic>
      </p:graphicFrame>
      <p:sp>
        <p:nvSpPr>
          <p:cNvPr id="8" name="AutoShape 7"/>
          <p:cNvSpPr>
            <a:spLocks noChangeArrowheads="1"/>
          </p:cNvSpPr>
          <p:nvPr/>
        </p:nvSpPr>
        <p:spPr bwMode="blackWhite">
          <a:xfrm>
            <a:off x="963557" y="1465009"/>
            <a:ext cx="2871024" cy="2251586"/>
          </a:xfrm>
          <a:prstGeom prst="wedgeRectCallout">
            <a:avLst>
              <a:gd name="adj1" fmla="val 202544"/>
              <a:gd name="adj2" fmla="val -33636"/>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Oil and gas extraction employment is up 22.8% since Jan. 2010 as the energy sector booms.  Domestic energy production is essential to any robust economic recovery in the US.</a:t>
            </a:r>
            <a:endParaRPr lang="en-US" b="1" dirty="0">
              <a:solidFill>
                <a:schemeClr val="bg1"/>
              </a:solidFill>
              <a:latin typeface="Arial" pitchFamily="34" charset="0"/>
            </a:endParaRPr>
          </a:p>
        </p:txBody>
      </p:sp>
      <p:sp>
        <p:nvSpPr>
          <p:cNvPr id="9" name="Rectangle 7"/>
          <p:cNvSpPr>
            <a:spLocks noChangeArrowheads="1"/>
          </p:cNvSpPr>
          <p:nvPr/>
        </p:nvSpPr>
        <p:spPr bwMode="black">
          <a:xfrm>
            <a:off x="280219" y="12026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pic>
        <p:nvPicPr>
          <p:cNvPr id="10" name="Picture 9" descr="Fracking Rig in ND.jpg"/>
          <p:cNvPicPr>
            <a:picLocks noChangeAspect="1"/>
          </p:cNvPicPr>
          <p:nvPr/>
        </p:nvPicPr>
        <p:blipFill>
          <a:blip r:embed="rId6" cstate="email"/>
          <a:stretch>
            <a:fillRect/>
          </a:stretch>
        </p:blipFill>
        <p:spPr>
          <a:xfrm>
            <a:off x="5466436" y="3655333"/>
            <a:ext cx="2792660" cy="1863162"/>
          </a:xfrm>
          <a:prstGeom prst="rect">
            <a:avLst/>
          </a:prstGeom>
          <a:ln w="19050">
            <a:solidFill>
              <a:schemeClr val="accent1"/>
            </a:solidFill>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The BIG Question:</a:t>
            </a:r>
            <a:br>
              <a:rPr lang="en-US" sz="4200" dirty="0" smtClean="0">
                <a:solidFill>
                  <a:schemeClr val="bg1"/>
                </a:solidFill>
              </a:rPr>
            </a:br>
            <a:r>
              <a:rPr lang="en-US" sz="4200" dirty="0" smtClean="0">
                <a:solidFill>
                  <a:schemeClr val="bg1"/>
                </a:solidFill>
              </a:rPr>
              <a:t>Where Is the Market Heading?</a:t>
            </a:r>
          </a:p>
        </p:txBody>
      </p:sp>
      <p:sp>
        <p:nvSpPr>
          <p:cNvPr id="12697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2698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657B434-7756-45A0-BD1A-D97CC23C5CEF}" type="slidenum">
              <a:rPr lang="en-US" sz="900">
                <a:solidFill>
                  <a:schemeClr val="bg1"/>
                </a:solidFill>
              </a:rPr>
              <a:pPr algn="r" eaLnBrk="0" hangingPunct="0">
                <a:lnSpc>
                  <a:spcPct val="85000"/>
                </a:lnSpc>
                <a:spcBef>
                  <a:spcPct val="20000"/>
                </a:spcBef>
              </a:pPr>
              <a:t>96</a:t>
            </a:fld>
            <a:endParaRPr lang="en-US" sz="900">
              <a:solidFill>
                <a:schemeClr val="bg1"/>
              </a:solidFill>
            </a:endParaRPr>
          </a:p>
        </p:txBody>
      </p:sp>
      <p:pic>
        <p:nvPicPr>
          <p:cNvPr id="126981"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310584" y="3885334"/>
            <a:ext cx="8458199" cy="1086451"/>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Catastrophes and Other Factors Are Pressuring Insurance Markets</a:t>
            </a:r>
            <a:endParaRPr lang="en-US" sz="38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96</a:t>
            </a:fld>
            <a:endParaRPr lang="en-US"/>
          </a:p>
        </p:txBody>
      </p:sp>
      <p:sp>
        <p:nvSpPr>
          <p:cNvPr id="9" name="Rectangle 6"/>
          <p:cNvSpPr>
            <a:spLocks noChangeArrowheads="1"/>
          </p:cNvSpPr>
          <p:nvPr/>
        </p:nvSpPr>
        <p:spPr bwMode="auto">
          <a:xfrm>
            <a:off x="206477" y="5011108"/>
            <a:ext cx="8672051" cy="1583510"/>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i="1" dirty="0" smtClean="0">
                <a:solidFill>
                  <a:srgbClr val="FF0000"/>
                </a:solidFill>
              </a:rPr>
              <a:t>New Factor: Record Low Interest Rates Are Contributing to Underwriting and Pricing Pressures</a:t>
            </a:r>
            <a:endParaRPr lang="en-US" sz="3800" b="1" i="1" dirty="0">
              <a:solidFill>
                <a:srgbClr val="FF0000"/>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par>
                                <p:cTn id="11" presetID="16" presetClass="entr" presetSubtype="37" fill="hold" grpId="0" nodeType="withEffect">
                                  <p:stCondLst>
                                    <p:cond delay="300"/>
                                  </p:stCondLst>
                                  <p:childTnLst>
                                    <p:set>
                                      <p:cBhvr>
                                        <p:cTn id="12" dur="1" fill="hold">
                                          <p:stCondLst>
                                            <p:cond delay="0"/>
                                          </p:stCondLst>
                                        </p:cTn>
                                        <p:tgtEl>
                                          <p:spTgt spid="9"/>
                                        </p:tgtEl>
                                        <p:attrNameLst>
                                          <p:attrName>style.visibility</p:attrName>
                                        </p:attrNameLst>
                                      </p:cBhvr>
                                      <p:to>
                                        <p:strVal val="visible"/>
                                      </p:to>
                                    </p:set>
                                    <p:animEffect transition="in" filter="barn(outVertical)">
                                      <p:cBhvr>
                                        <p:cTn id="1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P spid="9" grpId="0"/>
    </p:bld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INVESTMENTS: </a:t>
            </a:r>
            <a:br>
              <a:rPr lang="en-US" sz="3800" dirty="0" smtClean="0">
                <a:solidFill>
                  <a:schemeClr val="bg1"/>
                </a:solidFill>
              </a:rPr>
            </a:br>
            <a:r>
              <a:rPr lang="en-US" sz="3800" dirty="0" smtClean="0">
                <a:solidFill>
                  <a:schemeClr val="bg1"/>
                </a:solidFill>
              </a:rPr>
              <a:t>THE NEW REALITY</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97</a:t>
            </a:fld>
            <a:endParaRPr lang="en-US" sz="900">
              <a:solidFill>
                <a:schemeClr val="bg1"/>
              </a:solidFill>
            </a:endParaRPr>
          </a:p>
        </p:txBody>
      </p:sp>
      <p:pic>
        <p:nvPicPr>
          <p:cNvPr id="143365"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Investment Performance is a Key Driver of </a:t>
            </a:r>
            <a:r>
              <a:rPr lang="en-US" sz="4000" b="1" dirty="0" smtClean="0">
                <a:solidFill>
                  <a:srgbClr val="225A7A"/>
                </a:solidFill>
              </a:rPr>
              <a:t>Profitability</a:t>
            </a:r>
          </a:p>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 </a:t>
            </a:r>
            <a:r>
              <a:rPr lang="en-US" sz="4000" b="1" i="1" dirty="0" smtClean="0">
                <a:solidFill>
                  <a:srgbClr val="225A7A"/>
                </a:solidFill>
              </a:rPr>
              <a:t>Depressed Yields Will Necessarily Influence Underwriting &amp; Pricing</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97</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Income: 2000–2013*</a:t>
            </a:r>
            <a:r>
              <a:rPr lang="en-US" baseline="30000" dirty="0" smtClean="0"/>
              <a:t>1</a:t>
            </a:r>
          </a:p>
        </p:txBody>
      </p:sp>
      <p:graphicFrame>
        <p:nvGraphicFramePr>
          <p:cNvPr id="58370" name="Object 3"/>
          <p:cNvGraphicFramePr>
            <a:graphicFrameLocks/>
          </p:cNvGraphicFramePr>
          <p:nvPr/>
        </p:nvGraphicFramePr>
        <p:xfrm>
          <a:off x="225893" y="1518584"/>
          <a:ext cx="8451850" cy="3663950"/>
        </p:xfrm>
        <a:graphic>
          <a:graphicData uri="http://schemas.openxmlformats.org/presentationml/2006/ole">
            <p:oleObj spid="_x0000_s14585858" name="Chart" r:id="rId4" imgW="8429714" imgH="3638435" progId="MSGraph.Chart.8">
              <p:embed followColorScheme="full"/>
            </p:oleObj>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Investment Income Fell in 2012  and is Falling in 2013 Due to Persistently Low Interest Rates, Putting Additional Pressure on (Re) Insurance Pricing</a:t>
            </a:r>
            <a:endParaRPr lang="en-US" b="1" dirty="0">
              <a:solidFill>
                <a:srgbClr val="FFFFFF"/>
              </a:solidFill>
            </a:endParaRPr>
          </a:p>
        </p:txBody>
      </p:sp>
      <p:sp>
        <p:nvSpPr>
          <p:cNvPr id="58373" name="Rectangle 5"/>
          <p:cNvSpPr>
            <a:spLocks noChangeArrowheads="1"/>
          </p:cNvSpPr>
          <p:nvPr/>
        </p:nvSpPr>
        <p:spPr bwMode="auto">
          <a:xfrm>
            <a:off x="-1" y="6302140"/>
            <a:ext cx="8915401"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smtClean="0"/>
              <a:t>1</a:t>
            </a:r>
            <a:r>
              <a:rPr lang="en-US" sz="1100" dirty="0" smtClean="0"/>
              <a:t> </a:t>
            </a:r>
            <a:r>
              <a:rPr lang="en-US" sz="1100" dirty="0"/>
              <a:t>Investment gains consist primarily of </a:t>
            </a:r>
            <a:r>
              <a:rPr lang="en-US" sz="1100" dirty="0" smtClean="0"/>
              <a:t>interest and </a:t>
            </a:r>
            <a:r>
              <a:rPr lang="en-US" sz="1100" dirty="0"/>
              <a:t>stock </a:t>
            </a:r>
            <a:r>
              <a:rPr lang="en-US" sz="1100" dirty="0" smtClean="0"/>
              <a:t>dividends..</a:t>
            </a:r>
          </a:p>
          <a:p>
            <a:pPr marL="133350" indent="-133350" eaLnBrk="0" hangingPunct="0">
              <a:lnSpc>
                <a:spcPct val="90000"/>
              </a:lnSpc>
              <a:buClr>
                <a:schemeClr val="accent2"/>
              </a:buClr>
              <a:tabLst>
                <a:tab pos="112713" algn="r"/>
              </a:tabLst>
            </a:pPr>
            <a:r>
              <a:rPr lang="en-US" sz="1100" dirty="0" smtClean="0"/>
              <a:t>*Estimate based on annualized actual Q1:2013 investment income of $11.385B.</a:t>
            </a:r>
          </a:p>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ISO; Insurance </a:t>
            </a:r>
            <a:r>
              <a:rPr lang="en-US" sz="1100" dirty="0"/>
              <a:t>Information </a:t>
            </a:r>
            <a:r>
              <a:rPr lang="en-US" sz="1100" dirty="0" smtClean="0"/>
              <a:t>Institute.</a:t>
            </a:r>
            <a:endParaRPr lang="en-US" sz="1100" dirty="0"/>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4267202" y="3490452"/>
            <a:ext cx="3271540" cy="1022554"/>
          </a:xfrm>
          <a:prstGeom prst="wedgeRectCallout">
            <a:avLst>
              <a:gd name="adj1" fmla="val 70573"/>
              <a:gd name="adj2" fmla="val -3432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Investment earnings are running below their 2007 pre-crisis peak</a:t>
            </a:r>
            <a:endParaRPr lang="en-US"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114D5-877E-4294-A425-BF743B05D88E}" type="slidenum">
              <a:rPr lang="en-US" sz="900"/>
              <a:pPr algn="r" eaLnBrk="0" hangingPunct="0">
                <a:lnSpc>
                  <a:spcPct val="85000"/>
                </a:lnSpc>
                <a:spcBef>
                  <a:spcPct val="20000"/>
                </a:spcBef>
              </a:pPr>
              <a:t>99</a:t>
            </a:fld>
            <a:endParaRPr lang="en-US" sz="900"/>
          </a:p>
        </p:txBody>
      </p:sp>
      <p:sp>
        <p:nvSpPr>
          <p:cNvPr id="32774" name="Rectangle 2"/>
          <p:cNvSpPr>
            <a:spLocks noGrp="1" noChangeArrowheads="1"/>
          </p:cNvSpPr>
          <p:nvPr>
            <p:ph type="title" idx="4294967295"/>
          </p:nvPr>
        </p:nvSpPr>
        <p:spPr/>
        <p:txBody>
          <a:bodyPr/>
          <a:lstStyle/>
          <a:p>
            <a:r>
              <a:rPr lang="en-US" dirty="0" smtClean="0"/>
              <a:t>P/C Insurer Net Realized </a:t>
            </a:r>
            <a:br>
              <a:rPr lang="en-US" dirty="0" smtClean="0"/>
            </a:br>
            <a:r>
              <a:rPr lang="en-US" dirty="0" smtClean="0"/>
              <a:t>Capital Gains/Losses, 1990-2013:Q1</a:t>
            </a:r>
          </a:p>
        </p:txBody>
      </p:sp>
      <p:sp>
        <p:nvSpPr>
          <p:cNvPr id="32775" name="Rectangle 4"/>
          <p:cNvSpPr>
            <a:spLocks noChangeArrowheads="1"/>
          </p:cNvSpPr>
          <p:nvPr/>
        </p:nvSpPr>
        <p:spPr bwMode="auto">
          <a:xfrm>
            <a:off x="0" y="6570663"/>
            <a:ext cx="8596313" cy="287337"/>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A.M. Best, ISO, Insurance Information Institute.                                   </a:t>
            </a:r>
          </a:p>
        </p:txBody>
      </p:sp>
      <p:graphicFrame>
        <p:nvGraphicFramePr>
          <p:cNvPr id="32770" name="Object 3"/>
          <p:cNvGraphicFramePr>
            <a:graphicFrameLocks/>
          </p:cNvGraphicFramePr>
          <p:nvPr/>
        </p:nvGraphicFramePr>
        <p:xfrm>
          <a:off x="304800" y="1152525"/>
          <a:ext cx="8582025" cy="4572000"/>
        </p:xfrm>
        <a:graphic>
          <a:graphicData uri="http://schemas.openxmlformats.org/presentationml/2006/ole">
            <p:oleObj spid="_x0000_s7349250" name="Chart" r:id="rId4" imgW="8581960" imgH="4162376" progId="MSGraph.Chart.8">
              <p:embed followColorScheme="full"/>
            </p:oleObj>
          </a:graphicData>
        </a:graphic>
      </p:graphicFrame>
      <p:sp>
        <p:nvSpPr>
          <p:cNvPr id="2065413" name="Rectangle 5"/>
          <p:cNvSpPr>
            <a:spLocks noChangeArrowheads="1"/>
          </p:cNvSpPr>
          <p:nvPr/>
        </p:nvSpPr>
        <p:spPr bwMode="blackWhite">
          <a:xfrm>
            <a:off x="212725" y="5593976"/>
            <a:ext cx="8664575" cy="8651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Posted Net Realized Capital Gains in 2010, 2011 and 2012 Following Two Years of Realized Losses During the Financial Crisis.  Realized </a:t>
            </a:r>
            <a:r>
              <a:rPr lang="en-US" b="1" dirty="0">
                <a:solidFill>
                  <a:srgbClr val="FFFFFF"/>
                </a:solidFill>
              </a:rPr>
              <a:t>Capital Losses Were the Primary Cause </a:t>
            </a:r>
            <a:r>
              <a:rPr lang="en-US" b="1" dirty="0" smtClean="0">
                <a:solidFill>
                  <a:srgbClr val="FFFFFF"/>
                </a:solidFill>
              </a:rPr>
              <a:t>of </a:t>
            </a:r>
            <a:r>
              <a:rPr lang="en-US" b="1" dirty="0">
                <a:solidFill>
                  <a:srgbClr val="FFFFFF"/>
                </a:solidFill>
              </a:rPr>
              <a:t>2008/2009’s Large Drop in Profits and ROE</a:t>
            </a:r>
          </a:p>
        </p:txBody>
      </p:sp>
      <p:sp>
        <p:nvSpPr>
          <p:cNvPr id="32777"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32778" name="Rectangle 8"/>
          <p:cNvSpPr>
            <a:spLocks noChangeArrowheads="1"/>
          </p:cNvSpPr>
          <p:nvPr/>
        </p:nvSpPr>
        <p:spPr bwMode="auto">
          <a:xfrm>
            <a:off x="8078934" y="1941256"/>
            <a:ext cx="406774" cy="2143125"/>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2" name="AutoShape 8"/>
          <p:cNvSpPr>
            <a:spLocks noChangeArrowheads="1"/>
          </p:cNvSpPr>
          <p:nvPr/>
        </p:nvSpPr>
        <p:spPr bwMode="blackWhite">
          <a:xfrm>
            <a:off x="5206181" y="1054672"/>
            <a:ext cx="3351934" cy="734799"/>
          </a:xfrm>
          <a:prstGeom prst="wedgeRectCallout">
            <a:avLst>
              <a:gd name="adj1" fmla="val 41251"/>
              <a:gd name="adj2" fmla="val 7557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Realized capital gains in  2012 were down 12% from 2011</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65413"/>
                                        </p:tgtEl>
                                        <p:attrNameLst>
                                          <p:attrName>style.visibility</p:attrName>
                                        </p:attrNameLst>
                                      </p:cBhvr>
                                      <p:to>
                                        <p:strVal val="visible"/>
                                      </p:to>
                                    </p:set>
                                    <p:anim calcmode="lin" valueType="num">
                                      <p:cBhvr>
                                        <p:cTn id="7" dur="500" fill="hold"/>
                                        <p:tgtEl>
                                          <p:spTgt spid="2065413"/>
                                        </p:tgtEl>
                                        <p:attrNameLst>
                                          <p:attrName>ppt_w</p:attrName>
                                        </p:attrNameLst>
                                      </p:cBhvr>
                                      <p:tavLst>
                                        <p:tav tm="0">
                                          <p:val>
                                            <p:fltVal val="0"/>
                                          </p:val>
                                        </p:tav>
                                        <p:tav tm="100000">
                                          <p:val>
                                            <p:strVal val="#ppt_w"/>
                                          </p:val>
                                        </p:tav>
                                      </p:tavLst>
                                    </p:anim>
                                    <p:anim calcmode="lin" valueType="num">
                                      <p:cBhvr>
                                        <p:cTn id="8" dur="500" fill="hold"/>
                                        <p:tgtEl>
                                          <p:spTgt spid="2065413"/>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3" grpId="0" animBg="1"/>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NAV" val="51"/>
  <p:tag name="ARTICULATE_SLIDE_GUID" val="d1b25dd7-2819-40d4-857e-0586fe15f666"/>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2.xml><?xml version="1.0" encoding="utf-8"?>
<p:tagLst xmlns:a="http://schemas.openxmlformats.org/drawingml/2006/main" xmlns:r="http://schemas.openxmlformats.org/officeDocument/2006/relationships" xmlns:p="http://schemas.openxmlformats.org/presentationml/2006/main">
  <p:tag name="ARTICULATE_SLIDE_NAV" val="51"/>
  <p:tag name="ARTICULATE_SLIDE_GUID" val="d1b25dd7-2819-40d4-857e-0586fe15f666"/>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we5Vo5pR_files\slide0001_image001.emz"/>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9a0d12d1-30ae-4c34-adac-1cb8505fb5fd"/>
  <p:tag name="ARTICULATE_SLIDE_NAV" val="7"/>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UWmuu9Pi_files\slide0001_image001.gif"/>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163961</TotalTime>
  <Words>9428</Words>
  <Application>Microsoft Office PowerPoint</Application>
  <PresentationFormat>On-screen Show (4:3)</PresentationFormat>
  <Paragraphs>1271</Paragraphs>
  <Slides>130</Slides>
  <Notes>117</Notes>
  <HiddenSlides>33</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130</vt:i4>
      </vt:variant>
    </vt:vector>
  </HeadingPairs>
  <TitlesOfParts>
    <vt:vector size="132" baseType="lpstr">
      <vt:lpstr>Default Design</vt:lpstr>
      <vt:lpstr>Chart</vt:lpstr>
      <vt:lpstr>Overview and Outlook for the  P/C Insurance Industry: Focus on Lawyers’ Professional Liability Market and Tort Issues</vt:lpstr>
      <vt:lpstr>Presentation Outline</vt:lpstr>
      <vt:lpstr>Slide 3</vt:lpstr>
      <vt:lpstr>P/C Net Income After Taxes 1991–2013:Q1 ($ Millions)</vt:lpstr>
      <vt:lpstr>Profitability Peaks &amp; Troughs in the P/C Insurance Industry, 1975 – 2013:Q1*</vt:lpstr>
      <vt:lpstr>A 100 Combined Ratio Isn’t What It Once Was: Investment Impact on ROEs</vt:lpstr>
      <vt:lpstr>UNDERWRITING</vt:lpstr>
      <vt:lpstr>P/C Insurance Industry  Combined Ratio, 2001–2013:Q1*</vt:lpstr>
      <vt:lpstr>Underwriting Gain (Loss) 1975–2013:Q1*</vt:lpstr>
      <vt:lpstr>P/C Reserve Development, 1992–2015E</vt:lpstr>
      <vt:lpstr>Number of Years with Underwriting Profits by Decade, 1920s–2010s </vt:lpstr>
      <vt:lpstr>Financial Strength &amp; Underwriting</vt:lpstr>
      <vt:lpstr>P/C Insurer Impairments, 1969–2012</vt:lpstr>
      <vt:lpstr>P/C Insurer Impairment Frequency vs. Combined Ratio, 1969-2011</vt:lpstr>
      <vt:lpstr>Reasons for US P/C Insurer Impairments, 1969–2010</vt:lpstr>
      <vt:lpstr>Top 10 Lines of Business for US P/C Impaired Insurers, 2000–2010</vt:lpstr>
      <vt:lpstr>Slide 17</vt:lpstr>
      <vt:lpstr>Commercial Lines Combined Ratio, 1990-2015F*</vt:lpstr>
      <vt:lpstr>Commercial Auto Combined Ratio: 1993–2015F</vt:lpstr>
      <vt:lpstr>Commercial Multi-Peril Combined Ratio: 1995–2015F</vt:lpstr>
      <vt:lpstr>General Liability Combined Ratio:  2005–2015F</vt:lpstr>
      <vt:lpstr>Inland Marine Combined Ratio:       1999–2015F</vt:lpstr>
      <vt:lpstr>Workers Compensation Combined Ratio: 1994–2012P</vt:lpstr>
      <vt:lpstr>Other &amp; Products Liability Combined Ratio: 1991–2013F</vt:lpstr>
      <vt:lpstr>Medical Malpractice Combined Ratio vs. All Lines Combined Ratio, 1991-2015F</vt:lpstr>
      <vt:lpstr>Lawyer’s Professional Liability   Operating Environment</vt:lpstr>
      <vt:lpstr>Lawyers’ Professional Liability Claims Frequency Trends</vt:lpstr>
      <vt:lpstr>Estimated Year-Over-Year Percentage Increase in  Large Claims (Combined Reserve Exceeding $500K)</vt:lpstr>
      <vt:lpstr>Practice Areas Generating Largest Number      of Lawyers’ Professional Liability Claims*</vt:lpstr>
      <vt:lpstr>First and Second Most Frequently      Alleged Malpractice Errors</vt:lpstr>
      <vt:lpstr>Reported LPL Claim Frequency per  $1 Million of Gross Earned Premium</vt:lpstr>
      <vt:lpstr>Aggregate Calendar-Year Operating   Results for LPL Specialty Writers</vt:lpstr>
      <vt:lpstr>Breakdown of Aggregate Combined Ratio by Calendar Year for LPL Specialty Writers</vt:lpstr>
      <vt:lpstr>SURPLUS/CAPITAL/CAPACITY</vt:lpstr>
      <vt:lpstr>US Policyholder Surplus: 1975–2013*</vt:lpstr>
      <vt:lpstr>Policyholder Surplus,  2006:Q4–2013:Q1</vt:lpstr>
      <vt:lpstr>U.S. INSURANCE MERGERS AND ACQUISITIONS, 2002-2012 (1)</vt:lpstr>
      <vt:lpstr>Slide 38</vt:lpstr>
      <vt:lpstr>Reinsurance Capital Is at a Record High</vt:lpstr>
      <vt:lpstr>Long-Term Evolution of Shareholders’ Funds for        the Guy Carpenter Global Reinsurance Composite  </vt:lpstr>
      <vt:lpstr>RENEWED PRICING DISCIPLINE</vt:lpstr>
      <vt:lpstr>Net Premium Growth: Annual Change,  1971—2013:Q1</vt:lpstr>
      <vt:lpstr>P/C Net Premiums Written: % Change, Quarter vs. Year-Prior Quarter</vt:lpstr>
      <vt:lpstr>Average Commercial Rate Change, All Lines, (1Q:2004–2Q:2013)</vt:lpstr>
      <vt:lpstr>Change in Commercial Rate Renewals, by Account Size: 1999:Q4 to 2013:Q1</vt:lpstr>
      <vt:lpstr>Cumulative Qtrly. Commercial Rate Changes, by Account Size: 1999:Q4 to 2013:Q1</vt:lpstr>
      <vt:lpstr>Change in Commercial Rate Renewals, by Line: 2013:Q2</vt:lpstr>
      <vt:lpstr>Slide 48</vt:lpstr>
      <vt:lpstr>Direct Premiums Written: Total P/C Percent Change by State, 2007-2012*</vt:lpstr>
      <vt:lpstr>Direct Premiums Written: Total P/C Percent Change by State, 2007-2012*</vt:lpstr>
      <vt:lpstr>The Strength of the Economy Will Influence P/C Insurer &amp; Policyholder Growth Opportunities</vt:lpstr>
      <vt:lpstr>US Real GDP Growth*</vt:lpstr>
      <vt:lpstr>Real GDP by State Percent Change, 2012: Highest 25 States</vt:lpstr>
      <vt:lpstr>Slide 54</vt:lpstr>
      <vt:lpstr>Slide 55</vt:lpstr>
      <vt:lpstr>New Private Housing Starts, 1990-2019F</vt:lpstr>
      <vt:lpstr>Existing Home Sales and Months of Inventory, 2010-2013*</vt:lpstr>
      <vt:lpstr>Slide 58</vt:lpstr>
      <vt:lpstr>Interest Rate on Conventional 30-Year Mortgages: Headed Back Up, 1990–2013*</vt:lpstr>
      <vt:lpstr>Construction Employment, Jan. 2010—June 2013*</vt:lpstr>
      <vt:lpstr>Commercial &amp; Industrial Loans Outstanding at FDIC-Insured Banks, Quarterly, 2006-2013*</vt:lpstr>
      <vt:lpstr>Percent of Non-current Commercial &amp; Industrial Loans Outstanding at FDIC-Insured Banks, Quarterly, 2006-2012:Q4*</vt:lpstr>
      <vt:lpstr>Value of Construction Put in Place,   May 2013 vs. May 2012*</vt:lpstr>
      <vt:lpstr>Value of Private Construction Put in Place, by Segment,  May 2013 vs. May 2012*</vt:lpstr>
      <vt:lpstr>Value of Public Construction Put in Place, by Segment,  May 2013 vs. May 2012*</vt:lpstr>
      <vt:lpstr>Manufacturing Growth for Selected Sectors, 2013 vs. 2013*</vt:lpstr>
      <vt:lpstr>Slide 67</vt:lpstr>
      <vt:lpstr>Business Bankruptcy Filings, 1980-2012:Q3</vt:lpstr>
      <vt:lpstr>Private Sector Business Starts,  1993:Q2 – 2012:Q3*</vt:lpstr>
      <vt:lpstr>Slide 70</vt:lpstr>
      <vt:lpstr>12 Industries for the Next 10 Years: Insurance (and Legal) Solutions Needed</vt:lpstr>
      <vt:lpstr>Slide 72</vt:lpstr>
      <vt:lpstr>U.S. Insured Catastrophe Losses</vt:lpstr>
      <vt:lpstr>Top 16 Most Costly Disasters in U.S. History</vt:lpstr>
      <vt:lpstr>Natural Disasters in the United States, 1980 – June 2013* Number of Events (Annual Totals 1980 – June 2013*) </vt:lpstr>
      <vt:lpstr>Losses Due to Natural Disasters in the US, 1980–2012 (Overall &amp; Insured Losses)</vt:lpstr>
      <vt:lpstr>Natural Disaster Losses in the United States: First Half 2013</vt:lpstr>
      <vt:lpstr>U.S. Thunderstorm Loss Trends, 1980 – June 30, 2013</vt:lpstr>
      <vt:lpstr>Inflation Adjusted U.S. Catastrophe Losses by Cause of Loss, 1992–20111</vt:lpstr>
      <vt:lpstr>Combined Ratio Points Associated with Catastrophe Losses: 1960 – 2012*</vt:lpstr>
      <vt:lpstr>Slide 81</vt:lpstr>
      <vt:lpstr>Number of Federal Disaster Declarations, 1953-2013*</vt:lpstr>
      <vt:lpstr>Federal Disasters Declarations by State,  1953 – 2013: Highest 25 States*</vt:lpstr>
      <vt:lpstr>Federal Disasters Declarations by State,  1953 – 2013: Lowest 25 States*</vt:lpstr>
      <vt:lpstr>Slide 85</vt:lpstr>
      <vt:lpstr>Severe Weather Reports: Through July 22, 2013</vt:lpstr>
      <vt:lpstr>Slide 87</vt:lpstr>
      <vt:lpstr>Unemployment and Underemployment Rates: Stubbornly High in 2012, But Falling</vt:lpstr>
      <vt:lpstr>Slide 89</vt:lpstr>
      <vt:lpstr>Slide 90</vt:lpstr>
      <vt:lpstr>Slide 91</vt:lpstr>
      <vt:lpstr>Slide 92</vt:lpstr>
      <vt:lpstr>Unemployment Rates by State, May 2013: Highest 25 States*</vt:lpstr>
      <vt:lpstr>Slide 94</vt:lpstr>
      <vt:lpstr>Oil &amp; Gas Extraction Employment, Jan. 2010—June 2013*</vt:lpstr>
      <vt:lpstr>The BIG Question: Where Is the Market Heading?</vt:lpstr>
      <vt:lpstr>INVESTMENTS:  THE NEW REALITY</vt:lpstr>
      <vt:lpstr>Property/Casualty Insurance Industry Investment Income: 2000–2013*1</vt:lpstr>
      <vt:lpstr>P/C Insurer Net Realized  Capital Gains/Losses, 1990-2013:Q1</vt:lpstr>
      <vt:lpstr>Property/Casualty Insurance Industry Investment Gain: 1994–2013:Q11</vt:lpstr>
      <vt:lpstr>P/C Industry Investment Gains, Inflation-Adjusted: 1994–20121</vt:lpstr>
      <vt:lpstr>U.S. 10-Year Treasury Note Yields: A Long Downward Trend, 1990–2013*</vt:lpstr>
      <vt:lpstr>U.S. Treasury Security Yields: A Long Downward Trend, 1990–2013*</vt:lpstr>
      <vt:lpstr>Treasury Yield Curves:   Pre-Crisis (July 2007) vs. June 2013 </vt:lpstr>
      <vt:lpstr>Average Maturity of Bonds Held by US  P/C Insurers, 2006—2011*</vt:lpstr>
      <vt:lpstr>Distribution of Bond Maturities, P/C Insurance Industry, 2003-2012</vt:lpstr>
      <vt:lpstr>Bonds Rated NAIC Quality Category 3-6 as a Percent of Total Bonds, 2003–2012</vt:lpstr>
      <vt:lpstr>Slide 108</vt:lpstr>
      <vt:lpstr>Annual Inflation Rates, (CPI-U, %), 1990–2014F</vt:lpstr>
      <vt:lpstr>Shifting Legal Liability &amp;  Tort Environment</vt:lpstr>
      <vt:lpstr>Over the Last Three Decades, Total Tort Costs as a % of GDP Appear Somewhat Cyclical, 1980-2013E</vt:lpstr>
      <vt:lpstr>Commercial Lines Tort Costs: Insured vs. Self-(Un)Insured Shares, 1973-2010</vt:lpstr>
      <vt:lpstr>Commercial Lines Tort Costs: Insured vs. Self-(Un)Insured Shares, 1973-2010</vt:lpstr>
      <vt:lpstr>Business Leaders Ranking of Liability Systems in 2012</vt:lpstr>
      <vt:lpstr>The Nation’s Judicial Hellholes: 2011</vt:lpstr>
      <vt:lpstr>CYBER RISK</vt:lpstr>
      <vt:lpstr>Data Breaches 2005-2013, By Number of Breaches and Records Exposed</vt:lpstr>
      <vt:lpstr>2012 Data Breaches By Business Category, By Number of Breaches</vt:lpstr>
      <vt:lpstr>2012 Data Breaches By Category, By Number of Records Exposed</vt:lpstr>
      <vt:lpstr>AIG Survey: Cyber Attacks Top Concern Among Execs</vt:lpstr>
      <vt:lpstr>The Most Costly Cyber Crimes, Fiscal Year 2012</vt:lpstr>
      <vt:lpstr>External Cyber Crime Costs: Fiscal Year 2012</vt:lpstr>
      <vt:lpstr>High Profile Data Breaches, 2012-2013</vt:lpstr>
      <vt:lpstr>Average Organizational Cost of a Data Breach, 2008-2011* ($ Millions)</vt:lpstr>
      <vt:lpstr>Main Causes of Data Breach</vt:lpstr>
      <vt:lpstr>Marsh: Increase in Purchase of Cyber Insurance Among U.S. Companies, 2012</vt:lpstr>
      <vt:lpstr>Marsh: Total Limits Purchased, By Industry – Cyber Liability, All Revenue Size</vt:lpstr>
      <vt:lpstr>Marsh: Total Limits Purchased, By Industry – Cyber Liability, Revenue $1 Billion+</vt:lpstr>
      <vt:lpstr>Cyber Liability: Historical Rate (price per million) Changes</vt:lpstr>
      <vt:lpstr>Slide 130</vt:lpstr>
    </vt:vector>
  </TitlesOfParts>
  <Company>insurance information institute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Shorna Lewis</cp:lastModifiedBy>
  <cp:revision>3367</cp:revision>
  <dcterms:modified xsi:type="dcterms:W3CDTF">2013-07-29T12:30:16Z</dcterms:modified>
</cp:coreProperties>
</file>