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2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639" r:id="rId2"/>
    <p:sldId id="3344" r:id="rId3"/>
    <p:sldId id="3394" r:id="rId4"/>
    <p:sldId id="3405" r:id="rId5"/>
    <p:sldId id="3346" r:id="rId6"/>
    <p:sldId id="3387" r:id="rId7"/>
    <p:sldId id="3389" r:id="rId8"/>
    <p:sldId id="3391" r:id="rId9"/>
    <p:sldId id="3390" r:id="rId10"/>
    <p:sldId id="3392" r:id="rId11"/>
    <p:sldId id="3408" r:id="rId12"/>
    <p:sldId id="3422" r:id="rId13"/>
    <p:sldId id="3395" r:id="rId14"/>
    <p:sldId id="3305" r:id="rId15"/>
    <p:sldId id="3407" r:id="rId16"/>
    <p:sldId id="3348" r:id="rId17"/>
    <p:sldId id="3409" r:id="rId18"/>
    <p:sldId id="3349" r:id="rId19"/>
    <p:sldId id="3351" r:id="rId20"/>
    <p:sldId id="3396" r:id="rId21"/>
    <p:sldId id="3370" r:id="rId22"/>
    <p:sldId id="3371" r:id="rId23"/>
    <p:sldId id="3416" r:id="rId24"/>
    <p:sldId id="3419" r:id="rId25"/>
    <p:sldId id="3420" r:id="rId26"/>
    <p:sldId id="3421" r:id="rId27"/>
    <p:sldId id="3378" r:id="rId28"/>
    <p:sldId id="3379" r:id="rId29"/>
    <p:sldId id="3381" r:id="rId30"/>
    <p:sldId id="3384" r:id="rId31"/>
    <p:sldId id="3380" r:id="rId32"/>
    <p:sldId id="3428" r:id="rId33"/>
    <p:sldId id="3402" r:id="rId34"/>
    <p:sldId id="3410" r:id="rId35"/>
    <p:sldId id="3347" r:id="rId36"/>
    <p:sldId id="3397" r:id="rId37"/>
    <p:sldId id="3414" r:id="rId38"/>
    <p:sldId id="3357" r:id="rId39"/>
    <p:sldId id="3411" r:id="rId40"/>
    <p:sldId id="3427" r:id="rId41"/>
    <p:sldId id="3354" r:id="rId42"/>
    <p:sldId id="3406" r:id="rId43"/>
    <p:sldId id="3356" r:id="rId44"/>
    <p:sldId id="3363" r:id="rId45"/>
    <p:sldId id="3364" r:id="rId46"/>
    <p:sldId id="3425" r:id="rId47"/>
    <p:sldId id="3424" r:id="rId48"/>
    <p:sldId id="3399" r:id="rId49"/>
    <p:sldId id="3383" r:id="rId50"/>
    <p:sldId id="3426" r:id="rId51"/>
    <p:sldId id="3353" r:id="rId52"/>
    <p:sldId id="3398" r:id="rId53"/>
    <p:sldId id="3341" r:id="rId54"/>
    <p:sldId id="3342" r:id="rId55"/>
    <p:sldId id="3404" r:id="rId56"/>
    <p:sldId id="3400" r:id="rId57"/>
    <p:sldId id="1136" r:id="rId5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688C"/>
    <a:srgbClr val="225A7A"/>
    <a:srgbClr val="2B7299"/>
    <a:srgbClr val="3333CC"/>
    <a:srgbClr val="E5F1F7"/>
    <a:srgbClr val="4B9FCD"/>
    <a:srgbClr val="3691C4"/>
    <a:srgbClr val="D0DCE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5" autoAdjust="0"/>
    <p:restoredTop sz="89785" autoAdjust="0"/>
  </p:normalViewPr>
  <p:slideViewPr>
    <p:cSldViewPr snapToGrid="0">
      <p:cViewPr>
        <p:scale>
          <a:sx n="90" d="100"/>
          <a:sy n="90" d="100"/>
        </p:scale>
        <p:origin x="-342" y="-108"/>
      </p:cViewPr>
      <p:guideLst>
        <p:guide orient="horz" pos="1072"/>
        <p:guide orient="horz" pos="3856"/>
        <p:guide orient="horz" pos="3608"/>
        <p:guide orient="horz" pos="1472"/>
        <p:guide orient="horz" pos="798"/>
        <p:guide pos="219"/>
        <p:guide pos="5497"/>
        <p:guide pos="4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-2898" y="-90"/>
      </p:cViewPr>
      <p:guideLst>
        <p:guide orient="horz" pos="2928"/>
        <p:guide pos="220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1" tIns="45700" rIns="91401" bIns="45700" numCol="1" anchor="t" anchorCtr="0" compatLnSpc="1">
            <a:prstTxWarp prst="textNoShape">
              <a:avLst/>
            </a:prstTxWarp>
          </a:bodyPr>
          <a:lstStyle>
            <a:lvl1pPr defTabSz="914182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1" tIns="45700" rIns="91401" bIns="45700" numCol="1" anchor="t" anchorCtr="0" compatLnSpc="1">
            <a:prstTxWarp prst="textNoShape">
              <a:avLst/>
            </a:prstTxWarp>
          </a:bodyPr>
          <a:lstStyle>
            <a:lvl1pPr algn="r" defTabSz="914182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CB51297-F313-4147-9319-F2F96B99CFDC}" type="datetime1">
              <a:rPr lang="en-US"/>
              <a:pPr>
                <a:defRPr/>
              </a:pPr>
              <a:t>5/29/2013</a:t>
            </a:fld>
            <a:endParaRPr lang="en-US"/>
          </a:p>
        </p:txBody>
      </p:sp>
      <p:sp>
        <p:nvSpPr>
          <p:cNvPr id="22938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1" tIns="45700" rIns="91401" bIns="45700" numCol="1" anchor="b" anchorCtr="0" compatLnSpc="1">
            <a:prstTxWarp prst="textNoShape">
              <a:avLst/>
            </a:prstTxWarp>
          </a:bodyPr>
          <a:lstStyle>
            <a:lvl1pPr defTabSz="914182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1" tIns="45700" rIns="91401" bIns="45700" numCol="1" anchor="b" anchorCtr="0" compatLnSpc="1">
            <a:prstTxWarp prst="textNoShape">
              <a:avLst/>
            </a:prstTxWarp>
          </a:bodyPr>
          <a:lstStyle>
            <a:lvl1pPr algn="r" defTabSz="914182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D4B42C5-EACF-4490-B610-8EF258023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075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74788" y="582613"/>
            <a:ext cx="4059237" cy="304482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Notes Placeholder 307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73088" y="3824288"/>
            <a:ext cx="5865812" cy="5156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46135" tIns="46135" rIns="46135" bIns="461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9" name="Slide Number Placeholder 3078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956" tIns="46569" rIns="45956" bIns="46569" numCol="1" anchor="b" anchorCtr="0" compatLnSpc="1">
            <a:prstTxWarp prst="textNoShape">
              <a:avLst/>
            </a:prstTxWarp>
            <a:spAutoFit/>
          </a:bodyPr>
          <a:lstStyle>
            <a:lvl1pPr algn="ctr" defTabSz="931670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D75BD00-950E-4205-8055-61D575124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28600" indent="-228600" algn="l" rtl="0" eaLnBrk="0" fontAlgn="base" hangingPunct="0">
      <a:lnSpc>
        <a:spcPct val="90000"/>
      </a:lnSpc>
      <a:spcBef>
        <a:spcPct val="100000"/>
      </a:spcBef>
      <a:spcAft>
        <a:spcPct val="0"/>
      </a:spcAft>
      <a:buClr>
        <a:srgbClr val="008080"/>
      </a:buClr>
      <a:buSzPct val="85000"/>
      <a:buFont typeface="Wingdings" pitchFamily="2" charset="2"/>
      <a:buChar char="n"/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517525" indent="-174625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rgbClr val="008080"/>
      </a:buClr>
      <a:buFont typeface="Wingdings" pitchFamily="2" charset="2"/>
      <a:buChar char="w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800100" indent="-168275" algn="l" rtl="0" eaLnBrk="0" fontAlgn="base" hangingPunct="0">
      <a:lnSpc>
        <a:spcPct val="90000"/>
      </a:lnSpc>
      <a:spcBef>
        <a:spcPct val="25000"/>
      </a:spcBef>
      <a:spcAft>
        <a:spcPct val="0"/>
      </a:spcAft>
      <a:buClr>
        <a:srgbClr val="008080"/>
      </a:buClr>
      <a:buFont typeface="Arial" charset="0"/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089025" indent="-174625" algn="l" rtl="0" eaLnBrk="0" fontAlgn="base" hangingPunct="0">
      <a:lnSpc>
        <a:spcPct val="90000"/>
      </a:lnSpc>
      <a:spcBef>
        <a:spcPct val="15000"/>
      </a:spcBef>
      <a:spcAft>
        <a:spcPct val="0"/>
      </a:spcAft>
      <a:buClr>
        <a:srgbClr val="008080"/>
      </a:buClr>
      <a:buFont typeface="Wingdings" pitchFamily="2" charset="2"/>
      <a:buChar char="§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371600" indent="-168275" algn="l" rtl="0" eaLnBrk="0" fontAlgn="base" hangingPunct="0">
      <a:lnSpc>
        <a:spcPct val="90000"/>
      </a:lnSpc>
      <a:spcBef>
        <a:spcPct val="15000"/>
      </a:spcBef>
      <a:spcAft>
        <a:spcPct val="0"/>
      </a:spcAft>
      <a:buClr>
        <a:srgbClr val="008080"/>
      </a:buClr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DB3941-73E8-4CE5-A631-320537E9F641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F7705-ADBC-4945-99D1-99699345DD5B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2CB405-70C6-44DC-92E2-6D7C8A2B0C44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BC960B9A-C60F-427E-8945-1CB18E9FC96B}" type="slidenum">
              <a:rPr lang="en-US" sz="1000"/>
              <a:pPr algn="ctr" defTabSz="930275"/>
              <a:t>14</a:t>
            </a:fld>
            <a:endParaRPr lang="en-US" sz="1000"/>
          </a:p>
        </p:txBody>
      </p:sp>
      <p:sp>
        <p:nvSpPr>
          <p:cNvPr id="74755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C7E17048-BCC8-40F9-94A2-90165E886214}" type="slidenum">
              <a:rPr lang="en-US" sz="1000"/>
              <a:pPr algn="ctr" defTabSz="930275"/>
              <a:t>15</a:t>
            </a:fld>
            <a:endParaRPr lang="en-US" sz="1000"/>
          </a:p>
        </p:txBody>
      </p:sp>
      <p:sp>
        <p:nvSpPr>
          <p:cNvPr id="7577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30EB0B-41AC-461C-89B9-C2EACF98416E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FA9AF0-8A8A-4D72-B909-8BC255672B21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 txBox="1">
            <a:spLocks noGrp="1" noChangeArrowheads="1"/>
          </p:cNvSpPr>
          <p:nvPr/>
        </p:nvSpPr>
        <p:spPr bwMode="auto">
          <a:xfrm>
            <a:off x="3154363" y="9045575"/>
            <a:ext cx="70485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46" tIns="46559" rIns="45946" bIns="46559" anchor="b">
            <a:spAutoFit/>
          </a:bodyPr>
          <a:lstStyle/>
          <a:p>
            <a:pPr algn="ctr" defTabSz="930275"/>
            <a:fld id="{9CD50D80-9597-4F27-9FC8-6A24A2F5E692}" type="slidenum">
              <a:rPr lang="en-US" sz="1000"/>
              <a:pPr algn="ctr" defTabSz="930275"/>
              <a:t>18</a:t>
            </a:fld>
            <a:endParaRPr lang="en-US" sz="10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87388"/>
            <a:ext cx="4681537" cy="3509962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25950"/>
            <a:ext cx="5126038" cy="4195763"/>
          </a:xfrm>
          <a:noFill/>
          <a:ln/>
        </p:spPr>
        <p:txBody>
          <a:bodyPr lIns="91619" tIns="45813" rIns="91619" bIns="45813"/>
          <a:lstStyle/>
          <a:p>
            <a:pPr marL="0" indent="0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9A8A69-D221-4BCB-8DD6-E755F07B3DB4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FC480E-EE8C-4A1D-99AC-A66EBDD85B3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B466E5-FB7E-484E-B7D5-8E53C321655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CF13EE-95BE-48B0-BE6B-3A214E28BC73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D0BCD8CF-F41D-432D-9B5A-F8E5ED102C7D}" type="slidenum">
              <a:rPr lang="en-US" smtClean="0">
                <a:ea typeface="Arial Unicode MS" pitchFamily="34" charset="-128"/>
                <a:cs typeface="Arial Unicode MS" pitchFamily="34" charset="-128"/>
              </a:rPr>
              <a:pPr defTabSz="930275"/>
              <a:t>23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64FAADCC-C584-4F88-ACF0-169C69AD3579}" type="slidenum">
              <a:rPr lang="en-US" smtClean="0">
                <a:ea typeface="Arial Unicode MS" pitchFamily="34" charset="-128"/>
                <a:cs typeface="Arial Unicode MS" pitchFamily="34" charset="-128"/>
              </a:rPr>
              <a:pPr defTabSz="930275"/>
              <a:t>24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C8584BBE-4085-4BAF-BB4B-68EDBED26438}" type="slidenum">
              <a:rPr lang="en-US" smtClean="0">
                <a:ea typeface="Arial Unicode MS" pitchFamily="34" charset="-128"/>
                <a:cs typeface="Arial Unicode MS" pitchFamily="34" charset="-128"/>
              </a:rPr>
              <a:pPr defTabSz="930275"/>
              <a:t>25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5A777A9F-E5C3-4EE1-B20D-E0316440D64D}" type="slidenum">
              <a:rPr lang="en-US" smtClean="0">
                <a:ea typeface="Arial Unicode MS" pitchFamily="34" charset="-128"/>
                <a:cs typeface="Arial Unicode MS" pitchFamily="34" charset="-128"/>
              </a:rPr>
              <a:pPr defTabSz="930275"/>
              <a:t>26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BE3E5B-1927-41C5-B419-1584E2DA786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8F9540-E2BA-4E76-A0F7-28C58B9B1F04}" type="slidenum">
              <a:rPr lang="en-US" smtClean="0"/>
              <a:pPr>
                <a:defRPr/>
              </a:pPr>
              <a:t>28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/>
          <p:cNvSpPr txBox="1">
            <a:spLocks noGrp="1" noChangeArrowheads="1"/>
          </p:cNvSpPr>
          <p:nvPr/>
        </p:nvSpPr>
        <p:spPr bwMode="auto">
          <a:xfrm>
            <a:off x="3154363" y="9045575"/>
            <a:ext cx="70485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46" tIns="46559" rIns="45946" bIns="46559" anchor="b">
            <a:spAutoFit/>
          </a:bodyPr>
          <a:lstStyle/>
          <a:p>
            <a:pPr algn="ctr" defTabSz="930275"/>
            <a:fld id="{FD79B83D-035A-4C6C-AB4D-5FCBD7677E9E}" type="slidenum">
              <a:rPr lang="en-US" sz="1000"/>
              <a:pPr algn="ctr" defTabSz="930275"/>
              <a:t>29</a:t>
            </a:fld>
            <a:endParaRPr lang="en-US" sz="10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87388"/>
            <a:ext cx="4681537" cy="3509962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25950"/>
            <a:ext cx="5126038" cy="4195763"/>
          </a:xfrm>
          <a:noFill/>
          <a:ln/>
        </p:spPr>
        <p:txBody>
          <a:bodyPr lIns="91619" tIns="45813" rIns="91619" bIns="45813"/>
          <a:lstStyle/>
          <a:p>
            <a:pPr marL="0" indent="0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3"/>
          <p:cNvSpPr txBox="1">
            <a:spLocks noGrp="1" noChangeArrowheads="1"/>
          </p:cNvSpPr>
          <p:nvPr/>
        </p:nvSpPr>
        <p:spPr bwMode="auto">
          <a:xfrm>
            <a:off x="3154363" y="9045575"/>
            <a:ext cx="70485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46" tIns="46559" rIns="45946" bIns="46559" anchor="b">
            <a:spAutoFit/>
          </a:bodyPr>
          <a:lstStyle/>
          <a:p>
            <a:pPr algn="ctr" defTabSz="930275"/>
            <a:fld id="{62CE4E39-1A90-49F6-BA04-C5B15FD2FF0B}" type="slidenum">
              <a:rPr lang="en-US" sz="1000"/>
              <a:pPr algn="ctr" defTabSz="930275"/>
              <a:t>30</a:t>
            </a:fld>
            <a:endParaRPr lang="en-US" sz="10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87388"/>
            <a:ext cx="4681537" cy="3509962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25950"/>
            <a:ext cx="5126038" cy="4195763"/>
          </a:xfrm>
          <a:noFill/>
          <a:ln/>
        </p:spPr>
        <p:txBody>
          <a:bodyPr lIns="91619" tIns="45813" rIns="91619" bIns="45813"/>
          <a:lstStyle/>
          <a:p>
            <a:pPr marL="0" indent="0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5EC14B-A659-41AB-83A8-700F77FFCF3B}" type="slidenum">
              <a:rPr lang="en-US" smtClean="0"/>
              <a:pPr>
                <a:defRPr/>
              </a:pPr>
              <a:t>34</a:t>
            </a:fld>
            <a:endParaRPr lang="en-US" smtClean="0"/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A9AA4E-CBFB-4523-8814-712FD63482E4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1833F0-3AFD-44BD-A683-C4399E9E7BEA}" type="slidenum">
              <a:rPr lang="en-US" smtClean="0"/>
              <a:pPr>
                <a:defRPr/>
              </a:pPr>
              <a:t>35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 txBox="1">
            <a:spLocks noGrp="1" noChangeArrowheads="1"/>
          </p:cNvSpPr>
          <p:nvPr/>
        </p:nvSpPr>
        <p:spPr bwMode="auto">
          <a:xfrm>
            <a:off x="3154363" y="9045575"/>
            <a:ext cx="70485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46" tIns="46559" rIns="45946" bIns="46559" anchor="b">
            <a:spAutoFit/>
          </a:bodyPr>
          <a:lstStyle/>
          <a:p>
            <a:pPr algn="ctr" defTabSz="930275"/>
            <a:fld id="{F94D331E-2DD5-4606-AAF5-79D6339224CF}" type="slidenum">
              <a:rPr lang="en-US" sz="1000"/>
              <a:pPr algn="ctr" defTabSz="930275"/>
              <a:t>38</a:t>
            </a:fld>
            <a:endParaRPr lang="en-US" sz="10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87388"/>
            <a:ext cx="4681537" cy="3509962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25950"/>
            <a:ext cx="5126038" cy="4195763"/>
          </a:xfrm>
          <a:noFill/>
          <a:ln/>
        </p:spPr>
        <p:txBody>
          <a:bodyPr lIns="91619" tIns="45813" rIns="91619" bIns="45813"/>
          <a:lstStyle/>
          <a:p>
            <a:pPr marL="0" indent="0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3759FA-53ED-4C98-B7B6-F3E0C990ECDB}" type="slidenum">
              <a:rPr lang="en-US" smtClean="0"/>
              <a:pPr>
                <a:defRPr/>
              </a:pPr>
              <a:t>41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28688"/>
            <a:fld id="{26C978A2-CEA4-432F-B6EF-6BDFCDAFEA3F}" type="slidenum">
              <a:rPr lang="en-US" sz="1000"/>
              <a:pPr algn="ctr" defTabSz="928688"/>
              <a:t>42</a:t>
            </a:fld>
            <a:endParaRPr lang="en-US" sz="10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3FC9D4-FAD4-40EE-B421-236FB9A4D5EC}" type="slidenum">
              <a:rPr lang="en-US" smtClean="0"/>
              <a:pPr>
                <a:defRPr/>
              </a:pPr>
              <a:t>46</a:t>
            </a:fld>
            <a:endParaRPr lang="en-US" smtClean="0"/>
          </a:p>
        </p:txBody>
      </p:sp>
      <p:sp>
        <p:nvSpPr>
          <p:cNvPr id="972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DF5E60-1EA2-48F3-A9E0-A3AC4CC842E5}" type="slidenum">
              <a:rPr lang="en-US" smtClean="0"/>
              <a:pPr>
                <a:defRPr/>
              </a:pPr>
              <a:t>47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5881A2-1AB7-40F7-B59C-902BEA28CD00}" type="slidenum">
              <a:rPr lang="en-US" smtClean="0"/>
              <a:pPr>
                <a:defRPr/>
              </a:pPr>
              <a:t>49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2878C9-CA52-4592-868F-7677D82F1F85}" type="slidenum">
              <a:rPr lang="en-US" smtClean="0"/>
              <a:pPr>
                <a:defRPr/>
              </a:pPr>
              <a:t>50</a:t>
            </a:fld>
            <a:endParaRPr lang="en-US" smtClean="0"/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FFACDD-2D54-4266-B5FE-A19E1DC4906B}" type="slidenum">
              <a:rPr lang="en-US" smtClean="0"/>
              <a:pPr>
                <a:defRPr/>
              </a:pPr>
              <a:t>51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A53608-B130-4789-9D71-AF520A63D9AA}" type="slidenum">
              <a:rPr lang="en-US" smtClean="0"/>
              <a:pPr>
                <a:defRPr/>
              </a:pPr>
              <a:t>53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12B0DF-CA87-4D59-88E2-50DFE0BA724A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D8AC03-0E2F-42D9-B58F-2DAFF3C149EA}" type="slidenum">
              <a:rPr lang="en-US" smtClean="0"/>
              <a:pPr>
                <a:defRPr/>
              </a:pPr>
              <a:t>54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4ECA69-5D47-49A3-B0D2-95E593912D1E}" type="slidenum">
              <a:rPr lang="en-US" smtClean="0"/>
              <a:pPr>
                <a:defRPr/>
              </a:pPr>
              <a:t>55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D56AD5-B9C2-46E5-A6BD-116C9E2A80AF}" type="slidenum">
              <a:rPr lang="en-US" smtClean="0"/>
              <a:pPr>
                <a:defRPr/>
              </a:pPr>
              <a:t>56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6C716D-14B2-46FA-961C-1FF10E6D7168}" type="slidenum">
              <a:rPr lang="en-US" smtClean="0"/>
              <a:pPr>
                <a:defRPr/>
              </a:pPr>
              <a:t>57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A47997-12F9-4882-97F1-E1E434DC0526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40873E-2861-4019-9BD2-26D8033B574F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AB7A9D-5D23-4E31-AC59-7091259ED06E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F39283-BBBF-4421-9165-4BEA01BCD63B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E5F479-3D31-4780-AC21-FB70AF2CBA9C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83"/>
          <p:cNvSpPr>
            <a:spLocks noChangeArrowheads="1"/>
          </p:cNvSpPr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5" name="Picture 1188" descr="Title Page bar_112409_1pm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68288"/>
            <a:ext cx="9144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80"/>
          <p:cNvSpPr>
            <a:spLocks noChangeArrowheads="1"/>
          </p:cNvSpPr>
          <p:nvPr userDrawn="1"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7" name="Picture 1181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8" name="Rectangle 108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979738"/>
            <a:ext cx="7772400" cy="649287"/>
          </a:xfrm>
          <a:ln algn="ctr"/>
        </p:spPr>
        <p:txBody>
          <a:bodyPr>
            <a:spAutoFit/>
          </a:bodyPr>
          <a:lstStyle>
            <a:lvl1pPr algn="ctr">
              <a:lnSpc>
                <a:spcPct val="85000"/>
              </a:lnSpc>
              <a:spcBef>
                <a:spcPct val="40000"/>
              </a:spcBef>
              <a:defRPr sz="4300" smtClean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81979" name="Rectangle 1083"/>
          <p:cNvSpPr>
            <a:spLocks noGrp="1" noChangeArrowheads="1"/>
          </p:cNvSpPr>
          <p:nvPr>
            <p:ph type="subTitle" idx="1"/>
          </p:nvPr>
        </p:nvSpPr>
        <p:spPr>
          <a:xfrm>
            <a:off x="668338" y="4867275"/>
            <a:ext cx="7807325" cy="430213"/>
          </a:xfrm>
        </p:spPr>
        <p:txBody>
          <a:bodyPr>
            <a:spAutoFit/>
          </a:bodyPr>
          <a:lstStyle>
            <a:lvl1pPr marL="0" indent="0" algn="ctr">
              <a:lnSpc>
                <a:spcPct val="85000"/>
              </a:lnSpc>
              <a:spcBef>
                <a:spcPct val="25000"/>
              </a:spcBef>
              <a:buFont typeface="Wingdings" pitchFamily="2" charset="2"/>
              <a:buNone/>
              <a:defRPr sz="2600" b="1" smtClean="0">
                <a:solidFill>
                  <a:srgbClr val="225A7A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8" name="Rectangle 118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9" name="Rectangle 118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0" name="Rectangle 118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7EB41E8-E774-4967-8860-DE7BBAAF0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F3183-E48C-48C4-A86C-764E332FB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 lIns="91440" rIns="91440" rtlCol="0"/>
          <a:lstStyle/>
          <a:p>
            <a:pPr lvl="0"/>
            <a:endParaRPr lang="en-US" noProof="0" smtClean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11D42-F854-4C28-BF6F-0D9581845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90488"/>
            <a:ext cx="7400925" cy="860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95300" y="1647825"/>
            <a:ext cx="8153400" cy="4652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E420E-11B1-447A-B3EF-9CE0BE48F3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000" y="303902"/>
            <a:ext cx="6840000" cy="72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87337" y="1438937"/>
            <a:ext cx="8569325" cy="4842000"/>
          </a:xfrm>
        </p:spPr>
        <p:txBody>
          <a:bodyPr/>
          <a:lstStyle>
            <a:lvl1pPr marL="350100" indent="-342900">
              <a:buFont typeface="+mj-lt"/>
              <a:buAutoNum type="arabicPeriod"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59666-9F7B-4C9C-872E-595C616D3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D0F3B-56F9-493A-9322-973E66AB2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A5C91-3A33-491D-A94F-35C5E317C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8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9A4C7-024C-4C9A-9243-8AE79220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4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9BAB6-107D-4455-8A3B-5CB33277D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3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D561E-FA6B-4CB1-BA56-0530F73F4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5E752-C633-4186-BAF1-5C53B6C8A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rIns="91440"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DA2A1-C8B8-488B-99A7-561082827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Rectangle 104"/>
          <p:cNvSpPr>
            <a:spLocks noChangeArrowheads="1"/>
          </p:cNvSpPr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1267" name="Picture 109" descr="Text Page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0" y="0"/>
            <a:ext cx="91440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47825"/>
            <a:ext cx="8153400" cy="4652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9" name="Rectangle 44"/>
          <p:cNvSpPr>
            <a:spLocks noGrp="1" noChangeArrowheads="1"/>
          </p:cNvSpPr>
          <p:nvPr>
            <p:ph type="title"/>
          </p:nvPr>
        </p:nvSpPr>
        <p:spPr bwMode="black">
          <a:xfrm>
            <a:off x="298450" y="90488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</a:t>
            </a:r>
            <a:br>
              <a:rPr lang="en-US" smtClean="0"/>
            </a:br>
            <a:r>
              <a:rPr lang="en-US" smtClean="0"/>
              <a:t>Master title style</a:t>
            </a:r>
          </a:p>
        </p:txBody>
      </p:sp>
      <p:sp>
        <p:nvSpPr>
          <p:cNvPr id="1125" name="Rectangle 101"/>
          <p:cNvSpPr>
            <a:spLocks noChangeArrowheads="1"/>
          </p:cNvSpPr>
          <p:nvPr/>
        </p:nvSpPr>
        <p:spPr bwMode="auto">
          <a:xfrm>
            <a:off x="0" y="6807200"/>
            <a:ext cx="9144000" cy="50800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1271" name="Picture 102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7761288" y="349250"/>
            <a:ext cx="12287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" name="Rectangle 10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130" name="Rectangle 10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134" name="Rectangle 1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lnSpc>
                <a:spcPct val="85000"/>
              </a:lnSpc>
              <a:spcBef>
                <a:spcPct val="20000"/>
              </a:spcBef>
              <a:defRPr sz="9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F74BBC3-542D-4341-8276-F3EFA362E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87" r:id="rId1"/>
    <p:sldLayoutId id="2147486176" r:id="rId2"/>
    <p:sldLayoutId id="2147486177" r:id="rId3"/>
    <p:sldLayoutId id="2147486178" r:id="rId4"/>
    <p:sldLayoutId id="2147486179" r:id="rId5"/>
    <p:sldLayoutId id="2147486180" r:id="rId6"/>
    <p:sldLayoutId id="2147486181" r:id="rId7"/>
    <p:sldLayoutId id="2147486182" r:id="rId8"/>
    <p:sldLayoutId id="2147486183" r:id="rId9"/>
    <p:sldLayoutId id="2147486184" r:id="rId10"/>
    <p:sldLayoutId id="2147486185" r:id="rId11"/>
    <p:sldLayoutId id="2147486186" r:id="rId12"/>
    <p:sldLayoutId id="2147486188" r:id="rId13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 charset="0"/>
          <a:ea typeface="+mj-ea"/>
          <a:cs typeface="+mj-cs"/>
        </a:defRPr>
      </a:lvl1pPr>
      <a:lvl2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2pPr>
      <a:lvl3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3pPr>
      <a:lvl4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4pPr>
      <a:lvl5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5pPr>
      <a:lvl6pPr marL="4572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6pPr>
      <a:lvl7pPr marL="9144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7pPr>
      <a:lvl8pPr marL="13716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8pPr>
      <a:lvl9pPr marL="18288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9pPr>
    </p:titleStyle>
    <p:bodyStyle>
      <a:lvl1pPr marL="292100" indent="-292100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400">
          <a:solidFill>
            <a:schemeClr val="tx1"/>
          </a:solidFill>
          <a:latin typeface="Arial" charset="0"/>
          <a:ea typeface="+mn-ea"/>
          <a:cs typeface="+mn-cs"/>
        </a:defRPr>
      </a:lvl1pPr>
      <a:lvl2pPr marL="635000" indent="-2286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200">
          <a:solidFill>
            <a:schemeClr val="tx1"/>
          </a:solidFill>
          <a:latin typeface="Arial" charset="0"/>
        </a:defRPr>
      </a:lvl2pPr>
      <a:lvl3pPr marL="9779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Font typeface="Arial" charset="0"/>
        <a:buChar char="–"/>
        <a:defRPr sz="2000">
          <a:solidFill>
            <a:schemeClr val="tx1"/>
          </a:solidFill>
          <a:latin typeface="Arial" charset="0"/>
        </a:defRPr>
      </a:lvl3pPr>
      <a:lvl4pPr marL="13208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Arial" charset="0"/>
        </a:defRPr>
      </a:lvl4pPr>
      <a:lvl5pPr marL="1663700" indent="-228600" algn="l" rtl="0" eaLnBrk="0" fontAlgn="base" hangingPunct="0">
        <a:lnSpc>
          <a:spcPct val="95000"/>
        </a:lnSpc>
        <a:spcBef>
          <a:spcPct val="15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Arial" charset="0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c.noaa.gov/refresh/graphics_at3+shtml/?5-daynl?larg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24.jpeg"/><Relationship Id="rId4" Type="http://schemas.openxmlformats.org/officeDocument/2006/relationships/tags" Target="../tags/tag4.xml"/><Relationship Id="rId9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10" Type="http://schemas.openxmlformats.org/officeDocument/2006/relationships/image" Target="../media/image24.jpeg"/><Relationship Id="rId4" Type="http://schemas.openxmlformats.org/officeDocument/2006/relationships/tags" Target="../tags/tag11.xml"/><Relationship Id="rId9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3" Type="http://schemas.openxmlformats.org/officeDocument/2006/relationships/tags" Target="../tags/tag1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9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26.jpe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27.emf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28.emf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hyperlink" Target="http://www.eia.gov/oiaf/aeo/tablebrowser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9.bin"/><Relationship Id="rId4" Type="http://schemas.openxmlformats.org/officeDocument/2006/relationships/hyperlink" Target="http://www.eia.gov/oiaf/aeo/tablebrowser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maplecroft.com/about/news/pra_2013.html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3.weforum.org/docs/WEF_GlobalRisks_Report_2013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maplecroft.com/about/news/pra_2013.html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688" y="2349500"/>
            <a:ext cx="9104312" cy="1949450"/>
          </a:xfrm>
          <a:ln/>
        </p:spPr>
        <p:txBody>
          <a:bodyPr/>
          <a:lstStyle/>
          <a:p>
            <a:r>
              <a:rPr lang="en-US" sz="5400" dirty="0"/>
              <a:t>The Never-Ending[?]</a:t>
            </a:r>
            <a:br>
              <a:rPr lang="en-US" sz="5400" dirty="0"/>
            </a:br>
            <a:r>
              <a:rPr lang="en-US" sz="5400" dirty="0"/>
              <a:t>Era of Uncertainty: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3400" i="1" dirty="0"/>
              <a:t> Managing Global Risk in a Volatile World</a:t>
            </a:r>
            <a:endParaRPr lang="en-US" sz="3400" i="1" dirty="0">
              <a:solidFill>
                <a:srgbClr val="C0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552950"/>
            <a:ext cx="9144000" cy="1125538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2800"/>
              <a:t>Minnesota RIMS Chapter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2800"/>
              <a:t>Golden Valley, MN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2800"/>
              <a:t>May 21, 2013</a:t>
            </a:r>
          </a:p>
        </p:txBody>
      </p:sp>
      <p:sp>
        <p:nvSpPr>
          <p:cNvPr id="14340" name="Rectangle 3"/>
          <p:cNvSpPr txBox="1">
            <a:spLocks noChangeArrowheads="1"/>
          </p:cNvSpPr>
          <p:nvPr/>
        </p:nvSpPr>
        <p:spPr bwMode="gray">
          <a:xfrm>
            <a:off x="0" y="5886450"/>
            <a:ext cx="9144000" cy="971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b="1">
                <a:solidFill>
                  <a:srgbClr val="28688C"/>
                </a:solidFill>
              </a:rPr>
              <a:t>Steven N. Weisbart, Ph.D., CLU, Senior Vice President &amp; Chief Economist</a:t>
            </a: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</a:pPr>
            <a:r>
              <a:rPr lang="en-US" b="1">
                <a:solidFill>
                  <a:srgbClr val="28688C"/>
                </a:solidFill>
                <a:sym typeface="Symbol" pitchFamily="18" charset="2"/>
              </a:rPr>
              <a:t>Insurance Information Institute  110 William Street  New York, NY 10038</a:t>
            </a: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</a:pPr>
            <a:r>
              <a:rPr lang="en-US" b="1">
                <a:solidFill>
                  <a:schemeClr val="bg1"/>
                </a:solidFill>
                <a:sym typeface="Symbol" pitchFamily="18" charset="2"/>
              </a:rPr>
              <a:t>Tel: 212.346.5540  Cell: 917.494.5945  stevenw@iii.org  www.iii.org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4339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4340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525C0-AFBA-4CFE-B4C4-9A80568C540F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3250" y="109538"/>
            <a:ext cx="6788150" cy="860425"/>
          </a:xfrm>
        </p:spPr>
        <p:txBody>
          <a:bodyPr/>
          <a:lstStyle/>
          <a:p>
            <a:r>
              <a:rPr lang="en-US" smtClean="0"/>
              <a:t>Top 3 Global Risks for the Next 10 Years, by Impact, 2010-2013</a:t>
            </a:r>
            <a:endParaRPr lang="en-US" sz="2000" smtClean="0"/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609600" y="1047750"/>
          <a:ext cx="8315325" cy="4695825"/>
        </p:xfrm>
        <a:graphic>
          <a:graphicData uri="http://schemas.openxmlformats.org/presentationml/2006/ole">
            <p:oleObj spid="_x0000_s4098" name="Chart" r:id="rId4" imgW="7934241" imgH="3838487" progId="MSGraph.Chart.8">
              <p:embed followColorScheme="full"/>
            </p:oleObj>
          </a:graphicData>
        </a:graphic>
      </p:graphicFrame>
      <p:sp>
        <p:nvSpPr>
          <p:cNvPr id="4103" name="Rectangle 4"/>
          <p:cNvSpPr>
            <a:spLocks noChangeArrowheads="1"/>
          </p:cNvSpPr>
          <p:nvPr/>
        </p:nvSpPr>
        <p:spPr bwMode="auto">
          <a:xfrm>
            <a:off x="330200" y="6456363"/>
            <a:ext cx="75692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World Economic Forum, Global Risks 2013; Insurance Information Institute. </a:t>
            </a:r>
          </a:p>
        </p:txBody>
      </p:sp>
      <p:sp>
        <p:nvSpPr>
          <p:cNvPr id="1965061" name="Rectangle 5"/>
          <p:cNvSpPr>
            <a:spLocks noChangeArrowheads="1"/>
          </p:cNvSpPr>
          <p:nvPr/>
        </p:nvSpPr>
        <p:spPr bwMode="blackWhite">
          <a:xfrm>
            <a:off x="485775" y="5600700"/>
            <a:ext cx="8162925" cy="4953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The experts seem to simply read the headlines in assessing likelihood.</a:t>
            </a:r>
          </a:p>
        </p:txBody>
      </p:sp>
      <p:sp>
        <p:nvSpPr>
          <p:cNvPr id="4105" name="TextBox 2"/>
          <p:cNvSpPr txBox="1">
            <a:spLocks noChangeArrowheads="1"/>
          </p:cNvSpPr>
          <p:nvPr/>
        </p:nvSpPr>
        <p:spPr bwMode="auto">
          <a:xfrm>
            <a:off x="963613" y="4152900"/>
            <a:ext cx="1444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Oil price spikes</a:t>
            </a:r>
          </a:p>
        </p:txBody>
      </p:sp>
      <p:sp>
        <p:nvSpPr>
          <p:cNvPr id="4106" name="TextBox 14"/>
          <p:cNvSpPr txBox="1">
            <a:spLocks noChangeArrowheads="1"/>
          </p:cNvSpPr>
          <p:nvPr/>
        </p:nvSpPr>
        <p:spPr bwMode="auto">
          <a:xfrm>
            <a:off x="965200" y="1682750"/>
            <a:ext cx="1476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Asset price collapse</a:t>
            </a:r>
          </a:p>
        </p:txBody>
      </p:sp>
      <p:sp>
        <p:nvSpPr>
          <p:cNvPr id="4107" name="TextBox 15"/>
          <p:cNvSpPr txBox="1">
            <a:spLocks noChangeArrowheads="1"/>
          </p:cNvSpPr>
          <p:nvPr/>
        </p:nvSpPr>
        <p:spPr bwMode="auto">
          <a:xfrm>
            <a:off x="3005138" y="2882900"/>
            <a:ext cx="14493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Climatological catastrophes</a:t>
            </a:r>
          </a:p>
        </p:txBody>
      </p:sp>
      <p:sp>
        <p:nvSpPr>
          <p:cNvPr id="4108" name="TextBox 16"/>
          <p:cNvSpPr txBox="1">
            <a:spLocks noChangeArrowheads="1"/>
          </p:cNvSpPr>
          <p:nvPr/>
        </p:nvSpPr>
        <p:spPr bwMode="auto">
          <a:xfrm>
            <a:off x="3005138" y="4211638"/>
            <a:ext cx="14493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Geopolitical conflict</a:t>
            </a:r>
          </a:p>
        </p:txBody>
      </p:sp>
      <p:sp>
        <p:nvSpPr>
          <p:cNvPr id="4109" name="TextBox 14"/>
          <p:cNvSpPr txBox="1">
            <a:spLocks noChangeArrowheads="1"/>
          </p:cNvSpPr>
          <p:nvPr/>
        </p:nvSpPr>
        <p:spPr bwMode="auto">
          <a:xfrm>
            <a:off x="5049838" y="1377950"/>
            <a:ext cx="14589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Major systemic financial failure</a:t>
            </a:r>
          </a:p>
        </p:txBody>
      </p:sp>
      <p:sp>
        <p:nvSpPr>
          <p:cNvPr id="4110" name="TextBox 2"/>
          <p:cNvSpPr txBox="1">
            <a:spLocks noChangeArrowheads="1"/>
          </p:cNvSpPr>
          <p:nvPr/>
        </p:nvSpPr>
        <p:spPr bwMode="auto">
          <a:xfrm>
            <a:off x="5038725" y="4044950"/>
            <a:ext cx="14795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Food shortage crises</a:t>
            </a:r>
          </a:p>
        </p:txBody>
      </p:sp>
      <p:sp>
        <p:nvSpPr>
          <p:cNvPr id="4111" name="TextBox 16"/>
          <p:cNvSpPr txBox="1">
            <a:spLocks noChangeArrowheads="1"/>
          </p:cNvSpPr>
          <p:nvPr/>
        </p:nvSpPr>
        <p:spPr bwMode="auto">
          <a:xfrm>
            <a:off x="955675" y="2698750"/>
            <a:ext cx="14763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Retrenchment from globalization</a:t>
            </a:r>
          </a:p>
        </p:txBody>
      </p:sp>
      <p:sp>
        <p:nvSpPr>
          <p:cNvPr id="4112" name="TextBox 1"/>
          <p:cNvSpPr txBox="1">
            <a:spLocks noChangeArrowheads="1"/>
          </p:cNvSpPr>
          <p:nvPr/>
        </p:nvSpPr>
        <p:spPr bwMode="auto">
          <a:xfrm>
            <a:off x="104775" y="1781175"/>
            <a:ext cx="742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Most likely</a:t>
            </a:r>
          </a:p>
        </p:txBody>
      </p:sp>
      <p:sp>
        <p:nvSpPr>
          <p:cNvPr id="4113" name="TextBox 18"/>
          <p:cNvSpPr txBox="1">
            <a:spLocks noChangeArrowheads="1"/>
          </p:cNvSpPr>
          <p:nvPr/>
        </p:nvSpPr>
        <p:spPr bwMode="auto">
          <a:xfrm>
            <a:off x="114300" y="2895600"/>
            <a:ext cx="7429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Next most likely</a:t>
            </a:r>
          </a:p>
        </p:txBody>
      </p:sp>
      <p:sp>
        <p:nvSpPr>
          <p:cNvPr id="4114" name="TextBox 19"/>
          <p:cNvSpPr txBox="1">
            <a:spLocks noChangeArrowheads="1"/>
          </p:cNvSpPr>
          <p:nvPr/>
        </p:nvSpPr>
        <p:spPr bwMode="auto">
          <a:xfrm>
            <a:off x="180975" y="4105275"/>
            <a:ext cx="7429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3d most likely</a:t>
            </a:r>
          </a:p>
        </p:txBody>
      </p:sp>
      <p:sp>
        <p:nvSpPr>
          <p:cNvPr id="4115" name="TextBox 14"/>
          <p:cNvSpPr txBox="1">
            <a:spLocks noChangeArrowheads="1"/>
          </p:cNvSpPr>
          <p:nvPr/>
        </p:nvSpPr>
        <p:spPr bwMode="auto">
          <a:xfrm>
            <a:off x="2986088" y="1641475"/>
            <a:ext cx="14874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Fiscal crisis</a:t>
            </a:r>
          </a:p>
        </p:txBody>
      </p:sp>
      <p:sp>
        <p:nvSpPr>
          <p:cNvPr id="4116" name="TextBox 14"/>
          <p:cNvSpPr txBox="1">
            <a:spLocks noChangeArrowheads="1"/>
          </p:cNvSpPr>
          <p:nvPr/>
        </p:nvSpPr>
        <p:spPr bwMode="auto">
          <a:xfrm>
            <a:off x="5049838" y="2778125"/>
            <a:ext cx="145891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Water supply crises</a:t>
            </a:r>
          </a:p>
        </p:txBody>
      </p:sp>
      <p:sp>
        <p:nvSpPr>
          <p:cNvPr id="4117" name="TextBox 14"/>
          <p:cNvSpPr txBox="1">
            <a:spLocks noChangeArrowheads="1"/>
          </p:cNvSpPr>
          <p:nvPr/>
        </p:nvSpPr>
        <p:spPr bwMode="auto">
          <a:xfrm>
            <a:off x="7110413" y="4033838"/>
            <a:ext cx="14589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Chronic fiscal imbalances</a:t>
            </a:r>
          </a:p>
        </p:txBody>
      </p:sp>
      <p:sp>
        <p:nvSpPr>
          <p:cNvPr id="4118" name="TextBox 14"/>
          <p:cNvSpPr txBox="1">
            <a:spLocks noChangeArrowheads="1"/>
          </p:cNvSpPr>
          <p:nvPr/>
        </p:nvSpPr>
        <p:spPr bwMode="auto">
          <a:xfrm>
            <a:off x="7099300" y="1362075"/>
            <a:ext cx="1458913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Major systemic financial failure</a:t>
            </a:r>
          </a:p>
        </p:txBody>
      </p:sp>
      <p:sp>
        <p:nvSpPr>
          <p:cNvPr id="4119" name="TextBox 14"/>
          <p:cNvSpPr txBox="1">
            <a:spLocks noChangeArrowheads="1"/>
          </p:cNvSpPr>
          <p:nvPr/>
        </p:nvSpPr>
        <p:spPr bwMode="auto">
          <a:xfrm>
            <a:off x="7110413" y="2792413"/>
            <a:ext cx="14589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Water supply crises</a:t>
            </a:r>
          </a:p>
        </p:txBody>
      </p:sp>
      <p:sp>
        <p:nvSpPr>
          <p:cNvPr id="4120" name="TextBox 6"/>
          <p:cNvSpPr txBox="1">
            <a:spLocks noChangeArrowheads="1"/>
          </p:cNvSpPr>
          <p:nvPr/>
        </p:nvSpPr>
        <p:spPr bwMode="auto">
          <a:xfrm>
            <a:off x="433388" y="6124575"/>
            <a:ext cx="84153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Key: blue = economic risks; green = environmental risks; red = societal risks; orange = geopolitical risks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6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50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FE20414-084E-43A0-8CFC-49E3D8C16208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11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581025" y="1371600"/>
            <a:ext cx="7981950" cy="217963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3600" b="1">
                <a:solidFill>
                  <a:schemeClr val="bg1"/>
                </a:solidFill>
              </a:rPr>
              <a:t>Near Term: We Won’t Solve</a:t>
            </a:r>
            <a:br>
              <a:rPr lang="en-US" sz="3600" b="1">
                <a:solidFill>
                  <a:schemeClr val="bg1"/>
                </a:solidFill>
              </a:rPr>
            </a:br>
            <a:r>
              <a:rPr lang="en-US" sz="3600" b="1">
                <a:solidFill>
                  <a:schemeClr val="bg1"/>
                </a:solidFill>
              </a:rPr>
              <a:t>“Chronic Fiscal Imbalances” Through Strong Economic Growth</a:t>
            </a:r>
          </a:p>
        </p:txBody>
      </p:sp>
      <p:sp>
        <p:nvSpPr>
          <p:cNvPr id="20485" name="TextBox 1"/>
          <p:cNvSpPr txBox="1">
            <a:spLocks noChangeArrowheads="1"/>
          </p:cNvSpPr>
          <p:nvPr/>
        </p:nvSpPr>
        <p:spPr bwMode="auto">
          <a:xfrm>
            <a:off x="649288" y="4041775"/>
            <a:ext cx="7951787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3200" b="1">
                <a:solidFill>
                  <a:srgbClr val="2B7299"/>
                </a:solidFill>
              </a:rPr>
              <a:t>We Won’t Solve “Severe Income Disparity” Through Strong Growth, Either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8450" y="446088"/>
            <a:ext cx="7400925" cy="504825"/>
          </a:xfrm>
          <a:prstGeom prst="rect">
            <a:avLst/>
          </a:prstGeom>
        </p:spPr>
        <p:txBody>
          <a:bodyPr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Global Economic Risks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64515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6451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6DF247-C3C0-405C-880D-EA362E46AA1A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Economic Risk: Foremost on the Minds in “Advanced” Economies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950" y="1282700"/>
            <a:ext cx="8523288" cy="4652963"/>
          </a:xfrm>
        </p:spPr>
        <p:txBody>
          <a:bodyPr/>
          <a:lstStyle/>
          <a:p>
            <a:pPr marL="457200" indent="-457200">
              <a:lnSpc>
                <a:spcPct val="75000"/>
              </a:lnSpc>
              <a:spcBef>
                <a:spcPct val="50000"/>
              </a:spcBef>
            </a:pPr>
            <a:r>
              <a:rPr lang="en-US" b="1" u="sng" smtClean="0">
                <a:solidFill>
                  <a:srgbClr val="FF0000"/>
                </a:solidFill>
              </a:rPr>
              <a:t>Economic Risks</a:t>
            </a:r>
          </a:p>
          <a:p>
            <a:pPr marL="800100" lvl="1" indent="-457200">
              <a:lnSpc>
                <a:spcPct val="75000"/>
              </a:lnSpc>
            </a:pPr>
            <a:r>
              <a:rPr lang="en-US" sz="2400" b="1" smtClean="0"/>
              <a:t>Chronic fiscal imbalances</a:t>
            </a:r>
          </a:p>
          <a:p>
            <a:pPr marL="800100" lvl="1" indent="-457200">
              <a:lnSpc>
                <a:spcPct val="75000"/>
              </a:lnSpc>
            </a:pPr>
            <a:r>
              <a:rPr lang="en-US" sz="2400" b="1" smtClean="0"/>
              <a:t>Severe income disparity</a:t>
            </a:r>
          </a:p>
          <a:p>
            <a:pPr marL="800100" lvl="1" indent="-457200">
              <a:lnSpc>
                <a:spcPct val="75000"/>
              </a:lnSpc>
            </a:pPr>
            <a:r>
              <a:rPr lang="en-US" sz="2400" b="1" smtClean="0"/>
              <a:t>Extreme volatility in energy and food prices</a:t>
            </a:r>
          </a:p>
          <a:p>
            <a:pPr marL="800100" lvl="1" indent="-457200">
              <a:lnSpc>
                <a:spcPct val="75000"/>
              </a:lnSpc>
            </a:pPr>
            <a:r>
              <a:rPr lang="en-US" sz="2400" b="1" smtClean="0"/>
              <a:t>Recurring liquidity crises</a:t>
            </a:r>
          </a:p>
          <a:p>
            <a:pPr marL="800100" lvl="1" indent="-457200">
              <a:lnSpc>
                <a:spcPct val="75000"/>
              </a:lnSpc>
            </a:pPr>
            <a:r>
              <a:rPr lang="en-US" sz="2400" b="1" smtClean="0"/>
              <a:t>Major systemic failure</a:t>
            </a:r>
          </a:p>
          <a:p>
            <a:pPr marL="800100" lvl="1" indent="-457200">
              <a:lnSpc>
                <a:spcPct val="75000"/>
              </a:lnSpc>
            </a:pPr>
            <a:r>
              <a:rPr lang="en-US" sz="2400" b="1" smtClean="0"/>
              <a:t>Adverse unintended consequences of regulation</a:t>
            </a:r>
          </a:p>
          <a:p>
            <a:pPr marL="800100" lvl="1" indent="-457200">
              <a:lnSpc>
                <a:spcPct val="75000"/>
              </a:lnSpc>
            </a:pPr>
            <a:r>
              <a:rPr lang="en-US" sz="2400" b="1" smtClean="0"/>
              <a:t>Unmanageable inflation/deflation</a:t>
            </a:r>
          </a:p>
          <a:p>
            <a:pPr marL="800100" lvl="1" indent="-457200">
              <a:lnSpc>
                <a:spcPct val="75000"/>
              </a:lnSpc>
            </a:pPr>
            <a:r>
              <a:rPr lang="en-US" sz="2400" b="1" smtClean="0"/>
              <a:t>Chronic labor market imbalances</a:t>
            </a:r>
          </a:p>
          <a:p>
            <a:pPr marL="800100" lvl="1" indent="-457200">
              <a:lnSpc>
                <a:spcPct val="75000"/>
              </a:lnSpc>
            </a:pPr>
            <a:r>
              <a:rPr lang="en-US" sz="2400" b="1" smtClean="0"/>
              <a:t>Hard landing of emerging economy</a:t>
            </a:r>
          </a:p>
          <a:p>
            <a:pPr marL="800100" lvl="1" indent="-457200">
              <a:lnSpc>
                <a:spcPct val="75000"/>
              </a:lnSpc>
              <a:buFont typeface="Wingdings" pitchFamily="2" charset="2"/>
              <a:buNone/>
            </a:pPr>
            <a:endParaRPr lang="en-US" b="1" smtClean="0"/>
          </a:p>
        </p:txBody>
      </p:sp>
      <p:sp>
        <p:nvSpPr>
          <p:cNvPr id="21511" name="Rectangle 6"/>
          <p:cNvSpPr>
            <a:spLocks noChangeArrowheads="1"/>
          </p:cNvSpPr>
          <p:nvPr/>
        </p:nvSpPr>
        <p:spPr bwMode="auto">
          <a:xfrm>
            <a:off x="-201613" y="6615113"/>
            <a:ext cx="8942388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World Economic Forum, </a:t>
            </a:r>
            <a:r>
              <a:rPr lang="en-US" sz="1100" i="1"/>
              <a:t>Global Risks 2013</a:t>
            </a:r>
            <a:r>
              <a:rPr lang="en-US" sz="1100"/>
              <a:t>; Insurance Information Institute.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Changes in Assessment of Global Economic Risks, 2013 vs. 2012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50925" y="1095375"/>
            <a:ext cx="5153025" cy="548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1"/>
          <p:cNvSpPr txBox="1">
            <a:spLocks noChangeArrowheads="1"/>
          </p:cNvSpPr>
          <p:nvPr/>
        </p:nvSpPr>
        <p:spPr bwMode="auto">
          <a:xfrm>
            <a:off x="4935538" y="5724525"/>
            <a:ext cx="1574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Most likely</a:t>
            </a:r>
          </a:p>
        </p:txBody>
      </p:sp>
      <p:sp>
        <p:nvSpPr>
          <p:cNvPr id="22533" name="TextBox 1"/>
          <p:cNvSpPr txBox="1">
            <a:spLocks noChangeArrowheads="1"/>
          </p:cNvSpPr>
          <p:nvPr/>
        </p:nvSpPr>
        <p:spPr bwMode="auto">
          <a:xfrm>
            <a:off x="204788" y="1538288"/>
            <a:ext cx="1314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Most impactful</a:t>
            </a: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blackWhite">
          <a:xfrm>
            <a:off x="6824663" y="1050925"/>
            <a:ext cx="2082800" cy="1528763"/>
          </a:xfrm>
          <a:prstGeom prst="wedgeRectCallout">
            <a:avLst>
              <a:gd name="adj1" fmla="val -79417"/>
              <a:gd name="adj2" fmla="val 1424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chemeClr val="bg1"/>
                </a:solidFill>
              </a:rPr>
              <a:t>Pressure to cut government spending?</a:t>
            </a: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blackWhite">
          <a:xfrm>
            <a:off x="6894513" y="2936875"/>
            <a:ext cx="2082800" cy="1528763"/>
          </a:xfrm>
          <a:prstGeom prst="wedgeRectCallout">
            <a:avLst>
              <a:gd name="adj1" fmla="val -89246"/>
              <a:gd name="adj2" fmla="val -2860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chemeClr val="bg1"/>
                </a:solidFill>
              </a:rPr>
              <a:t>Pressure to boost government spending?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grayWhite">
          <a:xfrm>
            <a:off x="4252913" y="1395413"/>
            <a:ext cx="2228850" cy="199707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679C2540-449E-4B92-B4C5-FC8B7A4A048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14</a:t>
            </a:fld>
            <a:endParaRPr lang="en-US" sz="90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04775"/>
            <a:ext cx="7531100" cy="860425"/>
          </a:xfrm>
        </p:spPr>
        <p:txBody>
          <a:bodyPr/>
          <a:lstStyle/>
          <a:p>
            <a:r>
              <a:rPr lang="en-US" smtClean="0"/>
              <a:t>Real GDP Growth Forecasts, Major Economies: 2012 vs. 2013F &amp; 2014F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0" y="6575425"/>
            <a:ext cx="91440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 Blue Chip Economic Indicators (5/2013 issue); Insurance Information Institute.</a:t>
            </a: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161925" y="1212850"/>
          <a:ext cx="8743950" cy="4645025"/>
        </p:xfrm>
        <a:graphic>
          <a:graphicData uri="http://schemas.openxmlformats.org/presentationml/2006/ole">
            <p:oleObj spid="_x0000_s5122" name="Chart" r:id="rId4" imgW="8829759" imgH="3324329" progId="MSGraph.Chart.8">
              <p:embed followColorScheme="full"/>
            </p:oleObj>
          </a:graphicData>
        </a:graphic>
      </p:graphicFrame>
      <p:sp>
        <p:nvSpPr>
          <p:cNvPr id="2067462" name="Text Box 5"/>
          <p:cNvSpPr txBox="1">
            <a:spLocks noChangeArrowheads="1"/>
          </p:cNvSpPr>
          <p:nvPr/>
        </p:nvSpPr>
        <p:spPr bwMode="blackWhite">
          <a:xfrm>
            <a:off x="436563" y="6038850"/>
            <a:ext cx="8269287" cy="4953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 type="none" w="sm" len="sm"/>
            <a:tailEnd type="none" w="sm" len="sm"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Except for China, growth forecasts for the largest economies are modest.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blackWhite">
          <a:xfrm>
            <a:off x="4065588" y="1120775"/>
            <a:ext cx="1905000" cy="1463675"/>
          </a:xfrm>
          <a:prstGeom prst="wedgeRectCallout">
            <a:avLst>
              <a:gd name="adj1" fmla="val 88612"/>
              <a:gd name="adj2" fmla="val 4615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</a:rPr>
              <a:t>China growth remains strong in an expected “soft landing” scenario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blackWhite">
          <a:xfrm>
            <a:off x="852488" y="1179513"/>
            <a:ext cx="2752725" cy="1069975"/>
          </a:xfrm>
          <a:prstGeom prst="wedgeRectCallout">
            <a:avLst>
              <a:gd name="adj1" fmla="val 22921"/>
              <a:gd name="adj2" fmla="val 8780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</a:rPr>
              <a:t>Tepid US recovery continues, but stronger than in the UK or the Euro Zone</a:t>
            </a: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blackWhite">
          <a:xfrm>
            <a:off x="7427913" y="1223963"/>
            <a:ext cx="1622425" cy="1425575"/>
          </a:xfrm>
          <a:prstGeom prst="wedgeRectCallout">
            <a:avLst>
              <a:gd name="adj1" fmla="val -13543"/>
              <a:gd name="adj2" fmla="val 7459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Rebuilding, “</a:t>
            </a:r>
            <a:r>
              <a:rPr lang="en-US" sz="1600" b="1" dirty="0" err="1">
                <a:solidFill>
                  <a:schemeClr val="bg1"/>
                </a:solidFill>
              </a:rPr>
              <a:t>Abenomics</a:t>
            </a:r>
            <a:r>
              <a:rPr lang="en-US" sz="1600" b="1" dirty="0">
                <a:solidFill>
                  <a:schemeClr val="bg1"/>
                </a:solidFill>
              </a:rPr>
              <a:t>” is stimulating the Japanese economy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7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7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462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F56ADC6C-1680-46E6-9918-06485D96E49A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15</a:t>
            </a:fld>
            <a:endParaRPr lang="en-US" sz="90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04775"/>
            <a:ext cx="7531100" cy="860425"/>
          </a:xfrm>
        </p:spPr>
        <p:txBody>
          <a:bodyPr/>
          <a:lstStyle/>
          <a:p>
            <a:r>
              <a:rPr lang="en-US" smtClean="0"/>
              <a:t>Real GDP Growth Forecasts, Emerging Economies: 2012 vs. 2013F &amp; 2014F</a:t>
            </a: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0" y="6575425"/>
            <a:ext cx="91440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 Blue Chip Economic Indicators (5/2013 issue); Insurance Information Institute.</a:t>
            </a: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161925" y="1212850"/>
          <a:ext cx="8743950" cy="4324350"/>
        </p:xfrm>
        <a:graphic>
          <a:graphicData uri="http://schemas.openxmlformats.org/presentationml/2006/ole">
            <p:oleObj spid="_x0000_s6146" name="Chart" r:id="rId4" imgW="8829759" imgH="3324329" progId="MSGraph.Chart.8">
              <p:embed followColorScheme="full"/>
            </p:oleObj>
          </a:graphicData>
        </a:graphic>
      </p:graphicFrame>
      <p:sp>
        <p:nvSpPr>
          <p:cNvPr id="2067462" name="Text Box 5"/>
          <p:cNvSpPr txBox="1">
            <a:spLocks noChangeArrowheads="1"/>
          </p:cNvSpPr>
          <p:nvPr/>
        </p:nvSpPr>
        <p:spPr bwMode="blackWhite">
          <a:xfrm>
            <a:off x="604838" y="5645150"/>
            <a:ext cx="8101012" cy="7350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 type="none" w="sm" len="sm"/>
            <a:tailEnd type="none" w="sm" len="sm"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Growth prospects in the major emerging economies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are expected to improve through 2014.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7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7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4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64515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6451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AA3E4-8637-452B-AFDD-91D457F76FC1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73025" y="120650"/>
            <a:ext cx="7950200" cy="860425"/>
          </a:xfrm>
        </p:spPr>
        <p:txBody>
          <a:bodyPr/>
          <a:lstStyle/>
          <a:p>
            <a:r>
              <a:rPr lang="en-US" smtClean="0"/>
              <a:t>Regulatory Risk:  Financial Sector in Consumed with Post-Crisis Concerns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-201613" y="6621463"/>
            <a:ext cx="89423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000"/>
              <a:t>Source: Insurance Information Institute.</a:t>
            </a:r>
          </a:p>
        </p:txBody>
      </p:sp>
      <p:sp>
        <p:nvSpPr>
          <p:cNvPr id="23559" name="Content Placeholder 11"/>
          <p:cNvSpPr>
            <a:spLocks noGrp="1"/>
          </p:cNvSpPr>
          <p:nvPr>
            <p:ph idx="1"/>
          </p:nvPr>
        </p:nvSpPr>
        <p:spPr>
          <a:xfrm>
            <a:off x="171450" y="1471613"/>
            <a:ext cx="8153400" cy="4652962"/>
          </a:xfrm>
        </p:spPr>
        <p:txBody>
          <a:bodyPr/>
          <a:lstStyle/>
          <a:p>
            <a:r>
              <a:rPr lang="en-US" b="1" smtClean="0"/>
              <a:t>Capital Adequacy, Quality, Liquidity,</a:t>
            </a:r>
          </a:p>
          <a:p>
            <a:pPr lvl="1">
              <a:buFont typeface="Wingdings" pitchFamily="2" charset="2"/>
              <a:buNone/>
            </a:pPr>
            <a:r>
              <a:rPr lang="en-US" sz="2400" b="1" smtClean="0"/>
              <a:t>Leverage, Prudential Oversight</a:t>
            </a:r>
          </a:p>
          <a:p>
            <a:r>
              <a:rPr lang="en-US" b="1" smtClean="0"/>
              <a:t>Dodd-Frank</a:t>
            </a:r>
          </a:p>
          <a:p>
            <a:r>
              <a:rPr lang="en-US" b="1" smtClean="0"/>
              <a:t>Basel III</a:t>
            </a:r>
          </a:p>
          <a:p>
            <a:r>
              <a:rPr lang="en-US" b="1" smtClean="0"/>
              <a:t>Solvency II</a:t>
            </a:r>
          </a:p>
          <a:p>
            <a:r>
              <a:rPr lang="en-US" b="1" smtClean="0"/>
              <a:t>Systemic Importance</a:t>
            </a:r>
          </a:p>
          <a:p>
            <a:pPr lvl="1"/>
            <a:r>
              <a:rPr lang="en-US" b="1" smtClean="0"/>
              <a:t>US</a:t>
            </a:r>
          </a:p>
          <a:p>
            <a:pPr lvl="1"/>
            <a:r>
              <a:rPr lang="en-US" b="1" smtClean="0"/>
              <a:t>Global</a:t>
            </a:r>
          </a:p>
        </p:txBody>
      </p:sp>
      <p:pic>
        <p:nvPicPr>
          <p:cNvPr id="23560" name="Picture 4" descr="http://ecx.images-amazon.com/images/I/51qJzosIcmL._BO2,204,203,200_PIsitb-sticker-arrow-click,TopRight,35,-76_AA300_SH20_OU01_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26275" y="3389313"/>
            <a:ext cx="157797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6" descr="http://previous.presstv.ir/photo/20121013/gholami2012101312583016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08663" y="1108075"/>
            <a:ext cx="285432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8" descr="http://www.themoneymasters.com/wp-content/uploads/2010/01/federal-reserve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87675" y="2722563"/>
            <a:ext cx="2557463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0" descr="http://www.b-eye-network.com/blogs/devlin/piles-of-money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284663" y="4792663"/>
            <a:ext cx="2263775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A626BE3-7CC4-4FBC-9E88-E482731CB214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17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581025" y="1371600"/>
            <a:ext cx="7981950" cy="217963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3600" b="1">
                <a:solidFill>
                  <a:schemeClr val="bg1"/>
                </a:solidFill>
              </a:rPr>
              <a:t>Near Term: Can We Marshall the Resources (and the Determination) to Deal with the Coming Changes?</a:t>
            </a:r>
          </a:p>
        </p:txBody>
      </p:sp>
      <p:sp>
        <p:nvSpPr>
          <p:cNvPr id="24581" name="TextBox 1"/>
          <p:cNvSpPr txBox="1">
            <a:spLocks noChangeArrowheads="1"/>
          </p:cNvSpPr>
          <p:nvPr/>
        </p:nvSpPr>
        <p:spPr bwMode="auto">
          <a:xfrm>
            <a:off x="649288" y="4041775"/>
            <a:ext cx="7951787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3200" b="1">
                <a:solidFill>
                  <a:srgbClr val="2B7299"/>
                </a:solidFill>
              </a:rPr>
              <a:t>We Won’t Solve “Severe Income Disparity” Through Strong Growth, Either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8450" y="446088"/>
            <a:ext cx="7400925" cy="504825"/>
          </a:xfrm>
          <a:prstGeom prst="rect">
            <a:avLst/>
          </a:prstGeom>
        </p:spPr>
        <p:txBody>
          <a:bodyPr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Global Environmental Risks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25603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25604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59387DB-14A2-45A1-853E-55C2541B27A3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18</a:t>
            </a:fld>
            <a:endParaRPr lang="en-US" sz="900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1650" y="196850"/>
            <a:ext cx="7226300" cy="804863"/>
          </a:xfrm>
        </p:spPr>
        <p:txBody>
          <a:bodyPr lIns="92075" tIns="46038" rIns="92075" bIns="46038" anchor="b"/>
          <a:lstStyle/>
          <a:p>
            <a:pPr>
              <a:lnSpc>
                <a:spcPct val="85000"/>
              </a:lnSpc>
            </a:pPr>
            <a:r>
              <a:rPr lang="en-US" smtClean="0"/>
              <a:t>SuperStorm Sandy: Can other non-hurricanes do this much damage?</a:t>
            </a:r>
            <a:endParaRPr lang="en-US" smtClean="0">
              <a:solidFill>
                <a:srgbClr val="28688C"/>
              </a:solidFill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-201613" y="6621463"/>
            <a:ext cx="89423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000"/>
              <a:t>Source: NOAA (as of 11 AM Oct. 26, 2012); Insurance Information Institute.</a:t>
            </a:r>
          </a:p>
        </p:txBody>
      </p:sp>
      <p:pic>
        <p:nvPicPr>
          <p:cNvPr id="25607" name="Picture 4" descr="[Image of 5-day forecast and coastal areas under a warning or a watch]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313" y="1200150"/>
            <a:ext cx="6673850" cy="533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13"/>
          <p:cNvSpPr>
            <a:spLocks noChangeArrowheads="1"/>
          </p:cNvSpPr>
          <p:nvPr/>
        </p:nvSpPr>
        <p:spPr bwMode="blackWhite">
          <a:xfrm>
            <a:off x="7264400" y="1801813"/>
            <a:ext cx="1820863" cy="3302000"/>
          </a:xfrm>
          <a:prstGeom prst="wedgeRectCallout">
            <a:avLst>
              <a:gd name="adj1" fmla="val -207936"/>
              <a:gd name="adj2" fmla="val -2292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err="1">
                <a:solidFill>
                  <a:schemeClr val="bg1"/>
                </a:solidFill>
              </a:rPr>
              <a:t>SuperStorm</a:t>
            </a:r>
            <a:r>
              <a:rPr lang="en-US" b="1" dirty="0">
                <a:solidFill>
                  <a:schemeClr val="bg1"/>
                </a:solidFill>
              </a:rPr>
              <a:t> Sandy is just the latest in a long list of unusual and severe weather events.  Can the risk of events like Sandy be managed?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0" grpId="0" autoUpdateAnimBg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64515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6451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1FB22-F0F3-4283-9F0E-EAC692501128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187325"/>
            <a:ext cx="7178675" cy="860425"/>
          </a:xfrm>
        </p:spPr>
        <p:txBody>
          <a:bodyPr/>
          <a:lstStyle/>
          <a:p>
            <a:r>
              <a:rPr lang="en-US" smtClean="0"/>
              <a:t>Environmental Risk: Vulnerability and Susceptibility Vary Across the Globe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22400"/>
            <a:ext cx="8523287" cy="4652963"/>
          </a:xfrm>
        </p:spPr>
        <p:txBody>
          <a:bodyPr/>
          <a:lstStyle/>
          <a:p>
            <a:pPr marL="457200" indent="-457200">
              <a:lnSpc>
                <a:spcPct val="75000"/>
              </a:lnSpc>
              <a:spcBef>
                <a:spcPct val="50000"/>
              </a:spcBef>
            </a:pPr>
            <a:r>
              <a:rPr lang="en-US" b="1" u="sng" smtClean="0">
                <a:solidFill>
                  <a:srgbClr val="FF0000"/>
                </a:solidFill>
              </a:rPr>
              <a:t>Environmental Risks</a:t>
            </a:r>
          </a:p>
          <a:p>
            <a:pPr marL="800100" lvl="1" indent="-457200">
              <a:lnSpc>
                <a:spcPct val="75000"/>
              </a:lnSpc>
            </a:pPr>
            <a:r>
              <a:rPr lang="en-US" sz="2400" b="1" smtClean="0"/>
              <a:t>Rising greenhouse gas emissions</a:t>
            </a:r>
          </a:p>
          <a:p>
            <a:pPr marL="800100" lvl="1" indent="-457200">
              <a:lnSpc>
                <a:spcPct val="75000"/>
              </a:lnSpc>
            </a:pPr>
            <a:r>
              <a:rPr lang="en-US" sz="2400" b="1" smtClean="0"/>
              <a:t>Failure of climate change adaptation</a:t>
            </a:r>
            <a:endParaRPr lang="en-US" b="1" smtClean="0"/>
          </a:p>
          <a:p>
            <a:pPr marL="800100" lvl="1" indent="-457200">
              <a:lnSpc>
                <a:spcPct val="75000"/>
              </a:lnSpc>
            </a:pPr>
            <a:r>
              <a:rPr lang="en-US" sz="2400" b="1" smtClean="0"/>
              <a:t>Land/water use mismanagement</a:t>
            </a:r>
          </a:p>
          <a:p>
            <a:pPr marL="800100" lvl="1" indent="-457200">
              <a:lnSpc>
                <a:spcPct val="75000"/>
              </a:lnSpc>
            </a:pPr>
            <a:r>
              <a:rPr lang="en-US" sz="2400" b="1" smtClean="0"/>
              <a:t>Mismanaged urbanization</a:t>
            </a:r>
          </a:p>
          <a:p>
            <a:pPr marL="800100" lvl="1" indent="-457200">
              <a:lnSpc>
                <a:spcPct val="75000"/>
              </a:lnSpc>
            </a:pPr>
            <a:r>
              <a:rPr lang="en-US" sz="2400" b="1" smtClean="0"/>
              <a:t>Antibiotic-resistant bacteria</a:t>
            </a:r>
          </a:p>
          <a:p>
            <a:pPr marL="800100" lvl="1" indent="-457200">
              <a:lnSpc>
                <a:spcPct val="75000"/>
              </a:lnSpc>
            </a:pPr>
            <a:r>
              <a:rPr lang="en-US" sz="2400" b="1" smtClean="0"/>
              <a:t>Persistent extreme weather</a:t>
            </a:r>
          </a:p>
          <a:p>
            <a:pPr marL="800100" lvl="1" indent="-457200">
              <a:lnSpc>
                <a:spcPct val="75000"/>
              </a:lnSpc>
            </a:pPr>
            <a:r>
              <a:rPr lang="en-US" sz="2400" b="1" smtClean="0"/>
              <a:t>Species overexploitation</a:t>
            </a:r>
          </a:p>
          <a:p>
            <a:pPr marL="800100" lvl="1" indent="-457200">
              <a:lnSpc>
                <a:spcPct val="75000"/>
              </a:lnSpc>
            </a:pPr>
            <a:r>
              <a:rPr lang="en-US" sz="2400" b="1" smtClean="0"/>
              <a:t>Irremediable pollution</a:t>
            </a:r>
          </a:p>
          <a:p>
            <a:pPr marL="800100" lvl="1" indent="-457200">
              <a:lnSpc>
                <a:spcPct val="75000"/>
              </a:lnSpc>
            </a:pPr>
            <a:r>
              <a:rPr lang="en-US" sz="2400" b="1" smtClean="0"/>
              <a:t>Vulnerability to geomagnetic storms</a:t>
            </a:r>
            <a:endParaRPr lang="en-US" b="1" smtClean="0"/>
          </a:p>
        </p:txBody>
      </p:sp>
      <p:sp>
        <p:nvSpPr>
          <p:cNvPr id="26631" name="Rectangle 6"/>
          <p:cNvSpPr>
            <a:spLocks noChangeArrowheads="1"/>
          </p:cNvSpPr>
          <p:nvPr/>
        </p:nvSpPr>
        <p:spPr bwMode="auto">
          <a:xfrm>
            <a:off x="-201613" y="6621463"/>
            <a:ext cx="89423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000"/>
              <a:t>Source: World Economic Forum, </a:t>
            </a:r>
            <a:r>
              <a:rPr lang="en-US" sz="1000" i="1"/>
              <a:t>Global Risks 2013</a:t>
            </a:r>
            <a:r>
              <a:rPr lang="en-US" sz="1000"/>
              <a:t>; Insurance Information Institute.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64515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6451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AE1C91-B240-4AF2-BE23-0A796D7D8F55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149225"/>
            <a:ext cx="6427788" cy="738188"/>
          </a:xfrm>
        </p:spPr>
        <p:txBody>
          <a:bodyPr/>
          <a:lstStyle/>
          <a:p>
            <a:r>
              <a:rPr lang="en-US" smtClean="0"/>
              <a:t>Global Risks:</a:t>
            </a:r>
            <a:br>
              <a:rPr lang="en-US" smtClean="0"/>
            </a:br>
            <a:r>
              <a:rPr lang="en-US" smtClean="0"/>
              <a:t>What in the World is Going On?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788" y="1230313"/>
            <a:ext cx="8523287" cy="5346700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 smtClean="0"/>
              <a:t>Continuing Echoes of the Global Financial Crisis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 smtClean="0"/>
              <a:t>European Sovereign Debt &amp; Eurozone Crises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 smtClean="0"/>
              <a:t>The US Debt and Budget Standoff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 smtClean="0"/>
              <a:t>Unintended Consequences of (Over)Regulation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 smtClean="0"/>
              <a:t>Persistent Global Austerity/</a:t>
            </a:r>
            <a:br>
              <a:rPr lang="en-US" sz="2000" b="1" smtClean="0"/>
            </a:br>
            <a:r>
              <a:rPr lang="en-US" sz="2000" b="1" smtClean="0"/>
              <a:t>Slow Economic Growth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 smtClean="0"/>
              <a:t>Housing and Unemployment Crises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 smtClean="0"/>
              <a:t>Political Upheaval in the Middle East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 smtClean="0"/>
              <a:t>Terrorism Risk Anywhere/Everywhere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 smtClean="0"/>
              <a:t>Diffusion of Weapons of Mass Destruction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 smtClean="0"/>
              <a:t>Cyber Attacks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 smtClean="0"/>
              <a:t>Record Natural Disaster Losses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 smtClean="0"/>
              <a:t>Climate Change/Environmental Degradation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 smtClean="0"/>
              <a:t>Severe Income Disparity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 i="1" smtClean="0">
                <a:solidFill>
                  <a:srgbClr val="FF0000"/>
                </a:solidFill>
              </a:rPr>
              <a:t>Insomnia???</a:t>
            </a:r>
          </a:p>
        </p:txBody>
      </p:sp>
      <p:pic>
        <p:nvPicPr>
          <p:cNvPr id="9" name="Picture 8" descr="Black Swan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97650" y="1431925"/>
            <a:ext cx="2344738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13"/>
          <p:cNvSpPr>
            <a:spLocks noChangeArrowheads="1"/>
          </p:cNvSpPr>
          <p:nvPr/>
        </p:nvSpPr>
        <p:spPr bwMode="blackWhite">
          <a:xfrm>
            <a:off x="6800850" y="5338763"/>
            <a:ext cx="2074863" cy="1227137"/>
          </a:xfrm>
          <a:prstGeom prst="wedgeRectCallout">
            <a:avLst>
              <a:gd name="adj1" fmla="val -9683"/>
              <a:gd name="adj2" fmla="val -9537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Are “Black Swans”  everywhere or does it just seem that way?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2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2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22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9220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Changes in Assessment of Global Environmental Risks, 2013 vs. 2012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6325" y="1128713"/>
            <a:ext cx="5229225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13"/>
          <p:cNvSpPr>
            <a:spLocks noChangeArrowheads="1"/>
          </p:cNvSpPr>
          <p:nvPr/>
        </p:nvSpPr>
        <p:spPr bwMode="blackWhite">
          <a:xfrm>
            <a:off x="6824663" y="1050925"/>
            <a:ext cx="2082800" cy="1855788"/>
          </a:xfrm>
          <a:prstGeom prst="wedgeRectCallout">
            <a:avLst>
              <a:gd name="adj1" fmla="val -111525"/>
              <a:gd name="adj2" fmla="val 2406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chemeClr val="bg1"/>
                </a:solidFill>
              </a:rPr>
              <a:t>Pressure to boost government spending, regulation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grayWhite">
          <a:xfrm>
            <a:off x="4295775" y="1468438"/>
            <a:ext cx="2228850" cy="199707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296863" y="1322388"/>
            <a:ext cx="8542337" cy="32924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itel 2"/>
          <p:cNvSpPr>
            <a:spLocks noGrp="1"/>
          </p:cNvSpPr>
          <p:nvPr>
            <p:ph type="title"/>
          </p:nvPr>
        </p:nvSpPr>
        <p:spPr>
          <a:xfrm>
            <a:off x="287338" y="301625"/>
            <a:ext cx="7723187" cy="7207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e-DE" dirty="0" smtClean="0"/>
              <a:t>Natural Catastrophes Worldwide</a:t>
            </a:r>
            <a:r>
              <a:rPr lang="en-US" dirty="0" smtClean="0"/>
              <a:t> 2011</a:t>
            </a:r>
            <a:br>
              <a:rPr lang="en-US" dirty="0" smtClean="0"/>
            </a:br>
            <a:r>
              <a:rPr lang="en-US" sz="1800" dirty="0" smtClean="0"/>
              <a:t>Insured losses US$ 105bn - Percentage distribution per continent</a:t>
            </a:r>
            <a:endParaRPr lang="de-DE" dirty="0"/>
          </a:p>
        </p:txBody>
      </p:sp>
      <p:pic>
        <p:nvPicPr>
          <p:cNvPr id="28676" name="Picture 6" descr="V:\_GEO-CCC1\NatCatSERVICE\02_GIS\02_Karten-Kontinente_Länder_Regionen\_Global\2009_Weltkarte 2009_fuer Pressemitteilung\2009_Weltkarte_ohne events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863600" y="1350963"/>
            <a:ext cx="7416800" cy="319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elle 19"/>
          <p:cNvGraphicFramePr>
            <a:graphicFrameLocks noGrp="1"/>
          </p:cNvGraphicFramePr>
          <p:nvPr/>
        </p:nvGraphicFramePr>
        <p:xfrm>
          <a:off x="287338" y="4676775"/>
          <a:ext cx="4570412" cy="20843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98762"/>
                <a:gridCol w="1771650"/>
              </a:tblGrid>
              <a:tr h="438292">
                <a:tc>
                  <a:txBody>
                    <a:bodyPr/>
                    <a:lstStyle/>
                    <a:p>
                      <a:r>
                        <a:rPr lang="de-DE" sz="1200" dirty="0" err="1" smtClean="0">
                          <a:solidFill>
                            <a:schemeClr val="bg1"/>
                          </a:solidFill>
                        </a:rPr>
                        <a:t>Continent</a:t>
                      </a:r>
                      <a:endParaRPr lang="de-DE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 smtClean="0">
                          <a:solidFill>
                            <a:schemeClr val="bg1"/>
                          </a:solidFill>
                        </a:rPr>
                        <a:t>Insured</a:t>
                      </a:r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200" dirty="0" err="1" smtClean="0">
                          <a:solidFill>
                            <a:schemeClr val="bg1"/>
                          </a:solidFill>
                        </a:rPr>
                        <a:t>losses</a:t>
                      </a:r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US$</a:t>
                      </a:r>
                      <a:r>
                        <a:rPr lang="de-DE" sz="1200" baseline="0" dirty="0" smtClean="0">
                          <a:solidFill>
                            <a:schemeClr val="bg1"/>
                          </a:solidFill>
                        </a:rPr>
                        <a:t> m</a:t>
                      </a:r>
                      <a:endParaRPr lang="de-DE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0" marB="0"/>
                </a:tc>
              </a:tr>
              <a:tr h="190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err="1" smtClean="0">
                          <a:solidFill>
                            <a:schemeClr val="tx1"/>
                          </a:solidFill>
                        </a:rPr>
                        <a:t>America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 (North </a:t>
                      </a:r>
                      <a:r>
                        <a:rPr lang="de-DE" sz="1200" b="1" dirty="0" err="1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 South </a:t>
                      </a:r>
                      <a:r>
                        <a:rPr lang="de-DE" sz="1200" b="1" dirty="0" err="1" smtClean="0">
                          <a:solidFill>
                            <a:schemeClr val="tx1"/>
                          </a:solidFill>
                        </a:rPr>
                        <a:t>America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40,000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solidFill>
                      <a:schemeClr val="bg2"/>
                    </a:solidFill>
                  </a:tcPr>
                </a:tc>
              </a:tr>
              <a:tr h="190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Europe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2,000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solidFill>
                      <a:schemeClr val="bg2"/>
                    </a:solidFill>
                  </a:tcPr>
                </a:tc>
              </a:tr>
              <a:tr h="190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err="1" smtClean="0">
                          <a:solidFill>
                            <a:schemeClr val="tx1"/>
                          </a:solidFill>
                        </a:rPr>
                        <a:t>Africa</a:t>
                      </a:r>
                      <a:endParaRPr lang="de-DE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Minor damages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solidFill>
                      <a:schemeClr val="bg2"/>
                    </a:solidFill>
                  </a:tcPr>
                </a:tc>
              </a:tr>
              <a:tr h="190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err="1" smtClean="0">
                          <a:solidFill>
                            <a:schemeClr val="tx1"/>
                          </a:solidFill>
                        </a:rPr>
                        <a:t>Asia</a:t>
                      </a:r>
                      <a:endParaRPr lang="de-DE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45,000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solidFill>
                      <a:schemeClr val="bg2"/>
                    </a:solidFill>
                  </a:tcPr>
                </a:tc>
              </a:tr>
              <a:tr h="190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err="1" smtClean="0">
                          <a:solidFill>
                            <a:schemeClr val="tx1"/>
                          </a:solidFill>
                        </a:rPr>
                        <a:t>Australia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de-DE" sz="1200" b="1" dirty="0" err="1" smtClean="0">
                          <a:solidFill>
                            <a:schemeClr val="tx1"/>
                          </a:solidFill>
                        </a:rPr>
                        <a:t>Oceania</a:t>
                      </a:r>
                      <a:endParaRPr lang="de-DE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18,000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pSp>
        <p:nvGrpSpPr>
          <p:cNvPr id="28700" name="Gruppieren 48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533650" y="2268538"/>
            <a:ext cx="865188" cy="863600"/>
            <a:chOff x="5428432" y="4790172"/>
            <a:chExt cx="864000" cy="864000"/>
          </a:xfrm>
        </p:grpSpPr>
        <p:sp>
          <p:nvSpPr>
            <p:cNvPr id="9" name="Ellipse 18"/>
            <p:cNvSpPr>
              <a:spLocks noChangeAspect="1"/>
            </p:cNvSpPr>
            <p:nvPr/>
          </p:nvSpPr>
          <p:spPr bwMode="auto">
            <a:xfrm>
              <a:off x="5428432" y="4790172"/>
              <a:ext cx="864000" cy="86400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050" b="1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720" name="Textfeld 22"/>
            <p:cNvSpPr txBox="1">
              <a:spLocks noChangeArrowheads="1"/>
            </p:cNvSpPr>
            <p:nvPr/>
          </p:nvSpPr>
          <p:spPr bwMode="auto">
            <a:xfrm>
              <a:off x="5588563" y="5068284"/>
              <a:ext cx="54373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/>
                <a:t>37%</a:t>
              </a:r>
              <a:endParaRPr lang="de-DE" sz="1600" b="1"/>
            </a:p>
          </p:txBody>
        </p:sp>
      </p:grpSp>
      <p:grpSp>
        <p:nvGrpSpPr>
          <p:cNvPr id="28701" name="Gruppieren 55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362450" y="1570038"/>
            <a:ext cx="444500" cy="431800"/>
            <a:chOff x="4547779" y="6095098"/>
            <a:chExt cx="444352" cy="432000"/>
          </a:xfrm>
        </p:grpSpPr>
        <p:sp>
          <p:nvSpPr>
            <p:cNvPr id="12" name="Ellipse 25"/>
            <p:cNvSpPr>
              <a:spLocks noChangeAspect="1"/>
            </p:cNvSpPr>
            <p:nvPr/>
          </p:nvSpPr>
          <p:spPr bwMode="auto">
            <a:xfrm>
              <a:off x="4554127" y="6095098"/>
              <a:ext cx="431656" cy="43200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050" b="1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718" name="Textfeld 26"/>
            <p:cNvSpPr txBox="1">
              <a:spLocks noChangeArrowheads="1"/>
            </p:cNvSpPr>
            <p:nvPr/>
          </p:nvSpPr>
          <p:spPr bwMode="auto">
            <a:xfrm>
              <a:off x="4547779" y="6157210"/>
              <a:ext cx="4443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/>
                <a:t>2%</a:t>
              </a:r>
              <a:endParaRPr lang="de-DE" sz="1600" b="1"/>
            </a:p>
          </p:txBody>
        </p:sp>
      </p:grpSp>
      <p:grpSp>
        <p:nvGrpSpPr>
          <p:cNvPr id="28702" name="Gruppieren 4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6238875" y="1712913"/>
            <a:ext cx="936625" cy="936625"/>
            <a:chOff x="4266383" y="4771123"/>
            <a:chExt cx="936000" cy="936000"/>
          </a:xfrm>
        </p:grpSpPr>
        <p:sp>
          <p:nvSpPr>
            <p:cNvPr id="15" name="Ellipse 18"/>
            <p:cNvSpPr>
              <a:spLocks noChangeAspect="1"/>
            </p:cNvSpPr>
            <p:nvPr/>
          </p:nvSpPr>
          <p:spPr bwMode="auto">
            <a:xfrm>
              <a:off x="4266383" y="4771123"/>
              <a:ext cx="936000" cy="93600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050" b="1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716" name="Textfeld 30"/>
            <p:cNvSpPr txBox="1">
              <a:spLocks noChangeArrowheads="1"/>
            </p:cNvSpPr>
            <p:nvPr/>
          </p:nvSpPr>
          <p:spPr bwMode="auto">
            <a:xfrm>
              <a:off x="4434346" y="5085235"/>
              <a:ext cx="60007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 b="1"/>
                <a:t>44%</a:t>
              </a:r>
            </a:p>
          </p:txBody>
        </p:sp>
      </p:grpSp>
      <p:grpSp>
        <p:nvGrpSpPr>
          <p:cNvPr id="28703" name="Gruppieren 51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991350" y="3398838"/>
            <a:ext cx="719138" cy="719137"/>
            <a:chOff x="7428682" y="4837797"/>
            <a:chExt cx="720000" cy="720000"/>
          </a:xfrm>
        </p:grpSpPr>
        <p:sp>
          <p:nvSpPr>
            <p:cNvPr id="18" name="Ellipse 18"/>
            <p:cNvSpPr>
              <a:spLocks noChangeAspect="1"/>
            </p:cNvSpPr>
            <p:nvPr/>
          </p:nvSpPr>
          <p:spPr bwMode="auto">
            <a:xfrm>
              <a:off x="7428682" y="4837797"/>
              <a:ext cx="720000" cy="72000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050" b="1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714" name="Textfeld 33"/>
            <p:cNvSpPr txBox="1">
              <a:spLocks noChangeArrowheads="1"/>
            </p:cNvSpPr>
            <p:nvPr/>
          </p:nvSpPr>
          <p:spPr bwMode="auto">
            <a:xfrm>
              <a:off x="7516813" y="5043909"/>
              <a:ext cx="54373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/>
                <a:t>17%</a:t>
              </a:r>
            </a:p>
          </p:txBody>
        </p:sp>
      </p:grpSp>
      <p:grpSp>
        <p:nvGrpSpPr>
          <p:cNvPr id="28704" name="Gruppieren 33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4751388" y="2819400"/>
            <a:ext cx="549275" cy="358775"/>
            <a:chOff x="5400675" y="6142723"/>
            <a:chExt cx="548548" cy="360000"/>
          </a:xfrm>
        </p:grpSpPr>
        <p:sp>
          <p:nvSpPr>
            <p:cNvPr id="21" name="Ellipse 20"/>
            <p:cNvSpPr>
              <a:spLocks noChangeAspect="1"/>
            </p:cNvSpPr>
            <p:nvPr/>
          </p:nvSpPr>
          <p:spPr bwMode="auto">
            <a:xfrm>
              <a:off x="5510067" y="6142723"/>
              <a:ext cx="359886" cy="36000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050" b="1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712" name="Textfeld 23"/>
            <p:cNvSpPr txBox="1">
              <a:spLocks noChangeArrowheads="1"/>
            </p:cNvSpPr>
            <p:nvPr/>
          </p:nvSpPr>
          <p:spPr bwMode="auto">
            <a:xfrm>
              <a:off x="5400675" y="6168835"/>
              <a:ext cx="5485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/>
                <a:t>&lt;1%</a:t>
              </a:r>
              <a:endParaRPr lang="de-DE" sz="1600" b="1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415338" y="6540500"/>
            <a:ext cx="685800" cy="27463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fld id="{5637DF89-0430-417B-AF03-7EF06063F656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>
                <a:defRPr/>
              </a:pPr>
              <a:t>21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6723063" y="6565900"/>
            <a:ext cx="1854200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</a:rPr>
              <a:t>Source: MR NatCat</a:t>
            </a:r>
            <a:r>
              <a:rPr lang="en-US" sz="1000" i="1" dirty="0">
                <a:solidFill>
                  <a:schemeClr val="accent4">
                    <a:lumMod val="75000"/>
                  </a:schemeClr>
                </a:solidFill>
              </a:rPr>
              <a:t>SERVICE</a:t>
            </a:r>
          </a:p>
        </p:txBody>
      </p:sp>
      <p:sp>
        <p:nvSpPr>
          <p:cNvPr id="28" name="AutoShape 7"/>
          <p:cNvSpPr>
            <a:spLocks noChangeArrowheads="1"/>
          </p:cNvSpPr>
          <p:nvPr/>
        </p:nvSpPr>
        <p:spPr bwMode="blackWhite">
          <a:xfrm>
            <a:off x="5289550" y="4895850"/>
            <a:ext cx="3303588" cy="1706563"/>
          </a:xfrm>
          <a:prstGeom prst="wedgeRectCallout">
            <a:avLst>
              <a:gd name="adj1" fmla="val -2860"/>
              <a:gd name="adj2" fmla="val -16458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defRPr/>
            </a:pPr>
            <a:r>
              <a:rPr lang="en-US" b="1" dirty="0">
                <a:solidFill>
                  <a:schemeClr val="bg1"/>
                </a:solidFill>
              </a:rPr>
              <a:t>In 2011, 61% of insured natural catastrophe losses were in the Asia/Pacific region, nearly 3.5 times the average of 13% over the prior 30 years (1981-2010)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AutoShape 7"/>
          <p:cNvSpPr>
            <a:spLocks noChangeArrowheads="1"/>
          </p:cNvSpPr>
          <p:nvPr/>
        </p:nvSpPr>
        <p:spPr bwMode="blackWhite">
          <a:xfrm>
            <a:off x="39688" y="2487613"/>
            <a:ext cx="2259012" cy="1900237"/>
          </a:xfrm>
          <a:prstGeom prst="wedgeRectCallout">
            <a:avLst>
              <a:gd name="adj1" fmla="val 58606"/>
              <a:gd name="adj2" fmla="val -3419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defRPr/>
            </a:pPr>
            <a:r>
              <a:rPr lang="en-US" sz="1600" b="1" dirty="0">
                <a:solidFill>
                  <a:schemeClr val="bg1"/>
                </a:solidFill>
              </a:rPr>
              <a:t>In 2011, just 37% of insured natural catastrophe losses were in the Americas, barely half the average of 66% over the prior 30 years (1981-2010)</a:t>
            </a:r>
            <a:endParaRPr lang="en-US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Date Placeholder 2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491A9D-E24D-4C4B-A8C5-567A164F173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296863" y="1201738"/>
            <a:ext cx="8542337" cy="32924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itel 2"/>
          <p:cNvSpPr>
            <a:spLocks noGrp="1"/>
          </p:cNvSpPr>
          <p:nvPr>
            <p:ph type="title"/>
          </p:nvPr>
        </p:nvSpPr>
        <p:spPr>
          <a:xfrm>
            <a:off x="287338" y="301625"/>
            <a:ext cx="7723187" cy="7207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400" dirty="0" smtClean="0"/>
              <a:t>Natural Catastrophes </a:t>
            </a:r>
            <a:r>
              <a:rPr lang="de-DE" sz="2400" dirty="0" smtClean="0"/>
              <a:t>Worldwide 1980 – 2011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Insured losses US$ 870bn - Percentage distribution per continent</a:t>
            </a:r>
            <a:r>
              <a:rPr lang="de-DE" sz="2000" dirty="0" smtClean="0"/>
              <a:t/>
            </a:r>
            <a:br>
              <a:rPr lang="de-DE" sz="2000" dirty="0" smtClean="0"/>
            </a:br>
            <a:endParaRPr lang="de-DE" dirty="0"/>
          </a:p>
        </p:txBody>
      </p:sp>
      <p:pic>
        <p:nvPicPr>
          <p:cNvPr id="29700" name="Picture 6" descr="V:\_GEO-CCC1\NatCatSERVICE\02_GIS\02_Karten-Kontinente_Länder_Regionen\_Global\2009_Weltkarte 2009_fuer Pressemitteilung\2009_Weltkarte_ohne events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863600" y="1189038"/>
            <a:ext cx="741680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elle 16"/>
          <p:cNvGraphicFramePr>
            <a:graphicFrameLocks noGrp="1"/>
          </p:cNvGraphicFramePr>
          <p:nvPr/>
        </p:nvGraphicFramePr>
        <p:xfrm>
          <a:off x="287338" y="4676775"/>
          <a:ext cx="4570412" cy="20843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98762"/>
                <a:gridCol w="1771650"/>
              </a:tblGrid>
              <a:tr h="438292">
                <a:tc>
                  <a:txBody>
                    <a:bodyPr/>
                    <a:lstStyle/>
                    <a:p>
                      <a:r>
                        <a:rPr lang="de-DE" sz="1200" dirty="0" err="1" smtClean="0">
                          <a:solidFill>
                            <a:schemeClr val="bg1"/>
                          </a:solidFill>
                        </a:rPr>
                        <a:t>Continent</a:t>
                      </a:r>
                      <a:endParaRPr lang="de-DE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 smtClean="0">
                          <a:solidFill>
                            <a:schemeClr val="bg1"/>
                          </a:solidFill>
                        </a:rPr>
                        <a:t>Insured</a:t>
                      </a:r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200" dirty="0" err="1" smtClean="0">
                          <a:solidFill>
                            <a:schemeClr val="bg1"/>
                          </a:solidFill>
                        </a:rPr>
                        <a:t>losses</a:t>
                      </a:r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US$</a:t>
                      </a:r>
                      <a:r>
                        <a:rPr lang="de-DE" sz="1200" baseline="0" dirty="0" smtClean="0">
                          <a:solidFill>
                            <a:schemeClr val="bg1"/>
                          </a:solidFill>
                        </a:rPr>
                        <a:t> m</a:t>
                      </a:r>
                      <a:endParaRPr lang="de-DE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0" marB="0"/>
                </a:tc>
              </a:tr>
              <a:tr h="190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err="1" smtClean="0">
                          <a:solidFill>
                            <a:schemeClr val="tx1"/>
                          </a:solidFill>
                        </a:rPr>
                        <a:t>America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 (North </a:t>
                      </a:r>
                      <a:r>
                        <a:rPr lang="de-DE" sz="1200" b="1" dirty="0" err="1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 South </a:t>
                      </a:r>
                      <a:r>
                        <a:rPr lang="de-DE" sz="1200" b="1" dirty="0" err="1" smtClean="0">
                          <a:solidFill>
                            <a:schemeClr val="tx1"/>
                          </a:solidFill>
                        </a:rPr>
                        <a:t>America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566,000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solidFill>
                      <a:schemeClr val="bg2"/>
                    </a:solidFill>
                  </a:tcPr>
                </a:tc>
              </a:tr>
              <a:tr h="190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Europe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146,000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solidFill>
                      <a:schemeClr val="bg2"/>
                    </a:solidFill>
                  </a:tcPr>
                </a:tc>
              </a:tr>
              <a:tr h="190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err="1" smtClean="0">
                          <a:solidFill>
                            <a:schemeClr val="tx1"/>
                          </a:solidFill>
                        </a:rPr>
                        <a:t>Africa</a:t>
                      </a:r>
                      <a:endParaRPr lang="de-DE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2,000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solidFill>
                      <a:schemeClr val="bg2"/>
                    </a:solidFill>
                  </a:tcPr>
                </a:tc>
              </a:tr>
              <a:tr h="190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err="1" smtClean="0">
                          <a:solidFill>
                            <a:schemeClr val="tx1"/>
                          </a:solidFill>
                        </a:rPr>
                        <a:t>Asia</a:t>
                      </a:r>
                      <a:endParaRPr lang="de-DE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115,000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solidFill>
                      <a:schemeClr val="bg2"/>
                    </a:solidFill>
                  </a:tcPr>
                </a:tc>
              </a:tr>
              <a:tr h="190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err="1" smtClean="0">
                          <a:solidFill>
                            <a:schemeClr val="tx1"/>
                          </a:solidFill>
                        </a:rPr>
                        <a:t>Australia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de-DE" sz="1200" b="1" dirty="0" err="1" smtClean="0">
                          <a:solidFill>
                            <a:schemeClr val="tx1"/>
                          </a:solidFill>
                        </a:rPr>
                        <a:t>Oceania</a:t>
                      </a:r>
                      <a:endParaRPr lang="de-DE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41,000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pSp>
        <p:nvGrpSpPr>
          <p:cNvPr id="29724" name="Gruppieren 2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533650" y="2119313"/>
            <a:ext cx="1081088" cy="1081087"/>
            <a:chOff x="1742256" y="4694921"/>
            <a:chExt cx="1080000" cy="1080000"/>
          </a:xfrm>
        </p:grpSpPr>
        <p:sp>
          <p:nvSpPr>
            <p:cNvPr id="9" name="Ellipse 18"/>
            <p:cNvSpPr>
              <a:spLocks noChangeAspect="1"/>
            </p:cNvSpPr>
            <p:nvPr/>
          </p:nvSpPr>
          <p:spPr bwMode="auto">
            <a:xfrm>
              <a:off x="1742256" y="4694921"/>
              <a:ext cx="1080000" cy="108000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050" b="1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743" name="Textfeld 29"/>
            <p:cNvSpPr txBox="1">
              <a:spLocks noChangeArrowheads="1"/>
            </p:cNvSpPr>
            <p:nvPr/>
          </p:nvSpPr>
          <p:spPr bwMode="auto">
            <a:xfrm>
              <a:off x="2010387" y="5081033"/>
              <a:ext cx="54373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/>
                <a:t>66%</a:t>
              </a:r>
              <a:endParaRPr lang="de-DE" sz="1600" b="1"/>
            </a:p>
          </p:txBody>
        </p:sp>
      </p:grpSp>
      <p:grpSp>
        <p:nvGrpSpPr>
          <p:cNvPr id="29725" name="Gruppieren 30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389438" y="1501775"/>
            <a:ext cx="720725" cy="720725"/>
            <a:chOff x="7428682" y="4837797"/>
            <a:chExt cx="720000" cy="720000"/>
          </a:xfrm>
        </p:grpSpPr>
        <p:sp>
          <p:nvSpPr>
            <p:cNvPr id="12" name="Ellipse 18"/>
            <p:cNvSpPr>
              <a:spLocks noChangeAspect="1"/>
            </p:cNvSpPr>
            <p:nvPr/>
          </p:nvSpPr>
          <p:spPr bwMode="auto">
            <a:xfrm>
              <a:off x="7428682" y="4837797"/>
              <a:ext cx="720000" cy="72000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050" b="1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741" name="Textfeld 32"/>
            <p:cNvSpPr txBox="1">
              <a:spLocks noChangeArrowheads="1"/>
            </p:cNvSpPr>
            <p:nvPr/>
          </p:nvSpPr>
          <p:spPr bwMode="auto">
            <a:xfrm>
              <a:off x="7516813" y="5043909"/>
              <a:ext cx="54373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/>
                <a:t>16%</a:t>
              </a:r>
            </a:p>
          </p:txBody>
        </p:sp>
      </p:grpSp>
      <p:grpSp>
        <p:nvGrpSpPr>
          <p:cNvPr id="29726" name="Gruppieren 33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751388" y="2819400"/>
            <a:ext cx="549275" cy="358775"/>
            <a:chOff x="5400675" y="6142723"/>
            <a:chExt cx="548548" cy="360000"/>
          </a:xfrm>
        </p:grpSpPr>
        <p:sp>
          <p:nvSpPr>
            <p:cNvPr id="15" name="Ellipse 34"/>
            <p:cNvSpPr>
              <a:spLocks noChangeAspect="1"/>
            </p:cNvSpPr>
            <p:nvPr/>
          </p:nvSpPr>
          <p:spPr bwMode="auto">
            <a:xfrm>
              <a:off x="5510067" y="6142723"/>
              <a:ext cx="359886" cy="36000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050" b="1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739" name="Textfeld 35"/>
            <p:cNvSpPr txBox="1">
              <a:spLocks noChangeArrowheads="1"/>
            </p:cNvSpPr>
            <p:nvPr/>
          </p:nvSpPr>
          <p:spPr bwMode="auto">
            <a:xfrm>
              <a:off x="5400675" y="6168835"/>
              <a:ext cx="5485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/>
                <a:t>&lt;1%</a:t>
              </a:r>
              <a:endParaRPr lang="de-DE" sz="1600" b="1"/>
            </a:p>
          </p:txBody>
        </p:sp>
      </p:grpSp>
      <p:grpSp>
        <p:nvGrpSpPr>
          <p:cNvPr id="29727" name="Gruppieren 36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332538" y="1673225"/>
            <a:ext cx="720725" cy="720725"/>
            <a:chOff x="7428682" y="4837797"/>
            <a:chExt cx="720000" cy="720000"/>
          </a:xfrm>
        </p:grpSpPr>
        <p:sp>
          <p:nvSpPr>
            <p:cNvPr id="18" name="Ellipse 18"/>
            <p:cNvSpPr>
              <a:spLocks noChangeAspect="1"/>
            </p:cNvSpPr>
            <p:nvPr/>
          </p:nvSpPr>
          <p:spPr bwMode="auto">
            <a:xfrm>
              <a:off x="7428682" y="4837797"/>
              <a:ext cx="720000" cy="72000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050" b="1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737" name="Textfeld 38"/>
            <p:cNvSpPr txBox="1">
              <a:spLocks noChangeArrowheads="1"/>
            </p:cNvSpPr>
            <p:nvPr/>
          </p:nvSpPr>
          <p:spPr bwMode="auto">
            <a:xfrm>
              <a:off x="7516813" y="5043909"/>
              <a:ext cx="54373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/>
                <a:t>13%</a:t>
              </a:r>
            </a:p>
          </p:txBody>
        </p:sp>
      </p:grpSp>
      <p:grpSp>
        <p:nvGrpSpPr>
          <p:cNvPr id="29728" name="Gruppieren 39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7070725" y="3251200"/>
            <a:ext cx="576263" cy="574675"/>
            <a:chOff x="1923233" y="5999848"/>
            <a:chExt cx="576000" cy="576000"/>
          </a:xfrm>
        </p:grpSpPr>
        <p:sp>
          <p:nvSpPr>
            <p:cNvPr id="21" name="Ellipse 40"/>
            <p:cNvSpPr>
              <a:spLocks noChangeAspect="1"/>
            </p:cNvSpPr>
            <p:nvPr/>
          </p:nvSpPr>
          <p:spPr bwMode="auto">
            <a:xfrm>
              <a:off x="1923233" y="5999848"/>
              <a:ext cx="576000" cy="57600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050" b="1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735" name="Textfeld 41"/>
            <p:cNvSpPr txBox="1">
              <a:spLocks noChangeArrowheads="1"/>
            </p:cNvSpPr>
            <p:nvPr/>
          </p:nvSpPr>
          <p:spPr bwMode="auto">
            <a:xfrm>
              <a:off x="1989057" y="6133960"/>
              <a:ext cx="4443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/>
                <a:t>5%</a:t>
              </a:r>
              <a:endParaRPr lang="de-DE" sz="1600" b="1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415338" y="6540500"/>
            <a:ext cx="685800" cy="27463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fld id="{BD233791-4FB0-48A4-96AE-5F46BFF9D6AD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>
                <a:defRPr/>
              </a:pPr>
              <a:t>22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6521450" y="6584950"/>
            <a:ext cx="1854200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</a:rPr>
              <a:t>Source: MR NatCat</a:t>
            </a:r>
            <a:r>
              <a:rPr lang="en-US" sz="1000" i="1" dirty="0">
                <a:solidFill>
                  <a:schemeClr val="accent4">
                    <a:lumMod val="75000"/>
                  </a:schemeClr>
                </a:solidFill>
              </a:rPr>
              <a:t>SERVICE</a:t>
            </a:r>
          </a:p>
        </p:txBody>
      </p:sp>
      <p:sp>
        <p:nvSpPr>
          <p:cNvPr id="28" name="AutoShape 7"/>
          <p:cNvSpPr>
            <a:spLocks noChangeArrowheads="1"/>
          </p:cNvSpPr>
          <p:nvPr/>
        </p:nvSpPr>
        <p:spPr bwMode="blackWhite">
          <a:xfrm>
            <a:off x="5289550" y="4895850"/>
            <a:ext cx="3074988" cy="1706563"/>
          </a:xfrm>
          <a:prstGeom prst="wedgeRectCallout">
            <a:avLst>
              <a:gd name="adj1" fmla="val -2860"/>
              <a:gd name="adj2" fmla="val -16458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defRPr/>
            </a:pPr>
            <a:r>
              <a:rPr lang="en-US" b="1" dirty="0">
                <a:solidFill>
                  <a:schemeClr val="bg1"/>
                </a:solidFill>
              </a:rPr>
              <a:t>In 2011, 61% of natural catastrophe losses were in the Asia/Pacific region, nearly 3.5 times the average of 13% over the prior 30 years (1981-2010)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Date Placeholder 2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4DCDD-668D-4BCB-99A6-E44B4BD32C0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269875" y="1419225"/>
            <a:ext cx="8569325" cy="3152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Titel 2"/>
          <p:cNvSpPr>
            <a:spLocks noGrp="1"/>
          </p:cNvSpPr>
          <p:nvPr>
            <p:ph type="title"/>
          </p:nvPr>
        </p:nvSpPr>
        <p:spPr>
          <a:xfrm>
            <a:off x="255588" y="301625"/>
            <a:ext cx="7723187" cy="7207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28688C"/>
                </a:solidFill>
              </a:rPr>
              <a:t>Natural catastrophes </a:t>
            </a:r>
            <a:r>
              <a:rPr lang="de-DE" sz="2400" dirty="0" err="1" smtClean="0">
                <a:solidFill>
                  <a:srgbClr val="28688C"/>
                </a:solidFill>
              </a:rPr>
              <a:t>worldwide</a:t>
            </a:r>
            <a:r>
              <a:rPr lang="de-DE" sz="2400" dirty="0" smtClean="0">
                <a:solidFill>
                  <a:srgbClr val="28688C"/>
                </a:solidFill>
              </a:rPr>
              <a:t> </a:t>
            </a:r>
            <a:r>
              <a:rPr lang="en-US" sz="2400" dirty="0" smtClean="0">
                <a:solidFill>
                  <a:srgbClr val="28688C"/>
                </a:solidFill>
              </a:rPr>
              <a:t>2012</a:t>
            </a:r>
            <a:r>
              <a:rPr lang="en-US" dirty="0" smtClean="0">
                <a:solidFill>
                  <a:srgbClr val="28688C"/>
                </a:solidFill>
              </a:rPr>
              <a:t/>
            </a:r>
            <a:br>
              <a:rPr lang="en-US" dirty="0" smtClean="0">
                <a:solidFill>
                  <a:srgbClr val="28688C"/>
                </a:solidFill>
              </a:rPr>
            </a:br>
            <a:r>
              <a:rPr lang="en-US" sz="2000" dirty="0" smtClean="0">
                <a:solidFill>
                  <a:srgbClr val="28688C"/>
                </a:solidFill>
              </a:rPr>
              <a:t>Insured losses US$ 65bn - Percentage distribution per continent</a:t>
            </a:r>
            <a:endParaRPr lang="de-DE" dirty="0">
              <a:solidFill>
                <a:srgbClr val="28688C"/>
              </a:solidFill>
            </a:endParaRPr>
          </a:p>
        </p:txBody>
      </p:sp>
      <p:pic>
        <p:nvPicPr>
          <p:cNvPr id="30724" name="Picture 6" descr="V:\_GEO-CCC1\NatCatSERVICE\02_GIS\02_Karten-Kontinente_Länder_Regionen\_Global\2009_Weltkarte 2009_fuer Pressemitteilung\2009_Weltkarte_ohne events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863600" y="1379538"/>
            <a:ext cx="7416800" cy="319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Ellipse 24"/>
          <p:cNvSpPr>
            <a:spLocks/>
          </p:cNvSpPr>
          <p:nvPr/>
        </p:nvSpPr>
        <p:spPr>
          <a:xfrm>
            <a:off x="2036763" y="1470025"/>
            <a:ext cx="1728787" cy="172878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4D4E53"/>
              </a:solidFill>
            </a:endParaRPr>
          </a:p>
        </p:txBody>
      </p:sp>
      <p:graphicFrame>
        <p:nvGraphicFramePr>
          <p:cNvPr id="27" name="Tabelle 19"/>
          <p:cNvGraphicFramePr>
            <a:graphicFrameLocks noGrp="1"/>
          </p:cNvGraphicFramePr>
          <p:nvPr/>
        </p:nvGraphicFramePr>
        <p:xfrm>
          <a:off x="287338" y="4676775"/>
          <a:ext cx="5273675" cy="18097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412793"/>
                <a:gridCol w="1860698"/>
              </a:tblGrid>
              <a:tr h="438292">
                <a:tc>
                  <a:txBody>
                    <a:bodyPr/>
                    <a:lstStyle/>
                    <a:p>
                      <a:r>
                        <a:rPr lang="de-DE" sz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Continent</a:t>
                      </a:r>
                      <a:endParaRPr lang="de-DE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 smtClean="0">
                          <a:solidFill>
                            <a:schemeClr val="tx2"/>
                          </a:solidFill>
                        </a:rPr>
                        <a:t>Insured</a:t>
                      </a:r>
                      <a:r>
                        <a:rPr lang="de-DE" sz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de-DE" sz="1200" dirty="0" err="1" smtClean="0">
                          <a:solidFill>
                            <a:schemeClr val="tx2"/>
                          </a:solidFill>
                        </a:rPr>
                        <a:t>losses</a:t>
                      </a:r>
                      <a:r>
                        <a:rPr lang="de-DE" sz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de-DE" sz="1200" dirty="0" smtClean="0">
                          <a:solidFill>
                            <a:schemeClr val="tx2"/>
                          </a:solidFill>
                        </a:rPr>
                        <a:t>US$</a:t>
                      </a:r>
                      <a:r>
                        <a:rPr lang="de-DE" sz="1200" baseline="0" dirty="0" smtClean="0">
                          <a:solidFill>
                            <a:schemeClr val="tx2"/>
                          </a:solidFill>
                        </a:rPr>
                        <a:t> m</a:t>
                      </a:r>
                      <a:endParaRPr lang="de-DE" sz="1200" b="1" dirty="0" smtClean="0">
                        <a:solidFill>
                          <a:schemeClr val="tx2"/>
                        </a:solidFill>
                      </a:endParaRPr>
                    </a:p>
                  </a:txBody>
                  <a:tcPr marT="0" marB="0"/>
                </a:tc>
              </a:tr>
              <a:tr h="190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err="1" smtClean="0">
                          <a:solidFill>
                            <a:srgbClr val="28688C"/>
                          </a:solidFill>
                        </a:rPr>
                        <a:t>America</a:t>
                      </a:r>
                      <a:r>
                        <a:rPr lang="de-DE" sz="1200" b="1" dirty="0" smtClean="0">
                          <a:solidFill>
                            <a:srgbClr val="28688C"/>
                          </a:solidFill>
                        </a:rPr>
                        <a:t> (North </a:t>
                      </a:r>
                      <a:r>
                        <a:rPr lang="de-DE" sz="1200" b="1" dirty="0" err="1" smtClean="0">
                          <a:solidFill>
                            <a:srgbClr val="28688C"/>
                          </a:solidFill>
                        </a:rPr>
                        <a:t>and</a:t>
                      </a:r>
                      <a:r>
                        <a:rPr lang="de-DE" sz="1200" b="1" dirty="0" smtClean="0">
                          <a:solidFill>
                            <a:srgbClr val="28688C"/>
                          </a:solidFill>
                        </a:rPr>
                        <a:t> South </a:t>
                      </a:r>
                      <a:r>
                        <a:rPr lang="de-DE" sz="1200" b="1" dirty="0" err="1" smtClean="0">
                          <a:solidFill>
                            <a:srgbClr val="28688C"/>
                          </a:solidFill>
                        </a:rPr>
                        <a:t>America</a:t>
                      </a:r>
                      <a:r>
                        <a:rPr lang="de-DE" sz="1200" b="1" dirty="0" smtClean="0">
                          <a:solidFill>
                            <a:srgbClr val="28688C"/>
                          </a:solidFill>
                        </a:rPr>
                        <a:t>)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60,000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solidFill>
                      <a:schemeClr val="bg2"/>
                    </a:solidFill>
                  </a:tcPr>
                </a:tc>
              </a:tr>
              <a:tr h="190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solidFill>
                            <a:srgbClr val="28688C"/>
                          </a:solidFill>
                        </a:rPr>
                        <a:t>Europe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3,200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solidFill>
                      <a:schemeClr val="bg2"/>
                    </a:solidFill>
                  </a:tcPr>
                </a:tc>
              </a:tr>
              <a:tr h="190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err="1" smtClean="0">
                          <a:solidFill>
                            <a:srgbClr val="28688C"/>
                          </a:solidFill>
                        </a:rPr>
                        <a:t>Africa</a:t>
                      </a:r>
                      <a:endParaRPr lang="de-DE" sz="1200" b="1" dirty="0" smtClean="0">
                        <a:solidFill>
                          <a:srgbClr val="28688C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solidFill>
                      <a:schemeClr val="bg2"/>
                    </a:solidFill>
                  </a:tcPr>
                </a:tc>
              </a:tr>
              <a:tr h="190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err="1" smtClean="0">
                          <a:solidFill>
                            <a:srgbClr val="28688C"/>
                          </a:solidFill>
                        </a:rPr>
                        <a:t>Asia</a:t>
                      </a:r>
                      <a:endParaRPr lang="de-DE" sz="1200" b="1" dirty="0" smtClean="0">
                        <a:solidFill>
                          <a:srgbClr val="28688C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1,700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solidFill>
                      <a:schemeClr val="bg2"/>
                    </a:solidFill>
                  </a:tcPr>
                </a:tc>
              </a:tr>
              <a:tr h="190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err="1" smtClean="0">
                          <a:solidFill>
                            <a:srgbClr val="28688C"/>
                          </a:solidFill>
                        </a:rPr>
                        <a:t>Australia</a:t>
                      </a:r>
                      <a:r>
                        <a:rPr lang="de-DE" sz="1200" b="1" dirty="0" smtClean="0">
                          <a:solidFill>
                            <a:srgbClr val="28688C"/>
                          </a:solidFill>
                        </a:rPr>
                        <a:t>/</a:t>
                      </a:r>
                      <a:r>
                        <a:rPr lang="de-DE" sz="1200" b="1" dirty="0" err="1" smtClean="0">
                          <a:solidFill>
                            <a:srgbClr val="28688C"/>
                          </a:solidFill>
                        </a:rPr>
                        <a:t>Oceania</a:t>
                      </a:r>
                      <a:endParaRPr lang="de-DE" sz="1200" b="1" dirty="0">
                        <a:solidFill>
                          <a:srgbClr val="28688C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300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pSp>
        <p:nvGrpSpPr>
          <p:cNvPr id="30749" name="Gruppieren 5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456113" y="1662113"/>
            <a:ext cx="539750" cy="307975"/>
            <a:chOff x="1705079" y="5915189"/>
            <a:chExt cx="1208132" cy="749051"/>
          </a:xfrm>
        </p:grpSpPr>
        <p:sp>
          <p:nvSpPr>
            <p:cNvPr id="29" name="Ellipse 26"/>
            <p:cNvSpPr>
              <a:spLocks noChangeAspect="1"/>
            </p:cNvSpPr>
            <p:nvPr/>
          </p:nvSpPr>
          <p:spPr bwMode="auto">
            <a:xfrm>
              <a:off x="1921831" y="6000133"/>
              <a:ext cx="579194" cy="575301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30" name="Textfeld 27"/>
            <p:cNvSpPr txBox="1"/>
            <p:nvPr/>
          </p:nvSpPr>
          <p:spPr>
            <a:xfrm>
              <a:off x="1705079" y="5915189"/>
              <a:ext cx="1208132" cy="749051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 b="1" dirty="0">
                  <a:solidFill>
                    <a:srgbClr val="28688C"/>
                  </a:solidFill>
                  <a:latin typeface="+mn-lt"/>
                  <a:cs typeface="+mn-cs"/>
                </a:rPr>
                <a:t>5%</a:t>
              </a:r>
              <a:endParaRPr lang="de-DE" sz="1600" b="1" dirty="0">
                <a:solidFill>
                  <a:srgbClr val="28688C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30750" name="Gruppieren 56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7065963" y="3624263"/>
            <a:ext cx="585787" cy="307975"/>
            <a:chOff x="3747422" y="5960111"/>
            <a:chExt cx="1826341" cy="1004910"/>
          </a:xfrm>
        </p:grpSpPr>
        <p:sp>
          <p:nvSpPr>
            <p:cNvPr id="32" name="Ellipse 38"/>
            <p:cNvSpPr>
              <a:spLocks noChangeAspect="1"/>
            </p:cNvSpPr>
            <p:nvPr/>
          </p:nvSpPr>
          <p:spPr bwMode="auto">
            <a:xfrm>
              <a:off x="3747422" y="6291628"/>
              <a:ext cx="361307" cy="357415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33" name="Textfeld 41"/>
            <p:cNvSpPr txBox="1"/>
            <p:nvPr/>
          </p:nvSpPr>
          <p:spPr>
            <a:xfrm>
              <a:off x="3861258" y="5960111"/>
              <a:ext cx="1712505" cy="1004910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 b="1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&lt;1%</a:t>
              </a:r>
            </a:p>
          </p:txBody>
        </p:sp>
      </p:grpSp>
      <p:grpSp>
        <p:nvGrpSpPr>
          <p:cNvPr id="30751" name="PPTShape_0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741863" y="2805113"/>
            <a:ext cx="731837" cy="307975"/>
            <a:chOff x="3747422" y="5960111"/>
            <a:chExt cx="2283869" cy="1004264"/>
          </a:xfrm>
        </p:grpSpPr>
        <p:sp>
          <p:nvSpPr>
            <p:cNvPr id="35" name="Ellipse 43"/>
            <p:cNvSpPr>
              <a:spLocks noChangeAspect="1"/>
            </p:cNvSpPr>
            <p:nvPr/>
          </p:nvSpPr>
          <p:spPr bwMode="auto">
            <a:xfrm>
              <a:off x="3747422" y="6291415"/>
              <a:ext cx="361653" cy="357185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36" name="Textfeld 44"/>
            <p:cNvSpPr txBox="1"/>
            <p:nvPr/>
          </p:nvSpPr>
          <p:spPr>
            <a:xfrm>
              <a:off x="3861366" y="5960111"/>
              <a:ext cx="2169925" cy="1004264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 b="1" dirty="0">
                  <a:solidFill>
                    <a:srgbClr val="28688C"/>
                  </a:solidFill>
                  <a:latin typeface="+mn-lt"/>
                  <a:cs typeface="+mn-cs"/>
                </a:rPr>
                <a:t>&lt;1%</a:t>
              </a:r>
            </a:p>
          </p:txBody>
        </p:sp>
      </p:grpSp>
      <p:sp>
        <p:nvSpPr>
          <p:cNvPr id="37" name="Textfeld 25"/>
          <p:cNvSpPr txBox="1"/>
          <p:nvPr/>
        </p:nvSpPr>
        <p:spPr>
          <a:xfrm>
            <a:off x="2606675" y="2046288"/>
            <a:ext cx="668338" cy="307975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dirty="0">
                <a:solidFill>
                  <a:srgbClr val="28688C"/>
                </a:solidFill>
                <a:latin typeface="+mn-lt"/>
                <a:cs typeface="+mn-cs"/>
              </a:rPr>
              <a:t>91%</a:t>
            </a:r>
          </a:p>
        </p:txBody>
      </p:sp>
      <p:grpSp>
        <p:nvGrpSpPr>
          <p:cNvPr id="30753" name="PPTShape_1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415088" y="2030413"/>
            <a:ext cx="695325" cy="307975"/>
            <a:chOff x="1705079" y="5915189"/>
            <a:chExt cx="1554124" cy="749051"/>
          </a:xfrm>
        </p:grpSpPr>
        <p:sp>
          <p:nvSpPr>
            <p:cNvPr id="39" name="Ellipse 35"/>
            <p:cNvSpPr>
              <a:spLocks noChangeAspect="1"/>
            </p:cNvSpPr>
            <p:nvPr/>
          </p:nvSpPr>
          <p:spPr bwMode="auto">
            <a:xfrm>
              <a:off x="1925069" y="6000133"/>
              <a:ext cx="574813" cy="575301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40" name="Textfeld 36"/>
            <p:cNvSpPr txBox="1"/>
            <p:nvPr/>
          </p:nvSpPr>
          <p:spPr>
            <a:xfrm>
              <a:off x="1705079" y="5915189"/>
              <a:ext cx="1554124" cy="749051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 b="1" dirty="0">
                  <a:solidFill>
                    <a:srgbClr val="28688C"/>
                  </a:solidFill>
                  <a:latin typeface="+mn-lt"/>
                  <a:cs typeface="+mn-cs"/>
                </a:rPr>
                <a:t>&lt;3%</a:t>
              </a:r>
              <a:endParaRPr lang="de-DE" sz="1600" b="1" dirty="0">
                <a:solidFill>
                  <a:srgbClr val="28688C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8415338" y="6540500"/>
            <a:ext cx="685800" cy="27463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B5FD979-3C84-44B7-9EA2-15E211DBFDAB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4" name="Text Box 49"/>
          <p:cNvSpPr txBox="1">
            <a:spLocks noChangeArrowheads="1"/>
          </p:cNvSpPr>
          <p:nvPr/>
        </p:nvSpPr>
        <p:spPr bwMode="auto">
          <a:xfrm>
            <a:off x="2667000" y="6530975"/>
            <a:ext cx="38100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auto">
              <a:lnSpc>
                <a:spcPct val="130000"/>
              </a:lnSpc>
              <a:spcBef>
                <a:spcPct val="1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sz="1000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© 2013 Munich Re</a:t>
            </a:r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5" name="PPTShape_2"/>
          <p:cNvSpPr txBox="1">
            <a:spLocks noChangeArrowheads="1"/>
          </p:cNvSpPr>
          <p:nvPr/>
        </p:nvSpPr>
        <p:spPr bwMode="auto">
          <a:xfrm>
            <a:off x="76200" y="6608763"/>
            <a:ext cx="5942013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Source: Geo Risks Research, NatCatSERVICE – As at January 2013  </a:t>
            </a:r>
            <a:endParaRPr lang="en-US" sz="9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hteck 11"/>
          <p:cNvSpPr/>
          <p:nvPr/>
        </p:nvSpPr>
        <p:spPr>
          <a:xfrm>
            <a:off x="269875" y="1362075"/>
            <a:ext cx="8569325" cy="4230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  <p:pic>
        <p:nvPicPr>
          <p:cNvPr id="31747" name="Grafik 84" descr="Dez12_alle_klein_alle_signif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81013" y="1370013"/>
            <a:ext cx="8181975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feld 86"/>
          <p:cNvSpPr txBox="1">
            <a:spLocks noChangeArrowheads="1"/>
          </p:cNvSpPr>
          <p:nvPr/>
        </p:nvSpPr>
        <p:spPr bwMode="auto">
          <a:xfrm>
            <a:off x="1054100" y="4060825"/>
            <a:ext cx="1095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Earthquake</a:t>
            </a:r>
          </a:p>
          <a:p>
            <a:r>
              <a:rPr lang="en-US" sz="900">
                <a:solidFill>
                  <a:srgbClr val="000000"/>
                </a:solidFill>
              </a:rPr>
              <a:t>Mexico, 20 March</a:t>
            </a:r>
          </a:p>
        </p:txBody>
      </p:sp>
      <p:sp>
        <p:nvSpPr>
          <p:cNvPr id="31749" name="Textfeld 87"/>
          <p:cNvSpPr txBox="1">
            <a:spLocks noChangeArrowheads="1"/>
          </p:cNvSpPr>
          <p:nvPr/>
        </p:nvSpPr>
        <p:spPr bwMode="auto">
          <a:xfrm>
            <a:off x="4252913" y="3219450"/>
            <a:ext cx="97313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Earthquake</a:t>
            </a:r>
          </a:p>
          <a:p>
            <a:r>
              <a:rPr lang="en-US" sz="900">
                <a:solidFill>
                  <a:srgbClr val="000000"/>
                </a:solidFill>
              </a:rPr>
              <a:t>Italy, </a:t>
            </a:r>
          </a:p>
          <a:p>
            <a:r>
              <a:rPr lang="en-US" sz="900">
                <a:solidFill>
                  <a:srgbClr val="000000"/>
                </a:solidFill>
              </a:rPr>
              <a:t>29 May/3 June</a:t>
            </a:r>
            <a:endParaRPr lang="de-DE" sz="1000">
              <a:solidFill>
                <a:srgbClr val="111111"/>
              </a:solidFill>
            </a:endParaRPr>
          </a:p>
        </p:txBody>
      </p:sp>
      <p:sp>
        <p:nvSpPr>
          <p:cNvPr id="31750" name="Textfeld 89"/>
          <p:cNvSpPr txBox="1">
            <a:spLocks noChangeArrowheads="1"/>
          </p:cNvSpPr>
          <p:nvPr/>
        </p:nvSpPr>
        <p:spPr bwMode="auto">
          <a:xfrm>
            <a:off x="5199063" y="3598863"/>
            <a:ext cx="105568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Earthquake</a:t>
            </a:r>
          </a:p>
          <a:p>
            <a:r>
              <a:rPr lang="en-US" sz="900">
                <a:solidFill>
                  <a:srgbClr val="000000"/>
                </a:solidFill>
              </a:rPr>
              <a:t>Iran, </a:t>
            </a:r>
            <a:r>
              <a:rPr lang="de-DE" sz="1000">
                <a:solidFill>
                  <a:srgbClr val="111111"/>
                </a:solidFill>
              </a:rPr>
              <a:t>11 August</a:t>
            </a:r>
          </a:p>
        </p:txBody>
      </p:sp>
      <p:sp>
        <p:nvSpPr>
          <p:cNvPr id="31751" name="Textfeld 90"/>
          <p:cNvSpPr txBox="1">
            <a:spLocks noChangeArrowheads="1"/>
          </p:cNvSpPr>
          <p:nvPr/>
        </p:nvSpPr>
        <p:spPr bwMode="auto">
          <a:xfrm>
            <a:off x="582613" y="3354388"/>
            <a:ext cx="16144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Severe Storms, tornadoes</a:t>
            </a:r>
          </a:p>
          <a:p>
            <a:r>
              <a:rPr lang="en-US" sz="900">
                <a:solidFill>
                  <a:srgbClr val="000000"/>
                </a:solidFill>
              </a:rPr>
              <a:t>USA, </a:t>
            </a:r>
            <a:r>
              <a:rPr lang="de-DE" sz="900">
                <a:solidFill>
                  <a:srgbClr val="000000"/>
                </a:solidFill>
              </a:rPr>
              <a:t>2</a:t>
            </a:r>
            <a:r>
              <a:rPr lang="en-US" sz="900">
                <a:solidFill>
                  <a:srgbClr val="000000"/>
                </a:solidFill>
              </a:rPr>
              <a:t>–</a:t>
            </a:r>
            <a:r>
              <a:rPr lang="de-DE" sz="900">
                <a:solidFill>
                  <a:srgbClr val="000000"/>
                </a:solidFill>
              </a:rPr>
              <a:t>4 March</a:t>
            </a:r>
            <a:endParaRPr lang="en-US" sz="900">
              <a:solidFill>
                <a:srgbClr val="000000"/>
              </a:solidFill>
            </a:endParaRPr>
          </a:p>
          <a:p>
            <a:endParaRPr lang="de-DE" sz="1000">
              <a:solidFill>
                <a:srgbClr val="111111"/>
              </a:solidFill>
            </a:endParaRPr>
          </a:p>
        </p:txBody>
      </p:sp>
      <p:sp>
        <p:nvSpPr>
          <p:cNvPr id="31752" name="Textfeld 92"/>
          <p:cNvSpPr txBox="1">
            <a:spLocks noChangeArrowheads="1"/>
          </p:cNvSpPr>
          <p:nvPr/>
        </p:nvSpPr>
        <p:spPr bwMode="auto">
          <a:xfrm>
            <a:off x="1427163" y="2100263"/>
            <a:ext cx="1069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Severe Weather</a:t>
            </a:r>
          </a:p>
          <a:p>
            <a:r>
              <a:rPr lang="en-US" sz="900">
                <a:solidFill>
                  <a:srgbClr val="000000"/>
                </a:solidFill>
              </a:rPr>
              <a:t>USA, 28–29 April</a:t>
            </a:r>
          </a:p>
          <a:p>
            <a:endParaRPr lang="de-DE" sz="1000">
              <a:solidFill>
                <a:srgbClr val="111111"/>
              </a:solidFill>
            </a:endParaRPr>
          </a:p>
        </p:txBody>
      </p:sp>
      <p:sp>
        <p:nvSpPr>
          <p:cNvPr id="31753" name="Textfeld 93"/>
          <p:cNvSpPr txBox="1">
            <a:spLocks noChangeArrowheads="1"/>
          </p:cNvSpPr>
          <p:nvPr/>
        </p:nvSpPr>
        <p:spPr bwMode="auto">
          <a:xfrm>
            <a:off x="2687638" y="2300288"/>
            <a:ext cx="1293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Severe storms</a:t>
            </a:r>
          </a:p>
          <a:p>
            <a:r>
              <a:rPr lang="en-US" sz="900">
                <a:solidFill>
                  <a:srgbClr val="000000"/>
                </a:solidFill>
              </a:rPr>
              <a:t>USA, 28 June –2 July</a:t>
            </a:r>
          </a:p>
          <a:p>
            <a:endParaRPr lang="de-DE" sz="1000">
              <a:solidFill>
                <a:srgbClr val="111111"/>
              </a:solidFill>
            </a:endParaRPr>
          </a:p>
        </p:txBody>
      </p:sp>
      <p:sp>
        <p:nvSpPr>
          <p:cNvPr id="31754" name="Rechteck 96"/>
          <p:cNvSpPr>
            <a:spLocks noChangeArrowheads="1"/>
          </p:cNvSpPr>
          <p:nvPr/>
        </p:nvSpPr>
        <p:spPr bwMode="auto">
          <a:xfrm>
            <a:off x="2932113" y="3338513"/>
            <a:ext cx="109696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Hurricane Isaac</a:t>
            </a:r>
          </a:p>
          <a:p>
            <a:r>
              <a:rPr lang="en-US" sz="900">
                <a:solidFill>
                  <a:srgbClr val="000000"/>
                </a:solidFill>
              </a:rPr>
              <a:t>USA, Caribbean</a:t>
            </a:r>
          </a:p>
          <a:p>
            <a:r>
              <a:rPr lang="en-US" sz="900">
                <a:solidFill>
                  <a:srgbClr val="000000"/>
                </a:solidFill>
              </a:rPr>
              <a:t>24–31 August</a:t>
            </a:r>
          </a:p>
        </p:txBody>
      </p:sp>
      <p:sp>
        <p:nvSpPr>
          <p:cNvPr id="31755" name="Rechteck 97"/>
          <p:cNvSpPr>
            <a:spLocks noChangeArrowheads="1"/>
          </p:cNvSpPr>
          <p:nvPr/>
        </p:nvSpPr>
        <p:spPr bwMode="auto">
          <a:xfrm>
            <a:off x="2855913" y="2841625"/>
            <a:ext cx="10985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Hurricane Sandy</a:t>
            </a:r>
          </a:p>
          <a:p>
            <a:r>
              <a:rPr lang="en-US" sz="900">
                <a:solidFill>
                  <a:srgbClr val="000000"/>
                </a:solidFill>
              </a:rPr>
              <a:t>USA, Caribbean</a:t>
            </a:r>
          </a:p>
          <a:p>
            <a:r>
              <a:rPr lang="en-US" sz="900">
                <a:solidFill>
                  <a:srgbClr val="000000"/>
                </a:solidFill>
              </a:rPr>
              <a:t>24–31 October</a:t>
            </a:r>
          </a:p>
        </p:txBody>
      </p:sp>
      <p:sp>
        <p:nvSpPr>
          <p:cNvPr id="31756" name="Textfeld 98"/>
          <p:cNvSpPr txBox="1">
            <a:spLocks noChangeArrowheads="1"/>
          </p:cNvSpPr>
          <p:nvPr/>
        </p:nvSpPr>
        <p:spPr bwMode="auto">
          <a:xfrm>
            <a:off x="5786438" y="4627563"/>
            <a:ext cx="13065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Floods, flash floods</a:t>
            </a:r>
          </a:p>
          <a:p>
            <a:r>
              <a:rPr lang="en-US" sz="900">
                <a:solidFill>
                  <a:srgbClr val="000000"/>
                </a:solidFill>
              </a:rPr>
              <a:t>Australia, Jan – Feb </a:t>
            </a:r>
          </a:p>
          <a:p>
            <a:endParaRPr lang="de-DE" sz="1000">
              <a:solidFill>
                <a:srgbClr val="111111"/>
              </a:solidFill>
            </a:endParaRPr>
          </a:p>
        </p:txBody>
      </p:sp>
      <p:sp>
        <p:nvSpPr>
          <p:cNvPr id="31757" name="Textfeld 100"/>
          <p:cNvSpPr txBox="1">
            <a:spLocks noChangeArrowheads="1"/>
          </p:cNvSpPr>
          <p:nvPr/>
        </p:nvSpPr>
        <p:spPr bwMode="auto">
          <a:xfrm>
            <a:off x="5624513" y="2266950"/>
            <a:ext cx="1031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Flash Floods</a:t>
            </a:r>
          </a:p>
          <a:p>
            <a:r>
              <a:rPr lang="en-US" sz="900">
                <a:solidFill>
                  <a:srgbClr val="000000"/>
                </a:solidFill>
              </a:rPr>
              <a:t>Russia, 6–8 July</a:t>
            </a:r>
          </a:p>
          <a:p>
            <a:endParaRPr lang="de-DE" sz="1000">
              <a:solidFill>
                <a:srgbClr val="111111"/>
              </a:solidFill>
            </a:endParaRPr>
          </a:p>
        </p:txBody>
      </p:sp>
      <p:sp>
        <p:nvSpPr>
          <p:cNvPr id="31758" name="Textfeld 102"/>
          <p:cNvSpPr txBox="1">
            <a:spLocks noChangeArrowheads="1"/>
          </p:cNvSpPr>
          <p:nvPr/>
        </p:nvSpPr>
        <p:spPr bwMode="auto">
          <a:xfrm>
            <a:off x="7569200" y="2244725"/>
            <a:ext cx="1390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Floods</a:t>
            </a:r>
          </a:p>
          <a:p>
            <a:r>
              <a:rPr lang="en-US" sz="900">
                <a:solidFill>
                  <a:srgbClr val="000000"/>
                </a:solidFill>
              </a:rPr>
              <a:t>China, 21–24 July</a:t>
            </a:r>
          </a:p>
          <a:p>
            <a:endParaRPr lang="de-DE" sz="1000">
              <a:solidFill>
                <a:srgbClr val="111111"/>
              </a:solidFill>
            </a:endParaRPr>
          </a:p>
        </p:txBody>
      </p:sp>
      <p:sp>
        <p:nvSpPr>
          <p:cNvPr id="31759" name="Textfeld 104"/>
          <p:cNvSpPr txBox="1">
            <a:spLocks noChangeArrowheads="1"/>
          </p:cNvSpPr>
          <p:nvPr/>
        </p:nvSpPr>
        <p:spPr bwMode="auto">
          <a:xfrm>
            <a:off x="406400" y="2879725"/>
            <a:ext cx="954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Drought</a:t>
            </a:r>
          </a:p>
          <a:p>
            <a:r>
              <a:rPr lang="en-US" sz="900">
                <a:solidFill>
                  <a:srgbClr val="000000"/>
                </a:solidFill>
              </a:rPr>
              <a:t>USA, Summer</a:t>
            </a:r>
          </a:p>
          <a:p>
            <a:endParaRPr lang="de-DE" sz="1000">
              <a:solidFill>
                <a:srgbClr val="111111"/>
              </a:solidFill>
            </a:endParaRPr>
          </a:p>
        </p:txBody>
      </p:sp>
      <p:sp>
        <p:nvSpPr>
          <p:cNvPr id="31760" name="Textfeld 105"/>
          <p:cNvSpPr txBox="1">
            <a:spLocks noChangeArrowheads="1"/>
          </p:cNvSpPr>
          <p:nvPr/>
        </p:nvSpPr>
        <p:spPr bwMode="auto">
          <a:xfrm>
            <a:off x="4997450" y="1662113"/>
            <a:ext cx="15636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Cold Wave</a:t>
            </a:r>
          </a:p>
          <a:p>
            <a:r>
              <a:rPr lang="en-US" sz="900">
                <a:solidFill>
                  <a:srgbClr val="000000"/>
                </a:solidFill>
              </a:rPr>
              <a:t>Eastern Europe, Jan – Feb</a:t>
            </a:r>
          </a:p>
          <a:p>
            <a:endParaRPr lang="de-DE" sz="1000">
              <a:solidFill>
                <a:srgbClr val="111111"/>
              </a:solidFill>
            </a:endParaRPr>
          </a:p>
        </p:txBody>
      </p:sp>
      <p:sp>
        <p:nvSpPr>
          <p:cNvPr id="31761" name="Textfeld 107"/>
          <p:cNvSpPr txBox="1">
            <a:spLocks noChangeArrowheads="1"/>
          </p:cNvSpPr>
          <p:nvPr/>
        </p:nvSpPr>
        <p:spPr bwMode="auto">
          <a:xfrm>
            <a:off x="6410325" y="1960563"/>
            <a:ext cx="1371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900" b="1">
                <a:solidFill>
                  <a:srgbClr val="000000"/>
                </a:solidFill>
              </a:rPr>
              <a:t>Cold Wave</a:t>
            </a:r>
            <a:endParaRPr lang="en-US" sz="900" b="1">
              <a:solidFill>
                <a:srgbClr val="000000"/>
              </a:solidFill>
            </a:endParaRPr>
          </a:p>
          <a:p>
            <a:r>
              <a:rPr lang="en-US" sz="900">
                <a:solidFill>
                  <a:srgbClr val="000000"/>
                </a:solidFill>
              </a:rPr>
              <a:t>Afghanistan, Jan – Mar</a:t>
            </a:r>
          </a:p>
          <a:p>
            <a:endParaRPr lang="de-DE" sz="1000">
              <a:solidFill>
                <a:srgbClr val="111111"/>
              </a:solidFill>
            </a:endParaRPr>
          </a:p>
        </p:txBody>
      </p:sp>
      <p:sp>
        <p:nvSpPr>
          <p:cNvPr id="31762" name="Textfeld 109"/>
          <p:cNvSpPr txBox="1">
            <a:spLocks noChangeArrowheads="1"/>
          </p:cNvSpPr>
          <p:nvPr/>
        </p:nvSpPr>
        <p:spPr bwMode="auto">
          <a:xfrm>
            <a:off x="3357563" y="1746250"/>
            <a:ext cx="1069975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Floods</a:t>
            </a:r>
          </a:p>
          <a:p>
            <a:r>
              <a:rPr lang="en-US" sz="900">
                <a:solidFill>
                  <a:srgbClr val="000000"/>
                </a:solidFill>
              </a:rPr>
              <a:t>United Kingdom, </a:t>
            </a:r>
          </a:p>
          <a:p>
            <a:r>
              <a:rPr lang="en-US" sz="900">
                <a:solidFill>
                  <a:srgbClr val="000000"/>
                </a:solidFill>
              </a:rPr>
              <a:t>21–27 November</a:t>
            </a:r>
          </a:p>
          <a:p>
            <a:endParaRPr lang="de-DE" sz="1000">
              <a:solidFill>
                <a:srgbClr val="111111"/>
              </a:solidFill>
            </a:endParaRPr>
          </a:p>
        </p:txBody>
      </p:sp>
      <p:sp>
        <p:nvSpPr>
          <p:cNvPr id="31763" name="Textfeld 110"/>
          <p:cNvSpPr txBox="1">
            <a:spLocks noChangeArrowheads="1"/>
          </p:cNvSpPr>
          <p:nvPr/>
        </p:nvSpPr>
        <p:spPr bwMode="auto">
          <a:xfrm>
            <a:off x="7772400" y="4110038"/>
            <a:ext cx="11906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Typhoon Bopha </a:t>
            </a:r>
            <a:r>
              <a:rPr lang="en-US" sz="900">
                <a:solidFill>
                  <a:srgbClr val="000000"/>
                </a:solidFill>
              </a:rPr>
              <a:t> Philippines,          4–5 December</a:t>
            </a:r>
          </a:p>
          <a:p>
            <a:endParaRPr lang="de-DE" sz="1000">
              <a:solidFill>
                <a:srgbClr val="111111"/>
              </a:solidFill>
            </a:endParaRPr>
          </a:p>
        </p:txBody>
      </p:sp>
      <p:grpSp>
        <p:nvGrpSpPr>
          <p:cNvPr id="31764" name="Gruppieren 17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63525" y="2663825"/>
            <a:ext cx="1809750" cy="463550"/>
            <a:chOff x="287338" y="2528900"/>
            <a:chExt cx="1809429" cy="463684"/>
          </a:xfrm>
        </p:grpSpPr>
        <p:sp>
          <p:nvSpPr>
            <p:cNvPr id="31826" name="Textfeld 114"/>
            <p:cNvSpPr txBox="1">
              <a:spLocks noChangeArrowheads="1"/>
            </p:cNvSpPr>
            <p:nvPr/>
          </p:nvSpPr>
          <p:spPr bwMode="auto">
            <a:xfrm>
              <a:off x="287338" y="2528900"/>
              <a:ext cx="18473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de-DE" sz="1000">
                <a:solidFill>
                  <a:srgbClr val="111111"/>
                </a:solidFill>
              </a:endParaRPr>
            </a:p>
          </p:txBody>
        </p:sp>
        <p:cxnSp>
          <p:nvCxnSpPr>
            <p:cNvPr id="24" name="Gerade Verbindung 115"/>
            <p:cNvCxnSpPr/>
            <p:nvPr/>
          </p:nvCxnSpPr>
          <p:spPr>
            <a:xfrm flipH="1" flipV="1">
              <a:off x="1317443" y="2992584"/>
              <a:ext cx="77932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5" name="Gerade Verbindung 116"/>
          <p:cNvCxnSpPr/>
          <p:nvPr/>
        </p:nvCxnSpPr>
        <p:spPr>
          <a:xfrm flipV="1">
            <a:off x="2312988" y="2471738"/>
            <a:ext cx="0" cy="5746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Gerade Verbindung 117"/>
          <p:cNvCxnSpPr/>
          <p:nvPr/>
        </p:nvCxnSpPr>
        <p:spPr>
          <a:xfrm>
            <a:off x="2413000" y="3303588"/>
            <a:ext cx="0" cy="2365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Gerade Verbindung 119"/>
          <p:cNvCxnSpPr/>
          <p:nvPr/>
        </p:nvCxnSpPr>
        <p:spPr>
          <a:xfrm flipH="1">
            <a:off x="1812925" y="3540125"/>
            <a:ext cx="6000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Gerade Verbindung 121"/>
          <p:cNvCxnSpPr/>
          <p:nvPr/>
        </p:nvCxnSpPr>
        <p:spPr>
          <a:xfrm flipV="1">
            <a:off x="2479675" y="2506663"/>
            <a:ext cx="0" cy="5397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Gerade Verbindung 122"/>
          <p:cNvCxnSpPr/>
          <p:nvPr/>
        </p:nvCxnSpPr>
        <p:spPr>
          <a:xfrm>
            <a:off x="2479675" y="2506663"/>
            <a:ext cx="2444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Gerade Verbindung 123"/>
          <p:cNvCxnSpPr/>
          <p:nvPr/>
        </p:nvCxnSpPr>
        <p:spPr>
          <a:xfrm flipH="1" flipV="1">
            <a:off x="4322763" y="2212975"/>
            <a:ext cx="0" cy="4794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Gerade Verbindung 124"/>
          <p:cNvCxnSpPr/>
          <p:nvPr/>
        </p:nvCxnSpPr>
        <p:spPr>
          <a:xfrm flipV="1">
            <a:off x="4716463" y="1689100"/>
            <a:ext cx="0" cy="10620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Gerade Verbindung 125"/>
          <p:cNvCxnSpPr/>
          <p:nvPr/>
        </p:nvCxnSpPr>
        <p:spPr>
          <a:xfrm flipH="1" flipV="1">
            <a:off x="5200650" y="2000250"/>
            <a:ext cx="0" cy="7556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Gerade Verbindung 126"/>
          <p:cNvCxnSpPr/>
          <p:nvPr/>
        </p:nvCxnSpPr>
        <p:spPr>
          <a:xfrm flipV="1">
            <a:off x="5314950" y="2471738"/>
            <a:ext cx="0" cy="3968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Gerade Verbindung 129"/>
          <p:cNvCxnSpPr/>
          <p:nvPr/>
        </p:nvCxnSpPr>
        <p:spPr>
          <a:xfrm>
            <a:off x="5318125" y="2471738"/>
            <a:ext cx="342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Gerade Verbindung 130"/>
          <p:cNvCxnSpPr/>
          <p:nvPr/>
        </p:nvCxnSpPr>
        <p:spPr>
          <a:xfrm>
            <a:off x="6126163" y="3221038"/>
            <a:ext cx="7921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Gerade Verbindung 131"/>
          <p:cNvCxnSpPr/>
          <p:nvPr/>
        </p:nvCxnSpPr>
        <p:spPr>
          <a:xfrm flipV="1">
            <a:off x="6918325" y="2319338"/>
            <a:ext cx="0" cy="8937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Gerade Verbindung 133"/>
          <p:cNvCxnSpPr/>
          <p:nvPr/>
        </p:nvCxnSpPr>
        <p:spPr>
          <a:xfrm flipV="1">
            <a:off x="7151688" y="2403475"/>
            <a:ext cx="0" cy="6111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Gerade Verbindung 134"/>
          <p:cNvCxnSpPr/>
          <p:nvPr/>
        </p:nvCxnSpPr>
        <p:spPr>
          <a:xfrm>
            <a:off x="7151688" y="2403475"/>
            <a:ext cx="4635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Gerade Verbindung 136"/>
          <p:cNvCxnSpPr/>
          <p:nvPr/>
        </p:nvCxnSpPr>
        <p:spPr>
          <a:xfrm>
            <a:off x="7358063" y="3959225"/>
            <a:ext cx="0" cy="3270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Gerade Verbindung 137"/>
          <p:cNvCxnSpPr/>
          <p:nvPr/>
        </p:nvCxnSpPr>
        <p:spPr>
          <a:xfrm>
            <a:off x="7358063" y="4283075"/>
            <a:ext cx="3571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Gerade Verbindung 138"/>
          <p:cNvCxnSpPr/>
          <p:nvPr/>
        </p:nvCxnSpPr>
        <p:spPr>
          <a:xfrm flipH="1">
            <a:off x="6943725" y="4799013"/>
            <a:ext cx="9794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Gerade Verbindung 140"/>
          <p:cNvCxnSpPr/>
          <p:nvPr/>
        </p:nvCxnSpPr>
        <p:spPr>
          <a:xfrm>
            <a:off x="6048375" y="3448050"/>
            <a:ext cx="0" cy="7413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Gerade Verbindung 141"/>
          <p:cNvCxnSpPr/>
          <p:nvPr/>
        </p:nvCxnSpPr>
        <p:spPr>
          <a:xfrm>
            <a:off x="5524500" y="3197225"/>
            <a:ext cx="0" cy="4159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Gerade Verbindung 142"/>
          <p:cNvCxnSpPr/>
          <p:nvPr/>
        </p:nvCxnSpPr>
        <p:spPr>
          <a:xfrm>
            <a:off x="4689475" y="3014663"/>
            <a:ext cx="0" cy="190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Gerade Verbindung 144"/>
          <p:cNvCxnSpPr/>
          <p:nvPr/>
        </p:nvCxnSpPr>
        <p:spPr>
          <a:xfrm flipV="1">
            <a:off x="2613025" y="3498850"/>
            <a:ext cx="3873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Gerade Verbindung 145"/>
          <p:cNvCxnSpPr/>
          <p:nvPr/>
        </p:nvCxnSpPr>
        <p:spPr>
          <a:xfrm>
            <a:off x="2165350" y="3738563"/>
            <a:ext cx="0" cy="431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Gerade Verbindung 146"/>
          <p:cNvCxnSpPr/>
          <p:nvPr/>
        </p:nvCxnSpPr>
        <p:spPr>
          <a:xfrm flipH="1">
            <a:off x="1824038" y="4181475"/>
            <a:ext cx="3413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Gerade Verbindung 147"/>
          <p:cNvCxnSpPr/>
          <p:nvPr/>
        </p:nvCxnSpPr>
        <p:spPr>
          <a:xfrm>
            <a:off x="2757488" y="3070225"/>
            <a:ext cx="1619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789" name="Textfeld 148"/>
          <p:cNvSpPr txBox="1">
            <a:spLocks noChangeArrowheads="1"/>
          </p:cNvSpPr>
          <p:nvPr/>
        </p:nvSpPr>
        <p:spPr bwMode="auto">
          <a:xfrm>
            <a:off x="7529513" y="5095875"/>
            <a:ext cx="1319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Floods. flash floods</a:t>
            </a:r>
          </a:p>
          <a:p>
            <a:r>
              <a:rPr lang="en-US" sz="900">
                <a:solidFill>
                  <a:srgbClr val="000000"/>
                </a:solidFill>
              </a:rPr>
              <a:t>Australia, Feb  – Mar </a:t>
            </a:r>
          </a:p>
          <a:p>
            <a:endParaRPr lang="de-DE" sz="1000">
              <a:solidFill>
                <a:srgbClr val="111111"/>
              </a:solidFill>
            </a:endParaRPr>
          </a:p>
        </p:txBody>
      </p:sp>
      <p:cxnSp>
        <p:nvCxnSpPr>
          <p:cNvPr id="50" name="Gerade Verbindung 149"/>
          <p:cNvCxnSpPr/>
          <p:nvPr/>
        </p:nvCxnSpPr>
        <p:spPr>
          <a:xfrm>
            <a:off x="7921625" y="5003800"/>
            <a:ext cx="0" cy="215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791" name="Textfeld 150"/>
          <p:cNvSpPr txBox="1">
            <a:spLocks noChangeArrowheads="1"/>
          </p:cNvSpPr>
          <p:nvPr/>
        </p:nvSpPr>
        <p:spPr bwMode="auto">
          <a:xfrm>
            <a:off x="7800975" y="3109913"/>
            <a:ext cx="11906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Typhoon Haikui </a:t>
            </a:r>
            <a:r>
              <a:rPr lang="en-US" sz="900">
                <a:solidFill>
                  <a:srgbClr val="000000"/>
                </a:solidFill>
              </a:rPr>
              <a:t>China,                  8–9 August</a:t>
            </a:r>
          </a:p>
          <a:p>
            <a:endParaRPr lang="de-DE" sz="1000">
              <a:solidFill>
                <a:srgbClr val="111111"/>
              </a:solidFill>
            </a:endParaRPr>
          </a:p>
        </p:txBody>
      </p:sp>
      <p:cxnSp>
        <p:nvCxnSpPr>
          <p:cNvPr id="52" name="Gerade Verbindung 151"/>
          <p:cNvCxnSpPr/>
          <p:nvPr/>
        </p:nvCxnSpPr>
        <p:spPr>
          <a:xfrm>
            <a:off x="7292975" y="3327400"/>
            <a:ext cx="5445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793" name="Textfeld 153"/>
          <p:cNvSpPr txBox="1">
            <a:spLocks noChangeArrowheads="1"/>
          </p:cNvSpPr>
          <p:nvPr/>
        </p:nvSpPr>
        <p:spPr bwMode="auto">
          <a:xfrm>
            <a:off x="3678238" y="4178300"/>
            <a:ext cx="11017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Floods</a:t>
            </a:r>
          </a:p>
          <a:p>
            <a:r>
              <a:rPr lang="en-US" sz="900">
                <a:solidFill>
                  <a:srgbClr val="000000"/>
                </a:solidFill>
              </a:rPr>
              <a:t>Nigeria, Jul – Oct </a:t>
            </a:r>
          </a:p>
          <a:p>
            <a:endParaRPr lang="de-DE" sz="1000">
              <a:solidFill>
                <a:srgbClr val="111111"/>
              </a:solidFill>
            </a:endParaRPr>
          </a:p>
        </p:txBody>
      </p:sp>
      <p:sp>
        <p:nvSpPr>
          <p:cNvPr id="31794" name="Textfeld 154"/>
          <p:cNvSpPr txBox="1">
            <a:spLocks noChangeArrowheads="1"/>
          </p:cNvSpPr>
          <p:nvPr/>
        </p:nvSpPr>
        <p:spPr bwMode="auto">
          <a:xfrm>
            <a:off x="4427538" y="4979988"/>
            <a:ext cx="1704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Floods, hailstorms</a:t>
            </a:r>
          </a:p>
          <a:p>
            <a:r>
              <a:rPr lang="en-US" sz="900">
                <a:solidFill>
                  <a:srgbClr val="000000"/>
                </a:solidFill>
              </a:rPr>
              <a:t>South Africa, 20 –21 October </a:t>
            </a:r>
          </a:p>
          <a:p>
            <a:endParaRPr lang="de-DE" sz="1000">
              <a:solidFill>
                <a:srgbClr val="111111"/>
              </a:solidFill>
            </a:endParaRPr>
          </a:p>
        </p:txBody>
      </p:sp>
      <p:cxnSp>
        <p:nvCxnSpPr>
          <p:cNvPr id="55" name="Gerade Verbindung 156"/>
          <p:cNvCxnSpPr/>
          <p:nvPr/>
        </p:nvCxnSpPr>
        <p:spPr>
          <a:xfrm flipH="1">
            <a:off x="4500563" y="3975100"/>
            <a:ext cx="0" cy="3397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Gerade Verbindung 158"/>
          <p:cNvCxnSpPr/>
          <p:nvPr/>
        </p:nvCxnSpPr>
        <p:spPr>
          <a:xfrm flipH="1">
            <a:off x="5083175" y="4768850"/>
            <a:ext cx="0" cy="2508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797" name="Textfeld 159"/>
          <p:cNvSpPr txBox="1">
            <a:spLocks noChangeArrowheads="1"/>
          </p:cNvSpPr>
          <p:nvPr/>
        </p:nvSpPr>
        <p:spPr bwMode="auto">
          <a:xfrm>
            <a:off x="5540375" y="4060825"/>
            <a:ext cx="16081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Floods</a:t>
            </a:r>
          </a:p>
          <a:p>
            <a:r>
              <a:rPr lang="en-US" sz="900">
                <a:solidFill>
                  <a:srgbClr val="000000"/>
                </a:solidFill>
              </a:rPr>
              <a:t>Pakistan, 3 –27 September</a:t>
            </a:r>
            <a:endParaRPr lang="de-DE" sz="1000">
              <a:solidFill>
                <a:srgbClr val="111111"/>
              </a:solidFill>
            </a:endParaRPr>
          </a:p>
        </p:txBody>
      </p:sp>
      <p:sp>
        <p:nvSpPr>
          <p:cNvPr id="31798" name="Textfeld 160"/>
          <p:cNvSpPr txBox="1">
            <a:spLocks noChangeArrowheads="1"/>
          </p:cNvSpPr>
          <p:nvPr/>
        </p:nvSpPr>
        <p:spPr bwMode="auto">
          <a:xfrm>
            <a:off x="1571625" y="4419600"/>
            <a:ext cx="1281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Floods</a:t>
            </a:r>
          </a:p>
          <a:p>
            <a:r>
              <a:rPr lang="en-US" sz="900">
                <a:solidFill>
                  <a:srgbClr val="000000"/>
                </a:solidFill>
              </a:rPr>
              <a:t>Columbia, Mar – Jun</a:t>
            </a:r>
          </a:p>
        </p:txBody>
      </p:sp>
      <p:cxnSp>
        <p:nvCxnSpPr>
          <p:cNvPr id="59" name="Gerade Verbindung 162"/>
          <p:cNvCxnSpPr/>
          <p:nvPr/>
        </p:nvCxnSpPr>
        <p:spPr>
          <a:xfrm>
            <a:off x="2317750" y="3975100"/>
            <a:ext cx="0" cy="5857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Gerade Verbindung 163"/>
          <p:cNvCxnSpPr/>
          <p:nvPr/>
        </p:nvCxnSpPr>
        <p:spPr>
          <a:xfrm flipH="1">
            <a:off x="2327275" y="3976688"/>
            <a:ext cx="2397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Gerade Verbindung 166"/>
          <p:cNvCxnSpPr/>
          <p:nvPr/>
        </p:nvCxnSpPr>
        <p:spPr>
          <a:xfrm flipH="1" flipV="1">
            <a:off x="2608263" y="3241675"/>
            <a:ext cx="0" cy="254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802" name="Textfeld 167"/>
          <p:cNvSpPr txBox="1">
            <a:spLocks noChangeArrowheads="1"/>
          </p:cNvSpPr>
          <p:nvPr/>
        </p:nvSpPr>
        <p:spPr bwMode="auto">
          <a:xfrm>
            <a:off x="192088" y="2354263"/>
            <a:ext cx="1679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Hailstorms, severe weather</a:t>
            </a:r>
          </a:p>
          <a:p>
            <a:r>
              <a:rPr lang="en-US" sz="900">
                <a:solidFill>
                  <a:srgbClr val="000000"/>
                </a:solidFill>
              </a:rPr>
              <a:t>Canada, 12–14 August</a:t>
            </a:r>
          </a:p>
        </p:txBody>
      </p:sp>
      <p:cxnSp>
        <p:nvCxnSpPr>
          <p:cNvPr id="63" name="Gerade Verbindung 169"/>
          <p:cNvCxnSpPr/>
          <p:nvPr/>
        </p:nvCxnSpPr>
        <p:spPr>
          <a:xfrm flipH="1">
            <a:off x="914400" y="2759075"/>
            <a:ext cx="7572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Gerade Verbindung 170"/>
          <p:cNvCxnSpPr/>
          <p:nvPr/>
        </p:nvCxnSpPr>
        <p:spPr>
          <a:xfrm flipV="1">
            <a:off x="5087938" y="2759075"/>
            <a:ext cx="1079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Gerade Verbindung 171"/>
          <p:cNvCxnSpPr/>
          <p:nvPr/>
        </p:nvCxnSpPr>
        <p:spPr>
          <a:xfrm flipH="1" flipV="1">
            <a:off x="908050" y="2657475"/>
            <a:ext cx="0" cy="1047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Rechteck 254"/>
          <p:cNvSpPr/>
          <p:nvPr/>
        </p:nvSpPr>
        <p:spPr>
          <a:xfrm>
            <a:off x="276225" y="5648325"/>
            <a:ext cx="8562975" cy="819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7" name="Textfeld 42"/>
          <p:cNvSpPr txBox="1"/>
          <p:nvPr/>
        </p:nvSpPr>
        <p:spPr>
          <a:xfrm>
            <a:off x="271463" y="4972050"/>
            <a:ext cx="1876425" cy="2921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Number</a:t>
            </a:r>
            <a:r>
              <a:rPr lang="de-DE" sz="13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de-DE" sz="13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of</a:t>
            </a:r>
            <a:r>
              <a:rPr lang="de-DE" sz="13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de-DE" sz="13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events</a:t>
            </a:r>
            <a:r>
              <a:rPr lang="de-DE" sz="13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: 905</a:t>
            </a:r>
          </a:p>
        </p:txBody>
      </p:sp>
      <p:sp>
        <p:nvSpPr>
          <p:cNvPr id="31808" name="Titel 1"/>
          <p:cNvSpPr txBox="1">
            <a:spLocks/>
          </p:cNvSpPr>
          <p:nvPr/>
        </p:nvSpPr>
        <p:spPr bwMode="auto">
          <a:xfrm>
            <a:off x="231775" y="166688"/>
            <a:ext cx="89122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000" b="1">
                <a:solidFill>
                  <a:srgbClr val="28688C"/>
                </a:solidFill>
              </a:rPr>
              <a:t>Natural Catastrophes 2012 </a:t>
            </a:r>
            <a:endParaRPr lang="de-DE" sz="3000" b="1">
              <a:solidFill>
                <a:srgbClr val="28688C"/>
              </a:solidFill>
            </a:endParaRPr>
          </a:p>
        </p:txBody>
      </p:sp>
      <p:grpSp>
        <p:nvGrpSpPr>
          <p:cNvPr id="31809" name="Gruppieren 25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523875" y="5637213"/>
            <a:ext cx="8315325" cy="806450"/>
            <a:chOff x="524550" y="5637128"/>
            <a:chExt cx="8314650" cy="806716"/>
          </a:xfrm>
        </p:grpSpPr>
        <p:sp>
          <p:nvSpPr>
            <p:cNvPr id="31814" name="Oval 11"/>
            <p:cNvSpPr>
              <a:spLocks noChangeArrowheads="1"/>
            </p:cNvSpPr>
            <p:nvPr/>
          </p:nvSpPr>
          <p:spPr bwMode="auto">
            <a:xfrm>
              <a:off x="5989813" y="6094247"/>
              <a:ext cx="84866" cy="84561"/>
            </a:xfrm>
            <a:prstGeom prst="ellipse">
              <a:avLst/>
            </a:prstGeom>
            <a:solidFill>
              <a:srgbClr val="F7941D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111111"/>
                </a:solidFill>
              </a:endParaRPr>
            </a:p>
          </p:txBody>
        </p:sp>
        <p:sp>
          <p:nvSpPr>
            <p:cNvPr id="31815" name="Oval 12"/>
            <p:cNvSpPr>
              <a:spLocks noChangeArrowheads="1"/>
            </p:cNvSpPr>
            <p:nvPr/>
          </p:nvSpPr>
          <p:spPr bwMode="auto">
            <a:xfrm>
              <a:off x="3194443" y="5736715"/>
              <a:ext cx="84866" cy="84561"/>
            </a:xfrm>
            <a:prstGeom prst="ellipse">
              <a:avLst/>
            </a:prstGeom>
            <a:solidFill>
              <a:srgbClr val="B7212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111111"/>
                </a:solidFill>
              </a:endParaRPr>
            </a:p>
          </p:txBody>
        </p:sp>
        <p:sp>
          <p:nvSpPr>
            <p:cNvPr id="31816" name="Oval 13"/>
            <p:cNvSpPr>
              <a:spLocks noChangeArrowheads="1"/>
            </p:cNvSpPr>
            <p:nvPr/>
          </p:nvSpPr>
          <p:spPr bwMode="auto">
            <a:xfrm>
              <a:off x="5989813" y="5737156"/>
              <a:ext cx="84866" cy="84561"/>
            </a:xfrm>
            <a:prstGeom prst="ellipse">
              <a:avLst/>
            </a:prstGeom>
            <a:solidFill>
              <a:srgbClr val="276C75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111111"/>
                </a:solidFill>
              </a:endParaRPr>
            </a:p>
          </p:txBody>
        </p:sp>
        <p:sp>
          <p:nvSpPr>
            <p:cNvPr id="31817" name="Oval 72"/>
            <p:cNvSpPr>
              <a:spLocks noChangeArrowheads="1"/>
            </p:cNvSpPr>
            <p:nvPr/>
          </p:nvSpPr>
          <p:spPr bwMode="auto">
            <a:xfrm>
              <a:off x="3194443" y="6109620"/>
              <a:ext cx="84866" cy="84561"/>
            </a:xfrm>
            <a:prstGeom prst="ellipse">
              <a:avLst/>
            </a:prstGeom>
            <a:solidFill>
              <a:srgbClr val="6A972D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111111"/>
                </a:solidFill>
              </a:endParaRPr>
            </a:p>
          </p:txBody>
        </p:sp>
        <p:sp>
          <p:nvSpPr>
            <p:cNvPr id="74" name="Ellipse 15"/>
            <p:cNvSpPr>
              <a:spLocks noChangeAspect="1"/>
            </p:cNvSpPr>
            <p:nvPr/>
          </p:nvSpPr>
          <p:spPr>
            <a:xfrm>
              <a:off x="561060" y="5757818"/>
              <a:ext cx="49208" cy="50817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75" name="Ellipse 50"/>
            <p:cNvSpPr>
              <a:spLocks/>
            </p:cNvSpPr>
            <p:nvPr/>
          </p:nvSpPr>
          <p:spPr>
            <a:xfrm>
              <a:off x="524550" y="6077010"/>
              <a:ext cx="125403" cy="125454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31820" name="Text Box 6"/>
            <p:cNvSpPr txBox="1">
              <a:spLocks noChangeArrowheads="1"/>
            </p:cNvSpPr>
            <p:nvPr/>
          </p:nvSpPr>
          <p:spPr bwMode="auto">
            <a:xfrm>
              <a:off x="3365893" y="5640335"/>
              <a:ext cx="261161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>
                  <a:solidFill>
                    <a:srgbClr val="4D4E53"/>
                  </a:solidFill>
                </a:rPr>
                <a:t>Geophysical events</a:t>
              </a:r>
              <a:r>
                <a:rPr lang="en-US" sz="1100">
                  <a:solidFill>
                    <a:srgbClr val="4D4E53"/>
                  </a:solidFill>
                </a:rPr>
                <a:t/>
              </a:r>
              <a:br>
                <a:rPr lang="en-US" sz="1100">
                  <a:solidFill>
                    <a:srgbClr val="4D4E53"/>
                  </a:solidFill>
                </a:rPr>
              </a:br>
              <a:r>
                <a:rPr lang="en-US" sz="1100">
                  <a:solidFill>
                    <a:srgbClr val="4D4E53"/>
                  </a:solidFill>
                </a:rPr>
                <a:t>(earthquake, tsunami, volcanic activity</a:t>
              </a:r>
              <a:r>
                <a:rPr lang="en-US" sz="110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31821" name="Text Box 7"/>
            <p:cNvSpPr txBox="1">
              <a:spLocks noChangeArrowheads="1"/>
            </p:cNvSpPr>
            <p:nvPr/>
          </p:nvSpPr>
          <p:spPr bwMode="auto">
            <a:xfrm>
              <a:off x="3365893" y="6012957"/>
              <a:ext cx="340042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b="1">
                  <a:solidFill>
                    <a:srgbClr val="4D4E53"/>
                  </a:solidFill>
                </a:rPr>
                <a:t>Meteorological events </a:t>
              </a:r>
              <a:br>
                <a:rPr lang="en-US" sz="1100" b="1">
                  <a:solidFill>
                    <a:srgbClr val="4D4E53"/>
                  </a:solidFill>
                </a:rPr>
              </a:br>
              <a:r>
                <a:rPr lang="en-US" sz="1100">
                  <a:solidFill>
                    <a:srgbClr val="4D4E53"/>
                  </a:solidFill>
                </a:rPr>
                <a:t>(storm) </a:t>
              </a:r>
            </a:p>
          </p:txBody>
        </p:sp>
        <p:sp>
          <p:nvSpPr>
            <p:cNvPr id="31822" name="Text Box 6"/>
            <p:cNvSpPr txBox="1">
              <a:spLocks noChangeArrowheads="1"/>
            </p:cNvSpPr>
            <p:nvPr/>
          </p:nvSpPr>
          <p:spPr bwMode="auto">
            <a:xfrm>
              <a:off x="727426" y="6007172"/>
              <a:ext cx="224437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b="1">
                  <a:solidFill>
                    <a:srgbClr val="4D4E53"/>
                  </a:solidFill>
                </a:rPr>
                <a:t>Selection of significant </a:t>
              </a:r>
            </a:p>
            <a:p>
              <a:r>
                <a:rPr lang="en-US" sz="1100" b="1">
                  <a:solidFill>
                    <a:srgbClr val="4D4E53"/>
                  </a:solidFill>
                </a:rPr>
                <a:t>Natural catastrophes</a:t>
              </a:r>
            </a:p>
          </p:txBody>
        </p:sp>
        <p:sp>
          <p:nvSpPr>
            <p:cNvPr id="31823" name="Text Box 6"/>
            <p:cNvSpPr txBox="1">
              <a:spLocks noChangeArrowheads="1"/>
            </p:cNvSpPr>
            <p:nvPr/>
          </p:nvSpPr>
          <p:spPr bwMode="auto">
            <a:xfrm>
              <a:off x="736951" y="5652631"/>
              <a:ext cx="158729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>
                  <a:solidFill>
                    <a:srgbClr val="4D4E53"/>
                  </a:solidFill>
                </a:rPr>
                <a:t>Natural catastrophes</a:t>
              </a:r>
            </a:p>
          </p:txBody>
        </p:sp>
        <p:sp>
          <p:nvSpPr>
            <p:cNvPr id="31824" name="Text Box 8"/>
            <p:cNvSpPr txBox="1">
              <a:spLocks noChangeArrowheads="1"/>
            </p:cNvSpPr>
            <p:nvPr/>
          </p:nvSpPr>
          <p:spPr bwMode="auto">
            <a:xfrm>
              <a:off x="6161263" y="5637128"/>
              <a:ext cx="169309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>
                  <a:solidFill>
                    <a:srgbClr val="4D4E53"/>
                  </a:solidFill>
                </a:rPr>
                <a:t>Hydrological events</a:t>
              </a:r>
              <a:br>
                <a:rPr lang="en-US" sz="1100" b="1">
                  <a:solidFill>
                    <a:srgbClr val="4D4E53"/>
                  </a:solidFill>
                </a:rPr>
              </a:br>
              <a:r>
                <a:rPr lang="en-US" sz="1100">
                  <a:solidFill>
                    <a:srgbClr val="4D4E53"/>
                  </a:solidFill>
                </a:rPr>
                <a:t>(flood, mass movement)</a:t>
              </a:r>
            </a:p>
          </p:txBody>
        </p:sp>
        <p:sp>
          <p:nvSpPr>
            <p:cNvPr id="31825" name="Text Box 9"/>
            <p:cNvSpPr txBox="1">
              <a:spLocks noChangeArrowheads="1"/>
            </p:cNvSpPr>
            <p:nvPr/>
          </p:nvSpPr>
          <p:spPr bwMode="auto">
            <a:xfrm>
              <a:off x="6161263" y="6012957"/>
              <a:ext cx="267793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b="1">
                  <a:solidFill>
                    <a:srgbClr val="4D4E53"/>
                  </a:solidFill>
                </a:rPr>
                <a:t>Climatological events</a:t>
              </a:r>
              <a:r>
                <a:rPr lang="en-US" sz="1100">
                  <a:solidFill>
                    <a:srgbClr val="4D4E53"/>
                  </a:solidFill>
                </a:rPr>
                <a:t/>
              </a:r>
              <a:br>
                <a:rPr lang="en-US" sz="1100">
                  <a:solidFill>
                    <a:srgbClr val="4D4E53"/>
                  </a:solidFill>
                </a:rPr>
              </a:br>
              <a:r>
                <a:rPr lang="en-US" sz="1100">
                  <a:solidFill>
                    <a:srgbClr val="4D4E53"/>
                  </a:solidFill>
                </a:rPr>
                <a:t>(extreme temperature, drought, wildfire)</a:t>
              </a:r>
            </a:p>
          </p:txBody>
        </p:sp>
      </p:grpSp>
      <p:sp>
        <p:nvSpPr>
          <p:cNvPr id="31810" name="Textfeld 172"/>
          <p:cNvSpPr txBox="1">
            <a:spLocks noChangeArrowheads="1"/>
          </p:cNvSpPr>
          <p:nvPr/>
        </p:nvSpPr>
        <p:spPr bwMode="auto">
          <a:xfrm>
            <a:off x="4392613" y="1349375"/>
            <a:ext cx="13382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Winter Storm Andrea</a:t>
            </a:r>
          </a:p>
          <a:p>
            <a:r>
              <a:rPr lang="en-US" sz="900">
                <a:solidFill>
                  <a:srgbClr val="000000"/>
                </a:solidFill>
              </a:rPr>
              <a:t>Europe, 5–6 January</a:t>
            </a:r>
          </a:p>
          <a:p>
            <a:endParaRPr lang="de-DE" sz="1000">
              <a:solidFill>
                <a:srgbClr val="11111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415338" y="6540500"/>
            <a:ext cx="685800" cy="27463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91B3D60-0A31-467F-83A8-DF1A8977A52B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5" name="Text Box 49"/>
          <p:cNvSpPr txBox="1">
            <a:spLocks noChangeArrowheads="1"/>
          </p:cNvSpPr>
          <p:nvPr/>
        </p:nvSpPr>
        <p:spPr bwMode="auto">
          <a:xfrm>
            <a:off x="2667000" y="6530975"/>
            <a:ext cx="38100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auto">
              <a:lnSpc>
                <a:spcPct val="130000"/>
              </a:lnSpc>
              <a:spcBef>
                <a:spcPct val="1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sz="1000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© 2013 Munich Re</a:t>
            </a:r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6" name="PPTShape_0"/>
          <p:cNvSpPr txBox="1">
            <a:spLocks noChangeArrowheads="1"/>
          </p:cNvSpPr>
          <p:nvPr/>
        </p:nvSpPr>
        <p:spPr bwMode="auto">
          <a:xfrm>
            <a:off x="76200" y="6608763"/>
            <a:ext cx="5942013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Source: Geo Risks Research, NatCatSERVICE – As at January 2013  </a:t>
            </a:r>
            <a:endParaRPr lang="en-US" sz="9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269875" y="1419225"/>
            <a:ext cx="8569325" cy="5057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Titel 19"/>
          <p:cNvSpPr>
            <a:spLocks noGrp="1"/>
          </p:cNvSpPr>
          <p:nvPr>
            <p:ph type="title"/>
          </p:nvPr>
        </p:nvSpPr>
        <p:spPr>
          <a:xfrm>
            <a:off x="447675" y="255588"/>
            <a:ext cx="6840538" cy="719137"/>
          </a:xfrm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srgbClr val="28688C"/>
                </a:solidFill>
              </a:rPr>
              <a:t>Number of natural catastrophes worldwide, 1980 – 2012</a:t>
            </a:r>
            <a:endParaRPr lang="de-DE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269875" y="1419225"/>
            <a:ext cx="1079500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50" dirty="0" err="1">
                <a:solidFill>
                  <a:srgbClr val="4D4E53"/>
                </a:solidFill>
                <a:latin typeface="+mn-lt"/>
                <a:cs typeface="+mn-cs"/>
              </a:rPr>
              <a:t>Number</a:t>
            </a:r>
            <a:endParaRPr lang="de-DE" sz="1050" dirty="0">
              <a:solidFill>
                <a:srgbClr val="4D4E53"/>
              </a:solidFill>
              <a:latin typeface="+mn-lt"/>
              <a:cs typeface="+mn-cs"/>
            </a:endParaRPr>
          </a:p>
        </p:txBody>
      </p:sp>
      <p:grpSp>
        <p:nvGrpSpPr>
          <p:cNvPr id="32773" name="Gruppieren 2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757238" y="5824538"/>
            <a:ext cx="8089900" cy="554037"/>
            <a:chOff x="757672" y="5824704"/>
            <a:chExt cx="8089328" cy="553998"/>
          </a:xfrm>
        </p:grpSpPr>
        <p:grpSp>
          <p:nvGrpSpPr>
            <p:cNvPr id="32778" name="Gruppieren 37"/>
            <p:cNvGrpSpPr>
              <a:grpSpLocks/>
            </p:cNvGrpSpPr>
            <p:nvPr/>
          </p:nvGrpSpPr>
          <p:grpSpPr bwMode="auto">
            <a:xfrm>
              <a:off x="2857459" y="5824704"/>
              <a:ext cx="1964702" cy="400110"/>
              <a:chOff x="7409219" y="2981265"/>
              <a:chExt cx="1964702" cy="400110"/>
            </a:xfrm>
          </p:grpSpPr>
          <p:sp>
            <p:nvSpPr>
              <p:cNvPr id="32788" name="Text Box 34"/>
              <p:cNvSpPr txBox="1">
                <a:spLocks noChangeArrowheads="1"/>
              </p:cNvSpPr>
              <p:nvPr/>
            </p:nvSpPr>
            <p:spPr bwMode="auto">
              <a:xfrm>
                <a:off x="7551255" y="2981265"/>
                <a:ext cx="182266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1000" b="1">
                    <a:solidFill>
                      <a:srgbClr val="4D4E53"/>
                    </a:solidFill>
                  </a:rPr>
                  <a:t>Meteorological</a:t>
                </a:r>
                <a:r>
                  <a:rPr lang="en-GB" sz="1000">
                    <a:solidFill>
                      <a:srgbClr val="4D4E53"/>
                    </a:solidFill>
                  </a:rPr>
                  <a:t> </a:t>
                </a:r>
                <a:r>
                  <a:rPr lang="en-GB" sz="1000" b="1">
                    <a:solidFill>
                      <a:srgbClr val="4D4E53"/>
                    </a:solidFill>
                  </a:rPr>
                  <a:t>events</a:t>
                </a:r>
              </a:p>
              <a:p>
                <a:r>
                  <a:rPr lang="en-GB" sz="1000">
                    <a:solidFill>
                      <a:srgbClr val="4D4E53"/>
                    </a:solidFill>
                  </a:rPr>
                  <a:t>(Storm)</a:t>
                </a:r>
              </a:p>
            </p:txBody>
          </p:sp>
          <p:sp>
            <p:nvSpPr>
              <p:cNvPr id="35" name="Rectangle 29"/>
              <p:cNvSpPr>
                <a:spLocks noChangeArrowheads="1"/>
              </p:cNvSpPr>
              <p:nvPr/>
            </p:nvSpPr>
            <p:spPr bwMode="auto">
              <a:xfrm>
                <a:off x="7409546" y="3054285"/>
                <a:ext cx="144453" cy="14286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00">
                  <a:solidFill>
                    <a:prstClr val="black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32779" name="Gruppieren 40"/>
            <p:cNvGrpSpPr>
              <a:grpSpLocks/>
            </p:cNvGrpSpPr>
            <p:nvPr/>
          </p:nvGrpSpPr>
          <p:grpSpPr bwMode="auto">
            <a:xfrm>
              <a:off x="4896904" y="5824704"/>
              <a:ext cx="1710926" cy="553998"/>
              <a:chOff x="7357463" y="3705385"/>
              <a:chExt cx="1710926" cy="553998"/>
            </a:xfrm>
          </p:grpSpPr>
          <p:sp>
            <p:nvSpPr>
              <p:cNvPr id="32786" name="Text Box 35"/>
              <p:cNvSpPr txBox="1">
                <a:spLocks noChangeArrowheads="1"/>
              </p:cNvSpPr>
              <p:nvPr/>
            </p:nvSpPr>
            <p:spPr bwMode="auto">
              <a:xfrm>
                <a:off x="7499498" y="3705385"/>
                <a:ext cx="1568891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 sz="1000" b="1">
                    <a:solidFill>
                      <a:srgbClr val="4D4E53"/>
                    </a:solidFill>
                  </a:rPr>
                  <a:t>Hydrological</a:t>
                </a:r>
                <a:r>
                  <a:rPr lang="de-DE" sz="1000">
                    <a:solidFill>
                      <a:srgbClr val="4D4E53"/>
                    </a:solidFill>
                  </a:rPr>
                  <a:t> </a:t>
                </a:r>
                <a:r>
                  <a:rPr lang="de-DE" sz="1000" b="1">
                    <a:solidFill>
                      <a:srgbClr val="4D4E53"/>
                    </a:solidFill>
                  </a:rPr>
                  <a:t>events</a:t>
                </a:r>
              </a:p>
              <a:p>
                <a:r>
                  <a:rPr lang="de-DE" sz="1000">
                    <a:solidFill>
                      <a:srgbClr val="4D4E53"/>
                    </a:solidFill>
                  </a:rPr>
                  <a:t>(Flood, mass movement)</a:t>
                </a:r>
              </a:p>
            </p:txBody>
          </p:sp>
          <p:sp>
            <p:nvSpPr>
              <p:cNvPr id="33" name="Rectangle 30"/>
              <p:cNvSpPr>
                <a:spLocks noChangeArrowheads="1"/>
              </p:cNvSpPr>
              <p:nvPr/>
            </p:nvSpPr>
            <p:spPr bwMode="auto">
              <a:xfrm>
                <a:off x="7358138" y="3778405"/>
                <a:ext cx="144452" cy="14286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00">
                  <a:solidFill>
                    <a:prstClr val="black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32780" name="Gruppieren 43"/>
            <p:cNvGrpSpPr>
              <a:grpSpLocks/>
            </p:cNvGrpSpPr>
            <p:nvPr/>
          </p:nvGrpSpPr>
          <p:grpSpPr bwMode="auto">
            <a:xfrm>
              <a:off x="6819106" y="5824704"/>
              <a:ext cx="2027894" cy="553998"/>
              <a:chOff x="7297081" y="4495959"/>
              <a:chExt cx="1546036" cy="553998"/>
            </a:xfrm>
          </p:grpSpPr>
          <p:sp>
            <p:nvSpPr>
              <p:cNvPr id="32784" name="Text Box 33"/>
              <p:cNvSpPr txBox="1">
                <a:spLocks noChangeArrowheads="1"/>
              </p:cNvSpPr>
              <p:nvPr/>
            </p:nvSpPr>
            <p:spPr bwMode="auto">
              <a:xfrm>
                <a:off x="7439117" y="4495959"/>
                <a:ext cx="1404000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 sz="1000" b="1">
                    <a:solidFill>
                      <a:srgbClr val="4D4E53"/>
                    </a:solidFill>
                  </a:rPr>
                  <a:t>Climatological</a:t>
                </a:r>
                <a:r>
                  <a:rPr lang="de-DE" sz="1000">
                    <a:solidFill>
                      <a:srgbClr val="4D4E53"/>
                    </a:solidFill>
                  </a:rPr>
                  <a:t> </a:t>
                </a:r>
                <a:r>
                  <a:rPr lang="de-DE" sz="1000" b="1">
                    <a:solidFill>
                      <a:srgbClr val="4D4E53"/>
                    </a:solidFill>
                  </a:rPr>
                  <a:t>events</a:t>
                </a:r>
                <a:r>
                  <a:rPr lang="de-DE" sz="1000">
                    <a:solidFill>
                      <a:srgbClr val="4D4E53"/>
                    </a:solidFill>
                  </a:rPr>
                  <a:t/>
                </a:r>
                <a:br>
                  <a:rPr lang="de-DE" sz="1000">
                    <a:solidFill>
                      <a:srgbClr val="4D4E53"/>
                    </a:solidFill>
                  </a:rPr>
                </a:br>
                <a:r>
                  <a:rPr lang="de-DE" sz="1000">
                    <a:solidFill>
                      <a:srgbClr val="4D4E53"/>
                    </a:solidFill>
                  </a:rPr>
                  <a:t>(Extreme temperature, </a:t>
                </a:r>
              </a:p>
              <a:p>
                <a:r>
                  <a:rPr lang="de-DE" sz="1000">
                    <a:solidFill>
                      <a:srgbClr val="4D4E53"/>
                    </a:solidFill>
                  </a:rPr>
                  <a:t>drought, forest fire)</a:t>
                </a:r>
              </a:p>
            </p:txBody>
          </p:sp>
          <p:sp>
            <p:nvSpPr>
              <p:cNvPr id="32785" name="Rectangle 30"/>
              <p:cNvSpPr>
                <a:spLocks noChangeArrowheads="1"/>
              </p:cNvSpPr>
              <p:nvPr/>
            </p:nvSpPr>
            <p:spPr bwMode="auto">
              <a:xfrm>
                <a:off x="7297081" y="4568375"/>
                <a:ext cx="109783" cy="144000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0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781" name="Gruppieren 46"/>
            <p:cNvGrpSpPr>
              <a:grpSpLocks/>
            </p:cNvGrpSpPr>
            <p:nvPr/>
          </p:nvGrpSpPr>
          <p:grpSpPr bwMode="auto">
            <a:xfrm>
              <a:off x="757672" y="5824704"/>
              <a:ext cx="2052202" cy="553998"/>
              <a:chOff x="7297081" y="2133760"/>
              <a:chExt cx="2052202" cy="553998"/>
            </a:xfrm>
          </p:grpSpPr>
          <p:sp>
            <p:nvSpPr>
              <p:cNvPr id="32782" name="Text Box 32"/>
              <p:cNvSpPr txBox="1">
                <a:spLocks noChangeArrowheads="1"/>
              </p:cNvSpPr>
              <p:nvPr/>
            </p:nvSpPr>
            <p:spPr bwMode="auto">
              <a:xfrm>
                <a:off x="7439116" y="2133760"/>
                <a:ext cx="1910167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1000" b="1">
                    <a:solidFill>
                      <a:srgbClr val="4D4E53"/>
                    </a:solidFill>
                  </a:rPr>
                  <a:t>Geophysical</a:t>
                </a:r>
                <a:r>
                  <a:rPr lang="en-GB" sz="1000">
                    <a:solidFill>
                      <a:srgbClr val="4D4E53"/>
                    </a:solidFill>
                  </a:rPr>
                  <a:t> </a:t>
                </a:r>
                <a:r>
                  <a:rPr lang="en-GB" sz="1000" b="1">
                    <a:solidFill>
                      <a:srgbClr val="4D4E53"/>
                    </a:solidFill>
                  </a:rPr>
                  <a:t>events</a:t>
                </a:r>
                <a:r>
                  <a:rPr lang="en-GB" sz="1000">
                    <a:solidFill>
                      <a:srgbClr val="4D4E53"/>
                    </a:solidFill>
                  </a:rPr>
                  <a:t/>
                </a:r>
                <a:br>
                  <a:rPr lang="en-GB" sz="1000">
                    <a:solidFill>
                      <a:srgbClr val="4D4E53"/>
                    </a:solidFill>
                  </a:rPr>
                </a:br>
                <a:r>
                  <a:rPr lang="en-GB" sz="1000">
                    <a:solidFill>
                      <a:srgbClr val="4D4E53"/>
                    </a:solidFill>
                  </a:rPr>
                  <a:t>(Earthquake, tsunami, </a:t>
                </a:r>
                <a:br>
                  <a:rPr lang="en-GB" sz="1000">
                    <a:solidFill>
                      <a:srgbClr val="4D4E53"/>
                    </a:solidFill>
                  </a:rPr>
                </a:br>
                <a:r>
                  <a:rPr lang="en-GB" sz="1000">
                    <a:solidFill>
                      <a:srgbClr val="4D4E53"/>
                    </a:solidFill>
                  </a:rPr>
                  <a:t>volcanic eruption)</a:t>
                </a:r>
              </a:p>
            </p:txBody>
          </p:sp>
          <p:sp>
            <p:nvSpPr>
              <p:cNvPr id="29" name="Rectangle 28"/>
              <p:cNvSpPr>
                <a:spLocks noChangeArrowheads="1"/>
              </p:cNvSpPr>
              <p:nvPr/>
            </p:nvSpPr>
            <p:spPr bwMode="auto">
              <a:xfrm>
                <a:off x="7297081" y="2206780"/>
                <a:ext cx="144452" cy="142865"/>
              </a:xfrm>
              <a:prstGeom prst="rect">
                <a:avLst/>
              </a:prstGeom>
              <a:solidFill>
                <a:schemeClr val="accent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00">
                  <a:solidFill>
                    <a:prstClr val="black"/>
                  </a:solidFill>
                  <a:latin typeface="+mn-lt"/>
                  <a:cs typeface="+mn-cs"/>
                </a:endParaRPr>
              </a:p>
            </p:txBody>
          </p:sp>
        </p:grpSp>
      </p:grpSp>
      <p:pic>
        <p:nvPicPr>
          <p:cNvPr id="32774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screen"/>
          <a:srcRect t="9937"/>
          <a:stretch>
            <a:fillRect/>
          </a:stretch>
        </p:blipFill>
        <p:spPr bwMode="auto">
          <a:xfrm>
            <a:off x="457200" y="1676400"/>
            <a:ext cx="81915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/>
          <p:nvPr/>
        </p:nvSpPr>
        <p:spPr>
          <a:xfrm>
            <a:off x="8415338" y="6540500"/>
            <a:ext cx="685800" cy="27463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88D2ADB-3B2D-4F98-80AC-2AF7A532D691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0" name="Text Box 49"/>
          <p:cNvSpPr txBox="1">
            <a:spLocks noChangeArrowheads="1"/>
          </p:cNvSpPr>
          <p:nvPr/>
        </p:nvSpPr>
        <p:spPr bwMode="auto">
          <a:xfrm>
            <a:off x="2667000" y="6530975"/>
            <a:ext cx="38100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auto">
              <a:lnSpc>
                <a:spcPct val="130000"/>
              </a:lnSpc>
              <a:spcBef>
                <a:spcPct val="1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sz="1000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© 2013 Munich Re</a:t>
            </a:r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1" name="PPTShape_0"/>
          <p:cNvSpPr txBox="1">
            <a:spLocks noChangeArrowheads="1"/>
          </p:cNvSpPr>
          <p:nvPr/>
        </p:nvSpPr>
        <p:spPr bwMode="auto">
          <a:xfrm>
            <a:off x="76200" y="6608763"/>
            <a:ext cx="5942013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Source: Geo Risks Research, NatCatSERVICE – As at January 2013  </a:t>
            </a:r>
            <a:endParaRPr lang="en-US" sz="9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69875" y="1419225"/>
            <a:ext cx="8569325" cy="5057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3795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69875" y="1327150"/>
            <a:ext cx="8077200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itel 15"/>
          <p:cNvSpPr>
            <a:spLocks noGrp="1"/>
          </p:cNvSpPr>
          <p:nvPr>
            <p:ph type="title"/>
          </p:nvPr>
        </p:nvSpPr>
        <p:spPr>
          <a:xfrm>
            <a:off x="255588" y="306388"/>
            <a:ext cx="7453312" cy="719137"/>
          </a:xfrm>
        </p:spPr>
        <p:txBody>
          <a:bodyPr/>
          <a:lstStyle/>
          <a:p>
            <a:r>
              <a:rPr lang="de-DE" smtClean="0">
                <a:solidFill>
                  <a:srgbClr val="28688C"/>
                </a:solidFill>
              </a:rPr>
              <a:t>Economic and Insured Losses, Natural Catastrophes worldwide 1980 – 2012</a:t>
            </a:r>
          </a:p>
        </p:txBody>
      </p:sp>
      <p:sp>
        <p:nvSpPr>
          <p:cNvPr id="7" name="Rechteck 14"/>
          <p:cNvSpPr/>
          <p:nvPr/>
        </p:nvSpPr>
        <p:spPr>
          <a:xfrm>
            <a:off x="269875" y="1419225"/>
            <a:ext cx="1079500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4D4E53"/>
                </a:solidFill>
                <a:latin typeface="+mn-lt"/>
                <a:cs typeface="+mn-cs"/>
              </a:rPr>
              <a:t>(</a:t>
            </a:r>
            <a:r>
              <a:rPr lang="en-US" sz="1050" dirty="0" err="1">
                <a:solidFill>
                  <a:srgbClr val="4D4E53"/>
                </a:solidFill>
                <a:latin typeface="+mn-lt"/>
                <a:cs typeface="+mn-cs"/>
              </a:rPr>
              <a:t>bn</a:t>
            </a:r>
            <a:r>
              <a:rPr lang="de-DE" sz="1050" dirty="0">
                <a:solidFill>
                  <a:srgbClr val="4D4E53"/>
                </a:solidFill>
                <a:latin typeface="+mn-lt"/>
                <a:cs typeface="+mn-cs"/>
              </a:rPr>
              <a:t> US$)</a:t>
            </a:r>
          </a:p>
        </p:txBody>
      </p:sp>
      <p:grpSp>
        <p:nvGrpSpPr>
          <p:cNvPr id="33798" name="Gruppieren 18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406525" y="5918200"/>
            <a:ext cx="6216650" cy="246063"/>
            <a:chOff x="1766229" y="5197109"/>
            <a:chExt cx="4509181" cy="247044"/>
          </a:xfrm>
        </p:grpSpPr>
        <p:sp>
          <p:nvSpPr>
            <p:cNvPr id="9" name="Textfeld 25"/>
            <p:cNvSpPr txBox="1">
              <a:spLocks noChangeArrowheads="1"/>
            </p:cNvSpPr>
            <p:nvPr/>
          </p:nvSpPr>
          <p:spPr bwMode="auto">
            <a:xfrm>
              <a:off x="1909012" y="5197109"/>
              <a:ext cx="1524555" cy="247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000" b="1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Overall </a:t>
              </a:r>
              <a:r>
                <a:rPr lang="de-DE" sz="1000" b="1" dirty="0" err="1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losses</a:t>
              </a:r>
              <a:r>
                <a:rPr lang="de-DE" sz="1000" b="1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 (in 2012 </a:t>
              </a:r>
              <a:r>
                <a:rPr lang="de-DE" sz="1000" b="1" dirty="0" err="1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values</a:t>
              </a:r>
              <a:r>
                <a:rPr lang="de-DE" sz="1000" b="1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)  </a:t>
              </a:r>
            </a:p>
          </p:txBody>
        </p:sp>
        <p:sp>
          <p:nvSpPr>
            <p:cNvPr id="10" name="Textfeld 26"/>
            <p:cNvSpPr txBox="1">
              <a:spLocks noChangeArrowheads="1"/>
            </p:cNvSpPr>
            <p:nvPr/>
          </p:nvSpPr>
          <p:spPr bwMode="auto">
            <a:xfrm>
              <a:off x="4728978" y="5197109"/>
              <a:ext cx="1546432" cy="247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000" b="1" dirty="0" err="1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Insured</a:t>
              </a:r>
              <a:r>
                <a:rPr lang="de-DE" sz="1000" b="1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 </a:t>
              </a:r>
              <a:r>
                <a:rPr lang="de-DE" sz="1000" b="1" dirty="0" err="1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losses</a:t>
              </a:r>
              <a:r>
                <a:rPr lang="de-DE" sz="1000" b="1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 (in 2012 </a:t>
              </a:r>
              <a:r>
                <a:rPr lang="de-DE" sz="1000" b="1" dirty="0" err="1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values</a:t>
              </a:r>
              <a:r>
                <a:rPr lang="de-DE" sz="1000" b="1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)  </a:t>
              </a:r>
            </a:p>
          </p:txBody>
        </p:sp>
        <p:sp>
          <p:nvSpPr>
            <p:cNvPr id="33804" name="Rechteck 30"/>
            <p:cNvSpPr>
              <a:spLocks noChangeArrowheads="1"/>
            </p:cNvSpPr>
            <p:nvPr/>
          </p:nvSpPr>
          <p:spPr bwMode="auto">
            <a:xfrm>
              <a:off x="1766229" y="5265965"/>
              <a:ext cx="104455" cy="144481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266700" indent="-265113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33805" name="Rechteck 31"/>
            <p:cNvSpPr>
              <a:spLocks noChangeArrowheads="1"/>
            </p:cNvSpPr>
            <p:nvPr/>
          </p:nvSpPr>
          <p:spPr bwMode="auto">
            <a:xfrm>
              <a:off x="4609400" y="5265958"/>
              <a:ext cx="104455" cy="144481"/>
            </a:xfrm>
            <a:prstGeom prst="rect">
              <a:avLst/>
            </a:prstGeom>
            <a:solidFill>
              <a:srgbClr val="002060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marL="266700" indent="-265113"/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415338" y="6540500"/>
            <a:ext cx="685800" cy="27463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B01BB87-D0FB-4EA2-8402-D15236BDBD20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Text Box 49"/>
          <p:cNvSpPr txBox="1">
            <a:spLocks noChangeArrowheads="1"/>
          </p:cNvSpPr>
          <p:nvPr/>
        </p:nvSpPr>
        <p:spPr bwMode="auto">
          <a:xfrm>
            <a:off x="2667000" y="6530975"/>
            <a:ext cx="38100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auto">
              <a:lnSpc>
                <a:spcPct val="130000"/>
              </a:lnSpc>
              <a:spcBef>
                <a:spcPct val="1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sz="1000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© 2013 Munich Re</a:t>
            </a:r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PPTShape_0"/>
          <p:cNvSpPr txBox="1">
            <a:spLocks noChangeArrowheads="1"/>
          </p:cNvSpPr>
          <p:nvPr/>
        </p:nvSpPr>
        <p:spPr bwMode="auto">
          <a:xfrm>
            <a:off x="76200" y="6608763"/>
            <a:ext cx="5942013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Source: Geo Risks Research, NatCatSERVICE – As at January 2013  </a:t>
            </a:r>
            <a:endParaRPr lang="en-US" sz="9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6213" y="1500188"/>
            <a:ext cx="7256462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74638" y="6551613"/>
            <a:ext cx="1057275" cy="246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</a:rPr>
              <a:t>Source: NOAA </a:t>
            </a:r>
            <a:endParaRPr lang="en-US" sz="10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15338" y="6540500"/>
            <a:ext cx="685800" cy="27463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fld id="{5694C584-CDEB-49B8-A73F-6878C6343824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>
                <a:defRPr/>
              </a:pPr>
              <a:t>27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black">
          <a:xfrm>
            <a:off x="26988" y="73025"/>
            <a:ext cx="78533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de-DE" sz="3000" b="1" kern="0" dirty="0">
                <a:solidFill>
                  <a:srgbClr val="225A7A"/>
                </a:solidFill>
                <a:ea typeface="+mj-ea"/>
                <a:cs typeface="+mj-cs"/>
              </a:rPr>
              <a:t>Global Temperature Anomolies, May 2012</a:t>
            </a:r>
            <a:endParaRPr lang="de-DE" sz="3000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6902450" y="2035175"/>
            <a:ext cx="2093913" cy="31400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Northern hemisphere land and ocean temperature for May 2012 was the all-time warmest on record, at 0.85 degrees C (1.53 degrees F) above average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5300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553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E10FDC-E66E-44DD-9EED-9F3747762DFC}" type="slidenum">
              <a:rPr lang="en-US" smtClean="0"/>
              <a:pPr>
                <a:defRPr/>
              </a:pPr>
              <a:t>28</a:t>
            </a:fld>
            <a:endParaRPr lang="en-US" smtClean="0"/>
          </a:p>
        </p:txBody>
      </p:sp>
      <p:graphicFrame>
        <p:nvGraphicFramePr>
          <p:cNvPr id="7170" name="Object 2"/>
          <p:cNvGraphicFramePr>
            <a:graphicFrameLocks/>
          </p:cNvGraphicFramePr>
          <p:nvPr/>
        </p:nvGraphicFramePr>
        <p:xfrm>
          <a:off x="252413" y="1828800"/>
          <a:ext cx="8493125" cy="4343400"/>
        </p:xfrm>
        <a:graphic>
          <a:graphicData uri="http://schemas.openxmlformats.org/presentationml/2006/ole">
            <p:oleObj spid="_x0000_s7170" name="Chart" r:id="rId4" imgW="8439161" imgH="4324336" progId="MSGraph.Chart.8">
              <p:embed followColorScheme="full"/>
            </p:oleObj>
          </a:graphicData>
        </a:graphic>
      </p:graphicFrame>
      <p:sp>
        <p:nvSpPr>
          <p:cNvPr id="2057222" name="AutoShape 6"/>
          <p:cNvSpPr>
            <a:spLocks noChangeArrowheads="1"/>
          </p:cNvSpPr>
          <p:nvPr/>
        </p:nvSpPr>
        <p:spPr bwMode="blackWhite">
          <a:xfrm>
            <a:off x="2111375" y="1282700"/>
            <a:ext cx="1457325" cy="723900"/>
          </a:xfrm>
          <a:prstGeom prst="wedgeRectCallout">
            <a:avLst>
              <a:gd name="adj1" fmla="val -72209"/>
              <a:gd name="adj2" fmla="val 2818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Average annual change</a:t>
            </a:r>
            <a:endParaRPr lang="en-US" sz="16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black">
          <a:xfrm>
            <a:off x="328613" y="1344613"/>
            <a:ext cx="822166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(Gigawatts)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2359025" y="2295525"/>
            <a:ext cx="2876550" cy="1538288"/>
          </a:xfrm>
          <a:prstGeom prst="wedgeRectCallout">
            <a:avLst>
              <a:gd name="adj1" fmla="val 88268"/>
              <a:gd name="adj2" fmla="val 4261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</a:rPr>
              <a:t>Wind is expected to experience the greatest change in capacity but solar will experience the fastest growth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7177" name="TextBox 10"/>
          <p:cNvSpPr txBox="1">
            <a:spLocks noChangeArrowheads="1"/>
          </p:cNvSpPr>
          <p:nvPr/>
        </p:nvSpPr>
        <p:spPr bwMode="auto">
          <a:xfrm>
            <a:off x="987425" y="1652588"/>
            <a:ext cx="1003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/>
              <a:t>+0.2%</a:t>
            </a:r>
          </a:p>
        </p:txBody>
      </p:sp>
      <p:sp>
        <p:nvSpPr>
          <p:cNvPr id="7178" name="TextBox 11"/>
          <p:cNvSpPr txBox="1">
            <a:spLocks noChangeArrowheads="1"/>
          </p:cNvSpPr>
          <p:nvPr/>
        </p:nvSpPr>
        <p:spPr bwMode="auto">
          <a:xfrm>
            <a:off x="2320925" y="4356100"/>
            <a:ext cx="1001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/>
              <a:t>+4.0%</a:t>
            </a:r>
          </a:p>
        </p:txBody>
      </p:sp>
      <p:sp>
        <p:nvSpPr>
          <p:cNvPr id="7179" name="TextBox 12"/>
          <p:cNvSpPr txBox="1">
            <a:spLocks noChangeArrowheads="1"/>
          </p:cNvSpPr>
          <p:nvPr/>
        </p:nvSpPr>
        <p:spPr bwMode="auto">
          <a:xfrm>
            <a:off x="3608388" y="4330700"/>
            <a:ext cx="1003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/>
              <a:t>+0.1%</a:t>
            </a:r>
          </a:p>
        </p:txBody>
      </p:sp>
      <p:sp>
        <p:nvSpPr>
          <p:cNvPr id="7180" name="TextBox 13"/>
          <p:cNvSpPr txBox="1">
            <a:spLocks noChangeArrowheads="1"/>
          </p:cNvSpPr>
          <p:nvPr/>
        </p:nvSpPr>
        <p:spPr bwMode="auto">
          <a:xfrm>
            <a:off x="4970463" y="3894138"/>
            <a:ext cx="1003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/>
              <a:t>+3.5 %</a:t>
            </a:r>
          </a:p>
        </p:txBody>
      </p:sp>
      <p:sp>
        <p:nvSpPr>
          <p:cNvPr id="7181" name="TextBox 14"/>
          <p:cNvSpPr txBox="1">
            <a:spLocks noChangeArrowheads="1"/>
          </p:cNvSpPr>
          <p:nvPr/>
        </p:nvSpPr>
        <p:spPr bwMode="auto">
          <a:xfrm>
            <a:off x="6332538" y="3617913"/>
            <a:ext cx="10017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/>
              <a:t>+8.6 %</a:t>
            </a:r>
          </a:p>
        </p:txBody>
      </p:sp>
      <p:sp>
        <p:nvSpPr>
          <p:cNvPr id="7182" name="TextBox 15"/>
          <p:cNvSpPr txBox="1">
            <a:spLocks noChangeArrowheads="1"/>
          </p:cNvSpPr>
          <p:nvPr/>
        </p:nvSpPr>
        <p:spPr bwMode="auto">
          <a:xfrm>
            <a:off x="7516813" y="2147888"/>
            <a:ext cx="1003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/>
              <a:t>+2.3 %</a:t>
            </a: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title"/>
          </p:nvPr>
        </p:nvSpPr>
        <p:spPr>
          <a:xfrm>
            <a:off x="-7938" y="76200"/>
            <a:ext cx="7869238" cy="838200"/>
          </a:xfrm>
        </p:spPr>
        <p:txBody>
          <a:bodyPr/>
          <a:lstStyle/>
          <a:p>
            <a:r>
              <a:rPr lang="en-US" sz="2800" smtClean="0"/>
              <a:t>U.S. Renewable Energy Net Summer Capacity &amp; Avg. Ann. Change, by Source, 2010 – 2035P</a:t>
            </a:r>
          </a:p>
        </p:txBody>
      </p:sp>
      <p:sp>
        <p:nvSpPr>
          <p:cNvPr id="7184" name="Rectangle 4"/>
          <p:cNvSpPr>
            <a:spLocks noChangeArrowheads="1"/>
          </p:cNvSpPr>
          <p:nvPr/>
        </p:nvSpPr>
        <p:spPr bwMode="auto">
          <a:xfrm>
            <a:off x="-265113" y="6575425"/>
            <a:ext cx="8121651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US Energy Information Administration, </a:t>
            </a:r>
            <a:r>
              <a:rPr lang="en-US" sz="1100" i="1"/>
              <a:t>Annual Energy Outlook 2012,</a:t>
            </a:r>
            <a:r>
              <a:rPr lang="en-US" sz="1100"/>
              <a:t> Appendix A16; Insurance Information Institute.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5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222" grpId="0" animBg="1"/>
      <p:bldP spid="10" grpId="0" animBg="1"/>
      <p:bldP spid="18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5843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5844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1A47A68-9240-41B4-AB14-8A03931A9B12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29</a:t>
            </a:fld>
            <a:endParaRPr lang="en-US" sz="900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2700" y="336550"/>
            <a:ext cx="8242300" cy="581025"/>
          </a:xfrm>
        </p:spPr>
        <p:txBody>
          <a:bodyPr lIns="92075" tIns="46038" rIns="92075" bIns="46038" anchor="b"/>
          <a:lstStyle/>
          <a:p>
            <a:pPr>
              <a:lnSpc>
                <a:spcPct val="85000"/>
              </a:lnSpc>
            </a:pPr>
            <a:r>
              <a:rPr lang="en-US" smtClean="0"/>
              <a:t>World Energy Consumption by Fuel,</a:t>
            </a:r>
            <a:br>
              <a:rPr lang="en-US" smtClean="0"/>
            </a:br>
            <a:r>
              <a:rPr lang="en-US" smtClean="0"/>
              <a:t>1990—2035F</a:t>
            </a:r>
            <a:endParaRPr lang="en-US" smtClean="0">
              <a:solidFill>
                <a:srgbClr val="28688C"/>
              </a:solidFill>
            </a:endParaRPr>
          </a:p>
        </p:txBody>
      </p:sp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12700" y="6462713"/>
            <a:ext cx="8242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/>
              <a:t>Source:  US Energy Information Administration, </a:t>
            </a:r>
            <a:r>
              <a:rPr lang="en-US" sz="1100" i="1"/>
              <a:t>International Energy Outlook 2011;</a:t>
            </a:r>
            <a:r>
              <a:rPr lang="en-US" sz="1100"/>
              <a:t> Insurance Information Institute.</a:t>
            </a:r>
          </a:p>
        </p:txBody>
      </p:sp>
      <p:pic>
        <p:nvPicPr>
          <p:cNvPr id="35847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0663" y="1238250"/>
            <a:ext cx="7920037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13"/>
          <p:cNvSpPr>
            <a:spLocks noChangeArrowheads="1"/>
          </p:cNvSpPr>
          <p:nvPr/>
        </p:nvSpPr>
        <p:spPr bwMode="blackWhite">
          <a:xfrm>
            <a:off x="7212013" y="4291013"/>
            <a:ext cx="1887537" cy="1563687"/>
          </a:xfrm>
          <a:prstGeom prst="wedgeRectCallout">
            <a:avLst>
              <a:gd name="adj1" fmla="val -62071"/>
              <a:gd name="adj2" fmla="val -6427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err="1">
                <a:solidFill>
                  <a:schemeClr val="bg1"/>
                </a:solidFill>
              </a:rPr>
              <a:t>Renewables</a:t>
            </a:r>
            <a:r>
              <a:rPr lang="en-US" sz="1600" b="1" dirty="0">
                <a:solidFill>
                  <a:schemeClr val="bg1"/>
                </a:solidFill>
              </a:rPr>
              <a:t> will account for 14% of global energy consumption by 2035, up from 10% in 2008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0" grpId="0" autoUpdateAnimBg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64515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6451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35769-1AFC-4FD4-A8D2-FCEA1CB0585C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168275"/>
            <a:ext cx="7108825" cy="860425"/>
          </a:xfrm>
        </p:spPr>
        <p:txBody>
          <a:bodyPr/>
          <a:lstStyle/>
          <a:p>
            <a:r>
              <a:rPr lang="en-US" smtClean="0"/>
              <a:t>Global Risks:</a:t>
            </a:r>
            <a:br>
              <a:rPr lang="en-US" smtClean="0"/>
            </a:br>
            <a:r>
              <a:rPr lang="en-US" smtClean="0"/>
              <a:t>Their Importance in Risk Management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1289050"/>
            <a:ext cx="8270875" cy="4652963"/>
          </a:xfrm>
        </p:spPr>
        <p:txBody>
          <a:bodyPr/>
          <a:lstStyle/>
          <a:p>
            <a:pPr marL="457200" indent="-457200">
              <a:lnSpc>
                <a:spcPct val="75000"/>
              </a:lnSpc>
              <a:spcBef>
                <a:spcPct val="50000"/>
              </a:spcBef>
            </a:pPr>
            <a:r>
              <a:rPr lang="en-US" sz="2800" smtClean="0"/>
              <a:t>Global Risks are often diminished, or even ignored, in current enterprise risk management</a:t>
            </a:r>
          </a:p>
          <a:p>
            <a:pPr marL="800100" lvl="1" indent="-457200">
              <a:lnSpc>
                <a:spcPct val="75000"/>
              </a:lnSpc>
            </a:pPr>
            <a:r>
              <a:rPr lang="en-US" sz="2400" smtClean="0"/>
              <a:t>They don’t fit neatly into existing conceptual risk frameworks</a:t>
            </a:r>
          </a:p>
          <a:p>
            <a:pPr marL="800100" lvl="1" indent="-457200">
              <a:lnSpc>
                <a:spcPct val="75000"/>
              </a:lnSpc>
            </a:pPr>
            <a:r>
              <a:rPr lang="en-US" sz="2400" smtClean="0"/>
              <a:t>Kaplan and Mikes propose a framework of 3 types of global risks</a:t>
            </a:r>
          </a:p>
          <a:p>
            <a:pPr marL="1143000" lvl="2" indent="-457200">
              <a:lnSpc>
                <a:spcPct val="75000"/>
              </a:lnSpc>
            </a:pPr>
            <a:r>
              <a:rPr lang="en-US" smtClean="0"/>
              <a:t>Natural &amp; economic disasters with immediate impact</a:t>
            </a:r>
          </a:p>
          <a:p>
            <a:pPr marL="1143000" lvl="2" indent="-457200">
              <a:lnSpc>
                <a:spcPct val="75000"/>
              </a:lnSpc>
            </a:pPr>
            <a:r>
              <a:rPr lang="en-US" smtClean="0"/>
              <a:t>Geopolitical and environmental changes with long-term impact</a:t>
            </a:r>
          </a:p>
          <a:p>
            <a:pPr marL="1143000" lvl="2" indent="-457200">
              <a:lnSpc>
                <a:spcPct val="75000"/>
              </a:lnSpc>
            </a:pPr>
            <a:r>
              <a:rPr lang="en-US" smtClean="0"/>
              <a:t>Competitive risks (e.g., disruptive technologies) with medium-term impact</a:t>
            </a:r>
          </a:p>
          <a:p>
            <a:pPr marL="800100" lvl="1" indent="-457200">
              <a:lnSpc>
                <a:spcPct val="75000"/>
              </a:lnSpc>
            </a:pPr>
            <a:r>
              <a:rPr lang="en-US" smtClean="0"/>
              <a:t>To manage these risks, they recommend </a:t>
            </a:r>
            <a:r>
              <a:rPr lang="en-US" b="1" smtClean="0">
                <a:solidFill>
                  <a:srgbClr val="FF0000"/>
                </a:solidFill>
              </a:rPr>
              <a:t>stress tests </a:t>
            </a:r>
            <a:r>
              <a:rPr lang="en-US" smtClean="0"/>
              <a:t>and </a:t>
            </a:r>
            <a:r>
              <a:rPr lang="en-US" b="1" smtClean="0">
                <a:solidFill>
                  <a:srgbClr val="FF0000"/>
                </a:solidFill>
              </a:rPr>
              <a:t>scenario planning </a:t>
            </a:r>
            <a:r>
              <a:rPr lang="en-US" smtClean="0"/>
              <a:t>for the first two, and </a:t>
            </a:r>
            <a:r>
              <a:rPr lang="en-US" b="1" smtClean="0">
                <a:solidFill>
                  <a:srgbClr val="FF0000"/>
                </a:solidFill>
              </a:rPr>
              <a:t>war gaming </a:t>
            </a:r>
            <a:r>
              <a:rPr lang="en-US" smtClean="0"/>
              <a:t>for the third</a:t>
            </a:r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0" y="5989638"/>
            <a:ext cx="89423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Kaplan and Mikes, “Managing Risks: A New Framework,” Harvard Business Review, June 2012; World Economic Forum, </a:t>
            </a:r>
            <a:r>
              <a:rPr lang="en-US" sz="1100" i="1"/>
              <a:t>Global Risks 2013</a:t>
            </a:r>
            <a:r>
              <a:rPr lang="en-US" sz="1100"/>
              <a:t>; Insurance Information Institute.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6867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6868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264BB7A-304F-4E41-8AB6-DDFA86019E79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30</a:t>
            </a:fld>
            <a:endParaRPr lang="en-US" sz="900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2700" y="336550"/>
            <a:ext cx="8242300" cy="581025"/>
          </a:xfrm>
        </p:spPr>
        <p:txBody>
          <a:bodyPr lIns="92075" tIns="46038" rIns="92075" bIns="46038" anchor="b"/>
          <a:lstStyle/>
          <a:p>
            <a:pPr>
              <a:lnSpc>
                <a:spcPct val="85000"/>
              </a:lnSpc>
            </a:pPr>
            <a:r>
              <a:rPr lang="en-US" sz="2800" smtClean="0"/>
              <a:t>Distribution of Major Shale Deposits: 5.76 Tr. Cu. Ft. in 48 Shale Basins in 32 Countries</a:t>
            </a:r>
            <a:endParaRPr lang="en-US" sz="2800" smtClean="0">
              <a:solidFill>
                <a:srgbClr val="28688C"/>
              </a:solidFill>
            </a:endParaRPr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12700" y="6462713"/>
            <a:ext cx="8242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/>
              <a:t>Source:  US Energy Information Administration; Insurance Information Institute.</a:t>
            </a:r>
          </a:p>
        </p:txBody>
      </p:sp>
      <p:pic>
        <p:nvPicPr>
          <p:cNvPr id="36871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5900" y="1327150"/>
            <a:ext cx="8029575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13"/>
          <p:cNvSpPr>
            <a:spLocks noChangeArrowheads="1"/>
          </p:cNvSpPr>
          <p:nvPr/>
        </p:nvSpPr>
        <p:spPr bwMode="blackWhite">
          <a:xfrm>
            <a:off x="5459413" y="1527175"/>
            <a:ext cx="2800350" cy="833438"/>
          </a:xfrm>
          <a:prstGeom prst="wedgeRectCallout">
            <a:avLst>
              <a:gd name="adj1" fmla="val -56978"/>
              <a:gd name="adj2" fmla="val 5018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Europe and S. America also have large deposits</a:t>
            </a: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blackWhite">
          <a:xfrm>
            <a:off x="3376613" y="5280025"/>
            <a:ext cx="3363912" cy="958850"/>
          </a:xfrm>
          <a:prstGeom prst="wedgeRectCallout">
            <a:avLst>
              <a:gd name="adj1" fmla="val -64714"/>
              <a:gd name="adj2" fmla="val -26918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Initial assessments reveal 5.76 trillion cu. ft. of shale gas worldwide, including 1.069 trillion cu. Ft. in North America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0" grpId="0" autoUpdateAnimBg="0"/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92930" name="Object 2"/>
          <p:cNvGraphicFramePr>
            <a:graphicFrameLocks noChangeAspect="1"/>
          </p:cNvGraphicFramePr>
          <p:nvPr/>
        </p:nvGraphicFramePr>
        <p:xfrm>
          <a:off x="266700" y="1158875"/>
          <a:ext cx="8537575" cy="5434013"/>
        </p:xfrm>
        <a:graphic>
          <a:graphicData uri="http://schemas.openxmlformats.org/presentationml/2006/ole">
            <p:oleObj spid="_x0000_s8194" name="Chart" r:id="rId3" imgW="7800992" imgH="5391228" progId="MSGraph.Chart.8">
              <p:embed followColorScheme="full"/>
            </p:oleObj>
          </a:graphicData>
        </a:graphic>
      </p:graphicFrame>
      <p:sp>
        <p:nvSpPr>
          <p:cNvPr id="7292931" name="Rectangle 3"/>
          <p:cNvSpPr>
            <a:spLocks noGrp="1" noChangeArrowheads="1"/>
          </p:cNvSpPr>
          <p:nvPr>
            <p:ph type="title"/>
          </p:nvPr>
        </p:nvSpPr>
        <p:spPr>
          <a:xfrm>
            <a:off x="600075" y="168275"/>
            <a:ext cx="6832600" cy="838200"/>
          </a:xfrm>
        </p:spPr>
        <p:txBody>
          <a:bodyPr/>
          <a:lstStyle/>
          <a:p>
            <a:r>
              <a:rPr lang="en-US" smtClean="0"/>
              <a:t>World Primary Energy Consumption</a:t>
            </a:r>
            <a:r>
              <a:rPr lang="en-US" sz="3200" smtClean="0"/>
              <a:t>, 2005-2035P</a:t>
            </a:r>
            <a:endParaRPr lang="en-US" smtClean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34950" y="5973763"/>
            <a:ext cx="87630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100"/>
              <a:t>Sources: Energy Information Administration, </a:t>
            </a:r>
            <a:r>
              <a:rPr lang="en-US" sz="1100" i="1"/>
              <a:t>2011 International Energy Outlook</a:t>
            </a:r>
            <a:r>
              <a:rPr lang="en-US" sz="1100"/>
              <a:t>, at </a:t>
            </a:r>
            <a:r>
              <a:rPr lang="en-US" sz="1100">
                <a:hlinkClick r:id="rId4"/>
              </a:rPr>
              <a:t>http://www.eia.gov/oiaf/aeo/tablebrowser/#release=IEO2011&amp;subject=0-IEO2011&amp;table=1-IEO2011&amp;region=0-0&amp;cases=Reference-0504a_1630</a:t>
            </a:r>
            <a:r>
              <a:rPr lang="en-US" sz="1100"/>
              <a:t>  Insurance Information Institute.</a:t>
            </a:r>
            <a:br>
              <a:rPr lang="en-US" sz="1100"/>
            </a:br>
            <a:r>
              <a:rPr lang="en-US" sz="1100"/>
              <a:t>The next report is due June 10, 2013.</a:t>
            </a:r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0" y="1157288"/>
            <a:ext cx="18573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600" b="1"/>
              <a:t>Quadrillion BTUs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93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92930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930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92930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292930" grpId="0" bld="series" animBg="0"/>
      <p:bldP spid="7292931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2100" y="152400"/>
            <a:ext cx="7251700" cy="819150"/>
          </a:xfrm>
        </p:spPr>
        <p:txBody>
          <a:bodyPr/>
          <a:lstStyle/>
          <a:p>
            <a:r>
              <a:rPr lang="en-US" smtClean="0"/>
              <a:t>Primary Energy Consumption, by Country, 2005–2035</a:t>
            </a: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0" y="6211888"/>
            <a:ext cx="7569200" cy="646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r>
              <a:rPr lang="en-US" sz="1100"/>
              <a:t>Sources: Energy Information Administration, </a:t>
            </a:r>
            <a:r>
              <a:rPr lang="en-US" sz="1100" i="1"/>
              <a:t>2011 International Energy Outlook</a:t>
            </a:r>
            <a:r>
              <a:rPr lang="en-US" sz="1100"/>
              <a:t>, at </a:t>
            </a:r>
            <a:r>
              <a:rPr lang="en-US" sz="1100">
                <a:hlinkClick r:id="rId4"/>
              </a:rPr>
              <a:t>http://www.eia.gov/oiaf/aeo/tablebrowser/#release=IEO2011&amp;subject=0-IEO2011&amp;table=1-IEO2011&amp;region=0-0&amp;cases=Reference-0504a_1630</a:t>
            </a:r>
            <a:r>
              <a:rPr lang="en-US" sz="1100"/>
              <a:t>  Insurance Information Institute.</a:t>
            </a:r>
          </a:p>
        </p:txBody>
      </p:sp>
      <p:sp>
        <p:nvSpPr>
          <p:cNvPr id="254980" name="Rectangle 4"/>
          <p:cNvSpPr>
            <a:spLocks noChangeArrowheads="1"/>
          </p:cNvSpPr>
          <p:nvPr/>
        </p:nvSpPr>
        <p:spPr bwMode="blackWhite">
          <a:xfrm>
            <a:off x="354013" y="5368925"/>
            <a:ext cx="8458200" cy="8239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Already, China uses more energy than any other country. By 2035, China’s use (191.4) is projected to be only slightly less than the combined use of the US and the OECD-Europe countries (208.0).</a:t>
            </a:r>
          </a:p>
        </p:txBody>
      </p:sp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352425" y="1066800"/>
          <a:ext cx="8478838" cy="4302125"/>
        </p:xfrm>
        <a:graphic>
          <a:graphicData uri="http://schemas.openxmlformats.org/presentationml/2006/ole">
            <p:oleObj spid="_x0000_s9218" name="Chart" r:id="rId5" imgW="8582143" imgH="4219445" progId="MSGraph.Chart.8">
              <p:embed followColorScheme="full"/>
            </p:oleObj>
          </a:graphicData>
        </a:graphic>
      </p:graphicFrame>
      <p:sp>
        <p:nvSpPr>
          <p:cNvPr id="254983" name="AutoShape 7"/>
          <p:cNvSpPr>
            <a:spLocks noChangeArrowheads="1"/>
          </p:cNvSpPr>
          <p:nvPr/>
        </p:nvSpPr>
        <p:spPr bwMode="blackWhite">
          <a:xfrm>
            <a:off x="1049338" y="2274888"/>
            <a:ext cx="1927225" cy="669925"/>
          </a:xfrm>
          <a:prstGeom prst="wedgeRectCallout">
            <a:avLst>
              <a:gd name="adj1" fmla="val -3579"/>
              <a:gd name="adj2" fmla="val 16277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</a:rPr>
              <a:t>China passes the US in 2009</a:t>
            </a:r>
          </a:p>
        </p:txBody>
      </p:sp>
      <p:sp>
        <p:nvSpPr>
          <p:cNvPr id="9223" name="Rectangle 8"/>
          <p:cNvSpPr>
            <a:spLocks noChangeArrowheads="1"/>
          </p:cNvSpPr>
          <p:nvPr/>
        </p:nvSpPr>
        <p:spPr bwMode="black">
          <a:xfrm>
            <a:off x="228600" y="1143000"/>
            <a:ext cx="8534400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600" b="1"/>
              <a:t>Quadrillion BTUs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4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0" grpId="0" animBg="1"/>
      <p:bldP spid="25498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Global Warming Effects:</a:t>
            </a:r>
            <a:br>
              <a:rPr lang="en-US" smtClean="0"/>
            </a:br>
            <a:r>
              <a:rPr lang="en-US" smtClean="0"/>
              <a:t>The Next 70 Years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274763"/>
            <a:ext cx="9144000" cy="473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30200" y="6456363"/>
            <a:ext cx="75692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World Economic Forum, Global Risks 2013; Insurance Information Institute.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F5133474-016D-4844-B150-DE3484706486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34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581025" y="1711325"/>
            <a:ext cx="7981950" cy="18399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3600" b="1">
                <a:solidFill>
                  <a:schemeClr val="bg1"/>
                </a:solidFill>
              </a:rPr>
              <a:t>Do We Have to Learn</a:t>
            </a:r>
            <a:br>
              <a:rPr lang="en-US" sz="3600" b="1">
                <a:solidFill>
                  <a:schemeClr val="bg1"/>
                </a:solidFill>
              </a:rPr>
            </a:br>
            <a:r>
              <a:rPr lang="en-US" sz="3600" b="1">
                <a:solidFill>
                  <a:schemeClr val="bg1"/>
                </a:solidFill>
              </a:rPr>
              <a:t>to Live With These Risks?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8450" y="446088"/>
            <a:ext cx="7400925" cy="504825"/>
          </a:xfrm>
          <a:prstGeom prst="rect">
            <a:avLst/>
          </a:prstGeom>
        </p:spPr>
        <p:txBody>
          <a:bodyPr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Global Geopolitical Risks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64515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6451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CCC0B-6D64-44AD-9FD0-F5241FC02007}" type="slidenum">
              <a:rPr lang="en-US" smtClean="0"/>
              <a:pPr>
                <a:defRPr/>
              </a:pPr>
              <a:t>35</a:t>
            </a:fld>
            <a:endParaRPr lang="en-US" smtClean="0"/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Geopolitical Risk: Foremost on the Minds in “Emerging” Economies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400" y="1181100"/>
            <a:ext cx="7707313" cy="5368925"/>
          </a:xfrm>
        </p:spPr>
        <p:txBody>
          <a:bodyPr/>
          <a:lstStyle/>
          <a:p>
            <a:pPr marL="457200" indent="-457200">
              <a:lnSpc>
                <a:spcPct val="70000"/>
              </a:lnSpc>
              <a:spcBef>
                <a:spcPts val="1800"/>
              </a:spcBef>
            </a:pPr>
            <a:r>
              <a:rPr lang="en-US" sz="2800" b="1" smtClean="0"/>
              <a:t>Pervasive entrenched corruption</a:t>
            </a:r>
          </a:p>
          <a:p>
            <a:pPr marL="457200" indent="-457200">
              <a:lnSpc>
                <a:spcPct val="70000"/>
              </a:lnSpc>
              <a:spcBef>
                <a:spcPts val="1800"/>
              </a:spcBef>
            </a:pPr>
            <a:r>
              <a:rPr lang="en-US" sz="2800" b="1" smtClean="0"/>
              <a:t>Critical fragile states</a:t>
            </a:r>
          </a:p>
          <a:p>
            <a:pPr marL="457200" indent="-457200">
              <a:lnSpc>
                <a:spcPct val="70000"/>
              </a:lnSpc>
              <a:spcBef>
                <a:spcPts val="1800"/>
              </a:spcBef>
            </a:pPr>
            <a:r>
              <a:rPr lang="en-US" sz="2800" b="1" smtClean="0"/>
              <a:t>Terrorism</a:t>
            </a:r>
          </a:p>
          <a:p>
            <a:pPr marL="457200" indent="-457200">
              <a:lnSpc>
                <a:spcPct val="70000"/>
              </a:lnSpc>
              <a:spcBef>
                <a:spcPts val="1800"/>
              </a:spcBef>
            </a:pPr>
            <a:r>
              <a:rPr lang="en-US" sz="2800" b="1" smtClean="0"/>
              <a:t>Failure of diplomatic conflict resolution</a:t>
            </a:r>
          </a:p>
          <a:p>
            <a:pPr marL="457200" indent="-457200">
              <a:lnSpc>
                <a:spcPct val="70000"/>
              </a:lnSpc>
              <a:spcBef>
                <a:spcPts val="1800"/>
              </a:spcBef>
            </a:pPr>
            <a:r>
              <a:rPr lang="en-US" sz="2800" b="1" smtClean="0"/>
              <a:t>Global governance failure</a:t>
            </a:r>
          </a:p>
          <a:p>
            <a:pPr marL="457200" indent="-457200">
              <a:lnSpc>
                <a:spcPct val="70000"/>
              </a:lnSpc>
              <a:spcBef>
                <a:spcPts val="1800"/>
              </a:spcBef>
            </a:pPr>
            <a:r>
              <a:rPr lang="en-US" sz="2800" b="1" smtClean="0"/>
              <a:t>Entrenched organized crime</a:t>
            </a:r>
          </a:p>
          <a:p>
            <a:pPr marL="457200" indent="-457200">
              <a:lnSpc>
                <a:spcPct val="70000"/>
              </a:lnSpc>
              <a:spcBef>
                <a:spcPts val="1800"/>
              </a:spcBef>
            </a:pPr>
            <a:r>
              <a:rPr lang="en-US" sz="2800" b="1" smtClean="0"/>
              <a:t>Widespread illicit trade</a:t>
            </a:r>
          </a:p>
          <a:p>
            <a:pPr marL="457200" indent="-457200">
              <a:lnSpc>
                <a:spcPct val="70000"/>
              </a:lnSpc>
              <a:spcBef>
                <a:spcPts val="1800"/>
              </a:spcBef>
            </a:pPr>
            <a:r>
              <a:rPr lang="en-US" sz="2800" b="1" smtClean="0"/>
              <a:t>Diffusion of WMD</a:t>
            </a:r>
          </a:p>
          <a:p>
            <a:pPr marL="457200" indent="-457200">
              <a:lnSpc>
                <a:spcPct val="70000"/>
              </a:lnSpc>
              <a:spcBef>
                <a:spcPts val="1800"/>
              </a:spcBef>
            </a:pPr>
            <a:r>
              <a:rPr lang="en-US" sz="2800" b="1" smtClean="0"/>
              <a:t>Unilateral resource nationalization</a:t>
            </a:r>
          </a:p>
          <a:p>
            <a:pPr marL="457200" indent="-457200">
              <a:lnSpc>
                <a:spcPct val="70000"/>
              </a:lnSpc>
              <a:spcBef>
                <a:spcPts val="1800"/>
              </a:spcBef>
            </a:pPr>
            <a:r>
              <a:rPr lang="en-US" sz="2800" b="1" smtClean="0"/>
              <a:t>Militarization of space</a:t>
            </a:r>
          </a:p>
        </p:txBody>
      </p:sp>
      <p:sp>
        <p:nvSpPr>
          <p:cNvPr id="39943" name="Rectangle 6"/>
          <p:cNvSpPr>
            <a:spLocks noChangeArrowheads="1"/>
          </p:cNvSpPr>
          <p:nvPr/>
        </p:nvSpPr>
        <p:spPr bwMode="auto">
          <a:xfrm>
            <a:off x="-201613" y="6621463"/>
            <a:ext cx="89423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000"/>
              <a:t>Source: World Economic Forum, </a:t>
            </a:r>
            <a:r>
              <a:rPr lang="en-US" sz="1000" i="1"/>
              <a:t>Global Risks 2013</a:t>
            </a:r>
            <a:r>
              <a:rPr lang="en-US" sz="1000"/>
              <a:t>; Insurance Information Institute.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Changes in Assessment of Global Geopolitical Risks, 2013 vs. 2012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9650" y="1092200"/>
            <a:ext cx="5222875" cy="555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grayWhite">
          <a:xfrm>
            <a:off x="4295775" y="1966913"/>
            <a:ext cx="1349375" cy="1414462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Great Business Opportunities</a:t>
            </a:r>
            <a:br>
              <a:rPr lang="en-US" smtClean="0"/>
            </a:br>
            <a:r>
              <a:rPr lang="en-US" smtClean="0"/>
              <a:t>Are in Politically Risky Nations 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9850" y="1116013"/>
            <a:ext cx="5741988" cy="53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339725" y="6300788"/>
            <a:ext cx="7815263" cy="430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800"/>
              <a:t> 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</a:pPr>
            <a:r>
              <a:rPr lang="en-US" sz="1100"/>
              <a:t>Source:  Maplecroft Terrorism Risk Index at </a:t>
            </a:r>
            <a:r>
              <a:rPr lang="en-US" sz="1100">
                <a:hlinkClick r:id="rId3"/>
              </a:rPr>
              <a:t>http://maplecroft.com/about/news/pra_2013.html</a:t>
            </a:r>
            <a:r>
              <a:rPr lang="en-US" sz="11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43011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43012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8040BDCD-C44B-4F3F-B175-96293441BE46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38</a:t>
            </a:fld>
            <a:endParaRPr lang="en-US" sz="900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1475" y="149225"/>
            <a:ext cx="7038975" cy="850900"/>
          </a:xfrm>
        </p:spPr>
        <p:txBody>
          <a:bodyPr lIns="92075" tIns="46038" rIns="92075" bIns="46038" anchor="b"/>
          <a:lstStyle/>
          <a:p>
            <a:pPr>
              <a:lnSpc>
                <a:spcPct val="85000"/>
              </a:lnSpc>
            </a:pPr>
            <a:r>
              <a:rPr lang="en-US" smtClean="0"/>
              <a:t>The Greatest Business Opportunities</a:t>
            </a:r>
            <a:br>
              <a:rPr lang="en-US" smtClean="0"/>
            </a:br>
            <a:r>
              <a:rPr lang="en-US" smtClean="0"/>
              <a:t>Are Often in Politically Risky Nations </a:t>
            </a:r>
            <a:endParaRPr lang="en-US" smtClean="0">
              <a:solidFill>
                <a:srgbClr val="28688C"/>
              </a:solidFill>
            </a:endParaRPr>
          </a:p>
        </p:txBody>
      </p:sp>
      <p:sp>
        <p:nvSpPr>
          <p:cNvPr id="43014" name="Text Box 5"/>
          <p:cNvSpPr txBox="1">
            <a:spLocks noChangeArrowheads="1"/>
          </p:cNvSpPr>
          <p:nvPr/>
        </p:nvSpPr>
        <p:spPr bwMode="auto">
          <a:xfrm>
            <a:off x="0" y="6515100"/>
            <a:ext cx="82423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/>
              <a:t>Source: Maplecroft</a:t>
            </a:r>
          </a:p>
        </p:txBody>
      </p:sp>
      <p:pic>
        <p:nvPicPr>
          <p:cNvPr id="4301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3063" y="1344613"/>
            <a:ext cx="8567737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13"/>
          <p:cNvSpPr>
            <a:spLocks noChangeArrowheads="1"/>
          </p:cNvSpPr>
          <p:nvPr/>
        </p:nvSpPr>
        <p:spPr bwMode="blackWhite">
          <a:xfrm>
            <a:off x="6575425" y="1103313"/>
            <a:ext cx="2352675" cy="1060450"/>
          </a:xfrm>
          <a:prstGeom prst="wedgeRectCallout">
            <a:avLst>
              <a:gd name="adj1" fmla="val -32685"/>
              <a:gd name="adj2" fmla="val 13197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The fastest growing markets are generally also among the politically riskiest, including East and South Asia</a:t>
            </a: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blackWhite">
          <a:xfrm>
            <a:off x="7540625" y="2895600"/>
            <a:ext cx="1603375" cy="927100"/>
          </a:xfrm>
          <a:prstGeom prst="wedgeRectCallout">
            <a:avLst>
              <a:gd name="adj1" fmla="val -18760"/>
              <a:gd name="adj2" fmla="val -4826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Heightened risk has economic and insurance implications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grayWhite">
          <a:xfrm>
            <a:off x="4195763" y="2944813"/>
            <a:ext cx="2084387" cy="874712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blackWhite">
          <a:xfrm>
            <a:off x="1685925" y="2089150"/>
            <a:ext cx="2352675" cy="1060450"/>
          </a:xfrm>
          <a:prstGeom prst="wedgeRectCallout">
            <a:avLst>
              <a:gd name="adj1" fmla="val 68490"/>
              <a:gd name="adj2" fmla="val 3312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Much of the middle East and North Africa have experienced and continue to experience political turmoil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0" grpId="0" autoUpdateAnimBg="0"/>
      <p:bldP spid="10" grpId="0" animBg="1"/>
      <p:bldP spid="9" grpId="0" animBg="1"/>
      <p:bldP spid="11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 20 Most At-Risk Countries, 2012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95300" y="1647825"/>
          <a:ext cx="8153400" cy="4348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300"/>
                <a:gridCol w="2020186"/>
                <a:gridCol w="1180214"/>
                <a:gridCol w="850605"/>
                <a:gridCol w="1867195"/>
                <a:gridCol w="1358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Rating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Somalia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extreme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Nigeria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Myanmar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extreme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 Congo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extreme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North Korea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Afghanistan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extreme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Libya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Sudan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extreme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Cote d’Ivoire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South</a:t>
                      </a:r>
                      <a:r>
                        <a:rPr lang="en-US" baseline="0" dirty="0" smtClean="0"/>
                        <a:t> Sudan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extreme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Russia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Iraq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extreme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Zimbabwe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Yemen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extreme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P.O.T.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Pakistan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extreme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Central </a:t>
                      </a:r>
                      <a:r>
                        <a:rPr lang="en-US" smtClean="0"/>
                        <a:t>African Republic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extreme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C73E21-CE97-4A17-9541-8F1CC5B31BE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World Economic Forum:</a:t>
            </a:r>
            <a:br>
              <a:rPr lang="en-US" smtClean="0"/>
            </a:br>
            <a:r>
              <a:rPr lang="en-US" smtClean="0"/>
              <a:t>The Global Risks Sourcebook</a:t>
            </a:r>
          </a:p>
        </p:txBody>
      </p:sp>
      <p:pic>
        <p:nvPicPr>
          <p:cNvPr id="17411" name="Content Placeholder 5" descr="Cover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551113" y="1119188"/>
            <a:ext cx="3786187" cy="5351462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E29D5-9B2E-4EB8-B9B2-5CC5CBAA29C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30200" y="6550025"/>
            <a:ext cx="8304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World Economic Forum, </a:t>
            </a:r>
            <a:r>
              <a:rPr lang="en-US" sz="1100" i="1"/>
              <a:t>Global Risks 2013</a:t>
            </a:r>
            <a:r>
              <a:rPr lang="en-US" sz="1100"/>
              <a:t>, at </a:t>
            </a:r>
            <a:r>
              <a:rPr lang="en-US" sz="1100">
                <a:hlinkClick r:id="rId3"/>
              </a:rPr>
              <a:t>http://www3.weforum.org/docs/WEF_GlobalRisks_Report_2013.pdf</a:t>
            </a:r>
            <a:r>
              <a:rPr lang="en-US" sz="1100"/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28688C"/>
                </a:solidFill>
              </a:rPr>
              <a:t>Terrorism Risk Around the Globe, 2013</a:t>
            </a:r>
            <a:endParaRPr lang="en-US" smtClean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68413" y="1149350"/>
            <a:ext cx="6153150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339725" y="6300788"/>
            <a:ext cx="7815263" cy="430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800"/>
              <a:t> 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</a:pPr>
            <a:r>
              <a:rPr lang="en-US" sz="1100"/>
              <a:t>Source:  Maplecroft Terrorism Risk Index at </a:t>
            </a:r>
            <a:r>
              <a:rPr lang="en-US" sz="1100">
                <a:hlinkClick r:id="rId3"/>
              </a:rPr>
              <a:t>http://maplecroft.com/about/news/pra_2013.html</a:t>
            </a:r>
            <a:r>
              <a:rPr lang="en-US" sz="11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97283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97284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D9F81-44C8-4504-9ED7-47983C95D211}" type="slidenum">
              <a:rPr lang="en-US" smtClean="0"/>
              <a:pPr>
                <a:defRPr/>
              </a:pPr>
              <a:t>41</a:t>
            </a:fld>
            <a:endParaRPr lang="en-US" smtClean="0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146050"/>
            <a:ext cx="7048500" cy="860425"/>
          </a:xfrm>
        </p:spPr>
        <p:txBody>
          <a:bodyPr/>
          <a:lstStyle/>
          <a:p>
            <a:r>
              <a:rPr lang="en-US" smtClean="0"/>
              <a:t>Global Terrorist Attacks and Deaths, 2004-2011</a:t>
            </a:r>
          </a:p>
        </p:txBody>
      </p:sp>
      <p:sp>
        <p:nvSpPr>
          <p:cNvPr id="46086" name="Text Box 5"/>
          <p:cNvSpPr txBox="1">
            <a:spLocks noChangeArrowheads="1"/>
          </p:cNvSpPr>
          <p:nvPr/>
        </p:nvSpPr>
        <p:spPr bwMode="auto">
          <a:xfrm>
            <a:off x="0" y="6051550"/>
            <a:ext cx="8724900" cy="585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900"/>
              <a:t> 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 National Counterterrorism Center, </a:t>
            </a:r>
            <a:r>
              <a:rPr lang="en-US" sz="1100" i="1"/>
              <a:t>2011 Report on Terrorism</a:t>
            </a:r>
            <a:r>
              <a:rPr lang="en-US" sz="1100"/>
              <a:t>, released in June 2012</a:t>
            </a:r>
            <a:r>
              <a:rPr lang="en-US" sz="1100" i="1"/>
              <a:t>;</a:t>
            </a:r>
            <a:r>
              <a:rPr lang="en-US" sz="1100"/>
              <a:t> Guy Carpenter; Insurance Information Institute.</a:t>
            </a:r>
          </a:p>
        </p:txBody>
      </p:sp>
      <p:pic>
        <p:nvPicPr>
          <p:cNvPr id="46087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613" y="1309688"/>
            <a:ext cx="7969250" cy="47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13"/>
          <p:cNvSpPr>
            <a:spLocks noChangeArrowheads="1"/>
          </p:cNvSpPr>
          <p:nvPr/>
        </p:nvSpPr>
        <p:spPr bwMode="blackWhite">
          <a:xfrm>
            <a:off x="5634038" y="1062038"/>
            <a:ext cx="2373312" cy="1655762"/>
          </a:xfrm>
          <a:prstGeom prst="wedgeRectCallout">
            <a:avLst>
              <a:gd name="adj1" fmla="val 64329"/>
              <a:gd name="adj2" fmla="val 58250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The number of terrorist attacks globally fell by 11.7% in 2011 while the number of deaths dropped by 5.0%</a:t>
            </a:r>
          </a:p>
        </p:txBody>
      </p:sp>
      <p:sp>
        <p:nvSpPr>
          <p:cNvPr id="46089" name="TextBox 12"/>
          <p:cNvSpPr txBox="1">
            <a:spLocks noChangeArrowheads="1"/>
          </p:cNvSpPr>
          <p:nvPr/>
        </p:nvSpPr>
        <p:spPr bwMode="auto">
          <a:xfrm>
            <a:off x="7970838" y="5338763"/>
            <a:ext cx="8270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2011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45488" y="3422650"/>
            <a:ext cx="279400" cy="18446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056563" y="3657600"/>
            <a:ext cx="284162" cy="16065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092" name="TextBox 16"/>
          <p:cNvSpPr txBox="1">
            <a:spLocks noChangeArrowheads="1"/>
          </p:cNvSpPr>
          <p:nvPr/>
        </p:nvSpPr>
        <p:spPr bwMode="auto">
          <a:xfrm rot="-5400000">
            <a:off x="7751763" y="3205163"/>
            <a:ext cx="828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10,283</a:t>
            </a:r>
          </a:p>
        </p:txBody>
      </p:sp>
      <p:sp>
        <p:nvSpPr>
          <p:cNvPr id="46093" name="TextBox 17"/>
          <p:cNvSpPr txBox="1">
            <a:spLocks noChangeArrowheads="1"/>
          </p:cNvSpPr>
          <p:nvPr/>
        </p:nvSpPr>
        <p:spPr bwMode="auto">
          <a:xfrm rot="-5400000">
            <a:off x="8052594" y="2986881"/>
            <a:ext cx="8270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12,533</a:t>
            </a:r>
          </a:p>
        </p:txBody>
      </p:sp>
      <p:sp>
        <p:nvSpPr>
          <p:cNvPr id="46094" name="TextBox 18"/>
          <p:cNvSpPr txBox="1">
            <a:spLocks noChangeArrowheads="1"/>
          </p:cNvSpPr>
          <p:nvPr/>
        </p:nvSpPr>
        <p:spPr bwMode="auto">
          <a:xfrm rot="-5400000">
            <a:off x="6964363" y="3122613"/>
            <a:ext cx="828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11,641</a:t>
            </a:r>
          </a:p>
        </p:txBody>
      </p:sp>
      <p:sp>
        <p:nvSpPr>
          <p:cNvPr id="46095" name="TextBox 19"/>
          <p:cNvSpPr txBox="1">
            <a:spLocks noChangeArrowheads="1"/>
          </p:cNvSpPr>
          <p:nvPr/>
        </p:nvSpPr>
        <p:spPr bwMode="auto">
          <a:xfrm rot="-5400000">
            <a:off x="7254082" y="2891631"/>
            <a:ext cx="8270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13,193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47107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47108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6DB807C8-AB89-4E21-A527-FD700A89F5D6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42</a:t>
            </a:fld>
            <a:endParaRPr lang="en-US" sz="900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Terrorism Risk Insurance Program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14325" y="1017588"/>
            <a:ext cx="8510588" cy="5446712"/>
          </a:xfrm>
        </p:spPr>
        <p:txBody>
          <a:bodyPr/>
          <a:lstStyle/>
          <a:p>
            <a:pPr>
              <a:lnSpc>
                <a:spcPts val="2000"/>
              </a:lnSpc>
              <a:spcBef>
                <a:spcPct val="50000"/>
              </a:spcBef>
            </a:pPr>
            <a:r>
              <a:rPr lang="en-US" smtClean="0"/>
              <a:t>Boston Marathon bombing</a:t>
            </a:r>
            <a:br>
              <a:rPr lang="en-US" smtClean="0"/>
            </a:br>
            <a:r>
              <a:rPr lang="en-US" smtClean="0"/>
              <a:t>should help focus attention</a:t>
            </a:r>
            <a:br>
              <a:rPr lang="en-US" smtClean="0"/>
            </a:br>
            <a:r>
              <a:rPr lang="en-US" smtClean="0"/>
              <a:t>in Congress on TRIA</a:t>
            </a:r>
          </a:p>
          <a:p>
            <a:pPr lvl="1">
              <a:lnSpc>
                <a:spcPts val="2000"/>
              </a:lnSpc>
            </a:pPr>
            <a:r>
              <a:rPr lang="en-US" sz="2000" smtClean="0"/>
              <a:t>Act expires 12/31/14</a:t>
            </a:r>
          </a:p>
          <a:p>
            <a:pPr lvl="1">
              <a:lnSpc>
                <a:spcPts val="2000"/>
              </a:lnSpc>
            </a:pPr>
            <a:r>
              <a:rPr lang="en-US" sz="2000" smtClean="0"/>
              <a:t>Numerous headwinds</a:t>
            </a:r>
          </a:p>
          <a:p>
            <a:pPr>
              <a:lnSpc>
                <a:spcPts val="2000"/>
              </a:lnSpc>
            </a:pPr>
            <a:r>
              <a:rPr lang="en-US" smtClean="0"/>
              <a:t>Exclusionary language will</a:t>
            </a:r>
            <a:br>
              <a:rPr lang="en-US" smtClean="0"/>
            </a:br>
            <a:r>
              <a:rPr lang="en-US" smtClean="0"/>
              <a:t>be inserted for renewals</a:t>
            </a:r>
            <a:br>
              <a:rPr lang="en-US" smtClean="0"/>
            </a:br>
            <a:r>
              <a:rPr lang="en-US" smtClean="0"/>
              <a:t>occurring after 1/1/14</a:t>
            </a:r>
          </a:p>
          <a:p>
            <a:pPr>
              <a:lnSpc>
                <a:spcPts val="2000"/>
              </a:lnSpc>
            </a:pPr>
            <a:r>
              <a:rPr lang="en-US" smtClean="0"/>
              <a:t>Boston Marathon Issues</a:t>
            </a:r>
          </a:p>
          <a:p>
            <a:pPr lvl="1">
              <a:lnSpc>
                <a:spcPts val="2000"/>
              </a:lnSpc>
            </a:pPr>
            <a:r>
              <a:rPr lang="en-US" sz="2000" smtClean="0"/>
              <a:t>Property and BI losses not large but could breach $5 mill threshold for certification under TRIPRA</a:t>
            </a:r>
          </a:p>
          <a:p>
            <a:pPr lvl="1">
              <a:lnSpc>
                <a:spcPts val="2000"/>
              </a:lnSpc>
            </a:pPr>
            <a:r>
              <a:rPr lang="en-US" sz="2000" smtClean="0"/>
              <a:t>Certification issue is generating press; No deadline to certify</a:t>
            </a:r>
          </a:p>
          <a:p>
            <a:pPr lvl="1">
              <a:lnSpc>
                <a:spcPts val="2000"/>
              </a:lnSpc>
            </a:pPr>
            <a:r>
              <a:rPr lang="en-US" sz="2000" smtClean="0"/>
              <a:t>Disincentive to certify?</a:t>
            </a:r>
          </a:p>
          <a:p>
            <a:pPr lvl="1">
              <a:lnSpc>
                <a:spcPts val="2000"/>
              </a:lnSpc>
            </a:pPr>
            <a:r>
              <a:rPr lang="en-US" sz="2000" smtClean="0"/>
              <a:t>Few of the impacted business had terror coverage</a:t>
            </a:r>
          </a:p>
          <a:p>
            <a:pPr lvl="1">
              <a:lnSpc>
                <a:spcPts val="2000"/>
              </a:lnSpc>
            </a:pPr>
            <a:r>
              <a:rPr lang="en-US" sz="2000" smtClean="0"/>
              <a:t>Longer-term: Litigation issues (e.g., race organizers)</a:t>
            </a:r>
          </a:p>
        </p:txBody>
      </p:sp>
      <p:pic>
        <p:nvPicPr>
          <p:cNvPr id="47111" name="Picture 2" descr="https://encrypted-tbn2.gstatic.com/images?q=tbn:ANd9GcQfqqhtgVzWHg55s3CP8jWjGvO9LFIe3JLBHB3WNJuck3beKU4k_w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99000" y="1155700"/>
            <a:ext cx="3963988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439738" y="1035050"/>
          <a:ext cx="8458200" cy="4832350"/>
        </p:xfrm>
        <a:graphic>
          <a:graphicData uri="http://schemas.openxmlformats.org/presentationml/2006/ole">
            <p:oleObj spid="_x0000_s10242" name="Chart" r:id="rId3" imgW="8486671" imgH="4848277" progId="MSGraph.Chart.8">
              <p:embed followColorScheme="full"/>
            </p:oleObj>
          </a:graphicData>
        </a:graphic>
      </p:graphicFrame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5373688"/>
            <a:ext cx="906145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3200" b="1">
                <a:solidFill>
                  <a:srgbClr val="C00000"/>
                </a:solidFill>
              </a:rPr>
              <a:t>Total Insured Losses Estimate: $40.0B**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/>
              <a:t>*Loss total does not include March 2010 New York City settlement of up to $657.5 million to compensate approximately 10,000 Ground Zero workers or any subsequent settlements.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/>
              <a:t>**$32.5 billion in 2001 dollars.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/>
              <a:t>Source: Insurance Information Institute.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103188" y="214313"/>
            <a:ext cx="8559800" cy="60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mtClean="0"/>
              <a:t>Loss Distribution by Type of Insurance</a:t>
            </a:r>
            <a:br>
              <a:rPr lang="en-US" smtClean="0"/>
            </a:br>
            <a:r>
              <a:rPr lang="en-US" smtClean="0"/>
              <a:t>from Sept. 11 Terrorist Attack ($ 2011)</a:t>
            </a:r>
            <a:endParaRPr lang="en-US" smtClean="0">
              <a:solidFill>
                <a:srgbClr val="FF3300"/>
              </a:solidFill>
            </a:endParaRPr>
          </a:p>
        </p:txBody>
      </p:sp>
      <p:sp>
        <p:nvSpPr>
          <p:cNvPr id="10245" name="Rectangle 2"/>
          <p:cNvSpPr>
            <a:spLocks noChangeArrowheads="1"/>
          </p:cNvSpPr>
          <p:nvPr/>
        </p:nvSpPr>
        <p:spPr bwMode="black">
          <a:xfrm>
            <a:off x="258763" y="1030288"/>
            <a:ext cx="8534400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($ Billions)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25400"/>
            <a:ext cx="7620000" cy="1143000"/>
          </a:xfrm>
        </p:spPr>
        <p:txBody>
          <a:bodyPr/>
          <a:lstStyle/>
          <a:p>
            <a:r>
              <a:rPr lang="en-US" smtClean="0"/>
              <a:t>Terrorism Violates Traditional Requirements for Insurability</a:t>
            </a:r>
          </a:p>
        </p:txBody>
      </p:sp>
      <p:graphicFrame>
        <p:nvGraphicFramePr>
          <p:cNvPr id="2821123" name="Group 3"/>
          <p:cNvGraphicFramePr>
            <a:graphicFrameLocks noGrp="1"/>
          </p:cNvGraphicFramePr>
          <p:nvPr>
            <p:ph idx="1"/>
          </p:nvPr>
        </p:nvGraphicFramePr>
        <p:xfrm>
          <a:off x="265113" y="1284288"/>
          <a:ext cx="8686800" cy="5121275"/>
        </p:xfrm>
        <a:graphic>
          <a:graphicData uri="http://schemas.openxmlformats.org/drawingml/2006/table">
            <a:tbl>
              <a:tblPr/>
              <a:tblGrid>
                <a:gridCol w="2230395"/>
                <a:gridCol w="3611605"/>
                <a:gridCol w="28448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Requirement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Definition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Violation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18288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Estimable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Frequency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Insurance requires large number of observations to develop predictive rate-making models (an actuarial concept known as credibility)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Very few data points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Terror modeling still in infancy, untested.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Inconsistent  assessment of threat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25146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Estimable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Severity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Maximum possible/ probable loss must be at least estimable in order to minimize “risk of ruin” (insurer cannot run an unreasonable risk of insolvency though assumption of the risk)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Potential loss is virtually unbounded.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Losses can easily exceed insurer capital resources for paying claims.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Extreme risk in workers compensation and statute forbids exclusions.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8149" name="Text Box 21"/>
          <p:cNvSpPr txBox="1">
            <a:spLocks noChangeArrowheads="1"/>
          </p:cNvSpPr>
          <p:nvPr/>
        </p:nvSpPr>
        <p:spPr bwMode="auto">
          <a:xfrm>
            <a:off x="152400" y="6613525"/>
            <a:ext cx="66611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681038" indent="-681038">
              <a:lnSpc>
                <a:spcPct val="75000"/>
              </a:lnSpc>
            </a:pPr>
            <a:r>
              <a:rPr lang="en-US" sz="1400"/>
              <a:t>Source:  Insurance Information Institute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22146" name="Group 2"/>
          <p:cNvGraphicFramePr>
            <a:graphicFrameLocks noGrp="1"/>
          </p:cNvGraphicFramePr>
          <p:nvPr>
            <p:ph idx="1"/>
          </p:nvPr>
        </p:nvGraphicFramePr>
        <p:xfrm>
          <a:off x="98425" y="1144588"/>
          <a:ext cx="8915400" cy="5518150"/>
        </p:xfrm>
        <a:graphic>
          <a:graphicData uri="http://schemas.openxmlformats.org/drawingml/2006/table">
            <a:tbl>
              <a:tblPr/>
              <a:tblGrid>
                <a:gridCol w="2082114"/>
                <a:gridCol w="2870886"/>
                <a:gridCol w="3962400"/>
              </a:tblGrid>
              <a:tr h="35718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Requirement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Definition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Violation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Diversifiable Risk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Must be able to spread/distribute risk across large number of risks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“Law of Large Numbers” helps makes losses manageable and less volatile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Losses likely highly concentrated geographically or by industry (e.g., WTC, power plants)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2286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Random Loss Distribution/Fortuity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Probability of loss occurring must be purely random and fortuitous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Events are individually unpredictable in terms of time, location and magnitude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Terrorism attacks are planned, coordinated and deliberate acts of destruction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Dynamic target shifting from “hardened targets” to “soft targets”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Terrorist adjust tactics to circumvent new security measures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Actions of US and foreign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govts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may affect likelihood, nature and timing of attack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9172" name="Text Box 21"/>
          <p:cNvSpPr txBox="1">
            <a:spLocks noChangeArrowheads="1"/>
          </p:cNvSpPr>
          <p:nvPr/>
        </p:nvSpPr>
        <p:spPr bwMode="auto">
          <a:xfrm>
            <a:off x="188913" y="6318250"/>
            <a:ext cx="66611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681038" indent="-681038">
              <a:lnSpc>
                <a:spcPct val="75000"/>
              </a:lnSpc>
            </a:pPr>
            <a:r>
              <a:rPr lang="en-US" sz="1400"/>
              <a:t>Source:  Insurance</a:t>
            </a:r>
          </a:p>
          <a:p>
            <a:pPr marL="681038" indent="-681038">
              <a:lnSpc>
                <a:spcPct val="75000"/>
              </a:lnSpc>
            </a:pPr>
            <a:r>
              <a:rPr lang="en-US" sz="1400"/>
              <a:t> Information Institute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0" y="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Terrorism Violates Traditional Requirements for Insurability (cont’d)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6B731A1-D9F5-4685-B39A-302E0427A211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46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581025" y="1711325"/>
            <a:ext cx="7981950" cy="18399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3600" b="1">
                <a:solidFill>
                  <a:schemeClr val="bg1"/>
                </a:solidFill>
              </a:rPr>
              <a:t>Increasingly, Technology is What Makes Our Lives, Businesses,</a:t>
            </a:r>
            <a:br>
              <a:rPr lang="en-US" sz="3600" b="1">
                <a:solidFill>
                  <a:schemeClr val="bg1"/>
                </a:solidFill>
              </a:rPr>
            </a:br>
            <a:r>
              <a:rPr lang="en-US" sz="3600" b="1">
                <a:solidFill>
                  <a:schemeClr val="bg1"/>
                </a:solidFill>
              </a:rPr>
              <a:t>and Risks Global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8450" y="446088"/>
            <a:ext cx="7400925" cy="504825"/>
          </a:xfrm>
          <a:prstGeom prst="rect">
            <a:avLst/>
          </a:prstGeom>
        </p:spPr>
        <p:txBody>
          <a:bodyPr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Global Technological Risks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64515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6451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5CD517-1628-4B8F-BC7B-1C41317E4A02}" type="slidenum">
              <a:rPr lang="en-US" smtClean="0"/>
              <a:pPr>
                <a:defRPr/>
              </a:pPr>
              <a:t>47</a:t>
            </a:fld>
            <a:endParaRPr lang="en-US" smtClean="0"/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98438"/>
            <a:ext cx="7486650" cy="860425"/>
          </a:xfrm>
        </p:spPr>
        <p:txBody>
          <a:bodyPr/>
          <a:lstStyle/>
          <a:p>
            <a:r>
              <a:rPr lang="en-US" smtClean="0"/>
              <a:t>Technological Risks: Vulnerability and Susceptibility Vary Across the Globe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6563" y="1217613"/>
            <a:ext cx="8026400" cy="4652962"/>
          </a:xfrm>
        </p:spPr>
        <p:txBody>
          <a:bodyPr/>
          <a:lstStyle/>
          <a:p>
            <a:pPr marL="457200" indent="-457200">
              <a:lnSpc>
                <a:spcPct val="75000"/>
              </a:lnSpc>
              <a:spcBef>
                <a:spcPct val="50000"/>
              </a:spcBef>
            </a:pPr>
            <a:r>
              <a:rPr lang="en-US" b="1" u="sng" smtClean="0">
                <a:solidFill>
                  <a:srgbClr val="FF0000"/>
                </a:solidFill>
              </a:rPr>
              <a:t>Technological Risks</a:t>
            </a:r>
          </a:p>
          <a:p>
            <a:pPr marL="800100" lvl="1" indent="-457200">
              <a:lnSpc>
                <a:spcPct val="75000"/>
              </a:lnSpc>
            </a:pPr>
            <a:r>
              <a:rPr lang="en-US" sz="2400" b="1" smtClean="0"/>
              <a:t>Cyber attacks</a:t>
            </a:r>
          </a:p>
          <a:p>
            <a:pPr marL="800100" lvl="1" indent="-457200">
              <a:lnSpc>
                <a:spcPct val="75000"/>
              </a:lnSpc>
            </a:pPr>
            <a:r>
              <a:rPr lang="en-US" sz="2400" b="1" smtClean="0"/>
              <a:t>Massive data fraud/theft</a:t>
            </a:r>
            <a:endParaRPr lang="en-US" b="1" smtClean="0"/>
          </a:p>
          <a:p>
            <a:pPr marL="800100" lvl="1" indent="-457200">
              <a:lnSpc>
                <a:spcPct val="75000"/>
              </a:lnSpc>
            </a:pPr>
            <a:r>
              <a:rPr lang="en-US" sz="2400" b="1" smtClean="0"/>
              <a:t>Mineral resource supply vulnerability</a:t>
            </a:r>
          </a:p>
          <a:p>
            <a:pPr marL="800100" lvl="1" indent="-457200">
              <a:lnSpc>
                <a:spcPct val="75000"/>
              </a:lnSpc>
            </a:pPr>
            <a:r>
              <a:rPr lang="en-US" sz="2400" b="1" smtClean="0"/>
              <a:t>Massive digital misinformation</a:t>
            </a:r>
          </a:p>
          <a:p>
            <a:pPr marL="800100" lvl="1" indent="-457200">
              <a:lnSpc>
                <a:spcPct val="75000"/>
              </a:lnSpc>
            </a:pPr>
            <a:r>
              <a:rPr lang="en-US" sz="2400" b="1" smtClean="0"/>
              <a:t>Critical systems failure</a:t>
            </a:r>
          </a:p>
          <a:p>
            <a:pPr marL="800100" lvl="1" indent="-457200">
              <a:lnSpc>
                <a:spcPct val="75000"/>
              </a:lnSpc>
            </a:pPr>
            <a:r>
              <a:rPr lang="en-US" sz="2400" b="1" smtClean="0"/>
              <a:t>Unintended consequences of </a:t>
            </a:r>
          </a:p>
          <a:p>
            <a:pPr marL="1143000" lvl="2" indent="-457200">
              <a:lnSpc>
                <a:spcPct val="75000"/>
              </a:lnSpc>
            </a:pPr>
            <a:r>
              <a:rPr lang="en-US" b="1" smtClean="0"/>
              <a:t>new life sciences technologies</a:t>
            </a:r>
          </a:p>
          <a:p>
            <a:pPr marL="1143000" lvl="2" indent="-457200">
              <a:lnSpc>
                <a:spcPct val="75000"/>
              </a:lnSpc>
            </a:pPr>
            <a:r>
              <a:rPr lang="en-US" b="1" smtClean="0"/>
              <a:t>climate change mitigation</a:t>
            </a:r>
          </a:p>
          <a:p>
            <a:pPr marL="1143000" lvl="2" indent="-457200">
              <a:lnSpc>
                <a:spcPct val="75000"/>
              </a:lnSpc>
            </a:pPr>
            <a:r>
              <a:rPr lang="en-US" b="1" smtClean="0"/>
              <a:t>nanotechnology</a:t>
            </a:r>
          </a:p>
          <a:p>
            <a:pPr marL="800100" lvl="1" indent="-457200">
              <a:lnSpc>
                <a:spcPct val="75000"/>
              </a:lnSpc>
            </a:pPr>
            <a:r>
              <a:rPr lang="en-US" sz="2400" b="1" smtClean="0"/>
              <a:t>Failure of intellectual property regime</a:t>
            </a:r>
          </a:p>
          <a:p>
            <a:pPr marL="800100" lvl="1" indent="-457200">
              <a:lnSpc>
                <a:spcPct val="75000"/>
              </a:lnSpc>
            </a:pPr>
            <a:r>
              <a:rPr lang="en-US" sz="2400" b="1" smtClean="0"/>
              <a:t>Proliferation of orbital debris</a:t>
            </a:r>
          </a:p>
        </p:txBody>
      </p:sp>
      <p:sp>
        <p:nvSpPr>
          <p:cNvPr id="51207" name="Rectangle 6"/>
          <p:cNvSpPr>
            <a:spLocks noChangeArrowheads="1"/>
          </p:cNvSpPr>
          <p:nvPr/>
        </p:nvSpPr>
        <p:spPr bwMode="auto">
          <a:xfrm>
            <a:off x="201613" y="6359525"/>
            <a:ext cx="894238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World Economic Forum, </a:t>
            </a:r>
            <a:r>
              <a:rPr lang="en-US" sz="1100" i="1"/>
              <a:t>Global Risks 2013</a:t>
            </a:r>
            <a:r>
              <a:rPr lang="en-US" sz="1100"/>
              <a:t>; Insurance Information Institute.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2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2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Changes in Assessment of Global Technological Risks, 2013 vs. 2012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46138" y="1112838"/>
            <a:ext cx="5145087" cy="550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grayWhite">
          <a:xfrm>
            <a:off x="4146550" y="1987550"/>
            <a:ext cx="1349375" cy="1414463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97283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97284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A61FE-C37A-4A19-8C29-39A783558EFD}" type="slidenum">
              <a:rPr lang="en-US" smtClean="0"/>
              <a:pPr>
                <a:defRPr/>
              </a:pPr>
              <a:t>49</a:t>
            </a:fld>
            <a:endParaRPr lang="en-US" smtClean="0"/>
          </a:p>
        </p:txBody>
      </p:sp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8575"/>
            <a:ext cx="7667625" cy="860425"/>
          </a:xfrm>
        </p:spPr>
        <p:txBody>
          <a:bodyPr/>
          <a:lstStyle/>
          <a:p>
            <a:r>
              <a:rPr lang="en-US" smtClean="0"/>
              <a:t>Cyber Risk Threat Spectrum:</a:t>
            </a:r>
            <a:br>
              <a:rPr lang="en-US" smtClean="0"/>
            </a:br>
            <a:r>
              <a:rPr lang="en-US" smtClean="0"/>
              <a:t>Terrorism is a Concern </a:t>
            </a:r>
          </a:p>
        </p:txBody>
      </p:sp>
      <p:sp>
        <p:nvSpPr>
          <p:cNvPr id="53254" name="Text Box 5"/>
          <p:cNvSpPr txBox="1">
            <a:spLocks noChangeArrowheads="1"/>
          </p:cNvSpPr>
          <p:nvPr/>
        </p:nvSpPr>
        <p:spPr bwMode="auto">
          <a:xfrm>
            <a:off x="-138113" y="6488113"/>
            <a:ext cx="8724901" cy="428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80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 Waterfall Security Solutions.</a:t>
            </a:r>
          </a:p>
        </p:txBody>
      </p:sp>
      <p:pic>
        <p:nvPicPr>
          <p:cNvPr id="53255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1285875"/>
            <a:ext cx="6861175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13"/>
          <p:cNvSpPr>
            <a:spLocks noChangeArrowheads="1"/>
          </p:cNvSpPr>
          <p:nvPr/>
        </p:nvSpPr>
        <p:spPr bwMode="blackWhite">
          <a:xfrm>
            <a:off x="7397750" y="1185863"/>
            <a:ext cx="1423988" cy="1014412"/>
          </a:xfrm>
          <a:prstGeom prst="wedgeRectCallout">
            <a:avLst>
              <a:gd name="adj1" fmla="val -90537"/>
              <a:gd name="adj2" fmla="val 30463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Combination of cyber attack with inside access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blackWhite">
          <a:xfrm>
            <a:off x="7380288" y="2484438"/>
            <a:ext cx="1627187" cy="1416050"/>
          </a:xfrm>
          <a:prstGeom prst="wedgeRectCallout">
            <a:avLst>
              <a:gd name="adj1" fmla="val -68181"/>
              <a:gd name="adj2" fmla="val -3520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</a:rPr>
              <a:t>Highly targeted (low volume) attacks; Dedicated afford to do harm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-25400" y="4860925"/>
            <a:ext cx="9144000" cy="4652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/>
          <a:lstStyle/>
          <a:p>
            <a:pPr marL="292100" indent="-292100" eaLnBrk="0" hangingPunct="0">
              <a:lnSpc>
                <a:spcPts val="14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en-US" b="1" kern="0" dirty="0" err="1">
                <a:cs typeface="+mn-cs"/>
              </a:rPr>
              <a:t>Stuxnet</a:t>
            </a:r>
            <a:r>
              <a:rPr lang="en-US" b="1" kern="0" dirty="0">
                <a:cs typeface="+mn-cs"/>
              </a:rPr>
              <a:t>: Autonomous Attack S</a:t>
            </a:r>
            <a:r>
              <a:rPr lang="en-US" b="1" kern="0" dirty="0" err="1">
                <a:cs typeface="+mn-cs"/>
              </a:rPr>
              <a:t>abotaging</a:t>
            </a:r>
            <a:r>
              <a:rPr lang="en-US" b="1" kern="0" dirty="0">
                <a:cs typeface="+mn-cs"/>
              </a:rPr>
              <a:t> Iranian Uranium Enrichment F</a:t>
            </a:r>
            <a:r>
              <a:rPr lang="en-US" b="1" kern="0" dirty="0" err="1">
                <a:cs typeface="+mn-cs"/>
              </a:rPr>
              <a:t>acilities</a:t>
            </a:r>
            <a:endParaRPr lang="en-US" b="1" kern="0" dirty="0">
              <a:cs typeface="+mn-cs"/>
            </a:endParaRPr>
          </a:p>
          <a:p>
            <a:pPr marL="635000" lvl="1" indent="-228600" eaLnBrk="0" hangingPunct="0">
              <a:lnSpc>
                <a:spcPts val="14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w"/>
              <a:defRPr/>
            </a:pPr>
            <a:r>
              <a:rPr lang="en-US" sz="1600" b="1" kern="0" dirty="0"/>
              <a:t>Likely created by US and Israeli intelligence services</a:t>
            </a:r>
          </a:p>
          <a:p>
            <a:pPr marL="635000" lvl="1" indent="-228600" eaLnBrk="0" hangingPunct="0">
              <a:lnSpc>
                <a:spcPts val="14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w"/>
              <a:defRPr/>
            </a:pPr>
            <a:r>
              <a:rPr lang="en-US" sz="1600" b="1" kern="0" dirty="0"/>
              <a:t>Based on deep insider intelligence, planted deep inside perimeter using USB sticks</a:t>
            </a:r>
            <a:endParaRPr lang="en-US" b="1" kern="0" dirty="0"/>
          </a:p>
          <a:p>
            <a:pPr marL="292100" indent="-292100" eaLnBrk="0" hangingPunct="0">
              <a:lnSpc>
                <a:spcPts val="14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en-US" b="1" kern="0" dirty="0">
                <a:cs typeface="+mn-cs"/>
              </a:rPr>
              <a:t>Advanced Persistent Threats (APT) = Manual Control </a:t>
            </a:r>
          </a:p>
          <a:p>
            <a:pPr marL="635000" lvl="1" indent="-228600" eaLnBrk="0" hangingPunct="0">
              <a:lnSpc>
                <a:spcPts val="14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w"/>
              <a:defRPr/>
            </a:pPr>
            <a:r>
              <a:rPr lang="en-US" sz="1600" b="1" kern="0" dirty="0"/>
              <a:t>Human-powered, but demonstrated ability to penetrate almost any defense</a:t>
            </a:r>
          </a:p>
        </p:txBody>
      </p:sp>
      <p:sp>
        <p:nvSpPr>
          <p:cNvPr id="15" name="Oval 14"/>
          <p:cNvSpPr/>
          <p:nvPr/>
        </p:nvSpPr>
        <p:spPr>
          <a:xfrm>
            <a:off x="5597525" y="1619250"/>
            <a:ext cx="889000" cy="3825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64515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6451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23952-A8BC-483C-A6AC-DB473EFCC3BD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633413" y="228600"/>
            <a:ext cx="6553200" cy="725488"/>
          </a:xfrm>
        </p:spPr>
        <p:txBody>
          <a:bodyPr/>
          <a:lstStyle/>
          <a:p>
            <a:r>
              <a:rPr lang="en-US" u="sng" smtClean="0"/>
              <a:t>World Economic Forum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Global Risks: 5 Major Categories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1325563"/>
            <a:ext cx="8523287" cy="4652962"/>
          </a:xfrm>
        </p:spPr>
        <p:txBody>
          <a:bodyPr/>
          <a:lstStyle/>
          <a:p>
            <a:pPr marL="457200" indent="-457200">
              <a:lnSpc>
                <a:spcPct val="75000"/>
              </a:lnSpc>
              <a:spcBef>
                <a:spcPct val="50000"/>
              </a:spcBef>
              <a:buClrTx/>
              <a:buFont typeface="Verdana" pitchFamily="34" charset="0"/>
              <a:buAutoNum type="arabicPeriod"/>
            </a:pPr>
            <a:r>
              <a:rPr lang="en-US" sz="3200" b="1" smtClean="0">
                <a:solidFill>
                  <a:srgbClr val="28688C"/>
                </a:solidFill>
              </a:rPr>
              <a:t>Economic Risks</a:t>
            </a:r>
          </a:p>
          <a:p>
            <a:pPr marL="457200" indent="-457200">
              <a:lnSpc>
                <a:spcPct val="75000"/>
              </a:lnSpc>
              <a:spcBef>
                <a:spcPct val="50000"/>
              </a:spcBef>
              <a:buClrTx/>
              <a:buFont typeface="Verdana" pitchFamily="34" charset="0"/>
              <a:buAutoNum type="arabicPeriod"/>
            </a:pPr>
            <a:r>
              <a:rPr lang="en-US" sz="3200" b="1" smtClean="0">
                <a:solidFill>
                  <a:srgbClr val="00B050"/>
                </a:solidFill>
              </a:rPr>
              <a:t>Environmental Risks</a:t>
            </a:r>
          </a:p>
          <a:p>
            <a:pPr marL="457200" indent="-457200">
              <a:lnSpc>
                <a:spcPct val="75000"/>
              </a:lnSpc>
              <a:spcBef>
                <a:spcPct val="50000"/>
              </a:spcBef>
              <a:buClrTx/>
              <a:buFont typeface="Verdana" pitchFamily="34" charset="0"/>
              <a:buAutoNum type="arabicPeriod"/>
            </a:pPr>
            <a:r>
              <a:rPr lang="en-US" sz="3200" b="1" smtClean="0">
                <a:solidFill>
                  <a:schemeClr val="accent2"/>
                </a:solidFill>
              </a:rPr>
              <a:t>Geopolitical Risks</a:t>
            </a:r>
          </a:p>
          <a:p>
            <a:pPr marL="457200" indent="-457200">
              <a:lnSpc>
                <a:spcPct val="75000"/>
              </a:lnSpc>
              <a:spcBef>
                <a:spcPct val="50000"/>
              </a:spcBef>
              <a:buClrTx/>
              <a:buFont typeface="Verdana" pitchFamily="34" charset="0"/>
              <a:buAutoNum type="arabicPeriod"/>
            </a:pPr>
            <a:r>
              <a:rPr lang="en-US" sz="3200" b="1" smtClean="0">
                <a:solidFill>
                  <a:srgbClr val="7030A0"/>
                </a:solidFill>
              </a:rPr>
              <a:t>Technological Risks</a:t>
            </a:r>
          </a:p>
          <a:p>
            <a:pPr marL="457200" indent="-457200">
              <a:lnSpc>
                <a:spcPct val="75000"/>
              </a:lnSpc>
              <a:spcBef>
                <a:spcPct val="50000"/>
              </a:spcBef>
              <a:buClrTx/>
              <a:buFont typeface="Verdana" pitchFamily="34" charset="0"/>
              <a:buAutoNum type="arabicPeriod"/>
            </a:pPr>
            <a:r>
              <a:rPr lang="en-US" sz="3200" b="1" smtClean="0">
                <a:solidFill>
                  <a:srgbClr val="FF0000"/>
                </a:solidFill>
              </a:rPr>
              <a:t>Societal Risks</a:t>
            </a:r>
            <a:endParaRPr lang="en-US" sz="3200" b="1" i="1" smtClean="0">
              <a:solidFill>
                <a:srgbClr val="FF0000"/>
              </a:solidFill>
            </a:endParaRPr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-201613" y="6621463"/>
            <a:ext cx="89423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000"/>
              <a:t>Sources: World Economic Forum, </a:t>
            </a:r>
            <a:r>
              <a:rPr lang="en-US" sz="1000" i="1"/>
              <a:t>Global Risks 2013</a:t>
            </a:r>
            <a:r>
              <a:rPr lang="en-US" sz="1000"/>
              <a:t>; Insurance Information Institute.</a:t>
            </a:r>
          </a:p>
        </p:txBody>
      </p:sp>
      <p:pic>
        <p:nvPicPr>
          <p:cNvPr id="18440" name="Picture 4" descr="http://us.123rf.com/400wm/400/400/epantha/epantha0809/epantha080900047/3633653-economic-downturn-graphic-with-line-chart-and-text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2213" y="1160463"/>
            <a:ext cx="2106612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6" descr="http://t0.gstatic.com/images?q=tbn:ANd9GcRN4hRuiEMqjesUEqST4Q-z6IdANInkx-jiTG5TQXW5X2Ypgr5pDA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216775" y="2173288"/>
            <a:ext cx="1739900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8" descr="http://www.itworldcanada.com/uploads/cyber%20crime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82913" y="4778375"/>
            <a:ext cx="249078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0" descr="http://thefreedomchef.com/wp-content/uploads/2011/07/corn-top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777038" y="4965700"/>
            <a:ext cx="2366962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2" descr="http://t2.gstatic.com/images?q=tbn:ANd9GcQrq0wWj8xb9FvV7THptHM8tN3m1jZBd2iZyeKCY_zYViwMOuPh5Q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191125" y="3257550"/>
            <a:ext cx="160337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398463" y="4481513"/>
            <a:ext cx="2093912" cy="19383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</a:rPr>
              <a:t>Risks can be broadly categorized, but no category is mutually exclusive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5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D280A26B-6214-4DB3-A3F6-A70B03DDD949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50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581025" y="1711325"/>
            <a:ext cx="7981950" cy="18399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3600" b="1">
                <a:solidFill>
                  <a:schemeClr val="bg1"/>
                </a:solidFill>
              </a:rPr>
              <a:t>To Manage These Risks,</a:t>
            </a:r>
            <a:br>
              <a:rPr lang="en-US" sz="3600" b="1">
                <a:solidFill>
                  <a:schemeClr val="bg1"/>
                </a:solidFill>
              </a:rPr>
            </a:br>
            <a:r>
              <a:rPr lang="en-US" sz="3600" b="1">
                <a:solidFill>
                  <a:schemeClr val="bg1"/>
                </a:solidFill>
              </a:rPr>
              <a:t>We Need Better Global Cooperation/Coordination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8450" y="446088"/>
            <a:ext cx="7400925" cy="504825"/>
          </a:xfrm>
          <a:prstGeom prst="rect">
            <a:avLst/>
          </a:prstGeom>
        </p:spPr>
        <p:txBody>
          <a:bodyPr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Global Societal Risks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64515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6451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5E7202-FC63-4B2B-B60F-1F6ED138B974}" type="slidenum">
              <a:rPr lang="en-US" smtClean="0"/>
              <a:pPr>
                <a:defRPr/>
              </a:pPr>
              <a:t>51</a:t>
            </a:fld>
            <a:endParaRPr lang="en-US" smtClean="0"/>
          </a:p>
        </p:txBody>
      </p:sp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>
          <a:xfrm>
            <a:off x="593725" y="144463"/>
            <a:ext cx="6977063" cy="860425"/>
          </a:xfrm>
        </p:spPr>
        <p:txBody>
          <a:bodyPr/>
          <a:lstStyle/>
          <a:p>
            <a:r>
              <a:rPr lang="en-US" smtClean="0"/>
              <a:t>Societal Risks: Vulnerability and Susceptibility Vary Across the Globe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2425" y="1333500"/>
            <a:ext cx="8523288" cy="4652963"/>
          </a:xfrm>
        </p:spPr>
        <p:txBody>
          <a:bodyPr/>
          <a:lstStyle/>
          <a:p>
            <a:pPr marL="457200" indent="-457200">
              <a:lnSpc>
                <a:spcPct val="75000"/>
              </a:lnSpc>
              <a:spcBef>
                <a:spcPct val="50000"/>
              </a:spcBef>
            </a:pPr>
            <a:r>
              <a:rPr lang="en-US" b="1" u="sng" smtClean="0">
                <a:solidFill>
                  <a:srgbClr val="FF0000"/>
                </a:solidFill>
              </a:rPr>
              <a:t>Societal Risks</a:t>
            </a:r>
          </a:p>
          <a:p>
            <a:pPr marL="800100" lvl="1" indent="-457200">
              <a:lnSpc>
                <a:spcPct val="75000"/>
              </a:lnSpc>
            </a:pPr>
            <a:r>
              <a:rPr lang="en-US" sz="2400" b="1" smtClean="0"/>
              <a:t>Water supply crisis</a:t>
            </a:r>
          </a:p>
          <a:p>
            <a:pPr marL="800100" lvl="1" indent="-457200">
              <a:lnSpc>
                <a:spcPct val="75000"/>
              </a:lnSpc>
            </a:pPr>
            <a:r>
              <a:rPr lang="en-US" sz="2400" b="1" smtClean="0"/>
              <a:t>Food shortage crisis</a:t>
            </a:r>
            <a:endParaRPr lang="en-US" b="1" smtClean="0"/>
          </a:p>
          <a:p>
            <a:pPr marL="800100" lvl="1" indent="-457200">
              <a:lnSpc>
                <a:spcPct val="75000"/>
              </a:lnSpc>
            </a:pPr>
            <a:r>
              <a:rPr lang="en-US" sz="2400" b="1" smtClean="0"/>
              <a:t>Rising religious fanaticism</a:t>
            </a:r>
          </a:p>
          <a:p>
            <a:pPr marL="800100" lvl="1" indent="-457200">
              <a:lnSpc>
                <a:spcPct val="75000"/>
              </a:lnSpc>
            </a:pPr>
            <a:r>
              <a:rPr lang="en-US" sz="2400" b="1" smtClean="0"/>
              <a:t>Vulnerability to pandemics</a:t>
            </a:r>
          </a:p>
          <a:p>
            <a:pPr marL="800100" lvl="1" indent="-457200">
              <a:lnSpc>
                <a:spcPct val="75000"/>
              </a:lnSpc>
            </a:pPr>
            <a:r>
              <a:rPr lang="en-US" sz="2400" b="1" smtClean="0"/>
              <a:t>Unmanaged migration</a:t>
            </a:r>
          </a:p>
          <a:p>
            <a:pPr marL="800100" lvl="1" indent="-457200">
              <a:lnSpc>
                <a:spcPct val="75000"/>
              </a:lnSpc>
            </a:pPr>
            <a:r>
              <a:rPr lang="en-US" sz="2400" b="1" smtClean="0"/>
              <a:t>Mismanagement of population aging</a:t>
            </a:r>
          </a:p>
          <a:p>
            <a:pPr marL="800100" lvl="1" indent="-457200">
              <a:lnSpc>
                <a:spcPct val="75000"/>
              </a:lnSpc>
            </a:pPr>
            <a:r>
              <a:rPr lang="en-US" sz="2400" b="1" smtClean="0"/>
              <a:t>Unsustainable population growth</a:t>
            </a:r>
          </a:p>
          <a:p>
            <a:pPr marL="800100" lvl="1" indent="-457200">
              <a:lnSpc>
                <a:spcPct val="75000"/>
              </a:lnSpc>
            </a:pPr>
            <a:r>
              <a:rPr lang="en-US" sz="2400" b="1" smtClean="0"/>
              <a:t>Backlash against globalization</a:t>
            </a:r>
          </a:p>
          <a:p>
            <a:pPr marL="800100" lvl="1" indent="-457200">
              <a:lnSpc>
                <a:spcPct val="75000"/>
              </a:lnSpc>
            </a:pPr>
            <a:r>
              <a:rPr lang="en-US" sz="2400" b="1" smtClean="0"/>
              <a:t>Ineffective drug policies</a:t>
            </a:r>
          </a:p>
        </p:txBody>
      </p:sp>
      <p:sp>
        <p:nvSpPr>
          <p:cNvPr id="55303" name="Rectangle 6"/>
          <p:cNvSpPr>
            <a:spLocks noChangeArrowheads="1"/>
          </p:cNvSpPr>
          <p:nvPr/>
        </p:nvSpPr>
        <p:spPr bwMode="auto">
          <a:xfrm>
            <a:off x="0" y="6327775"/>
            <a:ext cx="59753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World Economic Forum, </a:t>
            </a:r>
            <a:r>
              <a:rPr lang="en-US" sz="1100" i="1"/>
              <a:t>Global Risks 2013</a:t>
            </a:r>
            <a:r>
              <a:rPr lang="en-US" sz="1100"/>
              <a:t>; Insurance Information Institute.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Changes in Assessment of Global Socetal Risks, 2013 vs. 2012</a:t>
            </a: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4588" y="1141413"/>
            <a:ext cx="5241925" cy="548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grayWhite">
          <a:xfrm>
            <a:off x="4508500" y="1797050"/>
            <a:ext cx="1871663" cy="1636713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044531E-406F-4840-8ACF-9E0419FF43CA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53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57348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581025" y="2097088"/>
            <a:ext cx="7981950" cy="20986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200" b="1">
                <a:solidFill>
                  <a:schemeClr val="bg1"/>
                </a:solidFill>
              </a:rPr>
              <a:t>Summary &amp; Conclusions</a:t>
            </a:r>
          </a:p>
        </p:txBody>
      </p:sp>
      <p:sp>
        <p:nvSpPr>
          <p:cNvPr id="2152456" name="Rectangle 8"/>
          <p:cNvSpPr>
            <a:spLocks noChangeArrowheads="1"/>
          </p:cNvSpPr>
          <p:nvPr/>
        </p:nvSpPr>
        <p:spPr bwMode="auto">
          <a:xfrm>
            <a:off x="192088" y="4470400"/>
            <a:ext cx="8775700" cy="1228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>
                <a:solidFill>
                  <a:srgbClr val="225A7A"/>
                </a:solidFill>
              </a:rPr>
              <a:t>SO…</a:t>
            </a:r>
          </a:p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>
                <a:solidFill>
                  <a:srgbClr val="225A7A"/>
                </a:solidFill>
              </a:rPr>
              <a:t>Is the World Really a Riskier Place?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  <p:bldP spid="215245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13667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13668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003EE-3CEF-49DC-B529-BCF9AE72180F}" type="slidenum">
              <a:rPr lang="en-US" smtClean="0"/>
              <a:pPr>
                <a:defRPr/>
              </a:pPr>
              <a:t>54</a:t>
            </a:fld>
            <a:endParaRPr lang="en-US" smtClean="0"/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75" y="166688"/>
            <a:ext cx="6845300" cy="860425"/>
          </a:xfrm>
        </p:spPr>
        <p:txBody>
          <a:bodyPr/>
          <a:lstStyle/>
          <a:p>
            <a:r>
              <a:rPr lang="en-US" smtClean="0"/>
              <a:t>Reasons for Optimism, Causes for Concern in the Insurance Industry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188" y="1098550"/>
            <a:ext cx="8967787" cy="4652963"/>
          </a:xfrm>
        </p:spPr>
        <p:txBody>
          <a:bodyPr/>
          <a:lstStyle/>
          <a:p>
            <a:pPr>
              <a:lnSpc>
                <a:spcPts val="1700"/>
              </a:lnSpc>
              <a:spcBef>
                <a:spcPct val="50000"/>
              </a:spcBef>
            </a:pPr>
            <a:r>
              <a:rPr lang="en-US" sz="2000" b="1" smtClean="0"/>
              <a:t>No Shortage of Local &amp; Global Threats—Same Throughout Human History and the “Human Struggle” Will Never End</a:t>
            </a:r>
          </a:p>
          <a:p>
            <a:pPr lvl="1">
              <a:lnSpc>
                <a:spcPts val="1700"/>
              </a:lnSpc>
            </a:pPr>
            <a:r>
              <a:rPr lang="en-US" sz="1800" smtClean="0"/>
              <a:t>Economic insecurity</a:t>
            </a:r>
          </a:p>
          <a:p>
            <a:pPr lvl="1">
              <a:lnSpc>
                <a:spcPts val="1700"/>
              </a:lnSpc>
            </a:pPr>
            <a:r>
              <a:rPr lang="en-US" sz="1800" smtClean="0"/>
              <a:t>Geopolitical instability</a:t>
            </a:r>
          </a:p>
          <a:p>
            <a:pPr lvl="1">
              <a:lnSpc>
                <a:spcPts val="1700"/>
              </a:lnSpc>
            </a:pPr>
            <a:r>
              <a:rPr lang="en-US" sz="1800" smtClean="0"/>
              <a:t>Natural and manmade disasters</a:t>
            </a:r>
          </a:p>
          <a:p>
            <a:pPr>
              <a:lnSpc>
                <a:spcPts val="1700"/>
              </a:lnSpc>
              <a:spcBef>
                <a:spcPct val="50000"/>
              </a:spcBef>
            </a:pPr>
            <a:r>
              <a:rPr lang="en-US" sz="2000" b="1" smtClean="0"/>
              <a:t>But by Many Objective Measures Humans Are Much Better Off than at any Time in History</a:t>
            </a:r>
          </a:p>
          <a:p>
            <a:pPr lvl="1">
              <a:lnSpc>
                <a:spcPts val="1700"/>
              </a:lnSpc>
            </a:pPr>
            <a:r>
              <a:rPr lang="en-US" sz="1800" smtClean="0"/>
              <a:t>Lifespan</a:t>
            </a:r>
          </a:p>
          <a:p>
            <a:pPr lvl="1">
              <a:lnSpc>
                <a:spcPts val="1700"/>
              </a:lnSpc>
            </a:pPr>
            <a:r>
              <a:rPr lang="en-US" sz="1800" smtClean="0"/>
              <a:t>Standard of living</a:t>
            </a:r>
          </a:p>
          <a:p>
            <a:pPr lvl="1">
              <a:lnSpc>
                <a:spcPts val="1700"/>
              </a:lnSpc>
            </a:pPr>
            <a:r>
              <a:rPr lang="en-US" sz="1800" smtClean="0"/>
              <a:t>Education</a:t>
            </a:r>
            <a:endParaRPr lang="en-US" sz="2000" smtClean="0"/>
          </a:p>
          <a:p>
            <a:pPr>
              <a:lnSpc>
                <a:spcPts val="1700"/>
              </a:lnSpc>
              <a:spcBef>
                <a:spcPct val="50000"/>
              </a:spcBef>
            </a:pPr>
            <a:r>
              <a:rPr lang="en-US" sz="2000" b="1" smtClean="0"/>
              <a:t>But Many of These Advances Are Fragile</a:t>
            </a:r>
          </a:p>
          <a:p>
            <a:pPr lvl="1">
              <a:lnSpc>
                <a:spcPts val="1700"/>
              </a:lnSpc>
            </a:pPr>
            <a:r>
              <a:rPr lang="en-US" sz="1800" smtClean="0"/>
              <a:t>Many historical examples of societal collapses</a:t>
            </a:r>
          </a:p>
          <a:p>
            <a:pPr>
              <a:lnSpc>
                <a:spcPts val="1700"/>
              </a:lnSpc>
              <a:spcBef>
                <a:spcPct val="50000"/>
              </a:spcBef>
            </a:pPr>
            <a:r>
              <a:rPr lang="en-US" sz="2000" b="1" smtClean="0"/>
              <a:t>Good News: World Will Likely Avoid Falling into Another Global Recession</a:t>
            </a:r>
          </a:p>
          <a:p>
            <a:pPr>
              <a:lnSpc>
                <a:spcPts val="1700"/>
              </a:lnSpc>
              <a:spcBef>
                <a:spcPct val="50000"/>
              </a:spcBef>
            </a:pPr>
            <a:r>
              <a:rPr lang="en-US" sz="2000" b="1" smtClean="0"/>
              <a:t>But…It Is Still Unclear if Humans Can Successfully Manage Global Threats in a Cooperative Manner </a:t>
            </a:r>
          </a:p>
          <a:p>
            <a:pPr lvl="1">
              <a:lnSpc>
                <a:spcPts val="1700"/>
              </a:lnSpc>
            </a:pPr>
            <a:r>
              <a:rPr lang="en-US" sz="1800" smtClean="0"/>
              <a:t>Interconnectedness through trade, finance, technology, intellectual exchange, natural resources and climate is unparalleled in human history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2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2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22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64515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6451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3F06D-12FA-4E49-9E14-36B8CC595E16}" type="slidenum">
              <a:rPr lang="en-US" smtClean="0"/>
              <a:pPr>
                <a:defRPr/>
              </a:pPr>
              <a:t>55</a:t>
            </a:fld>
            <a:endParaRPr lang="en-US" smtClean="0"/>
          </a:p>
        </p:txBody>
      </p:sp>
      <p:sp>
        <p:nvSpPr>
          <p:cNvPr id="5939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44475"/>
            <a:ext cx="6427788" cy="596900"/>
          </a:xfrm>
        </p:spPr>
        <p:txBody>
          <a:bodyPr/>
          <a:lstStyle/>
          <a:p>
            <a:r>
              <a:rPr lang="en-US" smtClean="0"/>
              <a:t>Strategies for Risk Managers in Dealing with Global Risks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788" y="1230313"/>
            <a:ext cx="8015287" cy="492442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800" b="1" smtClean="0"/>
              <a:t>In others who need to buy in, plan to recognize, and overcome, cognitive biases</a:t>
            </a:r>
          </a:p>
          <a:p>
            <a:pPr lvl="1">
              <a:lnSpc>
                <a:spcPct val="100000"/>
              </a:lnSpc>
            </a:pPr>
            <a:r>
              <a:rPr lang="en-US" sz="2400" b="1" smtClean="0"/>
              <a:t>Complex systems such as global climate are non-linear: reactions throughout the system are unpredictable and not proportional to the triggers</a:t>
            </a:r>
          </a:p>
          <a:p>
            <a:pPr lvl="1">
              <a:lnSpc>
                <a:spcPct val="100000"/>
              </a:lnSpc>
            </a:pPr>
            <a:r>
              <a:rPr lang="en-US" sz="2400" b="1" smtClean="0"/>
              <a:t>Limited data and computing power are strong impediments to clarity and granular forecasts</a:t>
            </a:r>
          </a:p>
          <a:p>
            <a:pPr lvl="1">
              <a:lnSpc>
                <a:spcPct val="100000"/>
              </a:lnSpc>
            </a:pPr>
            <a:r>
              <a:rPr lang="en-US" sz="2400" b="1" smtClean="0"/>
              <a:t>Given uncertainty about future effects, is there anything we can/should do?</a:t>
            </a:r>
          </a:p>
        </p:txBody>
      </p:sp>
      <p:sp>
        <p:nvSpPr>
          <p:cNvPr id="59399" name="Rectangle 4"/>
          <p:cNvSpPr>
            <a:spLocks noChangeArrowheads="1"/>
          </p:cNvSpPr>
          <p:nvPr/>
        </p:nvSpPr>
        <p:spPr bwMode="auto">
          <a:xfrm>
            <a:off x="330200" y="6456363"/>
            <a:ext cx="75692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World Economic Forum, Global Risks 2013, p.20; Insurance Information Institute.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64515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6451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E6C0B-A33F-4242-ABD6-D477B74F3A1A}" type="slidenum">
              <a:rPr lang="en-US" smtClean="0"/>
              <a:pPr>
                <a:defRPr/>
              </a:pPr>
              <a:t>56</a:t>
            </a:fld>
            <a:endParaRPr lang="en-US" smtClean="0"/>
          </a:p>
        </p:txBody>
      </p:sp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255588"/>
            <a:ext cx="7305675" cy="695325"/>
          </a:xfrm>
        </p:spPr>
        <p:txBody>
          <a:bodyPr/>
          <a:lstStyle/>
          <a:p>
            <a:r>
              <a:rPr lang="en-US" sz="2800" smtClean="0"/>
              <a:t>Will Attacking Environmental Problems Result in Slower Economic Growth?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788" y="1230313"/>
            <a:ext cx="7993062" cy="53467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b="1" smtClean="0"/>
              <a:t>“</a:t>
            </a:r>
            <a:r>
              <a:rPr lang="en-US" sz="2800" b="1" smtClean="0"/>
              <a:t>The narrative emerging from the [global risk] survey is clear: like a super storm, two major systems are on a collision course. The resulting interplay between stresses on the economic and environmental systems will present unprecedented challenges to global and national resilience.”</a:t>
            </a:r>
          </a:p>
          <a:p>
            <a:pPr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b="1" smtClean="0"/>
              <a:t>“</a:t>
            </a:r>
            <a:r>
              <a:rPr lang="en-US" sz="2800" b="1" smtClean="0"/>
              <a:t>Today’s massive socio-economic challenges demand immediate attention, yet availability of public resources is limited.”</a:t>
            </a:r>
          </a:p>
        </p:txBody>
      </p:sp>
      <p:sp>
        <p:nvSpPr>
          <p:cNvPr id="60423" name="Rectangle 4"/>
          <p:cNvSpPr>
            <a:spLocks noChangeArrowheads="1"/>
          </p:cNvSpPr>
          <p:nvPr/>
        </p:nvSpPr>
        <p:spPr bwMode="auto">
          <a:xfrm>
            <a:off x="330200" y="6575425"/>
            <a:ext cx="75692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World Economic Forum, </a:t>
            </a:r>
            <a:r>
              <a:rPr lang="en-US" sz="1100" i="1"/>
              <a:t>Global Risks 2013</a:t>
            </a:r>
            <a:r>
              <a:rPr lang="en-US" sz="1100"/>
              <a:t>; Insurance Information Institute.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699" name="Rectangle 3"/>
          <p:cNvSpPr>
            <a:spLocks noChangeArrowheads="1"/>
          </p:cNvSpPr>
          <p:nvPr/>
        </p:nvSpPr>
        <p:spPr bwMode="blackWhite">
          <a:xfrm>
            <a:off x="685800" y="2327275"/>
            <a:ext cx="7772400" cy="14700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6000" b="1">
                <a:solidFill>
                  <a:srgbClr val="FFFFFF"/>
                </a:solidFill>
              </a:rPr>
              <a:t>www.iii.org</a:t>
            </a:r>
          </a:p>
        </p:txBody>
      </p:sp>
      <p:sp>
        <p:nvSpPr>
          <p:cNvPr id="2077700" name="Rectangle 4"/>
          <p:cNvSpPr>
            <a:spLocks noChangeArrowheads="1"/>
          </p:cNvSpPr>
          <p:nvPr/>
        </p:nvSpPr>
        <p:spPr bwMode="auto">
          <a:xfrm>
            <a:off x="161925" y="4232275"/>
            <a:ext cx="8696325" cy="1089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>
                <a:solidFill>
                  <a:srgbClr val="225A7A"/>
                </a:solidFill>
              </a:rPr>
              <a:t>Thank you for your time</a:t>
            </a:r>
            <a:br>
              <a:rPr lang="en-US" sz="3600" b="1" i="1">
                <a:solidFill>
                  <a:srgbClr val="225A7A"/>
                </a:solidFill>
              </a:rPr>
            </a:br>
            <a:r>
              <a:rPr lang="en-US" sz="3600" b="1" i="1">
                <a:solidFill>
                  <a:srgbClr val="225A7A"/>
                </a:solidFill>
              </a:rPr>
              <a:t>and your attention!</a:t>
            </a:r>
            <a:endParaRPr lang="en-US" sz="3600" b="1" i="1">
              <a:solidFill>
                <a:srgbClr val="FF0000"/>
              </a:solidFill>
            </a:endParaRPr>
          </a:p>
        </p:txBody>
      </p:sp>
      <p:sp>
        <p:nvSpPr>
          <p:cNvPr id="2077702" name="Rectangle 6"/>
          <p:cNvSpPr>
            <a:spLocks noChangeArrowheads="1"/>
          </p:cNvSpPr>
          <p:nvPr/>
        </p:nvSpPr>
        <p:spPr bwMode="auto">
          <a:xfrm>
            <a:off x="668338" y="1597025"/>
            <a:ext cx="7807325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6172200" algn="l"/>
              </a:tabLst>
            </a:pPr>
            <a:r>
              <a:rPr lang="en-US" sz="2800" b="1">
                <a:solidFill>
                  <a:srgbClr val="225A7A"/>
                </a:solidFill>
              </a:rPr>
              <a:t>Insurance Information Institute Online: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DB4AFD-5E88-4569-97A0-681AC7B7E439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77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7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7699" grpId="0" animBg="1"/>
      <p:bldP spid="2077700" grpId="0"/>
      <p:bldP spid="20777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D4FE7051-AC7A-4E50-B2A3-E6CC6A0A0946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6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581025" y="1466850"/>
            <a:ext cx="7981950" cy="26289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200" b="1">
                <a:solidFill>
                  <a:schemeClr val="bg1"/>
                </a:solidFill>
              </a:rPr>
              <a:t>What Global Risks</a:t>
            </a:r>
            <a:br>
              <a:rPr lang="en-US" sz="4200" b="1">
                <a:solidFill>
                  <a:schemeClr val="bg1"/>
                </a:solidFill>
              </a:rPr>
            </a:br>
            <a:r>
              <a:rPr lang="en-US" sz="4200" b="1">
                <a:solidFill>
                  <a:schemeClr val="bg1"/>
                </a:solidFill>
              </a:rPr>
              <a:t>Do the “Experts” See as</a:t>
            </a:r>
            <a:br>
              <a:rPr lang="en-US" sz="4200" b="1">
                <a:solidFill>
                  <a:schemeClr val="bg1"/>
                </a:solidFill>
              </a:rPr>
            </a:br>
            <a:r>
              <a:rPr lang="en-US" sz="4200" b="1">
                <a:solidFill>
                  <a:schemeClr val="bg1"/>
                </a:solidFill>
              </a:rPr>
              <a:t>Most Significant</a:t>
            </a:r>
            <a:br>
              <a:rPr lang="en-US" sz="4200" b="1">
                <a:solidFill>
                  <a:schemeClr val="bg1"/>
                </a:solidFill>
              </a:rPr>
            </a:br>
            <a:r>
              <a:rPr lang="en-US" sz="4200" b="1">
                <a:solidFill>
                  <a:schemeClr val="bg1"/>
                </a:solidFill>
              </a:rPr>
              <a:t>Over the Next 10 Years?</a:t>
            </a:r>
          </a:p>
        </p:txBody>
      </p:sp>
      <p:sp>
        <p:nvSpPr>
          <p:cNvPr id="19461" name="TextBox 1"/>
          <p:cNvSpPr txBox="1">
            <a:spLocks noChangeArrowheads="1"/>
          </p:cNvSpPr>
          <p:nvPr/>
        </p:nvSpPr>
        <p:spPr bwMode="auto">
          <a:xfrm>
            <a:off x="457200" y="4467225"/>
            <a:ext cx="79057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3200" b="1">
                <a:solidFill>
                  <a:srgbClr val="2B7299"/>
                </a:solidFill>
              </a:rPr>
              <a:t>The Risks Tend to be Seen</a:t>
            </a:r>
            <a:br>
              <a:rPr lang="en-US" sz="3200" b="1">
                <a:solidFill>
                  <a:srgbClr val="2B7299"/>
                </a:solidFill>
              </a:rPr>
            </a:br>
            <a:r>
              <a:rPr lang="en-US" sz="3200" b="1">
                <a:solidFill>
                  <a:srgbClr val="2B7299"/>
                </a:solidFill>
              </a:rPr>
              <a:t>in a “Rear View Mirror”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3315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331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28D3EF-E519-4103-B2EC-A4AC0E956D9D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3250" y="109538"/>
            <a:ext cx="6788150" cy="860425"/>
          </a:xfrm>
        </p:spPr>
        <p:txBody>
          <a:bodyPr/>
          <a:lstStyle/>
          <a:p>
            <a:r>
              <a:rPr lang="en-US" smtClean="0"/>
              <a:t>Top 3 Global Risks for the Next 10 Years, by Likelihood, 2007-2009</a:t>
            </a:r>
            <a:endParaRPr lang="en-US" sz="2000" smtClean="0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609600" y="1047750"/>
          <a:ext cx="8315325" cy="4695825"/>
        </p:xfrm>
        <a:graphic>
          <a:graphicData uri="http://schemas.openxmlformats.org/presentationml/2006/ole">
            <p:oleObj spid="_x0000_s1026" name="Chart" r:id="rId4" imgW="7934241" imgH="3838487" progId="MSGraph.Chart.8">
              <p:embed followColorScheme="full"/>
            </p:oleObj>
          </a:graphicData>
        </a:graphic>
      </p:graphicFrame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330200" y="6575425"/>
            <a:ext cx="75692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World Economic Forum, Global Risks 2013; Insurance Information Institute. </a:t>
            </a:r>
          </a:p>
        </p:txBody>
      </p:sp>
      <p:sp>
        <p:nvSpPr>
          <p:cNvPr id="1965061" name="Rectangle 5"/>
          <p:cNvSpPr>
            <a:spLocks noChangeArrowheads="1"/>
          </p:cNvSpPr>
          <p:nvPr/>
        </p:nvSpPr>
        <p:spPr bwMode="blackWhite">
          <a:xfrm>
            <a:off x="515938" y="5511800"/>
            <a:ext cx="8162925" cy="42703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The experts seem to simply read the headlines in assessing likelihood.</a:t>
            </a:r>
          </a:p>
        </p:txBody>
      </p:sp>
      <p:sp>
        <p:nvSpPr>
          <p:cNvPr id="1033" name="TextBox 2"/>
          <p:cNvSpPr txBox="1">
            <a:spLocks noChangeArrowheads="1"/>
          </p:cNvSpPr>
          <p:nvPr/>
        </p:nvSpPr>
        <p:spPr bwMode="auto">
          <a:xfrm>
            <a:off x="1477963" y="2895600"/>
            <a:ext cx="11382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Chronic disease</a:t>
            </a:r>
          </a:p>
        </p:txBody>
      </p:sp>
      <p:sp>
        <p:nvSpPr>
          <p:cNvPr id="1034" name="TextBox 11"/>
          <p:cNvSpPr txBox="1">
            <a:spLocks noChangeArrowheads="1"/>
          </p:cNvSpPr>
          <p:nvPr/>
        </p:nvSpPr>
        <p:spPr bwMode="auto">
          <a:xfrm>
            <a:off x="1128713" y="1570038"/>
            <a:ext cx="18383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Information Infrastructure breakdown</a:t>
            </a:r>
          </a:p>
        </p:txBody>
      </p:sp>
      <p:sp>
        <p:nvSpPr>
          <p:cNvPr id="1035" name="TextBox 13"/>
          <p:cNvSpPr txBox="1">
            <a:spLocks noChangeArrowheads="1"/>
          </p:cNvSpPr>
          <p:nvPr/>
        </p:nvSpPr>
        <p:spPr bwMode="auto">
          <a:xfrm>
            <a:off x="1477963" y="4105275"/>
            <a:ext cx="1257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Oil price shock</a:t>
            </a:r>
          </a:p>
        </p:txBody>
      </p:sp>
      <p:sp>
        <p:nvSpPr>
          <p:cNvPr id="1036" name="TextBox 14"/>
          <p:cNvSpPr txBox="1">
            <a:spLocks noChangeArrowheads="1"/>
          </p:cNvSpPr>
          <p:nvPr/>
        </p:nvSpPr>
        <p:spPr bwMode="auto">
          <a:xfrm>
            <a:off x="3914775" y="1708150"/>
            <a:ext cx="1476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Asset price collapse</a:t>
            </a:r>
          </a:p>
        </p:txBody>
      </p:sp>
      <p:sp>
        <p:nvSpPr>
          <p:cNvPr id="1037" name="TextBox 15"/>
          <p:cNvSpPr txBox="1">
            <a:spLocks noChangeArrowheads="1"/>
          </p:cNvSpPr>
          <p:nvPr/>
        </p:nvSpPr>
        <p:spPr bwMode="auto">
          <a:xfrm>
            <a:off x="3743325" y="2981325"/>
            <a:ext cx="1971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Middle East instability</a:t>
            </a:r>
          </a:p>
        </p:txBody>
      </p:sp>
      <p:sp>
        <p:nvSpPr>
          <p:cNvPr id="1038" name="TextBox 16"/>
          <p:cNvSpPr txBox="1">
            <a:spLocks noChangeArrowheads="1"/>
          </p:cNvSpPr>
          <p:nvPr/>
        </p:nvSpPr>
        <p:spPr bwMode="auto">
          <a:xfrm>
            <a:off x="3743325" y="4105275"/>
            <a:ext cx="1971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Failed &amp;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Failing states</a:t>
            </a:r>
          </a:p>
        </p:txBody>
      </p:sp>
      <p:sp>
        <p:nvSpPr>
          <p:cNvPr id="1039" name="TextBox 14"/>
          <p:cNvSpPr txBox="1">
            <a:spLocks noChangeArrowheads="1"/>
          </p:cNvSpPr>
          <p:nvPr/>
        </p:nvSpPr>
        <p:spPr bwMode="auto">
          <a:xfrm>
            <a:off x="6696075" y="1708150"/>
            <a:ext cx="1476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Asset price collapse</a:t>
            </a:r>
          </a:p>
        </p:txBody>
      </p:sp>
      <p:sp>
        <p:nvSpPr>
          <p:cNvPr id="1040" name="TextBox 2"/>
          <p:cNvSpPr txBox="1">
            <a:spLocks noChangeArrowheads="1"/>
          </p:cNvSpPr>
          <p:nvPr/>
        </p:nvSpPr>
        <p:spPr bwMode="auto">
          <a:xfrm>
            <a:off x="6864350" y="4171950"/>
            <a:ext cx="11382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Chronic disease</a:t>
            </a:r>
          </a:p>
        </p:txBody>
      </p:sp>
      <p:sp>
        <p:nvSpPr>
          <p:cNvPr id="1041" name="TextBox 16"/>
          <p:cNvSpPr txBox="1">
            <a:spLocks noChangeArrowheads="1"/>
          </p:cNvSpPr>
          <p:nvPr/>
        </p:nvSpPr>
        <p:spPr bwMode="auto">
          <a:xfrm>
            <a:off x="6696075" y="2757488"/>
            <a:ext cx="14763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Slowing Chinese economy</a:t>
            </a:r>
          </a:p>
        </p:txBody>
      </p:sp>
      <p:sp>
        <p:nvSpPr>
          <p:cNvPr id="1042" name="TextBox 1"/>
          <p:cNvSpPr txBox="1">
            <a:spLocks noChangeArrowheads="1"/>
          </p:cNvSpPr>
          <p:nvPr/>
        </p:nvSpPr>
        <p:spPr bwMode="auto">
          <a:xfrm>
            <a:off x="104775" y="1781175"/>
            <a:ext cx="742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Most likely</a:t>
            </a:r>
          </a:p>
        </p:txBody>
      </p:sp>
      <p:sp>
        <p:nvSpPr>
          <p:cNvPr id="1043" name="TextBox 18"/>
          <p:cNvSpPr txBox="1">
            <a:spLocks noChangeArrowheads="1"/>
          </p:cNvSpPr>
          <p:nvPr/>
        </p:nvSpPr>
        <p:spPr bwMode="auto">
          <a:xfrm>
            <a:off x="114300" y="2895600"/>
            <a:ext cx="7429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Next most likely</a:t>
            </a:r>
          </a:p>
        </p:txBody>
      </p:sp>
      <p:sp>
        <p:nvSpPr>
          <p:cNvPr id="1044" name="TextBox 19"/>
          <p:cNvSpPr txBox="1">
            <a:spLocks noChangeArrowheads="1"/>
          </p:cNvSpPr>
          <p:nvPr/>
        </p:nvSpPr>
        <p:spPr bwMode="auto">
          <a:xfrm>
            <a:off x="180975" y="4105275"/>
            <a:ext cx="7429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3d most likely</a:t>
            </a:r>
          </a:p>
        </p:txBody>
      </p:sp>
      <p:sp>
        <p:nvSpPr>
          <p:cNvPr id="1045" name="TextBox 6"/>
          <p:cNvSpPr txBox="1">
            <a:spLocks noChangeArrowheads="1"/>
          </p:cNvSpPr>
          <p:nvPr/>
        </p:nvSpPr>
        <p:spPr bwMode="auto">
          <a:xfrm>
            <a:off x="433388" y="5976938"/>
            <a:ext cx="84153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Key: blue = economic risks; green = environmental risks; red = societal risks; orange = geopolitical risks; purple = technological risks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6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50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3315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331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BA7F8-3F8C-4A38-A4DB-9E77A22AB647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3250" y="109538"/>
            <a:ext cx="6788150" cy="860425"/>
          </a:xfrm>
        </p:spPr>
        <p:txBody>
          <a:bodyPr/>
          <a:lstStyle/>
          <a:p>
            <a:r>
              <a:rPr lang="en-US" smtClean="0"/>
              <a:t>Top 3 Global Risks for the Next 10 Years, by Impact, 2007-2009</a:t>
            </a:r>
            <a:endParaRPr lang="en-US" sz="2000" smtClean="0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609600" y="1047750"/>
          <a:ext cx="8315325" cy="4695825"/>
        </p:xfrm>
        <a:graphic>
          <a:graphicData uri="http://schemas.openxmlformats.org/presentationml/2006/ole">
            <p:oleObj spid="_x0000_s2050" name="Chart" r:id="rId4" imgW="7934241" imgH="3838487" progId="MSGraph.Chart.8">
              <p:embed followColorScheme="full"/>
            </p:oleObj>
          </a:graphicData>
        </a:graphic>
      </p:graphicFrame>
      <p:sp>
        <p:nvSpPr>
          <p:cNvPr id="2055" name="Rectangle 4"/>
          <p:cNvSpPr>
            <a:spLocks noChangeArrowheads="1"/>
          </p:cNvSpPr>
          <p:nvPr/>
        </p:nvSpPr>
        <p:spPr bwMode="auto">
          <a:xfrm>
            <a:off x="330200" y="6456363"/>
            <a:ext cx="75692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World Economic Forum, Global Risks 2013; Insurance Information Institute. </a:t>
            </a:r>
          </a:p>
        </p:txBody>
      </p:sp>
      <p:sp>
        <p:nvSpPr>
          <p:cNvPr id="1965061" name="Rectangle 5"/>
          <p:cNvSpPr>
            <a:spLocks noChangeArrowheads="1"/>
          </p:cNvSpPr>
          <p:nvPr/>
        </p:nvSpPr>
        <p:spPr bwMode="blackWhite">
          <a:xfrm>
            <a:off x="485775" y="5600700"/>
            <a:ext cx="8162925" cy="42703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The experts seem to simply read the headlines in assessing likelihood.</a:t>
            </a:r>
          </a:p>
        </p:txBody>
      </p:sp>
      <p:sp>
        <p:nvSpPr>
          <p:cNvPr id="2057" name="TextBox 13"/>
          <p:cNvSpPr txBox="1">
            <a:spLocks noChangeArrowheads="1"/>
          </p:cNvSpPr>
          <p:nvPr/>
        </p:nvSpPr>
        <p:spPr bwMode="auto">
          <a:xfrm>
            <a:off x="1062038" y="4105275"/>
            <a:ext cx="1946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Interstate and civil wars</a:t>
            </a:r>
          </a:p>
        </p:txBody>
      </p:sp>
      <p:sp>
        <p:nvSpPr>
          <p:cNvPr id="2058" name="TextBox 14"/>
          <p:cNvSpPr txBox="1">
            <a:spLocks noChangeArrowheads="1"/>
          </p:cNvSpPr>
          <p:nvPr/>
        </p:nvSpPr>
        <p:spPr bwMode="auto">
          <a:xfrm>
            <a:off x="3775075" y="1708150"/>
            <a:ext cx="19573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Asset price collapse</a:t>
            </a:r>
          </a:p>
        </p:txBody>
      </p:sp>
      <p:sp>
        <p:nvSpPr>
          <p:cNvPr id="2059" name="TextBox 15"/>
          <p:cNvSpPr txBox="1">
            <a:spLocks noChangeArrowheads="1"/>
          </p:cNvSpPr>
          <p:nvPr/>
        </p:nvSpPr>
        <p:spPr bwMode="auto">
          <a:xfrm>
            <a:off x="3752850" y="2863850"/>
            <a:ext cx="19716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Retrenchment from globalization</a:t>
            </a:r>
          </a:p>
        </p:txBody>
      </p:sp>
      <p:sp>
        <p:nvSpPr>
          <p:cNvPr id="2060" name="TextBox 16"/>
          <p:cNvSpPr txBox="1">
            <a:spLocks noChangeArrowheads="1"/>
          </p:cNvSpPr>
          <p:nvPr/>
        </p:nvSpPr>
        <p:spPr bwMode="auto">
          <a:xfrm>
            <a:off x="3743325" y="4105275"/>
            <a:ext cx="19716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Slowing Chinese economy</a:t>
            </a:r>
          </a:p>
        </p:txBody>
      </p:sp>
      <p:sp>
        <p:nvSpPr>
          <p:cNvPr id="2061" name="TextBox 14"/>
          <p:cNvSpPr txBox="1">
            <a:spLocks noChangeArrowheads="1"/>
          </p:cNvSpPr>
          <p:nvPr/>
        </p:nvSpPr>
        <p:spPr bwMode="auto">
          <a:xfrm>
            <a:off x="6518275" y="1708150"/>
            <a:ext cx="1936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Asset price collapse</a:t>
            </a:r>
          </a:p>
        </p:txBody>
      </p:sp>
      <p:sp>
        <p:nvSpPr>
          <p:cNvPr id="2062" name="TextBox 2"/>
          <p:cNvSpPr txBox="1">
            <a:spLocks noChangeArrowheads="1"/>
          </p:cNvSpPr>
          <p:nvPr/>
        </p:nvSpPr>
        <p:spPr bwMode="auto">
          <a:xfrm>
            <a:off x="6508750" y="4171950"/>
            <a:ext cx="19669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Oil and gas price spike</a:t>
            </a:r>
          </a:p>
        </p:txBody>
      </p:sp>
      <p:sp>
        <p:nvSpPr>
          <p:cNvPr id="2063" name="TextBox 1"/>
          <p:cNvSpPr txBox="1">
            <a:spLocks noChangeArrowheads="1"/>
          </p:cNvSpPr>
          <p:nvPr/>
        </p:nvSpPr>
        <p:spPr bwMode="auto">
          <a:xfrm>
            <a:off x="104775" y="1781175"/>
            <a:ext cx="742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Most likely</a:t>
            </a:r>
          </a:p>
        </p:txBody>
      </p:sp>
      <p:sp>
        <p:nvSpPr>
          <p:cNvPr id="2064" name="TextBox 18"/>
          <p:cNvSpPr txBox="1">
            <a:spLocks noChangeArrowheads="1"/>
          </p:cNvSpPr>
          <p:nvPr/>
        </p:nvSpPr>
        <p:spPr bwMode="auto">
          <a:xfrm>
            <a:off x="114300" y="2895600"/>
            <a:ext cx="7429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Next most likely</a:t>
            </a:r>
          </a:p>
        </p:txBody>
      </p:sp>
      <p:sp>
        <p:nvSpPr>
          <p:cNvPr id="2065" name="TextBox 19"/>
          <p:cNvSpPr txBox="1">
            <a:spLocks noChangeArrowheads="1"/>
          </p:cNvSpPr>
          <p:nvPr/>
        </p:nvSpPr>
        <p:spPr bwMode="auto">
          <a:xfrm>
            <a:off x="180975" y="4105275"/>
            <a:ext cx="7429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3d most likely</a:t>
            </a:r>
          </a:p>
        </p:txBody>
      </p:sp>
      <p:sp>
        <p:nvSpPr>
          <p:cNvPr id="2066" name="TextBox 14"/>
          <p:cNvSpPr txBox="1">
            <a:spLocks noChangeArrowheads="1"/>
          </p:cNvSpPr>
          <p:nvPr/>
        </p:nvSpPr>
        <p:spPr bwMode="auto">
          <a:xfrm>
            <a:off x="1042988" y="1712913"/>
            <a:ext cx="19462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Asset price collapse</a:t>
            </a:r>
          </a:p>
        </p:txBody>
      </p:sp>
      <p:sp>
        <p:nvSpPr>
          <p:cNvPr id="2067" name="TextBox 15"/>
          <p:cNvSpPr txBox="1">
            <a:spLocks noChangeArrowheads="1"/>
          </p:cNvSpPr>
          <p:nvPr/>
        </p:nvSpPr>
        <p:spPr bwMode="auto">
          <a:xfrm>
            <a:off x="1054100" y="2760663"/>
            <a:ext cx="19716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Retrenchment from globalization</a:t>
            </a:r>
          </a:p>
        </p:txBody>
      </p:sp>
      <p:sp>
        <p:nvSpPr>
          <p:cNvPr id="2068" name="TextBox 15"/>
          <p:cNvSpPr txBox="1">
            <a:spLocks noChangeArrowheads="1"/>
          </p:cNvSpPr>
          <p:nvPr/>
        </p:nvSpPr>
        <p:spPr bwMode="auto">
          <a:xfrm>
            <a:off x="6521450" y="2798763"/>
            <a:ext cx="19716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Retrenchment from globalization</a:t>
            </a:r>
          </a:p>
        </p:txBody>
      </p:sp>
      <p:sp>
        <p:nvSpPr>
          <p:cNvPr id="2069" name="TextBox 6"/>
          <p:cNvSpPr txBox="1">
            <a:spLocks noChangeArrowheads="1"/>
          </p:cNvSpPr>
          <p:nvPr/>
        </p:nvSpPr>
        <p:spPr bwMode="auto">
          <a:xfrm>
            <a:off x="433388" y="6124575"/>
            <a:ext cx="84153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Key: blue = economic risks; green = environmental risks; red = societal risks; orange = geopolitical risks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6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50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4339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4340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8C5CC-D04B-4666-9388-C2ACA90D8071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3250" y="109538"/>
            <a:ext cx="6788150" cy="860425"/>
          </a:xfrm>
        </p:spPr>
        <p:txBody>
          <a:bodyPr/>
          <a:lstStyle/>
          <a:p>
            <a:r>
              <a:rPr lang="en-US" smtClean="0"/>
              <a:t>Top 3 Global Risks for the Next 10 Years, by Likelihood, 2010-2013</a:t>
            </a:r>
            <a:endParaRPr lang="en-US" sz="2000" smtClean="0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609600" y="1047750"/>
          <a:ext cx="8315325" cy="4695825"/>
        </p:xfrm>
        <a:graphic>
          <a:graphicData uri="http://schemas.openxmlformats.org/presentationml/2006/ole">
            <p:oleObj spid="_x0000_s3074" name="Chart" r:id="rId4" imgW="7934241" imgH="3838487" progId="MSGraph.Chart.8">
              <p:embed followColorScheme="full"/>
            </p:oleObj>
          </a:graphicData>
        </a:graphic>
      </p:graphicFrame>
      <p:sp>
        <p:nvSpPr>
          <p:cNvPr id="3079" name="Rectangle 4"/>
          <p:cNvSpPr>
            <a:spLocks noChangeArrowheads="1"/>
          </p:cNvSpPr>
          <p:nvPr/>
        </p:nvSpPr>
        <p:spPr bwMode="auto">
          <a:xfrm>
            <a:off x="330200" y="6456363"/>
            <a:ext cx="75692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World Economic Forum, Global Risks 2013; Insurance Information Institute. </a:t>
            </a:r>
          </a:p>
        </p:txBody>
      </p:sp>
      <p:sp>
        <p:nvSpPr>
          <p:cNvPr id="1965061" name="Rectangle 5"/>
          <p:cNvSpPr>
            <a:spLocks noChangeArrowheads="1"/>
          </p:cNvSpPr>
          <p:nvPr/>
        </p:nvSpPr>
        <p:spPr bwMode="blackWhite">
          <a:xfrm>
            <a:off x="485775" y="5600700"/>
            <a:ext cx="8162925" cy="4365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The experts seem to simply read the headlines in assessing likelihood.</a:t>
            </a:r>
          </a:p>
        </p:txBody>
      </p:sp>
      <p:sp>
        <p:nvSpPr>
          <p:cNvPr id="3081" name="TextBox 2"/>
          <p:cNvSpPr txBox="1">
            <a:spLocks noChangeArrowheads="1"/>
          </p:cNvSpPr>
          <p:nvPr/>
        </p:nvSpPr>
        <p:spPr bwMode="auto">
          <a:xfrm>
            <a:off x="1114425" y="4152900"/>
            <a:ext cx="11382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Chronic disease</a:t>
            </a:r>
          </a:p>
        </p:txBody>
      </p:sp>
      <p:sp>
        <p:nvSpPr>
          <p:cNvPr id="3082" name="TextBox 14"/>
          <p:cNvSpPr txBox="1">
            <a:spLocks noChangeArrowheads="1"/>
          </p:cNvSpPr>
          <p:nvPr/>
        </p:nvSpPr>
        <p:spPr bwMode="auto">
          <a:xfrm>
            <a:off x="965200" y="1682750"/>
            <a:ext cx="1476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Asset price collapse</a:t>
            </a:r>
          </a:p>
        </p:txBody>
      </p:sp>
      <p:sp>
        <p:nvSpPr>
          <p:cNvPr id="3083" name="TextBox 15"/>
          <p:cNvSpPr txBox="1">
            <a:spLocks noChangeArrowheads="1"/>
          </p:cNvSpPr>
          <p:nvPr/>
        </p:nvSpPr>
        <p:spPr bwMode="auto">
          <a:xfrm>
            <a:off x="3005138" y="2882900"/>
            <a:ext cx="14493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Hydrological catastrophes</a:t>
            </a:r>
          </a:p>
        </p:txBody>
      </p:sp>
      <p:sp>
        <p:nvSpPr>
          <p:cNvPr id="3084" name="TextBox 16"/>
          <p:cNvSpPr txBox="1">
            <a:spLocks noChangeArrowheads="1"/>
          </p:cNvSpPr>
          <p:nvPr/>
        </p:nvSpPr>
        <p:spPr bwMode="auto">
          <a:xfrm>
            <a:off x="3005138" y="4310063"/>
            <a:ext cx="1449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Corruption</a:t>
            </a:r>
          </a:p>
        </p:txBody>
      </p:sp>
      <p:sp>
        <p:nvSpPr>
          <p:cNvPr id="3085" name="TextBox 14"/>
          <p:cNvSpPr txBox="1">
            <a:spLocks noChangeArrowheads="1"/>
          </p:cNvSpPr>
          <p:nvPr/>
        </p:nvSpPr>
        <p:spPr bwMode="auto">
          <a:xfrm>
            <a:off x="5030788" y="1593850"/>
            <a:ext cx="14589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Severe income disparity</a:t>
            </a:r>
          </a:p>
        </p:txBody>
      </p:sp>
      <p:sp>
        <p:nvSpPr>
          <p:cNvPr id="3086" name="TextBox 2"/>
          <p:cNvSpPr txBox="1">
            <a:spLocks noChangeArrowheads="1"/>
          </p:cNvSpPr>
          <p:nvPr/>
        </p:nvSpPr>
        <p:spPr bwMode="auto">
          <a:xfrm>
            <a:off x="5049838" y="3895725"/>
            <a:ext cx="1479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Rising greenhouse gas emissions</a:t>
            </a:r>
          </a:p>
        </p:txBody>
      </p:sp>
      <p:sp>
        <p:nvSpPr>
          <p:cNvPr id="3087" name="TextBox 16"/>
          <p:cNvSpPr txBox="1">
            <a:spLocks noChangeArrowheads="1"/>
          </p:cNvSpPr>
          <p:nvPr/>
        </p:nvSpPr>
        <p:spPr bwMode="auto">
          <a:xfrm>
            <a:off x="955675" y="2698750"/>
            <a:ext cx="14763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Slowing Chinese economy</a:t>
            </a:r>
          </a:p>
        </p:txBody>
      </p:sp>
      <p:sp>
        <p:nvSpPr>
          <p:cNvPr id="3088" name="TextBox 1"/>
          <p:cNvSpPr txBox="1">
            <a:spLocks noChangeArrowheads="1"/>
          </p:cNvSpPr>
          <p:nvPr/>
        </p:nvSpPr>
        <p:spPr bwMode="auto">
          <a:xfrm>
            <a:off x="104775" y="1781175"/>
            <a:ext cx="742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Most likely</a:t>
            </a:r>
          </a:p>
        </p:txBody>
      </p:sp>
      <p:sp>
        <p:nvSpPr>
          <p:cNvPr id="3089" name="TextBox 18"/>
          <p:cNvSpPr txBox="1">
            <a:spLocks noChangeArrowheads="1"/>
          </p:cNvSpPr>
          <p:nvPr/>
        </p:nvSpPr>
        <p:spPr bwMode="auto">
          <a:xfrm>
            <a:off x="114300" y="2895600"/>
            <a:ext cx="7429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Next most likely</a:t>
            </a:r>
          </a:p>
        </p:txBody>
      </p:sp>
      <p:sp>
        <p:nvSpPr>
          <p:cNvPr id="3090" name="TextBox 19"/>
          <p:cNvSpPr txBox="1">
            <a:spLocks noChangeArrowheads="1"/>
          </p:cNvSpPr>
          <p:nvPr/>
        </p:nvSpPr>
        <p:spPr bwMode="auto">
          <a:xfrm>
            <a:off x="180975" y="4105275"/>
            <a:ext cx="7429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3d most likely</a:t>
            </a:r>
          </a:p>
        </p:txBody>
      </p:sp>
      <p:sp>
        <p:nvSpPr>
          <p:cNvPr id="3091" name="TextBox 14"/>
          <p:cNvSpPr txBox="1">
            <a:spLocks noChangeArrowheads="1"/>
          </p:cNvSpPr>
          <p:nvPr/>
        </p:nvSpPr>
        <p:spPr bwMode="auto">
          <a:xfrm>
            <a:off x="2986088" y="1641475"/>
            <a:ext cx="14874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Meteorological catastrophes</a:t>
            </a:r>
          </a:p>
        </p:txBody>
      </p:sp>
      <p:sp>
        <p:nvSpPr>
          <p:cNvPr id="3092" name="TextBox 14"/>
          <p:cNvSpPr txBox="1">
            <a:spLocks noChangeArrowheads="1"/>
          </p:cNvSpPr>
          <p:nvPr/>
        </p:nvSpPr>
        <p:spPr bwMode="auto">
          <a:xfrm>
            <a:off x="5049838" y="2876550"/>
            <a:ext cx="145891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Chronic fiscal imbalances</a:t>
            </a:r>
          </a:p>
        </p:txBody>
      </p:sp>
      <p:sp>
        <p:nvSpPr>
          <p:cNvPr id="3093" name="TextBox 14"/>
          <p:cNvSpPr txBox="1">
            <a:spLocks noChangeArrowheads="1"/>
          </p:cNvSpPr>
          <p:nvPr/>
        </p:nvSpPr>
        <p:spPr bwMode="auto">
          <a:xfrm>
            <a:off x="7110413" y="1657350"/>
            <a:ext cx="14589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Severe income disparity</a:t>
            </a:r>
          </a:p>
        </p:txBody>
      </p:sp>
      <p:sp>
        <p:nvSpPr>
          <p:cNvPr id="3094" name="TextBox 14"/>
          <p:cNvSpPr txBox="1">
            <a:spLocks noChangeArrowheads="1"/>
          </p:cNvSpPr>
          <p:nvPr/>
        </p:nvSpPr>
        <p:spPr bwMode="auto">
          <a:xfrm>
            <a:off x="7119938" y="2851150"/>
            <a:ext cx="14589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Chronic fiscal imbalances</a:t>
            </a:r>
          </a:p>
        </p:txBody>
      </p:sp>
      <p:sp>
        <p:nvSpPr>
          <p:cNvPr id="3095" name="TextBox 2"/>
          <p:cNvSpPr txBox="1">
            <a:spLocks noChangeArrowheads="1"/>
          </p:cNvSpPr>
          <p:nvPr/>
        </p:nvSpPr>
        <p:spPr bwMode="auto">
          <a:xfrm>
            <a:off x="7110413" y="3921125"/>
            <a:ext cx="14779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Rising greenhouse gas emissions</a:t>
            </a:r>
          </a:p>
        </p:txBody>
      </p:sp>
      <p:sp>
        <p:nvSpPr>
          <p:cNvPr id="3096" name="TextBox 6"/>
          <p:cNvSpPr txBox="1">
            <a:spLocks noChangeArrowheads="1"/>
          </p:cNvSpPr>
          <p:nvPr/>
        </p:nvSpPr>
        <p:spPr bwMode="auto">
          <a:xfrm>
            <a:off x="433388" y="6124575"/>
            <a:ext cx="84153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Key: blue = economic risks; green = environmental risks; red = societal risks; orange = geopolitical risks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6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506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Natural Catastrophes Worldwide 2011 Insured losses US$ 105bn - Percentage distribution per continent"/>
  <p:tag name="ARTICULATE_SLIDE_GUID" val="77bb1ea7-a72f-4842-ac6d-dbcbdc9a6969"/>
  <p:tag name="ARTICULATE_SLIDE_NAV" val="43"/>
  <p:tag name="ARTICULATE_SLIDE_PAUSE" val="0"/>
  <p:tag name="ARTICULATE_NAV_LEVEL" val="2"/>
  <p:tag name="ARTICULATE_SLIDE_PRESENTER" val="Ernst Rauch"/>
  <p:tag name="ARTICULATE_SLIDE_PRESENTER_GUID" val="1A34B5C7F99A"/>
  <p:tag name="ARTICULATE_PLAYLIST_ID" val="-1"/>
  <p:tag name="ARTICULATE_LOCK_SLID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ercentage Distribution Per Continent - Insured Losses"/>
  <p:tag name="ARTICULATE_SLIDE_GUID" val="b041232e-5197-4e9e-86e3-eb62ae78fd8d"/>
  <p:tag name="ARTICULATE_SLIDE_NAV" val="37"/>
  <p:tag name="ARTICULATE_SLIDE_PAUSE" val="0"/>
  <p:tag name="ARTICULATE_NAV_LEVEL" val="2"/>
  <p:tag name="ARTICULATE_SLIDE_PRESENTER" val="Ernst Rauch"/>
  <p:tag name="ARTICULATE_SLIDE_PRESENTER_GUID" val="1A34B5C7F99A"/>
  <p:tag name="ARTICULATE_PLAYLIST_ID" val="-1"/>
  <p:tag name="ARTICULATE_LOCK_SLIDE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n1100201\AppData\Local\Temp\articulate\presenter\imgtemp\TDdrPyue_files\slide0001_image001.jp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World Map"/>
  <p:tag name="ARTICULATE_SLIDE_GUID" val="8408931d-5b4d-4301-9808-a7e9e071fc6f"/>
  <p:tag name="ARTICULATE_SLIDE_NAV" val="40"/>
  <p:tag name="ARTICULATE_SLIDE_PAUSE" val="0"/>
  <p:tag name="ARTICULATE_NAV_LEVEL" val="2"/>
  <p:tag name="ARTICULATE_SLIDE_PRESENTER" val="Ernst Rauch"/>
  <p:tag name="ARTICULATE_SLIDE_PRESENTER_GUID" val="1A34B5C7F99A"/>
  <p:tag name="ARTICULATE_PLAYLIST_ID" val="-1"/>
  <p:tag name="ARTICULATE_LOCK_SLIDE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n1100201\AppData\Local\Temp\articulate\presenter\imgtemp\dhD1L4vd_files\slide0001_image001.jp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Number of Events - 1980 – 2012"/>
  <p:tag name="ARTICULATE_SLIDE_GUID" val="06b9cb8c-4a0b-43f8-9e33-bef8c3837eb7"/>
  <p:tag name="ARTICULATE_SLIDE_NAV" val="33"/>
  <p:tag name="ARTICULATE_SLIDE_PAUSE" val="0"/>
  <p:tag name="ARTICULATE_NAV_LEVEL" val="2"/>
  <p:tag name="ARTICULATE_SLIDE_PRESENTER" val="Ernst Rauch"/>
  <p:tag name="ARTICULATE_SLIDE_PRESENTER_GUID" val="1A34B5C7F99A"/>
  <p:tag name="ARTICULATE_PLAYLIST_ID" val="-1"/>
  <p:tag name="ARTICULATE_LOCK_SLIDE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Overall and Insured Losses - 1980 – 2012"/>
  <p:tag name="ARTICULATE_SLIDE_GUID" val="31be1712-34ba-446e-a477-699742842f88"/>
  <p:tag name="ARTICULATE_SLIDE_NAV" val="34"/>
  <p:tag name="ARTICULATE_SLIDE_PAUSE" val="0"/>
  <p:tag name="ARTICULATE_NAV_LEVEL" val="2"/>
  <p:tag name="ARTICULATE_SLIDE_PRESENTER" val="Ernst Rauch"/>
  <p:tag name="ARTICULATE_SLIDE_PRESENTER_GUID" val="1A34B5C7F99A"/>
  <p:tag name="ARTICULATE_PLAYLIST_ID" val="-1"/>
  <p:tag name="ARTICULATE_LOCK_SLIDE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n1100201\AppData\Local\Temp\articulate\presenter\imgtemp\HfliIeyi_files\slide0001_image001.emz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36"/>
  <p:tag name="ARTICULATE_SLIDE_GUID" val="2d07af31-b337-449a-9439-5655e5c38ea6"/>
  <p:tag name="ARTICULATE_SLIDE_PAUSE" val="0"/>
  <p:tag name="ARTICULATE_NAV_LEVEL" val="2"/>
  <p:tag name="ARTICULATE_SLIDE_PRESENTER" val="Ernst Rauch"/>
  <p:tag name="ARTICULATE_SLIDE_PRESENTER_GUID" val="1A34B5C7F99A"/>
  <p:tag name="ARTICULATE_PLAYLIST_ID" val="-1"/>
  <p:tag name="ARTICULATE_LOCK_SLIDE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n1100201\AppData\Local\Temp\articulate\presenter\imgtemp\o8h2wm4Q_files\slide0001_image001.p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1e7a670e-0c56-471f-abeb-193665e82e64"/>
  <p:tag name="ARTICULATE_SLIDE_NAV" val="44"/>
  <p:tag name="ARTICULATE_SLIDE_PAUSE" val="0"/>
  <p:tag name="ARTICULATE_NAV_LEVEL" val="2"/>
  <p:tag name="ARTICULATE_SLIDE_PRESENTER" val="Ernst Rauch"/>
  <p:tag name="ARTICULATE_SLIDE_PRESENTER_GUID" val="1A34B5C7F99A"/>
  <p:tag name="ARTICULATE_PLAYLIST_ID" val="-1"/>
  <p:tag name="ARTICULATE_LOCK_SLIDE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EEC100"/>
      </a:dk2>
      <a:lt2>
        <a:srgbClr val="6FCAEF"/>
      </a:lt2>
      <a:accent1>
        <a:srgbClr val="225A7A"/>
      </a:accent1>
      <a:accent2>
        <a:srgbClr val="FF6801"/>
      </a:accent2>
      <a:accent3>
        <a:srgbClr val="FFFFFF"/>
      </a:accent3>
      <a:accent4>
        <a:srgbClr val="000000"/>
      </a:accent4>
      <a:accent5>
        <a:srgbClr val="ABB5BE"/>
      </a:accent5>
      <a:accent6>
        <a:srgbClr val="E75E01"/>
      </a:accent6>
      <a:hlink>
        <a:srgbClr val="339966"/>
      </a:hlink>
      <a:folHlink>
        <a:srgbClr val="A5002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黑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宋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336699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2376BD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66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7DC3"/>
      </a:dk2>
      <a:lt2>
        <a:srgbClr val="808080"/>
      </a:lt2>
      <a:accent1>
        <a:srgbClr val="0A2E4E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ADB2"/>
      </a:accent5>
      <a:accent6>
        <a:srgbClr val="8AB900"/>
      </a:accent6>
      <a:hlink>
        <a:srgbClr val="007DC3"/>
      </a:hlink>
      <a:folHlink>
        <a:srgbClr val="FF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131552</TotalTime>
  <Words>3640</Words>
  <Application>Microsoft Office PowerPoint</Application>
  <PresentationFormat>On-screen Show (4:3)</PresentationFormat>
  <Paragraphs>711</Paragraphs>
  <Slides>57</Slides>
  <Notes>43</Notes>
  <HiddenSlides>6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5" baseType="lpstr">
      <vt:lpstr>Arial</vt:lpstr>
      <vt:lpstr>Wingdings</vt:lpstr>
      <vt:lpstr>Symbol</vt:lpstr>
      <vt:lpstr>Verdana</vt:lpstr>
      <vt:lpstr>Arial Unicode MS</vt:lpstr>
      <vt:lpstr>Default Design</vt:lpstr>
      <vt:lpstr>Microsoft Graph Chart</vt:lpstr>
      <vt:lpstr>Chart</vt:lpstr>
      <vt:lpstr>The Never-Ending[?] Era of Uncertainty:  Managing Global Risk in a Volatile World</vt:lpstr>
      <vt:lpstr>Global Risks: What in the World is Going On?</vt:lpstr>
      <vt:lpstr>Global Risks: Their Importance in Risk Management</vt:lpstr>
      <vt:lpstr>World Economic Forum: The Global Risks Sourcebook</vt:lpstr>
      <vt:lpstr>World Economic Forum Global Risks: 5 Major Categories</vt:lpstr>
      <vt:lpstr>Slide 6</vt:lpstr>
      <vt:lpstr>Top 3 Global Risks for the Next 10 Years, by Likelihood, 2007-2009</vt:lpstr>
      <vt:lpstr>Top 3 Global Risks for the Next 10 Years, by Impact, 2007-2009</vt:lpstr>
      <vt:lpstr>Top 3 Global Risks for the Next 10 Years, by Likelihood, 2010-2013</vt:lpstr>
      <vt:lpstr>Top 3 Global Risks for the Next 10 Years, by Impact, 2010-2013</vt:lpstr>
      <vt:lpstr>Slide 11</vt:lpstr>
      <vt:lpstr>Economic Risk: Foremost on the Minds in “Advanced” Economies</vt:lpstr>
      <vt:lpstr>Changes in Assessment of Global Economic Risks, 2013 vs. 2012</vt:lpstr>
      <vt:lpstr>Real GDP Growth Forecasts, Major Economies: 2012 vs. 2013F &amp; 2014F</vt:lpstr>
      <vt:lpstr>Real GDP Growth Forecasts, Emerging Economies: 2012 vs. 2013F &amp; 2014F</vt:lpstr>
      <vt:lpstr>Regulatory Risk:  Financial Sector in Consumed with Post-Crisis Concerns</vt:lpstr>
      <vt:lpstr>Slide 17</vt:lpstr>
      <vt:lpstr>SuperStorm Sandy: Can other non-hurricanes do this much damage?</vt:lpstr>
      <vt:lpstr>Environmental Risk: Vulnerability and Susceptibility Vary Across the Globe</vt:lpstr>
      <vt:lpstr>Changes in Assessment of Global Environmental Risks, 2013 vs. 2012</vt:lpstr>
      <vt:lpstr>Natural Catastrophes Worldwide 2011 Insured losses US$ 105bn - Percentage distribution per continent</vt:lpstr>
      <vt:lpstr>Natural Catastrophes Worldwide 1980 – 2011  Insured losses US$ 870bn - Percentage distribution per continent </vt:lpstr>
      <vt:lpstr>Natural catastrophes worldwide 2012 Insured losses US$ 65bn - Percentage distribution per continent</vt:lpstr>
      <vt:lpstr>Slide 24</vt:lpstr>
      <vt:lpstr>Number of natural catastrophes worldwide, 1980 – 2012</vt:lpstr>
      <vt:lpstr>Economic and Insured Losses, Natural Catastrophes worldwide 1980 – 2012</vt:lpstr>
      <vt:lpstr>Slide 27</vt:lpstr>
      <vt:lpstr>U.S. Renewable Energy Net Summer Capacity &amp; Avg. Ann. Change, by Source, 2010 – 2035P</vt:lpstr>
      <vt:lpstr>World Energy Consumption by Fuel, 1990—2035F</vt:lpstr>
      <vt:lpstr>Distribution of Major Shale Deposits: 5.76 Tr. Cu. Ft. in 48 Shale Basins in 32 Countries</vt:lpstr>
      <vt:lpstr>World Primary Energy Consumption, 2005-2035P</vt:lpstr>
      <vt:lpstr>Primary Energy Consumption, by Country, 2005–2035</vt:lpstr>
      <vt:lpstr>Global Warming Effects: The Next 70 Years</vt:lpstr>
      <vt:lpstr>Slide 34</vt:lpstr>
      <vt:lpstr>Geopolitical Risk: Foremost on the Minds in “Emerging” Economies</vt:lpstr>
      <vt:lpstr>Changes in Assessment of Global Geopolitical Risks, 2013 vs. 2012</vt:lpstr>
      <vt:lpstr>Some Great Business Opportunities Are in Politically Risky Nations </vt:lpstr>
      <vt:lpstr>The Greatest Business Opportunities Are Often in Politically Risky Nations </vt:lpstr>
      <vt:lpstr>Top 20 Most At-Risk Countries, 2012</vt:lpstr>
      <vt:lpstr>Terrorism Risk Around the Globe, 2013</vt:lpstr>
      <vt:lpstr>Global Terrorist Attacks and Deaths, 2004-2011</vt:lpstr>
      <vt:lpstr>Terrorism Risk Insurance Program</vt:lpstr>
      <vt:lpstr>Loss Distribution by Type of Insurance from Sept. 11 Terrorist Attack ($ 2011)</vt:lpstr>
      <vt:lpstr>Terrorism Violates Traditional Requirements for Insurability</vt:lpstr>
      <vt:lpstr>Slide 45</vt:lpstr>
      <vt:lpstr>Slide 46</vt:lpstr>
      <vt:lpstr>Technological Risks: Vulnerability and Susceptibility Vary Across the Globe</vt:lpstr>
      <vt:lpstr>Changes in Assessment of Global Technological Risks, 2013 vs. 2012</vt:lpstr>
      <vt:lpstr>Cyber Risk Threat Spectrum: Terrorism is a Concern </vt:lpstr>
      <vt:lpstr>Slide 50</vt:lpstr>
      <vt:lpstr>Societal Risks: Vulnerability and Susceptibility Vary Across the Globe</vt:lpstr>
      <vt:lpstr>Changes in Assessment of Global Socetal Risks, 2013 vs. 2012</vt:lpstr>
      <vt:lpstr>Slide 53</vt:lpstr>
      <vt:lpstr>Reasons for Optimism, Causes for Concern in the Insurance Industry</vt:lpstr>
      <vt:lpstr>Strategies for Risk Managers in Dealing with Global Risks</vt:lpstr>
      <vt:lpstr>Will Attacking Environmental Problems Result in Slower Economic Growth?</vt:lpstr>
      <vt:lpstr>Slide 57</vt:lpstr>
    </vt:vector>
  </TitlesOfParts>
  <Company>insurance information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P6466 - iii Template</dc:title>
  <dc:creator>Steven Weisbart</dc:creator>
  <cp:lastModifiedBy>Shorna Lewis</cp:lastModifiedBy>
  <cp:revision>2965</cp:revision>
  <dcterms:modified xsi:type="dcterms:W3CDTF">2013-05-29T14:24:49Z</dcterms:modified>
</cp:coreProperties>
</file>