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6.xml" ContentType="application/vnd.openxmlformats-officedocument.presentationml.tags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tags/tag5.xml" ContentType="application/vnd.openxmlformats-officedocument.presentationml.tags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2.xml" ContentType="application/vnd.openxmlformats-officedocument.presentationml.tags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tags/tag7.xml" ContentType="application/vnd.openxmlformats-officedocument.presentationml.tags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tags/tag3.xml" ContentType="application/vnd.openxmlformats-officedocument.presentationml.tags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Default Extension="wav" ContentType="audio/wav"/>
  <Override PartName="/ppt/notesSlides/notesSlide91.xml" ContentType="application/vnd.openxmlformats-officedocument.presentationml.notesSlide+xml"/>
  <Override PartName="/ppt/tags/tag19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tags/tag22.xml" ContentType="application/vnd.openxmlformats-officedocument.presentationml.tags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charts/chart2.xml" ContentType="application/vnd.openxmlformats-officedocument.drawingml.chart+xml"/>
  <Override PartName="/ppt/notesSlides/notesSlide89.xml" ContentType="application/vnd.openxmlformats-officedocument.presentationml.notesSlide+xml"/>
  <Override PartName="/ppt/tags/tag11.xml" ContentType="application/vnd.openxmlformats-officedocument.presentationml.tags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tags/tag4.xml" ContentType="application/vnd.openxmlformats-officedocument.presentationml.tags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tags/tag9.xml" ContentType="application/vnd.openxmlformats-officedocument.presentationml.tags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tags/tag6.xml" ContentType="application/vnd.openxmlformats-officedocument.presentationml.tags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Default Extension="xls" ContentType="application/vnd.ms-exce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9"/>
  </p:notesMasterIdLst>
  <p:handoutMasterIdLst>
    <p:handoutMasterId r:id="rId150"/>
  </p:handoutMasterIdLst>
  <p:sldIdLst>
    <p:sldId id="3270" r:id="rId2"/>
    <p:sldId id="3371" r:id="rId3"/>
    <p:sldId id="2574" r:id="rId4"/>
    <p:sldId id="3346" r:id="rId5"/>
    <p:sldId id="3347" r:id="rId6"/>
    <p:sldId id="3348" r:id="rId7"/>
    <p:sldId id="3524" r:id="rId8"/>
    <p:sldId id="3520" r:id="rId9"/>
    <p:sldId id="3521" r:id="rId10"/>
    <p:sldId id="3467" r:id="rId11"/>
    <p:sldId id="3369" r:id="rId12"/>
    <p:sldId id="3370" r:id="rId13"/>
    <p:sldId id="3330" r:id="rId14"/>
    <p:sldId id="3331" r:id="rId15"/>
    <p:sldId id="3332" r:id="rId16"/>
    <p:sldId id="3333" r:id="rId17"/>
    <p:sldId id="3334" r:id="rId18"/>
    <p:sldId id="3335" r:id="rId19"/>
    <p:sldId id="3336" r:id="rId20"/>
    <p:sldId id="2174" r:id="rId21"/>
    <p:sldId id="2638" r:id="rId22"/>
    <p:sldId id="3425" r:id="rId23"/>
    <p:sldId id="1693" r:id="rId24"/>
    <p:sldId id="3364" r:id="rId25"/>
    <p:sldId id="2881" r:id="rId26"/>
    <p:sldId id="2882" r:id="rId27"/>
    <p:sldId id="3236" r:id="rId28"/>
    <p:sldId id="3237" r:id="rId29"/>
    <p:sldId id="3390" r:id="rId30"/>
    <p:sldId id="1618" r:id="rId31"/>
    <p:sldId id="2331" r:id="rId32"/>
    <p:sldId id="3365" r:id="rId33"/>
    <p:sldId id="3366" r:id="rId34"/>
    <p:sldId id="3519" r:id="rId35"/>
    <p:sldId id="2432" r:id="rId36"/>
    <p:sldId id="2658" r:id="rId37"/>
    <p:sldId id="2642" r:id="rId38"/>
    <p:sldId id="3015" r:id="rId39"/>
    <p:sldId id="2643" r:id="rId40"/>
    <p:sldId id="2336" r:id="rId41"/>
    <p:sldId id="2685" r:id="rId42"/>
    <p:sldId id="2660" r:id="rId43"/>
    <p:sldId id="3146" r:id="rId44"/>
    <p:sldId id="3147" r:id="rId45"/>
    <p:sldId id="3242" r:id="rId46"/>
    <p:sldId id="3443" r:id="rId47"/>
    <p:sldId id="3444" r:id="rId48"/>
    <p:sldId id="3244" r:id="rId49"/>
    <p:sldId id="3284" r:id="rId50"/>
    <p:sldId id="3285" r:id="rId51"/>
    <p:sldId id="3432" r:id="rId52"/>
    <p:sldId id="3462" r:id="rId53"/>
    <p:sldId id="3456" r:id="rId54"/>
    <p:sldId id="3457" r:id="rId55"/>
    <p:sldId id="3458" r:id="rId56"/>
    <p:sldId id="3459" r:id="rId57"/>
    <p:sldId id="3460" r:id="rId58"/>
    <p:sldId id="3461" r:id="rId59"/>
    <p:sldId id="3463" r:id="rId60"/>
    <p:sldId id="3473" r:id="rId61"/>
    <p:sldId id="3474" r:id="rId62"/>
    <p:sldId id="3475" r:id="rId63"/>
    <p:sldId id="3476" r:id="rId64"/>
    <p:sldId id="3518" r:id="rId65"/>
    <p:sldId id="3455" r:id="rId66"/>
    <p:sldId id="3438" r:id="rId67"/>
    <p:sldId id="3375" r:id="rId68"/>
    <p:sldId id="3436" r:id="rId69"/>
    <p:sldId id="3437" r:id="rId70"/>
    <p:sldId id="3416" r:id="rId71"/>
    <p:sldId id="3484" r:id="rId72"/>
    <p:sldId id="3479" r:id="rId73"/>
    <p:sldId id="3477" r:id="rId74"/>
    <p:sldId id="3478" r:id="rId75"/>
    <p:sldId id="3485" r:id="rId76"/>
    <p:sldId id="3486" r:id="rId77"/>
    <p:sldId id="3487" r:id="rId78"/>
    <p:sldId id="3488" r:id="rId79"/>
    <p:sldId id="3489" r:id="rId80"/>
    <p:sldId id="3490" r:id="rId81"/>
    <p:sldId id="3491" r:id="rId82"/>
    <p:sldId id="3439" r:id="rId83"/>
    <p:sldId id="3272" r:id="rId84"/>
    <p:sldId id="3273" r:id="rId85"/>
    <p:sldId id="3314" r:id="rId86"/>
    <p:sldId id="3440" r:id="rId87"/>
    <p:sldId id="3442" r:id="rId88"/>
    <p:sldId id="3315" r:id="rId89"/>
    <p:sldId id="3316" r:id="rId90"/>
    <p:sldId id="3317" r:id="rId91"/>
    <p:sldId id="3318" r:id="rId92"/>
    <p:sldId id="3319" r:id="rId93"/>
    <p:sldId id="3320" r:id="rId94"/>
    <p:sldId id="3321" r:id="rId95"/>
    <p:sldId id="3322" r:id="rId96"/>
    <p:sldId id="3277" r:id="rId97"/>
    <p:sldId id="3127" r:id="rId98"/>
    <p:sldId id="3128" r:id="rId99"/>
    <p:sldId id="2934" r:id="rId100"/>
    <p:sldId id="3445" r:id="rId101"/>
    <p:sldId id="3446" r:id="rId102"/>
    <p:sldId id="3447" r:id="rId103"/>
    <p:sldId id="3492" r:id="rId104"/>
    <p:sldId id="3493" r:id="rId105"/>
    <p:sldId id="3494" r:id="rId106"/>
    <p:sldId id="3495" r:id="rId107"/>
    <p:sldId id="3496" r:id="rId108"/>
    <p:sldId id="3503" r:id="rId109"/>
    <p:sldId id="3508" r:id="rId110"/>
    <p:sldId id="3517" r:id="rId111"/>
    <p:sldId id="3509" r:id="rId112"/>
    <p:sldId id="3512" r:id="rId113"/>
    <p:sldId id="3513" r:id="rId114"/>
    <p:sldId id="3096" r:id="rId115"/>
    <p:sldId id="3382" r:id="rId116"/>
    <p:sldId id="3516" r:id="rId117"/>
    <p:sldId id="3514" r:id="rId118"/>
    <p:sldId id="3515" r:id="rId119"/>
    <p:sldId id="3428" r:id="rId120"/>
    <p:sldId id="3429" r:id="rId121"/>
    <p:sldId id="3430" r:id="rId122"/>
    <p:sldId id="3431" r:id="rId123"/>
    <p:sldId id="3387" r:id="rId124"/>
    <p:sldId id="3388" r:id="rId125"/>
    <p:sldId id="3389" r:id="rId126"/>
    <p:sldId id="3415" r:id="rId127"/>
    <p:sldId id="3324" r:id="rId128"/>
    <p:sldId id="2600" r:id="rId129"/>
    <p:sldId id="2849" r:id="rId130"/>
    <p:sldId id="3422" r:id="rId131"/>
    <p:sldId id="3423" r:id="rId132"/>
    <p:sldId id="3424" r:id="rId133"/>
    <p:sldId id="3448" r:id="rId134"/>
    <p:sldId id="3383" r:id="rId135"/>
    <p:sldId id="2291" r:id="rId136"/>
    <p:sldId id="3109" r:id="rId137"/>
    <p:sldId id="3105" r:id="rId138"/>
    <p:sldId id="3106" r:id="rId139"/>
    <p:sldId id="3107" r:id="rId140"/>
    <p:sldId id="3108" r:id="rId141"/>
    <p:sldId id="1445" r:id="rId142"/>
    <p:sldId id="1450" r:id="rId143"/>
    <p:sldId id="2652" r:id="rId144"/>
    <p:sldId id="2655" r:id="rId145"/>
    <p:sldId id="3228" r:id="rId146"/>
    <p:sldId id="2710" r:id="rId147"/>
    <p:sldId id="1136" r:id="rId14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dPt>
            <c:idx val="19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30.996355121000168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29.077386128000168</c:v>
                </c:pt>
                <c:pt idx="5">
                  <c:v>26.321967000000175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23.294640042999802</c:v>
                </c:pt>
                <c:pt idx="9">
                  <c:v>22.304646870999722</c:v>
                </c:pt>
                <c:pt idx="10">
                  <c:v>24.956931406999999</c:v>
                </c:pt>
                <c:pt idx="11">
                  <c:v>26.133928442000212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33.755330208000395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dPt>
            <c:idx val="19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2.6816056490000002</c:v>
                </c:pt>
                <c:pt idx="8" formatCode="0.000">
                  <c:v>2.644896573</c:v>
                </c:pt>
                <c:pt idx="9" formatCode="0.000">
                  <c:v>2.7023846020000213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gapWidth val="20"/>
        <c:overlap val="100"/>
        <c:axId val="134562944"/>
        <c:axId val="134564480"/>
      </c:barChart>
      <c:lineChart>
        <c:grouping val="standard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30.996355121000168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29.077386128000168</c:v>
                </c:pt>
                <c:pt idx="5">
                  <c:v>26.321967000000175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42.273814470999994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</c:ser>
        <c:marker val="1"/>
        <c:axId val="134562944"/>
        <c:axId val="134564480"/>
      </c:lineChart>
      <c:catAx>
        <c:axId val="134562944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564480"/>
        <c:crosses val="autoZero"/>
        <c:lblAlgn val="ctr"/>
        <c:lblOffset val="100"/>
        <c:tickLblSkip val="1"/>
      </c:catAx>
      <c:valAx>
        <c:axId val="134564480"/>
        <c:scaling>
          <c:orientation val="minMax"/>
          <c:max val="50"/>
          <c:min val="0"/>
        </c:scaling>
        <c:axPos val="l"/>
        <c:numFmt formatCode="0" sourceLinked="0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562944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754E-2"/>
          <c:w val="0.29913829315438251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6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592"/>
        </c:manualLayout>
      </c:layout>
      <c:barChart>
        <c:barDir val="col"/>
        <c:grouping val="clustered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gapWidth val="30"/>
        <c:overlap val="100"/>
        <c:axId val="135324416"/>
        <c:axId val="135325952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marker val="1"/>
        <c:axId val="135324416"/>
        <c:axId val="135325952"/>
      </c:lineChart>
      <c:catAx>
        <c:axId val="135324416"/>
        <c:scaling>
          <c:orientation val="minMax"/>
        </c:scaling>
        <c:axPos val="b"/>
        <c:maj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325952"/>
        <c:crosses val="autoZero"/>
        <c:auto val="1"/>
        <c:lblAlgn val="ctr"/>
        <c:lblOffset val="100"/>
        <c:tickLblSkip val="1"/>
      </c:catAx>
      <c:valAx>
        <c:axId val="135325952"/>
        <c:scaling>
          <c:orientation val="minMax"/>
          <c:max val="25"/>
          <c:min val="-25"/>
        </c:scaling>
        <c:axPos val="l"/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324416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755"/>
        </c:manualLayout>
      </c:layout>
      <c:barChart>
        <c:barDir val="col"/>
        <c:grouping val="stacked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-2.1775707317073567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-6.5196383928571846</c:v>
                </c:pt>
                <c:pt idx="11">
                  <c:v>0.39867826086957203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-1.8806292682926748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-2.368483018867952</c:v>
                </c:pt>
                <c:pt idx="4">
                  <c:v>-3.9327536231883755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-1.7212234374999842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-7.8629379310344252</c:v>
                </c:pt>
                <c:pt idx="19">
                  <c:v>-8.2528853932584223</c:v>
                </c:pt>
                <c:pt idx="20">
                  <c:v>-7.8629379310344252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-1.0999999999999874</c:v>
                </c:pt>
                <c:pt idx="20">
                  <c:v>-1</c:v>
                </c:pt>
              </c:numCache>
            </c:numRef>
          </c:val>
        </c:ser>
        <c:gapWidth val="70"/>
        <c:overlap val="100"/>
        <c:axId val="135640576"/>
        <c:axId val="135642112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1809672625496542E-2"/>
                  <c:y val="-8.064343060058669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1809672625496542E-2"/>
                  <c:y val="-0.103180098811178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5691162188410818E-2"/>
                  <c:y val="9.289813957078894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Val val="1"/>
            </c:dLbl>
            <c:dLbl>
              <c:idx val="20"/>
              <c:layout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0.66500000000000015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-7.9702000000000508</c:v>
                </c:pt>
              </c:numCache>
            </c:numRef>
          </c:val>
        </c:ser>
        <c:marker val="1"/>
        <c:axId val="135653632"/>
        <c:axId val="135652096"/>
      </c:lineChart>
      <c:catAx>
        <c:axId val="135640576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642112"/>
        <c:crosses val="autoZero"/>
        <c:lblAlgn val="ctr"/>
        <c:lblOffset val="300"/>
        <c:tickLblSkip val="1"/>
      </c:catAx>
      <c:valAx>
        <c:axId val="135642112"/>
        <c:scaling>
          <c:orientation val="minMax"/>
          <c:max val="10"/>
          <c:min val="-25"/>
        </c:scaling>
        <c:axPos val="l"/>
        <c:numFmt formatCode="0" sourceLinked="0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640576"/>
        <c:crosses val="autoZero"/>
        <c:crossBetween val="between"/>
        <c:majorUnit val="5"/>
      </c:valAx>
      <c:valAx>
        <c:axId val="135652096"/>
        <c:scaling>
          <c:orientation val="minMax"/>
          <c:max val="10"/>
          <c:min val="-25"/>
        </c:scaling>
        <c:axPos val="r"/>
        <c:numFmt formatCode="0.0" sourceLinked="1"/>
        <c:majorTickMark val="none"/>
        <c:tickLblPos val="none"/>
        <c:spPr>
          <a:ln>
            <a:noFill/>
          </a:ln>
        </c:spPr>
        <c:crossAx val="135653632"/>
        <c:crosses val="max"/>
        <c:crossBetween val="between"/>
        <c:majorUnit val="5"/>
      </c:valAx>
      <c:catAx>
        <c:axId val="135653632"/>
        <c:scaling>
          <c:orientation val="minMax"/>
        </c:scaling>
        <c:delete val="1"/>
        <c:axPos val="b"/>
        <c:numFmt formatCode="General" sourceLinked="1"/>
        <c:tickLblPos val="none"/>
        <c:crossAx val="135652096"/>
        <c:crosses val="autoZero"/>
        <c:lblAlgn val="ctr"/>
        <c:lblOffset val="10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11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109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110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111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115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116</a:t>
            </a:fld>
            <a:endParaRPr lang="en-US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117</a:t>
            </a:fld>
            <a:endParaRPr lang="en-US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118</a:t>
            </a:fld>
            <a:endParaRPr lang="en-US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120</a:t>
            </a:fld>
            <a:endParaRPr lang="en-US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125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127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128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129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135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137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138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139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140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141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142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143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144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146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147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21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26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27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30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31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32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44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46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9D5886DA-A089-4066-870E-38A68FB3240A}" type="slidenum">
              <a:rPr lang="en-US" sz="1000"/>
              <a:pPr algn="ctr" defTabSz="930275"/>
              <a:t>53</a:t>
            </a:fld>
            <a:endParaRPr lang="en-US" sz="10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6339FA5-D267-4FD7-9024-D263EA2EFECA}" type="slidenum">
              <a:rPr lang="en-US" sz="1000"/>
              <a:pPr algn="ctr" defTabSz="930275"/>
              <a:t>54</a:t>
            </a:fld>
            <a:endParaRPr lang="en-US" sz="10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333125FB-C07E-416F-99C1-66FE440CCC88}" type="slidenum">
              <a:rPr lang="en-US" sz="1000"/>
              <a:pPr algn="ctr" defTabSz="930275"/>
              <a:t>55</a:t>
            </a:fld>
            <a:endParaRPr lang="en-US" sz="10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8C1CB78C-59BD-4975-934B-9C8FAD904379}" type="slidenum">
              <a:rPr lang="en-US" sz="1000"/>
              <a:pPr algn="ctr" defTabSz="930275"/>
              <a:t>56</a:t>
            </a:fld>
            <a:endParaRPr lang="en-US" sz="10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6F1C582A-1041-4798-8978-17259800EB36}" type="slidenum">
              <a:rPr lang="en-US" sz="1000"/>
              <a:pPr algn="ctr" defTabSz="930275"/>
              <a:t>57</a:t>
            </a:fld>
            <a:endParaRPr lang="en-US" sz="10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D2136981-CCC8-4D77-A66A-05CDA13DD94E}" type="slidenum">
              <a:rPr lang="en-US" sz="1000"/>
              <a:pPr algn="ctr" defTabSz="930275"/>
              <a:t>58</a:t>
            </a:fld>
            <a:endParaRPr lang="en-US" sz="10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60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61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62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7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66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69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73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74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8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76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77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78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480BA99F-D2E6-42B3-B1BD-D83AB89B85E9}" type="slidenum">
              <a:rPr lang="en-US" sz="1000"/>
              <a:pPr algn="ctr" defTabSz="930275"/>
              <a:t>79</a:t>
            </a:fld>
            <a:endParaRPr lang="en-US" sz="10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4A8D9C90-43CF-45D8-9BCC-01180F51946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85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86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88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89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90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92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93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94</a:t>
            </a:fld>
            <a:endParaRPr lang="en-US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95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97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98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99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100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101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103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107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1863"/>
            <a:fld id="{656F2DA5-2A16-4F02-B835-037A87D5F1E8}" type="slidenum">
              <a:rPr lang="en-US" sz="1000"/>
              <a:pPr algn="ctr" defTabSz="931863"/>
              <a:t>108</a:t>
            </a:fld>
            <a:endParaRPr lang="en-US" sz="10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5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84.jpeg"/><Relationship Id="rId5" Type="http://schemas.openxmlformats.org/officeDocument/2006/relationships/oleObject" Target="../embeddings/oleObject67.bin"/><Relationship Id="rId4" Type="http://schemas.openxmlformats.org/officeDocument/2006/relationships/hyperlink" Target="http://bls.gov/mls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72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todayinenergy/detail.cfm?id=7090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a.gov/todayinenergy/detail.cfm?id=7090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74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9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0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7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98.jpe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99.jpeg"/><Relationship Id="rId4" Type="http://schemas.openxmlformats.org/officeDocument/2006/relationships/tags" Target="../tags/tag15.xml"/><Relationship Id="rId9" Type="http://schemas.openxmlformats.org/officeDocument/2006/relationships/notesSlide" Target="../notesSlides/notesSlide10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10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Relationship Id="rId4" Type="http://schemas.openxmlformats.org/officeDocument/2006/relationships/oleObject" Target="../embeddings/oleObject75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76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77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78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79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80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81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82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5.v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84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4" Type="http://schemas.openxmlformats.org/officeDocument/2006/relationships/oleObject" Target="../embeddings/oleObject85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86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87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8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89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4" Type="http://schemas.openxmlformats.org/officeDocument/2006/relationships/oleObject" Target="../embeddings/oleObject90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4" Type="http://schemas.openxmlformats.org/officeDocument/2006/relationships/oleObject" Target="../embeddings/oleObject91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4" Type="http://schemas.openxmlformats.org/officeDocument/2006/relationships/oleObject" Target="../embeddings/oleObject92.bin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hyperlink" Target="http://www.federalreserve.gov/releases/h15/data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Microsoft_Office_Excel_97-2003_Worksheet1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0.bin"/><Relationship Id="rId4" Type="http://schemas.openxmlformats.org/officeDocument/2006/relationships/hyperlink" Target="http://research.stlouisfed.org/fred2/series/WASCUR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3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33.bin"/><Relationship Id="rId4" Type="http://schemas.openxmlformats.org/officeDocument/2006/relationships/hyperlink" Target="http://www.federalreserve.gov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34.bin"/><Relationship Id="rId4" Type="http://schemas.openxmlformats.org/officeDocument/2006/relationships/hyperlink" Target="http://www.federalreserve.gov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3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3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1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verprice.org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s_releases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5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6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7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4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49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0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2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oleObject" Target="../embeddings/oleObject53.bin"/><Relationship Id="rId4" Type="http://schemas.openxmlformats.org/officeDocument/2006/relationships/hyperlink" Target="http://data.bls.gov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4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55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56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5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58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5" Type="http://schemas.openxmlformats.org/officeDocument/2006/relationships/hyperlink" Target="http://www.ism.ws/ismreport/mfgrob.cfm" TargetMode="External"/><Relationship Id="rId4" Type="http://schemas.openxmlformats.org/officeDocument/2006/relationships/oleObject" Target="../embeddings/oleObject59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60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61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62.bin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5" Type="http://schemas.openxmlformats.org/officeDocument/2006/relationships/hyperlink" Target="http://data.bls.gov/" TargetMode="External"/><Relationship Id="rId4" Type="http://schemas.openxmlformats.org/officeDocument/2006/relationships/oleObject" Target="../embeddings/oleObject63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hyperlink" Target="http://www.ism.ws/ismreport/nonmfgrob.cfm" TargetMode="External"/><Relationship Id="rId4" Type="http://schemas.openxmlformats.org/officeDocument/2006/relationships/oleObject" Target="../embeddings/oleObject64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65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66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85720"/>
            <a:ext cx="9144000" cy="1557349"/>
          </a:xfrm>
          <a:ln/>
        </p:spPr>
        <p:txBody>
          <a:bodyPr/>
          <a:lstStyle/>
          <a:p>
            <a:r>
              <a:rPr lang="en-US" sz="4000" dirty="0" smtClean="0"/>
              <a:t>Overview &amp; Outlook for the P/C Insurance Industry:</a:t>
            </a:r>
            <a:br>
              <a:rPr lang="en-US" sz="4000" dirty="0" smtClean="0"/>
            </a:br>
            <a:r>
              <a:rPr lang="en-US" sz="3200" i="1" dirty="0" smtClean="0"/>
              <a:t> Focus on the Mining Sector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989" y="4110417"/>
            <a:ext cx="8952271" cy="1794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Lockton</a:t>
            </a:r>
            <a:r>
              <a:rPr lang="en-US" sz="2800" dirty="0" smtClean="0"/>
              <a:t> Mining Summit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St. Louis, MO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March 6,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6177154" name="Chart" r:id="rId4" imgW="8601024" imgH="4533938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1971—2012:Q3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2012:Q3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4.2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19285"/>
          <a:ext cx="8500499" cy="4838700"/>
        </p:xfrm>
        <a:graphic>
          <a:graphicData uri="http://schemas.openxmlformats.org/presentationml/2006/ole">
            <p:oleObj spid="_x0000_s1577472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524000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23.4%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436" y="3517685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101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48" y="337110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Distribution of Major Shale Deposits: 5.76 Tr. Cu. Ft. in 48 Shale Basins in 32 Countries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Administration; Insurance Information Institute.</a:t>
            </a:r>
            <a:endParaRPr lang="en-US" sz="1100" dirty="0"/>
          </a:p>
        </p:txBody>
      </p:sp>
      <p:pic>
        <p:nvPicPr>
          <p:cNvPr id="13841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24" y="1326548"/>
            <a:ext cx="8028716" cy="50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5458639" y="1526806"/>
            <a:ext cx="2800458" cy="833718"/>
          </a:xfrm>
          <a:prstGeom prst="wedgeRectCallout">
            <a:avLst>
              <a:gd name="adj1" fmla="val -56978"/>
              <a:gd name="adj2" fmla="val 50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Europe and S. America also have large deposits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blackWhite">
          <a:xfrm>
            <a:off x="3377381" y="5279923"/>
            <a:ext cx="3362632" cy="958646"/>
          </a:xfrm>
          <a:prstGeom prst="wedgeRectCallout">
            <a:avLst>
              <a:gd name="adj1" fmla="val -64714"/>
              <a:gd name="adj2" fmla="val -2691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Initial assessments reveal 5.76 trillion cu. ft. of shale gas worldwide, including 1.069 trillion cu. Ft. in North America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3" grpId="0" animBg="1"/>
      <p:bldP spid="1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58738" y="1623140"/>
          <a:ext cx="8932862" cy="5451475"/>
        </p:xfrm>
        <a:graphic>
          <a:graphicData uri="http://schemas.openxmlformats.org/presentationml/2006/ole">
            <p:oleObj spid="_x0000_s15775746" name="Chart" r:id="rId3" imgW="8201074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784" y="76760"/>
            <a:ext cx="7542213" cy="838200"/>
          </a:xfrm>
        </p:spPr>
        <p:txBody>
          <a:bodyPr/>
          <a:lstStyle/>
          <a:p>
            <a:r>
              <a:rPr lang="en-US" dirty="0" smtClean="0"/>
              <a:t>Technically Recoverable Shale Gas Deposits, by Region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94129" y="1340784"/>
            <a:ext cx="45704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 b="1" dirty="0" smtClean="0">
                <a:solidFill>
                  <a:srgbClr val="225A7A"/>
                </a:solidFill>
              </a:rPr>
              <a:t>Trillion Cubic Ft.tts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2869427" y="1106998"/>
            <a:ext cx="3236405" cy="1591957"/>
          </a:xfrm>
          <a:prstGeom prst="wedgeRectCallout">
            <a:avLst>
              <a:gd name="adj1" fmla="val 32023"/>
              <a:gd name="adj2" fmla="val 582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North America has 1,069 trillion cu. ft. of technically recoverable shale gas recources—18.6% of the global total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Administration; Insurance Information Institute.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174812" y="1971675"/>
            <a:ext cx="8673914" cy="230449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500" b="1" dirty="0" smtClean="0">
                <a:solidFill>
                  <a:srgbClr val="FFFFFF"/>
                </a:solidFill>
              </a:rPr>
              <a:t>Much Uncertainty Exists in the World, But Energy Demand Grows Under All Scenarios</a:t>
            </a:r>
          </a:p>
        </p:txBody>
      </p:sp>
      <p:sp>
        <p:nvSpPr>
          <p:cNvPr id="1924103" name="Rectangle 7"/>
          <p:cNvSpPr>
            <a:spLocks noChangeArrowheads="1"/>
          </p:cNvSpPr>
          <p:nvPr/>
        </p:nvSpPr>
        <p:spPr bwMode="auto">
          <a:xfrm>
            <a:off x="228796" y="4283069"/>
            <a:ext cx="8185150" cy="222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Energy is One of the Few Major Markets/Industries With Clear Growth Long-Term Trends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Coal Will Still Play a Big Role</a:t>
            </a:r>
            <a:r>
              <a:rPr lang="en-US" sz="3600" b="1" dirty="0" smtClean="0">
                <a:solidFill>
                  <a:srgbClr val="225A7A"/>
                </a:solidFill>
              </a:rPr>
              <a:t> </a:t>
            </a:r>
            <a:endParaRPr lang="en-US" sz="3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2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  <p:bldP spid="192410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58738" y="1549400"/>
          <a:ext cx="8932862" cy="5451475"/>
        </p:xfrm>
        <a:graphic>
          <a:graphicData uri="http://schemas.openxmlformats.org/presentationml/2006/ole">
            <p:oleObj spid="_x0000_s16411650" name="Chart" r:id="rId3" imgW="8201074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8125" y="9525"/>
            <a:ext cx="7542213" cy="838200"/>
          </a:xfrm>
        </p:spPr>
        <p:txBody>
          <a:bodyPr/>
          <a:lstStyle/>
          <a:p>
            <a:r>
              <a:rPr lang="en-US" smtClean="0"/>
              <a:t>World Primary Energy Consumption</a:t>
            </a:r>
            <a:r>
              <a:rPr lang="en-US" sz="3200" smtClean="0"/>
              <a:t>, 1990-2030P</a:t>
            </a:r>
            <a:endParaRPr lang="en-US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" y="6473825"/>
            <a:ext cx="876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Energy Information Administration, </a:t>
            </a:r>
            <a:r>
              <a:rPr lang="en-US" sz="1200" i="1"/>
              <a:t>2009 International Energy Outlook</a:t>
            </a:r>
            <a:r>
              <a:rPr lang="en-US" sz="1200"/>
              <a:t>, Insurance Information Institute.</a:t>
            </a:r>
          </a:p>
        </p:txBody>
      </p:sp>
      <p:sp>
        <p:nvSpPr>
          <p:cNvPr id="7292933" name="Text Box 5"/>
          <p:cNvSpPr txBox="1">
            <a:spLocks noChangeArrowheads="1"/>
          </p:cNvSpPr>
          <p:nvPr/>
        </p:nvSpPr>
        <p:spPr bwMode="auto">
          <a:xfrm>
            <a:off x="1312769" y="4433047"/>
            <a:ext cx="3609975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33CC"/>
                </a:solidFill>
              </a:rPr>
              <a:t>Between 2006 and 2030, energy consumption in projected to increase annually by 1.5% worldwide but only 0.5% in the US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981200" y="1381125"/>
            <a:ext cx="4570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800" b="1"/>
              <a:t>Quadrillion BTUs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457825" y="3810000"/>
            <a:ext cx="3190875" cy="1733550"/>
          </a:xfrm>
          <a:prstGeom prst="wedgeRectCallout">
            <a:avLst>
              <a:gd name="adj1" fmla="val 34213"/>
              <a:gd name="adj2" fmla="val -1039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</a:pPr>
            <a:r>
              <a:rPr lang="en-US" sz="2000" b="1"/>
              <a:t>Global energy consumption is expected to increase by 33.4% between 2010 and 2030 but by only 12% in the US</a:t>
            </a:r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9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292933" grpId="0" animBg="1"/>
      <p:bldP spid="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235" y="185738"/>
            <a:ext cx="8661400" cy="6381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 smtClean="0"/>
              <a:t>Avg. Annual Change in Total Energy   Consumption by Country/Region:2006-2030P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168275" y="1752600"/>
          <a:ext cx="8662988" cy="4814888"/>
        </p:xfrm>
        <a:graphic>
          <a:graphicData uri="http://schemas.openxmlformats.org/presentationml/2006/ole">
            <p:oleObj spid="_x0000_s16412674" name="Chart" r:id="rId3" imgW="8620022" imgH="4791051" progId="MSGraph.Chart.8">
              <p:embed followColorScheme="full"/>
            </p:oleObj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200" y="6396038"/>
            <a:ext cx="677865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en-US" sz="1200" dirty="0"/>
          </a:p>
          <a:p>
            <a:r>
              <a:rPr lang="en-US" sz="1200" dirty="0"/>
              <a:t>Source:  Energy Information Administration, </a:t>
            </a:r>
            <a:r>
              <a:rPr lang="en-US" sz="1200" i="1" dirty="0"/>
              <a:t>2009 International Energy Outlook</a:t>
            </a:r>
            <a:r>
              <a:rPr lang="en-US" sz="1200" dirty="0"/>
              <a:t>, Ins. Info. Institute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772025" y="2209800"/>
            <a:ext cx="4219575" cy="1524000"/>
          </a:xfrm>
          <a:prstGeom prst="wedgeRectCallout">
            <a:avLst>
              <a:gd name="adj1" fmla="val 18903"/>
              <a:gd name="adj2" fmla="val 9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</a:pPr>
            <a:r>
              <a:rPr lang="en-US" sz="2000" b="1"/>
              <a:t>US/Europe have the slowest growth rates for energy consumption through 2030, growing at less than 1/6 the rate in China and 1/5 that of India</a:t>
            </a:r>
            <a:endParaRPr lang="en-US" sz="1400"/>
          </a:p>
        </p:txBody>
      </p:sp>
      <p:sp>
        <p:nvSpPr>
          <p:cNvPr id="266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FF496D-47C4-4AF6-9785-A581C0CD534C}" type="slidenum">
              <a:rPr lang="en-US" smtClean="0"/>
              <a:pPr/>
              <a:t>105</a:t>
            </a:fld>
            <a:endParaRPr lang="en-US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58738" y="1549400"/>
          <a:ext cx="8932862" cy="5451475"/>
        </p:xfrm>
        <a:graphic>
          <a:graphicData uri="http://schemas.openxmlformats.org/presentationml/2006/ole">
            <p:oleObj spid="_x0000_s16413698" name="Chart" r:id="rId3" imgW="8201074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6688" y="0"/>
            <a:ext cx="7389812" cy="838200"/>
          </a:xfrm>
        </p:spPr>
        <p:txBody>
          <a:bodyPr/>
          <a:lstStyle/>
          <a:p>
            <a:r>
              <a:rPr lang="en-US" smtClean="0"/>
              <a:t>World Net Effective Electric Power Generation</a:t>
            </a:r>
            <a:r>
              <a:rPr lang="en-US" sz="3200" smtClean="0"/>
              <a:t>, 1990-2030P</a:t>
            </a:r>
            <a:endParaRPr lang="en-US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87630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 dirty="0"/>
              <a:t>Source: Energy Information Administration</a:t>
            </a:r>
            <a:r>
              <a:rPr lang="en-US" sz="1100" dirty="0" smtClean="0"/>
              <a:t>,</a:t>
            </a:r>
            <a:r>
              <a:rPr lang="en-US" sz="1100" i="1" dirty="0" smtClean="0"/>
              <a:t> </a:t>
            </a:r>
            <a:r>
              <a:rPr lang="en-US" sz="1100" i="1" dirty="0"/>
              <a:t>International Energy Outlook</a:t>
            </a:r>
            <a:r>
              <a:rPr lang="en-US" sz="1100" dirty="0"/>
              <a:t>, Insurance Information Institute.</a:t>
            </a:r>
          </a:p>
        </p:txBody>
      </p:sp>
      <p:sp>
        <p:nvSpPr>
          <p:cNvPr id="7292933" name="Text Box 5"/>
          <p:cNvSpPr txBox="1">
            <a:spLocks noChangeArrowheads="1"/>
          </p:cNvSpPr>
          <p:nvPr/>
        </p:nvSpPr>
        <p:spPr bwMode="auto">
          <a:xfrm>
            <a:off x="4489450" y="4038600"/>
            <a:ext cx="4502150" cy="17541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0033CC"/>
                </a:solidFill>
              </a:rPr>
              <a:t>Global electric power generation was dampened about 3% by the global financial crisis, but will still grow at 2.9% per year through 2030 compared to 1.9% for total energy consumption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981200" y="1381125"/>
            <a:ext cx="4570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800" b="1"/>
              <a:t>Trillions of Kilowatt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9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29293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107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48" y="337110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World Energy Consumption by Fuel,</a:t>
            </a:r>
            <a:br>
              <a:rPr lang="en-US" dirty="0" smtClean="0"/>
            </a:br>
            <a:r>
              <a:rPr lang="en-US" dirty="0" smtClean="0"/>
              <a:t>1990—2035F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7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Administration, </a:t>
            </a:r>
            <a:r>
              <a:rPr lang="en-US" sz="1100" i="1" dirty="0" smtClean="0"/>
              <a:t>International Energy Outlook 2011;</a:t>
            </a:r>
            <a:r>
              <a:rPr lang="en-US" sz="1100" dirty="0" smtClean="0"/>
              <a:t> Insurance Information Institute.</a:t>
            </a:r>
            <a:endParaRPr lang="en-US" sz="1100" dirty="0"/>
          </a:p>
        </p:txBody>
      </p:sp>
      <p:pic>
        <p:nvPicPr>
          <p:cNvPr id="13843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226" y="1238865"/>
            <a:ext cx="7919884" cy="517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7211962" y="4291781"/>
            <a:ext cx="1887794" cy="1563330"/>
          </a:xfrm>
          <a:prstGeom prst="wedgeRectCallout">
            <a:avLst>
              <a:gd name="adj1" fmla="val -62071"/>
              <a:gd name="adj2" fmla="val -64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err="1" smtClean="0">
                <a:solidFill>
                  <a:schemeClr val="bg1"/>
                </a:solidFill>
              </a:rPr>
              <a:t>Renewables</a:t>
            </a:r>
            <a:r>
              <a:rPr lang="en-US" sz="1600" b="1" dirty="0" smtClean="0">
                <a:solidFill>
                  <a:schemeClr val="bg1"/>
                </a:solidFill>
              </a:rPr>
              <a:t> will account for 14% of global energy consumption by 2035, up from 20% in 2008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7433185" y="1415845"/>
            <a:ext cx="1622322" cy="1386348"/>
          </a:xfrm>
          <a:prstGeom prst="wedgeRectCallout">
            <a:avLst>
              <a:gd name="adj1" fmla="val -66158"/>
              <a:gd name="adj2" fmla="val 138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Global consumption of coal will rise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  <p:bldP spid="1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EE4D684-34DF-4D80-8DB2-F1677C8D8F43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108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600" dirty="0" smtClean="0"/>
              <a:t>US Electric Power Generation by Fuel Source, 2010-2035F (Billions of Kilowatt Hours)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190500" y="1076325"/>
          <a:ext cx="8420100" cy="5222875"/>
        </p:xfrm>
        <a:graphic>
          <a:graphicData uri="http://schemas.openxmlformats.org/presentationml/2006/ole">
            <p:oleObj spid="_x0000_s16417794" name="Chart" r:id="rId4" imgW="8419996" imgH="4733825" progId="MSGraph.Chart.8">
              <p:embed followColorScheme="full"/>
            </p:oleObj>
          </a:graphicData>
        </a:graphic>
      </p:graphicFrame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5425"/>
            <a:ext cx="812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US Energy Information Administration, </a:t>
            </a:r>
            <a:r>
              <a:rPr lang="en-US" sz="1100" i="1" dirty="0" smtClean="0"/>
              <a:t>Annual Energy Outlook 2012, </a:t>
            </a:r>
            <a:r>
              <a:rPr lang="en-US" sz="1100" dirty="0" smtClean="0"/>
              <a:t>Appendix A7. </a:t>
            </a:r>
            <a:endParaRPr lang="en-US" sz="11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373063" y="5924550"/>
            <a:ext cx="8437562" cy="581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rgbClr val="FFFFFF"/>
                </a:solidFill>
              </a:rPr>
              <a:t>Demand for Electricity Is Expected to Grow at a 0.6% Annual Rate Through 2035.  </a:t>
            </a:r>
            <a:r>
              <a:rPr lang="en-US" sz="1600" b="1" dirty="0" err="1" smtClean="0">
                <a:solidFill>
                  <a:srgbClr val="FFFFFF"/>
                </a:solidFill>
              </a:rPr>
              <a:t>Renewables</a:t>
            </a:r>
            <a:r>
              <a:rPr lang="en-US" sz="1600" b="1" dirty="0" smtClean="0">
                <a:solidFill>
                  <a:srgbClr val="FFFFFF"/>
                </a:solidFill>
              </a:rPr>
              <a:t> and Natural Gas Will Account for an Increasing Share of Fuel Source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9894" y="2245659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3,806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8395" y="2250142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3,796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3790" y="2214284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3,937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15743" y="2084296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4,118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57350" y="2021544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4,279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66192" y="1931898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4,427</a:t>
            </a:r>
            <a:endParaRPr lang="en-US" b="1" dirty="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blackWhite">
          <a:xfrm>
            <a:off x="8155856" y="4203291"/>
            <a:ext cx="988144" cy="486696"/>
          </a:xfrm>
          <a:prstGeom prst="wedgeRectCallout">
            <a:avLst>
              <a:gd name="adj1" fmla="val -45263"/>
              <a:gd name="adj2" fmla="val 1138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Coal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109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48" y="337110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U.S. Annual Share of Fossil Fired Electric Power Generation, 1950-2012*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46" y="6462855"/>
            <a:ext cx="8754035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Administration, </a:t>
            </a:r>
            <a:r>
              <a:rPr lang="en-US" sz="1100" dirty="0" smtClean="0">
                <a:hlinkClick r:id="rId3"/>
              </a:rPr>
              <a:t>http://www.eia.gov/todayinenergy/detail.cfm?id=7090#</a:t>
            </a:r>
            <a:r>
              <a:rPr lang="en-US" sz="1100" dirty="0" smtClean="0"/>
              <a:t> ; Insurance Information Institute.</a:t>
            </a:r>
            <a:endParaRPr lang="en-US" sz="1100" dirty="0"/>
          </a:p>
        </p:txBody>
      </p:sp>
      <p:pic>
        <p:nvPicPr>
          <p:cNvPr id="6746114" name="Picture 2" descr="graph of Annual share of fossil-fired electric power generation, 1950-2012 (January-March 2012), as described in the article text"/>
          <p:cNvPicPr>
            <a:picLocks noChangeAspect="1" noChangeArrowheads="1"/>
          </p:cNvPicPr>
          <p:nvPr/>
        </p:nvPicPr>
        <p:blipFill>
          <a:blip r:embed="rId4" cstate="print"/>
          <a:srcRect t="4043"/>
          <a:stretch>
            <a:fillRect/>
          </a:stretch>
        </p:blipFill>
        <p:spPr bwMode="auto">
          <a:xfrm>
            <a:off x="328612" y="1275813"/>
            <a:ext cx="6247000" cy="4960542"/>
          </a:xfrm>
          <a:prstGeom prst="rect">
            <a:avLst/>
          </a:prstGeom>
          <a:noFill/>
        </p:spPr>
      </p:pic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6615952" y="1855694"/>
            <a:ext cx="2017060" cy="2783541"/>
          </a:xfrm>
          <a:prstGeom prst="wedgeRectCallout">
            <a:avLst>
              <a:gd name="adj1" fmla="val -69688"/>
              <a:gd name="adj2" fmla="val -219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Natural gas share of fossil fired generation has more than tripled to 45% in 2012 from less than 15% in 1988. Coal’s share is down significantly and Petroleum’s share is approaching zero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11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4592002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110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dirty="0" smtClean="0"/>
              <a:t>Quarterly Coal Production in the US,  2005:Q1—2012:Q3*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33868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Thousands of Short Tons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4163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*Latest available as of 3/4/12.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Energy Information Administration; Insurance Information Institute</a:t>
            </a:r>
            <a:r>
              <a:rPr lang="en-US" sz="1100" dirty="0"/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</p:txBody>
      </p:sp>
      <p:pic>
        <p:nvPicPr>
          <p:cNvPr id="12" name="Picture 11" descr="Coal Production.png"/>
          <p:cNvPicPr>
            <a:picLocks noChangeAspect="1"/>
          </p:cNvPicPr>
          <p:nvPr/>
        </p:nvPicPr>
        <p:blipFill>
          <a:blip r:embed="rId3" cstate="print"/>
          <a:srcRect t="17492" b="11661"/>
          <a:stretch>
            <a:fillRect/>
          </a:stretch>
        </p:blipFill>
        <p:spPr>
          <a:xfrm>
            <a:off x="300360" y="2587857"/>
            <a:ext cx="7619048" cy="3333158"/>
          </a:xfrm>
          <a:prstGeom prst="rect">
            <a:avLst/>
          </a:prstGeom>
        </p:spPr>
      </p:pic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5073444" y="1627240"/>
            <a:ext cx="2694040" cy="840658"/>
          </a:xfrm>
          <a:prstGeom prst="wedgeRectCallout">
            <a:avLst>
              <a:gd name="adj1" fmla="val 37202"/>
              <a:gd name="adj2" fmla="val 1744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Coal production has trended slightly downward in recent years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111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48" y="337110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US Natural Gas Wellhead Price, Monthly,</a:t>
            </a:r>
            <a:br>
              <a:rPr lang="en-US" sz="2800" dirty="0" smtClean="0"/>
            </a:br>
            <a:r>
              <a:rPr lang="en-US" sz="2800" dirty="0" smtClean="0"/>
              <a:t>1976-2012*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167020"/>
            <a:ext cx="8754035" cy="51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*Through April 2012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 US Energy Information Administration, </a:t>
            </a:r>
            <a:r>
              <a:rPr lang="en-US" sz="1100" dirty="0" smtClean="0">
                <a:hlinkClick r:id="rId3"/>
              </a:rPr>
              <a:t>http://www.eia.gov/todayinenergy/detail.cfm?id=7090#</a:t>
            </a:r>
            <a:r>
              <a:rPr lang="en-US" sz="1100" dirty="0" smtClean="0"/>
              <a:t> ; Insurance Information Institute.</a:t>
            </a:r>
            <a:endParaRPr lang="en-US" sz="1100" dirty="0"/>
          </a:p>
        </p:txBody>
      </p:sp>
      <p:pic>
        <p:nvPicPr>
          <p:cNvPr id="10" name="Picture 9" descr="Nat Gas Chart.png"/>
          <p:cNvPicPr>
            <a:picLocks noChangeAspect="1"/>
          </p:cNvPicPr>
          <p:nvPr/>
        </p:nvPicPr>
        <p:blipFill>
          <a:blip r:embed="rId4" cstate="print"/>
          <a:srcRect t="17457" b="20366"/>
          <a:stretch>
            <a:fillRect/>
          </a:stretch>
        </p:blipFill>
        <p:spPr>
          <a:xfrm>
            <a:off x="215153" y="2380130"/>
            <a:ext cx="8731149" cy="3063568"/>
          </a:xfrm>
          <a:prstGeom prst="rect">
            <a:avLst/>
          </a:prstGeom>
        </p:spPr>
      </p:pic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2353235" y="2124635"/>
            <a:ext cx="2595283" cy="1909483"/>
          </a:xfrm>
          <a:prstGeom prst="wedgeRectCallout">
            <a:avLst>
              <a:gd name="adj1" fmla="val 86909"/>
              <a:gd name="adj2" fmla="val 731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Natural gas prices began a decade long rise in the late 1990s, before plunging amid the financial crisis and new discoveries and extraction technologies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515596"/>
            <a:ext cx="4570413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1" dirty="0" smtClean="0">
                <a:solidFill>
                  <a:srgbClr val="225A7A"/>
                </a:solidFill>
              </a:rPr>
              <a:t>Dollars per 1,000 Cubic Ft.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58738" y="1549400"/>
          <a:ext cx="8932862" cy="5451475"/>
        </p:xfrm>
        <a:graphic>
          <a:graphicData uri="http://schemas.openxmlformats.org/presentationml/2006/ole">
            <p:oleObj spid="_x0000_s16421890" name="Chart" r:id="rId3" imgW="8201074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784" y="76760"/>
            <a:ext cx="7542213" cy="838200"/>
          </a:xfrm>
        </p:spPr>
        <p:txBody>
          <a:bodyPr/>
          <a:lstStyle/>
          <a:p>
            <a:r>
              <a:rPr lang="en-US" dirty="0" smtClean="0"/>
              <a:t>U.S. Renewable Energy Net Summer Capacity</a:t>
            </a:r>
            <a:r>
              <a:rPr lang="en-US" sz="3200" dirty="0" smtClean="0"/>
              <a:t>, 2010 – 2035P</a:t>
            </a:r>
            <a:endParaRPr lang="en-US" dirty="0" smtClean="0"/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94129" y="1340784"/>
            <a:ext cx="457041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 b="1" dirty="0" err="1" smtClean="0">
                <a:solidFill>
                  <a:srgbClr val="225A7A"/>
                </a:solidFill>
              </a:rPr>
              <a:t>Gigawatts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575425"/>
            <a:ext cx="812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US Energy Information Administration, </a:t>
            </a:r>
            <a:r>
              <a:rPr lang="en-US" sz="1100" i="1" dirty="0" smtClean="0"/>
              <a:t>Annual Energy Outlook 2012,</a:t>
            </a:r>
            <a:r>
              <a:rPr lang="en-US" sz="1100" dirty="0" smtClean="0"/>
              <a:t> Appendix A16; Insurance Information Institute. </a:t>
            </a:r>
            <a:endParaRPr lang="en-US" sz="1100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1925531" y="1210237"/>
            <a:ext cx="3369139" cy="1591957"/>
          </a:xfrm>
          <a:prstGeom prst="wedgeRectCallout">
            <a:avLst>
              <a:gd name="adj1" fmla="val 119303"/>
              <a:gd name="adj2" fmla="val 258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Electricity from renewable sources is expected to expand by 57% between 2010 and 2035—an annual growth rate of 2.3%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113</a:t>
            </a:fld>
            <a:endParaRPr lang="en-US" smtClean="0"/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29" y="1829520"/>
          <a:ext cx="8493125" cy="4343400"/>
        </p:xfrm>
        <a:graphic>
          <a:graphicData uri="http://schemas.openxmlformats.org/presentationml/2006/ole">
            <p:oleObj spid="_x0000_s16422914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2057222" name="AutoShape 6"/>
          <p:cNvSpPr>
            <a:spLocks noChangeArrowheads="1"/>
          </p:cNvSpPr>
          <p:nvPr/>
        </p:nvSpPr>
        <p:spPr bwMode="blackWhite">
          <a:xfrm>
            <a:off x="2110614" y="1283108"/>
            <a:ext cx="1458496" cy="723103"/>
          </a:xfrm>
          <a:prstGeom prst="wedgeRectCallout">
            <a:avLst>
              <a:gd name="adj1" fmla="val -72209"/>
              <a:gd name="adj2" fmla="val 28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Average annual change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</a:t>
            </a:r>
            <a:r>
              <a:rPr lang="en-US" sz="1600" b="1" dirty="0" err="1" smtClean="0">
                <a:solidFill>
                  <a:srgbClr val="225A7A"/>
                </a:solidFill>
              </a:rPr>
              <a:t>Gigawatts</a:t>
            </a:r>
            <a:r>
              <a:rPr lang="en-US" sz="1600" b="1" dirty="0" smtClean="0">
                <a:solidFill>
                  <a:srgbClr val="225A7A"/>
                </a:solidFill>
              </a:rPr>
              <a:t>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2359741" y="2295253"/>
            <a:ext cx="2875935" cy="1539328"/>
          </a:xfrm>
          <a:prstGeom prst="wedgeRectCallout">
            <a:avLst>
              <a:gd name="adj1" fmla="val 88268"/>
              <a:gd name="adj2" fmla="val 426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Wind is expected to experience the greatest change in capacity but solar will experience the fastest growth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142" y="1651820"/>
            <a:ext cx="100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+0.2%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320413" y="4355691"/>
            <a:ext cx="100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+4.0%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608409" y="4331115"/>
            <a:ext cx="100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+0.1%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970177" y="3893580"/>
            <a:ext cx="100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+3.5 %</a:t>
            </a:r>
            <a:endParaRPr lang="en-US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331916" y="3618286"/>
            <a:ext cx="100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+8.6 %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7516703" y="2148364"/>
            <a:ext cx="100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+2.3 %</a:t>
            </a:r>
            <a:endParaRPr lang="en-US" b="1" u="sng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-8688" y="76760"/>
            <a:ext cx="7869584" cy="838200"/>
          </a:xfrm>
        </p:spPr>
        <p:txBody>
          <a:bodyPr/>
          <a:lstStyle/>
          <a:p>
            <a:r>
              <a:rPr lang="en-US" sz="2800" dirty="0" smtClean="0"/>
              <a:t>U.S. Renewable Energy Net Summer Capacity &amp; Avg. Ann. Change, by Source, 2010 – 2035P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-265464" y="6575425"/>
            <a:ext cx="812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US Energy Information Administration, </a:t>
            </a:r>
            <a:r>
              <a:rPr lang="en-US" sz="1100" i="1" dirty="0" smtClean="0"/>
              <a:t>Annual Energy Outlook 2012,</a:t>
            </a:r>
            <a:r>
              <a:rPr lang="en-US" sz="1100" dirty="0" smtClean="0"/>
              <a:t> Appendix A16; Insurance Information Institute.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222" grpId="0" animBg="1"/>
      <p:bldP spid="10" grpId="0" animBg="1"/>
      <p:bldP spid="18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Global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in the US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Globally Losses Fell from 2011 Record Levels, But Still High 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115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eck 11"/>
          <p:cNvSpPr/>
          <p:nvPr/>
        </p:nvSpPr>
        <p:spPr>
          <a:xfrm>
            <a:off x="269875" y="1362101"/>
            <a:ext cx="8568952" cy="4230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84" descr="Dez12_alle_klein_alle_signif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480951" y="1370062"/>
            <a:ext cx="8182099" cy="4203865"/>
          </a:xfrm>
          <a:prstGeom prst="rect">
            <a:avLst/>
          </a:prstGeom>
        </p:spPr>
      </p:pic>
      <p:sp>
        <p:nvSpPr>
          <p:cNvPr id="6" name="Textfeld 86"/>
          <p:cNvSpPr txBox="1"/>
          <p:nvPr/>
        </p:nvSpPr>
        <p:spPr>
          <a:xfrm>
            <a:off x="1053535" y="4060532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Earthquake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Mexico, 20 March</a:t>
            </a:r>
          </a:p>
        </p:txBody>
      </p:sp>
      <p:sp>
        <p:nvSpPr>
          <p:cNvPr id="7" name="Textfeld 87"/>
          <p:cNvSpPr txBox="1"/>
          <p:nvPr/>
        </p:nvSpPr>
        <p:spPr>
          <a:xfrm>
            <a:off x="4253257" y="3219708"/>
            <a:ext cx="97334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Earthquake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Italy, 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29 May/3 June</a:t>
            </a: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8" name="Textfeld 89"/>
          <p:cNvSpPr txBox="1"/>
          <p:nvPr/>
        </p:nvSpPr>
        <p:spPr>
          <a:xfrm>
            <a:off x="5199717" y="3598114"/>
            <a:ext cx="105509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Earthquake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Iran, </a:t>
            </a:r>
            <a:r>
              <a:rPr lang="de-DE" sz="1000" dirty="0" smtClean="0">
                <a:solidFill>
                  <a:srgbClr val="111111"/>
                </a:solidFill>
              </a:rPr>
              <a:t>11 August</a:t>
            </a:r>
          </a:p>
        </p:txBody>
      </p:sp>
      <p:sp>
        <p:nvSpPr>
          <p:cNvPr id="9" name="Textfeld 90"/>
          <p:cNvSpPr txBox="1"/>
          <p:nvPr/>
        </p:nvSpPr>
        <p:spPr>
          <a:xfrm>
            <a:off x="582950" y="3353622"/>
            <a:ext cx="1614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Severe Storms, tornadoes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</a:t>
            </a:r>
            <a:r>
              <a:rPr lang="de-DE" sz="900" dirty="0" smtClean="0">
                <a:solidFill>
                  <a:prstClr val="black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de-DE" sz="900" dirty="0" smtClean="0">
                <a:solidFill>
                  <a:prstClr val="black"/>
                </a:solidFill>
              </a:rPr>
              <a:t>4 March</a:t>
            </a:r>
            <a:endParaRPr lang="en-US" sz="9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0" name="Textfeld 92"/>
          <p:cNvSpPr txBox="1"/>
          <p:nvPr/>
        </p:nvSpPr>
        <p:spPr>
          <a:xfrm>
            <a:off x="1427680" y="2100405"/>
            <a:ext cx="1069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Severe Weather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28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29 April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1" name="Textfeld 93"/>
          <p:cNvSpPr txBox="1"/>
          <p:nvPr/>
        </p:nvSpPr>
        <p:spPr>
          <a:xfrm>
            <a:off x="2687091" y="2300779"/>
            <a:ext cx="1293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Severe storms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28 June 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2 July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2" name="Rechteck 96"/>
          <p:cNvSpPr/>
          <p:nvPr/>
        </p:nvSpPr>
        <p:spPr>
          <a:xfrm>
            <a:off x="2931450" y="3338899"/>
            <a:ext cx="10973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Hurricane Isaac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Caribbean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24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31 August</a:t>
            </a:r>
          </a:p>
        </p:txBody>
      </p:sp>
      <p:sp>
        <p:nvSpPr>
          <p:cNvPr id="13" name="Rechteck 97"/>
          <p:cNvSpPr/>
          <p:nvPr/>
        </p:nvSpPr>
        <p:spPr>
          <a:xfrm>
            <a:off x="2856441" y="2842073"/>
            <a:ext cx="10973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Hurricane Sandy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Caribbean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24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31 October</a:t>
            </a:r>
          </a:p>
        </p:txBody>
      </p:sp>
      <p:sp>
        <p:nvSpPr>
          <p:cNvPr id="14" name="Textfeld 98"/>
          <p:cNvSpPr txBox="1"/>
          <p:nvPr/>
        </p:nvSpPr>
        <p:spPr>
          <a:xfrm>
            <a:off x="5785994" y="4627860"/>
            <a:ext cx="1306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Floods, flash 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Australia, Jan – Feb 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5" name="Textfeld 100"/>
          <p:cNvSpPr txBox="1"/>
          <p:nvPr/>
        </p:nvSpPr>
        <p:spPr>
          <a:xfrm>
            <a:off x="5625225" y="2267284"/>
            <a:ext cx="1031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Flash 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Russia, 6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8</a:t>
            </a:r>
            <a:r>
              <a:rPr lang="en-US" sz="900" dirty="0" smtClean="0">
                <a:solidFill>
                  <a:srgbClr val="000000"/>
                </a:solidFill>
              </a:rPr>
              <a:t> July</a:t>
            </a:r>
            <a:endParaRPr lang="en-US" sz="9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6" name="Textfeld 102"/>
          <p:cNvSpPr txBox="1"/>
          <p:nvPr/>
        </p:nvSpPr>
        <p:spPr>
          <a:xfrm>
            <a:off x="7569284" y="2244953"/>
            <a:ext cx="1389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China, 21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24 July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7" name="Textfeld 104"/>
          <p:cNvSpPr txBox="1"/>
          <p:nvPr/>
        </p:nvSpPr>
        <p:spPr>
          <a:xfrm>
            <a:off x="406653" y="2879715"/>
            <a:ext cx="954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Drought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USA, Summer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8" name="Textfeld 105"/>
          <p:cNvSpPr txBox="1"/>
          <p:nvPr/>
        </p:nvSpPr>
        <p:spPr>
          <a:xfrm>
            <a:off x="4997274" y="1661583"/>
            <a:ext cx="1563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Cold Wave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Eastern Europe, Jan – Feb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19" name="Textfeld 107"/>
          <p:cNvSpPr txBox="1"/>
          <p:nvPr/>
        </p:nvSpPr>
        <p:spPr>
          <a:xfrm>
            <a:off x="6410274" y="1960047"/>
            <a:ext cx="1370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00" b="1" dirty="0" err="1" smtClean="0">
                <a:solidFill>
                  <a:prstClr val="black"/>
                </a:solidFill>
              </a:rPr>
              <a:t>Cold</a:t>
            </a:r>
            <a:r>
              <a:rPr lang="de-DE" sz="900" b="1" dirty="0" smtClean="0">
                <a:solidFill>
                  <a:prstClr val="black"/>
                </a:solidFill>
              </a:rPr>
              <a:t> Wave</a:t>
            </a:r>
            <a:endParaRPr lang="en-US" sz="9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Afghanistan, Jan – Mar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20" name="Textfeld 109"/>
          <p:cNvSpPr txBox="1"/>
          <p:nvPr/>
        </p:nvSpPr>
        <p:spPr>
          <a:xfrm>
            <a:off x="3357615" y="1746789"/>
            <a:ext cx="106952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United Kingdom, 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21–27 November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21" name="Textfeld 110"/>
          <p:cNvSpPr txBox="1"/>
          <p:nvPr/>
        </p:nvSpPr>
        <p:spPr>
          <a:xfrm>
            <a:off x="7772400" y="4110161"/>
            <a:ext cx="11913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Typhoon </a:t>
            </a:r>
            <a:r>
              <a:rPr lang="en-US" sz="900" b="1" dirty="0" err="1" smtClean="0">
                <a:solidFill>
                  <a:prstClr val="black"/>
                </a:solidFill>
              </a:rPr>
              <a:t>Bopha</a:t>
            </a:r>
            <a:r>
              <a:rPr lang="en-US" sz="900" b="1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 Philippines,          4</a:t>
            </a:r>
            <a:r>
              <a:rPr lang="en-US" sz="900" dirty="0" smtClean="0">
                <a:solidFill>
                  <a:srgbClr val="000000"/>
                </a:solidFill>
              </a:rPr>
              <a:t>–</a:t>
            </a:r>
            <a:r>
              <a:rPr lang="en-US" sz="900" dirty="0" smtClean="0">
                <a:solidFill>
                  <a:prstClr val="black"/>
                </a:solidFill>
              </a:rPr>
              <a:t>5 December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grpSp>
        <p:nvGrpSpPr>
          <p:cNvPr id="2" name="Gruppieren 176"/>
          <p:cNvGrpSpPr/>
          <p:nvPr>
            <p:custDataLst>
              <p:tags r:id="rId3"/>
            </p:custDataLst>
          </p:nvPr>
        </p:nvGrpSpPr>
        <p:grpSpPr>
          <a:xfrm>
            <a:off x="263588" y="2663948"/>
            <a:ext cx="1809429" cy="463684"/>
            <a:chOff x="287338" y="2528900"/>
            <a:chExt cx="1809429" cy="463684"/>
          </a:xfrm>
        </p:grpSpPr>
        <p:sp>
          <p:nvSpPr>
            <p:cNvPr id="23" name="Textfeld 114"/>
            <p:cNvSpPr txBox="1"/>
            <p:nvPr/>
          </p:nvSpPr>
          <p:spPr>
            <a:xfrm>
              <a:off x="287338" y="2528900"/>
              <a:ext cx="18473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 sz="1000" dirty="0" smtClean="0">
                <a:solidFill>
                  <a:srgbClr val="111111"/>
                </a:solidFill>
              </a:endParaRPr>
            </a:p>
          </p:txBody>
        </p:sp>
        <p:cxnSp>
          <p:nvCxnSpPr>
            <p:cNvPr id="24" name="Gerade Verbindung 115"/>
            <p:cNvCxnSpPr/>
            <p:nvPr/>
          </p:nvCxnSpPr>
          <p:spPr>
            <a:xfrm flipH="1" flipV="1">
              <a:off x="1318161" y="2992584"/>
              <a:ext cx="7786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Gerade Verbindung 116"/>
          <p:cNvCxnSpPr/>
          <p:nvPr/>
        </p:nvCxnSpPr>
        <p:spPr>
          <a:xfrm flipV="1">
            <a:off x="2313552" y="2471073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117"/>
          <p:cNvCxnSpPr/>
          <p:nvPr/>
        </p:nvCxnSpPr>
        <p:spPr>
          <a:xfrm>
            <a:off x="2413660" y="3304305"/>
            <a:ext cx="0" cy="236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119"/>
          <p:cNvCxnSpPr/>
          <p:nvPr/>
        </p:nvCxnSpPr>
        <p:spPr>
          <a:xfrm flipH="1">
            <a:off x="1812645" y="3540539"/>
            <a:ext cx="6010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121"/>
          <p:cNvCxnSpPr/>
          <p:nvPr/>
        </p:nvCxnSpPr>
        <p:spPr>
          <a:xfrm flipV="1">
            <a:off x="2479728" y="2506203"/>
            <a:ext cx="0" cy="54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122"/>
          <p:cNvCxnSpPr/>
          <p:nvPr/>
        </p:nvCxnSpPr>
        <p:spPr>
          <a:xfrm>
            <a:off x="2479728" y="2506203"/>
            <a:ext cx="2445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123"/>
          <p:cNvCxnSpPr/>
          <p:nvPr/>
        </p:nvCxnSpPr>
        <p:spPr>
          <a:xfrm flipH="1" flipV="1">
            <a:off x="4322618" y="2213232"/>
            <a:ext cx="0" cy="4789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124"/>
          <p:cNvCxnSpPr/>
          <p:nvPr/>
        </p:nvCxnSpPr>
        <p:spPr>
          <a:xfrm flipV="1">
            <a:off x="4716279" y="1689572"/>
            <a:ext cx="0" cy="106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125"/>
          <p:cNvCxnSpPr/>
          <p:nvPr/>
        </p:nvCxnSpPr>
        <p:spPr>
          <a:xfrm flipH="1" flipV="1">
            <a:off x="5201387" y="1999468"/>
            <a:ext cx="0" cy="75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126"/>
          <p:cNvCxnSpPr/>
          <p:nvPr/>
        </p:nvCxnSpPr>
        <p:spPr>
          <a:xfrm flipV="1">
            <a:off x="5315476" y="2472028"/>
            <a:ext cx="0" cy="396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129"/>
          <p:cNvCxnSpPr/>
          <p:nvPr/>
        </p:nvCxnSpPr>
        <p:spPr>
          <a:xfrm>
            <a:off x="5317808" y="2472028"/>
            <a:ext cx="342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130"/>
          <p:cNvCxnSpPr/>
          <p:nvPr/>
        </p:nvCxnSpPr>
        <p:spPr>
          <a:xfrm>
            <a:off x="6126540" y="3220579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131"/>
          <p:cNvCxnSpPr/>
          <p:nvPr/>
        </p:nvCxnSpPr>
        <p:spPr>
          <a:xfrm flipV="1">
            <a:off x="6918628" y="2320110"/>
            <a:ext cx="0" cy="892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133"/>
          <p:cNvCxnSpPr/>
          <p:nvPr/>
        </p:nvCxnSpPr>
        <p:spPr>
          <a:xfrm flipV="1">
            <a:off x="7151831" y="2403004"/>
            <a:ext cx="0" cy="61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134"/>
          <p:cNvCxnSpPr/>
          <p:nvPr/>
        </p:nvCxnSpPr>
        <p:spPr>
          <a:xfrm>
            <a:off x="7151831" y="2403287"/>
            <a:ext cx="4627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136"/>
          <p:cNvCxnSpPr/>
          <p:nvPr/>
        </p:nvCxnSpPr>
        <p:spPr>
          <a:xfrm>
            <a:off x="7358585" y="3958692"/>
            <a:ext cx="0" cy="327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137"/>
          <p:cNvCxnSpPr/>
          <p:nvPr/>
        </p:nvCxnSpPr>
        <p:spPr>
          <a:xfrm>
            <a:off x="7358585" y="4283171"/>
            <a:ext cx="3566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138"/>
          <p:cNvCxnSpPr/>
          <p:nvPr/>
        </p:nvCxnSpPr>
        <p:spPr>
          <a:xfrm flipH="1">
            <a:off x="6943060" y="4799183"/>
            <a:ext cx="980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140"/>
          <p:cNvCxnSpPr/>
          <p:nvPr/>
        </p:nvCxnSpPr>
        <p:spPr>
          <a:xfrm>
            <a:off x="6047917" y="3448326"/>
            <a:ext cx="0" cy="740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141"/>
          <p:cNvCxnSpPr/>
          <p:nvPr/>
        </p:nvCxnSpPr>
        <p:spPr>
          <a:xfrm>
            <a:off x="5524900" y="3197856"/>
            <a:ext cx="0" cy="415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142"/>
          <p:cNvCxnSpPr/>
          <p:nvPr/>
        </p:nvCxnSpPr>
        <p:spPr>
          <a:xfrm>
            <a:off x="4689384" y="3014879"/>
            <a:ext cx="0" cy="1902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144"/>
          <p:cNvCxnSpPr/>
          <p:nvPr/>
        </p:nvCxnSpPr>
        <p:spPr>
          <a:xfrm flipV="1">
            <a:off x="2612572" y="3498684"/>
            <a:ext cx="387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145"/>
          <p:cNvCxnSpPr/>
          <p:nvPr/>
        </p:nvCxnSpPr>
        <p:spPr>
          <a:xfrm>
            <a:off x="2164820" y="3739038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146"/>
          <p:cNvCxnSpPr/>
          <p:nvPr/>
        </p:nvCxnSpPr>
        <p:spPr>
          <a:xfrm flipH="1">
            <a:off x="1824520" y="4180709"/>
            <a:ext cx="340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147"/>
          <p:cNvCxnSpPr/>
          <p:nvPr/>
        </p:nvCxnSpPr>
        <p:spPr>
          <a:xfrm>
            <a:off x="2757401" y="3069712"/>
            <a:ext cx="1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feld 148"/>
          <p:cNvSpPr txBox="1"/>
          <p:nvPr/>
        </p:nvSpPr>
        <p:spPr>
          <a:xfrm>
            <a:off x="7529687" y="5096470"/>
            <a:ext cx="1319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Floods. flash 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Australia, Feb  – Mar 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50" name="Gerade Verbindung 149"/>
          <p:cNvCxnSpPr/>
          <p:nvPr/>
        </p:nvCxnSpPr>
        <p:spPr>
          <a:xfrm>
            <a:off x="7920842" y="5003933"/>
            <a:ext cx="0" cy="21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feld 150"/>
          <p:cNvSpPr txBox="1"/>
          <p:nvPr/>
        </p:nvSpPr>
        <p:spPr>
          <a:xfrm>
            <a:off x="7800933" y="3110686"/>
            <a:ext cx="119135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Typhoon </a:t>
            </a:r>
            <a:r>
              <a:rPr lang="en-US" sz="900" b="1" dirty="0" err="1" smtClean="0">
                <a:solidFill>
                  <a:prstClr val="black"/>
                </a:solidFill>
              </a:rPr>
              <a:t>Haikui</a:t>
            </a:r>
            <a:r>
              <a:rPr lang="en-US" sz="900" b="1" dirty="0" smtClean="0">
                <a:solidFill>
                  <a:prstClr val="black"/>
                </a:solidFill>
              </a:rPr>
              <a:t> </a:t>
            </a:r>
            <a:r>
              <a:rPr lang="en-US" sz="900" dirty="0" smtClean="0">
                <a:solidFill>
                  <a:prstClr val="black"/>
                </a:solidFill>
              </a:rPr>
              <a:t>China,                  8</a:t>
            </a:r>
            <a:r>
              <a:rPr lang="en-US" sz="900" dirty="0" smtClean="0">
                <a:solidFill>
                  <a:srgbClr val="000000"/>
                </a:solidFill>
              </a:rPr>
              <a:t>–9</a:t>
            </a:r>
            <a:r>
              <a:rPr lang="en-US" sz="900" dirty="0" smtClean="0">
                <a:solidFill>
                  <a:prstClr val="black"/>
                </a:solidFill>
              </a:rPr>
              <a:t> August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52" name="Gerade Verbindung 151"/>
          <p:cNvCxnSpPr/>
          <p:nvPr/>
        </p:nvCxnSpPr>
        <p:spPr>
          <a:xfrm>
            <a:off x="7292845" y="3327595"/>
            <a:ext cx="5448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feld 153"/>
          <p:cNvSpPr txBox="1"/>
          <p:nvPr/>
        </p:nvSpPr>
        <p:spPr>
          <a:xfrm>
            <a:off x="3678503" y="4177651"/>
            <a:ext cx="1101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Nigeria, Jul – Oct 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54" name="Textfeld 154"/>
          <p:cNvSpPr txBox="1"/>
          <p:nvPr/>
        </p:nvSpPr>
        <p:spPr>
          <a:xfrm>
            <a:off x="4428252" y="4980163"/>
            <a:ext cx="170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Floods, hailstorms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South Africa, 20 –21 October 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cxnSp>
        <p:nvCxnSpPr>
          <p:cNvPr id="55" name="Gerade Verbindung 156"/>
          <p:cNvCxnSpPr/>
          <p:nvPr/>
        </p:nvCxnSpPr>
        <p:spPr>
          <a:xfrm flipH="1">
            <a:off x="4500748" y="3974565"/>
            <a:ext cx="0" cy="340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158"/>
          <p:cNvCxnSpPr/>
          <p:nvPr/>
        </p:nvCxnSpPr>
        <p:spPr>
          <a:xfrm flipH="1">
            <a:off x="5082639" y="4768215"/>
            <a:ext cx="0" cy="25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feld 159"/>
          <p:cNvSpPr txBox="1"/>
          <p:nvPr/>
        </p:nvSpPr>
        <p:spPr>
          <a:xfrm>
            <a:off x="5540883" y="4060514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Pakistan, 3</a:t>
            </a:r>
            <a:r>
              <a:rPr lang="en-US" sz="900" dirty="0" smtClean="0">
                <a:solidFill>
                  <a:srgbClr val="000000"/>
                </a:solidFill>
              </a:rPr>
              <a:t> –</a:t>
            </a:r>
            <a:r>
              <a:rPr lang="en-US" sz="900" dirty="0" smtClean="0">
                <a:solidFill>
                  <a:prstClr val="black"/>
                </a:solidFill>
              </a:rPr>
              <a:t>27 September</a:t>
            </a: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58" name="Textfeld 160"/>
          <p:cNvSpPr txBox="1"/>
          <p:nvPr/>
        </p:nvSpPr>
        <p:spPr>
          <a:xfrm>
            <a:off x="1571043" y="4419783"/>
            <a:ext cx="1281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Floods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Columbia, Mar – Jun</a:t>
            </a:r>
          </a:p>
        </p:txBody>
      </p:sp>
      <p:cxnSp>
        <p:nvCxnSpPr>
          <p:cNvPr id="59" name="Gerade Verbindung 162"/>
          <p:cNvCxnSpPr/>
          <p:nvPr/>
        </p:nvCxnSpPr>
        <p:spPr>
          <a:xfrm>
            <a:off x="2317220" y="3974563"/>
            <a:ext cx="678" cy="586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163"/>
          <p:cNvCxnSpPr/>
          <p:nvPr/>
        </p:nvCxnSpPr>
        <p:spPr>
          <a:xfrm flipH="1">
            <a:off x="2327564" y="3976859"/>
            <a:ext cx="2390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166"/>
          <p:cNvCxnSpPr/>
          <p:nvPr/>
        </p:nvCxnSpPr>
        <p:spPr>
          <a:xfrm flipH="1" flipV="1">
            <a:off x="2608457" y="3240993"/>
            <a:ext cx="0" cy="25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feld 167"/>
          <p:cNvSpPr txBox="1"/>
          <p:nvPr/>
        </p:nvSpPr>
        <p:spPr>
          <a:xfrm>
            <a:off x="192667" y="2354700"/>
            <a:ext cx="1678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Hailstorms, severe weather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Canada, 12</a:t>
            </a:r>
            <a:r>
              <a:rPr lang="en-US" sz="900" dirty="0" smtClean="0">
                <a:solidFill>
                  <a:srgbClr val="000000"/>
                </a:solidFill>
              </a:rPr>
              <a:t>–14</a:t>
            </a:r>
            <a:r>
              <a:rPr lang="en-US" sz="900" dirty="0" smtClean="0">
                <a:solidFill>
                  <a:prstClr val="black"/>
                </a:solidFill>
              </a:rPr>
              <a:t> August</a:t>
            </a:r>
          </a:p>
        </p:txBody>
      </p:sp>
      <p:cxnSp>
        <p:nvCxnSpPr>
          <p:cNvPr id="63" name="Gerade Verbindung 169"/>
          <p:cNvCxnSpPr/>
          <p:nvPr/>
        </p:nvCxnSpPr>
        <p:spPr>
          <a:xfrm flipH="1">
            <a:off x="914400" y="2759496"/>
            <a:ext cx="7565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170"/>
          <p:cNvCxnSpPr/>
          <p:nvPr/>
        </p:nvCxnSpPr>
        <p:spPr>
          <a:xfrm flipV="1">
            <a:off x="5088418" y="2759495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171"/>
          <p:cNvCxnSpPr/>
          <p:nvPr/>
        </p:nvCxnSpPr>
        <p:spPr>
          <a:xfrm flipH="1" flipV="1">
            <a:off x="908307" y="2657123"/>
            <a:ext cx="0" cy="10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hteck 254"/>
          <p:cNvSpPr/>
          <p:nvPr/>
        </p:nvSpPr>
        <p:spPr>
          <a:xfrm>
            <a:off x="276225" y="5648325"/>
            <a:ext cx="8562976" cy="819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7" name="Textfeld 42"/>
          <p:cNvSpPr txBox="1"/>
          <p:nvPr/>
        </p:nvSpPr>
        <p:spPr>
          <a:xfrm>
            <a:off x="272130" y="4972529"/>
            <a:ext cx="1978427" cy="29238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300" b="1" dirty="0" err="1" smtClean="0"/>
              <a:t>Number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of</a:t>
            </a:r>
            <a:r>
              <a:rPr lang="de-DE" sz="1300" b="1" dirty="0" smtClean="0"/>
              <a:t> </a:t>
            </a:r>
            <a:r>
              <a:rPr lang="de-DE" sz="1300" b="1" dirty="0" err="1" smtClean="0"/>
              <a:t>events</a:t>
            </a:r>
            <a:r>
              <a:rPr lang="de-DE" sz="1300" b="1" dirty="0" smtClean="0"/>
              <a:t>: 905</a:t>
            </a:r>
            <a:endParaRPr lang="de-DE" sz="1300" b="1" dirty="0"/>
          </a:p>
        </p:txBody>
      </p:sp>
      <p:grpSp>
        <p:nvGrpSpPr>
          <p:cNvPr id="3" name="Gruppieren 253"/>
          <p:cNvGrpSpPr/>
          <p:nvPr>
            <p:custDataLst>
              <p:tags r:id="rId4"/>
            </p:custDataLst>
          </p:nvPr>
        </p:nvGrpSpPr>
        <p:grpSpPr>
          <a:xfrm>
            <a:off x="524550" y="5637128"/>
            <a:ext cx="8314650" cy="806716"/>
            <a:chOff x="524550" y="5637128"/>
            <a:chExt cx="8314650" cy="806716"/>
          </a:xfrm>
        </p:grpSpPr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5989813" y="6094247"/>
              <a:ext cx="84866" cy="84561"/>
            </a:xfrm>
            <a:prstGeom prst="ellipse">
              <a:avLst/>
            </a:prstGeom>
            <a:solidFill>
              <a:srgbClr val="F7941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3194443" y="5736715"/>
              <a:ext cx="84866" cy="84561"/>
            </a:xfrm>
            <a:prstGeom prst="ellipse">
              <a:avLst/>
            </a:prstGeom>
            <a:solidFill>
              <a:srgbClr val="B721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2" name="Oval 13"/>
            <p:cNvSpPr>
              <a:spLocks noChangeArrowheads="1"/>
            </p:cNvSpPr>
            <p:nvPr/>
          </p:nvSpPr>
          <p:spPr bwMode="auto">
            <a:xfrm>
              <a:off x="5989813" y="5737156"/>
              <a:ext cx="84866" cy="84561"/>
            </a:xfrm>
            <a:prstGeom prst="ellipse">
              <a:avLst/>
            </a:prstGeom>
            <a:solidFill>
              <a:srgbClr val="276C75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194443" y="6109620"/>
              <a:ext cx="84866" cy="84561"/>
            </a:xfrm>
            <a:prstGeom prst="ellipse">
              <a:avLst/>
            </a:prstGeom>
            <a:solidFill>
              <a:srgbClr val="6A972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4" name="Ellipse 15"/>
            <p:cNvSpPr>
              <a:spLocks noChangeAspect="1"/>
            </p:cNvSpPr>
            <p:nvPr/>
          </p:nvSpPr>
          <p:spPr>
            <a:xfrm>
              <a:off x="561327" y="5758363"/>
              <a:ext cx="49281" cy="504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75" name="Ellipse 50"/>
            <p:cNvSpPr>
              <a:spLocks/>
            </p:cNvSpPr>
            <p:nvPr/>
          </p:nvSpPr>
          <p:spPr>
            <a:xfrm>
              <a:off x="524550" y="6076575"/>
              <a:ext cx="126000" cy="1260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3365893" y="5640335"/>
              <a:ext cx="26116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Geophysical events</a:t>
              </a:r>
              <a:r>
                <a:rPr lang="en-US" sz="1100" dirty="0" smtClean="0">
                  <a:solidFill>
                    <a:srgbClr val="4D4E53"/>
                  </a:solidFill>
                </a:rPr>
                <a:t/>
              </a:r>
              <a:br>
                <a:rPr lang="en-US" sz="1100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(earthquake, tsunami, volcanic activity</a:t>
              </a:r>
              <a:r>
                <a:rPr lang="en-US" sz="1100" dirty="0" smtClean="0">
                  <a:solidFill>
                    <a:prstClr val="black"/>
                  </a:solidFill>
                </a:rPr>
                <a:t>)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3365893" y="6012957"/>
              <a:ext cx="34004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Meteorological events </a:t>
              </a:r>
              <a:br>
                <a:rPr lang="en-US" sz="1100" b="1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(storm) 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727426" y="6007172"/>
              <a:ext cx="224437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Selection of significant </a:t>
              </a:r>
            </a:p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Natural catastrophes</a:t>
              </a:r>
              <a:endParaRPr lang="en-US" sz="1100" b="1" dirty="0">
                <a:solidFill>
                  <a:srgbClr val="4D4E53"/>
                </a:solidFill>
              </a:endParaRP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736951" y="5652631"/>
              <a:ext cx="15872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Natural catastrophes</a:t>
              </a:r>
              <a:endParaRPr lang="en-US" sz="1100" b="1" dirty="0">
                <a:solidFill>
                  <a:srgbClr val="4D4E53"/>
                </a:solidFill>
              </a:endParaRPr>
            </a:p>
          </p:txBody>
        </p:sp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6161263" y="5637128"/>
              <a:ext cx="16930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Hydrological events</a:t>
              </a:r>
              <a:br>
                <a:rPr lang="en-US" sz="1100" b="1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(flood, mass movement)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6161263" y="6012957"/>
              <a:ext cx="26779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err="1" smtClean="0">
                  <a:solidFill>
                    <a:srgbClr val="4D4E53"/>
                  </a:solidFill>
                </a:rPr>
                <a:t>Climatological</a:t>
              </a:r>
              <a:r>
                <a:rPr lang="en-US" sz="1100" b="1" dirty="0" smtClean="0">
                  <a:solidFill>
                    <a:srgbClr val="4D4E53"/>
                  </a:solidFill>
                </a:rPr>
                <a:t> events</a:t>
              </a:r>
              <a:r>
                <a:rPr lang="en-US" sz="1100" dirty="0" smtClean="0">
                  <a:solidFill>
                    <a:srgbClr val="4D4E53"/>
                  </a:solidFill>
                </a:rPr>
                <a:t/>
              </a:r>
              <a:br>
                <a:rPr lang="en-US" sz="1100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(extreme temperature, drought, wildfire)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</p:grpSp>
      <p:sp>
        <p:nvSpPr>
          <p:cNvPr id="82" name="Textfeld 172"/>
          <p:cNvSpPr txBox="1"/>
          <p:nvPr/>
        </p:nvSpPr>
        <p:spPr>
          <a:xfrm>
            <a:off x="4391980" y="1349340"/>
            <a:ext cx="1338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prstClr val="black"/>
                </a:solidFill>
              </a:rPr>
              <a:t>Winter Storm Andrea</a:t>
            </a:r>
          </a:p>
          <a:p>
            <a:pPr>
              <a:defRPr/>
            </a:pPr>
            <a:r>
              <a:rPr lang="en-US" sz="900" dirty="0" smtClean="0">
                <a:solidFill>
                  <a:prstClr val="black"/>
                </a:solidFill>
              </a:rPr>
              <a:t>Europe, 5</a:t>
            </a:r>
            <a:r>
              <a:rPr lang="en-US" sz="900" dirty="0" smtClean="0">
                <a:solidFill>
                  <a:srgbClr val="000000"/>
                </a:solidFill>
              </a:rPr>
              <a:t>–6 </a:t>
            </a:r>
            <a:r>
              <a:rPr lang="en-US" sz="900" dirty="0" smtClean="0">
                <a:solidFill>
                  <a:prstClr val="black"/>
                </a:solidFill>
              </a:rPr>
              <a:t>January</a:t>
            </a:r>
          </a:p>
          <a:p>
            <a:pPr>
              <a:defRPr/>
            </a:pPr>
            <a:endParaRPr lang="de-DE" sz="1000" dirty="0" smtClean="0">
              <a:solidFill>
                <a:srgbClr val="11111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116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6" name="PPTShape_0"/>
          <p:cNvSpPr txBox="1">
            <a:spLocks noChangeArrowheads="1"/>
          </p:cNvSpPr>
          <p:nvPr/>
        </p:nvSpPr>
        <p:spPr bwMode="auto">
          <a:xfrm>
            <a:off x="117984" y="6616265"/>
            <a:ext cx="5942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Munich Re Geo Risks Research, NatCatSERVICE – As at January 2013.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8" name="Title 85"/>
          <p:cNvSpPr txBox="1">
            <a:spLocks/>
          </p:cNvSpPr>
          <p:nvPr/>
        </p:nvSpPr>
        <p:spPr bwMode="black">
          <a:xfrm>
            <a:off x="199107" y="502738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Natural Loss Events:</a:t>
            </a:r>
          </a:p>
          <a:p>
            <a:pPr marL="0" marR="0" lvl="0" indent="0" algn="l" defTabSz="1143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Full Year 2012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World Map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69875" y="1419225"/>
            <a:ext cx="8569325" cy="3152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V:\_GEO-CCC1\NatCatSERVICE\02_GIS\02_Karten-Kontinente_Länder_Regionen\_Global\2009_Weltkarte 2009_fuer Pressemitteilung\2009_Weltkarte_ohne event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62931" y="1414132"/>
            <a:ext cx="7418139" cy="3157868"/>
          </a:xfrm>
          <a:prstGeom prst="rect">
            <a:avLst/>
          </a:prstGeom>
          <a:noFill/>
        </p:spPr>
      </p:pic>
      <p:sp>
        <p:nvSpPr>
          <p:cNvPr id="7" name="Ellipse 24"/>
          <p:cNvSpPr>
            <a:spLocks/>
          </p:cNvSpPr>
          <p:nvPr/>
        </p:nvSpPr>
        <p:spPr>
          <a:xfrm>
            <a:off x="2037495" y="1470345"/>
            <a:ext cx="1728000" cy="172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4D4E53"/>
              </a:solidFill>
            </a:endParaRPr>
          </a:p>
        </p:txBody>
      </p:sp>
      <p:graphicFrame>
        <p:nvGraphicFramePr>
          <p:cNvPr id="8" name="Tabelle 19"/>
          <p:cNvGraphicFramePr>
            <a:graphicFrameLocks noGrp="1"/>
          </p:cNvGraphicFramePr>
          <p:nvPr/>
        </p:nvGraphicFramePr>
        <p:xfrm>
          <a:off x="287338" y="4676633"/>
          <a:ext cx="4570412" cy="18098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8762"/>
                <a:gridCol w="1771650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Insured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America (North &amp; South Am.)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60,000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3,200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1,700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ieren 53"/>
          <p:cNvGrpSpPr/>
          <p:nvPr>
            <p:custDataLst>
              <p:tags r:id="rId3"/>
            </p:custDataLst>
          </p:nvPr>
        </p:nvGrpSpPr>
        <p:grpSpPr>
          <a:xfrm>
            <a:off x="4456785" y="1662371"/>
            <a:ext cx="444352" cy="307777"/>
            <a:chOff x="1705079" y="5915189"/>
            <a:chExt cx="993491" cy="749533"/>
          </a:xfrm>
        </p:grpSpPr>
        <p:sp>
          <p:nvSpPr>
            <p:cNvPr id="10" name="Ellipse 26"/>
            <p:cNvSpPr>
              <a:spLocks noChangeAspect="1"/>
            </p:cNvSpPr>
            <p:nvPr/>
          </p:nvSpPr>
          <p:spPr bwMode="auto">
            <a:xfrm>
              <a:off x="1923233" y="5999848"/>
              <a:ext cx="576000" cy="576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xtfeld 27"/>
            <p:cNvSpPr txBox="1"/>
            <p:nvPr/>
          </p:nvSpPr>
          <p:spPr>
            <a:xfrm>
              <a:off x="1705079" y="5915189"/>
              <a:ext cx="993491" cy="74953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5%</a:t>
              </a:r>
              <a:endParaRPr lang="de-DE" sz="1600" b="1" dirty="0" smtClean="0"/>
            </a:p>
          </p:txBody>
        </p:sp>
      </p:grpSp>
      <p:grpSp>
        <p:nvGrpSpPr>
          <p:cNvPr id="3" name="Gruppieren 56"/>
          <p:cNvGrpSpPr/>
          <p:nvPr>
            <p:custDataLst>
              <p:tags r:id="rId4"/>
            </p:custDataLst>
          </p:nvPr>
        </p:nvGrpSpPr>
        <p:grpSpPr>
          <a:xfrm>
            <a:off x="7066465" y="3624864"/>
            <a:ext cx="585366" cy="307777"/>
            <a:chOff x="3747422" y="5960111"/>
            <a:chExt cx="1826341" cy="1004910"/>
          </a:xfrm>
        </p:grpSpPr>
        <p:sp>
          <p:nvSpPr>
            <p:cNvPr id="13" name="Ellipse 38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Textfeld 41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grpSp>
        <p:nvGrpSpPr>
          <p:cNvPr id="4" name="PPTShape_0"/>
          <p:cNvGrpSpPr/>
          <p:nvPr>
            <p:custDataLst>
              <p:tags r:id="rId5"/>
            </p:custDataLst>
          </p:nvPr>
        </p:nvGrpSpPr>
        <p:grpSpPr>
          <a:xfrm>
            <a:off x="4742365" y="2805714"/>
            <a:ext cx="585366" cy="307777"/>
            <a:chOff x="3747422" y="5960111"/>
            <a:chExt cx="1826341" cy="1004910"/>
          </a:xfrm>
        </p:grpSpPr>
        <p:sp>
          <p:nvSpPr>
            <p:cNvPr id="16" name="Ellipse 43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Textfeld 44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sp>
        <p:nvSpPr>
          <p:cNvPr id="18" name="Ellipse 22"/>
          <p:cNvSpPr>
            <a:spLocks/>
          </p:cNvSpPr>
          <p:nvPr/>
        </p:nvSpPr>
        <p:spPr>
          <a:xfrm>
            <a:off x="2325465" y="2007790"/>
            <a:ext cx="1209600" cy="119716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65%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9" name="Textfeld 25"/>
          <p:cNvSpPr txBox="1"/>
          <p:nvPr/>
        </p:nvSpPr>
        <p:spPr>
          <a:xfrm>
            <a:off x="2606669" y="1643346"/>
            <a:ext cx="54373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91%</a:t>
            </a:r>
          </a:p>
        </p:txBody>
      </p:sp>
      <p:sp>
        <p:nvSpPr>
          <p:cNvPr id="20" name="Rechteck 30"/>
          <p:cNvSpPr/>
          <p:nvPr/>
        </p:nvSpPr>
        <p:spPr>
          <a:xfrm>
            <a:off x="309045" y="1858293"/>
            <a:ext cx="1613235" cy="2667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Rechteck 32"/>
          <p:cNvSpPr/>
          <p:nvPr/>
        </p:nvSpPr>
        <p:spPr>
          <a:xfrm>
            <a:off x="309045" y="2301172"/>
            <a:ext cx="1613235" cy="2667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Textfeld 28"/>
          <p:cNvSpPr txBox="1"/>
          <p:nvPr/>
        </p:nvSpPr>
        <p:spPr>
          <a:xfrm>
            <a:off x="309045" y="1823081"/>
            <a:ext cx="1547218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2012:          91 %</a:t>
            </a:r>
          </a:p>
        </p:txBody>
      </p:sp>
      <p:sp>
        <p:nvSpPr>
          <p:cNvPr id="23" name="Textfeld 29"/>
          <p:cNvSpPr txBox="1"/>
          <p:nvPr/>
        </p:nvSpPr>
        <p:spPr>
          <a:xfrm>
            <a:off x="304936" y="2245536"/>
            <a:ext cx="153388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1980-2011: 65 %</a:t>
            </a:r>
          </a:p>
        </p:txBody>
      </p:sp>
      <p:grpSp>
        <p:nvGrpSpPr>
          <p:cNvPr id="5" name="PPTShape_1"/>
          <p:cNvGrpSpPr/>
          <p:nvPr>
            <p:custDataLst>
              <p:tags r:id="rId6"/>
            </p:custDataLst>
          </p:nvPr>
        </p:nvGrpSpPr>
        <p:grpSpPr>
          <a:xfrm>
            <a:off x="6415440" y="2029888"/>
            <a:ext cx="548548" cy="307777"/>
            <a:chOff x="1705079" y="5915189"/>
            <a:chExt cx="1226454" cy="749533"/>
          </a:xfrm>
        </p:grpSpPr>
        <p:sp>
          <p:nvSpPr>
            <p:cNvPr id="25" name="Ellipse 35"/>
            <p:cNvSpPr>
              <a:spLocks noChangeAspect="1"/>
            </p:cNvSpPr>
            <p:nvPr/>
          </p:nvSpPr>
          <p:spPr bwMode="auto">
            <a:xfrm>
              <a:off x="1923233" y="5999848"/>
              <a:ext cx="576000" cy="576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Textfeld 36"/>
            <p:cNvSpPr txBox="1"/>
            <p:nvPr/>
          </p:nvSpPr>
          <p:spPr>
            <a:xfrm>
              <a:off x="1705079" y="5915189"/>
              <a:ext cx="1226454" cy="74953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&lt;3%</a:t>
              </a:r>
              <a:endParaRPr lang="de-DE" sz="1600" b="1" dirty="0" smtClean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117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2667000" y="6531498"/>
            <a:ext cx="3810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de-DE" sz="1000" b="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© </a:t>
            </a:r>
            <a:r>
              <a:rPr lang="de-DE" sz="1000" b="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2013 Munich Re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PPTShape_2"/>
          <p:cNvSpPr txBox="1">
            <a:spLocks noChangeArrowheads="1"/>
          </p:cNvSpPr>
          <p:nvPr/>
        </p:nvSpPr>
        <p:spPr bwMode="auto">
          <a:xfrm>
            <a:off x="76200" y="6608134"/>
            <a:ext cx="5942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Geo Risks Research, NatCatSERVICE – As at January 2013  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Titel 2"/>
          <p:cNvSpPr>
            <a:spLocks noGrp="1"/>
          </p:cNvSpPr>
          <p:nvPr>
            <p:ph type="title"/>
          </p:nvPr>
        </p:nvSpPr>
        <p:spPr>
          <a:xfrm>
            <a:off x="211856" y="435132"/>
            <a:ext cx="7722525" cy="72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Natural Catastrophes </a:t>
            </a:r>
            <a:r>
              <a:rPr lang="de-DE" sz="3200" dirty="0" smtClean="0"/>
              <a:t>Worldwide </a:t>
            </a:r>
            <a:r>
              <a:rPr lang="en-US" sz="3200" dirty="0" smtClean="0"/>
              <a:t>2012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Insured Losses = $65bn - % distribution per continent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3600" dirty="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blackWhite">
          <a:xfrm>
            <a:off x="142282" y="2669458"/>
            <a:ext cx="2217460" cy="1843549"/>
          </a:xfrm>
          <a:prstGeom prst="wedgeRectCallout">
            <a:avLst>
              <a:gd name="adj1" fmla="val 53107"/>
              <a:gd name="adj2" fmla="val -674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 losses in the Americas were 91% of the global total in 2012, compared to an average of 65% from 1980-2011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11"/>
          <p:cNvSpPr/>
          <p:nvPr/>
        </p:nvSpPr>
        <p:spPr>
          <a:xfrm>
            <a:off x="260499" y="1419225"/>
            <a:ext cx="8568952" cy="3153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grpSp>
        <p:nvGrpSpPr>
          <p:cNvPr id="2" name="Gruppieren 31"/>
          <p:cNvGrpSpPr/>
          <p:nvPr>
            <p:custDataLst>
              <p:tags r:id="rId2"/>
            </p:custDataLst>
          </p:nvPr>
        </p:nvGrpSpPr>
        <p:grpSpPr>
          <a:xfrm>
            <a:off x="862931" y="1419225"/>
            <a:ext cx="7418139" cy="3142142"/>
            <a:chOff x="862931" y="1336948"/>
            <a:chExt cx="7418139" cy="3193088"/>
          </a:xfrm>
        </p:grpSpPr>
        <p:pic>
          <p:nvPicPr>
            <p:cNvPr id="7" name="Picture 6" descr="V:\_GEO-CCC1\NatCatSERVICE\02_GIS\02_Karten-Kontinente_Länder_Regionen\_Global\2009_Weltkarte 2009_fuer Pressemitteilung\2009_Weltkarte_ohne events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862931" y="1336948"/>
              <a:ext cx="7418139" cy="3193088"/>
            </a:xfrm>
            <a:prstGeom prst="rect">
              <a:avLst/>
            </a:prstGeom>
            <a:noFill/>
          </p:spPr>
        </p:pic>
        <p:sp>
          <p:nvSpPr>
            <p:cNvPr id="8" name="Textfeld 27"/>
            <p:cNvSpPr txBox="1">
              <a:spLocks noChangeArrowheads="1"/>
            </p:cNvSpPr>
            <p:nvPr/>
          </p:nvSpPr>
          <p:spPr bwMode="auto">
            <a:xfrm>
              <a:off x="4458865" y="1720831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9" name="Tabelle 23"/>
          <p:cNvGraphicFramePr>
            <a:graphicFrameLocks noGrp="1"/>
          </p:cNvGraphicFramePr>
          <p:nvPr/>
        </p:nvGraphicFramePr>
        <p:xfrm>
          <a:off x="287338" y="4676633"/>
          <a:ext cx="4570412" cy="18098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8762"/>
                <a:gridCol w="1771650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Overall </a:t>
                      </a:r>
                      <a:r>
                        <a:rPr lang="de-DE" sz="1200" dirty="0" err="1" smtClean="0">
                          <a:solidFill>
                            <a:schemeClr val="bg1"/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</a:rPr>
                        <a:t> m</a:t>
                      </a:r>
                      <a:endParaRPr lang="de-DE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America (North &amp; South)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110,000</a:t>
                      </a: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26,000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chemeClr val="tx1"/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Ellipse 24"/>
          <p:cNvSpPr/>
          <p:nvPr/>
        </p:nvSpPr>
        <p:spPr>
          <a:xfrm>
            <a:off x="2412626" y="1532964"/>
            <a:ext cx="13716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prstClr val="white"/>
                </a:solidFill>
              </a:rPr>
              <a:t>69%</a:t>
            </a:r>
            <a:endParaRPr lang="en-US" sz="1400" b="1" dirty="0">
              <a:solidFill>
                <a:prstClr val="white"/>
              </a:solidFill>
            </a:endParaRPr>
          </a:p>
        </p:txBody>
      </p:sp>
      <p:grpSp>
        <p:nvGrpSpPr>
          <p:cNvPr id="3" name="Gruppieren 56"/>
          <p:cNvGrpSpPr/>
          <p:nvPr>
            <p:custDataLst>
              <p:tags r:id="rId3"/>
            </p:custDataLst>
          </p:nvPr>
        </p:nvGrpSpPr>
        <p:grpSpPr>
          <a:xfrm>
            <a:off x="3285040" y="3339114"/>
            <a:ext cx="585366" cy="307777"/>
            <a:chOff x="3747422" y="5960111"/>
            <a:chExt cx="1826341" cy="1004910"/>
          </a:xfrm>
          <a:solidFill>
            <a:schemeClr val="accent1"/>
          </a:solidFill>
        </p:grpSpPr>
        <p:sp>
          <p:nvSpPr>
            <p:cNvPr id="12" name="Ellipse 38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feld 39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grpSp>
        <p:nvGrpSpPr>
          <p:cNvPr id="4" name="Gruppieren 51"/>
          <p:cNvGrpSpPr/>
          <p:nvPr>
            <p:custDataLst>
              <p:tags r:id="rId4"/>
            </p:custDataLst>
          </p:nvPr>
        </p:nvGrpSpPr>
        <p:grpSpPr>
          <a:xfrm>
            <a:off x="4494975" y="1636836"/>
            <a:ext cx="585589" cy="561600"/>
            <a:chOff x="7428682" y="4837797"/>
            <a:chExt cx="750756" cy="720000"/>
          </a:xfrm>
          <a:solidFill>
            <a:schemeClr val="accent1"/>
          </a:solidFill>
        </p:grpSpPr>
        <p:sp>
          <p:nvSpPr>
            <p:cNvPr id="15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rgbClr val="4D4E53"/>
                </a:solidFill>
              </a:endParaRPr>
            </a:p>
          </p:txBody>
        </p:sp>
        <p:sp>
          <p:nvSpPr>
            <p:cNvPr id="16" name="Textfeld 42"/>
            <p:cNvSpPr txBox="1"/>
            <p:nvPr/>
          </p:nvSpPr>
          <p:spPr>
            <a:xfrm>
              <a:off x="7482336" y="5032416"/>
              <a:ext cx="697102" cy="3945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prstClr val="white"/>
                  </a:solidFill>
                </a:rPr>
                <a:t>13%</a:t>
              </a:r>
            </a:p>
          </p:txBody>
        </p:sp>
      </p:grpSp>
      <p:grpSp>
        <p:nvGrpSpPr>
          <p:cNvPr id="5" name="PPTShape_0"/>
          <p:cNvGrpSpPr/>
          <p:nvPr>
            <p:custDataLst>
              <p:tags r:id="rId5"/>
            </p:custDataLst>
          </p:nvPr>
        </p:nvGrpSpPr>
        <p:grpSpPr>
          <a:xfrm>
            <a:off x="4875715" y="2853339"/>
            <a:ext cx="585366" cy="307777"/>
            <a:chOff x="3747422" y="5960111"/>
            <a:chExt cx="1826341" cy="1004910"/>
          </a:xfrm>
        </p:grpSpPr>
        <p:sp>
          <p:nvSpPr>
            <p:cNvPr id="18" name="Ellipse 47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feld 48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grpSp>
        <p:nvGrpSpPr>
          <p:cNvPr id="6" name="PPTShape_1"/>
          <p:cNvGrpSpPr/>
          <p:nvPr>
            <p:custDataLst>
              <p:tags r:id="rId6"/>
            </p:custDataLst>
          </p:nvPr>
        </p:nvGrpSpPr>
        <p:grpSpPr>
          <a:xfrm>
            <a:off x="7066465" y="3624864"/>
            <a:ext cx="585366" cy="307777"/>
            <a:chOff x="3747422" y="5960111"/>
            <a:chExt cx="1826341" cy="1004910"/>
          </a:xfrm>
          <a:solidFill>
            <a:schemeClr val="accent1"/>
          </a:solidFill>
        </p:grpSpPr>
        <p:sp>
          <p:nvSpPr>
            <p:cNvPr id="21" name="Ellipse 50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Textfeld 51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/>
                <a:t>&lt;1%</a:t>
              </a:r>
            </a:p>
          </p:txBody>
        </p:sp>
      </p:grpSp>
      <p:grpSp>
        <p:nvGrpSpPr>
          <p:cNvPr id="11" name="PPTShape_2"/>
          <p:cNvGrpSpPr/>
          <p:nvPr>
            <p:custDataLst>
              <p:tags r:id="rId7"/>
            </p:custDataLst>
          </p:nvPr>
        </p:nvGrpSpPr>
        <p:grpSpPr>
          <a:xfrm>
            <a:off x="6133286" y="1693986"/>
            <a:ext cx="585587" cy="561600"/>
            <a:chOff x="7428682" y="4837797"/>
            <a:chExt cx="750752" cy="720000"/>
          </a:xfrm>
          <a:solidFill>
            <a:schemeClr val="accent1"/>
          </a:solidFill>
        </p:grpSpPr>
        <p:sp>
          <p:nvSpPr>
            <p:cNvPr id="24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rgbClr val="4D4E53"/>
                </a:solidFill>
              </a:endParaRPr>
            </a:p>
          </p:txBody>
        </p:sp>
        <p:sp>
          <p:nvSpPr>
            <p:cNvPr id="25" name="Textfeld 54"/>
            <p:cNvSpPr txBox="1"/>
            <p:nvPr/>
          </p:nvSpPr>
          <p:spPr>
            <a:xfrm>
              <a:off x="7482333" y="5032416"/>
              <a:ext cx="697101" cy="3945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prstClr val="white"/>
                  </a:solidFill>
                </a:rPr>
                <a:t>16%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118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PPTShape_3"/>
          <p:cNvSpPr txBox="1">
            <a:spLocks noChangeArrowheads="1"/>
          </p:cNvSpPr>
          <p:nvPr/>
        </p:nvSpPr>
        <p:spPr bwMode="auto">
          <a:xfrm>
            <a:off x="88488" y="6616265"/>
            <a:ext cx="594201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Munich Re Geo Risks Research, NatCatSERVICE – As at January 2013  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itel 2"/>
          <p:cNvSpPr>
            <a:spLocks noGrp="1"/>
          </p:cNvSpPr>
          <p:nvPr>
            <p:ph type="title"/>
          </p:nvPr>
        </p:nvSpPr>
        <p:spPr>
          <a:xfrm>
            <a:off x="211856" y="435132"/>
            <a:ext cx="7722525" cy="72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Natural Catastrophes </a:t>
            </a:r>
            <a:r>
              <a:rPr lang="de-DE" sz="3200" dirty="0" smtClean="0"/>
              <a:t>Worldwide </a:t>
            </a:r>
            <a:r>
              <a:rPr lang="en-US" sz="3200" dirty="0" smtClean="0"/>
              <a:t>2012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Overall Losses = $160bn - % distribution per continent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3600" dirty="0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blackWhite">
          <a:xfrm>
            <a:off x="142282" y="2669458"/>
            <a:ext cx="2217460" cy="1843549"/>
          </a:xfrm>
          <a:prstGeom prst="wedgeRectCallout">
            <a:avLst>
              <a:gd name="adj1" fmla="val 53107"/>
              <a:gd name="adj2" fmla="val -674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losses (insured &amp; uninsured) in the Americas totaled $110B or 69% of the $160B global total in 2012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119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4593026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120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120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122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123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125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4963714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094271" cy="965657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losses were down nearly 50% from 2011 until Sandy struck in late October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127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128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1990–2011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xmlns="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384578" name="Chart" r:id="rId4" imgW="8581960" imgH="4076807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2,101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1953-2012,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that 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38560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24, 2012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38662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Feb. 24,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955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39738" y="1034844"/>
          <a:ext cx="8458200" cy="4832350"/>
        </p:xfrm>
        <a:graphic>
          <a:graphicData uri="http://schemas.openxmlformats.org/presentationml/2006/ole">
            <p:oleObj spid="_x0000_s15776770" name="Chart" r:id="rId3" imgW="8486671" imgH="4848277" progId="MSGraph.Chart.8">
              <p:embed followColorScheme="full"/>
            </p:oleObj>
          </a:graphicData>
        </a:graphic>
      </p:graphicFrame>
      <p:sp>
        <p:nvSpPr>
          <p:cNvPr id="2839555" name="Text Box 3"/>
          <p:cNvSpPr txBox="1">
            <a:spLocks noChangeArrowheads="1"/>
          </p:cNvSpPr>
          <p:nvPr/>
        </p:nvSpPr>
        <p:spPr bwMode="auto">
          <a:xfrm>
            <a:off x="0" y="5373129"/>
            <a:ext cx="906145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C00000"/>
                </a:solidFill>
              </a:rPr>
              <a:t>Total Insured Losses Estimate: </a:t>
            </a:r>
            <a:r>
              <a:rPr lang="en-US" sz="3200" b="1" dirty="0" smtClean="0">
                <a:solidFill>
                  <a:srgbClr val="C00000"/>
                </a:solidFill>
              </a:rPr>
              <a:t>$40.0B**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 smtClean="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 smtClean="0"/>
              <a:t>**$32.5 billion in 2001 dollars.</a:t>
            </a:r>
            <a:endParaRPr lang="en-US" sz="1200" dirty="0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dirty="0"/>
              <a:t>Source: Insurance Information </a:t>
            </a:r>
            <a:r>
              <a:rPr lang="en-US" sz="1200" dirty="0" smtClean="0"/>
              <a:t>Institute.</a:t>
            </a:r>
            <a:endParaRPr lang="en-US" sz="1200" dirty="0"/>
          </a:p>
        </p:txBody>
      </p:sp>
      <p:sp>
        <p:nvSpPr>
          <p:cNvPr id="283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17987" y="214320"/>
            <a:ext cx="8558981" cy="60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Loss Distribution by Type of </a:t>
            </a:r>
            <a:r>
              <a:rPr lang="en-US" sz="2800" dirty="0" smtClean="0"/>
              <a:t>Insurance</a:t>
            </a:r>
            <a:br>
              <a:rPr lang="en-US" sz="2800" dirty="0" smtClean="0"/>
            </a:br>
            <a:r>
              <a:rPr lang="en-US" sz="2800" dirty="0" smtClean="0"/>
              <a:t>from Sept. </a:t>
            </a:r>
            <a:r>
              <a:rPr lang="en-US" sz="2800" dirty="0"/>
              <a:t>11 Terrorist Attack ($ </a:t>
            </a:r>
            <a:r>
              <a:rPr lang="en-US" sz="2800" dirty="0" smtClean="0"/>
              <a:t>2011)</a:t>
            </a:r>
            <a:endParaRPr lang="en-US" sz="2800" i="0" dirty="0">
              <a:solidFill>
                <a:srgbClr val="FF33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black">
          <a:xfrm>
            <a:off x="259175" y="1030854"/>
            <a:ext cx="853440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225A7A"/>
                </a:solidFill>
              </a:rPr>
              <a:t>($ Billions)</a:t>
            </a:r>
            <a:endParaRPr lang="en-US" sz="24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4958594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1969–2011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p:oleObj spid="_x0000_s11190274" name="Chart" r:id="rId4" imgW="8581960" imgH="4095702" progId="MSGraph.Chart.8">
              <p:embed followColorScheme="full"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162365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901886" y="1102658"/>
            <a:ext cx="2890185" cy="2097741"/>
          </a:xfrm>
          <a:prstGeom prst="wedgeRectCallout">
            <a:avLst>
              <a:gd name="adj1" fmla="val 15724"/>
              <a:gd name="adj2" fmla="val 17839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 small insurers in Missouri did encounter problems in 2011 following the May tornado in Joplin.  They were absorbed by a larger insurer and all claims were paid.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137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1186178" name="Chart" r:id="rId4" imgW="8829766" imgH="4343501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138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72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139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8226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140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p:oleObj spid="_x0000_s11189250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142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61442" name="Chart" r:id="rId4" imgW="8715311" imgH="4524357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143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4402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144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747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146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 www.iii.org/presentations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4333954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79" y="1130052"/>
            <a:ext cx="8686800" cy="4652962"/>
          </a:xfrm>
        </p:spPr>
        <p:txBody>
          <a:bodyPr/>
          <a:lstStyle/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P/C Insurance Market Overview</a:t>
            </a:r>
          </a:p>
          <a:p>
            <a:pPr lvl="1">
              <a:lnSpc>
                <a:spcPts val="2300"/>
              </a:lnSpc>
            </a:pPr>
            <a:r>
              <a:rPr lang="en-US" sz="2600" b="1" dirty="0" smtClean="0"/>
              <a:t>Where is the market today?</a:t>
            </a:r>
          </a:p>
          <a:p>
            <a:pPr lvl="1">
              <a:lnSpc>
                <a:spcPts val="2300"/>
              </a:lnSpc>
            </a:pPr>
            <a:r>
              <a:rPr lang="en-US" sz="2600" b="1" dirty="0" smtClean="0"/>
              <a:t>Where is it headed?</a:t>
            </a:r>
          </a:p>
          <a:p>
            <a:pPr lvl="1">
              <a:lnSpc>
                <a:spcPts val="2300"/>
              </a:lnSpc>
            </a:pPr>
            <a:r>
              <a:rPr lang="en-US" sz="2600" b="1" dirty="0" smtClean="0"/>
              <a:t>Market drivers</a:t>
            </a:r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Overview of Mining Industry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Demand (Economic) Drivers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Supply (price) Drivers</a:t>
            </a:r>
            <a:endParaRPr lang="en-US" sz="2400" b="1" i="1" dirty="0" smtClean="0"/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Catastrophe Loss Update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History &amp; drivers of loss</a:t>
            </a:r>
          </a:p>
          <a:p>
            <a:pPr>
              <a:lnSpc>
                <a:spcPts val="2300"/>
              </a:lnSpc>
            </a:pPr>
            <a:r>
              <a:rPr lang="en-US" sz="2600" b="1" dirty="0" smtClean="0"/>
              <a:t>Tort System Update</a:t>
            </a:r>
          </a:p>
          <a:p>
            <a:pPr>
              <a:lnSpc>
                <a:spcPts val="2300"/>
              </a:lnSpc>
            </a:pPr>
            <a:r>
              <a:rPr lang="en-US" sz="2600" b="1" dirty="0" smtClean="0"/>
              <a:t>Q&amp;A</a:t>
            </a:r>
            <a:endParaRPr lang="en-US" sz="24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REINSURANCE </a:t>
            </a:r>
            <a:r>
              <a:rPr lang="en-US" sz="4200" b="1" dirty="0">
                <a:solidFill>
                  <a:schemeClr val="bg1"/>
                </a:solidFill>
              </a:rPr>
              <a:t>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21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4243458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45858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734822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26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p:oleObj spid="_x0000_s7349250" name="Chart" r:id="rId4" imgW="8581960" imgH="4162376" progId="MSGraph.Chart.8">
              <p:embed followColorScheme="full"/>
            </p:oleObj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Jan.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353962" y="977900"/>
          <a:ext cx="8513814" cy="4838700"/>
        </p:xfrm>
        <a:graphic>
          <a:graphicData uri="http://schemas.openxmlformats.org/presentationml/2006/ole">
            <p:oleObj spid="_x0000_s1286553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48bp from its all time record lows to 1.91% in Jan.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p:oleObj spid="_x0000_s12866562" name="Chart" r:id="rId4" imgW="8439161" imgH="4314888" progId="MSGraph.Chart.8">
              <p:embed followColorScheme="full"/>
            </p:oleObj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4964738" name="Chart" r:id="rId4" imgW="8286645" imgH="3819560" progId="MSGraph.Chart.8">
              <p:embed followColorScheme="full"/>
            </p:oleObj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2/13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The P/C Insurance Industry is Very Strong but Like Mining Can Be a Volatile &amp; Cyclical Business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60418" name="Chart" r:id="rId4" imgW="8620022" imgH="377178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 smtClean="0">
                <a:solidFill>
                  <a:srgbClr val="FFFFFF"/>
                </a:solidFill>
              </a:rPr>
              <a:t>P/C Insurance Industry Underwriting Performance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233618" y="2831689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2979182"/>
            <a:ext cx="915740" cy="1031253"/>
          </a:xfrm>
          <a:prstGeom prst="wedgeRectCallout">
            <a:avLst>
              <a:gd name="adj1" fmla="val -19855"/>
              <a:gd name="adj2" fmla="val 72856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High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</a:t>
            </a:r>
            <a:r>
              <a:rPr lang="en-US" sz="1400" b="1" dirty="0" smtClean="0">
                <a:solidFill>
                  <a:srgbClr val="FFFFFF"/>
                </a:solidFill>
              </a:rPr>
              <a:t>Due to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p:oleObj spid="_x0000_s16533506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070530" name="Chart" r:id="rId3" imgW="8353320" imgH="4648256" progId="MSGraph.Chart.8">
              <p:embed followColorScheme="full"/>
            </p:oleObj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5849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4444162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9019394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4518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4553090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646146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p:oleObj spid="_x0000_s526745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p:oleObj spid="_x0000_s11377666" r:id="rId4" imgW="9004572" imgH="4718713" progId="Excel.Sheet.8">
              <p:embed/>
            </p:oleObj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p:oleObj spid="_x0000_s11378690" name="Chart" r:id="rId4" imgW="8439161" imgH="4076807" progId="MSGraph.Chart.8">
              <p:embed followColorScheme="full"/>
            </p:oleObj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45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46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2005–2012:Q3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15772674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563329" y="1852047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029199" y="1194706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2012:Q2)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6.88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peak--$663B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868562" y="4022316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41106" y="2967084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slowing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15773698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Payroll and WC premiums for </a:t>
            </a:r>
            <a:r>
              <a:rPr lang="en-US" sz="1100" dirty="0" smtClean="0"/>
              <a:t>2012 </a:t>
            </a:r>
            <a:r>
              <a:rPr lang="en-US" sz="1100" dirty="0"/>
              <a:t>is I.I.I.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p:oleObj spid="_x0000_s12872706" name="Worksheet" r:id="rId3" imgW="8763135" imgH="4667138" progId="Excel.Sheet.8">
              <p:embed/>
            </p:oleObj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48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ROAS = 6.3%;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4554114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942735"/>
            <a:ext cx="1717675" cy="749188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2011:Q3 = 108.1, 3.1% ROE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="" xmlns:p14="http://schemas.microsoft.com/office/powerpoint/2010/main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555046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US Mining Drivers for Extractive Mining Operations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Natural Resources/Commodities Have Been Among the Strongest Sectors in Recent Years, Driving Insurance Demand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379A23F-1B90-4BA9-A713-772411B96CA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53</a:t>
            </a:fld>
            <a:endParaRPr lang="en-US" sz="90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Mining Production,</a:t>
            </a:r>
            <a:br>
              <a:rPr lang="en-US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Monthly, Jan 2005 – Jan. 2013*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*seasonally adjusted; Jan 2013 number is preliminary              Note: Recession indicated by gray shaded column.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</a:t>
            </a:r>
            <a:r>
              <a:rPr lang="en-US" sz="1100">
                <a:hlinkClick r:id="rId4"/>
              </a:rPr>
              <a:t>www.federalreserve.gov</a:t>
            </a:r>
            <a:r>
              <a:rPr lang="en-US" sz="1100"/>
              <a:t> ;  National Bureau of Economic Research (recession dates); Insurance Information Institutes.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377825" y="1371600"/>
          <a:ext cx="8343900" cy="4838700"/>
        </p:xfrm>
        <a:graphic>
          <a:graphicData uri="http://schemas.openxmlformats.org/presentationml/2006/ole">
            <p:oleObj spid="_x0000_s1599590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7777163" y="1022350"/>
            <a:ext cx="1190625" cy="619125"/>
          </a:xfrm>
          <a:prstGeom prst="wedgeRectCallout">
            <a:avLst>
              <a:gd name="adj1" fmla="val 25633"/>
              <a:gd name="adj2" fmla="val 108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Jan. 2013 index 115.1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402263" y="4670425"/>
            <a:ext cx="1155700" cy="628650"/>
          </a:xfrm>
          <a:prstGeom prst="wedgeRectCallout">
            <a:avLst>
              <a:gd name="adj1" fmla="val -61470"/>
              <a:gd name="adj2" fmla="val -438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June 2009 index 94.0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453313" y="3436938"/>
            <a:ext cx="1487487" cy="1087437"/>
          </a:xfrm>
          <a:prstGeom prst="wedgeRectCallout">
            <a:avLst>
              <a:gd name="adj1" fmla="val 28572"/>
              <a:gd name="adj2" fmla="val -1543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Growth as of Jan 2013 since June 2009 (end of recession)</a:t>
            </a:r>
            <a:b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= 22.5% </a:t>
            </a:r>
          </a:p>
        </p:txBody>
      </p:sp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128588" y="1111250"/>
            <a:ext cx="1709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Index: 2007=100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959100" y="5010150"/>
            <a:ext cx="1155700" cy="628650"/>
          </a:xfrm>
          <a:prstGeom prst="wedgeRectCallout">
            <a:avLst>
              <a:gd name="adj1" fmla="val 69548"/>
              <a:gd name="adj2" fmla="val -65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Sept 2008 index 91.8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443163" y="4257675"/>
            <a:ext cx="1155700" cy="628650"/>
          </a:xfrm>
          <a:prstGeom prst="wedgeRectCallout">
            <a:avLst>
              <a:gd name="adj1" fmla="val -109112"/>
              <a:gd name="adj2" fmla="val 10156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Sept 2005 index 88.4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05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05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20AC578-1114-4432-8BE2-FBBAF39B715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/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Mining Capacity Utilization,</a:t>
            </a:r>
            <a:br>
              <a:rPr lang="en-US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Monthly, Jan 2005 – Jan 2013*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*seasonally adjusted; Jan 2013 data is preliminary                     Note: Recession indicated by gray shaded column.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</a:t>
            </a:r>
            <a:r>
              <a:rPr lang="en-US" sz="1100">
                <a:hlinkClick r:id="rId4"/>
              </a:rPr>
              <a:t>www.federalreserve.gov</a:t>
            </a:r>
            <a:r>
              <a:rPr lang="en-US" sz="1100"/>
              <a:t> ;  National Bureau of Economic Research (recession dates); Insurance Information Institutes.</a:t>
            </a: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368300" y="1085850"/>
          <a:ext cx="8343900" cy="4838700"/>
        </p:xfrm>
        <a:graphic>
          <a:graphicData uri="http://schemas.openxmlformats.org/presentationml/2006/ole">
            <p:oleObj spid="_x0000_s15996930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7747000" y="3676650"/>
            <a:ext cx="1092200" cy="619125"/>
          </a:xfrm>
          <a:prstGeom prst="wedgeRectCallout">
            <a:avLst>
              <a:gd name="adj1" fmla="val 31035"/>
              <a:gd name="adj2" fmla="val -1696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Jan. 2013 90.8%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95888" y="2576513"/>
            <a:ext cx="1155700" cy="558800"/>
          </a:xfrm>
          <a:prstGeom prst="wedgeRectCallout">
            <a:avLst>
              <a:gd name="adj1" fmla="val -43604"/>
              <a:gd name="adj2" fmla="val 3080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June </a:t>
            </a:r>
            <a:r>
              <a:rPr 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2009 78.5%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1990725" y="4719638"/>
            <a:ext cx="1155700" cy="531812"/>
          </a:xfrm>
          <a:prstGeom prst="wedgeRectCallout">
            <a:avLst>
              <a:gd name="adj1" fmla="val -61470"/>
              <a:gd name="adj2" fmla="val -10012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Sept 2005 80.9%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441700" y="4754563"/>
            <a:ext cx="1155700" cy="530225"/>
          </a:xfrm>
          <a:prstGeom prst="wedgeRectCallout">
            <a:avLst>
              <a:gd name="adj1" fmla="val 36368"/>
              <a:gd name="adj2" fmla="val -853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Sept 2008 80.9%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3563938" y="1223963"/>
            <a:ext cx="1092200" cy="619125"/>
          </a:xfrm>
          <a:prstGeom prst="wedgeRectCallout">
            <a:avLst>
              <a:gd name="adj1" fmla="val 25633"/>
              <a:gd name="adj2" fmla="val 108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July 2008 93.4%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530225" y="5830888"/>
            <a:ext cx="8289925" cy="422275"/>
          </a:xfrm>
          <a:prstGeom prst="wedgeRectCallout">
            <a:avLst>
              <a:gd name="adj1" fmla="val 28574"/>
              <a:gd name="adj2" fmla="val -1325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Mining capacity utilization is back to pre-recession levels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07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2B745E0-DFFE-4CCD-AA64-80FA50FC0CD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55</a:t>
            </a:fld>
            <a:endParaRPr lang="en-US" sz="900"/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Mining Employment,</a:t>
            </a:r>
            <a:br>
              <a:rPr lang="en-US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Monthly, Jan 2003 – Jan 2013*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*seasonally adjusted; Jan 2013 data is preliminary                     Note: Recession indicated by gray shaded column.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Bureau of Labor Statistics; National Bureau of Economic Research (recession dates); Insurance Information Institutes.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368300" y="1135063"/>
          <a:ext cx="8343900" cy="4838700"/>
        </p:xfrm>
        <a:graphic>
          <a:graphicData uri="http://schemas.openxmlformats.org/presentationml/2006/ole">
            <p:oleObj spid="_x0000_s1599795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7777163" y="2466975"/>
            <a:ext cx="1092200" cy="619125"/>
          </a:xfrm>
          <a:prstGeom prst="wedgeRectCallout">
            <a:avLst>
              <a:gd name="adj1" fmla="val 31035"/>
              <a:gd name="adj2" fmla="val -1696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Jan. 2013 813,000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84863" y="1092200"/>
            <a:ext cx="1155700" cy="558800"/>
          </a:xfrm>
          <a:prstGeom prst="wedgeRectCallout">
            <a:avLst>
              <a:gd name="adj1" fmla="val -85291"/>
              <a:gd name="adj2" fmla="val 1918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Sept. 2008 726,500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1322388" y="3589338"/>
            <a:ext cx="1155700" cy="531812"/>
          </a:xfrm>
          <a:prstGeom prst="wedgeRectCallout">
            <a:avLst>
              <a:gd name="adj1" fmla="val -63172"/>
              <a:gd name="adj2" fmla="val 1531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Apr 2003 498,000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6018213" y="4164013"/>
            <a:ext cx="1155700" cy="530225"/>
          </a:xfrm>
          <a:prstGeom prst="wedgeRectCallout">
            <a:avLst>
              <a:gd name="adj1" fmla="val -37648"/>
              <a:gd name="adj2" fmla="val -1205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Oct 2009 610,700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530225" y="5830888"/>
            <a:ext cx="8289925" cy="520700"/>
          </a:xfrm>
          <a:prstGeom prst="wedgeRectCallout">
            <a:avLst>
              <a:gd name="adj1" fmla="val 28574"/>
              <a:gd name="adj2" fmla="val -1325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Mining employment is well above pre-recession levels,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growing (up 33% from Oct 2009 trough)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96850" y="1003300"/>
            <a:ext cx="1336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Thousands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10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10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5B779B7-35CF-423E-93BE-03F62426ACC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56</a:t>
            </a:fld>
            <a:endParaRPr lang="en-US" sz="900"/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Mining (except Oil &amp; Gas) Employment,</a:t>
            </a:r>
            <a:br>
              <a:rPr lang="en-US" smtClean="0">
                <a:latin typeface="Arial" pitchFamily="34" charset="0"/>
              </a:rPr>
            </a:br>
            <a:r>
              <a:rPr lang="en-US" sz="2400" smtClean="0">
                <a:latin typeface="Arial" pitchFamily="34" charset="0"/>
              </a:rPr>
              <a:t>Monthly, Jan 2003 – Jan 2013*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*seasonally adjusted; Jan 2013 data is preliminary                     Note: Recession indicated by gray shaded column.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Bureau of Labor Statistics; National Bureau of Economic Research (recession dates); Insurance Information Institutes.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368300" y="1135063"/>
          <a:ext cx="8343900" cy="4838700"/>
        </p:xfrm>
        <a:graphic>
          <a:graphicData uri="http://schemas.openxmlformats.org/presentationml/2006/ole">
            <p:oleObj spid="_x0000_s15998978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7856538" y="3627438"/>
            <a:ext cx="1092200" cy="619125"/>
          </a:xfrm>
          <a:prstGeom prst="wedgeRectCallout">
            <a:avLst>
              <a:gd name="adj1" fmla="val 24733"/>
              <a:gd name="adj2" fmla="val -1696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Jan. 2013 223,900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84863" y="1092200"/>
            <a:ext cx="2187575" cy="558800"/>
          </a:xfrm>
          <a:prstGeom prst="wedgeRectCallout">
            <a:avLst>
              <a:gd name="adj1" fmla="val -71870"/>
              <a:gd name="adj2" fmla="val 1830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Aug. 2008 and Oct 2008 228,400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1706563" y="4621213"/>
            <a:ext cx="1155700" cy="531812"/>
          </a:xfrm>
          <a:prstGeom prst="wedgeRectCallout">
            <a:avLst>
              <a:gd name="adj1" fmla="val -40201"/>
              <a:gd name="adj2" fmla="val -14634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Feb 2004 201,100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6107113" y="4518025"/>
            <a:ext cx="1155700" cy="530225"/>
          </a:xfrm>
          <a:prstGeom prst="wedgeRectCallout">
            <a:avLst>
              <a:gd name="adj1" fmla="val -37648"/>
              <a:gd name="adj2" fmla="val -1205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Oct 2009 199,200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530225" y="5830888"/>
            <a:ext cx="8289925" cy="520700"/>
          </a:xfrm>
          <a:prstGeom prst="wedgeRectCallout">
            <a:avLst>
              <a:gd name="adj1" fmla="val 28574"/>
              <a:gd name="adj2" fmla="val -1325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Half of the mining jobs lost in the recession were in coal mining</a:t>
            </a: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196850" y="1003300"/>
            <a:ext cx="1336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Thousands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12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12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654B966-2957-4B0B-91EE-3B8875E4AA9C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/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Coal Mining Employment,</a:t>
            </a:r>
            <a:br>
              <a:rPr lang="en-US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Monthly, Jan 2003 – Jan 2013*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*seasonally adjusted; Jan 2013 data is preliminary                     Note: Recession indicated by gray shaded column.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Bureau of Labor Statistics; National Bureau of Economic Research (recession dates); Insurance Information Institutes.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368300" y="1116013"/>
          <a:ext cx="8343900" cy="4838700"/>
        </p:xfrm>
        <a:graphic>
          <a:graphicData uri="http://schemas.openxmlformats.org/presentationml/2006/ole">
            <p:oleObj spid="_x0000_s16000002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7767638" y="3489325"/>
            <a:ext cx="1092200" cy="619125"/>
          </a:xfrm>
          <a:prstGeom prst="wedgeRectCallout">
            <a:avLst>
              <a:gd name="adj1" fmla="val 31035"/>
              <a:gd name="adj2" fmla="val -1696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Jan. 2013 82,000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84863" y="1092200"/>
            <a:ext cx="1155700" cy="558800"/>
          </a:xfrm>
          <a:prstGeom prst="wedgeRectCallout">
            <a:avLst>
              <a:gd name="adj1" fmla="val -79336"/>
              <a:gd name="adj2" fmla="val 722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Jan. 2009 86,700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1470025" y="2763838"/>
            <a:ext cx="1155700" cy="531812"/>
          </a:xfrm>
          <a:prstGeom prst="wedgeRectCallout">
            <a:avLst>
              <a:gd name="adj1" fmla="val -57217"/>
              <a:gd name="adj2" fmla="val 3066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Sep 2003 68,600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6008688" y="3770313"/>
            <a:ext cx="1155700" cy="530225"/>
          </a:xfrm>
          <a:prstGeom prst="wedgeRectCallout">
            <a:avLst>
              <a:gd name="adj1" fmla="val -29991"/>
              <a:gd name="adj2" fmla="val -1168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Dec 2009 77,700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530225" y="5830888"/>
            <a:ext cx="8289925" cy="520700"/>
          </a:xfrm>
          <a:prstGeom prst="wedgeRectCallout">
            <a:avLst>
              <a:gd name="adj1" fmla="val 28574"/>
              <a:gd name="adj2" fmla="val -1325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Coal mining employment appears to be cyclical;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lately in a down cycle, but growing over the long term</a:t>
            </a:r>
          </a:p>
        </p:txBody>
      </p: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187325" y="1042988"/>
            <a:ext cx="1425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Thousands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1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1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2F6A966-1FED-437D-8C0A-7ECB97F0804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58</a:t>
            </a:fld>
            <a:endParaRPr lang="en-US" sz="900"/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Metal Ore Mining Employment,</a:t>
            </a:r>
            <a:br>
              <a:rPr lang="en-US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Monthly, Jan 2003 – Dec 2012*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*seasonally adjusted; Dec 2012 data is preliminary                     Note: Recession indicated by gray shaded column.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Bureau of Labor Statistics; National Bureau of Economic Research (recession dates); Insurance Information Institutes.</a:t>
            </a:r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368300" y="1116013"/>
          <a:ext cx="8343900" cy="4838700"/>
        </p:xfrm>
        <a:graphic>
          <a:graphicData uri="http://schemas.openxmlformats.org/presentationml/2006/ole">
            <p:oleObj spid="_x0000_s1600102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7737475" y="2800350"/>
            <a:ext cx="1092200" cy="619125"/>
          </a:xfrm>
          <a:prstGeom prst="wedgeRectCallout">
            <a:avLst>
              <a:gd name="adj1" fmla="val 31035"/>
              <a:gd name="adj2" fmla="val -1696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Dec. 2012 46,500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65813" y="1908175"/>
            <a:ext cx="1155700" cy="558800"/>
          </a:xfrm>
          <a:prstGeom prst="wedgeRectCallout">
            <a:avLst>
              <a:gd name="adj1" fmla="val -79336"/>
              <a:gd name="adj2" fmla="val 722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Oct. 2008 40,900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1519238" y="3167063"/>
            <a:ext cx="1155700" cy="531812"/>
          </a:xfrm>
          <a:prstGeom prst="wedgeRectCallout">
            <a:avLst>
              <a:gd name="adj1" fmla="val -57217"/>
              <a:gd name="adj2" fmla="val 3066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Nov 2003 26,300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6076950" y="4567238"/>
            <a:ext cx="1463675" cy="530225"/>
          </a:xfrm>
          <a:prstGeom prst="wedgeRectCallout">
            <a:avLst>
              <a:gd name="adj1" fmla="val -50409"/>
              <a:gd name="adj2" fmla="val -1372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Aug-Oct 2009 33,400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White">
          <a:xfrm>
            <a:off x="530225" y="5830888"/>
            <a:ext cx="8289925" cy="520700"/>
          </a:xfrm>
          <a:prstGeom prst="wedgeRectCallout">
            <a:avLst>
              <a:gd name="adj1" fmla="val 28574"/>
              <a:gd name="adj2" fmla="val -1325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Strong employment growth in metal ore mining;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growth since Oct 2009 is over 13,000 jobs, up 39%</a:t>
            </a:r>
          </a:p>
        </p:txBody>
      </p:sp>
      <p:sp>
        <p:nvSpPr>
          <p:cNvPr id="6157" name="TextBox 13"/>
          <p:cNvSpPr txBox="1">
            <a:spLocks noChangeArrowheads="1"/>
          </p:cNvSpPr>
          <p:nvPr/>
        </p:nvSpPr>
        <p:spPr bwMode="auto">
          <a:xfrm>
            <a:off x="187325" y="1042988"/>
            <a:ext cx="1425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Thousands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1514373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Price Drivers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Pricing Trends for Major Mined Resources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0556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59849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36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508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656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807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5434" y="42799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298" y="506637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014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540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43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426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2119" y="2664746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648" y="2874963"/>
            <a:ext cx="1547397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206496" y="4104356"/>
            <a:ext cx="303213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6036" y="4528664"/>
            <a:ext cx="800100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2011:4.6%*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6812" y="2831129"/>
            <a:ext cx="1189703" cy="659324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2012:Q3: 6.6%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506376" y="3863476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208095" y="1695807"/>
          <a:ext cx="8683625" cy="4532312"/>
        </p:xfrm>
        <a:graphic>
          <a:graphicData uri="http://schemas.openxmlformats.org/presentationml/2006/ole">
            <p:oleObj spid="_x0000_s16181250" name="Chart" r:id="rId4" imgW="8601024" imgH="4533938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Commodity Metals Global Price Index, </a:t>
            </a:r>
            <a:br>
              <a:rPr lang="en-US" dirty="0" smtClean="0"/>
            </a:br>
            <a:r>
              <a:rPr lang="en-US" dirty="0" smtClean="0"/>
              <a:t>1980—2013F*  (2005 =100)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Index Value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Includes: Copper, Aluminum, Iron Ore, Tin, Nickel, Zinc, Lead and Uranium.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International Monetary Fund;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4261772" y="1622322"/>
            <a:ext cx="2711450" cy="956188"/>
          </a:xfrm>
          <a:prstGeom prst="wedgeRectCallout">
            <a:avLst>
              <a:gd name="adj1" fmla="val 104678"/>
              <a:gd name="adj2" fmla="val 863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Though down from their 2011 peak, metals/ore prices remain more than 3 times their levels in 2002  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6948947" y="4503173"/>
            <a:ext cx="1546123" cy="937125"/>
          </a:xfrm>
          <a:prstGeom prst="wedgeRectCallout">
            <a:avLst>
              <a:gd name="adj1" fmla="val -104858"/>
              <a:gd name="adj2" fmla="val 474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Metal/ore price moved rapidly higher after the 2001 recession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3755923" y="3106993"/>
            <a:ext cx="2504459" cy="872613"/>
          </a:xfrm>
          <a:prstGeom prst="wedgeRectCallout">
            <a:avLst>
              <a:gd name="adj1" fmla="val 100900"/>
              <a:gd name="adj2" fmla="val 1331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The global financial crisis had only a temporary impact on metal/ore prices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198263" y="1666310"/>
          <a:ext cx="8683625" cy="4532312"/>
        </p:xfrm>
        <a:graphic>
          <a:graphicData uri="http://schemas.openxmlformats.org/presentationml/2006/ole">
            <p:oleObj spid="_x0000_s16182274" name="Chart" r:id="rId4" imgW="8610735" imgH="454339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58992" y="129819"/>
            <a:ext cx="7580671" cy="860425"/>
          </a:xfrm>
        </p:spPr>
        <p:txBody>
          <a:bodyPr/>
          <a:lstStyle/>
          <a:p>
            <a:r>
              <a:rPr lang="en-US" sz="2800" dirty="0" smtClean="0"/>
              <a:t>Global Price Index: Copper, Aluminum &amp;   Iron Ore vs. Full Metals Index,1980—2013F*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200179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Index Value (2005 = 100)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Full </a:t>
            </a:r>
            <a:r>
              <a:rPr lang="en-US" sz="1100" dirty="0" smtClean="0">
                <a:solidFill>
                  <a:srgbClr val="000000"/>
                </a:solidFill>
              </a:rPr>
              <a:t>Metals Index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Includes: Copper, Aluminum, Iron Ore, Tin, Nickel, Zinc, Lead and Uranium.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International Monetary Fund;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4237703" y="1769806"/>
            <a:ext cx="2548705" cy="1347022"/>
          </a:xfrm>
          <a:prstGeom prst="wedgeRectCallout">
            <a:avLst>
              <a:gd name="adj1" fmla="val 90382"/>
              <a:gd name="adj2" fmla="val 369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Metals prices soared in the aftermath of the global financial crisis, especially for iron ore, which by 2011 was up nearly 500% from pre-crisis levels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5365953" y="3775587"/>
            <a:ext cx="1546123" cy="924231"/>
          </a:xfrm>
          <a:prstGeom prst="wedgeRectCallout">
            <a:avLst>
              <a:gd name="adj1" fmla="val 115174"/>
              <a:gd name="adj2" fmla="val 387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Copper prices rose nearly six fold from 2003 through 2011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198263" y="1666310"/>
          <a:ext cx="8683625" cy="4532312"/>
        </p:xfrm>
        <a:graphic>
          <a:graphicData uri="http://schemas.openxmlformats.org/presentationml/2006/ole">
            <p:oleObj spid="_x0000_s16183298" name="Chart" r:id="rId4" imgW="8610735" imgH="454339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58992" y="129819"/>
            <a:ext cx="7580671" cy="860425"/>
          </a:xfrm>
        </p:spPr>
        <p:txBody>
          <a:bodyPr/>
          <a:lstStyle/>
          <a:p>
            <a:r>
              <a:rPr lang="en-US" sz="2800" dirty="0" smtClean="0"/>
              <a:t>Global Price Index: Tin, Nickel, Zinc, Lead &amp; Uranium vs. Full Metals Index,1980—2013F*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200179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Index Value (2005 = 100)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Full </a:t>
            </a:r>
            <a:r>
              <a:rPr lang="en-US" sz="1100" dirty="0" smtClean="0">
                <a:solidFill>
                  <a:srgbClr val="000000"/>
                </a:solidFill>
              </a:rPr>
              <a:t>Metals Index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Includes: Copper, Aluminum, Iron Ore, Tin, Nickel, Zinc, Lead and Uranium.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International Monetary Fund;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3962400" y="1563329"/>
            <a:ext cx="2548705" cy="1347022"/>
          </a:xfrm>
          <a:prstGeom prst="wedgeRectCallout">
            <a:avLst>
              <a:gd name="adj1" fmla="val 90382"/>
              <a:gd name="adj2" fmla="val 369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Uranium and tin prices have seen significant volatility in recent years.  The uncertain future of nuclear power weighs on the price of uranium.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884172" y="3500283"/>
            <a:ext cx="1546123" cy="924231"/>
          </a:xfrm>
          <a:prstGeom prst="wedgeRectCallout">
            <a:avLst>
              <a:gd name="adj1" fmla="val 117082"/>
              <a:gd name="adj2" fmla="val 3559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Prices for nickel and zinc have moderated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dirty="0" smtClean="0"/>
              <a:t>Spot Price for Gold, Jan. 1970—Feb. 2013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13220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Dollars per Troy Ounce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603"/>
            <a:ext cx="7569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World Gold Council; Insurance Information Institute</a:t>
            </a:r>
            <a:r>
              <a:rPr lang="en-US" sz="1100" dirty="0"/>
              <a:t>.</a:t>
            </a:r>
          </a:p>
        </p:txBody>
      </p:sp>
      <p:pic>
        <p:nvPicPr>
          <p:cNvPr id="10" name="Picture 9" descr="WGC-Gold-price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896" y="1612491"/>
            <a:ext cx="8575718" cy="4589821"/>
          </a:xfrm>
          <a:prstGeom prst="rect">
            <a:avLst/>
          </a:prstGeom>
        </p:spPr>
      </p:pic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4807975" y="2227007"/>
            <a:ext cx="2113932" cy="840658"/>
          </a:xfrm>
          <a:prstGeom prst="wedgeRectCallout">
            <a:avLst>
              <a:gd name="adj1" fmla="val 111951"/>
              <a:gd name="adj2" fmla="val -915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Gold prices are up 500%+ over the past decade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dirty="0" smtClean="0"/>
              <a:t>Spot Price for Silver:</a:t>
            </a:r>
            <a:br>
              <a:rPr lang="en-US" dirty="0" smtClean="0"/>
            </a:br>
            <a:r>
              <a:rPr lang="en-US" dirty="0" smtClean="0"/>
              <a:t>Jan. 1994—Mar. 4, 2013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13220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Dollars per Troy Ounce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603"/>
            <a:ext cx="7569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>
                <a:hlinkClick r:id="rId3"/>
              </a:rPr>
              <a:t>www.silverprice.org</a:t>
            </a:r>
            <a:r>
              <a:rPr lang="en-US" sz="1100" dirty="0" smtClean="0"/>
              <a:t>;  Insurance Information Institute</a:t>
            </a:r>
            <a:r>
              <a:rPr lang="en-US" sz="1100" dirty="0"/>
              <a:t>.</a:t>
            </a:r>
          </a:p>
        </p:txBody>
      </p:sp>
      <p:pic>
        <p:nvPicPr>
          <p:cNvPr id="16525314" name="Picture 2" descr="20 Year Silver Pr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16" y="1559370"/>
            <a:ext cx="8539316" cy="4869033"/>
          </a:xfrm>
          <a:prstGeom prst="rect">
            <a:avLst/>
          </a:prstGeom>
          <a:noFill/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4321278" y="2551471"/>
            <a:ext cx="2113932" cy="1460089"/>
          </a:xfrm>
          <a:prstGeom prst="wedgeRectCallout">
            <a:avLst>
              <a:gd name="adj1" fmla="val 138463"/>
              <a:gd name="adj2" fmla="val 231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Silver prices are well off their recent highs but are still triple what they were pre-crisis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737419" y="1932040"/>
            <a:ext cx="7698658" cy="255177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Strength of the Global Economy Will Impact the Mining Industry and Demand for Insurance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2/13;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575526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00266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53311" y="3392124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46255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The Fiscal Cliff Was Just the Beginning: Budget Battles for Years to Come?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44102"/>
            <a:ext cx="8942201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*P/C Insurance Joint Industry Forum press release (</a:t>
            </a:r>
            <a:r>
              <a:rPr lang="en-US" sz="1050" dirty="0" smtClean="0">
                <a:hlinkClick r:id="rId3"/>
              </a:rPr>
              <a:t>www.iii.org/press_releases</a:t>
            </a:r>
            <a:r>
              <a:rPr lang="en-US" sz="1050" dirty="0" smtClean="0"/>
              <a:t>), January 15,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Fix the Debt Coalition, January 18, 2013;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14075906" name="Picture 2" descr="Infographic"/>
          <p:cNvPicPr>
            <a:picLocks noChangeAspect="1" noChangeArrowheads="1"/>
          </p:cNvPicPr>
          <p:nvPr/>
        </p:nvPicPr>
        <p:blipFill>
          <a:blip r:embed="rId4" cstate="print"/>
          <a:srcRect t="13440"/>
          <a:stretch>
            <a:fillRect/>
          </a:stretch>
        </p:blipFill>
        <p:spPr bwMode="auto">
          <a:xfrm>
            <a:off x="49160" y="1730477"/>
            <a:ext cx="6921909" cy="4581833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13755" y="1262089"/>
            <a:ext cx="2330245" cy="4652962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 “Fiscal Cliff” was just the beginning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There are 10+ “Fiscal Speed Bumps” over the next 5 years, setting up a potentially extended period of fiscal uncertainty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Creates long-term uncertainty around federal spending, tax policy, entitlements</a:t>
            </a: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Insurable exposures impacted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black">
          <a:xfrm>
            <a:off x="347663" y="1082166"/>
            <a:ext cx="822166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Poll: 94% of P/C insurance executives think looming budget battles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In Washington will hurt the economy.*</a:t>
            </a:r>
            <a:endParaRPr lang="en-US" sz="1600" b="1" i="1" dirty="0">
              <a:solidFill>
                <a:srgbClr val="225A7A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264959" y="5648632"/>
            <a:ext cx="1032899" cy="663675"/>
          </a:xfrm>
          <a:prstGeom prst="wedgeRectCallout">
            <a:avLst>
              <a:gd name="adj1" fmla="val -10604"/>
              <a:gd name="adj2" fmla="val -82710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Cuts seem certain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1464494" y="5712539"/>
            <a:ext cx="1072229" cy="604684"/>
          </a:xfrm>
          <a:prstGeom prst="wedgeRectCallout">
            <a:avLst>
              <a:gd name="adj1" fmla="val -19171"/>
              <a:gd name="adj2" fmla="val -98266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Possible shutdown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86382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p:oleObj spid="_x0000_s1575424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7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653555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2013:Q1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764338" y="2284413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Fastest Growing States</a:t>
            </a:r>
          </a:p>
          <a:p>
            <a:r>
              <a:rPr lang="en-US" sz="1400"/>
              <a:t>South Carolina       6.97%</a:t>
            </a:r>
            <a:br>
              <a:rPr lang="en-US" sz="1400"/>
            </a:br>
            <a:r>
              <a:rPr lang="en-US" sz="1400"/>
              <a:t>Michigan                4.32%</a:t>
            </a:r>
            <a:br>
              <a:rPr lang="en-US" sz="1400"/>
            </a:br>
            <a:r>
              <a:rPr lang="en-US" sz="1400"/>
              <a:t>West Virginia         3.59%</a:t>
            </a:r>
            <a:br>
              <a:rPr lang="en-US" sz="1400"/>
            </a:br>
            <a:r>
              <a:rPr lang="en-US" sz="1400"/>
              <a:t>Idaho                      3.14%</a:t>
            </a:r>
            <a:br>
              <a:rPr lang="en-US" sz="1400"/>
            </a:br>
            <a:r>
              <a:rPr lang="en-US" sz="1400"/>
              <a:t>Georgia                  3.04%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6710363" y="3810000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Slowest Growing States</a:t>
            </a:r>
          </a:p>
          <a:p>
            <a:r>
              <a:rPr lang="en-US" sz="1400"/>
              <a:t>Wyoming              -1.09% </a:t>
            </a:r>
            <a:br>
              <a:rPr lang="en-US" sz="1400"/>
            </a:br>
            <a:r>
              <a:rPr lang="en-US" sz="1400"/>
              <a:t>Delaware              -0.24%</a:t>
            </a:r>
            <a:br>
              <a:rPr lang="en-US" sz="1400"/>
            </a:br>
            <a:r>
              <a:rPr lang="en-US" sz="1400"/>
              <a:t>North Dakota        -0.19%</a:t>
            </a:r>
          </a:p>
          <a:p>
            <a:r>
              <a:rPr lang="en-US" sz="1400"/>
              <a:t>Vermont                 0.09%</a:t>
            </a:r>
            <a:br>
              <a:rPr lang="en-US" sz="1400"/>
            </a:br>
            <a:r>
              <a:rPr lang="en-US" sz="1400"/>
              <a:t>Minnesota              0.18%</a:t>
            </a:r>
          </a:p>
        </p:txBody>
      </p:sp>
      <p:pic>
        <p:nvPicPr>
          <p:cNvPr id="38923" name="Picture 13" descr="C:\Users\stevenw\Pictures\LeadingIndexes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799"/>
            <a:ext cx="6646606" cy="5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6567488" y="1139825"/>
            <a:ext cx="209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Global Demand Drivers for Extractive Mining Operations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Demand Can Be Volatile But in a Resource Hungry World the Overall Outlook is Good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498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2700" y="1608138"/>
          <a:ext cx="9067800" cy="4743450"/>
        </p:xfrm>
        <a:graphic>
          <a:graphicData uri="http://schemas.openxmlformats.org/presentationml/2006/ole">
            <p:oleObj spid="_x0000_s16186370" name="Chart" r:id="rId3" imgW="8505808" imgH="4581490" progId="MSGraph.Chart.8">
              <p:embed followColorScheme="full"/>
            </p:oleObj>
          </a:graphicData>
        </a:graphic>
      </p:graphicFrame>
      <p:sp>
        <p:nvSpPr>
          <p:cNvPr id="6250499" name="Rectangle 6"/>
          <p:cNvSpPr>
            <a:spLocks noChangeArrowheads="1"/>
          </p:cNvSpPr>
          <p:nvPr/>
        </p:nvSpPr>
        <p:spPr bwMode="auto">
          <a:xfrm>
            <a:off x="76200" y="6513513"/>
            <a:ext cx="847347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/>
              <a:t>Source: International Monetary Fund, </a:t>
            </a:r>
            <a:r>
              <a:rPr lang="en-US" sz="1200" i="1" dirty="0"/>
              <a:t>World Economic Outlook </a:t>
            </a:r>
            <a:r>
              <a:rPr lang="en-US" sz="1200" dirty="0" smtClean="0"/>
              <a:t>, Oct. 2012 and Jan. 2013 </a:t>
            </a:r>
            <a:r>
              <a:rPr lang="en-US" sz="1200" i="1" dirty="0" smtClean="0"/>
              <a:t>WEO Update</a:t>
            </a:r>
            <a:r>
              <a:rPr lang="en-US" sz="1200" dirty="0" smtClean="0"/>
              <a:t>; </a:t>
            </a:r>
            <a:r>
              <a:rPr lang="en-US" sz="1200" dirty="0"/>
              <a:t>Ins. Info. Institute.</a:t>
            </a:r>
          </a:p>
        </p:txBody>
      </p:sp>
      <p:sp>
        <p:nvSpPr>
          <p:cNvPr id="7072775" name="AutoShape 7"/>
          <p:cNvSpPr>
            <a:spLocks noChangeArrowheads="1"/>
          </p:cNvSpPr>
          <p:nvPr/>
        </p:nvSpPr>
        <p:spPr bwMode="auto">
          <a:xfrm>
            <a:off x="6091238" y="1101725"/>
            <a:ext cx="2971800" cy="982663"/>
          </a:xfrm>
          <a:prstGeom prst="wedgeRectCallout">
            <a:avLst>
              <a:gd name="adj1" fmla="val 41847"/>
              <a:gd name="adj2" fmla="val 111606"/>
            </a:avLst>
          </a:prstGeom>
          <a:solidFill>
            <a:srgbClr val="0000CC">
              <a:alpha val="6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Emerging economies (led by China) are expected to grow by </a:t>
            </a:r>
            <a:r>
              <a:rPr lang="en-US" b="1" dirty="0" smtClean="0">
                <a:solidFill>
                  <a:schemeClr val="bg1"/>
                </a:solidFill>
              </a:rPr>
              <a:t>5.5%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2013 and 5.9%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2014.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5050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0"/>
            <a:ext cx="7581900" cy="954088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GDP Growth: Advanced &amp; Emerging Economies vs. World, 1970-2014F</a:t>
            </a:r>
          </a:p>
        </p:txBody>
      </p:sp>
      <p:sp>
        <p:nvSpPr>
          <p:cNvPr id="6250502" name="Oval 12"/>
          <p:cNvSpPr>
            <a:spLocks noChangeArrowheads="1"/>
          </p:cNvSpPr>
          <p:nvPr/>
        </p:nvSpPr>
        <p:spPr bwMode="auto">
          <a:xfrm>
            <a:off x="8807450" y="3715776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7072781" name="AutoShape 13"/>
          <p:cNvSpPr>
            <a:spLocks noChangeArrowheads="1"/>
          </p:cNvSpPr>
          <p:nvPr/>
        </p:nvSpPr>
        <p:spPr bwMode="auto">
          <a:xfrm>
            <a:off x="2797175" y="4475163"/>
            <a:ext cx="4244975" cy="742950"/>
          </a:xfrm>
          <a:prstGeom prst="wedgeRectCallout">
            <a:avLst>
              <a:gd name="adj1" fmla="val 91398"/>
              <a:gd name="adj2" fmla="val -1173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Advanced economies are expected to grow at a sluggish pace of </a:t>
            </a:r>
            <a:r>
              <a:rPr lang="en-US" b="1" dirty="0" smtClean="0">
                <a:solidFill>
                  <a:srgbClr val="FFFFFF"/>
                </a:solidFill>
              </a:rPr>
              <a:t>1.4%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2013 but accelerate to 2.2%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2014.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250504" name="Oval 14"/>
          <p:cNvSpPr>
            <a:spLocks noChangeArrowheads="1"/>
          </p:cNvSpPr>
          <p:nvPr/>
        </p:nvSpPr>
        <p:spPr bwMode="auto">
          <a:xfrm>
            <a:off x="8783638" y="2805981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250505" name="Oval 14"/>
          <p:cNvSpPr>
            <a:spLocks noChangeArrowheads="1"/>
          </p:cNvSpPr>
          <p:nvPr/>
        </p:nvSpPr>
        <p:spPr bwMode="auto">
          <a:xfrm>
            <a:off x="8805863" y="3267382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868488" y="1658938"/>
            <a:ext cx="4141787" cy="1003300"/>
          </a:xfrm>
          <a:prstGeom prst="wedgeRectCallout">
            <a:avLst>
              <a:gd name="adj1" fmla="val 117699"/>
              <a:gd name="adj2" fmla="val 121648"/>
            </a:avLst>
          </a:prstGeom>
          <a:solidFill>
            <a:srgbClr val="00B05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World output is forecast to grow by </a:t>
            </a:r>
            <a:r>
              <a:rPr lang="en-US" b="1" dirty="0" smtClean="0">
                <a:solidFill>
                  <a:srgbClr val="FFFFFF"/>
                </a:solidFill>
              </a:rPr>
              <a:t>3.5%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2013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4.1%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2014.  </a:t>
            </a:r>
            <a:r>
              <a:rPr lang="en-US" b="1" dirty="0">
                <a:solidFill>
                  <a:srgbClr val="FFFFFF"/>
                </a:solidFill>
              </a:rPr>
              <a:t>The world economy shrank by 0.6% in 2009 amid the global financial </a:t>
            </a:r>
            <a:r>
              <a:rPr lang="en-US" b="1" dirty="0" smtClean="0">
                <a:solidFill>
                  <a:srgbClr val="FFFFFF"/>
                </a:solidFill>
              </a:rPr>
              <a:t>crisis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250507" name="Rectangle 5"/>
          <p:cNvSpPr>
            <a:spLocks noChangeArrowheads="1"/>
          </p:cNvSpPr>
          <p:nvPr/>
        </p:nvSpPr>
        <p:spPr bwMode="black">
          <a:xfrm>
            <a:off x="157163" y="1393825"/>
            <a:ext cx="8221662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225A7A"/>
                </a:solidFill>
              </a:rPr>
              <a:t>GDP Growth (%)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7072781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73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Real GDP Growth Forecasts: </a:t>
            </a:r>
            <a:br>
              <a:rPr lang="en-US" dirty="0" smtClean="0"/>
            </a:br>
            <a:r>
              <a:rPr lang="en-US" dirty="0" smtClean="0"/>
              <a:t>Major Economies: 2011 – 2014F</a:t>
            </a:r>
          </a:p>
        </p:txBody>
      </p:sp>
      <p:sp>
        <p:nvSpPr>
          <p:cNvPr id="6248453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Blue Chip Economic Indicators </a:t>
            </a:r>
            <a:r>
              <a:rPr lang="en-US" sz="1100" dirty="0" smtClean="0"/>
              <a:t>(2/2013 </a:t>
            </a:r>
            <a:r>
              <a:rPr lang="en-US" sz="1100" dirty="0"/>
              <a:t>issue); Insurance Information Institute.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/>
        </p:nvGraphicFramePr>
        <p:xfrm>
          <a:off x="161925" y="1212850"/>
          <a:ext cx="8743950" cy="4324350"/>
        </p:xfrm>
        <a:graphic>
          <a:graphicData uri="http://schemas.openxmlformats.org/presentationml/2006/ole">
            <p:oleObj spid="_x0000_s16184322" name="Chart" r:id="rId4" imgW="8829759" imgH="3324329" progId="MSGraph.Chart.8">
              <p:embed followColorScheme="full"/>
            </p:oleObj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604838" y="5473700"/>
            <a:ext cx="8101012" cy="1060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Growth Prospects Vary Widely by Region: </a:t>
            </a:r>
            <a:r>
              <a:rPr lang="en-US" b="1" dirty="0" smtClean="0">
                <a:solidFill>
                  <a:schemeClr val="bg1"/>
                </a:solidFill>
              </a:rPr>
              <a:t>Growth Returning in </a:t>
            </a:r>
            <a:r>
              <a:rPr lang="en-US" b="1" dirty="0">
                <a:solidFill>
                  <a:schemeClr val="bg1"/>
                </a:solidFill>
              </a:rPr>
              <a:t>the US, </a:t>
            </a:r>
            <a:r>
              <a:rPr lang="en-US" b="1" dirty="0" smtClean="0">
                <a:solidFill>
                  <a:schemeClr val="bg1"/>
                </a:solidFill>
              </a:rPr>
              <a:t>Mild </a:t>
            </a:r>
            <a:r>
              <a:rPr lang="en-US" b="1" dirty="0">
                <a:solidFill>
                  <a:schemeClr val="bg1"/>
                </a:solidFill>
              </a:rPr>
              <a:t>Recession in the </a:t>
            </a:r>
            <a:r>
              <a:rPr lang="en-US" b="1" dirty="0" err="1">
                <a:solidFill>
                  <a:schemeClr val="bg1"/>
                </a:solidFill>
              </a:rPr>
              <a:t>Eurozone</a:t>
            </a:r>
            <a:r>
              <a:rPr lang="en-US" b="1" dirty="0">
                <a:solidFill>
                  <a:schemeClr val="bg1"/>
                </a:solidFill>
              </a:rPr>
              <a:t>, A “Soft Landing” in </a:t>
            </a:r>
            <a:r>
              <a:rPr lang="en-US" b="1" dirty="0" smtClean="0">
                <a:solidFill>
                  <a:schemeClr val="bg1"/>
                </a:solidFill>
              </a:rPr>
              <a:t>China, Sluggish Growth </a:t>
            </a:r>
            <a:r>
              <a:rPr lang="en-US" b="1" dirty="0">
                <a:solidFill>
                  <a:schemeClr val="bg1"/>
                </a:solidFill>
              </a:rPr>
              <a:t>in Japan and Modest Growth in America’s Largest Trading Partners—Canada and Mexico.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blackWhite">
          <a:xfrm>
            <a:off x="2205038" y="1116013"/>
            <a:ext cx="1762125" cy="1681162"/>
          </a:xfrm>
          <a:prstGeom prst="wedgeRectCallout">
            <a:avLst>
              <a:gd name="adj1" fmla="val -17876"/>
              <a:gd name="adj2" fmla="val 772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err="1">
                <a:solidFill>
                  <a:schemeClr val="bg1"/>
                </a:solidFill>
              </a:rPr>
              <a:t>Eurozone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is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recession, UK weak.  </a:t>
            </a:r>
            <a:r>
              <a:rPr lang="en-US" b="1" dirty="0">
                <a:solidFill>
                  <a:schemeClr val="bg1"/>
                </a:solidFill>
              </a:rPr>
              <a:t>Both should end </a:t>
            </a:r>
            <a:r>
              <a:rPr lang="en-US" b="1" dirty="0" smtClean="0">
                <a:solidFill>
                  <a:schemeClr val="bg1"/>
                </a:solidFill>
              </a:rPr>
              <a:t>by late 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blackWhite">
          <a:xfrm>
            <a:off x="4065588" y="1120775"/>
            <a:ext cx="1905000" cy="1703388"/>
          </a:xfrm>
          <a:prstGeom prst="wedgeRectCallout">
            <a:avLst>
              <a:gd name="adj1" fmla="val 88612"/>
              <a:gd name="adj2" fmla="val 4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China growth has slowed, but remains strong in an expected “soft landing” scenario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820738" y="1452563"/>
            <a:ext cx="1330325" cy="998537"/>
          </a:xfrm>
          <a:prstGeom prst="wedgeRectCallout">
            <a:avLst>
              <a:gd name="adj1" fmla="val 22921"/>
              <a:gd name="adj2" fmla="val 8780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Tepid US recovery continues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blackWhite">
          <a:xfrm>
            <a:off x="7427913" y="1223963"/>
            <a:ext cx="1622425" cy="1425575"/>
          </a:xfrm>
          <a:prstGeom prst="wedgeRectCallout">
            <a:avLst>
              <a:gd name="adj1" fmla="val -13543"/>
              <a:gd name="adj2" fmla="val 745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Rebuilding acts as a stimulus to Japanese economy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74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Real GDP Growth Forecasts: </a:t>
            </a:r>
            <a:br>
              <a:rPr lang="en-US" dirty="0" smtClean="0"/>
            </a:br>
            <a:r>
              <a:rPr lang="en-US" dirty="0" smtClean="0"/>
              <a:t>Emerging Economies: 2011 – 2014F</a:t>
            </a:r>
          </a:p>
        </p:txBody>
      </p:sp>
      <p:sp>
        <p:nvSpPr>
          <p:cNvPr id="6248453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Blue Chip Economic Indicators </a:t>
            </a:r>
            <a:r>
              <a:rPr lang="en-US" sz="1100" dirty="0" smtClean="0"/>
              <a:t>(2/2013 </a:t>
            </a:r>
            <a:r>
              <a:rPr lang="en-US" sz="1100" dirty="0"/>
              <a:t>issue); Insurance Information Institute.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/>
        </p:nvGraphicFramePr>
        <p:xfrm>
          <a:off x="142261" y="1576644"/>
          <a:ext cx="8743950" cy="4324350"/>
        </p:xfrm>
        <a:graphic>
          <a:graphicData uri="http://schemas.openxmlformats.org/presentationml/2006/ole">
            <p:oleObj spid="_x0000_s16185346" name="Chart" r:id="rId4" imgW="8829759" imgH="3324329" progId="MSGraph.Chart.8">
              <p:embed followColorScheme="full"/>
            </p:oleObj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604838" y="5919018"/>
            <a:ext cx="8101012" cy="5407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Growth Outside the US, Europe and Japans is Relatively Strong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4960119" y="1295247"/>
            <a:ext cx="3171158" cy="1192314"/>
          </a:xfrm>
          <a:prstGeom prst="wedgeRectCallout">
            <a:avLst>
              <a:gd name="adj1" fmla="val 22921"/>
              <a:gd name="adj2" fmla="val 494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Strong economies in smaller industrialized nations will bolster demand for metals, energy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World Trade Volume:</a:t>
            </a:r>
            <a:br>
              <a:rPr lang="en-US" dirty="0" smtClean="0"/>
            </a:br>
            <a:r>
              <a:rPr lang="en-US" dirty="0" smtClean="0"/>
              <a:t>2010—2014F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183342" y="5499847"/>
            <a:ext cx="6952129" cy="87405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Growth in World Trade Volume (Imports + Exports) Has Slowed But Continues to Grow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792288"/>
          <a:ext cx="8296275" cy="3752850"/>
        </p:xfrm>
        <a:graphic>
          <a:graphicData uri="http://schemas.openxmlformats.org/presentationml/2006/ole">
            <p:oleObj spid="_x0000_s16407554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303640" y="1735231"/>
            <a:ext cx="3271972" cy="1276910"/>
          </a:xfrm>
          <a:prstGeom prst="wedgeRectCallout">
            <a:avLst>
              <a:gd name="adj1" fmla="val 79016"/>
              <a:gd name="adj2" fmla="val 779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After decelerating in 2011 and 2012, global trade growth is expected accelerate in 2013 and 2014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</a:t>
            </a:r>
            <a:r>
              <a:rPr lang="en-US" sz="1100" i="1" dirty="0" smtClean="0"/>
              <a:t>Update</a:t>
            </a:r>
            <a:r>
              <a:rPr lang="en-US" sz="1100" dirty="0" smtClean="0"/>
              <a:t> (Jan. 2013 );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Volume: IMPORTS</a:t>
            </a:r>
            <a:br>
              <a:rPr lang="en-US" dirty="0" smtClean="0"/>
            </a:br>
            <a:r>
              <a:rPr lang="en-US" dirty="0" smtClean="0"/>
              <a:t>2010 – 2014F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161364" y="2283759"/>
          <a:ext cx="8867775" cy="3771900"/>
        </p:xfrm>
        <a:graphic>
          <a:graphicData uri="http://schemas.openxmlformats.org/presentationml/2006/ole">
            <p:oleObj spid="_x0000_s16408578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2124635" y="2581836"/>
            <a:ext cx="2891119" cy="1102657"/>
          </a:xfrm>
          <a:prstGeom prst="wedgeRectCallout">
            <a:avLst>
              <a:gd name="adj1" fmla="val 61610"/>
              <a:gd name="adj2" fmla="val 312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Import growth in emerging economies outpaces Advanced Economies by a wide margin.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</a:t>
            </a:r>
            <a:r>
              <a:rPr lang="en-US" sz="1100" i="1" dirty="0" smtClean="0"/>
              <a:t>Update</a:t>
            </a:r>
            <a:r>
              <a:rPr lang="en-US" sz="1100" dirty="0" smtClean="0"/>
              <a:t> (Jan. 2013 );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Volume: EXPORTS</a:t>
            </a:r>
            <a:br>
              <a:rPr lang="en-US" dirty="0" smtClean="0"/>
            </a:br>
            <a:r>
              <a:rPr lang="en-US" dirty="0" smtClean="0"/>
              <a:t>2010 – 2013F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2324100"/>
          <a:ext cx="8867775" cy="3771900"/>
        </p:xfrm>
        <a:graphic>
          <a:graphicData uri="http://schemas.openxmlformats.org/presentationml/2006/ole">
            <p:oleObj spid="_x0000_s16409602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627094" y="2675966"/>
            <a:ext cx="3294529" cy="1102657"/>
          </a:xfrm>
          <a:prstGeom prst="wedgeRectCallout">
            <a:avLst>
              <a:gd name="adj1" fmla="val 61610"/>
              <a:gd name="adj2" fmla="val 312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Export growth in emerging economies outpaces Advanced Economies by a much narrower margin than imports.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</a:t>
            </a:r>
            <a:r>
              <a:rPr lang="en-US" sz="1100" i="1" dirty="0" smtClean="0"/>
              <a:t>Update</a:t>
            </a:r>
            <a:r>
              <a:rPr lang="en-US" sz="1100" dirty="0" smtClean="0"/>
              <a:t> (Jan. 2013 );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78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Other Supply &amp; Demand Drivers for Minerals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732" y="1277532"/>
            <a:ext cx="8939879" cy="4652962"/>
          </a:xfrm>
        </p:spPr>
        <p:txBody>
          <a:bodyPr/>
          <a:lstStyle/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New Technologies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Reduce the cost and increase the speed of processing</a:t>
            </a:r>
            <a:endParaRPr lang="en-US" sz="2400" b="1" i="1" dirty="0" smtClean="0"/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“Rare” Earths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Chinese restricting supply; New sources will need to be found and developed </a:t>
            </a:r>
            <a:r>
              <a:rPr lang="en-US" sz="2600" b="1" dirty="0" smtClean="0"/>
              <a:t>  </a:t>
            </a:r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Miniaturization of Electronic Devices</a:t>
            </a:r>
          </a:p>
          <a:p>
            <a:pPr lvl="1">
              <a:lnSpc>
                <a:spcPts val="2300"/>
              </a:lnSpc>
            </a:pPr>
            <a:r>
              <a:rPr lang="en-US" sz="2600" b="1" dirty="0" smtClean="0"/>
              <a:t>Increased demand for rare earths and other low-weight metals with special properties (conductivity, magnetism, strength, heat tolerance) </a:t>
            </a:r>
            <a:endParaRPr lang="en-US" sz="2800" b="1" dirty="0" smtClean="0"/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sz="2800" b="1" dirty="0" smtClean="0"/>
              <a:t>Low Energy Costs</a:t>
            </a:r>
          </a:p>
          <a:p>
            <a:pPr lvl="1">
              <a:lnSpc>
                <a:spcPts val="2300"/>
              </a:lnSpc>
            </a:pPr>
            <a:r>
              <a:rPr lang="en-US" sz="2600" b="1" dirty="0" smtClean="0"/>
              <a:t>Should drive more operations to US and other areas with falling energy prices (shale gas) for manufacturing processes</a:t>
            </a:r>
          </a:p>
          <a:p>
            <a:pPr>
              <a:lnSpc>
                <a:spcPts val="2300"/>
              </a:lnSpc>
              <a:spcBef>
                <a:spcPct val="50000"/>
              </a:spcBef>
            </a:pPr>
            <a:endParaRPr lang="en-US" sz="2800" b="1" dirty="0" smtClean="0"/>
          </a:p>
          <a:p>
            <a:pPr lvl="1">
              <a:lnSpc>
                <a:spcPts val="2300"/>
              </a:lnSpc>
            </a:pPr>
            <a:endParaRPr lang="en-US" sz="2400" b="1" dirty="0" smtClean="0"/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Catastrophe Losses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Pricing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Growth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Capacity</a:t>
            </a:r>
          </a:p>
          <a:p>
            <a:pPr lvl="1">
              <a:lnSpc>
                <a:spcPts val="2300"/>
              </a:lnSpc>
            </a:pPr>
            <a:r>
              <a:rPr lang="en-US" sz="2400" b="1" dirty="0" smtClean="0"/>
              <a:t>Investments</a:t>
            </a:r>
          </a:p>
          <a:p>
            <a:pPr lvl="1">
              <a:lnSpc>
                <a:spcPts val="2300"/>
              </a:lnSpc>
            </a:pPr>
            <a:endParaRPr lang="en-US" sz="24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2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909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909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20AE7FE-8064-45B8-9775-03960101FA1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79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69875"/>
            <a:ext cx="8135471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Political Risk in 2011/12: Greatest Business Opportunities Are Often in Risky Nations 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Source: Maplecroft</a:t>
            </a:r>
          </a:p>
        </p:txBody>
      </p:sp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344613"/>
            <a:ext cx="85677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575613" y="1102659"/>
            <a:ext cx="2352488" cy="1061104"/>
          </a:xfrm>
          <a:prstGeom prst="wedgeRectCallout">
            <a:avLst>
              <a:gd name="adj1" fmla="val -32685"/>
              <a:gd name="adj2" fmla="val 1319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fastest growing markets are generally also among the politically </a:t>
            </a:r>
            <a:r>
              <a:rPr lang="en-US" sz="1400" b="1" dirty="0" smtClean="0">
                <a:solidFill>
                  <a:schemeClr val="bg1"/>
                </a:solidFill>
              </a:rPr>
              <a:t>riskiest, including East and South Asia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540625" y="2895600"/>
            <a:ext cx="1603375" cy="927100"/>
          </a:xfrm>
          <a:prstGeom prst="wedgeRectCallout">
            <a:avLst>
              <a:gd name="adj1" fmla="val -18760"/>
              <a:gd name="adj2" fmla="val -482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Heightened risk has </a:t>
            </a:r>
            <a:r>
              <a:rPr lang="en-US" sz="1400" b="1" dirty="0" smtClean="0">
                <a:solidFill>
                  <a:schemeClr val="bg1"/>
                </a:solidFill>
              </a:rPr>
              <a:t>economic and insurance implications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4195482" y="2944905"/>
            <a:ext cx="2084295" cy="87405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1685366" y="2088777"/>
            <a:ext cx="2352488" cy="1061104"/>
          </a:xfrm>
          <a:prstGeom prst="wedgeRectCallout">
            <a:avLst>
              <a:gd name="adj1" fmla="val 68490"/>
              <a:gd name="adj2" fmla="val 331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Much of the middle East and North Africa have experienced and continue to experience political turmoil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0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dirty="0" smtClean="0"/>
              <a:t>Sovereign Debt Issuance in Developing Countries, 2000-2012*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13220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Billions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4163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*Wells Fargo Securities estimate based on a sample of countries.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Wells Fargo Securities; Insurance Information Institute</a:t>
            </a:r>
            <a:r>
              <a:rPr lang="en-US" sz="1100" dirty="0"/>
              <a:t>.</a:t>
            </a:r>
          </a:p>
        </p:txBody>
      </p:sp>
      <p:pic>
        <p:nvPicPr>
          <p:cNvPr id="16410626" name="Picture 2"/>
          <p:cNvPicPr>
            <a:picLocks noChangeAspect="1" noChangeArrowheads="1"/>
          </p:cNvPicPr>
          <p:nvPr/>
        </p:nvPicPr>
        <p:blipFill>
          <a:blip r:embed="rId3" cstate="print"/>
          <a:srcRect t="1111"/>
          <a:stretch>
            <a:fillRect/>
          </a:stretch>
        </p:blipFill>
        <p:spPr bwMode="auto">
          <a:xfrm>
            <a:off x="294968" y="1483174"/>
            <a:ext cx="8303342" cy="47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1356853" y="2256502"/>
            <a:ext cx="4311444" cy="1637071"/>
          </a:xfrm>
          <a:prstGeom prst="wedgeRectCallout">
            <a:avLst>
              <a:gd name="adj1" fmla="val 93043"/>
              <a:gd name="adj2" fmla="val -602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Bubble Trouble?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Issuance of debt by developing nations (often resource rich) has soared, raising concerns of (another) emerging market debt crisis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US Demand for Metals,  Energy Is Growing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Construction, Manufacturing Increase Demand for Mined Resources and Insurance 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p:oleObj spid="_x0000_s15756290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6099457" y="3254477"/>
            <a:ext cx="2099997" cy="1244375"/>
          </a:xfrm>
          <a:prstGeom prst="wedgeRectCallout">
            <a:avLst>
              <a:gd name="adj1" fmla="val 73740"/>
              <a:gd name="adj2" fmla="val -609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rose in February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83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3577218" name="Chart" r:id="rId4" imgW="7829635" imgH="3848173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1999-2014F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(2/13);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609725" y="3141406"/>
            <a:ext cx="2949575" cy="1356135"/>
          </a:xfrm>
          <a:prstGeom prst="wedgeRectCallout">
            <a:avLst>
              <a:gd name="adj1" fmla="val 91360"/>
              <a:gd name="adj2" fmla="val 688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5539890" y="1179871"/>
            <a:ext cx="2689710" cy="1140631"/>
          </a:xfrm>
          <a:prstGeom prst="wedgeRectCallout">
            <a:avLst>
              <a:gd name="adj1" fmla="val 31202"/>
              <a:gd name="adj2" fmla="val 707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1990-2014F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3578242" name="Chart" r:id="rId4" imgW="7839083" imgH="4095702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(2/13);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3156155" y="3067664"/>
            <a:ext cx="2344994" cy="1799303"/>
          </a:xfrm>
          <a:prstGeom prst="wedgeRectCallout">
            <a:avLst>
              <a:gd name="adj1" fmla="val 116103"/>
              <a:gd name="adj2" fmla="val 457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6592529" y="1165123"/>
            <a:ext cx="2341088" cy="1607574"/>
          </a:xfrm>
          <a:prstGeom prst="wedgeRectCallout">
            <a:avLst>
              <a:gd name="adj1" fmla="val 21064"/>
              <a:gd name="adj2" fmla="val 773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404928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86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2003–Jan.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p:oleObj spid="_x0000_s1575731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98818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Jan. 2013 totaled 5.731 million, an increase of 296,000 jobs or 5.4%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2006-2012:Q3*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5771650" name="Chart" r:id="rId4" imgW="8801152" imgH="3990968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2/24/2013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2050025" y="3695650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975122" y="1385070"/>
            <a:ext cx="2684207" cy="914398"/>
          </a:xfrm>
          <a:prstGeom prst="wedgeRectCallout">
            <a:avLst>
              <a:gd name="adj1" fmla="val 75959"/>
              <a:gd name="adj2" fmla="val -496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nearly back to pre-crisis levels (+24.9% or $290B)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December 2012 vs. December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030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636656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+15.0%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-5.6%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29579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89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p:oleObj spid="_x0000_s14051330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Transportation and Power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9CF5-6D3F-4EBC-9038-1AEA52E98B5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883525" cy="860425"/>
          </a:xfrm>
        </p:spPr>
        <p:txBody>
          <a:bodyPr/>
          <a:lstStyle/>
          <a:p>
            <a:r>
              <a:rPr lang="en-US" sz="2900" dirty="0" smtClean="0"/>
              <a:t>Historical Criteria for a “Market Turn”:</a:t>
            </a:r>
            <a:br>
              <a:rPr lang="en-US" sz="2900" dirty="0" smtClean="0"/>
            </a:br>
            <a:r>
              <a:rPr lang="en-US" sz="2900" i="1" dirty="0" smtClean="0"/>
              <a:t>Low Interest Rates Add New Pressure</a:t>
            </a:r>
          </a:p>
        </p:txBody>
      </p:sp>
      <p:graphicFrame>
        <p:nvGraphicFramePr>
          <p:cNvPr id="1950913" name="Group 193"/>
          <p:cNvGraphicFramePr>
            <a:graphicFrameLocks noGrp="1"/>
          </p:cNvGraphicFramePr>
          <p:nvPr/>
        </p:nvGraphicFramePr>
        <p:xfrm>
          <a:off x="390525" y="973138"/>
          <a:ext cx="8754035" cy="5684148"/>
        </p:xfrm>
        <a:graphic>
          <a:graphicData uri="http://schemas.openxmlformats.org/drawingml/2006/table">
            <a:tbl>
              <a:tblPr/>
              <a:tblGrid>
                <a:gridCol w="1700626"/>
                <a:gridCol w="1553562"/>
                <a:gridCol w="5499847"/>
              </a:tblGrid>
              <a:tr h="65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Criteria</a:t>
                      </a: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Sustained Period of Large Underwriting Losses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Large CAT Losses in 2011/12 Pushed Up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CAT Losses contributing to higher underwriting losses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Apart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from CAT losses, overall p/c u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nderwriting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losses remain modest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 ratios (ex-CATs) still in low 100s (vs. 110+ at onset of last hard market); CR= 101.1 in H1:2012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(ex-M&amp;FG)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Prior-year reserve releases continue to reduce u/w losses, boost ROEs, though more modestly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 Decline in Surplus/ Capacity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Small Decline Due to 2011 Cats; Could drop in 2012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Fell 1.6% in 2011 due to CATs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Surplus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reached record as of 9/30/12 record $583.5B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 drop as of 12/31/12 due to Sandy impact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Modest growth in demand for insurance should begin to absorb some capacity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0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Tight Reinsurance Market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Somewhat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Place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Ample capacity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generally flat except up for cat-impacted accounts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Lower prices in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72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Renewed  Underwriting &amp; Pricing Discipline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Firming Broad,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Sustained,</a:t>
                      </a:r>
                      <a:r>
                        <a:rPr lang="en-US" sz="16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esp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Property,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WC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Commercial lines pricing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consistently and uniformly across all major lines, esp. Property &amp; WC; 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Markets remain competitive in most segments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8032" name="Rectangle 4"/>
          <p:cNvSpPr>
            <a:spLocks noChangeArrowheads="1"/>
          </p:cNvSpPr>
          <p:nvPr/>
        </p:nvSpPr>
        <p:spPr bwMode="auto">
          <a:xfrm>
            <a:off x="0" y="6463428"/>
            <a:ext cx="7569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 Barclays Capital;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90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2354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78286"/>
              <a:gd name="adj2" fmla="val 617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513007" y="3667431"/>
            <a:ext cx="2531805" cy="634179"/>
          </a:xfrm>
          <a:prstGeom prst="wedgeRectCallout">
            <a:avLst>
              <a:gd name="adj1" fmla="val 11336"/>
              <a:gd name="adj2" fmla="val -1383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p:oleObj spid="_x0000_s14053378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37 months from Jan. 2010 through Jan. 2013.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630957"/>
            <a:ext cx="3551610" cy="1073779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expanded in 3 of the past 4 months, but only slightly.  The recent trend is basically flat.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92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p:oleObj spid="_x0000_s14054402" name="Chart" r:id="rId4" imgW="8286645" imgH="4010133" progId="MSGraph.Chart.8">
              <p:embed followColorScheme="full"/>
            </p:oleObj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1992—Dec. 2012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Dec. 2012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36%.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23330"/>
              <a:gd name="adj2" fmla="val -2821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Nov. 2012 were up 36% to $484.9B from its May 2009 trough.  June figure is only 0.1%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2012 vs.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542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December 2012 to the same period in 2011.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+7.0%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p:oleObj spid="_x0000_s14056450" name="Chart" r:id="rId5" imgW="8153294" imgH="5372218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6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94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662637" y="1263786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430298" y="1199536"/>
            <a:ext cx="2416380" cy="648929"/>
          </a:xfrm>
          <a:prstGeom prst="wedgeRectCallout">
            <a:avLst>
              <a:gd name="adj1" fmla="val 45791"/>
              <a:gd name="adj2" fmla="val 12722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79.1%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Jan. 2013,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25616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2010—January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p:oleObj spid="_x0000_s1405747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87804" y="1171768"/>
            <a:ext cx="4400097" cy="1474839"/>
          </a:xfrm>
          <a:prstGeom prst="wedgeRectCallout">
            <a:avLst>
              <a:gd name="adj1" fmla="val 99054"/>
              <a:gd name="adj2" fmla="val 262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nearly 500,000 or 4.3%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5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358336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January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97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p:oleObj spid="_x0000_s11316226" name="Chart" r:id="rId4" imgW="8581960" imgH="3952907" progId="MSGraph.Chart.8">
              <p:embed followColorScheme="full"/>
            </p:oleObj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5"/>
              </a:rPr>
              <a:t>http://www.abiworld.org/AM/AMTemplate.cfm?Section=Home&amp;TEMPLATE=/</a:t>
            </a:r>
            <a:r>
              <a:rPr lang="en-US" sz="1100" dirty="0" smtClean="0">
                <a:hlinkClick r:id="rId5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98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/>
          </p:cNvGraphicFramePr>
          <p:nvPr>
            <p:ph idx="4294967295"/>
          </p:nvPr>
        </p:nvGraphicFramePr>
        <p:xfrm>
          <a:off x="317500" y="1663543"/>
          <a:ext cx="8585200" cy="3983037"/>
        </p:xfrm>
        <a:graphic>
          <a:graphicData uri="http://schemas.openxmlformats.org/presentationml/2006/ole">
            <p:oleObj spid="_x0000_s11317250" name="Chart" r:id="rId4" imgW="8581960" imgH="3981520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383452" y="5655185"/>
            <a:ext cx="8421329" cy="71611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r>
              <a:rPr lang="en-US" b="1" dirty="0" smtClean="0">
                <a:solidFill>
                  <a:srgbClr val="FFFFFF"/>
                </a:solidFill>
              </a:rPr>
              <a:t>Holding </a:t>
            </a:r>
            <a:r>
              <a:rPr lang="en-US" b="1" dirty="0">
                <a:solidFill>
                  <a:srgbClr val="FFFFFF"/>
                </a:solidFill>
              </a:rPr>
              <a:t>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</a:t>
            </a:r>
            <a:r>
              <a:rPr lang="en-US" sz="1100" dirty="0" smtClean="0"/>
              <a:t>Annualized based on data </a:t>
            </a:r>
            <a:r>
              <a:rPr lang="en-US" sz="1100" dirty="0"/>
              <a:t>through </a:t>
            </a:r>
            <a:r>
              <a:rPr lang="en-US" sz="1100" dirty="0" smtClean="0"/>
              <a:t>Jun. 30, 2012 (latest </a:t>
            </a:r>
            <a:r>
              <a:rPr lang="en-US" sz="1100" dirty="0"/>
              <a:t>available as of </a:t>
            </a:r>
            <a:r>
              <a:rPr lang="en-US" sz="1100" dirty="0" smtClean="0"/>
              <a:t>Feb. 24, 2013);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5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233773" y="1302057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56243" y="3716592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4"/>
            <a:ext cx="1663700" cy="1502595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 2012:  768,000*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99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Trucking)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rcentage Distribution Per Continent - Overall Losses"/>
  <p:tag name="ARTICULATE_SLIDE_GUID" val="c9d94159-6ecd-40ba-bf4e-309da892a4ea"/>
  <p:tag name="ARTICULATE_SLIDE_NAV" val="39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World Map"/>
  <p:tag name="ARTICULATE_SLIDE_GUID" val="8408931d-5b4d-4301-9808-a7e9e071fc6f"/>
  <p:tag name="ARTICULATE_SLIDE_NAV" val="40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dhD1L4vd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rcentage Distribution Per Continent - Insured Losses"/>
  <p:tag name="ARTICULATE_SLIDE_GUID" val="6b59e7fe-0599-479e-ba11-0d19bbf74b4a"/>
  <p:tag name="ARTICULATE_SLIDE_NAV" val="38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M3dNQLWc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154511</TotalTime>
  <Words>11590</Words>
  <Application>Microsoft Office PowerPoint</Application>
  <PresentationFormat>On-screen Show (4:3)</PresentationFormat>
  <Paragraphs>1710</Paragraphs>
  <Slides>147</Slides>
  <Notes>133</Notes>
  <HiddenSlides>39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147</vt:i4>
      </vt:variant>
    </vt:vector>
  </HeadingPairs>
  <TitlesOfParts>
    <vt:vector size="151" baseType="lpstr">
      <vt:lpstr>Default Design</vt:lpstr>
      <vt:lpstr>Chart</vt:lpstr>
      <vt:lpstr>Microsoft Office Excel 97-2003 Worksheet</vt:lpstr>
      <vt:lpstr>Worksheet</vt:lpstr>
      <vt:lpstr>Overview &amp; Outlook for the P/C Insurance Industry:  Focus on the Mining Sector</vt:lpstr>
      <vt:lpstr>Presentation Outline</vt:lpstr>
      <vt:lpstr>Slide 3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2012:Q3*</vt:lpstr>
      <vt:lpstr>Policyholder Surplus,  2006:Q4–2012:Q3</vt:lpstr>
      <vt:lpstr>The BIG Question: Where Is the Market Heading?</vt:lpstr>
      <vt:lpstr>Historical Criteria for a “Market Turn”: Low Interest Rates Add New Pressure</vt:lpstr>
      <vt:lpstr>Net Premium Growth: Annual Change,  1971—2012:Q3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Workers Comp Rate Changes, 2008:Q4 – 2012:Q4</vt:lpstr>
      <vt:lpstr>Slide 20</vt:lpstr>
      <vt:lpstr>Reinsurer Share of Recent Significant Market Losses</vt:lpstr>
      <vt:lpstr>Regional Property Catastrophe Rate on Line Index, 1990—2013 (as of January 1)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Annual Inflation Rates, (CPI-U, %), 1990–2014F</vt:lpstr>
      <vt:lpstr>Slide 30</vt:lpstr>
      <vt:lpstr>Slide 31</vt:lpstr>
      <vt:lpstr>P/C Insurance Industry  Combined Ratio, 2001–2012*</vt:lpstr>
      <vt:lpstr>Underwriting Gain (Loss) 1975–2012:Q3*</vt:lpstr>
      <vt:lpstr>P/C Reserve Development, 1992–2013F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Workers Compensation Combined Ratio: 1994–2014F</vt:lpstr>
      <vt:lpstr>Workers Compensation   Operating Environment</vt:lpstr>
      <vt:lpstr>Workers Compensation Medical Severity Moderate Increase in 2011</vt:lpstr>
      <vt:lpstr>Slide 44</vt:lpstr>
      <vt:lpstr>Workers Compensation Premium:  First Increase in Years  Net Written Premium</vt:lpstr>
      <vt:lpstr>Nonfarm Payroll (Wages and Salaries): Quarterly, 2005–2012:Q3</vt:lpstr>
      <vt:lpstr>Payroll vs. Workers Comp Net Written Premiums, 1990-2012E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US Mining Drivers for Extractive Mining Operations</vt:lpstr>
      <vt:lpstr>U.S. Mining Production, Monthly, Jan 2005 – Jan. 2013*</vt:lpstr>
      <vt:lpstr>U.S. Mining Capacity Utilization, Monthly, Jan 2005 – Jan 2013*</vt:lpstr>
      <vt:lpstr>U.S. Mining Employment, Monthly, Jan 2003 – Jan 2013*</vt:lpstr>
      <vt:lpstr>Mining (except Oil &amp; Gas) Employment, Monthly, Jan 2003 – Jan 2013*</vt:lpstr>
      <vt:lpstr>U.S. Coal Mining Employment, Monthly, Jan 2003 – Jan 2013*</vt:lpstr>
      <vt:lpstr>U.S. Metal Ore Mining Employment, Monthly, Jan 2003 – Dec 2012*</vt:lpstr>
      <vt:lpstr>Price Drivers</vt:lpstr>
      <vt:lpstr>Commodity Metals Global Price Index,  1980—2013F*  (2005 =100)</vt:lpstr>
      <vt:lpstr>Global Price Index: Copper, Aluminum &amp;   Iron Ore vs. Full Metals Index,1980—2013F*</vt:lpstr>
      <vt:lpstr>Global Price Index: Tin, Nickel, Zinc, Lead &amp; Uranium vs. Full Metals Index,1980—2013F*</vt:lpstr>
      <vt:lpstr>Spot Price for Gold, Jan. 1970—Feb. 2013</vt:lpstr>
      <vt:lpstr>Spot Price for Silver: Jan. 1994—Mar. 4, 2013</vt:lpstr>
      <vt:lpstr>The Strength of the Global Economy Will Impact the Mining Industry and Demand for Insurance</vt:lpstr>
      <vt:lpstr>US Real GDP Growth*</vt:lpstr>
      <vt:lpstr>Slide 67</vt:lpstr>
      <vt:lpstr>Slide 68</vt:lpstr>
      <vt:lpstr>Defense and Non-Defense Federal Spending        as a Share of State GDP: Top 10 States*</vt:lpstr>
      <vt:lpstr>Slide 70</vt:lpstr>
      <vt:lpstr>Global Demand Drivers for Extractive Mining Operations</vt:lpstr>
      <vt:lpstr>GDP Growth: Advanced &amp; Emerging Economies vs. World, 1970-2014F</vt:lpstr>
      <vt:lpstr>Real GDP Growth Forecasts:  Major Economies: 2011 – 2014F</vt:lpstr>
      <vt:lpstr>Real GDP Growth Forecasts:  Emerging Economies: 2011 – 2014F</vt:lpstr>
      <vt:lpstr>World Trade Volume: 2010—2014F </vt:lpstr>
      <vt:lpstr>World Trade Volume: IMPORTS 2010 – 2014F</vt:lpstr>
      <vt:lpstr>World Trade Volume: EXPORTS 2010 – 2013F</vt:lpstr>
      <vt:lpstr>Other Supply &amp; Demand Drivers for Minerals</vt:lpstr>
      <vt:lpstr>Political Risk in 2011/12: Greatest Business Opportunities Are Often in Risky Nations </vt:lpstr>
      <vt:lpstr>Sovereign Debt Issuance in Developing Countries, 2000-2012*</vt:lpstr>
      <vt:lpstr>US Demand for Metals,  Energy Is Growing</vt:lpstr>
      <vt:lpstr>Slide 82</vt:lpstr>
      <vt:lpstr>Auto/Light Truck Sales, 1999-2014F</vt:lpstr>
      <vt:lpstr>New Private Housing Starts, 1990-2014F</vt:lpstr>
      <vt:lpstr>Construction Employment, Jan. 2010—January 2013*</vt:lpstr>
      <vt:lpstr>Construction Employment,  Jan. 2003–Jan. 2013 </vt:lpstr>
      <vt:lpstr>Commercial &amp; Industrial Loans Outstanding at FDIC-Insured Banks, Quarterly, 2006-2012:Q3*</vt:lpstr>
      <vt:lpstr>Value of Construction Put in Place,   December 2012 vs. December 2011*</vt:lpstr>
      <vt:lpstr>Value of Private Construction Put in Place, by Segment,  Dec. 2012 vs. Dec. 2011*</vt:lpstr>
      <vt:lpstr>Value of Public Construction Put in Place, by Segment,  Dec. 2012 vs. Dec. 2011*</vt:lpstr>
      <vt:lpstr>Slide 91</vt:lpstr>
      <vt:lpstr>Dollar Value* of Manufacturers’ Shipments Monthly, Jan. 1992—Dec. 2012</vt:lpstr>
      <vt:lpstr>Manufacturing Growth for Selected Sectors, 2012 vs. 2011*</vt:lpstr>
      <vt:lpstr>Recovery in Capacity Utilization is a Positive Sign for Commercial Exposures</vt:lpstr>
      <vt:lpstr>Manufacturing Employment, Jan. 2010—January 2013*</vt:lpstr>
      <vt:lpstr>Slide 96</vt:lpstr>
      <vt:lpstr>Business Bankruptcy Filings, 1980-2012:Q3</vt:lpstr>
      <vt:lpstr>Private Sector Business Starts,  1993:Q2 – 2012:Q2*</vt:lpstr>
      <vt:lpstr>12 Industries for the Next 10 Years: Insurance Solutions Needed</vt:lpstr>
      <vt:lpstr>Oil &amp; Gas Extraction Employment, Jan. 2010—January 2013*</vt:lpstr>
      <vt:lpstr>Distribution of Major Shale Deposits: 5.76 Tr. Cu. Ft. in 48 Shale Basins in 32 Countries</vt:lpstr>
      <vt:lpstr>Technically Recoverable Shale Gas Deposits, by Region</vt:lpstr>
      <vt:lpstr>Slide 103</vt:lpstr>
      <vt:lpstr>World Primary Energy Consumption, 1990-2030P</vt:lpstr>
      <vt:lpstr>Avg. Annual Change in Total Energy   Consumption by Country/Region:2006-2030P</vt:lpstr>
      <vt:lpstr>World Net Effective Electric Power Generation, 1990-2030P</vt:lpstr>
      <vt:lpstr>World Energy Consumption by Fuel, 1990—2035F</vt:lpstr>
      <vt:lpstr>US Electric Power Generation by Fuel Source, 2010-2035F (Billions of Kilowatt Hours)</vt:lpstr>
      <vt:lpstr>U.S. Annual Share of Fossil Fired Electric Power Generation, 1950-2012*</vt:lpstr>
      <vt:lpstr>Quarterly Coal Production in the US,  2005:Q1—2012:Q3*</vt:lpstr>
      <vt:lpstr>US Natural Gas Wellhead Price, Monthly, 1976-2012*</vt:lpstr>
      <vt:lpstr>U.S. Renewable Energy Net Summer Capacity, 2010 – 2035P</vt:lpstr>
      <vt:lpstr>U.S. Renewable Energy Net Summer Capacity &amp; Avg. Ann. Change, by Source, 2010 – 2035P</vt:lpstr>
      <vt:lpstr>Slide 114</vt:lpstr>
      <vt:lpstr>2012 Catastrophe Summary</vt:lpstr>
      <vt:lpstr>Slide 116</vt:lpstr>
      <vt:lpstr>Natural Catastrophes Worldwide 2012 Insured Losses = $65bn - % distribution per continent </vt:lpstr>
      <vt:lpstr>Natural Catastrophes Worldwide 2012 Overall Losses = $160bn - % distribution per continent 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Combined Ratio Points Associated with Catastrophe Losses: 1960 – 2012*</vt:lpstr>
      <vt:lpstr>Top 16 Most Costly World Insurance Losses, 1970-2012*</vt:lpstr>
      <vt:lpstr>Inflation Adjusted U.S. Catastrophe Losses by Cause of Loss, 1990–20111</vt:lpstr>
      <vt:lpstr>Slide 129</vt:lpstr>
      <vt:lpstr>Number of Federal Disaster Declarations, 1953-2013*</vt:lpstr>
      <vt:lpstr>Federal Disasters Declarations by State,  1953 – 2013: Highest 25 States*</vt:lpstr>
      <vt:lpstr>Federal Disasters Declarations by State,  1953 – 2013: Lowest 25 States*</vt:lpstr>
      <vt:lpstr>Loss Distribution by Type of Insurance from Sept. 11 Terrorist Attack ($ 2011)</vt:lpstr>
      <vt:lpstr>Top 12 Most Costly Hurricanes in U.S. History</vt:lpstr>
      <vt:lpstr>Financial Strength &amp; Underwriting</vt:lpstr>
      <vt:lpstr>P/C Insurer Impairments, 1969–2011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Slide 147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3046</cp:revision>
  <dcterms:modified xsi:type="dcterms:W3CDTF">2013-03-06T13:09:57Z</dcterms:modified>
</cp:coreProperties>
</file>