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tags/tag16.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heme/theme32.xml" ContentType="application/vnd.openxmlformats-officedocument.theme+xml"/>
  <Override PartName="/ppt/notesSlides/notesSlide7.xml" ContentType="application/vnd.openxmlformats-officedocument.presentationml.notesSlide+xml"/>
  <Override PartName="/ppt/tags/tag41.xml" ContentType="application/vnd.openxmlformats-officedocument.presentationml.tags+xml"/>
  <Override PartName="/ppt/slides/slide88.xml" ContentType="application/vnd.openxmlformats-officedocument.presentationml.slide+xml"/>
  <Override PartName="/ppt/theme/theme10.xml" ContentType="application/vnd.openxmlformats-officedocument.them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notesSlides/notesSlide79.xml" ContentType="application/vnd.openxmlformats-officedocument.presentationml.notesSlide+xml"/>
  <Override PartName="/ppt/tags/tag5.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79.xml" ContentType="application/vnd.openxmlformats-officedocument.presentationml.tags+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Layouts/slideLayout43.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tags/tag35.xml" ContentType="application/vnd.openxmlformats-officedocument.presentationml.tags+xml"/>
  <Override PartName="/ppt/tags/tag82.xml" ContentType="application/vnd.openxmlformats-officedocument.presentationml.tags+xml"/>
  <Override PartName="/ppt/notesSlides/notesSlide60.xml" ContentType="application/vnd.openxmlformats-officedocument.presentationml.notesSlide+xml"/>
  <Override PartName="/ppt/tags/tag197.xml" ContentType="application/vnd.openxmlformats-officedocument.presentationml.tags+xml"/>
  <Override PartName="/ppt/slideMasters/slideMaster30.xml" ContentType="application/vnd.openxmlformats-officedocument.presentationml.slideMaster+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notesSlides/notesSlide98.xml" ContentType="application/vnd.openxmlformats-officedocument.presentationml.notesSlid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tags/tag54.xml" ContentType="application/vnd.openxmlformats-officedocument.presentationml.tags+xml"/>
  <Override PartName="/ppt/notesSlides/notesSlide32.xml" ContentType="application/vnd.openxmlformats-officedocument.presentationml.notesSlide+xml"/>
  <Override PartName="/ppt/tags/tag169.xml" ContentType="application/vnd.openxmlformats-officedocument.presentationml.tags+xml"/>
  <Override PartName="/ppt/theme/theme23.xml" ContentType="application/vnd.openxmlformats-officedocument.theme+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notesSlides/notesSlide104.xml" ContentType="application/vnd.openxmlformats-officedocument.presentationml.notes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notesSlides/notesSlide73.xml" ContentType="application/vnd.openxmlformats-officedocument.presentationml.notesSlide+xml"/>
  <Override PartName="/ppt/tags/tag188.xml" ContentType="application/vnd.openxmlformats-officedocument.presentationml.tags+xml"/>
  <Override PartName="/ppt/slideLayouts/slideLayout12.xml" ContentType="application/vnd.openxmlformats-officedocument.presentationml.slideLayout+xml"/>
  <Override PartName="/ppt/theme/theme17.xml" ContentType="application/vnd.openxmlformats-officedocument.theme+xml"/>
  <Override PartName="/ppt/tags/tag26.xml" ContentType="application/vnd.openxmlformats-officedocument.presentationml.tags+xml"/>
  <Override PartName="/ppt/tags/tag73.xml" ContentType="application/vnd.openxmlformats-officedocument.presentationml.tags+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theme/theme9.xml" ContentType="application/vnd.openxmlformats-officedocument.theme+xml"/>
  <Override PartName="/ppt/tags/tag51.xml" ContentType="application/vnd.openxmlformats-officedocument.presentationml.tags+xml"/>
  <Override PartName="/ppt/slides/slide87.xml" ContentType="application/vnd.openxmlformats-officedocument.presentationml.slide+xml"/>
  <Override PartName="/ppt/theme/theme20.xml" ContentType="application/vnd.openxmlformats-officedocument.theme+xml"/>
  <Override PartName="/ppt/tags/tag133.xml" ContentType="application/vnd.openxmlformats-officedocument.presentationml.tags+xml"/>
  <Override PartName="/ppt/tags/tag144.xml" ContentType="application/vnd.openxmlformats-officedocument.presentationml.tags+xml"/>
  <Override PartName="/ppt/notesSlides/notesSlide89.xml" ContentType="application/vnd.openxmlformats-officedocument.presentationml.notesSlide+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notesSlides/notesSlide45.xml" ContentType="application/vnd.openxmlformats-officedocument.presentationml.notesSlide+xml"/>
  <Override PartName="/ppt/tags/tag100.xml" ContentType="application/vnd.openxmlformats-officedocument.presentationml.tags+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notesSlides/notesSlide70.xml" ContentType="application/vnd.openxmlformats-officedocument.presentationml.notesSlide+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docProps/custom.xml" ContentType="application/vnd.openxmlformats-officedocument.custom-properties+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tags/tag141.xml" ContentType="application/vnd.openxmlformats-officedocument.presentationml.tags+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tags/tag130.xml" ContentType="application/vnd.openxmlformats-officedocument.presentationml.tags+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heme/theme19.xml" ContentType="application/vnd.openxmlformats-officedocument.theme+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tags/tag179.xml" ContentType="application/vnd.openxmlformats-officedocument.presentationml.tags+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theme/theme44.xml" ContentType="application/vnd.openxmlformats-officedocument.them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Default Extension="vml" ContentType="application/vnd.openxmlformats-officedocument.vmlDrawing"/>
  <Override PartName="/ppt/tags/tag157.xml" ContentType="application/vnd.openxmlformats-officedocument.presentationml.tags+xml"/>
  <Override PartName="/ppt/slides/slide89.xml" ContentType="application/vnd.openxmlformats-officedocument.presentationml.slide+xml"/>
  <Override PartName="/ppt/theme/theme22.xml" ContentType="application/vnd.openxmlformats-officedocument.them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11.xml" ContentType="application/vnd.openxmlformats-officedocument.them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notesSlides/notesSlide69.xml" ContentType="application/vnd.openxmlformats-officedocument.presentationml.notesSlide+xml"/>
  <Override PartName="/ppt/tags/tag160.xml" ContentType="application/vnd.openxmlformats-officedocument.presentationml.tags+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notesSlides/notesSlide72.xml" ContentType="application/vnd.openxmlformats-officedocument.presentationml.notesSlide+xml"/>
  <Override PartName="/ppt/tags/tag198.xml" ContentType="application/vnd.openxmlformats-officedocument.presentationml.tags+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notesSlides/notesSlide61.xml" ContentType="application/vnd.openxmlformats-officedocument.presentationml.notesSlide+xml"/>
  <Override PartName="/ppt/tags/tag187.xml" ContentType="application/vnd.openxmlformats-officedocument.presentationml.tags+xml"/>
  <Override PartName="/ppt/slideMasters/slideMaster31.xml" ContentType="application/vnd.openxmlformats-officedocument.presentationml.slideMaster+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50.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s/slide97.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159.xml" ContentType="application/vnd.openxmlformats-officedocument.presentationml.tags+xml"/>
  <Override PartName="/ppt/notesSlides/notesSlide80.xml" ContentType="application/vnd.openxmlformats-officedocument.presentationml.notesSlide+xml"/>
  <Override PartName="/ppt/theme/theme24.xml" ContentType="application/vnd.openxmlformats-officedocument.them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heme/theme13.xml" ContentType="application/vnd.openxmlformats-officedocument.them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theme/theme43.xml" ContentType="application/vnd.openxmlformats-officedocument.theme+xml"/>
  <Override PartName="/ppt/tags/tag52.xml" ContentType="application/vnd.openxmlformats-officedocument.presentationml.tags+xml"/>
  <Override PartName="/ppt/notesSlides/notesSlide30.xml" ContentType="application/vnd.openxmlformats-officedocument.presentationml.notesSlide+xml"/>
  <Override PartName="/ppt/tags/tag167.xml" ContentType="application/vnd.openxmlformats-officedocument.presentationml.tags+xml"/>
  <Override PartName="/ppt/slides/slide99.xml" ContentType="application/vnd.openxmlformats-officedocument.presentationml.slide+xml"/>
  <Override PartName="/ppt/theme/theme21.xml" ContentType="application/vnd.openxmlformats-officedocument.theme+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notesSlides/notesSlide68.xml" ContentType="application/vnd.openxmlformats-officedocument.presentationml.notesSlide+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notesSlides/notesSlide102.xml" ContentType="application/vnd.openxmlformats-officedocument.presentationml.notesSlide+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ags/tag24.xml" ContentType="application/vnd.openxmlformats-officedocument.presentationml.tags+xml"/>
  <Override PartName="/ppt/tags/tag71.xml" ContentType="application/vnd.openxmlformats-officedocument.presentationml.tags+xml"/>
  <Override PartName="/ppt/theme/theme40.xml" ContentType="application/vnd.openxmlformats-officedocument.theme+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tags/tag142.xml" ContentType="application/vnd.openxmlformats-officedocument.presentationml.tags+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slideMasters/slideMaster13.xml" ContentType="application/vnd.openxmlformats-officedocument.presentationml.slideMaster+xml"/>
  <Override PartName="/ppt/theme/theme34.xml" ContentType="application/vnd.openxmlformats-officedocument.theme+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heme/theme12.xml" ContentType="application/vnd.openxmlformats-officedocument.theme+xml"/>
  <Override PartName="/ppt/tags/tag136.xml" ContentType="application/vnd.openxmlformats-officedocument.presentationml.tags+xml"/>
  <Override PartName="/ppt/tags/tag183.xml" ContentType="application/vnd.openxmlformats-officedocument.presentationml.tags+xml"/>
  <Override PartName="/ppt/slides/slide68.xml" ContentType="application/vnd.openxmlformats-officedocument.presentationml.slid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ags/tag37.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62.xml" ContentType="application/vnd.openxmlformats-officedocument.presentationml.notesSlide+xml"/>
  <Override PartName="/ppt/tags/tag199.xml" ContentType="application/vnd.openxmlformats-officedocument.presentationml.tags+xml"/>
  <Override PartName="/ppt/slideMasters/slideMaster32.xml" ContentType="application/vnd.openxmlformats-officedocument.presentationml.slideMaster+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notesSlides/notesSlide6.xml" ContentType="application/vnd.openxmlformats-officedocument.presentationml.notesSlide+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4"/>
    <p:sldMasterId id="2147483716" r:id="rId5"/>
    <p:sldMasterId id="2147483718" r:id="rId6"/>
    <p:sldMasterId id="2147483720" r:id="rId7"/>
    <p:sldMasterId id="2147483722" r:id="rId8"/>
    <p:sldMasterId id="2147483724" r:id="rId9"/>
    <p:sldMasterId id="2147483726" r:id="rId10"/>
    <p:sldMasterId id="2147483728" r:id="rId11"/>
    <p:sldMasterId id="2147483730" r:id="rId12"/>
    <p:sldMasterId id="2147483732" r:id="rId13"/>
    <p:sldMasterId id="2147483734" r:id="rId14"/>
    <p:sldMasterId id="2147483736" r:id="rId15"/>
    <p:sldMasterId id="2147483738" r:id="rId16"/>
    <p:sldMasterId id="2147483740" r:id="rId17"/>
    <p:sldMasterId id="2147483742" r:id="rId18"/>
    <p:sldMasterId id="2147483744" r:id="rId19"/>
    <p:sldMasterId id="2147483746" r:id="rId20"/>
    <p:sldMasterId id="2147483748" r:id="rId21"/>
    <p:sldMasterId id="2147483750" r:id="rId22"/>
    <p:sldMasterId id="2147483752" r:id="rId23"/>
    <p:sldMasterId id="2147483754" r:id="rId24"/>
    <p:sldMasterId id="2147483756" r:id="rId25"/>
    <p:sldMasterId id="2147483758" r:id="rId26"/>
    <p:sldMasterId id="2147483760" r:id="rId27"/>
    <p:sldMasterId id="2147483762" r:id="rId28"/>
    <p:sldMasterId id="2147483764" r:id="rId29"/>
    <p:sldMasterId id="2147483766" r:id="rId30"/>
    <p:sldMasterId id="2147483768" r:id="rId31"/>
    <p:sldMasterId id="2147483770" r:id="rId32"/>
    <p:sldMasterId id="2147483772" r:id="rId33"/>
    <p:sldMasterId id="2147483774" r:id="rId34"/>
    <p:sldMasterId id="2147483776" r:id="rId35"/>
    <p:sldMasterId id="2147483778" r:id="rId36"/>
    <p:sldMasterId id="2147483780" r:id="rId37"/>
    <p:sldMasterId id="2147483782" r:id="rId38"/>
    <p:sldMasterId id="2147483784" r:id="rId39"/>
    <p:sldMasterId id="2147483786" r:id="rId40"/>
    <p:sldMasterId id="2147483788" r:id="rId41"/>
    <p:sldMasterId id="2147483790" r:id="rId42"/>
    <p:sldMasterId id="2147483792" r:id="rId43"/>
    <p:sldMasterId id="2147483794" r:id="rId44"/>
    <p:sldMasterId id="2147483796" r:id="rId45"/>
  </p:sldMasterIdLst>
  <p:notesMasterIdLst>
    <p:notesMasterId r:id="rId151"/>
  </p:notesMasterIdLst>
  <p:handoutMasterIdLst>
    <p:handoutMasterId r:id="rId152"/>
  </p:handoutMasterIdLst>
  <p:sldIdLst>
    <p:sldId id="290" r:id="rId46"/>
    <p:sldId id="366" r:id="rId47"/>
    <p:sldId id="305" r:id="rId48"/>
    <p:sldId id="307" r:id="rId49"/>
    <p:sldId id="368" r:id="rId50"/>
    <p:sldId id="369" r:id="rId51"/>
    <p:sldId id="370" r:id="rId52"/>
    <p:sldId id="371" r:id="rId53"/>
    <p:sldId id="372" r:id="rId54"/>
    <p:sldId id="373" r:id="rId55"/>
    <p:sldId id="390" r:id="rId56"/>
    <p:sldId id="375" r:id="rId57"/>
    <p:sldId id="376" r:id="rId58"/>
    <p:sldId id="377" r:id="rId59"/>
    <p:sldId id="378" r:id="rId60"/>
    <p:sldId id="379" r:id="rId61"/>
    <p:sldId id="392" r:id="rId62"/>
    <p:sldId id="381" r:id="rId63"/>
    <p:sldId id="382" r:id="rId64"/>
    <p:sldId id="383" r:id="rId65"/>
    <p:sldId id="393" r:id="rId66"/>
    <p:sldId id="385" r:id="rId67"/>
    <p:sldId id="386" r:id="rId68"/>
    <p:sldId id="387" r:id="rId69"/>
    <p:sldId id="388" r:id="rId70"/>
    <p:sldId id="389" r:id="rId71"/>
    <p:sldId id="391" r:id="rId72"/>
    <p:sldId id="347" r:id="rId73"/>
    <p:sldId id="346" r:id="rId74"/>
    <p:sldId id="348" r:id="rId75"/>
    <p:sldId id="349" r:id="rId76"/>
    <p:sldId id="350" r:id="rId77"/>
    <p:sldId id="351" r:id="rId78"/>
    <p:sldId id="352" r:id="rId79"/>
    <p:sldId id="362" r:id="rId80"/>
    <p:sldId id="363" r:id="rId81"/>
    <p:sldId id="364" r:id="rId82"/>
    <p:sldId id="354" r:id="rId83"/>
    <p:sldId id="344" r:id="rId84"/>
    <p:sldId id="345" r:id="rId85"/>
    <p:sldId id="332" r:id="rId86"/>
    <p:sldId id="316" r:id="rId87"/>
    <p:sldId id="317" r:id="rId88"/>
    <p:sldId id="318" r:id="rId89"/>
    <p:sldId id="319" r:id="rId90"/>
    <p:sldId id="356" r:id="rId91"/>
    <p:sldId id="357" r:id="rId92"/>
    <p:sldId id="361" r:id="rId93"/>
    <p:sldId id="323" r:id="rId94"/>
    <p:sldId id="355" r:id="rId95"/>
    <p:sldId id="359" r:id="rId96"/>
    <p:sldId id="326" r:id="rId97"/>
    <p:sldId id="327" r:id="rId98"/>
    <p:sldId id="360" r:id="rId99"/>
    <p:sldId id="329" r:id="rId100"/>
    <p:sldId id="365" r:id="rId101"/>
    <p:sldId id="358" r:id="rId102"/>
    <p:sldId id="394"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408" r:id="rId117"/>
    <p:sldId id="409" r:id="rId118"/>
    <p:sldId id="410" r:id="rId119"/>
    <p:sldId id="411" r:id="rId120"/>
    <p:sldId id="412" r:id="rId121"/>
    <p:sldId id="413" r:id="rId122"/>
    <p:sldId id="414" r:id="rId123"/>
    <p:sldId id="415" r:id="rId124"/>
    <p:sldId id="416" r:id="rId125"/>
    <p:sldId id="417" r:id="rId126"/>
    <p:sldId id="418" r:id="rId127"/>
    <p:sldId id="419" r:id="rId128"/>
    <p:sldId id="420" r:id="rId129"/>
    <p:sldId id="421" r:id="rId130"/>
    <p:sldId id="422" r:id="rId131"/>
    <p:sldId id="423" r:id="rId132"/>
    <p:sldId id="424" r:id="rId133"/>
    <p:sldId id="425" r:id="rId134"/>
    <p:sldId id="426" r:id="rId135"/>
    <p:sldId id="427" r:id="rId136"/>
    <p:sldId id="428" r:id="rId137"/>
    <p:sldId id="429" r:id="rId138"/>
    <p:sldId id="430" r:id="rId139"/>
    <p:sldId id="431" r:id="rId140"/>
    <p:sldId id="432" r:id="rId141"/>
    <p:sldId id="433" r:id="rId142"/>
    <p:sldId id="434" r:id="rId143"/>
    <p:sldId id="313" r:id="rId144"/>
    <p:sldId id="309" r:id="rId145"/>
    <p:sldId id="310" r:id="rId146"/>
    <p:sldId id="311" r:id="rId147"/>
    <p:sldId id="312" r:id="rId148"/>
    <p:sldId id="271" r:id="rId149"/>
    <p:sldId id="302" r:id="rId150"/>
  </p:sldIdLst>
  <p:sldSz cx="9144000" cy="6858000" type="screen4x3"/>
  <p:notesSz cx="6858000" cy="9144000"/>
  <p:custDataLst>
    <p:tags r:id="rId1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2F2F2"/>
    <a:srgbClr val="F0F0F0"/>
    <a:srgbClr val="EEEEEE"/>
    <a:srgbClr val="FAFAF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854" autoAdjust="0"/>
  </p:normalViewPr>
  <p:slideViewPr>
    <p:cSldViewPr snapToGrid="0" showGuides="1">
      <p:cViewPr>
        <p:scale>
          <a:sx n="90" d="100"/>
          <a:sy n="90" d="100"/>
        </p:scale>
        <p:origin x="-510" y="-348"/>
      </p:cViewPr>
      <p:guideLst>
        <p:guide orient="horz" pos="2034"/>
        <p:guide orient="horz" pos="159"/>
        <p:guide orient="horz" pos="4218"/>
        <p:guide orient="horz" pos="958"/>
        <p:guide orient="horz" pos="3974"/>
        <p:guide pos="2976"/>
        <p:guide pos="204"/>
        <p:guide pos="5511"/>
        <p:guide pos="286"/>
        <p:guide pos="44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0" d="100"/>
          <a:sy n="50" d="100"/>
        </p:scale>
        <p:origin x="-2934" y="-108"/>
      </p:cViewPr>
      <p:guideLst>
        <p:guide orient="horz" pos="2880"/>
        <p:guide pos="2160"/>
        <p:guide pos="414"/>
        <p:guide pos="3906"/>
        <p:guide pos="3612"/>
        <p:guide pos="731"/>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117" Type="http://schemas.openxmlformats.org/officeDocument/2006/relationships/slide" Target="slides/slide72.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12" Type="http://schemas.openxmlformats.org/officeDocument/2006/relationships/slide" Target="slides/slide67.xml"/><Relationship Id="rId133" Type="http://schemas.openxmlformats.org/officeDocument/2006/relationships/slide" Target="slides/slide88.xml"/><Relationship Id="rId138" Type="http://schemas.openxmlformats.org/officeDocument/2006/relationships/slide" Target="slides/slide93.xml"/><Relationship Id="rId154" Type="http://schemas.openxmlformats.org/officeDocument/2006/relationships/presProps" Target="presProps.xml"/><Relationship Id="rId16" Type="http://schemas.openxmlformats.org/officeDocument/2006/relationships/slideMaster" Target="slideMasters/slideMaster13.xml"/><Relationship Id="rId107" Type="http://schemas.openxmlformats.org/officeDocument/2006/relationships/slide" Target="slides/slide62.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53" Type="http://schemas.openxmlformats.org/officeDocument/2006/relationships/slide" Target="slides/slide8.xml"/><Relationship Id="rId58" Type="http://schemas.openxmlformats.org/officeDocument/2006/relationships/slide" Target="slides/slide13.xml"/><Relationship Id="rId74" Type="http://schemas.openxmlformats.org/officeDocument/2006/relationships/slide" Target="slides/slide29.xml"/><Relationship Id="rId79" Type="http://schemas.openxmlformats.org/officeDocument/2006/relationships/slide" Target="slides/slide34.xml"/><Relationship Id="rId102" Type="http://schemas.openxmlformats.org/officeDocument/2006/relationships/slide" Target="slides/slide57.xml"/><Relationship Id="rId123" Type="http://schemas.openxmlformats.org/officeDocument/2006/relationships/slide" Target="slides/slide78.xml"/><Relationship Id="rId128" Type="http://schemas.openxmlformats.org/officeDocument/2006/relationships/slide" Target="slides/slide83.xml"/><Relationship Id="rId144" Type="http://schemas.openxmlformats.org/officeDocument/2006/relationships/slide" Target="slides/slide99.xml"/><Relationship Id="rId149" Type="http://schemas.openxmlformats.org/officeDocument/2006/relationships/slide" Target="slides/slide104.xml"/><Relationship Id="rId5" Type="http://schemas.openxmlformats.org/officeDocument/2006/relationships/slideMaster" Target="slideMasters/slideMaster2.xml"/><Relationship Id="rId90" Type="http://schemas.openxmlformats.org/officeDocument/2006/relationships/slide" Target="slides/slide45.xml"/><Relationship Id="rId95" Type="http://schemas.openxmlformats.org/officeDocument/2006/relationships/slide" Target="slides/slide50.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Master" Target="slideMasters/slideMaster40.xml"/><Relationship Id="rId48" Type="http://schemas.openxmlformats.org/officeDocument/2006/relationships/slide" Target="slides/slide3.xml"/><Relationship Id="rId64" Type="http://schemas.openxmlformats.org/officeDocument/2006/relationships/slide" Target="slides/slide19.xml"/><Relationship Id="rId69" Type="http://schemas.openxmlformats.org/officeDocument/2006/relationships/slide" Target="slides/slide24.xml"/><Relationship Id="rId113" Type="http://schemas.openxmlformats.org/officeDocument/2006/relationships/slide" Target="slides/slide68.xml"/><Relationship Id="rId118" Type="http://schemas.openxmlformats.org/officeDocument/2006/relationships/slide" Target="slides/slide73.xml"/><Relationship Id="rId134" Type="http://schemas.openxmlformats.org/officeDocument/2006/relationships/slide" Target="slides/slide89.xml"/><Relationship Id="rId139" Type="http://schemas.openxmlformats.org/officeDocument/2006/relationships/slide" Target="slides/slide94.xml"/><Relationship Id="rId80" Type="http://schemas.openxmlformats.org/officeDocument/2006/relationships/slide" Target="slides/slide35.xml"/><Relationship Id="rId85" Type="http://schemas.openxmlformats.org/officeDocument/2006/relationships/slide" Target="slides/slide40.xml"/><Relationship Id="rId150" Type="http://schemas.openxmlformats.org/officeDocument/2006/relationships/slide" Target="slides/slide105.xml"/><Relationship Id="rId155" Type="http://schemas.openxmlformats.org/officeDocument/2006/relationships/viewProps" Target="viewProps.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59" Type="http://schemas.openxmlformats.org/officeDocument/2006/relationships/slide" Target="slides/slide14.xml"/><Relationship Id="rId103" Type="http://schemas.openxmlformats.org/officeDocument/2006/relationships/slide" Target="slides/slide58.xml"/><Relationship Id="rId108" Type="http://schemas.openxmlformats.org/officeDocument/2006/relationships/slide" Target="slides/slide63.xml"/><Relationship Id="rId124" Type="http://schemas.openxmlformats.org/officeDocument/2006/relationships/slide" Target="slides/slide79.xml"/><Relationship Id="rId129" Type="http://schemas.openxmlformats.org/officeDocument/2006/relationships/slide" Target="slides/slide84.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11" Type="http://schemas.openxmlformats.org/officeDocument/2006/relationships/slide" Target="slides/slide66.xml"/><Relationship Id="rId132" Type="http://schemas.openxmlformats.org/officeDocument/2006/relationships/slide" Target="slides/slide87.xml"/><Relationship Id="rId140" Type="http://schemas.openxmlformats.org/officeDocument/2006/relationships/slide" Target="slides/slide95.xml"/><Relationship Id="rId145" Type="http://schemas.openxmlformats.org/officeDocument/2006/relationships/slide" Target="slides/slide100.xml"/><Relationship Id="rId15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4.xml"/><Relationship Id="rId57" Type="http://schemas.openxmlformats.org/officeDocument/2006/relationships/slide" Target="slides/slide12.xml"/><Relationship Id="rId106" Type="http://schemas.openxmlformats.org/officeDocument/2006/relationships/slide" Target="slides/slide61.xml"/><Relationship Id="rId114" Type="http://schemas.openxmlformats.org/officeDocument/2006/relationships/slide" Target="slides/slide69.xml"/><Relationship Id="rId119" Type="http://schemas.openxmlformats.org/officeDocument/2006/relationships/slide" Target="slides/slide74.xml"/><Relationship Id="rId127" Type="http://schemas.openxmlformats.org/officeDocument/2006/relationships/slide" Target="slides/slide82.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slide" Target="slides/slide54.xml"/><Relationship Id="rId101" Type="http://schemas.openxmlformats.org/officeDocument/2006/relationships/slide" Target="slides/slide56.xml"/><Relationship Id="rId122" Type="http://schemas.openxmlformats.org/officeDocument/2006/relationships/slide" Target="slides/slide77.xml"/><Relationship Id="rId130" Type="http://schemas.openxmlformats.org/officeDocument/2006/relationships/slide" Target="slides/slide85.xml"/><Relationship Id="rId135" Type="http://schemas.openxmlformats.org/officeDocument/2006/relationships/slide" Target="slides/slide90.xml"/><Relationship Id="rId143" Type="http://schemas.openxmlformats.org/officeDocument/2006/relationships/slide" Target="slides/slide98.xml"/><Relationship Id="rId148" Type="http://schemas.openxmlformats.org/officeDocument/2006/relationships/slide" Target="slides/slide103.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slide" Target="slides/slide64.xml"/><Relationship Id="rId34" Type="http://schemas.openxmlformats.org/officeDocument/2006/relationships/slideMaster" Target="slideMasters/slideMaster31.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slide" Target="slides/slide52.xml"/><Relationship Id="rId104" Type="http://schemas.openxmlformats.org/officeDocument/2006/relationships/slide" Target="slides/slide59.xml"/><Relationship Id="rId120" Type="http://schemas.openxmlformats.org/officeDocument/2006/relationships/slide" Target="slides/slide75.xml"/><Relationship Id="rId125" Type="http://schemas.openxmlformats.org/officeDocument/2006/relationships/slide" Target="slides/slide80.xml"/><Relationship Id="rId141" Type="http://schemas.openxmlformats.org/officeDocument/2006/relationships/slide" Target="slides/slide96.xml"/><Relationship Id="rId146" Type="http://schemas.openxmlformats.org/officeDocument/2006/relationships/slide" Target="slides/slide101.xml"/><Relationship Id="rId7" Type="http://schemas.openxmlformats.org/officeDocument/2006/relationships/slideMaster" Target="slideMasters/slideMaster4.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customXml" Target="../customXml/item2.xml"/><Relationship Id="rId29" Type="http://schemas.openxmlformats.org/officeDocument/2006/relationships/slideMaster" Target="slideMasters/slideMaster26.xml"/><Relationship Id="rId24" Type="http://schemas.openxmlformats.org/officeDocument/2006/relationships/slideMaster" Target="slideMasters/slideMaster21.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66" Type="http://schemas.openxmlformats.org/officeDocument/2006/relationships/slide" Target="slides/slide21.xml"/><Relationship Id="rId87" Type="http://schemas.openxmlformats.org/officeDocument/2006/relationships/slide" Target="slides/slide42.xml"/><Relationship Id="rId110" Type="http://schemas.openxmlformats.org/officeDocument/2006/relationships/slide" Target="slides/slide65.xml"/><Relationship Id="rId115" Type="http://schemas.openxmlformats.org/officeDocument/2006/relationships/slide" Target="slides/slide70.xml"/><Relationship Id="rId131" Type="http://schemas.openxmlformats.org/officeDocument/2006/relationships/slide" Target="slides/slide86.xml"/><Relationship Id="rId136" Type="http://schemas.openxmlformats.org/officeDocument/2006/relationships/slide" Target="slides/slide91.xml"/><Relationship Id="rId157" Type="http://schemas.openxmlformats.org/officeDocument/2006/relationships/tableStyles" Target="tableStyles.xml"/><Relationship Id="rId61" Type="http://schemas.openxmlformats.org/officeDocument/2006/relationships/slide" Target="slides/slide16.xml"/><Relationship Id="rId82" Type="http://schemas.openxmlformats.org/officeDocument/2006/relationships/slide" Target="slides/slide37.xml"/><Relationship Id="rId152" Type="http://schemas.openxmlformats.org/officeDocument/2006/relationships/handoutMaster" Target="handoutMasters/handout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56" Type="http://schemas.openxmlformats.org/officeDocument/2006/relationships/slide" Target="slides/slide11.xml"/><Relationship Id="rId77" Type="http://schemas.openxmlformats.org/officeDocument/2006/relationships/slide" Target="slides/slide32.xml"/><Relationship Id="rId100" Type="http://schemas.openxmlformats.org/officeDocument/2006/relationships/slide" Target="slides/slide55.xml"/><Relationship Id="rId105" Type="http://schemas.openxmlformats.org/officeDocument/2006/relationships/slide" Target="slides/slide60.xml"/><Relationship Id="rId126" Type="http://schemas.openxmlformats.org/officeDocument/2006/relationships/slide" Target="slides/slide81.xml"/><Relationship Id="rId147" Type="http://schemas.openxmlformats.org/officeDocument/2006/relationships/slide" Target="slides/slide102.xml"/><Relationship Id="rId8" Type="http://schemas.openxmlformats.org/officeDocument/2006/relationships/slideMaster" Target="slideMasters/slideMaster5.xml"/><Relationship Id="rId51" Type="http://schemas.openxmlformats.org/officeDocument/2006/relationships/slide" Target="slides/slide6.xml"/><Relationship Id="rId72" Type="http://schemas.openxmlformats.org/officeDocument/2006/relationships/slide" Target="slides/slide27.xml"/><Relationship Id="rId93" Type="http://schemas.openxmlformats.org/officeDocument/2006/relationships/slide" Target="slides/slide48.xml"/><Relationship Id="rId98" Type="http://schemas.openxmlformats.org/officeDocument/2006/relationships/slide" Target="slides/slide53.xml"/><Relationship Id="rId121" Type="http://schemas.openxmlformats.org/officeDocument/2006/relationships/slide" Target="slides/slide76.xml"/><Relationship Id="rId142" Type="http://schemas.openxmlformats.org/officeDocument/2006/relationships/slide" Target="slides/slide97.xml"/><Relationship Id="rId3" Type="http://schemas.openxmlformats.org/officeDocument/2006/relationships/customXml" Target="../customXml/item3.xml"/><Relationship Id="rId25" Type="http://schemas.openxmlformats.org/officeDocument/2006/relationships/slideMaster" Target="slideMasters/slideMaster22.xml"/><Relationship Id="rId46" Type="http://schemas.openxmlformats.org/officeDocument/2006/relationships/slide" Target="slides/slide1.xml"/><Relationship Id="rId67" Type="http://schemas.openxmlformats.org/officeDocument/2006/relationships/slide" Target="slides/slide22.xml"/><Relationship Id="rId116" Type="http://schemas.openxmlformats.org/officeDocument/2006/relationships/slide" Target="slides/slide71.xml"/><Relationship Id="rId137" Type="http://schemas.openxmlformats.org/officeDocument/2006/relationships/slide" Target="slides/slide9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68000" y="360000"/>
            <a:ext cx="2971800" cy="457200"/>
          </a:xfrm>
          <a:prstGeom prst="rect">
            <a:avLst/>
          </a:prstGeom>
        </p:spPr>
        <p:txBody>
          <a:bodyPr vert="horz" lIns="91440" tIns="45720" rIns="91440" bIns="45720" rtlCol="0"/>
          <a:lstStyle>
            <a:lvl1pPr algn="l">
              <a:defRPr sz="1200"/>
            </a:lvl1pPr>
          </a:lstStyle>
          <a:p>
            <a:endParaRPr lang="en-GB" sz="100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468000" y="8496000"/>
            <a:ext cx="2971800" cy="457200"/>
          </a:xfrm>
          <a:prstGeom prst="rect">
            <a:avLst/>
          </a:prstGeom>
        </p:spPr>
        <p:txBody>
          <a:bodyPr vert="horz" lIns="91440" tIns="45720" rIns="91440" bIns="45720" rtlCol="0" anchor="b"/>
          <a:lstStyle>
            <a:lvl1pPr algn="r">
              <a:defRPr sz="1200"/>
            </a:lvl1pPr>
          </a:lstStyle>
          <a:p>
            <a:pPr algn="l"/>
            <a:fld id="{75A1FD7C-D97D-418B-9498-035D17392EED}" type="datetimeFigureOut">
              <a:rPr lang="en-US" sz="1000" smtClean="0">
                <a:solidFill>
                  <a:schemeClr val="tx2"/>
                </a:solidFill>
                <a:latin typeface="Arial" pitchFamily="34" charset="0"/>
                <a:cs typeface="Arial" pitchFamily="34" charset="0"/>
              </a:rPr>
              <a:pPr algn="l"/>
              <a:t>7/9/2013</a:t>
            </a:fld>
            <a:endParaRPr lang="en-US" sz="1000" dirty="0">
              <a:solidFill>
                <a:schemeClr val="tx2"/>
              </a:solidFill>
              <a:latin typeface="Arial" pitchFamily="34" charset="0"/>
              <a:cs typeface="Arial" pitchFamily="34" charset="0"/>
            </a:endParaRPr>
          </a:p>
        </p:txBody>
      </p:sp>
      <p:sp>
        <p:nvSpPr>
          <p:cNvPr id="4" name="Footer Placeholder 3"/>
          <p:cNvSpPr>
            <a:spLocks noGrp="1"/>
          </p:cNvSpPr>
          <p:nvPr>
            <p:ph type="ftr" sz="quarter" idx="2"/>
          </p:nvPr>
        </p:nvSpPr>
        <p:spPr>
          <a:xfrm>
            <a:off x="3925824" y="360000"/>
            <a:ext cx="2537976" cy="457200"/>
          </a:xfrm>
          <a:prstGeom prst="rect">
            <a:avLst/>
          </a:prstGeom>
        </p:spPr>
        <p:txBody>
          <a:bodyPr vert="horz" lIns="91440" tIns="45720" rIns="91440" bIns="45720" rtlCol="0" anchor="t"/>
          <a:lstStyle>
            <a:lvl1pPr algn="l">
              <a:defRPr sz="1200"/>
            </a:lvl1pPr>
          </a:lstStyle>
          <a:p>
            <a:pPr algn="r"/>
            <a:r>
              <a:rPr lang="en-GB" sz="1000" b="1" smtClean="0">
                <a:solidFill>
                  <a:schemeClr val="tx2"/>
                </a:solidFill>
                <a:latin typeface="Arial" pitchFamily="34" charset="0"/>
                <a:cs typeface="Arial" pitchFamily="34" charset="0"/>
              </a:rPr>
              <a:t>Munich Re</a:t>
            </a:r>
            <a:endParaRPr lang="en-GB" sz="1000" b="1">
              <a:solidFill>
                <a:schemeClr val="tx2"/>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3492000" y="8496000"/>
            <a:ext cx="2971800" cy="457200"/>
          </a:xfrm>
          <a:prstGeom prst="rect">
            <a:avLst/>
          </a:prstGeom>
        </p:spPr>
        <p:txBody>
          <a:bodyPr vert="horz" lIns="91440" tIns="45720" rIns="91440" bIns="45720" rtlCol="0" anchor="b"/>
          <a:lstStyle>
            <a:lvl1pPr algn="r">
              <a:defRPr sz="1200"/>
            </a:lvl1pPr>
          </a:lstStyle>
          <a:p>
            <a:fld id="{EEABD0B5-4480-426B-B0B0-B3ADA101E8D0}" type="slidenum">
              <a:rPr lang="en-US" sz="1000" smtClean="0">
                <a:solidFill>
                  <a:schemeClr val="tx2"/>
                </a:solidFill>
                <a:latin typeface="Arial" pitchFamily="34" charset="0"/>
                <a:cs typeface="Arial" pitchFamily="34" charset="0"/>
              </a:rPr>
              <a:pPr/>
              <a:t>‹#›</a:t>
            </a:fld>
            <a:endParaRPr lang="en-US" sz="10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4473" y="0"/>
            <a:ext cx="2971800" cy="457200"/>
          </a:xfrm>
          <a:prstGeom prst="rect">
            <a:avLst/>
          </a:prstGeom>
        </p:spPr>
        <p:txBody>
          <a:bodyPr vert="horz" lIns="91440" tIns="45720" rIns="91440" bIns="45720" rtlCol="0" anchor="t"/>
          <a:lstStyle>
            <a:lvl1pPr algn="l">
              <a:defRPr sz="1000">
                <a:solidFill>
                  <a:schemeClr val="tx2"/>
                </a:solidFill>
                <a:latin typeface="Arial" pitchFamily="34" charset="0"/>
                <a:cs typeface="Arial" pitchFamily="34" charset="0"/>
              </a:defRPr>
            </a:lvl1pPr>
          </a:lstStyle>
          <a:p>
            <a:endParaRPr lang="en-US" noProof="0" dirty="0"/>
          </a:p>
        </p:txBody>
      </p:sp>
      <p:sp>
        <p:nvSpPr>
          <p:cNvPr id="3" name="Date Placeholder 2"/>
          <p:cNvSpPr>
            <a:spLocks noGrp="1"/>
          </p:cNvSpPr>
          <p:nvPr>
            <p:ph type="dt" idx="1"/>
          </p:nvPr>
        </p:nvSpPr>
        <p:spPr>
          <a:xfrm>
            <a:off x="657225" y="8686800"/>
            <a:ext cx="2771775" cy="457200"/>
          </a:xfrm>
          <a:prstGeom prst="rect">
            <a:avLst/>
          </a:prstGeom>
        </p:spPr>
        <p:txBody>
          <a:bodyPr vert="horz" lIns="91440" tIns="45720" rIns="91440" bIns="45720" rtlCol="0" anchor="b"/>
          <a:lstStyle>
            <a:lvl1pPr algn="l">
              <a:defRPr sz="1000">
                <a:solidFill>
                  <a:schemeClr val="tx2"/>
                </a:solidFill>
                <a:latin typeface="Arial" pitchFamily="34" charset="0"/>
                <a:cs typeface="Arial" pitchFamily="34" charset="0"/>
              </a:defRPr>
            </a:lvl1pPr>
          </a:lstStyle>
          <a:p>
            <a:fld id="{1647DA14-1E89-4CD7-86C8-8666AA27E017}" type="datetimeFigureOut">
              <a:rPr lang="en-US" noProof="0" smtClean="0"/>
              <a:pPr/>
              <a:t>7/9/2013</a:t>
            </a:fld>
            <a:endParaRPr lang="en-US" noProof="0"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1160463" y="4343400"/>
            <a:ext cx="4573587"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487877" y="0"/>
            <a:ext cx="1803384" cy="457200"/>
          </a:xfrm>
          <a:prstGeom prst="rect">
            <a:avLst/>
          </a:prstGeom>
        </p:spPr>
        <p:txBody>
          <a:bodyPr vert="horz" lIns="91440" tIns="45720" rIns="91440" bIns="45720" rtlCol="0" anchor="t"/>
          <a:lstStyle>
            <a:lvl1pPr algn="r">
              <a:defRPr sz="1000" b="1">
                <a:solidFill>
                  <a:schemeClr val="tx2"/>
                </a:solidFill>
                <a:latin typeface="Arial" pitchFamily="34" charset="0"/>
                <a:cs typeface="Arial" pitchFamily="34" charset="0"/>
              </a:defRPr>
            </a:lvl1pPr>
          </a:lstStyle>
          <a:p>
            <a:r>
              <a:rPr lang="en-US" noProof="0" dirty="0" smtClean="0"/>
              <a:t>Munich Re</a:t>
            </a:r>
            <a:endParaRPr lang="en-US" noProof="0" dirty="0"/>
          </a:p>
        </p:txBody>
      </p:sp>
      <p:sp>
        <p:nvSpPr>
          <p:cNvPr id="7" name="Slide Number Placeholder 6"/>
          <p:cNvSpPr>
            <a:spLocks noGrp="1"/>
          </p:cNvSpPr>
          <p:nvPr>
            <p:ph type="sldNum" sz="quarter" idx="5"/>
          </p:nvPr>
        </p:nvSpPr>
        <p:spPr>
          <a:xfrm>
            <a:off x="3648079" y="8686800"/>
            <a:ext cx="2552696" cy="457200"/>
          </a:xfrm>
          <a:prstGeom prst="rect">
            <a:avLst/>
          </a:prstGeom>
        </p:spPr>
        <p:txBody>
          <a:bodyPr vert="horz" lIns="91440" tIns="45720" rIns="91440" bIns="45720" rtlCol="0" anchor="b"/>
          <a:lstStyle>
            <a:lvl1pPr algn="r">
              <a:defRPr sz="1000">
                <a:solidFill>
                  <a:schemeClr val="tx2"/>
                </a:solidFill>
                <a:latin typeface="Arial" pitchFamily="34" charset="0"/>
                <a:cs typeface="Arial" pitchFamily="34" charset="0"/>
              </a:defRPr>
            </a:lvl1pPr>
          </a:lstStyle>
          <a:p>
            <a:fld id="{E5721651-C618-4989-BD9A-C51CDEA22A0A}" type="slidenum">
              <a:rPr lang="en-US" noProof="0" smtClean="0"/>
              <a:pPr/>
              <a:t>‹#›</a:t>
            </a:fld>
            <a:endParaRPr 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a:t>
            </a:fld>
            <a:endParaRPr lang="en-US"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884029" y="8684930"/>
            <a:ext cx="2972420" cy="457514"/>
          </a:xfrm>
          <a:prstGeom prst="rect">
            <a:avLst/>
          </a:prstGeom>
          <a:noFill/>
        </p:spPr>
        <p:txBody>
          <a:bodyPr lIns="89673" tIns="44839" rIns="89673" bIns="44839"/>
          <a:lstStyle/>
          <a:p>
            <a:fld id="{A3D26478-178B-4943-BBE1-FEC03D3E9047}" type="slidenum">
              <a:rPr lang="en-US" smtClean="0">
                <a:latin typeface="Arial" pitchFamily="34" charset="0"/>
              </a:rPr>
              <a:pPr/>
              <a:t>100</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1143000" y="684213"/>
            <a:ext cx="4572000" cy="3429000"/>
          </a:xfrm>
          <a:prstGeom prst="rect">
            <a:avLst/>
          </a:prstGeom>
          <a:ln/>
        </p:spPr>
      </p:sp>
      <p:sp>
        <p:nvSpPr>
          <p:cNvPr id="44036" name="Rectangle 3"/>
          <p:cNvSpPr>
            <a:spLocks noGrp="1" noChangeArrowheads="1"/>
          </p:cNvSpPr>
          <p:nvPr>
            <p:ph type="body" idx="1"/>
          </p:nvPr>
        </p:nvSpPr>
        <p:spPr>
          <a:xfrm>
            <a:off x="304386" y="4344027"/>
            <a:ext cx="6249230" cy="4114487"/>
          </a:xfrm>
          <a:prstGeom prst="rect">
            <a:avLst/>
          </a:prstGeom>
          <a:noFill/>
          <a:ln/>
        </p:spPr>
        <p:txBody>
          <a:bodyPr lIns="95841" tIns="47922" rIns="95841" bIns="47922"/>
          <a:lstStyle/>
          <a:p>
            <a:pPr lvl="1"/>
            <a:endParaRPr lang="en-US" b="1" dirty="0" smtClean="0">
              <a:latin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E5E2B82B-5211-4850-822F-17708F05DF28}" type="slidenum">
              <a:rPr lang="de-DE" smtClean="0">
                <a:solidFill>
                  <a:prstClr val="black"/>
                </a:solidFill>
              </a:rPr>
              <a:pPr/>
              <a:t>102</a:t>
            </a:fld>
            <a:endParaRPr lang="de-DE">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104</a:t>
            </a:fld>
            <a:endParaRPr lang="en-US" noProof="0"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a:t>
            </a:fld>
            <a:endParaRPr lang="en-US"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46175" y="687388"/>
            <a:ext cx="4565650" cy="3425825"/>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883951" y="4343715"/>
            <a:ext cx="5085427" cy="4110734"/>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46175" y="687388"/>
            <a:ext cx="4565650" cy="3425825"/>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883951" y="4343715"/>
            <a:ext cx="5085427" cy="4110734"/>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146175" y="687388"/>
            <a:ext cx="4565650" cy="342582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883951" y="4343715"/>
            <a:ext cx="5085427" cy="4110734"/>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17</a:t>
            </a:fld>
            <a:endParaRPr lang="en-US"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5958" y="4343713"/>
            <a:ext cx="5486088" cy="4113863"/>
          </a:xfrm>
          <a:prstGeom prst="rect">
            <a:avLst/>
          </a:prstGeom>
        </p:spPr>
        <p:txBody>
          <a:bodyPr lIns="89934" tIns="44967" rIns="89934" bIns="44967">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5958" y="4343713"/>
            <a:ext cx="5486088" cy="4113863"/>
          </a:xfrm>
          <a:prstGeom prst="rect">
            <a:avLst/>
          </a:prstGeom>
        </p:spPr>
        <p:txBody>
          <a:bodyPr lIns="89934" tIns="44967" rIns="89934" bIns="44967">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a:t>
            </a:fld>
            <a:endParaRPr lang="en-US"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5958" y="4343713"/>
            <a:ext cx="5486088" cy="4113863"/>
          </a:xfrm>
          <a:prstGeom prst="rect">
            <a:avLst/>
          </a:prstGeom>
        </p:spPr>
        <p:txBody>
          <a:bodyPr lIns="89934" tIns="44967" rIns="89934" bIns="44967">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21</a:t>
            </a:fld>
            <a:endParaRPr lang="en-US"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27</a:t>
            </a:fld>
            <a:endParaRPr lang="en-US" noProof="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28</a:t>
            </a:fld>
            <a:endParaRPr lang="en-US" noProof="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29</a:t>
            </a:fld>
            <a:endParaRPr lang="en-US"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884031" y="8684927"/>
            <a:ext cx="2972419" cy="457515"/>
          </a:xfrm>
          <a:prstGeom prst="rect">
            <a:avLst/>
          </a:prstGeom>
          <a:noFill/>
        </p:spPr>
        <p:txBody>
          <a:bodyPr lIns="89667" tIns="44836" rIns="89667" bIns="44836"/>
          <a:lstStyle/>
          <a:p>
            <a:fld id="{A3D26478-178B-4943-BBE1-FEC03D3E9047}" type="slidenum">
              <a:rPr lang="en-US" smtClean="0">
                <a:latin typeface="Arial" pitchFamily="34" charset="0"/>
              </a:rPr>
              <a:pPr/>
              <a:t>3</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1143000" y="685800"/>
            <a:ext cx="4572000" cy="3429000"/>
          </a:xfrm>
          <a:prstGeom prst="rect">
            <a:avLst/>
          </a:prstGeom>
          <a:ln/>
        </p:spPr>
      </p:sp>
      <p:sp>
        <p:nvSpPr>
          <p:cNvPr id="44036" name="Rectangle 3"/>
          <p:cNvSpPr>
            <a:spLocks noGrp="1" noChangeArrowheads="1"/>
          </p:cNvSpPr>
          <p:nvPr>
            <p:ph type="body" idx="1"/>
          </p:nvPr>
        </p:nvSpPr>
        <p:spPr>
          <a:xfrm>
            <a:off x="304388" y="4344029"/>
            <a:ext cx="6249229" cy="4114486"/>
          </a:xfrm>
          <a:prstGeom prst="rect">
            <a:avLst/>
          </a:prstGeom>
          <a:noFill/>
          <a:ln/>
        </p:spPr>
        <p:txBody>
          <a:bodyPr lIns="95835" tIns="47919" rIns="95835" bIns="47919"/>
          <a:lstStyle/>
          <a:p>
            <a:pPr lvl="1"/>
            <a:endParaRPr lang="en-US" b="1"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30</a:t>
            </a:fld>
            <a:endParaRPr lang="en-US" noProof="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31</a:t>
            </a:fld>
            <a:endParaRPr lang="en-US" noProof="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32</a:t>
            </a:fld>
            <a:endParaRPr lang="en-US" noProof="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33</a:t>
            </a:fld>
            <a:endParaRPr lang="en-US" noProof="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34</a:t>
            </a:fld>
            <a:endParaRPr lang="en-US" noProof="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35</a:t>
            </a:fld>
            <a:endParaRPr lang="en-US" noProof="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36</a:t>
            </a:fld>
            <a:endParaRPr lang="en-US" noProof="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37</a:t>
            </a:fld>
            <a:endParaRPr lang="en-US" noProof="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38</a:t>
            </a:fld>
            <a:endParaRPr lang="en-US" noProof="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3588" cy="3429000"/>
          </a:xfrm>
          <a:prstGeom prst="rect">
            <a:avLst/>
          </a:prstGeom>
        </p:spPr>
      </p:sp>
      <p:sp>
        <p:nvSpPr>
          <p:cNvPr id="3" name="Notizenplatzhalter 2"/>
          <p:cNvSpPr>
            <a:spLocks noGrp="1"/>
          </p:cNvSpPr>
          <p:nvPr>
            <p:ph type="body" idx="1"/>
          </p:nvPr>
        </p:nvSpPr>
        <p:spPr>
          <a:xfrm>
            <a:off x="685801" y="4343401"/>
            <a:ext cx="5486400" cy="4114800"/>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a:xfrm>
            <a:off x="3884618" y="8685214"/>
            <a:ext cx="2971799" cy="457200"/>
          </a:xfrm>
          <a:prstGeom prst="rect">
            <a:avLst/>
          </a:prstGeom>
        </p:spPr>
        <p:txBody>
          <a:bodyPr/>
          <a:lstStyle/>
          <a:p>
            <a:fld id="{E5E2B82B-5211-4850-822F-17708F05DF28}" type="slidenum">
              <a:rPr lang="de-DE" smtClean="0">
                <a:solidFill>
                  <a:prstClr val="black"/>
                </a:solidFill>
              </a:rPr>
              <a:pPr/>
              <a:t>39</a:t>
            </a:fld>
            <a:endParaRPr lang="de-D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a:t>
            </a:fld>
            <a:endParaRPr lang="en-US" noProof="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EE60E62-1633-4D67-9482-CE3D46AFEDE7}" type="slidenum">
              <a:rPr lang="de-DE" smtClean="0"/>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41</a:t>
            </a:fld>
            <a:endParaRPr lang="en-US" noProof="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42</a:t>
            </a:fld>
            <a:endParaRPr lang="en-US" noProof="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43</a:t>
            </a:fld>
            <a:endParaRPr lang="en-US" noProof="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45</a:t>
            </a:fld>
            <a:endParaRPr lang="en-US" noProof="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46</a:t>
            </a:fld>
            <a:endParaRPr lang="en-US" noProof="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47</a:t>
            </a:fld>
            <a:endParaRPr lang="en-US" noProof="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48</a:t>
            </a:fld>
            <a:endParaRPr lang="en-US" noProof="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ECDADF7-BAFC-4EFE-A4CD-9AF4B127DC6D}" type="slidenum">
              <a:rPr lang="de-DE" smtClean="0"/>
              <a:pPr/>
              <a:t>49</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50</a:t>
            </a:fld>
            <a:endParaRPr lang="en-US" noProof="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51</a:t>
            </a:fld>
            <a:endParaRPr lang="en-US" noProof="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ECDADF7-BAFC-4EFE-A4CD-9AF4B127DC6D}" type="slidenum">
              <a:rPr lang="de-DE" smtClean="0">
                <a:solidFill>
                  <a:srgbClr val="000000"/>
                </a:solidFill>
              </a:rPr>
              <a:pPr/>
              <a:t>52</a:t>
            </a:fld>
            <a:endParaRPr lang="de-DE" dirty="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ECDADF7-BAFC-4EFE-A4CD-9AF4B127DC6D}" type="slidenum">
              <a:rPr lang="de-DE" smtClean="0"/>
              <a:pPr/>
              <a:t>53</a:t>
            </a:fld>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54</a:t>
            </a:fld>
            <a:endParaRPr lang="en-US" noProof="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ECDADF7-BAFC-4EFE-A4CD-9AF4B127DC6D}" type="slidenum">
              <a:rPr lang="de-DE" smtClean="0">
                <a:solidFill>
                  <a:srgbClr val="000000"/>
                </a:solidFill>
              </a:rPr>
              <a:pPr/>
              <a:t>55</a:t>
            </a:fld>
            <a:endParaRPr lang="de-DE" dirty="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56</a:t>
            </a:fld>
            <a:endParaRPr lang="en-US" noProof="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57</a:t>
            </a:fld>
            <a:endParaRPr lang="en-US" noProof="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solidFill>
                  <a:srgbClr val="000000"/>
                </a:solidFill>
              </a:rPr>
              <a:pPr>
                <a:defRPr/>
              </a:pPr>
              <a:t>58</a:t>
            </a:fld>
            <a:endParaRPr lang="en-US" dirty="0" smtClean="0">
              <a:solidFill>
                <a:srgbClr val="000000"/>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98372"/>
            <a:ext cx="690779" cy="244065"/>
          </a:xfrm>
        </p:spPr>
        <p:txBody>
          <a:bodyPr/>
          <a:lstStyle/>
          <a:p>
            <a:pPr>
              <a:defRPr/>
            </a:pPr>
            <a:fld id="{3A6B90E8-B186-4EE7-9831-1401031F6C6C}" type="slidenum">
              <a:rPr lang="en-US" smtClean="0">
                <a:solidFill>
                  <a:srgbClr val="000000"/>
                </a:solidFill>
              </a:rPr>
              <a:pPr>
                <a:defRPr/>
              </a:pPr>
              <a:t>59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61</a:t>
            </a:fld>
            <a:endParaRPr lang="en-US" noProof="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solidFill>
                  <a:srgbClr val="000000"/>
                </a:solidFill>
              </a:rPr>
              <a:pPr>
                <a:defRPr/>
              </a:pPr>
              <a:t>63</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solidFill>
                  <a:srgbClr val="000000"/>
                </a:solidFill>
              </a:rPr>
              <a:pPr>
                <a:defRPr/>
              </a:pPr>
              <a:t>65</a:t>
            </a:fld>
            <a:endParaRPr lang="en-US" smtClean="0">
              <a:solidFill>
                <a:srgbClr val="000000"/>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8898515"/>
            <a:ext cx="690779" cy="243923"/>
          </a:xfrm>
          <a:prstGeom prst="rect">
            <a:avLst/>
          </a:prstGeom>
          <a:noFill/>
          <a:ln w="9525">
            <a:noFill/>
            <a:miter lim="800000"/>
            <a:headEnd/>
            <a:tailEnd/>
          </a:ln>
        </p:spPr>
        <p:txBody>
          <a:bodyPr lIns="45085" tIns="45687" rIns="45085" bIns="45687" anchor="b">
            <a:spAutoFit/>
          </a:bodyPr>
          <a:lstStyle/>
          <a:p>
            <a:pPr algn="ctr" defTabSz="914119" fontAlgn="base">
              <a:spcBef>
                <a:spcPct val="0"/>
              </a:spcBef>
              <a:spcAft>
                <a:spcPct val="0"/>
              </a:spcAft>
            </a:pPr>
            <a:fld id="{10D51B6F-E5CE-42ED-829B-9910A1E4B827}" type="slidenum">
              <a:rPr lang="en-US" sz="1000">
                <a:solidFill>
                  <a:srgbClr val="000000"/>
                </a:solidFill>
                <a:latin typeface="Arial" charset="0"/>
                <a:cs typeface="Arial" charset="0"/>
              </a:rPr>
              <a:pPr algn="ctr" defTabSz="914119" fontAlgn="base">
                <a:spcBef>
                  <a:spcPct val="0"/>
                </a:spcBef>
                <a:spcAft>
                  <a:spcPct val="0"/>
                </a:spcAft>
              </a:pPr>
              <a:t>66</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8898372"/>
            <a:ext cx="690779" cy="244065"/>
          </a:xfrm>
        </p:spPr>
        <p:txBody>
          <a:bodyPr/>
          <a:lstStyle/>
          <a:p>
            <a:pPr>
              <a:defRPr/>
            </a:pPr>
            <a:fld id="{DCE71A6E-EC86-4CBB-BEA9-6ABDE2107F32}" type="slidenum">
              <a:rPr lang="en-US" smtClean="0">
                <a:solidFill>
                  <a:srgbClr val="000000"/>
                </a:solidFill>
              </a:rPr>
              <a:pPr>
                <a:defRPr/>
              </a:pPr>
              <a:t>67</a:t>
            </a:fld>
            <a:endParaRPr lang="en-US" dirty="0">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98372"/>
            <a:ext cx="690779" cy="244065"/>
          </a:xfrm>
        </p:spPr>
        <p:txBody>
          <a:bodyPr/>
          <a:lstStyle/>
          <a:p>
            <a:pPr>
              <a:defRPr/>
            </a:pPr>
            <a:fld id="{3A6B90E8-B186-4EE7-9831-1401031F6C6C}" type="slidenum">
              <a:rPr lang="en-US" smtClean="0">
                <a:solidFill>
                  <a:srgbClr val="000000"/>
                </a:solidFill>
              </a:rPr>
              <a:pPr>
                <a:defRPr/>
              </a:pPr>
              <a:t>68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8898515"/>
            <a:ext cx="690779" cy="243923"/>
          </a:xfrm>
        </p:spPr>
        <p:txBody>
          <a:bodyPr/>
          <a:lstStyle/>
          <a:p>
            <a:pPr defTabSz="912560">
              <a:defRPr/>
            </a:pPr>
            <a:fld id="{997B1A37-7284-48D3-AB21-085E11E2C639}" type="slidenum">
              <a:rPr lang="en-US" smtClean="0">
                <a:solidFill>
                  <a:srgbClr val="000000"/>
                </a:solidFill>
              </a:rPr>
              <a:pPr defTabSz="912560">
                <a:defRPr/>
              </a:pPr>
              <a:t>69</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86726" y="8896952"/>
            <a:ext cx="687667" cy="245487"/>
          </a:xfrm>
          <a:prstGeom prst="rect">
            <a:avLst/>
          </a:prstGeom>
          <a:noFill/>
          <a:ln w="9525">
            <a:noFill/>
            <a:miter lim="800000"/>
            <a:headEnd/>
            <a:tailEnd/>
          </a:ln>
        </p:spPr>
        <p:txBody>
          <a:bodyPr lIns="45157" tIns="45759" rIns="45157" bIns="45759" anchor="b">
            <a:spAutoFit/>
          </a:bodyPr>
          <a:lstStyle/>
          <a:p>
            <a:pPr algn="ctr" defTabSz="915656" fontAlgn="base">
              <a:spcBef>
                <a:spcPct val="0"/>
              </a:spcBef>
              <a:spcAft>
                <a:spcPct val="0"/>
              </a:spcAft>
            </a:pPr>
            <a:fld id="{4399CF41-50F9-49BD-A259-C822E00D5B97}" type="slidenum">
              <a:rPr lang="en-US" sz="1000" smtClean="0">
                <a:solidFill>
                  <a:srgbClr val="000000"/>
                </a:solidFill>
                <a:latin typeface="Arial" charset="0"/>
                <a:cs typeface="Arial" charset="0"/>
              </a:rPr>
              <a:pPr algn="ctr" defTabSz="915656" fontAlgn="base">
                <a:spcBef>
                  <a:spcPct val="0"/>
                </a:spcBef>
                <a:spcAft>
                  <a:spcPct val="0"/>
                </a:spcAft>
              </a:pPr>
              <a:t>70</a:t>
            </a:fld>
            <a:endParaRPr lang="en-US" sz="1000" dirty="0" smtClean="0">
              <a:solidFill>
                <a:srgbClr val="000000"/>
              </a:solidFill>
              <a:latin typeface="Arial" charset="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solidFill>
                  <a:srgbClr val="000000"/>
                </a:solidFill>
              </a:rPr>
              <a:pPr>
                <a:defRPr/>
              </a:pPr>
              <a:t>71</a:t>
            </a:fld>
            <a:endParaRPr lang="en-US" smtClean="0">
              <a:solidFill>
                <a:srgbClr val="000000"/>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85167" y="8898514"/>
            <a:ext cx="690779" cy="243923"/>
          </a:xfrm>
        </p:spPr>
        <p:txBody>
          <a:bodyPr/>
          <a:lstStyle/>
          <a:p>
            <a:pPr defTabSz="912654">
              <a:defRPr/>
            </a:pPr>
            <a:fld id="{5858BD08-603D-48F8-9A20-C039EB7A66EE}" type="slidenum">
              <a:rPr lang="en-US" smtClean="0">
                <a:solidFill>
                  <a:srgbClr val="000000"/>
                </a:solidFill>
              </a:rPr>
              <a:pPr defTabSz="912654">
                <a:defRPr/>
              </a:pPr>
              <a:t>72</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8898514"/>
            <a:ext cx="690779" cy="243923"/>
          </a:xfrm>
        </p:spPr>
        <p:txBody>
          <a:bodyPr/>
          <a:lstStyle/>
          <a:p>
            <a:pPr>
              <a:defRPr/>
            </a:pPr>
            <a:fld id="{ECA2118D-97E9-47A6-8843-4A77375CEADF}" type="slidenum">
              <a:rPr lang="en-US" smtClean="0">
                <a:solidFill>
                  <a:srgbClr val="000000"/>
                </a:solidFill>
              </a:rPr>
              <a:pPr>
                <a:defRPr/>
              </a:pPr>
              <a:t>74</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96119"/>
            <a:ext cx="687667" cy="246318"/>
          </a:xfrm>
          <a:prstGeom prst="rect">
            <a:avLst/>
          </a:prstGeom>
          <a:noFill/>
          <a:ln w="9525">
            <a:noFill/>
            <a:miter lim="800000"/>
            <a:headEnd/>
            <a:tailEnd/>
          </a:ln>
        </p:spPr>
        <p:txBody>
          <a:bodyPr lIns="45166" tIns="45768" rIns="45166" bIns="45768" anchor="b">
            <a:spAutoFit/>
          </a:bodyPr>
          <a:lstStyle/>
          <a:p>
            <a:pPr algn="ctr" defTabSz="914274" fontAlgn="base">
              <a:spcBef>
                <a:spcPct val="0"/>
              </a:spcBef>
              <a:spcAft>
                <a:spcPct val="0"/>
              </a:spcAft>
            </a:pPr>
            <a:fld id="{80B93877-0C9D-4CAD-84B4-15CDCD63F2DF}" type="slidenum">
              <a:rPr lang="en-US" sz="1000">
                <a:solidFill>
                  <a:srgbClr val="000000"/>
                </a:solidFill>
                <a:latin typeface="Arial" charset="0"/>
                <a:cs typeface="Arial" charset="0"/>
              </a:rPr>
              <a:pPr algn="ctr" defTabSz="914274" fontAlgn="base">
                <a:spcBef>
                  <a:spcPct val="0"/>
                </a:spcBef>
                <a:spcAft>
                  <a:spcPct val="0"/>
                </a:spcAft>
              </a:pPr>
              <a:t>75</a:t>
            </a:fld>
            <a:endParaRPr lang="en-US" sz="1000" dirty="0">
              <a:solidFill>
                <a:srgbClr val="000000"/>
              </a:solidFill>
              <a:latin typeface="Arial" charset="0"/>
              <a:cs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46175" y="688975"/>
            <a:ext cx="4565650" cy="3425825"/>
          </a:xfrm>
          <a:solidFill>
            <a:srgbClr val="FFFFFF"/>
          </a:solidFill>
          <a:ln/>
        </p:spPr>
      </p:sp>
      <p:sp>
        <p:nvSpPr>
          <p:cNvPr id="198659" name="Rectangle 3"/>
          <p:cNvSpPr>
            <a:spLocks noGrp="1" noChangeArrowheads="1"/>
          </p:cNvSpPr>
          <p:nvPr>
            <p:ph type="body" idx="1"/>
          </p:nvPr>
        </p:nvSpPr>
        <p:spPr>
          <a:xfrm>
            <a:off x="883699" y="4343713"/>
            <a:ext cx="5085936" cy="4110735"/>
          </a:xfrm>
          <a:solidFill>
            <a:srgbClr val="FFFFFF"/>
          </a:solidFill>
          <a:ln>
            <a:solidFill>
              <a:srgbClr val="000000"/>
            </a:solid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46175" y="688975"/>
            <a:ext cx="4565650" cy="3425825"/>
          </a:xfrm>
          <a:solidFill>
            <a:srgbClr val="FFFFFF"/>
          </a:solidFill>
          <a:ln/>
        </p:spPr>
      </p:sp>
      <p:sp>
        <p:nvSpPr>
          <p:cNvPr id="202755" name="Rectangle 3"/>
          <p:cNvSpPr>
            <a:spLocks noGrp="1" noChangeArrowheads="1"/>
          </p:cNvSpPr>
          <p:nvPr>
            <p:ph type="body" idx="1"/>
          </p:nvPr>
        </p:nvSpPr>
        <p:spPr>
          <a:xfrm>
            <a:off x="883699" y="4343713"/>
            <a:ext cx="5085936" cy="4110735"/>
          </a:xfrm>
          <a:solidFill>
            <a:srgbClr val="FFFFFF"/>
          </a:solidFill>
          <a:ln>
            <a:solidFill>
              <a:srgbClr val="000000"/>
            </a:solid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sldNum" sz="quarter" idx="5"/>
          </p:nvPr>
        </p:nvSpPr>
        <p:spPr>
          <a:xfrm>
            <a:off x="3085167" y="8898514"/>
            <a:ext cx="690779" cy="243923"/>
          </a:xfrm>
        </p:spPr>
        <p:txBody>
          <a:bodyPr/>
          <a:lstStyle/>
          <a:p>
            <a:pPr>
              <a:defRPr/>
            </a:pPr>
            <a:fld id="{DB7B77DB-102F-44F5-8C81-1CC1B3C391F9}" type="slidenum">
              <a:rPr lang="en-US" smtClean="0">
                <a:solidFill>
                  <a:srgbClr val="000000"/>
                </a:solidFill>
              </a:rPr>
              <a:pPr>
                <a:defRPr/>
              </a:pPr>
              <a:t>78</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46175" y="688975"/>
            <a:ext cx="4565650" cy="3425825"/>
          </a:xfrm>
          <a:solidFill>
            <a:srgbClr val="FFFFFF"/>
          </a:solidFill>
          <a:ln/>
        </p:spPr>
      </p:sp>
      <p:sp>
        <p:nvSpPr>
          <p:cNvPr id="202755" name="Rectangle 3"/>
          <p:cNvSpPr>
            <a:spLocks noGrp="1" noChangeArrowheads="1"/>
          </p:cNvSpPr>
          <p:nvPr>
            <p:ph type="body" idx="1"/>
          </p:nvPr>
        </p:nvSpPr>
        <p:spPr>
          <a:xfrm>
            <a:off x="883699" y="4343713"/>
            <a:ext cx="5085936" cy="4110735"/>
          </a:xfrm>
          <a:solidFill>
            <a:srgbClr val="FFFFFF"/>
          </a:solidFill>
          <a:ln>
            <a:solidFill>
              <a:srgbClr val="000000"/>
            </a:solid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Included </a:t>
            </a:r>
            <a:r>
              <a:rPr lang="en-US" dirty="0" err="1" smtClean="0"/>
              <a:t>pcs</a:t>
            </a:r>
            <a:r>
              <a:rPr lang="en-US" dirty="0" smtClean="0"/>
              <a:t> 18&amp;19 that </a:t>
            </a:r>
            <a:r>
              <a:rPr lang="en-US" dirty="0" err="1" smtClean="0"/>
              <a:t>natcat</a:t>
            </a:r>
            <a:r>
              <a:rPr lang="en-US" dirty="0" smtClean="0"/>
              <a:t> didn’t have yet</a:t>
            </a:r>
          </a:p>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46175" y="688975"/>
            <a:ext cx="4565650" cy="3425825"/>
          </a:xfrm>
          <a:solidFill>
            <a:srgbClr val="FFFFFF"/>
          </a:solidFill>
          <a:ln/>
        </p:spPr>
      </p:sp>
      <p:sp>
        <p:nvSpPr>
          <p:cNvPr id="202755" name="Rectangle 3"/>
          <p:cNvSpPr>
            <a:spLocks noGrp="1" noChangeArrowheads="1"/>
          </p:cNvSpPr>
          <p:nvPr>
            <p:ph type="body" idx="1"/>
          </p:nvPr>
        </p:nvSpPr>
        <p:spPr>
          <a:xfrm>
            <a:off x="883699" y="4343713"/>
            <a:ext cx="5085936" cy="4110735"/>
          </a:xfrm>
          <a:solidFill>
            <a:srgbClr val="FFFFFF"/>
          </a:solidFill>
          <a:ln>
            <a:solidFill>
              <a:srgbClr val="000000"/>
            </a:solid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46175" y="688975"/>
            <a:ext cx="4565650" cy="3425825"/>
          </a:xfrm>
          <a:solidFill>
            <a:srgbClr val="FFFFFF"/>
          </a:solidFill>
          <a:ln/>
        </p:spPr>
      </p:sp>
      <p:sp>
        <p:nvSpPr>
          <p:cNvPr id="202755" name="Rectangle 3"/>
          <p:cNvSpPr>
            <a:spLocks noGrp="1" noChangeArrowheads="1"/>
          </p:cNvSpPr>
          <p:nvPr>
            <p:ph type="body" idx="1"/>
          </p:nvPr>
        </p:nvSpPr>
        <p:spPr>
          <a:xfrm>
            <a:off x="883699" y="4343713"/>
            <a:ext cx="5085936" cy="4110735"/>
          </a:xfrm>
          <a:solidFill>
            <a:srgbClr val="FFFFFF"/>
          </a:solidFill>
          <a:ln>
            <a:solidFill>
              <a:srgbClr val="000000"/>
            </a:solid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82</a:t>
            </a:fld>
            <a:endParaRPr lang="en-US" noProof="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98514"/>
            <a:ext cx="690779" cy="243923"/>
          </a:xfrm>
        </p:spPr>
        <p:txBody>
          <a:bodyPr/>
          <a:lstStyle/>
          <a:p>
            <a:pPr>
              <a:defRPr/>
            </a:pPr>
            <a:fld id="{AED8072F-0E08-458F-BF88-90F48070855D}" type="slidenum">
              <a:rPr lang="en-US">
                <a:solidFill>
                  <a:srgbClr val="000000"/>
                </a:solidFill>
              </a:rPr>
              <a:pPr>
                <a:defRPr/>
              </a:pPr>
              <a:t>83</a:t>
            </a:fld>
            <a:endParaRPr lang="en-US">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84</a:t>
            </a:fld>
            <a:endParaRPr lang="en-US" noProof="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85</a:t>
            </a:fld>
            <a:endParaRPr lang="en-US" noProof="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8898517"/>
            <a:ext cx="690778" cy="243923"/>
          </a:xfrm>
        </p:spPr>
        <p:txBody>
          <a:bodyPr/>
          <a:lstStyle/>
          <a:p>
            <a:pPr>
              <a:defRPr/>
            </a:pPr>
            <a:fld id="{205DA8A8-5777-4FA2-8084-FB24BA0FA918}" type="slidenum">
              <a:rPr lang="en-US" smtClean="0">
                <a:solidFill>
                  <a:srgbClr val="000000"/>
                </a:solidFill>
              </a:rPr>
              <a:pPr>
                <a:defRPr/>
              </a:pPr>
              <a:t>86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88</a:t>
            </a:fld>
            <a:endParaRPr lang="en-US" noProof="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8898372"/>
            <a:ext cx="690779" cy="244065"/>
          </a:xfrm>
        </p:spPr>
        <p:txBody>
          <a:bodyPr/>
          <a:lstStyle/>
          <a:p>
            <a:pPr>
              <a:defRPr/>
            </a:pPr>
            <a:fld id="{D3B46664-AE7A-4EF7-BFD7-083E2F3E0F65}" type="slidenum">
              <a:rPr lang="en-US" smtClean="0">
                <a:solidFill>
                  <a:srgbClr val="000000"/>
                </a:solidFill>
              </a:rPr>
              <a:pPr>
                <a:defRPr/>
              </a:pPr>
              <a:t>89</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6349CA-7964-46F8-9AF2-4ABE1A925F7D}"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xfrm>
            <a:off x="3085167" y="8898372"/>
            <a:ext cx="690779" cy="244065"/>
          </a:xfrm>
          <a:noFill/>
        </p:spPr>
        <p:txBody>
          <a:bodyPr/>
          <a:lstStyle/>
          <a:p>
            <a:fld id="{17E88D79-0CC8-4381-91FD-54AB31888A2F}" type="slidenum">
              <a:rPr lang="en-US" smtClean="0">
                <a:solidFill>
                  <a:srgbClr val="000000"/>
                </a:solidFill>
              </a:rPr>
              <a:pPr/>
              <a:t>90</a:t>
            </a:fld>
            <a:endParaRPr lang="en-US" smtClean="0">
              <a:solidFill>
                <a:srgbClr val="000000"/>
              </a:solidFill>
            </a:endParaRPr>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solidFill>
                  <a:srgbClr val="000000"/>
                </a:solidFill>
              </a:rPr>
              <a:pPr/>
              <a:t>91</a:t>
            </a:fld>
            <a:endParaRPr lang="en-US" smtClean="0">
              <a:solidFill>
                <a:srgbClr val="000000"/>
              </a:solidFill>
            </a:endParaRPr>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92</a:t>
            </a:fld>
            <a:endParaRPr lang="en-US" noProof="0"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96119"/>
            <a:ext cx="687667" cy="246318"/>
          </a:xfrm>
          <a:prstGeom prst="rect">
            <a:avLst/>
          </a:prstGeom>
          <a:noFill/>
          <a:ln w="9525">
            <a:noFill/>
            <a:miter lim="800000"/>
            <a:headEnd/>
            <a:tailEnd/>
          </a:ln>
        </p:spPr>
        <p:txBody>
          <a:bodyPr lIns="45166" tIns="45768" rIns="45166" bIns="45768" anchor="b">
            <a:spAutoFit/>
          </a:bodyPr>
          <a:lstStyle/>
          <a:p>
            <a:pPr algn="ctr" defTabSz="914274" fontAlgn="base">
              <a:spcBef>
                <a:spcPct val="0"/>
              </a:spcBef>
              <a:spcAft>
                <a:spcPct val="0"/>
              </a:spcAft>
            </a:pPr>
            <a:fld id="{80B93877-0C9D-4CAD-84B4-15CDCD63F2DF}" type="slidenum">
              <a:rPr lang="en-US" sz="1000">
                <a:solidFill>
                  <a:srgbClr val="000000"/>
                </a:solidFill>
                <a:latin typeface="Arial" charset="0"/>
                <a:cs typeface="Arial" charset="0"/>
              </a:rPr>
              <a:pPr algn="ctr" defTabSz="914274" fontAlgn="base">
                <a:spcBef>
                  <a:spcPct val="0"/>
                </a:spcBef>
                <a:spcAft>
                  <a:spcPct val="0"/>
                </a:spcAft>
              </a:pPr>
              <a:t>93</a:t>
            </a:fld>
            <a:endParaRPr lang="en-US" sz="1000" dirty="0">
              <a:solidFill>
                <a:srgbClr val="000000"/>
              </a:solidFill>
              <a:latin typeface="Arial" charset="0"/>
              <a:cs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085167" y="8898372"/>
            <a:ext cx="690779" cy="244065"/>
          </a:xfrm>
          <a:noFill/>
        </p:spPr>
        <p:txBody>
          <a:bodyPr/>
          <a:lstStyle/>
          <a:p>
            <a:pPr defTabSz="912731"/>
            <a:fld id="{5A2A7BB4-00DB-4919-A7C7-558F09B8FCA9}" type="slidenum">
              <a:rPr lang="en-US" smtClean="0">
                <a:solidFill>
                  <a:srgbClr val="000000"/>
                </a:solidFill>
              </a:rPr>
              <a:pPr defTabSz="912731"/>
              <a:t>94</a:t>
            </a:fld>
            <a:endParaRPr lang="en-US" dirty="0"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085167" y="8898372"/>
            <a:ext cx="690779" cy="244065"/>
          </a:xfrm>
          <a:noFill/>
        </p:spPr>
        <p:txBody>
          <a:bodyPr/>
          <a:lstStyle/>
          <a:p>
            <a:pPr defTabSz="912731"/>
            <a:fld id="{5A2A7BB4-00DB-4919-A7C7-558F09B8FCA9}" type="slidenum">
              <a:rPr lang="en-US" smtClean="0">
                <a:solidFill>
                  <a:srgbClr val="000000"/>
                </a:solidFill>
              </a:rPr>
              <a:pPr defTabSz="912731"/>
              <a:t>95</a:t>
            </a:fld>
            <a:endParaRPr lang="en-US" dirty="0"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085167" y="8898372"/>
            <a:ext cx="690779" cy="244065"/>
          </a:xfrm>
          <a:noFill/>
        </p:spPr>
        <p:txBody>
          <a:bodyPr/>
          <a:lstStyle/>
          <a:p>
            <a:pPr defTabSz="912731"/>
            <a:fld id="{AEA7B339-6DD4-4927-829F-3B6BA8195CD1}" type="slidenum">
              <a:rPr lang="en-US" smtClean="0">
                <a:solidFill>
                  <a:srgbClr val="000000"/>
                </a:solidFill>
              </a:rPr>
              <a:pPr defTabSz="912731"/>
              <a:t>96</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085167" y="8898372"/>
            <a:ext cx="690779" cy="244065"/>
          </a:xfrm>
          <a:noFill/>
        </p:spPr>
        <p:txBody>
          <a:bodyPr/>
          <a:lstStyle/>
          <a:p>
            <a:pPr defTabSz="912731"/>
            <a:fld id="{AEA7B339-6DD4-4927-829F-3B6BA8195CD1}" type="slidenum">
              <a:rPr lang="en-US" smtClean="0">
                <a:solidFill>
                  <a:srgbClr val="000000"/>
                </a:solidFill>
              </a:rPr>
              <a:pPr defTabSz="912731"/>
              <a:t>97</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solidFill>
                  <a:srgbClr val="000000"/>
                </a:solidFill>
              </a:rPr>
              <a:pPr>
                <a:defRPr/>
              </a:pPr>
              <a:t>98</a:t>
            </a:fld>
            <a:endParaRPr lang="en-US" smtClean="0">
              <a:solidFill>
                <a:srgbClr val="000000"/>
              </a:solidFill>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99</a:t>
            </a:fld>
            <a:endParaRPr lang="en-US" noProof="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emf"/><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Placeholder 7" descr="SCH037.jpg"/>
          <p:cNvPicPr>
            <a:picLocks noChangeAspect="1"/>
          </p:cNvPicPr>
          <p:nvPr userDrawn="1">
            <p:custDataLst>
              <p:tags r:id="rId1"/>
            </p:custDataLst>
          </p:nvPr>
        </p:nvPicPr>
        <p:blipFill>
          <a:blip r:embed="rId5" cstate="email"/>
          <a:srcRect/>
          <a:stretch>
            <a:fillRect/>
          </a:stretch>
        </p:blipFill>
        <p:spPr>
          <a:xfrm>
            <a:off x="-1" y="-1"/>
            <a:ext cx="9144001" cy="3876367"/>
          </a:xfrm>
          <a:prstGeom prst="rect">
            <a:avLst/>
          </a:prstGeom>
        </p:spPr>
      </p:pic>
      <p:pic>
        <p:nvPicPr>
          <p:cNvPr id="14" name="Picture 13" descr="grey-light-30.png"/>
          <p:cNvPicPr>
            <a:picLocks noChangeAspect="1"/>
          </p:cNvPicPr>
          <p:nvPr>
            <p:custDataLst>
              <p:tags r:id="rId2"/>
            </p:custDataLst>
          </p:nvPr>
        </p:nvPicPr>
        <p:blipFill>
          <a:blip r:embed="rId6" cstate="email"/>
          <a:stretch>
            <a:fillRect/>
          </a:stretch>
        </p:blipFill>
        <p:spPr>
          <a:xfrm>
            <a:off x="377" y="3240000"/>
            <a:ext cx="9143245" cy="1944463"/>
          </a:xfrm>
          <a:prstGeom prst="rect">
            <a:avLst/>
          </a:prstGeom>
        </p:spPr>
      </p:pic>
      <p:sp>
        <p:nvSpPr>
          <p:cNvPr id="2" name="Title 1"/>
          <p:cNvSpPr>
            <a:spLocks noGrp="1"/>
          </p:cNvSpPr>
          <p:nvPr>
            <p:ph type="ctrTitle"/>
          </p:nvPr>
        </p:nvSpPr>
        <p:spPr>
          <a:xfrm>
            <a:off x="306000" y="4068000"/>
            <a:ext cx="6318000" cy="864000"/>
          </a:xfrm>
        </p:spPr>
        <p:txBody>
          <a:bodyPr anchor="b" anchorCtr="0"/>
          <a:lstStyle>
            <a:lvl1pPr algn="l">
              <a:defRPr sz="2600" cap="none" baseline="0">
                <a:solidFill>
                  <a:schemeClr val="tx2"/>
                </a:solidFill>
              </a:defRPr>
            </a:lvl1pPr>
          </a:lstStyle>
          <a:p>
            <a:r>
              <a:rPr lang="en-US" noProof="0" smtClean="0"/>
              <a:t>Click to edit Master title style</a:t>
            </a:r>
            <a:endParaRPr lang="en-GB" noProof="0" dirty="0"/>
          </a:p>
        </p:txBody>
      </p:sp>
      <p:sp>
        <p:nvSpPr>
          <p:cNvPr id="12" name="Subtitle 2"/>
          <p:cNvSpPr>
            <a:spLocks noGrp="1"/>
          </p:cNvSpPr>
          <p:nvPr>
            <p:ph type="subTitle" idx="1" hasCustomPrompt="1"/>
          </p:nvPr>
        </p:nvSpPr>
        <p:spPr>
          <a:xfrm>
            <a:off x="306000" y="5378400"/>
            <a:ext cx="6318000" cy="114982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t>
            </a:r>
            <a:r>
              <a:rPr lang="en-GB" dirty="0" smtClean="0"/>
              <a:t>DD Month YYYY</a:t>
            </a:r>
            <a:br>
              <a:rPr lang="en-GB" dirty="0" smtClean="0"/>
            </a:br>
            <a:r>
              <a:rPr lang="en-GB" dirty="0" smtClean="0"/>
              <a:t>Name of the speaker</a:t>
            </a:r>
          </a:p>
        </p:txBody>
      </p:sp>
      <p:pic>
        <p:nvPicPr>
          <p:cNvPr id="10" name="Picture 9" descr="Logo_MunichRE_R_42mm_CO.png"/>
          <p:cNvPicPr>
            <a:picLocks noChangeAspect="1"/>
          </p:cNvPicPr>
          <p:nvPr userDrawn="1">
            <p:custDataLst>
              <p:tags r:id="rId3"/>
            </p:custDataLst>
          </p:nvPr>
        </p:nvPicPr>
        <p:blipFill>
          <a:blip r:embed="rId7" cstate="email"/>
          <a:stretch>
            <a:fillRect/>
          </a:stretch>
        </p:blipFill>
        <p:spPr>
          <a:xfrm>
            <a:off x="7197783" y="6100953"/>
            <a:ext cx="1632818" cy="38824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4909C6-CC71-4962-A18E-AF0515723D95}" type="slidenum">
              <a:rPr lang="en-GB" noProof="0" smtClean="0"/>
              <a:pPr/>
              <a:t>‹#›</a:t>
            </a:fld>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5" name="Picture 1188" descr="Title Page bar_112409_1pm"/>
          <p:cNvPicPr>
            <a:picLocks noChangeAspect="1" noChangeArrowheads="1"/>
          </p:cNvPicPr>
          <p:nvPr userDrawn="1">
            <p:custDataLst>
              <p:tags r:id="rId1"/>
            </p:custDataLst>
          </p:nvPr>
        </p:nvPicPr>
        <p:blipFill>
          <a:blip r:embed="rId4"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7" name="Picture 1181"/>
          <p:cNvPicPr>
            <a:picLocks noChangeAspect="1" noChangeArrowheads="1"/>
          </p:cNvPicPr>
          <p:nvPr userDrawn="1">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9" name="Rectangle 1185"/>
          <p:cNvSpPr>
            <a:spLocks noGrp="1" noChangeArrowheads="1"/>
          </p:cNvSpPr>
          <p:nvPr>
            <p:ph type="ftr" sz="quarter" idx="11"/>
          </p:nvPr>
        </p:nvSpPr>
        <p:spPr/>
        <p:txBody>
          <a:bodyPr/>
          <a:lstStyle>
            <a:lvl1pPr>
              <a:defRPr/>
            </a:lvl1pPr>
          </a:lstStyle>
          <a:p>
            <a:pPr>
              <a:defRPr/>
            </a:pPr>
            <a:r>
              <a:rPr lang="en-US">
                <a:solidFill>
                  <a:srgbClr val="FFFFFF"/>
                </a:solidFill>
              </a:rPr>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color">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0" y="-3"/>
            <a:ext cx="9144000" cy="3888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yan light.png"/>
          <p:cNvPicPr>
            <a:picLocks noChangeAspect="1"/>
          </p:cNvPicPr>
          <p:nvPr/>
        </p:nvPicPr>
        <p:blipFill>
          <a:blip r:embed="rId2" cstate="email"/>
          <a:stretch>
            <a:fillRect/>
          </a:stretch>
        </p:blipFill>
        <p:spPr>
          <a:xfrm>
            <a:off x="377" y="3240000"/>
            <a:ext cx="9143245" cy="1944463"/>
          </a:xfrm>
          <a:prstGeom prst="rect">
            <a:avLst/>
          </a:prstGeom>
        </p:spPr>
      </p:pic>
      <p:sp>
        <p:nvSpPr>
          <p:cNvPr id="2" name="Title 1"/>
          <p:cNvSpPr>
            <a:spLocks noGrp="1"/>
          </p:cNvSpPr>
          <p:nvPr>
            <p:ph type="ctrTitle"/>
          </p:nvPr>
        </p:nvSpPr>
        <p:spPr>
          <a:xfrm>
            <a:off x="306000" y="4068000"/>
            <a:ext cx="6318000" cy="864000"/>
          </a:xfrm>
        </p:spPr>
        <p:txBody>
          <a:bodyPr anchor="b" anchorCtr="0"/>
          <a:lstStyle>
            <a:lvl1pPr algn="l">
              <a:defRPr sz="2600" cap="none" baseline="0">
                <a:solidFill>
                  <a:schemeClr val="tx2"/>
                </a:solidFill>
              </a:defRPr>
            </a:lvl1pPr>
          </a:lstStyle>
          <a:p>
            <a:r>
              <a:rPr lang="en-US" noProof="0" smtClean="0"/>
              <a:t>Click to edit Master title style</a:t>
            </a:r>
            <a:endParaRPr lang="en-GB" noProof="0" dirty="0"/>
          </a:p>
        </p:txBody>
      </p:sp>
      <p:sp>
        <p:nvSpPr>
          <p:cNvPr id="12" name="Subtitle 2"/>
          <p:cNvSpPr>
            <a:spLocks noGrp="1"/>
          </p:cNvSpPr>
          <p:nvPr>
            <p:ph type="subTitle" idx="1" hasCustomPrompt="1"/>
          </p:nvPr>
        </p:nvSpPr>
        <p:spPr>
          <a:xfrm>
            <a:off x="306000" y="5378400"/>
            <a:ext cx="6318000" cy="114982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Date: </a:t>
            </a:r>
            <a:r>
              <a:rPr lang="en-GB" dirty="0" smtClean="0"/>
              <a:t>DD Month YYYY</a:t>
            </a:r>
            <a:br>
              <a:rPr lang="en-GB" dirty="0" smtClean="0"/>
            </a:br>
            <a:r>
              <a:rPr lang="en-GB" dirty="0" smtClean="0"/>
              <a:t>Name of the speaker</a:t>
            </a:r>
          </a:p>
        </p:txBody>
      </p:sp>
      <p:pic>
        <p:nvPicPr>
          <p:cNvPr id="11" name="Picture 10" descr="Logo_MunichRE_R_42mm_CO.png"/>
          <p:cNvPicPr>
            <a:picLocks noChangeAspect="1"/>
          </p:cNvPicPr>
          <p:nvPr userDrawn="1"/>
        </p:nvPicPr>
        <p:blipFill>
          <a:blip r:embed="rId3" cstate="email"/>
          <a:stretch>
            <a:fillRect/>
          </a:stretch>
        </p:blipFill>
        <p:spPr>
          <a:xfrm>
            <a:off x="7197783" y="6100953"/>
            <a:ext cx="1632818" cy="3882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5"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70000">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itle 3"/>
          <p:cNvSpPr>
            <a:spLocks noGrp="1"/>
          </p:cNvSpPr>
          <p:nvPr>
            <p:ph type="title"/>
          </p:nvPr>
        </p:nvSpPr>
        <p:spPr/>
        <p:txBody>
          <a:bodyPr/>
          <a:lstStyle>
            <a:lvl1pPr>
              <a:defRPr>
                <a:solidFill>
                  <a:schemeClr val="tx1"/>
                </a:solidFill>
              </a:defRPr>
            </a:lvl1pPr>
          </a:lstStyle>
          <a:p>
            <a:r>
              <a:rPr lang="en-US" noProof="0" dirty="0" smtClean="0"/>
              <a:t>Click to edit Master title style</a:t>
            </a:r>
            <a:endParaRPr lang="en-GB" noProof="0" dirty="0"/>
          </a:p>
        </p:txBody>
      </p:sp>
      <p:sp>
        <p:nvSpPr>
          <p:cNvPr id="6" name="Slide Number Placeholder 5"/>
          <p:cNvSpPr>
            <a:spLocks noGrp="1"/>
          </p:cNvSpPr>
          <p:nvPr>
            <p:ph type="sldNum" sz="quarter" idx="11"/>
          </p:nvPr>
        </p:nvSpPr>
        <p:spPr/>
        <p:txBody>
          <a:bodyPr/>
          <a:lstStyle/>
          <a:p>
            <a:fld id="{D94909C6-CC71-4962-A18E-AF0515723D95}" type="slidenum">
              <a:rPr lang="en-GB" noProof="0" smtClean="0"/>
              <a:pPr/>
              <a:t>‹#›</a:t>
            </a:fld>
            <a:endParaRPr lang="en-GB" noProof="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5"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5"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5"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5"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9" name="Rectangle 1185"/>
          <p:cNvSpPr>
            <a:spLocks noGrp="1" noChangeArrowheads="1"/>
          </p:cNvSpPr>
          <p:nvPr>
            <p:ph type="ftr" sz="quarter" idx="11"/>
          </p:nvPr>
        </p:nvSpPr>
        <p:spPr/>
        <p:txBody>
          <a:bodyPr/>
          <a:lstStyle>
            <a:lvl1pPr>
              <a:defRPr/>
            </a:lvl1pPr>
          </a:lstStyle>
          <a:p>
            <a:pPr>
              <a:defRPr/>
            </a:pPr>
            <a:r>
              <a:rPr lang="en-US">
                <a:solidFill>
                  <a:srgbClr val="FFFFFF"/>
                </a:solidFill>
              </a:rPr>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3"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paration slide with picture selection">
    <p:spTree>
      <p:nvGrpSpPr>
        <p:cNvPr id="1" name=""/>
        <p:cNvGrpSpPr/>
        <p:nvPr/>
      </p:nvGrpSpPr>
      <p:grpSpPr>
        <a:xfrm>
          <a:off x="0" y="0"/>
          <a:ext cx="0" cy="0"/>
          <a:chOff x="0" y="0"/>
          <a:chExt cx="0" cy="0"/>
        </a:xfrm>
      </p:grpSpPr>
      <p:sp>
        <p:nvSpPr>
          <p:cNvPr id="4" name="Rectangle 3"/>
          <p:cNvSpPr/>
          <p:nvPr/>
        </p:nvSpPr>
        <p:spPr>
          <a:xfrm>
            <a:off x="0" y="695325"/>
            <a:ext cx="9144000"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4000" y="1440000"/>
            <a:ext cx="6984000" cy="1584000"/>
          </a:xfrm>
        </p:spPr>
        <p:txBody>
          <a:bodyPr/>
          <a:lstStyle>
            <a:lvl1pPr>
              <a:defRPr sz="2400" cap="none" baseline="0"/>
            </a:lvl1pPr>
          </a:lstStyle>
          <a:p>
            <a:r>
              <a:rPr lang="en-US" noProof="0" smtClean="0"/>
              <a:t>Click to edit Master title style</a:t>
            </a:r>
            <a:endParaRPr lang="en-GB" noProof="0" dirty="0"/>
          </a:p>
        </p:txBody>
      </p:sp>
      <p:sp>
        <p:nvSpPr>
          <p:cNvPr id="5" name="Picture Placeholder 4"/>
          <p:cNvSpPr>
            <a:spLocks noGrp="1"/>
          </p:cNvSpPr>
          <p:nvPr>
            <p:ph type="pic" sz="quarter" idx="10"/>
          </p:nvPr>
        </p:nvSpPr>
        <p:spPr>
          <a:xfrm>
            <a:off x="0" y="3225600"/>
            <a:ext cx="9144000" cy="3636000"/>
          </a:xfrm>
        </p:spPr>
        <p:txBody>
          <a:bodyPr/>
          <a:lstStyle>
            <a:lvl1pPr>
              <a:buFontTx/>
              <a:buNone/>
              <a:defRPr sz="1600"/>
            </a:lvl1pPr>
          </a:lstStyle>
          <a:p>
            <a:r>
              <a:rPr lang="en-US" noProof="0" smtClean="0"/>
              <a:t>Click icon to add picture</a:t>
            </a:r>
            <a:endParaRPr lang="en-GB" noProof="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solidFill>
                  <a:srgbClr val="FFFFFF"/>
                </a:solidFill>
              </a:rPr>
              <a:t>12/01/09 - 9pm</a:t>
            </a:r>
            <a:endParaRPr lang="en-US">
              <a:solidFill>
                <a:srgbClr val="FFFFFF"/>
              </a:solidFill>
            </a:endParaRPr>
          </a:p>
        </p:txBody>
      </p:sp>
      <p:sp>
        <p:nvSpPr>
          <p:cNvPr id="4" name="Rectangle 106"/>
          <p:cNvSpPr>
            <a:spLocks noGrp="1" noChangeArrowheads="1"/>
          </p:cNvSpPr>
          <p:nvPr>
            <p:ph type="ftr" sz="quarter" idx="11"/>
          </p:nvPr>
        </p:nvSpPr>
        <p:spPr>
          <a:ln/>
        </p:spPr>
        <p:txBody>
          <a:bodyPr/>
          <a:lstStyle>
            <a:lvl1pPr>
              <a:defRPr/>
            </a:lvl1pPr>
          </a:lstStyle>
          <a:p>
            <a:pPr>
              <a:defRPr/>
            </a:pPr>
            <a:r>
              <a:rPr lang="en-US">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Placeholder 7" descr="SCH037.jpg"/>
          <p:cNvPicPr>
            <a:picLocks noChangeAspect="1"/>
          </p:cNvPicPr>
          <p:nvPr userDrawn="1">
            <p:custDataLst>
              <p:tags r:id="rId1"/>
            </p:custDataLst>
          </p:nvPr>
        </p:nvPicPr>
        <p:blipFill>
          <a:blip r:embed="rId5" cstate="email"/>
          <a:srcRect/>
          <a:stretch>
            <a:fillRect/>
          </a:stretch>
        </p:blipFill>
        <p:spPr>
          <a:xfrm>
            <a:off x="-1" y="-1"/>
            <a:ext cx="9144001" cy="3876367"/>
          </a:xfrm>
          <a:prstGeom prst="rect">
            <a:avLst/>
          </a:prstGeom>
        </p:spPr>
      </p:pic>
      <p:pic>
        <p:nvPicPr>
          <p:cNvPr id="14" name="Picture 13" descr="grey-light-30.png"/>
          <p:cNvPicPr>
            <a:picLocks noChangeAspect="1"/>
          </p:cNvPicPr>
          <p:nvPr>
            <p:custDataLst>
              <p:tags r:id="rId2"/>
            </p:custDataLst>
          </p:nvPr>
        </p:nvPicPr>
        <p:blipFill>
          <a:blip r:embed="rId6" cstate="email"/>
          <a:stretch>
            <a:fillRect/>
          </a:stretch>
        </p:blipFill>
        <p:spPr>
          <a:xfrm>
            <a:off x="377" y="3240000"/>
            <a:ext cx="9143245" cy="1944463"/>
          </a:xfrm>
          <a:prstGeom prst="rect">
            <a:avLst/>
          </a:prstGeom>
        </p:spPr>
      </p:pic>
      <p:pic>
        <p:nvPicPr>
          <p:cNvPr id="10" name="Picture 9" descr="Logo_MunichRE_R_42mm_CO.png"/>
          <p:cNvPicPr>
            <a:picLocks noChangeAspect="1"/>
          </p:cNvPicPr>
          <p:nvPr userDrawn="1">
            <p:custDataLst>
              <p:tags r:id="rId3"/>
            </p:custDataLst>
          </p:nvPr>
        </p:nvPicPr>
        <p:blipFill>
          <a:blip r:embed="rId7" cstate="email"/>
          <a:stretch>
            <a:fillRect/>
          </a:stretch>
        </p:blipFill>
        <p:spPr>
          <a:xfrm>
            <a:off x="7197783" y="6100953"/>
            <a:ext cx="1632818" cy="388248"/>
          </a:xfrm>
          <a:prstGeom prst="rect">
            <a:avLst/>
          </a:prstGeom>
        </p:spPr>
      </p:pic>
      <p:sp>
        <p:nvSpPr>
          <p:cNvPr id="7" name="Rectangle 1"/>
          <p:cNvSpPr>
            <a:spLocks noChangeArrowheads="1"/>
          </p:cNvSpPr>
          <p:nvPr userDrawn="1"/>
        </p:nvSpPr>
        <p:spPr bwMode="auto">
          <a:xfrm>
            <a:off x="219074" y="5559547"/>
            <a:ext cx="6524625"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Copyright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2013</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Munich</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Reinsurance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America,</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Inc.</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All</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rights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reserved.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"Munich</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Re"</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and</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the</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Munich</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Re</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logo</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are</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internationally</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protected</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registered</a:t>
            </a:r>
            <a:r>
              <a:rPr lang="en-US" sz="900" dirty="0" smtClean="0">
                <a:solidFill>
                  <a:srgbClr val="7F787F"/>
                </a:solidFill>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trademarks.</a:t>
            </a:r>
            <a:r>
              <a:rPr lang="de-DE" sz="900" dirty="0" smtClean="0">
                <a:solidFill>
                  <a:srgbClr val="7F787F"/>
                </a:solidFill>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material</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this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presentation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provided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for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your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information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only,</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and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a:r>
            <a:b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b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not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permitted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to</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be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further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distributed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without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express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written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permission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of</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Munich</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Reinsurance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America,</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Inc.</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lang="en-US" sz="900" dirty="0" smtClean="0">
                <a:solidFill>
                  <a:schemeClr val="tx2"/>
                </a:solidFill>
                <a:latin typeface="Arial" pitchFamily="34" charset="0"/>
                <a:ea typeface="Calibri" pitchFamily="34" charset="0"/>
                <a:cs typeface="Arial" pitchFamily="34" charset="0"/>
              </a:rPr>
              <a:t>o</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a:r>
            <a:b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b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Munich</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This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material</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not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intended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to</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be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legal,</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underwriting,</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financial,</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any</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other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type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of</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professional</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advice.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Examples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given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are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for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illustrative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purposes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only.</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Each</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reader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should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consult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an</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attorney</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and</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other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appropriate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advisors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a:r>
            <a:b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b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to</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determine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applicability</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of</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any</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particular</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contract</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language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to</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the</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reader's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specific</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r>
              <a:rPr kumimoji="0" lang="en-US" sz="900" b="0" i="0" u="none" strike="noStrike" cap="none" normalizeH="0" baseline="0" dirty="0" smtClean="0">
                <a:ln>
                  <a:noFill/>
                </a:ln>
                <a:solidFill>
                  <a:schemeClr val="tx2"/>
                </a:solidFill>
                <a:effectLst/>
                <a:latin typeface="Arial" pitchFamily="34" charset="0"/>
                <a:ea typeface="Calibri" pitchFamily="34" charset="0"/>
                <a:cs typeface="Arial" pitchFamily="34" charset="0"/>
              </a:rPr>
              <a:t>circumstances.</a:t>
            </a:r>
            <a:r>
              <a:rPr kumimoji="0" lang="en-US" sz="900" b="0" i="0" u="none" strike="noStrike" cap="none" normalizeH="0" baseline="0" dirty="0" smtClean="0">
                <a:ln>
                  <a:noFill/>
                </a:ln>
                <a:solidFill>
                  <a:srgbClr val="7F787F"/>
                </a:solidFill>
                <a:effectLst/>
                <a:latin typeface="Arial" pitchFamily="34" charset="0"/>
                <a:ea typeface="Calibri" pitchFamily="34" charset="0"/>
                <a:cs typeface="Arial" pitchFamily="34" charset="0"/>
              </a:rPr>
              <a:t> </a:t>
            </a:r>
            <a:endParaRPr kumimoji="0" lang="en-US" sz="900" b="0" i="0" u="none" strike="noStrike" cap="none" normalizeH="0" baseline="0" dirty="0" smtClean="0">
              <a:ln>
                <a:noFill/>
              </a:ln>
              <a:solidFill>
                <a:srgbClr val="7F787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Agenda">
    <p:spTree>
      <p:nvGrpSpPr>
        <p:cNvPr id="1" name=""/>
        <p:cNvGrpSpPr/>
        <p:nvPr/>
      </p:nvGrpSpPr>
      <p:grpSpPr>
        <a:xfrm>
          <a:off x="0" y="0"/>
          <a:ext cx="0" cy="0"/>
          <a:chOff x="0" y="0"/>
          <a:chExt cx="0" cy="0"/>
        </a:xfrm>
      </p:grpSpPr>
      <p:sp>
        <p:nvSpPr>
          <p:cNvPr id="4" name="Titel 3"/>
          <p:cNvSpPr>
            <a:spLocks noGrp="1"/>
          </p:cNvSpPr>
          <p:nvPr>
            <p:ph type="title" hasCustomPrompt="1"/>
          </p:nvPr>
        </p:nvSpPr>
        <p:spPr/>
        <p:txBody>
          <a:bodyPr/>
          <a:lstStyle>
            <a:lvl1pPr>
              <a:defRPr/>
            </a:lvl1pPr>
          </a:lstStyle>
          <a:p>
            <a:r>
              <a:rPr lang="de-DE" dirty="0" smtClean="0"/>
              <a:t>Agenda</a:t>
            </a:r>
            <a:endParaRPr lang="de-DE" dirty="0"/>
          </a:p>
        </p:txBody>
      </p:sp>
      <p:sp>
        <p:nvSpPr>
          <p:cNvPr id="9" name="Foliennummernplatzhalter 8"/>
          <p:cNvSpPr>
            <a:spLocks noGrp="1"/>
          </p:cNvSpPr>
          <p:nvPr>
            <p:ph type="sldNum" sz="quarter" idx="12"/>
          </p:nvPr>
        </p:nvSpPr>
        <p:spPr/>
        <p:txBody>
          <a:bodyPr/>
          <a:lstStyle/>
          <a:p>
            <a:fld id="{D56DB8AA-803C-49D2-90AA-1140CE72DCD7}" type="slidenum">
              <a:rPr lang="de-DE" smtClean="0"/>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Agenda">
    <p:spTree>
      <p:nvGrpSpPr>
        <p:cNvPr id="1" name=""/>
        <p:cNvGrpSpPr/>
        <p:nvPr/>
      </p:nvGrpSpPr>
      <p:grpSpPr>
        <a:xfrm>
          <a:off x="0" y="0"/>
          <a:ext cx="0" cy="0"/>
          <a:chOff x="0" y="0"/>
          <a:chExt cx="0" cy="0"/>
        </a:xfrm>
      </p:grpSpPr>
      <p:sp>
        <p:nvSpPr>
          <p:cNvPr id="4" name="Titel 3"/>
          <p:cNvSpPr>
            <a:spLocks noGrp="1"/>
          </p:cNvSpPr>
          <p:nvPr>
            <p:ph type="title" hasCustomPrompt="1"/>
          </p:nvPr>
        </p:nvSpPr>
        <p:spPr/>
        <p:txBody>
          <a:bodyPr/>
          <a:lstStyle>
            <a:lvl1pPr>
              <a:defRPr/>
            </a:lvl1pPr>
          </a:lstStyle>
          <a:p>
            <a:r>
              <a:rPr lang="de-DE" dirty="0" smtClean="0"/>
              <a:t>Agenda</a:t>
            </a:r>
            <a:endParaRPr lang="de-DE" dirty="0"/>
          </a:p>
        </p:txBody>
      </p:sp>
      <p:sp>
        <p:nvSpPr>
          <p:cNvPr id="9" name="Foliennummernplatzhalter 8"/>
          <p:cNvSpPr>
            <a:spLocks noGrp="1"/>
          </p:cNvSpPr>
          <p:nvPr>
            <p:ph type="sldNum" sz="quarter" idx="12"/>
          </p:nvPr>
        </p:nvSpPr>
        <p:spPr/>
        <p:txBody>
          <a:bodyPr/>
          <a:lstStyle/>
          <a:p>
            <a:fld id="{D56DB8AA-803C-49D2-90AA-1140CE72DCD7}" type="slidenum">
              <a:rPr lang="de-DE" smtClean="0"/>
              <a:pPr/>
              <a:t>‹#›</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19.xml"/><Relationship Id="rId4" Type="http://schemas.openxmlformats.org/officeDocument/2006/relationships/image" Target="../media/image7.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1.xml"/><Relationship Id="rId1" Type="http://schemas.openxmlformats.org/officeDocument/2006/relationships/slideLayout" Target="../slideLayouts/slideLayout20.xml"/><Relationship Id="rId4" Type="http://schemas.openxmlformats.org/officeDocument/2006/relationships/image" Target="../media/image7.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2.xml"/><Relationship Id="rId1" Type="http://schemas.openxmlformats.org/officeDocument/2006/relationships/slideLayout" Target="../slideLayouts/slideLayout21.xml"/><Relationship Id="rId4" Type="http://schemas.openxmlformats.org/officeDocument/2006/relationships/image" Target="../media/image7.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3.xml"/><Relationship Id="rId1" Type="http://schemas.openxmlformats.org/officeDocument/2006/relationships/slideLayout" Target="../slideLayouts/slideLayout22.xml"/><Relationship Id="rId4" Type="http://schemas.openxmlformats.org/officeDocument/2006/relationships/image" Target="../media/image7.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4.xml"/><Relationship Id="rId1" Type="http://schemas.openxmlformats.org/officeDocument/2006/relationships/slideLayout" Target="../slideLayouts/slideLayout23.xml"/><Relationship Id="rId4" Type="http://schemas.openxmlformats.org/officeDocument/2006/relationships/image" Target="../media/image7.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5.xml"/><Relationship Id="rId1" Type="http://schemas.openxmlformats.org/officeDocument/2006/relationships/slideLayout" Target="../slideLayouts/slideLayout24.xml"/><Relationship Id="rId4" Type="http://schemas.openxmlformats.org/officeDocument/2006/relationships/image" Target="../media/image7.e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6.xml"/><Relationship Id="rId1" Type="http://schemas.openxmlformats.org/officeDocument/2006/relationships/slideLayout" Target="../slideLayouts/slideLayout25.xml"/><Relationship Id="rId4" Type="http://schemas.openxmlformats.org/officeDocument/2006/relationships/image" Target="../media/image7.e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7.xml"/><Relationship Id="rId1" Type="http://schemas.openxmlformats.org/officeDocument/2006/relationships/slideLayout" Target="../slideLayouts/slideLayout26.xml"/><Relationship Id="rId4" Type="http://schemas.openxmlformats.org/officeDocument/2006/relationships/image" Target="../media/image7.emf"/></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8.xml"/><Relationship Id="rId1" Type="http://schemas.openxmlformats.org/officeDocument/2006/relationships/slideLayout" Target="../slideLayouts/slideLayout27.xml"/><Relationship Id="rId4" Type="http://schemas.openxmlformats.org/officeDocument/2006/relationships/image" Target="../media/image7.emf"/></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9.xml"/><Relationship Id="rId1" Type="http://schemas.openxmlformats.org/officeDocument/2006/relationships/slideLayout" Target="../slideLayouts/slideLayout28.xml"/><Relationship Id="rId4"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7.em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0.xml"/><Relationship Id="rId1" Type="http://schemas.openxmlformats.org/officeDocument/2006/relationships/slideLayout" Target="../slideLayouts/slideLayout29.xml"/><Relationship Id="rId4" Type="http://schemas.openxmlformats.org/officeDocument/2006/relationships/image" Target="../media/image7.em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1.xml"/><Relationship Id="rId1" Type="http://schemas.openxmlformats.org/officeDocument/2006/relationships/slideLayout" Target="../slideLayouts/slideLayout30.xml"/><Relationship Id="rId4" Type="http://schemas.openxmlformats.org/officeDocument/2006/relationships/image" Target="../media/image7.emf"/></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2.xml"/><Relationship Id="rId1" Type="http://schemas.openxmlformats.org/officeDocument/2006/relationships/slideLayout" Target="../slideLayouts/slideLayout31.xml"/><Relationship Id="rId4" Type="http://schemas.openxmlformats.org/officeDocument/2006/relationships/image" Target="../media/image7.emf"/></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3.xml"/><Relationship Id="rId1" Type="http://schemas.openxmlformats.org/officeDocument/2006/relationships/slideLayout" Target="../slideLayouts/slideLayout32.xml"/><Relationship Id="rId4" Type="http://schemas.openxmlformats.org/officeDocument/2006/relationships/image" Target="../media/image7.emf"/></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4.xml"/><Relationship Id="rId1" Type="http://schemas.openxmlformats.org/officeDocument/2006/relationships/slideLayout" Target="../slideLayouts/slideLayout33.xml"/><Relationship Id="rId4" Type="http://schemas.openxmlformats.org/officeDocument/2006/relationships/image" Target="../media/image7.emf"/></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5.xml"/><Relationship Id="rId1" Type="http://schemas.openxmlformats.org/officeDocument/2006/relationships/slideLayout" Target="../slideLayouts/slideLayout34.xml"/><Relationship Id="rId4" Type="http://schemas.openxmlformats.org/officeDocument/2006/relationships/image" Target="../media/image7.emf"/></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6.xml"/><Relationship Id="rId1" Type="http://schemas.openxmlformats.org/officeDocument/2006/relationships/slideLayout" Target="../slideLayouts/slideLayout35.xml"/><Relationship Id="rId4" Type="http://schemas.openxmlformats.org/officeDocument/2006/relationships/image" Target="../media/image7.emf"/></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7.xml"/><Relationship Id="rId1" Type="http://schemas.openxmlformats.org/officeDocument/2006/relationships/slideLayout" Target="../slideLayouts/slideLayout36.xml"/><Relationship Id="rId4" Type="http://schemas.openxmlformats.org/officeDocument/2006/relationships/image" Target="../media/image7.emf"/></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8.xml"/><Relationship Id="rId1" Type="http://schemas.openxmlformats.org/officeDocument/2006/relationships/slideLayout" Target="../slideLayouts/slideLayout37.xml"/><Relationship Id="rId4" Type="http://schemas.openxmlformats.org/officeDocument/2006/relationships/image" Target="../media/image7.emf"/></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9.xml"/><Relationship Id="rId1" Type="http://schemas.openxmlformats.org/officeDocument/2006/relationships/slideLayout" Target="../slideLayouts/slideLayout38.xml"/><Relationship Id="rId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7.emf"/></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0.xml"/><Relationship Id="rId1" Type="http://schemas.openxmlformats.org/officeDocument/2006/relationships/slideLayout" Target="../slideLayouts/slideLayout39.xml"/><Relationship Id="rId4" Type="http://schemas.openxmlformats.org/officeDocument/2006/relationships/image" Target="../media/image7.emf"/></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1.xml"/><Relationship Id="rId1" Type="http://schemas.openxmlformats.org/officeDocument/2006/relationships/slideLayout" Target="../slideLayouts/slideLayout40.xml"/><Relationship Id="rId4" Type="http://schemas.openxmlformats.org/officeDocument/2006/relationships/image" Target="../media/image7.emf"/></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2.xml"/><Relationship Id="rId1" Type="http://schemas.openxmlformats.org/officeDocument/2006/relationships/slideLayout" Target="../slideLayouts/slideLayout41.xml"/><Relationship Id="rId4" Type="http://schemas.openxmlformats.org/officeDocument/2006/relationships/image" Target="../media/image7.emf"/></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3.xml"/><Relationship Id="rId1" Type="http://schemas.openxmlformats.org/officeDocument/2006/relationships/slideLayout" Target="../slideLayouts/slideLayout42.xml"/><Relationship Id="rId4" Type="http://schemas.openxmlformats.org/officeDocument/2006/relationships/image" Target="../media/image7.emf"/></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4.xml"/><Relationship Id="rId1" Type="http://schemas.openxmlformats.org/officeDocument/2006/relationships/slideLayout" Target="../slideLayouts/slideLayout43.xml"/><Relationship Id="rId4" Type="http://schemas.openxmlformats.org/officeDocument/2006/relationships/image" Target="../media/image7.emf"/></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5.xml"/><Relationship Id="rId1" Type="http://schemas.openxmlformats.org/officeDocument/2006/relationships/slideLayout" Target="../slideLayouts/slideLayout44.xml"/><Relationship Id="rId4" Type="http://schemas.openxmlformats.org/officeDocument/2006/relationships/image" Target="../media/image7.emf"/></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6.xml"/><Relationship Id="rId1" Type="http://schemas.openxmlformats.org/officeDocument/2006/relationships/slideLayout" Target="../slideLayouts/slideLayout45.xml"/><Relationship Id="rId4" Type="http://schemas.openxmlformats.org/officeDocument/2006/relationships/image" Target="../media/image7.emf"/></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7.xml"/><Relationship Id="rId1" Type="http://schemas.openxmlformats.org/officeDocument/2006/relationships/slideLayout" Target="../slideLayouts/slideLayout46.xml"/><Relationship Id="rId4" Type="http://schemas.openxmlformats.org/officeDocument/2006/relationships/image" Target="../media/image7.emf"/></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8.xml"/><Relationship Id="rId1" Type="http://schemas.openxmlformats.org/officeDocument/2006/relationships/slideLayout" Target="../slideLayouts/slideLayout47.xml"/><Relationship Id="rId4" Type="http://schemas.openxmlformats.org/officeDocument/2006/relationships/image" Target="../media/image7.emf"/></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9.xml"/><Relationship Id="rId1" Type="http://schemas.openxmlformats.org/officeDocument/2006/relationships/slideLayout" Target="../slideLayouts/slideLayout48.xml"/><Relationship Id="rId4"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7.emf"/></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0.xml"/><Relationship Id="rId1" Type="http://schemas.openxmlformats.org/officeDocument/2006/relationships/slideLayout" Target="../slideLayouts/slideLayout49.xml"/><Relationship Id="rId4" Type="http://schemas.openxmlformats.org/officeDocument/2006/relationships/image" Target="../media/image7.emf"/></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1.xml"/><Relationship Id="rId1" Type="http://schemas.openxmlformats.org/officeDocument/2006/relationships/slideLayout" Target="../slideLayouts/slideLayout50.xml"/><Relationship Id="rId4" Type="http://schemas.openxmlformats.org/officeDocument/2006/relationships/image" Target="../media/image7.emf"/></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2.xml"/><Relationship Id="rId1" Type="http://schemas.openxmlformats.org/officeDocument/2006/relationships/slideLayout" Target="../slideLayouts/slideLayout51.xml"/><Relationship Id="rId4"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image" Target="../media/image7.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7.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9.xml"/><Relationship Id="rId1" Type="http://schemas.openxmlformats.org/officeDocument/2006/relationships/slideLayout" Target="../slideLayouts/slideLayout18.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1276350"/>
            <a:ext cx="9142413" cy="55816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24000" y="252000"/>
            <a:ext cx="6840000" cy="720000"/>
          </a:xfrm>
          <a:prstGeom prst="rect">
            <a:avLst/>
          </a:prstGeom>
        </p:spPr>
        <p:txBody>
          <a:bodyPr vert="horz" lIns="0" tIns="0" rIns="0" bIns="0" rtlCol="0" anchor="t">
            <a:noAutofit/>
          </a:body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324000" y="1439999"/>
            <a:ext cx="8424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5"/>
          <p:cNvSpPr>
            <a:spLocks noGrp="1"/>
          </p:cNvSpPr>
          <p:nvPr>
            <p:ph type="sldNum" sz="quarter" idx="4"/>
          </p:nvPr>
        </p:nvSpPr>
        <p:spPr>
          <a:xfrm>
            <a:off x="8597698"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D94909C6-CC71-4962-A18E-AF0515723D95}" type="slidenum">
              <a:rPr lang="en-GB" noProof="0" smtClean="0"/>
              <a:pPr/>
              <a:t>‹#›</a:t>
            </a:fld>
            <a:endParaRPr lang="en-GB" noProof="0" dirty="0"/>
          </a:p>
        </p:txBody>
      </p:sp>
      <p:pic>
        <p:nvPicPr>
          <p:cNvPr id="10" name="Picture 9" descr="Logo_MunichRE_R_36mm_CO.png"/>
          <p:cNvPicPr>
            <a:picLocks noChangeAspect="1"/>
          </p:cNvPicPr>
          <p:nvPr/>
        </p:nvPicPr>
        <p:blipFill>
          <a:blip r:embed="rId12" cstate="email"/>
          <a:stretch>
            <a:fillRect/>
          </a:stretch>
        </p:blipFill>
        <p:spPr>
          <a:xfrm>
            <a:off x="7416531" y="270503"/>
            <a:ext cx="1435065" cy="339263"/>
          </a:xfrm>
          <a:prstGeom prst="rect">
            <a:avLst/>
          </a:prstGeom>
        </p:spPr>
      </p:pic>
      <p:sp>
        <p:nvSpPr>
          <p:cNvPr id="11" name="Text Box 49"/>
          <p:cNvSpPr txBox="1">
            <a:spLocks noChangeArrowheads="1"/>
          </p:cNvSpPr>
          <p:nvPr userDrawn="1"/>
        </p:nvSpPr>
        <p:spPr bwMode="auto">
          <a:xfrm>
            <a:off x="2667000" y="6561399"/>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a:solidFill>
                  <a:schemeClr val="accent4">
                    <a:lumMod val="75000"/>
                  </a:schemeClr>
                </a:solidFill>
                <a:latin typeface="+mn-lt"/>
              </a:rPr>
              <a:t>© </a:t>
            </a:r>
            <a:r>
              <a:rPr lang="de-DE" sz="1000" b="0" dirty="0" smtClean="0">
                <a:solidFill>
                  <a:schemeClr val="accent4">
                    <a:lumMod val="75000"/>
                  </a:schemeClr>
                </a:solidFill>
                <a:latin typeface="+mn-lt"/>
              </a:rPr>
              <a:t>2013 Munich Re</a:t>
            </a:r>
            <a:endParaRPr lang="en-US" sz="1000" b="0" dirty="0">
              <a:solidFill>
                <a:schemeClr val="accent4">
                  <a:lumMod val="75000"/>
                </a:schemeClr>
              </a:solidFill>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93" r:id="rId2"/>
    <p:sldLayoutId id="2147483673" r:id="rId3"/>
    <p:sldLayoutId id="2147483674" r:id="rId4"/>
    <p:sldLayoutId id="2147483684" r:id="rId5"/>
    <p:sldLayoutId id="2147483695" r:id="rId6"/>
    <p:sldLayoutId id="2147483696" r:id="rId7"/>
    <p:sldLayoutId id="2147483713" r:id="rId8"/>
    <p:sldLayoutId id="2147483714" r:id="rId9"/>
    <p:sldLayoutId id="2147483715" r:id="rId10"/>
  </p:sldLayoutIdLst>
  <p:hf hdr="0"/>
  <p:txStyles>
    <p:titleStyle>
      <a:lvl1pPr algn="l" defTabSz="914400" rtl="0" eaLnBrk="1" latinLnBrk="0" hangingPunct="1">
        <a:spcBef>
          <a:spcPct val="0"/>
        </a:spcBef>
        <a:buNone/>
        <a:defRPr sz="2200" kern="1200">
          <a:solidFill>
            <a:schemeClr val="tx1"/>
          </a:solidFill>
          <a:latin typeface="+mj-lt"/>
          <a:ea typeface="+mj-ea"/>
          <a:cs typeface="+mj-cs"/>
        </a:defRPr>
      </a:lvl1pPr>
    </p:titleStyle>
    <p:bodyStyle>
      <a:lvl1pPr marL="27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5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162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6pPr>
      <a:lvl7pPr marL="189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7pPr>
      <a:lvl8pPr marL="216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8pPr>
      <a:lvl9pPr marL="243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5" name="Picture 109" descr="Text Page"/>
          <p:cNvPicPr>
            <a:picLocks noChangeAspect="1" noChangeArrowheads="1"/>
          </p:cNvPicPr>
          <p:nvPr/>
        </p:nvPicPr>
        <p:blipFill>
          <a:blip r:embed="rId3"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90119" name="Picture 102"/>
          <p:cNvPicPr>
            <a:picLocks noChangeAspect="1" noChangeArrowheads="1"/>
          </p:cNvPicPr>
          <p:nvPr/>
        </p:nvPicPr>
        <p:blipFill>
          <a:blip r:embed="rId4"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smtClean="0">
                <a:solidFill>
                  <a:srgbClr val="FFFFFF"/>
                </a:solidFill>
              </a:rPr>
              <a:t>12/01/09 - 9pm</a:t>
            </a:r>
            <a:endParaRPr lang="en-US">
              <a:solidFill>
                <a:srgbClr val="FFFFFF"/>
              </a:solidFill>
            </a:endParaRP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FF8B5C7A-7BED-4BF9-AD02-83F44DE0BE2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3.emf"/><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97.jpeg"/><Relationship Id="rId5" Type="http://schemas.openxmlformats.org/officeDocument/2006/relationships/notesSlide" Target="../notesSlides/notesSlide100.xml"/><Relationship Id="rId4"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xml"/><Relationship Id="rId1" Type="http://schemas.openxmlformats.org/officeDocument/2006/relationships/tags" Target="../tags/tag194.xml"/></Relationships>
</file>

<file path=ppt/slides/_rels/slide10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tags" Target="../tags/tag197.xml"/><Relationship Id="rId7" Type="http://schemas.openxmlformats.org/officeDocument/2006/relationships/notesSlide" Target="../notesSlides/notesSlide10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3.xml"/><Relationship Id="rId11" Type="http://schemas.openxmlformats.org/officeDocument/2006/relationships/image" Target="../media/image101.png"/><Relationship Id="rId5" Type="http://schemas.openxmlformats.org/officeDocument/2006/relationships/tags" Target="../tags/tag199.xml"/><Relationship Id="rId10" Type="http://schemas.openxmlformats.org/officeDocument/2006/relationships/image" Target="../media/image100.emf"/><Relationship Id="rId4" Type="http://schemas.openxmlformats.org/officeDocument/2006/relationships/tags" Target="../tags/tag198.xml"/><Relationship Id="rId9" Type="http://schemas.openxmlformats.org/officeDocument/2006/relationships/image" Target="../media/image99.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tags" Target="../tags/tag200.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tags" Target="../tags/tag20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8.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0.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2.gi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1.jpe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5.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6.gif"/><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7.gi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8.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9.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30.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1.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2.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3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3.emf"/><Relationship Id="rId5" Type="http://schemas.openxmlformats.org/officeDocument/2006/relationships/notesSlide" Target="../notesSlides/notesSlide34.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34.emf"/><Relationship Id="rId5" Type="http://schemas.openxmlformats.org/officeDocument/2006/relationships/notesSlide" Target="../notesSlides/notesSlide3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5.emf"/><Relationship Id="rId5" Type="http://schemas.openxmlformats.org/officeDocument/2006/relationships/notesSlide" Target="../notesSlides/notesSlide36.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6.emf"/><Relationship Id="rId5" Type="http://schemas.openxmlformats.org/officeDocument/2006/relationships/notesSlide" Target="../notesSlides/notesSlide37.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37.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8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8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38.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39.emf"/><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0.emf"/><Relationship Id="rId5" Type="http://schemas.openxmlformats.org/officeDocument/2006/relationships/notesSlide" Target="../notesSlides/notesSlide43.xml"/><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41.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42.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44.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3.png"/><Relationship Id="rId5" Type="http://schemas.openxmlformats.org/officeDocument/2006/relationships/notesSlide" Target="../notesSlides/notesSlide46.xml"/><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46.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5.png"/><Relationship Id="rId5" Type="http://schemas.openxmlformats.org/officeDocument/2006/relationships/notesSlide" Target="../notesSlides/notesSlide47.xml"/><Relationship Id="rId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47.jpe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tags" Target="../tags/tag107.xml"/><Relationship Id="rId7" Type="http://schemas.openxmlformats.org/officeDocument/2006/relationships/hyperlink" Target="http://www.gdv.de/wp-content/uploads/2013/07/GDV-Hochwasserschaeden-Luftaufnahme_2_2013_Thumb.jpg"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8.jpeg"/><Relationship Id="rId5" Type="http://schemas.openxmlformats.org/officeDocument/2006/relationships/notesSlide" Target="../notesSlides/notesSlide49.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51.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0.gif"/><Relationship Id="rId5" Type="http://schemas.openxmlformats.org/officeDocument/2006/relationships/notesSlide" Target="../notesSlides/notesSlide50.xml"/><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53.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52.png"/><Relationship Id="rId5" Type="http://schemas.openxmlformats.org/officeDocument/2006/relationships/notesSlide" Target="../notesSlides/notesSlide51.xml"/><Relationship Id="rId4"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54.jpe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56.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55.png"/><Relationship Id="rId5" Type="http://schemas.openxmlformats.org/officeDocument/2006/relationships/notesSlide" Target="../notesSlides/notesSlide53.xml"/><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58.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57.png"/><Relationship Id="rId5" Type="http://schemas.openxmlformats.org/officeDocument/2006/relationships/notesSlide" Target="../notesSlides/notesSlide54.xml"/><Relationship Id="rId4"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24.xml"/><Relationship Id="rId7" Type="http://schemas.openxmlformats.org/officeDocument/2006/relationships/hyperlink" Target="http://eoimages.gsfc.nasa.gov/images/imagerecords/81000/81450/nindia_amo_2013172_lrg.jpg" TargetMode="Externa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59.jpeg"/><Relationship Id="rId5" Type="http://schemas.openxmlformats.org/officeDocument/2006/relationships/notesSlide" Target="../notesSlides/notesSlide55.xml"/><Relationship Id="rId4"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61.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63.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62.png"/><Relationship Id="rId5" Type="http://schemas.openxmlformats.org/officeDocument/2006/relationships/notesSlide" Target="../notesSlides/notesSlide57.xml"/><Relationship Id="rId4"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tags" Target="../tags/tag13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7.emf"/><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3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5.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7.emf"/><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38.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7.emf"/><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41.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69.jpe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7.emf"/><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4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47.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7.emf"/><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50.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51.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52.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7.emf"/><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tags" Target="../tags/tag157.xml"/><Relationship Id="rId7" Type="http://schemas.openxmlformats.org/officeDocument/2006/relationships/hyperlink" Target="http://www.spc.noaa.gov/wcm/" TargetMode="Externa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75.png"/><Relationship Id="rId5" Type="http://schemas.openxmlformats.org/officeDocument/2006/relationships/notesSlide" Target="../notesSlides/notesSlide76.xml"/><Relationship Id="rId4"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77.gif"/><Relationship Id="rId5" Type="http://schemas.openxmlformats.org/officeDocument/2006/relationships/hyperlink" Target="http://www.spc.noaa.gov/climo/online/monthly/2013_annual_summary.html" TargetMode="External"/><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60.xml"/><Relationship Id="rId1" Type="http://schemas.openxmlformats.org/officeDocument/2006/relationships/vmlDrawing" Target="../drawings/vmlDrawing11.vml"/><Relationship Id="rId6" Type="http://schemas.openxmlformats.org/officeDocument/2006/relationships/hyperlink" Target="http://www.spc.noaa.gov/climo/online/monthly/newm.html" TargetMode="External"/><Relationship Id="rId5" Type="http://schemas.openxmlformats.org/officeDocument/2006/relationships/oleObject" Target="../embeddings/oleObject11.bin"/><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79.gif"/><Relationship Id="rId5" Type="http://schemas.openxmlformats.org/officeDocument/2006/relationships/hyperlink" Target="http://www.spc.noaa.gov/climo/online/monthly/2013_annual_summary.html" TargetMode="External"/><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1.emf"/><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80.gif"/><Relationship Id="rId5" Type="http://schemas.openxmlformats.org/officeDocument/2006/relationships/hyperlink" Target="http://www.spc.noaa.gov/climo/online/monthly/2013_annual_summary.html" TargetMode="External"/><Relationship Id="rId4"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81.gif"/><Relationship Id="rId5" Type="http://schemas.openxmlformats.org/officeDocument/2006/relationships/hyperlink" Target="http://www.spc.noaa.gov/climo/online/monthly/2013_annual_summary.html" TargetMode="External"/><Relationship Id="rId4"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67.xml"/><Relationship Id="rId1" Type="http://schemas.openxmlformats.org/officeDocument/2006/relationships/vmlDrawing" Target="../drawings/vmlDrawing12.vml"/><Relationship Id="rId6" Type="http://schemas.openxmlformats.org/officeDocument/2006/relationships/hyperlink" Target="http://www.spc.noaa.gov/climo/online/monthly/2013_annual_summary.html" TargetMode="External"/><Relationship Id="rId5" Type="http://schemas.openxmlformats.org/officeDocument/2006/relationships/oleObject" Target="../embeddings/oleObject12.bin"/><Relationship Id="rId4"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7.emf"/><Relationship Id="rId4"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7.xml"/><Relationship Id="rId1" Type="http://schemas.openxmlformats.org/officeDocument/2006/relationships/tags" Target="../tags/tag170.xml"/><Relationship Id="rId4" Type="http://schemas.openxmlformats.org/officeDocument/2006/relationships/hyperlink" Target="http://tropical.atmos.colostate.edu/forecasts/2013/apr2013/apr2013.pdf"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8.xml"/><Relationship Id="rId1" Type="http://schemas.openxmlformats.org/officeDocument/2006/relationships/tags" Target="../tags/tag171.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72.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73.xml"/><Relationship Id="rId1" Type="http://schemas.openxmlformats.org/officeDocument/2006/relationships/vmlDrawing" Target="../drawings/vmlDrawing14.vml"/><Relationship Id="rId5" Type="http://schemas.openxmlformats.org/officeDocument/2006/relationships/oleObject" Target="../embeddings/oleObject14.bin"/><Relationship Id="rId4"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4.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75.xml"/><Relationship Id="rId1" Type="http://schemas.openxmlformats.org/officeDocument/2006/relationships/vmlDrawing" Target="../drawings/vmlDrawing16.vml"/><Relationship Id="rId5" Type="http://schemas.openxmlformats.org/officeDocument/2006/relationships/oleObject" Target="../embeddings/oleObject16.bin"/><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2.emf"/><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76.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77.xml"/><Relationship Id="rId1" Type="http://schemas.openxmlformats.org/officeDocument/2006/relationships/vmlDrawing" Target="../drawings/vmlDrawing18.vml"/><Relationship Id="rId5" Type="http://schemas.openxmlformats.org/officeDocument/2006/relationships/oleObject" Target="../embeddings/oleObject18.bin"/><Relationship Id="rId4"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180.xml"/><Relationship Id="rId7" Type="http://schemas.openxmlformats.org/officeDocument/2006/relationships/image" Target="../media/image89.jpe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92.xml"/><Relationship Id="rId5" Type="http://schemas.openxmlformats.org/officeDocument/2006/relationships/slideLayout" Target="../slideLayouts/slideLayout45.xml"/><Relationship Id="rId4" Type="http://schemas.openxmlformats.org/officeDocument/2006/relationships/tags" Target="../tags/tag181.xml"/><Relationship Id="rId9" Type="http://schemas.openxmlformats.org/officeDocument/2006/relationships/image" Target="../media/image91.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7.emf"/><Relationship Id="rId4"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84.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85.xml"/><Relationship Id="rId1" Type="http://schemas.openxmlformats.org/officeDocument/2006/relationships/vmlDrawing" Target="../drawings/vmlDrawing20.vml"/><Relationship Id="rId5" Type="http://schemas.openxmlformats.org/officeDocument/2006/relationships/oleObject" Target="../embeddings/oleObject20.bin"/><Relationship Id="rId4"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86.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187.xml"/><Relationship Id="rId1" Type="http://schemas.openxmlformats.org/officeDocument/2006/relationships/vmlDrawing" Target="../drawings/vmlDrawing22.vml"/><Relationship Id="rId5" Type="http://schemas.openxmlformats.org/officeDocument/2006/relationships/oleObject" Target="../embeddings/oleObject22.bin"/><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51.xml"/><Relationship Id="rId1" Type="http://schemas.openxmlformats.org/officeDocument/2006/relationships/tags" Target="../tags/tag188.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96.jpeg"/><Relationship Id="rId4"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999" y="4068000"/>
            <a:ext cx="8264795" cy="864000"/>
          </a:xfrm>
        </p:spPr>
        <p:txBody>
          <a:bodyPr anchor="t"/>
          <a:lstStyle/>
          <a:p>
            <a:r>
              <a:rPr lang="en-US" sz="2800" dirty="0" smtClean="0">
                <a:solidFill>
                  <a:schemeClr val="tx1"/>
                </a:solidFill>
              </a:rPr>
              <a:t>2013 Half-Year Natural Catastrophe Review</a:t>
            </a:r>
            <a:endParaRPr lang="en-GB" dirty="0">
              <a:solidFill>
                <a:schemeClr val="tx1"/>
              </a:solidFill>
            </a:endParaRPr>
          </a:p>
        </p:txBody>
      </p:sp>
      <p:sp>
        <p:nvSpPr>
          <p:cNvPr id="3" name="Subtitle 2"/>
          <p:cNvSpPr>
            <a:spLocks noGrp="1"/>
          </p:cNvSpPr>
          <p:nvPr>
            <p:ph type="subTitle" idx="1"/>
          </p:nvPr>
        </p:nvSpPr>
        <p:spPr/>
        <p:txBody>
          <a:bodyPr/>
          <a:lstStyle/>
          <a:p>
            <a:r>
              <a:rPr lang="en-GB" dirty="0" smtClean="0">
                <a:solidFill>
                  <a:schemeClr val="tx1"/>
                </a:solidFill>
              </a:rPr>
              <a:t>July 9, 2013</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55804" y="1431926"/>
            <a:ext cx="8567928" cy="5045074"/>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pic>
        <p:nvPicPr>
          <p:cNvPr id="3" name="Picture 2"/>
          <p:cNvPicPr>
            <a:picLocks noChangeAspect="1" noChangeArrowheads="1"/>
          </p:cNvPicPr>
          <p:nvPr>
            <p:custDataLst>
              <p:tags r:id="rId2"/>
            </p:custDataLst>
          </p:nvPr>
        </p:nvPicPr>
        <p:blipFill>
          <a:blip r:embed="rId6" cstate="email"/>
          <a:srcRect/>
          <a:stretch>
            <a:fillRect/>
          </a:stretch>
        </p:blipFill>
        <p:spPr bwMode="auto">
          <a:xfrm>
            <a:off x="152400" y="1447800"/>
            <a:ext cx="8596313" cy="4876800"/>
          </a:xfrm>
          <a:prstGeom prst="rect">
            <a:avLst/>
          </a:prstGeom>
          <a:noFill/>
          <a:ln w="9525">
            <a:noFill/>
            <a:miter lim="800000"/>
            <a:headEnd/>
            <a:tailEnd/>
          </a:ln>
          <a:effectLst/>
        </p:spPr>
      </p:pic>
      <p:sp>
        <p:nvSpPr>
          <p:cNvPr id="23" name="Title 7"/>
          <p:cNvSpPr>
            <a:spLocks noGrp="1"/>
          </p:cNvSpPr>
          <p:nvPr>
            <p:ph type="title" idx="4294967295"/>
          </p:nvPr>
        </p:nvSpPr>
        <p:spPr>
          <a:xfrm>
            <a:off x="323850" y="252413"/>
            <a:ext cx="7245912" cy="812800"/>
          </a:xfrm>
        </p:spPr>
        <p:txBody>
          <a:bodyPr>
            <a:normAutofit/>
          </a:bodyPr>
          <a:lstStyle/>
          <a:p>
            <a:pPr rtl="0" eaLnBrk="0" fontAlgn="base" hangingPunct="0"/>
            <a:r>
              <a:rPr lang="en-US" kern="1200" dirty="0" smtClean="0">
                <a:latin typeface="Arial"/>
                <a:ea typeface="+mn-ea"/>
                <a:cs typeface="Arial"/>
              </a:rPr>
              <a:t>Losses Due to Natural Catastrophes in the United States</a:t>
            </a:r>
            <a:r>
              <a:rPr lang="en-US" sz="2000" kern="1200" dirty="0" smtClean="0">
                <a:latin typeface="Arial"/>
                <a:ea typeface="+mn-ea"/>
                <a:cs typeface="Arial"/>
              </a:rPr>
              <a:t/>
            </a:r>
            <a:br>
              <a:rPr lang="en-US" sz="2000" kern="1200" dirty="0" smtClean="0">
                <a:latin typeface="Arial"/>
                <a:ea typeface="+mn-ea"/>
                <a:cs typeface="Arial"/>
              </a:rPr>
            </a:br>
            <a:r>
              <a:rPr lang="en-US" sz="1800" kern="1200" dirty="0" smtClean="0">
                <a:latin typeface="Arial"/>
                <a:ea typeface="+mn-ea"/>
                <a:cs typeface="Arial"/>
              </a:rPr>
              <a:t>1980 – 2013 (Jan – June only)</a:t>
            </a:r>
          </a:p>
        </p:txBody>
      </p:sp>
      <p:sp>
        <p:nvSpPr>
          <p:cNvPr id="24" name="Rectangle 5"/>
          <p:cNvSpPr>
            <a:spLocks noChangeArrowheads="1"/>
          </p:cNvSpPr>
          <p:nvPr/>
        </p:nvSpPr>
        <p:spPr bwMode="auto">
          <a:xfrm>
            <a:off x="0" y="6564607"/>
            <a:ext cx="3886200" cy="246221"/>
          </a:xfrm>
          <a:prstGeom prst="rect">
            <a:avLst/>
          </a:prstGeom>
          <a:noFill/>
          <a:ln w="9525" algn="ctr">
            <a:noFill/>
            <a:miter lim="800000"/>
            <a:headEnd/>
            <a:tailEnd/>
          </a:ln>
        </p:spPr>
        <p:txBody>
          <a:bodyPr wrap="square">
            <a:spAutoFit/>
          </a:bodyPr>
          <a:lstStyle/>
          <a:p>
            <a:pPr>
              <a:defRPr/>
            </a:pPr>
            <a:r>
              <a:rPr lang="en-US" sz="1000" dirty="0">
                <a:solidFill>
                  <a:schemeClr val="accent4">
                    <a:lumMod val="75000"/>
                  </a:schemeClr>
                </a:solidFill>
                <a:latin typeface="+mn-lt"/>
              </a:rPr>
              <a:t>Sources: </a:t>
            </a:r>
            <a:r>
              <a:rPr lang="en-US" sz="1000" dirty="0" smtClean="0">
                <a:solidFill>
                  <a:schemeClr val="accent4">
                    <a:lumMod val="75000"/>
                  </a:schemeClr>
                </a:solidFill>
                <a:latin typeface="+mn-lt"/>
              </a:rPr>
              <a:t>MR </a:t>
            </a:r>
            <a:r>
              <a:rPr lang="en-US" sz="1000" dirty="0" err="1">
                <a:solidFill>
                  <a:schemeClr val="accent4">
                    <a:lumMod val="75000"/>
                  </a:schemeClr>
                </a:solidFill>
                <a:latin typeface="+mn-lt"/>
              </a:rPr>
              <a:t>NatCatSERVICE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cs typeface="Arial" charset="0"/>
              </a:rPr>
              <a:t>Property </a:t>
            </a:r>
            <a:r>
              <a:rPr lang="en-US" sz="1000" dirty="0">
                <a:solidFill>
                  <a:schemeClr val="accent4">
                    <a:lumMod val="75000"/>
                  </a:schemeClr>
                </a:solidFill>
                <a:latin typeface="+mn-lt"/>
                <a:cs typeface="Arial" charset="0"/>
              </a:rPr>
              <a:t>Claims Services </a:t>
            </a:r>
          </a:p>
        </p:txBody>
      </p:sp>
      <p:grpSp>
        <p:nvGrpSpPr>
          <p:cNvPr id="2" name="Gruppieren 18"/>
          <p:cNvGrpSpPr>
            <a:grpSpLocks/>
          </p:cNvGrpSpPr>
          <p:nvPr>
            <p:custDataLst>
              <p:tags r:id="rId3"/>
            </p:custDataLst>
          </p:nvPr>
        </p:nvGrpSpPr>
        <p:grpSpPr bwMode="auto">
          <a:xfrm>
            <a:off x="1758004" y="6164240"/>
            <a:ext cx="5752786" cy="267385"/>
            <a:chOff x="2021059" y="5197108"/>
            <a:chExt cx="4172956" cy="268278"/>
          </a:xfrm>
        </p:grpSpPr>
        <p:sp>
          <p:nvSpPr>
            <p:cNvPr id="30" name="Textfeld 25"/>
            <p:cNvSpPr txBox="1">
              <a:spLocks noChangeArrowheads="1"/>
            </p:cNvSpPr>
            <p:nvPr/>
          </p:nvSpPr>
          <p:spPr bwMode="auto">
            <a:xfrm>
              <a:off x="2120552" y="5218343"/>
              <a:ext cx="1451390" cy="247043"/>
            </a:xfrm>
            <a:prstGeom prst="rect">
              <a:avLst/>
            </a:prstGeom>
            <a:noFill/>
            <a:ln w="9525">
              <a:noFill/>
              <a:miter lim="800000"/>
              <a:headEnd/>
              <a:tailEnd/>
            </a:ln>
          </p:spPr>
          <p:txBody>
            <a:bodyPr wrap="none">
              <a:spAutoFit/>
            </a:bodyPr>
            <a:lstStyle/>
            <a:p>
              <a:r>
                <a:rPr lang="de-DE" sz="1000" dirty="0" smtClean="0">
                  <a:solidFill>
                    <a:schemeClr val="tx1">
                      <a:lumMod val="85000"/>
                      <a:lumOff val="15000"/>
                    </a:schemeClr>
                  </a:solidFill>
                </a:rPr>
                <a:t>Overall </a:t>
              </a:r>
              <a:r>
                <a:rPr lang="de-DE" sz="1000" dirty="0" err="1" smtClean="0">
                  <a:solidFill>
                    <a:schemeClr val="tx1">
                      <a:lumMod val="85000"/>
                      <a:lumOff val="15000"/>
                    </a:schemeClr>
                  </a:solidFill>
                </a:rPr>
                <a:t>losses</a:t>
              </a:r>
              <a:r>
                <a:rPr lang="de-DE" sz="1000" dirty="0" smtClean="0">
                  <a:solidFill>
                    <a:schemeClr val="tx1">
                      <a:lumMod val="85000"/>
                      <a:lumOff val="15000"/>
                    </a:schemeClr>
                  </a:solidFill>
                </a:rPr>
                <a:t> </a:t>
              </a:r>
              <a:r>
                <a:rPr lang="de-DE" sz="1000" dirty="0">
                  <a:solidFill>
                    <a:schemeClr val="tx1">
                      <a:lumMod val="85000"/>
                      <a:lumOff val="15000"/>
                    </a:schemeClr>
                  </a:solidFill>
                </a:rPr>
                <a:t>(in </a:t>
              </a:r>
              <a:r>
                <a:rPr lang="de-DE" sz="1000" dirty="0" smtClean="0">
                  <a:solidFill>
                    <a:schemeClr val="tx1">
                      <a:lumMod val="85000"/>
                      <a:lumOff val="15000"/>
                    </a:schemeClr>
                  </a:solidFill>
                </a:rPr>
                <a:t>2012 </a:t>
              </a:r>
              <a:r>
                <a:rPr lang="de-DE" sz="1000" dirty="0" err="1" smtClean="0">
                  <a:solidFill>
                    <a:schemeClr val="tx1">
                      <a:lumMod val="85000"/>
                      <a:lumOff val="15000"/>
                    </a:schemeClr>
                  </a:solidFill>
                </a:rPr>
                <a:t>values</a:t>
              </a:r>
              <a:r>
                <a:rPr lang="de-DE" sz="1000" dirty="0" smtClean="0">
                  <a:solidFill>
                    <a:schemeClr val="tx1">
                      <a:lumMod val="85000"/>
                      <a:lumOff val="15000"/>
                    </a:schemeClr>
                  </a:solidFill>
                </a:rPr>
                <a:t>)  </a:t>
              </a:r>
              <a:endParaRPr lang="de-DE" sz="1000" dirty="0">
                <a:solidFill>
                  <a:schemeClr val="tx1">
                    <a:lumMod val="85000"/>
                    <a:lumOff val="15000"/>
                  </a:schemeClr>
                </a:solidFill>
              </a:endParaRPr>
            </a:p>
          </p:txBody>
        </p:sp>
        <p:sp>
          <p:nvSpPr>
            <p:cNvPr id="31"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err="1" smtClean="0">
                  <a:solidFill>
                    <a:schemeClr val="tx1">
                      <a:lumMod val="85000"/>
                      <a:lumOff val="15000"/>
                    </a:schemeClr>
                  </a:solidFill>
                </a:rPr>
                <a:t>Insured</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losses</a:t>
              </a:r>
              <a:r>
                <a:rPr lang="de-DE" sz="1000" dirty="0" smtClean="0">
                  <a:solidFill>
                    <a:schemeClr val="tx1">
                      <a:lumMod val="85000"/>
                      <a:lumOff val="15000"/>
                    </a:schemeClr>
                  </a:solidFill>
                </a:rPr>
                <a:t> (in 2012 </a:t>
              </a:r>
              <a:r>
                <a:rPr lang="de-DE" sz="1000" dirty="0" err="1" smtClean="0">
                  <a:solidFill>
                    <a:schemeClr val="tx1">
                      <a:lumMod val="85000"/>
                      <a:lumOff val="15000"/>
                    </a:schemeClr>
                  </a:solidFill>
                </a:rPr>
                <a:t>values</a:t>
              </a:r>
              <a:r>
                <a:rPr lang="de-DE" sz="1000" dirty="0" smtClean="0">
                  <a:solidFill>
                    <a:schemeClr val="tx1">
                      <a:lumMod val="85000"/>
                      <a:lumOff val="15000"/>
                    </a:schemeClr>
                  </a:solidFill>
                </a:rPr>
                <a:t>)  </a:t>
              </a:r>
              <a:endParaRPr lang="de-DE" sz="1000" dirty="0">
                <a:solidFill>
                  <a:schemeClr val="tx1">
                    <a:lumMod val="85000"/>
                    <a:lumOff val="15000"/>
                  </a:schemeClr>
                </a:solidFill>
              </a:endParaRPr>
            </a:p>
          </p:txBody>
        </p:sp>
        <p:sp>
          <p:nvSpPr>
            <p:cNvPr id="32" name="Rechteck 30"/>
            <p:cNvSpPr>
              <a:spLocks noChangeArrowheads="1"/>
            </p:cNvSpPr>
            <p:nvPr/>
          </p:nvSpPr>
          <p:spPr bwMode="auto">
            <a:xfrm>
              <a:off x="2021059" y="5265972"/>
              <a:ext cx="99493" cy="137618"/>
            </a:xfrm>
            <a:prstGeom prst="rect">
              <a:avLst/>
            </a:prstGeom>
            <a:solidFill>
              <a:schemeClr val="accent2"/>
            </a:solidFill>
            <a:ln w="9525" algn="ctr">
              <a:noFill/>
              <a:round/>
              <a:headEnd/>
              <a:tailEnd/>
            </a:ln>
          </p:spPr>
          <p:txBody>
            <a:bodyPr wrap="none">
              <a:spAutoFit/>
            </a:bodyPr>
            <a:lstStyle/>
            <a:p>
              <a:pPr marL="266700" indent="-265113"/>
              <a:endParaRPr lang="de-DE"/>
            </a:p>
          </p:txBody>
        </p:sp>
        <p:sp>
          <p:nvSpPr>
            <p:cNvPr id="33"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4" name="TextBox 13"/>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a:t>
            </a:fld>
            <a:endParaRPr lang="en-US" sz="1000" dirty="0">
              <a:solidFill>
                <a:schemeClr val="accent4">
                  <a:lumMod val="75000"/>
                </a:schemeClr>
              </a:solidFill>
              <a:latin typeface="+mn-lt"/>
            </a:endParaRPr>
          </a:p>
        </p:txBody>
      </p:sp>
      <p:sp>
        <p:nvSpPr>
          <p:cNvPr id="15" name="Text Box 17"/>
          <p:cNvSpPr txBox="1">
            <a:spLocks noChangeArrowheads="1"/>
          </p:cNvSpPr>
          <p:nvPr/>
        </p:nvSpPr>
        <p:spPr bwMode="auto">
          <a:xfrm>
            <a:off x="260405" y="1431940"/>
            <a:ext cx="8558784" cy="338554"/>
          </a:xfrm>
          <a:prstGeom prst="rect">
            <a:avLst/>
          </a:prstGeom>
          <a:solidFill>
            <a:schemeClr val="accent4">
              <a:lumMod val="60000"/>
              <a:lumOff val="40000"/>
            </a:schemeClr>
          </a:solidFill>
          <a:ln w="9525" algn="ctr">
            <a:noFill/>
            <a:miter lim="800000"/>
            <a:headEnd/>
            <a:tailEnd/>
          </a:ln>
          <a:effectLst/>
        </p:spPr>
        <p:txBody>
          <a:bodyPr wrap="square">
            <a:spAutoFit/>
          </a:bodyPr>
          <a:lstStyle/>
          <a:p>
            <a:pPr>
              <a:defRPr/>
            </a:pPr>
            <a:r>
              <a:rPr lang="en-US" sz="1600" dirty="0" smtClean="0">
                <a:solidFill>
                  <a:srgbClr val="00B0F0"/>
                </a:solidFill>
              </a:rPr>
              <a:t>Insured </a:t>
            </a:r>
            <a:r>
              <a:rPr lang="en-US" sz="1600" dirty="0" smtClean="0">
                <a:solidFill>
                  <a:srgbClr val="00B0F0"/>
                </a:solidFill>
                <a:latin typeface="+mn-lt"/>
              </a:rPr>
              <a:t>losses in the US totaled US$ 7.9bn</a:t>
            </a:r>
          </a:p>
        </p:txBody>
      </p:sp>
      <p:sp>
        <p:nvSpPr>
          <p:cNvPr id="18" name="Rectangle 17"/>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23850" y="1520825"/>
            <a:ext cx="4341813" cy="4378325"/>
          </a:xfrm>
          <a:prstGeom prst="rect">
            <a:avLst/>
          </a:prstGeom>
          <a:solidFill>
            <a:srgbClr val="FFFFFF"/>
          </a:solidFill>
          <a:ln w="9525" algn="ctr">
            <a:noFill/>
            <a:round/>
            <a:headEnd/>
            <a:tailEnd/>
          </a:ln>
          <a:effectLst/>
        </p:spPr>
        <p:txBody>
          <a:bodyPr wrap="square">
            <a:spAutoFit/>
          </a:bodyPr>
          <a:lstStyle/>
          <a:p>
            <a:pPr>
              <a:defRPr/>
            </a:pPr>
            <a:endParaRPr lang="en-US" dirty="0">
              <a:latin typeface="Arial" charset="0"/>
            </a:endParaRPr>
          </a:p>
        </p:txBody>
      </p:sp>
      <p:sp>
        <p:nvSpPr>
          <p:cNvPr id="19" name="Rectangle 2"/>
          <p:cNvSpPr txBox="1">
            <a:spLocks noChangeArrowheads="1"/>
          </p:cNvSpPr>
          <p:nvPr>
            <p:custDataLst>
              <p:tags r:id="rId2"/>
            </p:custDataLst>
          </p:nvPr>
        </p:nvSpPr>
        <p:spPr bwMode="auto">
          <a:xfrm>
            <a:off x="495362" y="1662370"/>
            <a:ext cx="3884613" cy="3975100"/>
          </a:xfrm>
          <a:prstGeom prst="rect">
            <a:avLst/>
          </a:prstGeom>
          <a:noFill/>
          <a:ln w="9525">
            <a:noFill/>
            <a:miter lim="800000"/>
            <a:headEnd/>
            <a:tailEnd/>
          </a:ln>
          <a:effectLst/>
        </p:spPr>
        <p:txBody>
          <a:bodyPr lIns="0" tIns="0" rIns="0" bIns="0"/>
          <a:lstStyle/>
          <a:p>
            <a:pPr>
              <a:spcBef>
                <a:spcPct val="0"/>
              </a:spcBef>
              <a:defRPr/>
            </a:pPr>
            <a:endParaRPr lang="en-US" sz="2400" kern="0" dirty="0" smtClean="0">
              <a:solidFill>
                <a:srgbClr val="00B0F0"/>
              </a:solidFill>
              <a:latin typeface="Arial" charset="0"/>
            </a:endParaRPr>
          </a:p>
          <a:p>
            <a:pPr>
              <a:spcBef>
                <a:spcPct val="0"/>
              </a:spcBef>
              <a:defRPr/>
            </a:pPr>
            <a:r>
              <a:rPr lang="en-US" sz="2400" kern="0" dirty="0" smtClean="0">
                <a:solidFill>
                  <a:srgbClr val="00B0F0"/>
                </a:solidFill>
                <a:latin typeface="Arial" charset="0"/>
              </a:rPr>
              <a:t>To </a:t>
            </a:r>
            <a:r>
              <a:rPr lang="en-US" sz="2400" kern="0" dirty="0">
                <a:solidFill>
                  <a:srgbClr val="00B0F0"/>
                </a:solidFill>
                <a:latin typeface="Arial" charset="0"/>
              </a:rPr>
              <a:t>ask a question, please dial 1 4 on your phone.</a:t>
            </a:r>
          </a:p>
          <a:p>
            <a:pPr>
              <a:spcBef>
                <a:spcPct val="0"/>
              </a:spcBef>
              <a:defRPr/>
            </a:pPr>
            <a:endParaRPr lang="en-US" sz="2400" kern="0" dirty="0">
              <a:solidFill>
                <a:schemeClr val="tx1">
                  <a:lumMod val="85000"/>
                  <a:lumOff val="15000"/>
                </a:schemeClr>
              </a:solidFill>
              <a:latin typeface="Arial" charset="0"/>
            </a:endParaRPr>
          </a:p>
          <a:p>
            <a:pPr>
              <a:spcBef>
                <a:spcPct val="0"/>
              </a:spcBef>
              <a:defRPr/>
            </a:pPr>
            <a:r>
              <a:rPr lang="en-US" sz="2400" kern="0" dirty="0">
                <a:solidFill>
                  <a:schemeClr val="tx1">
                    <a:lumMod val="85000"/>
                    <a:lumOff val="15000"/>
                  </a:schemeClr>
                </a:solidFill>
                <a:latin typeface="Arial" charset="0"/>
              </a:rPr>
              <a:t>An operator will facilitate your participation.</a:t>
            </a:r>
            <a:endParaRPr lang="en-GB" sz="2400" kern="0" dirty="0">
              <a:solidFill>
                <a:schemeClr val="tx1">
                  <a:lumMod val="85000"/>
                  <a:lumOff val="15000"/>
                </a:schemeClr>
              </a:solidFill>
              <a:latin typeface="Arial" charset="0"/>
            </a:endParaRPr>
          </a:p>
          <a:p>
            <a:pPr>
              <a:spcBef>
                <a:spcPct val="0"/>
              </a:spcBef>
              <a:defRPr/>
            </a:pPr>
            <a:r>
              <a:rPr lang="en-GB" sz="2400" kern="0" dirty="0">
                <a:solidFill>
                  <a:schemeClr val="tx1">
                    <a:lumMod val="75000"/>
                    <a:lumOff val="25000"/>
                  </a:schemeClr>
                </a:solidFill>
                <a:latin typeface="+mj-lt"/>
                <a:ea typeface="+mj-ea"/>
                <a:cs typeface="+mj-cs"/>
              </a:rPr>
              <a:t> </a:t>
            </a:r>
            <a:endParaRPr lang="de-DE" kern="0" dirty="0">
              <a:solidFill>
                <a:schemeClr val="tx1">
                  <a:lumMod val="75000"/>
                  <a:lumOff val="25000"/>
                </a:schemeClr>
              </a:solidFill>
              <a:latin typeface="+mj-lt"/>
              <a:ea typeface="+mj-ea"/>
              <a:cs typeface="+mj-cs"/>
            </a:endParaRPr>
          </a:p>
        </p:txBody>
      </p:sp>
      <p:pic>
        <p:nvPicPr>
          <p:cNvPr id="12291" name="Picture 7" descr="00003710.JPG"/>
          <p:cNvPicPr>
            <a:picLocks noChangeAspect="1"/>
          </p:cNvPicPr>
          <p:nvPr>
            <p:custDataLst>
              <p:tags r:id="rId3"/>
            </p:custDataLst>
          </p:nvPr>
        </p:nvPicPr>
        <p:blipFill>
          <a:blip r:embed="rId6" cstate="email"/>
          <a:srcRect/>
          <a:stretch>
            <a:fillRect/>
          </a:stretch>
        </p:blipFill>
        <p:spPr bwMode="auto">
          <a:xfrm>
            <a:off x="5334868" y="1520825"/>
            <a:ext cx="3379640" cy="4378325"/>
          </a:xfrm>
          <a:prstGeom prst="rect">
            <a:avLst/>
          </a:prstGeom>
          <a:noFill/>
          <a:ln w="9525">
            <a:noFill/>
            <a:miter lim="800000"/>
            <a:headEnd/>
            <a:tailEnd/>
          </a:ln>
          <a:effectLst/>
        </p:spPr>
      </p:pic>
      <p:sp>
        <p:nvSpPr>
          <p:cNvPr id="5" name="PPTShape_0"/>
          <p:cNvSpPr>
            <a:spLocks noGrp="1" noChangeArrowheads="1"/>
          </p:cNvSpPr>
          <p:nvPr>
            <p:ph type="title"/>
          </p:nvPr>
        </p:nvSpPr>
        <p:spPr>
          <a:xfrm>
            <a:off x="323850" y="252413"/>
            <a:ext cx="6840000" cy="720000"/>
          </a:xfrm>
        </p:spPr>
        <p:txBody>
          <a:bodyPr/>
          <a:lstStyle/>
          <a:p>
            <a:pPr eaLnBrk="1" hangingPunct="1"/>
            <a:r>
              <a:rPr lang="en-US" dirty="0" smtClean="0">
                <a:solidFill>
                  <a:schemeClr val="tx1">
                    <a:lumMod val="85000"/>
                    <a:lumOff val="15000"/>
                  </a:schemeClr>
                </a:solidFill>
              </a:rPr>
              <a:t>Press Question and Answer Process</a:t>
            </a:r>
            <a:endParaRPr lang="en-US" sz="2000" i="1" dirty="0" smtClean="0">
              <a:solidFill>
                <a:schemeClr val="tx1">
                  <a:lumMod val="85000"/>
                  <a:lumOff val="15000"/>
                </a:schemeClr>
              </a:solidFill>
            </a:endParaRPr>
          </a:p>
        </p:txBody>
      </p:sp>
      <p:sp>
        <p:nvSpPr>
          <p:cNvPr id="8" name="TextBox 7"/>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100</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2413"/>
            <a:ext cx="6840000" cy="720000"/>
          </a:xfrm>
        </p:spPr>
        <p:txBody>
          <a:bodyPr/>
          <a:lstStyle/>
          <a:p>
            <a:r>
              <a:rPr lang="en-US" dirty="0" smtClean="0">
                <a:solidFill>
                  <a:schemeClr val="tx1"/>
                </a:solidFill>
              </a:rPr>
              <a:t>More Information	</a:t>
            </a:r>
            <a:endParaRPr lang="en-US" dirty="0">
              <a:solidFill>
                <a:schemeClr val="tx1"/>
              </a:solidFill>
            </a:endParaRPr>
          </a:p>
        </p:txBody>
      </p:sp>
      <p:sp>
        <p:nvSpPr>
          <p:cNvPr id="5" name="Rectangle 7"/>
          <p:cNvSpPr>
            <a:spLocks noChangeArrowheads="1"/>
          </p:cNvSpPr>
          <p:nvPr/>
        </p:nvSpPr>
        <p:spPr bwMode="auto">
          <a:xfrm>
            <a:off x="323850" y="1520825"/>
            <a:ext cx="5540375" cy="1600200"/>
          </a:xfrm>
          <a:prstGeom prst="rect">
            <a:avLst/>
          </a:prstGeom>
          <a:solidFill>
            <a:schemeClr val="bg1"/>
          </a:solidFill>
          <a:ln w="9525">
            <a:noFill/>
            <a:miter lim="800000"/>
            <a:headEnd/>
            <a:tailEnd/>
          </a:ln>
          <a:effectLst/>
        </p:spPr>
        <p:txBody>
          <a:bodyPr wrap="square" anchor="ctr">
            <a:spAutoFit/>
          </a:bodyPr>
          <a:lstStyle/>
          <a:p>
            <a:pPr defTabSz="801472" fontAlgn="auto">
              <a:spcBef>
                <a:spcPts val="0"/>
              </a:spcBef>
              <a:spcAft>
                <a:spcPts val="0"/>
              </a:spcAft>
              <a:defRPr/>
            </a:pPr>
            <a:endParaRPr lang="de-DE">
              <a:latin typeface="+mn-lt"/>
              <a:cs typeface="+mn-cs"/>
            </a:endParaRPr>
          </a:p>
        </p:txBody>
      </p:sp>
      <p:sp>
        <p:nvSpPr>
          <p:cNvPr id="6" name="Rectangle 5"/>
          <p:cNvSpPr/>
          <p:nvPr/>
        </p:nvSpPr>
        <p:spPr>
          <a:xfrm>
            <a:off x="368469" y="1570944"/>
            <a:ext cx="5239656" cy="1323439"/>
          </a:xfrm>
          <a:prstGeom prst="rect">
            <a:avLst/>
          </a:prstGeom>
        </p:spPr>
        <p:txBody>
          <a:bodyPr wrap="square">
            <a:spAutoFit/>
          </a:bodyPr>
          <a:lstStyle/>
          <a:p>
            <a:pPr marL="0" indent="0" eaLnBrk="1" hangingPunct="1">
              <a:spcBef>
                <a:spcPts val="0"/>
              </a:spcBef>
            </a:pPr>
            <a:r>
              <a:rPr lang="en-GB" sz="2000" b="1" dirty="0" smtClean="0">
                <a:solidFill>
                  <a:schemeClr val="tx1">
                    <a:lumMod val="85000"/>
                    <a:lumOff val="15000"/>
                  </a:schemeClr>
                </a:solidFill>
                <a:latin typeface="Arial" pitchFamily="34" charset="0"/>
                <a:cs typeface="Arial" pitchFamily="34" charset="0"/>
              </a:rPr>
              <a:t>Press Inquiries	</a:t>
            </a:r>
          </a:p>
          <a:p>
            <a:pPr marL="0" indent="0" eaLnBrk="1" hangingPunct="1">
              <a:spcBef>
                <a:spcPts val="0"/>
              </a:spcBef>
            </a:pPr>
            <a:r>
              <a:rPr lang="en-GB" sz="2000" dirty="0" smtClean="0">
                <a:solidFill>
                  <a:schemeClr val="tx1">
                    <a:lumMod val="85000"/>
                    <a:lumOff val="15000"/>
                  </a:schemeClr>
                </a:solidFill>
                <a:latin typeface="Arial" pitchFamily="34" charset="0"/>
                <a:cs typeface="Arial" pitchFamily="34" charset="0"/>
              </a:rPr>
              <a:t>Terese Rosenthal</a:t>
            </a:r>
          </a:p>
          <a:p>
            <a:pPr marL="0" indent="0" eaLnBrk="1" hangingPunct="1">
              <a:spcBef>
                <a:spcPts val="0"/>
              </a:spcBef>
            </a:pPr>
            <a:r>
              <a:rPr lang="en-GB" sz="2000" dirty="0" smtClean="0">
                <a:solidFill>
                  <a:schemeClr val="tx1">
                    <a:lumMod val="85000"/>
                    <a:lumOff val="15000"/>
                  </a:schemeClr>
                </a:solidFill>
                <a:latin typeface="Arial" pitchFamily="34" charset="0"/>
                <a:cs typeface="Arial" pitchFamily="34" charset="0"/>
              </a:rPr>
              <a:t>Phone: +1 (609) 243-4339</a:t>
            </a:r>
          </a:p>
          <a:p>
            <a:pPr marL="0" indent="0" eaLnBrk="1" hangingPunct="1">
              <a:spcBef>
                <a:spcPts val="0"/>
              </a:spcBef>
            </a:pPr>
            <a:r>
              <a:rPr lang="en-GB" sz="2000" dirty="0" smtClean="0">
                <a:solidFill>
                  <a:schemeClr val="tx1">
                    <a:lumMod val="85000"/>
                    <a:lumOff val="15000"/>
                  </a:schemeClr>
                </a:solidFill>
                <a:latin typeface="Arial" pitchFamily="34" charset="0"/>
                <a:cs typeface="Arial" pitchFamily="34" charset="0"/>
              </a:rPr>
              <a:t>E-mail: trosenthal@munichreamerica.com</a:t>
            </a: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101</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257408" y="1508312"/>
            <a:ext cx="2286000" cy="496855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0" name="Rechteck 19"/>
          <p:cNvSpPr/>
          <p:nvPr/>
        </p:nvSpPr>
        <p:spPr>
          <a:xfrm>
            <a:off x="347822" y="1652328"/>
            <a:ext cx="208823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 name="Rectangle 9"/>
          <p:cNvSpPr/>
          <p:nvPr/>
        </p:nvSpPr>
        <p:spPr>
          <a:xfrm>
            <a:off x="3108630" y="5324736"/>
            <a:ext cx="5616624" cy="731520"/>
          </a:xfrm>
          <a:prstGeom prst="rect">
            <a:avLst/>
          </a:prstGeom>
          <a:solidFill>
            <a:srgbClr val="00B0F0"/>
          </a:solidFill>
          <a:effectLst/>
        </p:spPr>
        <p:txBody>
          <a:bodyPr wrap="square" tIns="0" bIns="0" anchor="ctr">
            <a:noAutofit/>
          </a:bodyPr>
          <a:lstStyle/>
          <a:p>
            <a:pPr>
              <a:spcBef>
                <a:spcPct val="0"/>
              </a:spcBef>
              <a:defRPr/>
            </a:pPr>
            <a:r>
              <a:rPr lang="de-DE" dirty="0" smtClean="0">
                <a:solidFill>
                  <a:schemeClr val="bg1"/>
                </a:solidFill>
                <a:sym typeface="Wingdings" pitchFamily="2" charset="2"/>
              </a:rPr>
              <a:t>www.munichre.com/natcatservice/downloadcenter/en</a:t>
            </a:r>
          </a:p>
        </p:txBody>
      </p:sp>
      <p:sp>
        <p:nvSpPr>
          <p:cNvPr id="8" name="Rectangle 3"/>
          <p:cNvSpPr txBox="1">
            <a:spLocks noChangeArrowheads="1"/>
          </p:cNvSpPr>
          <p:nvPr/>
        </p:nvSpPr>
        <p:spPr bwMode="auto">
          <a:xfrm>
            <a:off x="268351" y="355137"/>
            <a:ext cx="8648700" cy="895350"/>
          </a:xfrm>
          <a:prstGeom prst="rect">
            <a:avLst/>
          </a:prstGeom>
          <a:noFill/>
          <a:ln>
            <a:miter lim="800000"/>
            <a:headEnd/>
            <a:tailEnd/>
          </a:ln>
        </p:spPr>
        <p:txBody>
          <a:bodyPr lIns="0" tIns="0" rIns="0" bIns="0"/>
          <a:lstStyle/>
          <a:p>
            <a:pPr>
              <a:spcBef>
                <a:spcPct val="0"/>
              </a:spcBef>
              <a:defRPr/>
            </a:pPr>
            <a:r>
              <a:rPr lang="en-US" sz="2200" b="1" kern="0" dirty="0">
                <a:solidFill>
                  <a:schemeClr val="tx1">
                    <a:lumMod val="85000"/>
                    <a:lumOff val="15000"/>
                  </a:schemeClr>
                </a:solidFill>
              </a:rPr>
              <a:t/>
            </a:r>
            <a:br>
              <a:rPr lang="en-US" sz="2200" b="1" kern="0" dirty="0">
                <a:solidFill>
                  <a:schemeClr val="tx1">
                    <a:lumMod val="85000"/>
                    <a:lumOff val="15000"/>
                  </a:schemeClr>
                </a:solidFill>
              </a:rPr>
            </a:br>
            <a:r>
              <a:rPr lang="en-US" kern="0" dirty="0">
                <a:solidFill>
                  <a:schemeClr val="tx1">
                    <a:lumMod val="85000"/>
                    <a:lumOff val="15000"/>
                  </a:schemeClr>
                </a:solidFill>
              </a:rPr>
              <a:t> </a:t>
            </a:r>
            <a:endParaRPr lang="de-DE" sz="2200" kern="0" dirty="0">
              <a:solidFill>
                <a:schemeClr val="tx1">
                  <a:lumMod val="85000"/>
                  <a:lumOff val="15000"/>
                </a:schemeClr>
              </a:solidFill>
            </a:endParaRPr>
          </a:p>
        </p:txBody>
      </p:sp>
      <p:pic>
        <p:nvPicPr>
          <p:cNvPr id="10" name="Grafik 9" descr="World map_Jan-Dec_2011_Miller.jpg"/>
          <p:cNvPicPr>
            <a:picLocks noChangeAspect="1"/>
          </p:cNvPicPr>
          <p:nvPr>
            <p:custDataLst>
              <p:tags r:id="rId2"/>
            </p:custDataLst>
          </p:nvPr>
        </p:nvPicPr>
        <p:blipFill>
          <a:blip r:embed="rId8" cstate="email"/>
          <a:srcRect/>
          <a:stretch>
            <a:fillRect/>
          </a:stretch>
        </p:blipFill>
        <p:spPr>
          <a:xfrm>
            <a:off x="337427" y="4142915"/>
            <a:ext cx="2088000" cy="1056371"/>
          </a:xfrm>
          <a:prstGeom prst="rect">
            <a:avLst/>
          </a:prstGeom>
        </p:spPr>
      </p:pic>
      <p:pic>
        <p:nvPicPr>
          <p:cNvPr id="11" name="Picture 2"/>
          <p:cNvPicPr>
            <a:picLocks noChangeAspect="1" noChangeArrowheads="1"/>
          </p:cNvPicPr>
          <p:nvPr>
            <p:custDataLst>
              <p:tags r:id="rId3"/>
            </p:custDataLst>
          </p:nvPr>
        </p:nvPicPr>
        <p:blipFill>
          <a:blip r:embed="rId9" cstate="email"/>
          <a:srcRect/>
          <a:stretch>
            <a:fillRect/>
          </a:stretch>
        </p:blipFill>
        <p:spPr bwMode="auto">
          <a:xfrm>
            <a:off x="337427" y="5324736"/>
            <a:ext cx="2088232" cy="1044116"/>
          </a:xfrm>
          <a:prstGeom prst="rect">
            <a:avLst/>
          </a:prstGeom>
          <a:noFill/>
          <a:ln w="9525">
            <a:noFill/>
            <a:miter lim="800000"/>
            <a:headEnd/>
            <a:tailEnd/>
          </a:ln>
          <a:effectLst/>
        </p:spPr>
      </p:pic>
      <p:sp>
        <p:nvSpPr>
          <p:cNvPr id="13" name="Textfeld 12"/>
          <p:cNvSpPr txBox="1"/>
          <p:nvPr/>
        </p:nvSpPr>
        <p:spPr>
          <a:xfrm>
            <a:off x="2734591" y="1988337"/>
            <a:ext cx="5990663" cy="3139321"/>
          </a:xfrm>
          <a:prstGeom prst="rect">
            <a:avLst/>
          </a:prstGeom>
          <a:solidFill>
            <a:schemeClr val="bg1"/>
          </a:solidFill>
          <a:ln>
            <a:noFill/>
            <a:prstDash val="lgDashDot"/>
          </a:ln>
          <a:effectLst/>
        </p:spPr>
        <p:txBody>
          <a:bodyPr wrap="square" rtlCol="0">
            <a:spAutoFit/>
          </a:bodyPr>
          <a:lstStyle/>
          <a:p>
            <a:pPr marL="342900" indent="-342900">
              <a:buFont typeface="Wingdings" pitchFamily="2" charset="2"/>
              <a:buChar char="§"/>
            </a:pPr>
            <a:r>
              <a:rPr lang="de-DE" dirty="0" smtClean="0">
                <a:solidFill>
                  <a:schemeClr val="tx2">
                    <a:lumMod val="75000"/>
                  </a:schemeClr>
                </a:solidFill>
              </a:rPr>
              <a:t>Annual statistics</a:t>
            </a:r>
          </a:p>
          <a:p>
            <a:pPr marL="342900" indent="-342900">
              <a:buFont typeface="Wingdings" pitchFamily="2" charset="2"/>
              <a:buChar char="§"/>
            </a:pPr>
            <a:endParaRPr lang="de-DE" dirty="0" smtClean="0">
              <a:solidFill>
                <a:schemeClr val="tx2">
                  <a:lumMod val="75000"/>
                </a:schemeClr>
              </a:solidFill>
            </a:endParaRPr>
          </a:p>
          <a:p>
            <a:pPr marL="342900" indent="-342900">
              <a:buFont typeface="Wingdings" pitchFamily="2" charset="2"/>
              <a:buChar char="§"/>
            </a:pPr>
            <a:r>
              <a:rPr lang="de-DE" dirty="0" smtClean="0">
                <a:solidFill>
                  <a:schemeClr val="tx2">
                    <a:lumMod val="75000"/>
                  </a:schemeClr>
                </a:solidFill>
              </a:rPr>
              <a:t>Long-</a:t>
            </a:r>
            <a:r>
              <a:rPr lang="de-DE" dirty="0" err="1" smtClean="0">
                <a:solidFill>
                  <a:schemeClr val="tx2">
                    <a:lumMod val="75000"/>
                  </a:schemeClr>
                </a:solidFill>
              </a:rPr>
              <a:t>term</a:t>
            </a:r>
            <a:r>
              <a:rPr lang="de-DE" dirty="0" smtClean="0">
                <a:solidFill>
                  <a:schemeClr val="tx2">
                    <a:lumMod val="75000"/>
                  </a:schemeClr>
                </a:solidFill>
              </a:rPr>
              <a:t> </a:t>
            </a:r>
            <a:r>
              <a:rPr lang="de-DE" dirty="0" err="1" smtClean="0">
                <a:solidFill>
                  <a:schemeClr val="tx2">
                    <a:lumMod val="75000"/>
                  </a:schemeClr>
                </a:solidFill>
              </a:rPr>
              <a:t>statistics</a:t>
            </a:r>
            <a:r>
              <a:rPr lang="de-DE" dirty="0" smtClean="0">
                <a:solidFill>
                  <a:schemeClr val="tx2">
                    <a:lumMod val="75000"/>
                  </a:schemeClr>
                </a:solidFill>
              </a:rPr>
              <a:t> </a:t>
            </a:r>
          </a:p>
          <a:p>
            <a:pPr marL="342900" indent="-342900">
              <a:buFont typeface="Wingdings" pitchFamily="2" charset="2"/>
              <a:buChar char="§"/>
            </a:pPr>
            <a:endParaRPr lang="de-DE" dirty="0" smtClean="0">
              <a:solidFill>
                <a:schemeClr val="tx2">
                  <a:lumMod val="75000"/>
                </a:schemeClr>
              </a:solidFill>
            </a:endParaRPr>
          </a:p>
          <a:p>
            <a:pPr marL="342900" indent="-342900">
              <a:buFont typeface="Wingdings" pitchFamily="2" charset="2"/>
              <a:buChar char="§"/>
            </a:pPr>
            <a:r>
              <a:rPr lang="de-DE" dirty="0" smtClean="0">
                <a:solidFill>
                  <a:schemeClr val="tx2">
                    <a:lumMod val="75000"/>
                  </a:schemeClr>
                </a:solidFill>
              </a:rPr>
              <a:t>Information on </a:t>
            </a:r>
            <a:r>
              <a:rPr lang="de-DE" dirty="0" err="1" smtClean="0">
                <a:solidFill>
                  <a:schemeClr val="tx2">
                    <a:lumMod val="75000"/>
                  </a:schemeClr>
                </a:solidFill>
              </a:rPr>
              <a:t>significant</a:t>
            </a:r>
            <a:r>
              <a:rPr lang="de-DE" dirty="0" smtClean="0">
                <a:solidFill>
                  <a:schemeClr val="tx2">
                    <a:lumMod val="75000"/>
                  </a:schemeClr>
                </a:solidFill>
              </a:rPr>
              <a:t> </a:t>
            </a:r>
            <a:r>
              <a:rPr lang="de-DE" dirty="0" err="1" smtClean="0">
                <a:solidFill>
                  <a:schemeClr val="tx2">
                    <a:lumMod val="75000"/>
                  </a:schemeClr>
                </a:solidFill>
              </a:rPr>
              <a:t>natural</a:t>
            </a:r>
            <a:r>
              <a:rPr lang="de-DE" dirty="0" smtClean="0">
                <a:solidFill>
                  <a:schemeClr val="tx2">
                    <a:lumMod val="75000"/>
                  </a:schemeClr>
                </a:solidFill>
              </a:rPr>
              <a:t> </a:t>
            </a:r>
            <a:r>
              <a:rPr lang="de-DE" dirty="0" err="1" smtClean="0">
                <a:solidFill>
                  <a:schemeClr val="tx2">
                    <a:lumMod val="75000"/>
                  </a:schemeClr>
                </a:solidFill>
              </a:rPr>
              <a:t>disasters</a:t>
            </a:r>
            <a:endParaRPr lang="de-DE" dirty="0" smtClean="0">
              <a:solidFill>
                <a:schemeClr val="tx2">
                  <a:lumMod val="75000"/>
                </a:schemeClr>
              </a:solidFill>
            </a:endParaRPr>
          </a:p>
          <a:p>
            <a:pPr marL="342900" indent="-342900">
              <a:buFont typeface="Wingdings" pitchFamily="2" charset="2"/>
              <a:buChar char="§"/>
            </a:pPr>
            <a:endParaRPr lang="de-DE" dirty="0" smtClean="0">
              <a:solidFill>
                <a:schemeClr val="tx2">
                  <a:lumMod val="75000"/>
                </a:schemeClr>
              </a:solidFill>
            </a:endParaRPr>
          </a:p>
          <a:p>
            <a:pPr marL="342900" indent="-342900">
              <a:buFont typeface="Wingdings" pitchFamily="2" charset="2"/>
              <a:buChar char="§"/>
            </a:pPr>
            <a:r>
              <a:rPr lang="de-DE" dirty="0" smtClean="0">
                <a:solidFill>
                  <a:schemeClr val="tx2">
                    <a:lumMod val="75000"/>
                  </a:schemeClr>
                </a:solidFill>
              </a:rPr>
              <a:t>Focus </a:t>
            </a:r>
            <a:r>
              <a:rPr lang="de-DE" dirty="0" err="1" smtClean="0">
                <a:solidFill>
                  <a:schemeClr val="tx2">
                    <a:lumMod val="75000"/>
                  </a:schemeClr>
                </a:solidFill>
              </a:rPr>
              <a:t>analyses</a:t>
            </a:r>
            <a:endParaRPr lang="de-DE" dirty="0" smtClean="0">
              <a:solidFill>
                <a:schemeClr val="tx2">
                  <a:lumMod val="75000"/>
                </a:schemeClr>
              </a:solidFill>
            </a:endParaRPr>
          </a:p>
          <a:p>
            <a:pPr marL="342900" indent="-342900">
              <a:buFont typeface="Wingdings" pitchFamily="2" charset="2"/>
              <a:buChar char="§"/>
            </a:pPr>
            <a:endParaRPr lang="de-DE" dirty="0" smtClean="0">
              <a:solidFill>
                <a:schemeClr val="tx2">
                  <a:lumMod val="75000"/>
                </a:schemeClr>
              </a:solidFill>
            </a:endParaRPr>
          </a:p>
          <a:p>
            <a:pPr marL="342900" indent="-342900">
              <a:buFont typeface="Wingdings" pitchFamily="2" charset="2"/>
              <a:buChar char="§"/>
            </a:pPr>
            <a:r>
              <a:rPr lang="de-DE" dirty="0" err="1" smtClean="0">
                <a:solidFill>
                  <a:schemeClr val="tx2">
                    <a:lumMod val="75000"/>
                  </a:schemeClr>
                </a:solidFill>
              </a:rPr>
              <a:t>NatCatSERVICE</a:t>
            </a:r>
            <a:r>
              <a:rPr lang="de-DE" dirty="0" smtClean="0">
                <a:solidFill>
                  <a:schemeClr val="tx2">
                    <a:lumMod val="75000"/>
                  </a:schemeClr>
                </a:solidFill>
              </a:rPr>
              <a:t> </a:t>
            </a:r>
            <a:r>
              <a:rPr lang="de-DE" dirty="0" err="1" smtClean="0">
                <a:solidFill>
                  <a:schemeClr val="tx2">
                    <a:lumMod val="75000"/>
                  </a:schemeClr>
                </a:solidFill>
              </a:rPr>
              <a:t>methodology</a:t>
            </a:r>
            <a:r>
              <a:rPr lang="de-DE" dirty="0" smtClean="0">
                <a:solidFill>
                  <a:schemeClr val="tx2">
                    <a:lumMod val="75000"/>
                  </a:schemeClr>
                </a:solidFill>
              </a:rPr>
              <a:t>, </a:t>
            </a:r>
            <a:r>
              <a:rPr lang="de-DE" dirty="0" err="1" smtClean="0">
                <a:solidFill>
                  <a:schemeClr val="tx2">
                    <a:lumMod val="75000"/>
                  </a:schemeClr>
                </a:solidFill>
              </a:rPr>
              <a:t>info</a:t>
            </a:r>
            <a:r>
              <a:rPr lang="de-DE" dirty="0" smtClean="0">
                <a:solidFill>
                  <a:schemeClr val="tx2">
                    <a:lumMod val="75000"/>
                  </a:schemeClr>
                </a:solidFill>
              </a:rPr>
              <a:t> </a:t>
            </a:r>
            <a:r>
              <a:rPr lang="de-DE" dirty="0" err="1" smtClean="0">
                <a:solidFill>
                  <a:schemeClr val="tx2">
                    <a:lumMod val="75000"/>
                  </a:schemeClr>
                </a:solidFill>
              </a:rPr>
              <a:t>brochure</a:t>
            </a:r>
            <a:endParaRPr lang="de-DE" dirty="0" smtClean="0">
              <a:solidFill>
                <a:schemeClr val="tx2">
                  <a:lumMod val="75000"/>
                </a:schemeClr>
              </a:solidFill>
            </a:endParaRPr>
          </a:p>
          <a:p>
            <a:pPr marL="342900" indent="-342900">
              <a:buFont typeface="Wingdings" pitchFamily="2" charset="2"/>
              <a:buChar char="§"/>
            </a:pPr>
            <a:endParaRPr lang="de-DE" dirty="0" smtClean="0">
              <a:solidFill>
                <a:schemeClr val="tx2">
                  <a:lumMod val="75000"/>
                </a:schemeClr>
              </a:solidFill>
            </a:endParaRPr>
          </a:p>
          <a:p>
            <a:pPr marL="342900" indent="-342900">
              <a:buFont typeface="Wingdings" pitchFamily="2" charset="2"/>
              <a:buChar char="§"/>
            </a:pPr>
            <a:r>
              <a:rPr lang="de-DE" dirty="0" smtClean="0">
                <a:solidFill>
                  <a:schemeClr val="tx2">
                    <a:lumMod val="75000"/>
                  </a:schemeClr>
                </a:solidFill>
              </a:rPr>
              <a:t>Publication Topics Geo</a:t>
            </a:r>
          </a:p>
        </p:txBody>
      </p:sp>
      <p:sp>
        <p:nvSpPr>
          <p:cNvPr id="16" name="PPTShape_0"/>
          <p:cNvSpPr/>
          <p:nvPr/>
        </p:nvSpPr>
        <p:spPr>
          <a:xfrm>
            <a:off x="2734591" y="1508312"/>
            <a:ext cx="5990663" cy="365760"/>
          </a:xfrm>
          <a:prstGeom prst="rect">
            <a:avLst/>
          </a:prstGeom>
          <a:solidFill>
            <a:schemeClr val="accent4">
              <a:lumMod val="60000"/>
              <a:lumOff val="40000"/>
            </a:schemeClr>
          </a:solidFill>
          <a:effectLst/>
        </p:spPr>
        <p:txBody>
          <a:bodyPr wrap="square" tIns="0" bIns="0" anchor="ctr">
            <a:noAutofit/>
          </a:bodyPr>
          <a:lstStyle/>
          <a:p>
            <a:pPr marL="457200" indent="-457200">
              <a:spcBef>
                <a:spcPts val="1200"/>
              </a:spcBef>
            </a:pPr>
            <a:r>
              <a:rPr lang="de-DE" dirty="0" smtClean="0">
                <a:solidFill>
                  <a:srgbClr val="00B0F0"/>
                </a:solidFill>
              </a:rPr>
              <a:t>The </a:t>
            </a:r>
            <a:r>
              <a:rPr lang="de-DE" dirty="0" err="1" smtClean="0">
                <a:solidFill>
                  <a:srgbClr val="00B0F0"/>
                </a:solidFill>
              </a:rPr>
              <a:t>downloadcenter</a:t>
            </a:r>
            <a:r>
              <a:rPr lang="de-DE" dirty="0" smtClean="0">
                <a:solidFill>
                  <a:srgbClr val="00B0F0"/>
                </a:solidFill>
              </a:rPr>
              <a:t> </a:t>
            </a:r>
            <a:r>
              <a:rPr lang="de-DE" dirty="0" err="1" smtClean="0">
                <a:solidFill>
                  <a:srgbClr val="00B0F0"/>
                </a:solidFill>
              </a:rPr>
              <a:t>provides</a:t>
            </a:r>
            <a:r>
              <a:rPr lang="de-DE" dirty="0" smtClean="0">
                <a:solidFill>
                  <a:srgbClr val="00B0F0"/>
                </a:solidFill>
              </a:rPr>
              <a:t> </a:t>
            </a:r>
            <a:r>
              <a:rPr lang="de-DE" b="1" dirty="0" err="1" smtClean="0">
                <a:solidFill>
                  <a:srgbClr val="00B0F0"/>
                </a:solidFill>
              </a:rPr>
              <a:t>free</a:t>
            </a:r>
            <a:r>
              <a:rPr lang="de-DE" dirty="0" smtClean="0">
                <a:solidFill>
                  <a:srgbClr val="00B0F0"/>
                </a:solidFill>
              </a:rPr>
              <a:t> </a:t>
            </a:r>
            <a:r>
              <a:rPr lang="de-DE" dirty="0" err="1" smtClean="0">
                <a:solidFill>
                  <a:srgbClr val="00B0F0"/>
                </a:solidFill>
              </a:rPr>
              <a:t>access</a:t>
            </a:r>
            <a:r>
              <a:rPr lang="de-DE" dirty="0" smtClean="0">
                <a:solidFill>
                  <a:srgbClr val="00B0F0"/>
                </a:solidFill>
              </a:rPr>
              <a:t>:</a:t>
            </a:r>
            <a:endParaRPr lang="de-DE" dirty="0">
              <a:solidFill>
                <a:srgbClr val="00B0F0"/>
              </a:solidFill>
            </a:endParaRPr>
          </a:p>
        </p:txBody>
      </p:sp>
      <p:pic>
        <p:nvPicPr>
          <p:cNvPr id="21" name="PPTShape_1"/>
          <p:cNvPicPr>
            <a:picLocks noChangeAspect="1" noChangeArrowheads="1"/>
          </p:cNvPicPr>
          <p:nvPr>
            <p:custDataLst>
              <p:tags r:id="rId4"/>
            </p:custDataLst>
          </p:nvPr>
        </p:nvPicPr>
        <p:blipFill>
          <a:blip r:embed="rId10" cstate="email"/>
          <a:srcRect/>
          <a:stretch>
            <a:fillRect/>
          </a:stretch>
        </p:blipFill>
        <p:spPr bwMode="auto">
          <a:xfrm>
            <a:off x="285374" y="1652328"/>
            <a:ext cx="2088000" cy="1172931"/>
          </a:xfrm>
          <a:prstGeom prst="rect">
            <a:avLst/>
          </a:prstGeom>
          <a:noFill/>
          <a:ln w="9525">
            <a:noFill/>
            <a:miter lim="800000"/>
            <a:headEnd/>
            <a:tailEnd/>
          </a:ln>
          <a:effectLst/>
        </p:spPr>
      </p:pic>
      <p:pic>
        <p:nvPicPr>
          <p:cNvPr id="22" name="PPTShape_2"/>
          <p:cNvPicPr>
            <a:picLocks noChangeAspect="1" noChangeArrowheads="1"/>
          </p:cNvPicPr>
          <p:nvPr>
            <p:custDataLst>
              <p:tags r:id="rId5"/>
            </p:custDataLst>
          </p:nvPr>
        </p:nvPicPr>
        <p:blipFill>
          <a:blip r:embed="rId11" cstate="email"/>
          <a:srcRect/>
          <a:stretch>
            <a:fillRect/>
          </a:stretch>
        </p:blipFill>
        <p:spPr bwMode="auto">
          <a:xfrm>
            <a:off x="337427" y="2950709"/>
            <a:ext cx="2088000" cy="1066756"/>
          </a:xfrm>
          <a:prstGeom prst="rect">
            <a:avLst/>
          </a:prstGeom>
          <a:noFill/>
          <a:ln w="9525">
            <a:noFill/>
            <a:miter lim="800000"/>
            <a:headEnd/>
            <a:tailEnd/>
          </a:ln>
        </p:spPr>
      </p:pic>
      <p:sp>
        <p:nvSpPr>
          <p:cNvPr id="18" name="Isosceles Triangle 17"/>
          <p:cNvSpPr/>
          <p:nvPr/>
        </p:nvSpPr>
        <p:spPr>
          <a:xfrm rot="5400000">
            <a:off x="2487701" y="5571626"/>
            <a:ext cx="768100" cy="274320"/>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102</a:t>
            </a:fld>
            <a:endParaRPr lang="en-US" sz="1000" dirty="0">
              <a:solidFill>
                <a:schemeClr val="accent4">
                  <a:lumMod val="75000"/>
                </a:schemeClr>
              </a:solidFill>
              <a:latin typeface="+mn-lt"/>
            </a:endParaRPr>
          </a:p>
        </p:txBody>
      </p:sp>
      <p:sp>
        <p:nvSpPr>
          <p:cNvPr id="19" name="Title 18"/>
          <p:cNvSpPr>
            <a:spLocks noGrp="1"/>
          </p:cNvSpPr>
          <p:nvPr>
            <p:ph type="title"/>
          </p:nvPr>
        </p:nvSpPr>
        <p:spPr>
          <a:xfrm>
            <a:off x="323850" y="252413"/>
            <a:ext cx="6840000" cy="720000"/>
          </a:xfrm>
        </p:spPr>
        <p:txBody>
          <a:bodyPr/>
          <a:lstStyle/>
          <a:p>
            <a:pPr rtl="0" eaLnBrk="1" latinLnBrk="0" hangingPunct="1"/>
            <a:r>
              <a:rPr lang="de-DE" sz="2200" kern="1200" dirty="0" smtClean="0">
                <a:solidFill>
                  <a:schemeClr val="tx2">
                    <a:lumMod val="75000"/>
                  </a:schemeClr>
                </a:solidFill>
                <a:latin typeface="+mj-lt"/>
                <a:ea typeface="+mj-ea"/>
                <a:cs typeface="+mj-cs"/>
              </a:rPr>
              <a:t>NatCatSERVICE Downloadcenter</a:t>
            </a:r>
            <a:endParaRPr lang="en-US" dirty="0" smtClean="0">
              <a:solidFill>
                <a:schemeClr val="tx2">
                  <a:lumMod val="75000"/>
                </a:schemeClr>
              </a:solidFill>
            </a:endParaRPr>
          </a:p>
          <a:p>
            <a:pPr rtl="0" eaLnBrk="1" latinLnBrk="0" hangingPunct="1"/>
            <a:r>
              <a:rPr lang="de-DE" sz="2200" kern="1200" dirty="0" smtClean="0">
                <a:solidFill>
                  <a:schemeClr val="tx2">
                    <a:lumMod val="75000"/>
                  </a:schemeClr>
                </a:solidFill>
                <a:latin typeface="+mj-lt"/>
                <a:ea typeface="+mj-ea"/>
                <a:cs typeface="+mj-cs"/>
              </a:rPr>
              <a:t>for statistics and analyses on natural disasters </a:t>
            </a:r>
            <a:endParaRPr lang="en-US" dirty="0" smtClean="0">
              <a:solidFill>
                <a:schemeClr val="tx2">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2413"/>
            <a:ext cx="6840000" cy="720000"/>
          </a:xfrm>
        </p:spPr>
        <p:txBody>
          <a:bodyPr lIns="0" tIns="0"/>
          <a:lstStyle/>
          <a:p>
            <a:r>
              <a:rPr lang="en-US" dirty="0" smtClean="0">
                <a:solidFill>
                  <a:schemeClr val="tx2">
                    <a:lumMod val="75000"/>
                  </a:schemeClr>
                </a:solidFill>
              </a:rPr>
              <a:t>More Information</a:t>
            </a:r>
            <a:endParaRPr lang="en-US" dirty="0">
              <a:solidFill>
                <a:schemeClr val="tx2">
                  <a:lumMod val="75000"/>
                </a:schemeClr>
              </a:solidFill>
            </a:endParaRPr>
          </a:p>
        </p:txBody>
      </p:sp>
      <p:graphicFrame>
        <p:nvGraphicFramePr>
          <p:cNvPr id="7" name="Table 6"/>
          <p:cNvGraphicFramePr>
            <a:graphicFrameLocks noGrp="1"/>
          </p:cNvGraphicFramePr>
          <p:nvPr/>
        </p:nvGraphicFramePr>
        <p:xfrm>
          <a:off x="323850" y="1507261"/>
          <a:ext cx="8424864" cy="4548452"/>
        </p:xfrm>
        <a:graphic>
          <a:graphicData uri="http://schemas.openxmlformats.org/drawingml/2006/table">
            <a:tbl>
              <a:tblPr firstRow="1" bandRow="1">
                <a:effectLst/>
                <a:tableStyleId>{5C22544A-7EE6-4342-B048-85BDC9FD1C3A}</a:tableStyleId>
              </a:tblPr>
              <a:tblGrid>
                <a:gridCol w="1764539"/>
                <a:gridCol w="3509249"/>
                <a:gridCol w="3151076"/>
              </a:tblGrid>
              <a:tr h="471664">
                <a:tc>
                  <a:txBody>
                    <a:bodyPr/>
                    <a:lstStyle/>
                    <a:p>
                      <a:endParaRPr lang="en-US" b="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latin typeface="+mn-lt"/>
                        </a:rPr>
                        <a:t>Connect with Munich 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latin typeface="+mn-lt"/>
                        </a:rPr>
                        <a:t>Connect with I.I.I.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750477">
                <a:tc>
                  <a:txBody>
                    <a:bodyPr/>
                    <a:lstStyle/>
                    <a:p>
                      <a:r>
                        <a:rPr kumimoji="0" lang="en-US" sz="1800" b="0" i="0" u="none" strike="noStrike" kern="1200" cap="none" spc="0" normalizeH="0" baseline="0" noProof="0" dirty="0" smtClean="0">
                          <a:ln>
                            <a:noFill/>
                          </a:ln>
                          <a:solidFill>
                            <a:schemeClr val="tx2">
                              <a:lumMod val="75000"/>
                            </a:schemeClr>
                          </a:solidFill>
                          <a:effectLst/>
                          <a:uLnTx/>
                          <a:uFillTx/>
                          <a:latin typeface="+mn-lt"/>
                          <a:ea typeface="+mn-ea"/>
                          <a:cs typeface="+mn-cs"/>
                        </a:rPr>
                        <a:t>Twitter </a:t>
                      </a:r>
                      <a:endParaRPr lang="en-US" dirty="0">
                        <a:solidFill>
                          <a:schemeClr val="tx2">
                            <a:lumMod val="75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0" lang="en-US" sz="1800" b="0" i="0" u="none" strike="noStrike" kern="1200" cap="none" spc="0" normalizeH="0" baseline="0" noProof="0" dirty="0" smtClean="0">
                          <a:ln>
                            <a:noFill/>
                          </a:ln>
                          <a:solidFill>
                            <a:schemeClr val="tx2">
                              <a:lumMod val="75000"/>
                            </a:schemeClr>
                          </a:solidFill>
                          <a:effectLst/>
                          <a:uLnTx/>
                          <a:uFillTx/>
                          <a:latin typeface="+mn-lt"/>
                          <a:ea typeface="+mn-ea"/>
                          <a:cs typeface="+mn-cs"/>
                        </a:rPr>
                        <a:t>@</a:t>
                      </a:r>
                      <a:r>
                        <a:rPr kumimoji="0" lang="en-US" sz="1800" b="0" i="0" u="none" strike="noStrike" kern="1200" cap="none" spc="0" normalizeH="0" baseline="0" noProof="0" dirty="0" err="1" smtClean="0">
                          <a:ln>
                            <a:noFill/>
                          </a:ln>
                          <a:solidFill>
                            <a:schemeClr val="tx2">
                              <a:lumMod val="75000"/>
                            </a:schemeClr>
                          </a:solidFill>
                          <a:effectLst/>
                          <a:uLnTx/>
                          <a:uFillTx/>
                          <a:latin typeface="+mn-lt"/>
                          <a:ea typeface="+mn-ea"/>
                          <a:cs typeface="+mn-cs"/>
                        </a:rPr>
                        <a:t>Munichre_US</a:t>
                      </a:r>
                      <a:r>
                        <a:rPr kumimoji="0" lang="en-US" sz="1800" b="0" i="0" u="none" strike="noStrike" kern="1200" cap="none" spc="0" normalizeH="0" baseline="0" noProof="0" dirty="0" smtClean="0">
                          <a:ln>
                            <a:noFill/>
                          </a:ln>
                          <a:solidFill>
                            <a:schemeClr val="tx2">
                              <a:lumMod val="75000"/>
                            </a:schemeClr>
                          </a:solidFill>
                          <a:effectLst/>
                          <a:uLnTx/>
                          <a:uFillTx/>
                          <a:latin typeface="+mn-lt"/>
                          <a:ea typeface="+mn-ea"/>
                          <a:cs typeface="+mn-cs"/>
                        </a:rPr>
                        <a:t/>
                      </a:r>
                      <a:br>
                        <a:rPr kumimoji="0" lang="en-US" sz="1800" b="0" i="0" u="none" strike="noStrike" kern="1200" cap="none" spc="0" normalizeH="0" baseline="0" noProof="0" dirty="0" smtClean="0">
                          <a:ln>
                            <a:noFill/>
                          </a:ln>
                          <a:solidFill>
                            <a:schemeClr val="tx2">
                              <a:lumMod val="75000"/>
                            </a:schemeClr>
                          </a:solidFill>
                          <a:effectLst/>
                          <a:uLnTx/>
                          <a:uFillTx/>
                          <a:latin typeface="+mn-lt"/>
                          <a:ea typeface="+mn-ea"/>
                          <a:cs typeface="+mn-cs"/>
                        </a:rPr>
                      </a:br>
                      <a:r>
                        <a:rPr kumimoji="0" lang="en-US" sz="1800" b="0" i="0" u="none" strike="noStrike" kern="1200" cap="none" spc="0" normalizeH="0" baseline="0" noProof="0" dirty="0" smtClean="0">
                          <a:ln>
                            <a:noFill/>
                          </a:ln>
                          <a:solidFill>
                            <a:schemeClr val="tx2">
                              <a:lumMod val="75000"/>
                            </a:schemeClr>
                          </a:solidFill>
                          <a:effectLst/>
                          <a:uLnTx/>
                          <a:uFillTx/>
                          <a:latin typeface="+mn-lt"/>
                          <a:ea typeface="+mn-ea"/>
                          <a:cs typeface="+mn-cs"/>
                        </a:rPr>
                        <a:t>@</a:t>
                      </a:r>
                      <a:r>
                        <a:rPr kumimoji="0" lang="en-US" sz="1800" b="0" i="0" u="none" strike="noStrike" kern="1200" cap="none" spc="0" normalizeH="0" baseline="0" noProof="0" dirty="0" err="1" smtClean="0">
                          <a:ln>
                            <a:noFill/>
                          </a:ln>
                          <a:solidFill>
                            <a:schemeClr val="tx2">
                              <a:lumMod val="75000"/>
                            </a:schemeClr>
                          </a:solidFill>
                          <a:effectLst/>
                          <a:uLnTx/>
                          <a:uFillTx/>
                          <a:latin typeface="+mn-lt"/>
                          <a:ea typeface="+mn-ea"/>
                          <a:cs typeface="+mn-cs"/>
                        </a:rPr>
                        <a:t>Munichre</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2">
                              <a:lumMod val="75000"/>
                            </a:schemeClr>
                          </a:solidFill>
                        </a:rPr>
                        <a:t>@iiiorg</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0477">
                <a:tc>
                  <a:txBody>
                    <a:bodyPr/>
                    <a:lstStyle/>
                    <a:p>
                      <a:r>
                        <a:rPr lang="en-US" sz="1800" dirty="0" smtClean="0">
                          <a:solidFill>
                            <a:schemeClr val="tx2">
                              <a:lumMod val="75000"/>
                            </a:schemeClr>
                          </a:solidFill>
                          <a:latin typeface="+mn-lt"/>
                        </a:rPr>
                        <a:t>LinkedIn</a:t>
                      </a:r>
                      <a:endParaRPr lang="en-US" dirty="0">
                        <a:solidFill>
                          <a:schemeClr val="tx2">
                            <a:lumMod val="75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800" dirty="0" err="1" smtClean="0">
                          <a:solidFill>
                            <a:schemeClr val="tx2">
                              <a:lumMod val="75000"/>
                            </a:schemeClr>
                          </a:solidFill>
                          <a:latin typeface="+mn-lt"/>
                        </a:rPr>
                        <a:t>munich</a:t>
                      </a:r>
                      <a:r>
                        <a:rPr lang="en-US" sz="1800" dirty="0" smtClean="0">
                          <a:solidFill>
                            <a:schemeClr val="tx2">
                              <a:lumMod val="75000"/>
                            </a:schemeClr>
                          </a:solidFill>
                          <a:latin typeface="+mn-lt"/>
                        </a:rPr>
                        <a:t>-reinsurance-</a:t>
                      </a:r>
                      <a:r>
                        <a:rPr lang="en-US" sz="1800" dirty="0" err="1" smtClean="0">
                          <a:solidFill>
                            <a:schemeClr val="tx2">
                              <a:lumMod val="75000"/>
                            </a:schemeClr>
                          </a:solidFill>
                          <a:latin typeface="+mn-lt"/>
                        </a:rPr>
                        <a:t>america</a:t>
                      </a:r>
                      <a:r>
                        <a:rPr lang="en-US" sz="1800" dirty="0" smtClean="0">
                          <a:solidFill>
                            <a:schemeClr val="tx2">
                              <a:lumMod val="75000"/>
                            </a:schemeClr>
                          </a:solidFill>
                          <a:latin typeface="+mn-lt"/>
                        </a:rPr>
                        <a:t>-inc.</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2">
                              <a:lumMod val="75000"/>
                            </a:schemeClr>
                          </a:solidFill>
                        </a:rPr>
                        <a:t>Insurance Information Institute</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0477">
                <a:tc>
                  <a:txBody>
                    <a:bodyPr/>
                    <a:lstStyle/>
                    <a:p>
                      <a:r>
                        <a:rPr lang="en-US" sz="1800" dirty="0" smtClean="0">
                          <a:solidFill>
                            <a:schemeClr val="tx2">
                              <a:lumMod val="75000"/>
                            </a:schemeClr>
                          </a:solidFill>
                        </a:rPr>
                        <a:t>Google+ </a:t>
                      </a:r>
                      <a:endParaRPr lang="en-US" dirty="0">
                        <a:solidFill>
                          <a:schemeClr val="tx2">
                            <a:lumMod val="75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schemeClr>
                          </a:solidFill>
                        </a:rPr>
                        <a:t>Munich Re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schemeClr>
                          </a:solidFill>
                        </a:rPr>
                        <a:t>Munich Re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2">
                              <a:lumMod val="75000"/>
                            </a:schemeClr>
                          </a:solidFill>
                        </a:rPr>
                        <a:t>Insurance Information Institute</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0477">
                <a:tc>
                  <a:txBody>
                    <a:bodyPr/>
                    <a:lstStyle/>
                    <a:p>
                      <a:r>
                        <a:rPr lang="en-US" sz="1800" dirty="0" smtClean="0">
                          <a:solidFill>
                            <a:schemeClr val="tx2">
                              <a:lumMod val="75000"/>
                            </a:schemeClr>
                          </a:solidFill>
                        </a:rPr>
                        <a:t>YouTube</a:t>
                      </a:r>
                      <a:endParaRPr lang="en-US" dirty="0">
                        <a:solidFill>
                          <a:schemeClr val="tx2">
                            <a:lumMod val="75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2">
                              <a:lumMod val="75000"/>
                            </a:schemeClr>
                          </a:solidFill>
                        </a:rPr>
                        <a:t>MunichReUs</a:t>
                      </a:r>
                      <a:r>
                        <a:rPr lang="en-US" sz="1800" dirty="0" smtClean="0">
                          <a:solidFill>
                            <a:schemeClr val="tx2">
                              <a:lumMod val="7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2">
                              <a:lumMod val="75000"/>
                            </a:schemeClr>
                          </a:solidFill>
                        </a:rPr>
                        <a:t>MunichReVideo</a:t>
                      </a:r>
                      <a:endParaRPr kumimoji="0" lang="en-US" sz="18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solidFill>
                            <a:schemeClr val="tx2">
                              <a:lumMod val="75000"/>
                            </a:schemeClr>
                          </a:solidFill>
                        </a:rPr>
                        <a:t>iiivideo</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6517">
                <a:tc>
                  <a:txBody>
                    <a:bodyPr/>
                    <a:lstStyle/>
                    <a:p>
                      <a:r>
                        <a:rPr lang="en-US" dirty="0" err="1" smtClean="0">
                          <a:solidFill>
                            <a:schemeClr val="tx2">
                              <a:lumMod val="75000"/>
                            </a:schemeClr>
                          </a:solidFill>
                        </a:rPr>
                        <a:t>Facebook</a:t>
                      </a:r>
                      <a:endParaRPr lang="en-US" dirty="0">
                        <a:solidFill>
                          <a:schemeClr val="tx2">
                            <a:lumMod val="75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schemeClr>
                          </a:solidFill>
                        </a:rPr>
                        <a:t>Munichreus1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2">
                              <a:lumMod val="75000"/>
                            </a:schemeClr>
                          </a:solidFill>
                        </a:rPr>
                        <a:t>Munichre</a:t>
                      </a:r>
                      <a:endParaRPr lang="en-US" dirty="0" smtClean="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2">
                              <a:lumMod val="75000"/>
                            </a:schemeClr>
                          </a:solidFill>
                        </a:rPr>
                        <a:t>InsuranceInformationInstitute</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2">
                              <a:lumMod val="75000"/>
                            </a:schemeClr>
                          </a:solidFill>
                        </a:rPr>
                        <a:t>Flickr</a:t>
                      </a:r>
                      <a:endParaRPr lang="en-US" dirty="0" smtClean="0">
                        <a:solidFill>
                          <a:schemeClr val="tx2">
                            <a:lumMod val="75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2">
                              <a:lumMod val="75000"/>
                            </a:schemeClr>
                          </a:solidFill>
                        </a:rPr>
                        <a:t>iiiorg</a:t>
                      </a:r>
                      <a:endParaRPr lang="en-US" dirty="0">
                        <a:solidFill>
                          <a:schemeClr val="tx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103</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Thank you very much for attending</a:t>
            </a:r>
            <a:endParaRPr lang="en-GB" dirty="0">
              <a:solidFill>
                <a:schemeClr val="tx1"/>
              </a:solidFill>
            </a:endParaRPr>
          </a:p>
        </p:txBody>
      </p:sp>
      <p:sp>
        <p:nvSpPr>
          <p:cNvPr id="3" name="Subtitle 2"/>
          <p:cNvSpPr>
            <a:spLocks noGrp="1"/>
          </p:cNvSpPr>
          <p:nvPr>
            <p:ph type="subTitle" idx="1"/>
          </p:nvPr>
        </p:nvSpPr>
        <p:spPr/>
        <p:txBody>
          <a:bodyPr/>
          <a:lstStyle/>
          <a:p>
            <a:r>
              <a:rPr lang="en-GB" dirty="0" smtClean="0">
                <a:solidFill>
                  <a:schemeClr val="tx1"/>
                </a:solidFill>
              </a:rPr>
              <a:t>July 9, 2013</a:t>
            </a:r>
            <a:endParaRPr lang="en-GB" dirty="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2013 US Thunderstorm Season</a:t>
            </a:r>
            <a:endParaRPr lang="en-US" dirty="0"/>
          </a:p>
        </p:txBody>
      </p:sp>
      <p:pic>
        <p:nvPicPr>
          <p:cNvPr id="4" name="Picture 2" descr="http://www.fema.gov/photodata/original/66622.jpg"/>
          <p:cNvPicPr>
            <a:picLocks noGrp="1" noChangeAspect="1" noChangeArrowheads="1"/>
          </p:cNvPicPr>
          <p:nvPr>
            <p:ph type="pic" sz="quarter" idx="10"/>
            <p:custDataLst>
              <p:tags r:id="rId2"/>
            </p:custDataLst>
          </p:nvPr>
        </p:nvPicPr>
        <p:blipFill>
          <a:blip r:embed="rId5" cstate="email"/>
          <a:srcRect/>
          <a:stretch>
            <a:fillRect/>
          </a:stretch>
        </p:blipFill>
        <p:spPr bwMode="auto">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55804" y="1431926"/>
            <a:ext cx="8578633" cy="5045074"/>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11266" name="Rectangle 2"/>
          <p:cNvSpPr>
            <a:spLocks noGrp="1" noChangeArrowheads="1"/>
          </p:cNvSpPr>
          <p:nvPr>
            <p:ph type="title"/>
          </p:nvPr>
        </p:nvSpPr>
        <p:spPr>
          <a:xfrm>
            <a:off x="323850" y="252413"/>
            <a:ext cx="6837362" cy="812800"/>
          </a:xfrm>
          <a:noFill/>
        </p:spPr>
        <p:txBody>
          <a:bodyPr/>
          <a:lstStyle/>
          <a:p>
            <a:pPr eaLnBrk="1" hangingPunct="1"/>
            <a:r>
              <a:rPr lang="en-US" dirty="0" smtClean="0"/>
              <a:t>US Tornado Count </a:t>
            </a:r>
            <a:br>
              <a:rPr lang="en-US" dirty="0" smtClean="0"/>
            </a:br>
            <a:r>
              <a:rPr lang="en-US" dirty="0" smtClean="0"/>
              <a:t>First Half 2013</a:t>
            </a:r>
          </a:p>
        </p:txBody>
      </p:sp>
      <p:sp>
        <p:nvSpPr>
          <p:cNvPr id="14" name="TextBox 13"/>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12</a:t>
            </a:fld>
            <a:endParaRPr lang="en-US" sz="1000" dirty="0">
              <a:solidFill>
                <a:schemeClr val="accent4">
                  <a:lumMod val="75000"/>
                </a:schemeClr>
              </a:solidFill>
              <a:latin typeface="+mn-lt"/>
            </a:endParaRPr>
          </a:p>
        </p:txBody>
      </p:sp>
      <p:pic>
        <p:nvPicPr>
          <p:cNvPr id="64514" name="Picture 2" descr="http://www.spc.noaa.gov/wcm/torngraph-big.png"/>
          <p:cNvPicPr>
            <a:picLocks noChangeAspect="1" noChangeArrowheads="1"/>
          </p:cNvPicPr>
          <p:nvPr>
            <p:custDataLst>
              <p:tags r:id="rId2"/>
            </p:custDataLst>
          </p:nvPr>
        </p:nvPicPr>
        <p:blipFill>
          <a:blip r:embed="rId5" cstate="email"/>
          <a:srcRect/>
          <a:stretch>
            <a:fillRect/>
          </a:stretch>
        </p:blipFill>
        <p:spPr bwMode="auto">
          <a:xfrm>
            <a:off x="991576" y="1520825"/>
            <a:ext cx="7530123" cy="4894580"/>
          </a:xfrm>
          <a:prstGeom prst="rect">
            <a:avLst/>
          </a:prstGeom>
          <a:noFill/>
        </p:spPr>
      </p:pic>
      <p:sp>
        <p:nvSpPr>
          <p:cNvPr id="9" name="Rectangle 8"/>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55804" y="2009553"/>
            <a:ext cx="8578633" cy="429917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pic>
        <p:nvPicPr>
          <p:cNvPr id="1026" name="Picture 2" descr="image001"/>
          <p:cNvPicPr>
            <a:picLocks noChangeAspect="1" noChangeArrowheads="1"/>
          </p:cNvPicPr>
          <p:nvPr>
            <p:custDataLst>
              <p:tags r:id="rId2"/>
            </p:custDataLst>
          </p:nvPr>
        </p:nvPicPr>
        <p:blipFill>
          <a:blip r:embed="rId5" cstate="email"/>
          <a:srcRect/>
          <a:stretch>
            <a:fillRect/>
          </a:stretch>
        </p:blipFill>
        <p:spPr bwMode="auto">
          <a:xfrm>
            <a:off x="454026" y="2228850"/>
            <a:ext cx="8294688" cy="4000499"/>
          </a:xfrm>
          <a:prstGeom prst="rect">
            <a:avLst/>
          </a:prstGeom>
          <a:noFill/>
          <a:ln w="9525">
            <a:noFill/>
            <a:miter lim="800000"/>
            <a:headEnd/>
            <a:tailEnd/>
          </a:ln>
        </p:spPr>
      </p:pic>
      <p:sp>
        <p:nvSpPr>
          <p:cNvPr id="9219" name="Rectangle 3"/>
          <p:cNvSpPr>
            <a:spLocks noGrp="1" noChangeArrowheads="1"/>
          </p:cNvSpPr>
          <p:nvPr>
            <p:ph type="title"/>
          </p:nvPr>
        </p:nvSpPr>
        <p:spPr>
          <a:xfrm>
            <a:off x="323850" y="252413"/>
            <a:ext cx="6837362" cy="812800"/>
          </a:xfrm>
          <a:noFill/>
        </p:spPr>
        <p:txBody>
          <a:bodyPr/>
          <a:lstStyle/>
          <a:p>
            <a:pPr eaLnBrk="1" hangingPunct="1"/>
            <a:r>
              <a:rPr lang="en-US" dirty="0" smtClean="0"/>
              <a:t>US Thunderstorm Loss Trends</a:t>
            </a:r>
            <a:br>
              <a:rPr lang="en-US" dirty="0" smtClean="0"/>
            </a:br>
            <a:r>
              <a:rPr lang="en-US" sz="1800" dirty="0" smtClean="0"/>
              <a:t>January – June only, 1980 - 2012 </a:t>
            </a:r>
            <a:endParaRPr lang="en-US" dirty="0" smtClean="0"/>
          </a:p>
        </p:txBody>
      </p:sp>
      <p:sp>
        <p:nvSpPr>
          <p:cNvPr id="9222" name="Text Box 6"/>
          <p:cNvSpPr txBox="1">
            <a:spLocks noChangeArrowheads="1"/>
          </p:cNvSpPr>
          <p:nvPr/>
        </p:nvSpPr>
        <p:spPr bwMode="auto">
          <a:xfrm>
            <a:off x="249419" y="1520825"/>
            <a:ext cx="8570912" cy="584775"/>
          </a:xfrm>
          <a:prstGeom prst="rect">
            <a:avLst/>
          </a:prstGeom>
          <a:solidFill>
            <a:schemeClr val="accent4">
              <a:lumMod val="60000"/>
              <a:lumOff val="40000"/>
            </a:schemeClr>
          </a:solidFill>
          <a:ln w="9525" algn="ctr">
            <a:noFill/>
            <a:miter lim="800000"/>
            <a:headEnd/>
            <a:tailEnd/>
          </a:ln>
          <a:effectLst/>
        </p:spPr>
        <p:txBody>
          <a:bodyPr wrap="square">
            <a:spAutoFit/>
          </a:bodyPr>
          <a:lstStyle/>
          <a:p>
            <a:pPr eaLnBrk="1" hangingPunct="1">
              <a:buClrTx/>
              <a:buFontTx/>
              <a:buNone/>
            </a:pPr>
            <a:r>
              <a:rPr lang="en-US" sz="1600" dirty="0">
                <a:solidFill>
                  <a:srgbClr val="00B0F0"/>
                </a:solidFill>
                <a:latin typeface="Arial" charset="0"/>
              </a:rPr>
              <a:t>Thunderstorm losses for the period January – June in </a:t>
            </a:r>
            <a:r>
              <a:rPr lang="en-US" sz="1600" dirty="0" smtClean="0">
                <a:solidFill>
                  <a:srgbClr val="00B0F0"/>
                </a:solidFill>
                <a:latin typeface="Arial" charset="0"/>
              </a:rPr>
              <a:t>2013 are lower than the past two years, but in line with experience over the past 10 years.</a:t>
            </a:r>
            <a:endParaRPr lang="en-US" sz="1600" dirty="0">
              <a:solidFill>
                <a:srgbClr val="00B0F0"/>
              </a:solidFill>
              <a:latin typeface="Arial" charset="0"/>
            </a:endParaRPr>
          </a:p>
        </p:txBody>
      </p:sp>
      <p:sp>
        <p:nvSpPr>
          <p:cNvPr id="9223" name="Rectangle 7"/>
          <p:cNvSpPr>
            <a:spLocks noChangeArrowheads="1"/>
          </p:cNvSpPr>
          <p:nvPr/>
        </p:nvSpPr>
        <p:spPr bwMode="auto">
          <a:xfrm>
            <a:off x="0" y="6457890"/>
            <a:ext cx="2031325" cy="400110"/>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Property Claims </a:t>
            </a:r>
            <a:r>
              <a:rPr lang="en-US" sz="1000" dirty="0" smtClean="0">
                <a:solidFill>
                  <a:schemeClr val="accent4">
                    <a:lumMod val="75000"/>
                  </a:schemeClr>
                </a:solidFill>
                <a:latin typeface="Arial" charset="0"/>
              </a:rPr>
              <a:t>Service</a:t>
            </a:r>
            <a:br>
              <a:rPr lang="en-US" sz="1000" dirty="0" smtClean="0">
                <a:solidFill>
                  <a:schemeClr val="accent4">
                    <a:lumMod val="75000"/>
                  </a:schemeClr>
                </a:solidFill>
                <a:latin typeface="Arial" charset="0"/>
              </a:rPr>
            </a:b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a:t>
            </a:r>
            <a:r>
              <a:rPr lang="en-US" sz="1000" i="1" dirty="0">
                <a:solidFill>
                  <a:schemeClr val="accent4">
                    <a:lumMod val="75000"/>
                  </a:schemeClr>
                </a:solidFill>
                <a:latin typeface="Arial" charset="0"/>
              </a:rPr>
              <a:t>SERVICE</a:t>
            </a:r>
          </a:p>
        </p:txBody>
      </p:sp>
      <p:sp>
        <p:nvSpPr>
          <p:cNvPr id="12" name="TextBox 11"/>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a:t>
            </a:fld>
            <a:endParaRPr lang="en-US" sz="1000" dirty="0">
              <a:solidFill>
                <a:schemeClr val="accent4">
                  <a:lumMod val="75000"/>
                </a:schemeClr>
              </a:solidFill>
              <a:latin typeface="+mn-lt"/>
            </a:endParaRPr>
          </a:p>
        </p:txBody>
      </p:sp>
      <p:sp>
        <p:nvSpPr>
          <p:cNvPr id="14" name="Rectangle 13"/>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55804" y="1860698"/>
            <a:ext cx="8567928" cy="461630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pic>
        <p:nvPicPr>
          <p:cNvPr id="2050" name="Picture 5" descr="image002"/>
          <p:cNvPicPr>
            <a:picLocks noChangeAspect="1" noChangeArrowheads="1"/>
          </p:cNvPicPr>
          <p:nvPr>
            <p:custDataLst>
              <p:tags r:id="rId2"/>
            </p:custDataLst>
          </p:nvPr>
        </p:nvPicPr>
        <p:blipFill>
          <a:blip r:embed="rId5" cstate="email"/>
          <a:srcRect/>
          <a:stretch>
            <a:fillRect/>
          </a:stretch>
        </p:blipFill>
        <p:spPr bwMode="auto">
          <a:xfrm>
            <a:off x="323850" y="1936750"/>
            <a:ext cx="8220075" cy="4371975"/>
          </a:xfrm>
          <a:prstGeom prst="rect">
            <a:avLst/>
          </a:prstGeom>
          <a:noFill/>
          <a:ln w="9525">
            <a:noFill/>
            <a:miter lim="800000"/>
            <a:headEnd/>
            <a:tailEnd/>
          </a:ln>
        </p:spPr>
      </p:pic>
      <p:sp>
        <p:nvSpPr>
          <p:cNvPr id="21" name="Rectangle 7"/>
          <p:cNvSpPr>
            <a:spLocks noChangeArrowheads="1"/>
          </p:cNvSpPr>
          <p:nvPr/>
        </p:nvSpPr>
        <p:spPr bwMode="auto">
          <a:xfrm>
            <a:off x="0" y="6488668"/>
            <a:ext cx="1851789" cy="369332"/>
          </a:xfrm>
          <a:prstGeom prst="rect">
            <a:avLst/>
          </a:prstGeom>
          <a:noFill/>
          <a:ln w="9525" algn="ctr">
            <a:noFill/>
            <a:miter lim="800000"/>
            <a:headEnd/>
            <a:tailEnd/>
          </a:ln>
        </p:spPr>
        <p:txBody>
          <a:bodyPr wrap="none">
            <a:spAutoFit/>
          </a:bodyPr>
          <a:lstStyle/>
          <a:p>
            <a:pPr eaLnBrk="1" hangingPunct="1">
              <a:buClrTx/>
              <a:buFontTx/>
              <a:buNone/>
            </a:pPr>
            <a:r>
              <a:rPr lang="en-US" sz="900" dirty="0">
                <a:solidFill>
                  <a:schemeClr val="accent4">
                    <a:lumMod val="75000"/>
                  </a:schemeClr>
                </a:solidFill>
                <a:latin typeface="Arial" charset="0"/>
              </a:rPr>
              <a:t>Source: Property Claims </a:t>
            </a:r>
            <a:r>
              <a:rPr lang="en-US" sz="900" dirty="0" smtClean="0">
                <a:solidFill>
                  <a:schemeClr val="accent4">
                    <a:lumMod val="75000"/>
                  </a:schemeClr>
                </a:solidFill>
                <a:latin typeface="Arial" charset="0"/>
              </a:rPr>
              <a:t>Service</a:t>
            </a:r>
            <a:br>
              <a:rPr lang="en-US" sz="900" dirty="0" smtClean="0">
                <a:solidFill>
                  <a:schemeClr val="accent4">
                    <a:lumMod val="75000"/>
                  </a:schemeClr>
                </a:solidFill>
                <a:latin typeface="Arial" charset="0"/>
              </a:rPr>
            </a:b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a:t>
            </a:r>
            <a:r>
              <a:rPr lang="en-US" sz="900" i="1" dirty="0">
                <a:solidFill>
                  <a:schemeClr val="accent4">
                    <a:lumMod val="75000"/>
                  </a:schemeClr>
                </a:solidFill>
                <a:latin typeface="Arial" charset="0"/>
              </a:rPr>
              <a:t>SERVICE</a:t>
            </a:r>
          </a:p>
        </p:txBody>
      </p:sp>
      <p:sp>
        <p:nvSpPr>
          <p:cNvPr id="10243" name="Rectangle 3"/>
          <p:cNvSpPr>
            <a:spLocks noGrp="1" noChangeArrowheads="1"/>
          </p:cNvSpPr>
          <p:nvPr>
            <p:ph type="title"/>
          </p:nvPr>
        </p:nvSpPr>
        <p:spPr>
          <a:xfrm>
            <a:off x="323850" y="252413"/>
            <a:ext cx="6837362" cy="812800"/>
          </a:xfrm>
          <a:noFill/>
        </p:spPr>
        <p:txBody>
          <a:bodyPr/>
          <a:lstStyle/>
          <a:p>
            <a:pPr eaLnBrk="1" hangingPunct="1"/>
            <a:r>
              <a:rPr lang="en-US" dirty="0" smtClean="0"/>
              <a:t>US Thunderstorm Loss Trends</a:t>
            </a:r>
            <a:br>
              <a:rPr lang="en-US" dirty="0" smtClean="0"/>
            </a:br>
            <a:r>
              <a:rPr lang="en-US" sz="1800" dirty="0" smtClean="0"/>
              <a:t>Annual Totals 1980 – 2013 YTD</a:t>
            </a:r>
            <a:endParaRPr lang="en-US" dirty="0" smtClean="0"/>
          </a:p>
        </p:txBody>
      </p:sp>
      <p:sp>
        <p:nvSpPr>
          <p:cNvPr id="10246" name="Text Box 6"/>
          <p:cNvSpPr txBox="1">
            <a:spLocks noChangeArrowheads="1"/>
          </p:cNvSpPr>
          <p:nvPr/>
        </p:nvSpPr>
        <p:spPr bwMode="auto">
          <a:xfrm>
            <a:off x="255804" y="1510192"/>
            <a:ext cx="8570912" cy="369332"/>
          </a:xfrm>
          <a:prstGeom prst="rect">
            <a:avLst/>
          </a:prstGeom>
          <a:solidFill>
            <a:schemeClr val="accent4">
              <a:lumMod val="60000"/>
              <a:lumOff val="40000"/>
            </a:schemeClr>
          </a:solidFill>
          <a:ln w="9525" algn="ctr">
            <a:noFill/>
            <a:miter lim="800000"/>
            <a:headEnd/>
            <a:tailEnd/>
          </a:ln>
          <a:effectLst/>
        </p:spPr>
        <p:txBody>
          <a:bodyPr wrap="square">
            <a:spAutoFit/>
          </a:bodyPr>
          <a:lstStyle/>
          <a:p>
            <a:pPr eaLnBrk="1" hangingPunct="1">
              <a:buClrTx/>
              <a:buFontTx/>
              <a:buNone/>
            </a:pPr>
            <a:r>
              <a:rPr lang="en-US" dirty="0" smtClean="0">
                <a:solidFill>
                  <a:srgbClr val="00B0F0"/>
                </a:solidFill>
                <a:latin typeface="Arial" charset="0"/>
              </a:rPr>
              <a:t>Average thunderstorm losses have increased sevenfold since 1980.</a:t>
            </a:r>
            <a:endParaRPr lang="en-US" dirty="0">
              <a:solidFill>
                <a:srgbClr val="00B0F0"/>
              </a:solidFill>
              <a:latin typeface="Arial" charset="0"/>
            </a:endParaRPr>
          </a:p>
        </p:txBody>
      </p:sp>
      <p:sp>
        <p:nvSpPr>
          <p:cNvPr id="18" name="TextBox 17"/>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a:t>
            </a:fld>
            <a:endParaRPr lang="en-US" sz="1000" dirty="0">
              <a:solidFill>
                <a:schemeClr val="accent4">
                  <a:lumMod val="75000"/>
                </a:schemeClr>
              </a:solidFill>
              <a:latin typeface="+mn-lt"/>
            </a:endParaRPr>
          </a:p>
        </p:txBody>
      </p:sp>
      <p:sp>
        <p:nvSpPr>
          <p:cNvPr id="12" name="Rectangle 11"/>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0" y="6457890"/>
            <a:ext cx="1851789" cy="369332"/>
          </a:xfrm>
          <a:prstGeom prst="rect">
            <a:avLst/>
          </a:prstGeom>
          <a:noFill/>
          <a:ln w="9525" algn="ctr">
            <a:noFill/>
            <a:miter lim="800000"/>
            <a:headEnd/>
            <a:tailEnd/>
          </a:ln>
        </p:spPr>
        <p:txBody>
          <a:bodyPr wrap="none">
            <a:spAutoFit/>
          </a:bodyPr>
          <a:lstStyle/>
          <a:p>
            <a:pPr eaLnBrk="1" hangingPunct="1">
              <a:buClrTx/>
              <a:buFontTx/>
              <a:buNone/>
            </a:pPr>
            <a:r>
              <a:rPr lang="en-US" sz="900" dirty="0">
                <a:solidFill>
                  <a:schemeClr val="accent4">
                    <a:lumMod val="75000"/>
                  </a:schemeClr>
                </a:solidFill>
                <a:latin typeface="Arial" charset="0"/>
              </a:rPr>
              <a:t>Source: Property Claims </a:t>
            </a:r>
            <a:r>
              <a:rPr lang="en-US" sz="900" dirty="0" smtClean="0">
                <a:solidFill>
                  <a:schemeClr val="accent4">
                    <a:lumMod val="75000"/>
                  </a:schemeClr>
                </a:solidFill>
                <a:latin typeface="Arial" charset="0"/>
              </a:rPr>
              <a:t>Service</a:t>
            </a:r>
            <a:br>
              <a:rPr lang="en-US" sz="900" dirty="0" smtClean="0">
                <a:solidFill>
                  <a:schemeClr val="accent4">
                    <a:lumMod val="75000"/>
                  </a:schemeClr>
                </a:solidFill>
                <a:latin typeface="Arial" charset="0"/>
              </a:rPr>
            </a:br>
            <a:r>
              <a:rPr lang="en-US" sz="900" dirty="0" smtClean="0">
                <a:solidFill>
                  <a:schemeClr val="accent4">
                    <a:lumMod val="75000"/>
                  </a:schemeClr>
                </a:solidFill>
                <a:latin typeface="Arial" charset="0"/>
              </a:rPr>
              <a:t>MR </a:t>
            </a:r>
            <a:r>
              <a:rPr lang="en-US" sz="900" dirty="0">
                <a:solidFill>
                  <a:schemeClr val="accent4">
                    <a:lumMod val="75000"/>
                  </a:schemeClr>
                </a:solidFill>
                <a:latin typeface="Arial" charset="0"/>
              </a:rPr>
              <a:t>NatCat</a:t>
            </a:r>
            <a:r>
              <a:rPr lang="en-US" sz="900" i="1" dirty="0">
                <a:solidFill>
                  <a:schemeClr val="accent4">
                    <a:lumMod val="75000"/>
                  </a:schemeClr>
                </a:solidFill>
                <a:latin typeface="Arial" charset="0"/>
              </a:rPr>
              <a:t>SERVICE</a:t>
            </a:r>
          </a:p>
        </p:txBody>
      </p:sp>
      <p:sp>
        <p:nvSpPr>
          <p:cNvPr id="8" name="Rectangle 3"/>
          <p:cNvSpPr>
            <a:spLocks noGrp="1" noChangeArrowheads="1"/>
          </p:cNvSpPr>
          <p:nvPr>
            <p:ph type="title"/>
          </p:nvPr>
        </p:nvSpPr>
        <p:spPr>
          <a:xfrm>
            <a:off x="323850" y="252413"/>
            <a:ext cx="6837362" cy="812800"/>
          </a:xfrm>
          <a:noFill/>
        </p:spPr>
        <p:txBody>
          <a:bodyPr/>
          <a:lstStyle/>
          <a:p>
            <a:pPr eaLnBrk="1" hangingPunct="1"/>
            <a:r>
              <a:rPr lang="en-US" dirty="0" smtClean="0"/>
              <a:t>Notable Thunderstorm Events</a:t>
            </a:r>
            <a:br>
              <a:rPr lang="en-US" dirty="0" smtClean="0"/>
            </a:br>
            <a:r>
              <a:rPr lang="en-US" sz="1800" dirty="0" smtClean="0"/>
              <a:t>First Half 2013</a:t>
            </a:r>
            <a:endParaRPr lang="en-US" dirty="0" smtClean="0"/>
          </a:p>
        </p:txBody>
      </p:sp>
      <p:sp>
        <p:nvSpPr>
          <p:cNvPr id="12" name="Content Placeholder 2"/>
          <p:cNvSpPr>
            <a:spLocks noGrp="1"/>
          </p:cNvSpPr>
          <p:nvPr>
            <p:ph idx="1"/>
          </p:nvPr>
        </p:nvSpPr>
        <p:spPr>
          <a:xfrm>
            <a:off x="323850" y="1520826"/>
            <a:ext cx="8416925" cy="1360598"/>
          </a:xfrm>
          <a:solidFill>
            <a:schemeClr val="bg1">
              <a:lumMod val="85000"/>
            </a:schemeClr>
          </a:solidFill>
          <a:effectLst/>
        </p:spPr>
        <p:txBody>
          <a:bodyPr lIns="91440" tIns="45720" rIns="91440" bIns="45720"/>
          <a:lstStyle/>
          <a:p>
            <a:pPr marL="0" indent="0">
              <a:buClr>
                <a:schemeClr val="tx2"/>
              </a:buClr>
              <a:buNone/>
            </a:pPr>
            <a:r>
              <a:rPr lang="en-US" sz="1600" b="1" dirty="0" smtClean="0">
                <a:solidFill>
                  <a:schemeClr val="tx2">
                    <a:lumMod val="75000"/>
                  </a:schemeClr>
                </a:solidFill>
                <a:latin typeface="Arial" pitchFamily="34" charset="0"/>
                <a:cs typeface="Arial" pitchFamily="34" charset="0"/>
              </a:rPr>
              <a:t>May 18-20: </a:t>
            </a:r>
            <a:r>
              <a:rPr lang="en-US" sz="1600" dirty="0" smtClean="0">
                <a:solidFill>
                  <a:schemeClr val="tx2">
                    <a:lumMod val="75000"/>
                  </a:schemeClr>
                </a:solidFill>
                <a:latin typeface="Arial" pitchFamily="34" charset="0"/>
                <a:cs typeface="Arial" pitchFamily="34" charset="0"/>
              </a:rPr>
              <a:t>Large outbreak of over 60 tornadoes across the </a:t>
            </a:r>
            <a:r>
              <a:rPr lang="en-US" sz="1600" dirty="0" err="1" smtClean="0">
                <a:solidFill>
                  <a:schemeClr val="tx2">
                    <a:lumMod val="75000"/>
                  </a:schemeClr>
                </a:solidFill>
                <a:latin typeface="Arial" pitchFamily="34" charset="0"/>
                <a:cs typeface="Arial" pitchFamily="34" charset="0"/>
              </a:rPr>
              <a:t>midwest</a:t>
            </a:r>
            <a:r>
              <a:rPr lang="en-US" sz="1600" dirty="0" smtClean="0">
                <a:solidFill>
                  <a:schemeClr val="tx2">
                    <a:lumMod val="75000"/>
                  </a:schemeClr>
                </a:solidFill>
                <a:latin typeface="Arial" pitchFamily="34" charset="0"/>
                <a:cs typeface="Arial" pitchFamily="34" charset="0"/>
              </a:rPr>
              <a:t> and southern Great Plains. Moore, Oklahoma, was hit by an EF5 tornado (5</a:t>
            </a:r>
            <a:r>
              <a:rPr lang="en-US" sz="1600" baseline="30000" dirty="0" smtClean="0">
                <a:solidFill>
                  <a:schemeClr val="tx2">
                    <a:lumMod val="75000"/>
                  </a:schemeClr>
                </a:solidFill>
                <a:latin typeface="Arial" pitchFamily="34" charset="0"/>
                <a:cs typeface="Arial" pitchFamily="34" charset="0"/>
              </a:rPr>
              <a:t>th</a:t>
            </a:r>
            <a:r>
              <a:rPr lang="en-US" sz="1600" dirty="0" smtClean="0">
                <a:solidFill>
                  <a:schemeClr val="tx2">
                    <a:lumMod val="75000"/>
                  </a:schemeClr>
                </a:solidFill>
                <a:latin typeface="Arial" pitchFamily="34" charset="0"/>
                <a:cs typeface="Arial" pitchFamily="34" charset="0"/>
              </a:rPr>
              <a:t> tornado strike of EF2 or above in the town since 1998). Thousands of homes, 2 schools, and a hospital destroyed. Overall insured losses from the outbreak are estimated at US$ 1.6 billion.</a:t>
            </a:r>
          </a:p>
        </p:txBody>
      </p:sp>
      <p:sp>
        <p:nvSpPr>
          <p:cNvPr id="17" name="TextBox 1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a:t>
            </a:fld>
            <a:endParaRPr lang="en-US" sz="1000" dirty="0">
              <a:solidFill>
                <a:schemeClr val="accent4">
                  <a:lumMod val="75000"/>
                </a:schemeClr>
              </a:solidFill>
              <a:latin typeface="+mn-lt"/>
            </a:endParaRPr>
          </a:p>
        </p:txBody>
      </p:sp>
      <p:pic>
        <p:nvPicPr>
          <p:cNvPr id="10" name="Picture 2" descr="http://www.fema.gov/photodata/original/66670.jpg"/>
          <p:cNvPicPr>
            <a:picLocks noChangeAspect="1" noChangeArrowheads="1"/>
          </p:cNvPicPr>
          <p:nvPr>
            <p:custDataLst>
              <p:tags r:id="rId2"/>
            </p:custDataLst>
          </p:nvPr>
        </p:nvPicPr>
        <p:blipFill>
          <a:blip r:embed="rId5" cstate="email"/>
          <a:srcRect/>
          <a:stretch>
            <a:fillRect/>
          </a:stretch>
        </p:blipFill>
        <p:spPr bwMode="auto">
          <a:xfrm>
            <a:off x="1028700" y="2943523"/>
            <a:ext cx="7391400" cy="3429000"/>
          </a:xfrm>
          <a:prstGeom prst="rect">
            <a:avLst/>
          </a:prstGeom>
          <a:noFill/>
        </p:spPr>
      </p:pic>
      <p:sp>
        <p:nvSpPr>
          <p:cNvPr id="9" name="TextBox 8"/>
          <p:cNvSpPr txBox="1"/>
          <p:nvPr/>
        </p:nvSpPr>
        <p:spPr>
          <a:xfrm>
            <a:off x="7265582" y="6308725"/>
            <a:ext cx="1015021"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000" dirty="0" smtClean="0">
                <a:solidFill>
                  <a:schemeClr val="bg1"/>
                </a:solidFill>
              </a:rPr>
              <a:t>Source: FEMA</a:t>
            </a:r>
            <a:endParaRPr lang="en-US" sz="1000" dirty="0">
              <a:solidFill>
                <a:schemeClr val="bg1"/>
              </a:solidFill>
            </a:endParaRPr>
          </a:p>
        </p:txBody>
      </p:sp>
      <p:sp>
        <p:nvSpPr>
          <p:cNvPr id="11" name="Rectangle 10"/>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323850" y="252413"/>
            <a:ext cx="6837362" cy="812800"/>
          </a:xfrm>
          <a:noFill/>
        </p:spPr>
        <p:txBody>
          <a:bodyPr/>
          <a:lstStyle/>
          <a:p>
            <a:pPr eaLnBrk="1" hangingPunct="1"/>
            <a:r>
              <a:rPr lang="en-US" dirty="0" smtClean="0"/>
              <a:t>Notable Thunderstorm Events</a:t>
            </a:r>
            <a:br>
              <a:rPr lang="en-US" dirty="0" smtClean="0"/>
            </a:br>
            <a:r>
              <a:rPr lang="en-US" sz="1800" dirty="0" smtClean="0"/>
              <a:t>First Half 2013</a:t>
            </a:r>
            <a:endParaRPr lang="en-US" dirty="0" smtClean="0"/>
          </a:p>
        </p:txBody>
      </p:sp>
      <p:sp>
        <p:nvSpPr>
          <p:cNvPr id="9" name="TextBox 8"/>
          <p:cNvSpPr txBox="1"/>
          <p:nvPr/>
        </p:nvSpPr>
        <p:spPr>
          <a:xfrm>
            <a:off x="0" y="6611779"/>
            <a:ext cx="883575" cy="230832"/>
          </a:xfrm>
          <a:prstGeom prst="rect">
            <a:avLst/>
          </a:prstGeom>
          <a:noFill/>
          <a:effectLst/>
        </p:spPr>
        <p:txBody>
          <a:bodyPr wrap="none" rtlCol="0">
            <a:spAutoFit/>
          </a:bodyPr>
          <a:lstStyle/>
          <a:p>
            <a:r>
              <a:rPr lang="en-US" sz="900" dirty="0" smtClean="0">
                <a:solidFill>
                  <a:schemeClr val="accent4">
                    <a:lumMod val="75000"/>
                  </a:schemeClr>
                </a:solidFill>
              </a:rPr>
              <a:t>Source: NWS</a:t>
            </a:r>
            <a:endParaRPr lang="en-US" sz="900" dirty="0">
              <a:solidFill>
                <a:schemeClr val="accent4">
                  <a:lumMod val="75000"/>
                </a:schemeClr>
              </a:solidFill>
            </a:endParaRPr>
          </a:p>
        </p:txBody>
      </p:sp>
      <p:sp>
        <p:nvSpPr>
          <p:cNvPr id="12" name="Content Placeholder 2"/>
          <p:cNvSpPr>
            <a:spLocks noGrp="1"/>
          </p:cNvSpPr>
          <p:nvPr>
            <p:ph idx="1"/>
          </p:nvPr>
        </p:nvSpPr>
        <p:spPr>
          <a:xfrm>
            <a:off x="323850" y="1520825"/>
            <a:ext cx="2825297" cy="4864395"/>
          </a:xfrm>
          <a:solidFill>
            <a:schemeClr val="bg1">
              <a:lumMod val="85000"/>
            </a:schemeClr>
          </a:solidFill>
          <a:effectLst/>
        </p:spPr>
        <p:txBody>
          <a:bodyPr lIns="91440" tIns="45720" rIns="91440" bIns="45720"/>
          <a:lstStyle/>
          <a:p>
            <a:pPr marL="0" indent="0">
              <a:buClr>
                <a:schemeClr val="tx2"/>
              </a:buClr>
              <a:buNone/>
            </a:pPr>
            <a:r>
              <a:rPr lang="en-US" sz="1600" b="1" dirty="0" smtClean="0">
                <a:solidFill>
                  <a:schemeClr val="tx2">
                    <a:lumMod val="75000"/>
                  </a:schemeClr>
                </a:solidFill>
                <a:latin typeface="Arial" pitchFamily="34" charset="0"/>
                <a:cs typeface="Arial" pitchFamily="34" charset="0"/>
              </a:rPr>
              <a:t>May 28-31: </a:t>
            </a:r>
            <a:r>
              <a:rPr lang="en-US" sz="1600" dirty="0" smtClean="0">
                <a:solidFill>
                  <a:schemeClr val="tx2">
                    <a:lumMod val="75000"/>
                  </a:schemeClr>
                </a:solidFill>
                <a:latin typeface="Arial" pitchFamily="34" charset="0"/>
                <a:cs typeface="Arial" pitchFamily="34" charset="0"/>
              </a:rPr>
              <a:t>Another large outbreak  occurred over the southern Plains. The city of El Reno, Oklahoma, was hit by an EF5 tornado that  possessed the largest diameter ever observed in a tornado, over 2 miles. Fortunately, downtown El Reno was not hit. Overall insured losses from the outbreak are estimated at US$ 815 million.</a:t>
            </a:r>
          </a:p>
        </p:txBody>
      </p:sp>
      <p:sp>
        <p:nvSpPr>
          <p:cNvPr id="17" name="TextBox 1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a:t>
            </a:fld>
            <a:endParaRPr lang="en-US" sz="1000" dirty="0">
              <a:solidFill>
                <a:schemeClr val="accent4">
                  <a:lumMod val="75000"/>
                </a:schemeClr>
              </a:solidFill>
              <a:latin typeface="+mn-lt"/>
            </a:endParaRPr>
          </a:p>
        </p:txBody>
      </p:sp>
      <p:pic>
        <p:nvPicPr>
          <p:cNvPr id="56322" name="Picture 2" descr="http://upload.wikimedia.org/wikipedia/commons/7/76/May_31%2C_2013_El_Reno%2C_Oklahoma_tornado_track.png"/>
          <p:cNvPicPr>
            <a:picLocks noChangeAspect="1" noChangeArrowheads="1"/>
          </p:cNvPicPr>
          <p:nvPr>
            <p:custDataLst>
              <p:tags r:id="rId2"/>
            </p:custDataLst>
          </p:nvPr>
        </p:nvPicPr>
        <p:blipFill>
          <a:blip r:embed="rId5" cstate="email"/>
          <a:srcRect/>
          <a:stretch>
            <a:fillRect/>
          </a:stretch>
        </p:blipFill>
        <p:spPr bwMode="auto">
          <a:xfrm>
            <a:off x="3544205" y="1520826"/>
            <a:ext cx="5204508" cy="4879974"/>
          </a:xfrm>
          <a:prstGeom prst="rect">
            <a:avLst/>
          </a:prstGeom>
          <a:noFill/>
        </p:spPr>
      </p:pic>
      <p:sp>
        <p:nvSpPr>
          <p:cNvPr id="10" name="Rectangle 9"/>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 Tropical Cyclones 2013</a:t>
            </a:r>
            <a:endParaRPr lang="en-US" dirty="0"/>
          </a:p>
        </p:txBody>
      </p:sp>
      <p:pic>
        <p:nvPicPr>
          <p:cNvPr id="4" name="Picture 2" descr="http://eoimages.gsfc.nasa.gov/images/imagerecords/51000/51899/irene_goe_2011238_lrg.jpg"/>
          <p:cNvPicPr>
            <a:picLocks noGrp="1" noChangeAspect="1" noChangeArrowheads="1"/>
          </p:cNvPicPr>
          <p:nvPr>
            <p:ph type="pic" sz="quarter" idx="10"/>
            <p:custDataLst>
              <p:tags r:id="rId2"/>
            </p:custDataLst>
          </p:nvPr>
        </p:nvPicPr>
        <p:blipFill>
          <a:blip r:embed="rId5" cstate="email"/>
          <a:srcRect/>
          <a:stretch>
            <a:fillRect/>
          </a:stretch>
        </p:blipFill>
        <p:spPr bwMode="auto">
          <a:prstGeom prst="rect">
            <a:avLst/>
          </a:prstGeom>
          <a:no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850" y="252413"/>
            <a:ext cx="6837362" cy="812800"/>
          </a:xfrm>
        </p:spPr>
        <p:txBody>
          <a:bodyPr/>
          <a:lstStyle/>
          <a:p>
            <a:pPr rtl="0" eaLnBrk="0" fontAlgn="base" hangingPunct="0"/>
            <a:r>
              <a:rPr lang="en-US" sz="2200" kern="1200" dirty="0" smtClean="0">
                <a:latin typeface="Arial"/>
                <a:ea typeface="+mn-ea"/>
                <a:cs typeface="Arial"/>
              </a:rPr>
              <a:t>U.S. Tropical Cyclones in 2013</a:t>
            </a:r>
            <a:br>
              <a:rPr lang="en-US" sz="2200" kern="1200" dirty="0" smtClean="0">
                <a:latin typeface="Arial"/>
                <a:ea typeface="+mn-ea"/>
                <a:cs typeface="Arial"/>
              </a:rPr>
            </a:br>
            <a:r>
              <a:rPr lang="en-US" sz="1800" dirty="0" smtClean="0">
                <a:latin typeface="Arial"/>
                <a:ea typeface="+mn-ea"/>
                <a:cs typeface="Arial"/>
              </a:rPr>
              <a:t>First Six Months 2013</a:t>
            </a:r>
            <a:endParaRPr lang="en-US" sz="1800" dirty="0"/>
          </a:p>
        </p:txBody>
      </p:sp>
      <p:sp>
        <p:nvSpPr>
          <p:cNvPr id="25603" name="Rectangle 6"/>
          <p:cNvSpPr>
            <a:spLocks noChangeArrowheads="1"/>
          </p:cNvSpPr>
          <p:nvPr/>
        </p:nvSpPr>
        <p:spPr bwMode="auto">
          <a:xfrm>
            <a:off x="426720" y="1786270"/>
            <a:ext cx="4297680" cy="2185214"/>
          </a:xfrm>
          <a:prstGeom prst="rect">
            <a:avLst/>
          </a:prstGeom>
          <a:solidFill>
            <a:schemeClr val="bg1"/>
          </a:solidFill>
          <a:ln w="9525">
            <a:noFill/>
            <a:miter lim="800000"/>
            <a:headEnd/>
            <a:tailEnd/>
          </a:ln>
          <a:effectLst/>
        </p:spPr>
        <p:txBody>
          <a:bodyPr wrap="square">
            <a:spAutoFit/>
          </a:bodyPr>
          <a:lstStyle/>
          <a:p>
            <a:pPr marL="231775" indent="-231775">
              <a:spcBef>
                <a:spcPts val="1200"/>
              </a:spcBef>
              <a:buFont typeface="Wingdings" pitchFamily="2" charset="2"/>
              <a:buChar char="§"/>
            </a:pPr>
            <a:r>
              <a:rPr lang="en-US" dirty="0" smtClean="0">
                <a:latin typeface="Arial" charset="0"/>
                <a:cs typeface="Arial" charset="0"/>
              </a:rPr>
              <a:t>Landfall on June 6 near Cedar Key, Florida as a tropical storm with sustained winds of 65 mph.</a:t>
            </a:r>
          </a:p>
          <a:p>
            <a:pPr marL="231775" indent="-231775">
              <a:spcBef>
                <a:spcPts val="1200"/>
              </a:spcBef>
              <a:buClrTx/>
              <a:buFont typeface="Wingdings" pitchFamily="2" charset="2"/>
              <a:buChar char="§"/>
            </a:pPr>
            <a:r>
              <a:rPr lang="en-US" dirty="0" smtClean="0">
                <a:latin typeface="Arial" charset="0"/>
                <a:cs typeface="Arial" charset="0"/>
              </a:rPr>
              <a:t>Minor wind damage in Florida, storm and its remnants causes localized flooding along length of eastern seaboard.</a:t>
            </a:r>
          </a:p>
        </p:txBody>
      </p:sp>
      <p:sp>
        <p:nvSpPr>
          <p:cNvPr id="6" name="Rectangle 5"/>
          <p:cNvSpPr>
            <a:spLocks noChangeArrowheads="1"/>
          </p:cNvSpPr>
          <p:nvPr/>
        </p:nvSpPr>
        <p:spPr bwMode="auto">
          <a:xfrm>
            <a:off x="7816850" y="6096000"/>
            <a:ext cx="1022350" cy="215444"/>
          </a:xfrm>
          <a:prstGeom prst="rect">
            <a:avLst/>
          </a:prstGeom>
          <a:noFill/>
          <a:ln w="9525">
            <a:noFill/>
            <a:miter lim="800000"/>
            <a:headEnd/>
            <a:tailEnd/>
          </a:ln>
        </p:spPr>
        <p:txBody>
          <a:bodyPr wrap="square">
            <a:spAutoFit/>
          </a:bodyPr>
          <a:lstStyle/>
          <a:p>
            <a:pPr>
              <a:defRPr/>
            </a:pPr>
            <a:r>
              <a:rPr lang="en-US" sz="800" dirty="0">
                <a:solidFill>
                  <a:schemeClr val="bg1"/>
                </a:solidFill>
                <a:latin typeface="+mn-lt"/>
              </a:rPr>
              <a:t>Photo: </a:t>
            </a:r>
            <a:r>
              <a:rPr lang="en-US" sz="800" dirty="0" smtClean="0">
                <a:solidFill>
                  <a:schemeClr val="bg1"/>
                </a:solidFill>
                <a:latin typeface="+mn-lt"/>
              </a:rPr>
              <a:t>FEMA</a:t>
            </a:r>
            <a:endParaRPr lang="en-US" sz="800" dirty="0">
              <a:solidFill>
                <a:schemeClr val="bg1"/>
              </a:solidFill>
              <a:latin typeface="+mn-lt"/>
            </a:endParaRPr>
          </a:p>
        </p:txBody>
      </p:sp>
      <p:sp>
        <p:nvSpPr>
          <p:cNvPr id="8" name="TextBox 7"/>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a:t>
            </a:fld>
            <a:endParaRPr lang="en-US" sz="1000" dirty="0">
              <a:solidFill>
                <a:schemeClr val="accent4">
                  <a:lumMod val="75000"/>
                </a:schemeClr>
              </a:solidFill>
              <a:latin typeface="+mn-lt"/>
            </a:endParaRPr>
          </a:p>
        </p:txBody>
      </p:sp>
      <p:sp>
        <p:nvSpPr>
          <p:cNvPr id="9" name="Text Box 49"/>
          <p:cNvSpPr txBox="1">
            <a:spLocks noChangeArrowheads="1"/>
          </p:cNvSpPr>
          <p:nvPr/>
        </p:nvSpPr>
        <p:spPr bwMode="auto">
          <a:xfrm>
            <a:off x="2667000" y="6565612"/>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smtClean="0">
                <a:solidFill>
                  <a:schemeClr val="accent4">
                    <a:lumMod val="75000"/>
                  </a:schemeClr>
                </a:solidFill>
                <a:latin typeface="+mn-lt"/>
              </a:rPr>
              <a:t>© 2012 Munich Re</a:t>
            </a:r>
            <a:endParaRPr lang="en-US" sz="1000" b="0" dirty="0">
              <a:solidFill>
                <a:schemeClr val="accent4">
                  <a:lumMod val="75000"/>
                </a:schemeClr>
              </a:solidFill>
              <a:latin typeface="+mn-lt"/>
            </a:endParaRPr>
          </a:p>
        </p:txBody>
      </p:sp>
      <p:sp>
        <p:nvSpPr>
          <p:cNvPr id="10" name="Rectangle 9"/>
          <p:cNvSpPr/>
          <p:nvPr/>
        </p:nvSpPr>
        <p:spPr>
          <a:xfrm>
            <a:off x="426720" y="1410590"/>
            <a:ext cx="4297680" cy="369332"/>
          </a:xfrm>
          <a:prstGeom prst="rect">
            <a:avLst/>
          </a:prstGeom>
          <a:solidFill>
            <a:schemeClr val="accent4">
              <a:lumMod val="60000"/>
              <a:lumOff val="40000"/>
            </a:schemeClr>
          </a:solidFill>
          <a:effectLst/>
        </p:spPr>
        <p:txBody>
          <a:bodyPr wrap="square">
            <a:spAutoFit/>
          </a:bodyPr>
          <a:lstStyle/>
          <a:p>
            <a:pPr marL="406400" indent="-406400">
              <a:spcBef>
                <a:spcPts val="1800"/>
              </a:spcBef>
              <a:buClrTx/>
            </a:pPr>
            <a:r>
              <a:rPr lang="en-US" dirty="0" smtClean="0">
                <a:solidFill>
                  <a:srgbClr val="00B0F0"/>
                </a:solidFill>
                <a:latin typeface="Arial" charset="0"/>
                <a:cs typeface="Arial" charset="0"/>
              </a:rPr>
              <a:t>Tropical Storm Andrea</a:t>
            </a:r>
          </a:p>
        </p:txBody>
      </p:sp>
      <p:pic>
        <p:nvPicPr>
          <p:cNvPr id="29698" name="Picture 2" descr="https://upload.wikimedia.org/wikipedia/commons/thumb/f/fb/Andrea_Jun_6_2013_1840Z.jpg/824px-Andrea_Jun_6_2013_1840Z.jpg"/>
          <p:cNvPicPr>
            <a:picLocks noChangeAspect="1" noChangeArrowheads="1"/>
          </p:cNvPicPr>
          <p:nvPr>
            <p:custDataLst>
              <p:tags r:id="rId2"/>
            </p:custDataLst>
          </p:nvPr>
        </p:nvPicPr>
        <p:blipFill>
          <a:blip r:embed="rId6" cstate="email"/>
          <a:srcRect r="-300"/>
          <a:stretch>
            <a:fillRect/>
          </a:stretch>
        </p:blipFill>
        <p:spPr bwMode="auto">
          <a:xfrm>
            <a:off x="454025" y="4036828"/>
            <a:ext cx="4270375" cy="2502195"/>
          </a:xfrm>
          <a:prstGeom prst="rect">
            <a:avLst/>
          </a:prstGeom>
          <a:noFill/>
        </p:spPr>
      </p:pic>
      <p:sp>
        <p:nvSpPr>
          <p:cNvPr id="14" name="TextBox 13"/>
          <p:cNvSpPr txBox="1"/>
          <p:nvPr/>
        </p:nvSpPr>
        <p:spPr>
          <a:xfrm rot="16200000">
            <a:off x="8281573" y="5850385"/>
            <a:ext cx="1021433"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000" dirty="0" smtClean="0"/>
              <a:t>Source: NOAA</a:t>
            </a:r>
            <a:endParaRPr lang="en-US" sz="1000" dirty="0"/>
          </a:p>
        </p:txBody>
      </p:sp>
      <p:pic>
        <p:nvPicPr>
          <p:cNvPr id="2052" name="Picture 4" descr="http://www.wpc.ncep.noaa.gov/tropical/rain/andrea2013filledrainwhite.gif"/>
          <p:cNvPicPr>
            <a:picLocks noChangeAspect="1" noChangeArrowheads="1"/>
          </p:cNvPicPr>
          <p:nvPr>
            <p:custDataLst>
              <p:tags r:id="rId3"/>
            </p:custDataLst>
          </p:nvPr>
        </p:nvPicPr>
        <p:blipFill>
          <a:blip r:embed="rId7" cstate="email"/>
          <a:srcRect/>
          <a:stretch>
            <a:fillRect/>
          </a:stretch>
        </p:blipFill>
        <p:spPr bwMode="auto">
          <a:xfrm>
            <a:off x="5070679" y="1520825"/>
            <a:ext cx="3678034" cy="5032375"/>
          </a:xfrm>
          <a:prstGeom prst="rect">
            <a:avLst/>
          </a:prstGeom>
          <a:noFill/>
        </p:spPr>
      </p:pic>
      <p:sp>
        <p:nvSpPr>
          <p:cNvPr id="13" name="Rectangle 12"/>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407" y="1828800"/>
            <a:ext cx="8567928" cy="4648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7"/>
          <p:cNvSpPr txBox="1">
            <a:spLocks noChangeArrowheads="1"/>
          </p:cNvSpPr>
          <p:nvPr/>
        </p:nvSpPr>
        <p:spPr bwMode="auto">
          <a:xfrm>
            <a:off x="302584" y="1520825"/>
            <a:ext cx="8567928" cy="338554"/>
          </a:xfrm>
          <a:prstGeom prst="rect">
            <a:avLst/>
          </a:prstGeom>
          <a:solidFill>
            <a:schemeClr val="accent4">
              <a:lumMod val="60000"/>
              <a:lumOff val="40000"/>
            </a:schemeClr>
          </a:solidFill>
          <a:ln w="9525" algn="ctr">
            <a:noFill/>
            <a:miter lim="800000"/>
            <a:headEnd/>
            <a:tailEnd/>
          </a:ln>
          <a:effectLst/>
        </p:spPr>
        <p:txBody>
          <a:bodyPr wrap="square">
            <a:spAutoFit/>
          </a:bodyPr>
          <a:lstStyle/>
          <a:p>
            <a:pPr>
              <a:defRPr/>
            </a:pPr>
            <a:r>
              <a:rPr lang="en-US" sz="1600" dirty="0" smtClean="0">
                <a:solidFill>
                  <a:srgbClr val="00B0F0"/>
                </a:solidFill>
                <a:latin typeface="+mn-lt"/>
              </a:rPr>
              <a:t>There has not been a major hurricane </a:t>
            </a:r>
            <a:r>
              <a:rPr lang="en-US" sz="1600" dirty="0" smtClean="0">
                <a:solidFill>
                  <a:srgbClr val="00B0F0"/>
                </a:solidFill>
              </a:rPr>
              <a:t>landfall in the US since Wilma in 2005.</a:t>
            </a:r>
            <a:endParaRPr lang="en-US" sz="1600" dirty="0" smtClean="0">
              <a:solidFill>
                <a:srgbClr val="00B0F0"/>
              </a:solidFill>
              <a:latin typeface="+mn-lt"/>
            </a:endParaRPr>
          </a:p>
        </p:txBody>
      </p:sp>
      <p:sp>
        <p:nvSpPr>
          <p:cNvPr id="19459" name="Rectangle 8"/>
          <p:cNvSpPr>
            <a:spLocks noGrp="1" noChangeArrowheads="1"/>
          </p:cNvSpPr>
          <p:nvPr>
            <p:ph type="title"/>
          </p:nvPr>
        </p:nvSpPr>
        <p:spPr>
          <a:xfrm>
            <a:off x="323850" y="252413"/>
            <a:ext cx="6837362" cy="812800"/>
          </a:xfrm>
          <a:noFill/>
        </p:spPr>
        <p:txBody>
          <a:bodyPr/>
          <a:lstStyle/>
          <a:p>
            <a:pPr eaLnBrk="1" hangingPunct="1"/>
            <a:r>
              <a:rPr lang="en-US" dirty="0" smtClean="0"/>
              <a:t>Number of US Landfalling Tropical Cyclones</a:t>
            </a:r>
            <a:br>
              <a:rPr lang="en-US" dirty="0" smtClean="0"/>
            </a:br>
            <a:r>
              <a:rPr lang="en-US" dirty="0" smtClean="0"/>
              <a:t>1900 – 2013 YTD</a:t>
            </a:r>
          </a:p>
        </p:txBody>
      </p:sp>
      <p:sp>
        <p:nvSpPr>
          <p:cNvPr id="30725" name="Rectangle 16"/>
          <p:cNvSpPr>
            <a:spLocks noChangeArrowheads="1"/>
          </p:cNvSpPr>
          <p:nvPr/>
        </p:nvSpPr>
        <p:spPr bwMode="auto">
          <a:xfrm>
            <a:off x="0" y="6569112"/>
            <a:ext cx="1022350" cy="230832"/>
          </a:xfrm>
          <a:prstGeom prst="rect">
            <a:avLst/>
          </a:prstGeom>
          <a:noFill/>
          <a:ln w="9525" algn="ctr">
            <a:noFill/>
            <a:miter lim="800000"/>
            <a:headEnd/>
            <a:tailEnd/>
          </a:ln>
        </p:spPr>
        <p:txBody>
          <a:bodyPr>
            <a:spAutoFit/>
          </a:bodyPr>
          <a:lstStyle/>
          <a:p>
            <a:pPr>
              <a:defRPr/>
            </a:pPr>
            <a:r>
              <a:rPr lang="en-US" sz="900" dirty="0">
                <a:solidFill>
                  <a:schemeClr val="accent4">
                    <a:lumMod val="75000"/>
                  </a:schemeClr>
                </a:solidFill>
                <a:latin typeface="+mn-lt"/>
              </a:rPr>
              <a:t>Source: NOAA</a:t>
            </a: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19</a:t>
            </a:fld>
            <a:endParaRPr lang="en-US" sz="1000" dirty="0">
              <a:solidFill>
                <a:schemeClr val="accent4">
                  <a:lumMod val="75000"/>
                </a:schemeClr>
              </a:solidFill>
              <a:latin typeface="+mn-lt"/>
            </a:endParaRPr>
          </a:p>
        </p:txBody>
      </p:sp>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454025" y="1921457"/>
            <a:ext cx="8195212" cy="4419167"/>
          </a:xfrm>
          <a:prstGeom prst="rect">
            <a:avLst/>
          </a:prstGeom>
          <a:noFill/>
          <a:ln w="9525">
            <a:noFill/>
            <a:miter lim="800000"/>
            <a:headEnd/>
            <a:tailEnd/>
          </a:ln>
        </p:spPr>
      </p:pic>
      <p:sp>
        <p:nvSpPr>
          <p:cNvPr id="13" name="Rectangle 12"/>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83464" y="5503603"/>
            <a:ext cx="8465249" cy="914400"/>
          </a:xfrm>
          <a:prstGeom prst="rect">
            <a:avLst/>
          </a:prstGeom>
          <a:solidFill>
            <a:srgbClr val="FFFFFF"/>
          </a:solidFill>
          <a:ln w="19050" cap="flat" cmpd="sng" algn="ctr">
            <a:noFill/>
            <a:prstDash val="solid"/>
            <a:round/>
            <a:headEnd type="none" w="med" len="med"/>
            <a:tailEnd type="none" w="med" len="med"/>
          </a:ln>
          <a:effectLst/>
        </p:spPr>
        <p:txBody>
          <a:bodyPr wrap="square" anchor="ctr">
            <a:noAutofit/>
          </a:bodyPr>
          <a:lstStyle/>
          <a:p>
            <a:pPr algn="ctr">
              <a:lnSpc>
                <a:spcPct val="110000"/>
              </a:lnSpc>
              <a:spcBef>
                <a:spcPts val="3600"/>
              </a:spcBef>
              <a:spcAft>
                <a:spcPts val="0"/>
              </a:spcAft>
            </a:pPr>
            <a:r>
              <a:rPr lang="en-US" b="1" dirty="0" smtClean="0">
                <a:latin typeface="Arial" pitchFamily="34" charset="0"/>
                <a:cs typeface="Arial" pitchFamily="34" charset="0"/>
              </a:rPr>
              <a:t>Questions and Answers</a:t>
            </a:r>
            <a:endParaRPr lang="en-US" dirty="0">
              <a:latin typeface="Arial" pitchFamily="34" charset="0"/>
              <a:cs typeface="Arial" pitchFamily="34" charset="0"/>
            </a:endParaRPr>
          </a:p>
        </p:txBody>
      </p:sp>
      <p:sp>
        <p:nvSpPr>
          <p:cNvPr id="6" name="Rectangle 5"/>
          <p:cNvSpPr/>
          <p:nvPr/>
        </p:nvSpPr>
        <p:spPr bwMode="auto">
          <a:xfrm>
            <a:off x="283464" y="1501289"/>
            <a:ext cx="8465249" cy="914400"/>
          </a:xfrm>
          <a:prstGeom prst="rect">
            <a:avLst/>
          </a:prstGeom>
          <a:solidFill>
            <a:srgbClr val="FFFFFF"/>
          </a:solidFill>
          <a:ln w="19050" cap="flat" cmpd="sng" algn="ctr">
            <a:noFill/>
            <a:prstDash val="solid"/>
            <a:round/>
            <a:headEnd type="none" w="med" len="med"/>
            <a:tailEnd type="none" w="med" len="med"/>
          </a:ln>
          <a:effectLst/>
        </p:spPr>
        <p:txBody>
          <a:bodyPr wrap="square" anchor="ctr">
            <a:noAutofit/>
          </a:bodyPr>
          <a:lstStyle/>
          <a:p>
            <a:pPr algn="ctr">
              <a:lnSpc>
                <a:spcPct val="110000"/>
              </a:lnSpc>
              <a:spcBef>
                <a:spcPts val="3300"/>
              </a:spcBef>
              <a:spcAft>
                <a:spcPts val="0"/>
              </a:spcAft>
            </a:pPr>
            <a:r>
              <a:rPr lang="en-US" b="1" dirty="0" smtClean="0">
                <a:latin typeface="Arial" pitchFamily="34" charset="0"/>
                <a:cs typeface="Arial" pitchFamily="34" charset="0"/>
              </a:rPr>
              <a:t>Welcome/Introduction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Terese Rosenthal</a:t>
            </a:r>
            <a:endParaRPr lang="en-US" dirty="0">
              <a:latin typeface="Arial" pitchFamily="34" charset="0"/>
              <a:cs typeface="Arial" pitchFamily="34" charset="0"/>
            </a:endParaRPr>
          </a:p>
        </p:txBody>
      </p:sp>
      <p:sp>
        <p:nvSpPr>
          <p:cNvPr id="7" name="Rectangle 6"/>
          <p:cNvSpPr/>
          <p:nvPr/>
        </p:nvSpPr>
        <p:spPr bwMode="auto">
          <a:xfrm>
            <a:off x="283464" y="2504589"/>
            <a:ext cx="8465249" cy="914400"/>
          </a:xfrm>
          <a:prstGeom prst="rect">
            <a:avLst/>
          </a:prstGeom>
          <a:solidFill>
            <a:srgbClr val="FFFFFF"/>
          </a:solidFill>
          <a:ln w="19050" cap="flat" cmpd="sng" algn="ctr">
            <a:noFill/>
            <a:prstDash val="solid"/>
            <a:round/>
            <a:headEnd type="none" w="med" len="med"/>
            <a:tailEnd type="none" w="med" len="med"/>
          </a:ln>
          <a:effectLst/>
        </p:spPr>
        <p:txBody>
          <a:bodyPr wrap="square" anchor="ctr">
            <a:noAutofit/>
          </a:bodyPr>
          <a:lstStyle/>
          <a:p>
            <a:pPr algn="ctr">
              <a:lnSpc>
                <a:spcPct val="110000"/>
              </a:lnSpc>
              <a:spcBef>
                <a:spcPts val="3600"/>
              </a:spcBef>
              <a:spcAft>
                <a:spcPts val="0"/>
              </a:spcAft>
            </a:pPr>
            <a:r>
              <a:rPr lang="en-US" b="1" dirty="0" smtClean="0">
                <a:latin typeface="Arial" pitchFamily="34" charset="0"/>
                <a:cs typeface="Arial" pitchFamily="34" charset="0"/>
              </a:rPr>
              <a:t>US/Global Natural Catastrophe Update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Carl Hedde</a:t>
            </a:r>
          </a:p>
        </p:txBody>
      </p:sp>
      <p:sp>
        <p:nvSpPr>
          <p:cNvPr id="8" name="Rectangle 7"/>
          <p:cNvSpPr/>
          <p:nvPr/>
        </p:nvSpPr>
        <p:spPr bwMode="auto">
          <a:xfrm>
            <a:off x="283464" y="3520589"/>
            <a:ext cx="8465249" cy="914400"/>
          </a:xfrm>
          <a:prstGeom prst="rect">
            <a:avLst/>
          </a:prstGeom>
          <a:solidFill>
            <a:srgbClr val="FFFFFF"/>
          </a:solidFill>
          <a:ln w="19050" cap="flat" cmpd="sng" algn="ctr">
            <a:noFill/>
            <a:prstDash val="solid"/>
            <a:round/>
            <a:headEnd type="none" w="med" len="med"/>
            <a:tailEnd type="none" w="med" len="med"/>
          </a:ln>
          <a:effectLst/>
        </p:spPr>
        <p:txBody>
          <a:bodyPr wrap="square" anchor="ctr">
            <a:noAutofit/>
          </a:bodyPr>
          <a:lstStyle/>
          <a:p>
            <a:pPr algn="ctr">
              <a:lnSpc>
                <a:spcPct val="110000"/>
              </a:lnSpc>
              <a:spcBef>
                <a:spcPts val="3600"/>
              </a:spcBef>
              <a:spcAft>
                <a:spcPts val="0"/>
              </a:spcAft>
            </a:pPr>
            <a:r>
              <a:rPr lang="en-US" b="1" dirty="0" smtClean="0">
                <a:latin typeface="Arial" pitchFamily="34" charset="0"/>
                <a:cs typeface="Arial" pitchFamily="34" charset="0"/>
              </a:rPr>
              <a:t>Special Topic: </a:t>
            </a:r>
            <a:r>
              <a:rPr lang="en-US" b="1" dirty="0" smtClean="0"/>
              <a:t>Convective Storms and Floods</a:t>
            </a:r>
            <a:br>
              <a:rPr lang="en-US" b="1" dirty="0" smtClean="0"/>
            </a:br>
            <a:r>
              <a:rPr lang="en-US" dirty="0" smtClean="0">
                <a:latin typeface="Arial" pitchFamily="34" charset="0"/>
                <a:cs typeface="Arial" pitchFamily="34" charset="0"/>
              </a:rPr>
              <a:t>Peter Höppe</a:t>
            </a:r>
            <a:endParaRPr lang="en-US" dirty="0">
              <a:latin typeface="Arial" pitchFamily="34" charset="0"/>
              <a:cs typeface="Arial" pitchFamily="34" charset="0"/>
            </a:endParaRPr>
          </a:p>
        </p:txBody>
      </p:sp>
      <p:sp>
        <p:nvSpPr>
          <p:cNvPr id="9" name="Rectangle 8"/>
          <p:cNvSpPr/>
          <p:nvPr/>
        </p:nvSpPr>
        <p:spPr bwMode="auto">
          <a:xfrm>
            <a:off x="283464" y="4523889"/>
            <a:ext cx="8465249" cy="914400"/>
          </a:xfrm>
          <a:prstGeom prst="rect">
            <a:avLst/>
          </a:prstGeom>
          <a:solidFill>
            <a:srgbClr val="FFFFFF"/>
          </a:solidFill>
          <a:ln w="19050" cap="flat" cmpd="sng" algn="ctr">
            <a:noFill/>
            <a:prstDash val="solid"/>
            <a:round/>
            <a:headEnd type="none" w="med" len="med"/>
            <a:tailEnd type="none" w="med" len="med"/>
          </a:ln>
          <a:effectLst/>
        </p:spPr>
        <p:txBody>
          <a:bodyPr wrap="square" anchor="ctr">
            <a:noAutofit/>
          </a:bodyPr>
          <a:lstStyle/>
          <a:p>
            <a:pPr algn="ctr">
              <a:lnSpc>
                <a:spcPct val="110000"/>
              </a:lnSpc>
              <a:spcBef>
                <a:spcPts val="3000"/>
              </a:spcBef>
              <a:spcAft>
                <a:spcPts val="0"/>
              </a:spcAft>
            </a:pPr>
            <a:r>
              <a:rPr lang="en-US" b="1" dirty="0" smtClean="0">
                <a:latin typeface="Arial" pitchFamily="34" charset="0"/>
                <a:cs typeface="Arial" pitchFamily="34" charset="0"/>
              </a:rPr>
              <a:t>Economic Implications of Natural Catastrophe Losses</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dirty="0" smtClean="0">
                <a:latin typeface="Arial" pitchFamily="34" charset="0"/>
                <a:cs typeface="Arial" pitchFamily="34" charset="0"/>
              </a:rPr>
              <a:t>Dr. Robert </a:t>
            </a:r>
            <a:r>
              <a:rPr lang="en-US" dirty="0" err="1" smtClean="0">
                <a:latin typeface="Arial" pitchFamily="34" charset="0"/>
                <a:cs typeface="Arial" pitchFamily="34" charset="0"/>
              </a:rPr>
              <a:t>Hartwig</a:t>
            </a:r>
            <a:endParaRPr lang="en-US" dirty="0" smtClean="0">
              <a:latin typeface="Arial" pitchFamily="34" charset="0"/>
              <a:cs typeface="Arial" pitchFamily="34" charset="0"/>
            </a:endParaRPr>
          </a:p>
        </p:txBody>
      </p:sp>
      <p:sp>
        <p:nvSpPr>
          <p:cNvPr id="10" name="Title 8"/>
          <p:cNvSpPr>
            <a:spLocks noGrp="1"/>
          </p:cNvSpPr>
          <p:nvPr>
            <p:ph type="title"/>
          </p:nvPr>
        </p:nvSpPr>
        <p:spPr>
          <a:xfrm>
            <a:off x="316262" y="241582"/>
            <a:ext cx="6840000" cy="720000"/>
          </a:xfrm>
        </p:spPr>
        <p:txBody>
          <a:bodyPr/>
          <a:lstStyle/>
          <a:p>
            <a:pPr rtl="0" eaLnBrk="0" fontAlgn="auto" hangingPunct="0"/>
            <a:r>
              <a:rPr lang="en-US" sz="2200" dirty="0" smtClean="0">
                <a:latin typeface="Arial"/>
                <a:ea typeface="+mn-ea"/>
                <a:cs typeface="+mn-cs"/>
              </a:rPr>
              <a:t>Agenda</a:t>
            </a:r>
            <a:endParaRPr lang="en-US" dirty="0"/>
          </a:p>
        </p:txBody>
      </p:sp>
      <p:sp>
        <p:nvSpPr>
          <p:cNvPr id="11" name="TextBox 10"/>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2</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875" y="2101701"/>
            <a:ext cx="8569325" cy="4343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281317" y="1520825"/>
            <a:ext cx="8567928" cy="584775"/>
          </a:xfrm>
          <a:prstGeom prst="rect">
            <a:avLst/>
          </a:prstGeom>
          <a:solidFill>
            <a:schemeClr val="accent4">
              <a:lumMod val="60000"/>
              <a:lumOff val="40000"/>
            </a:schemeClr>
          </a:solidFill>
          <a:ln w="9525" algn="ctr">
            <a:noFill/>
            <a:miter lim="800000"/>
            <a:headEnd/>
            <a:tailEnd/>
          </a:ln>
          <a:effectLst/>
        </p:spPr>
        <p:txBody>
          <a:bodyPr wrap="square">
            <a:spAutoFit/>
          </a:bodyPr>
          <a:lstStyle/>
          <a:p>
            <a:pPr>
              <a:defRPr/>
            </a:pPr>
            <a:r>
              <a:rPr lang="en-US" sz="1600" dirty="0" smtClean="0">
                <a:solidFill>
                  <a:srgbClr val="00B0F0"/>
                </a:solidFill>
                <a:latin typeface="+mn-lt"/>
              </a:rPr>
              <a:t>The current 5-year average (2008-2012) for privately insured tropical cyclone losses are $8.8 billion per year.</a:t>
            </a:r>
          </a:p>
        </p:txBody>
      </p:sp>
      <p:sp>
        <p:nvSpPr>
          <p:cNvPr id="20483" name="Rectangle 8"/>
          <p:cNvSpPr>
            <a:spLocks noGrp="1" noChangeArrowheads="1"/>
          </p:cNvSpPr>
          <p:nvPr>
            <p:ph type="title"/>
          </p:nvPr>
        </p:nvSpPr>
        <p:spPr>
          <a:xfrm>
            <a:off x="323850" y="252413"/>
            <a:ext cx="6837362" cy="812800"/>
          </a:xfrm>
          <a:noFill/>
        </p:spPr>
        <p:txBody>
          <a:bodyPr/>
          <a:lstStyle/>
          <a:p>
            <a:pPr eaLnBrk="1" hangingPunct="1"/>
            <a:r>
              <a:rPr lang="en-US" dirty="0" smtClean="0"/>
              <a:t>Insured US Tropical Cyclone Losses, 1980 - 2013 </a:t>
            </a:r>
          </a:p>
        </p:txBody>
      </p:sp>
      <p:sp>
        <p:nvSpPr>
          <p:cNvPr id="31749" name="Rectangle 16"/>
          <p:cNvSpPr>
            <a:spLocks noChangeArrowheads="1"/>
          </p:cNvSpPr>
          <p:nvPr/>
        </p:nvSpPr>
        <p:spPr bwMode="auto">
          <a:xfrm>
            <a:off x="0" y="6579300"/>
            <a:ext cx="3377848" cy="230832"/>
          </a:xfrm>
          <a:prstGeom prst="rect">
            <a:avLst/>
          </a:prstGeom>
          <a:noFill/>
          <a:ln w="9525" algn="ctr">
            <a:noFill/>
            <a:miter lim="800000"/>
            <a:headEnd/>
            <a:tailEnd/>
          </a:ln>
        </p:spPr>
        <p:txBody>
          <a:bodyPr wrap="none">
            <a:spAutoFit/>
          </a:bodyPr>
          <a:lstStyle/>
          <a:p>
            <a:pPr>
              <a:defRPr/>
            </a:pPr>
            <a:r>
              <a:rPr lang="en-US" sz="900" dirty="0" smtClean="0">
                <a:solidFill>
                  <a:schemeClr val="accent4">
                    <a:lumMod val="75000"/>
                  </a:schemeClr>
                </a:solidFill>
                <a:latin typeface="+mn-lt"/>
              </a:rPr>
              <a:t>Sources: </a:t>
            </a:r>
            <a:r>
              <a:rPr lang="en-US" sz="900" dirty="0">
                <a:solidFill>
                  <a:schemeClr val="accent4">
                    <a:lumMod val="75000"/>
                  </a:schemeClr>
                </a:solidFill>
                <a:latin typeface="+mn-lt"/>
              </a:rPr>
              <a:t>Property Claims Service, MR </a:t>
            </a:r>
            <a:r>
              <a:rPr lang="en-US" sz="900" dirty="0" err="1">
                <a:solidFill>
                  <a:schemeClr val="accent4">
                    <a:lumMod val="75000"/>
                  </a:schemeClr>
                </a:solidFill>
                <a:latin typeface="+mn-lt"/>
              </a:rPr>
              <a:t>NatCat</a:t>
            </a:r>
            <a:r>
              <a:rPr lang="en-US" sz="900" i="1" dirty="0" err="1">
                <a:solidFill>
                  <a:schemeClr val="accent4">
                    <a:lumMod val="75000"/>
                  </a:schemeClr>
                </a:solidFill>
                <a:latin typeface="+mn-lt"/>
              </a:rPr>
              <a:t>SERVICE</a:t>
            </a:r>
            <a:r>
              <a:rPr lang="en-US" sz="900" i="1" dirty="0">
                <a:solidFill>
                  <a:schemeClr val="accent4">
                    <a:lumMod val="75000"/>
                  </a:schemeClr>
                </a:solidFill>
                <a:latin typeface="+mn-lt"/>
              </a:rPr>
              <a:t>, </a:t>
            </a:r>
            <a:r>
              <a:rPr lang="en-US" sz="900" dirty="0">
                <a:solidFill>
                  <a:schemeClr val="accent4">
                    <a:lumMod val="75000"/>
                  </a:schemeClr>
                </a:solidFill>
                <a:latin typeface="+mn-lt"/>
              </a:rPr>
              <a:t>NFIP</a:t>
            </a:r>
          </a:p>
        </p:txBody>
      </p:sp>
      <p:sp>
        <p:nvSpPr>
          <p:cNvPr id="8" name="TextBox 7"/>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20</a:t>
            </a:fld>
            <a:endParaRPr lang="en-US" sz="1000" dirty="0">
              <a:solidFill>
                <a:schemeClr val="accent4">
                  <a:lumMod val="75000"/>
                </a:schemeClr>
              </a:solidFill>
              <a:latin typeface="+mn-lt"/>
            </a:endParaRPr>
          </a:p>
        </p:txBody>
      </p:sp>
      <p:sp>
        <p:nvSpPr>
          <p:cNvPr id="12" name="Text Box 49"/>
          <p:cNvSpPr txBox="1">
            <a:spLocks noChangeArrowheads="1"/>
          </p:cNvSpPr>
          <p:nvPr/>
        </p:nvSpPr>
        <p:spPr bwMode="auto">
          <a:xfrm>
            <a:off x="2667000" y="6531498"/>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a:solidFill>
                  <a:schemeClr val="accent4">
                    <a:lumMod val="75000"/>
                  </a:schemeClr>
                </a:solidFill>
                <a:latin typeface="+mn-lt"/>
              </a:rPr>
              <a:t>© </a:t>
            </a:r>
            <a:r>
              <a:rPr lang="de-DE" sz="1000" b="0" dirty="0" smtClean="0">
                <a:solidFill>
                  <a:schemeClr val="accent4">
                    <a:lumMod val="75000"/>
                  </a:schemeClr>
                </a:solidFill>
                <a:latin typeface="+mn-lt"/>
              </a:rPr>
              <a:t>2013 Munich Re</a:t>
            </a:r>
            <a:endParaRPr lang="en-US" sz="1000" b="0" dirty="0">
              <a:solidFill>
                <a:schemeClr val="accent4">
                  <a:lumMod val="75000"/>
                </a:schemeClr>
              </a:solidFill>
              <a:latin typeface="+mn-lt"/>
            </a:endParaRPr>
          </a:p>
        </p:txBody>
      </p:sp>
      <p:pic>
        <p:nvPicPr>
          <p:cNvPr id="25602" name="Picture 2"/>
          <p:cNvPicPr>
            <a:picLocks noChangeAspect="1" noChangeArrowheads="1"/>
          </p:cNvPicPr>
          <p:nvPr>
            <p:custDataLst>
              <p:tags r:id="rId2"/>
            </p:custDataLst>
          </p:nvPr>
        </p:nvPicPr>
        <p:blipFill>
          <a:blip r:embed="rId5" cstate="email"/>
          <a:srcRect/>
          <a:stretch>
            <a:fillRect/>
          </a:stretch>
        </p:blipFill>
        <p:spPr bwMode="auto">
          <a:xfrm>
            <a:off x="533400" y="2254101"/>
            <a:ext cx="8096250" cy="4105275"/>
          </a:xfrm>
          <a:prstGeom prst="rect">
            <a:avLst/>
          </a:prstGeom>
          <a:noFill/>
          <a:ln w="9525">
            <a:noFill/>
            <a:miter lim="800000"/>
            <a:headEnd/>
            <a:tailEnd/>
          </a:ln>
        </p:spPr>
      </p:pic>
      <p:sp>
        <p:nvSpPr>
          <p:cNvPr id="10" name="Rectangle 9"/>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US Natural Catastrophes in 2013</a:t>
            </a:r>
            <a:endParaRPr lang="en-US" dirty="0"/>
          </a:p>
        </p:txBody>
      </p:sp>
      <p:pic>
        <p:nvPicPr>
          <p:cNvPr id="4" name="Picture 2" descr="http://eoimages.gsfc.nasa.gov/images/imagerecords/81000/81485/ISS036-E-009608_lrg.jpg"/>
          <p:cNvPicPr>
            <a:picLocks noGrp="1" noChangeAspect="1" noChangeArrowheads="1"/>
          </p:cNvPicPr>
          <p:nvPr>
            <p:ph type="pic" sz="quarter" idx="10"/>
            <p:custDataLst>
              <p:tags r:id="rId2"/>
            </p:custDataLst>
          </p:nvPr>
        </p:nvPicPr>
        <p:blipFill>
          <a:blip r:embed="rId5" cstate="email"/>
          <a:srcRect/>
          <a:stretch>
            <a:fillRect/>
          </a:stretch>
        </p:blipFill>
        <p:spPr bwMode="auto">
          <a:prstGeom prst="rect">
            <a:avLst/>
          </a:prstGeom>
          <a:noFill/>
        </p:spPr>
      </p:pic>
      <p:sp>
        <p:nvSpPr>
          <p:cNvPr id="5" name="TextBox 4"/>
          <p:cNvSpPr txBox="1"/>
          <p:nvPr/>
        </p:nvSpPr>
        <p:spPr>
          <a:xfrm>
            <a:off x="8136993" y="6611779"/>
            <a:ext cx="1007007"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000" dirty="0" smtClean="0">
                <a:solidFill>
                  <a:schemeClr val="bg1"/>
                </a:solidFill>
              </a:rPr>
              <a:t>Source: NASA</a:t>
            </a:r>
            <a:endParaRPr lang="en-US" sz="1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3850" y="252413"/>
            <a:ext cx="6840000" cy="720000"/>
          </a:xfrm>
        </p:spPr>
        <p:txBody>
          <a:bodyPr/>
          <a:lstStyle/>
          <a:p>
            <a:pPr lvl="0"/>
            <a:r>
              <a:rPr lang="en-US" dirty="0" smtClean="0"/>
              <a:t>US Drought Conditions in December 2012</a:t>
            </a:r>
            <a:endParaRPr lang="en-US" dirty="0"/>
          </a:p>
        </p:txBody>
      </p:sp>
      <p:pic>
        <p:nvPicPr>
          <p:cNvPr id="2050" name="Picture 2" descr="US Drought Monitor, December 25, 2012"/>
          <p:cNvPicPr>
            <a:picLocks noChangeAspect="1" noChangeArrowheads="1"/>
          </p:cNvPicPr>
          <p:nvPr>
            <p:custDataLst>
              <p:tags r:id="rId2"/>
            </p:custDataLst>
          </p:nvPr>
        </p:nvPicPr>
        <p:blipFill>
          <a:blip r:embed="rId5" cstate="email"/>
          <a:srcRect/>
          <a:stretch>
            <a:fillRect/>
          </a:stretch>
        </p:blipFill>
        <p:spPr bwMode="auto">
          <a:xfrm>
            <a:off x="1222080" y="1419225"/>
            <a:ext cx="6787272" cy="505777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22</a:t>
            </a:fld>
            <a:endParaRPr lang="en-US" sz="1000" dirty="0">
              <a:solidFill>
                <a:schemeClr val="accent4">
                  <a:lumMod val="75000"/>
                </a:schemeClr>
              </a:solidFill>
              <a:latin typeface="+mn-lt"/>
            </a:endParaRPr>
          </a:p>
        </p:txBody>
      </p:sp>
      <p:sp>
        <p:nvSpPr>
          <p:cNvPr id="9" name="Rectangle 8"/>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descr="US Drought Monitor, June 25, 2013"/>
          <p:cNvPicPr>
            <a:picLocks noChangeAspect="1" noChangeArrowheads="1"/>
          </p:cNvPicPr>
          <p:nvPr>
            <p:custDataLst>
              <p:tags r:id="rId2"/>
            </p:custDataLst>
          </p:nvPr>
        </p:nvPicPr>
        <p:blipFill>
          <a:blip r:embed="rId5" cstate="email"/>
          <a:srcRect/>
          <a:stretch>
            <a:fillRect/>
          </a:stretch>
        </p:blipFill>
        <p:spPr bwMode="auto">
          <a:xfrm>
            <a:off x="1219200" y="1428015"/>
            <a:ext cx="6766034" cy="504194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6" name="Title 1"/>
          <p:cNvSpPr>
            <a:spLocks noGrp="1"/>
          </p:cNvSpPr>
          <p:nvPr>
            <p:ph type="title"/>
          </p:nvPr>
        </p:nvSpPr>
        <p:spPr>
          <a:xfrm>
            <a:off x="323850" y="252413"/>
            <a:ext cx="6840000" cy="720000"/>
          </a:xfrm>
        </p:spPr>
        <p:txBody>
          <a:bodyPr/>
          <a:lstStyle/>
          <a:p>
            <a:pPr lvl="0"/>
            <a:r>
              <a:rPr lang="en-US" dirty="0" smtClean="0"/>
              <a:t>Current US Drought Conditions</a:t>
            </a:r>
            <a:endParaRPr lang="en-US" dirty="0"/>
          </a:p>
        </p:txBody>
      </p:sp>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23</a:t>
            </a:fld>
            <a:endParaRPr lang="en-US" sz="1000" dirty="0">
              <a:solidFill>
                <a:schemeClr val="accent4">
                  <a:lumMod val="75000"/>
                </a:schemeClr>
              </a:solidFill>
              <a:latin typeface="+mn-lt"/>
            </a:endParaRPr>
          </a:p>
        </p:txBody>
      </p:sp>
      <p:sp>
        <p:nvSpPr>
          <p:cNvPr id="9" name="Rectangle 8"/>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3850" y="252413"/>
            <a:ext cx="6840000" cy="720000"/>
          </a:xfrm>
        </p:spPr>
        <p:txBody>
          <a:bodyPr/>
          <a:lstStyle/>
          <a:p>
            <a:pPr lvl="0"/>
            <a:r>
              <a:rPr lang="en-US" dirty="0" smtClean="0"/>
              <a:t>2013 Western US Drought Impacts</a:t>
            </a:r>
            <a:endParaRPr lang="en-US" dirty="0"/>
          </a:p>
        </p:txBody>
      </p:sp>
      <p:sp>
        <p:nvSpPr>
          <p:cNvPr id="7" name="TextBox 6"/>
          <p:cNvSpPr txBox="1"/>
          <p:nvPr/>
        </p:nvSpPr>
        <p:spPr>
          <a:xfrm>
            <a:off x="269874" y="1514921"/>
            <a:ext cx="8569326" cy="4401205"/>
          </a:xfrm>
          <a:prstGeom prst="rect">
            <a:avLst/>
          </a:prstGeom>
          <a:solidFill>
            <a:schemeClr val="bg1"/>
          </a:solidFill>
          <a:effectLst/>
        </p:spPr>
        <p:txBody>
          <a:bodyPr wrap="square" rtlCol="0">
            <a:spAutoFit/>
          </a:bodyPr>
          <a:lstStyle/>
          <a:p>
            <a:pPr marL="173038" indent="-173038">
              <a:buFont typeface="Wingdings" pitchFamily="2" charset="2"/>
              <a:buChar char="§"/>
            </a:pPr>
            <a:r>
              <a:rPr lang="en-US" sz="2000" dirty="0" smtClean="0"/>
              <a:t>Severe drought continues over large area of western United States, encompassing 15 states and almost of half of the area of the lower 48 states.</a:t>
            </a:r>
          </a:p>
          <a:p>
            <a:pPr marL="173038" indent="-173038">
              <a:buFont typeface="Wingdings" pitchFamily="2" charset="2"/>
              <a:buChar char="§"/>
            </a:pPr>
            <a:endParaRPr lang="en-US" sz="2000" dirty="0" smtClean="0"/>
          </a:p>
          <a:p>
            <a:pPr marL="173038" indent="-173038">
              <a:buFont typeface="Wingdings" pitchFamily="2" charset="2"/>
              <a:buChar char="§"/>
            </a:pPr>
            <a:r>
              <a:rPr lang="en-US" sz="2000" dirty="0" smtClean="0"/>
              <a:t>Severe damage to crops</a:t>
            </a:r>
          </a:p>
          <a:p>
            <a:pPr marL="173038" indent="-173038"/>
            <a:r>
              <a:rPr lang="en-US" sz="2000" dirty="0" smtClean="0"/>
              <a:t>  (soybeans, sorghum) and</a:t>
            </a:r>
          </a:p>
          <a:p>
            <a:pPr marL="173038" indent="-173038"/>
            <a:r>
              <a:rPr lang="en-US" sz="2000" dirty="0" smtClean="0"/>
              <a:t>  livestock</a:t>
            </a:r>
          </a:p>
          <a:p>
            <a:pPr marL="173038" indent="-173038">
              <a:buFont typeface="Wingdings" pitchFamily="2" charset="2"/>
              <a:buChar char="§"/>
            </a:pPr>
            <a:endParaRPr lang="en-US" sz="2000" dirty="0" smtClean="0"/>
          </a:p>
          <a:p>
            <a:pPr marL="173038" indent="-173038">
              <a:buFont typeface="Wingdings" pitchFamily="2" charset="2"/>
              <a:buChar char="§"/>
            </a:pPr>
            <a:r>
              <a:rPr lang="en-US" sz="2000" dirty="0" smtClean="0"/>
              <a:t>Record setting heat in the</a:t>
            </a:r>
          </a:p>
          <a:p>
            <a:pPr marL="173038" indent="-173038"/>
            <a:r>
              <a:rPr lang="en-US" sz="2000" dirty="0" smtClean="0"/>
              <a:t>   desert southwest.</a:t>
            </a:r>
          </a:p>
          <a:p>
            <a:pPr marL="173038" indent="-173038">
              <a:buFont typeface="Wingdings" pitchFamily="2" charset="2"/>
              <a:buChar char="§"/>
            </a:pPr>
            <a:endParaRPr lang="en-US" sz="2000" dirty="0" smtClean="0"/>
          </a:p>
          <a:p>
            <a:pPr marL="173038" indent="-173038">
              <a:buFont typeface="Wingdings" pitchFamily="2" charset="2"/>
              <a:buChar char="§"/>
            </a:pPr>
            <a:r>
              <a:rPr lang="en-US" sz="2000" dirty="0" smtClean="0"/>
              <a:t>Ongoing economic losses</a:t>
            </a:r>
          </a:p>
          <a:p>
            <a:pPr marL="173038" indent="-173038"/>
            <a:r>
              <a:rPr lang="en-US" sz="2000" dirty="0" smtClean="0"/>
              <a:t>   from the drought are</a:t>
            </a:r>
          </a:p>
          <a:p>
            <a:pPr marL="173038" indent="-173038"/>
            <a:r>
              <a:rPr lang="en-US" sz="2000" dirty="0" smtClean="0"/>
              <a:t>   estimated at over $20 billion. </a:t>
            </a:r>
            <a:endParaRPr lang="en-US" sz="2000" dirty="0"/>
          </a:p>
        </p:txBody>
      </p:sp>
      <p:sp>
        <p:nvSpPr>
          <p:cNvPr id="8" name="TextBox 7"/>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24</a:t>
            </a:fld>
            <a:endParaRPr lang="en-US" sz="1000" dirty="0">
              <a:solidFill>
                <a:schemeClr val="accent4">
                  <a:lumMod val="75000"/>
                </a:schemeClr>
              </a:solidFill>
              <a:latin typeface="+mn-lt"/>
            </a:endParaRPr>
          </a:p>
        </p:txBody>
      </p:sp>
      <p:pic>
        <p:nvPicPr>
          <p:cNvPr id="10241" name="Picture 1"/>
          <p:cNvPicPr>
            <a:picLocks noChangeAspect="1" noChangeArrowheads="1"/>
          </p:cNvPicPr>
          <p:nvPr>
            <p:custDataLst>
              <p:tags r:id="rId2"/>
            </p:custDataLst>
          </p:nvPr>
        </p:nvPicPr>
        <p:blipFill>
          <a:blip r:embed="rId5" cstate="email"/>
          <a:srcRect/>
          <a:stretch>
            <a:fillRect/>
          </a:stretch>
        </p:blipFill>
        <p:spPr bwMode="auto">
          <a:xfrm>
            <a:off x="3733800" y="2534097"/>
            <a:ext cx="5029200" cy="3362325"/>
          </a:xfrm>
          <a:prstGeom prst="rect">
            <a:avLst/>
          </a:prstGeom>
          <a:noFill/>
          <a:ln w="9525">
            <a:noFill/>
            <a:miter lim="800000"/>
            <a:headEnd/>
            <a:tailEnd/>
          </a:ln>
        </p:spPr>
      </p:pic>
      <p:sp>
        <p:nvSpPr>
          <p:cNvPr id="9" name="TextBox 8"/>
          <p:cNvSpPr txBox="1"/>
          <p:nvPr/>
        </p:nvSpPr>
        <p:spPr>
          <a:xfrm rot="16200000">
            <a:off x="8069906" y="5036493"/>
            <a:ext cx="1327608"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000" dirty="0" smtClean="0"/>
              <a:t>Source: NOAA/CPC</a:t>
            </a:r>
            <a:endParaRPr lang="en-US" sz="1000" dirty="0"/>
          </a:p>
        </p:txBody>
      </p:sp>
      <p:sp>
        <p:nvSpPr>
          <p:cNvPr id="10" name="Rectangle 9"/>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5804" y="1431926"/>
            <a:ext cx="8578633" cy="5045074"/>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323850" y="252413"/>
            <a:ext cx="6840000" cy="720000"/>
          </a:xfrm>
        </p:spPr>
        <p:txBody>
          <a:bodyPr/>
          <a:lstStyle/>
          <a:p>
            <a:pPr lvl="0"/>
            <a:r>
              <a:rPr lang="en-US" dirty="0" smtClean="0"/>
              <a:t>Number of Acres Burned in Wildfires, </a:t>
            </a:r>
            <a:br>
              <a:rPr lang="en-US" dirty="0" smtClean="0"/>
            </a:br>
            <a:r>
              <a:rPr lang="en-US" dirty="0" smtClean="0"/>
              <a:t>1980 – 2013 YTD</a:t>
            </a:r>
            <a:endParaRPr lang="en-US" dirty="0"/>
          </a:p>
        </p:txBody>
      </p:sp>
      <p:sp>
        <p:nvSpPr>
          <p:cNvPr id="10" name="PPTShape_0"/>
          <p:cNvSpPr>
            <a:spLocks noChangeArrowheads="1"/>
          </p:cNvSpPr>
          <p:nvPr/>
        </p:nvSpPr>
        <p:spPr bwMode="auto">
          <a:xfrm>
            <a:off x="0" y="6611779"/>
            <a:ext cx="2281394" cy="230832"/>
          </a:xfrm>
          <a:prstGeom prst="rect">
            <a:avLst/>
          </a:prstGeom>
          <a:noFill/>
          <a:ln w="9525" algn="ctr">
            <a:noFill/>
            <a:miter lim="800000"/>
            <a:headEnd/>
            <a:tailEnd/>
          </a:ln>
        </p:spPr>
        <p:txBody>
          <a:bodyPr wrap="none">
            <a:spAutoFit/>
          </a:bodyPr>
          <a:lstStyle/>
          <a:p>
            <a:pPr eaLnBrk="1" hangingPunct="1">
              <a:buClrTx/>
              <a:buFontTx/>
              <a:buNone/>
            </a:pPr>
            <a:r>
              <a:rPr lang="en-US" sz="900" dirty="0">
                <a:solidFill>
                  <a:schemeClr val="accent4">
                    <a:lumMod val="75000"/>
                  </a:schemeClr>
                </a:solidFill>
                <a:latin typeface="Arial" charset="0"/>
              </a:rPr>
              <a:t>Source: </a:t>
            </a:r>
            <a:r>
              <a:rPr lang="en-US" sz="900" dirty="0" smtClean="0">
                <a:solidFill>
                  <a:schemeClr val="accent4">
                    <a:lumMod val="75000"/>
                  </a:schemeClr>
                </a:solidFill>
                <a:latin typeface="Arial" charset="0"/>
              </a:rPr>
              <a:t>National Interagency Fire Center</a:t>
            </a:r>
          </a:p>
        </p:txBody>
      </p:sp>
      <p:sp>
        <p:nvSpPr>
          <p:cNvPr id="12" name="TextBox 11"/>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25</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25</a:t>
            </a:fld>
            <a:endParaRPr lang="en-US" sz="1000" dirty="0">
              <a:solidFill>
                <a:schemeClr val="accent4">
                  <a:lumMod val="75000"/>
                </a:schemeClr>
              </a:solidFill>
              <a:latin typeface="+mn-lt"/>
            </a:endParaRPr>
          </a:p>
        </p:txBody>
      </p:sp>
      <p:pic>
        <p:nvPicPr>
          <p:cNvPr id="8193" name="Picture 1"/>
          <p:cNvPicPr>
            <a:picLocks noChangeAspect="1" noChangeArrowheads="1"/>
          </p:cNvPicPr>
          <p:nvPr>
            <p:custDataLst>
              <p:tags r:id="rId2"/>
            </p:custDataLst>
          </p:nvPr>
        </p:nvPicPr>
        <p:blipFill>
          <a:blip r:embed="rId5" cstate="email"/>
          <a:srcRect/>
          <a:stretch>
            <a:fillRect/>
          </a:stretch>
        </p:blipFill>
        <p:spPr bwMode="auto">
          <a:xfrm>
            <a:off x="533400" y="1524000"/>
            <a:ext cx="8096250" cy="4881835"/>
          </a:xfrm>
          <a:prstGeom prst="rect">
            <a:avLst/>
          </a:prstGeom>
          <a:noFill/>
          <a:ln w="9525">
            <a:noFill/>
            <a:miter lim="800000"/>
            <a:headEnd/>
            <a:tailEnd/>
          </a:ln>
        </p:spPr>
      </p:pic>
      <p:sp>
        <p:nvSpPr>
          <p:cNvPr id="11" name="Rectangle 10"/>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4/4b/Yarnell_Hill_Fire_with_firefighters_in_the_foreground.jpg"/>
          <p:cNvPicPr>
            <a:picLocks noChangeAspect="1" noChangeArrowheads="1"/>
          </p:cNvPicPr>
          <p:nvPr>
            <p:custDataLst>
              <p:tags r:id="rId2"/>
            </p:custDataLst>
          </p:nvPr>
        </p:nvPicPr>
        <p:blipFill>
          <a:blip r:embed="rId5" cstate="email"/>
          <a:srcRect/>
          <a:stretch>
            <a:fillRect/>
          </a:stretch>
        </p:blipFill>
        <p:spPr bwMode="auto">
          <a:xfrm>
            <a:off x="4343400" y="1425498"/>
            <a:ext cx="4450080" cy="5053359"/>
          </a:xfrm>
          <a:prstGeom prst="rect">
            <a:avLst/>
          </a:prstGeom>
          <a:noFill/>
        </p:spPr>
      </p:pic>
      <p:sp>
        <p:nvSpPr>
          <p:cNvPr id="6" name="Title 1"/>
          <p:cNvSpPr>
            <a:spLocks noGrp="1"/>
          </p:cNvSpPr>
          <p:nvPr>
            <p:ph type="title"/>
          </p:nvPr>
        </p:nvSpPr>
        <p:spPr>
          <a:xfrm>
            <a:off x="323850" y="252413"/>
            <a:ext cx="6840000" cy="720000"/>
          </a:xfrm>
        </p:spPr>
        <p:txBody>
          <a:bodyPr/>
          <a:lstStyle/>
          <a:p>
            <a:pPr lvl="0"/>
            <a:r>
              <a:rPr lang="en-US" dirty="0" smtClean="0"/>
              <a:t>Notable Wildfires in 2013</a:t>
            </a:r>
            <a:endParaRPr lang="en-US" dirty="0"/>
          </a:p>
        </p:txBody>
      </p:sp>
      <p:sp>
        <p:nvSpPr>
          <p:cNvPr id="7" name="Content Placeholder 2"/>
          <p:cNvSpPr>
            <a:spLocks noGrp="1"/>
          </p:cNvSpPr>
          <p:nvPr>
            <p:ph idx="1"/>
          </p:nvPr>
        </p:nvSpPr>
        <p:spPr>
          <a:xfrm>
            <a:off x="269875" y="1419224"/>
            <a:ext cx="3844925" cy="5057775"/>
          </a:xfrm>
          <a:solidFill>
            <a:schemeClr val="bg1">
              <a:lumMod val="85000"/>
            </a:schemeClr>
          </a:solidFill>
          <a:effectLst/>
        </p:spPr>
        <p:txBody>
          <a:bodyPr lIns="91440" tIns="45720" rIns="91440" bIns="45720"/>
          <a:lstStyle/>
          <a:p>
            <a:pPr marL="285750" indent="-285750">
              <a:lnSpc>
                <a:spcPct val="110000"/>
              </a:lnSpc>
              <a:buClr>
                <a:schemeClr val="tx2"/>
              </a:buClr>
            </a:pPr>
            <a:r>
              <a:rPr lang="en-US" b="1" dirty="0" smtClean="0">
                <a:solidFill>
                  <a:schemeClr val="tx1"/>
                </a:solidFill>
                <a:latin typeface="Arial" pitchFamily="34" charset="0"/>
                <a:cs typeface="Arial" pitchFamily="34" charset="0"/>
              </a:rPr>
              <a:t>Colorado: </a:t>
            </a:r>
            <a:r>
              <a:rPr lang="en-US" dirty="0" smtClean="0">
                <a:solidFill>
                  <a:schemeClr val="tx1"/>
                </a:solidFill>
                <a:latin typeface="Arial" pitchFamily="34" charset="0"/>
                <a:cs typeface="Arial" pitchFamily="34" charset="0"/>
              </a:rPr>
              <a:t>“Black Forest” fire near Colorado Springs destroyed 511 homes, becoming the most damaging fire in state history, surpassing the losses from the “Waldo Canyon” fire in 2012. The insured loss estimate from this fire is US</a:t>
            </a:r>
            <a:r>
              <a:rPr lang="en-US" dirty="0" smtClean="0">
                <a:solidFill>
                  <a:schemeClr val="tx1"/>
                </a:solidFill>
              </a:rPr>
              <a:t>$ 365m.</a:t>
            </a:r>
            <a:endParaRPr lang="en-US" dirty="0" smtClean="0">
              <a:solidFill>
                <a:schemeClr val="tx1"/>
              </a:solidFill>
              <a:latin typeface="Arial" pitchFamily="34" charset="0"/>
              <a:cs typeface="Arial" pitchFamily="34" charset="0"/>
            </a:endParaRPr>
          </a:p>
          <a:p>
            <a:pPr marL="285750" indent="-285750">
              <a:lnSpc>
                <a:spcPct val="110000"/>
              </a:lnSpc>
              <a:buClr>
                <a:schemeClr val="tx2"/>
              </a:buClr>
              <a:buFont typeface="Wingdings" pitchFamily="2" charset="2"/>
              <a:buChar char="§"/>
            </a:pPr>
            <a:r>
              <a:rPr lang="en-US" b="1" dirty="0" smtClean="0">
                <a:solidFill>
                  <a:schemeClr val="tx1"/>
                </a:solidFill>
                <a:latin typeface="Arial" pitchFamily="34" charset="0"/>
                <a:cs typeface="Arial" pitchFamily="34" charset="0"/>
              </a:rPr>
              <a:t>Arizona: “</a:t>
            </a:r>
            <a:r>
              <a:rPr lang="en-US" dirty="0" err="1" smtClean="0">
                <a:solidFill>
                  <a:schemeClr val="tx1"/>
                </a:solidFill>
                <a:latin typeface="Arial" pitchFamily="34" charset="0"/>
                <a:cs typeface="Arial" pitchFamily="34" charset="0"/>
              </a:rPr>
              <a:t>Yarnell</a:t>
            </a:r>
            <a:r>
              <a:rPr lang="en-US" b="1"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Hill” fire near Prescott consumes over 8,400 acres, destroys over 200 buildings, and claimed the lives of at least 19 firemen, the sixth-worst loss of firemen from a single event in U.S. history. </a:t>
            </a:r>
            <a:endParaRPr lang="en-US" sz="1400" dirty="0">
              <a:solidFill>
                <a:schemeClr val="tx1"/>
              </a:solidFill>
            </a:endParaRPr>
          </a:p>
        </p:txBody>
      </p:sp>
      <p:sp>
        <p:nvSpPr>
          <p:cNvPr id="12" name="TextBox 11"/>
          <p:cNvSpPr txBox="1"/>
          <p:nvPr/>
        </p:nvSpPr>
        <p:spPr>
          <a:xfrm>
            <a:off x="7838605" y="6230779"/>
            <a:ext cx="1015021"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000" dirty="0" smtClean="0">
                <a:solidFill>
                  <a:schemeClr val="bg1"/>
                </a:solidFill>
              </a:rPr>
              <a:t>Source: USDA</a:t>
            </a:r>
            <a:endParaRPr lang="en-US" sz="1000" dirty="0">
              <a:solidFill>
                <a:schemeClr val="bg1"/>
              </a:solidFill>
            </a:endParaRPr>
          </a:p>
        </p:txBody>
      </p:sp>
      <p:sp>
        <p:nvSpPr>
          <p:cNvPr id="16" name="TextBox 15"/>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26</a:t>
            </a:fld>
            <a:endParaRPr lang="en-US" sz="1000" dirty="0">
              <a:solidFill>
                <a:schemeClr val="accent4">
                  <a:lumMod val="75000"/>
                </a:schemeClr>
              </a:solidFill>
              <a:latin typeface="+mn-lt"/>
            </a:endParaRPr>
          </a:p>
        </p:txBody>
      </p:sp>
      <p:sp>
        <p:nvSpPr>
          <p:cNvPr id="9" name="Rectangle 8"/>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Natural Catastrophe Update</a:t>
            </a:r>
            <a:br>
              <a:rPr lang="en-US" dirty="0" smtClean="0"/>
            </a:br>
            <a:r>
              <a:rPr lang="en-US" dirty="0" smtClean="0"/>
              <a:t/>
            </a:r>
            <a:br>
              <a:rPr lang="en-US" dirty="0" smtClean="0"/>
            </a:br>
            <a:endParaRPr lang="en-US" sz="1800" dirty="0"/>
          </a:p>
        </p:txBody>
      </p:sp>
      <p:pic>
        <p:nvPicPr>
          <p:cNvPr id="6" name="Picture Placeholder 7" descr="SCH037.jpg"/>
          <p:cNvPicPr>
            <a:picLocks noGrp="1" noChangeAspect="1"/>
          </p:cNvPicPr>
          <p:nvPr>
            <p:ph type="pic" sz="quarter" idx="10"/>
            <p:custDataLst>
              <p:tags r:id="rId2"/>
            </p:custDataLst>
          </p:nvPr>
        </p:nvPicPr>
        <p:blipFill>
          <a:blip r:embed="rId5" cstate="email"/>
          <a:srcRect/>
          <a:stretch>
            <a:fillRect/>
          </a:stretch>
        </p:blipFill>
        <p:spPr>
          <a:prstGeom prst="rect">
            <a:avLst/>
          </a:prstGeom>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23111"/>
          </a:xfrm>
          <a:prstGeom prst="rect">
            <a:avLst/>
          </a:prstGeom>
          <a:noFill/>
          <a:ln w="9525">
            <a:noFill/>
            <a:miter lim="800000"/>
            <a:headEnd/>
            <a:tailEnd/>
          </a:ln>
        </p:spPr>
        <p:txBody>
          <a:bodyPr wrap="square" lIns="0" tIns="0" rIns="0" bIns="0">
            <a:spAutoFit/>
          </a:bodyPr>
          <a:lstStyle/>
          <a:p>
            <a:pPr>
              <a:spcBef>
                <a:spcPct val="10000"/>
              </a:spcBef>
            </a:pPr>
            <a:r>
              <a:rPr lang="en-US" sz="800" dirty="0" smtClean="0">
                <a:solidFill>
                  <a:schemeClr val="tx2"/>
                </a:solidFill>
              </a:rPr>
              <a:t>© 2013 Münchener Rückversicherungs-</a:t>
            </a:r>
            <a:r>
              <a:rPr lang="en-US" sz="800" dirty="0" err="1" smtClean="0">
                <a:solidFill>
                  <a:schemeClr val="tx2"/>
                </a:solidFill>
              </a:rPr>
              <a:t>Gesellschaft</a:t>
            </a:r>
            <a:r>
              <a:rPr lang="en-US" sz="800" dirty="0" smtClean="0">
                <a:solidFill>
                  <a:schemeClr val="tx2"/>
                </a:solidFill>
              </a:rPr>
              <a:t>, Geo Risks Research, </a:t>
            </a:r>
            <a:r>
              <a:rPr lang="en-US" sz="800" dirty="0" err="1" smtClean="0">
                <a:solidFill>
                  <a:schemeClr val="tx2"/>
                </a:solidFill>
              </a:rPr>
              <a:t>NatCatSERVICE</a:t>
            </a:r>
            <a:r>
              <a:rPr lang="en-US" sz="800" dirty="0" smtClean="0">
                <a:solidFill>
                  <a:schemeClr val="tx2"/>
                </a:solidFill>
              </a:rPr>
              <a:t> – as at June 2013 </a:t>
            </a:r>
            <a:endParaRPr lang="en-US" sz="800" dirty="0">
              <a:solidFill>
                <a:schemeClr val="tx2"/>
              </a:solidFill>
            </a:endParaRPr>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28</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324000" y="220468"/>
            <a:ext cx="6840000" cy="630869"/>
          </a:xfrm>
        </p:spPr>
        <p:txBody>
          <a:bodyPr/>
          <a:lstStyle/>
          <a:p>
            <a:pPr rtl="0" eaLnBrk="1" latinLnBrk="0" hangingPunct="1"/>
            <a:r>
              <a:rPr lang="de-DE" sz="2200" kern="1200" dirty="0" smtClean="0">
                <a:solidFill>
                  <a:schemeClr val="tx1"/>
                </a:solidFill>
                <a:latin typeface="Arial"/>
                <a:ea typeface="Arial Unicode MS"/>
                <a:cs typeface="Arial"/>
              </a:rPr>
              <a:t>Natural Catastrophes</a:t>
            </a:r>
            <a:r>
              <a:rPr lang="en-US" sz="2400" kern="1200" dirty="0" smtClean="0">
                <a:solidFill>
                  <a:schemeClr val="tx1"/>
                </a:solidFill>
                <a:latin typeface="Arial"/>
                <a:ea typeface="Arial Unicode MS"/>
                <a:cs typeface="Arial"/>
              </a:rPr>
              <a:t> </a:t>
            </a:r>
            <a:r>
              <a:rPr lang="en-US" sz="2200" kern="1200" dirty="0" smtClean="0">
                <a:solidFill>
                  <a:schemeClr val="tx1"/>
                </a:solidFill>
                <a:latin typeface="Arial"/>
                <a:ea typeface="Arial Unicode MS"/>
                <a:cs typeface="Arial"/>
              </a:rPr>
              <a:t>January – June 2013 </a:t>
            </a:r>
            <a:endParaRPr lang="de-DE" sz="2200" kern="1200" dirty="0" smtClean="0">
              <a:solidFill>
                <a:schemeClr val="tx1"/>
              </a:solidFill>
              <a:latin typeface="Arial"/>
              <a:ea typeface="Arial Unicode MS"/>
              <a:cs typeface="Arial"/>
            </a:endParaRPr>
          </a:p>
          <a:p>
            <a:pPr rtl="0" eaLnBrk="1" latinLnBrk="0" hangingPunct="1"/>
            <a:r>
              <a:rPr lang="en-US" sz="1800" kern="1200" dirty="0" smtClean="0">
                <a:solidFill>
                  <a:schemeClr val="tx1"/>
                </a:solidFill>
                <a:latin typeface="Arial"/>
                <a:ea typeface="Arial Unicode MS"/>
                <a:cs typeface="Arial"/>
              </a:rPr>
              <a:t>World map with significant events</a:t>
            </a:r>
            <a:endParaRPr lang="en-US" dirty="0" smtClean="0">
              <a:solidFill>
                <a:schemeClr val="tx1"/>
              </a:solidFill>
            </a:endParaRPr>
          </a:p>
        </p:txBody>
      </p:sp>
      <p:sp>
        <p:nvSpPr>
          <p:cNvPr id="52" name="Rectangle 51"/>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419872" y="4869160"/>
            <a:ext cx="2262158"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dirty="0" err="1" smtClean="0"/>
              <a:t>Number</a:t>
            </a:r>
            <a:r>
              <a:rPr lang="de-DE" sz="1600" dirty="0" smtClean="0"/>
              <a:t> </a:t>
            </a:r>
            <a:r>
              <a:rPr lang="de-DE" sz="1600" dirty="0" err="1" smtClean="0"/>
              <a:t>of</a:t>
            </a:r>
            <a:r>
              <a:rPr lang="de-DE" sz="1600" dirty="0" smtClean="0"/>
              <a:t> </a:t>
            </a:r>
            <a:r>
              <a:rPr lang="de-DE" sz="1600" dirty="0" err="1" smtClean="0"/>
              <a:t>events</a:t>
            </a:r>
            <a:r>
              <a:rPr lang="de-DE" sz="1600" dirty="0" smtClean="0"/>
              <a:t>: 460</a:t>
            </a:r>
            <a:endParaRPr lang="de-DE" sz="1600"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Natural catastrophes</a:t>
            </a:r>
            <a:endParaRPr lang="en-US" sz="1100" b="1" dirty="0">
              <a:solidFill>
                <a:schemeClr val="tx2"/>
              </a:solidFill>
            </a:endParaRPr>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solidFill>
                  <a:schemeClr val="tx2"/>
                </a:solidFill>
              </a:rPr>
              <a:t>Selection of significant </a:t>
            </a:r>
          </a:p>
          <a:p>
            <a:pPr>
              <a:lnSpc>
                <a:spcPct val="100000"/>
              </a:lnSpc>
              <a:defRPr/>
            </a:pPr>
            <a:r>
              <a:rPr lang="en-US" sz="1100" b="1" dirty="0" smtClean="0">
                <a:solidFill>
                  <a:schemeClr val="tx2"/>
                </a:solidFill>
              </a:rPr>
              <a:t>loss events </a:t>
            </a:r>
            <a:endParaRPr lang="en-US" sz="1100" b="1" dirty="0">
              <a:solidFill>
                <a:schemeClr val="tx2"/>
              </a:solidFill>
            </a:endParaRPr>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3850" y="252413"/>
            <a:ext cx="6837362" cy="812800"/>
          </a:xfrm>
        </p:spPr>
        <p:txBody>
          <a:bodyPr>
            <a:normAutofit/>
          </a:bodyPr>
          <a:lstStyle/>
          <a:p>
            <a:r>
              <a:rPr lang="de-DE" dirty="0" smtClean="0">
                <a:solidFill>
                  <a:schemeClr val="tx1"/>
                </a:solidFill>
              </a:rPr>
              <a:t>Natural Catastrophes Worldwide</a:t>
            </a:r>
            <a:r>
              <a:rPr lang="en-US" dirty="0" smtClean="0">
                <a:solidFill>
                  <a:schemeClr val="tx1"/>
                </a:solidFill>
              </a:rPr>
              <a:t> 2013</a:t>
            </a:r>
            <a:br>
              <a:rPr lang="en-US" dirty="0" smtClean="0">
                <a:solidFill>
                  <a:schemeClr val="tx1"/>
                </a:solidFill>
              </a:rPr>
            </a:br>
            <a:r>
              <a:rPr lang="en-US" sz="1800" dirty="0" smtClean="0">
                <a:solidFill>
                  <a:schemeClr val="tx1"/>
                </a:solidFill>
              </a:rPr>
              <a:t>Overview and Comparison with Previous Years </a:t>
            </a:r>
            <a:endParaRPr lang="en-US" sz="2000" b="0" dirty="0" smtClean="0">
              <a:solidFill>
                <a:schemeClr val="tx1"/>
              </a:solidFill>
            </a:endParaRPr>
          </a:p>
        </p:txBody>
      </p:sp>
      <p:sp>
        <p:nvSpPr>
          <p:cNvPr id="6" name="Text Box 49"/>
          <p:cNvSpPr txBox="1">
            <a:spLocks noChangeArrowheads="1"/>
          </p:cNvSpPr>
          <p:nvPr/>
        </p:nvSpPr>
        <p:spPr bwMode="auto">
          <a:xfrm>
            <a:off x="2667000" y="6531498"/>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a:solidFill>
                  <a:schemeClr val="accent4">
                    <a:lumMod val="75000"/>
                  </a:schemeClr>
                </a:solidFill>
                <a:latin typeface="+mn-lt"/>
              </a:rPr>
              <a:t>© </a:t>
            </a:r>
            <a:r>
              <a:rPr lang="de-DE" sz="1000" b="0" dirty="0" smtClean="0">
                <a:solidFill>
                  <a:schemeClr val="accent4">
                    <a:lumMod val="75000"/>
                  </a:schemeClr>
                </a:solidFill>
                <a:latin typeface="+mn-lt"/>
              </a:rPr>
              <a:t>2013 Munich Re</a:t>
            </a:r>
            <a:endParaRPr lang="en-US" sz="1000" b="0" dirty="0">
              <a:solidFill>
                <a:schemeClr val="accent4">
                  <a:lumMod val="75000"/>
                </a:schemeClr>
              </a:solidFill>
              <a:latin typeface="+mn-lt"/>
            </a:endParaRPr>
          </a:p>
        </p:txBody>
      </p:sp>
      <p:sp>
        <p:nvSpPr>
          <p:cNvPr id="8" name="Rectangle 7"/>
          <p:cNvSpPr>
            <a:spLocks noChangeArrowheads="1"/>
          </p:cNvSpPr>
          <p:nvPr/>
        </p:nvSpPr>
        <p:spPr bwMode="auto">
          <a:xfrm>
            <a:off x="270336" y="6600824"/>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graphicFrame>
        <p:nvGraphicFramePr>
          <p:cNvPr id="9" name="Tabelle 7"/>
          <p:cNvGraphicFramePr>
            <a:graphicFrameLocks noGrp="1"/>
          </p:cNvGraphicFramePr>
          <p:nvPr/>
        </p:nvGraphicFramePr>
        <p:xfrm>
          <a:off x="249237" y="1520825"/>
          <a:ext cx="3247861" cy="5040897"/>
        </p:xfrm>
        <a:graphic>
          <a:graphicData uri="http://schemas.openxmlformats.org/drawingml/2006/table">
            <a:tbl>
              <a:tblPr>
                <a:effectLst/>
              </a:tblPr>
              <a:tblGrid>
                <a:gridCol w="1913526"/>
                <a:gridCol w="1334335"/>
              </a:tblGrid>
              <a:tr h="1690608">
                <a:tc>
                  <a:txBody>
                    <a:bodyPr/>
                    <a:lstStyle/>
                    <a:p>
                      <a:pPr>
                        <a:lnSpc>
                          <a:spcPct val="115000"/>
                        </a:lnSpc>
                        <a:spcAft>
                          <a:spcPts val="0"/>
                        </a:spcAft>
                      </a:pPr>
                      <a:endParaRPr lang="en-US" sz="100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2013</a:t>
                      </a:r>
                    </a:p>
                    <a:p>
                      <a:pPr algn="ctr">
                        <a:lnSpc>
                          <a:spcPct val="115000"/>
                        </a:lnSpc>
                        <a:spcAft>
                          <a:spcPts val="0"/>
                        </a:spcAft>
                      </a:pPr>
                      <a:r>
                        <a:rPr lang="en-US" sz="1600" b="0" dirty="0" smtClean="0">
                          <a:solidFill>
                            <a:srgbClr val="FFFFFF"/>
                          </a:solidFill>
                          <a:latin typeface="Arial"/>
                          <a:ea typeface="Arial"/>
                          <a:cs typeface="Times New Roman"/>
                        </a:rPr>
                        <a:t>(Jan</a:t>
                      </a:r>
                      <a:r>
                        <a:rPr lang="en-US" sz="1600" b="0" baseline="0" dirty="0" smtClean="0">
                          <a:solidFill>
                            <a:srgbClr val="FFFFFF"/>
                          </a:solidFill>
                          <a:latin typeface="Arial"/>
                          <a:ea typeface="Arial"/>
                          <a:cs typeface="Times New Roman"/>
                        </a:rPr>
                        <a:t> – </a:t>
                      </a:r>
                      <a:r>
                        <a:rPr lang="en-US" sz="1600" b="0" dirty="0" smtClean="0">
                          <a:solidFill>
                            <a:srgbClr val="FFFFFF"/>
                          </a:solidFill>
                          <a:latin typeface="Arial"/>
                          <a:ea typeface="Arial"/>
                          <a:cs typeface="Times New Roman"/>
                        </a:rPr>
                        <a:t>June)</a:t>
                      </a:r>
                      <a:endParaRPr lang="de-DE" sz="16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26353">
                <a:tc>
                  <a:txBody>
                    <a:bodyPr/>
                    <a:lstStyle/>
                    <a:p>
                      <a:pPr>
                        <a:lnSpc>
                          <a:spcPct val="115000"/>
                        </a:lnSpc>
                        <a:spcAft>
                          <a:spcPts val="0"/>
                        </a:spcAft>
                      </a:pPr>
                      <a:r>
                        <a:rPr lang="en-US" sz="1600" b="0" dirty="0">
                          <a:solidFill>
                            <a:schemeClr val="tx1"/>
                          </a:solidFill>
                          <a:latin typeface="Arial"/>
                          <a:ea typeface="Arial"/>
                          <a:cs typeface="Times New Roman"/>
                        </a:rPr>
                        <a:t>Number of events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460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Overall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400" b="0" dirty="0" smtClean="0">
                          <a:solidFill>
                            <a:schemeClr val="tx1"/>
                          </a:solidFill>
                          <a:latin typeface="Arial"/>
                          <a:ea typeface="Arial"/>
                          <a:cs typeface="Times New Roman"/>
                        </a:rPr>
                        <a:t>(original values)</a:t>
                      </a:r>
                      <a:endParaRPr lang="de-DE" sz="14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45,000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915225">
                <a:tc>
                  <a:txBody>
                    <a:bodyPr/>
                    <a:lstStyle/>
                    <a:p>
                      <a:pPr>
                        <a:lnSpc>
                          <a:spcPct val="115000"/>
                        </a:lnSpc>
                        <a:spcAft>
                          <a:spcPts val="0"/>
                        </a:spcAft>
                      </a:pPr>
                      <a:r>
                        <a:rPr lang="en-US" sz="1600" b="0" dirty="0">
                          <a:solidFill>
                            <a:schemeClr val="tx1"/>
                          </a:solidFill>
                          <a:latin typeface="Arial"/>
                          <a:ea typeface="Arial"/>
                          <a:cs typeface="Times New Roman"/>
                        </a:rPr>
                        <a:t>Insured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600" b="0" baseline="0" dirty="0" smtClean="0">
                          <a:solidFill>
                            <a:schemeClr val="tx1"/>
                          </a:solidFill>
                          <a:latin typeface="Arial"/>
                          <a:ea typeface="Arial"/>
                          <a:cs typeface="Times New Roman"/>
                        </a:rPr>
                        <a:t>(</a:t>
                      </a:r>
                      <a:r>
                        <a:rPr lang="en-US" sz="1400" b="0" baseline="0" dirty="0" smtClean="0">
                          <a:solidFill>
                            <a:schemeClr val="tx1"/>
                          </a:solidFill>
                          <a:latin typeface="Arial"/>
                          <a:ea typeface="Arial"/>
                          <a:cs typeface="Times New Roman"/>
                        </a:rPr>
                        <a:t>original values</a:t>
                      </a:r>
                      <a:r>
                        <a:rPr lang="en-US" sz="1600" b="0" baseline="0" dirty="0" smtClean="0">
                          <a:solidFill>
                            <a:schemeClr val="tx1"/>
                          </a:solidFill>
                          <a:latin typeface="Arial"/>
                          <a:ea typeface="Arial"/>
                          <a:cs typeface="Times New Roman"/>
                        </a:rPr>
                        <a:t>)</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Fatalities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10" name="Rechteck 11"/>
          <p:cNvSpPr/>
          <p:nvPr/>
        </p:nvSpPr>
        <p:spPr>
          <a:xfrm>
            <a:off x="2195736" y="1520825"/>
            <a:ext cx="1296144" cy="500451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
        <p:nvSpPr>
          <p:cNvPr id="12" name="TextBox 11"/>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29</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23184" y="1903244"/>
            <a:ext cx="8425529" cy="2246769"/>
          </a:xfrm>
          <a:prstGeom prst="rect">
            <a:avLst/>
          </a:prstGeom>
          <a:solidFill>
            <a:srgbClr val="FFFFFF"/>
          </a:solidFill>
          <a:ln w="9525" algn="ctr">
            <a:noFill/>
            <a:round/>
            <a:headEnd/>
            <a:tailEnd/>
          </a:ln>
          <a:effectLst/>
        </p:spPr>
        <p:txBody>
          <a:bodyPr wrap="square">
            <a:spAutoFit/>
          </a:bodyPr>
          <a:lstStyle/>
          <a:p>
            <a:pPr>
              <a:spcBef>
                <a:spcPct val="0"/>
              </a:spcBef>
              <a:defRPr/>
            </a:pPr>
            <a:r>
              <a:rPr lang="en-GB" sz="2000" kern="0" dirty="0" smtClean="0"/>
              <a:t>You will have an opportunity to ask questions at the conclusion of the presentation.</a:t>
            </a:r>
          </a:p>
          <a:p>
            <a:pPr>
              <a:spcBef>
                <a:spcPct val="0"/>
              </a:spcBef>
              <a:defRPr/>
            </a:pPr>
            <a:endParaRPr lang="en-US" sz="2000" kern="0" dirty="0" smtClean="0">
              <a:solidFill>
                <a:schemeClr val="bg2"/>
              </a:solidFill>
              <a:latin typeface="Arial" charset="0"/>
            </a:endParaRPr>
          </a:p>
          <a:p>
            <a:pPr>
              <a:spcBef>
                <a:spcPct val="0"/>
              </a:spcBef>
              <a:defRPr/>
            </a:pPr>
            <a:r>
              <a:rPr lang="en-US" sz="2000" kern="0" dirty="0" smtClean="0">
                <a:solidFill>
                  <a:srgbClr val="00B0F0"/>
                </a:solidFill>
                <a:latin typeface="Arial" charset="0"/>
              </a:rPr>
              <a:t>To ask a question, please dial  1 4 on your phone.</a:t>
            </a:r>
          </a:p>
          <a:p>
            <a:pPr>
              <a:spcBef>
                <a:spcPct val="0"/>
              </a:spcBef>
              <a:defRPr/>
            </a:pPr>
            <a:endParaRPr lang="en-US" sz="2000" kern="0" dirty="0" smtClean="0">
              <a:solidFill>
                <a:schemeClr val="tx1">
                  <a:lumMod val="75000"/>
                  <a:lumOff val="25000"/>
                </a:schemeClr>
              </a:solidFill>
              <a:latin typeface="Arial" charset="0"/>
            </a:endParaRPr>
          </a:p>
          <a:p>
            <a:pPr>
              <a:spcBef>
                <a:spcPct val="0"/>
              </a:spcBef>
              <a:defRPr/>
            </a:pPr>
            <a:r>
              <a:rPr lang="en-US" sz="2000" kern="0" dirty="0" smtClean="0">
                <a:latin typeface="Arial" charset="0"/>
              </a:rPr>
              <a:t>An operator will facilitate your participation.</a:t>
            </a:r>
            <a:endParaRPr lang="en-GB" sz="2000" kern="0" dirty="0" smtClean="0">
              <a:latin typeface="Arial" charset="0"/>
            </a:endParaRPr>
          </a:p>
          <a:p>
            <a:pPr>
              <a:spcBef>
                <a:spcPct val="0"/>
              </a:spcBef>
              <a:defRPr/>
            </a:pPr>
            <a:r>
              <a:rPr lang="en-GB" sz="2000" kern="0" dirty="0" smtClean="0">
                <a:solidFill>
                  <a:schemeClr val="tx1">
                    <a:lumMod val="75000"/>
                    <a:lumOff val="25000"/>
                  </a:schemeClr>
                </a:solidFill>
              </a:rPr>
              <a:t> </a:t>
            </a:r>
            <a:endParaRPr lang="de-DE" sz="1600" kern="0" dirty="0">
              <a:solidFill>
                <a:schemeClr val="tx1">
                  <a:lumMod val="75000"/>
                  <a:lumOff val="25000"/>
                </a:schemeClr>
              </a:solidFill>
            </a:endParaRPr>
          </a:p>
        </p:txBody>
      </p:sp>
      <p:sp>
        <p:nvSpPr>
          <p:cNvPr id="5" name="PPTShape_0"/>
          <p:cNvSpPr>
            <a:spLocks noGrp="1" noChangeArrowheads="1"/>
          </p:cNvSpPr>
          <p:nvPr>
            <p:ph type="title"/>
          </p:nvPr>
        </p:nvSpPr>
        <p:spPr>
          <a:xfrm>
            <a:off x="323850" y="252413"/>
            <a:ext cx="6840000" cy="720000"/>
          </a:xfrm>
        </p:spPr>
        <p:txBody>
          <a:bodyPr lIns="0"/>
          <a:lstStyle/>
          <a:p>
            <a:pPr eaLnBrk="1" hangingPunct="1"/>
            <a:r>
              <a:rPr lang="en-US" dirty="0" smtClean="0">
                <a:solidFill>
                  <a:schemeClr val="tx1"/>
                </a:solidFill>
              </a:rPr>
              <a:t>Webinar Interactivity</a:t>
            </a:r>
            <a:endParaRPr lang="en-US" sz="2000" i="1" dirty="0" smtClean="0">
              <a:solidFill>
                <a:schemeClr val="tx1"/>
              </a:solidFill>
            </a:endParaRPr>
          </a:p>
        </p:txBody>
      </p:sp>
      <p:sp>
        <p:nvSpPr>
          <p:cNvPr id="8" name="TextBox 7"/>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3</a:t>
            </a:fld>
            <a:endParaRPr lang="en-US" sz="1000" dirty="0">
              <a:solidFill>
                <a:schemeClr val="accent4">
                  <a:lumMod val="75000"/>
                </a:schemeClr>
              </a:solidFill>
              <a:latin typeface="+mn-lt"/>
            </a:endParaRPr>
          </a:p>
        </p:txBody>
      </p:sp>
      <p:sp>
        <p:nvSpPr>
          <p:cNvPr id="130049" name="Rectangle 1"/>
          <p:cNvSpPr>
            <a:spLocks noChangeArrowheads="1"/>
          </p:cNvSpPr>
          <p:nvPr/>
        </p:nvSpPr>
        <p:spPr bwMode="auto">
          <a:xfrm>
            <a:off x="300831" y="4769960"/>
            <a:ext cx="4665307" cy="10668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spcBef>
                <a:spcPts val="1200"/>
              </a:spcBef>
            </a:pPr>
            <a:r>
              <a:rPr lang="en-US" sz="2000" dirty="0" smtClean="0"/>
              <a:t>@</a:t>
            </a:r>
            <a:r>
              <a:rPr lang="en-US" sz="2000" dirty="0" err="1" smtClean="0"/>
              <a:t>Munichre_US</a:t>
            </a:r>
            <a:r>
              <a:rPr lang="en-US" sz="2000" dirty="0" smtClean="0"/>
              <a:t>    @</a:t>
            </a:r>
            <a:r>
              <a:rPr lang="en-US" sz="2000" dirty="0" err="1" smtClean="0"/>
              <a:t>lworters</a:t>
            </a:r>
            <a:r>
              <a:rPr lang="en-US" sz="2000" dirty="0" smtClean="0"/>
              <a:t>     @</a:t>
            </a:r>
            <a:r>
              <a:rPr lang="en-US" sz="2000" dirty="0" err="1" smtClean="0"/>
              <a:t>iiiorg</a:t>
            </a:r>
            <a:endParaRPr lang="en-US" sz="2000" dirty="0" smtClean="0"/>
          </a:p>
        </p:txBody>
      </p:sp>
      <p:sp>
        <p:nvSpPr>
          <p:cNvPr id="11" name="Rectangle 10"/>
          <p:cNvSpPr/>
          <p:nvPr/>
        </p:nvSpPr>
        <p:spPr>
          <a:xfrm>
            <a:off x="-2286000" y="5745480"/>
            <a:ext cx="1851789" cy="731520"/>
          </a:xfrm>
          <a:prstGeom prst="rect">
            <a:avLst/>
          </a:prstGeom>
        </p:spPr>
        <p:txBody>
          <a:bodyPr wrap="square">
            <a:noAutofit/>
          </a:bodyPr>
          <a:lstStyle/>
          <a:p>
            <a:endParaRPr lang="en-US" dirty="0"/>
          </a:p>
        </p:txBody>
      </p:sp>
      <p:sp>
        <p:nvSpPr>
          <p:cNvPr id="12" name="Rectangle 11"/>
          <p:cNvSpPr/>
          <p:nvPr/>
        </p:nvSpPr>
        <p:spPr>
          <a:xfrm>
            <a:off x="323850" y="1520825"/>
            <a:ext cx="8424863" cy="369332"/>
          </a:xfrm>
          <a:prstGeom prst="rect">
            <a:avLst/>
          </a:prstGeom>
          <a:solidFill>
            <a:schemeClr val="accent4">
              <a:lumMod val="60000"/>
              <a:lumOff val="40000"/>
            </a:schemeClr>
          </a:solidFill>
          <a:effectLst/>
        </p:spPr>
        <p:txBody>
          <a:bodyPr wrap="square">
            <a:spAutoFit/>
          </a:bodyPr>
          <a:lstStyle/>
          <a:p>
            <a:r>
              <a:rPr lang="en-US" dirty="0" smtClean="0">
                <a:solidFill>
                  <a:srgbClr val="00B0F0"/>
                </a:solidFill>
              </a:rPr>
              <a:t>Questions and Answers</a:t>
            </a:r>
            <a:endParaRPr lang="en-US" dirty="0">
              <a:solidFill>
                <a:srgbClr val="00B0F0"/>
              </a:solidFill>
            </a:endParaRPr>
          </a:p>
        </p:txBody>
      </p:sp>
      <p:sp>
        <p:nvSpPr>
          <p:cNvPr id="14" name="Rectangle 13"/>
          <p:cNvSpPr/>
          <p:nvPr/>
        </p:nvSpPr>
        <p:spPr>
          <a:xfrm>
            <a:off x="4800600" y="4769960"/>
            <a:ext cx="3948113" cy="1066800"/>
          </a:xfrm>
          <a:prstGeom prst="rect">
            <a:avLst/>
          </a:prstGeom>
          <a:solidFill>
            <a:schemeClr val="bg1"/>
          </a:solidFill>
          <a:effectLst/>
        </p:spPr>
        <p:txBody>
          <a:bodyPr wrap="square" anchor="ctr">
            <a:noAutofit/>
          </a:bodyPr>
          <a:lstStyle/>
          <a:p>
            <a:pPr lvl="0" algn="ctr" fontAlgn="base">
              <a:spcBef>
                <a:spcPct val="0"/>
              </a:spcBef>
              <a:spcAft>
                <a:spcPct val="0"/>
              </a:spcAft>
            </a:pPr>
            <a:r>
              <a:rPr lang="en-US" sz="2000" dirty="0" smtClean="0">
                <a:latin typeface="Arial" pitchFamily="34" charset="0"/>
                <a:ea typeface="Calibri" pitchFamily="34" charset="0"/>
                <a:cs typeface="Arial" pitchFamily="34" charset="0"/>
              </a:rPr>
              <a:t>#NATCAT2013</a:t>
            </a:r>
            <a:endParaRPr lang="en-US" sz="4400" dirty="0" smtClean="0">
              <a:latin typeface="Arial" pitchFamily="34" charset="0"/>
              <a:cs typeface="Arial" pitchFamily="34" charset="0"/>
            </a:endParaRPr>
          </a:p>
        </p:txBody>
      </p:sp>
      <p:sp>
        <p:nvSpPr>
          <p:cNvPr id="10" name="Rectangle 9"/>
          <p:cNvSpPr/>
          <p:nvPr/>
        </p:nvSpPr>
        <p:spPr>
          <a:xfrm>
            <a:off x="323850" y="4389130"/>
            <a:ext cx="8424863" cy="369332"/>
          </a:xfrm>
          <a:prstGeom prst="rect">
            <a:avLst/>
          </a:prstGeom>
          <a:solidFill>
            <a:schemeClr val="accent4">
              <a:lumMod val="60000"/>
              <a:lumOff val="40000"/>
            </a:schemeClr>
          </a:solidFill>
          <a:effectLst/>
        </p:spPr>
        <p:txBody>
          <a:bodyPr wrap="square">
            <a:spAutoFit/>
          </a:bodyPr>
          <a:lstStyle/>
          <a:p>
            <a:r>
              <a:rPr lang="en-US" dirty="0" smtClean="0">
                <a:solidFill>
                  <a:srgbClr val="00B0F0"/>
                </a:solidFill>
              </a:rPr>
              <a:t>Live Tweeting</a:t>
            </a:r>
            <a:endParaRPr lang="en-US" dirty="0">
              <a:solidFill>
                <a:srgbClr val="00B0F0"/>
              </a:solidFill>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23850" y="252413"/>
            <a:ext cx="6837362" cy="812800"/>
          </a:xfrm>
        </p:spPr>
        <p:txBody>
          <a:bodyPr>
            <a:normAutofit/>
          </a:bodyPr>
          <a:lstStyle/>
          <a:p>
            <a:r>
              <a:rPr lang="de-DE" dirty="0" smtClean="0">
                <a:solidFill>
                  <a:schemeClr val="tx1"/>
                </a:solidFill>
              </a:rPr>
              <a:t>Natural Catastrophes Worldwide</a:t>
            </a:r>
            <a:r>
              <a:rPr lang="en-US" dirty="0" smtClean="0">
                <a:solidFill>
                  <a:schemeClr val="tx1"/>
                </a:solidFill>
              </a:rPr>
              <a:t> 2013</a:t>
            </a:r>
            <a:br>
              <a:rPr lang="en-US" dirty="0" smtClean="0">
                <a:solidFill>
                  <a:schemeClr val="tx1"/>
                </a:solidFill>
              </a:rPr>
            </a:br>
            <a:r>
              <a:rPr lang="en-US" sz="1800" dirty="0" smtClean="0">
                <a:solidFill>
                  <a:schemeClr val="tx1"/>
                </a:solidFill>
              </a:rPr>
              <a:t>Overview and Comparison with Previous Years </a:t>
            </a:r>
            <a:endParaRPr lang="en-US" sz="2000" b="0" dirty="0" smtClean="0">
              <a:solidFill>
                <a:schemeClr val="tx1"/>
              </a:solidFill>
            </a:endParaRPr>
          </a:p>
        </p:txBody>
      </p:sp>
      <p:graphicFrame>
        <p:nvGraphicFramePr>
          <p:cNvPr id="8" name="Tabelle 7"/>
          <p:cNvGraphicFramePr>
            <a:graphicFrameLocks noGrp="1"/>
          </p:cNvGraphicFramePr>
          <p:nvPr/>
        </p:nvGraphicFramePr>
        <p:xfrm>
          <a:off x="249237" y="1520825"/>
          <a:ext cx="4582196" cy="5040897"/>
        </p:xfrm>
        <a:graphic>
          <a:graphicData uri="http://schemas.openxmlformats.org/drawingml/2006/table">
            <a:tbl>
              <a:tblPr>
                <a:effectLst/>
              </a:tblPr>
              <a:tblGrid>
                <a:gridCol w="1913526"/>
                <a:gridCol w="1334335"/>
                <a:gridCol w="1334335"/>
              </a:tblGrid>
              <a:tr h="1690608">
                <a:tc>
                  <a:txBody>
                    <a:bodyPr/>
                    <a:lstStyle/>
                    <a:p>
                      <a:pPr>
                        <a:lnSpc>
                          <a:spcPct val="115000"/>
                        </a:lnSpc>
                        <a:spcAft>
                          <a:spcPts val="0"/>
                        </a:spcAft>
                      </a:pPr>
                      <a:endParaRPr lang="en-US" sz="100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2013</a:t>
                      </a:r>
                    </a:p>
                    <a:p>
                      <a:pPr algn="ctr">
                        <a:lnSpc>
                          <a:spcPct val="115000"/>
                        </a:lnSpc>
                        <a:spcAft>
                          <a:spcPts val="0"/>
                        </a:spcAft>
                      </a:pPr>
                      <a:r>
                        <a:rPr lang="en-US" sz="1600" b="0" dirty="0" smtClean="0">
                          <a:solidFill>
                            <a:srgbClr val="FFFFFF"/>
                          </a:solidFill>
                          <a:latin typeface="Arial"/>
                          <a:ea typeface="Arial"/>
                          <a:cs typeface="Times New Roman"/>
                        </a:rPr>
                        <a:t>(Jan</a:t>
                      </a:r>
                      <a:r>
                        <a:rPr lang="en-US" sz="1600" b="0" baseline="0" dirty="0" smtClean="0">
                          <a:solidFill>
                            <a:srgbClr val="FFFFFF"/>
                          </a:solidFill>
                          <a:latin typeface="Arial"/>
                          <a:ea typeface="Arial"/>
                          <a:cs typeface="Times New Roman"/>
                        </a:rPr>
                        <a:t> – </a:t>
                      </a:r>
                      <a:r>
                        <a:rPr lang="en-US" sz="1600" b="0" dirty="0" smtClean="0">
                          <a:solidFill>
                            <a:srgbClr val="FFFFFF"/>
                          </a:solidFill>
                          <a:latin typeface="Arial"/>
                          <a:ea typeface="Arial"/>
                          <a:cs typeface="Times New Roman"/>
                        </a:rPr>
                        <a:t>June)</a:t>
                      </a:r>
                      <a:endParaRPr lang="de-DE" sz="16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2012</a:t>
                      </a:r>
                    </a:p>
                    <a:p>
                      <a:pPr algn="ctr">
                        <a:lnSpc>
                          <a:spcPct val="115000"/>
                        </a:lnSpc>
                        <a:spcAft>
                          <a:spcPts val="0"/>
                        </a:spcAft>
                      </a:pPr>
                      <a:r>
                        <a:rPr lang="en-US" sz="1600" b="0" dirty="0" smtClean="0">
                          <a:solidFill>
                            <a:srgbClr val="FFFFFF"/>
                          </a:solidFill>
                          <a:latin typeface="+mn-lt"/>
                          <a:ea typeface="Arial"/>
                          <a:cs typeface="Times New Roman"/>
                        </a:rPr>
                        <a:t>(Jan</a:t>
                      </a:r>
                      <a:r>
                        <a:rPr lang="en-US" sz="1600" b="0" baseline="0" dirty="0" smtClean="0">
                          <a:solidFill>
                            <a:srgbClr val="FFFFFF"/>
                          </a:solidFill>
                          <a:latin typeface="+mn-lt"/>
                          <a:ea typeface="Arial"/>
                          <a:cs typeface="Times New Roman"/>
                        </a:rPr>
                        <a:t> – </a:t>
                      </a:r>
                      <a:r>
                        <a:rPr lang="en-US" sz="1600" b="0" dirty="0" smtClean="0">
                          <a:solidFill>
                            <a:srgbClr val="FFFFFF"/>
                          </a:solidFill>
                          <a:latin typeface="+mn-lt"/>
                          <a:ea typeface="Arial"/>
                          <a:cs typeface="Times New Roman"/>
                        </a:rPr>
                        <a:t>June)</a:t>
                      </a:r>
                      <a:endParaRPr lang="de-DE" sz="16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26353">
                <a:tc>
                  <a:txBody>
                    <a:bodyPr/>
                    <a:lstStyle/>
                    <a:p>
                      <a:pPr>
                        <a:lnSpc>
                          <a:spcPct val="115000"/>
                        </a:lnSpc>
                        <a:spcAft>
                          <a:spcPts val="0"/>
                        </a:spcAft>
                      </a:pPr>
                      <a:r>
                        <a:rPr lang="en-US" sz="1600" b="0" dirty="0">
                          <a:solidFill>
                            <a:schemeClr val="tx1"/>
                          </a:solidFill>
                          <a:latin typeface="Arial"/>
                          <a:ea typeface="Arial"/>
                          <a:cs typeface="Times New Roman"/>
                        </a:rPr>
                        <a:t>Number of events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460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520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Overall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400" b="0" dirty="0" smtClean="0">
                          <a:solidFill>
                            <a:schemeClr val="tx1"/>
                          </a:solidFill>
                          <a:latin typeface="Arial"/>
                          <a:ea typeface="Arial"/>
                          <a:cs typeface="Times New Roman"/>
                        </a:rPr>
                        <a:t>(original values)</a:t>
                      </a:r>
                      <a:endParaRPr lang="de-DE" sz="14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45,000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58,000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915225">
                <a:tc>
                  <a:txBody>
                    <a:bodyPr/>
                    <a:lstStyle/>
                    <a:p>
                      <a:pPr>
                        <a:lnSpc>
                          <a:spcPct val="115000"/>
                        </a:lnSpc>
                        <a:spcAft>
                          <a:spcPts val="0"/>
                        </a:spcAft>
                      </a:pPr>
                      <a:r>
                        <a:rPr lang="en-US" sz="1600" b="0" dirty="0">
                          <a:solidFill>
                            <a:schemeClr val="tx1"/>
                          </a:solidFill>
                          <a:latin typeface="Arial"/>
                          <a:ea typeface="Arial"/>
                          <a:cs typeface="Times New Roman"/>
                        </a:rPr>
                        <a:t>Insured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600" b="0" baseline="0" dirty="0" smtClean="0">
                          <a:solidFill>
                            <a:schemeClr val="tx1"/>
                          </a:solidFill>
                          <a:latin typeface="Arial"/>
                          <a:ea typeface="Arial"/>
                          <a:cs typeface="Times New Roman"/>
                        </a:rPr>
                        <a:t>(</a:t>
                      </a:r>
                      <a:r>
                        <a:rPr lang="en-US" sz="1400" b="0" baseline="0" dirty="0" smtClean="0">
                          <a:solidFill>
                            <a:schemeClr val="tx1"/>
                          </a:solidFill>
                          <a:latin typeface="Arial"/>
                          <a:ea typeface="Arial"/>
                          <a:cs typeface="Times New Roman"/>
                        </a:rPr>
                        <a:t>original values</a:t>
                      </a:r>
                      <a:r>
                        <a:rPr lang="en-US" sz="1600" b="0" baseline="0" dirty="0" smtClean="0">
                          <a:solidFill>
                            <a:schemeClr val="tx1"/>
                          </a:solidFill>
                          <a:latin typeface="Arial"/>
                          <a:ea typeface="Arial"/>
                          <a:cs typeface="Times New Roman"/>
                        </a:rPr>
                        <a:t>)</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19,000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Fatalities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4,500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9" name="Rechteck 11"/>
          <p:cNvSpPr/>
          <p:nvPr/>
        </p:nvSpPr>
        <p:spPr>
          <a:xfrm>
            <a:off x="3491880" y="1520825"/>
            <a:ext cx="1339553" cy="500451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a:spLocks noChangeArrowheads="1"/>
          </p:cNvSpPr>
          <p:nvPr/>
        </p:nvSpPr>
        <p:spPr bwMode="auto">
          <a:xfrm>
            <a:off x="270336" y="6600824"/>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a:t>
            </a:r>
            <a:r>
              <a:rPr lang="en-US" sz="1000" i="1" dirty="0">
                <a:solidFill>
                  <a:schemeClr val="accent4">
                    <a:lumMod val="75000"/>
                  </a:schemeClr>
                </a:solidFill>
                <a:latin typeface="Arial" charset="0"/>
              </a:rPr>
              <a:t>SERVICE</a:t>
            </a:r>
          </a:p>
        </p:txBody>
      </p:sp>
      <p:sp>
        <p:nvSpPr>
          <p:cNvPr id="11" name="TextBox 10"/>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30</a:t>
            </a:fld>
            <a:endParaRPr lang="en-US" sz="1000" dirty="0">
              <a:solidFill>
                <a:schemeClr val="accent4">
                  <a:lumMod val="75000"/>
                </a:schemeClr>
              </a:solidFill>
              <a:latin typeface="+mn-lt"/>
            </a:endParaRPr>
          </a:p>
        </p:txBody>
      </p:sp>
      <p:sp>
        <p:nvSpPr>
          <p:cNvPr id="12" name="Rectangle 11"/>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3850" y="252413"/>
            <a:ext cx="6837362" cy="812800"/>
          </a:xfrm>
        </p:spPr>
        <p:txBody>
          <a:bodyPr>
            <a:normAutofit/>
          </a:bodyPr>
          <a:lstStyle/>
          <a:p>
            <a:r>
              <a:rPr lang="de-DE" dirty="0" smtClean="0">
                <a:solidFill>
                  <a:schemeClr val="tx1"/>
                </a:solidFill>
              </a:rPr>
              <a:t>Natural Catastrophes Worldwide</a:t>
            </a:r>
            <a:r>
              <a:rPr lang="en-US" dirty="0" smtClean="0">
                <a:solidFill>
                  <a:schemeClr val="tx1"/>
                </a:solidFill>
              </a:rPr>
              <a:t> 2013</a:t>
            </a:r>
            <a:br>
              <a:rPr lang="en-US" dirty="0" smtClean="0">
                <a:solidFill>
                  <a:schemeClr val="tx1"/>
                </a:solidFill>
              </a:rPr>
            </a:br>
            <a:r>
              <a:rPr lang="en-US" sz="1800" dirty="0" smtClean="0">
                <a:solidFill>
                  <a:schemeClr val="tx1"/>
                </a:solidFill>
              </a:rPr>
              <a:t>Overview and Comparison with Previous Years </a:t>
            </a:r>
            <a:endParaRPr lang="en-US" sz="2000" b="0" dirty="0" smtClean="0">
              <a:solidFill>
                <a:schemeClr val="tx1"/>
              </a:solidFill>
            </a:endParaRPr>
          </a:p>
        </p:txBody>
      </p:sp>
      <p:graphicFrame>
        <p:nvGraphicFramePr>
          <p:cNvPr id="6" name="Tabelle 7"/>
          <p:cNvGraphicFramePr>
            <a:graphicFrameLocks noGrp="1"/>
          </p:cNvGraphicFramePr>
          <p:nvPr/>
        </p:nvGraphicFramePr>
        <p:xfrm>
          <a:off x="249237" y="1520825"/>
          <a:ext cx="5916531" cy="5040897"/>
        </p:xfrm>
        <a:graphic>
          <a:graphicData uri="http://schemas.openxmlformats.org/drawingml/2006/table">
            <a:tbl>
              <a:tblPr>
                <a:effectLst/>
              </a:tblPr>
              <a:tblGrid>
                <a:gridCol w="1913526"/>
                <a:gridCol w="1334335"/>
                <a:gridCol w="1334335"/>
                <a:gridCol w="1334335"/>
              </a:tblGrid>
              <a:tr h="1690608">
                <a:tc>
                  <a:txBody>
                    <a:bodyPr/>
                    <a:lstStyle/>
                    <a:p>
                      <a:pPr>
                        <a:lnSpc>
                          <a:spcPct val="115000"/>
                        </a:lnSpc>
                        <a:spcAft>
                          <a:spcPts val="0"/>
                        </a:spcAft>
                      </a:pPr>
                      <a:endParaRPr lang="en-US" sz="100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2013</a:t>
                      </a:r>
                    </a:p>
                    <a:p>
                      <a:pPr algn="ctr">
                        <a:lnSpc>
                          <a:spcPct val="115000"/>
                        </a:lnSpc>
                        <a:spcAft>
                          <a:spcPts val="0"/>
                        </a:spcAft>
                      </a:pPr>
                      <a:r>
                        <a:rPr lang="en-US" sz="1600" b="0" dirty="0" smtClean="0">
                          <a:solidFill>
                            <a:srgbClr val="FFFFFF"/>
                          </a:solidFill>
                          <a:latin typeface="Arial"/>
                          <a:ea typeface="Arial"/>
                          <a:cs typeface="Times New Roman"/>
                        </a:rPr>
                        <a:t>(Jan</a:t>
                      </a:r>
                      <a:r>
                        <a:rPr lang="en-US" sz="1600" b="0" baseline="0" dirty="0" smtClean="0">
                          <a:solidFill>
                            <a:srgbClr val="FFFFFF"/>
                          </a:solidFill>
                          <a:latin typeface="Arial"/>
                          <a:ea typeface="Arial"/>
                          <a:cs typeface="Times New Roman"/>
                        </a:rPr>
                        <a:t> – </a:t>
                      </a:r>
                      <a:r>
                        <a:rPr lang="en-US" sz="1600" b="0" dirty="0" smtClean="0">
                          <a:solidFill>
                            <a:srgbClr val="FFFFFF"/>
                          </a:solidFill>
                          <a:latin typeface="Arial"/>
                          <a:ea typeface="Arial"/>
                          <a:cs typeface="Times New Roman"/>
                        </a:rPr>
                        <a:t>June)</a:t>
                      </a:r>
                      <a:endParaRPr lang="de-DE" sz="16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2012</a:t>
                      </a:r>
                    </a:p>
                    <a:p>
                      <a:pPr algn="ctr">
                        <a:lnSpc>
                          <a:spcPct val="115000"/>
                        </a:lnSpc>
                        <a:spcAft>
                          <a:spcPts val="0"/>
                        </a:spcAft>
                      </a:pPr>
                      <a:r>
                        <a:rPr lang="en-US" sz="1600" b="0" dirty="0" smtClean="0">
                          <a:solidFill>
                            <a:srgbClr val="FFFFFF"/>
                          </a:solidFill>
                          <a:latin typeface="+mn-lt"/>
                          <a:ea typeface="Arial"/>
                          <a:cs typeface="Times New Roman"/>
                        </a:rPr>
                        <a:t>(Jan</a:t>
                      </a:r>
                      <a:r>
                        <a:rPr lang="en-US" sz="1600" b="0" baseline="0" dirty="0" smtClean="0">
                          <a:solidFill>
                            <a:srgbClr val="FFFFFF"/>
                          </a:solidFill>
                          <a:latin typeface="+mn-lt"/>
                          <a:ea typeface="Arial"/>
                          <a:cs typeface="Times New Roman"/>
                        </a:rPr>
                        <a:t> – </a:t>
                      </a:r>
                      <a:r>
                        <a:rPr lang="en-US" sz="1600" b="0" dirty="0" smtClean="0">
                          <a:solidFill>
                            <a:srgbClr val="FFFFFF"/>
                          </a:solidFill>
                          <a:latin typeface="+mn-lt"/>
                          <a:ea typeface="Arial"/>
                          <a:cs typeface="Times New Roman"/>
                        </a:rPr>
                        <a:t>June)</a:t>
                      </a:r>
                      <a:endParaRPr lang="de-DE" sz="16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a:solidFill>
                            <a:srgbClr val="FFFFFF"/>
                          </a:solidFill>
                          <a:latin typeface="Arial"/>
                          <a:ea typeface="Arial"/>
                          <a:cs typeface="Times New Roman"/>
                        </a:rPr>
                        <a:t>Average of the last 10 years</a:t>
                      </a:r>
                      <a:endParaRPr lang="de-DE" sz="1600" b="0" dirty="0">
                        <a:latin typeface="Arial"/>
                        <a:ea typeface="Arial"/>
                        <a:cs typeface="Times New Roman"/>
                      </a:endParaRPr>
                    </a:p>
                    <a:p>
                      <a:pPr algn="ctr">
                        <a:lnSpc>
                          <a:spcPct val="115000"/>
                        </a:lnSpc>
                        <a:spcAft>
                          <a:spcPts val="0"/>
                        </a:spcAft>
                      </a:pPr>
                      <a:r>
                        <a:rPr lang="en-US" sz="1600" b="0" dirty="0" smtClean="0">
                          <a:solidFill>
                            <a:srgbClr val="FFFFFF"/>
                          </a:solidFill>
                          <a:latin typeface="Arial"/>
                          <a:ea typeface="Arial"/>
                          <a:cs typeface="Times New Roman"/>
                        </a:rPr>
                        <a:t>2003-2012</a:t>
                      </a:r>
                    </a:p>
                    <a:p>
                      <a:pPr algn="ctr">
                        <a:lnSpc>
                          <a:spcPct val="115000"/>
                        </a:lnSpc>
                        <a:spcAft>
                          <a:spcPts val="0"/>
                        </a:spcAft>
                      </a:pPr>
                      <a:r>
                        <a:rPr lang="en-US" sz="1600" b="0" dirty="0" smtClean="0">
                          <a:solidFill>
                            <a:srgbClr val="FFFFFF"/>
                          </a:solidFill>
                          <a:latin typeface="Arial"/>
                          <a:ea typeface="Arial"/>
                          <a:cs typeface="Times New Roman"/>
                        </a:rPr>
                        <a:t>(Jan –June)</a:t>
                      </a:r>
                      <a:endParaRPr lang="de-DE" sz="16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26353">
                <a:tc>
                  <a:txBody>
                    <a:bodyPr/>
                    <a:lstStyle/>
                    <a:p>
                      <a:pPr>
                        <a:lnSpc>
                          <a:spcPct val="115000"/>
                        </a:lnSpc>
                        <a:spcAft>
                          <a:spcPts val="0"/>
                        </a:spcAft>
                      </a:pPr>
                      <a:r>
                        <a:rPr lang="en-US" sz="1600" b="0" dirty="0">
                          <a:solidFill>
                            <a:schemeClr val="tx1"/>
                          </a:solidFill>
                          <a:latin typeface="Arial"/>
                          <a:ea typeface="Arial"/>
                          <a:cs typeface="Times New Roman"/>
                        </a:rPr>
                        <a:t>Number of events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460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520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390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Overall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400" b="0" dirty="0" smtClean="0">
                          <a:solidFill>
                            <a:schemeClr val="tx1"/>
                          </a:solidFill>
                          <a:latin typeface="Arial"/>
                          <a:ea typeface="Arial"/>
                          <a:cs typeface="Times New Roman"/>
                        </a:rPr>
                        <a:t>(original values)</a:t>
                      </a:r>
                      <a:endParaRPr lang="de-DE" sz="14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45,000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58,000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85,000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915225">
                <a:tc>
                  <a:txBody>
                    <a:bodyPr/>
                    <a:lstStyle/>
                    <a:p>
                      <a:pPr>
                        <a:lnSpc>
                          <a:spcPct val="115000"/>
                        </a:lnSpc>
                        <a:spcAft>
                          <a:spcPts val="0"/>
                        </a:spcAft>
                      </a:pPr>
                      <a:r>
                        <a:rPr lang="en-US" sz="1600" b="0" dirty="0">
                          <a:solidFill>
                            <a:schemeClr val="tx1"/>
                          </a:solidFill>
                          <a:latin typeface="Arial"/>
                          <a:ea typeface="Arial"/>
                          <a:cs typeface="Times New Roman"/>
                        </a:rPr>
                        <a:t>Insured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600" b="0" baseline="0" dirty="0" smtClean="0">
                          <a:solidFill>
                            <a:schemeClr val="tx1"/>
                          </a:solidFill>
                          <a:latin typeface="Arial"/>
                          <a:ea typeface="Arial"/>
                          <a:cs typeface="Times New Roman"/>
                        </a:rPr>
                        <a:t>(</a:t>
                      </a:r>
                      <a:r>
                        <a:rPr lang="en-US" sz="1400" b="0" baseline="0" dirty="0" smtClean="0">
                          <a:solidFill>
                            <a:schemeClr val="tx1"/>
                          </a:solidFill>
                          <a:latin typeface="Arial"/>
                          <a:ea typeface="Arial"/>
                          <a:cs typeface="Times New Roman"/>
                        </a:rPr>
                        <a:t>original values</a:t>
                      </a:r>
                      <a:r>
                        <a:rPr lang="en-US" sz="1600" b="0" baseline="0" dirty="0" smtClean="0">
                          <a:solidFill>
                            <a:schemeClr val="tx1"/>
                          </a:solidFill>
                          <a:latin typeface="Arial"/>
                          <a:ea typeface="Arial"/>
                          <a:cs typeface="Times New Roman"/>
                        </a:rPr>
                        <a:t>)</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19,000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22,000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Fatalities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4,500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53,000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7" name="Rechteck 11"/>
          <p:cNvSpPr/>
          <p:nvPr/>
        </p:nvSpPr>
        <p:spPr>
          <a:xfrm>
            <a:off x="4860032" y="1520825"/>
            <a:ext cx="1296144" cy="500451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p:cNvSpPr>
            <a:spLocks noChangeArrowheads="1"/>
          </p:cNvSpPr>
          <p:nvPr/>
        </p:nvSpPr>
        <p:spPr bwMode="auto">
          <a:xfrm>
            <a:off x="270336" y="6600824"/>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31</a:t>
            </a:fld>
            <a:endParaRPr lang="en-US" sz="1000" dirty="0">
              <a:solidFill>
                <a:schemeClr val="accent4">
                  <a:lumMod val="75000"/>
                </a:schemeClr>
              </a:solidFill>
              <a:latin typeface="+mn-lt"/>
            </a:endParaRPr>
          </a:p>
        </p:txBody>
      </p:sp>
      <p:sp>
        <p:nvSpPr>
          <p:cNvPr id="10" name="Rectangle 9"/>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3850" y="252413"/>
            <a:ext cx="6837362" cy="812800"/>
          </a:xfrm>
        </p:spPr>
        <p:txBody>
          <a:bodyPr>
            <a:normAutofit/>
          </a:bodyPr>
          <a:lstStyle/>
          <a:p>
            <a:r>
              <a:rPr lang="de-DE" dirty="0" smtClean="0">
                <a:solidFill>
                  <a:schemeClr val="tx1"/>
                </a:solidFill>
              </a:rPr>
              <a:t>Natural Catastrophes Worldwide</a:t>
            </a:r>
            <a:r>
              <a:rPr lang="en-US" dirty="0" smtClean="0">
                <a:solidFill>
                  <a:schemeClr val="tx1"/>
                </a:solidFill>
              </a:rPr>
              <a:t> 2013</a:t>
            </a:r>
            <a:br>
              <a:rPr lang="en-US" dirty="0" smtClean="0">
                <a:solidFill>
                  <a:schemeClr val="tx1"/>
                </a:solidFill>
              </a:rPr>
            </a:br>
            <a:r>
              <a:rPr lang="en-US" sz="1800" dirty="0" smtClean="0">
                <a:solidFill>
                  <a:schemeClr val="tx1"/>
                </a:solidFill>
              </a:rPr>
              <a:t>Overview and Comparison with Previous Years </a:t>
            </a:r>
            <a:endParaRPr lang="en-US" sz="2000" b="0" dirty="0" smtClean="0">
              <a:solidFill>
                <a:schemeClr val="tx1"/>
              </a:solidFill>
            </a:endParaRPr>
          </a:p>
        </p:txBody>
      </p:sp>
      <p:graphicFrame>
        <p:nvGraphicFramePr>
          <p:cNvPr id="7" name="Tabelle 7"/>
          <p:cNvGraphicFramePr>
            <a:graphicFrameLocks noGrp="1"/>
          </p:cNvGraphicFramePr>
          <p:nvPr/>
        </p:nvGraphicFramePr>
        <p:xfrm>
          <a:off x="249237" y="1520825"/>
          <a:ext cx="7250866" cy="5040897"/>
        </p:xfrm>
        <a:graphic>
          <a:graphicData uri="http://schemas.openxmlformats.org/drawingml/2006/table">
            <a:tbl>
              <a:tblPr>
                <a:effectLst/>
              </a:tblPr>
              <a:tblGrid>
                <a:gridCol w="1913526"/>
                <a:gridCol w="1334335"/>
                <a:gridCol w="1334335"/>
                <a:gridCol w="1334335"/>
                <a:gridCol w="1334335"/>
              </a:tblGrid>
              <a:tr h="1690608">
                <a:tc>
                  <a:txBody>
                    <a:bodyPr/>
                    <a:lstStyle/>
                    <a:p>
                      <a:pPr>
                        <a:lnSpc>
                          <a:spcPct val="115000"/>
                        </a:lnSpc>
                        <a:spcAft>
                          <a:spcPts val="0"/>
                        </a:spcAft>
                      </a:pPr>
                      <a:endParaRPr lang="en-US" sz="1000" dirty="0">
                        <a:solidFill>
                          <a:srgbClr val="FFFFFF"/>
                        </a:solidFill>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2013</a:t>
                      </a:r>
                    </a:p>
                    <a:p>
                      <a:pPr algn="ctr">
                        <a:lnSpc>
                          <a:spcPct val="115000"/>
                        </a:lnSpc>
                        <a:spcAft>
                          <a:spcPts val="0"/>
                        </a:spcAft>
                      </a:pPr>
                      <a:r>
                        <a:rPr lang="en-US" sz="1600" b="0" dirty="0" smtClean="0">
                          <a:solidFill>
                            <a:srgbClr val="FFFFFF"/>
                          </a:solidFill>
                          <a:latin typeface="Arial"/>
                          <a:ea typeface="Arial"/>
                          <a:cs typeface="Times New Roman"/>
                        </a:rPr>
                        <a:t>(Jan</a:t>
                      </a:r>
                      <a:r>
                        <a:rPr lang="en-US" sz="1600" b="0" baseline="0" dirty="0" smtClean="0">
                          <a:solidFill>
                            <a:srgbClr val="FFFFFF"/>
                          </a:solidFill>
                          <a:latin typeface="Arial"/>
                          <a:ea typeface="Arial"/>
                          <a:cs typeface="Times New Roman"/>
                        </a:rPr>
                        <a:t> – </a:t>
                      </a:r>
                      <a:r>
                        <a:rPr lang="en-US" sz="1600" b="0" dirty="0" smtClean="0">
                          <a:solidFill>
                            <a:srgbClr val="FFFFFF"/>
                          </a:solidFill>
                          <a:latin typeface="Arial"/>
                          <a:ea typeface="Arial"/>
                          <a:cs typeface="Times New Roman"/>
                        </a:rPr>
                        <a:t>June)</a:t>
                      </a:r>
                      <a:endParaRPr lang="de-DE" sz="16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2012</a:t>
                      </a:r>
                    </a:p>
                    <a:p>
                      <a:pPr algn="ctr">
                        <a:lnSpc>
                          <a:spcPct val="115000"/>
                        </a:lnSpc>
                        <a:spcAft>
                          <a:spcPts val="0"/>
                        </a:spcAft>
                      </a:pPr>
                      <a:r>
                        <a:rPr lang="en-US" sz="1600" b="0" dirty="0" smtClean="0">
                          <a:solidFill>
                            <a:srgbClr val="FFFFFF"/>
                          </a:solidFill>
                          <a:latin typeface="+mn-lt"/>
                          <a:ea typeface="Arial"/>
                          <a:cs typeface="Times New Roman"/>
                        </a:rPr>
                        <a:t>(Jan</a:t>
                      </a:r>
                      <a:r>
                        <a:rPr lang="en-US" sz="1600" b="0" baseline="0" dirty="0" smtClean="0">
                          <a:solidFill>
                            <a:srgbClr val="FFFFFF"/>
                          </a:solidFill>
                          <a:latin typeface="+mn-lt"/>
                          <a:ea typeface="Arial"/>
                          <a:cs typeface="Times New Roman"/>
                        </a:rPr>
                        <a:t> – </a:t>
                      </a:r>
                      <a:r>
                        <a:rPr lang="en-US" sz="1600" b="0" dirty="0" smtClean="0">
                          <a:solidFill>
                            <a:srgbClr val="FFFFFF"/>
                          </a:solidFill>
                          <a:latin typeface="+mn-lt"/>
                          <a:ea typeface="Arial"/>
                          <a:cs typeface="Times New Roman"/>
                        </a:rPr>
                        <a:t>June)</a:t>
                      </a:r>
                      <a:endParaRPr lang="de-DE" sz="1600" b="0" dirty="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a:solidFill>
                            <a:srgbClr val="FFFFFF"/>
                          </a:solidFill>
                          <a:latin typeface="Arial"/>
                          <a:ea typeface="Arial"/>
                          <a:cs typeface="Times New Roman"/>
                        </a:rPr>
                        <a:t>Average of the last 10 years</a:t>
                      </a:r>
                      <a:endParaRPr lang="de-DE" sz="1600" b="0" dirty="0">
                        <a:latin typeface="Arial"/>
                        <a:ea typeface="Arial"/>
                        <a:cs typeface="Times New Roman"/>
                      </a:endParaRPr>
                    </a:p>
                    <a:p>
                      <a:pPr algn="ctr">
                        <a:lnSpc>
                          <a:spcPct val="115000"/>
                        </a:lnSpc>
                        <a:spcAft>
                          <a:spcPts val="0"/>
                        </a:spcAft>
                      </a:pPr>
                      <a:r>
                        <a:rPr lang="en-US" sz="1600" b="0" dirty="0" smtClean="0">
                          <a:solidFill>
                            <a:srgbClr val="FFFFFF"/>
                          </a:solidFill>
                          <a:latin typeface="Arial"/>
                          <a:ea typeface="Arial"/>
                          <a:cs typeface="Times New Roman"/>
                        </a:rPr>
                        <a:t>2003-2012</a:t>
                      </a:r>
                    </a:p>
                    <a:p>
                      <a:pPr algn="ctr">
                        <a:lnSpc>
                          <a:spcPct val="115000"/>
                        </a:lnSpc>
                        <a:spcAft>
                          <a:spcPts val="0"/>
                        </a:spcAft>
                      </a:pPr>
                      <a:r>
                        <a:rPr lang="en-US" sz="1600" b="0" dirty="0" smtClean="0">
                          <a:solidFill>
                            <a:srgbClr val="FFFFFF"/>
                          </a:solidFill>
                          <a:latin typeface="Arial"/>
                          <a:ea typeface="Arial"/>
                          <a:cs typeface="Times New Roman"/>
                        </a:rPr>
                        <a:t>(Jan –June)</a:t>
                      </a:r>
                      <a:endParaRPr lang="de-DE" sz="1600" b="0" dirty="0">
                        <a:latin typeface="Arial"/>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115000"/>
                        </a:lnSpc>
                        <a:spcAft>
                          <a:spcPts val="0"/>
                        </a:spcAft>
                      </a:pPr>
                      <a:r>
                        <a:rPr lang="en-US" sz="1600" b="0" dirty="0">
                          <a:solidFill>
                            <a:srgbClr val="FFFFFF"/>
                          </a:solidFill>
                          <a:latin typeface="Arial"/>
                          <a:ea typeface="Arial"/>
                          <a:cs typeface="Times New Roman"/>
                        </a:rPr>
                        <a:t>Average of the last </a:t>
                      </a:r>
                      <a:r>
                        <a:rPr lang="en-US" sz="1600" b="0" dirty="0" smtClean="0">
                          <a:solidFill>
                            <a:srgbClr val="FFFFFF"/>
                          </a:solidFill>
                          <a:latin typeface="Arial"/>
                          <a:ea typeface="Arial"/>
                          <a:cs typeface="Times New Roman"/>
                        </a:rPr>
                        <a:t>30 </a:t>
                      </a:r>
                      <a:r>
                        <a:rPr lang="en-US" sz="1600" b="0" dirty="0">
                          <a:solidFill>
                            <a:srgbClr val="FFFFFF"/>
                          </a:solidFill>
                          <a:latin typeface="Arial"/>
                          <a:ea typeface="Arial"/>
                          <a:cs typeface="Times New Roman"/>
                        </a:rPr>
                        <a:t>years</a:t>
                      </a:r>
                      <a:endParaRPr lang="de-DE" sz="1600" b="0" dirty="0">
                        <a:latin typeface="Arial"/>
                        <a:ea typeface="Arial"/>
                        <a:cs typeface="Times New Roman"/>
                      </a:endParaRPr>
                    </a:p>
                    <a:p>
                      <a:pPr algn="ctr">
                        <a:lnSpc>
                          <a:spcPct val="115000"/>
                        </a:lnSpc>
                        <a:spcAft>
                          <a:spcPts val="0"/>
                        </a:spcAft>
                      </a:pPr>
                      <a:r>
                        <a:rPr lang="en-US" sz="1600" b="0" dirty="0" smtClean="0">
                          <a:solidFill>
                            <a:srgbClr val="FFFFFF"/>
                          </a:solidFill>
                          <a:latin typeface="Arial"/>
                          <a:ea typeface="Arial"/>
                          <a:cs typeface="Times New Roman"/>
                        </a:rPr>
                        <a:t>1983-2012</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rgbClr val="FFFFFF"/>
                          </a:solidFill>
                          <a:latin typeface="+mn-lt"/>
                          <a:ea typeface="Arial"/>
                          <a:cs typeface="Times New Roman"/>
                        </a:rPr>
                        <a:t>(Jan –June)</a:t>
                      </a:r>
                      <a:endParaRPr lang="de-DE" sz="1600" b="0" dirty="0" smtClean="0">
                        <a:latin typeface="+mn-lt"/>
                        <a:ea typeface="Arial"/>
                        <a:cs typeface="Times New Roman"/>
                      </a:endParaRPr>
                    </a:p>
                  </a:txBody>
                  <a:tcPr marL="90170" marR="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26353">
                <a:tc>
                  <a:txBody>
                    <a:bodyPr/>
                    <a:lstStyle/>
                    <a:p>
                      <a:pPr>
                        <a:lnSpc>
                          <a:spcPct val="115000"/>
                        </a:lnSpc>
                        <a:spcAft>
                          <a:spcPts val="0"/>
                        </a:spcAft>
                      </a:pPr>
                      <a:r>
                        <a:rPr lang="en-US" sz="1600" b="0" dirty="0">
                          <a:solidFill>
                            <a:schemeClr val="tx1"/>
                          </a:solidFill>
                          <a:latin typeface="Arial"/>
                          <a:ea typeface="Arial"/>
                          <a:cs typeface="Times New Roman"/>
                        </a:rPr>
                        <a:t>Number of events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460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520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390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Overall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400" b="0" dirty="0" smtClean="0">
                          <a:solidFill>
                            <a:schemeClr val="tx1"/>
                          </a:solidFill>
                          <a:latin typeface="Arial"/>
                          <a:ea typeface="Arial"/>
                          <a:cs typeface="Times New Roman"/>
                        </a:rPr>
                        <a:t>(original values)</a:t>
                      </a:r>
                      <a:endParaRPr lang="de-DE" sz="14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45,000</a:t>
                      </a:r>
                      <a:endParaRPr lang="de-DE" sz="1600" b="0" kern="120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58,000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85,000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61,600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915225">
                <a:tc>
                  <a:txBody>
                    <a:bodyPr/>
                    <a:lstStyle/>
                    <a:p>
                      <a:pPr>
                        <a:lnSpc>
                          <a:spcPct val="115000"/>
                        </a:lnSpc>
                        <a:spcAft>
                          <a:spcPts val="0"/>
                        </a:spcAft>
                      </a:pPr>
                      <a:r>
                        <a:rPr lang="en-US" sz="1600" b="0" dirty="0">
                          <a:solidFill>
                            <a:schemeClr val="tx1"/>
                          </a:solidFill>
                          <a:latin typeface="Arial"/>
                          <a:ea typeface="Arial"/>
                          <a:cs typeface="Times New Roman"/>
                        </a:rPr>
                        <a:t>Insured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600" b="0" baseline="0" dirty="0" smtClean="0">
                          <a:solidFill>
                            <a:schemeClr val="tx1"/>
                          </a:solidFill>
                          <a:latin typeface="Arial"/>
                          <a:ea typeface="Arial"/>
                          <a:cs typeface="Times New Roman"/>
                        </a:rPr>
                        <a:t>(</a:t>
                      </a:r>
                      <a:r>
                        <a:rPr lang="en-US" sz="1400" b="0" baseline="0" dirty="0" smtClean="0">
                          <a:solidFill>
                            <a:schemeClr val="tx1"/>
                          </a:solidFill>
                          <a:latin typeface="Arial"/>
                          <a:ea typeface="Arial"/>
                          <a:cs typeface="Times New Roman"/>
                        </a:rPr>
                        <a:t>original values</a:t>
                      </a:r>
                      <a:r>
                        <a:rPr lang="en-US" sz="1600" b="0" baseline="0" dirty="0" smtClean="0">
                          <a:solidFill>
                            <a:schemeClr val="tx1"/>
                          </a:solidFill>
                          <a:latin typeface="Arial"/>
                          <a:ea typeface="Arial"/>
                          <a:cs typeface="Times New Roman"/>
                        </a:rPr>
                        <a:t>)</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19,000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22,000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13,500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896152">
                <a:tc>
                  <a:txBody>
                    <a:bodyPr/>
                    <a:lstStyle/>
                    <a:p>
                      <a:pPr>
                        <a:lnSpc>
                          <a:spcPct val="115000"/>
                        </a:lnSpc>
                        <a:spcAft>
                          <a:spcPts val="0"/>
                        </a:spcAft>
                      </a:pPr>
                      <a:r>
                        <a:rPr lang="en-US" sz="1600" b="0" dirty="0">
                          <a:solidFill>
                            <a:schemeClr val="tx1"/>
                          </a:solidFill>
                          <a:latin typeface="Arial"/>
                          <a:ea typeface="Arial"/>
                          <a:cs typeface="Times New Roman"/>
                        </a:rPr>
                        <a:t>Fatalities</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4,000</a:t>
                      </a:r>
                      <a:endParaRPr lang="de-DE" sz="1600" b="0" dirty="0">
                        <a:solidFill>
                          <a:schemeClr val="tx1"/>
                        </a:solidFill>
                        <a:latin typeface="Arial"/>
                        <a:ea typeface="Arial"/>
                        <a:cs typeface="Times New Roman"/>
                      </a:endParaRPr>
                    </a:p>
                  </a:txBody>
                  <a:tcPr marL="90170" marT="45085" marB="45085">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4,500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53,000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30,000</a:t>
                      </a:r>
                      <a:endParaRPr lang="de-DE" sz="1600" b="0" dirty="0">
                        <a:solidFill>
                          <a:schemeClr val="tx1"/>
                        </a:solidFill>
                        <a:latin typeface="Arial"/>
                        <a:ea typeface="Arial"/>
                        <a:cs typeface="Times New Roman"/>
                      </a:endParaRPr>
                    </a:p>
                  </a:txBody>
                  <a:tcPr marL="90170" marT="45085" marB="4508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bl>
          </a:graphicData>
        </a:graphic>
      </p:graphicFrame>
      <p:sp>
        <p:nvSpPr>
          <p:cNvPr id="8" name="Rechteck 11"/>
          <p:cNvSpPr/>
          <p:nvPr/>
        </p:nvSpPr>
        <p:spPr>
          <a:xfrm>
            <a:off x="6156176" y="1520824"/>
            <a:ext cx="1368152" cy="500451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a:spLocks noChangeArrowheads="1"/>
          </p:cNvSpPr>
          <p:nvPr/>
        </p:nvSpPr>
        <p:spPr bwMode="auto">
          <a:xfrm>
            <a:off x="270336" y="6600824"/>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sp>
        <p:nvSpPr>
          <p:cNvPr id="11" name="TextBox 10"/>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32</a:t>
            </a:fld>
            <a:endParaRPr lang="en-US" sz="1000" dirty="0">
              <a:solidFill>
                <a:schemeClr val="accent4">
                  <a:lumMod val="75000"/>
                </a:schemeClr>
              </a:solidFill>
              <a:latin typeface="+mn-lt"/>
            </a:endParaRPr>
          </a:p>
        </p:txBody>
      </p:sp>
      <p:sp>
        <p:nvSpPr>
          <p:cNvPr id="10" name="Rectangle 9"/>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7"/>
          <p:cNvGraphicFramePr>
            <a:graphicFrameLocks noGrp="1"/>
          </p:cNvGraphicFramePr>
          <p:nvPr/>
        </p:nvGraphicFramePr>
        <p:xfrm>
          <a:off x="249237" y="1520825"/>
          <a:ext cx="8585201" cy="5114372"/>
        </p:xfrm>
        <a:graphic>
          <a:graphicData uri="http://schemas.openxmlformats.org/drawingml/2006/table">
            <a:tbl>
              <a:tblPr>
                <a:effectLst/>
              </a:tblPr>
              <a:tblGrid>
                <a:gridCol w="1913526"/>
                <a:gridCol w="1334335"/>
                <a:gridCol w="1334335"/>
                <a:gridCol w="1334335"/>
                <a:gridCol w="1334335"/>
                <a:gridCol w="1334335"/>
              </a:tblGrid>
              <a:tr h="1669116">
                <a:tc>
                  <a:txBody>
                    <a:bodyPr/>
                    <a:lstStyle/>
                    <a:p>
                      <a:pPr>
                        <a:lnSpc>
                          <a:spcPct val="115000"/>
                        </a:lnSpc>
                        <a:spcAft>
                          <a:spcPts val="0"/>
                        </a:spcAft>
                      </a:pPr>
                      <a:endParaRPr lang="en-US" sz="1000" dirty="0">
                        <a:solidFill>
                          <a:srgbClr val="FFFFFF"/>
                        </a:solidFill>
                        <a:latin typeface="Arial"/>
                        <a:ea typeface="Arial"/>
                        <a:cs typeface="Times New Roman"/>
                      </a:endParaRPr>
                    </a:p>
                  </a:txBody>
                  <a:tcPr marL="90170" marR="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2013</a:t>
                      </a:r>
                    </a:p>
                    <a:p>
                      <a:pPr algn="ctr">
                        <a:lnSpc>
                          <a:spcPct val="115000"/>
                        </a:lnSpc>
                        <a:spcAft>
                          <a:spcPts val="0"/>
                        </a:spcAft>
                      </a:pPr>
                      <a:r>
                        <a:rPr lang="en-US" sz="1600" b="0" dirty="0" smtClean="0">
                          <a:solidFill>
                            <a:srgbClr val="FFFFFF"/>
                          </a:solidFill>
                          <a:latin typeface="Arial"/>
                          <a:ea typeface="Arial"/>
                          <a:cs typeface="Times New Roman"/>
                        </a:rPr>
                        <a:t>(Jan</a:t>
                      </a:r>
                      <a:r>
                        <a:rPr lang="en-US" sz="1600" b="0" baseline="0" dirty="0" smtClean="0">
                          <a:solidFill>
                            <a:srgbClr val="FFFFFF"/>
                          </a:solidFill>
                          <a:latin typeface="Arial"/>
                          <a:ea typeface="Arial"/>
                          <a:cs typeface="Times New Roman"/>
                        </a:rPr>
                        <a:t> – </a:t>
                      </a:r>
                      <a:r>
                        <a:rPr lang="en-US" sz="1600" b="0" dirty="0" smtClean="0">
                          <a:solidFill>
                            <a:srgbClr val="FFFFFF"/>
                          </a:solidFill>
                          <a:latin typeface="Arial"/>
                          <a:ea typeface="Arial"/>
                          <a:cs typeface="Times New Roman"/>
                        </a:rPr>
                        <a:t>June)</a:t>
                      </a:r>
                      <a:endParaRPr lang="de-DE" sz="1600" b="0" dirty="0">
                        <a:latin typeface="Arial"/>
                        <a:ea typeface="Arial"/>
                        <a:cs typeface="Times New Roman"/>
                      </a:endParaRPr>
                    </a:p>
                  </a:txBody>
                  <a:tcPr marL="90170" marR="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600" b="0" dirty="0" smtClean="0">
                          <a:solidFill>
                            <a:srgbClr val="FFFFFF"/>
                          </a:solidFill>
                          <a:latin typeface="Arial"/>
                          <a:ea typeface="Arial"/>
                          <a:cs typeface="Times New Roman"/>
                        </a:rPr>
                        <a:t>2012</a:t>
                      </a:r>
                    </a:p>
                    <a:p>
                      <a:pPr algn="ctr">
                        <a:lnSpc>
                          <a:spcPct val="115000"/>
                        </a:lnSpc>
                        <a:spcAft>
                          <a:spcPts val="0"/>
                        </a:spcAft>
                      </a:pPr>
                      <a:r>
                        <a:rPr lang="en-US" sz="1600" b="0" dirty="0" smtClean="0">
                          <a:solidFill>
                            <a:srgbClr val="FFFFFF"/>
                          </a:solidFill>
                          <a:latin typeface="+mn-lt"/>
                          <a:ea typeface="Arial"/>
                          <a:cs typeface="Times New Roman"/>
                        </a:rPr>
                        <a:t>(Jan</a:t>
                      </a:r>
                      <a:r>
                        <a:rPr lang="en-US" sz="1600" b="0" baseline="0" dirty="0" smtClean="0">
                          <a:solidFill>
                            <a:srgbClr val="FFFFFF"/>
                          </a:solidFill>
                          <a:latin typeface="+mn-lt"/>
                          <a:ea typeface="Arial"/>
                          <a:cs typeface="Times New Roman"/>
                        </a:rPr>
                        <a:t> – </a:t>
                      </a:r>
                      <a:r>
                        <a:rPr lang="en-US" sz="1600" b="0" dirty="0" smtClean="0">
                          <a:solidFill>
                            <a:srgbClr val="FFFFFF"/>
                          </a:solidFill>
                          <a:latin typeface="+mn-lt"/>
                          <a:ea typeface="Arial"/>
                          <a:cs typeface="Times New Roman"/>
                        </a:rPr>
                        <a:t>June)</a:t>
                      </a:r>
                      <a:endParaRPr lang="de-DE" sz="1600" b="0" dirty="0">
                        <a:latin typeface="+mn-lt"/>
                        <a:ea typeface="Arial"/>
                        <a:cs typeface="Times New Roman"/>
                      </a:endParaRPr>
                    </a:p>
                  </a:txBody>
                  <a:tcPr marL="90170" marR="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600" b="0" dirty="0">
                          <a:solidFill>
                            <a:srgbClr val="FFFFFF"/>
                          </a:solidFill>
                          <a:latin typeface="Arial"/>
                          <a:ea typeface="Arial"/>
                          <a:cs typeface="Times New Roman"/>
                        </a:rPr>
                        <a:t>Average of the last 10 years</a:t>
                      </a:r>
                      <a:endParaRPr lang="de-DE" sz="1600" b="0" dirty="0">
                        <a:latin typeface="Arial"/>
                        <a:ea typeface="Arial"/>
                        <a:cs typeface="Times New Roman"/>
                      </a:endParaRPr>
                    </a:p>
                    <a:p>
                      <a:pPr algn="ctr">
                        <a:lnSpc>
                          <a:spcPct val="115000"/>
                        </a:lnSpc>
                        <a:spcAft>
                          <a:spcPts val="0"/>
                        </a:spcAft>
                      </a:pPr>
                      <a:r>
                        <a:rPr lang="en-US" sz="1600" b="0" dirty="0" smtClean="0">
                          <a:solidFill>
                            <a:srgbClr val="FFFFFF"/>
                          </a:solidFill>
                          <a:latin typeface="Arial"/>
                          <a:ea typeface="Arial"/>
                          <a:cs typeface="Times New Roman"/>
                        </a:rPr>
                        <a:t>2003-2012</a:t>
                      </a:r>
                    </a:p>
                    <a:p>
                      <a:pPr algn="ctr">
                        <a:lnSpc>
                          <a:spcPct val="115000"/>
                        </a:lnSpc>
                        <a:spcAft>
                          <a:spcPts val="0"/>
                        </a:spcAft>
                      </a:pPr>
                      <a:r>
                        <a:rPr lang="en-US" sz="1600" b="0" dirty="0" smtClean="0">
                          <a:solidFill>
                            <a:srgbClr val="FFFFFF"/>
                          </a:solidFill>
                          <a:latin typeface="Arial"/>
                          <a:ea typeface="Arial"/>
                          <a:cs typeface="Times New Roman"/>
                        </a:rPr>
                        <a:t>(Jan –June)</a:t>
                      </a:r>
                      <a:endParaRPr lang="de-DE" sz="1600" b="0" dirty="0">
                        <a:latin typeface="Arial"/>
                        <a:ea typeface="Arial"/>
                        <a:cs typeface="Times New Roman"/>
                      </a:endParaRPr>
                    </a:p>
                  </a:txBody>
                  <a:tcPr marL="90170" marR="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600" b="0" dirty="0">
                          <a:solidFill>
                            <a:srgbClr val="FFFFFF"/>
                          </a:solidFill>
                          <a:latin typeface="Arial"/>
                          <a:ea typeface="Arial"/>
                          <a:cs typeface="Times New Roman"/>
                        </a:rPr>
                        <a:t>Average of the last </a:t>
                      </a:r>
                      <a:r>
                        <a:rPr lang="en-US" sz="1600" b="0" dirty="0" smtClean="0">
                          <a:solidFill>
                            <a:srgbClr val="FFFFFF"/>
                          </a:solidFill>
                          <a:latin typeface="Arial"/>
                          <a:ea typeface="Arial"/>
                          <a:cs typeface="Times New Roman"/>
                        </a:rPr>
                        <a:t>30 </a:t>
                      </a:r>
                      <a:r>
                        <a:rPr lang="en-US" sz="1600" b="0" dirty="0">
                          <a:solidFill>
                            <a:srgbClr val="FFFFFF"/>
                          </a:solidFill>
                          <a:latin typeface="Arial"/>
                          <a:ea typeface="Arial"/>
                          <a:cs typeface="Times New Roman"/>
                        </a:rPr>
                        <a:t>years</a:t>
                      </a:r>
                      <a:endParaRPr lang="de-DE" sz="1600" b="0" dirty="0">
                        <a:latin typeface="Arial"/>
                        <a:ea typeface="Arial"/>
                        <a:cs typeface="Times New Roman"/>
                      </a:endParaRPr>
                    </a:p>
                    <a:p>
                      <a:pPr algn="ctr">
                        <a:lnSpc>
                          <a:spcPct val="115000"/>
                        </a:lnSpc>
                        <a:spcAft>
                          <a:spcPts val="0"/>
                        </a:spcAft>
                      </a:pPr>
                      <a:r>
                        <a:rPr lang="en-US" sz="1600" b="0" dirty="0" smtClean="0">
                          <a:solidFill>
                            <a:srgbClr val="FFFFFF"/>
                          </a:solidFill>
                          <a:latin typeface="Arial"/>
                          <a:ea typeface="Arial"/>
                          <a:cs typeface="Times New Roman"/>
                        </a:rPr>
                        <a:t>1983-2012</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rgbClr val="FFFFFF"/>
                          </a:solidFill>
                          <a:latin typeface="+mn-lt"/>
                          <a:ea typeface="Arial"/>
                          <a:cs typeface="Times New Roman"/>
                        </a:rPr>
                        <a:t>(Jan –June)</a:t>
                      </a:r>
                      <a:endParaRPr lang="de-DE" sz="1600" b="0" dirty="0" smtClean="0">
                        <a:latin typeface="+mn-lt"/>
                        <a:ea typeface="Arial"/>
                        <a:cs typeface="Times New Roman"/>
                      </a:endParaRPr>
                    </a:p>
                  </a:txBody>
                  <a:tcPr marL="90170" marR="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600" b="0" dirty="0" smtClean="0">
                          <a:solidFill>
                            <a:schemeClr val="bg1"/>
                          </a:solidFill>
                          <a:latin typeface="+mn-lt"/>
                          <a:ea typeface="Arial"/>
                          <a:cs typeface="Times New Roman"/>
                        </a:rPr>
                        <a:t>Top</a:t>
                      </a:r>
                      <a:r>
                        <a:rPr lang="de-DE" sz="1600" b="0" baseline="0" dirty="0" smtClean="0">
                          <a:solidFill>
                            <a:schemeClr val="bg1"/>
                          </a:solidFill>
                          <a:latin typeface="+mn-lt"/>
                          <a:ea typeface="Arial"/>
                          <a:cs typeface="Times New Roman"/>
                        </a:rPr>
                        <a:t> Year 1983 -2012 (Jan – June)</a:t>
                      </a:r>
                      <a:endParaRPr lang="de-DE" sz="1600" b="0" dirty="0" smtClean="0">
                        <a:solidFill>
                          <a:schemeClr val="bg1"/>
                        </a:solidFill>
                        <a:latin typeface="+mn-lt"/>
                        <a:ea typeface="Arial"/>
                        <a:cs typeface="Times New Roman"/>
                      </a:endParaRPr>
                    </a:p>
                  </a:txBody>
                  <a:tcPr marL="90170" marR="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9751">
                <a:tc>
                  <a:txBody>
                    <a:bodyPr/>
                    <a:lstStyle/>
                    <a:p>
                      <a:pPr>
                        <a:lnSpc>
                          <a:spcPct val="115000"/>
                        </a:lnSpc>
                        <a:spcAft>
                          <a:spcPts val="0"/>
                        </a:spcAft>
                      </a:pPr>
                      <a:r>
                        <a:rPr lang="en-US" sz="1600" b="0" dirty="0">
                          <a:solidFill>
                            <a:schemeClr val="tx1"/>
                          </a:solidFill>
                          <a:latin typeface="Arial"/>
                          <a:ea typeface="Arial"/>
                          <a:cs typeface="Times New Roman"/>
                        </a:rPr>
                        <a:t>Number of events</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460</a:t>
                      </a:r>
                      <a:endParaRPr lang="de-DE" sz="1600" b="0" kern="120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520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390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1" dirty="0" smtClean="0">
                          <a:solidFill>
                            <a:schemeClr val="tx1"/>
                          </a:solidFill>
                          <a:latin typeface="Arial"/>
                          <a:ea typeface="Arial"/>
                          <a:cs typeface="Times New Roman"/>
                        </a:rPr>
                        <a:t>2012</a:t>
                      </a:r>
                    </a:p>
                    <a:p>
                      <a:pPr algn="ctr">
                        <a:lnSpc>
                          <a:spcPct val="115000"/>
                        </a:lnSpc>
                        <a:spcAft>
                          <a:spcPts val="0"/>
                        </a:spcAft>
                      </a:pPr>
                      <a:r>
                        <a:rPr lang="de-DE" sz="1600" b="0" dirty="0" smtClean="0">
                          <a:solidFill>
                            <a:schemeClr val="tx1"/>
                          </a:solidFill>
                          <a:latin typeface="Arial"/>
                          <a:ea typeface="Arial"/>
                          <a:cs typeface="Times New Roman"/>
                        </a:rPr>
                        <a:t>620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5320">
                <a:tc>
                  <a:txBody>
                    <a:bodyPr/>
                    <a:lstStyle/>
                    <a:p>
                      <a:pPr>
                        <a:lnSpc>
                          <a:spcPct val="115000"/>
                        </a:lnSpc>
                        <a:spcAft>
                          <a:spcPts val="0"/>
                        </a:spcAft>
                      </a:pPr>
                      <a:r>
                        <a:rPr lang="en-US" sz="1600" b="0" dirty="0">
                          <a:solidFill>
                            <a:schemeClr val="tx1"/>
                          </a:solidFill>
                          <a:latin typeface="Arial"/>
                          <a:ea typeface="Arial"/>
                          <a:cs typeface="Times New Roman"/>
                        </a:rPr>
                        <a:t>Overall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400" b="0" dirty="0" smtClean="0">
                          <a:solidFill>
                            <a:schemeClr val="tx1"/>
                          </a:solidFill>
                          <a:latin typeface="Arial"/>
                          <a:ea typeface="Arial"/>
                          <a:cs typeface="Times New Roman"/>
                        </a:rPr>
                        <a:t>(original values)</a:t>
                      </a:r>
                      <a:endParaRPr lang="de-DE" sz="14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ct val="115000"/>
                        </a:lnSpc>
                        <a:spcAft>
                          <a:spcPts val="0"/>
                        </a:spcAft>
                      </a:pPr>
                      <a:r>
                        <a:rPr lang="de-DE" sz="1600" b="0" kern="1200" dirty="0" smtClean="0">
                          <a:solidFill>
                            <a:schemeClr val="tx1"/>
                          </a:solidFill>
                          <a:latin typeface="Arial"/>
                          <a:ea typeface="Arial"/>
                          <a:cs typeface="Times New Roman"/>
                        </a:rPr>
                        <a:t>45,000</a:t>
                      </a:r>
                      <a:endParaRPr lang="de-DE" sz="1600" b="0" kern="120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58,000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85,000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61,600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1" dirty="0" smtClean="0">
                          <a:solidFill>
                            <a:schemeClr val="tx1"/>
                          </a:solidFill>
                          <a:latin typeface="Arial"/>
                          <a:ea typeface="Arial"/>
                          <a:cs typeface="Times New Roman"/>
                        </a:rPr>
                        <a:t>2011 </a:t>
                      </a:r>
                    </a:p>
                    <a:p>
                      <a:pPr algn="ctr">
                        <a:lnSpc>
                          <a:spcPct val="115000"/>
                        </a:lnSpc>
                        <a:spcAft>
                          <a:spcPts val="0"/>
                        </a:spcAft>
                      </a:pPr>
                      <a:r>
                        <a:rPr lang="de-DE" sz="1600" b="0" dirty="0" smtClean="0">
                          <a:solidFill>
                            <a:schemeClr val="tx1"/>
                          </a:solidFill>
                          <a:latin typeface="Arial"/>
                          <a:ea typeface="Arial"/>
                          <a:cs typeface="Times New Roman"/>
                        </a:rPr>
                        <a:t>(EQ Japan)</a:t>
                      </a:r>
                    </a:p>
                    <a:p>
                      <a:pPr algn="ctr">
                        <a:lnSpc>
                          <a:spcPct val="115000"/>
                        </a:lnSpc>
                        <a:spcAft>
                          <a:spcPts val="0"/>
                        </a:spcAft>
                      </a:pPr>
                      <a:r>
                        <a:rPr lang="de-DE" sz="1600" b="0" dirty="0" smtClean="0">
                          <a:solidFill>
                            <a:schemeClr val="tx1"/>
                          </a:solidFill>
                          <a:latin typeface="Arial"/>
                          <a:ea typeface="Arial"/>
                          <a:cs typeface="Times New Roman"/>
                        </a:rPr>
                        <a:t>302,000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5320">
                <a:tc>
                  <a:txBody>
                    <a:bodyPr/>
                    <a:lstStyle/>
                    <a:p>
                      <a:pPr>
                        <a:lnSpc>
                          <a:spcPct val="115000"/>
                        </a:lnSpc>
                        <a:spcAft>
                          <a:spcPts val="0"/>
                        </a:spcAft>
                      </a:pPr>
                      <a:r>
                        <a:rPr lang="en-US" sz="1600" b="0" dirty="0">
                          <a:solidFill>
                            <a:schemeClr val="tx1"/>
                          </a:solidFill>
                          <a:latin typeface="Arial"/>
                          <a:ea typeface="Arial"/>
                          <a:cs typeface="Times New Roman"/>
                        </a:rPr>
                        <a:t>Insured </a:t>
                      </a:r>
                      <a:r>
                        <a:rPr lang="en-US" sz="1600" b="0" dirty="0" smtClean="0">
                          <a:solidFill>
                            <a:schemeClr val="tx1"/>
                          </a:solidFill>
                          <a:latin typeface="Arial"/>
                          <a:ea typeface="Arial"/>
                          <a:cs typeface="Times New Roman"/>
                        </a:rPr>
                        <a:t>losses in </a:t>
                      </a:r>
                      <a:r>
                        <a:rPr lang="en-US" sz="1600" b="0" dirty="0" err="1" smtClean="0">
                          <a:solidFill>
                            <a:schemeClr val="tx1"/>
                          </a:solidFill>
                          <a:latin typeface="Arial"/>
                          <a:ea typeface="Arial"/>
                          <a:cs typeface="Times New Roman"/>
                        </a:rPr>
                        <a:t>US$m</a:t>
                      </a:r>
                      <a:endParaRPr lang="en-US" sz="1600" b="0" dirty="0" smtClean="0">
                        <a:solidFill>
                          <a:schemeClr val="tx1"/>
                        </a:solidFill>
                        <a:latin typeface="Arial"/>
                        <a:ea typeface="Arial"/>
                        <a:cs typeface="Times New Roman"/>
                      </a:endParaRPr>
                    </a:p>
                    <a:p>
                      <a:pPr>
                        <a:lnSpc>
                          <a:spcPct val="115000"/>
                        </a:lnSpc>
                        <a:spcAft>
                          <a:spcPts val="0"/>
                        </a:spcAft>
                      </a:pPr>
                      <a:r>
                        <a:rPr lang="en-US" sz="1600" b="0" baseline="0" dirty="0" smtClean="0">
                          <a:solidFill>
                            <a:schemeClr val="tx1"/>
                          </a:solidFill>
                          <a:latin typeface="Arial"/>
                          <a:ea typeface="Arial"/>
                          <a:cs typeface="Times New Roman"/>
                        </a:rPr>
                        <a:t>(</a:t>
                      </a:r>
                      <a:r>
                        <a:rPr lang="en-US" sz="1400" b="0" baseline="0" dirty="0" smtClean="0">
                          <a:solidFill>
                            <a:schemeClr val="tx1"/>
                          </a:solidFill>
                          <a:latin typeface="Arial"/>
                          <a:ea typeface="Arial"/>
                          <a:cs typeface="Times New Roman"/>
                        </a:rPr>
                        <a:t>original values</a:t>
                      </a:r>
                      <a:r>
                        <a:rPr lang="en-US" sz="1600" b="0" baseline="0" dirty="0" smtClean="0">
                          <a:solidFill>
                            <a:schemeClr val="tx1"/>
                          </a:solidFill>
                          <a:latin typeface="Arial"/>
                          <a:ea typeface="Arial"/>
                          <a:cs typeface="Times New Roman"/>
                        </a:rPr>
                        <a:t>)</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19,000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22,000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13,500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1" dirty="0" smtClean="0">
                          <a:solidFill>
                            <a:schemeClr val="tx1"/>
                          </a:solidFill>
                          <a:latin typeface="Arial"/>
                          <a:ea typeface="Arial"/>
                          <a:cs typeface="Times New Roman"/>
                        </a:rPr>
                        <a:t>2011 </a:t>
                      </a:r>
                    </a:p>
                    <a:p>
                      <a:pPr algn="ctr">
                        <a:lnSpc>
                          <a:spcPct val="115000"/>
                        </a:lnSpc>
                        <a:spcAft>
                          <a:spcPts val="0"/>
                        </a:spcAft>
                      </a:pPr>
                      <a:r>
                        <a:rPr lang="de-DE" sz="1600" b="0" dirty="0" smtClean="0">
                          <a:solidFill>
                            <a:schemeClr val="tx1"/>
                          </a:solidFill>
                          <a:latin typeface="Arial"/>
                          <a:ea typeface="Arial"/>
                          <a:cs typeface="Times New Roman"/>
                        </a:rPr>
                        <a:t>(EQ, Japan)</a:t>
                      </a:r>
                    </a:p>
                    <a:p>
                      <a:pPr algn="ctr">
                        <a:lnSpc>
                          <a:spcPct val="115000"/>
                        </a:lnSpc>
                        <a:spcAft>
                          <a:spcPts val="0"/>
                        </a:spcAft>
                      </a:pPr>
                      <a:r>
                        <a:rPr lang="de-DE" sz="1600" b="0" dirty="0" smtClean="0">
                          <a:solidFill>
                            <a:schemeClr val="tx1"/>
                          </a:solidFill>
                          <a:latin typeface="Arial"/>
                          <a:ea typeface="Arial"/>
                          <a:cs typeface="Times New Roman"/>
                        </a:rPr>
                        <a:t>82,000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5320">
                <a:tc>
                  <a:txBody>
                    <a:bodyPr/>
                    <a:lstStyle/>
                    <a:p>
                      <a:pPr>
                        <a:lnSpc>
                          <a:spcPct val="115000"/>
                        </a:lnSpc>
                        <a:spcAft>
                          <a:spcPts val="0"/>
                        </a:spcAft>
                      </a:pPr>
                      <a:r>
                        <a:rPr lang="en-US" sz="1600" b="0" dirty="0">
                          <a:solidFill>
                            <a:schemeClr val="tx1"/>
                          </a:solidFill>
                          <a:latin typeface="Arial"/>
                          <a:ea typeface="Arial"/>
                          <a:cs typeface="Times New Roman"/>
                        </a:rPr>
                        <a:t>Fatalities</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4,500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53,000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0" dirty="0" smtClean="0">
                          <a:solidFill>
                            <a:schemeClr val="tx1"/>
                          </a:solidFill>
                          <a:latin typeface="Arial"/>
                          <a:ea typeface="Arial"/>
                          <a:cs typeface="Times New Roman"/>
                        </a:rPr>
                        <a:t>30,000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de-DE" sz="1600" b="1" dirty="0" smtClean="0">
                          <a:solidFill>
                            <a:schemeClr val="tx1"/>
                          </a:solidFill>
                          <a:latin typeface="Arial"/>
                          <a:ea typeface="Arial"/>
                          <a:cs typeface="Times New Roman"/>
                        </a:rPr>
                        <a:t>2010 </a:t>
                      </a:r>
                    </a:p>
                    <a:p>
                      <a:pPr algn="ctr">
                        <a:lnSpc>
                          <a:spcPct val="115000"/>
                        </a:lnSpc>
                        <a:spcAft>
                          <a:spcPts val="0"/>
                        </a:spcAft>
                      </a:pPr>
                      <a:r>
                        <a:rPr lang="de-DE" sz="1600" b="0" dirty="0" smtClean="0">
                          <a:solidFill>
                            <a:schemeClr val="tx1"/>
                          </a:solidFill>
                          <a:latin typeface="Arial"/>
                          <a:ea typeface="Arial"/>
                          <a:cs typeface="Times New Roman"/>
                        </a:rPr>
                        <a:t>(EQ Haiti)</a:t>
                      </a:r>
                    </a:p>
                    <a:p>
                      <a:pPr algn="ctr">
                        <a:lnSpc>
                          <a:spcPct val="115000"/>
                        </a:lnSpc>
                        <a:spcAft>
                          <a:spcPts val="0"/>
                        </a:spcAft>
                      </a:pPr>
                      <a:r>
                        <a:rPr lang="de-DE" sz="1600" b="0" dirty="0" smtClean="0">
                          <a:solidFill>
                            <a:schemeClr val="tx1"/>
                          </a:solidFill>
                          <a:latin typeface="Arial"/>
                          <a:ea typeface="Arial"/>
                          <a:cs typeface="Times New Roman"/>
                        </a:rPr>
                        <a:t>230,000</a:t>
                      </a:r>
                      <a:endParaRPr lang="de-DE" sz="1600" b="0" dirty="0">
                        <a:solidFill>
                          <a:schemeClr val="tx1"/>
                        </a:solidFill>
                        <a:latin typeface="Arial"/>
                        <a:ea typeface="Arial"/>
                        <a:cs typeface="Times New Roman"/>
                      </a:endParaRPr>
                    </a:p>
                  </a:txBody>
                  <a:tcPr marL="90170" marT="45085" marB="450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Rectangle 2"/>
          <p:cNvSpPr>
            <a:spLocks noGrp="1" noChangeArrowheads="1"/>
          </p:cNvSpPr>
          <p:nvPr>
            <p:ph type="title"/>
          </p:nvPr>
        </p:nvSpPr>
        <p:spPr>
          <a:xfrm>
            <a:off x="323850" y="252413"/>
            <a:ext cx="6837362" cy="812800"/>
          </a:xfrm>
        </p:spPr>
        <p:txBody>
          <a:bodyPr>
            <a:normAutofit/>
          </a:bodyPr>
          <a:lstStyle/>
          <a:p>
            <a:r>
              <a:rPr lang="de-DE" dirty="0" smtClean="0">
                <a:solidFill>
                  <a:schemeClr val="tx1"/>
                </a:solidFill>
              </a:rPr>
              <a:t>Natural Catastrophes Worldwide</a:t>
            </a:r>
            <a:r>
              <a:rPr lang="en-US" dirty="0" smtClean="0">
                <a:solidFill>
                  <a:schemeClr val="tx1"/>
                </a:solidFill>
              </a:rPr>
              <a:t> 2013</a:t>
            </a:r>
            <a:br>
              <a:rPr lang="en-US" dirty="0" smtClean="0">
                <a:solidFill>
                  <a:schemeClr val="tx1"/>
                </a:solidFill>
              </a:rPr>
            </a:br>
            <a:r>
              <a:rPr lang="en-US" sz="1800" b="0" dirty="0" smtClean="0">
                <a:solidFill>
                  <a:schemeClr val="tx1"/>
                </a:solidFill>
              </a:rPr>
              <a:t>Overview and Comparison with Previous Years </a:t>
            </a:r>
            <a:endParaRPr lang="en-US" sz="2000" b="0" dirty="0" smtClean="0">
              <a:solidFill>
                <a:schemeClr val="tx1"/>
              </a:solidFill>
            </a:endParaRPr>
          </a:p>
        </p:txBody>
      </p:sp>
      <p:sp>
        <p:nvSpPr>
          <p:cNvPr id="7" name="Rectangle 6"/>
          <p:cNvSpPr>
            <a:spLocks noChangeArrowheads="1"/>
          </p:cNvSpPr>
          <p:nvPr/>
        </p:nvSpPr>
        <p:spPr bwMode="auto">
          <a:xfrm>
            <a:off x="270336" y="6600824"/>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a:t>
            </a:r>
            <a:r>
              <a:rPr lang="en-US" sz="1000" i="1" dirty="0">
                <a:solidFill>
                  <a:schemeClr val="accent4">
                    <a:lumMod val="75000"/>
                  </a:schemeClr>
                </a:solidFill>
                <a:latin typeface="Arial" charset="0"/>
              </a:rPr>
              <a:t>SERVICE</a:t>
            </a:r>
          </a:p>
        </p:txBody>
      </p:sp>
      <p:sp>
        <p:nvSpPr>
          <p:cNvPr id="8" name="Rechteck 11"/>
          <p:cNvSpPr/>
          <p:nvPr/>
        </p:nvSpPr>
        <p:spPr>
          <a:xfrm>
            <a:off x="7490780" y="1520824"/>
            <a:ext cx="1296144" cy="5108576"/>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33</a:t>
            </a:fld>
            <a:endParaRPr lang="en-US" sz="1000" dirty="0">
              <a:solidFill>
                <a:schemeClr val="accent4">
                  <a:lumMod val="75000"/>
                </a:schemeClr>
              </a:solidFill>
              <a:latin typeface="+mn-lt"/>
            </a:endParaRPr>
          </a:p>
        </p:txBody>
      </p:sp>
      <p:sp>
        <p:nvSpPr>
          <p:cNvPr id="10" name="Rectangle 9"/>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331" y="1447800"/>
            <a:ext cx="8542337" cy="50749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pieren 20"/>
          <p:cNvGrpSpPr/>
          <p:nvPr>
            <p:custDataLst>
              <p:tags r:id="rId2"/>
            </p:custDataLst>
          </p:nvPr>
        </p:nvGrpSpPr>
        <p:grpSpPr>
          <a:xfrm>
            <a:off x="723981" y="5882058"/>
            <a:ext cx="8089328" cy="553998"/>
            <a:chOff x="757672" y="5824704"/>
            <a:chExt cx="8089328" cy="553998"/>
          </a:xfrm>
          <a:effectLst/>
        </p:grpSpPr>
        <p:grpSp>
          <p:nvGrpSpPr>
            <p:cNvPr id="7" name="Gruppieren 37"/>
            <p:cNvGrpSpPr/>
            <p:nvPr/>
          </p:nvGrpSpPr>
          <p:grpSpPr>
            <a:xfrm>
              <a:off x="2857459" y="5824704"/>
              <a:ext cx="1964702" cy="400110"/>
              <a:chOff x="7409219" y="2981265"/>
              <a:chExt cx="1964702" cy="400110"/>
            </a:xfrm>
          </p:grpSpPr>
          <p:sp>
            <p:nvSpPr>
              <p:cNvPr id="17" name="Text Box 34"/>
              <p:cNvSpPr txBox="1">
                <a:spLocks noChangeArrowheads="1"/>
              </p:cNvSpPr>
              <p:nvPr/>
            </p:nvSpPr>
            <p:spPr bwMode="auto">
              <a:xfrm>
                <a:off x="7551255" y="2981265"/>
                <a:ext cx="1822666" cy="400110"/>
              </a:xfrm>
              <a:prstGeom prst="rect">
                <a:avLst/>
              </a:prstGeom>
              <a:noFill/>
              <a:ln w="9525">
                <a:noFill/>
                <a:miter lim="800000"/>
                <a:headEnd/>
                <a:tailEnd/>
              </a:ln>
            </p:spPr>
            <p:txBody>
              <a:bodyPr wrap="square">
                <a:spAutoFit/>
              </a:bodyPr>
              <a:lstStyle/>
              <a:p>
                <a:pPr>
                  <a:lnSpc>
                    <a:spcPct val="100000"/>
                  </a:lnSpc>
                </a:pPr>
                <a:r>
                  <a:rPr lang="en-GB" sz="1000" b="1" dirty="0" smtClean="0"/>
                  <a:t>Meteorological</a:t>
                </a:r>
                <a:r>
                  <a:rPr lang="en-GB" sz="1000" dirty="0" smtClean="0"/>
                  <a:t> </a:t>
                </a:r>
                <a:r>
                  <a:rPr lang="en-GB" sz="1000" b="1" dirty="0" smtClean="0"/>
                  <a:t>events</a:t>
                </a:r>
              </a:p>
              <a:p>
                <a:pPr>
                  <a:lnSpc>
                    <a:spcPct val="100000"/>
                  </a:lnSpc>
                </a:pPr>
                <a:r>
                  <a:rPr lang="en-GB" sz="1000" dirty="0" smtClean="0"/>
                  <a:t>(Storm)</a:t>
                </a:r>
                <a:endParaRPr lang="en-GB" sz="1000" dirty="0"/>
              </a:p>
            </p:txBody>
          </p:sp>
          <p:sp>
            <p:nvSpPr>
              <p:cNvPr id="18" name="Rectangle 29"/>
              <p:cNvSpPr>
                <a:spLocks noChangeArrowheads="1"/>
              </p:cNvSpPr>
              <p:nvPr/>
            </p:nvSpPr>
            <p:spPr bwMode="auto">
              <a:xfrm>
                <a:off x="7409219" y="3053680"/>
                <a:ext cx="144000" cy="144000"/>
              </a:xfrm>
              <a:prstGeom prst="rect">
                <a:avLst/>
              </a:prstGeom>
              <a:solidFill>
                <a:schemeClr val="accent2">
                  <a:lumMod val="75000"/>
                </a:schemeClr>
              </a:solidFill>
              <a:ln w="9525">
                <a:noFill/>
                <a:miter lim="800000"/>
                <a:headEnd/>
                <a:tailEnd/>
              </a:ln>
            </p:spPr>
            <p:txBody>
              <a:bodyPr wrap="none" anchor="ctr"/>
              <a:lstStyle/>
              <a:p>
                <a:endParaRPr lang="de-DE" sz="1000"/>
              </a:p>
            </p:txBody>
          </p:sp>
        </p:grpSp>
        <p:grpSp>
          <p:nvGrpSpPr>
            <p:cNvPr id="8" name="Gruppieren 40"/>
            <p:cNvGrpSpPr/>
            <p:nvPr/>
          </p:nvGrpSpPr>
          <p:grpSpPr>
            <a:xfrm>
              <a:off x="4896904" y="5824704"/>
              <a:ext cx="1710926" cy="553998"/>
              <a:chOff x="7357463" y="3705385"/>
              <a:chExt cx="1710926" cy="553998"/>
            </a:xfrm>
          </p:grpSpPr>
          <p:sp>
            <p:nvSpPr>
              <p:cNvPr id="15" name="Text Box 35"/>
              <p:cNvSpPr txBox="1">
                <a:spLocks noChangeArrowheads="1"/>
              </p:cNvSpPr>
              <p:nvPr/>
            </p:nvSpPr>
            <p:spPr bwMode="auto">
              <a:xfrm>
                <a:off x="7499498" y="3705385"/>
                <a:ext cx="1568891" cy="553998"/>
              </a:xfrm>
              <a:prstGeom prst="rect">
                <a:avLst/>
              </a:prstGeom>
              <a:noFill/>
              <a:ln w="9525">
                <a:noFill/>
                <a:miter lim="800000"/>
                <a:headEnd/>
                <a:tailEnd/>
              </a:ln>
            </p:spPr>
            <p:txBody>
              <a:bodyPr wrap="square">
                <a:spAutoFit/>
              </a:bodyPr>
              <a:lstStyle/>
              <a:p>
                <a:pPr>
                  <a:lnSpc>
                    <a:spcPct val="100000"/>
                  </a:lnSpc>
                </a:pPr>
                <a:r>
                  <a:rPr lang="de-DE" sz="1000" b="1" dirty="0" smtClean="0"/>
                  <a:t>Hydrological</a:t>
                </a:r>
                <a:r>
                  <a:rPr lang="de-DE" sz="1000" dirty="0" smtClean="0"/>
                  <a:t> </a:t>
                </a:r>
                <a:r>
                  <a:rPr lang="de-DE" sz="1000" b="1" dirty="0" err="1" smtClean="0"/>
                  <a:t>events</a:t>
                </a:r>
                <a:endParaRPr lang="de-DE" sz="1000" b="1" dirty="0"/>
              </a:p>
              <a:p>
                <a:pPr>
                  <a:lnSpc>
                    <a:spcPct val="100000"/>
                  </a:lnSpc>
                </a:pPr>
                <a:r>
                  <a:rPr lang="de-DE" sz="1000" dirty="0" smtClean="0"/>
                  <a:t>(</a:t>
                </a:r>
                <a:r>
                  <a:rPr lang="de-DE" sz="1000" dirty="0" err="1" smtClean="0"/>
                  <a:t>Flood</a:t>
                </a:r>
                <a:r>
                  <a:rPr lang="de-DE" sz="1000" dirty="0" smtClean="0"/>
                  <a:t>, </a:t>
                </a:r>
                <a:r>
                  <a:rPr lang="de-DE" sz="1000" dirty="0" err="1" smtClean="0"/>
                  <a:t>mass</a:t>
                </a:r>
                <a:r>
                  <a:rPr lang="de-DE" sz="1000" dirty="0" smtClean="0"/>
                  <a:t> </a:t>
                </a:r>
                <a:r>
                  <a:rPr lang="de-DE" sz="1000" dirty="0" err="1" smtClean="0"/>
                  <a:t>movement</a:t>
                </a:r>
                <a:r>
                  <a:rPr lang="de-DE" sz="1000" dirty="0" smtClean="0"/>
                  <a:t>)</a:t>
                </a:r>
                <a:endParaRPr lang="de-DE" sz="1000" dirty="0"/>
              </a:p>
            </p:txBody>
          </p:sp>
          <p:sp>
            <p:nvSpPr>
              <p:cNvPr id="16" name="Rectangle 30"/>
              <p:cNvSpPr>
                <a:spLocks noChangeArrowheads="1"/>
              </p:cNvSpPr>
              <p:nvPr/>
            </p:nvSpPr>
            <p:spPr bwMode="auto">
              <a:xfrm>
                <a:off x="7357463" y="3777800"/>
                <a:ext cx="144000" cy="144000"/>
              </a:xfrm>
              <a:prstGeom prst="rect">
                <a:avLst/>
              </a:prstGeom>
              <a:solidFill>
                <a:schemeClr val="accent1">
                  <a:lumMod val="75000"/>
                </a:schemeClr>
              </a:solidFill>
              <a:ln w="9525">
                <a:noFill/>
                <a:miter lim="800000"/>
                <a:headEnd/>
                <a:tailEnd/>
              </a:ln>
            </p:spPr>
            <p:txBody>
              <a:bodyPr wrap="none" anchor="ctr"/>
              <a:lstStyle/>
              <a:p>
                <a:endParaRPr lang="de-DE" sz="1000"/>
              </a:p>
            </p:txBody>
          </p:sp>
        </p:grpSp>
        <p:grpSp>
          <p:nvGrpSpPr>
            <p:cNvPr id="9" name="Gruppieren 43"/>
            <p:cNvGrpSpPr/>
            <p:nvPr/>
          </p:nvGrpSpPr>
          <p:grpSpPr>
            <a:xfrm>
              <a:off x="6819106" y="5824704"/>
              <a:ext cx="2027894" cy="553998"/>
              <a:chOff x="7297081" y="4495959"/>
              <a:chExt cx="1546036" cy="553998"/>
            </a:xfrm>
          </p:grpSpPr>
          <p:sp>
            <p:nvSpPr>
              <p:cNvPr id="13" name="Text Box 33"/>
              <p:cNvSpPr txBox="1">
                <a:spLocks noChangeArrowheads="1"/>
              </p:cNvSpPr>
              <p:nvPr/>
            </p:nvSpPr>
            <p:spPr bwMode="auto">
              <a:xfrm>
                <a:off x="7439117" y="4495959"/>
                <a:ext cx="1404000" cy="553998"/>
              </a:xfrm>
              <a:prstGeom prst="rect">
                <a:avLst/>
              </a:prstGeom>
              <a:noFill/>
              <a:ln w="9525">
                <a:noFill/>
                <a:miter lim="800000"/>
                <a:headEnd/>
                <a:tailEnd/>
              </a:ln>
            </p:spPr>
            <p:txBody>
              <a:bodyPr wrap="square">
                <a:spAutoFit/>
              </a:bodyPr>
              <a:lstStyle/>
              <a:p>
                <a:pPr>
                  <a:lnSpc>
                    <a:spcPct val="100000"/>
                  </a:lnSpc>
                </a:pPr>
                <a:r>
                  <a:rPr lang="de-DE" sz="1000" b="1" dirty="0" err="1" smtClean="0"/>
                  <a:t>Climatological</a:t>
                </a:r>
                <a:r>
                  <a:rPr lang="de-DE" sz="1000" dirty="0" smtClean="0"/>
                  <a:t> </a:t>
                </a:r>
                <a:r>
                  <a:rPr lang="de-DE" sz="1000" b="1" dirty="0" err="1" smtClean="0"/>
                  <a:t>events</a:t>
                </a:r>
                <a:r>
                  <a:rPr lang="de-DE" sz="1000" dirty="0"/>
                  <a:t/>
                </a:r>
                <a:br>
                  <a:rPr lang="de-DE" sz="1000" dirty="0"/>
                </a:br>
                <a:r>
                  <a:rPr lang="de-DE" sz="1000" dirty="0" smtClean="0"/>
                  <a:t>(Extreme </a:t>
                </a:r>
                <a:r>
                  <a:rPr lang="de-DE" sz="1000" dirty="0" err="1" smtClean="0"/>
                  <a:t>temperature</a:t>
                </a:r>
                <a:r>
                  <a:rPr lang="de-DE" sz="1000" dirty="0" smtClean="0"/>
                  <a:t>, </a:t>
                </a:r>
              </a:p>
              <a:p>
                <a:pPr>
                  <a:lnSpc>
                    <a:spcPct val="100000"/>
                  </a:lnSpc>
                </a:pPr>
                <a:r>
                  <a:rPr lang="de-DE" sz="1000" dirty="0" err="1" smtClean="0"/>
                  <a:t>drought</a:t>
                </a:r>
                <a:r>
                  <a:rPr lang="de-DE" sz="1000" dirty="0" smtClean="0"/>
                  <a:t>, </a:t>
                </a:r>
                <a:r>
                  <a:rPr lang="de-DE" sz="1000" dirty="0" err="1" smtClean="0"/>
                  <a:t>forest</a:t>
                </a:r>
                <a:r>
                  <a:rPr lang="de-DE" sz="1000" dirty="0" smtClean="0"/>
                  <a:t> </a:t>
                </a:r>
                <a:r>
                  <a:rPr lang="de-DE" sz="1000" dirty="0" err="1" smtClean="0"/>
                  <a:t>fire</a:t>
                </a:r>
                <a:r>
                  <a:rPr lang="de-DE" sz="1000" dirty="0" smtClean="0"/>
                  <a:t>)</a:t>
                </a:r>
                <a:endParaRPr lang="de-DE" sz="1000" dirty="0"/>
              </a:p>
            </p:txBody>
          </p:sp>
          <p:sp>
            <p:nvSpPr>
              <p:cNvPr id="14" name="Rectangle 13"/>
              <p:cNvSpPr>
                <a:spLocks noChangeArrowheads="1"/>
              </p:cNvSpPr>
              <p:nvPr/>
            </p:nvSpPr>
            <p:spPr bwMode="auto">
              <a:xfrm>
                <a:off x="7297081" y="4568375"/>
                <a:ext cx="109783" cy="144000"/>
              </a:xfrm>
              <a:prstGeom prst="rect">
                <a:avLst/>
              </a:prstGeom>
              <a:solidFill>
                <a:schemeClr val="bg2"/>
              </a:solidFill>
              <a:ln w="9525">
                <a:noFill/>
                <a:miter lim="800000"/>
                <a:headEnd/>
                <a:tailEnd/>
              </a:ln>
            </p:spPr>
            <p:txBody>
              <a:bodyPr wrap="none" anchor="ctr"/>
              <a:lstStyle/>
              <a:p>
                <a:endParaRPr lang="de-DE" sz="1000"/>
              </a:p>
            </p:txBody>
          </p:sp>
        </p:grpSp>
        <p:grpSp>
          <p:nvGrpSpPr>
            <p:cNvPr id="10" name="Gruppieren 46"/>
            <p:cNvGrpSpPr/>
            <p:nvPr/>
          </p:nvGrpSpPr>
          <p:grpSpPr>
            <a:xfrm>
              <a:off x="757672" y="5824704"/>
              <a:ext cx="2052202" cy="553998"/>
              <a:chOff x="7297081" y="2133760"/>
              <a:chExt cx="2052202" cy="553998"/>
            </a:xfrm>
          </p:grpSpPr>
          <p:sp>
            <p:nvSpPr>
              <p:cNvPr id="11" name="Text Box 32"/>
              <p:cNvSpPr txBox="1">
                <a:spLocks noChangeArrowheads="1"/>
              </p:cNvSpPr>
              <p:nvPr/>
            </p:nvSpPr>
            <p:spPr bwMode="auto">
              <a:xfrm>
                <a:off x="7439116" y="2133760"/>
                <a:ext cx="1910167" cy="553998"/>
              </a:xfrm>
              <a:prstGeom prst="rect">
                <a:avLst/>
              </a:prstGeom>
              <a:noFill/>
              <a:ln w="9525">
                <a:noFill/>
                <a:miter lim="800000"/>
                <a:headEnd/>
                <a:tailEnd/>
              </a:ln>
            </p:spPr>
            <p:txBody>
              <a:bodyPr wrap="square">
                <a:spAutoFit/>
              </a:bodyPr>
              <a:lstStyle/>
              <a:p>
                <a:pPr>
                  <a:lnSpc>
                    <a:spcPct val="100000"/>
                  </a:lnSpc>
                </a:pPr>
                <a:r>
                  <a:rPr lang="en-GB" sz="1000" b="1" dirty="0" smtClean="0"/>
                  <a:t>Geophysical</a:t>
                </a:r>
                <a:r>
                  <a:rPr lang="en-GB" sz="1000" dirty="0" smtClean="0"/>
                  <a:t> </a:t>
                </a:r>
                <a:r>
                  <a:rPr lang="en-GB" sz="1000" b="1" dirty="0" smtClean="0"/>
                  <a:t>events</a:t>
                </a:r>
                <a:r>
                  <a:rPr lang="en-GB" sz="1000" dirty="0" smtClean="0"/>
                  <a:t/>
                </a:r>
                <a:br>
                  <a:rPr lang="en-GB" sz="1000" dirty="0" smtClean="0"/>
                </a:br>
                <a:r>
                  <a:rPr lang="en-GB" sz="1000" dirty="0" smtClean="0"/>
                  <a:t>(Earthquake, tsunami, </a:t>
                </a:r>
                <a:br>
                  <a:rPr lang="en-GB" sz="1000" dirty="0" smtClean="0"/>
                </a:br>
                <a:r>
                  <a:rPr lang="en-GB" sz="1000" dirty="0" smtClean="0"/>
                  <a:t>volcanic eruption)</a:t>
                </a:r>
                <a:endParaRPr lang="en-GB" sz="1000" dirty="0"/>
              </a:p>
            </p:txBody>
          </p:sp>
          <p:sp>
            <p:nvSpPr>
              <p:cNvPr id="12" name="Rectangle 28"/>
              <p:cNvSpPr>
                <a:spLocks noChangeArrowheads="1"/>
              </p:cNvSpPr>
              <p:nvPr/>
            </p:nvSpPr>
            <p:spPr bwMode="auto">
              <a:xfrm>
                <a:off x="7297081" y="2206175"/>
                <a:ext cx="144000" cy="144000"/>
              </a:xfrm>
              <a:prstGeom prst="rect">
                <a:avLst/>
              </a:prstGeom>
              <a:solidFill>
                <a:schemeClr val="accent3"/>
              </a:solidFill>
              <a:ln w="9525">
                <a:noFill/>
                <a:miter lim="800000"/>
                <a:headEnd/>
                <a:tailEnd/>
              </a:ln>
            </p:spPr>
            <p:txBody>
              <a:bodyPr wrap="none" anchor="ctr"/>
              <a:lstStyle/>
              <a:p>
                <a:endParaRPr lang="de-DE" sz="1000"/>
              </a:p>
            </p:txBody>
          </p:sp>
        </p:grpSp>
      </p:grpSp>
      <p:sp>
        <p:nvSpPr>
          <p:cNvPr id="19" name="Titel 19"/>
          <p:cNvSpPr>
            <a:spLocks noGrp="1"/>
          </p:cNvSpPr>
          <p:nvPr>
            <p:ph type="title"/>
          </p:nvPr>
        </p:nvSpPr>
        <p:spPr>
          <a:xfrm>
            <a:off x="323850" y="252413"/>
            <a:ext cx="7460506" cy="720000"/>
          </a:xfrm>
        </p:spPr>
        <p:txBody>
          <a:bodyPr>
            <a:normAutofit fontScale="90000"/>
          </a:bodyPr>
          <a:lstStyle/>
          <a:p>
            <a:pPr lvl="0">
              <a:spcBef>
                <a:spcPts val="0"/>
              </a:spcBef>
            </a:pPr>
            <a:r>
              <a:rPr lang="de-DE" sz="2400" dirty="0" smtClean="0">
                <a:solidFill>
                  <a:schemeClr val="tx1"/>
                </a:solidFill>
              </a:rPr>
              <a:t>Natural Catastrophes Worldwide</a:t>
            </a:r>
            <a:r>
              <a:rPr lang="en-US" sz="2400" dirty="0" smtClean="0">
                <a:solidFill>
                  <a:schemeClr val="tx1"/>
                </a:solidFill>
              </a:rPr>
              <a:t> </a:t>
            </a:r>
            <a:r>
              <a:rPr lang="de-DE" sz="2400" dirty="0" smtClean="0">
                <a:solidFill>
                  <a:schemeClr val="tx1"/>
                </a:solidFill>
              </a:rPr>
              <a:t>1980 – 2013</a:t>
            </a:r>
            <a:r>
              <a:rPr lang="de-DE" dirty="0" smtClean="0">
                <a:solidFill>
                  <a:schemeClr val="tx1"/>
                </a:solidFill>
              </a:rPr>
              <a:t/>
            </a:r>
            <a:br>
              <a:rPr lang="de-DE" dirty="0" smtClean="0">
                <a:solidFill>
                  <a:schemeClr val="tx1"/>
                </a:solidFill>
              </a:rPr>
            </a:br>
            <a:r>
              <a:rPr lang="en-US" sz="2000" dirty="0" smtClean="0">
                <a:solidFill>
                  <a:schemeClr val="tx1"/>
                </a:solidFill>
              </a:rPr>
              <a:t>Number of Events (Annual Totals 1980 – 2012 vs. First Six Months 2013)</a:t>
            </a:r>
            <a:endParaRPr lang="de-DE" sz="2000" dirty="0">
              <a:solidFill>
                <a:schemeClr val="tx1"/>
              </a:solidFill>
            </a:endParaRPr>
          </a:p>
        </p:txBody>
      </p:sp>
      <p:sp>
        <p:nvSpPr>
          <p:cNvPr id="20"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pic>
        <p:nvPicPr>
          <p:cNvPr id="21" name="Picture 4"/>
          <p:cNvPicPr>
            <a:picLocks noChangeAspect="1" noChangeArrowheads="1"/>
          </p:cNvPicPr>
          <p:nvPr>
            <p:custDataLst>
              <p:tags r:id="rId3"/>
            </p:custDataLst>
          </p:nvPr>
        </p:nvPicPr>
        <p:blipFill>
          <a:blip r:embed="rId6" cstate="email"/>
          <a:srcRect/>
          <a:stretch>
            <a:fillRect/>
          </a:stretch>
        </p:blipFill>
        <p:spPr bwMode="auto">
          <a:xfrm>
            <a:off x="105097" y="1308538"/>
            <a:ext cx="8715375" cy="4568039"/>
          </a:xfrm>
          <a:prstGeom prst="rect">
            <a:avLst/>
          </a:prstGeom>
          <a:noFill/>
          <a:ln w="9525">
            <a:noFill/>
            <a:miter lim="800000"/>
            <a:headEnd/>
            <a:tailEnd/>
          </a:ln>
          <a:effectLst/>
        </p:spPr>
      </p:pic>
      <p:sp>
        <p:nvSpPr>
          <p:cNvPr id="22" name="Text Box 15"/>
          <p:cNvSpPr txBox="1">
            <a:spLocks noChangeArrowheads="1"/>
          </p:cNvSpPr>
          <p:nvPr/>
        </p:nvSpPr>
        <p:spPr bwMode="auto">
          <a:xfrm>
            <a:off x="5292080" y="1692097"/>
            <a:ext cx="2685727" cy="584775"/>
          </a:xfrm>
          <a:prstGeom prst="rect">
            <a:avLst/>
          </a:prstGeom>
          <a:solidFill>
            <a:schemeClr val="bg1">
              <a:lumMod val="85000"/>
            </a:schemeClr>
          </a:solidFill>
          <a:ln w="9525" algn="ctr">
            <a:noFill/>
            <a:miter lim="800000"/>
            <a:headEnd/>
            <a:tailEnd/>
          </a:ln>
        </p:spPr>
        <p:txBody>
          <a:bodyPr wrap="square">
            <a:spAutoFit/>
          </a:bodyPr>
          <a:lstStyle/>
          <a:p>
            <a:pPr algn="ctr" eaLnBrk="1" hangingPunct="1">
              <a:spcBef>
                <a:spcPts val="0"/>
              </a:spcBef>
              <a:buClrTx/>
              <a:buFontTx/>
              <a:buNone/>
            </a:pPr>
            <a:r>
              <a:rPr lang="en-US" sz="1600" b="1" dirty="0" smtClean="0">
                <a:latin typeface="Arial" charset="0"/>
              </a:rPr>
              <a:t>First Six Months in 2013 </a:t>
            </a:r>
          </a:p>
          <a:p>
            <a:pPr algn="ctr" eaLnBrk="1" hangingPunct="1">
              <a:spcBef>
                <a:spcPts val="0"/>
              </a:spcBef>
              <a:buClrTx/>
              <a:buFontTx/>
              <a:buNone/>
            </a:pPr>
            <a:r>
              <a:rPr lang="en-US" sz="1600" dirty="0" smtClean="0">
                <a:latin typeface="Arial" charset="0"/>
              </a:rPr>
              <a:t> 460 Events </a:t>
            </a:r>
          </a:p>
        </p:txBody>
      </p:sp>
      <p:sp>
        <p:nvSpPr>
          <p:cNvPr id="23" name="Rechteck 21"/>
          <p:cNvSpPr/>
          <p:nvPr/>
        </p:nvSpPr>
        <p:spPr>
          <a:xfrm>
            <a:off x="280599" y="1468850"/>
            <a:ext cx="1080000" cy="261610"/>
          </a:xfrm>
          <a:prstGeom prst="rect">
            <a:avLst/>
          </a:prstGeom>
        </p:spPr>
        <p:txBody>
          <a:bodyPr>
            <a:spAutoFit/>
          </a:bodyPr>
          <a:lstStyle/>
          <a:p>
            <a:r>
              <a:rPr lang="de-DE" sz="1050" dirty="0" err="1" smtClean="0">
                <a:solidFill>
                  <a:schemeClr val="tx2"/>
                </a:solidFill>
              </a:rPr>
              <a:t>Number</a:t>
            </a:r>
            <a:endParaRPr lang="de-DE" sz="1050" dirty="0">
              <a:solidFill>
                <a:schemeClr val="tx2"/>
              </a:solidFill>
            </a:endParaRPr>
          </a:p>
        </p:txBody>
      </p:sp>
      <p:sp>
        <p:nvSpPr>
          <p:cNvPr id="24" name="TextBox 23"/>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34</a:t>
            </a:fld>
            <a:endParaRPr lang="en-US" sz="1000" dirty="0">
              <a:solidFill>
                <a:schemeClr val="accent4">
                  <a:lumMod val="75000"/>
                </a:schemeClr>
              </a:solidFill>
              <a:latin typeface="+mn-lt"/>
            </a:endParaRPr>
          </a:p>
        </p:txBody>
      </p:sp>
      <p:sp>
        <p:nvSpPr>
          <p:cNvPr id="25" name="Rectangle 24"/>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331" y="1447800"/>
            <a:ext cx="8542337" cy="50749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custDataLst>
              <p:tags r:id="rId2"/>
            </p:custDataLst>
          </p:nvPr>
        </p:nvPicPr>
        <p:blipFill>
          <a:blip r:embed="rId6" cstate="email"/>
          <a:srcRect/>
          <a:stretch>
            <a:fillRect/>
          </a:stretch>
        </p:blipFill>
        <p:spPr bwMode="auto">
          <a:xfrm>
            <a:off x="105097" y="1245475"/>
            <a:ext cx="8715375" cy="4631449"/>
          </a:xfrm>
          <a:prstGeom prst="rect">
            <a:avLst/>
          </a:prstGeom>
          <a:noFill/>
          <a:ln w="9525">
            <a:noFill/>
            <a:miter lim="800000"/>
            <a:headEnd/>
            <a:tailEnd/>
          </a:ln>
          <a:effectLst/>
        </p:spPr>
      </p:pic>
      <p:grpSp>
        <p:nvGrpSpPr>
          <p:cNvPr id="6" name="Gruppieren 20"/>
          <p:cNvGrpSpPr/>
          <p:nvPr>
            <p:custDataLst>
              <p:tags r:id="rId3"/>
            </p:custDataLst>
          </p:nvPr>
        </p:nvGrpSpPr>
        <p:grpSpPr>
          <a:xfrm>
            <a:off x="723981" y="5882058"/>
            <a:ext cx="8089328" cy="553998"/>
            <a:chOff x="757672" y="5824704"/>
            <a:chExt cx="8089328" cy="553998"/>
          </a:xfrm>
        </p:grpSpPr>
        <p:grpSp>
          <p:nvGrpSpPr>
            <p:cNvPr id="7" name="Gruppieren 37"/>
            <p:cNvGrpSpPr/>
            <p:nvPr/>
          </p:nvGrpSpPr>
          <p:grpSpPr>
            <a:xfrm>
              <a:off x="2857459" y="5824704"/>
              <a:ext cx="1964702" cy="400110"/>
              <a:chOff x="7409219" y="2981265"/>
              <a:chExt cx="1964702" cy="400110"/>
            </a:xfrm>
          </p:grpSpPr>
          <p:sp>
            <p:nvSpPr>
              <p:cNvPr id="17" name="Text Box 34"/>
              <p:cNvSpPr txBox="1">
                <a:spLocks noChangeArrowheads="1"/>
              </p:cNvSpPr>
              <p:nvPr/>
            </p:nvSpPr>
            <p:spPr bwMode="auto">
              <a:xfrm>
                <a:off x="7551255" y="2981265"/>
                <a:ext cx="1822666" cy="400110"/>
              </a:xfrm>
              <a:prstGeom prst="rect">
                <a:avLst/>
              </a:prstGeom>
              <a:noFill/>
              <a:ln w="9525">
                <a:noFill/>
                <a:miter lim="800000"/>
                <a:headEnd/>
                <a:tailEnd/>
              </a:ln>
            </p:spPr>
            <p:txBody>
              <a:bodyPr wrap="square">
                <a:spAutoFit/>
              </a:bodyPr>
              <a:lstStyle/>
              <a:p>
                <a:pPr>
                  <a:lnSpc>
                    <a:spcPct val="100000"/>
                  </a:lnSpc>
                </a:pPr>
                <a:r>
                  <a:rPr lang="en-GB" sz="1000" b="1" dirty="0" smtClean="0"/>
                  <a:t>Meteorological</a:t>
                </a:r>
                <a:r>
                  <a:rPr lang="en-GB" sz="1000" dirty="0" smtClean="0"/>
                  <a:t> </a:t>
                </a:r>
                <a:r>
                  <a:rPr lang="en-GB" sz="1000" b="1" dirty="0" smtClean="0"/>
                  <a:t>events</a:t>
                </a:r>
              </a:p>
              <a:p>
                <a:pPr>
                  <a:lnSpc>
                    <a:spcPct val="100000"/>
                  </a:lnSpc>
                </a:pPr>
                <a:r>
                  <a:rPr lang="en-GB" sz="1000" dirty="0" smtClean="0"/>
                  <a:t>(Storm)</a:t>
                </a:r>
                <a:endParaRPr lang="en-GB" sz="1000" dirty="0"/>
              </a:p>
            </p:txBody>
          </p:sp>
          <p:sp>
            <p:nvSpPr>
              <p:cNvPr id="18" name="Rectangle 29"/>
              <p:cNvSpPr>
                <a:spLocks noChangeArrowheads="1"/>
              </p:cNvSpPr>
              <p:nvPr/>
            </p:nvSpPr>
            <p:spPr bwMode="auto">
              <a:xfrm>
                <a:off x="7409219" y="3053680"/>
                <a:ext cx="144000" cy="144000"/>
              </a:xfrm>
              <a:prstGeom prst="rect">
                <a:avLst/>
              </a:prstGeom>
              <a:solidFill>
                <a:schemeClr val="accent2">
                  <a:lumMod val="75000"/>
                </a:schemeClr>
              </a:solidFill>
              <a:ln w="9525">
                <a:noFill/>
                <a:miter lim="800000"/>
                <a:headEnd/>
                <a:tailEnd/>
              </a:ln>
            </p:spPr>
            <p:txBody>
              <a:bodyPr wrap="none" anchor="ctr"/>
              <a:lstStyle/>
              <a:p>
                <a:endParaRPr lang="de-DE" sz="1000"/>
              </a:p>
            </p:txBody>
          </p:sp>
        </p:grpSp>
        <p:grpSp>
          <p:nvGrpSpPr>
            <p:cNvPr id="8" name="Gruppieren 40"/>
            <p:cNvGrpSpPr/>
            <p:nvPr/>
          </p:nvGrpSpPr>
          <p:grpSpPr>
            <a:xfrm>
              <a:off x="4896904" y="5824704"/>
              <a:ext cx="1710926" cy="553998"/>
              <a:chOff x="7357463" y="3705385"/>
              <a:chExt cx="1710926" cy="553998"/>
            </a:xfrm>
          </p:grpSpPr>
          <p:sp>
            <p:nvSpPr>
              <p:cNvPr id="15" name="Text Box 35"/>
              <p:cNvSpPr txBox="1">
                <a:spLocks noChangeArrowheads="1"/>
              </p:cNvSpPr>
              <p:nvPr/>
            </p:nvSpPr>
            <p:spPr bwMode="auto">
              <a:xfrm>
                <a:off x="7499498" y="3705385"/>
                <a:ext cx="1568891" cy="553998"/>
              </a:xfrm>
              <a:prstGeom prst="rect">
                <a:avLst/>
              </a:prstGeom>
              <a:noFill/>
              <a:ln w="9525">
                <a:noFill/>
                <a:miter lim="800000"/>
                <a:headEnd/>
                <a:tailEnd/>
              </a:ln>
            </p:spPr>
            <p:txBody>
              <a:bodyPr wrap="square">
                <a:spAutoFit/>
              </a:bodyPr>
              <a:lstStyle/>
              <a:p>
                <a:pPr>
                  <a:lnSpc>
                    <a:spcPct val="100000"/>
                  </a:lnSpc>
                </a:pPr>
                <a:r>
                  <a:rPr lang="de-DE" sz="1000" b="1" dirty="0" smtClean="0"/>
                  <a:t>Hydrological</a:t>
                </a:r>
                <a:r>
                  <a:rPr lang="de-DE" sz="1000" dirty="0" smtClean="0"/>
                  <a:t> </a:t>
                </a:r>
                <a:r>
                  <a:rPr lang="de-DE" sz="1000" b="1" dirty="0" err="1" smtClean="0"/>
                  <a:t>events</a:t>
                </a:r>
                <a:endParaRPr lang="de-DE" sz="1000" b="1" dirty="0"/>
              </a:p>
              <a:p>
                <a:pPr>
                  <a:lnSpc>
                    <a:spcPct val="100000"/>
                  </a:lnSpc>
                </a:pPr>
                <a:r>
                  <a:rPr lang="de-DE" sz="1000" dirty="0" smtClean="0"/>
                  <a:t>(</a:t>
                </a:r>
                <a:r>
                  <a:rPr lang="de-DE" sz="1000" dirty="0" err="1" smtClean="0"/>
                  <a:t>Flood</a:t>
                </a:r>
                <a:r>
                  <a:rPr lang="de-DE" sz="1000" dirty="0" smtClean="0"/>
                  <a:t>, </a:t>
                </a:r>
                <a:r>
                  <a:rPr lang="de-DE" sz="1000" dirty="0" err="1" smtClean="0"/>
                  <a:t>mass</a:t>
                </a:r>
                <a:r>
                  <a:rPr lang="de-DE" sz="1000" dirty="0" smtClean="0"/>
                  <a:t> </a:t>
                </a:r>
                <a:r>
                  <a:rPr lang="de-DE" sz="1000" dirty="0" err="1" smtClean="0"/>
                  <a:t>movement</a:t>
                </a:r>
                <a:r>
                  <a:rPr lang="de-DE" sz="1000" dirty="0" smtClean="0"/>
                  <a:t>)</a:t>
                </a:r>
                <a:endParaRPr lang="de-DE" sz="1000" dirty="0"/>
              </a:p>
            </p:txBody>
          </p:sp>
          <p:sp>
            <p:nvSpPr>
              <p:cNvPr id="16" name="Rectangle 30"/>
              <p:cNvSpPr>
                <a:spLocks noChangeArrowheads="1"/>
              </p:cNvSpPr>
              <p:nvPr/>
            </p:nvSpPr>
            <p:spPr bwMode="auto">
              <a:xfrm>
                <a:off x="7357463" y="3777800"/>
                <a:ext cx="144000" cy="144000"/>
              </a:xfrm>
              <a:prstGeom prst="rect">
                <a:avLst/>
              </a:prstGeom>
              <a:solidFill>
                <a:schemeClr val="accent1">
                  <a:lumMod val="75000"/>
                </a:schemeClr>
              </a:solidFill>
              <a:ln w="9525">
                <a:noFill/>
                <a:miter lim="800000"/>
                <a:headEnd/>
                <a:tailEnd/>
              </a:ln>
            </p:spPr>
            <p:txBody>
              <a:bodyPr wrap="none" anchor="ctr"/>
              <a:lstStyle/>
              <a:p>
                <a:endParaRPr lang="de-DE" sz="1000"/>
              </a:p>
            </p:txBody>
          </p:sp>
        </p:grpSp>
        <p:grpSp>
          <p:nvGrpSpPr>
            <p:cNvPr id="9" name="Gruppieren 43"/>
            <p:cNvGrpSpPr/>
            <p:nvPr/>
          </p:nvGrpSpPr>
          <p:grpSpPr>
            <a:xfrm>
              <a:off x="6819106" y="5824704"/>
              <a:ext cx="2027894" cy="553998"/>
              <a:chOff x="7297081" y="4495959"/>
              <a:chExt cx="1546036" cy="553998"/>
            </a:xfrm>
          </p:grpSpPr>
          <p:sp>
            <p:nvSpPr>
              <p:cNvPr id="13" name="Text Box 33"/>
              <p:cNvSpPr txBox="1">
                <a:spLocks noChangeArrowheads="1"/>
              </p:cNvSpPr>
              <p:nvPr/>
            </p:nvSpPr>
            <p:spPr bwMode="auto">
              <a:xfrm>
                <a:off x="7439117" y="4495959"/>
                <a:ext cx="1404000" cy="553998"/>
              </a:xfrm>
              <a:prstGeom prst="rect">
                <a:avLst/>
              </a:prstGeom>
              <a:noFill/>
              <a:ln w="9525">
                <a:noFill/>
                <a:miter lim="800000"/>
                <a:headEnd/>
                <a:tailEnd/>
              </a:ln>
            </p:spPr>
            <p:txBody>
              <a:bodyPr wrap="square">
                <a:spAutoFit/>
              </a:bodyPr>
              <a:lstStyle/>
              <a:p>
                <a:pPr>
                  <a:lnSpc>
                    <a:spcPct val="100000"/>
                  </a:lnSpc>
                </a:pPr>
                <a:r>
                  <a:rPr lang="de-DE" sz="1000" b="1" dirty="0" err="1" smtClean="0"/>
                  <a:t>Climatological</a:t>
                </a:r>
                <a:r>
                  <a:rPr lang="de-DE" sz="1000" dirty="0" smtClean="0"/>
                  <a:t> </a:t>
                </a:r>
                <a:r>
                  <a:rPr lang="de-DE" sz="1000" b="1" dirty="0" err="1" smtClean="0"/>
                  <a:t>events</a:t>
                </a:r>
                <a:r>
                  <a:rPr lang="de-DE" sz="1000" dirty="0"/>
                  <a:t/>
                </a:r>
                <a:br>
                  <a:rPr lang="de-DE" sz="1000" dirty="0"/>
                </a:br>
                <a:r>
                  <a:rPr lang="de-DE" sz="1000" dirty="0" smtClean="0"/>
                  <a:t>(Extreme </a:t>
                </a:r>
                <a:r>
                  <a:rPr lang="de-DE" sz="1000" dirty="0" err="1" smtClean="0"/>
                  <a:t>temperature</a:t>
                </a:r>
                <a:r>
                  <a:rPr lang="de-DE" sz="1000" dirty="0" smtClean="0"/>
                  <a:t>, </a:t>
                </a:r>
              </a:p>
              <a:p>
                <a:pPr>
                  <a:lnSpc>
                    <a:spcPct val="100000"/>
                  </a:lnSpc>
                </a:pPr>
                <a:r>
                  <a:rPr lang="de-DE" sz="1000" dirty="0" err="1" smtClean="0"/>
                  <a:t>drought</a:t>
                </a:r>
                <a:r>
                  <a:rPr lang="de-DE" sz="1000" dirty="0" smtClean="0"/>
                  <a:t>, </a:t>
                </a:r>
                <a:r>
                  <a:rPr lang="de-DE" sz="1000" dirty="0" err="1" smtClean="0"/>
                  <a:t>forest</a:t>
                </a:r>
                <a:r>
                  <a:rPr lang="de-DE" sz="1000" dirty="0" smtClean="0"/>
                  <a:t> </a:t>
                </a:r>
                <a:r>
                  <a:rPr lang="de-DE" sz="1000" dirty="0" err="1" smtClean="0"/>
                  <a:t>fire</a:t>
                </a:r>
                <a:r>
                  <a:rPr lang="de-DE" sz="1000" dirty="0" smtClean="0"/>
                  <a:t>)</a:t>
                </a:r>
                <a:endParaRPr lang="de-DE" sz="1000" dirty="0"/>
              </a:p>
            </p:txBody>
          </p:sp>
          <p:sp>
            <p:nvSpPr>
              <p:cNvPr id="14" name="Rectangle 13"/>
              <p:cNvSpPr>
                <a:spLocks noChangeArrowheads="1"/>
              </p:cNvSpPr>
              <p:nvPr/>
            </p:nvSpPr>
            <p:spPr bwMode="auto">
              <a:xfrm>
                <a:off x="7297081" y="4568375"/>
                <a:ext cx="109783" cy="144000"/>
              </a:xfrm>
              <a:prstGeom prst="rect">
                <a:avLst/>
              </a:prstGeom>
              <a:solidFill>
                <a:schemeClr val="bg2"/>
              </a:solidFill>
              <a:ln w="9525">
                <a:noFill/>
                <a:miter lim="800000"/>
                <a:headEnd/>
                <a:tailEnd/>
              </a:ln>
            </p:spPr>
            <p:txBody>
              <a:bodyPr wrap="none" anchor="ctr"/>
              <a:lstStyle/>
              <a:p>
                <a:endParaRPr lang="de-DE" sz="1000"/>
              </a:p>
            </p:txBody>
          </p:sp>
        </p:grpSp>
        <p:grpSp>
          <p:nvGrpSpPr>
            <p:cNvPr id="10" name="Gruppieren 46"/>
            <p:cNvGrpSpPr/>
            <p:nvPr/>
          </p:nvGrpSpPr>
          <p:grpSpPr>
            <a:xfrm>
              <a:off x="757672" y="5824704"/>
              <a:ext cx="2052202" cy="553998"/>
              <a:chOff x="7297081" y="2133760"/>
              <a:chExt cx="2052202" cy="553998"/>
            </a:xfrm>
          </p:grpSpPr>
          <p:sp>
            <p:nvSpPr>
              <p:cNvPr id="11" name="Text Box 32"/>
              <p:cNvSpPr txBox="1">
                <a:spLocks noChangeArrowheads="1"/>
              </p:cNvSpPr>
              <p:nvPr/>
            </p:nvSpPr>
            <p:spPr bwMode="auto">
              <a:xfrm>
                <a:off x="7439116" y="2133760"/>
                <a:ext cx="1910167" cy="553998"/>
              </a:xfrm>
              <a:prstGeom prst="rect">
                <a:avLst/>
              </a:prstGeom>
              <a:noFill/>
              <a:ln w="9525">
                <a:noFill/>
                <a:miter lim="800000"/>
                <a:headEnd/>
                <a:tailEnd/>
              </a:ln>
            </p:spPr>
            <p:txBody>
              <a:bodyPr wrap="square">
                <a:spAutoFit/>
              </a:bodyPr>
              <a:lstStyle/>
              <a:p>
                <a:pPr>
                  <a:lnSpc>
                    <a:spcPct val="100000"/>
                  </a:lnSpc>
                </a:pPr>
                <a:r>
                  <a:rPr lang="en-GB" sz="1000" b="1" dirty="0" smtClean="0"/>
                  <a:t>Geophysical</a:t>
                </a:r>
                <a:r>
                  <a:rPr lang="en-GB" sz="1000" dirty="0" smtClean="0"/>
                  <a:t> </a:t>
                </a:r>
                <a:r>
                  <a:rPr lang="en-GB" sz="1000" b="1" dirty="0" smtClean="0"/>
                  <a:t>events</a:t>
                </a:r>
                <a:r>
                  <a:rPr lang="en-GB" sz="1000" dirty="0" smtClean="0"/>
                  <a:t/>
                </a:r>
                <a:br>
                  <a:rPr lang="en-GB" sz="1000" dirty="0" smtClean="0"/>
                </a:br>
                <a:r>
                  <a:rPr lang="en-GB" sz="1000" dirty="0" smtClean="0"/>
                  <a:t>(Earthquake, tsunami, </a:t>
                </a:r>
                <a:br>
                  <a:rPr lang="en-GB" sz="1000" dirty="0" smtClean="0"/>
                </a:br>
                <a:r>
                  <a:rPr lang="en-GB" sz="1000" dirty="0" smtClean="0"/>
                  <a:t>volcanic eruption)</a:t>
                </a:r>
                <a:endParaRPr lang="en-GB" sz="1000" dirty="0"/>
              </a:p>
            </p:txBody>
          </p:sp>
          <p:sp>
            <p:nvSpPr>
              <p:cNvPr id="12" name="Rectangle 28"/>
              <p:cNvSpPr>
                <a:spLocks noChangeArrowheads="1"/>
              </p:cNvSpPr>
              <p:nvPr/>
            </p:nvSpPr>
            <p:spPr bwMode="auto">
              <a:xfrm>
                <a:off x="7297081" y="2206175"/>
                <a:ext cx="144000" cy="144000"/>
              </a:xfrm>
              <a:prstGeom prst="rect">
                <a:avLst/>
              </a:prstGeom>
              <a:solidFill>
                <a:schemeClr val="accent3"/>
              </a:solidFill>
              <a:ln w="9525">
                <a:noFill/>
                <a:miter lim="800000"/>
                <a:headEnd/>
                <a:tailEnd/>
              </a:ln>
            </p:spPr>
            <p:txBody>
              <a:bodyPr wrap="none" anchor="ctr"/>
              <a:lstStyle/>
              <a:p>
                <a:endParaRPr lang="de-DE" sz="1000"/>
              </a:p>
            </p:txBody>
          </p:sp>
        </p:grpSp>
      </p:grpSp>
      <p:sp>
        <p:nvSpPr>
          <p:cNvPr id="19" name="Titel 19"/>
          <p:cNvSpPr>
            <a:spLocks noGrp="1"/>
          </p:cNvSpPr>
          <p:nvPr>
            <p:ph type="title"/>
          </p:nvPr>
        </p:nvSpPr>
        <p:spPr>
          <a:xfrm>
            <a:off x="323850" y="252413"/>
            <a:ext cx="7460506" cy="720000"/>
          </a:xfrm>
        </p:spPr>
        <p:txBody>
          <a:bodyPr>
            <a:normAutofit/>
          </a:bodyPr>
          <a:lstStyle/>
          <a:p>
            <a:pPr lvl="0">
              <a:spcBef>
                <a:spcPts val="0"/>
              </a:spcBef>
            </a:pPr>
            <a:r>
              <a:rPr lang="de-DE" dirty="0" smtClean="0">
                <a:solidFill>
                  <a:schemeClr val="tx1"/>
                </a:solidFill>
              </a:rPr>
              <a:t>Natural Catastrophes Worldwide</a:t>
            </a:r>
            <a:r>
              <a:rPr lang="en-US" dirty="0" smtClean="0">
                <a:solidFill>
                  <a:schemeClr val="tx1"/>
                </a:solidFill>
              </a:rPr>
              <a:t> </a:t>
            </a:r>
            <a:r>
              <a:rPr lang="de-DE" dirty="0" smtClean="0">
                <a:solidFill>
                  <a:schemeClr val="tx1"/>
                </a:solidFill>
              </a:rPr>
              <a:t>1980 – 2013</a:t>
            </a:r>
            <a:br>
              <a:rPr lang="de-DE" dirty="0" smtClean="0">
                <a:solidFill>
                  <a:schemeClr val="tx1"/>
                </a:solidFill>
              </a:rPr>
            </a:br>
            <a:r>
              <a:rPr lang="en-US" sz="1800" dirty="0" smtClean="0">
                <a:solidFill>
                  <a:schemeClr val="tx1"/>
                </a:solidFill>
              </a:rPr>
              <a:t>Number of Events (January – June only)</a:t>
            </a:r>
            <a:endParaRPr lang="de-DE" sz="1800" dirty="0">
              <a:solidFill>
                <a:schemeClr val="tx1"/>
              </a:solidFill>
            </a:endParaRPr>
          </a:p>
        </p:txBody>
      </p:sp>
      <p:sp>
        <p:nvSpPr>
          <p:cNvPr id="20"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sp>
        <p:nvSpPr>
          <p:cNvPr id="22" name="Text Box 15"/>
          <p:cNvSpPr txBox="1">
            <a:spLocks noChangeArrowheads="1"/>
          </p:cNvSpPr>
          <p:nvPr/>
        </p:nvSpPr>
        <p:spPr bwMode="auto">
          <a:xfrm>
            <a:off x="5292080" y="1692097"/>
            <a:ext cx="2685727" cy="584775"/>
          </a:xfrm>
          <a:prstGeom prst="rect">
            <a:avLst/>
          </a:prstGeom>
          <a:solidFill>
            <a:schemeClr val="bg1">
              <a:lumMod val="85000"/>
            </a:schemeClr>
          </a:solidFill>
          <a:ln w="9525" algn="ctr">
            <a:noFill/>
            <a:miter lim="800000"/>
            <a:headEnd/>
            <a:tailEnd/>
          </a:ln>
        </p:spPr>
        <p:txBody>
          <a:bodyPr wrap="square">
            <a:spAutoFit/>
          </a:bodyPr>
          <a:lstStyle/>
          <a:p>
            <a:pPr algn="ctr" eaLnBrk="1" hangingPunct="1">
              <a:spcBef>
                <a:spcPts val="0"/>
              </a:spcBef>
              <a:buClrTx/>
              <a:buFontTx/>
              <a:buNone/>
            </a:pPr>
            <a:r>
              <a:rPr lang="en-US" sz="1600" b="1" dirty="0" smtClean="0">
                <a:latin typeface="Arial" charset="0"/>
              </a:rPr>
              <a:t>First Six Months in 2013 </a:t>
            </a:r>
          </a:p>
          <a:p>
            <a:pPr algn="ctr" eaLnBrk="1" hangingPunct="1">
              <a:spcBef>
                <a:spcPts val="0"/>
              </a:spcBef>
              <a:buClrTx/>
              <a:buFontTx/>
              <a:buNone/>
            </a:pPr>
            <a:r>
              <a:rPr lang="en-US" sz="1600" dirty="0" smtClean="0">
                <a:latin typeface="Arial" charset="0"/>
              </a:rPr>
              <a:t> 460 Events </a:t>
            </a:r>
          </a:p>
        </p:txBody>
      </p:sp>
      <p:sp>
        <p:nvSpPr>
          <p:cNvPr id="24" name="Rechteck 21"/>
          <p:cNvSpPr/>
          <p:nvPr/>
        </p:nvSpPr>
        <p:spPr>
          <a:xfrm>
            <a:off x="280599" y="1468850"/>
            <a:ext cx="1080000" cy="261610"/>
          </a:xfrm>
          <a:prstGeom prst="rect">
            <a:avLst/>
          </a:prstGeom>
        </p:spPr>
        <p:txBody>
          <a:bodyPr>
            <a:spAutoFit/>
          </a:bodyPr>
          <a:lstStyle/>
          <a:p>
            <a:r>
              <a:rPr lang="de-DE" sz="1050" dirty="0" err="1" smtClean="0">
                <a:solidFill>
                  <a:schemeClr val="tx2"/>
                </a:solidFill>
              </a:rPr>
              <a:t>Number</a:t>
            </a:r>
            <a:endParaRPr lang="de-DE" sz="1050" dirty="0">
              <a:solidFill>
                <a:schemeClr val="tx2"/>
              </a:solidFill>
            </a:endParaRPr>
          </a:p>
        </p:txBody>
      </p:sp>
      <p:sp>
        <p:nvSpPr>
          <p:cNvPr id="25" name="Rectangle 24"/>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
        <p:nvSpPr>
          <p:cNvPr id="26" name="TextBox 25"/>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35</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66" y="1856092"/>
            <a:ext cx="8567928" cy="46844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15"/>
          <p:cNvSpPr>
            <a:spLocks noGrp="1"/>
          </p:cNvSpPr>
          <p:nvPr>
            <p:ph type="title"/>
          </p:nvPr>
        </p:nvSpPr>
        <p:spPr>
          <a:xfrm>
            <a:off x="323850" y="252413"/>
            <a:ext cx="8604480" cy="720000"/>
          </a:xfrm>
        </p:spPr>
        <p:txBody>
          <a:bodyPr>
            <a:normAutofit/>
          </a:bodyPr>
          <a:lstStyle/>
          <a:p>
            <a:r>
              <a:rPr lang="de-DE" dirty="0" smtClean="0">
                <a:solidFill>
                  <a:schemeClr val="tx1"/>
                </a:solidFill>
              </a:rPr>
              <a:t>Natural Catastrophes Worldwide</a:t>
            </a:r>
            <a:r>
              <a:rPr lang="en-US" dirty="0" smtClean="0">
                <a:solidFill>
                  <a:schemeClr val="tx1"/>
                </a:solidFill>
              </a:rPr>
              <a:t> </a:t>
            </a:r>
            <a:r>
              <a:rPr lang="de-DE" dirty="0" smtClean="0">
                <a:solidFill>
                  <a:schemeClr val="tx1"/>
                </a:solidFill>
              </a:rPr>
              <a:t>1980 – 2013</a:t>
            </a:r>
            <a:br>
              <a:rPr lang="de-DE" dirty="0" smtClean="0">
                <a:solidFill>
                  <a:schemeClr val="tx1"/>
                </a:solidFill>
              </a:rPr>
            </a:br>
            <a:r>
              <a:rPr lang="de-DE" sz="1800" dirty="0" smtClean="0">
                <a:solidFill>
                  <a:schemeClr val="tx1"/>
                </a:solidFill>
              </a:rPr>
              <a:t>Overall and Insured Losses </a:t>
            </a:r>
            <a:r>
              <a:rPr lang="en-US" sz="1800" dirty="0" smtClean="0">
                <a:solidFill>
                  <a:schemeClr val="tx1"/>
                </a:solidFill>
              </a:rPr>
              <a:t>(Annual Totals 1980 – 2012 vs. First Six Months 2013)</a:t>
            </a:r>
            <a:endParaRPr lang="de-DE" sz="1800" dirty="0">
              <a:solidFill>
                <a:schemeClr val="tx1"/>
              </a:solidFill>
            </a:endParaRPr>
          </a:p>
        </p:txBody>
      </p:sp>
      <p:grpSp>
        <p:nvGrpSpPr>
          <p:cNvPr id="7" name="Gruppieren 18"/>
          <p:cNvGrpSpPr>
            <a:grpSpLocks/>
          </p:cNvGrpSpPr>
          <p:nvPr>
            <p:custDataLst>
              <p:tags r:id="rId2"/>
            </p:custDataLst>
          </p:nvPr>
        </p:nvGrpSpPr>
        <p:grpSpPr bwMode="auto">
          <a:xfrm>
            <a:off x="1406699" y="6178368"/>
            <a:ext cx="6216302" cy="246222"/>
            <a:chOff x="1766229" y="5197109"/>
            <a:chExt cx="4509181" cy="247044"/>
          </a:xfrm>
        </p:grpSpPr>
        <p:sp>
          <p:nvSpPr>
            <p:cNvPr id="8" name="Textfeld 25"/>
            <p:cNvSpPr txBox="1">
              <a:spLocks noChangeArrowheads="1"/>
            </p:cNvSpPr>
            <p:nvPr/>
          </p:nvSpPr>
          <p:spPr bwMode="auto">
            <a:xfrm>
              <a:off x="1908810" y="5197110"/>
              <a:ext cx="1524645" cy="247043"/>
            </a:xfrm>
            <a:prstGeom prst="rect">
              <a:avLst/>
            </a:prstGeom>
            <a:noFill/>
            <a:ln w="9525">
              <a:noFill/>
              <a:miter lim="800000"/>
              <a:headEnd/>
              <a:tailEnd/>
            </a:ln>
          </p:spPr>
          <p:txBody>
            <a:bodyPr wrap="none">
              <a:spAutoFit/>
            </a:bodyPr>
            <a:lstStyle/>
            <a:p>
              <a:r>
                <a:rPr lang="de-DE" sz="1000" b="1" dirty="0" smtClean="0"/>
                <a:t>Overall </a:t>
              </a:r>
              <a:r>
                <a:rPr lang="de-DE" sz="1000" b="1" dirty="0" err="1" smtClean="0"/>
                <a:t>losses</a:t>
              </a:r>
              <a:r>
                <a:rPr lang="de-DE" sz="1000" b="1" dirty="0" smtClean="0"/>
                <a:t> </a:t>
              </a:r>
              <a:r>
                <a:rPr lang="de-DE" sz="1000" b="1" dirty="0"/>
                <a:t>(in </a:t>
              </a:r>
              <a:r>
                <a:rPr lang="de-DE" sz="1000" b="1" dirty="0" smtClean="0"/>
                <a:t>2012 </a:t>
              </a:r>
              <a:r>
                <a:rPr lang="de-DE" sz="1000" b="1" dirty="0" err="1" smtClean="0"/>
                <a:t>values</a:t>
              </a:r>
              <a:r>
                <a:rPr lang="de-DE" sz="1000" b="1" dirty="0" smtClean="0"/>
                <a:t>)  </a:t>
              </a:r>
              <a:endParaRPr lang="de-DE" sz="1000" b="1" dirty="0"/>
            </a:p>
          </p:txBody>
        </p:sp>
        <p:sp>
          <p:nvSpPr>
            <p:cNvPr id="9" name="Textfeld 26"/>
            <p:cNvSpPr txBox="1">
              <a:spLocks noChangeArrowheads="1"/>
            </p:cNvSpPr>
            <p:nvPr/>
          </p:nvSpPr>
          <p:spPr bwMode="auto">
            <a:xfrm>
              <a:off x="4728671" y="5197109"/>
              <a:ext cx="1546739" cy="247043"/>
            </a:xfrm>
            <a:prstGeom prst="rect">
              <a:avLst/>
            </a:prstGeom>
            <a:noFill/>
            <a:ln w="9525">
              <a:noFill/>
              <a:miter lim="800000"/>
              <a:headEnd/>
              <a:tailEnd/>
            </a:ln>
          </p:spPr>
          <p:txBody>
            <a:bodyPr wrap="none">
              <a:spAutoFit/>
            </a:bodyPr>
            <a:lstStyle/>
            <a:p>
              <a:r>
                <a:rPr lang="de-DE" sz="1000" b="1" dirty="0" err="1" smtClean="0"/>
                <a:t>Insured</a:t>
              </a:r>
              <a:r>
                <a:rPr lang="de-DE" sz="1000" b="1" dirty="0" smtClean="0"/>
                <a:t> </a:t>
              </a:r>
              <a:r>
                <a:rPr lang="de-DE" sz="1000" b="1" dirty="0" err="1" smtClean="0"/>
                <a:t>losses</a:t>
              </a:r>
              <a:r>
                <a:rPr lang="de-DE" sz="1000" b="1" dirty="0" smtClean="0"/>
                <a:t> (in 2012 </a:t>
              </a:r>
              <a:r>
                <a:rPr lang="de-DE" sz="1000" b="1" dirty="0" err="1" smtClean="0"/>
                <a:t>values</a:t>
              </a:r>
              <a:r>
                <a:rPr lang="de-DE" sz="1000" b="1" dirty="0" smtClean="0"/>
                <a:t>)  </a:t>
              </a:r>
              <a:endParaRPr lang="de-DE" sz="1000" b="1" dirty="0"/>
            </a:p>
          </p:txBody>
        </p:sp>
        <p:sp>
          <p:nvSpPr>
            <p:cNvPr id="10" name="Rechteck 30"/>
            <p:cNvSpPr>
              <a:spLocks noChangeArrowheads="1"/>
            </p:cNvSpPr>
            <p:nvPr/>
          </p:nvSpPr>
          <p:spPr bwMode="auto">
            <a:xfrm>
              <a:off x="1766229" y="5265965"/>
              <a:ext cx="104455" cy="144481"/>
            </a:xfrm>
            <a:prstGeom prst="rect">
              <a:avLst/>
            </a:prstGeom>
            <a:solidFill>
              <a:schemeClr val="accent2"/>
            </a:solidFill>
            <a:ln w="9525" algn="ctr">
              <a:noFill/>
              <a:round/>
              <a:headEnd/>
              <a:tailEnd/>
            </a:ln>
          </p:spPr>
          <p:txBody>
            <a:bodyPr wrap="none">
              <a:spAutoFit/>
            </a:bodyPr>
            <a:lstStyle/>
            <a:p>
              <a:pPr marL="266700" indent="-265113"/>
              <a:endParaRPr lang="de-DE"/>
            </a:p>
          </p:txBody>
        </p:sp>
        <p:sp>
          <p:nvSpPr>
            <p:cNvPr id="11" name="Rechteck 31"/>
            <p:cNvSpPr>
              <a:spLocks noChangeArrowheads="1"/>
            </p:cNvSpPr>
            <p:nvPr/>
          </p:nvSpPr>
          <p:spPr bwMode="auto">
            <a:xfrm>
              <a:off x="4609400" y="5265958"/>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2" name="Text Box 17"/>
          <p:cNvSpPr txBox="1">
            <a:spLocks noChangeArrowheads="1"/>
          </p:cNvSpPr>
          <p:nvPr/>
        </p:nvSpPr>
        <p:spPr bwMode="auto">
          <a:xfrm>
            <a:off x="269566" y="1505059"/>
            <a:ext cx="8567928" cy="369332"/>
          </a:xfrm>
          <a:prstGeom prst="rect">
            <a:avLst/>
          </a:prstGeom>
          <a:solidFill>
            <a:schemeClr val="bg2"/>
          </a:solidFill>
          <a:ln w="9525" algn="ctr">
            <a:noFill/>
            <a:miter lim="800000"/>
            <a:headEnd/>
            <a:tailEnd/>
          </a:ln>
          <a:effectLst/>
        </p:spPr>
        <p:txBody>
          <a:bodyPr wrap="square">
            <a:spAutoFit/>
          </a:bodyPr>
          <a:lstStyle/>
          <a:p>
            <a:pPr>
              <a:defRPr/>
            </a:pPr>
            <a:r>
              <a:rPr lang="en-US" dirty="0" smtClean="0">
                <a:solidFill>
                  <a:schemeClr val="bg1"/>
                </a:solidFill>
                <a:latin typeface="+mn-lt"/>
              </a:rPr>
              <a:t>Overall losses totaled US$ 45bn; Insured losses totaled US$ 13bn</a:t>
            </a:r>
            <a:endParaRPr lang="en-US" dirty="0">
              <a:solidFill>
                <a:schemeClr val="bg1"/>
              </a:solidFill>
              <a:latin typeface="+mn-lt"/>
            </a:endParaRPr>
          </a:p>
        </p:txBody>
      </p:sp>
      <p:sp>
        <p:nvSpPr>
          <p:cNvPr id="13"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pic>
        <p:nvPicPr>
          <p:cNvPr id="14" name="Picture 3"/>
          <p:cNvPicPr>
            <a:picLocks noChangeAspect="1" noChangeArrowheads="1"/>
          </p:cNvPicPr>
          <p:nvPr>
            <p:custDataLst>
              <p:tags r:id="rId3"/>
            </p:custDataLst>
          </p:nvPr>
        </p:nvPicPr>
        <p:blipFill>
          <a:blip r:embed="rId6" cstate="email"/>
          <a:srcRect/>
          <a:stretch>
            <a:fillRect/>
          </a:stretch>
        </p:blipFill>
        <p:spPr bwMode="auto">
          <a:xfrm>
            <a:off x="143197" y="1749972"/>
            <a:ext cx="8677275" cy="4487340"/>
          </a:xfrm>
          <a:prstGeom prst="rect">
            <a:avLst/>
          </a:prstGeom>
          <a:noFill/>
          <a:ln w="9525">
            <a:noFill/>
            <a:miter lim="800000"/>
            <a:headEnd/>
            <a:tailEnd/>
          </a:ln>
          <a:effectLst/>
        </p:spPr>
      </p:pic>
      <p:sp>
        <p:nvSpPr>
          <p:cNvPr id="15" name="Rechteck 14"/>
          <p:cNvSpPr/>
          <p:nvPr/>
        </p:nvSpPr>
        <p:spPr>
          <a:xfrm>
            <a:off x="323850" y="1960320"/>
            <a:ext cx="1080000" cy="253916"/>
          </a:xfrm>
          <a:prstGeom prst="rect">
            <a:avLst/>
          </a:prstGeom>
        </p:spPr>
        <p:txBody>
          <a:bodyPr>
            <a:spAutoFit/>
          </a:bodyPr>
          <a:lstStyle/>
          <a:p>
            <a:r>
              <a:rPr lang="en-US" sz="1050" dirty="0" smtClean="0">
                <a:solidFill>
                  <a:schemeClr val="tx2"/>
                </a:solidFill>
              </a:rPr>
              <a:t>(</a:t>
            </a:r>
            <a:r>
              <a:rPr lang="en-US" sz="1050" dirty="0" err="1" smtClean="0">
                <a:solidFill>
                  <a:schemeClr val="tx2"/>
                </a:solidFill>
              </a:rPr>
              <a:t>bn</a:t>
            </a:r>
            <a:r>
              <a:rPr lang="de-DE" sz="1050" dirty="0" smtClean="0">
                <a:solidFill>
                  <a:schemeClr val="tx2"/>
                </a:solidFill>
              </a:rPr>
              <a:t> US$)</a:t>
            </a:r>
            <a:endParaRPr lang="de-DE" sz="1050" dirty="0">
              <a:solidFill>
                <a:schemeClr val="tx2"/>
              </a:solidFill>
            </a:endParaRPr>
          </a:p>
        </p:txBody>
      </p:sp>
      <p:sp>
        <p:nvSpPr>
          <p:cNvPr id="18" name="Rectangle 17"/>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
        <p:nvSpPr>
          <p:cNvPr id="19" name="TextBox 1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36</a:t>
            </a:fld>
            <a:endParaRPr lang="en-US" sz="1000" dirty="0">
              <a:solidFill>
                <a:schemeClr val="accent4">
                  <a:lumMod val="75000"/>
                </a:schemeClr>
              </a:solidFill>
              <a:latin typeface="+mn-lt"/>
            </a:endParaRPr>
          </a:p>
        </p:txBody>
      </p:sp>
      <p:sp>
        <p:nvSpPr>
          <p:cNvPr id="21" name="Rechteck 17"/>
          <p:cNvSpPr/>
          <p:nvPr/>
        </p:nvSpPr>
        <p:spPr>
          <a:xfrm>
            <a:off x="8532440" y="5481272"/>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18"/>
          <p:cNvSpPr/>
          <p:nvPr/>
        </p:nvSpPr>
        <p:spPr>
          <a:xfrm>
            <a:off x="8532440" y="5769272"/>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9566" y="1856092"/>
            <a:ext cx="8567928" cy="46844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5"/>
          <p:cNvSpPr>
            <a:spLocks noGrp="1"/>
          </p:cNvSpPr>
          <p:nvPr>
            <p:ph type="title"/>
          </p:nvPr>
        </p:nvSpPr>
        <p:spPr>
          <a:xfrm>
            <a:off x="323850" y="252413"/>
            <a:ext cx="8604480" cy="720000"/>
          </a:xfrm>
        </p:spPr>
        <p:txBody>
          <a:bodyPr>
            <a:normAutofit/>
          </a:bodyPr>
          <a:lstStyle/>
          <a:p>
            <a:r>
              <a:rPr lang="de-DE" dirty="0" smtClean="0">
                <a:solidFill>
                  <a:schemeClr val="tx1"/>
                </a:solidFill>
              </a:rPr>
              <a:t>Natural Catastrophes Worldwide</a:t>
            </a:r>
            <a:r>
              <a:rPr lang="en-US" dirty="0" smtClean="0">
                <a:solidFill>
                  <a:schemeClr val="tx1"/>
                </a:solidFill>
              </a:rPr>
              <a:t> </a:t>
            </a:r>
            <a:r>
              <a:rPr lang="de-DE" dirty="0" smtClean="0">
                <a:solidFill>
                  <a:schemeClr val="tx1"/>
                </a:solidFill>
              </a:rPr>
              <a:t>1980 – 2013</a:t>
            </a:r>
            <a:br>
              <a:rPr lang="de-DE" dirty="0" smtClean="0">
                <a:solidFill>
                  <a:schemeClr val="tx1"/>
                </a:solidFill>
              </a:rPr>
            </a:br>
            <a:r>
              <a:rPr lang="de-DE" sz="1800" dirty="0" smtClean="0">
                <a:solidFill>
                  <a:schemeClr val="tx1"/>
                </a:solidFill>
              </a:rPr>
              <a:t>Overall and Insured </a:t>
            </a:r>
            <a:r>
              <a:rPr lang="de-DE" sz="1800" dirty="0" err="1" smtClean="0">
                <a:solidFill>
                  <a:schemeClr val="tx1"/>
                </a:solidFill>
              </a:rPr>
              <a:t>Losses</a:t>
            </a:r>
            <a:r>
              <a:rPr lang="de-DE" sz="1800" dirty="0" smtClean="0">
                <a:solidFill>
                  <a:schemeClr val="tx1"/>
                </a:solidFill>
              </a:rPr>
              <a:t> </a:t>
            </a:r>
            <a:r>
              <a:rPr lang="en-US" sz="1800" dirty="0" smtClean="0">
                <a:solidFill>
                  <a:schemeClr val="tx1"/>
                </a:solidFill>
              </a:rPr>
              <a:t>(January – June only)</a:t>
            </a:r>
            <a:endParaRPr lang="de-DE" sz="1800" dirty="0">
              <a:solidFill>
                <a:schemeClr val="tx1"/>
              </a:solidFill>
            </a:endParaRPr>
          </a:p>
        </p:txBody>
      </p:sp>
      <p:grpSp>
        <p:nvGrpSpPr>
          <p:cNvPr id="6" name="Gruppieren 18"/>
          <p:cNvGrpSpPr>
            <a:grpSpLocks/>
          </p:cNvGrpSpPr>
          <p:nvPr>
            <p:custDataLst>
              <p:tags r:id="rId2"/>
            </p:custDataLst>
          </p:nvPr>
        </p:nvGrpSpPr>
        <p:grpSpPr bwMode="auto">
          <a:xfrm>
            <a:off x="1406699" y="6178365"/>
            <a:ext cx="6216302" cy="246226"/>
            <a:chOff x="1766229" y="5197105"/>
            <a:chExt cx="4509181" cy="247048"/>
          </a:xfrm>
        </p:grpSpPr>
        <p:sp>
          <p:nvSpPr>
            <p:cNvPr id="7" name="Textfeld 25"/>
            <p:cNvSpPr txBox="1">
              <a:spLocks noChangeArrowheads="1"/>
            </p:cNvSpPr>
            <p:nvPr/>
          </p:nvSpPr>
          <p:spPr bwMode="auto">
            <a:xfrm>
              <a:off x="1908810" y="5197110"/>
              <a:ext cx="1524645" cy="247043"/>
            </a:xfrm>
            <a:prstGeom prst="rect">
              <a:avLst/>
            </a:prstGeom>
            <a:noFill/>
            <a:ln w="9525">
              <a:noFill/>
              <a:miter lim="800000"/>
              <a:headEnd/>
              <a:tailEnd/>
            </a:ln>
          </p:spPr>
          <p:txBody>
            <a:bodyPr wrap="none">
              <a:spAutoFit/>
            </a:bodyPr>
            <a:lstStyle/>
            <a:p>
              <a:r>
                <a:rPr lang="de-DE" sz="1000" b="1" dirty="0" smtClean="0"/>
                <a:t>Overall </a:t>
              </a:r>
              <a:r>
                <a:rPr lang="de-DE" sz="1000" b="1" dirty="0" err="1" smtClean="0"/>
                <a:t>losses</a:t>
              </a:r>
              <a:r>
                <a:rPr lang="de-DE" sz="1000" b="1" dirty="0" smtClean="0"/>
                <a:t> </a:t>
              </a:r>
              <a:r>
                <a:rPr lang="de-DE" sz="1000" b="1" dirty="0"/>
                <a:t>(in </a:t>
              </a:r>
              <a:r>
                <a:rPr lang="de-DE" sz="1000" b="1" dirty="0" smtClean="0"/>
                <a:t>2012 </a:t>
              </a:r>
              <a:r>
                <a:rPr lang="de-DE" sz="1000" b="1" dirty="0" err="1" smtClean="0"/>
                <a:t>values</a:t>
              </a:r>
              <a:r>
                <a:rPr lang="de-DE" sz="1000" b="1" dirty="0" smtClean="0"/>
                <a:t>)  </a:t>
              </a:r>
              <a:endParaRPr lang="de-DE" sz="1000" b="1" dirty="0"/>
            </a:p>
          </p:txBody>
        </p:sp>
        <p:sp>
          <p:nvSpPr>
            <p:cNvPr id="8" name="Textfeld 26"/>
            <p:cNvSpPr txBox="1">
              <a:spLocks noChangeArrowheads="1"/>
            </p:cNvSpPr>
            <p:nvPr/>
          </p:nvSpPr>
          <p:spPr bwMode="auto">
            <a:xfrm>
              <a:off x="4728671" y="5197105"/>
              <a:ext cx="1546739" cy="247043"/>
            </a:xfrm>
            <a:prstGeom prst="rect">
              <a:avLst/>
            </a:prstGeom>
            <a:noFill/>
            <a:ln w="9525">
              <a:noFill/>
              <a:miter lim="800000"/>
              <a:headEnd/>
              <a:tailEnd/>
            </a:ln>
          </p:spPr>
          <p:txBody>
            <a:bodyPr wrap="none">
              <a:spAutoFit/>
            </a:bodyPr>
            <a:lstStyle/>
            <a:p>
              <a:r>
                <a:rPr lang="de-DE" sz="1000" b="1" dirty="0" err="1" smtClean="0"/>
                <a:t>Insured</a:t>
              </a:r>
              <a:r>
                <a:rPr lang="de-DE" sz="1000" b="1" dirty="0" smtClean="0"/>
                <a:t> </a:t>
              </a:r>
              <a:r>
                <a:rPr lang="de-DE" sz="1000" b="1" dirty="0" err="1" smtClean="0"/>
                <a:t>losses</a:t>
              </a:r>
              <a:r>
                <a:rPr lang="de-DE" sz="1000" b="1" dirty="0" smtClean="0"/>
                <a:t> (in 2012 </a:t>
              </a:r>
              <a:r>
                <a:rPr lang="de-DE" sz="1000" b="1" dirty="0" err="1" smtClean="0"/>
                <a:t>values</a:t>
              </a:r>
              <a:r>
                <a:rPr lang="de-DE" sz="1000" b="1" dirty="0" smtClean="0"/>
                <a:t>)  </a:t>
              </a:r>
              <a:endParaRPr lang="de-DE" sz="1000" b="1" dirty="0"/>
            </a:p>
          </p:txBody>
        </p:sp>
        <p:sp>
          <p:nvSpPr>
            <p:cNvPr id="9" name="Rechteck 30"/>
            <p:cNvSpPr>
              <a:spLocks noChangeArrowheads="1"/>
            </p:cNvSpPr>
            <p:nvPr/>
          </p:nvSpPr>
          <p:spPr bwMode="auto">
            <a:xfrm>
              <a:off x="1766229" y="5265965"/>
              <a:ext cx="104455" cy="144481"/>
            </a:xfrm>
            <a:prstGeom prst="rect">
              <a:avLst/>
            </a:prstGeom>
            <a:solidFill>
              <a:schemeClr val="accent2"/>
            </a:solidFill>
            <a:ln w="9525" algn="ctr">
              <a:noFill/>
              <a:round/>
              <a:headEnd/>
              <a:tailEnd/>
            </a:ln>
          </p:spPr>
          <p:txBody>
            <a:bodyPr wrap="none">
              <a:spAutoFit/>
            </a:bodyPr>
            <a:lstStyle/>
            <a:p>
              <a:pPr marL="266700" indent="-265113"/>
              <a:endParaRPr lang="de-DE"/>
            </a:p>
          </p:txBody>
        </p:sp>
        <p:sp>
          <p:nvSpPr>
            <p:cNvPr id="10" name="Rechteck 31"/>
            <p:cNvSpPr>
              <a:spLocks noChangeArrowheads="1"/>
            </p:cNvSpPr>
            <p:nvPr/>
          </p:nvSpPr>
          <p:spPr bwMode="auto">
            <a:xfrm>
              <a:off x="4609400" y="5265958"/>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1" name="Text Box 17"/>
          <p:cNvSpPr txBox="1">
            <a:spLocks noChangeArrowheads="1"/>
          </p:cNvSpPr>
          <p:nvPr/>
        </p:nvSpPr>
        <p:spPr bwMode="auto">
          <a:xfrm>
            <a:off x="269566" y="1520825"/>
            <a:ext cx="8567928" cy="369332"/>
          </a:xfrm>
          <a:prstGeom prst="rect">
            <a:avLst/>
          </a:prstGeom>
          <a:solidFill>
            <a:schemeClr val="bg2"/>
          </a:solidFill>
          <a:ln w="9525" algn="ctr">
            <a:noFill/>
            <a:miter lim="800000"/>
            <a:headEnd/>
            <a:tailEnd/>
          </a:ln>
          <a:effectLst/>
        </p:spPr>
        <p:txBody>
          <a:bodyPr wrap="square">
            <a:spAutoFit/>
          </a:bodyPr>
          <a:lstStyle/>
          <a:p>
            <a:pPr>
              <a:defRPr/>
            </a:pPr>
            <a:r>
              <a:rPr lang="en-US" dirty="0" smtClean="0">
                <a:solidFill>
                  <a:schemeClr val="bg1"/>
                </a:solidFill>
                <a:latin typeface="+mn-lt"/>
              </a:rPr>
              <a:t>Overall losses totaled US$ 45bn; Insured losses totaled US$ 13bn</a:t>
            </a:r>
            <a:endParaRPr lang="en-US" dirty="0">
              <a:solidFill>
                <a:schemeClr val="bg1"/>
              </a:solidFill>
              <a:latin typeface="+mn-lt"/>
            </a:endParaRPr>
          </a:p>
        </p:txBody>
      </p:sp>
      <p:sp>
        <p:nvSpPr>
          <p:cNvPr id="12"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pic>
        <p:nvPicPr>
          <p:cNvPr id="13" name="Picture 2"/>
          <p:cNvPicPr>
            <a:picLocks noChangeAspect="1" noChangeArrowheads="1"/>
          </p:cNvPicPr>
          <p:nvPr>
            <p:custDataLst>
              <p:tags r:id="rId3"/>
            </p:custDataLst>
          </p:nvPr>
        </p:nvPicPr>
        <p:blipFill>
          <a:blip r:embed="rId6" cstate="email"/>
          <a:srcRect/>
          <a:stretch>
            <a:fillRect/>
          </a:stretch>
        </p:blipFill>
        <p:spPr bwMode="auto">
          <a:xfrm>
            <a:off x="143197" y="1765738"/>
            <a:ext cx="8677275" cy="4471573"/>
          </a:xfrm>
          <a:prstGeom prst="rect">
            <a:avLst/>
          </a:prstGeom>
          <a:noFill/>
          <a:ln w="9525">
            <a:noFill/>
            <a:miter lim="800000"/>
            <a:headEnd/>
            <a:tailEnd/>
          </a:ln>
          <a:effectLst/>
        </p:spPr>
      </p:pic>
      <p:sp>
        <p:nvSpPr>
          <p:cNvPr id="14" name="Rechteck 14"/>
          <p:cNvSpPr/>
          <p:nvPr/>
        </p:nvSpPr>
        <p:spPr>
          <a:xfrm>
            <a:off x="323850" y="1960320"/>
            <a:ext cx="1080000" cy="253916"/>
          </a:xfrm>
          <a:prstGeom prst="rect">
            <a:avLst/>
          </a:prstGeom>
        </p:spPr>
        <p:txBody>
          <a:bodyPr>
            <a:spAutoFit/>
          </a:bodyPr>
          <a:lstStyle/>
          <a:p>
            <a:r>
              <a:rPr lang="en-US" sz="1050" dirty="0" smtClean="0">
                <a:solidFill>
                  <a:schemeClr val="tx2"/>
                </a:solidFill>
              </a:rPr>
              <a:t>(</a:t>
            </a:r>
            <a:r>
              <a:rPr lang="en-US" sz="1050" dirty="0" err="1" smtClean="0">
                <a:solidFill>
                  <a:schemeClr val="tx2"/>
                </a:solidFill>
              </a:rPr>
              <a:t>bn</a:t>
            </a:r>
            <a:r>
              <a:rPr lang="de-DE" sz="1050" dirty="0" smtClean="0">
                <a:solidFill>
                  <a:schemeClr val="tx2"/>
                </a:solidFill>
              </a:rPr>
              <a:t> US$)</a:t>
            </a:r>
            <a:endParaRPr lang="de-DE" sz="1050" dirty="0">
              <a:solidFill>
                <a:schemeClr val="tx2"/>
              </a:solidFill>
            </a:endParaRPr>
          </a:p>
        </p:txBody>
      </p:sp>
      <p:sp>
        <p:nvSpPr>
          <p:cNvPr id="18" name="Rectangle 17"/>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
        <p:nvSpPr>
          <p:cNvPr id="19" name="TextBox 1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37</a:t>
            </a:fld>
            <a:endParaRPr lang="en-US" sz="1000" dirty="0">
              <a:solidFill>
                <a:schemeClr val="accent4">
                  <a:lumMod val="75000"/>
                </a:schemeClr>
              </a:solidFill>
              <a:latin typeface="+mn-lt"/>
            </a:endParaRPr>
          </a:p>
        </p:txBody>
      </p:sp>
      <p:sp>
        <p:nvSpPr>
          <p:cNvPr id="20" name="Rechteck 17"/>
          <p:cNvSpPr/>
          <p:nvPr/>
        </p:nvSpPr>
        <p:spPr>
          <a:xfrm>
            <a:off x="8532440" y="5481272"/>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18"/>
          <p:cNvSpPr/>
          <p:nvPr/>
        </p:nvSpPr>
        <p:spPr>
          <a:xfrm>
            <a:off x="8532440" y="5769272"/>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p:cNvSpPr>
            <a:spLocks noGrp="1"/>
          </p:cNvSpPr>
          <p:nvPr>
            <p:ph type="title"/>
          </p:nvPr>
        </p:nvSpPr>
        <p:spPr>
          <a:xfrm>
            <a:off x="323850" y="252413"/>
            <a:ext cx="8208963" cy="720000"/>
          </a:xfrm>
        </p:spPr>
        <p:txBody>
          <a:bodyPr>
            <a:normAutofit/>
          </a:bodyPr>
          <a:lstStyle/>
          <a:p>
            <a:r>
              <a:rPr lang="en-US" dirty="0" smtClean="0">
                <a:solidFill>
                  <a:schemeClr val="tx1"/>
                </a:solidFill>
              </a:rPr>
              <a:t>Natural Catastrophes: Comparison of Insured Losses </a:t>
            </a:r>
            <a:r>
              <a:rPr lang="de-DE" dirty="0" smtClean="0">
                <a:solidFill>
                  <a:schemeClr val="tx1"/>
                </a:solidFill>
              </a:rPr>
              <a:t/>
            </a:r>
            <a:br>
              <a:rPr lang="de-DE" dirty="0" smtClean="0">
                <a:solidFill>
                  <a:schemeClr val="tx1"/>
                </a:solidFill>
              </a:rPr>
            </a:br>
            <a:r>
              <a:rPr lang="en-US" sz="1800" dirty="0" smtClean="0">
                <a:solidFill>
                  <a:schemeClr val="tx1"/>
                </a:solidFill>
              </a:rPr>
              <a:t>Percentage Distribution – Annual Totals 1980 – 2012 vs. First Six Months 2013 </a:t>
            </a:r>
            <a:r>
              <a:rPr lang="de-DE" sz="1800" dirty="0" smtClean="0">
                <a:solidFill>
                  <a:schemeClr val="tx1"/>
                </a:solidFill>
              </a:rPr>
              <a:t> </a:t>
            </a:r>
            <a:endParaRPr lang="de-DE" sz="1800" dirty="0">
              <a:solidFill>
                <a:schemeClr val="tx1"/>
              </a:solidFill>
            </a:endParaRPr>
          </a:p>
        </p:txBody>
      </p:sp>
      <p:sp>
        <p:nvSpPr>
          <p:cNvPr id="31" name="Rectangle 7"/>
          <p:cNvSpPr>
            <a:spLocks noChangeArrowheads="1"/>
          </p:cNvSpPr>
          <p:nvPr/>
        </p:nvSpPr>
        <p:spPr bwMode="auto">
          <a:xfrm>
            <a:off x="0" y="6532949"/>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sp>
        <p:nvSpPr>
          <p:cNvPr id="39" name="Rectangle 38"/>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
        <p:nvSpPr>
          <p:cNvPr id="100" name="Rectangle 99"/>
          <p:cNvSpPr/>
          <p:nvPr/>
        </p:nvSpPr>
        <p:spPr>
          <a:xfrm>
            <a:off x="247977" y="1418875"/>
            <a:ext cx="8567928" cy="34198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1" name="Tabelle 50"/>
          <p:cNvGraphicFramePr>
            <a:graphicFrameLocks noGrp="1"/>
          </p:cNvGraphicFramePr>
          <p:nvPr/>
        </p:nvGraphicFramePr>
        <p:xfrm>
          <a:off x="266229" y="4941148"/>
          <a:ext cx="8549675" cy="1331208"/>
        </p:xfrm>
        <a:graphic>
          <a:graphicData uri="http://schemas.openxmlformats.org/drawingml/2006/table">
            <a:tbl>
              <a:tblPr firstRow="1" bandRow="1">
                <a:effectLst/>
                <a:tableStyleId>{5C22544A-7EE6-4342-B048-85BDC9FD1C3A}</a:tableStyleId>
              </a:tblPr>
              <a:tblGrid>
                <a:gridCol w="4316315"/>
                <a:gridCol w="4233360"/>
              </a:tblGrid>
              <a:tr h="360040">
                <a:tc>
                  <a:txBody>
                    <a:bodyPr/>
                    <a:lstStyle/>
                    <a:p>
                      <a:r>
                        <a:rPr lang="de-DE" sz="1800" b="0" dirty="0" err="1" smtClean="0"/>
                        <a:t>Insured</a:t>
                      </a:r>
                      <a:r>
                        <a:rPr lang="de-DE" sz="1800" b="0" dirty="0" smtClean="0"/>
                        <a:t> </a:t>
                      </a:r>
                      <a:r>
                        <a:rPr lang="de-DE" sz="1800" b="0" dirty="0" err="1" smtClean="0"/>
                        <a:t>losses</a:t>
                      </a:r>
                      <a:endParaRPr lang="de-DE" sz="1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r>
                        <a:rPr lang="de-DE" sz="1800" b="0" dirty="0" smtClean="0"/>
                        <a:t>US$</a:t>
                      </a:r>
                      <a:endParaRPr lang="de-DE" sz="1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r h="432048">
                <a:tc>
                  <a:txBody>
                    <a:bodyPr/>
                    <a:lstStyle/>
                    <a:p>
                      <a:r>
                        <a:rPr lang="de-DE" sz="1800" b="0" dirty="0" smtClean="0">
                          <a:solidFill>
                            <a:schemeClr val="tx1"/>
                          </a:solidFill>
                        </a:rPr>
                        <a:t>       1980 – 2012 (</a:t>
                      </a:r>
                      <a:r>
                        <a:rPr lang="de-DE" sz="1800" b="0" dirty="0" err="1" smtClean="0">
                          <a:solidFill>
                            <a:schemeClr val="tx1"/>
                          </a:solidFill>
                        </a:rPr>
                        <a:t>annual</a:t>
                      </a:r>
                      <a:r>
                        <a:rPr lang="de-DE" sz="1800" b="0" dirty="0" smtClean="0">
                          <a:solidFill>
                            <a:schemeClr val="tx1"/>
                          </a:solidFill>
                        </a:rPr>
                        <a:t> </a:t>
                      </a:r>
                      <a:r>
                        <a:rPr lang="de-DE" sz="1800" b="0" dirty="0" err="1" smtClean="0">
                          <a:solidFill>
                            <a:schemeClr val="tx1"/>
                          </a:solidFill>
                        </a:rPr>
                        <a:t>totals</a:t>
                      </a:r>
                      <a:r>
                        <a:rPr lang="de-DE" sz="1800" b="0" dirty="0" smtClean="0">
                          <a:solidFill>
                            <a:schemeClr val="tx1"/>
                          </a:solidFill>
                        </a:rPr>
                        <a:t>):</a:t>
                      </a:r>
                      <a:endParaRPr lang="de-DE" sz="1800" b="0" dirty="0">
                        <a:solidFill>
                          <a:schemeClr val="tx1"/>
                        </a:solidFill>
                      </a:endParaRPr>
                    </a:p>
                  </a:txBody>
                  <a:tcPr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chemeClr val="tx1"/>
                          </a:solidFill>
                          <a:latin typeface="+mn-lt"/>
                          <a:ea typeface="+mn-ea"/>
                          <a:cs typeface="+mn-cs"/>
                        </a:rPr>
                        <a:t>970bn*</a:t>
                      </a:r>
                      <a:br>
                        <a:rPr lang="de-DE" sz="1800" b="0" kern="1200" dirty="0" smtClean="0">
                          <a:solidFill>
                            <a:schemeClr val="tx1"/>
                          </a:solidFill>
                          <a:latin typeface="+mn-lt"/>
                          <a:ea typeface="+mn-ea"/>
                          <a:cs typeface="+mn-cs"/>
                        </a:rPr>
                      </a:br>
                      <a:r>
                        <a:rPr lang="de-DE" sz="1100" dirty="0" smtClean="0">
                          <a:solidFill>
                            <a:schemeClr val="tx1"/>
                          </a:solidFill>
                        </a:rPr>
                        <a:t>*losses in 2012 </a:t>
                      </a:r>
                      <a:r>
                        <a:rPr lang="de-DE" sz="1100" dirty="0" err="1" smtClean="0">
                          <a:solidFill>
                            <a:schemeClr val="tx1"/>
                          </a:solidFill>
                        </a:rPr>
                        <a:t>values</a:t>
                      </a:r>
                      <a:endParaRPr lang="en-US" sz="1800" dirty="0" smtClean="0">
                        <a:solidFill>
                          <a:schemeClr val="tx1"/>
                        </a:solidFill>
                      </a:endParaRPr>
                    </a:p>
                  </a:txBody>
                  <a:tcP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2048">
                <a:tc>
                  <a:txBody>
                    <a:bodyPr/>
                    <a:lstStyle/>
                    <a:p>
                      <a:r>
                        <a:rPr lang="de-DE" sz="1800" b="0" kern="1200" dirty="0" smtClean="0">
                          <a:solidFill>
                            <a:schemeClr val="tx1"/>
                          </a:solidFill>
                          <a:latin typeface="+mn-lt"/>
                          <a:ea typeface="+mn-ea"/>
                          <a:cs typeface="+mn-cs"/>
                        </a:rPr>
                        <a:t>       2013 (</a:t>
                      </a:r>
                      <a:r>
                        <a:rPr lang="de-DE" sz="1800" b="0" kern="1200" dirty="0" err="1" smtClean="0">
                          <a:solidFill>
                            <a:schemeClr val="tx1"/>
                          </a:solidFill>
                          <a:latin typeface="+mn-lt"/>
                          <a:ea typeface="+mn-ea"/>
                          <a:cs typeface="+mn-cs"/>
                        </a:rPr>
                        <a:t>first</a:t>
                      </a:r>
                      <a:r>
                        <a:rPr lang="de-DE" sz="1800" b="0" kern="1200" dirty="0" smtClean="0">
                          <a:solidFill>
                            <a:schemeClr val="tx1"/>
                          </a:solidFill>
                          <a:latin typeface="+mn-lt"/>
                          <a:ea typeface="+mn-ea"/>
                          <a:cs typeface="+mn-cs"/>
                        </a:rPr>
                        <a:t> </a:t>
                      </a:r>
                      <a:r>
                        <a:rPr lang="de-DE" sz="1800" b="0" kern="1200" dirty="0" err="1" smtClean="0">
                          <a:solidFill>
                            <a:schemeClr val="tx1"/>
                          </a:solidFill>
                          <a:latin typeface="+mn-lt"/>
                          <a:ea typeface="+mn-ea"/>
                          <a:cs typeface="+mn-cs"/>
                        </a:rPr>
                        <a:t>six</a:t>
                      </a:r>
                      <a:r>
                        <a:rPr lang="de-DE" sz="1800" b="0" kern="1200" dirty="0" smtClean="0">
                          <a:solidFill>
                            <a:schemeClr val="tx1"/>
                          </a:solidFill>
                          <a:latin typeface="+mn-lt"/>
                          <a:ea typeface="+mn-ea"/>
                          <a:cs typeface="+mn-cs"/>
                        </a:rPr>
                        <a:t> </a:t>
                      </a:r>
                      <a:r>
                        <a:rPr lang="de-DE" sz="1800" b="0" kern="1200" dirty="0" err="1" smtClean="0">
                          <a:solidFill>
                            <a:schemeClr val="tx1"/>
                          </a:solidFill>
                          <a:latin typeface="+mn-lt"/>
                          <a:ea typeface="+mn-ea"/>
                          <a:cs typeface="+mn-cs"/>
                        </a:rPr>
                        <a:t>months</a:t>
                      </a:r>
                      <a:r>
                        <a:rPr lang="de-DE" sz="1800" b="0" kern="1200" dirty="0" smtClean="0">
                          <a:solidFill>
                            <a:schemeClr val="tx1"/>
                          </a:solidFill>
                          <a:latin typeface="+mn-lt"/>
                          <a:ea typeface="+mn-ea"/>
                          <a:cs typeface="+mn-cs"/>
                        </a:rPr>
                        <a:t>):</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800" b="0" kern="1200" dirty="0" smtClean="0">
                          <a:solidFill>
                            <a:schemeClr val="tx1"/>
                          </a:solidFill>
                          <a:latin typeface="+mn-lt"/>
                          <a:ea typeface="+mn-ea"/>
                          <a:cs typeface="+mn-cs"/>
                        </a:rPr>
                        <a:t>13bn</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grpSp>
        <p:nvGrpSpPr>
          <p:cNvPr id="102" name="Gruppieren 84"/>
          <p:cNvGrpSpPr/>
          <p:nvPr>
            <p:custDataLst>
              <p:tags r:id="rId2"/>
            </p:custDataLst>
          </p:nvPr>
        </p:nvGrpSpPr>
        <p:grpSpPr>
          <a:xfrm>
            <a:off x="731379" y="1485436"/>
            <a:ext cx="7873069" cy="3248026"/>
            <a:chOff x="285749" y="1276349"/>
            <a:chExt cx="7873069" cy="3248026"/>
          </a:xfrm>
        </p:grpSpPr>
        <p:pic>
          <p:nvPicPr>
            <p:cNvPr id="103" name="Grafik 53" descr="2009_Weltkarte_ohne events.jpg"/>
            <p:cNvPicPr>
              <a:picLocks noChangeAspect="1"/>
            </p:cNvPicPr>
            <p:nvPr/>
          </p:nvPicPr>
          <p:blipFill>
            <a:blip r:embed="rId5" cstate="email"/>
            <a:srcRect/>
            <a:stretch>
              <a:fillRect/>
            </a:stretch>
          </p:blipFill>
          <p:spPr>
            <a:xfrm>
              <a:off x="285749" y="1276349"/>
              <a:ext cx="7873069" cy="3248026"/>
            </a:xfrm>
            <a:prstGeom prst="rect">
              <a:avLst/>
            </a:prstGeom>
          </p:spPr>
        </p:pic>
        <p:grpSp>
          <p:nvGrpSpPr>
            <p:cNvPr id="104" name="Gruppieren 56"/>
            <p:cNvGrpSpPr/>
            <p:nvPr/>
          </p:nvGrpSpPr>
          <p:grpSpPr>
            <a:xfrm>
              <a:off x="4272601" y="2815800"/>
              <a:ext cx="221549" cy="307777"/>
              <a:chOff x="3747422" y="5960111"/>
              <a:chExt cx="691232" cy="1004910"/>
            </a:xfrm>
          </p:grpSpPr>
          <p:sp>
            <p:nvSpPr>
              <p:cNvPr id="119" name="Ellipse 65"/>
              <p:cNvSpPr>
                <a:spLocks noChangeAspect="1"/>
              </p:cNvSpPr>
              <p:nvPr/>
            </p:nvSpPr>
            <p:spPr bwMode="auto">
              <a:xfrm>
                <a:off x="3747422" y="6289069"/>
                <a:ext cx="376138" cy="376135"/>
              </a:xfrm>
              <a:prstGeom prst="ellipse">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latin typeface="+mn-lt"/>
                </a:endParaRPr>
              </a:p>
            </p:txBody>
          </p:sp>
          <p:sp>
            <p:nvSpPr>
              <p:cNvPr id="120" name="Textfeld 66"/>
              <p:cNvSpPr txBox="1"/>
              <p:nvPr/>
            </p:nvSpPr>
            <p:spPr>
              <a:xfrm>
                <a:off x="3862294" y="5960111"/>
                <a:ext cx="576360" cy="1004910"/>
              </a:xfrm>
              <a:prstGeom prst="rect">
                <a:avLst/>
              </a:prstGeom>
              <a:noFill/>
              <a:effectLst/>
            </p:spPr>
            <p:txBody>
              <a:bodyPr wrap="none" rtlCol="0">
                <a:spAutoFit/>
              </a:bodyPr>
              <a:lstStyle/>
              <a:p>
                <a:endParaRPr lang="de-DE" sz="1400" b="1" dirty="0" smtClean="0"/>
              </a:p>
            </p:txBody>
          </p:sp>
        </p:grpSp>
        <p:grpSp>
          <p:nvGrpSpPr>
            <p:cNvPr id="105" name="Gruppieren 56"/>
            <p:cNvGrpSpPr/>
            <p:nvPr/>
          </p:nvGrpSpPr>
          <p:grpSpPr>
            <a:xfrm>
              <a:off x="4405951" y="3034875"/>
              <a:ext cx="221549" cy="307777"/>
              <a:chOff x="3747422" y="5960111"/>
              <a:chExt cx="691232" cy="1004910"/>
            </a:xfrm>
          </p:grpSpPr>
          <p:sp>
            <p:nvSpPr>
              <p:cNvPr id="117" name="Ellipse 68"/>
              <p:cNvSpPr>
                <a:spLocks noChangeAspect="1"/>
              </p:cNvSpPr>
              <p:nvPr/>
            </p:nvSpPr>
            <p:spPr bwMode="auto">
              <a:xfrm>
                <a:off x="3747422" y="6289069"/>
                <a:ext cx="376138" cy="376135"/>
              </a:xfrm>
              <a:prstGeom prst="ellipse">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latin typeface="+mn-lt"/>
                </a:endParaRPr>
              </a:p>
            </p:txBody>
          </p:sp>
          <p:sp>
            <p:nvSpPr>
              <p:cNvPr id="118" name="Textfeld 69"/>
              <p:cNvSpPr txBox="1"/>
              <p:nvPr/>
            </p:nvSpPr>
            <p:spPr>
              <a:xfrm>
                <a:off x="3862294" y="5960111"/>
                <a:ext cx="576360" cy="1004910"/>
              </a:xfrm>
              <a:prstGeom prst="rect">
                <a:avLst/>
              </a:prstGeom>
              <a:noFill/>
              <a:effectLst/>
            </p:spPr>
            <p:txBody>
              <a:bodyPr wrap="none" rtlCol="0">
                <a:spAutoFit/>
              </a:bodyPr>
              <a:lstStyle/>
              <a:p>
                <a:endParaRPr lang="de-DE" sz="1400" b="1" dirty="0" smtClean="0"/>
              </a:p>
            </p:txBody>
          </p:sp>
        </p:grpSp>
        <p:sp>
          <p:nvSpPr>
            <p:cNvPr id="106" name="Ellipse 39"/>
            <p:cNvSpPr/>
            <p:nvPr/>
          </p:nvSpPr>
          <p:spPr>
            <a:xfrm>
              <a:off x="1691680" y="1556792"/>
              <a:ext cx="1371600" cy="137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65%</a:t>
              </a:r>
              <a:endParaRPr lang="en-US" sz="1400" b="1" dirty="0">
                <a:solidFill>
                  <a:schemeClr val="tx2"/>
                </a:solidFill>
              </a:endParaRPr>
            </a:p>
          </p:txBody>
        </p:sp>
        <p:sp>
          <p:nvSpPr>
            <p:cNvPr id="107" name="Ellipse 41"/>
            <p:cNvSpPr>
              <a:spLocks noChangeAspect="1"/>
            </p:cNvSpPr>
            <p:nvPr/>
          </p:nvSpPr>
          <p:spPr bwMode="auto">
            <a:xfrm>
              <a:off x="6523824" y="3429000"/>
              <a:ext cx="396000" cy="396000"/>
            </a:xfrm>
            <a:prstGeom prst="ellipse">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latin typeface="+mn-lt"/>
              </a:endParaRPr>
            </a:p>
          </p:txBody>
        </p:sp>
        <p:sp>
          <p:nvSpPr>
            <p:cNvPr id="108" name="Ellipse 18"/>
            <p:cNvSpPr>
              <a:spLocks noChangeAspect="1"/>
            </p:cNvSpPr>
            <p:nvPr/>
          </p:nvSpPr>
          <p:spPr bwMode="auto">
            <a:xfrm>
              <a:off x="5796130" y="1570316"/>
              <a:ext cx="778512" cy="778511"/>
            </a:xfrm>
            <a:prstGeom prst="ellipse">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latin typeface="+mn-lt"/>
              </a:endParaRPr>
            </a:p>
          </p:txBody>
        </p:sp>
        <p:sp>
          <p:nvSpPr>
            <p:cNvPr id="109" name="Ellipse 18"/>
            <p:cNvSpPr>
              <a:spLocks noChangeAspect="1"/>
            </p:cNvSpPr>
            <p:nvPr/>
          </p:nvSpPr>
          <p:spPr bwMode="auto">
            <a:xfrm>
              <a:off x="4067954" y="1483912"/>
              <a:ext cx="777601" cy="777600"/>
            </a:xfrm>
            <a:prstGeom prst="ellipse">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00" b="1" dirty="0">
                <a:latin typeface="+mn-lt"/>
              </a:endParaRPr>
            </a:p>
          </p:txBody>
        </p:sp>
        <p:grpSp>
          <p:nvGrpSpPr>
            <p:cNvPr id="110" name="Gruppieren 54"/>
            <p:cNvGrpSpPr/>
            <p:nvPr/>
          </p:nvGrpSpPr>
          <p:grpSpPr>
            <a:xfrm>
              <a:off x="6646652" y="3651961"/>
              <a:ext cx="550285" cy="515704"/>
              <a:chOff x="3915823" y="6034125"/>
              <a:chExt cx="906351" cy="849394"/>
            </a:xfrm>
          </p:grpSpPr>
          <p:sp>
            <p:nvSpPr>
              <p:cNvPr id="115" name="Ellipse 64"/>
              <p:cNvSpPr>
                <a:spLocks noChangeAspect="1"/>
              </p:cNvSpPr>
              <p:nvPr/>
            </p:nvSpPr>
            <p:spPr bwMode="auto">
              <a:xfrm>
                <a:off x="3915823" y="6034125"/>
                <a:ext cx="849391" cy="849394"/>
              </a:xfrm>
              <a:prstGeom prst="ellipse">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latin typeface="+mn-lt"/>
                </a:endParaRPr>
              </a:p>
            </p:txBody>
          </p:sp>
          <p:sp>
            <p:nvSpPr>
              <p:cNvPr id="116" name="Textfeld 67"/>
              <p:cNvSpPr txBox="1"/>
              <p:nvPr/>
            </p:nvSpPr>
            <p:spPr>
              <a:xfrm>
                <a:off x="3926605" y="6229650"/>
                <a:ext cx="895569" cy="506926"/>
              </a:xfrm>
              <a:prstGeom prst="rect">
                <a:avLst/>
              </a:prstGeom>
              <a:noFill/>
              <a:effectLst/>
            </p:spPr>
            <p:txBody>
              <a:bodyPr wrap="none" rtlCol="0">
                <a:spAutoFit/>
              </a:bodyPr>
              <a:lstStyle/>
              <a:p>
                <a:r>
                  <a:rPr lang="de-DE" sz="1400" b="1" dirty="0" smtClean="0">
                    <a:solidFill>
                      <a:schemeClr val="tx2"/>
                    </a:solidFill>
                  </a:rPr>
                  <a:t>10%</a:t>
                </a:r>
              </a:p>
            </p:txBody>
          </p:sp>
        </p:grpSp>
        <p:sp>
          <p:nvSpPr>
            <p:cNvPr id="111" name="Ellipse 71"/>
            <p:cNvSpPr/>
            <p:nvPr/>
          </p:nvSpPr>
          <p:spPr>
            <a:xfrm>
              <a:off x="2326290" y="2424377"/>
              <a:ext cx="1080000" cy="10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59%</a:t>
              </a:r>
              <a:endParaRPr lang="en-US" sz="1400" b="1" dirty="0">
                <a:solidFill>
                  <a:schemeClr val="tx2"/>
                </a:solidFill>
              </a:endParaRPr>
            </a:p>
          </p:txBody>
        </p:sp>
        <p:grpSp>
          <p:nvGrpSpPr>
            <p:cNvPr id="112" name="Gruppieren 51"/>
            <p:cNvGrpSpPr/>
            <p:nvPr/>
          </p:nvGrpSpPr>
          <p:grpSpPr>
            <a:xfrm>
              <a:off x="4283961" y="1916833"/>
              <a:ext cx="799025" cy="799025"/>
              <a:chOff x="7428671" y="4837798"/>
              <a:chExt cx="1024390" cy="1024391"/>
            </a:xfrm>
          </p:grpSpPr>
          <p:sp>
            <p:nvSpPr>
              <p:cNvPr id="113" name="Ellipse 18"/>
              <p:cNvSpPr>
                <a:spLocks noChangeAspect="1"/>
              </p:cNvSpPr>
              <p:nvPr/>
            </p:nvSpPr>
            <p:spPr bwMode="auto">
              <a:xfrm>
                <a:off x="7428671" y="4837798"/>
                <a:ext cx="1024390" cy="1024391"/>
              </a:xfrm>
              <a:prstGeom prst="ellipse">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latin typeface="+mn-lt"/>
                </a:endParaRPr>
              </a:p>
            </p:txBody>
          </p:sp>
          <p:sp>
            <p:nvSpPr>
              <p:cNvPr id="114" name="Textfeld 74"/>
              <p:cNvSpPr txBox="1"/>
              <p:nvPr/>
            </p:nvSpPr>
            <p:spPr>
              <a:xfrm>
                <a:off x="7595903" y="5123644"/>
                <a:ext cx="697101" cy="394586"/>
              </a:xfrm>
              <a:prstGeom prst="rect">
                <a:avLst/>
              </a:prstGeom>
              <a:noFill/>
              <a:effectLst/>
            </p:spPr>
            <p:txBody>
              <a:bodyPr wrap="none" rtlCol="0">
                <a:spAutoFit/>
              </a:bodyPr>
              <a:lstStyle/>
              <a:p>
                <a:r>
                  <a:rPr lang="de-DE" sz="1400" b="1" dirty="0" smtClean="0">
                    <a:solidFill>
                      <a:schemeClr val="tx2"/>
                    </a:solidFill>
                  </a:rPr>
                  <a:t>27%</a:t>
                </a:r>
              </a:p>
            </p:txBody>
          </p:sp>
        </p:grpSp>
      </p:grpSp>
      <p:sp>
        <p:nvSpPr>
          <p:cNvPr id="121" name="Ellipse 18"/>
          <p:cNvSpPr>
            <a:spLocks noChangeAspect="1"/>
          </p:cNvSpPr>
          <p:nvPr/>
        </p:nvSpPr>
        <p:spPr bwMode="auto">
          <a:xfrm>
            <a:off x="467544" y="5462842"/>
            <a:ext cx="180000" cy="180000"/>
          </a:xfrm>
          <a:prstGeom prst="ellipse">
            <a:avLst/>
          </a:prstGeom>
          <a:solidFill>
            <a:schemeClr val="bg1">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solidFill>
                <a:schemeClr val="tx2"/>
              </a:solidFill>
              <a:latin typeface="+mn-lt"/>
            </a:endParaRPr>
          </a:p>
        </p:txBody>
      </p:sp>
      <p:sp>
        <p:nvSpPr>
          <p:cNvPr id="122" name="PPTShape_0"/>
          <p:cNvSpPr>
            <a:spLocks noChangeAspect="1"/>
          </p:cNvSpPr>
          <p:nvPr/>
        </p:nvSpPr>
        <p:spPr bwMode="auto">
          <a:xfrm>
            <a:off x="467544" y="5925325"/>
            <a:ext cx="180000" cy="180000"/>
          </a:xfrm>
          <a:prstGeom prst="ellipse">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de-DE" sz="1050" b="1" dirty="0">
              <a:solidFill>
                <a:schemeClr val="tx2"/>
              </a:solidFill>
              <a:latin typeface="+mn-lt"/>
            </a:endParaRPr>
          </a:p>
        </p:txBody>
      </p:sp>
      <p:sp>
        <p:nvSpPr>
          <p:cNvPr id="123" name="Ellipse 36"/>
          <p:cNvSpPr>
            <a:spLocks noChangeAspect="1"/>
          </p:cNvSpPr>
          <p:nvPr/>
        </p:nvSpPr>
        <p:spPr bwMode="auto">
          <a:xfrm>
            <a:off x="6444862" y="2421539"/>
            <a:ext cx="431398" cy="431397"/>
          </a:xfrm>
          <a:prstGeom prst="ellipse">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a:defRPr/>
            </a:pPr>
            <a:endParaRPr lang="de-DE" sz="1400" b="1" dirty="0">
              <a:solidFill>
                <a:schemeClr val="tx2"/>
              </a:solidFill>
              <a:latin typeface="+mn-lt"/>
            </a:endParaRPr>
          </a:p>
        </p:txBody>
      </p:sp>
      <p:sp>
        <p:nvSpPr>
          <p:cNvPr id="124" name="Textfeld 36"/>
          <p:cNvSpPr txBox="1"/>
          <p:nvPr/>
        </p:nvSpPr>
        <p:spPr>
          <a:xfrm>
            <a:off x="6372200" y="1988840"/>
            <a:ext cx="576064" cy="307777"/>
          </a:xfrm>
          <a:prstGeom prst="rect">
            <a:avLst/>
          </a:prstGeom>
          <a:noFill/>
          <a:effectLst/>
        </p:spPr>
        <p:txBody>
          <a:bodyPr wrap="square" rtlCol="0">
            <a:spAutoFit/>
          </a:bodyPr>
          <a:lstStyle/>
          <a:p>
            <a:r>
              <a:rPr lang="de-DE" sz="1400" b="1" dirty="0" smtClean="0">
                <a:solidFill>
                  <a:schemeClr val="tx2"/>
                </a:solidFill>
              </a:rPr>
              <a:t>14%</a:t>
            </a:r>
          </a:p>
        </p:txBody>
      </p:sp>
      <p:sp>
        <p:nvSpPr>
          <p:cNvPr id="125" name="Textfeld 37"/>
          <p:cNvSpPr txBox="1"/>
          <p:nvPr/>
        </p:nvSpPr>
        <p:spPr>
          <a:xfrm>
            <a:off x="4644008" y="1897087"/>
            <a:ext cx="576064" cy="307777"/>
          </a:xfrm>
          <a:prstGeom prst="rect">
            <a:avLst/>
          </a:prstGeom>
          <a:noFill/>
          <a:effectLst/>
        </p:spPr>
        <p:txBody>
          <a:bodyPr wrap="square" rtlCol="0">
            <a:spAutoFit/>
          </a:bodyPr>
          <a:lstStyle/>
          <a:p>
            <a:r>
              <a:rPr lang="de-DE" sz="1400" b="1" dirty="0" smtClean="0">
                <a:solidFill>
                  <a:schemeClr val="tx2"/>
                </a:solidFill>
              </a:rPr>
              <a:t>16%</a:t>
            </a:r>
          </a:p>
        </p:txBody>
      </p:sp>
      <p:sp>
        <p:nvSpPr>
          <p:cNvPr id="126" name="Textfeld 38"/>
          <p:cNvSpPr txBox="1"/>
          <p:nvPr/>
        </p:nvSpPr>
        <p:spPr>
          <a:xfrm>
            <a:off x="6948264" y="3697287"/>
            <a:ext cx="720080" cy="307777"/>
          </a:xfrm>
          <a:prstGeom prst="rect">
            <a:avLst/>
          </a:prstGeom>
          <a:noFill/>
          <a:effectLst/>
        </p:spPr>
        <p:txBody>
          <a:bodyPr wrap="square" rtlCol="0">
            <a:spAutoFit/>
          </a:bodyPr>
          <a:lstStyle/>
          <a:p>
            <a:r>
              <a:rPr lang="de-DE" sz="1400" b="1" dirty="0" smtClean="0">
                <a:solidFill>
                  <a:schemeClr val="tx2"/>
                </a:solidFill>
              </a:rPr>
              <a:t>5%</a:t>
            </a:r>
          </a:p>
        </p:txBody>
      </p:sp>
      <p:sp>
        <p:nvSpPr>
          <p:cNvPr id="127" name="Textfeld 39"/>
          <p:cNvSpPr txBox="1"/>
          <p:nvPr/>
        </p:nvSpPr>
        <p:spPr>
          <a:xfrm>
            <a:off x="4855383" y="3049215"/>
            <a:ext cx="548548" cy="307777"/>
          </a:xfrm>
          <a:prstGeom prst="rect">
            <a:avLst/>
          </a:prstGeom>
          <a:noFill/>
          <a:effectLst/>
        </p:spPr>
        <p:txBody>
          <a:bodyPr wrap="none" rtlCol="0">
            <a:spAutoFit/>
          </a:bodyPr>
          <a:lstStyle/>
          <a:p>
            <a:r>
              <a:rPr lang="de-DE" sz="1400" b="1" dirty="0" smtClean="0">
                <a:solidFill>
                  <a:schemeClr val="tx2"/>
                </a:solidFill>
              </a:rPr>
              <a:t>&lt;1%</a:t>
            </a:r>
          </a:p>
        </p:txBody>
      </p:sp>
      <p:sp>
        <p:nvSpPr>
          <p:cNvPr id="128" name="Textfeld 40"/>
          <p:cNvSpPr txBox="1"/>
          <p:nvPr/>
        </p:nvSpPr>
        <p:spPr>
          <a:xfrm>
            <a:off x="4959556" y="3265239"/>
            <a:ext cx="548548" cy="307777"/>
          </a:xfrm>
          <a:prstGeom prst="rect">
            <a:avLst/>
          </a:prstGeom>
          <a:noFill/>
          <a:effectLst/>
        </p:spPr>
        <p:txBody>
          <a:bodyPr wrap="none" rtlCol="0">
            <a:spAutoFit/>
          </a:bodyPr>
          <a:lstStyle/>
          <a:p>
            <a:r>
              <a:rPr lang="de-DE" sz="1400" b="1" dirty="0" smtClean="0">
                <a:solidFill>
                  <a:schemeClr val="tx2"/>
                </a:solidFill>
              </a:rPr>
              <a:t>&lt;1%</a:t>
            </a:r>
          </a:p>
        </p:txBody>
      </p:sp>
      <p:sp>
        <p:nvSpPr>
          <p:cNvPr id="129" name="Textfeld 45"/>
          <p:cNvSpPr txBox="1"/>
          <p:nvPr/>
        </p:nvSpPr>
        <p:spPr>
          <a:xfrm>
            <a:off x="6444208" y="2492896"/>
            <a:ext cx="720080" cy="307777"/>
          </a:xfrm>
          <a:prstGeom prst="rect">
            <a:avLst/>
          </a:prstGeom>
          <a:noFill/>
          <a:effectLst/>
        </p:spPr>
        <p:txBody>
          <a:bodyPr wrap="square" rtlCol="0">
            <a:spAutoFit/>
          </a:bodyPr>
          <a:lstStyle/>
          <a:p>
            <a:r>
              <a:rPr lang="de-DE" sz="1400" b="1" dirty="0" smtClean="0">
                <a:solidFill>
                  <a:schemeClr val="tx2"/>
                </a:solidFill>
              </a:rPr>
              <a:t>4%</a:t>
            </a:r>
          </a:p>
        </p:txBody>
      </p:sp>
      <p:sp>
        <p:nvSpPr>
          <p:cNvPr id="36" name="TextBox 35"/>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38</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323850" y="252413"/>
            <a:ext cx="7852998" cy="720000"/>
          </a:xfrm>
        </p:spPr>
        <p:txBody>
          <a:bodyPr>
            <a:normAutofit/>
          </a:bodyPr>
          <a:lstStyle/>
          <a:p>
            <a:pPr>
              <a:tabLst>
                <a:tab pos="3832225" algn="l"/>
              </a:tabLst>
            </a:pPr>
            <a:r>
              <a:rPr lang="de-DE" dirty="0" smtClean="0">
                <a:solidFill>
                  <a:schemeClr val="tx1"/>
                </a:solidFill>
              </a:rPr>
              <a:t>Natural Catastrophes Worldwide</a:t>
            </a:r>
            <a:r>
              <a:rPr lang="en-US" dirty="0" smtClean="0">
                <a:solidFill>
                  <a:schemeClr val="tx1"/>
                </a:solidFill>
              </a:rPr>
              <a:t> 2013</a:t>
            </a:r>
            <a:br>
              <a:rPr lang="en-US" dirty="0" smtClean="0">
                <a:solidFill>
                  <a:schemeClr val="tx1"/>
                </a:solidFill>
              </a:rPr>
            </a:br>
            <a:r>
              <a:rPr lang="en-US" sz="1800" dirty="0" smtClean="0">
                <a:solidFill>
                  <a:schemeClr val="tx1"/>
                </a:solidFill>
              </a:rPr>
              <a:t>The Five Costliest Natural Catastrophes for the Insurance Industry</a:t>
            </a:r>
            <a:endParaRPr lang="de-DE" b="0" dirty="0">
              <a:solidFill>
                <a:schemeClr val="tx1"/>
              </a:solidFill>
            </a:endParaRPr>
          </a:p>
        </p:txBody>
      </p:sp>
      <p:graphicFrame>
        <p:nvGraphicFramePr>
          <p:cNvPr id="3" name="Tabelle 2"/>
          <p:cNvGraphicFramePr>
            <a:graphicFrameLocks noGrp="1"/>
          </p:cNvGraphicFramePr>
          <p:nvPr/>
        </p:nvGraphicFramePr>
        <p:xfrm>
          <a:off x="263004" y="1418292"/>
          <a:ext cx="8562549" cy="4425356"/>
        </p:xfrm>
        <a:graphic>
          <a:graphicData uri="http://schemas.openxmlformats.org/drawingml/2006/table">
            <a:tbl>
              <a:tblPr>
                <a:effectLst/>
              </a:tblPr>
              <a:tblGrid>
                <a:gridCol w="1568593"/>
                <a:gridCol w="1070571"/>
                <a:gridCol w="2330173"/>
                <a:gridCol w="1223221"/>
                <a:gridCol w="1211546"/>
                <a:gridCol w="1158445"/>
              </a:tblGrid>
              <a:tr h="1027760">
                <a:tc>
                  <a:txBody>
                    <a:bodyPr/>
                    <a:lstStyle/>
                    <a:p>
                      <a:pPr>
                        <a:lnSpc>
                          <a:spcPct val="115000"/>
                        </a:lnSpc>
                        <a:spcAft>
                          <a:spcPts val="0"/>
                        </a:spcAft>
                      </a:pPr>
                      <a:r>
                        <a:rPr lang="en-US" sz="1600" b="0" dirty="0">
                          <a:solidFill>
                            <a:srgbClr val="FFFFFF"/>
                          </a:solidFill>
                          <a:latin typeface="+mn-lt"/>
                          <a:ea typeface="Arial"/>
                          <a:cs typeface="Times New Roman"/>
                        </a:rPr>
                        <a:t>Date</a:t>
                      </a:r>
                      <a:endParaRPr lang="de-DE" sz="1600" b="0" dirty="0">
                        <a:latin typeface="+mn-lt"/>
                        <a:ea typeface="Arial"/>
                        <a:cs typeface="Times New Roman"/>
                      </a:endParaRPr>
                    </a:p>
                  </a:txBody>
                  <a:tcPr marL="90170" marR="90170" marT="45085" marB="45085" anchor="b">
                    <a:lnL w="12700" cap="flat" cmpd="sng" algn="ctr">
                      <a:solidFill>
                        <a:srgbClr val="FFFFFF"/>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bg2"/>
                    </a:solidFill>
                  </a:tcPr>
                </a:tc>
                <a:tc>
                  <a:txBody>
                    <a:bodyPr/>
                    <a:lstStyle/>
                    <a:p>
                      <a:pPr>
                        <a:lnSpc>
                          <a:spcPct val="115000"/>
                        </a:lnSpc>
                        <a:spcAft>
                          <a:spcPts val="0"/>
                        </a:spcAft>
                      </a:pPr>
                      <a:r>
                        <a:rPr lang="en-US" sz="1600" b="0" dirty="0" smtClean="0">
                          <a:solidFill>
                            <a:srgbClr val="FFFFFF"/>
                          </a:solidFill>
                          <a:latin typeface="+mn-lt"/>
                          <a:ea typeface="Arial"/>
                          <a:cs typeface="Times New Roman"/>
                        </a:rPr>
                        <a:t>Region</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bg2"/>
                    </a:solidFill>
                  </a:tcPr>
                </a:tc>
                <a:tc>
                  <a:txBody>
                    <a:bodyPr/>
                    <a:lstStyle/>
                    <a:p>
                      <a:pPr>
                        <a:lnSpc>
                          <a:spcPct val="115000"/>
                        </a:lnSpc>
                        <a:spcAft>
                          <a:spcPts val="0"/>
                        </a:spcAft>
                      </a:pPr>
                      <a:r>
                        <a:rPr lang="en-US" sz="1600" b="0" dirty="0">
                          <a:solidFill>
                            <a:srgbClr val="FFFFFF"/>
                          </a:solidFill>
                          <a:latin typeface="+mn-lt"/>
                          <a:ea typeface="Arial"/>
                          <a:cs typeface="Times New Roman"/>
                        </a:rPr>
                        <a:t>Event</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bg2"/>
                    </a:solidFill>
                  </a:tcPr>
                </a:tc>
                <a:tc>
                  <a:txBody>
                    <a:bodyPr/>
                    <a:lstStyle/>
                    <a:p>
                      <a:pPr algn="ctr">
                        <a:lnSpc>
                          <a:spcPct val="115000"/>
                        </a:lnSpc>
                        <a:spcAft>
                          <a:spcPts val="0"/>
                        </a:spcAft>
                      </a:pPr>
                      <a:r>
                        <a:rPr lang="en-US" sz="1600" b="0" dirty="0">
                          <a:solidFill>
                            <a:srgbClr val="FFFFFF"/>
                          </a:solidFill>
                          <a:latin typeface="+mn-lt"/>
                          <a:ea typeface="Arial"/>
                          <a:cs typeface="Times New Roman"/>
                        </a:rPr>
                        <a:t>Fatalities</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bg2"/>
                    </a:solidFill>
                  </a:tcPr>
                </a:tc>
                <a:tc>
                  <a:txBody>
                    <a:bodyPr/>
                    <a:lstStyle/>
                    <a:p>
                      <a:pPr algn="ctr">
                        <a:lnSpc>
                          <a:spcPct val="115000"/>
                        </a:lnSpc>
                        <a:spcAft>
                          <a:spcPts val="0"/>
                        </a:spcAft>
                      </a:pPr>
                      <a:r>
                        <a:rPr lang="en-US" sz="1600" b="0" dirty="0">
                          <a:solidFill>
                            <a:srgbClr val="FFFFFF"/>
                          </a:solidFill>
                          <a:latin typeface="+mn-lt"/>
                          <a:ea typeface="Arial"/>
                          <a:cs typeface="Times New Roman"/>
                        </a:rPr>
                        <a:t>Overall losses </a:t>
                      </a:r>
                      <a:endParaRPr lang="de-DE" sz="1600" b="0" dirty="0">
                        <a:latin typeface="+mn-lt"/>
                        <a:ea typeface="Arial"/>
                        <a:cs typeface="Times New Roman"/>
                      </a:endParaRPr>
                    </a:p>
                    <a:p>
                      <a:pPr algn="ctr">
                        <a:lnSpc>
                          <a:spcPct val="115000"/>
                        </a:lnSpc>
                        <a:spcAft>
                          <a:spcPts val="0"/>
                        </a:spcAft>
                      </a:pPr>
                      <a:r>
                        <a:rPr lang="en-US" sz="1600" b="0" dirty="0">
                          <a:solidFill>
                            <a:srgbClr val="FFFFFF"/>
                          </a:solidFill>
                          <a:latin typeface="+mn-lt"/>
                          <a:ea typeface="Arial"/>
                          <a:cs typeface="Times New Roman"/>
                        </a:rPr>
                        <a:t>US</a:t>
                      </a:r>
                      <a:r>
                        <a:rPr lang="en-US" sz="1600" b="0" dirty="0" smtClean="0">
                          <a:solidFill>
                            <a:srgbClr val="FFFFFF"/>
                          </a:solidFill>
                          <a:latin typeface="+mn-lt"/>
                          <a:ea typeface="Arial"/>
                          <a:cs typeface="Times New Roman"/>
                        </a:rPr>
                        <a:t>$ m</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bg2"/>
                    </a:solidFill>
                  </a:tcPr>
                </a:tc>
                <a:tc>
                  <a:txBody>
                    <a:bodyPr/>
                    <a:lstStyle/>
                    <a:p>
                      <a:pPr algn="ctr">
                        <a:lnSpc>
                          <a:spcPct val="115000"/>
                        </a:lnSpc>
                        <a:spcAft>
                          <a:spcPts val="0"/>
                        </a:spcAft>
                      </a:pPr>
                      <a:r>
                        <a:rPr lang="en-US" sz="1600" b="0" dirty="0">
                          <a:solidFill>
                            <a:srgbClr val="FFFFFF"/>
                          </a:solidFill>
                          <a:latin typeface="+mn-lt"/>
                          <a:ea typeface="Arial"/>
                          <a:cs typeface="Times New Roman"/>
                        </a:rPr>
                        <a:t>Insured losses</a:t>
                      </a:r>
                      <a:endParaRPr lang="de-DE" sz="1600" b="0" dirty="0">
                        <a:latin typeface="+mn-lt"/>
                        <a:ea typeface="Arial"/>
                        <a:cs typeface="Times New Roman"/>
                      </a:endParaRPr>
                    </a:p>
                    <a:p>
                      <a:pPr algn="ctr">
                        <a:lnSpc>
                          <a:spcPct val="115000"/>
                        </a:lnSpc>
                        <a:spcAft>
                          <a:spcPts val="0"/>
                        </a:spcAft>
                      </a:pPr>
                      <a:r>
                        <a:rPr lang="en-US" sz="1600" b="0" dirty="0">
                          <a:solidFill>
                            <a:srgbClr val="FFFFFF"/>
                          </a:solidFill>
                          <a:latin typeface="+mn-lt"/>
                          <a:ea typeface="Arial"/>
                          <a:cs typeface="Times New Roman"/>
                        </a:rPr>
                        <a:t>US</a:t>
                      </a:r>
                      <a:r>
                        <a:rPr lang="en-US" sz="1600" b="0" dirty="0" smtClean="0">
                          <a:solidFill>
                            <a:srgbClr val="FFFFFF"/>
                          </a:solidFill>
                          <a:latin typeface="+mn-lt"/>
                          <a:ea typeface="Arial"/>
                          <a:cs typeface="Times New Roman"/>
                        </a:rPr>
                        <a:t>$ m</a:t>
                      </a:r>
                      <a:endParaRPr lang="de-DE" sz="1600" b="0" dirty="0">
                        <a:latin typeface="+mn-lt"/>
                        <a:ea typeface="Arial"/>
                        <a:cs typeface="Times New Roman"/>
                      </a:endParaRPr>
                    </a:p>
                  </a:txBody>
                  <a:tcPr marL="90170" marR="90170" marT="45085" marB="45085" anchor="b">
                    <a:lnL w="12700" cap="flat" cmpd="sng" algn="ctr">
                      <a:solidFill>
                        <a:schemeClr val="bg1"/>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solidFill>
                      <a:schemeClr val="bg2"/>
                    </a:solidFill>
                  </a:tcPr>
                </a:tc>
              </a:tr>
              <a:tr h="576027">
                <a:tc>
                  <a:txBody>
                    <a:bodyPr/>
                    <a:lstStyle/>
                    <a:p>
                      <a:pPr>
                        <a:lnSpc>
                          <a:spcPct val="115000"/>
                        </a:lnSpc>
                        <a:spcAft>
                          <a:spcPts val="0"/>
                        </a:spcAft>
                      </a:pPr>
                      <a:r>
                        <a:rPr lang="de-DE" sz="1600" b="0" dirty="0">
                          <a:solidFill>
                            <a:schemeClr val="tx2"/>
                          </a:solidFill>
                          <a:latin typeface="+mn-lt"/>
                          <a:ea typeface="Arial"/>
                          <a:cs typeface="Arial"/>
                        </a:rPr>
                        <a:t>June 2013</a:t>
                      </a:r>
                      <a:endParaRPr lang="de-DE" sz="2400" b="0" dirty="0">
                        <a:solidFill>
                          <a:schemeClr val="tx2"/>
                        </a:solidFill>
                        <a:latin typeface="+mn-lt"/>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US" sz="1600" b="0" dirty="0">
                          <a:solidFill>
                            <a:schemeClr val="tx2"/>
                          </a:solidFill>
                          <a:latin typeface="+mn-lt"/>
                          <a:ea typeface="Arial"/>
                          <a:cs typeface="Arial"/>
                        </a:rPr>
                        <a:t>Europe</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en-US" sz="1600" b="0">
                          <a:solidFill>
                            <a:schemeClr val="tx2"/>
                          </a:solidFill>
                          <a:latin typeface="+mn-lt"/>
                          <a:ea typeface="Arial"/>
                          <a:cs typeface="Arial"/>
                        </a:rPr>
                        <a:t>Floods</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en-US" sz="1600" b="0" dirty="0">
                          <a:solidFill>
                            <a:schemeClr val="tx2"/>
                          </a:solidFill>
                          <a:latin typeface="+mn-lt"/>
                          <a:ea typeface="Arial"/>
                          <a:cs typeface="Arial"/>
                        </a:rPr>
                        <a:t>22</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en-US" sz="1600" b="0">
                          <a:solidFill>
                            <a:schemeClr val="tx2"/>
                          </a:solidFill>
                          <a:latin typeface="+mn-lt"/>
                          <a:ea typeface="Arial"/>
                          <a:cs typeface="Arial"/>
                        </a:rPr>
                        <a:t>&gt;16,000*</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en-US" sz="1600" b="0" dirty="0" smtClean="0">
                          <a:solidFill>
                            <a:schemeClr val="tx2"/>
                          </a:solidFill>
                          <a:latin typeface="+mn-lt"/>
                          <a:ea typeface="Arial"/>
                          <a:cs typeface="Arial"/>
                        </a:rPr>
                        <a:t>~3,900*</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831130">
                <a:tc>
                  <a:txBody>
                    <a:bodyPr/>
                    <a:lstStyle/>
                    <a:p>
                      <a:pPr>
                        <a:lnSpc>
                          <a:spcPct val="115000"/>
                        </a:lnSpc>
                        <a:spcAft>
                          <a:spcPts val="0"/>
                        </a:spcAft>
                      </a:pPr>
                      <a:r>
                        <a:rPr lang="de-DE" sz="1600" b="0" dirty="0" smtClean="0">
                          <a:solidFill>
                            <a:schemeClr val="tx2"/>
                          </a:solidFill>
                          <a:latin typeface="+mn-lt"/>
                          <a:ea typeface="Arial"/>
                          <a:cs typeface="Arial"/>
                        </a:rPr>
                        <a:t>18-20.5.2013</a:t>
                      </a:r>
                      <a:endParaRPr lang="de-DE" sz="2400" b="0" dirty="0">
                        <a:solidFill>
                          <a:schemeClr val="tx2"/>
                        </a:solidFill>
                        <a:latin typeface="+mn-lt"/>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600" b="0" dirty="0">
                          <a:solidFill>
                            <a:schemeClr val="tx2"/>
                          </a:solidFill>
                          <a:latin typeface="+mn-lt"/>
                          <a:ea typeface="Arial"/>
                          <a:cs typeface="Arial"/>
                        </a:rPr>
                        <a:t>USA</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de-DE" sz="1600" b="0" dirty="0">
                          <a:solidFill>
                            <a:schemeClr val="tx2"/>
                          </a:solidFill>
                          <a:latin typeface="+mn-lt"/>
                          <a:ea typeface="Arial"/>
                          <a:cs typeface="Arial"/>
                        </a:rPr>
                        <a:t>Thunderstorms, tornado</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dirty="0">
                          <a:solidFill>
                            <a:schemeClr val="tx2"/>
                          </a:solidFill>
                          <a:latin typeface="+mn-lt"/>
                          <a:ea typeface="Arial"/>
                          <a:cs typeface="Arial"/>
                        </a:rPr>
                        <a:t>26</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dirty="0">
                          <a:solidFill>
                            <a:schemeClr val="tx2"/>
                          </a:solidFill>
                          <a:latin typeface="+mn-lt"/>
                          <a:ea typeface="Arial"/>
                          <a:cs typeface="Arial"/>
                        </a:rPr>
                        <a:t>3,100</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a:solidFill>
                            <a:schemeClr val="tx2"/>
                          </a:solidFill>
                          <a:latin typeface="+mn-lt"/>
                          <a:ea typeface="Arial"/>
                          <a:cs typeface="Arial"/>
                        </a:rPr>
                        <a:t>1,575</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707206">
                <a:tc>
                  <a:txBody>
                    <a:bodyPr/>
                    <a:lstStyle/>
                    <a:p>
                      <a:pPr>
                        <a:lnSpc>
                          <a:spcPct val="115000"/>
                        </a:lnSpc>
                        <a:spcAft>
                          <a:spcPts val="0"/>
                        </a:spcAft>
                      </a:pPr>
                      <a:r>
                        <a:rPr lang="de-DE" sz="1600" b="0">
                          <a:solidFill>
                            <a:schemeClr val="tx2"/>
                          </a:solidFill>
                          <a:latin typeface="+mn-lt"/>
                          <a:ea typeface="Arial"/>
                          <a:cs typeface="Times New Roman"/>
                        </a:rPr>
                        <a:t>18-19.3.2013</a:t>
                      </a:r>
                      <a:endParaRPr lang="de-DE" sz="2400" b="0">
                        <a:solidFill>
                          <a:schemeClr val="tx2"/>
                        </a:solidFill>
                        <a:latin typeface="+mn-lt"/>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600" b="0">
                          <a:solidFill>
                            <a:schemeClr val="tx2"/>
                          </a:solidFill>
                          <a:latin typeface="+mn-lt"/>
                          <a:ea typeface="Arial"/>
                          <a:cs typeface="Arial"/>
                        </a:rPr>
                        <a:t>USA</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de-DE" sz="1600" b="0">
                          <a:solidFill>
                            <a:schemeClr val="tx2"/>
                          </a:solidFill>
                          <a:latin typeface="+mn-lt"/>
                          <a:ea typeface="Arial"/>
                          <a:cs typeface="Arial"/>
                        </a:rPr>
                        <a:t>Thunderstorms</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dirty="0">
                          <a:solidFill>
                            <a:schemeClr val="tx2"/>
                          </a:solidFill>
                          <a:latin typeface="+mn-lt"/>
                          <a:ea typeface="Arial"/>
                          <a:cs typeface="Arial"/>
                        </a:rPr>
                        <a:t>2</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dirty="0">
                          <a:solidFill>
                            <a:schemeClr val="tx2"/>
                          </a:solidFill>
                          <a:latin typeface="+mn-lt"/>
                          <a:ea typeface="Arial"/>
                          <a:cs typeface="Arial"/>
                        </a:rPr>
                        <a:t>2,000</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dirty="0">
                          <a:solidFill>
                            <a:schemeClr val="tx2"/>
                          </a:solidFill>
                          <a:latin typeface="+mn-lt"/>
                          <a:ea typeface="Arial"/>
                          <a:cs typeface="Arial"/>
                        </a:rPr>
                        <a:t>1,415</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707206">
                <a:tc>
                  <a:txBody>
                    <a:bodyPr/>
                    <a:lstStyle/>
                    <a:p>
                      <a:pPr>
                        <a:lnSpc>
                          <a:spcPct val="115000"/>
                        </a:lnSpc>
                        <a:spcAft>
                          <a:spcPts val="0"/>
                        </a:spcAft>
                      </a:pPr>
                      <a:r>
                        <a:rPr lang="de-DE" sz="1600" b="0" dirty="0" smtClean="0">
                          <a:solidFill>
                            <a:schemeClr val="tx2"/>
                          </a:solidFill>
                          <a:latin typeface="+mn-lt"/>
                          <a:ea typeface="Arial"/>
                          <a:cs typeface="Times New Roman"/>
                        </a:rPr>
                        <a:t>June </a:t>
                      </a:r>
                      <a:r>
                        <a:rPr lang="de-DE" sz="1600" b="0" dirty="0">
                          <a:solidFill>
                            <a:schemeClr val="tx2"/>
                          </a:solidFill>
                          <a:latin typeface="+mn-lt"/>
                          <a:ea typeface="Arial"/>
                          <a:cs typeface="Times New Roman"/>
                        </a:rPr>
                        <a:t>2013</a:t>
                      </a:r>
                      <a:endParaRPr lang="de-DE" sz="2400" b="0" dirty="0">
                        <a:solidFill>
                          <a:schemeClr val="tx2"/>
                        </a:solidFill>
                        <a:latin typeface="+mn-lt"/>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de-DE" sz="1600" b="0">
                          <a:solidFill>
                            <a:schemeClr val="tx2"/>
                          </a:solidFill>
                          <a:latin typeface="+mn-lt"/>
                          <a:ea typeface="Arial"/>
                          <a:cs typeface="Arial"/>
                        </a:rPr>
                        <a:t>Canada</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15000"/>
                        </a:lnSpc>
                        <a:spcAft>
                          <a:spcPts val="0"/>
                        </a:spcAft>
                      </a:pPr>
                      <a:r>
                        <a:rPr lang="en-US" sz="1600" b="0">
                          <a:solidFill>
                            <a:schemeClr val="tx2"/>
                          </a:solidFill>
                          <a:latin typeface="+mn-lt"/>
                          <a:ea typeface="Arial"/>
                          <a:cs typeface="Arial"/>
                        </a:rPr>
                        <a:t>Floods</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a:solidFill>
                            <a:schemeClr val="tx2"/>
                          </a:solidFill>
                          <a:latin typeface="+mn-lt"/>
                          <a:ea typeface="Arial"/>
                          <a:cs typeface="Arial"/>
                        </a:rPr>
                        <a:t>3</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a:solidFill>
                            <a:schemeClr val="tx2"/>
                          </a:solidFill>
                          <a:latin typeface="+mn-lt"/>
                          <a:ea typeface="Arial"/>
                          <a:cs typeface="Arial"/>
                        </a:rPr>
                        <a:t>&gt;3,000*</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lnSpc>
                          <a:spcPct val="115000"/>
                        </a:lnSpc>
                        <a:spcAft>
                          <a:spcPts val="0"/>
                        </a:spcAft>
                      </a:pPr>
                      <a:r>
                        <a:rPr lang="de-DE" sz="1600" b="0" dirty="0">
                          <a:solidFill>
                            <a:schemeClr val="tx2"/>
                          </a:solidFill>
                          <a:latin typeface="+mn-lt"/>
                          <a:ea typeface="Arial"/>
                          <a:cs typeface="Arial"/>
                        </a:rPr>
                        <a:t>&gt;1,000*</a:t>
                      </a:r>
                      <a:endParaRPr lang="de-DE" sz="24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576027">
                <a:tc>
                  <a:txBody>
                    <a:bodyPr/>
                    <a:lstStyle/>
                    <a:p>
                      <a:pPr>
                        <a:lnSpc>
                          <a:spcPct val="115000"/>
                        </a:lnSpc>
                        <a:spcAft>
                          <a:spcPts val="0"/>
                        </a:spcAft>
                      </a:pPr>
                      <a:r>
                        <a:rPr lang="de-DE" sz="1600" b="0">
                          <a:solidFill>
                            <a:schemeClr val="tx2"/>
                          </a:solidFill>
                          <a:latin typeface="+mn-lt"/>
                          <a:ea typeface="Arial"/>
                          <a:cs typeface="Times New Roman"/>
                        </a:rPr>
                        <a:t>21-31.1.2013</a:t>
                      </a:r>
                      <a:endParaRPr lang="de-DE" sz="2400" b="0">
                        <a:solidFill>
                          <a:schemeClr val="tx2"/>
                        </a:solidFill>
                        <a:latin typeface="+mn-lt"/>
                        <a:ea typeface="Arial"/>
                        <a:cs typeface="Times New Roman"/>
                      </a:endParaRPr>
                    </a:p>
                  </a:txBody>
                  <a:tcPr marL="90170" marR="90170" marT="45085" marB="45085">
                    <a:lnL w="12700" cap="flat" cmpd="sng" algn="ctr">
                      <a:solidFill>
                        <a:srgbClr val="FFFFFF"/>
                      </a:solidFill>
                      <a:prstDash val="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lumMod val="85000"/>
                      </a:schemeClr>
                    </a:solidFill>
                  </a:tcPr>
                </a:tc>
                <a:tc>
                  <a:txBody>
                    <a:bodyPr/>
                    <a:lstStyle/>
                    <a:p>
                      <a:pPr>
                        <a:lnSpc>
                          <a:spcPct val="115000"/>
                        </a:lnSpc>
                        <a:spcAft>
                          <a:spcPts val="0"/>
                        </a:spcAft>
                      </a:pPr>
                      <a:r>
                        <a:rPr lang="de-DE" sz="1600" b="0">
                          <a:solidFill>
                            <a:schemeClr val="tx2"/>
                          </a:solidFill>
                          <a:latin typeface="+mn-lt"/>
                          <a:ea typeface="Arial"/>
                          <a:cs typeface="Arial"/>
                        </a:rPr>
                        <a:t>Australia</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a:lnSpc>
                          <a:spcPct val="115000"/>
                        </a:lnSpc>
                        <a:spcAft>
                          <a:spcPts val="0"/>
                        </a:spcAft>
                      </a:pPr>
                      <a:r>
                        <a:rPr lang="en-US" sz="1600" b="0">
                          <a:solidFill>
                            <a:schemeClr val="tx2"/>
                          </a:solidFill>
                          <a:latin typeface="+mn-lt"/>
                          <a:ea typeface="Arial"/>
                          <a:cs typeface="Arial"/>
                        </a:rPr>
                        <a:t>Floods</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algn="r">
                        <a:lnSpc>
                          <a:spcPct val="115000"/>
                        </a:lnSpc>
                        <a:spcAft>
                          <a:spcPts val="0"/>
                        </a:spcAft>
                      </a:pPr>
                      <a:r>
                        <a:rPr lang="de-DE" sz="1600" b="0">
                          <a:solidFill>
                            <a:schemeClr val="tx2"/>
                          </a:solidFill>
                          <a:latin typeface="+mn-lt"/>
                          <a:ea typeface="Arial"/>
                          <a:cs typeface="Arial"/>
                        </a:rPr>
                        <a:t>6</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algn="r">
                        <a:lnSpc>
                          <a:spcPct val="115000"/>
                        </a:lnSpc>
                        <a:spcAft>
                          <a:spcPts val="0"/>
                        </a:spcAft>
                      </a:pPr>
                      <a:r>
                        <a:rPr lang="de-DE" sz="1600" b="0">
                          <a:solidFill>
                            <a:schemeClr val="tx2"/>
                          </a:solidFill>
                          <a:latin typeface="+mn-lt"/>
                          <a:ea typeface="Arial"/>
                          <a:cs typeface="Arial"/>
                        </a:rPr>
                        <a:t>2,000</a:t>
                      </a:r>
                      <a:endParaRPr lang="de-DE" sz="2400" b="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c>
                  <a:txBody>
                    <a:bodyPr/>
                    <a:lstStyle/>
                    <a:p>
                      <a:pPr algn="r">
                        <a:lnSpc>
                          <a:spcPct val="115000"/>
                        </a:lnSpc>
                        <a:spcAft>
                          <a:spcPts val="0"/>
                        </a:spcAft>
                      </a:pPr>
                      <a:r>
                        <a:rPr lang="de-DE" sz="1600" b="0" dirty="0" smtClean="0">
                          <a:solidFill>
                            <a:schemeClr val="tx2"/>
                          </a:solidFill>
                          <a:latin typeface="+mn-lt"/>
                          <a:ea typeface="Arial"/>
                          <a:cs typeface="Times New Roman"/>
                        </a:rPr>
                        <a:t>1,100</a:t>
                      </a:r>
                      <a:endParaRPr lang="de-DE" sz="1600" b="0" dirty="0">
                        <a:solidFill>
                          <a:schemeClr val="tx2"/>
                        </a:solidFill>
                        <a:latin typeface="+mn-lt"/>
                        <a:ea typeface="Arial"/>
                        <a:cs typeface="Times New Roman"/>
                      </a:endParaRPr>
                    </a:p>
                  </a:txBody>
                  <a:tcPr marL="90170" marR="90170" marT="45085" marB="45085">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FFFF"/>
                      </a:solidFill>
                      <a:prstDash val="dot"/>
                      <a:round/>
                      <a:headEnd type="none" w="med" len="med"/>
                      <a:tailEnd type="none" w="med" len="med"/>
                    </a:lnB>
                    <a:solidFill>
                      <a:schemeClr val="bg1"/>
                    </a:solidFill>
                  </a:tcPr>
                </a:tc>
              </a:tr>
            </a:tbl>
          </a:graphicData>
        </a:graphic>
      </p:graphicFrame>
      <p:sp>
        <p:nvSpPr>
          <p:cNvPr id="6" name="Rechteck 5"/>
          <p:cNvSpPr/>
          <p:nvPr/>
        </p:nvSpPr>
        <p:spPr>
          <a:xfrm>
            <a:off x="7675932" y="1431940"/>
            <a:ext cx="1171165" cy="444533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7"/>
          <p:cNvSpPr>
            <a:spLocks noChangeArrowheads="1"/>
          </p:cNvSpPr>
          <p:nvPr/>
        </p:nvSpPr>
        <p:spPr bwMode="auto">
          <a:xfrm>
            <a:off x="0" y="6585507"/>
            <a:ext cx="244329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PCS -  Property Claim Services</a:t>
            </a:r>
            <a:endParaRPr lang="en-US" sz="1000" i="1" dirty="0">
              <a:solidFill>
                <a:schemeClr val="accent4">
                  <a:lumMod val="75000"/>
                </a:schemeClr>
              </a:solidFill>
              <a:latin typeface="Arial" charset="0"/>
            </a:endParaRPr>
          </a:p>
        </p:txBody>
      </p:sp>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39</a:t>
            </a:fld>
            <a:endParaRPr lang="en-US" sz="1000" dirty="0">
              <a:solidFill>
                <a:schemeClr val="accent4">
                  <a:lumMod val="75000"/>
                </a:schemeClr>
              </a:solidFill>
              <a:latin typeface="+mn-lt"/>
            </a:endParaRPr>
          </a:p>
        </p:txBody>
      </p:sp>
      <p:sp>
        <p:nvSpPr>
          <p:cNvPr id="12" name="Textfeld 11"/>
          <p:cNvSpPr txBox="1"/>
          <p:nvPr/>
        </p:nvSpPr>
        <p:spPr>
          <a:xfrm>
            <a:off x="251520" y="5949280"/>
            <a:ext cx="2762295" cy="338554"/>
          </a:xfrm>
          <a:prstGeom prst="rect">
            <a:avLst/>
          </a:prstGeom>
          <a:noFill/>
          <a:effectLst/>
        </p:spPr>
        <p:txBody>
          <a:bodyPr wrap="none" rtlCol="0">
            <a:spAutoFit/>
          </a:bodyPr>
          <a:lstStyle/>
          <a:p>
            <a:r>
              <a:rPr lang="de-DE" sz="1600" dirty="0" smtClean="0">
                <a:solidFill>
                  <a:schemeClr val="tx2"/>
                </a:solidFill>
              </a:rPr>
              <a:t>*Loss </a:t>
            </a:r>
            <a:r>
              <a:rPr lang="de-DE" sz="1600" dirty="0" err="1" smtClean="0">
                <a:solidFill>
                  <a:schemeClr val="tx2"/>
                </a:solidFill>
              </a:rPr>
              <a:t>estimation</a:t>
            </a:r>
            <a:r>
              <a:rPr lang="de-DE" sz="1600" dirty="0" smtClean="0">
                <a:solidFill>
                  <a:schemeClr val="tx2"/>
                </a:solidFill>
              </a:rPr>
              <a:t> in </a:t>
            </a:r>
            <a:r>
              <a:rPr lang="de-DE" sz="1600" dirty="0" err="1" smtClean="0">
                <a:solidFill>
                  <a:schemeClr val="tx2"/>
                </a:solidFill>
              </a:rPr>
              <a:t>progress</a:t>
            </a:r>
            <a:endParaRPr lang="de-DE" sz="1600" dirty="0" smtClean="0">
              <a:solidFill>
                <a:schemeClr val="tx2"/>
              </a:solidFill>
            </a:endParaRPr>
          </a:p>
        </p:txBody>
      </p:sp>
      <p:sp>
        <p:nvSpPr>
          <p:cNvPr id="13" name="Rectangle 12"/>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US/Global Natural Catastrophe Update</a:t>
            </a:r>
            <a:br>
              <a:rPr lang="en-US" dirty="0" smtClean="0"/>
            </a:br>
            <a:r>
              <a:rPr lang="en-US" dirty="0" smtClean="0"/>
              <a:t/>
            </a:r>
            <a:br>
              <a:rPr lang="en-US" dirty="0" smtClean="0"/>
            </a:br>
            <a:r>
              <a:rPr lang="en-US" sz="1800" dirty="0" smtClean="0"/>
              <a:t>Carl Hedde, SVP, Head of Risk Accumulation</a:t>
            </a:r>
            <a:br>
              <a:rPr lang="en-US" sz="1800" dirty="0" smtClean="0"/>
            </a:br>
            <a:r>
              <a:rPr lang="en-US" sz="1800" dirty="0" smtClean="0"/>
              <a:t>Munich Reinsurance America, Inc.</a:t>
            </a:r>
            <a:endParaRPr lang="en-US" sz="1800" dirty="0"/>
          </a:p>
        </p:txBody>
      </p:sp>
      <p:pic>
        <p:nvPicPr>
          <p:cNvPr id="9" name="Picture Placeholder 4" descr="http://www.fema.gov/photodata/original/66133.jpg"/>
          <p:cNvPicPr>
            <a:picLocks noGrp="1" noChangeAspect="1" noChangeArrowheads="1"/>
          </p:cNvPicPr>
          <p:nvPr>
            <p:ph type="pic" sz="quarter" idx="10"/>
            <p:custDataLst>
              <p:tags r:id="rId2"/>
            </p:custDataLst>
          </p:nvPr>
        </p:nvPicPr>
        <p:blipFill>
          <a:blip r:embed="rId5" cstate="email"/>
          <a:srcRect/>
          <a:stretch>
            <a:fillRect/>
          </a:stretch>
        </p:blipFill>
        <p:spPr bwMode="auto">
          <a:xfrm>
            <a:off x="0" y="3228975"/>
            <a:ext cx="9144000" cy="3635375"/>
          </a:xfrm>
          <a:prstGeom prst="rect">
            <a:avLst/>
          </a:prstGeom>
          <a:noFill/>
        </p:spPr>
      </p:pic>
      <p:sp>
        <p:nvSpPr>
          <p:cNvPr id="10" name="TextBox 9"/>
          <p:cNvSpPr txBox="1"/>
          <p:nvPr/>
        </p:nvSpPr>
        <p:spPr>
          <a:xfrm>
            <a:off x="8128979" y="6611779"/>
            <a:ext cx="1015021" cy="24622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000" dirty="0" smtClean="0">
                <a:solidFill>
                  <a:schemeClr val="bg1"/>
                </a:solidFill>
              </a:rPr>
              <a:t>Source: FEMA</a:t>
            </a:r>
            <a:endParaRPr lang="en-US" sz="1000"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23850" y="252413"/>
            <a:ext cx="6837362" cy="812800"/>
          </a:xfrm>
        </p:spPr>
        <p:txBody>
          <a:bodyPr>
            <a:normAutofit/>
          </a:bodyPr>
          <a:lstStyle/>
          <a:p>
            <a:r>
              <a:rPr lang="en-US" dirty="0" smtClean="0">
                <a:solidFill>
                  <a:schemeClr val="tx1"/>
                </a:solidFill>
              </a:rPr>
              <a:t>Costliest Natural Catastrophes Since 1950</a:t>
            </a:r>
            <a:br>
              <a:rPr lang="en-US" dirty="0" smtClean="0">
                <a:solidFill>
                  <a:schemeClr val="tx1"/>
                </a:solidFill>
              </a:rPr>
            </a:br>
            <a:r>
              <a:rPr lang="en-US" sz="1800" dirty="0" smtClean="0">
                <a:solidFill>
                  <a:schemeClr val="tx1"/>
                </a:solidFill>
              </a:rPr>
              <a:t>Rank by Insured Losses </a:t>
            </a:r>
            <a:endParaRPr lang="en-US" sz="1800" b="0" dirty="0" smtClean="0">
              <a:solidFill>
                <a:schemeClr val="tx1"/>
              </a:solidFill>
            </a:endParaRPr>
          </a:p>
        </p:txBody>
      </p:sp>
      <p:graphicFrame>
        <p:nvGraphicFramePr>
          <p:cNvPr id="8" name="Tabelle 7"/>
          <p:cNvGraphicFramePr>
            <a:graphicFrameLocks noGrp="1"/>
          </p:cNvGraphicFramePr>
          <p:nvPr/>
        </p:nvGraphicFramePr>
        <p:xfrm>
          <a:off x="258932" y="1431921"/>
          <a:ext cx="8567928" cy="4876803"/>
        </p:xfrm>
        <a:graphic>
          <a:graphicData uri="http://schemas.openxmlformats.org/drawingml/2006/table">
            <a:tbl>
              <a:tblPr firstRow="1" bandRow="1">
                <a:effectLst/>
                <a:tableStyleId>{5C22544A-7EE6-4342-B048-85BDC9FD1C3A}</a:tableStyleId>
              </a:tblPr>
              <a:tblGrid>
                <a:gridCol w="1293271"/>
                <a:gridCol w="2667373"/>
                <a:gridCol w="2020739"/>
                <a:gridCol w="2586545"/>
              </a:tblGrid>
              <a:tr h="912363">
                <a:tc>
                  <a:txBody>
                    <a:bodyPr/>
                    <a:lstStyle/>
                    <a:p>
                      <a:r>
                        <a:rPr lang="de-DE" sz="1800" b="0" dirty="0" smtClean="0"/>
                        <a:t>Year</a:t>
                      </a:r>
                      <a:endParaRPr lang="de-DE" sz="1800" b="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b="0" dirty="0" smtClean="0"/>
                        <a:t>Event</a:t>
                      </a:r>
                      <a:endParaRPr lang="de-DE" sz="1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b="0" dirty="0" smtClean="0"/>
                        <a:t>Region </a:t>
                      </a:r>
                      <a:endParaRPr lang="de-DE" sz="1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800" b="0" noProof="0" dirty="0" smtClean="0"/>
                        <a:t>Insured loss</a:t>
                      </a:r>
                    </a:p>
                    <a:p>
                      <a:r>
                        <a:rPr lang="en-US" sz="1600" b="0" noProof="0" dirty="0" err="1" smtClean="0"/>
                        <a:t>US$m</a:t>
                      </a:r>
                      <a:endParaRPr lang="en-US" sz="1600" b="0" noProof="0" dirty="0" smtClean="0"/>
                    </a:p>
                    <a:p>
                      <a:r>
                        <a:rPr lang="en-US" sz="1600" b="0" noProof="0" dirty="0" smtClean="0"/>
                        <a:t>(in original values)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444">
                <a:tc>
                  <a:txBody>
                    <a:bodyPr/>
                    <a:lstStyle/>
                    <a:p>
                      <a:r>
                        <a:rPr lang="en-US" sz="1600" b="0" noProof="0" dirty="0" smtClean="0">
                          <a:solidFill>
                            <a:schemeClr val="tx1">
                              <a:lumMod val="85000"/>
                              <a:lumOff val="15000"/>
                            </a:schemeClr>
                          </a:solidFill>
                        </a:rPr>
                        <a:t>2005</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Hurricane Katrina</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smtClean="0">
                          <a:solidFill>
                            <a:schemeClr val="tx1">
                              <a:lumMod val="85000"/>
                              <a:lumOff val="15000"/>
                            </a:schemeClr>
                          </a:solidFill>
                        </a:rPr>
                        <a:t>USA</a:t>
                      </a:r>
                      <a:endParaRPr lang="en-US" sz="1600" b="0" noProof="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62,200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2011</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EQ, tsunami</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Japan</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40,000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2012</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Hurricane Sandy</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USA, Caribbean</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30,150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2008</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Hurricane Ike</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USA,</a:t>
                      </a:r>
                      <a:r>
                        <a:rPr lang="en-US" sz="1600" b="0" baseline="0" noProof="0" dirty="0" smtClean="0">
                          <a:solidFill>
                            <a:schemeClr val="tx1">
                              <a:lumMod val="85000"/>
                              <a:lumOff val="15000"/>
                            </a:schemeClr>
                          </a:solidFill>
                        </a:rPr>
                        <a:t> Caribbean</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18,500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1992</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Hurricane Andrew</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USA</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17,000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2011</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Floods</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Thailand</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16,000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2012</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Drought</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USA</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16,000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1994</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EQ Northridge</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USA</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15,300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2004</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noProof="0" dirty="0" smtClean="0">
                          <a:solidFill>
                            <a:schemeClr val="tx1">
                              <a:lumMod val="85000"/>
                              <a:lumOff val="15000"/>
                            </a:schemeClr>
                          </a:solidFill>
                        </a:rPr>
                        <a:t>Hurricane</a:t>
                      </a:r>
                      <a:r>
                        <a:rPr lang="en-US" sz="1600" b="0" baseline="0" noProof="0" dirty="0" smtClean="0">
                          <a:solidFill>
                            <a:schemeClr val="tx1">
                              <a:lumMod val="85000"/>
                              <a:lumOff val="15000"/>
                            </a:schemeClr>
                          </a:solidFill>
                        </a:rPr>
                        <a:t> Ivan</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noProof="0" dirty="0" smtClean="0">
                          <a:solidFill>
                            <a:schemeClr val="tx1">
                              <a:lumMod val="85000"/>
                              <a:lumOff val="15000"/>
                            </a:schemeClr>
                          </a:solidFill>
                        </a:rPr>
                        <a:t>USA,</a:t>
                      </a:r>
                      <a:r>
                        <a:rPr lang="en-US" sz="1600" b="0" baseline="0" noProof="0" dirty="0" smtClean="0">
                          <a:solidFill>
                            <a:schemeClr val="tx1">
                              <a:lumMod val="85000"/>
                              <a:lumOff val="15000"/>
                            </a:schemeClr>
                          </a:solidFill>
                        </a:rPr>
                        <a:t> Caribbean</a:t>
                      </a:r>
                      <a:endParaRPr lang="en-US" sz="1600" b="0" noProof="0" dirty="0">
                        <a:solidFill>
                          <a:schemeClr val="tx1">
                            <a:lumMod val="85000"/>
                            <a:lumOff val="1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13,800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444">
                <a:tc>
                  <a:txBody>
                    <a:bodyPr/>
                    <a:lstStyle/>
                    <a:p>
                      <a:r>
                        <a:rPr lang="en-US" sz="1600" b="0" noProof="0" dirty="0" smtClean="0">
                          <a:solidFill>
                            <a:schemeClr val="tx1">
                              <a:lumMod val="85000"/>
                              <a:lumOff val="15000"/>
                            </a:schemeClr>
                          </a:solidFill>
                        </a:rPr>
                        <a:t>2011</a:t>
                      </a:r>
                      <a:endParaRPr lang="en-US" sz="1600" b="0" noProof="0" dirty="0">
                        <a:solidFill>
                          <a:schemeClr val="tx1">
                            <a:lumMod val="85000"/>
                            <a:lumOff val="15000"/>
                          </a:schemeClr>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noProof="0" dirty="0" smtClean="0">
                          <a:solidFill>
                            <a:schemeClr val="tx1">
                              <a:lumMod val="85000"/>
                              <a:lumOff val="15000"/>
                            </a:schemeClr>
                          </a:solidFill>
                        </a:rPr>
                        <a:t>EQ Christchurch</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noProof="0" dirty="0" smtClean="0">
                          <a:solidFill>
                            <a:schemeClr val="tx1">
                              <a:lumMod val="85000"/>
                              <a:lumOff val="15000"/>
                            </a:schemeClr>
                          </a:solidFill>
                        </a:rPr>
                        <a:t>New Zealand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noProof="0" dirty="0" smtClean="0">
                          <a:solidFill>
                            <a:schemeClr val="tx1">
                              <a:lumMod val="85000"/>
                              <a:lumOff val="15000"/>
                            </a:schemeClr>
                          </a:solidFill>
                        </a:rPr>
                        <a:t>13,000</a:t>
                      </a:r>
                      <a:endParaRPr lang="en-US" sz="1600" b="0" noProof="0" dirty="0">
                        <a:solidFill>
                          <a:schemeClr val="tx1">
                            <a:lumMod val="85000"/>
                            <a:lumOff val="15000"/>
                          </a:schemeClr>
                        </a:solidFill>
                      </a:endParaRPr>
                    </a:p>
                  </a:txBody>
                  <a:tcPr marL="720000" marR="93600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TextBox 9"/>
          <p:cNvSpPr txBox="1"/>
          <p:nvPr/>
        </p:nvSpPr>
        <p:spPr>
          <a:xfrm>
            <a:off x="8414658" y="6552097"/>
            <a:ext cx="685800" cy="274320"/>
          </a:xfrm>
          <a:prstGeom prst="rect">
            <a:avLst/>
          </a:prstGeom>
          <a:noFill/>
        </p:spPr>
        <p:txBody>
          <a:bodyPr wrap="square" rtlCol="0" anchor="ctr">
            <a:noAutofit/>
          </a:bodyPr>
          <a:lstStyle/>
          <a:p>
            <a:pPr algn="r"/>
            <a:fld id="{09D5B349-258F-4228-B765-8A08036DA0B9}" type="slidenum">
              <a:rPr lang="en-US" sz="1000" smtClean="0">
                <a:solidFill>
                  <a:schemeClr val="accent4">
                    <a:lumMod val="75000"/>
                  </a:schemeClr>
                </a:solidFill>
                <a:latin typeface="+mn-lt"/>
              </a:rPr>
              <a:pPr algn="r"/>
              <a:t>40</a:t>
            </a:fld>
            <a:endParaRPr lang="en-US" sz="1000" dirty="0">
              <a:solidFill>
                <a:schemeClr val="accent4">
                  <a:lumMod val="75000"/>
                </a:schemeClr>
              </a:solidFill>
              <a:latin typeface="+mn-lt"/>
            </a:endParaRPr>
          </a:p>
        </p:txBody>
      </p:sp>
      <p:sp>
        <p:nvSpPr>
          <p:cNvPr id="13" name="Rectangle 7"/>
          <p:cNvSpPr>
            <a:spLocks noChangeArrowheads="1"/>
          </p:cNvSpPr>
          <p:nvPr/>
        </p:nvSpPr>
        <p:spPr bwMode="auto">
          <a:xfrm>
            <a:off x="270336" y="6553200"/>
            <a:ext cx="1853392"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MR </a:t>
            </a:r>
            <a:r>
              <a:rPr lang="en-US" sz="1000" dirty="0">
                <a:solidFill>
                  <a:schemeClr val="accent4">
                    <a:lumMod val="75000"/>
                  </a:schemeClr>
                </a:solidFill>
                <a:latin typeface="Arial" charset="0"/>
              </a:rPr>
              <a:t>NatCatSERVICE</a:t>
            </a:r>
          </a:p>
        </p:txBody>
      </p:sp>
      <p:sp>
        <p:nvSpPr>
          <p:cNvPr id="7" name="Rectangle 6"/>
          <p:cNvSpPr/>
          <p:nvPr/>
        </p:nvSpPr>
        <p:spPr>
          <a:xfrm>
            <a:off x="334386" y="77581"/>
            <a:ext cx="2394886" cy="184666"/>
          </a:xfrm>
          <a:prstGeom prst="rect">
            <a:avLst/>
          </a:prstGeom>
        </p:spPr>
        <p:txBody>
          <a:bodyPr wrap="none" lIns="0" tIns="0" rIns="0" bIns="0">
            <a:spAutoFit/>
          </a:bodyPr>
          <a:lstStyle/>
          <a:p>
            <a:r>
              <a:rPr lang="en-US" sz="1200" dirty="0" smtClean="0"/>
              <a:t>Global Natural Catastrophe Update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296091"/>
            <a:ext cx="6984000" cy="1584000"/>
          </a:xfrm>
        </p:spPr>
        <p:txBody>
          <a:bodyPr/>
          <a:lstStyle/>
          <a:p>
            <a:r>
              <a:rPr lang="en-US" dirty="0" smtClean="0">
                <a:solidFill>
                  <a:schemeClr val="tx1"/>
                </a:solidFill>
              </a:rPr>
              <a:t>Special Topic: </a:t>
            </a:r>
            <a:br>
              <a:rPr lang="en-US" dirty="0" smtClean="0">
                <a:solidFill>
                  <a:schemeClr val="tx1"/>
                </a:solidFill>
              </a:rPr>
            </a:br>
            <a:r>
              <a:rPr lang="en-US" dirty="0" smtClean="0">
                <a:solidFill>
                  <a:schemeClr val="tx1"/>
                </a:solidFill>
              </a:rPr>
              <a:t>Convective Storms and Floods</a:t>
            </a:r>
            <a:br>
              <a:rPr lang="en-US" dirty="0" smtClean="0">
                <a:solidFill>
                  <a:schemeClr val="tx1"/>
                </a:solidFill>
              </a:rPr>
            </a:br>
            <a:r>
              <a:rPr lang="en-US" dirty="0" smtClean="0">
                <a:solidFill>
                  <a:schemeClr val="tx1"/>
                </a:solidFill>
              </a:rPr>
              <a:t/>
            </a:r>
            <a:br>
              <a:rPr lang="en-US" dirty="0" smtClean="0">
                <a:solidFill>
                  <a:schemeClr val="tx1"/>
                </a:solidFill>
              </a:rPr>
            </a:br>
            <a:r>
              <a:rPr lang="de-DE" sz="1800" dirty="0" smtClean="0">
                <a:solidFill>
                  <a:schemeClr val="tx1"/>
                </a:solidFill>
              </a:rPr>
              <a:t>Prof. Dr. Peter Höppe, </a:t>
            </a:r>
            <a:br>
              <a:rPr lang="de-DE" sz="1800" dirty="0" smtClean="0">
                <a:solidFill>
                  <a:schemeClr val="tx1"/>
                </a:solidFill>
              </a:rPr>
            </a:br>
            <a:r>
              <a:rPr lang="de-DE" sz="1800" dirty="0" smtClean="0">
                <a:solidFill>
                  <a:schemeClr val="tx1"/>
                </a:solidFill>
              </a:rPr>
              <a:t>Head Geo Risks Research/Corporate Climate Centre,</a:t>
            </a:r>
          </a:p>
        </p:txBody>
      </p:sp>
      <p:pic>
        <p:nvPicPr>
          <p:cNvPr id="5" name="Picture Placeholder 4" descr="tornado.jpg"/>
          <p:cNvPicPr>
            <a:picLocks noGrp="1" noChangeAspect="1"/>
          </p:cNvPicPr>
          <p:nvPr>
            <p:ph type="pic" sz="quarter" idx="10"/>
            <p:custDataLst>
              <p:tags r:id="rId2"/>
            </p:custDataLst>
          </p:nvPr>
        </p:nvPicPr>
        <p:blipFill>
          <a:blip r:embed="rId5" cstate="email"/>
          <a:srcRect/>
          <a:stretch>
            <a:fillRect/>
          </a:stretch>
        </p:blipFill>
        <p:spPr/>
      </p:pic>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229710"/>
            <a:ext cx="8715375" cy="4647214"/>
          </a:xfrm>
          <a:prstGeom prst="rect">
            <a:avLst/>
          </a:prstGeom>
          <a:noFill/>
          <a:ln w="9525">
            <a:noFill/>
            <a:miter lim="800000"/>
            <a:headEnd/>
            <a:tailEnd/>
          </a:ln>
          <a:effectLst/>
        </p:spPr>
      </p:pic>
      <p:sp>
        <p:nvSpPr>
          <p:cNvPr id="50" name="Rechteck 49"/>
          <p:cNvSpPr/>
          <p:nvPr/>
        </p:nvSpPr>
        <p:spPr>
          <a:xfrm>
            <a:off x="287338" y="1403740"/>
            <a:ext cx="1080000" cy="261610"/>
          </a:xfrm>
          <a:prstGeom prst="rect">
            <a:avLst/>
          </a:prstGeom>
        </p:spPr>
        <p:txBody>
          <a:bodyPr>
            <a:spAutoFit/>
          </a:bodyPr>
          <a:lstStyle/>
          <a:p>
            <a:r>
              <a:rPr lang="de-DE" sz="1050" dirty="0" err="1" smtClean="0">
                <a:solidFill>
                  <a:schemeClr val="tx2"/>
                </a:solidFill>
              </a:rPr>
              <a:t>Number</a:t>
            </a:r>
            <a:endParaRPr lang="de-DE" sz="1050" dirty="0">
              <a:solidFill>
                <a:schemeClr val="tx2"/>
              </a:solidFill>
            </a:endParaRPr>
          </a:p>
        </p:txBody>
      </p:sp>
      <p:sp>
        <p:nvSpPr>
          <p:cNvPr id="45" name="Text Box 34"/>
          <p:cNvSpPr txBox="1">
            <a:spLocks noChangeArrowheads="1"/>
          </p:cNvSpPr>
          <p:nvPr/>
        </p:nvSpPr>
        <p:spPr bwMode="auto">
          <a:xfrm>
            <a:off x="1056581" y="5945468"/>
            <a:ext cx="7078426" cy="261610"/>
          </a:xfrm>
          <a:prstGeom prst="rect">
            <a:avLst/>
          </a:prstGeom>
          <a:noFill/>
          <a:ln w="9525">
            <a:noFill/>
            <a:miter lim="800000"/>
            <a:headEnd/>
            <a:tailEnd/>
          </a:ln>
        </p:spPr>
        <p:txBody>
          <a:bodyPr wrap="square">
            <a:spAutoFit/>
          </a:bodyPr>
          <a:lstStyle/>
          <a:p>
            <a:pPr>
              <a:lnSpc>
                <a:spcPct val="100000"/>
              </a:lnSpc>
            </a:pPr>
            <a:r>
              <a:rPr lang="en-GB" sz="1100" dirty="0" smtClean="0">
                <a:solidFill>
                  <a:schemeClr val="tx2"/>
                </a:solidFill>
              </a:rPr>
              <a:t>Loss events caused by straight-line winds, tornadoes, hail, heavy precipitation, flash floods, lightning</a:t>
            </a:r>
            <a:endParaRPr lang="en-GB" sz="1100" dirty="0">
              <a:solidFill>
                <a:schemeClr val="tx2"/>
              </a:solidFill>
            </a:endParaRPr>
          </a:p>
        </p:txBody>
      </p:sp>
      <p:sp>
        <p:nvSpPr>
          <p:cNvPr id="47" name="Rectangle 29"/>
          <p:cNvSpPr>
            <a:spLocks noChangeArrowheads="1"/>
          </p:cNvSpPr>
          <p:nvPr/>
        </p:nvSpPr>
        <p:spPr bwMode="auto">
          <a:xfrm>
            <a:off x="778593" y="6017883"/>
            <a:ext cx="143999" cy="144000"/>
          </a:xfrm>
          <a:prstGeom prst="rect">
            <a:avLst/>
          </a:prstGeom>
          <a:solidFill>
            <a:schemeClr val="accent2">
              <a:lumMod val="75000"/>
            </a:schemeClr>
          </a:solidFill>
          <a:ln w="9525">
            <a:noFill/>
            <a:miter lim="800000"/>
            <a:headEnd/>
            <a:tailEnd/>
          </a:ln>
        </p:spPr>
        <p:txBody>
          <a:bodyPr wrap="none" anchor="ctr"/>
          <a:lstStyle/>
          <a:p>
            <a:endParaRPr lang="de-DE" sz="1000"/>
          </a:p>
        </p:txBody>
      </p:sp>
      <p:sp>
        <p:nvSpPr>
          <p:cNvPr id="21"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22" name="Titel 11"/>
          <p:cNvSpPr>
            <a:spLocks noGrp="1"/>
          </p:cNvSpPr>
          <p:nvPr>
            <p:ph type="title"/>
          </p:nvPr>
        </p:nvSpPr>
        <p:spPr>
          <a:xfrm>
            <a:off x="323850" y="252413"/>
            <a:ext cx="7446300" cy="722067"/>
          </a:xfrm>
        </p:spPr>
        <p:txBody>
          <a:bodyPr>
            <a:normAutofit/>
          </a:bodyPr>
          <a:lstStyle/>
          <a:p>
            <a:r>
              <a:rPr lang="en-US" dirty="0" smtClean="0">
                <a:solidFill>
                  <a:schemeClr val="tx1"/>
                </a:solidFill>
                <a:ea typeface="Arial"/>
                <a:cs typeface="Times New Roman"/>
              </a:rPr>
              <a:t>Convective loss events </a:t>
            </a:r>
            <a:r>
              <a:rPr lang="en-US" dirty="0" smtClean="0">
                <a:solidFill>
                  <a:schemeClr val="tx1"/>
                </a:solidFill>
              </a:rPr>
              <a:t>in the U.S. </a:t>
            </a:r>
            <a:r>
              <a:rPr lang="en-US" sz="2000" dirty="0" smtClean="0">
                <a:solidFill>
                  <a:schemeClr val="tx1"/>
                </a:solidFill>
              </a:rPr>
              <a:t/>
            </a:r>
            <a:br>
              <a:rPr lang="en-US" sz="2000" dirty="0" smtClean="0">
                <a:solidFill>
                  <a:schemeClr val="tx1"/>
                </a:solidFill>
              </a:rPr>
            </a:br>
            <a:r>
              <a:rPr lang="en-US" sz="1800" dirty="0" smtClean="0">
                <a:solidFill>
                  <a:schemeClr val="tx1"/>
                </a:solidFill>
              </a:rPr>
              <a:t>Number of events 1980 – 2012 and the half year 2013 </a:t>
            </a:r>
            <a:endParaRPr lang="en-US" sz="1800" dirty="0">
              <a:solidFill>
                <a:schemeClr val="tx1"/>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660900"/>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42</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252413"/>
            <a:ext cx="7446300" cy="722067"/>
          </a:xfrm>
        </p:spPr>
        <p:txBody>
          <a:bodyPr>
            <a:normAutofit/>
          </a:bodyPr>
          <a:lstStyle/>
          <a:p>
            <a:r>
              <a:rPr lang="en-US" dirty="0" smtClean="0">
                <a:solidFill>
                  <a:schemeClr val="tx1"/>
                </a:solidFill>
                <a:ea typeface="Arial"/>
                <a:cs typeface="Times New Roman"/>
              </a:rPr>
              <a:t>Convective loss events </a:t>
            </a:r>
            <a:r>
              <a:rPr lang="en-US" dirty="0" smtClean="0">
                <a:solidFill>
                  <a:schemeClr val="tx1"/>
                </a:solidFill>
              </a:rPr>
              <a:t>in the U.S. </a:t>
            </a:r>
            <a:br>
              <a:rPr lang="en-US" dirty="0" smtClean="0">
                <a:solidFill>
                  <a:schemeClr val="tx1"/>
                </a:solidFill>
              </a:rPr>
            </a:br>
            <a:r>
              <a:rPr lang="en-US" sz="1800" dirty="0" smtClean="0">
                <a:solidFill>
                  <a:schemeClr val="tx1"/>
                </a:solidFill>
              </a:rPr>
              <a:t>Overall and insured losses 1980 – 2012 and the half year 2013 </a:t>
            </a:r>
            <a:endParaRPr lang="en-US" sz="1800" dirty="0">
              <a:solidFill>
                <a:schemeClr val="tx1"/>
              </a:solidFill>
            </a:endParaRPr>
          </a:p>
        </p:txBody>
      </p:sp>
      <p:grpSp>
        <p:nvGrpSpPr>
          <p:cNvPr id="2" name="Gruppieren 12"/>
          <p:cNvGrpSpPr>
            <a:grpSpLocks/>
          </p:cNvGrpSpPr>
          <p:nvPr>
            <p:custDataLst>
              <p:tags r:id="rId2"/>
            </p:custDataLst>
          </p:nvPr>
        </p:nvGrpSpPr>
        <p:grpSpPr bwMode="auto">
          <a:xfrm>
            <a:off x="1406699" y="6073092"/>
            <a:ext cx="6216302" cy="246222"/>
            <a:chOff x="1766229" y="5197109"/>
            <a:chExt cx="4509181" cy="247044"/>
          </a:xfrm>
          <a:effectLst/>
        </p:grpSpPr>
        <p:sp>
          <p:nvSpPr>
            <p:cNvPr id="14" name="Textfeld 25"/>
            <p:cNvSpPr txBox="1">
              <a:spLocks noChangeArrowheads="1"/>
            </p:cNvSpPr>
            <p:nvPr/>
          </p:nvSpPr>
          <p:spPr bwMode="auto">
            <a:xfrm>
              <a:off x="1908810" y="5197110"/>
              <a:ext cx="1524645" cy="247043"/>
            </a:xfrm>
            <a:prstGeom prst="rect">
              <a:avLst/>
            </a:prstGeom>
            <a:noFill/>
            <a:ln w="9525">
              <a:noFill/>
              <a:miter lim="800000"/>
              <a:headEnd/>
              <a:tailEnd/>
            </a:ln>
          </p:spPr>
          <p:txBody>
            <a:bodyPr wrap="none">
              <a:spAutoFit/>
            </a:bodyPr>
            <a:lstStyle/>
            <a:p>
              <a:r>
                <a:rPr lang="de-DE" sz="1000" b="1" dirty="0" smtClean="0">
                  <a:solidFill>
                    <a:schemeClr val="tx2"/>
                  </a:solidFill>
                </a:rPr>
                <a:t>Overall </a:t>
              </a:r>
              <a:r>
                <a:rPr lang="de-DE" sz="1000" b="1" dirty="0" err="1" smtClean="0">
                  <a:solidFill>
                    <a:schemeClr val="tx2"/>
                  </a:solidFill>
                </a:rPr>
                <a:t>losses</a:t>
              </a:r>
              <a:r>
                <a:rPr lang="de-DE" sz="1000" b="1" dirty="0" smtClean="0">
                  <a:solidFill>
                    <a:schemeClr val="tx2"/>
                  </a:solidFill>
                </a:rPr>
                <a:t> </a:t>
              </a:r>
              <a:r>
                <a:rPr lang="de-DE" sz="1000" b="1" dirty="0">
                  <a:solidFill>
                    <a:schemeClr val="tx2"/>
                  </a:solidFill>
                </a:rPr>
                <a:t>(in </a:t>
              </a:r>
              <a:r>
                <a:rPr lang="de-DE" sz="1000" b="1" dirty="0" smtClean="0">
                  <a:solidFill>
                    <a:schemeClr val="tx2"/>
                  </a:solidFill>
                </a:rPr>
                <a:t>2012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15" name="Textfeld 26"/>
            <p:cNvSpPr txBox="1">
              <a:spLocks noChangeArrowheads="1"/>
            </p:cNvSpPr>
            <p:nvPr/>
          </p:nvSpPr>
          <p:spPr bwMode="auto">
            <a:xfrm>
              <a:off x="4728671" y="5197109"/>
              <a:ext cx="1546739" cy="247043"/>
            </a:xfrm>
            <a:prstGeom prst="rect">
              <a:avLst/>
            </a:prstGeom>
            <a:noFill/>
            <a:ln w="9525">
              <a:noFill/>
              <a:miter lim="800000"/>
              <a:headEnd/>
              <a:tailEnd/>
            </a:ln>
          </p:spPr>
          <p:txBody>
            <a:bodyPr wrap="none">
              <a:spAutoFit/>
            </a:bodyPr>
            <a:lstStyle/>
            <a:p>
              <a:r>
                <a:rPr lang="de-DE" sz="1000" b="1" dirty="0" err="1" smtClean="0">
                  <a:solidFill>
                    <a:schemeClr val="tx2"/>
                  </a:solidFill>
                </a:rPr>
                <a:t>Insured</a:t>
              </a:r>
              <a:r>
                <a:rPr lang="de-DE" sz="1000" b="1" dirty="0" smtClean="0">
                  <a:solidFill>
                    <a:schemeClr val="tx2"/>
                  </a:solidFill>
                </a:rPr>
                <a:t> </a:t>
              </a:r>
              <a:r>
                <a:rPr lang="de-DE" sz="1000" b="1" dirty="0" err="1" smtClean="0">
                  <a:solidFill>
                    <a:schemeClr val="tx2"/>
                  </a:solidFill>
                </a:rPr>
                <a:t>losses</a:t>
              </a:r>
              <a:r>
                <a:rPr lang="de-DE" sz="1000" b="1" dirty="0" smtClean="0">
                  <a:solidFill>
                    <a:schemeClr val="tx2"/>
                  </a:solidFill>
                </a:rPr>
                <a:t> (in 2012 </a:t>
              </a:r>
              <a:r>
                <a:rPr lang="de-DE" sz="1000" b="1" dirty="0" err="1" smtClean="0">
                  <a:solidFill>
                    <a:schemeClr val="tx2"/>
                  </a:solidFill>
                </a:rPr>
                <a:t>values</a:t>
              </a:r>
              <a:r>
                <a:rPr lang="de-DE" sz="1000" b="1" dirty="0" smtClean="0">
                  <a:solidFill>
                    <a:schemeClr val="tx2"/>
                  </a:solidFill>
                </a:rPr>
                <a:t>)  </a:t>
              </a:r>
              <a:endParaRPr lang="de-DE" sz="1000" b="1" dirty="0">
                <a:solidFill>
                  <a:schemeClr val="tx2"/>
                </a:solidFill>
              </a:endParaRPr>
            </a:p>
          </p:txBody>
        </p:sp>
        <p:sp>
          <p:nvSpPr>
            <p:cNvPr id="16" name="Rechteck 30"/>
            <p:cNvSpPr>
              <a:spLocks noChangeArrowheads="1"/>
            </p:cNvSpPr>
            <p:nvPr/>
          </p:nvSpPr>
          <p:spPr bwMode="auto">
            <a:xfrm>
              <a:off x="1766229" y="5265966"/>
              <a:ext cx="104455" cy="144481"/>
            </a:xfrm>
            <a:prstGeom prst="rect">
              <a:avLst/>
            </a:prstGeom>
            <a:solidFill>
              <a:schemeClr val="accent2"/>
            </a:solidFill>
            <a:ln w="9525" algn="ctr">
              <a:noFill/>
              <a:round/>
              <a:headEnd/>
              <a:tailEnd/>
            </a:ln>
          </p:spPr>
          <p:txBody>
            <a:bodyPr wrap="non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23850" y="1520825"/>
            <a:ext cx="1080000" cy="253916"/>
          </a:xfrm>
          <a:prstGeom prst="rect">
            <a:avLst/>
          </a:prstGeom>
        </p:spPr>
        <p:txBody>
          <a:bodyPr>
            <a:spAutoFit/>
          </a:bodyPr>
          <a:lstStyle/>
          <a:p>
            <a:r>
              <a:rPr lang="en-US" sz="1050" dirty="0" smtClean="0">
                <a:solidFill>
                  <a:schemeClr val="tx2"/>
                </a:solidFill>
              </a:rPr>
              <a:t>(</a:t>
            </a:r>
            <a:r>
              <a:rPr lang="en-US" sz="1050" dirty="0" err="1" smtClean="0">
                <a:solidFill>
                  <a:schemeClr val="tx2"/>
                </a:solidFill>
              </a:rPr>
              <a:t>bn</a:t>
            </a:r>
            <a:r>
              <a:rPr lang="de-DE" sz="1050" dirty="0" smtClean="0">
                <a:solidFill>
                  <a:schemeClr val="tx2"/>
                </a:solidFill>
              </a:rPr>
              <a:t> US$)</a:t>
            </a:r>
            <a:endParaRPr lang="de-DE" sz="1050" dirty="0">
              <a:solidFill>
                <a:schemeClr val="tx2"/>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179512" y="1292772"/>
            <a:ext cx="8677275" cy="4574627"/>
          </a:xfrm>
          <a:prstGeom prst="rect">
            <a:avLst/>
          </a:prstGeom>
          <a:noFill/>
          <a:ln w="9525">
            <a:noFill/>
            <a:miter lim="800000"/>
            <a:headEnd/>
            <a:tailEnd/>
          </a:ln>
          <a:effectLst/>
        </p:spPr>
      </p:pic>
      <p:sp>
        <p:nvSpPr>
          <p:cNvPr id="23" name="Rechteck 22"/>
          <p:cNvSpPr/>
          <p:nvPr/>
        </p:nvSpPr>
        <p:spPr>
          <a:xfrm>
            <a:off x="8532440" y="4860000"/>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532440" y="511560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445500" y="4762500"/>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43</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7"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96748" y="1517730"/>
            <a:ext cx="8531352" cy="4602654"/>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eaLnBrk="0" fontAlgn="base" hangingPunct="0">
              <a:spcBef>
                <a:spcPct val="50000"/>
              </a:spcBef>
              <a:spcAft>
                <a:spcPct val="0"/>
              </a:spcAft>
              <a:buClr>
                <a:srgbClr val="FF3300"/>
              </a:buClr>
              <a:buFont typeface="Wingdings" pitchFamily="2" charset="2"/>
              <a:buNone/>
            </a:pPr>
            <a:endParaRPr lang="en-US" sz="1600" dirty="0" smtClean="0">
              <a:solidFill>
                <a:prstClr val="black"/>
              </a:solidFill>
              <a:latin typeface="Times New Roman" pitchFamily="18" charset="0"/>
            </a:endParaRPr>
          </a:p>
        </p:txBody>
      </p:sp>
      <p:sp>
        <p:nvSpPr>
          <p:cNvPr id="8" name="Rectangle 3"/>
          <p:cNvSpPr>
            <a:spLocks noGrp="1" noChangeArrowheads="1"/>
          </p:cNvSpPr>
          <p:nvPr>
            <p:ph type="title"/>
          </p:nvPr>
        </p:nvSpPr>
        <p:spPr>
          <a:xfrm>
            <a:off x="323850" y="252413"/>
            <a:ext cx="7053348" cy="812800"/>
          </a:xfrm>
          <a:noFill/>
        </p:spPr>
        <p:txBody>
          <a:bodyPr>
            <a:noAutofit/>
          </a:bodyPr>
          <a:lstStyle/>
          <a:p>
            <a:pPr eaLnBrk="1" hangingPunct="1"/>
            <a:r>
              <a:rPr lang="en-US" dirty="0" smtClean="0">
                <a:solidFill>
                  <a:schemeClr val="tx1"/>
                </a:solidFill>
              </a:rPr>
              <a:t>New Munich Re/DLR scientific paper on U.S. Thunderstorm Trends</a:t>
            </a:r>
          </a:p>
        </p:txBody>
      </p:sp>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rgbClr val="B2C1CA">
                    <a:lumMod val="75000"/>
                  </a:srgbClr>
                </a:solidFill>
              </a:rPr>
              <a:pPr algn="r"/>
              <a:t>44</a:t>
            </a:fld>
            <a:endParaRPr lang="en-US" sz="1000" dirty="0">
              <a:solidFill>
                <a:srgbClr val="B2C1CA">
                  <a:lumMod val="75000"/>
                </a:srgbClr>
              </a:solidFill>
            </a:endParaRPr>
          </a:p>
        </p:txBody>
      </p:sp>
      <p:pic>
        <p:nvPicPr>
          <p:cNvPr id="2050" name="Picture 2"/>
          <p:cNvPicPr>
            <a:picLocks noChangeAspect="1" noChangeArrowheads="1"/>
          </p:cNvPicPr>
          <p:nvPr>
            <p:custDataLst>
              <p:tags r:id="rId2"/>
            </p:custDataLst>
          </p:nvPr>
        </p:nvPicPr>
        <p:blipFill>
          <a:blip r:embed="rId5" cstate="email"/>
          <a:srcRect/>
          <a:stretch>
            <a:fillRect/>
          </a:stretch>
        </p:blipFill>
        <p:spPr bwMode="auto">
          <a:xfrm>
            <a:off x="738432" y="1633311"/>
            <a:ext cx="7956376" cy="4400545"/>
          </a:xfrm>
          <a:prstGeom prst="rect">
            <a:avLst/>
          </a:prstGeom>
          <a:noFill/>
          <a:ln w="9525">
            <a:noFill/>
            <a:miter lim="800000"/>
            <a:headEnd/>
            <a:tailEnd/>
          </a:ln>
        </p:spPr>
      </p:pic>
      <p:sp>
        <p:nvSpPr>
          <p:cNvPr id="6" name="Rechteck 5"/>
          <p:cNvSpPr/>
          <p:nvPr/>
        </p:nvSpPr>
        <p:spPr>
          <a:xfrm rot="20168358">
            <a:off x="149163" y="3075057"/>
            <a:ext cx="8845690" cy="707886"/>
          </a:xfrm>
          <a:prstGeom prst="rect">
            <a:avLst/>
          </a:prstGeom>
          <a:noFill/>
        </p:spPr>
        <p:txBody>
          <a:bodyPr wrap="none" lIns="91440" tIns="45720" rIns="91440" bIns="45720">
            <a:spAutoFit/>
          </a:bodyPr>
          <a:lstStyle/>
          <a:p>
            <a:pPr algn="ctr"/>
            <a:r>
              <a:rPr lang="de-DE" sz="40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Published</a:t>
            </a:r>
            <a:r>
              <a:rPr lang="de-DE"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online on March 18, 2013</a:t>
            </a:r>
            <a:endParaRPr lang="de-DE"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49129"/>
            <a:ext cx="6840000" cy="720000"/>
          </a:xfrm>
        </p:spPr>
        <p:txBody>
          <a:bodyPr>
            <a:normAutofit/>
          </a:bodyPr>
          <a:lstStyle/>
          <a:p>
            <a:r>
              <a:rPr lang="de-DE" dirty="0" smtClean="0">
                <a:solidFill>
                  <a:schemeClr val="tx1">
                    <a:lumMod val="75000"/>
                    <a:lumOff val="25000"/>
                  </a:schemeClr>
                </a:solidFill>
              </a:rPr>
              <a:t>Major </a:t>
            </a:r>
            <a:r>
              <a:rPr lang="de-DE" dirty="0" err="1" smtClean="0">
                <a:solidFill>
                  <a:schemeClr val="tx1">
                    <a:lumMod val="75000"/>
                    <a:lumOff val="25000"/>
                  </a:schemeClr>
                </a:solidFill>
              </a:rPr>
              <a:t>Results</a:t>
            </a:r>
            <a:r>
              <a:rPr lang="de-DE" dirty="0" smtClean="0">
                <a:solidFill>
                  <a:schemeClr val="tx1">
                    <a:lumMod val="75000"/>
                    <a:lumOff val="25000"/>
                  </a:schemeClr>
                </a:solidFill>
              </a:rPr>
              <a:t> of New Munich Re </a:t>
            </a:r>
            <a:r>
              <a:rPr lang="de-DE" dirty="0" err="1" smtClean="0">
                <a:solidFill>
                  <a:schemeClr val="tx1">
                    <a:lumMod val="75000"/>
                    <a:lumOff val="25000"/>
                  </a:schemeClr>
                </a:solidFill>
              </a:rPr>
              <a:t>Convective</a:t>
            </a:r>
            <a:r>
              <a:rPr lang="de-DE" dirty="0" smtClean="0">
                <a:solidFill>
                  <a:schemeClr val="tx1">
                    <a:lumMod val="75000"/>
                    <a:lumOff val="25000"/>
                  </a:schemeClr>
                </a:solidFill>
              </a:rPr>
              <a:t> Storm Study</a:t>
            </a:r>
            <a:endParaRPr lang="de-DE" dirty="0">
              <a:solidFill>
                <a:schemeClr val="tx1">
                  <a:lumMod val="75000"/>
                  <a:lumOff val="25000"/>
                </a:schemeClr>
              </a:solidFill>
            </a:endParaRPr>
          </a:p>
        </p:txBody>
      </p:sp>
      <p:sp>
        <p:nvSpPr>
          <p:cNvPr id="8" name="Textfeld 7"/>
          <p:cNvSpPr txBox="1"/>
          <p:nvPr/>
        </p:nvSpPr>
        <p:spPr>
          <a:xfrm>
            <a:off x="187788" y="1734939"/>
            <a:ext cx="8475490" cy="4324261"/>
          </a:xfrm>
          <a:prstGeom prst="rect">
            <a:avLst/>
          </a:prstGeom>
          <a:noFill/>
          <a:effectLst/>
        </p:spPr>
        <p:txBody>
          <a:bodyPr wrap="square" rtlCol="0">
            <a:spAutoFit/>
          </a:bodyPr>
          <a:lstStyle/>
          <a:p>
            <a:pPr>
              <a:spcAft>
                <a:spcPts val="600"/>
              </a:spcAft>
              <a:buFont typeface="Arial" pitchFamily="34" charset="0"/>
              <a:buChar char="•"/>
            </a:pPr>
            <a:r>
              <a:rPr lang="en-US" sz="1600" b="0" dirty="0" smtClean="0">
                <a:solidFill>
                  <a:schemeClr val="tx1">
                    <a:lumMod val="75000"/>
                    <a:lumOff val="25000"/>
                  </a:schemeClr>
                </a:solidFill>
              </a:rPr>
              <a:t> Study examines convective (hail, tornado, </a:t>
            </a:r>
            <a:r>
              <a:rPr lang="en-US" sz="1600" b="0" dirty="0" err="1" smtClean="0">
                <a:solidFill>
                  <a:schemeClr val="tx1">
                    <a:lumMod val="75000"/>
                    <a:lumOff val="25000"/>
                  </a:schemeClr>
                </a:solidFill>
              </a:rPr>
              <a:t>thundersquall</a:t>
            </a:r>
            <a:r>
              <a:rPr lang="en-US" sz="1600" b="0" dirty="0" smtClean="0">
                <a:solidFill>
                  <a:schemeClr val="tx1">
                    <a:lumMod val="75000"/>
                    <a:lumOff val="25000"/>
                  </a:schemeClr>
                </a:solidFill>
              </a:rPr>
              <a:t> and heavy rainfall) events in</a:t>
            </a:r>
            <a:br>
              <a:rPr lang="en-US" sz="1600" b="0" dirty="0" smtClean="0">
                <a:solidFill>
                  <a:schemeClr val="tx1">
                    <a:lumMod val="75000"/>
                    <a:lumOff val="25000"/>
                  </a:schemeClr>
                </a:solidFill>
              </a:rPr>
            </a:br>
            <a:r>
              <a:rPr lang="en-US" sz="1600" b="0" dirty="0" smtClean="0">
                <a:solidFill>
                  <a:schemeClr val="tx1">
                    <a:lumMod val="75000"/>
                    <a:lumOff val="25000"/>
                  </a:schemeClr>
                </a:solidFill>
              </a:rPr>
              <a:t>   the US with losses exceeding US$ 250m in the period 1970–2009 (80% of all losses)</a:t>
            </a:r>
          </a:p>
          <a:p>
            <a:pPr>
              <a:spcAft>
                <a:spcPts val="600"/>
              </a:spcAft>
              <a:buFont typeface="Arial" pitchFamily="34" charset="0"/>
              <a:buChar char="•"/>
            </a:pPr>
            <a:r>
              <a:rPr lang="en-US" sz="1600" b="0" dirty="0" smtClean="0">
                <a:solidFill>
                  <a:schemeClr val="tx1">
                    <a:lumMod val="75000"/>
                    <a:lumOff val="25000"/>
                  </a:schemeClr>
                </a:solidFill>
              </a:rPr>
              <a:t> Past losses are normalized to currently exposed values</a:t>
            </a:r>
          </a:p>
          <a:p>
            <a:pPr>
              <a:spcAft>
                <a:spcPts val="600"/>
              </a:spcAft>
              <a:buFont typeface="Arial" pitchFamily="34" charset="0"/>
              <a:buChar char="•"/>
            </a:pPr>
            <a:r>
              <a:rPr lang="en-US" sz="1600" b="0"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sz="1600" b="0" dirty="0" smtClean="0">
                <a:solidFill>
                  <a:schemeClr val="tx1">
                    <a:lumMod val="75000"/>
                    <a:lumOff val="25000"/>
                  </a:schemeClr>
                </a:solidFill>
              </a:rPr>
              <a:t> Increases are correlated with </a:t>
            </a:r>
            <a:br>
              <a:rPr lang="en-US" sz="1600" b="0" dirty="0" smtClean="0">
                <a:solidFill>
                  <a:schemeClr val="tx1">
                    <a:lumMod val="75000"/>
                    <a:lumOff val="25000"/>
                  </a:schemeClr>
                </a:solidFill>
              </a:rPr>
            </a:br>
            <a:r>
              <a:rPr lang="en-US" sz="1600" b="0" dirty="0" smtClean="0">
                <a:solidFill>
                  <a:schemeClr val="tx1">
                    <a:lumMod val="75000"/>
                    <a:lumOff val="25000"/>
                  </a:schemeClr>
                </a:solidFill>
              </a:rPr>
              <a:t>  the increase in the meteorological </a:t>
            </a:r>
            <a:br>
              <a:rPr lang="en-US" sz="1600" b="0" dirty="0" smtClean="0">
                <a:solidFill>
                  <a:schemeClr val="tx1">
                    <a:lumMod val="75000"/>
                    <a:lumOff val="25000"/>
                  </a:schemeClr>
                </a:solidFill>
              </a:rPr>
            </a:br>
            <a:r>
              <a:rPr lang="en-US" sz="1600" b="0" dirty="0" smtClean="0">
                <a:solidFill>
                  <a:schemeClr val="tx1">
                    <a:lumMod val="75000"/>
                    <a:lumOff val="25000"/>
                  </a:schemeClr>
                </a:solidFill>
              </a:rPr>
              <a:t>  potential for severe thunderstorms </a:t>
            </a:r>
            <a:br>
              <a:rPr lang="en-US" sz="1600" b="0" dirty="0" smtClean="0">
                <a:solidFill>
                  <a:schemeClr val="tx1">
                    <a:lumMod val="75000"/>
                    <a:lumOff val="25000"/>
                  </a:schemeClr>
                </a:solidFill>
              </a:rPr>
            </a:br>
            <a:r>
              <a:rPr lang="en-US" sz="1600" b="0" dirty="0" smtClean="0">
                <a:solidFill>
                  <a:schemeClr val="tx1">
                    <a:lumMod val="75000"/>
                    <a:lumOff val="25000"/>
                  </a:schemeClr>
                </a:solidFill>
              </a:rPr>
              <a:t>  and its variability </a:t>
            </a:r>
            <a:br>
              <a:rPr lang="en-US" sz="1600" b="0" dirty="0" smtClean="0">
                <a:solidFill>
                  <a:schemeClr val="tx1">
                    <a:lumMod val="75000"/>
                    <a:lumOff val="25000"/>
                  </a:schemeClr>
                </a:solidFill>
              </a:rPr>
            </a:br>
            <a:endParaRPr lang="en-US" sz="1600" b="0" dirty="0" smtClean="0">
              <a:solidFill>
                <a:schemeClr val="tx1">
                  <a:lumMod val="75000"/>
                  <a:lumOff val="25000"/>
                </a:schemeClr>
              </a:solidFill>
            </a:endParaRPr>
          </a:p>
          <a:p>
            <a:pPr>
              <a:spcAft>
                <a:spcPts val="600"/>
              </a:spcAft>
              <a:buFont typeface="Arial" pitchFamily="34" charset="0"/>
              <a:buChar char="•"/>
            </a:pPr>
            <a:endParaRPr lang="en-US" sz="1600" b="0" dirty="0" smtClean="0">
              <a:solidFill>
                <a:schemeClr val="tx1">
                  <a:lumMod val="75000"/>
                  <a:lumOff val="25000"/>
                </a:schemeClr>
              </a:solidFill>
            </a:endParaRPr>
          </a:p>
          <a:p>
            <a:pPr>
              <a:spcAft>
                <a:spcPts val="600"/>
              </a:spcAft>
            </a:pPr>
            <a:r>
              <a:rPr lang="en-US" sz="1600" dirty="0" smtClean="0">
                <a:solidFill>
                  <a:schemeClr val="tx1">
                    <a:lumMod val="75000"/>
                    <a:lumOff val="25000"/>
                  </a:schemeClr>
                </a:solidFill>
              </a:rPr>
              <a:t>For the first time it could be shown </a:t>
            </a:r>
            <a:br>
              <a:rPr lang="en-US" sz="1600" dirty="0" smtClean="0">
                <a:solidFill>
                  <a:schemeClr val="tx1">
                    <a:lumMod val="75000"/>
                    <a:lumOff val="25000"/>
                  </a:schemeClr>
                </a:solidFill>
              </a:rPr>
            </a:br>
            <a:r>
              <a:rPr lang="en-US" sz="1600" dirty="0" smtClean="0">
                <a:solidFill>
                  <a:schemeClr val="tx1">
                    <a:lumMod val="75000"/>
                    <a:lumOff val="25000"/>
                  </a:schemeClr>
                </a:solidFill>
              </a:rPr>
              <a:t>that climatic changes have already </a:t>
            </a:r>
            <a:br>
              <a:rPr lang="en-US" sz="1600" dirty="0" smtClean="0">
                <a:solidFill>
                  <a:schemeClr val="tx1">
                    <a:lumMod val="75000"/>
                    <a:lumOff val="25000"/>
                  </a:schemeClr>
                </a:solidFill>
              </a:rPr>
            </a:br>
            <a:r>
              <a:rPr lang="en-US" sz="1600" dirty="0" smtClean="0">
                <a:solidFill>
                  <a:schemeClr val="tx1">
                    <a:lumMod val="75000"/>
                    <a:lumOff val="25000"/>
                  </a:schemeClr>
                </a:solidFill>
              </a:rPr>
              <a:t>influenced US thunderstorm losses! </a:t>
            </a:r>
          </a:p>
          <a:p>
            <a:pPr>
              <a:spcAft>
                <a:spcPts val="600"/>
              </a:spcAft>
              <a:buFont typeface="Arial" pitchFamily="34" charset="0"/>
              <a:buChar char="•"/>
            </a:pPr>
            <a:endParaRPr lang="en-US" sz="1600" b="0" dirty="0" smtClean="0">
              <a:solidFill>
                <a:schemeClr val="tx1">
                  <a:lumMod val="75000"/>
                  <a:lumOff val="25000"/>
                </a:schemeClr>
              </a:solidFill>
            </a:endParaRPr>
          </a:p>
          <a:p>
            <a:pPr>
              <a:spcAft>
                <a:spcPts val="600"/>
              </a:spcAft>
              <a:buFont typeface="Arial" pitchFamily="34" charset="0"/>
              <a:buChar char="•"/>
            </a:pPr>
            <a:endParaRPr lang="de-DE" sz="1600"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3877726"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45</a:t>
            </a:fld>
            <a:endParaRPr lang="en-US" sz="1000" dirty="0">
              <a:solidFill>
                <a:schemeClr val="accent4">
                  <a:lumMod val="75000"/>
                </a:schemeClr>
              </a:solidFill>
              <a:latin typeface="+mn-lt"/>
            </a:endParaRPr>
          </a:p>
        </p:txBody>
      </p:sp>
      <p:sp>
        <p:nvSpPr>
          <p:cNvPr id="6"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850" y="2207172"/>
            <a:ext cx="8424863" cy="3563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p:cNvSpPr>
            <a:spLocks noGrp="1"/>
          </p:cNvSpPr>
          <p:nvPr>
            <p:ph type="title" idx="4294967295"/>
          </p:nvPr>
        </p:nvSpPr>
        <p:spPr>
          <a:xfrm>
            <a:off x="324000" y="252000"/>
            <a:ext cx="6840000" cy="720000"/>
          </a:xfrm>
        </p:spPr>
        <p:txBody>
          <a:bodyPr/>
          <a:lstStyle/>
          <a:p>
            <a:pPr rtl="0" eaLnBrk="1" latinLnBrk="0" hangingPunct="1"/>
            <a:r>
              <a:rPr lang="de-DE" sz="2200" b="0" kern="1200" dirty="0" smtClean="0">
                <a:solidFill>
                  <a:schemeClr val="tx1"/>
                </a:solidFill>
                <a:latin typeface="Arial"/>
                <a:ea typeface="Arial Unicode MS"/>
                <a:cs typeface="Arial"/>
              </a:rPr>
              <a:t>Specific humidity has risen in large parts </a:t>
            </a:r>
            <a:br>
              <a:rPr lang="de-DE" sz="2200" b="0" kern="1200" dirty="0" smtClean="0">
                <a:solidFill>
                  <a:schemeClr val="tx1"/>
                </a:solidFill>
                <a:latin typeface="Arial"/>
                <a:ea typeface="Arial Unicode MS"/>
                <a:cs typeface="Arial"/>
              </a:rPr>
            </a:br>
            <a:r>
              <a:rPr lang="de-DE" sz="2200" b="0" kern="1200" dirty="0" smtClean="0">
                <a:solidFill>
                  <a:schemeClr val="tx1"/>
                </a:solidFill>
                <a:latin typeface="Arial"/>
                <a:ea typeface="Arial Unicode MS"/>
                <a:cs typeface="Arial"/>
              </a:rPr>
              <a:t>of northern hemisphere</a:t>
            </a:r>
            <a:endParaRPr lang="en-GB" sz="2200" b="0" kern="1200" dirty="0" smtClean="0">
              <a:solidFill>
                <a:schemeClr val="tx1"/>
              </a:solidFill>
              <a:latin typeface="Arial"/>
              <a:ea typeface="Arial Unicode MS"/>
              <a:cs typeface="Arial"/>
            </a:endParaRPr>
          </a:p>
        </p:txBody>
      </p:sp>
      <p:pic>
        <p:nvPicPr>
          <p:cNvPr id="6" name="Picture 2"/>
          <p:cNvPicPr>
            <a:picLocks noChangeAspect="1" noChangeArrowheads="1"/>
          </p:cNvPicPr>
          <p:nvPr>
            <p:custDataLst>
              <p:tags r:id="rId2"/>
            </p:custDataLst>
          </p:nvPr>
        </p:nvPicPr>
        <p:blipFill>
          <a:blip r:embed="rId6" cstate="email"/>
          <a:srcRect/>
          <a:stretch>
            <a:fillRect/>
          </a:stretch>
        </p:blipFill>
        <p:spPr bwMode="auto">
          <a:xfrm>
            <a:off x="1616198" y="2322984"/>
            <a:ext cx="5765743" cy="3392016"/>
          </a:xfrm>
          <a:prstGeom prst="rect">
            <a:avLst/>
          </a:prstGeom>
          <a:noFill/>
          <a:ln w="9525">
            <a:noFill/>
            <a:miter lim="800000"/>
            <a:headEnd/>
            <a:tailEnd/>
          </a:ln>
          <a:effectLst/>
        </p:spPr>
      </p:pic>
      <p:sp>
        <p:nvSpPr>
          <p:cNvPr id="7" name="Textfeld 4"/>
          <p:cNvSpPr txBox="1"/>
          <p:nvPr/>
        </p:nvSpPr>
        <p:spPr>
          <a:xfrm>
            <a:off x="323850" y="5785505"/>
            <a:ext cx="8820150" cy="584775"/>
          </a:xfrm>
          <a:prstGeom prst="rect">
            <a:avLst/>
          </a:prstGeom>
          <a:noFill/>
          <a:effectLst/>
        </p:spPr>
        <p:txBody>
          <a:bodyPr wrap="square" lIns="0" rtlCol="0">
            <a:spAutoFit/>
          </a:bodyPr>
          <a:lstStyle/>
          <a:p>
            <a:r>
              <a:rPr lang="de-DE" sz="1600" b="0" dirty="0" smtClean="0">
                <a:solidFill>
                  <a:schemeClr val="tx1">
                    <a:lumMod val="75000"/>
                    <a:lumOff val="25000"/>
                  </a:schemeClr>
                </a:solidFill>
              </a:rPr>
              <a:t>  Climate model </a:t>
            </a:r>
            <a:r>
              <a:rPr lang="de-DE" sz="1600" b="0" dirty="0" err="1" smtClean="0">
                <a:solidFill>
                  <a:schemeClr val="tx1">
                    <a:lumMod val="75000"/>
                    <a:lumOff val="25000"/>
                  </a:schemeClr>
                </a:solidFill>
              </a:rPr>
              <a:t>based</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studies</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Increase</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has</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to</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be</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expected</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from</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anthropogenic</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climate</a:t>
            </a: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change</a:t>
            </a:r>
            <a:r>
              <a:rPr lang="de-DE" sz="1600" b="0" dirty="0" smtClean="0">
                <a:solidFill>
                  <a:schemeClr val="tx1">
                    <a:lumMod val="75000"/>
                    <a:lumOff val="25000"/>
                  </a:schemeClr>
                </a:solidFill>
              </a:rPr>
              <a:t/>
            </a:r>
            <a:br>
              <a:rPr lang="de-DE" sz="1600" b="0" dirty="0" smtClean="0">
                <a:solidFill>
                  <a:schemeClr val="tx1">
                    <a:lumMod val="75000"/>
                    <a:lumOff val="25000"/>
                  </a:schemeClr>
                </a:solidFill>
              </a:rPr>
            </a:br>
            <a:r>
              <a:rPr lang="de-DE" sz="1600" b="0" dirty="0" smtClean="0">
                <a:solidFill>
                  <a:schemeClr val="tx1">
                    <a:lumMod val="75000"/>
                    <a:lumOff val="25000"/>
                  </a:schemeClr>
                </a:solidFill>
              </a:rPr>
              <a:t>  (</a:t>
            </a:r>
            <a:r>
              <a:rPr lang="de-DE" sz="1600" b="0" dirty="0" err="1" smtClean="0">
                <a:solidFill>
                  <a:schemeClr val="tx1">
                    <a:lumMod val="75000"/>
                    <a:lumOff val="25000"/>
                  </a:schemeClr>
                </a:solidFill>
              </a:rPr>
              <a:t>Willet</a:t>
            </a:r>
            <a:r>
              <a:rPr lang="de-DE" sz="1600" b="0" dirty="0" smtClean="0">
                <a:solidFill>
                  <a:schemeClr val="tx1">
                    <a:lumMod val="75000"/>
                    <a:lumOff val="25000"/>
                  </a:schemeClr>
                </a:solidFill>
              </a:rPr>
              <a:t> et al., 2010, Environ. Res. Letter, 5; Santer et al., 2007, PNAS, 104)</a:t>
            </a:r>
          </a:p>
        </p:txBody>
      </p:sp>
      <p:pic>
        <p:nvPicPr>
          <p:cNvPr id="8" name="PPTShape_0"/>
          <p:cNvPicPr>
            <a:picLocks noChangeAspect="1" noChangeArrowheads="1"/>
          </p:cNvPicPr>
          <p:nvPr>
            <p:custDataLst>
              <p:tags r:id="rId3"/>
            </p:custDataLst>
          </p:nvPr>
        </p:nvPicPr>
        <p:blipFill>
          <a:blip r:embed="rId7" cstate="email"/>
          <a:srcRect/>
          <a:stretch>
            <a:fillRect/>
          </a:stretch>
        </p:blipFill>
        <p:spPr bwMode="auto">
          <a:xfrm>
            <a:off x="7690867" y="2380133"/>
            <a:ext cx="948308" cy="3040593"/>
          </a:xfrm>
          <a:prstGeom prst="rect">
            <a:avLst/>
          </a:prstGeom>
          <a:noFill/>
          <a:ln w="9525">
            <a:noFill/>
            <a:miter lim="800000"/>
            <a:headEnd/>
            <a:tailEnd/>
          </a:ln>
        </p:spPr>
      </p:pic>
      <p:sp>
        <p:nvSpPr>
          <p:cNvPr id="9" name="Textfeld 15"/>
          <p:cNvSpPr txBox="1"/>
          <p:nvPr/>
        </p:nvSpPr>
        <p:spPr>
          <a:xfrm>
            <a:off x="252585" y="1374747"/>
            <a:ext cx="8496128" cy="1323439"/>
          </a:xfrm>
          <a:prstGeom prst="rect">
            <a:avLst/>
          </a:prstGeom>
          <a:noFill/>
          <a:effectLst/>
        </p:spPr>
        <p:txBody>
          <a:bodyPr wrap="square" rtlCol="0">
            <a:spAutoFit/>
          </a:bodyPr>
          <a:lstStyle/>
          <a:p>
            <a:r>
              <a:rPr lang="de-DE" sz="1600" b="0" dirty="0" smtClean="0">
                <a:solidFill>
                  <a:schemeClr val="tx1">
                    <a:lumMod val="75000"/>
                    <a:lumOff val="25000"/>
                  </a:schemeClr>
                </a:solidFill>
              </a:rPr>
              <a:t>Change in near-surface specific humidity over time in the northern hemisphere </a:t>
            </a:r>
            <a:br>
              <a:rPr lang="de-DE" sz="1600" b="0" dirty="0" smtClean="0">
                <a:solidFill>
                  <a:schemeClr val="tx1">
                    <a:lumMod val="75000"/>
                    <a:lumOff val="25000"/>
                  </a:schemeClr>
                </a:solidFill>
              </a:rPr>
            </a:br>
            <a:r>
              <a:rPr lang="de-DE" sz="1600" b="0" dirty="0" smtClean="0">
                <a:solidFill>
                  <a:schemeClr val="tx1">
                    <a:lumMod val="75000"/>
                    <a:lumOff val="25000"/>
                  </a:schemeClr>
                </a:solidFill>
              </a:rPr>
              <a:t>1973–2012 (</a:t>
            </a:r>
            <a:r>
              <a:rPr lang="en-US" sz="1600" b="0" dirty="0" smtClean="0">
                <a:solidFill>
                  <a:schemeClr val="tx1">
                    <a:lumMod val="75000"/>
                    <a:lumOff val="25000"/>
                  </a:schemeClr>
                </a:solidFill>
              </a:rPr>
              <a:t>Source: Willett et. al. (2013), </a:t>
            </a:r>
            <a:r>
              <a:rPr lang="de-DE" sz="1600" b="0" dirty="0" smtClean="0">
                <a:solidFill>
                  <a:schemeClr val="tx1">
                    <a:lumMod val="75000"/>
                    <a:lumOff val="25000"/>
                  </a:schemeClr>
                </a:solidFill>
              </a:rPr>
              <a:t>Clim. Past, 9, 657–677.)</a:t>
            </a:r>
            <a:br>
              <a:rPr lang="de-DE" sz="1600" b="0" dirty="0" smtClean="0">
                <a:solidFill>
                  <a:schemeClr val="tx1">
                    <a:lumMod val="75000"/>
                    <a:lumOff val="25000"/>
                  </a:schemeClr>
                </a:solidFill>
              </a:rPr>
            </a:br>
            <a:r>
              <a:rPr lang="de-DE" sz="1600" b="0" dirty="0" smtClean="0">
                <a:solidFill>
                  <a:schemeClr val="tx1">
                    <a:lumMod val="75000"/>
                    <a:lumOff val="25000"/>
                  </a:schemeClr>
                </a:solidFill>
              </a:rPr>
              <a:t>Black dots: trends significant at the 95% level</a:t>
            </a:r>
          </a:p>
          <a:p>
            <a:endParaRPr lang="de-DE" sz="1600" b="0" dirty="0" smtClean="0">
              <a:solidFill>
                <a:schemeClr val="tx1">
                  <a:lumMod val="75000"/>
                  <a:lumOff val="25000"/>
                </a:schemeClr>
              </a:solidFill>
            </a:endParaRPr>
          </a:p>
          <a:p>
            <a:endParaRPr lang="de-DE" sz="1600" b="0" dirty="0" smtClean="0">
              <a:solidFill>
                <a:schemeClr val="tx1">
                  <a:lumMod val="75000"/>
                  <a:lumOff val="25000"/>
                </a:schemeClr>
              </a:solidFill>
            </a:endParaRPr>
          </a:p>
        </p:txBody>
      </p:sp>
      <p:sp>
        <p:nvSpPr>
          <p:cNvPr id="11"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2" name="TextBox 11"/>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46</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850" y="1520825"/>
            <a:ext cx="8424863" cy="499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9"/>
          <p:cNvSpPr>
            <a:spLocks noGrp="1"/>
          </p:cNvSpPr>
          <p:nvPr>
            <p:ph type="title"/>
          </p:nvPr>
        </p:nvSpPr>
        <p:spPr>
          <a:xfrm>
            <a:off x="324000" y="252000"/>
            <a:ext cx="6840000" cy="720000"/>
          </a:xfrm>
        </p:spPr>
        <p:txBody>
          <a:bodyPr/>
          <a:lstStyle/>
          <a:p>
            <a:pPr rtl="0" eaLnBrk="1" latinLnBrk="0" hangingPunct="1"/>
            <a:r>
              <a:rPr lang="en-US" sz="2200" b="0" kern="1200" dirty="0" smtClean="0">
                <a:solidFill>
                  <a:schemeClr val="tx1"/>
                </a:solidFill>
                <a:latin typeface="Arial"/>
                <a:ea typeface="Arial Unicode MS"/>
                <a:cs typeface="Arial"/>
              </a:rPr>
              <a:t>Observed changes in sea surface temperature </a:t>
            </a:r>
            <a:br>
              <a:rPr lang="en-US" sz="2200" b="0" kern="1200" dirty="0" smtClean="0">
                <a:solidFill>
                  <a:schemeClr val="tx1"/>
                </a:solidFill>
                <a:latin typeface="Arial"/>
                <a:ea typeface="Arial Unicode MS"/>
                <a:cs typeface="Arial"/>
              </a:rPr>
            </a:br>
            <a:r>
              <a:rPr lang="en-US" sz="2200" b="0" kern="1200" dirty="0" smtClean="0">
                <a:solidFill>
                  <a:schemeClr val="tx1"/>
                </a:solidFill>
                <a:latin typeface="Arial"/>
                <a:ea typeface="Arial Unicode MS"/>
                <a:cs typeface="Arial"/>
              </a:rPr>
              <a:t>in tropical ocean basins (1968-2012)</a:t>
            </a:r>
            <a:endParaRPr lang="en-US" sz="1800" b="0" kern="1200" dirty="0" smtClean="0">
              <a:solidFill>
                <a:schemeClr val="tx1"/>
              </a:solidFill>
              <a:latin typeface="Arial"/>
              <a:ea typeface="Arial Unicode MS"/>
              <a:cs typeface="Arial"/>
            </a:endParaRPr>
          </a:p>
        </p:txBody>
      </p:sp>
      <p:pic>
        <p:nvPicPr>
          <p:cNvPr id="6" name="Picture 2"/>
          <p:cNvPicPr>
            <a:picLocks noChangeAspect="1" noChangeArrowheads="1"/>
          </p:cNvPicPr>
          <p:nvPr>
            <p:custDataLst>
              <p:tags r:id="rId2"/>
            </p:custDataLst>
          </p:nvPr>
        </p:nvPicPr>
        <p:blipFill>
          <a:blip r:embed="rId6" cstate="email"/>
          <a:srcRect/>
          <a:stretch>
            <a:fillRect/>
          </a:stretch>
        </p:blipFill>
        <p:spPr bwMode="auto">
          <a:xfrm>
            <a:off x="942863" y="1520825"/>
            <a:ext cx="4797860" cy="4896785"/>
          </a:xfrm>
          <a:prstGeom prst="rect">
            <a:avLst/>
          </a:prstGeom>
          <a:noFill/>
          <a:ln w="9525">
            <a:noFill/>
            <a:miter lim="800000"/>
            <a:headEnd/>
            <a:tailEnd/>
          </a:ln>
          <a:effectLst/>
        </p:spPr>
      </p:pic>
      <p:sp>
        <p:nvSpPr>
          <p:cNvPr id="7" name="Text Box 5"/>
          <p:cNvSpPr txBox="1">
            <a:spLocks noChangeArrowheads="1"/>
          </p:cNvSpPr>
          <p:nvPr/>
        </p:nvSpPr>
        <p:spPr bwMode="auto">
          <a:xfrm>
            <a:off x="1914525" y="1668556"/>
            <a:ext cx="2809875" cy="277813"/>
          </a:xfrm>
          <a:prstGeom prst="rect">
            <a:avLst/>
          </a:prstGeom>
          <a:solidFill>
            <a:schemeClr val="bg1"/>
          </a:solidFill>
          <a:ln w="9525">
            <a:noFill/>
            <a:miter lim="800000"/>
            <a:headEnd/>
            <a:tailEnd/>
          </a:ln>
        </p:spPr>
        <p:txBody>
          <a:bodyPr lIns="0" tIns="0" rIns="0" bIns="0">
            <a:spAutoFit/>
          </a:bodyPr>
          <a:lstStyle/>
          <a:p>
            <a:pPr algn="ctr"/>
            <a:r>
              <a:rPr lang="en-GB" dirty="0"/>
              <a:t>Five-year running </a:t>
            </a:r>
            <a:r>
              <a:rPr lang="en-GB" dirty="0" smtClean="0"/>
              <a:t>mean</a:t>
            </a:r>
            <a:endParaRPr lang="en-GB" dirty="0"/>
          </a:p>
        </p:txBody>
      </p:sp>
      <p:sp>
        <p:nvSpPr>
          <p:cNvPr id="8" name="Rechteck 9"/>
          <p:cNvSpPr>
            <a:spLocks noChangeArrowheads="1"/>
          </p:cNvSpPr>
          <p:nvPr/>
        </p:nvSpPr>
        <p:spPr bwMode="auto">
          <a:xfrm>
            <a:off x="6127750" y="6200775"/>
            <a:ext cx="2470150" cy="369332"/>
          </a:xfrm>
          <a:prstGeom prst="rect">
            <a:avLst/>
          </a:prstGeom>
          <a:noFill/>
          <a:ln w="9525">
            <a:noFill/>
            <a:miter lim="800000"/>
            <a:headEnd/>
            <a:tailEnd/>
          </a:ln>
        </p:spPr>
        <p:txBody>
          <a:bodyPr>
            <a:spAutoFit/>
          </a:bodyPr>
          <a:lstStyle/>
          <a:p>
            <a:r>
              <a:rPr lang="de-DE" sz="900" dirty="0">
                <a:solidFill>
                  <a:schemeClr val="accent4">
                    <a:lumMod val="75000"/>
                  </a:schemeClr>
                </a:solidFill>
              </a:rPr>
              <a:t>Source: Munich Re, </a:t>
            </a:r>
            <a:r>
              <a:rPr lang="de-DE" sz="900" dirty="0" smtClean="0">
                <a:solidFill>
                  <a:schemeClr val="accent4">
                    <a:lumMod val="75000"/>
                  </a:schemeClr>
                </a:solidFill>
              </a:rPr>
              <a:t>May 2013.</a:t>
            </a:r>
            <a:r>
              <a:rPr lang="de-DE" sz="900" dirty="0">
                <a:solidFill>
                  <a:schemeClr val="accent4">
                    <a:lumMod val="75000"/>
                  </a:schemeClr>
                </a:solidFill>
              </a:rPr>
              <a:t/>
            </a:r>
            <a:br>
              <a:rPr lang="de-DE" sz="900" dirty="0">
                <a:solidFill>
                  <a:schemeClr val="accent4">
                    <a:lumMod val="75000"/>
                  </a:schemeClr>
                </a:solidFill>
              </a:rPr>
            </a:br>
            <a:r>
              <a:rPr lang="de-DE" sz="900" dirty="0">
                <a:solidFill>
                  <a:schemeClr val="accent4">
                    <a:lumMod val="75000"/>
                  </a:schemeClr>
                </a:solidFill>
              </a:rPr>
              <a:t>Data </a:t>
            </a:r>
            <a:r>
              <a:rPr lang="de-DE" sz="900" dirty="0" err="1">
                <a:solidFill>
                  <a:schemeClr val="accent4">
                    <a:lumMod val="75000"/>
                  </a:schemeClr>
                </a:solidFill>
              </a:rPr>
              <a:t>source</a:t>
            </a:r>
            <a:r>
              <a:rPr lang="de-DE" sz="900" dirty="0">
                <a:solidFill>
                  <a:schemeClr val="accent4">
                    <a:lumMod val="75000"/>
                  </a:schemeClr>
                </a:solidFill>
              </a:rPr>
              <a:t>: </a:t>
            </a:r>
            <a:r>
              <a:rPr lang="de-DE" sz="900" dirty="0" err="1">
                <a:solidFill>
                  <a:schemeClr val="accent4">
                    <a:lumMod val="75000"/>
                  </a:schemeClr>
                </a:solidFill>
              </a:rPr>
              <a:t>HadISST</a:t>
            </a:r>
            <a:r>
              <a:rPr lang="de-DE" sz="900" dirty="0">
                <a:solidFill>
                  <a:schemeClr val="accent4">
                    <a:lumMod val="75000"/>
                  </a:schemeClr>
                </a:solidFill>
              </a:rPr>
              <a:t>, MetOffice, </a:t>
            </a:r>
            <a:r>
              <a:rPr lang="de-DE" sz="900" dirty="0" smtClean="0">
                <a:solidFill>
                  <a:schemeClr val="accent4">
                    <a:lumMod val="75000"/>
                  </a:schemeClr>
                </a:solidFill>
              </a:rPr>
              <a:t>2013</a:t>
            </a:r>
            <a:endParaRPr lang="de-DE" sz="900" dirty="0">
              <a:solidFill>
                <a:schemeClr val="accent4">
                  <a:lumMod val="75000"/>
                </a:schemeClr>
              </a:solidFill>
            </a:endParaRPr>
          </a:p>
        </p:txBody>
      </p:sp>
      <p:pic>
        <p:nvPicPr>
          <p:cNvPr id="9" name="PPTShape_0"/>
          <p:cNvPicPr>
            <a:picLocks noChangeAspect="1" noChangeArrowheads="1"/>
          </p:cNvPicPr>
          <p:nvPr>
            <p:custDataLst>
              <p:tags r:id="rId3"/>
            </p:custDataLst>
          </p:nvPr>
        </p:nvPicPr>
        <p:blipFill>
          <a:blip r:embed="rId7" cstate="email"/>
          <a:srcRect/>
          <a:stretch>
            <a:fillRect/>
          </a:stretch>
        </p:blipFill>
        <p:spPr bwMode="auto">
          <a:xfrm>
            <a:off x="6122474" y="1520825"/>
            <a:ext cx="2164972" cy="1721223"/>
          </a:xfrm>
          <a:prstGeom prst="rect">
            <a:avLst/>
          </a:prstGeom>
          <a:noFill/>
          <a:ln w="9525">
            <a:noFill/>
            <a:miter lim="800000"/>
            <a:headEnd/>
            <a:tailEnd/>
          </a:ln>
          <a:effectLst/>
        </p:spPr>
      </p:pic>
      <p:sp>
        <p:nvSpPr>
          <p:cNvPr id="11"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2" name="TextBox 11"/>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47</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Floods</a:t>
            </a:r>
            <a:endParaRPr lang="en-US" dirty="0"/>
          </a:p>
        </p:txBody>
      </p:sp>
      <p:pic>
        <p:nvPicPr>
          <p:cNvPr id="6" name="Bildplatzhalter 5" descr="shutterstock_34932055.jpg"/>
          <p:cNvPicPr>
            <a:picLocks noGrp="1" noChangeAspect="1"/>
          </p:cNvPicPr>
          <p:nvPr>
            <p:ph type="pic" sz="quarter" idx="10"/>
            <p:custDataLst>
              <p:tags r:id="rId2"/>
            </p:custDataLst>
          </p:nvPr>
        </p:nvPicPr>
        <p:blipFill>
          <a:blip r:embed="rId5" cstate="email"/>
          <a:srcRect/>
          <a:stretch>
            <a:fillRect/>
          </a:stretch>
        </p:blipFill>
        <p:spPr>
          <a:prstGeom prst="rect">
            <a:avLst/>
          </a:prstGeom>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323850" y="236647"/>
            <a:ext cx="7143800" cy="812800"/>
          </a:xfrm>
        </p:spPr>
        <p:txBody>
          <a:bodyPr/>
          <a:lstStyle/>
          <a:p>
            <a:r>
              <a:rPr lang="de-DE" dirty="0" err="1" smtClean="0"/>
              <a:t>Floods</a:t>
            </a:r>
            <a:r>
              <a:rPr lang="de-DE" dirty="0" smtClean="0"/>
              <a:t> in Europe in May/June 2013</a:t>
            </a:r>
            <a:br>
              <a:rPr lang="de-DE" dirty="0" smtClean="0"/>
            </a:br>
            <a:r>
              <a:rPr lang="de-DE" dirty="0" smtClean="0"/>
              <a:t>Most </a:t>
            </a:r>
            <a:r>
              <a:rPr lang="de-DE" dirty="0" err="1" smtClean="0"/>
              <a:t>probably</a:t>
            </a:r>
            <a:r>
              <a:rPr lang="de-DE" dirty="0" smtClean="0"/>
              <a:t> </a:t>
            </a:r>
            <a:r>
              <a:rPr lang="de-DE" dirty="0" err="1" smtClean="0"/>
              <a:t>the</a:t>
            </a:r>
            <a:r>
              <a:rPr lang="de-DE" dirty="0" smtClean="0"/>
              <a:t> </a:t>
            </a:r>
            <a:r>
              <a:rPr lang="de-DE" dirty="0" err="1" smtClean="0"/>
              <a:t>most</a:t>
            </a:r>
            <a:r>
              <a:rPr lang="de-DE" dirty="0" smtClean="0"/>
              <a:t> expensive </a:t>
            </a:r>
            <a:r>
              <a:rPr lang="de-DE" dirty="0" err="1" smtClean="0"/>
              <a:t>nat</a:t>
            </a:r>
            <a:r>
              <a:rPr lang="de-DE" dirty="0" smtClean="0"/>
              <a:t> </a:t>
            </a:r>
            <a:r>
              <a:rPr lang="de-DE" dirty="0" err="1" smtClean="0"/>
              <a:t>cat</a:t>
            </a:r>
            <a:r>
              <a:rPr lang="de-DE" dirty="0" smtClean="0"/>
              <a:t> in Germany!</a:t>
            </a:r>
            <a:endParaRPr lang="de-DE" b="0" dirty="0" smtClean="0"/>
          </a:p>
        </p:txBody>
      </p:sp>
      <p:sp>
        <p:nvSpPr>
          <p:cNvPr id="13" name="Textfeld 12"/>
          <p:cNvSpPr txBox="1"/>
          <p:nvPr/>
        </p:nvSpPr>
        <p:spPr>
          <a:xfrm>
            <a:off x="7358082" y="6286520"/>
            <a:ext cx="1460656" cy="230832"/>
          </a:xfrm>
          <a:prstGeom prst="rect">
            <a:avLst/>
          </a:prstGeom>
          <a:noFill/>
          <a:effectLst>
            <a:outerShdw blurRad="50800" dist="38100" dir="2700000" algn="tl" rotWithShape="0">
              <a:prstClr val="black">
                <a:alpha val="40000"/>
              </a:prstClr>
            </a:outerShdw>
          </a:effectLst>
        </p:spPr>
        <p:txBody>
          <a:bodyPr wrap="none" rtlCol="0">
            <a:spAutoFit/>
          </a:bodyPr>
          <a:lstStyle/>
          <a:p>
            <a:r>
              <a:rPr lang="de-DE" sz="900" dirty="0" smtClean="0">
                <a:solidFill>
                  <a:schemeClr val="bg1"/>
                </a:solidFill>
              </a:rPr>
              <a:t>Source: New York Times</a:t>
            </a:r>
          </a:p>
        </p:txBody>
      </p:sp>
      <p:graphicFrame>
        <p:nvGraphicFramePr>
          <p:cNvPr id="14" name="Tabelle 13"/>
          <p:cNvGraphicFramePr>
            <a:graphicFrameLocks noGrp="1"/>
          </p:cNvGraphicFramePr>
          <p:nvPr>
            <p:extLst>
              <p:ext uri="{D42A27DB-BD31-4B8C-83A1-F6EECF244321}">
                <p14:modId xmlns="" xmlns:p14="http://schemas.microsoft.com/office/powerpoint/2010/main" val="27637366"/>
              </p:ext>
            </p:extLst>
          </p:nvPr>
        </p:nvGraphicFramePr>
        <p:xfrm>
          <a:off x="323850" y="5614392"/>
          <a:ext cx="8424864" cy="822960"/>
        </p:xfrm>
        <a:graphic>
          <a:graphicData uri="http://schemas.openxmlformats.org/drawingml/2006/table">
            <a:tbl>
              <a:tblPr firstRow="1" bandRow="1">
                <a:tableStyleId>{5C22544A-7EE6-4342-B048-85BDC9FD1C3A}</a:tableStyleId>
              </a:tblPr>
              <a:tblGrid>
                <a:gridCol w="1963076"/>
                <a:gridCol w="2044870"/>
                <a:gridCol w="2208459"/>
                <a:gridCol w="2208459"/>
              </a:tblGrid>
              <a:tr h="285752">
                <a:tc>
                  <a:txBody>
                    <a:bodyPr/>
                    <a:lstStyle/>
                    <a:p>
                      <a:r>
                        <a:rPr lang="de-DE" sz="1400" dirty="0" smtClean="0">
                          <a:solidFill>
                            <a:schemeClr val="bg1"/>
                          </a:solidFill>
                        </a:rPr>
                        <a:t>Region</a:t>
                      </a:r>
                      <a:endParaRPr lang="de-DE" sz="1400" dirty="0">
                        <a:solidFill>
                          <a:schemeClr val="bg1"/>
                        </a:solidFill>
                      </a:endParaRPr>
                    </a:p>
                  </a:txBody>
                  <a:tcPr>
                    <a:solidFill>
                      <a:srgbClr val="00B0F0"/>
                    </a:solidFill>
                  </a:tcPr>
                </a:tc>
                <a:tc>
                  <a:txBody>
                    <a:bodyPr/>
                    <a:lstStyle/>
                    <a:p>
                      <a:pPr algn="ctr"/>
                      <a:r>
                        <a:rPr lang="de-DE" sz="1400" dirty="0" smtClean="0">
                          <a:solidFill>
                            <a:schemeClr val="bg1"/>
                          </a:solidFill>
                        </a:rPr>
                        <a:t>Overall </a:t>
                      </a:r>
                      <a:r>
                        <a:rPr lang="de-DE" sz="1400" dirty="0" err="1" smtClean="0">
                          <a:solidFill>
                            <a:schemeClr val="bg1"/>
                          </a:solidFill>
                        </a:rPr>
                        <a:t>losses</a:t>
                      </a:r>
                      <a:endParaRPr lang="de-DE" sz="1400" dirty="0">
                        <a:solidFill>
                          <a:schemeClr val="bg1"/>
                        </a:solidFill>
                      </a:endParaRPr>
                    </a:p>
                  </a:txBody>
                  <a:tcPr>
                    <a:solidFill>
                      <a:srgbClr val="00B0F0"/>
                    </a:solidFill>
                  </a:tcPr>
                </a:tc>
                <a:tc>
                  <a:txBody>
                    <a:bodyPr/>
                    <a:lstStyle/>
                    <a:p>
                      <a:pPr algn="ctr"/>
                      <a:r>
                        <a:rPr lang="de-DE" sz="1400" dirty="0" err="1" smtClean="0">
                          <a:solidFill>
                            <a:schemeClr val="bg1"/>
                          </a:solidFill>
                        </a:rPr>
                        <a:t>Insured</a:t>
                      </a:r>
                      <a:r>
                        <a:rPr lang="de-DE" sz="1400" dirty="0" smtClean="0">
                          <a:solidFill>
                            <a:schemeClr val="bg1"/>
                          </a:solidFill>
                        </a:rPr>
                        <a:t> </a:t>
                      </a:r>
                      <a:r>
                        <a:rPr lang="de-DE" sz="1400" dirty="0" err="1" smtClean="0">
                          <a:solidFill>
                            <a:schemeClr val="bg1"/>
                          </a:solidFill>
                        </a:rPr>
                        <a:t>losses</a:t>
                      </a:r>
                      <a:endParaRPr lang="de-DE" sz="1400" dirty="0">
                        <a:solidFill>
                          <a:schemeClr val="bg1"/>
                        </a:solidFill>
                      </a:endParaRPr>
                    </a:p>
                  </a:txBody>
                  <a:tcPr>
                    <a:solidFill>
                      <a:srgbClr val="00B0F0"/>
                    </a:solidFill>
                  </a:tcPr>
                </a:tc>
                <a:tc>
                  <a:txBody>
                    <a:bodyPr/>
                    <a:lstStyle/>
                    <a:p>
                      <a:pPr algn="ctr"/>
                      <a:r>
                        <a:rPr lang="de-DE" sz="1400" dirty="0" err="1" smtClean="0">
                          <a:solidFill>
                            <a:schemeClr val="bg1"/>
                          </a:solidFill>
                        </a:rPr>
                        <a:t>Fatalities</a:t>
                      </a:r>
                      <a:endParaRPr lang="de-DE" sz="1400" dirty="0">
                        <a:solidFill>
                          <a:schemeClr val="bg1"/>
                        </a:solidFill>
                      </a:endParaRPr>
                    </a:p>
                  </a:txBody>
                  <a:tcPr>
                    <a:solidFill>
                      <a:srgbClr val="00B0F0"/>
                    </a:solidFill>
                  </a:tcPr>
                </a:tc>
              </a:tr>
              <a:tr h="430440">
                <a:tc>
                  <a:txBody>
                    <a:bodyPr/>
                    <a:lstStyle/>
                    <a:p>
                      <a:r>
                        <a:rPr lang="de-DE" sz="1400" b="0" dirty="0" smtClean="0"/>
                        <a:t>Germany, Austria, Czech </a:t>
                      </a:r>
                      <a:r>
                        <a:rPr lang="de-DE" sz="1400" b="0" dirty="0" err="1" smtClean="0"/>
                        <a:t>Republic</a:t>
                      </a:r>
                      <a:endParaRPr lang="de-DE" sz="14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US$ &gt; 16 </a:t>
                      </a:r>
                      <a:r>
                        <a:rPr lang="de-DE" sz="1400" dirty="0" err="1" smtClean="0">
                          <a:solidFill>
                            <a:schemeClr val="tx1"/>
                          </a:solidFill>
                        </a:rPr>
                        <a:t>bn</a:t>
                      </a:r>
                      <a:r>
                        <a:rPr lang="de-DE" sz="1400" dirty="0" smtClean="0">
                          <a:solidFill>
                            <a:schemeClr val="tx1"/>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US$ </a:t>
                      </a:r>
                      <a:r>
                        <a:rPr lang="en-US" sz="1200" b="1" dirty="0" smtClean="0">
                          <a:solidFill>
                            <a:schemeClr val="tx1">
                              <a:lumMod val="75000"/>
                              <a:lumOff val="25000"/>
                            </a:schemeClr>
                          </a:solidFill>
                          <a:latin typeface="+mn-lt"/>
                          <a:ea typeface="Arial"/>
                          <a:cs typeface="+mn-cs"/>
                        </a:rPr>
                        <a:t>~</a:t>
                      </a:r>
                      <a:r>
                        <a:rPr lang="de-DE" sz="1400" dirty="0" smtClean="0">
                          <a:solidFill>
                            <a:schemeClr val="tx1"/>
                          </a:solidFill>
                        </a:rPr>
                        <a:t>3.9 </a:t>
                      </a:r>
                      <a:r>
                        <a:rPr lang="de-DE" sz="1400" dirty="0" err="1" smtClean="0">
                          <a:solidFill>
                            <a:schemeClr val="tx1"/>
                          </a:solidFill>
                        </a:rPr>
                        <a:t>bn</a:t>
                      </a:r>
                      <a:r>
                        <a:rPr lang="de-DE" sz="1400" dirty="0" smtClean="0">
                          <a:solidFill>
                            <a:schemeClr val="tx1"/>
                          </a:solidFill>
                        </a:rPr>
                        <a:t>*</a:t>
                      </a:r>
                    </a:p>
                  </a:txBody>
                  <a:tcPr/>
                </a:tc>
                <a:tc>
                  <a:txBody>
                    <a:bodyPr/>
                    <a:lstStyle/>
                    <a:p>
                      <a:pPr algn="ctr"/>
                      <a:r>
                        <a:rPr lang="de-DE" sz="1400" dirty="0" smtClean="0">
                          <a:solidFill>
                            <a:schemeClr val="tx1"/>
                          </a:solidFill>
                        </a:rPr>
                        <a:t>22</a:t>
                      </a:r>
                      <a:endParaRPr lang="de-DE" sz="1400" dirty="0">
                        <a:solidFill>
                          <a:schemeClr val="tx1"/>
                        </a:solidFill>
                      </a:endParaRPr>
                    </a:p>
                  </a:txBody>
                  <a:tcPr/>
                </a:tc>
              </a:tr>
            </a:tbl>
          </a:graphicData>
        </a:graphic>
      </p:graphicFrame>
      <p:pic>
        <p:nvPicPr>
          <p:cNvPr id="18" name="Grafik 17" descr="http://wkserv.met.fu-berlin.de/data/130602/meteosat.jpg"/>
          <p:cNvPicPr/>
          <p:nvPr>
            <p:custDataLst>
              <p:tags r:id="rId2"/>
            </p:custDataLst>
          </p:nvPr>
        </p:nvPicPr>
        <p:blipFill>
          <a:blip r:embed="rId6" cstate="email"/>
          <a:srcRect/>
          <a:stretch>
            <a:fillRect/>
          </a:stretch>
        </p:blipFill>
        <p:spPr bwMode="auto">
          <a:xfrm>
            <a:off x="341313" y="1512580"/>
            <a:ext cx="4287837" cy="3907136"/>
          </a:xfrm>
          <a:prstGeom prst="rect">
            <a:avLst/>
          </a:prstGeom>
          <a:noFill/>
        </p:spPr>
      </p:pic>
      <p:sp>
        <p:nvSpPr>
          <p:cNvPr id="19" name="AutoShape 2"/>
          <p:cNvSpPr>
            <a:spLocks noChangeArrowheads="1"/>
          </p:cNvSpPr>
          <p:nvPr/>
        </p:nvSpPr>
        <p:spPr bwMode="auto">
          <a:xfrm rot="6615699">
            <a:off x="1915639" y="1905822"/>
            <a:ext cx="1183090" cy="2889041"/>
          </a:xfrm>
          <a:prstGeom prst="curvedRightArrow">
            <a:avLst>
              <a:gd name="adj1" fmla="val 39695"/>
              <a:gd name="adj2" fmla="val 79390"/>
              <a:gd name="adj3" fmla="val 33333"/>
            </a:avLst>
          </a:prstGeom>
          <a:solidFill>
            <a:srgbClr val="70C1FF">
              <a:alpha val="64999"/>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feld 7"/>
          <p:cNvSpPr txBox="1"/>
          <p:nvPr/>
        </p:nvSpPr>
        <p:spPr>
          <a:xfrm>
            <a:off x="31452" y="6590490"/>
            <a:ext cx="8458200" cy="230832"/>
          </a:xfrm>
          <a:prstGeom prst="rect">
            <a:avLst/>
          </a:prstGeom>
          <a:noFill/>
          <a:effectLst/>
        </p:spPr>
        <p:txBody>
          <a:bodyPr wrap="square" rtlCol="0">
            <a:spAutoFit/>
          </a:bodyPr>
          <a:lstStyle/>
          <a:p>
            <a:r>
              <a:rPr lang="de-DE" sz="900" b="0" dirty="0" smtClean="0">
                <a:solidFill>
                  <a:schemeClr val="accent4">
                    <a:lumMod val="75000"/>
                  </a:schemeClr>
                </a:solidFill>
              </a:rPr>
              <a:t>* Loss </a:t>
            </a:r>
            <a:r>
              <a:rPr lang="de-DE" sz="900" b="0" dirty="0" err="1" smtClean="0">
                <a:solidFill>
                  <a:schemeClr val="accent4">
                    <a:lumMod val="75000"/>
                  </a:schemeClr>
                </a:solidFill>
              </a:rPr>
              <a:t>estimation</a:t>
            </a:r>
            <a:r>
              <a:rPr lang="de-DE" sz="900" b="0" dirty="0" smtClean="0">
                <a:solidFill>
                  <a:schemeClr val="accent4">
                    <a:lumMod val="75000"/>
                  </a:schemeClr>
                </a:solidFill>
              </a:rPr>
              <a:t> still </a:t>
            </a:r>
            <a:r>
              <a:rPr lang="de-DE" sz="900" b="0" dirty="0" err="1" smtClean="0">
                <a:solidFill>
                  <a:schemeClr val="accent4">
                    <a:lumMod val="75000"/>
                  </a:schemeClr>
                </a:solidFill>
              </a:rPr>
              <a:t>ongoing</a:t>
            </a:r>
            <a:endParaRPr lang="de-DE" sz="900" b="0" dirty="0" smtClean="0">
              <a:solidFill>
                <a:schemeClr val="accent4">
                  <a:lumMod val="75000"/>
                </a:schemeClr>
              </a:solidFill>
            </a:endParaRPr>
          </a:p>
        </p:txBody>
      </p:sp>
      <p:pic>
        <p:nvPicPr>
          <p:cNvPr id="2050" name="Picture 2" descr="Hochwasserschäden">
            <a:hlinkClick r:id="rId7"/>
          </p:cNvPr>
          <p:cNvPicPr>
            <a:picLocks noChangeAspect="1" noChangeArrowheads="1"/>
          </p:cNvPicPr>
          <p:nvPr>
            <p:custDataLst>
              <p:tags r:id="rId3"/>
            </p:custDataLst>
          </p:nvPr>
        </p:nvPicPr>
        <p:blipFill>
          <a:blip r:embed="rId8" cstate="email"/>
          <a:srcRect/>
          <a:stretch>
            <a:fillRect/>
          </a:stretch>
        </p:blipFill>
        <p:spPr bwMode="auto">
          <a:xfrm>
            <a:off x="4822196" y="1520824"/>
            <a:ext cx="3926517" cy="3887939"/>
          </a:xfrm>
          <a:prstGeom prst="rect">
            <a:avLst/>
          </a:prstGeom>
          <a:noFill/>
        </p:spPr>
      </p:pic>
      <p:sp>
        <p:nvSpPr>
          <p:cNvPr id="11" name="Textfeld 10"/>
          <p:cNvSpPr txBox="1"/>
          <p:nvPr/>
        </p:nvSpPr>
        <p:spPr>
          <a:xfrm>
            <a:off x="7884509" y="5141335"/>
            <a:ext cx="978153" cy="253916"/>
          </a:xfrm>
          <a:prstGeom prst="rect">
            <a:avLst/>
          </a:prstGeom>
          <a:noFill/>
          <a:effectLst/>
        </p:spPr>
        <p:txBody>
          <a:bodyPr wrap="none" rtlCol="0">
            <a:spAutoFit/>
          </a:bodyPr>
          <a:lstStyle/>
          <a:p>
            <a:r>
              <a:rPr lang="de-DE" sz="1050" b="0" dirty="0" smtClean="0">
                <a:solidFill>
                  <a:schemeClr val="bg1"/>
                </a:solidFill>
              </a:rPr>
              <a:t>Source: GDV</a:t>
            </a:r>
          </a:p>
        </p:txBody>
      </p:sp>
      <p:sp>
        <p:nvSpPr>
          <p:cNvPr id="12" name="TextBox 11"/>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49</a:t>
            </a:fld>
            <a:endParaRPr lang="en-US" sz="1000" dirty="0">
              <a:solidFill>
                <a:schemeClr val="accent4">
                  <a:lumMod val="75000"/>
                </a:schemeClr>
              </a:solidFill>
              <a:latin typeface="+mn-lt"/>
            </a:endParaRPr>
          </a:p>
        </p:txBody>
      </p:sp>
      <p:sp>
        <p:nvSpPr>
          <p:cNvPr id="15"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240316" y="1923392"/>
            <a:ext cx="4572000" cy="4373549"/>
          </a:xfrm>
          <a:prstGeom prst="rect">
            <a:avLst/>
          </a:prstGeom>
          <a:solidFill>
            <a:schemeClr val="bg1"/>
          </a:solidFill>
          <a:ln w="9525">
            <a:noFill/>
            <a:miter lim="800000"/>
            <a:headEnd/>
            <a:tailEnd/>
          </a:ln>
          <a:effectLst/>
        </p:spPr>
        <p:txBody>
          <a:bodyPr wrap="square">
            <a:noAutofit/>
          </a:bodyPr>
          <a:lstStyle/>
          <a:p>
            <a:pPr marL="347663" indent="-347663" eaLnBrk="1" hangingPunct="1">
              <a:spcBef>
                <a:spcPts val="1200"/>
              </a:spcBef>
              <a:buClrTx/>
              <a:buFont typeface="Wingdings" pitchFamily="2" charset="2"/>
              <a:buChar char="§"/>
            </a:pPr>
            <a:r>
              <a:rPr lang="en-GB" sz="2000" dirty="0" smtClean="0">
                <a:solidFill>
                  <a:schemeClr val="tx1">
                    <a:lumMod val="85000"/>
                    <a:lumOff val="15000"/>
                  </a:schemeClr>
                </a:solidFill>
                <a:latin typeface="Arial" charset="0"/>
              </a:rPr>
              <a:t>From </a:t>
            </a:r>
            <a:r>
              <a:rPr lang="en-GB" sz="2000" dirty="0">
                <a:solidFill>
                  <a:schemeClr val="tx1">
                    <a:lumMod val="85000"/>
                    <a:lumOff val="15000"/>
                  </a:schemeClr>
                </a:solidFill>
                <a:latin typeface="Arial" charset="0"/>
              </a:rPr>
              <a:t>1980 until today all loss events; for USA and selected countries in Europe all loss events since </a:t>
            </a:r>
            <a:r>
              <a:rPr lang="en-GB" sz="2000" dirty="0" smtClean="0">
                <a:solidFill>
                  <a:schemeClr val="tx1">
                    <a:lumMod val="85000"/>
                    <a:lumOff val="15000"/>
                  </a:schemeClr>
                </a:solidFill>
                <a:latin typeface="Arial" charset="0"/>
              </a:rPr>
              <a:t>1970.</a:t>
            </a:r>
            <a:endParaRPr lang="en-GB" sz="2000" dirty="0">
              <a:solidFill>
                <a:schemeClr val="tx1">
                  <a:lumMod val="85000"/>
                  <a:lumOff val="15000"/>
                </a:schemeClr>
              </a:solidFill>
              <a:latin typeface="Arial" charset="0"/>
            </a:endParaRPr>
          </a:p>
          <a:p>
            <a:pPr marL="347663" indent="-347663" eaLnBrk="1" hangingPunct="1">
              <a:spcBef>
                <a:spcPts val="1200"/>
              </a:spcBef>
              <a:buClrTx/>
              <a:buFont typeface="Wingdings" pitchFamily="2" charset="2"/>
              <a:buChar char="§"/>
            </a:pPr>
            <a:r>
              <a:rPr lang="en-GB" sz="2000" dirty="0" smtClean="0">
                <a:solidFill>
                  <a:schemeClr val="tx1">
                    <a:lumMod val="85000"/>
                    <a:lumOff val="15000"/>
                  </a:schemeClr>
                </a:solidFill>
                <a:latin typeface="Arial" charset="0"/>
              </a:rPr>
              <a:t>Retrospectively, </a:t>
            </a:r>
            <a:r>
              <a:rPr lang="en-GB" sz="2000" dirty="0">
                <a:solidFill>
                  <a:schemeClr val="tx1">
                    <a:lumMod val="85000"/>
                    <a:lumOff val="15000"/>
                  </a:schemeClr>
                </a:solidFill>
                <a:latin typeface="Arial" charset="0"/>
              </a:rPr>
              <a:t>all great disasters since </a:t>
            </a:r>
            <a:r>
              <a:rPr lang="en-GB" sz="2000" dirty="0" smtClean="0">
                <a:solidFill>
                  <a:schemeClr val="tx1">
                    <a:lumMod val="85000"/>
                    <a:lumOff val="15000"/>
                  </a:schemeClr>
                </a:solidFill>
                <a:latin typeface="Arial" charset="0"/>
              </a:rPr>
              <a:t>1950.</a:t>
            </a:r>
            <a:endParaRPr lang="en-GB" sz="2000" dirty="0">
              <a:solidFill>
                <a:schemeClr val="tx1">
                  <a:lumMod val="85000"/>
                  <a:lumOff val="15000"/>
                </a:schemeClr>
              </a:solidFill>
              <a:latin typeface="Arial" charset="0"/>
            </a:endParaRPr>
          </a:p>
          <a:p>
            <a:pPr marL="347663" indent="-347663" eaLnBrk="1" hangingPunct="1">
              <a:spcBef>
                <a:spcPts val="1200"/>
              </a:spcBef>
              <a:buClrTx/>
              <a:buFont typeface="Wingdings" pitchFamily="2" charset="2"/>
              <a:buChar char="§"/>
            </a:pPr>
            <a:r>
              <a:rPr lang="en-GB" sz="2000" dirty="0">
                <a:solidFill>
                  <a:schemeClr val="tx1">
                    <a:lumMod val="85000"/>
                    <a:lumOff val="15000"/>
                  </a:schemeClr>
                </a:solidFill>
                <a:latin typeface="Arial" charset="0"/>
              </a:rPr>
              <a:t>In addition, all major historical events starting from 79 AD – eruption of Mt. Vesuvio (3,000 historical data sets</a:t>
            </a:r>
            <a:r>
              <a:rPr lang="en-GB" sz="2000" dirty="0" smtClean="0">
                <a:solidFill>
                  <a:schemeClr val="tx1">
                    <a:lumMod val="85000"/>
                    <a:lumOff val="15000"/>
                  </a:schemeClr>
                </a:solidFill>
                <a:latin typeface="Arial" charset="0"/>
              </a:rPr>
              <a:t>).</a:t>
            </a:r>
            <a:endParaRPr lang="de-DE" sz="2000" dirty="0">
              <a:solidFill>
                <a:schemeClr val="tx1">
                  <a:lumMod val="85000"/>
                  <a:lumOff val="15000"/>
                </a:schemeClr>
              </a:solidFill>
              <a:latin typeface="Arial" charset="0"/>
            </a:endParaRPr>
          </a:p>
          <a:p>
            <a:pPr marL="347663" indent="-347663">
              <a:spcBef>
                <a:spcPts val="1200"/>
              </a:spcBef>
              <a:buClrTx/>
              <a:buFont typeface="Wingdings" pitchFamily="2" charset="2"/>
              <a:buChar char="§"/>
            </a:pPr>
            <a:r>
              <a:rPr lang="de-DE" sz="2000" b="1" dirty="0" smtClean="0">
                <a:solidFill>
                  <a:schemeClr val="tx1">
                    <a:lumMod val="85000"/>
                    <a:lumOff val="15000"/>
                  </a:schemeClr>
                </a:solidFill>
                <a:latin typeface="Arial" charset="0"/>
              </a:rPr>
              <a:t>Currently </a:t>
            </a:r>
            <a:r>
              <a:rPr lang="de-DE" sz="2000" b="1" dirty="0">
                <a:solidFill>
                  <a:schemeClr val="tx1">
                    <a:lumMod val="85000"/>
                    <a:lumOff val="15000"/>
                  </a:schemeClr>
                </a:solidFill>
                <a:latin typeface="Arial" charset="0"/>
              </a:rPr>
              <a:t>more </a:t>
            </a:r>
            <a:r>
              <a:rPr lang="de-DE" sz="2000" b="1" dirty="0" err="1">
                <a:solidFill>
                  <a:schemeClr val="tx1">
                    <a:lumMod val="85000"/>
                    <a:lumOff val="15000"/>
                  </a:schemeClr>
                </a:solidFill>
                <a:latin typeface="Arial" charset="0"/>
              </a:rPr>
              <a:t>than</a:t>
            </a:r>
            <a:r>
              <a:rPr lang="de-DE" sz="2000" b="1" dirty="0">
                <a:solidFill>
                  <a:schemeClr val="tx1">
                    <a:lumMod val="85000"/>
                    <a:lumOff val="15000"/>
                  </a:schemeClr>
                </a:solidFill>
                <a:latin typeface="Arial" charset="0"/>
              </a:rPr>
              <a:t> </a:t>
            </a:r>
            <a:r>
              <a:rPr lang="de-DE" sz="2000" b="1" dirty="0" smtClean="0">
                <a:solidFill>
                  <a:schemeClr val="tx1">
                    <a:lumMod val="85000"/>
                    <a:lumOff val="15000"/>
                  </a:schemeClr>
                </a:solidFill>
                <a:latin typeface="Arial" charset="0"/>
              </a:rPr>
              <a:t>33,000 </a:t>
            </a:r>
            <a:r>
              <a:rPr lang="de-DE" sz="2000" b="1" dirty="0">
                <a:solidFill>
                  <a:schemeClr val="tx1">
                    <a:lumMod val="85000"/>
                    <a:lumOff val="15000"/>
                  </a:schemeClr>
                </a:solidFill>
                <a:latin typeface="Arial" charset="0"/>
              </a:rPr>
              <a:t>events</a:t>
            </a:r>
            <a:endParaRPr lang="en-US" sz="2000" b="1" dirty="0">
              <a:solidFill>
                <a:schemeClr val="tx1">
                  <a:lumMod val="85000"/>
                  <a:lumOff val="15000"/>
                </a:schemeClr>
              </a:solidFill>
              <a:latin typeface="Arial" charset="0"/>
            </a:endParaRPr>
          </a:p>
        </p:txBody>
      </p:sp>
      <p:sp>
        <p:nvSpPr>
          <p:cNvPr id="8" name="TextBox 7"/>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a:t>
            </a:fld>
            <a:endParaRPr lang="en-US" sz="1000" dirty="0">
              <a:solidFill>
                <a:schemeClr val="accent4">
                  <a:lumMod val="75000"/>
                </a:schemeClr>
              </a:solidFill>
              <a:latin typeface="+mn-lt"/>
            </a:endParaRPr>
          </a:p>
        </p:txBody>
      </p:sp>
      <p:sp>
        <p:nvSpPr>
          <p:cNvPr id="10" name="Rectangle 9"/>
          <p:cNvSpPr/>
          <p:nvPr/>
        </p:nvSpPr>
        <p:spPr>
          <a:xfrm>
            <a:off x="4235668" y="1432034"/>
            <a:ext cx="4572000" cy="365760"/>
          </a:xfrm>
          <a:prstGeom prst="rect">
            <a:avLst/>
          </a:prstGeom>
          <a:solidFill>
            <a:schemeClr val="accent4">
              <a:lumMod val="60000"/>
              <a:lumOff val="40000"/>
            </a:schemeClr>
          </a:solidFill>
          <a:effectLst/>
        </p:spPr>
        <p:txBody>
          <a:bodyPr wrap="square" tIns="0" bIns="0" anchor="ctr">
            <a:noAutofit/>
          </a:bodyPr>
          <a:lstStyle/>
          <a:p>
            <a:pPr marL="457200" indent="-457200">
              <a:spcBef>
                <a:spcPts val="1200"/>
              </a:spcBef>
              <a:buClrTx/>
            </a:pPr>
            <a:r>
              <a:rPr lang="de-DE" sz="2000" dirty="0" smtClean="0">
                <a:solidFill>
                  <a:srgbClr val="00B0F0"/>
                </a:solidFill>
                <a:latin typeface="Arial" charset="0"/>
              </a:rPr>
              <a:t>The Loss Database Today</a:t>
            </a:r>
            <a:endParaRPr lang="de-DE" sz="2000" dirty="0">
              <a:solidFill>
                <a:srgbClr val="00B0F0"/>
              </a:solidFill>
              <a:latin typeface="Arial" charset="0"/>
            </a:endParaRPr>
          </a:p>
        </p:txBody>
      </p:sp>
      <p:sp>
        <p:nvSpPr>
          <p:cNvPr id="11" name="Title 10"/>
          <p:cNvSpPr>
            <a:spLocks noGrp="1"/>
          </p:cNvSpPr>
          <p:nvPr>
            <p:ph type="title"/>
          </p:nvPr>
        </p:nvSpPr>
        <p:spPr>
          <a:xfrm>
            <a:off x="323850" y="252413"/>
            <a:ext cx="6840000" cy="720000"/>
          </a:xfrm>
        </p:spPr>
        <p:txBody>
          <a:bodyPr/>
          <a:lstStyle/>
          <a:p>
            <a:r>
              <a:rPr lang="en-US" sz="2200" kern="1200" dirty="0" smtClean="0">
                <a:solidFill>
                  <a:schemeClr val="tx1"/>
                </a:solidFill>
                <a:latin typeface="Arial"/>
                <a:ea typeface="Arial Unicode MS"/>
                <a:cs typeface="Arial"/>
              </a:rPr>
              <a:t>MR NatCatSERVICE</a:t>
            </a:r>
            <a:r>
              <a:rPr lang="en-US" sz="2200" kern="1200" baseline="30000" dirty="0" smtClean="0">
                <a:solidFill>
                  <a:schemeClr val="tx1"/>
                </a:solidFill>
                <a:latin typeface="Arial"/>
                <a:ea typeface="Arial Unicode MS"/>
                <a:cs typeface="Arial"/>
              </a:rPr>
              <a:t/>
            </a:r>
            <a:br>
              <a:rPr lang="en-US" sz="2200" kern="1200" baseline="30000" dirty="0" smtClean="0">
                <a:solidFill>
                  <a:schemeClr val="tx1"/>
                </a:solidFill>
                <a:latin typeface="Arial"/>
                <a:ea typeface="Arial Unicode MS"/>
                <a:cs typeface="Arial"/>
              </a:rPr>
            </a:br>
            <a:r>
              <a:rPr lang="en-US" sz="2200" kern="1200" dirty="0" smtClean="0">
                <a:solidFill>
                  <a:schemeClr val="tx1"/>
                </a:solidFill>
                <a:latin typeface="Arial"/>
                <a:ea typeface="Arial Unicode MS"/>
                <a:cs typeface="Arial"/>
              </a:rPr>
              <a:t>T</a:t>
            </a:r>
            <a:r>
              <a:rPr lang="en-US" sz="2000" kern="1200" dirty="0" smtClean="0">
                <a:solidFill>
                  <a:schemeClr val="tx1"/>
                </a:solidFill>
                <a:latin typeface="Arial"/>
                <a:ea typeface="Arial Unicode MS"/>
                <a:cs typeface="Arial"/>
              </a:rPr>
              <a:t>he world‘s largest database on natural catastrophes</a:t>
            </a:r>
            <a:endParaRPr lang="en-US" dirty="0">
              <a:solidFill>
                <a:schemeClr val="tx1"/>
              </a:solidFill>
            </a:endParaRPr>
          </a:p>
        </p:txBody>
      </p:sp>
      <p:pic>
        <p:nvPicPr>
          <p:cNvPr id="16" name="Picture 1" descr="image001"/>
          <p:cNvPicPr>
            <a:picLocks noChangeAspect="1" noChangeArrowheads="1"/>
          </p:cNvPicPr>
          <p:nvPr>
            <p:custDataLst>
              <p:tags r:id="rId2"/>
            </p:custDataLst>
          </p:nvPr>
        </p:nvPicPr>
        <p:blipFill>
          <a:blip r:embed="rId5" cstate="email"/>
          <a:srcRect/>
          <a:stretch>
            <a:fillRect/>
          </a:stretch>
        </p:blipFill>
        <p:spPr bwMode="auto">
          <a:xfrm>
            <a:off x="270640" y="1432034"/>
            <a:ext cx="3836147" cy="4864907"/>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3850" y="236647"/>
            <a:ext cx="6840000" cy="720000"/>
          </a:xfrm>
        </p:spPr>
        <p:txBody>
          <a:bodyPr/>
          <a:lstStyle/>
          <a:p>
            <a:r>
              <a:rPr lang="de-DE" dirty="0" smtClean="0"/>
              <a:t>Historical </a:t>
            </a:r>
            <a:r>
              <a:rPr lang="de-DE" dirty="0" err="1" smtClean="0"/>
              <a:t>Precipitation</a:t>
            </a:r>
            <a:r>
              <a:rPr lang="de-DE" dirty="0" smtClean="0"/>
              <a:t> and River Gauge Records</a:t>
            </a:r>
            <a:endParaRPr lang="en-US" dirty="0"/>
          </a:p>
        </p:txBody>
      </p:sp>
      <p:pic>
        <p:nvPicPr>
          <p:cNvPr id="6" name="p_rueckblick_colormap" descr="http://www.wetteronline.de/?pid=p_rueckblick_colormap&amp;ireq=true&amp;src=rueckblick/vermarktung/wom/de/p_rueckblick_colormap/2013/05/RRD/DL/RRD_201305_DL.gif"/>
          <p:cNvPicPr/>
          <p:nvPr>
            <p:custDataLst>
              <p:tags r:id="rId2"/>
            </p:custDataLst>
          </p:nvPr>
        </p:nvPicPr>
        <p:blipFill>
          <a:blip r:embed="rId6" cstate="email"/>
          <a:srcRect/>
          <a:stretch>
            <a:fillRect/>
          </a:stretch>
        </p:blipFill>
        <p:spPr bwMode="auto">
          <a:xfrm>
            <a:off x="323850" y="1831478"/>
            <a:ext cx="3622567" cy="4248150"/>
          </a:xfrm>
          <a:prstGeom prst="rect">
            <a:avLst/>
          </a:prstGeom>
          <a:noFill/>
          <a:ln w="9525">
            <a:noFill/>
            <a:miter lim="800000"/>
            <a:headEnd/>
            <a:tailEnd/>
          </a:ln>
        </p:spPr>
      </p:pic>
      <p:sp>
        <p:nvSpPr>
          <p:cNvPr id="7" name="Textfeld 17"/>
          <p:cNvSpPr txBox="1"/>
          <p:nvPr/>
        </p:nvSpPr>
        <p:spPr>
          <a:xfrm>
            <a:off x="326807" y="1495425"/>
            <a:ext cx="3614572" cy="338554"/>
          </a:xfrm>
          <a:prstGeom prst="rect">
            <a:avLst/>
          </a:prstGeom>
          <a:solidFill>
            <a:schemeClr val="accent4">
              <a:lumMod val="60000"/>
              <a:lumOff val="40000"/>
            </a:schemeClr>
          </a:solidFill>
          <a:effectLst/>
        </p:spPr>
        <p:txBody>
          <a:bodyPr wrap="square" rtlCol="0">
            <a:spAutoFit/>
          </a:bodyPr>
          <a:lstStyle/>
          <a:p>
            <a:r>
              <a:rPr lang="de-DE" sz="1600" b="0" dirty="0" smtClean="0">
                <a:solidFill>
                  <a:srgbClr val="00B0F0"/>
                </a:solidFill>
              </a:rPr>
              <a:t>Precipitation anomalies in May 2013</a:t>
            </a:r>
            <a:endParaRPr lang="en-US" sz="1600" b="0" dirty="0" err="1" smtClean="0">
              <a:solidFill>
                <a:srgbClr val="00B0F0"/>
              </a:solidFill>
            </a:endParaRPr>
          </a:p>
        </p:txBody>
      </p:sp>
      <p:pic>
        <p:nvPicPr>
          <p:cNvPr id="8" name="Grafik 9"/>
          <p:cNvPicPr/>
          <p:nvPr>
            <p:custDataLst>
              <p:tags r:id="rId3"/>
            </p:custDataLst>
          </p:nvPr>
        </p:nvPicPr>
        <p:blipFill>
          <a:blip r:embed="rId7" cstate="email"/>
          <a:srcRect/>
          <a:stretch>
            <a:fillRect/>
          </a:stretch>
        </p:blipFill>
        <p:spPr bwMode="auto">
          <a:xfrm>
            <a:off x="4805596" y="1831478"/>
            <a:ext cx="3943117" cy="4248150"/>
          </a:xfrm>
          <a:prstGeom prst="rect">
            <a:avLst/>
          </a:prstGeom>
          <a:noFill/>
          <a:ln w="9525">
            <a:noFill/>
            <a:miter lim="800000"/>
            <a:headEnd/>
            <a:tailEnd/>
          </a:ln>
        </p:spPr>
      </p:pic>
      <p:sp>
        <p:nvSpPr>
          <p:cNvPr id="9" name="Textfeld 10"/>
          <p:cNvSpPr txBox="1"/>
          <p:nvPr/>
        </p:nvSpPr>
        <p:spPr>
          <a:xfrm>
            <a:off x="4805595" y="1514475"/>
            <a:ext cx="3943117" cy="338554"/>
          </a:xfrm>
          <a:prstGeom prst="rect">
            <a:avLst/>
          </a:prstGeom>
          <a:solidFill>
            <a:schemeClr val="accent4">
              <a:lumMod val="60000"/>
              <a:lumOff val="40000"/>
            </a:schemeClr>
          </a:solidFill>
          <a:effectLst/>
        </p:spPr>
        <p:txBody>
          <a:bodyPr wrap="square" rtlCol="0">
            <a:spAutoFit/>
          </a:bodyPr>
          <a:lstStyle/>
          <a:p>
            <a:r>
              <a:rPr lang="de-DE" sz="1600" b="0" dirty="0" smtClean="0">
                <a:solidFill>
                  <a:srgbClr val="00B0F0"/>
                </a:solidFill>
              </a:rPr>
              <a:t>72 h </a:t>
            </a:r>
            <a:r>
              <a:rPr lang="de-DE" sz="1600" b="0" dirty="0" err="1" smtClean="0">
                <a:solidFill>
                  <a:srgbClr val="00B0F0"/>
                </a:solidFill>
              </a:rPr>
              <a:t>precipitation</a:t>
            </a:r>
            <a:r>
              <a:rPr lang="de-DE" sz="1600" b="0" dirty="0" smtClean="0">
                <a:solidFill>
                  <a:srgbClr val="00B0F0"/>
                </a:solidFill>
              </a:rPr>
              <a:t> sums June1-3, 2013</a:t>
            </a:r>
            <a:endParaRPr lang="en-US" sz="1600" b="0" dirty="0" err="1" smtClean="0">
              <a:solidFill>
                <a:srgbClr val="00B0F0"/>
              </a:solidFill>
            </a:endParaRPr>
          </a:p>
        </p:txBody>
      </p:sp>
      <p:sp>
        <p:nvSpPr>
          <p:cNvPr id="10"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1" name="TextBox 10"/>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50</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half" idx="4294967295"/>
          </p:nvPr>
        </p:nvSpPr>
        <p:spPr>
          <a:xfrm>
            <a:off x="309563" y="1952351"/>
            <a:ext cx="5451475" cy="1907441"/>
          </a:xfrm>
          <a:prstGeom prst="rect">
            <a:avLst/>
          </a:prstGeom>
          <a:solidFill>
            <a:schemeClr val="bg1"/>
          </a:solidFill>
        </p:spPr>
        <p:txBody>
          <a:bodyPr/>
          <a:lstStyle/>
          <a:p>
            <a:pPr>
              <a:buNone/>
            </a:pPr>
            <a:r>
              <a:rPr lang="en-GB" dirty="0" smtClean="0"/>
              <a:t> </a:t>
            </a:r>
            <a:endParaRPr lang="en-GB" dirty="0"/>
          </a:p>
        </p:txBody>
      </p:sp>
      <p:sp>
        <p:nvSpPr>
          <p:cNvPr id="6" name="Content Placeholder 2"/>
          <p:cNvSpPr>
            <a:spLocks noGrp="1"/>
          </p:cNvSpPr>
          <p:nvPr>
            <p:ph sz="quarter" idx="4294967295"/>
          </p:nvPr>
        </p:nvSpPr>
        <p:spPr>
          <a:xfrm>
            <a:off x="309562" y="4598632"/>
            <a:ext cx="5451475" cy="1874546"/>
          </a:xfrm>
          <a:prstGeom prst="rect">
            <a:avLst/>
          </a:prstGeom>
          <a:solidFill>
            <a:schemeClr val="bg1"/>
          </a:solidFill>
        </p:spPr>
        <p:txBody>
          <a:bodyPr/>
          <a:lstStyle/>
          <a:p>
            <a:pPr>
              <a:buNone/>
            </a:pPr>
            <a:r>
              <a:rPr lang="en-GB" dirty="0" smtClean="0"/>
              <a:t> </a:t>
            </a:r>
            <a:endParaRPr lang="en-GB" dirty="0"/>
          </a:p>
        </p:txBody>
      </p:sp>
      <p:sp>
        <p:nvSpPr>
          <p:cNvPr id="7" name="Title 6"/>
          <p:cNvSpPr>
            <a:spLocks noGrp="1"/>
          </p:cNvSpPr>
          <p:nvPr>
            <p:ph type="title"/>
          </p:nvPr>
        </p:nvSpPr>
        <p:spPr>
          <a:xfrm>
            <a:off x="323850" y="252413"/>
            <a:ext cx="6840000" cy="720000"/>
          </a:xfrm>
        </p:spPr>
        <p:txBody>
          <a:bodyPr/>
          <a:lstStyle/>
          <a:p>
            <a:r>
              <a:rPr lang="en-US" dirty="0" smtClean="0">
                <a:solidFill>
                  <a:schemeClr val="tx1"/>
                </a:solidFill>
              </a:rPr>
              <a:t>Weather pattern </a:t>
            </a:r>
            <a:r>
              <a:rPr lang="en-GB" dirty="0" smtClean="0">
                <a:solidFill>
                  <a:schemeClr val="tx1"/>
                </a:solidFill>
              </a:rPr>
              <a:t>trough </a:t>
            </a:r>
            <a:r>
              <a:rPr lang="en-US" dirty="0" smtClean="0">
                <a:solidFill>
                  <a:schemeClr val="tx1"/>
                </a:solidFill>
              </a:rPr>
              <a:t>over central Europe</a:t>
            </a:r>
            <a:endParaRPr lang="en-GB" dirty="0">
              <a:solidFill>
                <a:schemeClr val="tx1"/>
              </a:solidFill>
            </a:endParaRPr>
          </a:p>
        </p:txBody>
      </p:sp>
      <p:sp>
        <p:nvSpPr>
          <p:cNvPr id="8" name="Text Placeholder 7"/>
          <p:cNvSpPr txBox="1">
            <a:spLocks/>
          </p:cNvSpPr>
          <p:nvPr/>
        </p:nvSpPr>
        <p:spPr>
          <a:xfrm>
            <a:off x="309563" y="1403473"/>
            <a:ext cx="5451475" cy="547619"/>
          </a:xfrm>
          <a:prstGeom prst="rect">
            <a:avLst/>
          </a:prstGeom>
          <a:solidFill>
            <a:schemeClr val="accent4">
              <a:lumMod val="60000"/>
              <a:lumOff val="40000"/>
            </a:schemeClr>
          </a:solidFill>
        </p:spPr>
        <p:txBody>
          <a:bodyPr/>
          <a:lstStyle/>
          <a:p>
            <a:pPr marL="270000" marR="0" lvl="0" indent="-270000" algn="l" defTabSz="914400" rtl="0" eaLnBrk="1" fontAlgn="auto" latinLnBrk="0" hangingPunct="1">
              <a:spcAft>
                <a:spcPts val="0"/>
              </a:spcAft>
              <a:buClrTx/>
              <a:buSzTx/>
              <a:tabLst/>
              <a:defRPr/>
            </a:pPr>
            <a:r>
              <a:rPr kumimoji="0" lang="en-US" sz="1600" b="0" i="0" u="none" strike="noStrike" kern="1200" cap="none" spc="0" normalizeH="0" baseline="0" noProof="0" dirty="0" smtClean="0">
                <a:ln>
                  <a:noFill/>
                </a:ln>
                <a:solidFill>
                  <a:srgbClr val="00B0F0"/>
                </a:solidFill>
                <a:effectLst/>
                <a:uLnTx/>
                <a:uFillTx/>
                <a:latin typeface="+mn-lt"/>
                <a:ea typeface="+mn-ea"/>
                <a:cs typeface="+mn-cs"/>
              </a:rPr>
              <a:t>Weather pattern trough over central Europe </a:t>
            </a:r>
          </a:p>
          <a:p>
            <a:pPr marL="270000" marR="0" lvl="0" indent="-270000" algn="l" defTabSz="914400" rtl="0" eaLnBrk="1" fontAlgn="auto" latinLnBrk="0" hangingPunct="1">
              <a:spcAft>
                <a:spcPts val="0"/>
              </a:spcAft>
              <a:buClrTx/>
              <a:buSzTx/>
              <a:tabLst/>
              <a:defRPr/>
            </a:pPr>
            <a:r>
              <a:rPr kumimoji="0" lang="en-GB" sz="1600" b="0" i="0" u="none" strike="noStrike" kern="1200" cap="none" spc="0" normalizeH="0" baseline="0" noProof="0" dirty="0" smtClean="0">
                <a:ln>
                  <a:noFill/>
                </a:ln>
                <a:solidFill>
                  <a:srgbClr val="00B0F0"/>
                </a:solidFill>
                <a:effectLst/>
                <a:uLnTx/>
                <a:uFillTx/>
                <a:latin typeface="+mn-lt"/>
                <a:ea typeface="+mn-ea"/>
                <a:cs typeface="+mn-cs"/>
              </a:rPr>
              <a:t>in June - August</a:t>
            </a:r>
            <a:endParaRPr kumimoji="0" lang="de-DE" sz="1600" b="0" i="0" u="none" strike="noStrike" kern="1200" cap="none" spc="0" normalizeH="0" baseline="0" noProof="0" dirty="0" smtClean="0">
              <a:ln>
                <a:noFill/>
              </a:ln>
              <a:solidFill>
                <a:srgbClr val="00B0F0"/>
              </a:solidFill>
              <a:effectLst/>
              <a:uLnTx/>
              <a:uFillTx/>
              <a:latin typeface="+mn-lt"/>
              <a:ea typeface="+mn-ea"/>
              <a:cs typeface="+mn-cs"/>
            </a:endParaRPr>
          </a:p>
          <a:p>
            <a:pPr marL="270000" marR="0" lvl="0" indent="-270000" algn="l" defTabSz="914400" rtl="0" eaLnBrk="1" fontAlgn="auto" latinLnBrk="0" hangingPunct="1">
              <a:spcAft>
                <a:spcPts val="0"/>
              </a:spcAft>
              <a:buClrTx/>
              <a:buSzTx/>
              <a:tabLst/>
              <a:defRPr/>
            </a:pPr>
            <a:endParaRPr kumimoji="0" lang="en-GB" sz="1600" b="0" i="0" u="none" strike="noStrike" kern="1200" cap="none" spc="0" normalizeH="0" baseline="0" noProof="0" dirty="0">
              <a:ln>
                <a:noFill/>
              </a:ln>
              <a:solidFill>
                <a:srgbClr val="00B0F0"/>
              </a:solidFill>
              <a:effectLst/>
              <a:uLnTx/>
              <a:uFillTx/>
              <a:latin typeface="+mn-lt"/>
              <a:ea typeface="+mn-ea"/>
              <a:cs typeface="+mn-cs"/>
            </a:endParaRPr>
          </a:p>
        </p:txBody>
      </p:sp>
      <p:sp>
        <p:nvSpPr>
          <p:cNvPr id="9" name="Text Placeholder 8"/>
          <p:cNvSpPr txBox="1">
            <a:spLocks/>
          </p:cNvSpPr>
          <p:nvPr/>
        </p:nvSpPr>
        <p:spPr>
          <a:xfrm>
            <a:off x="309563" y="4051014"/>
            <a:ext cx="5451474" cy="540000"/>
          </a:xfrm>
          <a:prstGeom prst="rect">
            <a:avLst/>
          </a:prstGeom>
          <a:solidFill>
            <a:schemeClr val="accent4">
              <a:lumMod val="60000"/>
              <a:lumOff val="40000"/>
            </a:schemeClr>
          </a:solidFill>
        </p:spPr>
        <p:txBody>
          <a:bodyPr/>
          <a:lstStyle/>
          <a:p>
            <a:pPr marL="270000" marR="0" lvl="0" indent="-270000" algn="l" defTabSz="914400" rtl="0" eaLnBrk="1" fontAlgn="auto" latinLnBrk="0" hangingPunct="1">
              <a:spcAft>
                <a:spcPts val="0"/>
              </a:spcAft>
              <a:buClrTx/>
              <a:buSzTx/>
              <a:tabLst/>
              <a:defRPr/>
            </a:pPr>
            <a:r>
              <a:rPr kumimoji="0" lang="en-GB" sz="1600" b="0" i="0" u="none" strike="noStrike" kern="1200" cap="none" spc="0" normalizeH="0" baseline="0" noProof="0" smtClean="0">
                <a:ln>
                  <a:noFill/>
                </a:ln>
                <a:solidFill>
                  <a:srgbClr val="00B0F0"/>
                </a:solidFill>
                <a:effectLst/>
                <a:uLnTx/>
                <a:uFillTx/>
                <a:latin typeface="+mn-lt"/>
                <a:ea typeface="+mn-ea"/>
                <a:cs typeface="+mn-cs"/>
              </a:rPr>
              <a:t>Duration of </a:t>
            </a:r>
            <a:r>
              <a:rPr kumimoji="0" lang="en-US" sz="1600" b="0" i="0" u="none" strike="noStrike" kern="1200" cap="none" spc="0" normalizeH="0" baseline="0" noProof="0" smtClean="0">
                <a:ln>
                  <a:noFill/>
                </a:ln>
                <a:solidFill>
                  <a:srgbClr val="00B0F0"/>
                </a:solidFill>
                <a:effectLst/>
                <a:uLnTx/>
                <a:uFillTx/>
                <a:latin typeface="+mn-lt"/>
                <a:ea typeface="+mn-ea"/>
                <a:cs typeface="+mn-cs"/>
              </a:rPr>
              <a:t>weather patterns</a:t>
            </a:r>
          </a:p>
          <a:p>
            <a:pPr marL="270000" marR="0" lvl="0" indent="-270000" algn="l" defTabSz="914400" rtl="0" eaLnBrk="1" fontAlgn="auto" latinLnBrk="0" hangingPunct="1">
              <a:spcAft>
                <a:spcPts val="0"/>
              </a:spcAft>
              <a:buClrTx/>
              <a:buSzTx/>
              <a:tabLst/>
              <a:defRPr/>
            </a:pPr>
            <a:r>
              <a:rPr kumimoji="0" lang="en-US" sz="1600" b="0" i="0" u="none" strike="noStrike" kern="1200" cap="none" spc="0" normalizeH="0" baseline="0" noProof="0" smtClean="0">
                <a:ln>
                  <a:noFill/>
                </a:ln>
                <a:solidFill>
                  <a:srgbClr val="00B0F0"/>
                </a:solidFill>
                <a:effectLst/>
                <a:uLnTx/>
                <a:uFillTx/>
                <a:latin typeface="+mn-lt"/>
                <a:ea typeface="+mn-ea"/>
                <a:cs typeface="+mn-cs"/>
              </a:rPr>
              <a:t>(10-year running mean) </a:t>
            </a:r>
            <a:endParaRPr kumimoji="0" lang="de-DE" sz="1600" b="0" i="0" u="none" strike="noStrike" kern="1200" cap="none" spc="0" normalizeH="0" baseline="0" noProof="0" smtClean="0">
              <a:ln>
                <a:noFill/>
              </a:ln>
              <a:solidFill>
                <a:srgbClr val="00B0F0"/>
              </a:solidFill>
              <a:effectLst/>
              <a:uLnTx/>
              <a:uFillTx/>
              <a:latin typeface="+mn-lt"/>
              <a:ea typeface="+mn-ea"/>
              <a:cs typeface="+mn-cs"/>
            </a:endParaRPr>
          </a:p>
          <a:p>
            <a:pPr marL="270000" marR="0" lvl="0" indent="-270000" algn="l" defTabSz="914400" rtl="0" eaLnBrk="1" fontAlgn="auto" latinLnBrk="0" hangingPunct="1">
              <a:spcAft>
                <a:spcPts val="0"/>
              </a:spcAft>
              <a:buClrTx/>
              <a:buSzTx/>
              <a:tabLst/>
              <a:defRPr/>
            </a:pPr>
            <a:r>
              <a:rPr kumimoji="0" lang="en-US" sz="1600" b="0" i="0" u="none" strike="noStrike" kern="1200" cap="none" spc="0" normalizeH="0" baseline="0" noProof="0" smtClean="0">
                <a:ln>
                  <a:noFill/>
                </a:ln>
                <a:solidFill>
                  <a:srgbClr val="00B0F0"/>
                </a:solidFill>
                <a:effectLst/>
                <a:uLnTx/>
                <a:uFillTx/>
                <a:latin typeface="+mn-lt"/>
                <a:ea typeface="+mn-ea"/>
                <a:cs typeface="+mn-cs"/>
              </a:rPr>
              <a:t/>
            </a:r>
            <a:br>
              <a:rPr kumimoji="0" lang="en-US" sz="1600" b="0" i="0" u="none" strike="noStrike" kern="1200" cap="none" spc="0" normalizeH="0" baseline="0" noProof="0" smtClean="0">
                <a:ln>
                  <a:noFill/>
                </a:ln>
                <a:solidFill>
                  <a:srgbClr val="00B0F0"/>
                </a:solidFill>
                <a:effectLst/>
                <a:uLnTx/>
                <a:uFillTx/>
                <a:latin typeface="+mn-lt"/>
                <a:ea typeface="+mn-ea"/>
                <a:cs typeface="+mn-cs"/>
              </a:rPr>
            </a:br>
            <a:endParaRPr kumimoji="0" lang="en-GB" sz="1600" b="0" i="0" u="none" strike="noStrike" kern="1200" cap="none" spc="0" normalizeH="0" baseline="0" noProof="0" dirty="0">
              <a:ln>
                <a:noFill/>
              </a:ln>
              <a:solidFill>
                <a:srgbClr val="00B0F0"/>
              </a:solidFill>
              <a:effectLst/>
              <a:uLnTx/>
              <a:uFillTx/>
              <a:latin typeface="+mn-lt"/>
              <a:ea typeface="+mn-ea"/>
              <a:cs typeface="+mn-cs"/>
            </a:endParaRPr>
          </a:p>
        </p:txBody>
      </p:sp>
      <p:pic>
        <p:nvPicPr>
          <p:cNvPr id="10" name="Picture 2"/>
          <p:cNvPicPr>
            <a:picLocks noChangeAspect="1" noChangeArrowheads="1"/>
          </p:cNvPicPr>
          <p:nvPr>
            <p:custDataLst>
              <p:tags r:id="rId2"/>
            </p:custDataLst>
          </p:nvPr>
        </p:nvPicPr>
        <p:blipFill>
          <a:blip r:embed="rId6" cstate="email"/>
          <a:srcRect/>
          <a:stretch>
            <a:fillRect/>
          </a:stretch>
        </p:blipFill>
        <p:spPr bwMode="auto">
          <a:xfrm>
            <a:off x="914401" y="4684429"/>
            <a:ext cx="3018406" cy="1769020"/>
          </a:xfrm>
          <a:prstGeom prst="rect">
            <a:avLst/>
          </a:prstGeom>
          <a:noFill/>
          <a:ln w="9525">
            <a:noFill/>
            <a:miter lim="800000"/>
            <a:headEnd/>
            <a:tailEnd/>
          </a:ln>
        </p:spPr>
      </p:pic>
      <p:sp>
        <p:nvSpPr>
          <p:cNvPr id="11" name="Textfeld 12"/>
          <p:cNvSpPr txBox="1"/>
          <p:nvPr/>
        </p:nvSpPr>
        <p:spPr>
          <a:xfrm>
            <a:off x="313622" y="2013240"/>
            <a:ext cx="583814" cy="261610"/>
          </a:xfrm>
          <a:prstGeom prst="rect">
            <a:avLst/>
          </a:prstGeom>
          <a:noFill/>
          <a:effectLst/>
        </p:spPr>
        <p:txBody>
          <a:bodyPr wrap="none" rtlCol="0">
            <a:spAutoFit/>
          </a:bodyPr>
          <a:lstStyle/>
          <a:p>
            <a:r>
              <a:rPr lang="de-DE" sz="1100" dirty="0" smtClean="0">
                <a:solidFill>
                  <a:schemeClr val="tx2"/>
                </a:solidFill>
              </a:rPr>
              <a:t>[Days]</a:t>
            </a:r>
          </a:p>
        </p:txBody>
      </p:sp>
      <p:sp>
        <p:nvSpPr>
          <p:cNvPr id="12" name="Rechteck 13"/>
          <p:cNvSpPr/>
          <p:nvPr/>
        </p:nvSpPr>
        <p:spPr>
          <a:xfrm>
            <a:off x="290930" y="4655887"/>
            <a:ext cx="583814" cy="261610"/>
          </a:xfrm>
          <a:prstGeom prst="rect">
            <a:avLst/>
          </a:prstGeom>
        </p:spPr>
        <p:txBody>
          <a:bodyPr wrap="none">
            <a:spAutoFit/>
          </a:bodyPr>
          <a:lstStyle/>
          <a:p>
            <a:r>
              <a:rPr lang="de-DE" sz="1100" dirty="0" smtClean="0">
                <a:solidFill>
                  <a:schemeClr val="tx2"/>
                </a:solidFill>
              </a:rPr>
              <a:t>[Days]</a:t>
            </a:r>
          </a:p>
        </p:txBody>
      </p:sp>
      <p:sp>
        <p:nvSpPr>
          <p:cNvPr id="13" name="Text Placeholder 5"/>
          <p:cNvSpPr txBox="1">
            <a:spLocks/>
          </p:cNvSpPr>
          <p:nvPr/>
        </p:nvSpPr>
        <p:spPr>
          <a:xfrm>
            <a:off x="5918391" y="1377777"/>
            <a:ext cx="2914891" cy="5099223"/>
          </a:xfrm>
          <a:prstGeom prst="rect">
            <a:avLst/>
          </a:prstGeom>
          <a:solidFill>
            <a:schemeClr val="accent4">
              <a:lumMod val="60000"/>
              <a:lumOff val="40000"/>
            </a:schemeClr>
          </a:solidFill>
        </p:spPr>
        <p:txBody>
          <a:bodyPr/>
          <a:lstStyle/>
          <a:p>
            <a:pPr marL="270000" lvl="0" indent="-270000">
              <a:lnSpc>
                <a:spcPct val="120000"/>
              </a:lnSpc>
              <a:spcBef>
                <a:spcPts val="1200"/>
              </a:spcBef>
              <a:buFont typeface="Wingdings" pitchFamily="2" charset="2"/>
              <a:buChar char="§"/>
            </a:pPr>
            <a:r>
              <a:rPr lang="en-US" sz="1600" b="0" dirty="0" smtClean="0"/>
              <a:t>The number of days with the weather pattern </a:t>
            </a:r>
            <a:r>
              <a:rPr lang="en-GB" sz="1600" b="0" dirty="0" smtClean="0"/>
              <a:t>trough </a:t>
            </a:r>
            <a:r>
              <a:rPr lang="en-US" sz="1600" b="0" dirty="0" smtClean="0"/>
              <a:t>over central Europe has increased                       </a:t>
            </a:r>
            <a:r>
              <a:rPr lang="en-US" sz="1100" b="0" dirty="0" smtClean="0"/>
              <a:t>(see upper graph)</a:t>
            </a:r>
          </a:p>
          <a:p>
            <a:pPr marL="270000" lvl="0" indent="-270000">
              <a:lnSpc>
                <a:spcPct val="120000"/>
              </a:lnSpc>
              <a:spcBef>
                <a:spcPts val="1200"/>
              </a:spcBef>
              <a:buFont typeface="Wingdings" pitchFamily="2" charset="2"/>
              <a:buChar char="§"/>
            </a:pPr>
            <a:r>
              <a:rPr lang="en-US" sz="1600" b="0" dirty="0" smtClean="0"/>
              <a:t>One reason is that weather patterns in general move more slowly from west to east, leading to a longer persistence                     </a:t>
            </a:r>
            <a:r>
              <a:rPr lang="en-US" sz="1100" b="0" dirty="0" smtClean="0"/>
              <a:t>(see lower graph) </a:t>
            </a:r>
          </a:p>
          <a:p>
            <a:pPr marL="270000" lvl="0" indent="-270000">
              <a:lnSpc>
                <a:spcPct val="120000"/>
              </a:lnSpc>
              <a:spcBef>
                <a:spcPts val="1200"/>
              </a:spcBef>
              <a:buFont typeface="Wingdings" pitchFamily="2" charset="2"/>
              <a:buChar char="§"/>
            </a:pPr>
            <a:r>
              <a:rPr lang="en-US" sz="1600" b="0" dirty="0" smtClean="0"/>
              <a:t>Scientific findings indicate that climate change driven arctic warming is responsible for the reduced propagation   </a:t>
            </a:r>
            <a:r>
              <a:rPr lang="en-US" sz="1100" b="0" dirty="0" smtClean="0"/>
              <a:t>(Francis and </a:t>
            </a:r>
            <a:r>
              <a:rPr lang="en-US" sz="1100" b="0" dirty="0" err="1" smtClean="0"/>
              <a:t>Vavrus</a:t>
            </a:r>
            <a:r>
              <a:rPr lang="en-US" sz="1100" b="0" dirty="0" smtClean="0"/>
              <a:t> 2012)</a:t>
            </a:r>
          </a:p>
          <a:p>
            <a:pPr marL="270000" lvl="0" indent="-270000">
              <a:lnSpc>
                <a:spcPct val="120000"/>
              </a:lnSpc>
              <a:spcBef>
                <a:spcPts val="1200"/>
              </a:spcBef>
              <a:buFont typeface="Wingdings" pitchFamily="2" charset="2"/>
              <a:buChar char="§"/>
            </a:pPr>
            <a:endParaRPr lang="en-US" b="0" dirty="0" smtClean="0"/>
          </a:p>
          <a:p>
            <a:pPr marL="270000" marR="0" lvl="0" indent="-270000" algn="l" defTabSz="914400" rtl="0" eaLnBrk="1" fontAlgn="auto" latinLnBrk="0" hangingPunct="1">
              <a:lnSpc>
                <a:spcPct val="120000"/>
              </a:lnSpc>
              <a:spcBef>
                <a:spcPts val="1200"/>
              </a:spcBef>
              <a:spcAft>
                <a:spcPts val="0"/>
              </a:spcAft>
              <a:buClrTx/>
              <a:buSzTx/>
              <a:buFont typeface="Wingdings" pitchFamily="2" charset="2"/>
              <a:buChar char="§"/>
              <a:tabLst/>
              <a:defRPr/>
            </a:pPr>
            <a:endParaRPr kumimoji="0" lang="en-GB" sz="1800" b="0" i="0" u="none" strike="noStrike" kern="1200" cap="none" spc="0" normalizeH="0" baseline="0" noProof="0" dirty="0">
              <a:ln>
                <a:noFill/>
              </a:ln>
              <a:effectLst/>
              <a:uLnTx/>
              <a:uFillTx/>
              <a:latin typeface="+mn-lt"/>
              <a:cs typeface="+mn-cs"/>
            </a:endParaRPr>
          </a:p>
        </p:txBody>
      </p:sp>
      <p:pic>
        <p:nvPicPr>
          <p:cNvPr id="14" name="Picture 6"/>
          <p:cNvPicPr>
            <a:picLocks noChangeAspect="1" noChangeArrowheads="1"/>
          </p:cNvPicPr>
          <p:nvPr>
            <p:custDataLst>
              <p:tags r:id="rId3"/>
            </p:custDataLst>
          </p:nvPr>
        </p:nvPicPr>
        <p:blipFill>
          <a:blip r:embed="rId7" cstate="email"/>
          <a:srcRect r="2843" b="3121"/>
          <a:stretch>
            <a:fillRect/>
          </a:stretch>
        </p:blipFill>
        <p:spPr bwMode="auto">
          <a:xfrm>
            <a:off x="823403" y="2025924"/>
            <a:ext cx="3109404" cy="1771726"/>
          </a:xfrm>
          <a:prstGeom prst="rect">
            <a:avLst/>
          </a:prstGeom>
          <a:noFill/>
          <a:ln w="9525">
            <a:noFill/>
            <a:miter lim="800000"/>
            <a:headEnd/>
            <a:tailEnd/>
          </a:ln>
          <a:effectLst/>
        </p:spPr>
      </p:pic>
      <p:sp>
        <p:nvSpPr>
          <p:cNvPr id="15" name="Textfeld 35"/>
          <p:cNvSpPr txBox="1"/>
          <p:nvPr/>
        </p:nvSpPr>
        <p:spPr>
          <a:xfrm>
            <a:off x="1" y="6496034"/>
            <a:ext cx="3673366" cy="369332"/>
          </a:xfrm>
          <a:prstGeom prst="rect">
            <a:avLst/>
          </a:prstGeom>
          <a:noFill/>
          <a:effectLst/>
        </p:spPr>
        <p:txBody>
          <a:bodyPr wrap="square" rtlCol="0">
            <a:spAutoFit/>
          </a:bodyPr>
          <a:lstStyle/>
          <a:p>
            <a:r>
              <a:rPr lang="en-US" sz="900" dirty="0" smtClean="0">
                <a:solidFill>
                  <a:schemeClr val="accent4">
                    <a:lumMod val="75000"/>
                  </a:schemeClr>
                </a:solidFill>
              </a:rPr>
              <a:t>Data source: </a:t>
            </a:r>
            <a:r>
              <a:rPr lang="en-US" sz="900" dirty="0" err="1" smtClean="0">
                <a:solidFill>
                  <a:schemeClr val="accent4">
                    <a:lumMod val="75000"/>
                  </a:schemeClr>
                </a:solidFill>
              </a:rPr>
              <a:t>Katalog</a:t>
            </a:r>
            <a:r>
              <a:rPr lang="en-US" sz="900" dirty="0" smtClean="0">
                <a:solidFill>
                  <a:schemeClr val="accent4">
                    <a:lumMod val="75000"/>
                  </a:schemeClr>
                </a:solidFill>
              </a:rPr>
              <a:t> der </a:t>
            </a:r>
            <a:r>
              <a:rPr lang="en-US" sz="900" dirty="0" err="1" smtClean="0">
                <a:solidFill>
                  <a:schemeClr val="accent4">
                    <a:lumMod val="75000"/>
                  </a:schemeClr>
                </a:solidFill>
              </a:rPr>
              <a:t>Grosswetterlagen</a:t>
            </a:r>
            <a:r>
              <a:rPr lang="en-US" sz="900" dirty="0" smtClean="0">
                <a:solidFill>
                  <a:schemeClr val="accent4">
                    <a:lumMod val="75000"/>
                  </a:schemeClr>
                </a:solidFill>
              </a:rPr>
              <a:t> </a:t>
            </a:r>
            <a:r>
              <a:rPr lang="en-US" sz="900" dirty="0" err="1" smtClean="0">
                <a:solidFill>
                  <a:schemeClr val="accent4">
                    <a:lumMod val="75000"/>
                  </a:schemeClr>
                </a:solidFill>
              </a:rPr>
              <a:t>Europas</a:t>
            </a:r>
            <a:r>
              <a:rPr lang="en-US" sz="900" dirty="0" smtClean="0">
                <a:solidFill>
                  <a:schemeClr val="accent4">
                    <a:lumMod val="75000"/>
                  </a:schemeClr>
                </a:solidFill>
              </a:rPr>
              <a:t> (1881-2009). PIK Report No. 119.</a:t>
            </a:r>
          </a:p>
        </p:txBody>
      </p:sp>
      <p:sp>
        <p:nvSpPr>
          <p:cNvPr id="16" name="Textfeld 15"/>
          <p:cNvSpPr txBox="1"/>
          <p:nvPr/>
        </p:nvSpPr>
        <p:spPr>
          <a:xfrm>
            <a:off x="4163685" y="2474875"/>
            <a:ext cx="1563248" cy="261610"/>
          </a:xfrm>
          <a:prstGeom prst="rect">
            <a:avLst/>
          </a:prstGeom>
          <a:noFill/>
          <a:effectLst/>
        </p:spPr>
        <p:txBody>
          <a:bodyPr wrap="none" rtlCol="0">
            <a:spAutoFit/>
          </a:bodyPr>
          <a:lstStyle/>
          <a:p>
            <a:r>
              <a:rPr lang="en-US" sz="1100" smtClean="0">
                <a:solidFill>
                  <a:schemeClr val="tx2"/>
                </a:solidFill>
              </a:rPr>
              <a:t>11-year running mean</a:t>
            </a:r>
          </a:p>
        </p:txBody>
      </p:sp>
      <p:sp>
        <p:nvSpPr>
          <p:cNvPr id="17" name="Textfeld 19"/>
          <p:cNvSpPr txBox="1"/>
          <p:nvPr/>
        </p:nvSpPr>
        <p:spPr>
          <a:xfrm>
            <a:off x="4190319" y="2068494"/>
            <a:ext cx="1882007" cy="430887"/>
          </a:xfrm>
          <a:prstGeom prst="rect">
            <a:avLst/>
          </a:prstGeom>
          <a:noFill/>
          <a:effectLst/>
        </p:spPr>
        <p:txBody>
          <a:bodyPr wrap="square" rtlCol="0">
            <a:spAutoFit/>
          </a:bodyPr>
          <a:lstStyle/>
          <a:p>
            <a:r>
              <a:rPr lang="en-US" sz="1100" smtClean="0">
                <a:solidFill>
                  <a:schemeClr val="tx2"/>
                </a:solidFill>
              </a:rPr>
              <a:t>Number of days </a:t>
            </a:r>
          </a:p>
          <a:p>
            <a:r>
              <a:rPr lang="en-US" sz="1100" smtClean="0">
                <a:solidFill>
                  <a:schemeClr val="tx2"/>
                </a:solidFill>
              </a:rPr>
              <a:t>per year</a:t>
            </a:r>
          </a:p>
        </p:txBody>
      </p:sp>
      <p:sp>
        <p:nvSpPr>
          <p:cNvPr id="18" name="Rechteck 20"/>
          <p:cNvSpPr/>
          <p:nvPr/>
        </p:nvSpPr>
        <p:spPr>
          <a:xfrm flipV="1">
            <a:off x="3968253" y="2127313"/>
            <a:ext cx="266391" cy="11674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22"/>
          <p:cNvCxnSpPr/>
          <p:nvPr/>
        </p:nvCxnSpPr>
        <p:spPr>
          <a:xfrm>
            <a:off x="3977196" y="2608041"/>
            <a:ext cx="22194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Gerade Verbindung 24"/>
          <p:cNvCxnSpPr/>
          <p:nvPr/>
        </p:nvCxnSpPr>
        <p:spPr>
          <a:xfrm>
            <a:off x="4023066" y="4857566"/>
            <a:ext cx="221942" cy="0"/>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Gerade Verbindung 25"/>
          <p:cNvCxnSpPr/>
          <p:nvPr/>
        </p:nvCxnSpPr>
        <p:spPr>
          <a:xfrm>
            <a:off x="4024546" y="5107623"/>
            <a:ext cx="2219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6"/>
          <p:cNvCxnSpPr/>
          <p:nvPr/>
        </p:nvCxnSpPr>
        <p:spPr>
          <a:xfrm>
            <a:off x="4026025" y="5322170"/>
            <a:ext cx="22194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Textfeld 27"/>
          <p:cNvSpPr txBox="1"/>
          <p:nvPr/>
        </p:nvSpPr>
        <p:spPr>
          <a:xfrm>
            <a:off x="4243528" y="4714044"/>
            <a:ext cx="692818" cy="923330"/>
          </a:xfrm>
          <a:prstGeom prst="rect">
            <a:avLst/>
          </a:prstGeom>
          <a:noFill/>
          <a:effectLst/>
        </p:spPr>
        <p:txBody>
          <a:bodyPr wrap="none" rtlCol="0">
            <a:spAutoFit/>
          </a:bodyPr>
          <a:lstStyle/>
          <a:p>
            <a:r>
              <a:rPr lang="en-US" sz="1100" dirty="0" smtClean="0">
                <a:solidFill>
                  <a:schemeClr val="tx2"/>
                </a:solidFill>
              </a:rPr>
              <a:t>year</a:t>
            </a:r>
          </a:p>
          <a:p>
            <a:endParaRPr lang="de-DE" sz="500" dirty="0" smtClean="0">
              <a:solidFill>
                <a:schemeClr val="tx2"/>
              </a:solidFill>
            </a:endParaRPr>
          </a:p>
          <a:p>
            <a:r>
              <a:rPr lang="en-US" sz="1100" dirty="0" smtClean="0">
                <a:solidFill>
                  <a:schemeClr val="tx2"/>
                </a:solidFill>
              </a:rPr>
              <a:t>summer</a:t>
            </a:r>
          </a:p>
          <a:p>
            <a:endParaRPr lang="de-DE" sz="500" dirty="0" smtClean="0">
              <a:solidFill>
                <a:schemeClr val="tx2"/>
              </a:solidFill>
            </a:endParaRPr>
          </a:p>
          <a:p>
            <a:r>
              <a:rPr lang="de-DE" sz="1100" dirty="0" smtClean="0">
                <a:solidFill>
                  <a:schemeClr val="tx2"/>
                </a:solidFill>
              </a:rPr>
              <a:t>winter</a:t>
            </a:r>
          </a:p>
          <a:p>
            <a:endParaRPr lang="de-DE" sz="1100" dirty="0" smtClean="0">
              <a:solidFill>
                <a:schemeClr val="tx2"/>
              </a:solidFill>
            </a:endParaRPr>
          </a:p>
        </p:txBody>
      </p:sp>
      <p:sp>
        <p:nvSpPr>
          <p:cNvPr id="24"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25" name="TextBox 2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51</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323850" y="252413"/>
            <a:ext cx="7215219" cy="812800"/>
          </a:xfrm>
        </p:spPr>
        <p:txBody>
          <a:bodyPr/>
          <a:lstStyle/>
          <a:p>
            <a:r>
              <a:rPr lang="de-DE" dirty="0" smtClean="0"/>
              <a:t>Floods in Calgary Region (Alberta, Canada) June 20-23 </a:t>
            </a:r>
            <a:br>
              <a:rPr lang="de-DE" dirty="0" smtClean="0"/>
            </a:br>
            <a:r>
              <a:rPr lang="de-DE" sz="1800" dirty="0" smtClean="0"/>
              <a:t>Worst flood in documented Canadian history</a:t>
            </a:r>
            <a:endParaRPr lang="de-DE" sz="1800" b="0" dirty="0" smtClean="0"/>
          </a:p>
        </p:txBody>
      </p:sp>
      <p:sp>
        <p:nvSpPr>
          <p:cNvPr id="13" name="Textfeld 12"/>
          <p:cNvSpPr txBox="1"/>
          <p:nvPr/>
        </p:nvSpPr>
        <p:spPr>
          <a:xfrm>
            <a:off x="7358082" y="6286520"/>
            <a:ext cx="1460656" cy="230832"/>
          </a:xfrm>
          <a:prstGeom prst="rect">
            <a:avLst/>
          </a:prstGeom>
          <a:noFill/>
          <a:effectLst>
            <a:outerShdw blurRad="50800" dist="38100" dir="2700000" algn="tl" rotWithShape="0">
              <a:prstClr val="black">
                <a:alpha val="40000"/>
              </a:prstClr>
            </a:outerShdw>
          </a:effectLst>
        </p:spPr>
        <p:txBody>
          <a:bodyPr wrap="none" rtlCol="0">
            <a:spAutoFit/>
          </a:bodyPr>
          <a:lstStyle/>
          <a:p>
            <a:r>
              <a:rPr lang="de-DE" sz="900" dirty="0" smtClean="0">
                <a:solidFill>
                  <a:prstClr val="white"/>
                </a:solidFill>
              </a:rPr>
              <a:t>Source: New York Times</a:t>
            </a:r>
          </a:p>
        </p:txBody>
      </p:sp>
      <p:graphicFrame>
        <p:nvGraphicFramePr>
          <p:cNvPr id="14" name="Tabelle 13"/>
          <p:cNvGraphicFramePr>
            <a:graphicFrameLocks noGrp="1"/>
          </p:cNvGraphicFramePr>
          <p:nvPr/>
        </p:nvGraphicFramePr>
        <p:xfrm>
          <a:off x="323850" y="5741988"/>
          <a:ext cx="8424864" cy="735240"/>
        </p:xfrm>
        <a:graphic>
          <a:graphicData uri="http://schemas.openxmlformats.org/drawingml/2006/table">
            <a:tbl>
              <a:tblPr firstRow="1" bandRow="1">
                <a:tableStyleId>{5C22544A-7EE6-4342-B048-85BDC9FD1C3A}</a:tableStyleId>
              </a:tblPr>
              <a:tblGrid>
                <a:gridCol w="1963076"/>
                <a:gridCol w="2044870"/>
                <a:gridCol w="2208459"/>
                <a:gridCol w="2208459"/>
              </a:tblGrid>
              <a:tr h="285752">
                <a:tc>
                  <a:txBody>
                    <a:bodyPr/>
                    <a:lstStyle/>
                    <a:p>
                      <a:r>
                        <a:rPr lang="de-DE" sz="1400" dirty="0" smtClean="0"/>
                        <a:t>Region</a:t>
                      </a:r>
                      <a:endParaRPr lang="de-DE" sz="1400" dirty="0"/>
                    </a:p>
                  </a:txBody>
                  <a:tcPr>
                    <a:solidFill>
                      <a:srgbClr val="00B0F0"/>
                    </a:solidFill>
                  </a:tcPr>
                </a:tc>
                <a:tc>
                  <a:txBody>
                    <a:bodyPr/>
                    <a:lstStyle/>
                    <a:p>
                      <a:pPr algn="ctr"/>
                      <a:r>
                        <a:rPr lang="de-DE" sz="1400" dirty="0" smtClean="0"/>
                        <a:t>Overall </a:t>
                      </a:r>
                      <a:r>
                        <a:rPr lang="de-DE" sz="1400" dirty="0" err="1" smtClean="0"/>
                        <a:t>losses</a:t>
                      </a:r>
                      <a:endParaRPr lang="de-DE" sz="1400" dirty="0"/>
                    </a:p>
                  </a:txBody>
                  <a:tcPr>
                    <a:solidFill>
                      <a:srgbClr val="00B0F0"/>
                    </a:solidFill>
                  </a:tcPr>
                </a:tc>
                <a:tc>
                  <a:txBody>
                    <a:bodyPr/>
                    <a:lstStyle/>
                    <a:p>
                      <a:pPr algn="ctr"/>
                      <a:r>
                        <a:rPr lang="de-DE" sz="1400" dirty="0" err="1" smtClean="0"/>
                        <a:t>Insured</a:t>
                      </a:r>
                      <a:r>
                        <a:rPr lang="de-DE" sz="1400" dirty="0" smtClean="0"/>
                        <a:t> </a:t>
                      </a:r>
                      <a:r>
                        <a:rPr lang="de-DE" sz="1400" dirty="0" err="1" smtClean="0"/>
                        <a:t>losses</a:t>
                      </a:r>
                      <a:endParaRPr lang="de-DE" sz="1400" dirty="0"/>
                    </a:p>
                  </a:txBody>
                  <a:tcPr>
                    <a:solidFill>
                      <a:srgbClr val="00B0F0"/>
                    </a:solidFill>
                  </a:tcPr>
                </a:tc>
                <a:tc>
                  <a:txBody>
                    <a:bodyPr/>
                    <a:lstStyle/>
                    <a:p>
                      <a:pPr algn="ctr"/>
                      <a:r>
                        <a:rPr lang="de-DE" sz="1400" dirty="0" err="1" smtClean="0"/>
                        <a:t>Fatalities</a:t>
                      </a:r>
                      <a:endParaRPr lang="de-DE" sz="1400" dirty="0"/>
                    </a:p>
                  </a:txBody>
                  <a:tcPr>
                    <a:solidFill>
                      <a:srgbClr val="00B0F0"/>
                    </a:solidFill>
                  </a:tcPr>
                </a:tc>
              </a:tr>
              <a:tr h="430440">
                <a:tc>
                  <a:txBody>
                    <a:bodyPr/>
                    <a:lstStyle/>
                    <a:p>
                      <a:r>
                        <a:rPr lang="de-DE" sz="1400" b="0" dirty="0" smtClean="0">
                          <a:solidFill>
                            <a:schemeClr val="tx1"/>
                          </a:solidFill>
                        </a:rPr>
                        <a:t>Canada, Alberta</a:t>
                      </a:r>
                      <a:endParaRPr lang="de-DE" sz="1400"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US$  &gt;3.0bn*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US$ &gt; 1.0bn*</a:t>
                      </a:r>
                    </a:p>
                  </a:txBody>
                  <a:tcPr/>
                </a:tc>
                <a:tc>
                  <a:txBody>
                    <a:bodyPr/>
                    <a:lstStyle/>
                    <a:p>
                      <a:pPr algn="ctr"/>
                      <a:r>
                        <a:rPr lang="de-DE" sz="1400" dirty="0" smtClean="0">
                          <a:solidFill>
                            <a:schemeClr val="tx1"/>
                          </a:solidFill>
                        </a:rPr>
                        <a:t>3</a:t>
                      </a:r>
                      <a:endParaRPr lang="de-DE" sz="1400" dirty="0">
                        <a:solidFill>
                          <a:schemeClr val="tx1"/>
                        </a:solidFill>
                      </a:endParaRPr>
                    </a:p>
                  </a:txBody>
                  <a:tcPr/>
                </a:tc>
              </a:tr>
            </a:tbl>
          </a:graphicData>
        </a:graphic>
      </p:graphicFrame>
      <p:sp>
        <p:nvSpPr>
          <p:cNvPr id="9" name="Textfeld 8"/>
          <p:cNvSpPr txBox="1"/>
          <p:nvPr/>
        </p:nvSpPr>
        <p:spPr>
          <a:xfrm>
            <a:off x="0" y="6582122"/>
            <a:ext cx="8458200" cy="230832"/>
          </a:xfrm>
          <a:prstGeom prst="rect">
            <a:avLst/>
          </a:prstGeom>
          <a:noFill/>
          <a:effectLst/>
        </p:spPr>
        <p:txBody>
          <a:bodyPr wrap="square" rtlCol="0">
            <a:spAutoFit/>
          </a:bodyPr>
          <a:lstStyle/>
          <a:p>
            <a:r>
              <a:rPr lang="de-DE" sz="900" b="0" dirty="0" smtClean="0">
                <a:solidFill>
                  <a:schemeClr val="accent4">
                    <a:lumMod val="75000"/>
                  </a:schemeClr>
                </a:solidFill>
              </a:rPr>
              <a:t>* Loss </a:t>
            </a:r>
            <a:r>
              <a:rPr lang="de-DE" sz="900" b="0" dirty="0" err="1" smtClean="0">
                <a:solidFill>
                  <a:schemeClr val="accent4">
                    <a:lumMod val="75000"/>
                  </a:schemeClr>
                </a:solidFill>
              </a:rPr>
              <a:t>estimation</a:t>
            </a:r>
            <a:r>
              <a:rPr lang="de-DE" sz="900" b="0" dirty="0" smtClean="0">
                <a:solidFill>
                  <a:schemeClr val="accent4">
                    <a:lumMod val="75000"/>
                  </a:schemeClr>
                </a:solidFill>
              </a:rPr>
              <a:t> still </a:t>
            </a:r>
            <a:r>
              <a:rPr lang="de-DE" sz="900" b="0" dirty="0" err="1" smtClean="0">
                <a:solidFill>
                  <a:schemeClr val="accent4">
                    <a:lumMod val="75000"/>
                  </a:schemeClr>
                </a:solidFill>
              </a:rPr>
              <a:t>ongoing</a:t>
            </a:r>
            <a:endParaRPr lang="de-DE" sz="900" b="0" dirty="0" smtClean="0">
              <a:solidFill>
                <a:schemeClr val="accent4">
                  <a:lumMod val="75000"/>
                </a:schemeClr>
              </a:solidFill>
            </a:endParaRPr>
          </a:p>
        </p:txBody>
      </p:sp>
      <p:sp>
        <p:nvSpPr>
          <p:cNvPr id="11" name="TextBox 10"/>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52</a:t>
            </a:fld>
            <a:endParaRPr lang="en-US" sz="1000" dirty="0">
              <a:solidFill>
                <a:schemeClr val="accent4">
                  <a:lumMod val="75000"/>
                </a:schemeClr>
              </a:solidFill>
              <a:latin typeface="+mn-lt"/>
            </a:endParaRPr>
          </a:p>
        </p:txBody>
      </p:sp>
      <p:pic>
        <p:nvPicPr>
          <p:cNvPr id="16" name="Picture 8" descr="RTX10YJH.jpg"/>
          <p:cNvPicPr>
            <a:picLocks noChangeAspect="1" noChangeArrowheads="1"/>
          </p:cNvPicPr>
          <p:nvPr>
            <p:custDataLst>
              <p:tags r:id="rId2"/>
            </p:custDataLst>
          </p:nvPr>
        </p:nvPicPr>
        <p:blipFill>
          <a:blip r:embed="rId5" cstate="email"/>
          <a:srcRect/>
          <a:stretch>
            <a:fillRect/>
          </a:stretch>
        </p:blipFill>
        <p:spPr bwMode="auto">
          <a:xfrm>
            <a:off x="386914" y="1556792"/>
            <a:ext cx="8277890" cy="4046566"/>
          </a:xfrm>
          <a:prstGeom prst="rect">
            <a:avLst/>
          </a:prstGeom>
          <a:noFill/>
          <a:ln w="9525">
            <a:noFill/>
            <a:miter lim="800000"/>
            <a:headEnd/>
            <a:tailEnd/>
          </a:ln>
        </p:spPr>
      </p:pic>
      <p:sp>
        <p:nvSpPr>
          <p:cNvPr id="15" name="Textfeld 7"/>
          <p:cNvSpPr txBox="1"/>
          <p:nvPr/>
        </p:nvSpPr>
        <p:spPr>
          <a:xfrm>
            <a:off x="6492387" y="1659315"/>
            <a:ext cx="2140153" cy="1569660"/>
          </a:xfrm>
          <a:prstGeom prst="rect">
            <a:avLst/>
          </a:prstGeom>
          <a:noFill/>
          <a:effectLst/>
        </p:spPr>
        <p:txBody>
          <a:bodyPr wrap="square" rtlCol="0">
            <a:spAutoFit/>
          </a:bodyPr>
          <a:lstStyle/>
          <a:p>
            <a:r>
              <a:rPr lang="en-US" sz="1600" b="0" dirty="0" smtClean="0">
                <a:solidFill>
                  <a:schemeClr val="bg1"/>
                </a:solidFill>
              </a:rPr>
              <a:t>220 mm precipitation</a:t>
            </a:r>
          </a:p>
          <a:p>
            <a:r>
              <a:rPr lang="en-US" sz="1600" b="0" dirty="0" smtClean="0">
                <a:solidFill>
                  <a:schemeClr val="bg1"/>
                </a:solidFill>
              </a:rPr>
              <a:t>within 36 hours </a:t>
            </a:r>
          </a:p>
          <a:p>
            <a:r>
              <a:rPr lang="en-US" sz="1600" b="0" dirty="0" smtClean="0">
                <a:solidFill>
                  <a:schemeClr val="bg1"/>
                </a:solidFill>
              </a:rPr>
              <a:t>(= average half year </a:t>
            </a:r>
          </a:p>
          <a:p>
            <a:r>
              <a:rPr lang="en-US" sz="1600" b="0" dirty="0" smtClean="0">
                <a:solidFill>
                  <a:schemeClr val="bg1"/>
                </a:solidFill>
              </a:rPr>
              <a:t>precipitation), </a:t>
            </a:r>
          </a:p>
          <a:p>
            <a:r>
              <a:rPr lang="en-US" sz="1600" b="0" dirty="0" smtClean="0">
                <a:solidFill>
                  <a:schemeClr val="bg1"/>
                </a:solidFill>
              </a:rPr>
              <a:t>75,000 people evacuated</a:t>
            </a:r>
          </a:p>
        </p:txBody>
      </p:sp>
      <p:sp>
        <p:nvSpPr>
          <p:cNvPr id="17"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2" name="Textfeld 10"/>
          <p:cNvSpPr txBox="1"/>
          <p:nvPr/>
        </p:nvSpPr>
        <p:spPr>
          <a:xfrm>
            <a:off x="7565602" y="5330523"/>
            <a:ext cx="1159292" cy="253916"/>
          </a:xfrm>
          <a:prstGeom prst="rect">
            <a:avLst/>
          </a:prstGeom>
          <a:noFill/>
          <a:effectLst/>
        </p:spPr>
        <p:txBody>
          <a:bodyPr wrap="none" rtlCol="0">
            <a:spAutoFit/>
          </a:bodyPr>
          <a:lstStyle/>
          <a:p>
            <a:r>
              <a:rPr lang="de-DE" sz="1050" b="0" dirty="0" smtClean="0">
                <a:solidFill>
                  <a:schemeClr val="bg1"/>
                </a:solidFill>
              </a:rPr>
              <a:t>Source: Rueters</a:t>
            </a:r>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323850" y="220881"/>
            <a:ext cx="7215219" cy="812800"/>
          </a:xfrm>
        </p:spPr>
        <p:txBody>
          <a:bodyPr/>
          <a:lstStyle/>
          <a:p>
            <a:r>
              <a:rPr lang="de-DE" dirty="0" smtClean="0"/>
              <a:t>Floods in Calgary Region (Alberta, Canada) June 20-23 </a:t>
            </a:r>
            <a:br>
              <a:rPr lang="de-DE" dirty="0" smtClean="0"/>
            </a:br>
            <a:r>
              <a:rPr lang="de-DE" sz="1800" dirty="0" smtClean="0"/>
              <a:t>Worst flood in Alberta in documented history!</a:t>
            </a:r>
            <a:endParaRPr lang="de-DE" sz="1800" b="0" dirty="0" smtClean="0"/>
          </a:p>
        </p:txBody>
      </p:sp>
      <p:pic>
        <p:nvPicPr>
          <p:cNvPr id="9" name="Picture 2"/>
          <p:cNvPicPr>
            <a:picLocks noChangeAspect="1" noChangeArrowheads="1"/>
          </p:cNvPicPr>
          <p:nvPr>
            <p:custDataLst>
              <p:tags r:id="rId2"/>
            </p:custDataLst>
          </p:nvPr>
        </p:nvPicPr>
        <p:blipFill rotWithShape="1">
          <a:blip r:embed="rId6" cstate="email">
            <a:extLst>
              <a:ext uri="{28A0092B-C50C-407E-A947-70E740481C1C}">
                <a14:useLocalDpi xmlns:a14="http://schemas.microsoft.com/office/drawing/2010/main" xmlns="" val="0"/>
              </a:ext>
            </a:extLst>
          </a:blip>
          <a:srcRect/>
          <a:stretch/>
        </p:blipFill>
        <p:spPr bwMode="auto">
          <a:xfrm>
            <a:off x="203200" y="1854200"/>
            <a:ext cx="4401771" cy="341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PTShape_0"/>
          <p:cNvPicPr>
            <a:picLocks noChangeAspect="1" noChangeArrowheads="1"/>
          </p:cNvPicPr>
          <p:nvPr>
            <p:custDataLst>
              <p:tags r:id="rId3"/>
            </p:custDataLst>
          </p:nvPr>
        </p:nvPicPr>
        <p:blipFill rotWithShape="1">
          <a:blip r:embed="rId7" cstate="email">
            <a:extLst>
              <a:ext uri="{28A0092B-C50C-407E-A947-70E740481C1C}">
                <a14:useLocalDpi xmlns:a14="http://schemas.microsoft.com/office/drawing/2010/main" xmlns="" val="0"/>
              </a:ext>
            </a:extLst>
          </a:blip>
          <a:srcRect/>
          <a:stretch/>
        </p:blipFill>
        <p:spPr bwMode="auto">
          <a:xfrm>
            <a:off x="4550452" y="1877521"/>
            <a:ext cx="4400418" cy="3367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hteck 14"/>
          <p:cNvSpPr/>
          <p:nvPr/>
        </p:nvSpPr>
        <p:spPr>
          <a:xfrm>
            <a:off x="395536" y="5453980"/>
            <a:ext cx="8568952" cy="830997"/>
          </a:xfrm>
          <a:prstGeom prst="rect">
            <a:avLst/>
          </a:prstGeom>
        </p:spPr>
        <p:txBody>
          <a:bodyPr wrap="square">
            <a:spAutoFit/>
          </a:bodyPr>
          <a:lstStyle/>
          <a:p>
            <a:r>
              <a:rPr lang="en-US" sz="1600" b="0" dirty="0" smtClean="0"/>
              <a:t>A large ridge in the jet stream caused record warmth in Alaska and hot weather across parts of Canada’s north and blocked a strong dip in the jet stream from moving quickly from west to east.  </a:t>
            </a:r>
            <a:endParaRPr lang="de-DE" sz="1600" b="0" dirty="0"/>
          </a:p>
        </p:txBody>
      </p:sp>
      <p:sp>
        <p:nvSpPr>
          <p:cNvPr id="2" name="Rechteck 1"/>
          <p:cNvSpPr/>
          <p:nvPr/>
        </p:nvSpPr>
        <p:spPr>
          <a:xfrm>
            <a:off x="1386" y="6444902"/>
            <a:ext cx="3813869" cy="369332"/>
          </a:xfrm>
          <a:prstGeom prst="rect">
            <a:avLst/>
          </a:prstGeom>
        </p:spPr>
        <p:txBody>
          <a:bodyPr wrap="square">
            <a:spAutoFit/>
          </a:bodyPr>
          <a:lstStyle/>
          <a:p>
            <a:r>
              <a:rPr lang="de-DE" sz="900" b="0" dirty="0" smtClean="0">
                <a:solidFill>
                  <a:schemeClr val="accent4">
                    <a:lumMod val="75000"/>
                  </a:schemeClr>
                </a:solidFill>
              </a:rPr>
              <a:t>Source: http</a:t>
            </a:r>
            <a:r>
              <a:rPr lang="de-DE" sz="900" b="0" dirty="0">
                <a:solidFill>
                  <a:schemeClr val="accent4">
                    <a:lumMod val="75000"/>
                  </a:schemeClr>
                </a:solidFill>
              </a:rPr>
              <a:t>://www.theweathernetwork.com/news/articles/alberta-floods-why-is-there-so-much-rain/8124/</a:t>
            </a:r>
          </a:p>
        </p:txBody>
      </p:sp>
      <p:sp>
        <p:nvSpPr>
          <p:cNvPr id="7" name="TextBox 6"/>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53</a:t>
            </a:fld>
            <a:endParaRPr lang="en-US" sz="1000" dirty="0">
              <a:solidFill>
                <a:schemeClr val="accent4">
                  <a:lumMod val="75000"/>
                </a:schemeClr>
              </a:solidFill>
              <a:latin typeface="+mn-lt"/>
            </a:endParaRPr>
          </a:p>
        </p:txBody>
      </p:sp>
      <p:sp>
        <p:nvSpPr>
          <p:cNvPr id="8"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a:xfrm>
            <a:off x="324000" y="252000"/>
            <a:ext cx="6840000" cy="720000"/>
          </a:xfrm>
        </p:spPr>
        <p:txBody>
          <a:bodyPr/>
          <a:lstStyle/>
          <a:p>
            <a:r>
              <a:rPr lang="en-US" dirty="0" smtClean="0"/>
              <a:t>Article</a:t>
            </a:r>
            <a:endParaRPr lang="en-US" dirty="0"/>
          </a:p>
        </p:txBody>
      </p:sp>
      <p:pic>
        <p:nvPicPr>
          <p:cNvPr id="5" name="Picture 2"/>
          <p:cNvPicPr>
            <a:picLocks noChangeAspect="1" noChangeArrowheads="1"/>
          </p:cNvPicPr>
          <p:nvPr>
            <p:custDataLst>
              <p:tags r:id="rId2"/>
            </p:custDataLst>
          </p:nvPr>
        </p:nvPicPr>
        <p:blipFill rotWithShape="1">
          <a:blip r:embed="rId6" cstate="email">
            <a:extLst>
              <a:ext uri="{28A0092B-C50C-407E-A947-70E740481C1C}">
                <a14:useLocalDpi xmlns:a14="http://schemas.microsoft.com/office/drawing/2010/main" xmlns="" val="0"/>
              </a:ext>
            </a:extLst>
          </a:blip>
          <a:srcRect/>
          <a:stretch/>
        </p:blipFill>
        <p:spPr bwMode="auto">
          <a:xfrm>
            <a:off x="323850" y="-8711"/>
            <a:ext cx="6531432" cy="127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9"/>
          <p:cNvSpPr txBox="1"/>
          <p:nvPr/>
        </p:nvSpPr>
        <p:spPr>
          <a:xfrm>
            <a:off x="3985681" y="899886"/>
            <a:ext cx="856343" cy="307777"/>
          </a:xfrm>
          <a:prstGeom prst="rect">
            <a:avLst/>
          </a:prstGeom>
          <a:noFill/>
          <a:effectLst/>
        </p:spPr>
        <p:txBody>
          <a:bodyPr wrap="square" rtlCol="0">
            <a:spAutoFit/>
          </a:bodyPr>
          <a:lstStyle/>
          <a:p>
            <a:r>
              <a:rPr lang="de-DE" sz="1400" dirty="0" smtClean="0">
                <a:solidFill>
                  <a:schemeClr val="tx2"/>
                </a:solidFill>
                <a:latin typeface="Times New Roman" pitchFamily="18" charset="0"/>
                <a:cs typeface="Times New Roman" pitchFamily="18" charset="0"/>
              </a:rPr>
              <a:t>, 2012</a:t>
            </a:r>
          </a:p>
        </p:txBody>
      </p:sp>
      <p:pic>
        <p:nvPicPr>
          <p:cNvPr id="7" name="Picture 3"/>
          <p:cNvPicPr>
            <a:picLocks noChangeAspect="1" noChangeArrowheads="1"/>
          </p:cNvPicPr>
          <p:nvPr>
            <p:custDataLst>
              <p:tags r:id="rId3"/>
            </p:custDataLst>
          </p:nvPr>
        </p:nvPicPr>
        <p:blipFill rotWithShape="1">
          <a:blip r:embed="rId7" cstate="email">
            <a:extLst>
              <a:ext uri="{28A0092B-C50C-407E-A947-70E740481C1C}">
                <a14:useLocalDpi xmlns:a14="http://schemas.microsoft.com/office/drawing/2010/main" xmlns="" val="0"/>
              </a:ext>
            </a:extLst>
          </a:blip>
          <a:srcRect/>
          <a:stretch/>
        </p:blipFill>
        <p:spPr bwMode="auto">
          <a:xfrm>
            <a:off x="1843310" y="1373082"/>
            <a:ext cx="5529948" cy="5419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hteck 12"/>
          <p:cNvSpPr/>
          <p:nvPr/>
        </p:nvSpPr>
        <p:spPr>
          <a:xfrm>
            <a:off x="1872350" y="4849583"/>
            <a:ext cx="5500908" cy="1406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13"/>
          <p:cNvSpPr/>
          <p:nvPr/>
        </p:nvSpPr>
        <p:spPr>
          <a:xfrm>
            <a:off x="2510975" y="4114798"/>
            <a:ext cx="2409368" cy="2503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2" name="TextBox 11"/>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54</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323850" y="236647"/>
            <a:ext cx="7215219" cy="812800"/>
          </a:xfrm>
        </p:spPr>
        <p:txBody>
          <a:bodyPr>
            <a:noAutofit/>
          </a:bodyPr>
          <a:lstStyle/>
          <a:p>
            <a:r>
              <a:rPr lang="de-DE" dirty="0" smtClean="0"/>
              <a:t>Floods in India June 2013</a:t>
            </a:r>
            <a:br>
              <a:rPr lang="de-DE" dirty="0" smtClean="0"/>
            </a:br>
            <a:r>
              <a:rPr lang="de-DE" dirty="0" smtClean="0"/>
              <a:t>The deadliest natural catastrophe of first half of 2013! </a:t>
            </a:r>
            <a:endParaRPr lang="de-DE" b="0" dirty="0" smtClean="0"/>
          </a:p>
        </p:txBody>
      </p:sp>
      <p:graphicFrame>
        <p:nvGraphicFramePr>
          <p:cNvPr id="14" name="Tabelle 13"/>
          <p:cNvGraphicFramePr>
            <a:graphicFrameLocks noGrp="1"/>
          </p:cNvGraphicFramePr>
          <p:nvPr/>
        </p:nvGraphicFramePr>
        <p:xfrm>
          <a:off x="323849" y="5366552"/>
          <a:ext cx="8424864" cy="822960"/>
        </p:xfrm>
        <a:graphic>
          <a:graphicData uri="http://schemas.openxmlformats.org/drawingml/2006/table">
            <a:tbl>
              <a:tblPr firstRow="1" bandRow="1">
                <a:tableStyleId>{5C22544A-7EE6-4342-B048-85BDC9FD1C3A}</a:tableStyleId>
              </a:tblPr>
              <a:tblGrid>
                <a:gridCol w="1963076"/>
                <a:gridCol w="2044870"/>
                <a:gridCol w="2208459"/>
                <a:gridCol w="2208459"/>
              </a:tblGrid>
              <a:tr h="285752">
                <a:tc>
                  <a:txBody>
                    <a:bodyPr/>
                    <a:lstStyle/>
                    <a:p>
                      <a:pPr algn="l"/>
                      <a:r>
                        <a:rPr lang="de-DE" sz="1400" dirty="0" smtClean="0"/>
                        <a:t>Region</a:t>
                      </a:r>
                      <a:endParaRPr lang="de-DE" sz="1400" dirty="0"/>
                    </a:p>
                  </a:txBody>
                  <a:tcPr>
                    <a:solidFill>
                      <a:srgbClr val="00B0F0"/>
                    </a:solidFill>
                  </a:tcPr>
                </a:tc>
                <a:tc>
                  <a:txBody>
                    <a:bodyPr/>
                    <a:lstStyle/>
                    <a:p>
                      <a:pPr algn="l"/>
                      <a:r>
                        <a:rPr lang="de-DE" sz="1400" dirty="0" smtClean="0"/>
                        <a:t>Overall </a:t>
                      </a:r>
                      <a:r>
                        <a:rPr lang="de-DE" sz="1400" dirty="0" err="1" smtClean="0"/>
                        <a:t>losses</a:t>
                      </a:r>
                      <a:endParaRPr lang="de-DE" sz="1400" dirty="0"/>
                    </a:p>
                  </a:txBody>
                  <a:tcPr>
                    <a:solidFill>
                      <a:srgbClr val="00B0F0"/>
                    </a:solidFill>
                  </a:tcPr>
                </a:tc>
                <a:tc>
                  <a:txBody>
                    <a:bodyPr/>
                    <a:lstStyle/>
                    <a:p>
                      <a:pPr algn="l"/>
                      <a:r>
                        <a:rPr lang="de-DE" sz="1400" dirty="0" err="1" smtClean="0"/>
                        <a:t>Insured</a:t>
                      </a:r>
                      <a:r>
                        <a:rPr lang="de-DE" sz="1400" dirty="0" smtClean="0"/>
                        <a:t> </a:t>
                      </a:r>
                      <a:r>
                        <a:rPr lang="de-DE" sz="1400" dirty="0" err="1" smtClean="0"/>
                        <a:t>losses</a:t>
                      </a:r>
                      <a:endParaRPr lang="de-DE" sz="1400" dirty="0"/>
                    </a:p>
                  </a:txBody>
                  <a:tcPr>
                    <a:solidFill>
                      <a:srgbClr val="00B0F0"/>
                    </a:solidFill>
                  </a:tcPr>
                </a:tc>
                <a:tc>
                  <a:txBody>
                    <a:bodyPr/>
                    <a:lstStyle/>
                    <a:p>
                      <a:pPr algn="l"/>
                      <a:r>
                        <a:rPr lang="de-DE" sz="1400" dirty="0" err="1" smtClean="0"/>
                        <a:t>Fatalities</a:t>
                      </a:r>
                      <a:endParaRPr lang="de-DE" sz="1400" dirty="0"/>
                    </a:p>
                  </a:txBody>
                  <a:tcPr>
                    <a:solidFill>
                      <a:srgbClr val="00B0F0"/>
                    </a:solidFill>
                  </a:tcPr>
                </a:tc>
              </a:tr>
              <a:tr h="430440">
                <a:tc>
                  <a:txBody>
                    <a:bodyPr/>
                    <a:lstStyle/>
                    <a:p>
                      <a:pPr algn="l"/>
                      <a:r>
                        <a:rPr lang="de-DE" sz="1400" b="0" dirty="0" err="1" smtClean="0"/>
                        <a:t>India</a:t>
                      </a:r>
                      <a:r>
                        <a:rPr lang="de-DE" sz="1400" b="0" dirty="0" smtClean="0"/>
                        <a:t>, </a:t>
                      </a:r>
                      <a:r>
                        <a:rPr lang="de-DE" sz="1400" b="0" dirty="0" err="1" smtClean="0"/>
                        <a:t>Uttarakhand</a:t>
                      </a:r>
                      <a:endParaRPr lang="de-DE"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Loss </a:t>
                      </a:r>
                      <a:r>
                        <a:rPr lang="de-DE" sz="1400" dirty="0" err="1" smtClean="0">
                          <a:solidFill>
                            <a:schemeClr val="tx1"/>
                          </a:solidFill>
                        </a:rPr>
                        <a:t>estimation</a:t>
                      </a:r>
                      <a:r>
                        <a:rPr lang="de-DE" sz="1400" dirty="0" smtClean="0">
                          <a:solidFill>
                            <a:schemeClr val="tx1"/>
                          </a:solidFill>
                        </a:rPr>
                        <a:t> in </a:t>
                      </a:r>
                      <a:r>
                        <a:rPr lang="de-DE" sz="1400" dirty="0" err="1" smtClean="0">
                          <a:solidFill>
                            <a:schemeClr val="tx1"/>
                          </a:solidFill>
                        </a:rPr>
                        <a:t>progress</a:t>
                      </a:r>
                      <a:endParaRPr lang="de-DE"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Loss estimation in progress</a:t>
                      </a:r>
                    </a:p>
                  </a:txBody>
                  <a:tcPr/>
                </a:tc>
                <a:tc>
                  <a:txBody>
                    <a:bodyPr/>
                    <a:lstStyle/>
                    <a:p>
                      <a:pPr algn="l"/>
                      <a:r>
                        <a:rPr lang="de-DE" sz="1400" dirty="0" smtClean="0">
                          <a:solidFill>
                            <a:schemeClr val="tx1"/>
                          </a:solidFill>
                        </a:rPr>
                        <a:t>1,056</a:t>
                      </a:r>
                      <a:endParaRPr lang="de-DE" sz="1400" dirty="0">
                        <a:solidFill>
                          <a:schemeClr val="tx1"/>
                        </a:solidFill>
                      </a:endParaRPr>
                    </a:p>
                  </a:txBody>
                  <a:tcPr/>
                </a:tc>
              </a:tr>
            </a:tbl>
          </a:graphicData>
        </a:graphic>
      </p:graphicFrame>
      <p:pic>
        <p:nvPicPr>
          <p:cNvPr id="12" name="Grafik 11" descr="North_India_May_2013_satellite_preflood.jpg"/>
          <p:cNvPicPr>
            <a:picLocks noChangeAspect="1"/>
          </p:cNvPicPr>
          <p:nvPr>
            <p:custDataLst>
              <p:tags r:id="rId2"/>
            </p:custDataLst>
          </p:nvPr>
        </p:nvPicPr>
        <p:blipFill>
          <a:blip r:embed="rId6" cstate="email"/>
          <a:srcRect/>
          <a:stretch>
            <a:fillRect/>
          </a:stretch>
        </p:blipFill>
        <p:spPr>
          <a:xfrm>
            <a:off x="286383" y="1743709"/>
            <a:ext cx="4199892" cy="3240360"/>
          </a:xfrm>
          <a:prstGeom prst="rect">
            <a:avLst/>
          </a:prstGeom>
        </p:spPr>
      </p:pic>
      <p:pic>
        <p:nvPicPr>
          <p:cNvPr id="2056" name="Picture 8" descr="Severe Flooding in Northern India, Nepal">
            <a:hlinkClick r:id="rId7"/>
          </p:cNvPr>
          <p:cNvPicPr>
            <a:picLocks noChangeAspect="1" noChangeArrowheads="1"/>
          </p:cNvPicPr>
          <p:nvPr>
            <p:custDataLst>
              <p:tags r:id="rId3"/>
            </p:custDataLst>
          </p:nvPr>
        </p:nvPicPr>
        <p:blipFill>
          <a:blip r:embed="rId8" cstate="email"/>
          <a:srcRect/>
          <a:stretch>
            <a:fillRect/>
          </a:stretch>
        </p:blipFill>
        <p:spPr bwMode="auto">
          <a:xfrm>
            <a:off x="4764696" y="1730736"/>
            <a:ext cx="3988779" cy="3240360"/>
          </a:xfrm>
          <a:prstGeom prst="rect">
            <a:avLst/>
          </a:prstGeom>
          <a:noFill/>
        </p:spPr>
      </p:pic>
      <p:sp>
        <p:nvSpPr>
          <p:cNvPr id="15" name="Textfeld 14"/>
          <p:cNvSpPr txBox="1"/>
          <p:nvPr/>
        </p:nvSpPr>
        <p:spPr>
          <a:xfrm>
            <a:off x="181956" y="5005781"/>
            <a:ext cx="1053494" cy="253916"/>
          </a:xfrm>
          <a:prstGeom prst="rect">
            <a:avLst/>
          </a:prstGeom>
          <a:noFill/>
          <a:effectLst/>
        </p:spPr>
        <p:txBody>
          <a:bodyPr wrap="none" rtlCol="0">
            <a:spAutoFit/>
          </a:bodyPr>
          <a:lstStyle/>
          <a:p>
            <a:r>
              <a:rPr lang="de-DE" sz="1050" b="0" dirty="0" smtClean="0">
                <a:solidFill>
                  <a:schemeClr val="accent4">
                    <a:lumMod val="75000"/>
                  </a:schemeClr>
                </a:solidFill>
              </a:rPr>
              <a:t>Source: NASA</a:t>
            </a:r>
          </a:p>
        </p:txBody>
      </p:sp>
      <p:sp>
        <p:nvSpPr>
          <p:cNvPr id="8" name="TextBox 7"/>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55</a:t>
            </a:fld>
            <a:endParaRPr lang="en-US" sz="1000" dirty="0">
              <a:solidFill>
                <a:schemeClr val="accent4">
                  <a:lumMod val="75000"/>
                </a:schemeClr>
              </a:solidFill>
              <a:latin typeface="+mn-lt"/>
            </a:endParaRPr>
          </a:p>
        </p:txBody>
      </p:sp>
      <p:sp>
        <p:nvSpPr>
          <p:cNvPr id="9"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6" name="PPTShape_0"/>
          <p:cNvSpPr txBox="1"/>
          <p:nvPr/>
        </p:nvSpPr>
        <p:spPr>
          <a:xfrm>
            <a:off x="4724400" y="4968995"/>
            <a:ext cx="1053494" cy="253916"/>
          </a:xfrm>
          <a:prstGeom prst="rect">
            <a:avLst/>
          </a:prstGeom>
          <a:noFill/>
          <a:effectLst/>
        </p:spPr>
        <p:txBody>
          <a:bodyPr wrap="none" rtlCol="0">
            <a:spAutoFit/>
          </a:bodyPr>
          <a:lstStyle/>
          <a:p>
            <a:r>
              <a:rPr lang="de-DE" sz="1050" b="0" dirty="0" smtClean="0">
                <a:solidFill>
                  <a:schemeClr val="accent4">
                    <a:lumMod val="75000"/>
                  </a:schemeClr>
                </a:solidFill>
              </a:rPr>
              <a:t>Source: NASA</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27"/>
          <p:cNvSpPr/>
          <p:nvPr/>
        </p:nvSpPr>
        <p:spPr>
          <a:xfrm>
            <a:off x="5353235" y="1780514"/>
            <a:ext cx="3506680" cy="439093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15"/>
          <p:cNvSpPr/>
          <p:nvPr/>
        </p:nvSpPr>
        <p:spPr>
          <a:xfrm>
            <a:off x="251520" y="1762408"/>
            <a:ext cx="4908955" cy="43999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8"/>
          <p:cNvSpPr txBox="1">
            <a:spLocks/>
          </p:cNvSpPr>
          <p:nvPr/>
        </p:nvSpPr>
        <p:spPr>
          <a:xfrm>
            <a:off x="5359652" y="1816801"/>
            <a:ext cx="3424726" cy="3735244"/>
          </a:xfrm>
          <a:prstGeom prst="rect">
            <a:avLst/>
          </a:prstGeom>
        </p:spPr>
        <p:txBody>
          <a:bodyPr wrap="square">
            <a:spAutoFit/>
          </a:bodyPr>
          <a:lstStyle/>
          <a:p>
            <a:pPr marL="1588" marR="0" lvl="0" indent="0" algn="l" defTabSz="914400" rtl="0" eaLnBrk="1" fontAlgn="auto" latinLnBrk="0" hangingPunct="1">
              <a:lnSpc>
                <a:spcPct val="120000"/>
              </a:lnSpc>
              <a:spcBef>
                <a:spcPts val="1200"/>
              </a:spcBef>
              <a:spcAft>
                <a:spcPts val="0"/>
              </a:spcAft>
              <a:buClrTx/>
              <a:buSzTx/>
              <a:buFont typeface="Wingdings" pitchFamily="2" charset="2"/>
              <a:buNone/>
              <a:tabLst/>
              <a:defRPr/>
            </a:pPr>
            <a:r>
              <a:rPr kumimoji="0" lang="en-US" sz="1800" b="1" i="0" u="none" strike="noStrike" kern="1200" cap="none" spc="0" normalizeH="0" baseline="0" noProof="0" smtClean="0">
                <a:ln>
                  <a:noFill/>
                </a:ln>
                <a:solidFill>
                  <a:schemeClr val="tx2"/>
                </a:solidFill>
                <a:effectLst/>
                <a:uLnTx/>
                <a:uFillTx/>
                <a:latin typeface="+mn-lt"/>
                <a:ea typeface="+mn-ea"/>
                <a:cs typeface="+mn-cs"/>
              </a:rPr>
              <a:t>Ensemble climate model simulations (for IPCC AR-5) projects significant increases from   pre-industrial climate to 2100 in day-to-day rainfall variability</a:t>
            </a:r>
          </a:p>
          <a:p>
            <a:pPr marL="270000" marR="0" lvl="0" indent="-270000" algn="l" defTabSz="914400" rtl="0" eaLnBrk="1" fontAlgn="auto" latinLnBrk="0" hangingPunct="1">
              <a:lnSpc>
                <a:spcPct val="120000"/>
              </a:lnSpc>
              <a:spcBef>
                <a:spcPts val="1200"/>
              </a:spcBef>
              <a:spcAft>
                <a:spcPts val="0"/>
              </a:spcAft>
              <a:buClrTx/>
              <a:buSzTx/>
              <a:buFont typeface="Wingdings" pitchFamily="2" charset="2"/>
              <a:buNone/>
              <a:tabLst/>
              <a:defRPr/>
            </a:pPr>
            <a:endParaRPr kumimoji="0" lang="en-US" sz="100" b="1" i="0" u="none" strike="noStrike" kern="1200" cap="none" spc="0" normalizeH="0" baseline="0" noProof="0" smtClean="0">
              <a:ln>
                <a:noFill/>
              </a:ln>
              <a:solidFill>
                <a:schemeClr val="tx2"/>
              </a:solidFill>
              <a:effectLst/>
              <a:uLnTx/>
              <a:uFillTx/>
              <a:latin typeface="+mn-lt"/>
              <a:ea typeface="+mn-ea"/>
              <a:cs typeface="+mn-cs"/>
            </a:endParaRPr>
          </a:p>
          <a:p>
            <a:pPr marL="236538" marR="0" lvl="0" indent="-234950" algn="l" defTabSz="914400" rtl="0" eaLnBrk="1" fontAlgn="auto" latinLnBrk="0" hangingPunct="1">
              <a:lnSpc>
                <a:spcPct val="120000"/>
              </a:lnSpc>
              <a:spcBef>
                <a:spcPts val="1200"/>
              </a:spcBef>
              <a:spcAft>
                <a:spcPts val="0"/>
              </a:spcAft>
              <a:buClrTx/>
              <a:buSzTx/>
              <a:buFontTx/>
              <a:buChar char="-"/>
              <a:tabLst/>
              <a:defRPr/>
            </a:pPr>
            <a:r>
              <a:rPr kumimoji="0" lang="en-US" sz="1800" b="0" i="0" u="none" strike="noStrike" kern="1200" cap="none" spc="0" normalizeH="0" baseline="0" noProof="0" smtClean="0">
                <a:ln>
                  <a:noFill/>
                </a:ln>
                <a:solidFill>
                  <a:schemeClr val="tx2"/>
                </a:solidFill>
                <a:effectLst/>
                <a:uLnTx/>
                <a:uFillTx/>
                <a:latin typeface="+mn-lt"/>
                <a:ea typeface="+mn-ea"/>
                <a:cs typeface="+mn-cs"/>
              </a:rPr>
              <a:t>in all the 20 models </a:t>
            </a:r>
            <a:r>
              <a:rPr kumimoji="0" lang="en-US" sz="1400" b="0" i="0" u="none" strike="noStrike" kern="1200" cap="none" spc="0" normalizeH="0" baseline="0" noProof="0" smtClean="0">
                <a:ln>
                  <a:noFill/>
                </a:ln>
                <a:solidFill>
                  <a:schemeClr val="tx2"/>
                </a:solidFill>
                <a:effectLst/>
                <a:uLnTx/>
                <a:uFillTx/>
                <a:latin typeface="+mn-lt"/>
                <a:ea typeface="+mn-ea"/>
                <a:cs typeface="+mn-cs"/>
              </a:rPr>
              <a:t>(see graphic)</a:t>
            </a:r>
            <a:endParaRPr kumimoji="0" lang="en-US" sz="1800" b="0" i="0" u="none" strike="noStrike" kern="1200" cap="none" spc="0" normalizeH="0" baseline="0" noProof="0" smtClean="0">
              <a:ln>
                <a:noFill/>
              </a:ln>
              <a:solidFill>
                <a:schemeClr val="tx2"/>
              </a:solidFill>
              <a:effectLst/>
              <a:uLnTx/>
              <a:uFillTx/>
              <a:latin typeface="+mn-lt"/>
              <a:ea typeface="+mn-ea"/>
              <a:cs typeface="+mn-cs"/>
            </a:endParaRPr>
          </a:p>
          <a:p>
            <a:pPr marL="236538" marR="0" lvl="0" indent="-234950" algn="l" defTabSz="914400" rtl="0" eaLnBrk="1" fontAlgn="auto" latinLnBrk="0" hangingPunct="1">
              <a:lnSpc>
                <a:spcPct val="120000"/>
              </a:lnSpc>
              <a:spcBef>
                <a:spcPts val="1200"/>
              </a:spcBef>
              <a:spcAft>
                <a:spcPts val="0"/>
              </a:spcAft>
              <a:buClrTx/>
              <a:buSzTx/>
              <a:buFontTx/>
              <a:buChar char="-"/>
              <a:tabLst/>
              <a:defRPr/>
            </a:pPr>
            <a:r>
              <a:rPr kumimoji="0" lang="en-US" sz="1800" b="0" i="0" u="none" strike="noStrike" kern="1200" cap="none" spc="0" normalizeH="0" baseline="0" noProof="0" smtClean="0">
                <a:ln>
                  <a:noFill/>
                </a:ln>
                <a:solidFill>
                  <a:schemeClr val="tx2"/>
                </a:solidFill>
                <a:effectLst/>
                <a:uLnTx/>
                <a:uFillTx/>
                <a:latin typeface="+mn-lt"/>
                <a:ea typeface="+mn-ea"/>
                <a:cs typeface="+mn-cs"/>
              </a:rPr>
              <a:t>and under all four future warming sce</a:t>
            </a:r>
            <a:r>
              <a:rPr kumimoji="0" lang="de-DE" sz="1800" b="0" i="0" u="none" strike="noStrike" kern="1200" cap="none" spc="0" normalizeH="0" baseline="0" noProof="0" smtClean="0">
                <a:ln>
                  <a:noFill/>
                </a:ln>
                <a:solidFill>
                  <a:schemeClr val="tx2"/>
                </a:solidFill>
                <a:effectLst/>
                <a:uLnTx/>
                <a:uFillTx/>
                <a:latin typeface="+mn-lt"/>
                <a:ea typeface="+mn-ea"/>
                <a:cs typeface="+mn-cs"/>
              </a:rPr>
              <a:t>narios                    </a:t>
            </a:r>
          </a:p>
          <a:p>
            <a:pPr marL="236538" marR="0" lvl="0" indent="-234950" algn="l" defTabSz="914400" rtl="0" eaLnBrk="1" fontAlgn="auto" latinLnBrk="0" hangingPunct="1">
              <a:lnSpc>
                <a:spcPct val="120000"/>
              </a:lnSpc>
              <a:spcBef>
                <a:spcPts val="1200"/>
              </a:spcBef>
              <a:spcAft>
                <a:spcPts val="0"/>
              </a:spcAft>
              <a:buClrTx/>
              <a:buSzTx/>
              <a:buFont typeface="Wingdings" pitchFamily="2" charset="2"/>
              <a:buNone/>
              <a:tabLst/>
              <a:defRPr/>
            </a:pPr>
            <a:r>
              <a:rPr kumimoji="0" lang="de-DE" sz="1000" b="0" i="0" u="none" strike="noStrike" kern="1200" cap="none" spc="0" normalizeH="0" baseline="0" noProof="0" smtClean="0">
                <a:ln>
                  <a:noFill/>
                </a:ln>
                <a:solidFill>
                  <a:schemeClr val="tx2"/>
                </a:solidFill>
                <a:effectLst/>
                <a:uLnTx/>
                <a:uFillTx/>
                <a:latin typeface="+mn-lt"/>
                <a:ea typeface="+mn-ea"/>
                <a:cs typeface="+mn-cs"/>
              </a:rPr>
              <a:t>(Representative Concentration Pathways            </a:t>
            </a:r>
            <a:br>
              <a:rPr kumimoji="0" lang="de-DE" sz="1000" b="0" i="0" u="none" strike="noStrike" kern="1200" cap="none" spc="0" normalizeH="0" baseline="0" noProof="0" smtClean="0">
                <a:ln>
                  <a:noFill/>
                </a:ln>
                <a:solidFill>
                  <a:schemeClr val="tx2"/>
                </a:solidFill>
                <a:effectLst/>
                <a:uLnTx/>
                <a:uFillTx/>
                <a:latin typeface="+mn-lt"/>
                <a:ea typeface="+mn-ea"/>
                <a:cs typeface="+mn-cs"/>
              </a:rPr>
            </a:br>
            <a:r>
              <a:rPr kumimoji="0" lang="de-DE" sz="1000" b="0" i="0" u="none" strike="noStrike" kern="1200" cap="none" spc="0" normalizeH="0" baseline="0" noProof="0" smtClean="0">
                <a:ln>
                  <a:noFill/>
                </a:ln>
                <a:solidFill>
                  <a:schemeClr val="tx2"/>
                </a:solidFill>
                <a:effectLst/>
                <a:uLnTx/>
                <a:uFillTx/>
                <a:latin typeface="+mn-lt"/>
                <a:ea typeface="+mn-ea"/>
                <a:cs typeface="+mn-cs"/>
              </a:rPr>
              <a:t>RCP -2.6/-4.5/-6.0/-8.5)</a:t>
            </a:r>
            <a:endParaRPr kumimoji="0" lang="de-DE" sz="1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Title 6"/>
          <p:cNvSpPr>
            <a:spLocks noGrp="1"/>
          </p:cNvSpPr>
          <p:nvPr>
            <p:ph type="title"/>
          </p:nvPr>
        </p:nvSpPr>
        <p:spPr>
          <a:xfrm>
            <a:off x="323850" y="236647"/>
            <a:ext cx="6840000" cy="720000"/>
          </a:xfrm>
        </p:spPr>
        <p:txBody>
          <a:bodyPr>
            <a:noAutofit/>
          </a:bodyPr>
          <a:lstStyle/>
          <a:p>
            <a:r>
              <a:rPr lang="en-US" dirty="0" smtClean="0"/>
              <a:t>Enhanced future variability during India's rainy season</a:t>
            </a:r>
            <a:br>
              <a:rPr lang="en-US" dirty="0" smtClean="0"/>
            </a:br>
            <a:r>
              <a:rPr lang="en-US" dirty="0" smtClean="0"/>
              <a:t>New climate model simulations</a:t>
            </a:r>
            <a:endParaRPr lang="en-GB" dirty="0"/>
          </a:p>
        </p:txBody>
      </p:sp>
      <p:pic>
        <p:nvPicPr>
          <p:cNvPr id="9" name="Picture 2"/>
          <p:cNvPicPr>
            <a:picLocks noChangeAspect="1" noChangeArrowheads="1"/>
          </p:cNvPicPr>
          <p:nvPr>
            <p:custDataLst>
              <p:tags r:id="rId2"/>
            </p:custDataLst>
          </p:nvPr>
        </p:nvPicPr>
        <p:blipFill>
          <a:blip r:embed="rId5" cstate="email"/>
          <a:srcRect/>
          <a:stretch>
            <a:fillRect/>
          </a:stretch>
        </p:blipFill>
        <p:spPr bwMode="auto">
          <a:xfrm>
            <a:off x="407406" y="1861592"/>
            <a:ext cx="4182701" cy="3318791"/>
          </a:xfrm>
          <a:prstGeom prst="rect">
            <a:avLst/>
          </a:prstGeom>
          <a:noFill/>
          <a:ln w="9525">
            <a:noFill/>
            <a:miter lim="800000"/>
            <a:headEnd/>
            <a:tailEnd/>
          </a:ln>
        </p:spPr>
      </p:pic>
      <p:sp>
        <p:nvSpPr>
          <p:cNvPr id="10" name="Textfeld 19"/>
          <p:cNvSpPr txBox="1"/>
          <p:nvPr/>
        </p:nvSpPr>
        <p:spPr>
          <a:xfrm>
            <a:off x="1" y="6443236"/>
            <a:ext cx="3468414" cy="383232"/>
          </a:xfrm>
          <a:prstGeom prst="rect">
            <a:avLst/>
          </a:prstGeom>
          <a:noFill/>
          <a:effectLst/>
        </p:spPr>
        <p:txBody>
          <a:bodyPr wrap="square" rtlCol="0">
            <a:spAutoFit/>
          </a:bodyPr>
          <a:lstStyle/>
          <a:p>
            <a:r>
              <a:rPr lang="de-DE" sz="900" b="0" dirty="0" err="1" smtClean="0">
                <a:solidFill>
                  <a:schemeClr val="accent4">
                    <a:lumMod val="75000"/>
                  </a:schemeClr>
                </a:solidFill>
              </a:rPr>
              <a:t>Menon</a:t>
            </a:r>
            <a:r>
              <a:rPr lang="de-DE" sz="900" b="0" dirty="0" smtClean="0">
                <a:solidFill>
                  <a:schemeClr val="accent4">
                    <a:lumMod val="75000"/>
                  </a:schemeClr>
                </a:solidFill>
              </a:rPr>
              <a:t> A., et al. (2013): </a:t>
            </a:r>
            <a:r>
              <a:rPr lang="en-US" sz="900" b="0" dirty="0" smtClean="0">
                <a:solidFill>
                  <a:schemeClr val="accent4">
                    <a:lumMod val="75000"/>
                  </a:schemeClr>
                </a:solidFill>
              </a:rPr>
              <a:t>Enhanced future variability during India's rainy season. </a:t>
            </a:r>
            <a:r>
              <a:rPr lang="de-DE" sz="900" b="0" dirty="0" err="1" smtClean="0">
                <a:solidFill>
                  <a:schemeClr val="accent4">
                    <a:lumMod val="75000"/>
                  </a:schemeClr>
                </a:solidFill>
              </a:rPr>
              <a:t>Geophys</a:t>
            </a:r>
            <a:r>
              <a:rPr lang="de-DE" sz="900" b="0" dirty="0" smtClean="0">
                <a:solidFill>
                  <a:schemeClr val="accent4">
                    <a:lumMod val="75000"/>
                  </a:schemeClr>
                </a:solidFill>
              </a:rPr>
              <a:t>. Res. </a:t>
            </a:r>
            <a:r>
              <a:rPr lang="de-DE" sz="900" b="0" dirty="0" err="1" smtClean="0">
                <a:solidFill>
                  <a:schemeClr val="accent4">
                    <a:lumMod val="75000"/>
                  </a:schemeClr>
                </a:solidFill>
              </a:rPr>
              <a:t>Lett</a:t>
            </a:r>
            <a:r>
              <a:rPr lang="de-DE" sz="900" b="0" dirty="0" smtClean="0">
                <a:solidFill>
                  <a:schemeClr val="accent4">
                    <a:lumMod val="75000"/>
                  </a:schemeClr>
                </a:solidFill>
              </a:rPr>
              <a:t>. </a:t>
            </a:r>
          </a:p>
        </p:txBody>
      </p:sp>
      <p:sp>
        <p:nvSpPr>
          <p:cNvPr id="11" name="Rechteck 21"/>
          <p:cNvSpPr/>
          <p:nvPr/>
        </p:nvSpPr>
        <p:spPr>
          <a:xfrm>
            <a:off x="396584" y="5317795"/>
            <a:ext cx="4510391" cy="738664"/>
          </a:xfrm>
          <a:prstGeom prst="rect">
            <a:avLst/>
          </a:prstGeom>
        </p:spPr>
        <p:txBody>
          <a:bodyPr wrap="square">
            <a:spAutoFit/>
          </a:bodyPr>
          <a:lstStyle/>
          <a:p>
            <a:r>
              <a:rPr lang="en-US" sz="1400" b="0" dirty="0" smtClean="0"/>
              <a:t>Time series of intra seasonal standard deviation of all India summer monsoon rainfall (June-Sept.) for the strongest future warming scenario </a:t>
            </a:r>
            <a:r>
              <a:rPr lang="de-DE" sz="1400" b="0" dirty="0" smtClean="0"/>
              <a:t>(RCP-8.5)</a:t>
            </a:r>
            <a:endParaRPr lang="de-DE" sz="1400" b="0" dirty="0"/>
          </a:p>
        </p:txBody>
      </p:sp>
      <p:sp>
        <p:nvSpPr>
          <p:cNvPr id="12"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08604" y="254999"/>
            <a:ext cx="6840537" cy="720725"/>
          </a:xfrm>
        </p:spPr>
        <p:txBody>
          <a:bodyPr>
            <a:normAutofit/>
          </a:bodyPr>
          <a:lstStyle/>
          <a:p>
            <a:r>
              <a:rPr lang="en-US" dirty="0" smtClean="0"/>
              <a:t>Study shows causal associations between climate change and weather extremes</a:t>
            </a:r>
          </a:p>
        </p:txBody>
      </p:sp>
      <p:pic>
        <p:nvPicPr>
          <p:cNvPr id="6" name="Picture 2"/>
          <p:cNvPicPr>
            <a:picLocks noChangeAspect="1" noChangeArrowheads="1"/>
          </p:cNvPicPr>
          <p:nvPr>
            <p:custDataLst>
              <p:tags r:id="rId2"/>
            </p:custDataLst>
          </p:nvPr>
        </p:nvPicPr>
        <p:blipFill>
          <a:blip r:embed="rId6" cstate="email"/>
          <a:srcRect/>
          <a:stretch>
            <a:fillRect/>
          </a:stretch>
        </p:blipFill>
        <p:spPr bwMode="auto">
          <a:xfrm>
            <a:off x="323850" y="2420889"/>
            <a:ext cx="4176141" cy="4162173"/>
          </a:xfrm>
          <a:prstGeom prst="rect">
            <a:avLst/>
          </a:prstGeom>
          <a:noFill/>
          <a:ln w="12700">
            <a:noFill/>
            <a:miter lim="800000"/>
            <a:headEnd/>
            <a:tailEnd/>
          </a:ln>
        </p:spPr>
      </p:pic>
      <p:pic>
        <p:nvPicPr>
          <p:cNvPr id="7" name="PPTShape_0"/>
          <p:cNvPicPr>
            <a:picLocks noChangeAspect="1" noChangeArrowheads="1"/>
          </p:cNvPicPr>
          <p:nvPr>
            <p:custDataLst>
              <p:tags r:id="rId3"/>
            </p:custDataLst>
          </p:nvPr>
        </p:nvPicPr>
        <p:blipFill>
          <a:blip r:embed="rId7" cstate="email"/>
          <a:srcRect/>
          <a:stretch>
            <a:fillRect/>
          </a:stretch>
        </p:blipFill>
        <p:spPr bwMode="auto">
          <a:xfrm>
            <a:off x="3748245" y="1520825"/>
            <a:ext cx="5000468" cy="1409790"/>
          </a:xfrm>
          <a:prstGeom prst="rect">
            <a:avLst/>
          </a:prstGeom>
          <a:noFill/>
          <a:ln w="9525">
            <a:noFill/>
            <a:miter lim="800000"/>
            <a:headEnd/>
            <a:tailEnd/>
          </a:ln>
        </p:spPr>
      </p:pic>
      <p:sp>
        <p:nvSpPr>
          <p:cNvPr id="8" name="Textfeld 4"/>
          <p:cNvSpPr txBox="1"/>
          <p:nvPr/>
        </p:nvSpPr>
        <p:spPr>
          <a:xfrm>
            <a:off x="4860032" y="2852936"/>
            <a:ext cx="3744416" cy="3785652"/>
          </a:xfrm>
          <a:prstGeom prst="rect">
            <a:avLst/>
          </a:prstGeom>
          <a:noFill/>
          <a:effectLst/>
        </p:spPr>
        <p:txBody>
          <a:bodyPr wrap="square" rtlCol="0">
            <a:spAutoFit/>
          </a:bodyPr>
          <a:lstStyle/>
          <a:p>
            <a:r>
              <a:rPr lang="en-US" sz="1600" dirty="0" smtClean="0"/>
              <a:t>“… </a:t>
            </a:r>
            <a:r>
              <a:rPr lang="en-US" sz="1600" dirty="0" smtClean="0">
                <a:solidFill>
                  <a:srgbClr val="FF0000"/>
                </a:solidFill>
              </a:rPr>
              <a:t>Here we show that human-induced increases in greenhouse gases have contributed to the observed intensification of heavy precipitation events found over approximately two-thirds of data-covered parts of Northern Hemisphere land areas</a:t>
            </a:r>
            <a:r>
              <a:rPr lang="en-US" sz="1600" dirty="0" smtClean="0"/>
              <a:t>. ..Changes in extreme precipitation projected by models and thus the impacts of future changes in extreme precipitation, may be underestimated because </a:t>
            </a:r>
            <a:r>
              <a:rPr lang="en-US" sz="1600" dirty="0" smtClean="0">
                <a:solidFill>
                  <a:srgbClr val="FF0000"/>
                </a:solidFill>
              </a:rPr>
              <a:t>models seem to underestimate the observed increase in heavy precipitation with warming”</a:t>
            </a:r>
            <a:r>
              <a:rPr lang="en-US" sz="1600" dirty="0" smtClean="0"/>
              <a:t>.</a:t>
            </a:r>
          </a:p>
          <a:p>
            <a:endParaRPr lang="de-DE" sz="1600" dirty="0" smtClean="0">
              <a:solidFill>
                <a:schemeClr val="tx2"/>
              </a:solidFill>
            </a:endParaRPr>
          </a:p>
        </p:txBody>
      </p:sp>
      <p:sp>
        <p:nvSpPr>
          <p:cNvPr id="9" name="Rectangle 23"/>
          <p:cNvSpPr>
            <a:spLocks noChangeArrowheads="1"/>
          </p:cNvSpPr>
          <p:nvPr/>
        </p:nvSpPr>
        <p:spPr bwMode="auto">
          <a:xfrm>
            <a:off x="323850" y="36413"/>
            <a:ext cx="5400000" cy="216000"/>
          </a:xfrm>
          <a:prstGeom prst="rect">
            <a:avLst/>
          </a:prstGeom>
          <a:noFill/>
          <a:ln w="9525">
            <a:noFill/>
            <a:miter lim="800000"/>
            <a:headEnd/>
            <a:tailEnd/>
          </a:ln>
        </p:spPr>
        <p:txBody>
          <a:bodyPr lIns="0" tIns="0" rIns="0" bIns="0"/>
          <a:lstStyle/>
          <a:p>
            <a:pPr>
              <a:lnSpc>
                <a:spcPct val="100000"/>
              </a:lnSpc>
            </a:pPr>
            <a:r>
              <a:rPr lang="de-DE" sz="1200" dirty="0" smtClean="0"/>
              <a:t>Special Topic: </a:t>
            </a:r>
            <a:r>
              <a:rPr lang="en-US" sz="1200" dirty="0" smtClean="0"/>
              <a:t>Convective Storms and Floods</a:t>
            </a:r>
            <a:endParaRPr lang="de-DE" sz="1200" dirty="0" smtClean="0"/>
          </a:p>
        </p:txBody>
      </p:sp>
      <p:sp>
        <p:nvSpPr>
          <p:cNvPr id="10" name="TextBox 9"/>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57</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4748" y="2272842"/>
            <a:ext cx="9104313" cy="1688154"/>
          </a:xfrm>
          <a:ln/>
        </p:spPr>
        <p:txBody>
          <a:bodyPr/>
          <a:lstStyle/>
          <a:p>
            <a:r>
              <a:rPr lang="en-US" sz="4400" dirty="0" smtClean="0"/>
              <a:t>Market &amp; Financial Impact of Catastrophe Loss:</a:t>
            </a:r>
            <a:br>
              <a:rPr lang="en-US" sz="4400" dirty="0" smtClean="0"/>
            </a:br>
            <a:r>
              <a:rPr lang="en-US" sz="3400" i="1" dirty="0" smtClean="0"/>
              <a:t> First Half 2013</a:t>
            </a:r>
            <a:endParaRPr lang="en-US" sz="3400" i="1" dirty="0">
              <a:solidFill>
                <a:srgbClr val="C00000"/>
              </a:solidFill>
            </a:endParaRPr>
          </a:p>
        </p:txBody>
      </p:sp>
      <p:sp>
        <p:nvSpPr>
          <p:cNvPr id="94211" name="Rectangle 3"/>
          <p:cNvSpPr>
            <a:spLocks noGrp="1" noChangeArrowheads="1"/>
          </p:cNvSpPr>
          <p:nvPr>
            <p:ph type="subTitle" idx="1"/>
          </p:nvPr>
        </p:nvSpPr>
        <p:spPr>
          <a:xfrm>
            <a:off x="0" y="4423869"/>
            <a:ext cx="8952271" cy="889474"/>
          </a:xfrm>
        </p:spPr>
        <p:txBody>
          <a:bodyPr/>
          <a:lstStyle/>
          <a:p>
            <a:pPr>
              <a:lnSpc>
                <a:spcPct val="80000"/>
              </a:lnSpc>
            </a:pPr>
            <a:r>
              <a:rPr lang="en-US" sz="2800" dirty="0" smtClean="0"/>
              <a:t>Insurance Information Institute</a:t>
            </a:r>
          </a:p>
          <a:p>
            <a:pPr>
              <a:lnSpc>
                <a:spcPct val="80000"/>
              </a:lnSpc>
            </a:pPr>
            <a:r>
              <a:rPr lang="en-US" sz="2800" dirty="0" smtClean="0"/>
              <a:t>July 9, 2013</a:t>
            </a:r>
            <a:endParaRPr lang="en-US" sz="2800" i="1" dirty="0">
              <a:solidFill>
                <a:srgbClr val="C00000"/>
              </a:solidFill>
            </a:endParaRPr>
          </a:p>
        </p:txBody>
      </p:sp>
      <p:sp>
        <p:nvSpPr>
          <p:cNvPr id="94212" name="PPTShape_0"/>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fontAlgn="base" hangingPunct="0">
              <a:lnSpc>
                <a:spcPct val="90000"/>
              </a:lnSpc>
              <a:spcBef>
                <a:spcPct val="25000"/>
              </a:spcBef>
              <a:spcAft>
                <a:spcPct val="0"/>
              </a:spcAft>
              <a:buClr>
                <a:srgbClr val="225A7A"/>
              </a:buClr>
              <a:buFont typeface="Wingdings" pitchFamily="2" charset="2"/>
              <a:buNone/>
            </a:pPr>
            <a:r>
              <a:rPr lang="en-US" b="1" dirty="0">
                <a:solidFill>
                  <a:srgbClr val="6FCAEF"/>
                </a:solidFill>
                <a:latin typeface="Arial" charset="0"/>
                <a:cs typeface="Arial" charset="0"/>
              </a:rPr>
              <a:t>Robert P. Hartwig, Ph.D., CPCU, President &amp; Economist</a:t>
            </a:r>
          </a:p>
          <a:p>
            <a:pPr algn="ctr" eaLnBrk="0" fontAlgn="base" hangingPunct="0">
              <a:lnSpc>
                <a:spcPct val="90000"/>
              </a:lnSpc>
              <a:spcBef>
                <a:spcPct val="25000"/>
              </a:spcBef>
              <a:spcAft>
                <a:spcPct val="0"/>
              </a:spcAft>
              <a:buClr>
                <a:srgbClr val="225A7A"/>
              </a:buClr>
            </a:pPr>
            <a:r>
              <a:rPr lang="en-US" b="1" dirty="0">
                <a:solidFill>
                  <a:srgbClr val="6FCAEF"/>
                </a:solidFill>
                <a:latin typeface="Arial" charset="0"/>
                <a:cs typeface="Arial" charset="0"/>
                <a:sym typeface="Symbol" pitchFamily="18" charset="2"/>
              </a:rPr>
              <a:t>Insurance Information Institute  110 William Street  New York, NY 10038</a:t>
            </a:r>
          </a:p>
          <a:p>
            <a:pPr algn="ctr" eaLnBrk="0" fontAlgn="base" hangingPunct="0">
              <a:lnSpc>
                <a:spcPct val="90000"/>
              </a:lnSpc>
              <a:spcBef>
                <a:spcPct val="25000"/>
              </a:spcBef>
              <a:spcAft>
                <a:spcPct val="0"/>
              </a:spcAft>
              <a:buClr>
                <a:srgbClr val="225A7A"/>
              </a:buClr>
            </a:pPr>
            <a:r>
              <a:rPr lang="en-US" b="1" dirty="0">
                <a:solidFill>
                  <a:srgbClr val="FFFFFF"/>
                </a:solidFill>
                <a:latin typeface="Arial" charset="0"/>
                <a:cs typeface="Arial" charset="0"/>
                <a:sym typeface="Symbol" pitchFamily="18" charset="2"/>
              </a:rPr>
              <a:t>Tel: 212.346.5520  Cell: 917.453.1885  bobh@iii.org  www.iii.org</a:t>
            </a: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59</a:t>
            </a:fld>
            <a:endParaRPr lang="en-US" sz="900">
              <a:solidFill>
                <a:srgbClr val="FFFFFF"/>
              </a:solidFill>
              <a:latin typeface="Arial" charset="0"/>
              <a:cs typeface="Arial" charset="0"/>
            </a:endParaRPr>
          </a:p>
        </p:txBody>
      </p:sp>
      <p:pic>
        <p:nvPicPr>
          <p:cNvPr id="98308"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39935" y="3747882"/>
            <a:ext cx="7396069" cy="2862322"/>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Industry’s Financial Strength and Overall Performance Improved During the First Half of 2013 in Part Due to Lower Catastrophe Losses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850" y="252413"/>
            <a:ext cx="6840000" cy="720000"/>
          </a:xfrm>
        </p:spPr>
        <p:txBody>
          <a:bodyPr/>
          <a:lstStyle/>
          <a:p>
            <a:r>
              <a:rPr lang="en-US" sz="2200" kern="1200" dirty="0" smtClean="0">
                <a:solidFill>
                  <a:schemeClr val="tx2">
                    <a:lumMod val="75000"/>
                  </a:schemeClr>
                </a:solidFill>
                <a:latin typeface="Arial"/>
                <a:ea typeface="Arial Unicode MS"/>
                <a:cs typeface="Arial"/>
              </a:rPr>
              <a:t>2013 Headlines</a:t>
            </a:r>
            <a:endParaRPr lang="en-US" dirty="0">
              <a:solidFill>
                <a:schemeClr val="tx2">
                  <a:lumMod val="75000"/>
                </a:schemeClr>
              </a:solidFill>
            </a:endParaRPr>
          </a:p>
        </p:txBody>
      </p:sp>
      <p:sp>
        <p:nvSpPr>
          <p:cNvPr id="3" name="Content Placeholder 2"/>
          <p:cNvSpPr>
            <a:spLocks noGrp="1"/>
          </p:cNvSpPr>
          <p:nvPr>
            <p:ph idx="1"/>
          </p:nvPr>
        </p:nvSpPr>
        <p:spPr>
          <a:xfrm>
            <a:off x="269875" y="1419225"/>
            <a:ext cx="8569325" cy="5057775"/>
          </a:xfrm>
          <a:solidFill>
            <a:schemeClr val="bg1"/>
          </a:solidFill>
          <a:effectLst/>
        </p:spPr>
        <p:txBody>
          <a:bodyPr lIns="91440" tIns="91440" rIns="91440"/>
          <a:lstStyle/>
          <a:p>
            <a:pPr marL="285750" indent="-285750">
              <a:lnSpc>
                <a:spcPct val="100000"/>
              </a:lnSpc>
              <a:spcBef>
                <a:spcPts val="2400"/>
              </a:spcBef>
              <a:buClr>
                <a:schemeClr val="tx1"/>
              </a:buClr>
              <a:buFont typeface="Wingdings" pitchFamily="2" charset="2"/>
              <a:buChar char="§"/>
            </a:pPr>
            <a:r>
              <a:rPr lang="en-US" sz="2000" dirty="0" smtClean="0">
                <a:solidFill>
                  <a:schemeClr val="tx1"/>
                </a:solidFill>
              </a:rPr>
              <a:t>Insured losses in the United States during the first half of 2012 totaled $</a:t>
            </a:r>
            <a:r>
              <a:rPr lang="en-US" sz="2000" b="1" dirty="0" smtClean="0">
                <a:solidFill>
                  <a:schemeClr val="tx1"/>
                </a:solidFill>
              </a:rPr>
              <a:t>7.9</a:t>
            </a:r>
            <a:r>
              <a:rPr lang="en-US" sz="2000" dirty="0" smtClean="0">
                <a:solidFill>
                  <a:schemeClr val="tx1"/>
                </a:solidFill>
              </a:rPr>
              <a:t> billion – far below the 2000 to 2012 January – June average loss of $</a:t>
            </a:r>
            <a:r>
              <a:rPr lang="en-US" sz="2000" b="1" dirty="0" smtClean="0">
                <a:solidFill>
                  <a:schemeClr val="tx1"/>
                </a:solidFill>
              </a:rPr>
              <a:t>13.8</a:t>
            </a:r>
            <a:r>
              <a:rPr lang="en-US" sz="2000" dirty="0" smtClean="0">
                <a:solidFill>
                  <a:schemeClr val="tx1"/>
                </a:solidFill>
              </a:rPr>
              <a:t> billion (in 2013 Dollars).</a:t>
            </a:r>
            <a:endParaRPr lang="en-US" sz="2000" dirty="0" smtClean="0">
              <a:solidFill>
                <a:schemeClr val="tx1"/>
              </a:solidFill>
              <a:latin typeface="Arial" pitchFamily="34" charset="0"/>
              <a:cs typeface="Arial" pitchFamily="34" charset="0"/>
            </a:endParaRPr>
          </a:p>
          <a:p>
            <a:pPr marL="285750" indent="-285750">
              <a:spcBef>
                <a:spcPts val="1800"/>
              </a:spcBef>
              <a:buClr>
                <a:schemeClr val="tx1"/>
              </a:buClr>
              <a:buFont typeface="Wingdings" pitchFamily="2" charset="2"/>
              <a:buChar char="§"/>
            </a:pPr>
            <a:r>
              <a:rPr lang="en-US" sz="2000" dirty="0" smtClean="0">
                <a:solidFill>
                  <a:schemeClr val="tx1"/>
                </a:solidFill>
                <a:latin typeface="Arial" pitchFamily="34" charset="0"/>
                <a:cs typeface="Arial" pitchFamily="34" charset="0"/>
              </a:rPr>
              <a:t>Despite a relatively quiet year for tornadoes, insured losses from thunderstorm events </a:t>
            </a:r>
            <a:r>
              <a:rPr lang="en-US" sz="2000" dirty="0" smtClean="0">
                <a:solidFill>
                  <a:schemeClr val="tx1"/>
                </a:solidFill>
              </a:rPr>
              <a:t>exceeded $</a:t>
            </a:r>
            <a:r>
              <a:rPr lang="en-US" sz="2000" b="1" dirty="0" smtClean="0">
                <a:solidFill>
                  <a:schemeClr val="tx1"/>
                </a:solidFill>
              </a:rPr>
              <a:t>6.0</a:t>
            </a:r>
            <a:r>
              <a:rPr lang="en-US" sz="2000" dirty="0" smtClean="0">
                <a:solidFill>
                  <a:schemeClr val="tx1"/>
                </a:solidFill>
              </a:rPr>
              <a:t> billion.</a:t>
            </a:r>
            <a:endParaRPr lang="en-US" sz="2000" dirty="0" smtClean="0">
              <a:solidFill>
                <a:schemeClr val="tx1"/>
              </a:solidFill>
              <a:latin typeface="Arial" pitchFamily="34" charset="0"/>
              <a:cs typeface="Arial" pitchFamily="34" charset="0"/>
            </a:endParaRPr>
          </a:p>
          <a:p>
            <a:pPr marL="285750" indent="-285750">
              <a:spcBef>
                <a:spcPts val="1800"/>
              </a:spcBef>
              <a:buClr>
                <a:schemeClr val="tx1"/>
              </a:buClr>
              <a:buFont typeface="Wingdings" pitchFamily="2" charset="2"/>
              <a:buChar char="§"/>
            </a:pPr>
            <a:r>
              <a:rPr lang="en-US" sz="2000" dirty="0" smtClean="0">
                <a:solidFill>
                  <a:schemeClr val="tx1"/>
                </a:solidFill>
                <a:latin typeface="Arial" pitchFamily="34" charset="0"/>
                <a:cs typeface="Arial" pitchFamily="34" charset="0"/>
              </a:rPr>
              <a:t>Severe drought cripples agriculture over large section of central United States.</a:t>
            </a:r>
          </a:p>
          <a:p>
            <a:pPr marL="285750" indent="-285750">
              <a:spcBef>
                <a:spcPts val="1800"/>
              </a:spcBef>
              <a:buClr>
                <a:schemeClr val="tx1"/>
              </a:buClr>
              <a:buFont typeface="Wingdings" pitchFamily="2" charset="2"/>
              <a:buChar char="§"/>
            </a:pPr>
            <a:r>
              <a:rPr lang="en-US" sz="2000" dirty="0" smtClean="0">
                <a:solidFill>
                  <a:schemeClr val="tx1"/>
                </a:solidFill>
                <a:latin typeface="Arial" pitchFamily="34" charset="0"/>
                <a:cs typeface="Arial" pitchFamily="34" charset="0"/>
              </a:rPr>
              <a:t>Dry conditions lead to the most damaging wildfire in Colorado history, breaking the previous record set in 2012. </a:t>
            </a:r>
          </a:p>
          <a:p>
            <a:pPr marL="285750" indent="-285750">
              <a:spcBef>
                <a:spcPts val="1800"/>
              </a:spcBef>
              <a:buClr>
                <a:schemeClr val="tx1"/>
              </a:buClr>
              <a:buFont typeface="Wingdings" pitchFamily="2" charset="2"/>
              <a:buChar char="§"/>
            </a:pPr>
            <a:endParaRPr lang="en-US" sz="2000" dirty="0" smtClean="0">
              <a:solidFill>
                <a:schemeClr val="tx1"/>
              </a:solidFill>
              <a:latin typeface="Arial" pitchFamily="34" charset="0"/>
              <a:cs typeface="Arial" pitchFamily="34" charset="0"/>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a:t>
            </a:fld>
            <a:endParaRPr lang="en-US" sz="1000" dirty="0">
              <a:solidFill>
                <a:schemeClr val="accent4">
                  <a:lumMod val="75000"/>
                </a:schemeClr>
              </a:solidFill>
              <a:latin typeface="+mn-lt"/>
            </a:endParaRPr>
          </a:p>
        </p:txBody>
      </p:sp>
      <p:sp>
        <p:nvSpPr>
          <p:cNvPr id="8" name="Rectangle 7"/>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2013:Q1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9.6%</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9.7% ROAS in 2013:Q1,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2050" name="Chart" r:id="rId5" imgW="8715392" imgH="5057822"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2012:Q1 ROAS was 7.2%</a:t>
            </a:r>
          </a:p>
        </p:txBody>
      </p:sp>
      <p:sp>
        <p:nvSpPr>
          <p:cNvPr id="10" name="PPTShape_0"/>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(+40.9%) from  </a:t>
            </a:r>
            <a:r>
              <a:rPr lang="en-US" sz="1400" b="1" dirty="0">
                <a:solidFill>
                  <a:srgbClr val="FFFFFF"/>
                </a:solidFill>
                <a:latin typeface="Arial" charset="0"/>
                <a:cs typeface="Arial" charset="0"/>
              </a:rPr>
              <a:t>2012:Q1 </a:t>
            </a:r>
            <a:r>
              <a:rPr lang="en-US" sz="1400" b="1" dirty="0" smtClean="0">
                <a:solidFill>
                  <a:srgbClr val="FFFFFF"/>
                </a:solidFill>
                <a:latin typeface="Arial" charset="0"/>
                <a:cs typeface="Arial" charset="0"/>
              </a:rPr>
              <a:t>$10.2B</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3074" name="Chart" r:id="rId5"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4098" name="Chart" r:id="rId5"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PPTShape_0"/>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78708" y="3908322"/>
            <a:ext cx="1779295" cy="813097"/>
          </a:xfrm>
          <a:prstGeom prst="wedgeRectCallout">
            <a:avLst>
              <a:gd name="adj1" fmla="val 74729"/>
              <a:gd name="adj2" fmla="val -4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ustDataLst>
      <p:tags r:id="rId2"/>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9FAF68DA-B98E-484D-9896-A23C0EED5EBE}"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63</a:t>
            </a:fld>
            <a:endParaRPr lang="en-US" sz="900">
              <a:solidFill>
                <a:srgbClr val="FFFFFF"/>
              </a:solidFill>
              <a:latin typeface="Arial" charset="0"/>
              <a:cs typeface="Arial" charset="0"/>
            </a:endParaRPr>
          </a:p>
        </p:txBody>
      </p:sp>
      <p:pic>
        <p:nvPicPr>
          <p:cNvPr id="143365"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68710" y="4315376"/>
            <a:ext cx="845082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Depressed Yields Will Necessarily Influence Underwriting &amp; Pricing</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5122" name="Chart" r:id="rId5"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Investment Income Fell in 2012  and is Falling in 2013 Due to Persistently Low Interest Rates, Putting Additional Pressure on (Re) Insurance Pricing</a:t>
            </a:r>
            <a:endParaRPr lang="en-US" b="1" dirty="0">
              <a:solidFill>
                <a:srgbClr val="FFFFFF"/>
              </a:solidFill>
              <a:latin typeface="Arial" charset="0"/>
              <a:cs typeface="Arial" charset="0"/>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baseline="30000" dirty="0" smtClean="0">
                <a:solidFill>
                  <a:srgbClr val="000000"/>
                </a:solidFill>
                <a:latin typeface="Arial" charset="0"/>
                <a:cs typeface="Arial" charset="0"/>
              </a:rPr>
              <a:t>1</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Investment gains consist primarily of </a:t>
            </a:r>
            <a:r>
              <a:rPr lang="en-US" sz="1100" dirty="0" smtClean="0">
                <a:solidFill>
                  <a:srgbClr val="000000"/>
                </a:solidFill>
                <a:latin typeface="Arial" charset="0"/>
                <a:cs typeface="Arial" charset="0"/>
              </a:rPr>
              <a:t>interest and </a:t>
            </a:r>
            <a:r>
              <a:rPr lang="en-US" sz="1100" dirty="0">
                <a:solidFill>
                  <a:srgbClr val="000000"/>
                </a:solidFill>
                <a:latin typeface="Arial" charset="0"/>
                <a:cs typeface="Arial" charset="0"/>
              </a:rPr>
              <a:t>stock </a:t>
            </a:r>
            <a:r>
              <a:rPr lang="en-US" sz="1100" dirty="0" smtClean="0">
                <a:solidFill>
                  <a:srgbClr val="000000"/>
                </a:solidFill>
                <a:latin typeface="Arial" charset="0"/>
                <a:cs typeface="Arial" charset="0"/>
              </a:rPr>
              <a:t>dividends..</a:t>
            </a:r>
          </a:p>
          <a:p>
            <a:pPr marL="133350" indent="-133350" eaLnBrk="0" fontAlgn="base" hangingPunct="0">
              <a:lnSpc>
                <a:spcPct val="90000"/>
              </a:lnSpc>
              <a:spcBef>
                <a:spcPct val="0"/>
              </a:spcBef>
              <a:spcAft>
                <a:spcPct val="0"/>
              </a:spcAft>
              <a:buClr>
                <a:srgbClr val="FF6801"/>
              </a:buClr>
              <a:tabLst>
                <a:tab pos="112713" algn="r"/>
              </a:tabLst>
            </a:pPr>
            <a:r>
              <a:rPr lang="en-US" sz="1100" dirty="0" smtClean="0">
                <a:solidFill>
                  <a:srgbClr val="000000"/>
                </a:solidFill>
                <a:latin typeface="Arial" charset="0"/>
                <a:cs typeface="Arial" charset="0"/>
              </a:rPr>
              <a:t>*Estimate based on annualized actual Q1:2013 investment income of $11.385B.</a:t>
            </a:r>
          </a:p>
          <a:p>
            <a:pPr marL="133350" indent="-133350" eaLnBrk="0" fontAlgn="base" hangingPunct="0">
              <a:lnSpc>
                <a:spcPct val="90000"/>
              </a:lnSpc>
              <a:spcBef>
                <a:spcPct val="0"/>
              </a:spcBef>
              <a:spcAft>
                <a:spcPct val="0"/>
              </a:spcAft>
              <a:buClr>
                <a:srgbClr val="FF6801"/>
              </a:buClr>
              <a:tabLst>
                <a:tab pos="112713" algn="r"/>
              </a:tabLst>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ISO; Insurance </a:t>
            </a:r>
            <a:r>
              <a:rPr lang="en-US" sz="1100" dirty="0">
                <a:solidFill>
                  <a:srgbClr val="000000"/>
                </a:solidFill>
                <a:latin typeface="Arial" charset="0"/>
                <a:cs typeface="Arial" charset="0"/>
              </a:rPr>
              <a:t>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charset="0"/>
              </a:rPr>
              <a:t>Investment earnings are running below their 2007 pre-crisis peak</a:t>
            </a:r>
            <a:endParaRPr lang="en-US" b="1" dirty="0">
              <a:solidFill>
                <a:srgbClr val="FFFFFF"/>
              </a:solidFill>
              <a:latin typeface="Arial" pitchFamily="34"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1916471"/>
            <a:ext cx="7981950" cy="120035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BB2701F8-62E7-47D2-B0A1-8E4DCCE89FD3}"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65</a:t>
            </a:fld>
            <a:endParaRPr lang="en-US" sz="900">
              <a:solidFill>
                <a:srgbClr val="FFFFFF"/>
              </a:solidFill>
              <a:latin typeface="Arial" charset="0"/>
              <a:cs typeface="Arial" charset="0"/>
            </a:endParaRPr>
          </a:p>
        </p:txBody>
      </p:sp>
      <p:pic>
        <p:nvPicPr>
          <p:cNvPr id="132101"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06477" y="3301291"/>
            <a:ext cx="8662220" cy="272382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latin typeface="Arial" charset="0"/>
                <a:cs typeface="Arial" charset="0"/>
              </a:rPr>
              <a:t>Industry Claims Paying Capital Stands at or Near Record High as of          Mid-2013;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C00000"/>
                </a:solidFill>
                <a:latin typeface="Arial" charset="0"/>
                <a:cs typeface="Arial" charset="0"/>
              </a:rPr>
              <a:t>Strength Despite Large Catastrophe Losses in 2011-2012, Including Sandy</a:t>
            </a:r>
            <a:endParaRPr lang="en-US" sz="3600" b="1" i="1" dirty="0">
              <a:solidFill>
                <a:srgbClr val="C0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65</a:t>
            </a:fld>
            <a:endParaRPr lang="en-US">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66</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6146" name="Chart" r:id="rId5"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Industry Both Entered and Emerged from the 2012 Hurricane Season Very Strong Financially.  </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225A7A"/>
                </a:solidFill>
                <a:latin typeface="Arial" charset="0"/>
                <a:cs typeface="Arial" charset="0"/>
              </a:rPr>
              <a:t>Change in Global Reinsurer Capital </a:t>
            </a:r>
            <a:endParaRPr lang="en-US" sz="2400" dirty="0" smtClean="0">
              <a:solidFill>
                <a:srgbClr val="225A7A"/>
              </a:solidFill>
              <a:latin typeface="Arial" charset="0"/>
              <a:cs typeface="Arial" charset="0"/>
            </a:endParaRPr>
          </a:p>
          <a:p>
            <a:pPr fontAlgn="base">
              <a:spcBef>
                <a:spcPct val="0"/>
              </a:spcBef>
              <a:spcAft>
                <a:spcPct val="0"/>
              </a:spcAft>
            </a:pPr>
            <a:endParaRPr lang="en-US" sz="2400" dirty="0">
              <a:solidFill>
                <a:srgbClr val="225A7A"/>
              </a:solidFill>
              <a:latin typeface="Arial" charset="0"/>
              <a:cs typeface="Arial" charset="0"/>
            </a:endParaRPr>
          </a:p>
        </p:txBody>
      </p:sp>
      <p:pic>
        <p:nvPicPr>
          <p:cNvPr id="9" name="Picture 8" descr="Ex2-page5.jpg"/>
          <p:cNvPicPr>
            <a:picLocks noChangeAspect="1"/>
          </p:cNvPicPr>
          <p:nvPr>
            <p:custDataLst>
              <p:tags r:id="rId2"/>
            </p:custDataLst>
          </p:nvPr>
        </p:nvPicPr>
        <p:blipFill>
          <a:blip r:embed="rId5"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pPr fontAlgn="base">
              <a:spcBef>
                <a:spcPct val="0"/>
              </a:spcBef>
              <a:spcAft>
                <a:spcPct val="0"/>
              </a:spcAft>
            </a:pPr>
            <a:endParaRPr lang="en-US" dirty="0">
              <a:solidFill>
                <a:srgbClr val="000000"/>
              </a:solidFill>
              <a:latin typeface="Arial" charset="0"/>
              <a:cs typeface="Arial" charset="0"/>
            </a:endParaRPr>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 Reinsurance Association of America from company reports and Aon Benfield Analytics.</a:t>
            </a:r>
            <a:endParaRPr lang="en-US" sz="1100" dirty="0">
              <a:solidFill>
                <a:srgbClr val="000000"/>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68</a:t>
            </a:fld>
            <a:endParaRPr lang="en-US" sz="900">
              <a:solidFill>
                <a:srgbClr val="FFFFFF"/>
              </a:solidFill>
              <a:latin typeface="Arial" charset="0"/>
              <a:cs typeface="Arial" charset="0"/>
            </a:endParaRPr>
          </a:p>
        </p:txBody>
      </p:sp>
      <p:pic>
        <p:nvPicPr>
          <p:cNvPr id="98308"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Premium 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776027" y="4264076"/>
            <a:ext cx="7792788"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Catastrophe Losses Impact Trajectory of Premium Growth</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69</a:t>
            </a:fld>
            <a:endParaRPr lang="en-US" smtClean="0">
              <a:solidFill>
                <a:srgbClr val="000000"/>
              </a:solidFill>
            </a:endParaRPr>
          </a:p>
        </p:txBody>
      </p:sp>
      <p:sp>
        <p:nvSpPr>
          <p:cNvPr id="54278" name="Rectangle 6"/>
          <p:cNvSpPr>
            <a:spLocks noChangeArrowheads="1"/>
          </p:cNvSpPr>
          <p:nvPr/>
        </p:nvSpPr>
        <p:spPr bwMode="auto">
          <a:xfrm>
            <a:off x="1685925" y="1866234"/>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80982"/>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21020"/>
          <a:ext cx="8683625" cy="4532312"/>
        </p:xfrm>
        <a:graphic>
          <a:graphicData uri="http://schemas.openxmlformats.org/presentationml/2006/ole">
            <p:oleObj spid="_x0000_s7170" name="Chart" r:id="rId5"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421979" y="1896142"/>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8001000" y="3024381"/>
            <a:ext cx="1062225" cy="1103312"/>
          </a:xfrm>
          <a:prstGeom prst="wedgeRectCallout">
            <a:avLst>
              <a:gd name="adj1" fmla="val 28433"/>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+4.1%</a:t>
            </a:r>
            <a:endParaRPr lang="en-US" sz="1600" b="1" dirty="0">
              <a:solidFill>
                <a:srgbClr val="FFFFFF"/>
              </a:solidFill>
              <a:latin typeface="Arial" pitchFamily="34"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dirty="0" smtClean="0">
                          <a:solidFill>
                            <a:srgbClr val="FFFFFF"/>
                          </a:solidFill>
                          <a:latin typeface="Arial" charset="0"/>
                        </a:rPr>
                        <a:t>As of July 1, 2013</a:t>
                      </a:r>
                      <a:endParaRPr lang="en-US" sz="120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Severe</a:t>
                      </a:r>
                      <a:br>
                        <a:rPr kumimoji="0" lang="en-US" sz="1600" b="0" i="0" u="none" strike="noStrike" cap="none" normalizeH="0" baseline="0" dirty="0" smtClean="0">
                          <a:ln>
                            <a:noFill/>
                          </a:ln>
                          <a:solidFill>
                            <a:schemeClr val="tx1">
                              <a:lumMod val="85000"/>
                              <a:lumOff val="15000"/>
                            </a:schemeClr>
                          </a:solidFill>
                          <a:effectLst/>
                          <a:latin typeface="Arial" charset="0"/>
                        </a:rPr>
                      </a:br>
                      <a:r>
                        <a:rPr kumimoji="0" lang="en-US" sz="1600" b="0"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323850" y="252413"/>
            <a:ext cx="6840000" cy="720000"/>
          </a:xfrm>
        </p:spPr>
        <p:txBody>
          <a:bodyPr/>
          <a:lstStyle/>
          <a:p>
            <a:r>
              <a:rPr lang="en-US" dirty="0" smtClean="0">
                <a:solidFill>
                  <a:schemeClr val="tx1">
                    <a:lumMod val="85000"/>
                    <a:lumOff val="15000"/>
                  </a:schemeClr>
                </a:solidFill>
              </a:rPr>
              <a:t>Natural Disaster Losses in the United States, 2013</a:t>
            </a:r>
            <a:endParaRPr lang="en-US" dirty="0">
              <a:solidFill>
                <a:schemeClr val="tx1">
                  <a:lumMod val="85000"/>
                  <a:lumOff val="15000"/>
                </a:schemeClr>
              </a:solidFill>
            </a:endParaRPr>
          </a:p>
        </p:txBody>
      </p:sp>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0" name="Rectangle 9"/>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70</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Sustained Growth in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8194"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Premium growth in Q1 2013 was up 4.1% over Q1 2012, marking the 12</a:t>
            </a:r>
            <a:r>
              <a:rPr lang="en-US" sz="1600" b="1" baseline="30000" dirty="0" smtClean="0">
                <a:solidFill>
                  <a:srgbClr val="FFFFFF"/>
                </a:solidFill>
                <a:latin typeface="Arial" charset="0"/>
                <a:cs typeface="Arial" charset="0"/>
              </a:rPr>
              <a:t>th</a:t>
            </a:r>
            <a:r>
              <a:rPr lang="en-US" sz="1600" b="1" dirty="0" smtClean="0">
                <a:solidFill>
                  <a:srgbClr val="FFFFFF"/>
                </a:solidFill>
                <a:latin typeface="Arial" charset="0"/>
                <a:cs typeface="Arial" charset="0"/>
              </a:rPr>
              <a:t> consecutive quarter of growth</a:t>
            </a:r>
          </a:p>
        </p:txBody>
      </p:sp>
    </p:spTree>
    <p:custDataLst>
      <p:tags r:id="rId2"/>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192225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768AB0DD-6747-40A0-AC06-7D6A13F73FFF}"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71</a:t>
            </a:fld>
            <a:endParaRPr lang="en-US" sz="900">
              <a:solidFill>
                <a:srgbClr val="FFFFFF"/>
              </a:solidFill>
              <a:latin typeface="Arial" charset="0"/>
              <a:cs typeface="Arial" charset="0"/>
            </a:endParaRPr>
          </a:p>
        </p:txBody>
      </p:sp>
      <p:pic>
        <p:nvPicPr>
          <p:cNvPr id="130053"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90358" y="3523760"/>
            <a:ext cx="8025939" cy="276383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Underwriting Losses in 2012 and 2011 Were Impacted by High Catastrophe Losses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200" b="1" i="1" dirty="0" smtClean="0">
                <a:solidFill>
                  <a:srgbClr val="C00000"/>
                </a:solidFill>
                <a:latin typeface="Arial" charset="0"/>
                <a:cs typeface="Arial" charset="0"/>
              </a:rPr>
              <a:t>Too Soon to Tell for 2013; Historically Q3 Has the Highest Losses for the US</a:t>
            </a:r>
            <a:endParaRPr lang="en-US" sz="3200" b="1" i="1" dirty="0">
              <a:solidFill>
                <a:srgbClr val="C0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72</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9218" name="Chart" r:id="rId5"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0242" name="Chart" r:id="rId5"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PPTShape_0"/>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latin typeface="Arial" charset="0"/>
                <a:cs typeface="Arial" charset="0"/>
              </a:rPr>
              <a:t>profit in 2013:Q1 totaled $4.6B</a:t>
            </a:r>
            <a:endParaRPr lang="en-US" sz="1400" b="1" dirty="0">
              <a:solidFill>
                <a:srgbClr val="FFFFFF"/>
              </a:solidFill>
              <a:latin typeface="Arial" charset="0"/>
              <a:cs typeface="Arial" charset="0"/>
            </a:endParaRPr>
          </a:p>
        </p:txBody>
      </p:sp>
      <p:sp>
        <p:nvSpPr>
          <p:cNvPr id="10" name="PPTShape_1"/>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74</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Notes</a:t>
            </a:r>
            <a:r>
              <a:rPr lang="en-US" sz="1100" dirty="0">
                <a:solidFill>
                  <a:srgbClr val="000000"/>
                </a:solidFill>
                <a:latin typeface="Arial" charset="0"/>
                <a:cs typeface="Arial" charset="0"/>
              </a:rPr>
              <a:t>: Private carrier losses only.  Excludes loss adjustment expenses and reinsurance reinstatement premiums. Figures are adjusted for losses ultimately paid by foreign insurers and reinsurers.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t>
            </a:r>
            <a:r>
              <a:rPr lang="en-US" sz="1100" dirty="0" smtClean="0">
                <a:solidFill>
                  <a:srgbClr val="000000"/>
                </a:solidFill>
                <a:latin typeface="Arial" charset="0"/>
                <a:cs typeface="Arial" charset="0"/>
              </a:rPr>
              <a:t>ISO (1960-2011); A.M. Best (2012E) </a:t>
            </a:r>
            <a:r>
              <a:rPr lang="en-US" sz="1100" dirty="0">
                <a:solidFill>
                  <a:srgbClr val="000000"/>
                </a:solidFill>
                <a:latin typeface="Arial" charset="0"/>
                <a:cs typeface="Arial" charset="0"/>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1266" name="Chart" r:id="rId5"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Catastrophe Loss Component of Private Insurer Losses Has Increased Sharply in Recent Decades</a:t>
            </a:r>
            <a:endParaRPr lang="en-US" b="1" i="1">
              <a:solidFill>
                <a:srgbClr val="FFFFFF"/>
              </a:solidFill>
              <a:latin typeface="Arial" charset="0"/>
              <a:cs typeface="Arial" charset="0"/>
            </a:endParaRPr>
          </a:p>
        </p:txBody>
      </p:sp>
      <p:sp>
        <p:nvSpPr>
          <p:cNvPr id="32778" name="PPTShape_0"/>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Catastrophe losses as a share of all losses reached a record high in 2012</a:t>
            </a:r>
            <a:endParaRPr lang="en-US" sz="1600" b="1" dirty="0">
              <a:solidFill>
                <a:srgbClr val="FFFFFF"/>
              </a:solidFill>
              <a:latin typeface="Arial" charset="0"/>
              <a:cs typeface="Arial" charset="0"/>
            </a:endParaRPr>
          </a:p>
        </p:txBody>
      </p:sp>
      <p:sp>
        <p:nvSpPr>
          <p:cNvPr id="24" name="AutoShape 38"/>
          <p:cNvSpPr>
            <a:spLocks noChangeArrowheads="1"/>
          </p:cNvSpPr>
          <p:nvPr/>
        </p:nvSpPr>
        <p:spPr bwMode="blackWhite">
          <a:xfrm>
            <a:off x="2789238" y="1198179"/>
            <a:ext cx="2130425" cy="2534034"/>
          </a:xfrm>
          <a:custGeom>
            <a:avLst/>
            <a:gdLst>
              <a:gd name="connsiteX0" fmla="*/ 0 w 2130425"/>
              <a:gd name="connsiteY0" fmla="*/ 0 h 2668588"/>
              <a:gd name="connsiteX1" fmla="*/ 355071 w 2130425"/>
              <a:gd name="connsiteY1" fmla="*/ 0 h 2668588"/>
              <a:gd name="connsiteX2" fmla="*/ 1046997 w 2130425"/>
              <a:gd name="connsiteY2" fmla="*/ 0 h 2668588"/>
              <a:gd name="connsiteX3" fmla="*/ 887677 w 2130425"/>
              <a:gd name="connsiteY3" fmla="*/ 0 h 2668588"/>
              <a:gd name="connsiteX4" fmla="*/ 2130425 w 2130425"/>
              <a:gd name="connsiteY4" fmla="*/ 0 h 2668588"/>
              <a:gd name="connsiteX5" fmla="*/ 2130425 w 2130425"/>
              <a:gd name="connsiteY5" fmla="*/ 444765 h 2668588"/>
              <a:gd name="connsiteX6" fmla="*/ 2130425 w 2130425"/>
              <a:gd name="connsiteY6" fmla="*/ 444765 h 2668588"/>
              <a:gd name="connsiteX7" fmla="*/ 2130425 w 2130425"/>
              <a:gd name="connsiteY7" fmla="*/ 1111912 h 2668588"/>
              <a:gd name="connsiteX8" fmla="*/ 2130425 w 2130425"/>
              <a:gd name="connsiteY8" fmla="*/ 2668588 h 2668588"/>
              <a:gd name="connsiteX9" fmla="*/ 887677 w 2130425"/>
              <a:gd name="connsiteY9" fmla="*/ 2668588 h 2668588"/>
              <a:gd name="connsiteX10" fmla="*/ 355071 w 2130425"/>
              <a:gd name="connsiteY10" fmla="*/ 2668588 h 2668588"/>
              <a:gd name="connsiteX11" fmla="*/ 355071 w 2130425"/>
              <a:gd name="connsiteY11" fmla="*/ 2668588 h 2668588"/>
              <a:gd name="connsiteX12" fmla="*/ 0 w 2130425"/>
              <a:gd name="connsiteY12" fmla="*/ 2668588 h 2668588"/>
              <a:gd name="connsiteX13" fmla="*/ 0 w 2130425"/>
              <a:gd name="connsiteY13" fmla="*/ 1111912 h 2668588"/>
              <a:gd name="connsiteX14" fmla="*/ 0 w 2130425"/>
              <a:gd name="connsiteY14" fmla="*/ 444765 h 2668588"/>
              <a:gd name="connsiteX15" fmla="*/ 0 w 2130425"/>
              <a:gd name="connsiteY15" fmla="*/ 444765 h 2668588"/>
              <a:gd name="connsiteX16" fmla="*/ 0 w 2130425"/>
              <a:gd name="connsiteY16" fmla="*/ 0 h 26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0425" h="2668588">
                <a:moveTo>
                  <a:pt x="0" y="0"/>
                </a:moveTo>
                <a:lnTo>
                  <a:pt x="355071" y="0"/>
                </a:lnTo>
                <a:lnTo>
                  <a:pt x="1046997" y="0"/>
                </a:lnTo>
                <a:lnTo>
                  <a:pt x="887677" y="0"/>
                </a:lnTo>
                <a:lnTo>
                  <a:pt x="2130425" y="0"/>
                </a:lnTo>
                <a:lnTo>
                  <a:pt x="2130425" y="444765"/>
                </a:lnTo>
                <a:lnTo>
                  <a:pt x="2130425" y="444765"/>
                </a:lnTo>
                <a:lnTo>
                  <a:pt x="2130425" y="1111912"/>
                </a:lnTo>
                <a:lnTo>
                  <a:pt x="2130425" y="2668588"/>
                </a:lnTo>
                <a:lnTo>
                  <a:pt x="887677" y="2668588"/>
                </a:lnTo>
                <a:lnTo>
                  <a:pt x="355071" y="2668588"/>
                </a:lnTo>
                <a:lnTo>
                  <a:pt x="355071" y="2668588"/>
                </a:lnTo>
                <a:lnTo>
                  <a:pt x="0" y="2668588"/>
                </a:lnTo>
                <a:lnTo>
                  <a:pt x="0" y="1111912"/>
                </a:lnTo>
                <a:lnTo>
                  <a:pt x="0" y="444765"/>
                </a:lnTo>
                <a:lnTo>
                  <a:pt x="0" y="444765"/>
                </a:lnTo>
                <a:lnTo>
                  <a:pt x="0" y="0"/>
                </a:lnTo>
                <a:close/>
              </a:path>
            </a:pathLst>
          </a:custGeom>
          <a:gradFill rotWithShape="1">
            <a:gsLst>
              <a:gs pos="0">
                <a:schemeClr val="accent1"/>
              </a:gs>
              <a:gs pos="100000">
                <a:srgbClr val="173C51"/>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100000"/>
              </a:spcBef>
              <a:spcAft>
                <a:spcPct val="0"/>
              </a:spcAft>
              <a:buClr>
                <a:srgbClr val="FF6801"/>
              </a:buClr>
              <a:buFont typeface="Wingdings" pitchFamily="2" charset="2"/>
              <a:buNone/>
            </a:pPr>
            <a:r>
              <a:rPr lang="en-US" sz="1600" b="1" dirty="0">
                <a:solidFill>
                  <a:srgbClr val="FFFFFF"/>
                </a:solidFill>
                <a:latin typeface="Arial" charset="0"/>
                <a:cs typeface="Arial" charset="0"/>
              </a:rPr>
              <a:t>Avg. CAT  Loss Component of the</a:t>
            </a:r>
            <a:r>
              <a:rPr lang="en-US" sz="1600" b="1" u="sng" dirty="0">
                <a:solidFill>
                  <a:srgbClr val="FFFFFF"/>
                </a:solidFill>
                <a:latin typeface="Arial" charset="0"/>
                <a:cs typeface="Arial" charset="0"/>
              </a:rPr>
              <a:t> </a:t>
            </a:r>
            <a:r>
              <a:rPr lang="en-US" sz="1600" b="1" dirty="0">
                <a:solidFill>
                  <a:srgbClr val="FFFFFF"/>
                </a:solidFill>
                <a:latin typeface="Arial" charset="0"/>
                <a:cs typeface="Arial" charset="0"/>
              </a:rPr>
              <a:t>Combined Ratio  </a:t>
            </a:r>
            <a:r>
              <a:rPr lang="en-US" sz="1600" b="1" u="sng" dirty="0">
                <a:solidFill>
                  <a:srgbClr val="FFFFFF"/>
                </a:solidFill>
                <a:latin typeface="Arial" charset="0"/>
                <a:cs typeface="Arial" charset="0"/>
              </a:rPr>
              <a:t> by Decade</a:t>
            </a:r>
          </a:p>
          <a:p>
            <a:pPr algn="ctr" eaLnBrk="0" fontAlgn="base" hangingPunct="0">
              <a:lnSpc>
                <a:spcPct val="90000"/>
              </a:lnSpc>
              <a:spcBef>
                <a:spcPct val="100000"/>
              </a:spcBef>
              <a:spcAft>
                <a:spcPct val="0"/>
              </a:spcAft>
              <a:buClr>
                <a:srgbClr val="FF6801"/>
              </a:buClr>
              <a:buFont typeface="Wingdings" pitchFamily="2" charset="2"/>
              <a:buNone/>
            </a:pPr>
            <a:r>
              <a:rPr lang="en-US" sz="1600" b="1" dirty="0">
                <a:solidFill>
                  <a:srgbClr val="FFFFFF"/>
                </a:solidFill>
                <a:latin typeface="Arial" charset="0"/>
                <a:cs typeface="Arial" charset="0"/>
              </a:rPr>
              <a:t>1960s: 1.04       1970s: 0.85     1980s: 1.31     1990s: 3.39     2000s: 3.52     2010s: </a:t>
            </a:r>
            <a:r>
              <a:rPr lang="en-US" sz="1600" b="1" dirty="0" smtClean="0">
                <a:solidFill>
                  <a:srgbClr val="FFFFFF"/>
                </a:solidFill>
                <a:latin typeface="Arial" charset="0"/>
                <a:cs typeface="Arial" charset="0"/>
              </a:rPr>
              <a:t>7.01*</a:t>
            </a:r>
            <a:endParaRPr lang="en-US" sz="16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Severe Weather Events:     First Half 2013</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8529A20C-ADB3-4B6C-9ADA-C87A773B28DB}"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75</a:t>
            </a:fld>
            <a:endParaRPr lang="en-US" sz="900">
              <a:solidFill>
                <a:srgbClr val="FFFFFF"/>
              </a:solidFill>
              <a:latin typeface="Arial" charset="0"/>
              <a:cs typeface="Arial" charset="0"/>
            </a:endParaRPr>
          </a:p>
        </p:txBody>
      </p:sp>
      <p:pic>
        <p:nvPicPr>
          <p:cNvPr id="102405"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583510"/>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85000"/>
              </a:lnSpc>
              <a:spcBef>
                <a:spcPct val="25000"/>
              </a:spcBef>
              <a:spcAft>
                <a:spcPct val="0"/>
              </a:spcAft>
              <a:buClr>
                <a:srgbClr val="FF6801"/>
              </a:buClr>
              <a:buFont typeface="Wingdings" pitchFamily="2" charset="2"/>
              <a:buNone/>
            </a:pPr>
            <a:r>
              <a:rPr lang="en-US" sz="3800" b="1" dirty="0" smtClean="0">
                <a:solidFill>
                  <a:srgbClr val="225A7A"/>
                </a:solidFill>
                <a:latin typeface="Arial" charset="0"/>
                <a:cs typeface="Arial" charset="0"/>
              </a:rPr>
              <a:t>Natural Catastrophe Activity Has Down from Elevated Levels of First Half 2011-2012</a:t>
            </a: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D131676E-5B39-464A-99D9-D8B8DE9BDE38}" type="slidenum">
              <a:rPr lang="en-US" sz="1000">
                <a:solidFill>
                  <a:srgbClr val="000000">
                    <a:lumMod val="75000"/>
                  </a:srgbClr>
                </a:solidFill>
                <a:cs typeface="Arial" charset="0"/>
              </a:rPr>
              <a:pPr algn="r" fontAlgn="base">
                <a:spcBef>
                  <a:spcPct val="0"/>
                </a:spcBef>
                <a:spcAft>
                  <a:spcPct val="0"/>
                </a:spcAft>
                <a:defRPr/>
              </a:pPr>
              <a:t>76</a:t>
            </a:fld>
            <a:endParaRPr lang="en-US" sz="1000" dirty="0">
              <a:solidFill>
                <a:srgbClr val="000000">
                  <a:lumMod val="75000"/>
                </a:srgbClr>
              </a:solidFill>
              <a:cs typeface="Arial" charset="0"/>
            </a:endParaRPr>
          </a:p>
        </p:txBody>
      </p:sp>
      <p:pic>
        <p:nvPicPr>
          <p:cNvPr id="19141634" name="Picture 2" descr="http://www.spc.noaa.gov/wcm/torngraph-big.png"/>
          <p:cNvPicPr>
            <a:picLocks noChangeAspect="1" noChangeArrowheads="1"/>
          </p:cNvPicPr>
          <p:nvPr>
            <p:custDataLst>
              <p:tags r:id="rId2"/>
            </p:custDataLst>
          </p:nvPr>
        </p:nvPicPr>
        <p:blipFill>
          <a:blip r:embed="rId6" cstate="email"/>
          <a:srcRect/>
          <a:stretch>
            <a:fillRect/>
          </a:stretch>
        </p:blipFill>
        <p:spPr bwMode="auto">
          <a:xfrm>
            <a:off x="-1" y="1131834"/>
            <a:ext cx="8790039" cy="5400675"/>
          </a:xfrm>
          <a:prstGeom prst="rect">
            <a:avLst/>
          </a:prstGeom>
          <a:noFill/>
        </p:spPr>
      </p:pic>
      <p:sp>
        <p:nvSpPr>
          <p:cNvPr id="13" name="AutoShape 7"/>
          <p:cNvSpPr>
            <a:spLocks noChangeArrowheads="1"/>
          </p:cNvSpPr>
          <p:nvPr/>
        </p:nvSpPr>
        <p:spPr bwMode="blackWhite">
          <a:xfrm>
            <a:off x="4424510" y="4896464"/>
            <a:ext cx="1827390" cy="936788"/>
          </a:xfrm>
          <a:prstGeom prst="wedgeRectCallout">
            <a:avLst>
              <a:gd name="adj1" fmla="val -27901"/>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4"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smtClean="0">
                <a:solidFill>
                  <a:srgbClr val="000000"/>
                </a:solidFill>
                <a:latin typeface="Arial" charset="0"/>
                <a:cs typeface="Arial" charset="0"/>
              </a:rPr>
              <a:t>*Through July 6, 2013.</a:t>
            </a:r>
          </a:p>
          <a:p>
            <a:pPr fontAlgn="base">
              <a:spcBef>
                <a:spcPct val="0"/>
              </a:spcBef>
              <a:spcAft>
                <a:spcPct val="0"/>
              </a:spcAft>
            </a:pPr>
            <a:r>
              <a:rPr lang="en-US" sz="1200" dirty="0" smtClean="0">
                <a:solidFill>
                  <a:srgbClr val="000000"/>
                </a:solidFill>
                <a:latin typeface="Arial" charset="0"/>
                <a:cs typeface="Arial" charset="0"/>
              </a:rPr>
              <a:t>Source</a:t>
            </a:r>
            <a:r>
              <a:rPr lang="en-US" sz="1200" dirty="0">
                <a:solidFill>
                  <a:srgbClr val="000000"/>
                </a:solidFill>
                <a:latin typeface="Arial" charset="0"/>
                <a:cs typeface="Arial" charset="0"/>
              </a:rPr>
              <a:t>: </a:t>
            </a:r>
            <a:r>
              <a:rPr lang="en-US" sz="1200" dirty="0">
                <a:solidFill>
                  <a:srgbClr val="000000"/>
                </a:solidFill>
                <a:latin typeface="Arial" charset="0"/>
                <a:cs typeface="Arial" charset="0"/>
                <a:hlinkClick r:id="rId7"/>
              </a:rPr>
              <a:t>http://www.spc.noaa.gov/wcm</a:t>
            </a:r>
            <a:r>
              <a:rPr lang="en-US" sz="1200" dirty="0" smtClean="0">
                <a:solidFill>
                  <a:srgbClr val="000000"/>
                </a:solidFill>
                <a:latin typeface="Arial" charset="0"/>
                <a:cs typeface="Arial" charset="0"/>
                <a:hlinkClick r:id="rId7"/>
              </a:rPr>
              <a:t>/</a:t>
            </a:r>
            <a:r>
              <a:rPr lang="en-US" sz="1200" dirty="0" smtClean="0">
                <a:solidFill>
                  <a:srgbClr val="000000"/>
                </a:solidFill>
                <a:latin typeface="Arial" charset="0"/>
                <a:cs typeface="Arial" charset="0"/>
              </a:rPr>
              <a:t>.</a:t>
            </a:r>
            <a:r>
              <a:rPr lang="en-US" sz="1200" dirty="0">
                <a:solidFill>
                  <a:srgbClr val="000000"/>
                </a:solidFill>
                <a:latin typeface="Arial" charset="0"/>
                <a:cs typeface="Arial" charset="0"/>
              </a:rPr>
              <a:t>					</a:t>
            </a:r>
          </a:p>
        </p:txBody>
      </p:sp>
      <p:sp>
        <p:nvSpPr>
          <p:cNvPr id="15" name="PPTShape_0"/>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pic>
        <p:nvPicPr>
          <p:cNvPr id="10" name="Picture 9" descr="photo 9.JPG"/>
          <p:cNvPicPr>
            <a:picLocks noChangeAspect="1"/>
          </p:cNvPicPr>
          <p:nvPr>
            <p:custDataLst>
              <p:tags r:id="rId3"/>
            </p:custDataLst>
          </p:nvPr>
        </p:nvPicPr>
        <p:blipFill>
          <a:blip r:embed="rId8" cstate="email"/>
          <a:stretch>
            <a:fillRect/>
          </a:stretch>
        </p:blipFill>
        <p:spPr>
          <a:xfrm>
            <a:off x="820666" y="3041609"/>
            <a:ext cx="2217502" cy="166312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latin typeface="Arial" charset="0"/>
                <a:cs typeface="Arial" charset="0"/>
              </a:rPr>
              <a:pPr algn="r" fontAlgn="base">
                <a:spcBef>
                  <a:spcPct val="0"/>
                </a:spcBef>
                <a:spcAft>
                  <a:spcPct val="0"/>
                </a:spcAft>
                <a:defRPr/>
              </a:pPr>
              <a:t>77</a:t>
            </a:fld>
            <a:endParaRPr lang="en-US" sz="1000" dirty="0">
              <a:solidFill>
                <a:srgbClr val="000000">
                  <a:lumMod val="75000"/>
                </a:srgbClr>
              </a:solidFill>
              <a:latin typeface="Arial" charset="0"/>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5"/>
              </a:rPr>
              <a:t>http://</a:t>
            </a:r>
            <a:r>
              <a:rPr lang="en-US" sz="1000" dirty="0" smtClean="0">
                <a:solidFill>
                  <a:srgbClr val="000000">
                    <a:lumMod val="75000"/>
                  </a:srgbClr>
                </a:solidFill>
                <a:latin typeface="Arial" charset="0"/>
                <a:cs typeface="Arial" charset="0"/>
                <a:hlinkClick r:id="rId5"/>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19143684" name="Picture 4" descr="http://www.spc.noaa.gov/climo/online/monthly/2013_annual_map_torn.gif"/>
          <p:cNvPicPr>
            <a:picLocks noChangeAspect="1" noChangeArrowheads="1"/>
          </p:cNvPicPr>
          <p:nvPr>
            <p:custDataLst>
              <p:tags r:id="rId2"/>
            </p:custDataLst>
          </p:nvPr>
        </p:nvPicPr>
        <p:blipFill>
          <a:blip r:embed="rId6" cstate="email"/>
          <a:srcRect/>
          <a:stretch>
            <a:fillRect/>
          </a:stretch>
        </p:blipFill>
        <p:spPr bwMode="auto">
          <a:xfrm>
            <a:off x="151992" y="1253613"/>
            <a:ext cx="7289800" cy="5225432"/>
          </a:xfrm>
          <a:prstGeom prst="rect">
            <a:avLst/>
          </a:prstGeom>
          <a:noFill/>
        </p:spPr>
      </p:pic>
      <p:sp>
        <p:nvSpPr>
          <p:cNvPr id="13" name="AutoShape 7"/>
          <p:cNvSpPr>
            <a:spLocks noChangeArrowheads="1"/>
          </p:cNvSpPr>
          <p:nvPr/>
        </p:nvSpPr>
        <p:spPr bwMode="blackWhite">
          <a:xfrm>
            <a:off x="7093823" y="2861186"/>
            <a:ext cx="1976437" cy="2359743"/>
          </a:xfrm>
          <a:prstGeom prst="wedgeRectCallout">
            <a:avLst>
              <a:gd name="adj1" fmla="val -80908"/>
              <a:gd name="adj2" fmla="val -1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630 tornadoes through July 3, causing extensive property damage in several states</a:t>
            </a:r>
            <a:endParaRPr lang="en-US" b="1" dirty="0">
              <a:solidFill>
                <a:srgbClr val="FFFFFF"/>
              </a:solidFill>
              <a:latin typeface="Arial" pitchFamily="34" charset="0"/>
              <a:cs typeface="Arial" pitchFamily="34" charset="0"/>
            </a:endParaRPr>
          </a:p>
        </p:txBody>
      </p:sp>
      <p:sp>
        <p:nvSpPr>
          <p:cNvPr id="14" name="PPTShape_0"/>
          <p:cNvSpPr>
            <a:spLocks noChangeArrowheads="1"/>
          </p:cNvSpPr>
          <p:nvPr/>
        </p:nvSpPr>
        <p:spPr bwMode="blackWhite">
          <a:xfrm>
            <a:off x="147487" y="2109020"/>
            <a:ext cx="2227006" cy="2757948"/>
          </a:xfrm>
          <a:prstGeom prst="wedgeRectCallout">
            <a:avLst>
              <a:gd name="adj1" fmla="val 104191"/>
              <a:gd name="adj2" fmla="val 230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422546" y="3496289"/>
            <a:ext cx="796413" cy="1089537"/>
          </a:xfrm>
          <a:prstGeom prst="ellipse">
            <a:avLst/>
          </a:prstGeom>
          <a:noFill/>
          <a:ln w="38100">
            <a:solidFill>
              <a:srgbClr val="FF00FF"/>
            </a:solidFill>
            <a:round/>
            <a:headEnd/>
            <a:tailEnd/>
          </a:ln>
        </p:spPr>
        <p:txBody>
          <a:bodyPr vert="eaVert" wrap="none" lIns="92075" tIns="46038" rIns="92075" bIns="46038" anchor="ctr"/>
          <a:lstStyle/>
          <a:p>
            <a:pPr eaLnBrk="0" fontAlgn="base" hangingPunct="0">
              <a:spcBef>
                <a:spcPct val="50000"/>
              </a:spcBef>
              <a:spcAft>
                <a:spcPct val="0"/>
              </a:spcAft>
              <a:buClr>
                <a:srgbClr val="FF3300"/>
              </a:buClr>
              <a:buFont typeface="Wingdings" pitchFamily="2" charset="2"/>
              <a:buNone/>
            </a:pPr>
            <a:endParaRPr lang="en-US" sz="1000">
              <a:solidFill>
                <a:srgbClr val="000000"/>
              </a:solidFill>
              <a:latin typeface="Times New Roman" pitchFamily="18"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3077" name="Rectangle 110"/>
          <p:cNvSpPr>
            <a:spLocks noGrp="1" noChangeArrowheads="1"/>
          </p:cNvSpPr>
          <p:nvPr>
            <p:ph type="sldNum" sz="quarter" idx="12"/>
          </p:nvPr>
        </p:nvSpPr>
        <p:spPr/>
        <p:txBody>
          <a:bodyPr/>
          <a:lstStyle/>
          <a:p>
            <a:pPr>
              <a:defRPr/>
            </a:pPr>
            <a:fld id="{5B92A05C-9A77-4F5D-9684-400F175DCC52}" type="slidenum">
              <a:rPr lang="en-US" smtClean="0">
                <a:solidFill>
                  <a:srgbClr val="000000"/>
                </a:solidFill>
              </a:rPr>
              <a:pPr>
                <a:defRPr/>
              </a:pPr>
              <a:t>78</a:t>
            </a:fld>
            <a:endParaRPr lang="en-US" smtClean="0">
              <a:solidFill>
                <a:srgbClr val="000000"/>
              </a:solidFill>
            </a:endParaRPr>
          </a:p>
        </p:txBody>
      </p:sp>
      <p:graphicFrame>
        <p:nvGraphicFramePr>
          <p:cNvPr id="28674" name="Object 3"/>
          <p:cNvGraphicFramePr>
            <a:graphicFrameLocks/>
          </p:cNvGraphicFramePr>
          <p:nvPr>
            <p:ph type="chart" idx="4294967295"/>
          </p:nvPr>
        </p:nvGraphicFramePr>
        <p:xfrm>
          <a:off x="390525" y="1388335"/>
          <a:ext cx="8753475" cy="4322762"/>
        </p:xfrm>
        <a:graphic>
          <a:graphicData uri="http://schemas.openxmlformats.org/presentationml/2006/ole">
            <p:oleObj spid="_x0000_s12290" name="Chart" r:id="rId5" imgW="8581960" imgH="4533804" progId="MSGraph.Chart.8">
              <p:embed followColorScheme="full"/>
            </p:oleObj>
          </a:graphicData>
        </a:graphic>
      </p:graphicFrame>
      <p:sp>
        <p:nvSpPr>
          <p:cNvPr id="28678" name="Text Box 4"/>
          <p:cNvSpPr txBox="1">
            <a:spLocks noChangeArrowheads="1"/>
          </p:cNvSpPr>
          <p:nvPr/>
        </p:nvSpPr>
        <p:spPr bwMode="auto">
          <a:xfrm>
            <a:off x="-94129" y="6259666"/>
            <a:ext cx="9017000" cy="607859"/>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charset="0"/>
                <a:cs typeface="Arial" charset="0"/>
              </a:rPr>
              <a:t>*Through July 3,  2013.</a:t>
            </a:r>
          </a:p>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charset="0"/>
                <a:cs typeface="Arial" charset="0"/>
              </a:rPr>
              <a:t>Source</a:t>
            </a:r>
            <a:r>
              <a:rPr lang="en-US" sz="1000" dirty="0">
                <a:solidFill>
                  <a:srgbClr val="000000"/>
                </a:solidFill>
                <a:latin typeface="Arial" charset="0"/>
                <a:cs typeface="Arial" charset="0"/>
              </a:rPr>
              <a:t>: U.S. Department of Commerce, Storm Prediction Center, National Weather </a:t>
            </a:r>
            <a:r>
              <a:rPr lang="en-US" sz="1000" dirty="0" smtClean="0">
                <a:solidFill>
                  <a:srgbClr val="000000"/>
                </a:solidFill>
                <a:latin typeface="Arial" charset="0"/>
                <a:cs typeface="Arial" charset="0"/>
              </a:rPr>
              <a:t>Service at </a:t>
            </a:r>
            <a:r>
              <a:rPr lang="en-US" sz="1000" dirty="0" smtClean="0">
                <a:solidFill>
                  <a:srgbClr val="000000"/>
                </a:solidFill>
                <a:latin typeface="Arial" charset="0"/>
                <a:cs typeface="Arial" charset="0"/>
                <a:hlinkClick r:id="rId6"/>
              </a:rPr>
              <a:t>http://www.spc.noaa.gov/climo/online/monthly/newm.html</a:t>
            </a:r>
            <a:r>
              <a:rPr lang="en-US" sz="10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p:txBody>
      </p:sp>
      <p:sp>
        <p:nvSpPr>
          <p:cNvPr id="28679" name="Rectangle 2"/>
          <p:cNvSpPr>
            <a:spLocks noGrp="1" noChangeArrowheads="1"/>
          </p:cNvSpPr>
          <p:nvPr>
            <p:ph type="title"/>
          </p:nvPr>
        </p:nvSpPr>
        <p:spPr/>
        <p:txBody>
          <a:bodyPr/>
          <a:lstStyle/>
          <a:p>
            <a:r>
              <a:rPr lang="en-US" dirty="0" smtClean="0"/>
              <a:t>Number of Tornadoes and Related Deaths, 1990 – 2013*</a:t>
            </a:r>
          </a:p>
        </p:txBody>
      </p:sp>
      <p:sp>
        <p:nvSpPr>
          <p:cNvPr id="8" name="AutoShape 7"/>
          <p:cNvSpPr>
            <a:spLocks noChangeArrowheads="1"/>
          </p:cNvSpPr>
          <p:nvPr/>
        </p:nvSpPr>
        <p:spPr bwMode="blackWhite">
          <a:xfrm>
            <a:off x="4074459" y="1048130"/>
            <a:ext cx="3239994" cy="577850"/>
          </a:xfrm>
          <a:prstGeom prst="wedgeRectCallout">
            <a:avLst>
              <a:gd name="adj1" fmla="val 49542"/>
              <a:gd name="adj2" fmla="val 69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Tornadoes </a:t>
            </a:r>
            <a:r>
              <a:rPr lang="en-US" sz="1600" b="1" dirty="0" smtClean="0">
                <a:solidFill>
                  <a:srgbClr val="FFFFFF"/>
                </a:solidFill>
                <a:latin typeface="Arial" pitchFamily="34" charset="0"/>
                <a:cs typeface="Arial" pitchFamily="34" charset="0"/>
              </a:rPr>
              <a:t>claimed 553 lives in 2011, the most since 1925</a:t>
            </a:r>
            <a:endParaRPr lang="en-US" sz="1600" b="1" dirty="0">
              <a:solidFill>
                <a:srgbClr val="FFFFFF"/>
              </a:solidFill>
              <a:latin typeface="Arial" pitchFamily="34" charset="0"/>
              <a:cs typeface="Arial" pitchFamily="34" charset="0"/>
            </a:endParaRPr>
          </a:p>
        </p:txBody>
      </p:sp>
      <p:sp>
        <p:nvSpPr>
          <p:cNvPr id="9" name="PPTShape_0"/>
          <p:cNvSpPr>
            <a:spLocks noChangeArrowheads="1"/>
          </p:cNvSpPr>
          <p:nvPr/>
        </p:nvSpPr>
        <p:spPr bwMode="blackWhite">
          <a:xfrm>
            <a:off x="3952568" y="3616325"/>
            <a:ext cx="2583121" cy="914400"/>
          </a:xfrm>
          <a:prstGeom prst="wedgeRectCallout">
            <a:avLst>
              <a:gd name="adj1" fmla="val 102612"/>
              <a:gd name="adj2" fmla="val 508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628 </a:t>
            </a:r>
            <a:r>
              <a:rPr lang="en-US" b="1" dirty="0">
                <a:solidFill>
                  <a:srgbClr val="FFFFFF"/>
                </a:solidFill>
                <a:latin typeface="Arial" charset="0"/>
                <a:cs typeface="Arial" charset="0"/>
              </a:rPr>
              <a:t>tornadoes </a:t>
            </a:r>
            <a:r>
              <a:rPr lang="en-US" b="1" dirty="0" smtClean="0">
                <a:solidFill>
                  <a:srgbClr val="FFFFFF"/>
                </a:solidFill>
                <a:latin typeface="Arial" charset="0"/>
                <a:cs typeface="Arial" charset="0"/>
              </a:rPr>
              <a:t>have been recorded so far this year, 44 deaths*</a:t>
            </a:r>
            <a:endParaRPr lang="en-US" b="1" dirty="0">
              <a:solidFill>
                <a:srgbClr val="FFFFFF"/>
              </a:solidFill>
              <a:latin typeface="Arial" charset="0"/>
              <a:cs typeface="Arial" charset="0"/>
            </a:endParaRPr>
          </a:p>
        </p:txBody>
      </p:sp>
      <p:sp>
        <p:nvSpPr>
          <p:cNvPr id="11" name="Rectangle 6"/>
          <p:cNvSpPr>
            <a:spLocks noChangeArrowheads="1"/>
          </p:cNvSpPr>
          <p:nvPr/>
        </p:nvSpPr>
        <p:spPr bwMode="blackWhite">
          <a:xfrm>
            <a:off x="309717" y="5702300"/>
            <a:ext cx="85688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Insured Losses from Tornadoes and Thunderstorms in the First Half of Produced Insured Losses of Approximately $6B.</a:t>
            </a:r>
            <a:endParaRPr lang="en-US" b="1" i="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latin typeface="Arial" charset="0"/>
                <a:cs typeface="Arial" charset="0"/>
              </a:rPr>
              <a:pPr algn="r" fontAlgn="base">
                <a:spcBef>
                  <a:spcPct val="0"/>
                </a:spcBef>
                <a:spcAft>
                  <a:spcPct val="0"/>
                </a:spcAft>
                <a:defRPr/>
              </a:pPr>
              <a:t>79</a:t>
            </a:fld>
            <a:endParaRPr lang="en-US" sz="1000" dirty="0">
              <a:solidFill>
                <a:srgbClr val="000000">
                  <a:lumMod val="75000"/>
                </a:srgbClr>
              </a:solidFill>
              <a:latin typeface="Arial" charset="0"/>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5"/>
              </a:rPr>
              <a:t>http://</a:t>
            </a:r>
            <a:r>
              <a:rPr lang="en-US" sz="1000" dirty="0" smtClean="0">
                <a:solidFill>
                  <a:srgbClr val="000000">
                    <a:lumMod val="75000"/>
                  </a:srgbClr>
                </a:solidFill>
                <a:latin typeface="Arial" charset="0"/>
                <a:cs typeface="Arial" charset="0"/>
                <a:hlinkClick r:id="rId5"/>
              </a:rPr>
              <a:t>www.spc.noaa.gov/climo/online/monthly/2013_annual_summary.html</a:t>
            </a:r>
            <a:r>
              <a:rPr lang="en-US" sz="1000" dirty="0">
                <a:solidFill>
                  <a:srgbClr val="000000">
                    <a:lumMod val="75000"/>
                  </a:srgbClr>
                </a:solidFill>
                <a:latin typeface="Arial" charset="0"/>
                <a:cs typeface="Arial" charset="0"/>
                <a:hlinkClick r:id="rId5"/>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0274" name="Picture 2" descr="http://www.spc.noaa.gov/climo/online/monthly/2013_annual_map_hail.gif"/>
          <p:cNvPicPr>
            <a:picLocks noChangeAspect="1" noChangeArrowheads="1"/>
          </p:cNvPicPr>
          <p:nvPr>
            <p:custDataLst>
              <p:tags r:id="rId2"/>
            </p:custDataLst>
          </p:nvPr>
        </p:nvPicPr>
        <p:blipFill>
          <a:blip r:embed="rId6" cstate="email"/>
          <a:srcRect/>
          <a:stretch>
            <a:fillRect/>
          </a:stretch>
        </p:blipFill>
        <p:spPr bwMode="auto">
          <a:xfrm>
            <a:off x="240481" y="1279492"/>
            <a:ext cx="6986229" cy="5007828"/>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3,716 “Large Hail” reports through July 3, causing extensive property and vehicle damage</a:t>
            </a:r>
            <a:endParaRPr lang="en-US" b="1" dirty="0">
              <a:solidFill>
                <a:srgbClr val="FFFFFF"/>
              </a:solidFill>
              <a:latin typeface="Arial" pitchFamily="34" charset="0"/>
              <a:cs typeface="Arial" pitchFamily="34" charset="0"/>
            </a:endParaRPr>
          </a:p>
        </p:txBody>
      </p:sp>
      <p:sp>
        <p:nvSpPr>
          <p:cNvPr id="11" name="PPTShape_0"/>
          <p:cNvSpPr>
            <a:spLocks noChangeArrowheads="1"/>
          </p:cNvSpPr>
          <p:nvPr/>
        </p:nvSpPr>
        <p:spPr bwMode="blackWhite">
          <a:xfrm>
            <a:off x="147487" y="2920180"/>
            <a:ext cx="2227006" cy="1696065"/>
          </a:xfrm>
          <a:prstGeom prst="wedgeRectCallout">
            <a:avLst>
              <a:gd name="adj1" fmla="val 67767"/>
              <a:gd name="adj2" fmla="val 2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Large hail reports were heavily concentrated in the Plains states</a:t>
            </a:r>
            <a:endParaRPr lang="en-US" sz="2000" b="1" dirty="0">
              <a:solidFill>
                <a:srgbClr val="FFFFFF"/>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331" y="1447800"/>
            <a:ext cx="8542337" cy="50749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19"/>
          <p:cNvSpPr>
            <a:spLocks noGrp="1"/>
          </p:cNvSpPr>
          <p:nvPr>
            <p:ph type="title"/>
          </p:nvPr>
        </p:nvSpPr>
        <p:spPr>
          <a:xfrm>
            <a:off x="323850" y="252413"/>
            <a:ext cx="6840000" cy="720000"/>
          </a:xfrm>
        </p:spPr>
        <p:txBody>
          <a:bodyPr>
            <a:normAutofit/>
          </a:bodyPr>
          <a:lstStyle/>
          <a:p>
            <a:pPr lvl="0">
              <a:spcBef>
                <a:spcPts val="0"/>
              </a:spcBef>
            </a:pPr>
            <a:r>
              <a:rPr lang="de-DE" dirty="0" smtClean="0"/>
              <a:t>Natural Disasters in the United States, 1980 – 2013 </a:t>
            </a:r>
            <a:br>
              <a:rPr lang="de-DE" dirty="0" smtClean="0"/>
            </a:br>
            <a:r>
              <a:rPr lang="en-US" sz="1800" dirty="0" smtClean="0"/>
              <a:t>Number of Events, January – June only</a:t>
            </a:r>
            <a:endParaRPr lang="de-DE" sz="1800" dirty="0"/>
          </a:p>
        </p:txBody>
      </p:sp>
      <p:grpSp>
        <p:nvGrpSpPr>
          <p:cNvPr id="2" name="Gruppieren 20"/>
          <p:cNvGrpSpPr/>
          <p:nvPr>
            <p:custDataLst>
              <p:tags r:id="rId2"/>
            </p:custDataLst>
          </p:nvPr>
        </p:nvGrpSpPr>
        <p:grpSpPr>
          <a:xfrm>
            <a:off x="726140" y="5882058"/>
            <a:ext cx="8089328" cy="553998"/>
            <a:chOff x="757672" y="5824704"/>
            <a:chExt cx="8089328" cy="553998"/>
          </a:xfrm>
        </p:grpSpPr>
        <p:grpSp>
          <p:nvGrpSpPr>
            <p:cNvPr id="3" name="Gruppieren 37"/>
            <p:cNvGrpSpPr/>
            <p:nvPr/>
          </p:nvGrpSpPr>
          <p:grpSpPr>
            <a:xfrm>
              <a:off x="2857459" y="5824704"/>
              <a:ext cx="1964702" cy="400110"/>
              <a:chOff x="7409219" y="2981265"/>
              <a:chExt cx="1964702" cy="400110"/>
            </a:xfrm>
          </p:grpSpPr>
          <p:sp>
            <p:nvSpPr>
              <p:cNvPr id="18" name="Text Box 34"/>
              <p:cNvSpPr txBox="1">
                <a:spLocks noChangeArrowheads="1"/>
              </p:cNvSpPr>
              <p:nvPr/>
            </p:nvSpPr>
            <p:spPr bwMode="auto">
              <a:xfrm>
                <a:off x="7551255" y="2981265"/>
                <a:ext cx="1822666" cy="400110"/>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1">
                        <a:lumMod val="85000"/>
                        <a:lumOff val="15000"/>
                      </a:schemeClr>
                    </a:solidFill>
                  </a:rPr>
                  <a:t>Meteorological</a:t>
                </a:r>
                <a:r>
                  <a:rPr lang="en-GB" sz="1000" dirty="0" smtClean="0">
                    <a:solidFill>
                      <a:schemeClr val="tx1">
                        <a:lumMod val="85000"/>
                        <a:lumOff val="15000"/>
                      </a:schemeClr>
                    </a:solidFill>
                  </a:rPr>
                  <a:t> </a:t>
                </a:r>
                <a:r>
                  <a:rPr lang="en-GB" sz="1000" b="1" dirty="0" smtClean="0">
                    <a:solidFill>
                      <a:schemeClr val="tx1">
                        <a:lumMod val="85000"/>
                        <a:lumOff val="15000"/>
                      </a:schemeClr>
                    </a:solidFill>
                  </a:rPr>
                  <a:t>events</a:t>
                </a:r>
              </a:p>
              <a:p>
                <a:pPr>
                  <a:lnSpc>
                    <a:spcPct val="100000"/>
                  </a:lnSpc>
                </a:pPr>
                <a:r>
                  <a:rPr lang="en-GB" sz="1000" dirty="0" smtClean="0">
                    <a:solidFill>
                      <a:schemeClr val="tx1">
                        <a:lumMod val="85000"/>
                        <a:lumOff val="15000"/>
                      </a:schemeClr>
                    </a:solidFill>
                  </a:rPr>
                  <a:t>(Storm)</a:t>
                </a:r>
                <a:endParaRPr lang="en-GB" sz="1000" dirty="0">
                  <a:solidFill>
                    <a:schemeClr val="tx1">
                      <a:lumMod val="85000"/>
                      <a:lumOff val="15000"/>
                    </a:schemeClr>
                  </a:solidFill>
                </a:endParaRPr>
              </a:p>
            </p:txBody>
          </p:sp>
          <p:sp>
            <p:nvSpPr>
              <p:cNvPr id="19" name="Rectangle 29"/>
              <p:cNvSpPr>
                <a:spLocks noChangeArrowheads="1"/>
              </p:cNvSpPr>
              <p:nvPr/>
            </p:nvSpPr>
            <p:spPr bwMode="auto">
              <a:xfrm>
                <a:off x="7409219" y="3053680"/>
                <a:ext cx="144000" cy="144000"/>
              </a:xfrm>
              <a:prstGeom prst="rect">
                <a:avLst/>
              </a:prstGeom>
              <a:solidFill>
                <a:schemeClr val="accent2">
                  <a:lumMod val="75000"/>
                </a:schemeClr>
              </a:solidFill>
              <a:ln w="9525">
                <a:noFill/>
                <a:miter lim="800000"/>
                <a:headEnd/>
                <a:tailEnd/>
              </a:ln>
            </p:spPr>
            <p:txBody>
              <a:bodyPr wrap="none" anchor="ctr"/>
              <a:lstStyle/>
              <a:p>
                <a:endParaRPr lang="de-DE" sz="1000"/>
              </a:p>
            </p:txBody>
          </p:sp>
        </p:grpSp>
        <p:grpSp>
          <p:nvGrpSpPr>
            <p:cNvPr id="4" name="Gruppieren 40"/>
            <p:cNvGrpSpPr/>
            <p:nvPr/>
          </p:nvGrpSpPr>
          <p:grpSpPr>
            <a:xfrm>
              <a:off x="4896904" y="5824704"/>
              <a:ext cx="1710926" cy="553998"/>
              <a:chOff x="7357463" y="3705385"/>
              <a:chExt cx="1710926" cy="553998"/>
            </a:xfrm>
          </p:grpSpPr>
          <p:sp>
            <p:nvSpPr>
              <p:cNvPr id="16" name="Text Box 35"/>
              <p:cNvSpPr txBox="1">
                <a:spLocks noChangeArrowheads="1"/>
              </p:cNvSpPr>
              <p:nvPr/>
            </p:nvSpPr>
            <p:spPr bwMode="auto">
              <a:xfrm>
                <a:off x="7499498" y="3705385"/>
                <a:ext cx="1568891" cy="553998"/>
              </a:xfrm>
              <a:prstGeom prst="rect">
                <a:avLst/>
              </a:prstGeom>
              <a:noFill/>
              <a:ln w="9525">
                <a:noFill/>
                <a:miter lim="800000"/>
                <a:headEnd/>
                <a:tailEnd/>
              </a:ln>
            </p:spPr>
            <p:txBody>
              <a:bodyPr wrap="square">
                <a:spAutoFit/>
              </a:bodyPr>
              <a:lstStyle/>
              <a:p>
                <a:pPr>
                  <a:lnSpc>
                    <a:spcPct val="100000"/>
                  </a:lnSpc>
                </a:pPr>
                <a:r>
                  <a:rPr lang="de-DE" sz="1000" b="1" dirty="0" smtClean="0">
                    <a:solidFill>
                      <a:schemeClr val="tx1">
                        <a:lumMod val="85000"/>
                        <a:lumOff val="15000"/>
                      </a:schemeClr>
                    </a:solidFill>
                  </a:rPr>
                  <a:t>Hydrological</a:t>
                </a:r>
                <a:r>
                  <a:rPr lang="de-DE" sz="1000" dirty="0" smtClean="0">
                    <a:solidFill>
                      <a:schemeClr val="tx1">
                        <a:lumMod val="85000"/>
                        <a:lumOff val="15000"/>
                      </a:schemeClr>
                    </a:solidFill>
                  </a:rPr>
                  <a:t> </a:t>
                </a:r>
                <a:r>
                  <a:rPr lang="de-DE" sz="1000" b="1" dirty="0" err="1" smtClean="0">
                    <a:solidFill>
                      <a:schemeClr val="tx1">
                        <a:lumMod val="85000"/>
                        <a:lumOff val="15000"/>
                      </a:schemeClr>
                    </a:solidFill>
                  </a:rPr>
                  <a:t>events</a:t>
                </a:r>
                <a:endParaRPr lang="de-DE" sz="1000" b="1" dirty="0">
                  <a:solidFill>
                    <a:schemeClr val="tx1">
                      <a:lumMod val="85000"/>
                      <a:lumOff val="15000"/>
                    </a:schemeClr>
                  </a:solidFill>
                </a:endParaRPr>
              </a:p>
              <a:p>
                <a:pPr>
                  <a:lnSpc>
                    <a:spcPct val="100000"/>
                  </a:lnSpc>
                </a:pPr>
                <a:r>
                  <a:rPr lang="de-DE" sz="1000" dirty="0" smtClean="0">
                    <a:solidFill>
                      <a:schemeClr val="tx1">
                        <a:lumMod val="85000"/>
                        <a:lumOff val="15000"/>
                      </a:schemeClr>
                    </a:solidFill>
                  </a:rPr>
                  <a:t>(</a:t>
                </a:r>
                <a:r>
                  <a:rPr lang="de-DE" sz="1000" dirty="0" err="1" smtClean="0">
                    <a:solidFill>
                      <a:schemeClr val="tx1">
                        <a:lumMod val="85000"/>
                        <a:lumOff val="15000"/>
                      </a:schemeClr>
                    </a:solidFill>
                  </a:rPr>
                  <a:t>Flood</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mass</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movement</a:t>
                </a:r>
                <a:r>
                  <a:rPr lang="de-DE" sz="1000" dirty="0" smtClean="0">
                    <a:solidFill>
                      <a:schemeClr val="tx1">
                        <a:lumMod val="85000"/>
                        <a:lumOff val="15000"/>
                      </a:schemeClr>
                    </a:solidFill>
                  </a:rPr>
                  <a:t>)</a:t>
                </a:r>
                <a:endParaRPr lang="de-DE" sz="1000" dirty="0">
                  <a:solidFill>
                    <a:schemeClr val="tx1">
                      <a:lumMod val="85000"/>
                      <a:lumOff val="15000"/>
                    </a:schemeClr>
                  </a:solidFill>
                </a:endParaRPr>
              </a:p>
            </p:txBody>
          </p:sp>
          <p:sp>
            <p:nvSpPr>
              <p:cNvPr id="17" name="Rectangle 30"/>
              <p:cNvSpPr>
                <a:spLocks noChangeArrowheads="1"/>
              </p:cNvSpPr>
              <p:nvPr/>
            </p:nvSpPr>
            <p:spPr bwMode="auto">
              <a:xfrm>
                <a:off x="7357463" y="3777800"/>
                <a:ext cx="144000" cy="144000"/>
              </a:xfrm>
              <a:prstGeom prst="rect">
                <a:avLst/>
              </a:prstGeom>
              <a:solidFill>
                <a:schemeClr val="accent1">
                  <a:lumMod val="75000"/>
                </a:schemeClr>
              </a:solidFill>
              <a:ln w="9525">
                <a:noFill/>
                <a:miter lim="800000"/>
                <a:headEnd/>
                <a:tailEnd/>
              </a:ln>
            </p:spPr>
            <p:txBody>
              <a:bodyPr wrap="none" anchor="ctr"/>
              <a:lstStyle/>
              <a:p>
                <a:endParaRPr lang="de-DE" sz="1000"/>
              </a:p>
            </p:txBody>
          </p:sp>
        </p:grpSp>
        <p:grpSp>
          <p:nvGrpSpPr>
            <p:cNvPr id="7" name="Gruppieren 43"/>
            <p:cNvGrpSpPr/>
            <p:nvPr/>
          </p:nvGrpSpPr>
          <p:grpSpPr>
            <a:xfrm>
              <a:off x="6819106" y="5824704"/>
              <a:ext cx="2027894" cy="553998"/>
              <a:chOff x="7297081" y="4495959"/>
              <a:chExt cx="1546036" cy="553998"/>
            </a:xfrm>
          </p:grpSpPr>
          <p:sp>
            <p:nvSpPr>
              <p:cNvPr id="14" name="Text Box 33"/>
              <p:cNvSpPr txBox="1">
                <a:spLocks noChangeArrowheads="1"/>
              </p:cNvSpPr>
              <p:nvPr/>
            </p:nvSpPr>
            <p:spPr bwMode="auto">
              <a:xfrm>
                <a:off x="7439117" y="4495959"/>
                <a:ext cx="1404000" cy="553998"/>
              </a:xfrm>
              <a:prstGeom prst="rect">
                <a:avLst/>
              </a:prstGeom>
              <a:noFill/>
              <a:ln w="9525">
                <a:noFill/>
                <a:miter lim="800000"/>
                <a:headEnd/>
                <a:tailEnd/>
              </a:ln>
            </p:spPr>
            <p:txBody>
              <a:bodyPr wrap="square">
                <a:spAutoFit/>
              </a:bodyPr>
              <a:lstStyle/>
              <a:p>
                <a:pPr>
                  <a:lnSpc>
                    <a:spcPct val="100000"/>
                  </a:lnSpc>
                </a:pPr>
                <a:r>
                  <a:rPr lang="de-DE" sz="1000" b="1" dirty="0" err="1" smtClean="0">
                    <a:solidFill>
                      <a:schemeClr val="tx1">
                        <a:lumMod val="85000"/>
                        <a:lumOff val="15000"/>
                      </a:schemeClr>
                    </a:solidFill>
                  </a:rPr>
                  <a:t>Climatological</a:t>
                </a:r>
                <a:r>
                  <a:rPr lang="de-DE" sz="1000" dirty="0" smtClean="0">
                    <a:solidFill>
                      <a:schemeClr val="tx1">
                        <a:lumMod val="85000"/>
                        <a:lumOff val="15000"/>
                      </a:schemeClr>
                    </a:solidFill>
                  </a:rPr>
                  <a:t> </a:t>
                </a:r>
                <a:r>
                  <a:rPr lang="de-DE" sz="1000" b="1" dirty="0" err="1" smtClean="0">
                    <a:solidFill>
                      <a:schemeClr val="tx1">
                        <a:lumMod val="85000"/>
                        <a:lumOff val="15000"/>
                      </a:schemeClr>
                    </a:solidFill>
                  </a:rPr>
                  <a:t>events</a:t>
                </a:r>
                <a:r>
                  <a:rPr lang="de-DE" sz="1000" dirty="0">
                    <a:solidFill>
                      <a:schemeClr val="tx1">
                        <a:lumMod val="85000"/>
                        <a:lumOff val="15000"/>
                      </a:schemeClr>
                    </a:solidFill>
                  </a:rPr>
                  <a:t/>
                </a:r>
                <a:br>
                  <a:rPr lang="de-DE" sz="1000" dirty="0">
                    <a:solidFill>
                      <a:schemeClr val="tx1">
                        <a:lumMod val="85000"/>
                        <a:lumOff val="15000"/>
                      </a:schemeClr>
                    </a:solidFill>
                  </a:rPr>
                </a:br>
                <a:r>
                  <a:rPr lang="de-DE" sz="1000" dirty="0" smtClean="0">
                    <a:solidFill>
                      <a:schemeClr val="tx1">
                        <a:lumMod val="85000"/>
                        <a:lumOff val="15000"/>
                      </a:schemeClr>
                    </a:solidFill>
                  </a:rPr>
                  <a:t>(Extreme </a:t>
                </a:r>
                <a:r>
                  <a:rPr lang="de-DE" sz="1000" dirty="0" err="1" smtClean="0">
                    <a:solidFill>
                      <a:schemeClr val="tx1">
                        <a:lumMod val="85000"/>
                        <a:lumOff val="15000"/>
                      </a:schemeClr>
                    </a:solidFill>
                  </a:rPr>
                  <a:t>temperature</a:t>
                </a:r>
                <a:r>
                  <a:rPr lang="de-DE" sz="1000" dirty="0" smtClean="0">
                    <a:solidFill>
                      <a:schemeClr val="tx1">
                        <a:lumMod val="85000"/>
                        <a:lumOff val="15000"/>
                      </a:schemeClr>
                    </a:solidFill>
                  </a:rPr>
                  <a:t>, </a:t>
                </a:r>
              </a:p>
              <a:p>
                <a:pPr>
                  <a:lnSpc>
                    <a:spcPct val="100000"/>
                  </a:lnSpc>
                </a:pPr>
                <a:r>
                  <a:rPr lang="de-DE" sz="1000" dirty="0" err="1" smtClean="0">
                    <a:solidFill>
                      <a:schemeClr val="tx1">
                        <a:lumMod val="85000"/>
                        <a:lumOff val="15000"/>
                      </a:schemeClr>
                    </a:solidFill>
                  </a:rPr>
                  <a:t>drought</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forest</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fire</a:t>
                </a:r>
                <a:r>
                  <a:rPr lang="de-DE" sz="1000" dirty="0" smtClean="0">
                    <a:solidFill>
                      <a:schemeClr val="tx1">
                        <a:lumMod val="85000"/>
                        <a:lumOff val="15000"/>
                      </a:schemeClr>
                    </a:solidFill>
                  </a:rPr>
                  <a:t>)</a:t>
                </a:r>
                <a:endParaRPr lang="de-DE" sz="1000" dirty="0">
                  <a:solidFill>
                    <a:schemeClr val="tx1">
                      <a:lumMod val="85000"/>
                      <a:lumOff val="15000"/>
                    </a:schemeClr>
                  </a:solidFill>
                </a:endParaRPr>
              </a:p>
            </p:txBody>
          </p:sp>
          <p:sp>
            <p:nvSpPr>
              <p:cNvPr id="15" name="Rectangle 14"/>
              <p:cNvSpPr>
                <a:spLocks noChangeArrowheads="1"/>
              </p:cNvSpPr>
              <p:nvPr/>
            </p:nvSpPr>
            <p:spPr bwMode="auto">
              <a:xfrm>
                <a:off x="7297081" y="4568375"/>
                <a:ext cx="109783" cy="144000"/>
              </a:xfrm>
              <a:prstGeom prst="rect">
                <a:avLst/>
              </a:prstGeom>
              <a:solidFill>
                <a:schemeClr val="bg2"/>
              </a:solidFill>
              <a:ln w="9525">
                <a:noFill/>
                <a:miter lim="800000"/>
                <a:headEnd/>
                <a:tailEnd/>
              </a:ln>
            </p:spPr>
            <p:txBody>
              <a:bodyPr wrap="none" anchor="ctr"/>
              <a:lstStyle/>
              <a:p>
                <a:endParaRPr lang="de-DE" sz="1000"/>
              </a:p>
            </p:txBody>
          </p:sp>
        </p:grpSp>
        <p:grpSp>
          <p:nvGrpSpPr>
            <p:cNvPr id="8" name="Gruppieren 46"/>
            <p:cNvGrpSpPr/>
            <p:nvPr/>
          </p:nvGrpSpPr>
          <p:grpSpPr>
            <a:xfrm>
              <a:off x="757672" y="5824704"/>
              <a:ext cx="2052202" cy="553998"/>
              <a:chOff x="7297081" y="2133760"/>
              <a:chExt cx="2052202" cy="553998"/>
            </a:xfrm>
          </p:grpSpPr>
          <p:sp>
            <p:nvSpPr>
              <p:cNvPr id="12" name="Text Box 32"/>
              <p:cNvSpPr txBox="1">
                <a:spLocks noChangeArrowheads="1"/>
              </p:cNvSpPr>
              <p:nvPr/>
            </p:nvSpPr>
            <p:spPr bwMode="auto">
              <a:xfrm>
                <a:off x="7439116" y="2133760"/>
                <a:ext cx="1910167" cy="553998"/>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1">
                        <a:lumMod val="85000"/>
                        <a:lumOff val="15000"/>
                      </a:schemeClr>
                    </a:solidFill>
                  </a:rPr>
                  <a:t>Geophysical</a:t>
                </a:r>
                <a:r>
                  <a:rPr lang="en-GB" sz="1000" dirty="0" smtClean="0">
                    <a:solidFill>
                      <a:schemeClr val="tx1">
                        <a:lumMod val="85000"/>
                        <a:lumOff val="15000"/>
                      </a:schemeClr>
                    </a:solidFill>
                  </a:rPr>
                  <a:t> </a:t>
                </a:r>
                <a:r>
                  <a:rPr lang="en-GB" sz="1000" b="1" dirty="0" smtClean="0">
                    <a:solidFill>
                      <a:schemeClr val="tx1">
                        <a:lumMod val="85000"/>
                        <a:lumOff val="15000"/>
                      </a:schemeClr>
                    </a:solidFill>
                  </a:rPr>
                  <a:t>events</a:t>
                </a:r>
                <a:r>
                  <a:rPr lang="en-GB" sz="1000" dirty="0" smtClean="0">
                    <a:solidFill>
                      <a:schemeClr val="tx1">
                        <a:lumMod val="85000"/>
                        <a:lumOff val="15000"/>
                      </a:schemeClr>
                    </a:solidFill>
                  </a:rPr>
                  <a:t/>
                </a:r>
                <a:br>
                  <a:rPr lang="en-GB" sz="1000" dirty="0" smtClean="0">
                    <a:solidFill>
                      <a:schemeClr val="tx1">
                        <a:lumMod val="85000"/>
                        <a:lumOff val="15000"/>
                      </a:schemeClr>
                    </a:solidFill>
                  </a:rPr>
                </a:br>
                <a:r>
                  <a:rPr lang="en-GB" sz="1000" dirty="0" smtClean="0">
                    <a:solidFill>
                      <a:schemeClr val="tx1">
                        <a:lumMod val="85000"/>
                        <a:lumOff val="15000"/>
                      </a:schemeClr>
                    </a:solidFill>
                  </a:rPr>
                  <a:t>(Earthquake, tsunami, </a:t>
                </a:r>
                <a:br>
                  <a:rPr lang="en-GB" sz="1000" dirty="0" smtClean="0">
                    <a:solidFill>
                      <a:schemeClr val="tx1">
                        <a:lumMod val="85000"/>
                        <a:lumOff val="15000"/>
                      </a:schemeClr>
                    </a:solidFill>
                  </a:rPr>
                </a:br>
                <a:r>
                  <a:rPr lang="en-GB" sz="1000" dirty="0" smtClean="0">
                    <a:solidFill>
                      <a:schemeClr val="tx1">
                        <a:lumMod val="85000"/>
                        <a:lumOff val="15000"/>
                      </a:schemeClr>
                    </a:solidFill>
                  </a:rPr>
                  <a:t>volcanic eruption)</a:t>
                </a:r>
                <a:endParaRPr lang="en-GB" sz="1000" dirty="0">
                  <a:solidFill>
                    <a:schemeClr val="tx1">
                      <a:lumMod val="85000"/>
                      <a:lumOff val="15000"/>
                    </a:schemeClr>
                  </a:solidFill>
                </a:endParaRPr>
              </a:p>
            </p:txBody>
          </p:sp>
          <p:sp>
            <p:nvSpPr>
              <p:cNvPr id="13" name="Rectangle 28"/>
              <p:cNvSpPr>
                <a:spLocks noChangeArrowheads="1"/>
              </p:cNvSpPr>
              <p:nvPr/>
            </p:nvSpPr>
            <p:spPr bwMode="auto">
              <a:xfrm>
                <a:off x="7297081" y="2206175"/>
                <a:ext cx="144000" cy="144000"/>
              </a:xfrm>
              <a:prstGeom prst="rect">
                <a:avLst/>
              </a:prstGeom>
              <a:solidFill>
                <a:schemeClr val="accent3"/>
              </a:solidFill>
              <a:ln w="9525">
                <a:noFill/>
                <a:miter lim="800000"/>
                <a:headEnd/>
                <a:tailEnd/>
              </a:ln>
            </p:spPr>
            <p:txBody>
              <a:bodyPr wrap="none" anchor="ctr"/>
              <a:lstStyle/>
              <a:p>
                <a:endParaRPr lang="de-DE" sz="1000"/>
              </a:p>
            </p:txBody>
          </p:sp>
        </p:grpSp>
      </p:grpSp>
      <p:sp>
        <p:nvSpPr>
          <p:cNvPr id="27" name="Rectangle 3"/>
          <p:cNvSpPr>
            <a:spLocks noChangeArrowheads="1"/>
          </p:cNvSpPr>
          <p:nvPr/>
        </p:nvSpPr>
        <p:spPr bwMode="auto">
          <a:xfrm>
            <a:off x="0" y="6540532"/>
            <a:ext cx="2895599" cy="27432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dirty="0">
              <a:solidFill>
                <a:schemeClr val="accent4">
                  <a:lumMod val="75000"/>
                </a:schemeClr>
              </a:solidFill>
              <a:latin typeface="Arial" charset="0"/>
              <a:cs typeface="Arial" charset="0"/>
            </a:endParaRPr>
          </a:p>
        </p:txBody>
      </p:sp>
      <p:sp>
        <p:nvSpPr>
          <p:cNvPr id="28" name="Textfeld 24"/>
          <p:cNvSpPr txBox="1"/>
          <p:nvPr/>
        </p:nvSpPr>
        <p:spPr>
          <a:xfrm>
            <a:off x="8413911" y="5237693"/>
            <a:ext cx="360000" cy="246221"/>
          </a:xfrm>
          <a:prstGeom prst="rect">
            <a:avLst/>
          </a:prstGeom>
          <a:solidFill>
            <a:srgbClr val="C00000"/>
          </a:solidFill>
          <a:effectLst/>
        </p:spPr>
        <p:txBody>
          <a:bodyPr wrap="square" rtlCol="0">
            <a:spAutoFit/>
          </a:bodyPr>
          <a:lstStyle/>
          <a:p>
            <a:pPr algn="ctr"/>
            <a:r>
              <a:rPr lang="de-DE" sz="1000" b="1" dirty="0" smtClean="0">
                <a:solidFill>
                  <a:schemeClr val="bg1"/>
                </a:solidFill>
              </a:rPr>
              <a:t>5</a:t>
            </a:r>
          </a:p>
        </p:txBody>
      </p:sp>
      <p:sp>
        <p:nvSpPr>
          <p:cNvPr id="30" name="Textfeld 39"/>
          <p:cNvSpPr txBox="1"/>
          <p:nvPr/>
        </p:nvSpPr>
        <p:spPr>
          <a:xfrm>
            <a:off x="8413911" y="4694947"/>
            <a:ext cx="360000" cy="246221"/>
          </a:xfrm>
          <a:prstGeom prst="rect">
            <a:avLst/>
          </a:prstGeom>
          <a:solidFill>
            <a:schemeClr val="accent2">
              <a:lumMod val="75000"/>
            </a:schemeClr>
          </a:solidFill>
          <a:effectLst/>
        </p:spPr>
        <p:txBody>
          <a:bodyPr wrap="square" rtlCol="0">
            <a:spAutoFit/>
          </a:bodyPr>
          <a:lstStyle/>
          <a:p>
            <a:pPr algn="ctr"/>
            <a:r>
              <a:rPr lang="de-DE" sz="1000" b="1" dirty="0" smtClean="0">
                <a:solidFill>
                  <a:schemeClr val="bg1"/>
                </a:solidFill>
              </a:rPr>
              <a:t>42</a:t>
            </a:r>
          </a:p>
        </p:txBody>
      </p:sp>
      <p:sp>
        <p:nvSpPr>
          <p:cNvPr id="31" name="Textfeld 40"/>
          <p:cNvSpPr txBox="1"/>
          <p:nvPr/>
        </p:nvSpPr>
        <p:spPr>
          <a:xfrm>
            <a:off x="8413911" y="4046875"/>
            <a:ext cx="360000" cy="246221"/>
          </a:xfrm>
          <a:prstGeom prst="rect">
            <a:avLst/>
          </a:prstGeom>
          <a:solidFill>
            <a:schemeClr val="accent1">
              <a:lumMod val="75000"/>
            </a:schemeClr>
          </a:solidFill>
          <a:effectLst/>
        </p:spPr>
        <p:txBody>
          <a:bodyPr wrap="square" rtlCol="0">
            <a:spAutoFit/>
          </a:bodyPr>
          <a:lstStyle/>
          <a:p>
            <a:pPr algn="ctr"/>
            <a:r>
              <a:rPr lang="de-DE" sz="1000" b="1" dirty="0" smtClean="0">
                <a:solidFill>
                  <a:schemeClr val="bg1"/>
                </a:solidFill>
              </a:rPr>
              <a:t>10</a:t>
            </a:r>
          </a:p>
        </p:txBody>
      </p:sp>
      <p:sp>
        <p:nvSpPr>
          <p:cNvPr id="32" name="Textfeld 41"/>
          <p:cNvSpPr txBox="1"/>
          <p:nvPr/>
        </p:nvSpPr>
        <p:spPr>
          <a:xfrm>
            <a:off x="8413911" y="3686835"/>
            <a:ext cx="360000" cy="246221"/>
          </a:xfrm>
          <a:prstGeom prst="rect">
            <a:avLst/>
          </a:prstGeom>
          <a:solidFill>
            <a:schemeClr val="bg2"/>
          </a:solidFill>
          <a:effectLst/>
        </p:spPr>
        <p:txBody>
          <a:bodyPr wrap="square" rtlCol="0">
            <a:spAutoFit/>
          </a:bodyPr>
          <a:lstStyle/>
          <a:p>
            <a:pPr algn="ctr"/>
            <a:r>
              <a:rPr lang="de-DE" sz="1000" b="1" dirty="0" smtClean="0">
                <a:solidFill>
                  <a:schemeClr val="bg1"/>
                </a:solidFill>
              </a:rPr>
              <a:t>11</a:t>
            </a:r>
          </a:p>
        </p:txBody>
      </p:sp>
      <p:sp>
        <p:nvSpPr>
          <p:cNvPr id="33" name="TextBox 3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a:t>
            </a:fld>
            <a:endParaRPr lang="en-US" sz="1000" dirty="0">
              <a:solidFill>
                <a:schemeClr val="accent4">
                  <a:lumMod val="75000"/>
                </a:schemeClr>
              </a:solidFill>
              <a:latin typeface="+mn-lt"/>
            </a:endParaRPr>
          </a:p>
        </p:txBody>
      </p:sp>
      <p:pic>
        <p:nvPicPr>
          <p:cNvPr id="3074" name="Picture 2"/>
          <p:cNvPicPr>
            <a:picLocks noChangeAspect="1" noChangeArrowheads="1"/>
          </p:cNvPicPr>
          <p:nvPr>
            <p:custDataLst>
              <p:tags r:id="rId3"/>
            </p:custDataLst>
          </p:nvPr>
        </p:nvPicPr>
        <p:blipFill>
          <a:blip r:embed="rId6" cstate="email"/>
          <a:srcRect/>
          <a:stretch>
            <a:fillRect/>
          </a:stretch>
        </p:blipFill>
        <p:spPr bwMode="auto">
          <a:xfrm>
            <a:off x="323850" y="980728"/>
            <a:ext cx="8208590" cy="4895850"/>
          </a:xfrm>
          <a:prstGeom prst="rect">
            <a:avLst/>
          </a:prstGeom>
          <a:noFill/>
          <a:ln w="9525">
            <a:noFill/>
            <a:miter lim="800000"/>
            <a:headEnd/>
            <a:tailEnd/>
          </a:ln>
          <a:effectLst/>
        </p:spPr>
      </p:pic>
      <p:sp>
        <p:nvSpPr>
          <p:cNvPr id="21" name="Text Box 15"/>
          <p:cNvSpPr txBox="1">
            <a:spLocks noChangeArrowheads="1"/>
          </p:cNvSpPr>
          <p:nvPr/>
        </p:nvSpPr>
        <p:spPr bwMode="auto">
          <a:xfrm>
            <a:off x="4724400" y="1822239"/>
            <a:ext cx="2391105" cy="584775"/>
          </a:xfrm>
          <a:prstGeom prst="rect">
            <a:avLst/>
          </a:prstGeom>
          <a:solidFill>
            <a:schemeClr val="bg1">
              <a:lumMod val="85000"/>
            </a:schemeClr>
          </a:solidFill>
          <a:ln w="9525" algn="ctr">
            <a:noFill/>
            <a:miter lim="800000"/>
            <a:headEnd/>
            <a:tailEnd/>
          </a:ln>
        </p:spPr>
        <p:txBody>
          <a:bodyPr wrap="square">
            <a:spAutoFit/>
          </a:bodyPr>
          <a:lstStyle/>
          <a:p>
            <a:pPr algn="ctr" eaLnBrk="1" hangingPunct="1">
              <a:spcBef>
                <a:spcPts val="0"/>
              </a:spcBef>
              <a:buClrTx/>
              <a:buFontTx/>
              <a:buNone/>
            </a:pPr>
            <a:r>
              <a:rPr lang="en-US" sz="1600" b="1" dirty="0" smtClean="0">
                <a:latin typeface="Arial" charset="0"/>
              </a:rPr>
              <a:t>First Six Months 2013</a:t>
            </a:r>
          </a:p>
          <a:p>
            <a:pPr algn="ctr" eaLnBrk="1" hangingPunct="1">
              <a:spcBef>
                <a:spcPts val="0"/>
              </a:spcBef>
              <a:buClrTx/>
              <a:buFontTx/>
              <a:buNone/>
            </a:pPr>
            <a:r>
              <a:rPr lang="en-US" sz="1600" dirty="0" smtClean="0">
                <a:latin typeface="Arial" charset="0"/>
              </a:rPr>
              <a:t> 68 Events </a:t>
            </a:r>
          </a:p>
        </p:txBody>
      </p:sp>
      <p:sp>
        <p:nvSpPr>
          <p:cNvPr id="29" name="Rectangle 28"/>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latin typeface="Arial" charset="0"/>
                <a:cs typeface="Arial" charset="0"/>
              </a:rPr>
              <a:pPr algn="r" fontAlgn="base">
                <a:spcBef>
                  <a:spcPct val="0"/>
                </a:spcBef>
                <a:spcAft>
                  <a:spcPct val="0"/>
                </a:spcAft>
                <a:defRPr/>
              </a:pPr>
              <a:t>80</a:t>
            </a:fld>
            <a:endParaRPr lang="en-US" sz="1000" dirty="0">
              <a:solidFill>
                <a:srgbClr val="000000">
                  <a:lumMod val="75000"/>
                </a:srgbClr>
              </a:solidFill>
              <a:latin typeface="Arial" charset="0"/>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5"/>
              </a:rPr>
              <a:t>http://</a:t>
            </a:r>
            <a:r>
              <a:rPr lang="en-US" sz="1000" dirty="0" smtClean="0">
                <a:solidFill>
                  <a:srgbClr val="000000">
                    <a:lumMod val="75000"/>
                  </a:srgbClr>
                </a:solidFill>
                <a:latin typeface="Arial" charset="0"/>
                <a:cs typeface="Arial" charset="0"/>
                <a:hlinkClick r:id="rId5"/>
              </a:rPr>
              <a:t>www.spc.noaa.gov/climo/online/monthly/2013_annual_summary.html</a:t>
            </a:r>
            <a:r>
              <a:rPr lang="en-US" sz="1000" dirty="0">
                <a:solidFill>
                  <a:srgbClr val="000000">
                    <a:lumMod val="75000"/>
                  </a:srgbClr>
                </a:solidFill>
                <a:latin typeface="Arial" charset="0"/>
                <a:cs typeface="Arial" charset="0"/>
                <a:hlinkClick r:id="rId5"/>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2322" name="Picture 2" descr="http://www.spc.noaa.gov/climo/online/monthly/2013_annual_map_wind.gif"/>
          <p:cNvPicPr>
            <a:picLocks noChangeAspect="1" noChangeArrowheads="1"/>
          </p:cNvPicPr>
          <p:nvPr>
            <p:custDataLst>
              <p:tags r:id="rId2"/>
            </p:custDataLst>
          </p:nvPr>
        </p:nvPicPr>
        <p:blipFill>
          <a:blip r:embed="rId6" cstate="email"/>
          <a:srcRect/>
          <a:stretch>
            <a:fillRect/>
          </a:stretch>
        </p:blipFill>
        <p:spPr bwMode="auto">
          <a:xfrm>
            <a:off x="0" y="1047171"/>
            <a:ext cx="7521677" cy="5391645"/>
          </a:xfrm>
          <a:prstGeom prst="rect">
            <a:avLst/>
          </a:prstGeom>
          <a:noFill/>
        </p:spPr>
      </p:pic>
      <p:sp>
        <p:nvSpPr>
          <p:cNvPr id="13" name="AutoShape 7"/>
          <p:cNvSpPr>
            <a:spLocks noChangeArrowheads="1"/>
          </p:cNvSpPr>
          <p:nvPr/>
        </p:nvSpPr>
        <p:spPr bwMode="blackWhite">
          <a:xfrm>
            <a:off x="147487" y="2920180"/>
            <a:ext cx="2227006" cy="1696065"/>
          </a:xfrm>
          <a:prstGeom prst="wedgeRectCallout">
            <a:avLst>
              <a:gd name="adj1" fmla="val 177039"/>
              <a:gd name="adj2" fmla="val 186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Wind damage reports were more heavily concentrated in the Southeast</a:t>
            </a:r>
            <a:endParaRPr lang="en-US" sz="2000" b="1" dirty="0">
              <a:solidFill>
                <a:srgbClr val="FFFFFF"/>
              </a:solidFill>
              <a:latin typeface="Arial" charset="0"/>
              <a:cs typeface="Arial" charset="0"/>
            </a:endParaRPr>
          </a:p>
        </p:txBody>
      </p:sp>
      <p:sp>
        <p:nvSpPr>
          <p:cNvPr id="14" name="PPTShape_0"/>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7,371 “Wind Damage” reports through July 3, causing extensive property damage</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latin typeface="Arial" charset="0"/>
                <a:cs typeface="Arial" charset="0"/>
              </a:rPr>
              <a:pPr algn="r" fontAlgn="base">
                <a:spcBef>
                  <a:spcPct val="0"/>
                </a:spcBef>
                <a:spcAft>
                  <a:spcPct val="0"/>
                </a:spcAft>
                <a:defRPr/>
              </a:pPr>
              <a:t>81</a:t>
            </a:fld>
            <a:endParaRPr lang="en-US" sz="1000" dirty="0">
              <a:solidFill>
                <a:srgbClr val="000000">
                  <a:lumMod val="75000"/>
                </a:srgbClr>
              </a:solidFill>
              <a:latin typeface="Arial" charset="0"/>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5"/>
              </a:rPr>
              <a:t>http://</a:t>
            </a:r>
            <a:r>
              <a:rPr lang="en-US" sz="1000" dirty="0" smtClean="0">
                <a:solidFill>
                  <a:srgbClr val="000000">
                    <a:lumMod val="75000"/>
                  </a:srgbClr>
                </a:solidFill>
                <a:latin typeface="Arial" charset="0"/>
                <a:cs typeface="Arial" charset="0"/>
                <a:hlinkClick r:id="rId5"/>
              </a:rPr>
              <a:t>www.spc.noaa.gov/climo/online/monthly/2013_annual_summary.html</a:t>
            </a:r>
            <a:r>
              <a:rPr lang="en-US" sz="1000" dirty="0">
                <a:solidFill>
                  <a:srgbClr val="000000">
                    <a:lumMod val="75000"/>
                  </a:srgbClr>
                </a:solidFill>
                <a:latin typeface="Arial" charset="0"/>
                <a:cs typeface="Arial" charset="0"/>
                <a:hlinkClick r:id="rId5"/>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143682" name="Picture 2" descr="http://www.spc.noaa.gov/climo/online/monthly/2013_annual_map_all.gif"/>
          <p:cNvPicPr>
            <a:picLocks noChangeAspect="1" noChangeArrowheads="1"/>
          </p:cNvPicPr>
          <p:nvPr>
            <p:custDataLst>
              <p:tags r:id="rId2"/>
            </p:custDataLst>
          </p:nvPr>
        </p:nvPicPr>
        <p:blipFill>
          <a:blip r:embed="rId6" cstate="email"/>
          <a:srcRect/>
          <a:stretch>
            <a:fillRect/>
          </a:stretch>
        </p:blipFill>
        <p:spPr bwMode="auto">
          <a:xfrm>
            <a:off x="137244" y="1135626"/>
            <a:ext cx="7448118" cy="5338916"/>
          </a:xfrm>
          <a:prstGeom prst="rect">
            <a:avLst/>
          </a:prstGeom>
          <a:noFill/>
        </p:spPr>
      </p:pic>
      <p:sp>
        <p:nvSpPr>
          <p:cNvPr id="8" name="AutoShape 7"/>
          <p:cNvSpPr>
            <a:spLocks noChangeArrowheads="1"/>
          </p:cNvSpPr>
          <p:nvPr/>
        </p:nvSpPr>
        <p:spPr bwMode="blackWhite">
          <a:xfrm>
            <a:off x="7093823" y="2684207"/>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11,717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July 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630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3,716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7,371 </a:t>
            </a:r>
            <a:r>
              <a:rPr lang="en-US" b="1" dirty="0">
                <a:solidFill>
                  <a:srgbClr val="FFFFFF"/>
                </a:solidFill>
                <a:latin typeface="Arial" pitchFamily="34" charset="0"/>
                <a:cs typeface="Arial" pitchFamily="34" charset="0"/>
              </a:rPr>
              <a:t>high wind events</a:t>
            </a:r>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576" y="1223963"/>
          <a:ext cx="8736013" cy="5099050"/>
        </p:xfrm>
        <a:graphic>
          <a:graphicData uri="http://schemas.openxmlformats.org/presentationml/2006/ole">
            <p:oleObj spid="_x0000_s13314" name="Chart" r:id="rId5" imgW="8610574" imgH="4905503" progId="MSGraph.Chart.8">
              <p:embed followColorScheme="full"/>
            </p:oleObj>
          </a:graphicData>
        </a:graphic>
      </p:graphicFrame>
      <p:sp>
        <p:nvSpPr>
          <p:cNvPr id="29699" name="Text Box 6"/>
          <p:cNvSpPr txBox="1">
            <a:spLocks noChangeArrowheads="1"/>
          </p:cNvSpPr>
          <p:nvPr/>
        </p:nvSpPr>
        <p:spPr bwMode="blackWhite">
          <a:xfrm>
            <a:off x="6454588" y="3923072"/>
            <a:ext cx="2487800" cy="2531704"/>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fontAlgn="base" hangingPunct="0">
              <a:lnSpc>
                <a:spcPct val="85000"/>
              </a:lnSpc>
              <a:spcBef>
                <a:spcPct val="50000"/>
              </a:spcBef>
              <a:spcAft>
                <a:spcPct val="0"/>
              </a:spcAft>
              <a:buClr>
                <a:srgbClr val="FFFFFF"/>
              </a:buClr>
              <a:buFont typeface="Wingdings" pitchFamily="2" charset="2"/>
              <a:buNone/>
            </a:pPr>
            <a:r>
              <a:rPr lang="en-US" b="1" dirty="0">
                <a:solidFill>
                  <a:srgbClr val="FFFFFF"/>
                </a:solidFill>
                <a:latin typeface="Arial" charset="0"/>
                <a:cs typeface="Arial" charset="0"/>
              </a:rPr>
              <a:t>Tornadoes accounted for just </a:t>
            </a:r>
            <a:r>
              <a:rPr lang="en-US" b="1" dirty="0" smtClean="0">
                <a:solidFill>
                  <a:srgbClr val="FFFFFF"/>
                </a:solidFill>
                <a:latin typeface="Arial" charset="0"/>
                <a:cs typeface="Arial" charset="0"/>
              </a:rPr>
              <a:t>5% </a:t>
            </a:r>
            <a:r>
              <a:rPr lang="en-US" b="1" dirty="0">
                <a:solidFill>
                  <a:srgbClr val="FFFFFF"/>
                </a:solidFill>
                <a:latin typeface="Arial" charset="0"/>
                <a:cs typeface="Arial" charset="0"/>
              </a:rPr>
              <a:t>of all Severe Weather </a:t>
            </a:r>
            <a:r>
              <a:rPr lang="en-US" b="1" dirty="0" smtClean="0">
                <a:solidFill>
                  <a:srgbClr val="FFFFFF"/>
                </a:solidFill>
                <a:latin typeface="Arial" charset="0"/>
                <a:cs typeface="Arial" charset="0"/>
              </a:rPr>
              <a:t>Reports so far in 2013.  Tornado and Hail reports are running below average while Wind reports are close to average</a:t>
            </a:r>
            <a:endParaRPr lang="en-US" b="1" dirty="0">
              <a:solidFill>
                <a:srgbClr val="FFFFFF"/>
              </a:solidFill>
              <a:latin typeface="Arial" charset="0"/>
              <a:cs typeface="Arial" charset="0"/>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fontAlgn="base" hangingPunct="0">
              <a:lnSpc>
                <a:spcPct val="90000"/>
              </a:lnSpc>
              <a:spcBef>
                <a:spcPct val="0"/>
              </a:spcBef>
              <a:spcAft>
                <a:spcPct val="0"/>
              </a:spcAft>
              <a:defRPr/>
            </a:pPr>
            <a:r>
              <a:rPr lang="en-US" sz="3000" b="1" dirty="0">
                <a:solidFill>
                  <a:srgbClr val="28688C"/>
                </a:solidFill>
                <a:latin typeface="Arial"/>
                <a:ea typeface="Arial Unicode MS"/>
                <a:cs typeface="Arial"/>
              </a:rPr>
              <a:t>Number of Severe Weather Reports in US, by </a:t>
            </a:r>
            <a:r>
              <a:rPr lang="en-US" sz="3000" b="1" dirty="0" smtClean="0">
                <a:solidFill>
                  <a:srgbClr val="28688C"/>
                </a:solidFill>
                <a:latin typeface="Arial"/>
                <a:ea typeface="Arial Unicode MS"/>
                <a:cs typeface="Arial"/>
              </a:rPr>
              <a:t>Type, 2013*</a:t>
            </a:r>
            <a:endParaRPr lang="en-US" sz="3000" b="1" kern="0" dirty="0">
              <a:solidFill>
                <a:srgbClr val="28688C"/>
              </a:solidFill>
              <a:latin typeface="Arial" charset="0"/>
              <a:cs typeface="Arial" charset="0"/>
            </a:endParaRPr>
          </a:p>
        </p:txBody>
      </p:sp>
      <p:sp>
        <p:nvSpPr>
          <p:cNvPr id="8" name="Rectangle 3"/>
          <p:cNvSpPr>
            <a:spLocks noChangeArrowheads="1"/>
          </p:cNvSpPr>
          <p:nvPr/>
        </p:nvSpPr>
        <p:spPr bwMode="auto">
          <a:xfrm>
            <a:off x="0" y="6466652"/>
            <a:ext cx="8242300" cy="400110"/>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smtClean="0">
                <a:solidFill>
                  <a:srgbClr val="000000">
                    <a:lumMod val="75000"/>
                  </a:srgbClr>
                </a:solidFill>
                <a:latin typeface="Arial" charset="0"/>
                <a:cs typeface="Arial" charset="0"/>
              </a:rPr>
              <a:t>*As of July 3, 2013</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NOAA Storm Prediction Center; </a:t>
            </a:r>
            <a:r>
              <a:rPr lang="en-US" sz="1000" dirty="0">
                <a:solidFill>
                  <a:srgbClr val="000000">
                    <a:lumMod val="75000"/>
                  </a:srgbClr>
                </a:solidFill>
                <a:latin typeface="Arial" charset="0"/>
                <a:cs typeface="Arial" charset="0"/>
                <a:hlinkClick r:id="rId6"/>
              </a:rPr>
              <a:t>http://</a:t>
            </a:r>
            <a:r>
              <a:rPr lang="en-US" sz="1000" dirty="0" smtClean="0">
                <a:solidFill>
                  <a:srgbClr val="000000">
                    <a:lumMod val="75000"/>
                  </a:srgbClr>
                </a:solidFill>
                <a:latin typeface="Arial" charset="0"/>
                <a:cs typeface="Arial" charset="0"/>
                <a:hlinkClick r:id="rId6"/>
              </a:rPr>
              <a:t>www.spc.noaa.gov/climo/online/monthly/2013_annual_summary.html</a:t>
            </a:r>
            <a:r>
              <a:rPr lang="en-US" sz="1000" dirty="0">
                <a:solidFill>
                  <a:srgbClr val="000000">
                    <a:lumMod val="75000"/>
                  </a:srgbClr>
                </a:solidFill>
                <a:latin typeface="Arial" charset="0"/>
                <a:cs typeface="Arial" charset="0"/>
                <a:hlinkClick r:id="rId6"/>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sp>
        <p:nvSpPr>
          <p:cNvPr id="6" name="Date Placeholder 5"/>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solidFill>
                  <a:srgbClr val="000000"/>
                </a:solidFill>
              </a:rPr>
              <a:pPr>
                <a:defRPr/>
              </a:pPr>
              <a:t>82</a:t>
            </a:fld>
            <a:endParaRPr lang="en-US">
              <a:solidFill>
                <a:srgbClr val="000000"/>
              </a:solidFill>
            </a:endParaRPr>
          </a:p>
        </p:txBody>
      </p:sp>
    </p:spTree>
    <p:custDataLst>
      <p:tags r:id="rId2"/>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CF1E8D28-9818-4895-9ECE-BCCD5C2326B4}"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83</a:t>
            </a:fld>
            <a:endParaRPr lang="en-US" sz="900">
              <a:solidFill>
                <a:srgbClr val="FFFFFF"/>
              </a:solidFill>
              <a:latin typeface="Arial" charset="0"/>
              <a:cs typeface="Arial" charset="0"/>
            </a:endParaRPr>
          </a:p>
        </p:txBody>
      </p:sp>
      <p:pic>
        <p:nvPicPr>
          <p:cNvPr id="109572"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fontAlgn="base">
              <a:lnSpc>
                <a:spcPct val="85000"/>
              </a:lnSpc>
              <a:spcBef>
                <a:spcPct val="25000"/>
              </a:spcBef>
              <a:spcAft>
                <a:spcPct val="0"/>
              </a:spcAft>
              <a:defRPr/>
            </a:pPr>
            <a:r>
              <a:rPr lang="en-US" sz="2800" b="1" dirty="0" smtClean="0">
                <a:solidFill>
                  <a:srgbClr val="FFFFFF"/>
                </a:solidFill>
                <a:latin typeface="Arial" charset="0"/>
                <a:cs typeface="Arial" charset="0"/>
              </a:rPr>
              <a:t>OUTLOOK FOR 2013 HURRICANE SEASON: ABOVE AVERAGE ACTIVITY EXPECTED</a:t>
            </a:r>
            <a:endParaRPr lang="en-US" sz="2800" b="1" dirty="0">
              <a:solidFill>
                <a:srgbClr val="FFFFFF"/>
              </a:solidFill>
              <a:latin typeface="Arial" charset="0"/>
              <a:cs typeface="Arial" charset="0"/>
            </a:endParaRPr>
          </a:p>
        </p:txBody>
      </p:sp>
      <p:sp>
        <p:nvSpPr>
          <p:cNvPr id="109574" name="TextBox 5"/>
          <p:cNvSpPr txBox="1">
            <a:spLocks noChangeArrowheads="1"/>
          </p:cNvSpPr>
          <p:nvPr/>
        </p:nvSpPr>
        <p:spPr bwMode="auto">
          <a:xfrm>
            <a:off x="947738" y="4498975"/>
            <a:ext cx="7331075" cy="2062103"/>
          </a:xfrm>
          <a:prstGeom prst="rect">
            <a:avLst/>
          </a:prstGeom>
          <a:noFill/>
          <a:ln w="9525">
            <a:noFill/>
            <a:miter lim="800000"/>
            <a:headEnd/>
            <a:tailEnd/>
          </a:ln>
        </p:spPr>
        <p:txBody>
          <a:bodyPr>
            <a:spAutoFit/>
          </a:bodyPr>
          <a:lstStyle/>
          <a:p>
            <a:pPr algn="ctr" fontAlgn="base">
              <a:spcBef>
                <a:spcPct val="0"/>
              </a:spcBef>
              <a:spcAft>
                <a:spcPct val="0"/>
              </a:spcAft>
            </a:pPr>
            <a:r>
              <a:rPr lang="en-US" sz="3200" b="1" i="1" dirty="0" smtClean="0">
                <a:solidFill>
                  <a:srgbClr val="225A7A"/>
                </a:solidFill>
                <a:latin typeface="Arial" charset="0"/>
                <a:cs typeface="Arial" charset="0"/>
              </a:rPr>
              <a:t>Hurricanes and Tropical Storms Frequently Drive Some of the Largest Losses Each Year as with Sandy in 2012</a:t>
            </a:r>
            <a:endParaRPr lang="en-US" sz="3200" b="1" i="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83</a:t>
            </a:fld>
            <a:endParaRPr lang="en-US">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pPr>
            <a:r>
              <a:rPr lang="en-US" sz="1400" dirty="0" smtClean="0">
                <a:solidFill>
                  <a:srgbClr val="000000"/>
                </a:solidFill>
                <a:latin typeface="Arial" pitchFamily="34" charset="0"/>
                <a:cs typeface="Arial" charset="0"/>
              </a:rPr>
              <a:t>Source</a:t>
            </a:r>
            <a:r>
              <a:rPr lang="en-US" sz="1400" dirty="0">
                <a:solidFill>
                  <a:srgbClr val="000000"/>
                </a:solidFill>
                <a:latin typeface="Arial" pitchFamily="34" charset="0"/>
                <a:cs typeface="Arial" charset="0"/>
              </a:rPr>
              <a:t>: Philip </a:t>
            </a:r>
            <a:r>
              <a:rPr lang="en-US" sz="1400" dirty="0" err="1">
                <a:solidFill>
                  <a:srgbClr val="000000"/>
                </a:solidFill>
                <a:latin typeface="Arial" pitchFamily="34" charset="0"/>
                <a:cs typeface="Arial" charset="0"/>
              </a:rPr>
              <a:t>Klotzbach</a:t>
            </a:r>
            <a:r>
              <a:rPr lang="en-US" sz="1400" dirty="0">
                <a:solidFill>
                  <a:srgbClr val="000000"/>
                </a:solidFill>
                <a:latin typeface="Arial" pitchFamily="34" charset="0"/>
                <a:cs typeface="Arial" charset="0"/>
              </a:rPr>
              <a:t> and Dr. William Gray, Colorado State University, </a:t>
            </a:r>
            <a:r>
              <a:rPr lang="en-US" sz="1400" dirty="0" smtClean="0">
                <a:solidFill>
                  <a:srgbClr val="000000"/>
                </a:solidFill>
                <a:latin typeface="Arial" pitchFamily="34" charset="0"/>
                <a:cs typeface="Arial" charset="0"/>
              </a:rPr>
              <a:t>June 2013, accessed at </a:t>
            </a:r>
            <a:r>
              <a:rPr lang="en-US" sz="1400" dirty="0" smtClean="0">
                <a:solidFill>
                  <a:srgbClr val="000000"/>
                </a:solidFill>
                <a:latin typeface="Arial" pitchFamily="34" charset="0"/>
                <a:cs typeface="Arial" charset="0"/>
                <a:hlinkClick r:id="rId4"/>
              </a:rPr>
              <a:t>http://tropical.atmos.colostate.edu/forecasts/2013/jun2013/jun2013.pdf</a:t>
            </a:r>
            <a:r>
              <a:rPr lang="en-US" sz="1400" dirty="0" smtClean="0">
                <a:solidFill>
                  <a:srgbClr val="000000"/>
                </a:solidFill>
                <a:latin typeface="Arial" pitchFamily="34" charset="0"/>
                <a:cs typeface="Arial" charset="0"/>
              </a:rPr>
              <a:t> ; Insurance Information Institute..</a:t>
            </a:r>
            <a:endParaRPr lang="en-US" sz="1000" b="1" dirty="0">
              <a:solidFill>
                <a:srgbClr val="000000"/>
              </a:solidFill>
              <a:latin typeface="Arial" pitchFamily="34"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pPr>
            <a:r>
              <a:rPr lang="en-US" sz="1400" dirty="0">
                <a:solidFill>
                  <a:srgbClr val="000000"/>
                </a:solidFill>
                <a:latin typeface="Arial" pitchFamily="34" charset="0"/>
                <a:cs typeface="Arial" charset="0"/>
              </a:rPr>
              <a:t>*Average over the past century.</a:t>
            </a:r>
          </a:p>
          <a:p>
            <a:pPr fontAlgn="base">
              <a:spcBef>
                <a:spcPct val="0"/>
              </a:spcBef>
              <a:spcAft>
                <a:spcPct val="0"/>
              </a:spcAft>
            </a:pPr>
            <a:r>
              <a:rPr lang="en-US" sz="1400" dirty="0">
                <a:solidFill>
                  <a:srgbClr val="000000"/>
                </a:solidFill>
                <a:latin typeface="Arial" pitchFamily="34" charset="0"/>
                <a:cs typeface="Arial" charset="0"/>
              </a:rPr>
              <a:t>Source: Philip </a:t>
            </a:r>
            <a:r>
              <a:rPr lang="en-US" sz="1400" dirty="0" err="1">
                <a:solidFill>
                  <a:srgbClr val="000000"/>
                </a:solidFill>
                <a:latin typeface="Arial" pitchFamily="34" charset="0"/>
                <a:cs typeface="Arial" charset="0"/>
              </a:rPr>
              <a:t>Klotzbach</a:t>
            </a:r>
            <a:r>
              <a:rPr lang="en-US" sz="1400" dirty="0">
                <a:solidFill>
                  <a:srgbClr val="000000"/>
                </a:solidFill>
                <a:latin typeface="Arial" pitchFamily="34" charset="0"/>
                <a:cs typeface="Arial" charset="0"/>
              </a:rPr>
              <a:t> and Dr. William Gray, Colorado State University, </a:t>
            </a:r>
            <a:r>
              <a:rPr lang="en-US" sz="1400" dirty="0" smtClean="0">
                <a:solidFill>
                  <a:srgbClr val="000000"/>
                </a:solidFill>
                <a:latin typeface="Arial" pitchFamily="34" charset="0"/>
                <a:cs typeface="Arial" charset="0"/>
              </a:rPr>
              <a:t>June 2013.</a:t>
            </a:r>
            <a:endParaRPr lang="en-US" sz="1000" b="1" dirty="0">
              <a:solidFill>
                <a:srgbClr val="000000"/>
              </a:solidFill>
              <a:latin typeface="Arial" pitchFamily="34"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928631"/>
          <a:ext cx="8964613" cy="3348037"/>
        </p:xfrm>
        <a:graphic>
          <a:graphicData uri="http://schemas.openxmlformats.org/presentationml/2006/ole">
            <p:oleObj spid="_x0000_s14338" name="Chart" r:id="rId5" imgW="8419996" imgH="3371740" progId="MSGraph.Chart.8">
              <p:embed followColorScheme="full"/>
            </p:oleObj>
          </a:graphicData>
        </a:graphic>
      </p:graphicFrame>
      <p:sp>
        <p:nvSpPr>
          <p:cNvPr id="2067463" name="AutoShape 7"/>
          <p:cNvSpPr>
            <a:spLocks noChangeArrowheads="1"/>
          </p:cNvSpPr>
          <p:nvPr/>
        </p:nvSpPr>
        <p:spPr bwMode="blackWhite">
          <a:xfrm>
            <a:off x="4807975" y="2787445"/>
            <a:ext cx="3229896" cy="1224115"/>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Hurricane Sandy became the 3</a:t>
            </a:r>
            <a:r>
              <a:rPr lang="en-US" sz="2000" b="1" baseline="30000" dirty="0" smtClean="0">
                <a:solidFill>
                  <a:srgbClr val="FFFFFF"/>
                </a:solidFill>
                <a:latin typeface="Arial" charset="0"/>
                <a:cs typeface="Arial" charset="0"/>
              </a:rPr>
              <a:t>rd</a:t>
            </a:r>
            <a:r>
              <a:rPr lang="en-US" sz="2000" b="1" dirty="0" smtClean="0">
                <a:solidFill>
                  <a:srgbClr val="FFFFFF"/>
                </a:solidFill>
                <a:latin typeface="Arial" charset="0"/>
                <a:cs typeface="Arial" charset="0"/>
              </a:rPr>
              <a:t> costliest hurricane </a:t>
            </a:r>
            <a:r>
              <a:rPr lang="en-US" sz="2000" b="1" dirty="0">
                <a:solidFill>
                  <a:srgbClr val="FFFFFF"/>
                </a:solidFill>
                <a:latin typeface="Arial" charset="0"/>
                <a:cs typeface="Arial" charset="0"/>
              </a:rPr>
              <a:t>in US insurance history</a:t>
            </a:r>
          </a:p>
        </p:txBody>
      </p:sp>
      <p:sp>
        <p:nvSpPr>
          <p:cNvPr id="10" name="PPTShape_0"/>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Hurricane Irene became the 12</a:t>
            </a:r>
            <a:r>
              <a:rPr lang="en-US" sz="2000" b="1" baseline="30000" dirty="0" smtClean="0">
                <a:solidFill>
                  <a:srgbClr val="FFFFFF"/>
                </a:solidFill>
                <a:latin typeface="Arial" charset="0"/>
                <a:cs typeface="Arial" charset="0"/>
              </a:rPr>
              <a:t>th</a:t>
            </a:r>
            <a:r>
              <a:rPr lang="en-US" sz="2000" b="1" dirty="0" smtClean="0">
                <a:solidFill>
                  <a:srgbClr val="FFFFFF"/>
                </a:solidFill>
                <a:latin typeface="Arial" charset="0"/>
                <a:cs typeface="Arial" charset="0"/>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fontAlgn="base">
              <a:spcBef>
                <a:spcPct val="0"/>
              </a:spcBef>
              <a:spcAft>
                <a:spcPct val="0"/>
              </a:spcAft>
              <a:defRPr/>
            </a:pPr>
            <a:r>
              <a:rPr lang="en-US" sz="2400" b="1" dirty="0" smtClean="0">
                <a:solidFill>
                  <a:srgbClr val="FFFFFF"/>
                </a:solidFill>
                <a:latin typeface="Arial" charset="0"/>
                <a:cs typeface="Arial" charset="0"/>
              </a:rPr>
              <a:t>10 of the 12 most costly hurricanes in insurance history occurred over the past 9 years (2004—2012)</a:t>
            </a:r>
          </a:p>
        </p:txBody>
      </p:sp>
    </p:spTree>
    <p:custDataLst>
      <p:tags r:id="rId2"/>
    </p:custData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5362" name="Chart" r:id="rId5"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Insurers Will Pay at Least $18.75 Billion to 1.52 Million Policyholders Across 15 States and DC in the Wake of Hurricane Sandy</a:t>
            </a:r>
            <a:endParaRPr lang="en-US" b="1" dirty="0">
              <a:solidFill>
                <a:srgbClr val="FFFFFF"/>
              </a:solidFill>
              <a:latin typeface="Arial" charset="0"/>
              <a:cs typeface="Arial" charset="0"/>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solidFill>
                  <a:srgbClr val="000000"/>
                </a:solidFill>
              </a:rPr>
              <a:pPr/>
              <a:t>87</a:t>
            </a:fld>
            <a:endParaRPr lang="en-US" smtClean="0">
              <a:solidFill>
                <a:srgbClr val="000000"/>
              </a:solidFill>
            </a:endParaRPr>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TOTAL = $18.75 BILLION</a:t>
            </a:r>
            <a:endParaRPr lang="en-US" sz="2000" b="1" dirty="0">
              <a:solidFill>
                <a:srgbClr val="225A7A"/>
              </a:solidFill>
              <a:latin typeface="Arial" charset="0"/>
              <a:cs typeface="Arial" charset="0"/>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Thousands)</a:t>
            </a:r>
            <a:endParaRPr lang="en-US" sz="1600" b="1" dirty="0">
              <a:solidFill>
                <a:srgbClr val="225A7A"/>
              </a:solidFill>
              <a:latin typeface="Arial" charset="0"/>
              <a:cs typeface="Arial" charset="0"/>
            </a:endParaRPr>
          </a:p>
        </p:txBody>
      </p:sp>
      <p:sp>
        <p:nvSpPr>
          <p:cNvPr id="12" name="PPTShape_0"/>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 Catastrophe loss data is for Catastrophe Serial No. 90 (Oct. 28 – 31, 2012) from PCS as of Jan. 18, 2013; Insurance Information Institute . </a:t>
            </a:r>
            <a:endParaRPr lang="en-US" sz="1100" dirty="0">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16386" name="Chart" r:id="rId5"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fontAlgn="base" hangingPunct="0">
              <a:lnSpc>
                <a:spcPct val="85000"/>
              </a:lnSpc>
              <a:spcBef>
                <a:spcPct val="50000"/>
              </a:spcBef>
              <a:spcAft>
                <a:spcPct val="0"/>
              </a:spcAft>
              <a:buClr>
                <a:srgbClr val="FFFFFF"/>
              </a:buClr>
              <a:buFont typeface="Wingdings" pitchFamily="2" charset="2"/>
              <a:buNone/>
            </a:pPr>
            <a:r>
              <a:rPr lang="en-US" b="1" dirty="0" smtClean="0">
                <a:solidFill>
                  <a:srgbClr val="FFFFFF"/>
                </a:solidFill>
                <a:latin typeface="Arial" charset="0"/>
                <a:cs typeface="Arial" charset="0"/>
              </a:rPr>
              <a:t>Although Commercial Lines accounted for only 13% of total claims, they account for 48% of all claim dollars paid. In most hurricanes, Commercial Lines accounts for about 1/3 of insured losses.</a:t>
            </a:r>
            <a:endParaRPr lang="en-US" b="1" dirty="0">
              <a:solidFill>
                <a:srgbClr val="FFFFFF"/>
              </a:solidFill>
              <a:latin typeface="Arial" charset="0"/>
              <a:cs typeface="Arial" charset="0"/>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fontAlgn="base" hangingPunct="0">
              <a:lnSpc>
                <a:spcPct val="90000"/>
              </a:lnSpc>
              <a:spcBef>
                <a:spcPct val="0"/>
              </a:spcBef>
              <a:spcAft>
                <a:spcPct val="0"/>
              </a:spcAft>
              <a:defRPr/>
            </a:pPr>
            <a:r>
              <a:rPr lang="en-US" sz="3000" b="1" dirty="0" smtClean="0">
                <a:solidFill>
                  <a:srgbClr val="28688C"/>
                </a:solidFill>
                <a:latin typeface="Arial"/>
                <a:ea typeface="Arial Unicode MS"/>
                <a:cs typeface="Arial"/>
              </a:rPr>
              <a:t>Hurricane Sandy: Insured Loss by</a:t>
            </a:r>
          </a:p>
          <a:p>
            <a:pPr defTabSz="114300" eaLnBrk="0" fontAlgn="base" hangingPunct="0">
              <a:lnSpc>
                <a:spcPct val="90000"/>
              </a:lnSpc>
              <a:spcBef>
                <a:spcPct val="0"/>
              </a:spcBef>
              <a:spcAft>
                <a:spcPct val="0"/>
              </a:spcAft>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latin typeface="Arial" charset="0"/>
              <a:cs typeface="Arial" charset="0"/>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smtClean="0">
                <a:solidFill>
                  <a:srgbClr val="000000">
                    <a:lumMod val="75000"/>
                  </a:srgbClr>
                </a:solidFill>
                <a:latin typeface="Arial" charset="0"/>
                <a:cs typeface="Arial" charset="0"/>
              </a:rPr>
              <a:t>*PCS insured loss estimates as of 1/18/13. Catastrophe modeler estimates range up to $25 billion.  All figures exclude losses paid by the NFIP.</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PCS;  Insurance Information Institute.</a:t>
            </a:r>
            <a:endParaRPr lang="en-US" sz="1000" i="1" dirty="0">
              <a:solidFill>
                <a:srgbClr val="000000">
                  <a:lumMod val="75000"/>
                </a:srgbClr>
              </a:solidFill>
              <a:latin typeface="Arial" charset="0"/>
              <a:cs typeface="Arial" charset="0"/>
            </a:endParaRPr>
          </a:p>
        </p:txBody>
      </p:sp>
      <p:sp>
        <p:nvSpPr>
          <p:cNvPr id="6" name="Date Placeholder 5"/>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solidFill>
                  <a:srgbClr val="000000"/>
                </a:solidFill>
              </a:rPr>
              <a:pPr>
                <a:defRPr/>
              </a:pPr>
              <a:t>88</a:t>
            </a:fld>
            <a:endParaRPr lang="en-US">
              <a:solidFill>
                <a:srgbClr val="000000"/>
              </a:solidFill>
            </a:endParaRPr>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2400" b="1" u="sng" dirty="0" smtClean="0">
                <a:solidFill>
                  <a:srgbClr val="225A7A"/>
                </a:solidFill>
                <a:latin typeface="Arial" charset="0"/>
                <a:cs typeface="Arial" charset="0"/>
              </a:rPr>
              <a:t>Total Claim Value = $18.75 Billion*</a:t>
            </a:r>
            <a:endParaRPr lang="en-US" sz="2400" b="1" u="sng" dirty="0">
              <a:solidFill>
                <a:srgbClr val="225A7A"/>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89</a:t>
            </a:fld>
            <a:endParaRPr lang="en-US" smtClean="0">
              <a:solidFill>
                <a:srgbClr val="000000"/>
              </a:solidFill>
            </a:endParaRPr>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17410" name="Chart" r:id="rId5"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Commercial (i.e., business claims) are more expensive because the value of property is often higher as well as the impact of insured business interruption losses</a:t>
            </a:r>
            <a:endParaRPr lang="en-US" sz="1600" b="1" dirty="0">
              <a:solidFill>
                <a:srgbClr val="FFFFFF"/>
              </a:solidFill>
              <a:latin typeface="Arial" charset="0"/>
              <a:cs typeface="Arial" charset="0"/>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charset="0"/>
                <a:cs typeface="Arial" charset="0"/>
              </a:rPr>
              <a:t>*Includes rental and condo policies (excludes NFIP flood).   **Preliminary as of May 14, 2013.</a:t>
            </a:r>
          </a:p>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charset="0"/>
                <a:cs typeface="Arial" charset="0"/>
              </a:rPr>
              <a:t>Sources: Catastrophe loss data is for Catastrophe Serial No. 90 (Oct. 28 – 31, 2012) from PCS as of March 2013; Insurance Information Institute. </a:t>
            </a:r>
            <a:endParaRPr lang="en-US" sz="1000" dirty="0">
              <a:solidFill>
                <a:srgbClr val="000000"/>
              </a:solidFill>
              <a:latin typeface="Arial" charset="0"/>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charset="0"/>
                <a:cs typeface="Arial" charset="0"/>
              </a:rPr>
              <a:t>Hurricane Sandy: Average Claim Payment by Type of Claim </a:t>
            </a:r>
          </a:p>
        </p:txBody>
      </p:sp>
      <p:sp>
        <p:nvSpPr>
          <p:cNvPr id="15" name="PPTShape_0"/>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Commercial (Business) Claims Were Nearly Seven Times More Expensive than Homeowners Claims; Vehicle Claims Were Unusually Expensive  Due to Extensive Flooding</a:t>
            </a:r>
            <a:endParaRPr lang="en-US"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65331" y="1447800"/>
            <a:ext cx="8542337" cy="50749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19"/>
          <p:cNvSpPr>
            <a:spLocks noGrp="1"/>
          </p:cNvSpPr>
          <p:nvPr>
            <p:ph type="title"/>
          </p:nvPr>
        </p:nvSpPr>
        <p:spPr>
          <a:xfrm>
            <a:off x="323850" y="252413"/>
            <a:ext cx="8601579" cy="720000"/>
          </a:xfrm>
        </p:spPr>
        <p:txBody>
          <a:bodyPr>
            <a:normAutofit/>
          </a:bodyPr>
          <a:lstStyle/>
          <a:p>
            <a:pPr lvl="0">
              <a:spcBef>
                <a:spcPts val="0"/>
              </a:spcBef>
            </a:pPr>
            <a:r>
              <a:rPr lang="de-DE" dirty="0" smtClean="0"/>
              <a:t>Natural Disasters in the United States, 1980 – 2013 </a:t>
            </a:r>
            <a:br>
              <a:rPr lang="de-DE" dirty="0" smtClean="0"/>
            </a:br>
            <a:r>
              <a:rPr lang="en-US" sz="1800" dirty="0" smtClean="0"/>
              <a:t>Number of Events (Annual Totals 1980 – 2012 vs. First Six Months 2013)</a:t>
            </a:r>
            <a:endParaRPr lang="de-DE" sz="1800" dirty="0"/>
          </a:p>
        </p:txBody>
      </p:sp>
      <p:grpSp>
        <p:nvGrpSpPr>
          <p:cNvPr id="2" name="Gruppieren 20"/>
          <p:cNvGrpSpPr/>
          <p:nvPr>
            <p:custDataLst>
              <p:tags r:id="rId2"/>
            </p:custDataLst>
          </p:nvPr>
        </p:nvGrpSpPr>
        <p:grpSpPr>
          <a:xfrm>
            <a:off x="723981" y="5882058"/>
            <a:ext cx="8089328" cy="553998"/>
            <a:chOff x="757672" y="5824704"/>
            <a:chExt cx="8089328" cy="553998"/>
          </a:xfrm>
        </p:grpSpPr>
        <p:grpSp>
          <p:nvGrpSpPr>
            <p:cNvPr id="3" name="Gruppieren 37"/>
            <p:cNvGrpSpPr/>
            <p:nvPr/>
          </p:nvGrpSpPr>
          <p:grpSpPr>
            <a:xfrm>
              <a:off x="2857459" y="5824704"/>
              <a:ext cx="1964702" cy="400110"/>
              <a:chOff x="7409219" y="2981265"/>
              <a:chExt cx="1964702" cy="400110"/>
            </a:xfrm>
          </p:grpSpPr>
          <p:sp>
            <p:nvSpPr>
              <p:cNvPr id="18" name="Text Box 34"/>
              <p:cNvSpPr txBox="1">
                <a:spLocks noChangeArrowheads="1"/>
              </p:cNvSpPr>
              <p:nvPr/>
            </p:nvSpPr>
            <p:spPr bwMode="auto">
              <a:xfrm>
                <a:off x="7551255" y="2981265"/>
                <a:ext cx="1822666" cy="400110"/>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1">
                        <a:lumMod val="85000"/>
                        <a:lumOff val="15000"/>
                      </a:schemeClr>
                    </a:solidFill>
                  </a:rPr>
                  <a:t>Meteorological</a:t>
                </a:r>
                <a:r>
                  <a:rPr lang="en-GB" sz="1000" dirty="0" smtClean="0">
                    <a:solidFill>
                      <a:schemeClr val="tx1">
                        <a:lumMod val="85000"/>
                        <a:lumOff val="15000"/>
                      </a:schemeClr>
                    </a:solidFill>
                  </a:rPr>
                  <a:t> </a:t>
                </a:r>
                <a:r>
                  <a:rPr lang="en-GB" sz="1000" b="1" dirty="0" smtClean="0">
                    <a:solidFill>
                      <a:schemeClr val="tx1">
                        <a:lumMod val="85000"/>
                        <a:lumOff val="15000"/>
                      </a:schemeClr>
                    </a:solidFill>
                  </a:rPr>
                  <a:t>events</a:t>
                </a:r>
              </a:p>
              <a:p>
                <a:pPr>
                  <a:lnSpc>
                    <a:spcPct val="100000"/>
                  </a:lnSpc>
                </a:pPr>
                <a:r>
                  <a:rPr lang="en-GB" sz="1000" dirty="0" smtClean="0">
                    <a:solidFill>
                      <a:schemeClr val="tx1">
                        <a:lumMod val="85000"/>
                        <a:lumOff val="15000"/>
                      </a:schemeClr>
                    </a:solidFill>
                  </a:rPr>
                  <a:t>(Storm)</a:t>
                </a:r>
                <a:endParaRPr lang="en-GB" sz="1000" dirty="0">
                  <a:solidFill>
                    <a:schemeClr val="tx1">
                      <a:lumMod val="85000"/>
                      <a:lumOff val="15000"/>
                    </a:schemeClr>
                  </a:solidFill>
                </a:endParaRPr>
              </a:p>
            </p:txBody>
          </p:sp>
          <p:sp>
            <p:nvSpPr>
              <p:cNvPr id="19" name="Rectangle 29"/>
              <p:cNvSpPr>
                <a:spLocks noChangeArrowheads="1"/>
              </p:cNvSpPr>
              <p:nvPr/>
            </p:nvSpPr>
            <p:spPr bwMode="auto">
              <a:xfrm>
                <a:off x="7409219" y="3053680"/>
                <a:ext cx="144000" cy="144000"/>
              </a:xfrm>
              <a:prstGeom prst="rect">
                <a:avLst/>
              </a:prstGeom>
              <a:solidFill>
                <a:schemeClr val="accent2">
                  <a:lumMod val="75000"/>
                </a:schemeClr>
              </a:solidFill>
              <a:ln w="9525">
                <a:noFill/>
                <a:miter lim="800000"/>
                <a:headEnd/>
                <a:tailEnd/>
              </a:ln>
            </p:spPr>
            <p:txBody>
              <a:bodyPr wrap="none" anchor="ctr"/>
              <a:lstStyle/>
              <a:p>
                <a:endParaRPr lang="de-DE" sz="1000"/>
              </a:p>
            </p:txBody>
          </p:sp>
        </p:grpSp>
        <p:grpSp>
          <p:nvGrpSpPr>
            <p:cNvPr id="4" name="Gruppieren 40"/>
            <p:cNvGrpSpPr/>
            <p:nvPr/>
          </p:nvGrpSpPr>
          <p:grpSpPr>
            <a:xfrm>
              <a:off x="4896904" y="5824704"/>
              <a:ext cx="1710926" cy="553998"/>
              <a:chOff x="7357463" y="3705385"/>
              <a:chExt cx="1710926" cy="553998"/>
            </a:xfrm>
          </p:grpSpPr>
          <p:sp>
            <p:nvSpPr>
              <p:cNvPr id="16" name="Text Box 35"/>
              <p:cNvSpPr txBox="1">
                <a:spLocks noChangeArrowheads="1"/>
              </p:cNvSpPr>
              <p:nvPr/>
            </p:nvSpPr>
            <p:spPr bwMode="auto">
              <a:xfrm>
                <a:off x="7499498" y="3705385"/>
                <a:ext cx="1568891" cy="553998"/>
              </a:xfrm>
              <a:prstGeom prst="rect">
                <a:avLst/>
              </a:prstGeom>
              <a:noFill/>
              <a:ln w="9525">
                <a:noFill/>
                <a:miter lim="800000"/>
                <a:headEnd/>
                <a:tailEnd/>
              </a:ln>
            </p:spPr>
            <p:txBody>
              <a:bodyPr wrap="square">
                <a:spAutoFit/>
              </a:bodyPr>
              <a:lstStyle/>
              <a:p>
                <a:pPr>
                  <a:lnSpc>
                    <a:spcPct val="100000"/>
                  </a:lnSpc>
                </a:pPr>
                <a:r>
                  <a:rPr lang="de-DE" sz="1000" b="1" dirty="0" smtClean="0">
                    <a:solidFill>
                      <a:schemeClr val="tx1">
                        <a:lumMod val="85000"/>
                        <a:lumOff val="15000"/>
                      </a:schemeClr>
                    </a:solidFill>
                  </a:rPr>
                  <a:t>Hydrological</a:t>
                </a:r>
                <a:r>
                  <a:rPr lang="de-DE" sz="1000" dirty="0" smtClean="0">
                    <a:solidFill>
                      <a:schemeClr val="tx1">
                        <a:lumMod val="85000"/>
                        <a:lumOff val="15000"/>
                      </a:schemeClr>
                    </a:solidFill>
                  </a:rPr>
                  <a:t> </a:t>
                </a:r>
                <a:r>
                  <a:rPr lang="de-DE" sz="1000" b="1" dirty="0" err="1" smtClean="0">
                    <a:solidFill>
                      <a:schemeClr val="tx1">
                        <a:lumMod val="85000"/>
                        <a:lumOff val="15000"/>
                      </a:schemeClr>
                    </a:solidFill>
                  </a:rPr>
                  <a:t>events</a:t>
                </a:r>
                <a:endParaRPr lang="de-DE" sz="1000" b="1" dirty="0">
                  <a:solidFill>
                    <a:schemeClr val="tx1">
                      <a:lumMod val="85000"/>
                      <a:lumOff val="15000"/>
                    </a:schemeClr>
                  </a:solidFill>
                </a:endParaRPr>
              </a:p>
              <a:p>
                <a:pPr>
                  <a:lnSpc>
                    <a:spcPct val="100000"/>
                  </a:lnSpc>
                </a:pPr>
                <a:r>
                  <a:rPr lang="de-DE" sz="1000" dirty="0" smtClean="0">
                    <a:solidFill>
                      <a:schemeClr val="tx1">
                        <a:lumMod val="85000"/>
                        <a:lumOff val="15000"/>
                      </a:schemeClr>
                    </a:solidFill>
                  </a:rPr>
                  <a:t>(</a:t>
                </a:r>
                <a:r>
                  <a:rPr lang="de-DE" sz="1000" dirty="0" err="1" smtClean="0">
                    <a:solidFill>
                      <a:schemeClr val="tx1">
                        <a:lumMod val="85000"/>
                        <a:lumOff val="15000"/>
                      </a:schemeClr>
                    </a:solidFill>
                  </a:rPr>
                  <a:t>Flood</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mass</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movement</a:t>
                </a:r>
                <a:r>
                  <a:rPr lang="de-DE" sz="1000" dirty="0" smtClean="0">
                    <a:solidFill>
                      <a:schemeClr val="tx1">
                        <a:lumMod val="85000"/>
                        <a:lumOff val="15000"/>
                      </a:schemeClr>
                    </a:solidFill>
                  </a:rPr>
                  <a:t>)</a:t>
                </a:r>
                <a:endParaRPr lang="de-DE" sz="1000" dirty="0">
                  <a:solidFill>
                    <a:schemeClr val="tx1">
                      <a:lumMod val="85000"/>
                      <a:lumOff val="15000"/>
                    </a:schemeClr>
                  </a:solidFill>
                </a:endParaRPr>
              </a:p>
            </p:txBody>
          </p:sp>
          <p:sp>
            <p:nvSpPr>
              <p:cNvPr id="17" name="Rectangle 30"/>
              <p:cNvSpPr>
                <a:spLocks noChangeArrowheads="1"/>
              </p:cNvSpPr>
              <p:nvPr/>
            </p:nvSpPr>
            <p:spPr bwMode="auto">
              <a:xfrm>
                <a:off x="7357463" y="3777800"/>
                <a:ext cx="144000" cy="144000"/>
              </a:xfrm>
              <a:prstGeom prst="rect">
                <a:avLst/>
              </a:prstGeom>
              <a:solidFill>
                <a:schemeClr val="accent1">
                  <a:lumMod val="75000"/>
                </a:schemeClr>
              </a:solidFill>
              <a:ln w="9525">
                <a:noFill/>
                <a:miter lim="800000"/>
                <a:headEnd/>
                <a:tailEnd/>
              </a:ln>
            </p:spPr>
            <p:txBody>
              <a:bodyPr wrap="none" anchor="ctr"/>
              <a:lstStyle/>
              <a:p>
                <a:endParaRPr lang="de-DE" sz="1000"/>
              </a:p>
            </p:txBody>
          </p:sp>
        </p:grpSp>
        <p:grpSp>
          <p:nvGrpSpPr>
            <p:cNvPr id="5" name="Gruppieren 43"/>
            <p:cNvGrpSpPr/>
            <p:nvPr/>
          </p:nvGrpSpPr>
          <p:grpSpPr>
            <a:xfrm>
              <a:off x="6819106" y="5824704"/>
              <a:ext cx="2027894" cy="553998"/>
              <a:chOff x="7297081" y="4495959"/>
              <a:chExt cx="1546036" cy="553998"/>
            </a:xfrm>
          </p:grpSpPr>
          <p:sp>
            <p:nvSpPr>
              <p:cNvPr id="14" name="Text Box 33"/>
              <p:cNvSpPr txBox="1">
                <a:spLocks noChangeArrowheads="1"/>
              </p:cNvSpPr>
              <p:nvPr/>
            </p:nvSpPr>
            <p:spPr bwMode="auto">
              <a:xfrm>
                <a:off x="7439117" y="4495959"/>
                <a:ext cx="1404000" cy="553998"/>
              </a:xfrm>
              <a:prstGeom prst="rect">
                <a:avLst/>
              </a:prstGeom>
              <a:noFill/>
              <a:ln w="9525">
                <a:noFill/>
                <a:miter lim="800000"/>
                <a:headEnd/>
                <a:tailEnd/>
              </a:ln>
            </p:spPr>
            <p:txBody>
              <a:bodyPr wrap="square">
                <a:spAutoFit/>
              </a:bodyPr>
              <a:lstStyle/>
              <a:p>
                <a:pPr>
                  <a:lnSpc>
                    <a:spcPct val="100000"/>
                  </a:lnSpc>
                </a:pPr>
                <a:r>
                  <a:rPr lang="de-DE" sz="1000" b="1" dirty="0" err="1" smtClean="0">
                    <a:solidFill>
                      <a:schemeClr val="tx1">
                        <a:lumMod val="85000"/>
                        <a:lumOff val="15000"/>
                      </a:schemeClr>
                    </a:solidFill>
                  </a:rPr>
                  <a:t>Climatological</a:t>
                </a:r>
                <a:r>
                  <a:rPr lang="de-DE" sz="1000" dirty="0" smtClean="0">
                    <a:solidFill>
                      <a:schemeClr val="tx1">
                        <a:lumMod val="85000"/>
                        <a:lumOff val="15000"/>
                      </a:schemeClr>
                    </a:solidFill>
                  </a:rPr>
                  <a:t> </a:t>
                </a:r>
                <a:r>
                  <a:rPr lang="de-DE" sz="1000" b="1" dirty="0" err="1" smtClean="0">
                    <a:solidFill>
                      <a:schemeClr val="tx1">
                        <a:lumMod val="85000"/>
                        <a:lumOff val="15000"/>
                      </a:schemeClr>
                    </a:solidFill>
                  </a:rPr>
                  <a:t>events</a:t>
                </a:r>
                <a:r>
                  <a:rPr lang="de-DE" sz="1000" dirty="0">
                    <a:solidFill>
                      <a:schemeClr val="tx1">
                        <a:lumMod val="85000"/>
                        <a:lumOff val="15000"/>
                      </a:schemeClr>
                    </a:solidFill>
                  </a:rPr>
                  <a:t/>
                </a:r>
                <a:br>
                  <a:rPr lang="de-DE" sz="1000" dirty="0">
                    <a:solidFill>
                      <a:schemeClr val="tx1">
                        <a:lumMod val="85000"/>
                        <a:lumOff val="15000"/>
                      </a:schemeClr>
                    </a:solidFill>
                  </a:rPr>
                </a:br>
                <a:r>
                  <a:rPr lang="de-DE" sz="1000" dirty="0" smtClean="0">
                    <a:solidFill>
                      <a:schemeClr val="tx1">
                        <a:lumMod val="85000"/>
                        <a:lumOff val="15000"/>
                      </a:schemeClr>
                    </a:solidFill>
                  </a:rPr>
                  <a:t>(Extreme </a:t>
                </a:r>
                <a:r>
                  <a:rPr lang="de-DE" sz="1000" dirty="0" err="1" smtClean="0">
                    <a:solidFill>
                      <a:schemeClr val="tx1">
                        <a:lumMod val="85000"/>
                        <a:lumOff val="15000"/>
                      </a:schemeClr>
                    </a:solidFill>
                  </a:rPr>
                  <a:t>temperature</a:t>
                </a:r>
                <a:r>
                  <a:rPr lang="de-DE" sz="1000" dirty="0" smtClean="0">
                    <a:solidFill>
                      <a:schemeClr val="tx1">
                        <a:lumMod val="85000"/>
                        <a:lumOff val="15000"/>
                      </a:schemeClr>
                    </a:solidFill>
                  </a:rPr>
                  <a:t>, </a:t>
                </a:r>
              </a:p>
              <a:p>
                <a:pPr>
                  <a:lnSpc>
                    <a:spcPct val="100000"/>
                  </a:lnSpc>
                </a:pPr>
                <a:r>
                  <a:rPr lang="de-DE" sz="1000" dirty="0" err="1" smtClean="0">
                    <a:solidFill>
                      <a:schemeClr val="tx1">
                        <a:lumMod val="85000"/>
                        <a:lumOff val="15000"/>
                      </a:schemeClr>
                    </a:solidFill>
                  </a:rPr>
                  <a:t>drought</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forest</a:t>
                </a:r>
                <a:r>
                  <a:rPr lang="de-DE" sz="1000" dirty="0" smtClean="0">
                    <a:solidFill>
                      <a:schemeClr val="tx1">
                        <a:lumMod val="85000"/>
                        <a:lumOff val="15000"/>
                      </a:schemeClr>
                    </a:solidFill>
                  </a:rPr>
                  <a:t> </a:t>
                </a:r>
                <a:r>
                  <a:rPr lang="de-DE" sz="1000" dirty="0" err="1" smtClean="0">
                    <a:solidFill>
                      <a:schemeClr val="tx1">
                        <a:lumMod val="85000"/>
                        <a:lumOff val="15000"/>
                      </a:schemeClr>
                    </a:solidFill>
                  </a:rPr>
                  <a:t>fire</a:t>
                </a:r>
                <a:r>
                  <a:rPr lang="de-DE" sz="1000" dirty="0" smtClean="0">
                    <a:solidFill>
                      <a:schemeClr val="tx1">
                        <a:lumMod val="85000"/>
                        <a:lumOff val="15000"/>
                      </a:schemeClr>
                    </a:solidFill>
                  </a:rPr>
                  <a:t>)</a:t>
                </a:r>
                <a:endParaRPr lang="de-DE" sz="1000" dirty="0">
                  <a:solidFill>
                    <a:schemeClr val="tx1">
                      <a:lumMod val="85000"/>
                      <a:lumOff val="15000"/>
                    </a:schemeClr>
                  </a:solidFill>
                </a:endParaRPr>
              </a:p>
            </p:txBody>
          </p:sp>
          <p:sp>
            <p:nvSpPr>
              <p:cNvPr id="15" name="Rectangle 14"/>
              <p:cNvSpPr>
                <a:spLocks noChangeArrowheads="1"/>
              </p:cNvSpPr>
              <p:nvPr/>
            </p:nvSpPr>
            <p:spPr bwMode="auto">
              <a:xfrm>
                <a:off x="7297081" y="4568375"/>
                <a:ext cx="109783" cy="144000"/>
              </a:xfrm>
              <a:prstGeom prst="rect">
                <a:avLst/>
              </a:prstGeom>
              <a:solidFill>
                <a:schemeClr val="bg2"/>
              </a:solidFill>
              <a:ln w="9525">
                <a:noFill/>
                <a:miter lim="800000"/>
                <a:headEnd/>
                <a:tailEnd/>
              </a:ln>
            </p:spPr>
            <p:txBody>
              <a:bodyPr wrap="none" anchor="ctr"/>
              <a:lstStyle/>
              <a:p>
                <a:endParaRPr lang="de-DE" sz="1000"/>
              </a:p>
            </p:txBody>
          </p:sp>
        </p:grpSp>
        <p:grpSp>
          <p:nvGrpSpPr>
            <p:cNvPr id="7" name="Gruppieren 46"/>
            <p:cNvGrpSpPr/>
            <p:nvPr/>
          </p:nvGrpSpPr>
          <p:grpSpPr>
            <a:xfrm>
              <a:off x="757672" y="5824704"/>
              <a:ext cx="2052202" cy="553998"/>
              <a:chOff x="7297081" y="2133760"/>
              <a:chExt cx="2052202" cy="553998"/>
            </a:xfrm>
          </p:grpSpPr>
          <p:sp>
            <p:nvSpPr>
              <p:cNvPr id="12" name="Text Box 32"/>
              <p:cNvSpPr txBox="1">
                <a:spLocks noChangeArrowheads="1"/>
              </p:cNvSpPr>
              <p:nvPr/>
            </p:nvSpPr>
            <p:spPr bwMode="auto">
              <a:xfrm>
                <a:off x="7439116" y="2133760"/>
                <a:ext cx="1910167" cy="553998"/>
              </a:xfrm>
              <a:prstGeom prst="rect">
                <a:avLst/>
              </a:prstGeom>
              <a:noFill/>
              <a:ln w="9525">
                <a:noFill/>
                <a:miter lim="800000"/>
                <a:headEnd/>
                <a:tailEnd/>
              </a:ln>
            </p:spPr>
            <p:txBody>
              <a:bodyPr wrap="square">
                <a:spAutoFit/>
              </a:bodyPr>
              <a:lstStyle/>
              <a:p>
                <a:pPr>
                  <a:lnSpc>
                    <a:spcPct val="100000"/>
                  </a:lnSpc>
                </a:pPr>
                <a:r>
                  <a:rPr lang="en-GB" sz="1000" b="1" dirty="0" smtClean="0">
                    <a:solidFill>
                      <a:schemeClr val="tx1">
                        <a:lumMod val="85000"/>
                        <a:lumOff val="15000"/>
                      </a:schemeClr>
                    </a:solidFill>
                  </a:rPr>
                  <a:t>Geophysical</a:t>
                </a:r>
                <a:r>
                  <a:rPr lang="en-GB" sz="1000" dirty="0" smtClean="0">
                    <a:solidFill>
                      <a:schemeClr val="tx1">
                        <a:lumMod val="85000"/>
                        <a:lumOff val="15000"/>
                      </a:schemeClr>
                    </a:solidFill>
                  </a:rPr>
                  <a:t> </a:t>
                </a:r>
                <a:r>
                  <a:rPr lang="en-GB" sz="1000" b="1" dirty="0" smtClean="0">
                    <a:solidFill>
                      <a:schemeClr val="tx1">
                        <a:lumMod val="85000"/>
                        <a:lumOff val="15000"/>
                      </a:schemeClr>
                    </a:solidFill>
                  </a:rPr>
                  <a:t>events</a:t>
                </a:r>
                <a:r>
                  <a:rPr lang="en-GB" sz="1000" dirty="0" smtClean="0">
                    <a:solidFill>
                      <a:schemeClr val="tx1">
                        <a:lumMod val="85000"/>
                        <a:lumOff val="15000"/>
                      </a:schemeClr>
                    </a:solidFill>
                  </a:rPr>
                  <a:t/>
                </a:r>
                <a:br>
                  <a:rPr lang="en-GB" sz="1000" dirty="0" smtClean="0">
                    <a:solidFill>
                      <a:schemeClr val="tx1">
                        <a:lumMod val="85000"/>
                        <a:lumOff val="15000"/>
                      </a:schemeClr>
                    </a:solidFill>
                  </a:rPr>
                </a:br>
                <a:r>
                  <a:rPr lang="en-GB" sz="1000" dirty="0" smtClean="0">
                    <a:solidFill>
                      <a:schemeClr val="tx1">
                        <a:lumMod val="85000"/>
                        <a:lumOff val="15000"/>
                      </a:schemeClr>
                    </a:solidFill>
                  </a:rPr>
                  <a:t>(Earthquake, tsunami, </a:t>
                </a:r>
                <a:br>
                  <a:rPr lang="en-GB" sz="1000" dirty="0" smtClean="0">
                    <a:solidFill>
                      <a:schemeClr val="tx1">
                        <a:lumMod val="85000"/>
                        <a:lumOff val="15000"/>
                      </a:schemeClr>
                    </a:solidFill>
                  </a:rPr>
                </a:br>
                <a:r>
                  <a:rPr lang="en-GB" sz="1000" dirty="0" smtClean="0">
                    <a:solidFill>
                      <a:schemeClr val="tx1">
                        <a:lumMod val="85000"/>
                        <a:lumOff val="15000"/>
                      </a:schemeClr>
                    </a:solidFill>
                  </a:rPr>
                  <a:t>volcanic eruption)</a:t>
                </a:r>
                <a:endParaRPr lang="en-GB" sz="1000" dirty="0">
                  <a:solidFill>
                    <a:schemeClr val="tx1">
                      <a:lumMod val="85000"/>
                      <a:lumOff val="15000"/>
                    </a:schemeClr>
                  </a:solidFill>
                </a:endParaRPr>
              </a:p>
            </p:txBody>
          </p:sp>
          <p:sp>
            <p:nvSpPr>
              <p:cNvPr id="13" name="Rectangle 28"/>
              <p:cNvSpPr>
                <a:spLocks noChangeArrowheads="1"/>
              </p:cNvSpPr>
              <p:nvPr/>
            </p:nvSpPr>
            <p:spPr bwMode="auto">
              <a:xfrm>
                <a:off x="7297081" y="2206175"/>
                <a:ext cx="144000" cy="144000"/>
              </a:xfrm>
              <a:prstGeom prst="rect">
                <a:avLst/>
              </a:prstGeom>
              <a:solidFill>
                <a:schemeClr val="accent3"/>
              </a:solidFill>
              <a:ln w="9525">
                <a:noFill/>
                <a:miter lim="800000"/>
                <a:headEnd/>
                <a:tailEnd/>
              </a:ln>
            </p:spPr>
            <p:txBody>
              <a:bodyPr wrap="none" anchor="ctr"/>
              <a:lstStyle/>
              <a:p>
                <a:endParaRPr lang="de-DE" sz="1000"/>
              </a:p>
            </p:txBody>
          </p:sp>
        </p:grpSp>
      </p:grpSp>
      <p:sp>
        <p:nvSpPr>
          <p:cNvPr id="27" name="Rectangle 3"/>
          <p:cNvSpPr>
            <a:spLocks noChangeArrowheads="1"/>
          </p:cNvSpPr>
          <p:nvPr/>
        </p:nvSpPr>
        <p:spPr bwMode="auto">
          <a:xfrm>
            <a:off x="0" y="6540532"/>
            <a:ext cx="2895599" cy="27432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dirty="0">
              <a:solidFill>
                <a:schemeClr val="accent4">
                  <a:lumMod val="75000"/>
                </a:schemeClr>
              </a:solidFill>
              <a:latin typeface="Arial" charset="0"/>
              <a:cs typeface="Arial" charset="0"/>
            </a:endParaRPr>
          </a:p>
        </p:txBody>
      </p:sp>
      <p:sp>
        <p:nvSpPr>
          <p:cNvPr id="22" name="Textfeld 24"/>
          <p:cNvSpPr txBox="1"/>
          <p:nvPr/>
        </p:nvSpPr>
        <p:spPr>
          <a:xfrm>
            <a:off x="8426741" y="5309701"/>
            <a:ext cx="360000" cy="246221"/>
          </a:xfrm>
          <a:prstGeom prst="rect">
            <a:avLst/>
          </a:prstGeom>
          <a:solidFill>
            <a:srgbClr val="C00000"/>
          </a:solidFill>
          <a:effectLst/>
        </p:spPr>
        <p:txBody>
          <a:bodyPr wrap="square" rtlCol="0">
            <a:spAutoFit/>
          </a:bodyPr>
          <a:lstStyle/>
          <a:p>
            <a:pPr algn="ctr"/>
            <a:r>
              <a:rPr lang="de-DE" sz="1000" b="1" dirty="0" smtClean="0">
                <a:solidFill>
                  <a:schemeClr val="bg1"/>
                </a:solidFill>
              </a:rPr>
              <a:t>5</a:t>
            </a:r>
          </a:p>
        </p:txBody>
      </p:sp>
      <p:sp>
        <p:nvSpPr>
          <p:cNvPr id="23" name="Textfeld 39"/>
          <p:cNvSpPr txBox="1"/>
          <p:nvPr/>
        </p:nvSpPr>
        <p:spPr>
          <a:xfrm>
            <a:off x="8426741" y="4994836"/>
            <a:ext cx="360000" cy="246221"/>
          </a:xfrm>
          <a:prstGeom prst="rect">
            <a:avLst/>
          </a:prstGeom>
          <a:solidFill>
            <a:schemeClr val="accent2">
              <a:lumMod val="75000"/>
            </a:schemeClr>
          </a:solidFill>
          <a:effectLst/>
        </p:spPr>
        <p:txBody>
          <a:bodyPr wrap="square" rtlCol="0">
            <a:spAutoFit/>
          </a:bodyPr>
          <a:lstStyle/>
          <a:p>
            <a:pPr algn="ctr"/>
            <a:r>
              <a:rPr lang="de-DE" sz="1000" b="1" dirty="0" smtClean="0">
                <a:solidFill>
                  <a:schemeClr val="bg1"/>
                </a:solidFill>
              </a:rPr>
              <a:t>42</a:t>
            </a:r>
          </a:p>
        </p:txBody>
      </p:sp>
      <p:sp>
        <p:nvSpPr>
          <p:cNvPr id="24" name="Textfeld 40"/>
          <p:cNvSpPr txBox="1"/>
          <p:nvPr/>
        </p:nvSpPr>
        <p:spPr>
          <a:xfrm>
            <a:off x="8426741" y="4679970"/>
            <a:ext cx="360000" cy="246221"/>
          </a:xfrm>
          <a:prstGeom prst="rect">
            <a:avLst/>
          </a:prstGeom>
          <a:solidFill>
            <a:schemeClr val="accent1">
              <a:lumMod val="75000"/>
            </a:schemeClr>
          </a:solidFill>
          <a:effectLst/>
        </p:spPr>
        <p:txBody>
          <a:bodyPr wrap="square" rtlCol="0">
            <a:spAutoFit/>
          </a:bodyPr>
          <a:lstStyle/>
          <a:p>
            <a:pPr algn="ctr"/>
            <a:r>
              <a:rPr lang="de-DE" sz="1000" b="1" dirty="0" smtClean="0">
                <a:solidFill>
                  <a:schemeClr val="bg1"/>
                </a:solidFill>
              </a:rPr>
              <a:t>10</a:t>
            </a:r>
          </a:p>
        </p:txBody>
      </p:sp>
      <p:sp>
        <p:nvSpPr>
          <p:cNvPr id="25" name="Textfeld 41"/>
          <p:cNvSpPr txBox="1"/>
          <p:nvPr/>
        </p:nvSpPr>
        <p:spPr>
          <a:xfrm>
            <a:off x="8426741" y="4365104"/>
            <a:ext cx="360000" cy="246221"/>
          </a:xfrm>
          <a:prstGeom prst="rect">
            <a:avLst/>
          </a:prstGeom>
          <a:solidFill>
            <a:schemeClr val="bg2"/>
          </a:solidFill>
          <a:effectLst/>
        </p:spPr>
        <p:txBody>
          <a:bodyPr wrap="square" rtlCol="0">
            <a:spAutoFit/>
          </a:bodyPr>
          <a:lstStyle/>
          <a:p>
            <a:pPr algn="ctr"/>
            <a:r>
              <a:rPr lang="de-DE" sz="1000" b="1" dirty="0" smtClean="0">
                <a:solidFill>
                  <a:schemeClr val="bg1"/>
                </a:solidFill>
              </a:rPr>
              <a:t>11</a:t>
            </a:r>
          </a:p>
        </p:txBody>
      </p:sp>
      <p:sp>
        <p:nvSpPr>
          <p:cNvPr id="30" name="TextBox 29"/>
          <p:cNvSpPr txBox="1"/>
          <p:nvPr/>
        </p:nvSpPr>
        <p:spPr>
          <a:xfrm>
            <a:off x="8414658" y="6539805"/>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a:t>
            </a:fld>
            <a:endParaRPr lang="en-US" sz="1000" dirty="0">
              <a:solidFill>
                <a:schemeClr val="accent4">
                  <a:lumMod val="75000"/>
                </a:schemeClr>
              </a:solidFill>
              <a:latin typeface="+mn-lt"/>
            </a:endParaRPr>
          </a:p>
        </p:txBody>
      </p:sp>
      <p:pic>
        <p:nvPicPr>
          <p:cNvPr id="2050" name="Picture 2"/>
          <p:cNvPicPr>
            <a:picLocks noChangeAspect="1" noChangeArrowheads="1"/>
          </p:cNvPicPr>
          <p:nvPr>
            <p:custDataLst>
              <p:tags r:id="rId3"/>
            </p:custDataLst>
          </p:nvPr>
        </p:nvPicPr>
        <p:blipFill>
          <a:blip r:embed="rId6" cstate="email"/>
          <a:srcRect l="2099" t="5876"/>
          <a:stretch>
            <a:fillRect/>
          </a:stretch>
        </p:blipFill>
        <p:spPr bwMode="auto">
          <a:xfrm>
            <a:off x="323850" y="1268760"/>
            <a:ext cx="8208590" cy="4608165"/>
          </a:xfrm>
          <a:prstGeom prst="rect">
            <a:avLst/>
          </a:prstGeom>
          <a:noFill/>
          <a:ln w="9525">
            <a:noFill/>
            <a:miter lim="800000"/>
            <a:headEnd/>
            <a:tailEnd/>
          </a:ln>
          <a:effectLst/>
        </p:spPr>
      </p:pic>
      <p:sp>
        <p:nvSpPr>
          <p:cNvPr id="28" name="Text Box 15"/>
          <p:cNvSpPr txBox="1">
            <a:spLocks noChangeArrowheads="1"/>
          </p:cNvSpPr>
          <p:nvPr/>
        </p:nvSpPr>
        <p:spPr bwMode="auto">
          <a:xfrm>
            <a:off x="4932040" y="1692097"/>
            <a:ext cx="2433411" cy="584775"/>
          </a:xfrm>
          <a:prstGeom prst="rect">
            <a:avLst/>
          </a:prstGeom>
          <a:solidFill>
            <a:schemeClr val="bg1">
              <a:lumMod val="85000"/>
            </a:schemeClr>
          </a:solidFill>
          <a:ln w="9525" algn="ctr">
            <a:noFill/>
            <a:miter lim="800000"/>
            <a:headEnd/>
            <a:tailEnd/>
          </a:ln>
        </p:spPr>
        <p:txBody>
          <a:bodyPr wrap="square">
            <a:spAutoFit/>
          </a:bodyPr>
          <a:lstStyle/>
          <a:p>
            <a:pPr algn="ctr" eaLnBrk="1" hangingPunct="1">
              <a:spcBef>
                <a:spcPts val="0"/>
              </a:spcBef>
              <a:buClrTx/>
              <a:buFontTx/>
              <a:buNone/>
            </a:pPr>
            <a:r>
              <a:rPr lang="en-US" sz="1600" b="1" dirty="0" smtClean="0">
                <a:latin typeface="Arial" charset="0"/>
              </a:rPr>
              <a:t>First Six Months 2013</a:t>
            </a:r>
          </a:p>
          <a:p>
            <a:pPr algn="ctr" eaLnBrk="1" hangingPunct="1">
              <a:spcBef>
                <a:spcPts val="0"/>
              </a:spcBef>
              <a:buClrTx/>
              <a:buFontTx/>
              <a:buNone/>
            </a:pPr>
            <a:r>
              <a:rPr lang="en-US" sz="1600" dirty="0" smtClean="0">
                <a:latin typeface="Arial" charset="0"/>
              </a:rPr>
              <a:t> 68 Events </a:t>
            </a:r>
          </a:p>
        </p:txBody>
      </p:sp>
      <p:sp>
        <p:nvSpPr>
          <p:cNvPr id="29" name="Rectangle 28"/>
          <p:cNvSpPr/>
          <p:nvPr/>
        </p:nvSpPr>
        <p:spPr>
          <a:xfrm>
            <a:off x="323850" y="42532"/>
            <a:ext cx="1990930" cy="261610"/>
          </a:xfrm>
          <a:prstGeom prst="rect">
            <a:avLst/>
          </a:prstGeom>
        </p:spPr>
        <p:txBody>
          <a:bodyPr wrap="none" lIns="0" rIns="0">
            <a:spAutoFit/>
          </a:bodyPr>
          <a:lstStyle/>
          <a:p>
            <a:r>
              <a:rPr lang="en-US" sz="1100" dirty="0" smtClean="0"/>
              <a:t>US Natural Catastrophe Update</a:t>
            </a:r>
            <a:endParaRPr lang="en-US" sz="1100" dirty="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1571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solidFill>
                  <a:srgbClr val="000000"/>
                </a:solidFill>
              </a:rPr>
              <a:pPr/>
              <a:t>90</a:t>
            </a:fld>
            <a:endParaRPr lang="en-US" smtClean="0">
              <a:solidFill>
                <a:srgbClr val="000000"/>
              </a:solidFill>
            </a:endParaRPr>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 Billions)</a:t>
            </a:r>
          </a:p>
        </p:txBody>
      </p:sp>
      <p:sp>
        <p:nvSpPr>
          <p:cNvPr id="115720"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AIR </a:t>
            </a:r>
            <a:r>
              <a:rPr lang="en-US" sz="1100" dirty="0" smtClean="0">
                <a:solidFill>
                  <a:srgbClr val="000000"/>
                </a:solidFill>
                <a:latin typeface="Arial" charset="0"/>
                <a:cs typeface="Arial" charset="0"/>
              </a:rPr>
              <a:t>Worldwide.</a:t>
            </a:r>
            <a:endParaRPr lang="en-US" sz="1100" dirty="0">
              <a:solidFill>
                <a:srgbClr val="000000"/>
              </a:solidFill>
              <a:latin typeface="Arial" charset="0"/>
              <a:cs typeface="Arial" charset="0"/>
            </a:endParaRP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18434" name="Chart" r:id="rId5" imgW="8534451" imgH="4857725" progId="MSGraph.Chart.8">
              <p:embed followColorScheme="full"/>
            </p:oleObj>
          </a:graphicData>
        </a:graphic>
      </p:graphicFrame>
      <p:sp>
        <p:nvSpPr>
          <p:cNvPr id="2073606" name="AutoShape 6"/>
          <p:cNvSpPr>
            <a:spLocks noChangeArrowheads="1"/>
          </p:cNvSpPr>
          <p:nvPr/>
        </p:nvSpPr>
        <p:spPr bwMode="blackWhite">
          <a:xfrm>
            <a:off x="6583680" y="2468880"/>
            <a:ext cx="2187665" cy="1150756"/>
          </a:xfrm>
          <a:prstGeom prst="wedgeRectCallout">
            <a:avLst>
              <a:gd name="adj1" fmla="val 20354"/>
              <a:gd name="adj2" fmla="val -971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$2.923 trillion insured coastal exposure in New York in 2012</a:t>
            </a:r>
            <a:endParaRPr lang="en-US" b="1" dirty="0">
              <a:solidFill>
                <a:srgbClr val="FFFFFF"/>
              </a:solidFill>
              <a:latin typeface="Arial" charset="0"/>
              <a:cs typeface="Arial" charset="0"/>
            </a:endParaRPr>
          </a:p>
        </p:txBody>
      </p:sp>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In </a:t>
            </a:r>
            <a:r>
              <a:rPr lang="en-US" sz="1600" b="1" dirty="0" smtClean="0">
                <a:solidFill>
                  <a:srgbClr val="FFFFFF"/>
                </a:solidFill>
                <a:latin typeface="Arial" charset="0"/>
                <a:cs typeface="Arial" charset="0"/>
              </a:rPr>
              <a:t>2012, New York ranked as the #1 most </a:t>
            </a:r>
            <a:br>
              <a:rPr lang="en-US" sz="1600" b="1" dirty="0" smtClean="0">
                <a:solidFill>
                  <a:srgbClr val="FFFFFF"/>
                </a:solidFill>
                <a:latin typeface="Arial" charset="0"/>
                <a:cs typeface="Arial" charset="0"/>
              </a:rPr>
            </a:br>
            <a:r>
              <a:rPr lang="en-US" sz="1600" b="1" dirty="0" smtClean="0">
                <a:solidFill>
                  <a:srgbClr val="FFFFFF"/>
                </a:solidFill>
                <a:latin typeface="Arial" charset="0"/>
                <a:cs typeface="Arial" charset="0"/>
              </a:rPr>
              <a:t>exposed state to hurricane loss, overtaking Florida with $2.862 trillion. Texas </a:t>
            </a:r>
            <a:r>
              <a:rPr lang="en-US" sz="1600" b="1" dirty="0">
                <a:solidFill>
                  <a:srgbClr val="FFFFFF"/>
                </a:solidFill>
                <a:latin typeface="Arial" charset="0"/>
                <a:cs typeface="Arial" charset="0"/>
              </a:rPr>
              <a:t>is very exposed too, and ranked #3 with </a:t>
            </a:r>
            <a:r>
              <a:rPr lang="en-US" sz="1600" b="1" dirty="0" smtClean="0">
                <a:solidFill>
                  <a:srgbClr val="FFFFFF"/>
                </a:solidFill>
                <a:latin typeface="Arial" charset="0"/>
                <a:cs typeface="Arial" charset="0"/>
              </a:rPr>
              <a:t>$1.175 trillion</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in insured coastal exposure</a:t>
            </a:r>
          </a:p>
        </p:txBody>
      </p:sp>
      <p:sp>
        <p:nvSpPr>
          <p:cNvPr id="2073608" name="PPTShape_0"/>
          <p:cNvSpPr txBox="1">
            <a:spLocks noChangeArrowheads="1"/>
          </p:cNvSpPr>
          <p:nvPr/>
        </p:nvSpPr>
        <p:spPr bwMode="blackWhite">
          <a:xfrm>
            <a:off x="3171825" y="5118099"/>
            <a:ext cx="5378450" cy="815109"/>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The </a:t>
            </a:r>
            <a:r>
              <a:rPr lang="en-US" sz="1600" b="1" dirty="0" smtClean="0">
                <a:solidFill>
                  <a:srgbClr val="FFFFFF"/>
                </a:solidFill>
                <a:latin typeface="Arial" charset="0"/>
                <a:cs typeface="Arial" charset="0"/>
              </a:rPr>
              <a:t>insured value of all coastal property was $10.6 trillion in 2012 , up 20% from $8.9 trillion in 2007 and up 48% from $7.2 trillion in 2004 </a:t>
            </a:r>
            <a:endParaRPr lang="en-US" sz="16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1571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solidFill>
                  <a:srgbClr val="000000"/>
                </a:solidFill>
              </a:rPr>
              <a:pPr/>
              <a:t>91</a:t>
            </a:fld>
            <a:endParaRPr lang="en-US" smtClean="0">
              <a:solidFill>
                <a:srgbClr val="000000"/>
              </a:solidFill>
            </a:endParaRPr>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a:t>
            </a:r>
            <a:r>
              <a:rPr lang="en-US" sz="1600" b="1" dirty="0">
                <a:solidFill>
                  <a:srgbClr val="225A7A"/>
                </a:solidFill>
                <a:latin typeface="Arial" charset="0"/>
                <a:cs typeface="Arial" charset="0"/>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*Insured and uninsured  property.  Based on estimated property values as of April 2013.</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i="1" dirty="0" smtClean="0">
                <a:solidFill>
                  <a:srgbClr val="000000"/>
                </a:solidFill>
                <a:latin typeface="Arial" charset="0"/>
                <a:cs typeface="Arial" charset="0"/>
              </a:rPr>
              <a:t>Storm Surge Report 2013, </a:t>
            </a:r>
            <a:r>
              <a:rPr lang="en-US" sz="1100" dirty="0" err="1" smtClean="0">
                <a:solidFill>
                  <a:srgbClr val="000000"/>
                </a:solidFill>
                <a:latin typeface="Arial" charset="0"/>
                <a:cs typeface="Arial" charset="0"/>
              </a:rPr>
              <a:t>CoreLogic</a:t>
            </a: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19458" name="Chart" r:id="rId5" imgW="8543899" imgH="4857725" progId="MSGraph.Chart.8">
              <p:embed followColorScheme="full"/>
            </p:oleObj>
          </a:graphicData>
        </a:graphic>
      </p:graphicFrame>
      <p:sp>
        <p:nvSpPr>
          <p:cNvPr id="2073606" name="AutoShape 6"/>
          <p:cNvSpPr>
            <a:spLocks noChangeArrowheads="1"/>
          </p:cNvSpPr>
          <p:nvPr/>
        </p:nvSpPr>
        <p:spPr bwMode="blackWhite">
          <a:xfrm>
            <a:off x="6021978" y="2468880"/>
            <a:ext cx="2749368" cy="1150756"/>
          </a:xfrm>
          <a:prstGeom prst="wedgeRectCallout">
            <a:avLst>
              <a:gd name="adj1" fmla="val 20829"/>
              <a:gd name="adj2" fmla="val -90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Nearly $400 billion in home value is exposed to storm surge in FL</a:t>
            </a:r>
            <a:endParaRPr lang="en-US" b="1" dirty="0">
              <a:solidFill>
                <a:srgbClr val="FFFFFF"/>
              </a:solidFill>
              <a:latin typeface="Arial" charset="0"/>
              <a:cs typeface="Arial" charset="0"/>
            </a:endParaRPr>
          </a:p>
        </p:txBody>
      </p:sp>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fontAlgn="base">
              <a:lnSpc>
                <a:spcPct val="95000"/>
              </a:lnSpc>
              <a:spcBef>
                <a:spcPct val="25000"/>
              </a:spcBef>
              <a:spcAft>
                <a:spcPct val="0"/>
              </a:spcAft>
            </a:pPr>
            <a:r>
              <a:rPr lang="en-US" sz="1600" b="1" dirty="0" smtClean="0">
                <a:solidFill>
                  <a:srgbClr val="FFFFFF"/>
                </a:solidFill>
                <a:latin typeface="Arial" charset="0"/>
                <a:cs typeface="Arial" charset="0"/>
              </a:rPr>
              <a:t>The Value </a:t>
            </a:r>
            <a:r>
              <a:rPr lang="en-US" sz="1600" b="1" dirty="0">
                <a:solidFill>
                  <a:srgbClr val="FFFFFF"/>
                </a:solidFill>
                <a:latin typeface="Arial" charset="0"/>
                <a:cs typeface="Arial" charset="0"/>
              </a:rPr>
              <a:t>of </a:t>
            </a:r>
            <a:r>
              <a:rPr lang="en-US" sz="1600" b="1" dirty="0" smtClean="0">
                <a:solidFill>
                  <a:srgbClr val="FFFFFF"/>
                </a:solidFill>
                <a:latin typeface="Arial" charset="0"/>
                <a:cs typeface="Arial" charset="0"/>
              </a:rPr>
              <a:t>Homes Exposed to Storm Surge was $1.147 Trillion in 2013.*  Only a fraction of this is insured, hence the huge demand for federal aid following major coastal flooding events.</a:t>
            </a:r>
            <a:endParaRPr lang="en-US" sz="16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5029200"/>
            <a:ext cx="7924800" cy="609600"/>
          </a:xfrm>
        </p:spPr>
        <p:txBody>
          <a:bodyPr>
            <a:noAutofit/>
          </a:bodyPr>
          <a:lstStyle/>
          <a:p>
            <a:pPr marL="457200" indent="-457200">
              <a:spcBef>
                <a:spcPts val="0"/>
              </a:spcBef>
              <a:spcAft>
                <a:spcPts val="1200"/>
              </a:spcAft>
              <a:buFont typeface="Wingdings" pitchFamily="2" charset="2"/>
              <a:buChar char="q"/>
            </a:pPr>
            <a:r>
              <a:rPr lang="en-US" sz="2400" dirty="0" smtClean="0"/>
              <a:t>NHC shooting for mid-season for deployment.  First of many ways of distributing storm-surge forecasts. </a:t>
            </a:r>
            <a:endParaRPr lang="en-US" sz="2400" dirty="0"/>
          </a:p>
        </p:txBody>
      </p:sp>
      <p:sp>
        <p:nvSpPr>
          <p:cNvPr id="2" name="Title 1"/>
          <p:cNvSpPr>
            <a:spLocks noGrp="1"/>
          </p:cNvSpPr>
          <p:nvPr>
            <p:ph type="ctrTitle"/>
          </p:nvPr>
        </p:nvSpPr>
        <p:spPr>
          <a:xfrm>
            <a:off x="322007" y="213684"/>
            <a:ext cx="8305800" cy="563231"/>
          </a:xfrm>
        </p:spPr>
        <p:txBody>
          <a:bodyPr/>
          <a:lstStyle/>
          <a:p>
            <a:pPr marL="182880" indent="0" algn="ctr">
              <a:buNone/>
            </a:pPr>
            <a:r>
              <a:rPr lang="en-US" sz="36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Inundation Graphic</a:t>
            </a:r>
            <a:endParaRPr lang="en-US" sz="36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custDataLst>
              <p:tags r:id="rId2"/>
            </p:custDataLst>
          </p:nvPr>
        </p:nvPicPr>
        <p:blipFill>
          <a:blip r:embed="rId7"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pic>
        <p:nvPicPr>
          <p:cNvPr id="5" name="Picture 4"/>
          <p:cNvPicPr>
            <a:picLocks noChangeAspect="1"/>
          </p:cNvPicPr>
          <p:nvPr>
            <p:custDataLst>
              <p:tags r:id="rId3"/>
            </p:custDataLst>
          </p:nvPr>
        </p:nvPicPr>
        <p:blipFill>
          <a:blip r:embed="rId8" cstate="email">
            <a:extLst>
              <a:ext uri="{28A0092B-C50C-407E-A947-70E740481C1C}">
                <a14:useLocalDpi xmlns="" xmlns:a14="http://schemas.microsoft.com/office/drawing/2010/main" val="0"/>
              </a:ext>
            </a:extLst>
          </a:blip>
          <a:stretch>
            <a:fillRect/>
          </a:stretch>
        </p:blipFill>
        <p:spPr>
          <a:xfrm>
            <a:off x="2133600" y="1143000"/>
            <a:ext cx="4892814" cy="3352800"/>
          </a:xfrm>
          <a:prstGeom prst="rect">
            <a:avLst/>
          </a:prstGeom>
        </p:spPr>
      </p:pic>
      <p:pic>
        <p:nvPicPr>
          <p:cNvPr id="8" name="Picture 7"/>
          <p:cNvPicPr>
            <a:picLocks noChangeAspect="1"/>
          </p:cNvPicPr>
          <p:nvPr>
            <p:custDataLst>
              <p:tags r:id="rId4"/>
            </p:custDataLst>
          </p:nvPr>
        </p:nvPicPr>
        <p:blipFill>
          <a:blip r:embed="rId9" cstate="email">
            <a:extLst>
              <a:ext uri="{28A0092B-C50C-407E-A947-70E740481C1C}">
                <a14:useLocalDpi xmlns="" xmlns:a14="http://schemas.microsoft.com/office/drawing/2010/main" val="0"/>
              </a:ext>
            </a:extLst>
          </a:blip>
          <a:stretch>
            <a:fillRect/>
          </a:stretch>
        </p:blipFill>
        <p:spPr>
          <a:xfrm>
            <a:off x="1600200" y="1109133"/>
            <a:ext cx="5943600" cy="3832141"/>
          </a:xfrm>
          <a:prstGeom prst="rect">
            <a:avLst/>
          </a:prstGeom>
        </p:spPr>
      </p:pic>
    </p:spTree>
    <p:custDataLst>
      <p:tags r:id="rId1"/>
    </p:custDataLst>
    <p:extLst>
      <p:ext uri="{BB962C8B-B14F-4D97-AF65-F5344CB8AC3E}">
        <p14:creationId xmlns="" xmlns:p14="http://schemas.microsoft.com/office/powerpoint/2010/main" val="193080085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66277" y="1870331"/>
            <a:ext cx="7981950" cy="1934752"/>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Catastrophe Losses and Public Opinion:</a:t>
            </a:r>
            <a:br>
              <a:rPr lang="en-US" sz="4200" dirty="0" smtClean="0">
                <a:solidFill>
                  <a:schemeClr val="bg1"/>
                </a:solidFill>
              </a:rPr>
            </a:br>
            <a:r>
              <a:rPr lang="en-US" sz="4200" dirty="0" smtClean="0">
                <a:solidFill>
                  <a:schemeClr val="bg1"/>
                </a:solidFill>
              </a:rPr>
              <a:t> First Half 2013 Poll</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8529A20C-ADB3-4B6C-9ADA-C87A773B28DB}"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93</a:t>
            </a:fld>
            <a:endParaRPr lang="en-US" sz="900">
              <a:solidFill>
                <a:srgbClr val="FFFFFF"/>
              </a:solidFill>
              <a:latin typeface="Arial" charset="0"/>
              <a:cs typeface="Arial" charset="0"/>
            </a:endParaRPr>
          </a:p>
        </p:txBody>
      </p:sp>
      <p:pic>
        <p:nvPicPr>
          <p:cNvPr id="102405" name="Picture 5"/>
          <p:cNvPicPr>
            <a:picLocks noChangeAspect="1" noChangeArrowheads="1"/>
          </p:cNvPicPr>
          <p:nvPr>
            <p:custDataLst>
              <p:tags r:id="rId2"/>
            </p:custDataLst>
          </p:nvPr>
        </p:nvPicPr>
        <p:blipFill>
          <a:blip r:embed="rId5"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457199" y="3959067"/>
            <a:ext cx="8185355" cy="25776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85000"/>
              </a:lnSpc>
              <a:spcBef>
                <a:spcPct val="25000"/>
              </a:spcBef>
              <a:spcAft>
                <a:spcPct val="0"/>
              </a:spcAft>
              <a:buClr>
                <a:srgbClr val="FF6801"/>
              </a:buClr>
              <a:buFont typeface="Wingdings" pitchFamily="2" charset="2"/>
              <a:buNone/>
            </a:pPr>
            <a:r>
              <a:rPr lang="en-US" sz="3800" b="1" dirty="0" smtClean="0">
                <a:solidFill>
                  <a:srgbClr val="225A7A"/>
                </a:solidFill>
                <a:latin typeface="Arial" charset="0"/>
                <a:cs typeface="Arial" charset="0"/>
              </a:rPr>
              <a:t>Many Americans Don’t Believe It’s Fair to Reflect Higher Catastrophe Losses in Rates; </a:t>
            </a:r>
            <a:r>
              <a:rPr lang="en-US" sz="3800" b="1" i="1" dirty="0" smtClean="0">
                <a:solidFill>
                  <a:srgbClr val="C00000"/>
                </a:solidFill>
                <a:latin typeface="Arial" charset="0"/>
                <a:cs typeface="Arial" charset="0"/>
              </a:rPr>
              <a:t>Government Aid Influences Insurance Purchase Decision</a:t>
            </a:r>
          </a:p>
        </p:txBody>
      </p:sp>
      <p:sp>
        <p:nvSpPr>
          <p:cNvPr id="7" name="Date Placeholder 6"/>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Tree>
    <p:custDataLst>
      <p:tags r:id="rId1"/>
    </p:custData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4340"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solidFill>
                  <a:srgbClr val="000000"/>
                </a:solidFill>
              </a:rPr>
              <a:pPr/>
              <a:t>94</a:t>
            </a:fld>
            <a:endParaRPr lang="en-US" smtClean="0">
              <a:solidFill>
                <a:srgbClr val="000000"/>
              </a:solidFill>
            </a:endParaRPr>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b="1" dirty="0">
                <a:solidFill>
                  <a:srgbClr val="225A7A"/>
                </a:solidFill>
                <a:latin typeface="Arial" charset="0"/>
                <a:cs typeface="Arial" charset="0"/>
              </a:rPr>
              <a:t>Q. </a:t>
            </a:r>
            <a:r>
              <a:rPr lang="en-US" b="1" dirty="0" smtClean="0">
                <a:solidFill>
                  <a:srgbClr val="225A7A"/>
                </a:solidFill>
                <a:latin typeface="Arial" charset="0"/>
                <a:cs typeface="Arial" charset="0"/>
              </a:rPr>
              <a:t>Do you think that it is fair that people who live in areas affected by record storms in 2011 and 2012 should pay more for their homeowners insurance in the future?</a:t>
            </a:r>
            <a:endParaRPr lang="en-US" b="1" dirty="0">
              <a:solidFill>
                <a:srgbClr val="225A7A"/>
              </a:solidFill>
              <a:latin typeface="Arial" charset="0"/>
              <a:cs typeface="Arial" charset="0"/>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Insurance Information Institute Annual </a:t>
            </a:r>
            <a:r>
              <a:rPr lang="en-US" sz="1100" i="1" dirty="0">
                <a:solidFill>
                  <a:srgbClr val="000000"/>
                </a:solidFill>
                <a:latin typeface="Arial" charset="0"/>
                <a:cs typeface="Arial" charset="0"/>
              </a:rPr>
              <a:t>Pulse</a:t>
            </a:r>
            <a:r>
              <a:rPr lang="en-US" sz="1100" dirty="0">
                <a:solidFill>
                  <a:srgbClr val="000000"/>
                </a:solidFill>
                <a:latin typeface="Arial" charset="0"/>
                <a:cs typeface="Arial" charset="0"/>
              </a:rPr>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Nearly 60 percent of Americans believe that homeowners insurance premiums should not be raised as a result of recent storms in their areas.</a:t>
            </a:r>
            <a:endParaRPr lang="en-US" b="1" dirty="0">
              <a:solidFill>
                <a:srgbClr val="FFFFFF"/>
              </a:solidFill>
              <a:latin typeface="Arial" charset="0"/>
              <a:cs typeface="Arial" charset="0"/>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20482" name="Chart" r:id="rId5"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400" dirty="0">
                <a:solidFill>
                  <a:srgbClr val="000000"/>
                </a:solidFill>
                <a:latin typeface="Arial" charset="0"/>
                <a:cs typeface="Arial" charset="0"/>
              </a:rPr>
              <a:t>Don’t know</a:t>
            </a:r>
            <a:endParaRPr lang="en-US" sz="1400" b="1" dirty="0">
              <a:solidFill>
                <a:srgbClr val="000000"/>
              </a:solidFill>
              <a:latin typeface="Arial" charset="0"/>
              <a:cs typeface="Arial" charset="0"/>
            </a:endParaRPr>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400" dirty="0">
                <a:solidFill>
                  <a:srgbClr val="000000"/>
                </a:solidFill>
                <a:latin typeface="Arial" charset="0"/>
                <a:cs typeface="Arial" charset="0"/>
              </a:rPr>
              <a:t>Yes</a:t>
            </a:r>
            <a:endParaRPr lang="en-US" sz="1400" b="1" dirty="0">
              <a:solidFill>
                <a:srgbClr val="000000"/>
              </a:solidFill>
              <a:latin typeface="Arial" charset="0"/>
              <a:cs typeface="Arial" charset="0"/>
            </a:endParaRPr>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400" dirty="0">
                <a:solidFill>
                  <a:srgbClr val="000000"/>
                </a:solidFill>
                <a:latin typeface="Arial" charset="0"/>
                <a:cs typeface="Arial" charset="0"/>
              </a:rPr>
              <a:t>No</a:t>
            </a:r>
            <a:endParaRPr lang="en-US" sz="1400" b="1" dirty="0">
              <a:solidFill>
                <a:srgbClr val="000000"/>
              </a:solidFill>
              <a:latin typeface="Arial" charset="0"/>
              <a:cs typeface="Arial" charset="0"/>
            </a:endParaRPr>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latin typeface="Arial" charset="0"/>
                <a:cs typeface="Arial" charset="0"/>
              </a:rPr>
              <a:t>Public believes it is not fair to raise premiums of homeowners due to events they cannot control</a:t>
            </a:r>
            <a:endParaRPr lang="en-US"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4340"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solidFill>
                  <a:srgbClr val="000000"/>
                </a:solidFill>
              </a:rPr>
              <a:pPr/>
              <a:t>95</a:t>
            </a:fld>
            <a:endParaRPr lang="en-US" smtClean="0">
              <a:solidFill>
                <a:srgbClr val="000000"/>
              </a:solidFill>
            </a:endParaRPr>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b="1" dirty="0">
                <a:solidFill>
                  <a:srgbClr val="225A7A"/>
                </a:solidFill>
                <a:latin typeface="Arial" charset="0"/>
                <a:cs typeface="Arial" charset="0"/>
              </a:rPr>
              <a:t>Q. </a:t>
            </a:r>
            <a:r>
              <a:rPr lang="en-US" b="1" dirty="0" smtClean="0">
                <a:solidFill>
                  <a:srgbClr val="225A7A"/>
                </a:solidFill>
                <a:latin typeface="Arial" charset="0"/>
                <a:cs typeface="Arial" charset="0"/>
              </a:rPr>
              <a:t>If you expect some relief from the government, do you purchase less insurance coverage against these natural disasters than you would have otherwise?</a:t>
            </a:r>
            <a:endParaRPr lang="en-US" b="1" dirty="0">
              <a:solidFill>
                <a:srgbClr val="225A7A"/>
              </a:solidFill>
              <a:latin typeface="Arial" charset="0"/>
              <a:cs typeface="Arial" charset="0"/>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Insurance Information Institute Annual </a:t>
            </a:r>
            <a:r>
              <a:rPr lang="en-US" sz="1100" i="1" dirty="0">
                <a:solidFill>
                  <a:srgbClr val="000000"/>
                </a:solidFill>
                <a:latin typeface="Arial" charset="0"/>
                <a:cs typeface="Arial" charset="0"/>
              </a:rPr>
              <a:t>Pulse</a:t>
            </a:r>
            <a:r>
              <a:rPr lang="en-US" sz="1100" dirty="0">
                <a:solidFill>
                  <a:srgbClr val="000000"/>
                </a:solidFill>
                <a:latin typeface="Arial" charset="0"/>
                <a:cs typeface="Arial" charset="0"/>
              </a:rPr>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Seventy-two percent of Americans would not purchase less insurance if they expect some relief from the government—but 22% would.</a:t>
            </a:r>
            <a:endParaRPr lang="en-US" b="1" dirty="0">
              <a:solidFill>
                <a:srgbClr val="FFFFFF"/>
              </a:solidFill>
              <a:latin typeface="Arial" charset="0"/>
              <a:cs typeface="Arial" charset="0"/>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21506" name="Chart" r:id="rId5"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400" dirty="0">
                <a:solidFill>
                  <a:srgbClr val="000000"/>
                </a:solidFill>
                <a:latin typeface="Arial" charset="0"/>
                <a:cs typeface="Arial" charset="0"/>
              </a:rPr>
              <a:t>Don’t know</a:t>
            </a:r>
            <a:endParaRPr lang="en-US" sz="1400" b="1" dirty="0">
              <a:solidFill>
                <a:srgbClr val="000000"/>
              </a:solidFill>
              <a:latin typeface="Arial" charset="0"/>
              <a:cs typeface="Arial" charset="0"/>
            </a:endParaRPr>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400" dirty="0">
                <a:solidFill>
                  <a:srgbClr val="000000"/>
                </a:solidFill>
                <a:latin typeface="Arial" charset="0"/>
                <a:cs typeface="Arial" charset="0"/>
              </a:rPr>
              <a:t>Yes</a:t>
            </a:r>
            <a:endParaRPr lang="en-US" sz="1400" b="1" dirty="0">
              <a:solidFill>
                <a:srgbClr val="000000"/>
              </a:solidFill>
              <a:latin typeface="Arial" charset="0"/>
              <a:cs typeface="Arial" charset="0"/>
            </a:endParaRPr>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SzPct val="90000"/>
              <a:buFont typeface="Wingdings" pitchFamily="2" charset="2"/>
              <a:buNone/>
            </a:pPr>
            <a:r>
              <a:rPr lang="en-US" sz="1400" dirty="0">
                <a:solidFill>
                  <a:srgbClr val="000000"/>
                </a:solidFill>
                <a:latin typeface="Arial" charset="0"/>
                <a:cs typeface="Arial" charset="0"/>
              </a:rPr>
              <a:t>No</a:t>
            </a:r>
            <a:endParaRPr lang="en-US" sz="1400" b="1" dirty="0">
              <a:solidFill>
                <a:srgbClr val="000000"/>
              </a:solidFill>
              <a:latin typeface="Arial" charset="0"/>
              <a:cs typeface="Arial" charset="0"/>
            </a:endParaRPr>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latin typeface="Arial" charset="0"/>
                <a:cs typeface="Arial" charset="0"/>
              </a:rPr>
              <a:t>More than 20 percent cut back on insurance coverage in expectation of government disaster aid</a:t>
            </a:r>
            <a:endParaRPr lang="en-US"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96</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Insurance Information Institute Annual </a:t>
            </a:r>
            <a:r>
              <a:rPr lang="en-US" sz="1100" i="1" dirty="0">
                <a:solidFill>
                  <a:srgbClr val="000000"/>
                </a:solidFill>
                <a:latin typeface="Arial" charset="0"/>
                <a:cs typeface="Arial" charset="0"/>
              </a:rPr>
              <a:t>Pulse</a:t>
            </a:r>
            <a:r>
              <a:rPr lang="en-US" sz="1100" dirty="0">
                <a:solidFill>
                  <a:srgbClr val="000000"/>
                </a:solidFill>
                <a:latin typeface="Arial" charset="0"/>
                <a:cs typeface="Arial" charset="0"/>
              </a:rPr>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22530" name="Chart" r:id="rId5"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b="1" dirty="0" smtClean="0">
                <a:solidFill>
                  <a:srgbClr val="225A7A"/>
                </a:solidFill>
                <a:latin typeface="Arial" charset="0"/>
                <a:cs typeface="Arial" charset="0"/>
              </a:rPr>
              <a:t>Q. The federal government plans to raise the price of flood insurance so it reflects the costs of paying claims. Do you believe this is fair?</a:t>
            </a:r>
          </a:p>
          <a:p>
            <a:pPr defTabSz="114300" eaLnBrk="0" fontAlgn="base" hangingPunct="0">
              <a:lnSpc>
                <a:spcPct val="90000"/>
              </a:lnSpc>
              <a:spcBef>
                <a:spcPct val="20000"/>
              </a:spcBef>
              <a:spcAft>
                <a:spcPct val="0"/>
              </a:spcAft>
            </a:pPr>
            <a:r>
              <a:rPr lang="en-US" b="1" baseline="30000" dirty="0" smtClean="0">
                <a:solidFill>
                  <a:srgbClr val="225A7A"/>
                </a:solidFill>
                <a:latin typeface="Arial" charset="0"/>
                <a:cs typeface="Arial" charset="0"/>
              </a:rPr>
              <a:t> </a:t>
            </a:r>
            <a:r>
              <a:rPr lang="en-US" b="1" i="1" dirty="0" smtClean="0">
                <a:solidFill>
                  <a:srgbClr val="C00000"/>
                </a:solidFill>
                <a:latin typeface="Arial" charset="0"/>
                <a:cs typeface="Arial" charset="0"/>
              </a:rPr>
              <a:t>[% Responding “NO”]</a:t>
            </a:r>
            <a:endParaRPr lang="en-US" b="1" i="1" baseline="30000" dirty="0">
              <a:solidFill>
                <a:srgbClr val="C00000"/>
              </a:solidFill>
              <a:latin typeface="Arial" charset="0"/>
              <a:cs typeface="Arial" charset="0"/>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More than one-half of Americans do not think it is fair for the federal government to raise its flood insurance premiums to better reflect claims payouts.</a:t>
            </a:r>
            <a:endParaRPr lang="en-US" b="1" dirty="0">
              <a:solidFill>
                <a:srgbClr val="FFFFFF"/>
              </a:solidFill>
              <a:latin typeface="Arial" charset="0"/>
              <a:cs typeface="Arial" charset="0"/>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latin typeface="Arial" charset="0"/>
                <a:cs typeface="Arial" charset="0"/>
              </a:rPr>
              <a:t>Most people believe it is unfair for government to raise flood insurance premiums, even though they are subsidized by taxpayers</a:t>
            </a:r>
            <a:endParaRPr lang="en-US"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97</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pPr>
            <a:r>
              <a:rPr lang="en-US" sz="1100" baseline="30000" dirty="0" smtClean="0">
                <a:solidFill>
                  <a:srgbClr val="000000"/>
                </a:solidFill>
                <a:latin typeface="Arial" charset="0"/>
                <a:cs typeface="Arial" charset="0"/>
              </a:rPr>
              <a:t>1</a:t>
            </a:r>
            <a:r>
              <a:rPr lang="en-US" sz="1100" dirty="0" smtClean="0">
                <a:solidFill>
                  <a:srgbClr val="000000"/>
                </a:solidFill>
                <a:latin typeface="Arial" charset="0"/>
                <a:cs typeface="Arial" charset="0"/>
              </a:rPr>
              <a:t>Asked of those who have homeowners insurance but not flood insurance.</a:t>
            </a:r>
          </a:p>
          <a:p>
            <a:pPr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Insurance Information Institute Annual </a:t>
            </a:r>
            <a:r>
              <a:rPr lang="en-US" sz="1100" i="1" dirty="0">
                <a:solidFill>
                  <a:srgbClr val="000000"/>
                </a:solidFill>
                <a:latin typeface="Arial" charset="0"/>
                <a:cs typeface="Arial" charset="0"/>
              </a:rPr>
              <a:t>Pulse</a:t>
            </a:r>
            <a:r>
              <a:rPr lang="en-US" sz="1100" dirty="0">
                <a:solidFill>
                  <a:srgbClr val="000000"/>
                </a:solidFill>
                <a:latin typeface="Arial" charset="0"/>
                <a:cs typeface="Arial" charset="0"/>
              </a:rPr>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23554" name="Chart" r:id="rId5"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Q. Have recent flooding events such as Hurricane Sandy or Hurricane Irene motivated you to buy flood coverage?</a:t>
            </a:r>
            <a:r>
              <a:rPr lang="en-US" sz="1600" b="1" baseline="30000" dirty="0" smtClean="0">
                <a:solidFill>
                  <a:srgbClr val="225A7A"/>
                </a:solidFill>
                <a:latin typeface="Arial" charset="0"/>
                <a:cs typeface="Arial" charset="0"/>
              </a:rPr>
              <a:t>1</a:t>
            </a:r>
            <a:endParaRPr lang="en-US" sz="1600" b="1" baseline="30000" dirty="0">
              <a:solidFill>
                <a:srgbClr val="225A7A"/>
              </a:solidFill>
              <a:latin typeface="Arial" charset="0"/>
              <a:cs typeface="Arial" charset="0"/>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Recent storms have not motivated people to buy flood insurance </a:t>
            </a:r>
            <a:r>
              <a:rPr lang="en-US" b="1" dirty="0" err="1" smtClean="0">
                <a:solidFill>
                  <a:srgbClr val="FFFFFF"/>
                </a:solidFill>
                <a:latin typeface="Arial" charset="0"/>
                <a:cs typeface="Arial" charset="0"/>
              </a:rPr>
              <a:t>coverag.e</a:t>
            </a:r>
            <a:endParaRPr lang="en-US" b="1" dirty="0">
              <a:solidFill>
                <a:srgbClr val="FFFFFF"/>
              </a:solidFill>
              <a:latin typeface="Arial" charset="0"/>
              <a:cs typeface="Arial" charset="0"/>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2000" b="1" dirty="0" smtClean="0">
                <a:solidFill>
                  <a:srgbClr val="FFFFFF"/>
                </a:solidFill>
                <a:latin typeface="Arial" charset="0"/>
                <a:cs typeface="Arial" charset="0"/>
              </a:rPr>
              <a:t>Despite recent major flood events, few people see the need to buy coverage</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6000" b="1">
                <a:solidFill>
                  <a:srgbClr val="FFFFFF"/>
                </a:solidFill>
                <a:latin typeface="Arial" charset="0"/>
                <a:cs typeface="Arial" charset="0"/>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fontAlgn="base" hangingPunct="0">
              <a:lnSpc>
                <a:spcPct val="90000"/>
              </a:lnSpc>
              <a:spcBef>
                <a:spcPct val="25000"/>
              </a:spcBef>
              <a:spcAft>
                <a:spcPct val="0"/>
              </a:spcAft>
              <a:buClr>
                <a:srgbClr val="FF6801"/>
              </a:buClr>
              <a:buFont typeface="Wingdings" pitchFamily="2" charset="2"/>
              <a:buNone/>
            </a:pPr>
            <a:r>
              <a:rPr lang="en-US" sz="3600" b="1" i="1" dirty="0">
                <a:solidFill>
                  <a:srgbClr val="225A7A"/>
                </a:solidFill>
                <a:latin typeface="Arial" charset="0"/>
                <a:cs typeface="Arial" charset="0"/>
              </a:rPr>
              <a:t>Thank you for your time</a:t>
            </a:r>
            <a:br>
              <a:rPr lang="en-US" sz="3600" b="1" i="1" dirty="0">
                <a:solidFill>
                  <a:srgbClr val="225A7A"/>
                </a:solidFill>
                <a:latin typeface="Arial" charset="0"/>
                <a:cs typeface="Arial" charset="0"/>
              </a:rPr>
            </a:br>
            <a:r>
              <a:rPr lang="en-US" sz="3600" b="1" i="1" dirty="0">
                <a:solidFill>
                  <a:srgbClr val="225A7A"/>
                </a:solidFill>
                <a:latin typeface="Arial" charset="0"/>
                <a:cs typeface="Arial" charset="0"/>
              </a:rPr>
              <a:t>and your attention!</a:t>
            </a:r>
            <a:endParaRPr lang="en-US" sz="3600" b="1" i="1" dirty="0">
              <a:solidFill>
                <a:srgbClr val="FF0000"/>
              </a:solidFill>
              <a:latin typeface="Arial" charset="0"/>
              <a:cs typeface="Arial" charset="0"/>
            </a:endParaRPr>
          </a:p>
          <a:p>
            <a:pPr algn="ctr" eaLnBrk="0" fontAlgn="base" hangingPunct="0">
              <a:lnSpc>
                <a:spcPct val="90000"/>
              </a:lnSpc>
              <a:spcBef>
                <a:spcPct val="25000"/>
              </a:spcBef>
              <a:spcAft>
                <a:spcPct val="0"/>
              </a:spcAft>
              <a:buClr>
                <a:srgbClr val="FF6801"/>
              </a:buClr>
              <a:buFont typeface="Wingdings" pitchFamily="2" charset="2"/>
              <a:buNone/>
            </a:pPr>
            <a:r>
              <a:rPr lang="en-US" sz="3600" b="1" i="1" dirty="0">
                <a:solidFill>
                  <a:srgbClr val="FF0000"/>
                </a:solidFill>
                <a:latin typeface="Arial" charset="0"/>
                <a:cs typeface="Arial" charset="0"/>
              </a:rPr>
              <a:t>Twitter: </a:t>
            </a:r>
            <a:r>
              <a:rPr lang="en-US" sz="3600" b="1" i="1" dirty="0" smtClean="0">
                <a:solidFill>
                  <a:srgbClr val="00B050"/>
                </a:solidFill>
                <a:latin typeface="Arial" charset="0"/>
                <a:cs typeface="Arial" charset="0"/>
              </a:rPr>
              <a:t>twitter.com/</a:t>
            </a:r>
            <a:r>
              <a:rPr lang="en-US" sz="3600" b="1" i="1" dirty="0" err="1" smtClean="0">
                <a:solidFill>
                  <a:srgbClr val="00B050"/>
                </a:solidFill>
                <a:latin typeface="Arial" charset="0"/>
                <a:cs typeface="Arial" charset="0"/>
              </a:rPr>
              <a:t>bob_hartwig</a:t>
            </a:r>
            <a:endParaRPr lang="en-US" sz="3600" b="1" i="1" dirty="0">
              <a:solidFill>
                <a:srgbClr val="C00000"/>
              </a:solidFill>
              <a:latin typeface="Arial" charset="0"/>
              <a:cs typeface="Arial" charset="0"/>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fontAlgn="base" hangingPunct="0">
              <a:lnSpc>
                <a:spcPct val="90000"/>
              </a:lnSpc>
              <a:spcBef>
                <a:spcPct val="25000"/>
              </a:spcBef>
              <a:spcAft>
                <a:spcPct val="0"/>
              </a:spcAft>
              <a:buClr>
                <a:srgbClr val="FF6801"/>
              </a:buClr>
              <a:buFont typeface="Wingdings" pitchFamily="2" charset="2"/>
              <a:buNone/>
              <a:tabLst>
                <a:tab pos="6172200" algn="l"/>
              </a:tabLst>
            </a:pPr>
            <a:r>
              <a:rPr lang="en-US" sz="2800" b="1">
                <a:solidFill>
                  <a:srgbClr val="225A7A"/>
                </a:solidFill>
                <a:latin typeface="Arial" charset="0"/>
                <a:cs typeface="Arial" charset="0"/>
              </a:rPr>
              <a:t>Insurance Information Institute Online:</a:t>
            </a:r>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solidFill>
                  <a:srgbClr val="000000"/>
                </a:solidFill>
              </a:rPr>
              <a:pPr>
                <a:defRPr/>
              </a:pPr>
              <a:t>98</a:t>
            </a:fld>
            <a:endParaRPr lang="en-US">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Question and Answer</a:t>
            </a:r>
            <a:endParaRPr lang="en-US" dirty="0"/>
          </a:p>
        </p:txBody>
      </p:sp>
      <p:pic>
        <p:nvPicPr>
          <p:cNvPr id="5" name="Picture Placeholder 4" descr="Neutral_14"/>
          <p:cNvPicPr>
            <a:picLocks noGrp="1" noChangeAspect="1" noChangeArrowheads="1"/>
          </p:cNvPicPr>
          <p:nvPr>
            <p:ph type="pic" sz="quarter" idx="10"/>
            <p:custDataLst>
              <p:tags r:id="rId2"/>
            </p:custDataLst>
          </p:nvPr>
        </p:nvPicPr>
        <p:blipFill>
          <a:blip r:embed="rId5" cstate="email"/>
          <a:srcRect/>
          <a:stretch>
            <a:fillRect/>
          </a:stretch>
        </p:blipFill>
        <p:spPr bwMode="auto">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AUDIO_TEMP" val="C:\Users\n1100201\AppData\Local\Temp\articulate\presenter\ae\audio\20130708164354\"/>
  <p:tag name="PUBLISH_TITLE" val="MunichRe_III_NatCat07092013"/>
  <p:tag name="ARTICULATE_PUBLISH_PATH" val="\\pctf090003\Home\n1100201\My Articulate Projects"/>
  <p:tag name="ARTICULATE_LOGO" val="mr_title_image.jpg"/>
  <p:tag name="ARTICULATE_PRESENTER_GUID" val="-1"/>
  <p:tag name="ARTICULATE_LMS" val="0"/>
  <p:tag name="ARTICULATE_TEMPLATE" val="MUNICH RE"/>
  <p:tag name="ARTICULATE_TEMPLATE_GUID" val="16976ff0-9612-4d1a-9927-a185b3778461"/>
  <p:tag name="LMS_PUBLISH" val="No"/>
  <p:tag name="PRESENTER_PREVIEW_MODE" val="0"/>
  <p:tag name="PRESENTER_PREVIEW_START" val="1"/>
  <p:tag name="PLAYERLOGOHEIGHT" val="70"/>
  <p:tag name="PLAYERLOGOWIDTH" val="240"/>
  <p:tag name="LAUNCHINNEWWINDOW" val="0"/>
  <p:tag name="LASTPUBLISHED" val="\\pctf090003\Home\n1100201\My Articulate Projects\MunichRe_III_NatCat07092013\player.html"/>
  <p:tag name="ARTICULATE_PRESENTER_VERSION" val="6"/>
  <p:tag name="PRESENTATION_PLAYLIST_COUNT" val="0"/>
  <p:tag name="PRESENTATION_PRESENTER_SLIDE_LEVEL"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a8bd0e33-1cc1-4f26-9d96-17b50928bfbf"/>
  <p:tag name="ARTICULATE_SLIDE_NAV" val="1"/>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100.xml><?xml version="1.0" encoding="utf-8"?>
<p:tagLst xmlns:a="http://schemas.openxmlformats.org/drawingml/2006/main" xmlns:r="http://schemas.openxmlformats.org/officeDocument/2006/relationships" xmlns:p="http://schemas.openxmlformats.org/presentationml/2006/main">
  <p:tag name="ARTICULATE_TITLE_TAG" val="Observed changes in sea surface temperature"/>
  <p:tag name="ARTICULATE_SLIDE_GUID" val="9a90f42d-792d-4d08-8abb-464b1eac7aed"/>
  <p:tag name="ARTICULATE_SLIDE_NAV" val="47"/>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0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gBiUiIz0_files\slide0001_image001.png"/>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T8R58t4f_files\slide0001_image001.png"/>
</p:tagLst>
</file>

<file path=ppt/tags/tag103.xml><?xml version="1.0" encoding="utf-8"?>
<p:tagLst xmlns:a="http://schemas.openxmlformats.org/drawingml/2006/main" xmlns:r="http://schemas.openxmlformats.org/officeDocument/2006/relationships" xmlns:p="http://schemas.openxmlformats.org/presentationml/2006/main">
  <p:tag name="ARTICULATE_SLIDE_GUID" val="21ab162f-bf83-4431-bf5f-13499e510ae9"/>
  <p:tag name="ARTICULATE_SLIDE_NAV" val="48"/>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0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3c8iUmX_files\slide0001_image001.jpg"/>
</p:tagLst>
</file>

<file path=ppt/tags/tag105.xml><?xml version="1.0" encoding="utf-8"?>
<p:tagLst xmlns:a="http://schemas.openxmlformats.org/drawingml/2006/main" xmlns:r="http://schemas.openxmlformats.org/officeDocument/2006/relationships" xmlns:p="http://schemas.openxmlformats.org/presentationml/2006/main">
  <p:tag name="ARTICULATE_TITLE_TAG" val="Floods in Europe in May/June 2013"/>
  <p:tag name="ARTICULATE_SLIDE_GUID" val="e4ac9ea2-e656-404a-9e78-9cd6ece6ec4f"/>
  <p:tag name="ARTICULATE_SLIDE_NAV" val="49"/>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0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6rmATKu_files\slide0001_image001.jpg"/>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42YOb1z_files\slide0001_image001.jpg"/>
</p:tagLst>
</file>

<file path=ppt/tags/tag108.xml><?xml version="1.0" encoding="utf-8"?>
<p:tagLst xmlns:a="http://schemas.openxmlformats.org/drawingml/2006/main" xmlns:r="http://schemas.openxmlformats.org/officeDocument/2006/relationships" xmlns:p="http://schemas.openxmlformats.org/presentationml/2006/main">
  <p:tag name="ARTICULATE_SLIDE_GUID" val="8218abc8-1c65-45ec-9170-1ac91722d00b"/>
  <p:tag name="ARTICULATE_SLIDE_NAV" val="50"/>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0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qqjwPbNX_files\slide0001_image001.gif"/>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c9864b09-3643-46de-8404-f5fb443924af"/>
  <p:tag name="ARTICULATE_SLIDE_NAV" val="2"/>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1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GtC9PD9g_files\slide0001_image001.png"/>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67ec88a8-e77e-4a64-822b-c1cc9989159b"/>
  <p:tag name="ARTICULATE_SLIDE_NAV" val="51"/>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bwkc1uN_files\slide0001_image001.png"/>
</p:tagLst>
</file>

<file path=ppt/tags/tag1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4.xml><?xml version="1.0" encoding="utf-8"?>
<p:tagLst xmlns:a="http://schemas.openxmlformats.org/drawingml/2006/main" xmlns:r="http://schemas.openxmlformats.org/officeDocument/2006/relationships" xmlns:p="http://schemas.openxmlformats.org/presentationml/2006/main">
  <p:tag name="ARTICULATE_TITLE_TAG" val="Floods in Calgary Region (Alberta, Canada)"/>
  <p:tag name="ARTICULATE_SLIDE_GUID" val="96975c21-be74-47db-aa77-1086cf07d6d3"/>
  <p:tag name="ARTICULATE_SLIDE_NAV" val="52"/>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RcgOYOK_files\slide0001_image001.jpg"/>
</p:tagLst>
</file>

<file path=ppt/tags/tag116.xml><?xml version="1.0" encoding="utf-8"?>
<p:tagLst xmlns:a="http://schemas.openxmlformats.org/drawingml/2006/main" xmlns:r="http://schemas.openxmlformats.org/officeDocument/2006/relationships" xmlns:p="http://schemas.openxmlformats.org/presentationml/2006/main">
  <p:tag name="ARTICULATE_TITLE_TAG" val="Floods in Calgary Region (Alberta, Canada) "/>
  <p:tag name="ARTICULATE_SLIDE_GUID" val="26b35de9-1008-4d26-bfe2-25b2636d6325"/>
  <p:tag name="ARTICULATE_SLIDE_NAV" val="5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RWOsolnV_files\slide0001_image001.png"/>
</p:tagLst>
</file>

<file path=ppt/tags/tag1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XPejnXhX_files\slide0001_image001.png"/>
</p:tagLst>
</file>

<file path=ppt/tags/tag119.xml><?xml version="1.0" encoding="utf-8"?>
<p:tagLst xmlns:a="http://schemas.openxmlformats.org/drawingml/2006/main" xmlns:r="http://schemas.openxmlformats.org/officeDocument/2006/relationships" xmlns:p="http://schemas.openxmlformats.org/presentationml/2006/main">
  <p:tag name="ARTICULATE_SLIDE_GUID" val="2ad01c91-4bfe-4dc5-ae35-bc79847aed51"/>
  <p:tag name="ARTICULATE_SLIDE_NAV" val="54"/>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be862157-f1d5-4332-b20e-efefe9d25003"/>
  <p:tag name="ARTICULATE_SLIDE_NAV" val="3"/>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1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rZH4fvBg_files\slide0001_image001.png"/>
</p:tagLst>
</file>

<file path=ppt/tags/tag1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NJ6eE1R_files\slide0001_image001.png"/>
</p:tagLst>
</file>

<file path=ppt/tags/tag122.xml><?xml version="1.0" encoding="utf-8"?>
<p:tagLst xmlns:a="http://schemas.openxmlformats.org/drawingml/2006/main" xmlns:r="http://schemas.openxmlformats.org/officeDocument/2006/relationships" xmlns:p="http://schemas.openxmlformats.org/presentationml/2006/main">
  <p:tag name="ARTICULATE_TITLE_TAG" val="Floods in India "/>
  <p:tag name="ARTICULATE_SLIDE_GUID" val="5e92b132-6186-450c-aec9-2273cb5f6e5d"/>
  <p:tag name="ARTICULATE_SLIDE_NAV" val="5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jSV9b78k_files\slide0001_image001.jpg"/>
</p:tagLst>
</file>

<file path=ppt/tags/tag1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xetfShNb_files\slide0001_image001.jpg"/>
</p:tagLst>
</file>

<file path=ppt/tags/tag125.xml><?xml version="1.0" encoding="utf-8"?>
<p:tagLst xmlns:a="http://schemas.openxmlformats.org/drawingml/2006/main" xmlns:r="http://schemas.openxmlformats.org/officeDocument/2006/relationships" xmlns:p="http://schemas.openxmlformats.org/presentationml/2006/main">
  <p:tag name="ARTICULATE_TITLE_TAG" val="Enhanced future variability during India's rainy season"/>
  <p:tag name="ARTICULATE_SLIDE_GUID" val="b22024b1-ced7-44b3-97a6-82c003a66325"/>
  <p:tag name="ARTICULATE_SLIDE_NAV" val="56"/>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BpPY6Po5_files\slide0001_image001.png"/>
</p:tagLst>
</file>

<file path=ppt/tags/tag127.xml><?xml version="1.0" encoding="utf-8"?>
<p:tagLst xmlns:a="http://schemas.openxmlformats.org/drawingml/2006/main" xmlns:r="http://schemas.openxmlformats.org/officeDocument/2006/relationships" xmlns:p="http://schemas.openxmlformats.org/presentationml/2006/main">
  <p:tag name="ARTICULATE_SLIDE_GUID" val="f3df410a-0dbf-4363-86dc-0ca533cc47f7"/>
  <p:tag name="ARTICULATE_SLIDE_NAV" val="57"/>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18r8utT_files\slide0001_image001.png"/>
</p:tagLst>
</file>

<file path=ppt/tags/tag1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JWxux6wz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c82a631a-d516-477c-947d-dfb0de6b5e24"/>
  <p:tag name="ARTICULATE_TITLE_TAG" val="US Natural Catastrophe Update"/>
  <p:tag name="ARTICULATE_SLIDE_NAV" val="4"/>
  <p:tag name="ARTICULATE_SLIDE_PAUSE" val="0"/>
  <p:tag name="ARTICULATE_NAV_LEVEL" val="1"/>
  <p:tag name="ARTICULATE_SLIDE_PRESENTER" val="Carl Hedde, CPCU"/>
  <p:tag name="ARTICULATE_SLIDE_PRESENTER_GUID" val="5AFE23B0F3CC"/>
  <p:tag name="ARTICULATE_PLAYLIST_ID" val="-1"/>
  <p:tag name="ARTICULATE_LOCK_SLIDE" val="0"/>
</p:tagLst>
</file>

<file path=ppt/tags/tag130.xml><?xml version="1.0" encoding="utf-8"?>
<p:tagLst xmlns:a="http://schemas.openxmlformats.org/drawingml/2006/main" xmlns:r="http://schemas.openxmlformats.org/officeDocument/2006/relationships" xmlns:p="http://schemas.openxmlformats.org/presentationml/2006/main">
  <p:tag name="ARTICULATE_TITLE_TAG" val="Market &amp; Financial Impact of Catastrophe Loss"/>
  <p:tag name="ARTICULATE_SLIDE_NAV" val="58"/>
  <p:tag name="ARTICULATE_SLIDE_GUID" val="237f67a6-bf8d-4ea1-87aa-685539458f72"/>
  <p:tag name="ARTICULATE_SLIDE_PAUSE" val="0"/>
  <p:tag name="ARTICULATE_NAV_LEVEL" val="1"/>
  <p:tag name="ARTICULATE_SLIDE_PRESENTER" val="Dr. Robert P. Hartwig, CPCU"/>
  <p:tag name="ARTICULATE_SLIDE_PRESENTER_GUID" val="87C4BC35D5FE"/>
  <p:tag name="ARTICULATE_PLAYLIST_ID" val="-1"/>
  <p:tag name="ARTICULATE_LOCK_SLIDE" val="0"/>
</p:tagLst>
</file>

<file path=ppt/tags/tag131.xml><?xml version="1.0" encoding="utf-8"?>
<p:tagLst xmlns:a="http://schemas.openxmlformats.org/drawingml/2006/main" xmlns:r="http://schemas.openxmlformats.org/officeDocument/2006/relationships" xmlns:p="http://schemas.openxmlformats.org/presentationml/2006/main">
  <p:tag name="ARTICULATE_TITLE_TAG" val="P/C Insurance Industry Financial Overview"/>
  <p:tag name="ARTICULATE_SLIDE_NAV" val="59"/>
  <p:tag name="ARTICULATE_SLIDE_GUID" val="41802a08-1108-4ed5-ab9c-bbd4e641504a"/>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vHUUDhTx_files\slide0001_image001.emz"/>
</p:tagLst>
</file>

<file path=ppt/tags/tag13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NAV" val="60"/>
  <p:tag name="ARTICULATE_SLIDE_GUID" val="f741899a-dfc7-4765-b0e0-33ab9edab18c"/>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dustry"/>
  <p:tag name="ARTICULATE_SLIDE_NAV" val="61"/>
  <p:tag name="ARTICULATE_SLIDE_GUID" val="551dd233-5e10-4aaa-a05c-4d3120de3b7c"/>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5.xml><?xml version="1.0" encoding="utf-8"?>
<p:tagLst xmlns:a="http://schemas.openxmlformats.org/drawingml/2006/main" xmlns:r="http://schemas.openxmlformats.org/officeDocument/2006/relationships" xmlns:p="http://schemas.openxmlformats.org/presentationml/2006/main">
  <p:tag name="ARTICULATE_TITLE_TAG" val="A 100 Combined Ratio Isn’t What It Once Was"/>
  <p:tag name="ARTICULATE_SLIDE_NAV" val="62"/>
  <p:tag name="ARTICULATE_SLIDE_GUID" val="1a64fa12-ada0-47e9-bc22-a486a011828b"/>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6.xml><?xml version="1.0" encoding="utf-8"?>
<p:tagLst xmlns:a="http://schemas.openxmlformats.org/drawingml/2006/main" xmlns:r="http://schemas.openxmlformats.org/officeDocument/2006/relationships" xmlns:p="http://schemas.openxmlformats.org/presentationml/2006/main">
  <p:tag name="ARTICULATE_TITLE_TAG" val="Investments"/>
  <p:tag name="ARTICULATE_SLIDE_NAV" val="63"/>
  <p:tag name="ARTICULATE_SLIDE_GUID" val="84095e2c-cad3-4c70-a480-c49d27907aa7"/>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Do4kIAR_files\slide0001_image001.emz"/>
</p:tagLst>
</file>

<file path=ppt/tags/tag138.xml><?xml version="1.0" encoding="utf-8"?>
<p:tagLst xmlns:a="http://schemas.openxmlformats.org/drawingml/2006/main" xmlns:r="http://schemas.openxmlformats.org/officeDocument/2006/relationships" xmlns:p="http://schemas.openxmlformats.org/presentationml/2006/main">
  <p:tag name="ARTICULATE_TITLE_TAG" val="Property/Casualty Insurance Industry Investment Income"/>
  <p:tag name="ARTICULATE_SLIDE_NAV" val="64"/>
  <p:tag name="ARTICULATE_SLIDE_GUID" val="5108a04b-363a-4148-a73b-41ddad7a2650"/>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9.xml><?xml version="1.0" encoding="utf-8"?>
<p:tagLst xmlns:a="http://schemas.openxmlformats.org/drawingml/2006/main" xmlns:r="http://schemas.openxmlformats.org/officeDocument/2006/relationships" xmlns:p="http://schemas.openxmlformats.org/presentationml/2006/main">
  <p:tag name="ARTICULATE_TITLE_TAG" val="Surplus/Capital/Capacity"/>
  <p:tag name="ARTICULATE_SLIDE_NAV" val="65"/>
  <p:tag name="ARTICULATE_SLIDE_GUID" val="630f49d1-d7fa-4c6f-a024-e3f784e534fd"/>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mnIrrym_files\slide0001_image001.jpg"/>
</p:tagLst>
</file>

<file path=ppt/tags/tag1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vj4TzUG_files\slide0001_image001.emz"/>
</p:tagLst>
</file>

<file path=ppt/tags/tag141.xml><?xml version="1.0" encoding="utf-8"?>
<p:tagLst xmlns:a="http://schemas.openxmlformats.org/drawingml/2006/main" xmlns:r="http://schemas.openxmlformats.org/officeDocument/2006/relationships" xmlns:p="http://schemas.openxmlformats.org/presentationml/2006/main">
  <p:tag name="ARTICULATE_TITLE_TAG" val="Policyholder Surplus"/>
  <p:tag name="ARTICULATE_SLIDE_NAV" val="66"/>
  <p:tag name="ARTICULATE_SLIDE_GUID" val="feb97f80-0977-4e02-aac0-2185f7cb5b0a"/>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2.xml><?xml version="1.0" encoding="utf-8"?>
<p:tagLst xmlns:a="http://schemas.openxmlformats.org/drawingml/2006/main" xmlns:r="http://schemas.openxmlformats.org/officeDocument/2006/relationships" xmlns:p="http://schemas.openxmlformats.org/presentationml/2006/main">
  <p:tag name="ARTICULATE_SLIDE_NAV" val="67"/>
  <p:tag name="ARTICULATE_SLIDE_GUID" val="1d57fde8-f8d4-4eb1-af14-d69c8ee21c3f"/>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LWgma1c_files\slide0001_image001.jpg"/>
</p:tagLst>
</file>

<file path=ppt/tags/tag144.xml><?xml version="1.0" encoding="utf-8"?>
<p:tagLst xmlns:a="http://schemas.openxmlformats.org/drawingml/2006/main" xmlns:r="http://schemas.openxmlformats.org/officeDocument/2006/relationships" xmlns:p="http://schemas.openxmlformats.org/presentationml/2006/main">
  <p:tag name="ARTICULATE_TITLE_TAG" val="Premium Growth"/>
  <p:tag name="ARTICULATE_SLIDE_NAV" val="68"/>
  <p:tag name="ARTICULATE_SLIDE_GUID" val="0651becd-7bcd-4e13-bea1-aec6a79220f7"/>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XWM66dt_files\slide0001_image001.emz"/>
</p:tagLst>
</file>

<file path=ppt/tags/tag146.xml><?xml version="1.0" encoding="utf-8"?>
<p:tagLst xmlns:a="http://schemas.openxmlformats.org/drawingml/2006/main" xmlns:r="http://schemas.openxmlformats.org/officeDocument/2006/relationships" xmlns:p="http://schemas.openxmlformats.org/presentationml/2006/main">
  <p:tag name="ARTICULATE_TITLE_TAG" val="Net Premium Growth"/>
  <p:tag name="ARTICULATE_SLIDE_NAV" val="69"/>
  <p:tag name="ARTICULATE_SLIDE_GUID" val="c0514e87-9cd9-415b-8e4e-b9176ffeec1d"/>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p:tag name="ARTICULATE_SLIDE_NAV" val="70"/>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8.xml><?xml version="1.0" encoding="utf-8"?>
<p:tagLst xmlns:a="http://schemas.openxmlformats.org/drawingml/2006/main" xmlns:r="http://schemas.openxmlformats.org/officeDocument/2006/relationships" xmlns:p="http://schemas.openxmlformats.org/presentationml/2006/main">
  <p:tag name="ARTICULATE_TITLE_TAG" val="Underwriting"/>
  <p:tag name="ARTICULATE_SLIDE_NAV" val="71"/>
  <p:tag name="ARTICULATE_SLIDE_GUID" val="e0613ea3-9672-4681-989c-f674f0151749"/>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b5zitA6T_files\slide0001_image001.emz"/>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MR NatCatSERVICE"/>
  <p:tag name="ARTICULATE_SLIDE_GUID" val="d6ad53d3-f5ed-4bac-a216-88937e9b9a8f"/>
  <p:tag name="ARTICULATE_SLIDE_NAV" val="5"/>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50.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NAV" val="72"/>
  <p:tag name="ARTICULATE_SLIDE_GUID" val="05b14bee-62a8-4dfd-84d3-963c496f380f"/>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1.xml><?xml version="1.0" encoding="utf-8"?>
<p:tagLst xmlns:a="http://schemas.openxmlformats.org/drawingml/2006/main" xmlns:r="http://schemas.openxmlformats.org/officeDocument/2006/relationships" xmlns:p="http://schemas.openxmlformats.org/presentationml/2006/main">
  <p:tag name="ARTICULATE_TITLE_TAG" val="Underwriting Gain (Loss)"/>
  <p:tag name="ARTICULATE_SLIDE_NAV" val="73"/>
  <p:tag name="ARTICULATE_SLIDE_GUID" val="49e9a456-b92c-4a4c-ad7b-e27b2424a789"/>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2.xml><?xml version="1.0" encoding="utf-8"?>
<p:tagLst xmlns:a="http://schemas.openxmlformats.org/drawingml/2006/main" xmlns:r="http://schemas.openxmlformats.org/officeDocument/2006/relationships" xmlns:p="http://schemas.openxmlformats.org/presentationml/2006/main">
  <p:tag name="ARTICULATE_TITLE_TAG" val="Combined Ratio Points Associated with Catastrophe Losses"/>
  <p:tag name="ARTICULATE_SLIDE_NAV" val="74"/>
  <p:tag name="ARTICULATE_SLIDE_GUID" val="fe777b3a-1013-4848-9300-9bb4a99e496f"/>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3.xml><?xml version="1.0" encoding="utf-8"?>
<p:tagLst xmlns:a="http://schemas.openxmlformats.org/drawingml/2006/main" xmlns:r="http://schemas.openxmlformats.org/officeDocument/2006/relationships" xmlns:p="http://schemas.openxmlformats.org/presentationml/2006/main">
  <p:tag name="ARTICULATE_TITLE_TAG" val="Severe Weather Events"/>
  <p:tag name="ARTICULATE_SLIDE_NAV" val="75"/>
  <p:tag name="ARTICULATE_SLIDE_GUID" val="41ef03fd-423c-4c17-b4f4-c2e076448faa"/>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YdBWEuay_files\slide0001_image001.emz"/>
</p:tagLst>
</file>

<file path=ppt/tags/tag155.xml><?xml version="1.0" encoding="utf-8"?>
<p:tagLst xmlns:a="http://schemas.openxmlformats.org/drawingml/2006/main" xmlns:r="http://schemas.openxmlformats.org/officeDocument/2006/relationships" xmlns:p="http://schemas.openxmlformats.org/presentationml/2006/main">
  <p:tag name="ARTICULATE_TITLE_TAG" val="U.S. Tornado Count"/>
  <p:tag name="ARTICULATE_SLIDE_NAV" val="76"/>
  <p:tag name="ARTICULATE_SLIDE_GUID" val="27a6fa4c-896c-409b-9bf7-9b90c5113c4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hGXPbpF_files\slide0001_image001.png"/>
</p:tagLst>
</file>

<file path=ppt/tags/tag15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P05w11q_files\slide0001_image001.jpg"/>
</p:tagLst>
</file>

<file path=ppt/tags/tag158.xml><?xml version="1.0" encoding="utf-8"?>
<p:tagLst xmlns:a="http://schemas.openxmlformats.org/drawingml/2006/main" xmlns:r="http://schemas.openxmlformats.org/officeDocument/2006/relationships" xmlns:p="http://schemas.openxmlformats.org/presentationml/2006/main">
  <p:tag name="ARTICULATE_TITLE_TAG" val="Location of Tornado Reports"/>
  <p:tag name="ARTICULATE_SLIDE_NAV" val="77"/>
  <p:tag name="ARTICULATE_SLIDE_GUID" val="c82a3607-ca1b-40c6-9f8f-9f7394eeac3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YVIlkn4_files\slide0001_image001.gif"/>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14AAT1_files\slide0001_image001.png"/>
</p:tagLst>
</file>

<file path=ppt/tags/tag160.xml><?xml version="1.0" encoding="utf-8"?>
<p:tagLst xmlns:a="http://schemas.openxmlformats.org/drawingml/2006/main" xmlns:r="http://schemas.openxmlformats.org/officeDocument/2006/relationships" xmlns:p="http://schemas.openxmlformats.org/presentationml/2006/main">
  <p:tag name="ARTICULATE_TITLE_TAG" val="Number of Tornadoes and Related Deaths"/>
  <p:tag name="ARTICULATE_SLIDE_NAV" val="78"/>
  <p:tag name="ARTICULATE_SLIDE_GUID" val="ec234e6a-a0f8-40bb-80d8-f7a6cb02cdb5"/>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1.xml><?xml version="1.0" encoding="utf-8"?>
<p:tagLst xmlns:a="http://schemas.openxmlformats.org/drawingml/2006/main" xmlns:r="http://schemas.openxmlformats.org/officeDocument/2006/relationships" xmlns:p="http://schemas.openxmlformats.org/presentationml/2006/main">
  <p:tag name="ARTICULATE_TITLE_TAG" val="Location of Large Hail Reports"/>
  <p:tag name="ARTICULATE_SLIDE_NAV" val="79"/>
  <p:tag name="ARTICULATE_SLIDE_GUID" val="ee462adc-9ce9-431d-8373-572380c3ca8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14oHYgf0_files\slide0001_image001.gif"/>
</p:tagLst>
</file>

<file path=ppt/tags/tag163.xml><?xml version="1.0" encoding="utf-8"?>
<p:tagLst xmlns:a="http://schemas.openxmlformats.org/drawingml/2006/main" xmlns:r="http://schemas.openxmlformats.org/officeDocument/2006/relationships" xmlns:p="http://schemas.openxmlformats.org/presentationml/2006/main">
  <p:tag name="ARTICULATE_TITLE_TAG" val="Location of High Wind Reports"/>
  <p:tag name="ARTICULATE_SLIDE_NAV" val="80"/>
  <p:tag name="ARTICULATE_SLIDE_GUID" val="8b02bd65-99aa-4b57-90c8-1aee68e41e7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ybe6bTyX_files\slide0001_image001.gif"/>
</p:tagLst>
</file>

<file path=ppt/tags/tag165.xml><?xml version="1.0" encoding="utf-8"?>
<p:tagLst xmlns:a="http://schemas.openxmlformats.org/drawingml/2006/main" xmlns:r="http://schemas.openxmlformats.org/officeDocument/2006/relationships" xmlns:p="http://schemas.openxmlformats.org/presentationml/2006/main">
  <p:tag name="ARTICULATE_TITLE_TAG" val="Severe Weather Reports"/>
  <p:tag name="ARTICULATE_SLIDE_NAV" val="81"/>
  <p:tag name="ARTICULATE_SLIDE_GUID" val="52cc7fd7-9d30-4d42-a3c3-8a08c1496b9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AcEwqwVg_files\slide0001_image001.gif"/>
</p:tagLst>
</file>

<file path=ppt/tags/tag167.xml><?xml version="1.0" encoding="utf-8"?>
<p:tagLst xmlns:a="http://schemas.openxmlformats.org/drawingml/2006/main" xmlns:r="http://schemas.openxmlformats.org/officeDocument/2006/relationships" xmlns:p="http://schemas.openxmlformats.org/presentationml/2006/main">
  <p:tag name="ARTICULATE_TITLE_TAG" val="Number of Severe Weather Reports in US"/>
  <p:tag name="ARTICULATE_SLIDE_NAV" val="82"/>
  <p:tag name="ARTICULATE_SLIDE_GUID" val="ca03609e-b709-4f64-b1ec-e5fc2aec42a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8.xml><?xml version="1.0" encoding="utf-8"?>
<p:tagLst xmlns:a="http://schemas.openxmlformats.org/drawingml/2006/main" xmlns:r="http://schemas.openxmlformats.org/officeDocument/2006/relationships" xmlns:p="http://schemas.openxmlformats.org/presentationml/2006/main">
  <p:tag name="ARTICULATE_TITLE_TAG" val="Outlook for 2013 Hurricane Season"/>
  <p:tag name="ARTICULATE_SLIDE_NAV" val="83"/>
  <p:tag name="ARTICULATE_SLIDE_GUID" val="573d4020-b677-40d6-a495-a83769d57b9e"/>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8g6Ok7D_files\slide0001_image001.emz"/>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5880f935-a207-4859-b7f3-807f9b3a17b9"/>
  <p:tag name="ARTICULATE_SLIDE_NAV" val="6"/>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0.xml><?xml version="1.0" encoding="utf-8"?>
<p:tagLst xmlns:a="http://schemas.openxmlformats.org/drawingml/2006/main" xmlns:r="http://schemas.openxmlformats.org/officeDocument/2006/relationships" xmlns:p="http://schemas.openxmlformats.org/presentationml/2006/main">
  <p:tag name="ARTICULATE_TITLE_TAG" val="Outlook for 2013 Hurricane Season"/>
  <p:tag name="ARTICULATE_SLIDE_NAV" val="84"/>
  <p:tag name="ARTICULATE_SLIDE_GUID" val="f57535e3-c690-487f-b11b-7236eb0cf889"/>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1.xml><?xml version="1.0" encoding="utf-8"?>
<p:tagLst xmlns:a="http://schemas.openxmlformats.org/drawingml/2006/main" xmlns:r="http://schemas.openxmlformats.org/officeDocument/2006/relationships" xmlns:p="http://schemas.openxmlformats.org/presentationml/2006/main">
  <p:tag name="ARTICULATE_TITLE_TAG" val="Landfall Probabilities for 2013 Hurricane Season"/>
  <p:tag name="ARTICULATE_SLIDE_NAV" val="85"/>
  <p:tag name="ARTICULATE_SLIDE_GUID" val="0386e582-d648-4b8d-a676-a37632977e6d"/>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2.xml><?xml version="1.0" encoding="utf-8"?>
<p:tagLst xmlns:a="http://schemas.openxmlformats.org/drawingml/2006/main" xmlns:r="http://schemas.openxmlformats.org/officeDocument/2006/relationships" xmlns:p="http://schemas.openxmlformats.org/presentationml/2006/main">
  <p:tag name="ARTICULATE_TITLE_TAG" val="Top 12 Most Costly Hurricanes in U.S. History"/>
  <p:tag name="ARTICULATE_SLIDE_NAV" val="86"/>
  <p:tag name="ARTICULATE_SLIDE_GUID" val="c747877c-c055-42ff-9d12-9ba72d4790c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3.xml><?xml version="1.0" encoding="utf-8"?>
<p:tagLst xmlns:a="http://schemas.openxmlformats.org/drawingml/2006/main" xmlns:r="http://schemas.openxmlformats.org/officeDocument/2006/relationships" xmlns:p="http://schemas.openxmlformats.org/presentationml/2006/main">
  <p:tag name="ARTICULATE_TITLE_TAG" val="Hurricane Sandy"/>
  <p:tag name="ARTICULATE_SLIDE_NAV" val="87"/>
  <p:tag name="ARTICULATE_SLIDE_GUID" val="957d9b43-59fe-41a1-b928-27758a06244c"/>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4.xml><?xml version="1.0" encoding="utf-8"?>
<p:tagLst xmlns:a="http://schemas.openxmlformats.org/drawingml/2006/main" xmlns:r="http://schemas.openxmlformats.org/officeDocument/2006/relationships" xmlns:p="http://schemas.openxmlformats.org/presentationml/2006/main">
  <p:tag name="ARTICULATE_TITLE_TAG" val="Hurricane Sandy: Insured Loss"/>
  <p:tag name="ARTICULATE_SLIDE_NAV" val="88"/>
  <p:tag name="ARTICULATE_SLIDE_GUID" val="1194645b-3f43-41fc-9424-0ba4598c1a2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5.xml><?xml version="1.0" encoding="utf-8"?>
<p:tagLst xmlns:a="http://schemas.openxmlformats.org/drawingml/2006/main" xmlns:r="http://schemas.openxmlformats.org/officeDocument/2006/relationships" xmlns:p="http://schemas.openxmlformats.org/presentationml/2006/main">
  <p:tag name="ARTICULATE_TITLE_TAG" val="Hurricane Sandy: Average Claim Payment"/>
  <p:tag name="ARTICULATE_SLIDE_NAV" val="89"/>
  <p:tag name="ARTICULATE_SLIDE_GUID" val="04a6404d-a992-4b9a-914e-9b716aca33ce"/>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6.xml><?xml version="1.0" encoding="utf-8"?>
<p:tagLst xmlns:a="http://schemas.openxmlformats.org/drawingml/2006/main" xmlns:r="http://schemas.openxmlformats.org/officeDocument/2006/relationships" xmlns:p="http://schemas.openxmlformats.org/presentationml/2006/main">
  <p:tag name="ARTICULATE_TITLE_TAG" val="Total Value of Insured Coastal Exposure"/>
  <p:tag name="ARTICULATE_SLIDE_NAV" val="90"/>
  <p:tag name="ARTICULATE_SLIDE_GUID" val="ad06b41a-821d-4a2b-af29-ae3c99421d69"/>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7.xml><?xml version="1.0" encoding="utf-8"?>
<p:tagLst xmlns:a="http://schemas.openxmlformats.org/drawingml/2006/main" xmlns:r="http://schemas.openxmlformats.org/officeDocument/2006/relationships" xmlns:p="http://schemas.openxmlformats.org/presentationml/2006/main">
  <p:tag name="ARTICULATE_TITLE_TAG" val="Total Potential Home Value Exposure"/>
  <p:tag name="ARTICULATE_SLIDE_NAV" val="91"/>
  <p:tag name="ARTICULATE_SLIDE_GUID" val="47ae5ff2-d445-4bf6-9d7a-b8974a8aab5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8.xml><?xml version="1.0" encoding="utf-8"?>
<p:tagLst xmlns:a="http://schemas.openxmlformats.org/drawingml/2006/main" xmlns:r="http://schemas.openxmlformats.org/officeDocument/2006/relationships" xmlns:p="http://schemas.openxmlformats.org/presentationml/2006/main">
  <p:tag name="ARTICULATE_SLIDE_NAV" val="92"/>
  <p:tag name="ARTICULATE_SLIDE_GUID" val="f121e8f2-c4c0-452d-9b99-6e859c61e37f"/>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9mr9MT9V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8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Fg71LF3X_files\slide0001_image001.png"/>
</p:tagLst>
</file>

<file path=ppt/tags/tag18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VmmkaieK_files\slide0001_image001.png"/>
</p:tagLst>
</file>

<file path=ppt/tags/tag182.xml><?xml version="1.0" encoding="utf-8"?>
<p:tagLst xmlns:a="http://schemas.openxmlformats.org/drawingml/2006/main" xmlns:r="http://schemas.openxmlformats.org/officeDocument/2006/relationships" xmlns:p="http://schemas.openxmlformats.org/presentationml/2006/main">
  <p:tag name="ARTICULATE_TITLE_TAG" val="Catastrophe Losses and Public Opinion"/>
  <p:tag name="ARTICULATE_SLIDE_NAV" val="93"/>
  <p:tag name="ARTICULATE_SLIDE_GUID" val="4debb572-1b2d-4b2c-8ee2-9132277f8e2a"/>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8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yWagC4P2_files\slide0001_image001.emz"/>
</p:tagLst>
</file>

<file path=ppt/tags/tag184.xml><?xml version="1.0" encoding="utf-8"?>
<p:tagLst xmlns:a="http://schemas.openxmlformats.org/drawingml/2006/main" xmlns:r="http://schemas.openxmlformats.org/officeDocument/2006/relationships" xmlns:p="http://schemas.openxmlformats.org/presentationml/2006/main">
  <p:tag name="ARTICULATE_TITLE_TAG" val="Homeowners Insurance"/>
  <p:tag name="ARTICULATE_SLIDE_NAV" val="94"/>
  <p:tag name="ARTICULATE_SLIDE_GUID" val="44460803-b0a4-4ea2-82e5-2170ec4a50da"/>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5.xml><?xml version="1.0" encoding="utf-8"?>
<p:tagLst xmlns:a="http://schemas.openxmlformats.org/drawingml/2006/main" xmlns:r="http://schemas.openxmlformats.org/officeDocument/2006/relationships" xmlns:p="http://schemas.openxmlformats.org/presentationml/2006/main">
  <p:tag name="ARTICULATE_SLIDE_NAV" val="95"/>
  <p:tag name="ARTICULATE_SLIDE_GUID" val="6896cbe8-ff35-4652-8bac-83464566e306"/>
  <p:tag name="ARTICULATE_TITLE_TAG" val="Disaster Preparedness"/>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6.xml><?xml version="1.0" encoding="utf-8"?>
<p:tagLst xmlns:a="http://schemas.openxmlformats.org/drawingml/2006/main" xmlns:r="http://schemas.openxmlformats.org/officeDocument/2006/relationships" xmlns:p="http://schemas.openxmlformats.org/presentationml/2006/main">
  <p:tag name="ARTICULATE_TITLE_TAG" val="Flood Insurance"/>
  <p:tag name="ARTICULATE_SLIDE_NAV" val="96"/>
  <p:tag name="ARTICULATE_SLIDE_GUID" val="ce1cdc00-15fa-4266-80bc-107aacaebdb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7.xml><?xml version="1.0" encoding="utf-8"?>
<p:tagLst xmlns:a="http://schemas.openxmlformats.org/drawingml/2006/main" xmlns:r="http://schemas.openxmlformats.org/officeDocument/2006/relationships" xmlns:p="http://schemas.openxmlformats.org/presentationml/2006/main">
  <p:tag name="ARTICULATE_TITLE_TAG" val="Disaster Preparedness"/>
  <p:tag name="ARTICULATE_SLIDE_NAV" val="97"/>
  <p:tag name="ARTICULATE_SLIDE_GUID" val="06bfd2d4-4266-41e0-987f-ea00727902f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8.xml><?xml version="1.0" encoding="utf-8"?>
<p:tagLst xmlns:a="http://schemas.openxmlformats.org/drawingml/2006/main" xmlns:r="http://schemas.openxmlformats.org/officeDocument/2006/relationships" xmlns:p="http://schemas.openxmlformats.org/presentationml/2006/main">
  <p:tag name="ARTICULATE_TITLE_TAG" val="Closing"/>
  <p:tag name="ARTICULATE_SLIDE_NAV" val="98"/>
  <p:tag name="ARTICULATE_SLIDE_GUID" val="2d9a6993-2c4e-449c-9ee1-3838ddf88319"/>
  <p:tag name="ARTICULATE_SLIDE_PAUSE" val="0"/>
  <p:tag name="ARTICULATE_NAV_LEVEL" val="2"/>
  <p:tag name="ARTICULATE_SLIDE_PRESENTER" val="Dr. Robert P. Hartwig, CPCU"/>
  <p:tag name="ARTICULATE_SLIDE_PRESENTER_GUID" val="87C4BC35D5FE"/>
  <p:tag name="ARTICULATE_PLAYLIST_ID" val="-1"/>
  <p:tag name="ARTICULATE_LOCK_SLIDE" val="0"/>
</p:tagLst>
</file>

<file path=ppt/tags/tag189.xml><?xml version="1.0" encoding="utf-8"?>
<p:tagLst xmlns:a="http://schemas.openxmlformats.org/drawingml/2006/main" xmlns:r="http://schemas.openxmlformats.org/officeDocument/2006/relationships" xmlns:p="http://schemas.openxmlformats.org/presentationml/2006/main">
  <p:tag name="ARTICULATE_SLIDE_GUID" val="3f4d2928-f038-4df1-935a-213cd051c76d"/>
  <p:tag name="ARTICULATE_SLIDE_NAV" val="99"/>
  <p:tag name="ARTICULATE_SLIDE_PAUSE" val="0"/>
  <p:tag name="ARTICULATE_NAV_LEVEL" val="1"/>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5a69b35-9bda-49c6-9a8b-10f94d7a3826"/>
  <p:tag name="ARTICULATE_TITLE_TAG" val="Number of Events, January – June only"/>
  <p:tag name="ARTICULATE_SLIDE_NAV" val="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gErb6NSx_files\slide0001_image001.jpg"/>
</p:tagLst>
</file>

<file path=ppt/tags/tag191.xml><?xml version="1.0" encoding="utf-8"?>
<p:tagLst xmlns:a="http://schemas.openxmlformats.org/drawingml/2006/main" xmlns:r="http://schemas.openxmlformats.org/officeDocument/2006/relationships" xmlns:p="http://schemas.openxmlformats.org/presentationml/2006/main">
  <p:tag name="ARTICULATE_SLIDE_GUID" val="6b2948a0-7529-44e4-ae32-3ecb9f1007cd"/>
  <p:tag name="ARTICULATE_TITLE_TAG" val="Question and Answer Process"/>
  <p:tag name="ARTICULATE_SLIDE_NAV" val="100"/>
  <p:tag name="ARTICULATE_SLIDE_PAUSE" val="0"/>
  <p:tag name="ARTICULATE_NAV_LEVEL" val="2"/>
  <p:tag name="ARTICULATE_PLAYLIST_ID" val="-1"/>
  <p:tag name="ARTICULATE_LOCK_SLIDE" val="0"/>
</p:tagLst>
</file>

<file path=ppt/tags/tag192.xml><?xml version="1.0" encoding="utf-8"?>
<p:tagLst xmlns:a="http://schemas.openxmlformats.org/drawingml/2006/main" xmlns:r="http://schemas.openxmlformats.org/officeDocument/2006/relationships" xmlns:p="http://schemas.openxmlformats.org/presentationml/2006/main">
  <p:tag name="PPWINSEGMENT1START" val="1"/>
  <p:tag name="PPWINSEGMENT1LENGTH" val="29"/>
  <p:tag name="PPWINSEGMENT1SOURCERTF" val="{\rtf1\ansi\deff0{\fonttbl{\f0\fcharset0 Arial;}}{\colortbl\red17\green17\blue17;}{\f0\fs44\b\cf0 M\'FCnchener R\'FCck PowerPoint Vorlage\par}}"/>
  <p:tag name="PPWINSEGMENT1TARGETRTF" val="{\rtf1\ansi\deff1{\fonttbl{\f1\fcharset0 Arial;}}{\colortbl\red0\green0\blue0;\red17\green17\blue17;}{\f1\fs44\b\cf1 Munich Re PowerPoint template\par}}"/>
  <p:tag name="PPWINLASTSAVEDTRANSLATION" val="Munich Re PowerPoint template"/>
  <p:tag name="PPWINALREADYSEGMENTED" val="True"/>
  <p:tag name="PPWINTOTALSEGMENTS" val="1"/>
</p:tagLst>
</file>

<file path=ppt/tags/tag19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xcWouta_files\slide0001_image001.jpg"/>
</p:tagLst>
</file>

<file path=ppt/tags/tag194.xml><?xml version="1.0" encoding="utf-8"?>
<p:tagLst xmlns:a="http://schemas.openxmlformats.org/drawingml/2006/main" xmlns:r="http://schemas.openxmlformats.org/officeDocument/2006/relationships" xmlns:p="http://schemas.openxmlformats.org/presentationml/2006/main">
  <p:tag name="ARTICULATE_SLIDE_GUID" val="5727e1b9-a4b8-44bd-a755-e7363286260f"/>
  <p:tag name="AUDIO_IMPORT" val="C:\Users\n1100201\Desktop\Articulate\82.mp3"/>
  <p:tag name="ELAPSEDTIME" val="21.182"/>
  <p:tag name="AUDIO_ID" val="310"/>
  <p:tag name="ARTICULATE_TITLE_TAG" val="Press Information"/>
  <p:tag name="ARTICULATE_SLIDE_NAV" val="101"/>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195.xml><?xml version="1.0" encoding="utf-8"?>
<p:tagLst xmlns:a="http://schemas.openxmlformats.org/drawingml/2006/main" xmlns:r="http://schemas.openxmlformats.org/officeDocument/2006/relationships" xmlns:p="http://schemas.openxmlformats.org/presentationml/2006/main">
  <p:tag name="ARTICULATE_SLIDE_GUID" val="8052432a-4505-46cc-9823-03d000003f21"/>
  <p:tag name="ARTICULATE_TITLE_TAG" val="NatCatSERVICE Downloadcenter"/>
  <p:tag name="ARTICULATE_SLIDE_NAV" val="102"/>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19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5pArM8AO_files\slide0001_image001.jpg"/>
</p:tagLst>
</file>

<file path=ppt/tags/tag19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tzMiyCi2_files\slide0001_image001.emz"/>
</p:tagLst>
</file>

<file path=ppt/tags/tag19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f4QKhVn_files\slide0001_image001.emz"/>
</p:tagLst>
</file>

<file path=ppt/tags/tag1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PdxRKaCc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amwskC6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0.xml><?xml version="1.0" encoding="utf-8"?>
<p:tagLst xmlns:a="http://schemas.openxmlformats.org/drawingml/2006/main" xmlns:r="http://schemas.openxmlformats.org/officeDocument/2006/relationships" xmlns:p="http://schemas.openxmlformats.org/presentationml/2006/main">
  <p:tag name="ARTICULATE_SLIDE_GUID" val="86022d64-25b9-4677-8c09-7abccce903aa"/>
  <p:tag name="AUDIO_IMPORT" val="C:\Users\n1100201\Desktop\Articulate\83.mp3"/>
  <p:tag name="ELAPSEDTIME" val="9.843"/>
  <p:tag name="AUDIO_ID" val="312"/>
  <p:tag name="ARTICULATE_SLIDE_NAV" val="103"/>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201.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104"/>
  <p:tag name="ARTICULATE_SLIDE_PAUSE" val="0"/>
  <p:tag name="ARTICULATE_NAV_LEVEL" val="1"/>
  <p:tag name="ARTICULATE_SLIDE_PRESENTER" val="Terese Rosenthal"/>
  <p:tag name="ARTICULATE_SLIDE_PRESENTER_GUID" val="FBC8C228B0CD"/>
  <p:tag name="ARTICULATE_PLAYLIST_ID" val="-1"/>
  <p:tag name="ARTICULATE_LOCK_SLIDE" val="0"/>
</p:tagLst>
</file>

<file path=ppt/tags/tag202.xml><?xml version="1.0" encoding="utf-8"?>
<p:tagLst xmlns:a="http://schemas.openxmlformats.org/drawingml/2006/main" xmlns:r="http://schemas.openxmlformats.org/officeDocument/2006/relationships" xmlns:p="http://schemas.openxmlformats.org/presentationml/2006/main">
  <p:tag name="ARTICULATE_TITLE_TAG" val="Closing"/>
  <p:tag name="ARTICULATE_SLIDE_GUID" val="9b3c1ea1-48bf-4fb1-8455-90481b05a538"/>
  <p:tag name="ARTICULATE_SLIDE_NAV" val="105"/>
  <p:tag name="ARTICULATE_SLIDE_PAUSE" val="0"/>
  <p:tag name="ARTICULATE_NAV_LEVEL" val="1"/>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lcNlR4f_files\slide0001_image001.emz"/>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5a69b35-9bda-49c6-9a8b-10f94d7a0311"/>
  <p:tag name="ARTICULATE_TITLE_TAG" val="Number of Events - Annual Totals 1980 – 2012 "/>
  <p:tag name="ARTICULATE_SLIDE_NAV" val="9"/>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38e369f0-e4c4-4ce1-bca8-d1d5fbdc14a3"/>
  <p:tag name="ARTICULATE_TITLE_TAG" val="Losses Due to Natural Catastrophes in the United States"/>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1393d0f1-bca9-47ef-8f86-ec5336ee4ff9"/>
  <p:tag name="ARTICULATE_SLIDE_NAV" val="1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TjgX4Xcp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SqiWUS41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e04bea79-39d7-4eab-8675-e2f65feea2ff"/>
  <p:tag name="AUDIO_IMPORT" val="U:\Webinar\2011_07 - Nat Cat Review\Articulate\14.mp3"/>
  <p:tag name="ELAPSEDTIME" val="26.171"/>
  <p:tag name="AUDIO_ID" val="375"/>
  <p:tag name="ARTICULATE_SLIDE_NAV" val="12"/>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Jt7hX1W_files\slide0001_image001.png"/>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683c144e-bc42-4032-af0a-69e2ce9e8c88"/>
  <p:tag name="AUDIO_IMPORT" val="U:\Webinar\2011_07 - Nat Cat Review\Articulate\12.mp3"/>
  <p:tag name="ELAPSEDTIME" val="20.27"/>
  <p:tag name="AUDIO_ID" val="376"/>
  <p:tag name="ARTICULATE_TITLE_TAG" val="US Thunderstorm Loss Trends"/>
  <p:tag name="ARTICULATE_SLIDE_NAV" val="13"/>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QkQbxyc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059b89c9-a24f-4684-adf9-789cfc8a3ccb"/>
  <p:tag name="AUDIO_IMPORT" val="U:\Webinar\2011_07 - Nat Cat Review\Articulate\13.mp3"/>
  <p:tag name="ELAPSEDTIME" val="19.822"/>
  <p:tag name="AUDIO_ID" val="377"/>
  <p:tag name="ARTICULATE_TITLE_TAG" val="US Thunderstorm Loss Trends"/>
  <p:tag name="ARTICULATE_SLIDE_NAV" val="14"/>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a848e817-e615-4c8e-94f3-3b9df4cd408b"/>
  <p:tag name="ARTICULATE_TITLE_TAG" val="Notable Thunderstorm Events"/>
  <p:tag name="ARTICULATE_SLIDE_NAV" val="15"/>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r7NMM1hc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Notable Thunderstorm Events"/>
  <p:tag name="ARTICULATE_SLIDE_GUID" val="a848e817-e615-4c8e-94f3-3b9df4cd0379"/>
  <p:tag name="ARTICULATE_SLIDE_NAV" val="16"/>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ChJ8uEvo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Xwxhhxdc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6c0bd200-1d24-4137-9c5c-7587a66cdb19"/>
  <p:tag name="ARTICULATE_SLIDE_NAV" val="1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CVvoAoc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f9f1d798-cc8a-4c74-8104-18cd67d129aa"/>
  <p:tag name="ARTICULATE_TITLE_TAG" val="U.S. Tropical Cyclones in 2013"/>
  <p:tag name="ARTICULATE_SLIDE_NAV" val="18"/>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FMtdcTDz_files\slide0001_image001.gif"/>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f95159ca-0417-46de-baf7-7e946dee8b6c"/>
  <p:tag name="ARTICULATE_TITLE_TAG" val="US Landfalling Tropical Cyclones"/>
  <p:tag name="ARTICULATE_SLIDE_NAV" val="19"/>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1tFCSmBp_files\slide0001_image001.png"/>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TITLE_TAG" val="Insured US Tropical Cyclone Losses"/>
  <p:tag name="ARTICULATE_SLIDE_NAV" val="2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ABhNrLpU_files\slide0001_image001.png"/>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15a3b014-dee4-44fa-87d0-0afb548e43dd"/>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PhtYUqSy_files\slide0001_image001.jpg"/>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R9sJfHI_files\slide0001_image001.jpg"/>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36437a78-7d61-4c28-b2d5-3a59088c0e1e"/>
  <p:tag name="ARTICULATE_SLIDE_NAV" val="22"/>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36437a78-7d61-4c28-b2d5-3a59088c0386"/>
  <p:tag name="ARTICULATE_SLIDE_NAV" val="23"/>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36437a78-7d61-4c28-b2d5-3a59088c0331"/>
  <p:tag name="ARTICULATE_SLIDE_NAV" val="24"/>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9sFNT9sK_files\slide0001_image001.png"/>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RTICULATE_TITLE_TAG" val="Number of Acres Burned in Wildfires"/>
  <p:tag name="AUDIO_ID" val="388"/>
  <p:tag name="ARTICULATE_SLIDE_NAV" val="25"/>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rLYrJFIV_files\slide0001_image001.png"/>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36437a78-7d61-4c28-b2d5-3a59088c0332"/>
  <p:tag name="ARTICULATE_SLIDE_NAV" val="26"/>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c2Sae2PA_files\slide0001_image001.png"/>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ckij2XW2_files\slide0001_image001.jpg"/>
</p:tagLst>
</file>

<file path=ppt/tags/tag61.xml><?xml version="1.0" encoding="utf-8"?>
<p:tagLst xmlns:a="http://schemas.openxmlformats.org/drawingml/2006/main" xmlns:r="http://schemas.openxmlformats.org/officeDocument/2006/relationships" xmlns:p="http://schemas.openxmlformats.org/presentationml/2006/main">
  <p:tag name="ARTICULATE_TITLE_TAG" val="Global Natural Catastrophe Update"/>
  <p:tag name="ARTICULATE_SLIDE_GUID" val="c82a631a-d516-477c-947d-dfb0de6b0391"/>
  <p:tag name="ARTICULATE_SLIDE_NAV" val="27"/>
  <p:tag name="ARTICULATE_SLIDE_PAUSE" val="0"/>
  <p:tag name="ARTICULATE_NAV_LEVEL" val="1"/>
  <p:tag name="ARTICULATE_SLIDE_PRESENTER" val="Carl Hedde, CPCU"/>
  <p:tag name="ARTICULATE_SLIDE_PRESENTER_GUID" val="5AFE23B0F3CC"/>
  <p:tag name="ARTICULATE_PLAYLIST_ID" val="-1"/>
  <p:tag name="ARTICULATE_LOCK_SLIDE" val="0"/>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tQctu25_files\slide0001_image001.jpg"/>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ARTICULATE_TITLE_TAG" val="Overview and Comparison with Previous Years"/>
  <p:tag name="ARTICULATE_SLIDE_GUID" val="2698557d-d1f2-4bfc-9b13-e21e1d22b994"/>
  <p:tag name="ARTICULATE_SLIDE_NAV" val="29"/>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6.xml><?xml version="1.0" encoding="utf-8"?>
<p:tagLst xmlns:a="http://schemas.openxmlformats.org/drawingml/2006/main" xmlns:r="http://schemas.openxmlformats.org/officeDocument/2006/relationships" xmlns:p="http://schemas.openxmlformats.org/presentationml/2006/main">
  <p:tag name="ARTICULATE_TITLE_TAG" val="Overview and Comparison with Previous Years"/>
  <p:tag name="ARTICULATE_SLIDE_GUID" val="bfc696cb-46d6-4b4d-a726-4dcc3414d371"/>
  <p:tag name="ARTICULATE_SLIDE_NAV" val="3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7.xml><?xml version="1.0" encoding="utf-8"?>
<p:tagLst xmlns:a="http://schemas.openxmlformats.org/drawingml/2006/main" xmlns:r="http://schemas.openxmlformats.org/officeDocument/2006/relationships" xmlns:p="http://schemas.openxmlformats.org/presentationml/2006/main">
  <p:tag name="ARTICULATE_TITLE_TAG" val="Overview and Comparison with Previous Years"/>
  <p:tag name="ARTICULATE_SLIDE_GUID" val="b3653a08-8d19-43ec-8d75-a2e934ccc8b3"/>
  <p:tag name="ARTICULATE_SLIDE_NAV" val="3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8.xml><?xml version="1.0" encoding="utf-8"?>
<p:tagLst xmlns:a="http://schemas.openxmlformats.org/drawingml/2006/main" xmlns:r="http://schemas.openxmlformats.org/officeDocument/2006/relationships" xmlns:p="http://schemas.openxmlformats.org/presentationml/2006/main">
  <p:tag name="ARTICULATE_TITLE_TAG" val="Overview and Comparison with Previous Years"/>
  <p:tag name="ARTICULATE_SLIDE_GUID" val="faf03fb2-5f53-4220-b6bb-3efdcaff8b7d"/>
  <p:tag name="ARTICULATE_SLIDE_NAV" val="32"/>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9.xml><?xml version="1.0" encoding="utf-8"?>
<p:tagLst xmlns:a="http://schemas.openxmlformats.org/drawingml/2006/main" xmlns:r="http://schemas.openxmlformats.org/officeDocument/2006/relationships" xmlns:p="http://schemas.openxmlformats.org/presentationml/2006/main">
  <p:tag name="ARTICULATE_TITLE_TAG" val="Overview and Comparison with Previous Years"/>
  <p:tag name="ARTICULATE_SLIDE_GUID" val="ff6ecb92-9230-4266-b336-b8685b224199"/>
  <p:tag name="ARTICULATE_SLIDE_NAV" val="33"/>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pCwcdL9P_files\slide0001_image001.png"/>
</p:tagLst>
</file>

<file path=ppt/tags/tag70.xml><?xml version="1.0" encoding="utf-8"?>
<p:tagLst xmlns:a="http://schemas.openxmlformats.org/drawingml/2006/main" xmlns:r="http://schemas.openxmlformats.org/officeDocument/2006/relationships" xmlns:p="http://schemas.openxmlformats.org/presentationml/2006/main">
  <p:tag name="ARTICULATE_TITLE_TAG" val="Number of Events (1980 – 2012 vs. First Six Months 2013)"/>
  <p:tag name="ARTICULATE_SLIDE_GUID" val="cfa81a39-75cb-447d-bb2f-5c46ef1ee25c"/>
  <p:tag name="ARTICULATE_SLIDE_NAV" val="34"/>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llAPJvZ_files\slide0001_image001.emz"/>
</p:tagLst>
</file>

<file path=ppt/tags/tag73.xml><?xml version="1.0" encoding="utf-8"?>
<p:tagLst xmlns:a="http://schemas.openxmlformats.org/drawingml/2006/main" xmlns:r="http://schemas.openxmlformats.org/officeDocument/2006/relationships" xmlns:p="http://schemas.openxmlformats.org/presentationml/2006/main">
  <p:tag name="ARTICULATE_TITLE_TAG" val="Number of Events (January – June only)"/>
  <p:tag name="ARTICULATE_SLIDE_GUID" val="e1e5ce8f-fbe5-4faf-b246-d42231e25d42"/>
  <p:tag name="ARTICULATE_SLIDE_NAV" val="35"/>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7A3n3rp6_files\slide0001_image001.emz"/>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TITLE_TAG" val="Overall and Insured Losses (Annual Totals 1980 – 2012 vs. First Six Months 2013)"/>
  <p:tag name="ARTICULATE_SLIDE_GUID" val="717147ba-5f14-4f2a-b708-df30f071928d"/>
  <p:tag name="ARTICULATE_SLIDE_NAV" val="36"/>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FP44kY_files\slide0001_image001.emz"/>
</p:tagLst>
</file>

<file path=ppt/tags/tag79.xml><?xml version="1.0" encoding="utf-8"?>
<p:tagLst xmlns:a="http://schemas.openxmlformats.org/drawingml/2006/main" xmlns:r="http://schemas.openxmlformats.org/officeDocument/2006/relationships" xmlns:p="http://schemas.openxmlformats.org/presentationml/2006/main">
  <p:tag name="ARTICULATE_TITLE_TAG" val="Overall and Insured Losses (January – June only)"/>
  <p:tag name="ARTICULATE_SLIDE_GUID" val="0378ab48-9148-4958-bca0-baf67c4bb6f1"/>
  <p:tag name="ARTICULATE_SLIDE_NAV" val="3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x74dawkK_files\slide0001_image001.jpg"/>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P2Gevkae_files\slide0001_image001.emz"/>
</p:tagLst>
</file>

<file path=ppt/tags/tag82.xml><?xml version="1.0" encoding="utf-8"?>
<p:tagLst xmlns:a="http://schemas.openxmlformats.org/drawingml/2006/main" xmlns:r="http://schemas.openxmlformats.org/officeDocument/2006/relationships" xmlns:p="http://schemas.openxmlformats.org/presentationml/2006/main">
  <p:tag name="ARTICULATE_TITLE_TAG" val="Comparison of Insured Losses"/>
  <p:tag name="ARTICULATE_SLIDE_GUID" val="ab14f295-0245-46fa-bf1f-3a836a375970"/>
  <p:tag name="ARTICULATE_SLIDE_NAV" val="3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ARTICULATE_SLIDE_GUID" val="4725490b-ea46-41ed-a512-39e8e10aa38f"/>
  <p:tag name="ARTICULATE_TITLE_TAG" val="The five costliest natural catastrophes"/>
  <p:tag name="ARTICULATE_SLIDE_NAV" val="39"/>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b806960e-812b-433c-b44c-31d4d8065432"/>
  <p:tag name="ARTICULATE_TITLE_TAG" val="Costliest Natural Catastrophes Since 1950"/>
  <p:tag name="ARTICULATE_SLIDE_NAV" val="4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6.xml><?xml version="1.0" encoding="utf-8"?>
<p:tagLst xmlns:a="http://schemas.openxmlformats.org/drawingml/2006/main" xmlns:r="http://schemas.openxmlformats.org/officeDocument/2006/relationships" xmlns:p="http://schemas.openxmlformats.org/presentationml/2006/main">
  <p:tag name="ARTICULATE_TITLE_TAG" val="Special Topic: Convective Storms and Floods"/>
  <p:tag name="ARTICULATE_SLIDE_GUID" val="3a91c3f3-a7fd-4062-abf3-34fc0f8161ce"/>
  <p:tag name="ARTICULATE_SLIDE_NAV" val="41"/>
  <p:tag name="ARTICULATE_SLIDE_PAUSE" val="0"/>
  <p:tag name="ARTICULATE_NAV_LEVEL" val="1"/>
  <p:tag name="ARTICULATE_SLIDE_PRESENTER" val="Dr. Peter Höppe"/>
  <p:tag name="ARTICULATE_SLIDE_PRESENTER_GUID" val="5CF581FA24A7"/>
  <p:tag name="ARTICULATE_PLAYLIST_ID" val="-1"/>
  <p:tag name="ARTICULATE_LOCK_SLIDE" val="0"/>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1fQ2eo36_files\slide0001_image001.emz"/>
</p:tagLst>
</file>

<file path=ppt/tags/tag9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93.xml><?xml version="1.0" encoding="utf-8"?>
<p:tagLst xmlns:a="http://schemas.openxmlformats.org/drawingml/2006/main" xmlns:r="http://schemas.openxmlformats.org/officeDocument/2006/relationships" xmlns:p="http://schemas.openxmlformats.org/presentationml/2006/main">
  <p:tag name="ARTICULATE_TITLE_TAG" val="Scientific paper on U.S. Thunderstorm Trends"/>
  <p:tag name="ARTICULATE_SLIDE_GUID" val="a848e817-e615-4c8e-94f3-3b9df4cd0318"/>
  <p:tag name="ARTICULATE_SLIDE_NAV" val="44"/>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gYwPxgs_files\slide0001_image001.png"/>
</p:tagLst>
</file>

<file path=ppt/tags/tag95.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97.xml><?xml version="1.0" encoding="utf-8"?>
<p:tagLst xmlns:a="http://schemas.openxmlformats.org/drawingml/2006/main" xmlns:r="http://schemas.openxmlformats.org/officeDocument/2006/relationships" xmlns:p="http://schemas.openxmlformats.org/presentationml/2006/main">
  <p:tag name="ARTICULATE_TITLE_TAG" val="Specific humidity has risen in northern hemisphere"/>
  <p:tag name="ARTICULATE_SLIDE_GUID" val="a563877c-e949-46fa-83fa-e77a03ed8bfa"/>
  <p:tag name="ARTICULATE_SLIDE_NAV" val="46"/>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9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1ffLwFD2_files\slide0001_image001.png"/>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1jqCkCmc_files\slide0001_image001.png"/>
</p:tagLst>
</file>

<file path=ppt/theme/theme1.xml><?xml version="1.0" encoding="utf-8"?>
<a:theme xmlns:a="http://schemas.openxmlformats.org/drawingml/2006/main" name="Munich Re 4 x 3_R">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10.xml><?xml version="1.0" encoding="utf-8"?>
<a:theme xmlns:a="http://schemas.openxmlformats.org/drawingml/2006/main" name="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 Theme">
  <a:themeElements>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Basic Document" ma:contentTypeID="0x010100BBEEBC0593197D45B46BCF32AE27C516008F064955CD41454E8FAABBA091F31A0D" ma:contentTypeVersion="" ma:contentTypeDescription="" ma:contentTypeScope="" ma:versionID="119423972bf45bd02e0380a943f6aee2">
  <xsd:schema xmlns:xsd="http://www.w3.org/2001/XMLSchema" xmlns:p="http://schemas.microsoft.com/office/2006/metadata/properties" targetNamespace="http://schemas.microsoft.com/office/2006/metadata/properties" ma:root="true" ma:fieldsID="f550b1d77805f39bd393385480c51e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9"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029C35-1056-43E9-A0D3-203E3BDB8896}">
  <ds:schemaRefs>
    <ds:schemaRef ds:uri="http://schemas.microsoft.com/office/2006/metadata/properties"/>
  </ds:schemaRefs>
</ds:datastoreItem>
</file>

<file path=customXml/itemProps2.xml><?xml version="1.0" encoding="utf-8"?>
<ds:datastoreItem xmlns:ds="http://schemas.openxmlformats.org/officeDocument/2006/customXml" ds:itemID="{78676263-796B-432B-9B9D-8B1137CF5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8BA3BFF-CA60-4A4D-A3EB-14A9689CEC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5846</Words>
  <Application>Microsoft Office PowerPoint</Application>
  <PresentationFormat>On-screen Show (4:3)</PresentationFormat>
  <Paragraphs>1183</Paragraphs>
  <Slides>105</Slides>
  <Notes>105</Notes>
  <HiddenSlides>0</HiddenSlides>
  <MMClips>0</MMClips>
  <ScaleCrop>false</ScaleCrop>
  <HeadingPairs>
    <vt:vector size="6" baseType="variant">
      <vt:variant>
        <vt:lpstr>Theme</vt:lpstr>
      </vt:variant>
      <vt:variant>
        <vt:i4>42</vt:i4>
      </vt:variant>
      <vt:variant>
        <vt:lpstr>Embedded OLE Servers</vt:lpstr>
      </vt:variant>
      <vt:variant>
        <vt:i4>1</vt:i4>
      </vt:variant>
      <vt:variant>
        <vt:lpstr>Slide Titles</vt:lpstr>
      </vt:variant>
      <vt:variant>
        <vt:i4>105</vt:i4>
      </vt:variant>
    </vt:vector>
  </HeadingPairs>
  <TitlesOfParts>
    <vt:vector size="148" baseType="lpstr">
      <vt:lpstr>Munich Re 4 x 3_R</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Chart</vt:lpstr>
      <vt:lpstr>2013 Half-Year Natural Catastrophe Review</vt:lpstr>
      <vt:lpstr>Agenda</vt:lpstr>
      <vt:lpstr>Webinar Interactivity</vt:lpstr>
      <vt:lpstr>US/Global Natural Catastrophe Update  Carl Hedde, SVP, Head of Risk Accumulation Munich Reinsurance America, Inc.</vt:lpstr>
      <vt:lpstr>MR NatCatSERVICE The world‘s largest database on natural catastrophes</vt:lpstr>
      <vt:lpstr>2013 Headlines</vt:lpstr>
      <vt:lpstr>Natural Disaster Losses in the United States, 2013</vt:lpstr>
      <vt:lpstr>Natural Disasters in the United States, 1980 – 2013  Number of Events, January – June only</vt:lpstr>
      <vt:lpstr>Natural Disasters in the United States, 1980 – 2013  Number of Events (Annual Totals 1980 – 2012 vs. First Six Months 2013)</vt:lpstr>
      <vt:lpstr>Losses Due to Natural Catastrophes in the United States 1980 – 2013 (Jan – June only)</vt:lpstr>
      <vt:lpstr>2013 US Thunderstorm Season</vt:lpstr>
      <vt:lpstr>US Tornado Count  First Half 2013</vt:lpstr>
      <vt:lpstr>US Thunderstorm Loss Trends January – June only, 1980 - 2012 </vt:lpstr>
      <vt:lpstr>US Thunderstorm Loss Trends Annual Totals 1980 – 2013 YTD</vt:lpstr>
      <vt:lpstr>Notable Thunderstorm Events First Half 2013</vt:lpstr>
      <vt:lpstr>Notable Thunderstorm Events First Half 2013</vt:lpstr>
      <vt:lpstr>US Tropical Cyclones 2013</vt:lpstr>
      <vt:lpstr>U.S. Tropical Cyclones in 2013 First Six Months 2013</vt:lpstr>
      <vt:lpstr>Number of US Landfalling Tropical Cyclones 1900 – 2013 YTD</vt:lpstr>
      <vt:lpstr>Insured US Tropical Cyclone Losses, 1980 - 2013 </vt:lpstr>
      <vt:lpstr>Other US Natural Catastrophes in 2013</vt:lpstr>
      <vt:lpstr>US Drought Conditions in December 2012</vt:lpstr>
      <vt:lpstr>Current US Drought Conditions</vt:lpstr>
      <vt:lpstr>2013 Western US Drought Impacts</vt:lpstr>
      <vt:lpstr>Number of Acres Burned in Wildfires,  1980 – 2013 YTD</vt:lpstr>
      <vt:lpstr>Notable Wildfires in 2013</vt:lpstr>
      <vt:lpstr>Global Natural Catastrophe Update  </vt:lpstr>
      <vt:lpstr>Natural Catastrophes January – June 2013  World map with significant events</vt:lpstr>
      <vt:lpstr>Natural Catastrophes Worldwide 2013 Overview and Comparison with Previous Years </vt:lpstr>
      <vt:lpstr>Natural Catastrophes Worldwide 2013 Overview and Comparison with Previous Years </vt:lpstr>
      <vt:lpstr>Natural Catastrophes Worldwide 2013 Overview and Comparison with Previous Years </vt:lpstr>
      <vt:lpstr>Natural Catastrophes Worldwide 2013 Overview and Comparison with Previous Years </vt:lpstr>
      <vt:lpstr>Natural Catastrophes Worldwide 2013 Overview and Comparison with Previous Years </vt:lpstr>
      <vt:lpstr>Natural Catastrophes Worldwide 1980 – 2013 Number of Events (Annual Totals 1980 – 2012 vs. First Six Months 2013)</vt:lpstr>
      <vt:lpstr>Natural Catastrophes Worldwide 1980 – 2013 Number of Events (January – June only)</vt:lpstr>
      <vt:lpstr>Natural Catastrophes Worldwide 1980 – 2013 Overall and Insured Losses (Annual Totals 1980 – 2012 vs. First Six Months 2013)</vt:lpstr>
      <vt:lpstr>Natural Catastrophes Worldwide 1980 – 2013 Overall and Insured Losses (January – June only)</vt:lpstr>
      <vt:lpstr>Natural Catastrophes: Comparison of Insured Losses  Percentage Distribution – Annual Totals 1980 – 2012 vs. First Six Months 2013  </vt:lpstr>
      <vt:lpstr>Natural Catastrophes Worldwide 2013 The Five Costliest Natural Catastrophes for the Insurance Industry</vt:lpstr>
      <vt:lpstr>Costliest Natural Catastrophes Since 1950 Rank by Insured Losses </vt:lpstr>
      <vt:lpstr>Special Topic:  Convective Storms and Floods  Prof. Dr. Peter Höppe,  Head Geo Risks Research/Corporate Climate Centre,</vt:lpstr>
      <vt:lpstr>Convective loss events in the U.S.  Number of events 1980 – 2012 and the half year 2013 </vt:lpstr>
      <vt:lpstr>Convective loss events in the U.S.  Overall and insured losses 1980 – 2012 and the half year 2013 </vt:lpstr>
      <vt:lpstr>New Munich Re/DLR scientific paper on U.S. Thunderstorm Trends</vt:lpstr>
      <vt:lpstr>Major Results of New Munich Re Convective Storm Study</vt:lpstr>
      <vt:lpstr>Specific humidity has risen in large parts  of northern hemisphere</vt:lpstr>
      <vt:lpstr>Observed changes in sea surface temperature  in tropical ocean basins (1968-2012)</vt:lpstr>
      <vt:lpstr>Floods</vt:lpstr>
      <vt:lpstr>Floods in Europe in May/June 2013 Most probably the most expensive nat cat in Germany!</vt:lpstr>
      <vt:lpstr>Historical Precipitation and River Gauge Records</vt:lpstr>
      <vt:lpstr>Weather pattern trough over central Europe</vt:lpstr>
      <vt:lpstr>Floods in Calgary Region (Alberta, Canada) June 20-23  Worst flood in documented Canadian history</vt:lpstr>
      <vt:lpstr>Floods in Calgary Region (Alberta, Canada) June 20-23  Worst flood in Alberta in documented history!</vt:lpstr>
      <vt:lpstr>Article</vt:lpstr>
      <vt:lpstr>Floods in India June 2013 The deadliest natural catastrophe of first half of 2013! </vt:lpstr>
      <vt:lpstr>Enhanced future variability during India's rainy season New climate model simulations</vt:lpstr>
      <vt:lpstr>Study shows causal associations between climate change and weather extremes</vt:lpstr>
      <vt:lpstr>Market &amp; Financial Impact of Catastrophe Loss:  First Half 2013</vt:lpstr>
      <vt:lpstr>Slide 59</vt:lpstr>
      <vt:lpstr>P/C Net Income After Taxes 1991–2013:Q1 ($ Millions)</vt:lpstr>
      <vt:lpstr>Profitability Peaks &amp; Troughs in the P/C Insurance Industry, 1975 – 2013:Q1*</vt:lpstr>
      <vt:lpstr>A 100 Combined Ratio Isn’t What It Once Was: Investment Impact on ROEs</vt:lpstr>
      <vt:lpstr>INVESTMENTS:  THE NEW REALITY</vt:lpstr>
      <vt:lpstr>Property/Casualty Insurance Industry Investment Income: 2000–2013*1</vt:lpstr>
      <vt:lpstr>SURPLUS/CAPITAL/CAPACITY</vt:lpstr>
      <vt:lpstr>Policyholder Surplus,  2006:Q4–2013:Q1</vt:lpstr>
      <vt:lpstr>Reinsurance Capital Is at a Record High</vt:lpstr>
      <vt:lpstr>Slide 68</vt:lpstr>
      <vt:lpstr>Net Premium Growth: Annual Change,  1971—2013:Q1</vt:lpstr>
      <vt:lpstr>P/C Net Premiums Written: % Change, Quarter vs. Year-Prior Quarter</vt:lpstr>
      <vt:lpstr>UNDERWRITING</vt:lpstr>
      <vt:lpstr>P/C Insurance Industry  Combined Ratio, 2001–2013:Q1*</vt:lpstr>
      <vt:lpstr>Underwriting Gain (Loss) 1975–2013:Q1*</vt:lpstr>
      <vt:lpstr>Combined Ratio Points Associated with Catastrophe Losses: 1960 – 2012*</vt:lpstr>
      <vt:lpstr>Severe Weather Events:     First Half 2013</vt:lpstr>
      <vt:lpstr>U.S. Tornado Count, 2005-2013* </vt:lpstr>
      <vt:lpstr>Location of Tornado Reports: Through July 3, 2013</vt:lpstr>
      <vt:lpstr>Number of Tornadoes and Related Deaths, 1990 – 2013*</vt:lpstr>
      <vt:lpstr>Location of Large Hail Reports: Through July 3, 2013</vt:lpstr>
      <vt:lpstr>Location of High Wind Reports: Through July 3, 2013</vt:lpstr>
      <vt:lpstr>Severe Weather Reports: Through July 3, 2013</vt:lpstr>
      <vt:lpstr>Slide 82</vt:lpstr>
      <vt:lpstr>Slide 83</vt:lpstr>
      <vt:lpstr>Outlook for 2013 Hurricane Season:  75% Worse Than Average</vt:lpstr>
      <vt:lpstr>Landfall Probabilities for 2013 Hurricane Season: Above Average</vt:lpstr>
      <vt:lpstr>Top 12 Most Costly Hurricanes in U.S. History</vt:lpstr>
      <vt:lpstr>Hurricane Sandy: Claim Payments to Policyholders, by  State</vt:lpstr>
      <vt:lpstr>Slide 88</vt:lpstr>
      <vt:lpstr>Slide 89</vt:lpstr>
      <vt:lpstr>Total Value of Insured Coastal Exposure in 2012</vt:lpstr>
      <vt:lpstr>Total Potential Home Value Exposure to Storm Surge Risk in 2013*</vt:lpstr>
      <vt:lpstr>Storm Surge Inundation Graphic</vt:lpstr>
      <vt:lpstr>Catastrophe Losses and Public Opinion:  First Half 2013 Poll</vt:lpstr>
      <vt:lpstr>I.I.I. Poll: Homeowners Insurance</vt:lpstr>
      <vt:lpstr>I.I.I. Poll: Disaster Preparedness</vt:lpstr>
      <vt:lpstr>I.I.I. Poll: Flood Insurance</vt:lpstr>
      <vt:lpstr>I.I.I. Poll: Disaster Preparedness</vt:lpstr>
      <vt:lpstr>Slide 98</vt:lpstr>
      <vt:lpstr>Question and Answer</vt:lpstr>
      <vt:lpstr>Press Question and Answer Process</vt:lpstr>
      <vt:lpstr>More Information </vt:lpstr>
      <vt:lpstr>NatCatSERVICE Downloadcenter for statistics and analyses on natural disasters </vt:lpstr>
      <vt:lpstr>More Information</vt:lpstr>
      <vt:lpstr>Thank you very much for attending</vt:lpstr>
      <vt:lpstr>Slide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2013-06-30T14:47:01Z</dcterms:created>
  <dcterms:modified xsi:type="dcterms:W3CDTF">2013-07-09T17:04:17Z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0x010100BBEEBC0593197D45B46BCF32AE27C516008F064955CD41454E8FAABBA091F31A0D</vt:lpwstr>
  </property>
  <property fmtid="{D5CDD505-2E9C-101B-9397-08002B2CF9AE}" pid="3" name="ArticulateUseProject">
    <vt:lpwstr>1</vt:lpwstr>
  </property>
  <property fmtid="{D5CDD505-2E9C-101B-9397-08002B2CF9AE}" pid="4" name="ArticulatePath">
    <vt:lpwstr>MunichRe_III_NatCat07032013</vt:lpwstr>
  </property>
  <property fmtid="{D5CDD505-2E9C-101B-9397-08002B2CF9AE}" pid="5" name="ArticulateGUID">
    <vt:lpwstr>2B06F2F3-C7BA-42DA-BD3A-D2A828792966</vt:lpwstr>
  </property>
  <property fmtid="{D5CDD505-2E9C-101B-9397-08002B2CF9AE}" pid="6" name="ArticulateProjectFull">
    <vt:lpwstr>U:\Webinar\2013_07 - Nat Cat Webinar\MunichRe_III_NatCat07092013vers3.ppta</vt:lpwstr>
  </property>
</Properties>
</file>